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6"/>
  </p:notesMasterIdLst>
  <p:sldIdLst>
    <p:sldId id="275" r:id="rId2"/>
    <p:sldId id="289" r:id="rId3"/>
    <p:sldId id="284" r:id="rId4"/>
    <p:sldId id="292" r:id="rId5"/>
    <p:sldId id="285" r:id="rId6"/>
    <p:sldId id="290" r:id="rId7"/>
    <p:sldId id="293" r:id="rId8"/>
    <p:sldId id="294" r:id="rId9"/>
    <p:sldId id="295" r:id="rId10"/>
    <p:sldId id="296" r:id="rId11"/>
    <p:sldId id="297" r:id="rId12"/>
    <p:sldId id="287" r:id="rId13"/>
    <p:sldId id="298" r:id="rId14"/>
    <p:sldId id="291" r:id="rId15"/>
    <p:sldId id="299" r:id="rId16"/>
    <p:sldId id="317" r:id="rId17"/>
    <p:sldId id="302" r:id="rId18"/>
    <p:sldId id="304" r:id="rId19"/>
    <p:sldId id="303" r:id="rId20"/>
    <p:sldId id="305" r:id="rId21"/>
    <p:sldId id="306" r:id="rId22"/>
    <p:sldId id="307" r:id="rId23"/>
    <p:sldId id="308" r:id="rId24"/>
    <p:sldId id="311" r:id="rId25"/>
    <p:sldId id="309" r:id="rId26"/>
    <p:sldId id="310" r:id="rId27"/>
    <p:sldId id="312" r:id="rId28"/>
    <p:sldId id="313" r:id="rId29"/>
    <p:sldId id="314" r:id="rId30"/>
    <p:sldId id="315" r:id="rId31"/>
    <p:sldId id="316" r:id="rId32"/>
    <p:sldId id="350" r:id="rId33"/>
    <p:sldId id="318" r:id="rId34"/>
    <p:sldId id="319" r:id="rId35"/>
    <p:sldId id="320" r:id="rId36"/>
    <p:sldId id="321" r:id="rId37"/>
    <p:sldId id="323" r:id="rId38"/>
    <p:sldId id="322" r:id="rId39"/>
    <p:sldId id="324" r:id="rId40"/>
    <p:sldId id="325" r:id="rId41"/>
    <p:sldId id="326" r:id="rId42"/>
    <p:sldId id="327" r:id="rId43"/>
    <p:sldId id="328" r:id="rId44"/>
    <p:sldId id="329" r:id="rId45"/>
    <p:sldId id="330" r:id="rId46"/>
    <p:sldId id="331" r:id="rId47"/>
    <p:sldId id="332" r:id="rId48"/>
    <p:sldId id="333" r:id="rId49"/>
    <p:sldId id="334" r:id="rId50"/>
    <p:sldId id="335" r:id="rId51"/>
    <p:sldId id="336" r:id="rId52"/>
    <p:sldId id="337" r:id="rId53"/>
    <p:sldId id="339" r:id="rId54"/>
    <p:sldId id="351" r:id="rId55"/>
    <p:sldId id="340" r:id="rId56"/>
    <p:sldId id="341" r:id="rId57"/>
    <p:sldId id="342" r:id="rId58"/>
    <p:sldId id="343" r:id="rId59"/>
    <p:sldId id="344" r:id="rId60"/>
    <p:sldId id="345" r:id="rId61"/>
    <p:sldId id="346" r:id="rId62"/>
    <p:sldId id="347" r:id="rId63"/>
    <p:sldId id="348" r:id="rId64"/>
    <p:sldId id="349"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75" userDrawn="1">
          <p15:clr>
            <a:srgbClr val="A4A3A4"/>
          </p15:clr>
        </p15:guide>
        <p15:guide id="2" pos="197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0D8E8"/>
    <a:srgbClr val="E9EDF4"/>
    <a:srgbClr val="F2F2F2"/>
    <a:srgbClr val="EEEEEE"/>
    <a:srgbClr val="E6E6E6"/>
    <a:srgbClr val="E8E8E8"/>
    <a:srgbClr val="E2E2E2"/>
    <a:srgbClr val="DEDEDE"/>
    <a:srgbClr val="2B68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1512" y="96"/>
      </p:cViewPr>
      <p:guideLst>
        <p:guide orient="horz" pos="3475"/>
        <p:guide pos="197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18AF1E-E041-43A8-BE5B-2E04463F1060}"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es-PE"/>
        </a:p>
      </dgm:t>
    </dgm:pt>
    <dgm:pt modelId="{09855F3F-1DF1-40B1-B052-AED9ABC61B1E}" type="asst">
      <dgm:prSet phldrT="[Texto]" custT="1"/>
      <dgm:spPr/>
      <dgm:t>
        <a:bodyPr/>
        <a:lstStyle/>
        <a:p>
          <a:r>
            <a:rPr lang="es-PE" sz="1100" dirty="0">
              <a:latin typeface="Swis721 Ex BT" panose="020B0605020202020204" pitchFamily="34" charset="0"/>
            </a:rPr>
            <a:t>Jefe Legal</a:t>
          </a:r>
        </a:p>
      </dgm:t>
    </dgm:pt>
    <dgm:pt modelId="{15C3DD18-809E-4DD6-BF44-C4EDA28B9400}" type="parTrans" cxnId="{054F0CA5-CFE5-42E7-97A6-38CE2BD351CF}">
      <dgm:prSet/>
      <dgm:spPr/>
      <dgm:t>
        <a:bodyPr/>
        <a:lstStyle/>
        <a:p>
          <a:endParaRPr lang="es-PE"/>
        </a:p>
      </dgm:t>
    </dgm:pt>
    <dgm:pt modelId="{B4F36961-DC6F-4128-A2E7-94FC7BDE8B28}" type="sibTrans" cxnId="{054F0CA5-CFE5-42E7-97A6-38CE2BD351CF}">
      <dgm:prSet/>
      <dgm:spPr/>
      <dgm:t>
        <a:bodyPr/>
        <a:lstStyle/>
        <a:p>
          <a:endParaRPr lang="es-PE"/>
        </a:p>
      </dgm:t>
    </dgm:pt>
    <dgm:pt modelId="{9E6C9F71-75F8-45FA-B4A3-DB6723B4496F}">
      <dgm:prSet phldrT="[Texto]" custT="1"/>
      <dgm:spPr/>
      <dgm:t>
        <a:bodyPr/>
        <a:lstStyle/>
        <a:p>
          <a:r>
            <a:rPr lang="es-PE" sz="1100" dirty="0">
              <a:latin typeface="Swis721 Ex BT" panose="020B0605020202020204" pitchFamily="34" charset="0"/>
            </a:rPr>
            <a:t>Gerente Administración, Finanzas y Logística</a:t>
          </a:r>
        </a:p>
      </dgm:t>
    </dgm:pt>
    <dgm:pt modelId="{3749FF84-E72C-428C-8AF1-F5AEF0445061}" type="parTrans" cxnId="{B4250029-A880-4DB5-8396-8DDAF655F9C9}">
      <dgm:prSet/>
      <dgm:spPr/>
      <dgm:t>
        <a:bodyPr/>
        <a:lstStyle/>
        <a:p>
          <a:endParaRPr lang="es-PE"/>
        </a:p>
      </dgm:t>
    </dgm:pt>
    <dgm:pt modelId="{5B978272-3A5F-4EDF-8809-238F7F99A79D}" type="sibTrans" cxnId="{B4250029-A880-4DB5-8396-8DDAF655F9C9}">
      <dgm:prSet/>
      <dgm:spPr/>
      <dgm:t>
        <a:bodyPr/>
        <a:lstStyle/>
        <a:p>
          <a:endParaRPr lang="es-PE"/>
        </a:p>
      </dgm:t>
    </dgm:pt>
    <dgm:pt modelId="{9CDB1E9E-89BD-4006-B349-67DD84B13691}">
      <dgm:prSet phldrT="[Texto]" custT="1"/>
      <dgm:spPr/>
      <dgm:t>
        <a:bodyPr/>
        <a:lstStyle/>
        <a:p>
          <a:r>
            <a:rPr lang="es-PE" sz="1100" dirty="0">
              <a:latin typeface="Swis721 Ex BT" panose="020B0605020202020204" pitchFamily="34" charset="0"/>
            </a:rPr>
            <a:t>Gerente de Operaciones</a:t>
          </a:r>
        </a:p>
      </dgm:t>
    </dgm:pt>
    <dgm:pt modelId="{71C8708F-54BE-4F06-97BD-54066AC3E725}" type="parTrans" cxnId="{91FFC7A3-9D77-4085-A969-BEFCC38097A0}">
      <dgm:prSet/>
      <dgm:spPr/>
      <dgm:t>
        <a:bodyPr/>
        <a:lstStyle/>
        <a:p>
          <a:endParaRPr lang="es-PE"/>
        </a:p>
      </dgm:t>
    </dgm:pt>
    <dgm:pt modelId="{A9359504-01C6-4B52-9476-F1294B55C932}" type="sibTrans" cxnId="{91FFC7A3-9D77-4085-A969-BEFCC38097A0}">
      <dgm:prSet/>
      <dgm:spPr/>
      <dgm:t>
        <a:bodyPr/>
        <a:lstStyle/>
        <a:p>
          <a:endParaRPr lang="es-PE"/>
        </a:p>
      </dgm:t>
    </dgm:pt>
    <dgm:pt modelId="{F9678FA3-3E68-4120-9E45-EB32D428A497}" type="asst">
      <dgm:prSet phldrT="[Texto]" custT="1"/>
      <dgm:spPr/>
      <dgm:t>
        <a:bodyPr/>
        <a:lstStyle/>
        <a:p>
          <a:r>
            <a:rPr lang="es-PE" sz="1100" dirty="0">
              <a:latin typeface="Swis721 Ex BT" panose="020B0605020202020204" pitchFamily="34" charset="0"/>
            </a:rPr>
            <a:t>Gerente TI</a:t>
          </a:r>
        </a:p>
      </dgm:t>
    </dgm:pt>
    <dgm:pt modelId="{78C31061-D076-4464-A0EF-1C550B4A9A2F}" type="parTrans" cxnId="{0426B585-918B-4EAA-A11B-5498B8F820BE}">
      <dgm:prSet/>
      <dgm:spPr/>
      <dgm:t>
        <a:bodyPr/>
        <a:lstStyle/>
        <a:p>
          <a:endParaRPr lang="es-PE"/>
        </a:p>
      </dgm:t>
    </dgm:pt>
    <dgm:pt modelId="{2A9C1654-A60F-4617-BE83-3F11D7E320F3}" type="sibTrans" cxnId="{0426B585-918B-4EAA-A11B-5498B8F820BE}">
      <dgm:prSet/>
      <dgm:spPr/>
      <dgm:t>
        <a:bodyPr/>
        <a:lstStyle/>
        <a:p>
          <a:endParaRPr lang="es-PE"/>
        </a:p>
      </dgm:t>
    </dgm:pt>
    <dgm:pt modelId="{30040CF9-F541-4AE5-B43A-A3FD3C45BDFA}" type="asst">
      <dgm:prSet phldrT="[Texto]" custT="1"/>
      <dgm:spPr/>
      <dgm:t>
        <a:bodyPr/>
        <a:lstStyle/>
        <a:p>
          <a:r>
            <a:rPr lang="es-PE" sz="1100" dirty="0">
              <a:latin typeface="Swis721 Ex BT" panose="020B0605020202020204" pitchFamily="34" charset="0"/>
            </a:rPr>
            <a:t>Gerente SSMA</a:t>
          </a:r>
        </a:p>
      </dgm:t>
    </dgm:pt>
    <dgm:pt modelId="{90BFF8C2-7AE3-45DA-8E0A-38771781F229}" type="parTrans" cxnId="{EA9DCAA4-7103-43EC-9880-CF1F4C0F08C9}">
      <dgm:prSet/>
      <dgm:spPr/>
      <dgm:t>
        <a:bodyPr/>
        <a:lstStyle/>
        <a:p>
          <a:endParaRPr lang="es-PE"/>
        </a:p>
      </dgm:t>
    </dgm:pt>
    <dgm:pt modelId="{3C584129-F040-4F73-A676-D33636C15038}" type="sibTrans" cxnId="{EA9DCAA4-7103-43EC-9880-CF1F4C0F08C9}">
      <dgm:prSet/>
      <dgm:spPr/>
      <dgm:t>
        <a:bodyPr/>
        <a:lstStyle/>
        <a:p>
          <a:endParaRPr lang="es-PE"/>
        </a:p>
      </dgm:t>
    </dgm:pt>
    <dgm:pt modelId="{AE5193EF-1AA2-4ACA-80BC-C939F78F2690}" type="asst">
      <dgm:prSet phldrT="[Texto]" custT="1"/>
      <dgm:spPr/>
      <dgm:t>
        <a:bodyPr/>
        <a:lstStyle/>
        <a:p>
          <a:r>
            <a:rPr lang="es-PE" sz="1100" dirty="0">
              <a:latin typeface="Swis721 Ex BT" panose="020B0605020202020204" pitchFamily="34" charset="0"/>
            </a:rPr>
            <a:t>Gerente Gestión Humana</a:t>
          </a:r>
        </a:p>
      </dgm:t>
    </dgm:pt>
    <dgm:pt modelId="{F305E0BA-65DE-4BC3-B75F-60A33904353D}" type="parTrans" cxnId="{BB69F708-0C86-4FB2-B1BE-5F7AD2FD9018}">
      <dgm:prSet/>
      <dgm:spPr/>
      <dgm:t>
        <a:bodyPr/>
        <a:lstStyle/>
        <a:p>
          <a:endParaRPr lang="es-PE"/>
        </a:p>
      </dgm:t>
    </dgm:pt>
    <dgm:pt modelId="{549D3638-F0B3-4E08-82B0-2F1BE163DCC3}" type="sibTrans" cxnId="{BB69F708-0C86-4FB2-B1BE-5F7AD2FD9018}">
      <dgm:prSet/>
      <dgm:spPr/>
      <dgm:t>
        <a:bodyPr/>
        <a:lstStyle/>
        <a:p>
          <a:endParaRPr lang="es-PE"/>
        </a:p>
      </dgm:t>
    </dgm:pt>
    <dgm:pt modelId="{C4FF0408-1E71-41A3-895D-5F60ABD04DE3}">
      <dgm:prSet phldrT="[Texto]" custT="1"/>
      <dgm:spPr/>
      <dgm:t>
        <a:bodyPr/>
        <a:lstStyle/>
        <a:p>
          <a:r>
            <a:rPr lang="es-PE" sz="1100" dirty="0">
              <a:latin typeface="Swis721 Ex BT" panose="020B0605020202020204" pitchFamily="34" charset="0"/>
            </a:rPr>
            <a:t>Jefe de Ingeniería</a:t>
          </a:r>
        </a:p>
      </dgm:t>
    </dgm:pt>
    <dgm:pt modelId="{B7CC5D43-8DC8-4A19-907A-488D8794963C}" type="parTrans" cxnId="{873D47EA-9EF6-48F4-BACE-A6D11C2B6D48}">
      <dgm:prSet/>
      <dgm:spPr/>
      <dgm:t>
        <a:bodyPr/>
        <a:lstStyle/>
        <a:p>
          <a:endParaRPr lang="es-PE"/>
        </a:p>
      </dgm:t>
    </dgm:pt>
    <dgm:pt modelId="{47D85171-62CE-4670-97C5-788C275DDC8F}" type="sibTrans" cxnId="{873D47EA-9EF6-48F4-BACE-A6D11C2B6D48}">
      <dgm:prSet/>
      <dgm:spPr/>
      <dgm:t>
        <a:bodyPr/>
        <a:lstStyle/>
        <a:p>
          <a:endParaRPr lang="es-PE"/>
        </a:p>
      </dgm:t>
    </dgm:pt>
    <dgm:pt modelId="{7D843786-3179-4A8D-9604-898B1EBE795C}">
      <dgm:prSet phldrT="[Texto]" custT="1"/>
      <dgm:spPr/>
      <dgm:t>
        <a:bodyPr anchor="ctr" anchorCtr="0"/>
        <a:lstStyle/>
        <a:p>
          <a:pPr marL="0" algn="ctr" defTabSz="457200" rtl="0" eaLnBrk="1" latinLnBrk="0" hangingPunct="1">
            <a:spcAft>
              <a:spcPts val="0"/>
            </a:spcAft>
            <a:defRPr/>
          </a:pPr>
          <a:r>
            <a:rPr lang="es-PE" sz="1100" kern="1200" dirty="0">
              <a:ln w="18415" cmpd="sng">
                <a:prstDash val="solid"/>
              </a:ln>
              <a:effectLst/>
              <a:latin typeface="Swis721 Ex BT" panose="020B0605020202020204" pitchFamily="34" charset="0"/>
              <a:ea typeface="+mn-ea"/>
              <a:cs typeface="Arial" pitchFamily="34" charset="0"/>
            </a:rPr>
            <a:t>Directorio</a:t>
          </a:r>
        </a:p>
      </dgm:t>
    </dgm:pt>
    <dgm:pt modelId="{6EFF38FE-D819-48F7-9A88-DB737CCEABD0}" type="sibTrans" cxnId="{2071CF6C-F332-41C7-BA62-A5161A0253F5}">
      <dgm:prSet/>
      <dgm:spPr/>
      <dgm:t>
        <a:bodyPr/>
        <a:lstStyle/>
        <a:p>
          <a:endParaRPr lang="es-PE"/>
        </a:p>
      </dgm:t>
    </dgm:pt>
    <dgm:pt modelId="{274637DF-4A63-4DAA-B985-6404CC8705BD}" type="parTrans" cxnId="{2071CF6C-F332-41C7-BA62-A5161A0253F5}">
      <dgm:prSet/>
      <dgm:spPr/>
      <dgm:t>
        <a:bodyPr/>
        <a:lstStyle/>
        <a:p>
          <a:endParaRPr lang="es-PE"/>
        </a:p>
      </dgm:t>
    </dgm:pt>
    <dgm:pt modelId="{781F351B-6A48-4C6A-AECB-C35873B22403}">
      <dgm:prSet phldrT="[Texto]" custT="1"/>
      <dgm:spPr/>
      <dgm:t>
        <a:bodyPr/>
        <a:lstStyle/>
        <a:p>
          <a:r>
            <a:rPr lang="es-PE" sz="1100" dirty="0">
              <a:latin typeface="Swis721 Ex BT" panose="020B0605020202020204" pitchFamily="34" charset="0"/>
            </a:rPr>
            <a:t>Gerente de Infraestructura</a:t>
          </a:r>
        </a:p>
      </dgm:t>
    </dgm:pt>
    <dgm:pt modelId="{03412D6F-A841-4FE3-BB8B-8539AB626801}" type="sibTrans" cxnId="{1B37A51F-B8D8-44F1-B275-FC8E5C7B3315}">
      <dgm:prSet/>
      <dgm:spPr/>
      <dgm:t>
        <a:bodyPr/>
        <a:lstStyle/>
        <a:p>
          <a:endParaRPr lang="es-PE"/>
        </a:p>
      </dgm:t>
    </dgm:pt>
    <dgm:pt modelId="{19BF7119-1828-40C4-94AA-98A4ABF088D5}" type="parTrans" cxnId="{1B37A51F-B8D8-44F1-B275-FC8E5C7B3315}">
      <dgm:prSet/>
      <dgm:spPr/>
      <dgm:t>
        <a:bodyPr/>
        <a:lstStyle/>
        <a:p>
          <a:endParaRPr lang="es-PE"/>
        </a:p>
      </dgm:t>
    </dgm:pt>
    <dgm:pt modelId="{6B190E9E-2501-484F-B9ED-AE161FA168E8}">
      <dgm:prSet phldrT="[Texto]" custT="1"/>
      <dgm:spPr/>
      <dgm:t>
        <a:bodyPr anchor="ctr" anchorCtr="0"/>
        <a:lstStyle/>
        <a:p>
          <a:pPr marL="0" algn="ctr" defTabSz="457200" rtl="0" eaLnBrk="1" latinLnBrk="0" hangingPunct="1">
            <a:spcAft>
              <a:spcPts val="0"/>
            </a:spcAft>
            <a:defRPr/>
          </a:pPr>
          <a:r>
            <a:rPr lang="es-PE" sz="1100" kern="1200" dirty="0">
              <a:ln w="18415" cmpd="sng">
                <a:prstDash val="solid"/>
              </a:ln>
              <a:effectLst/>
              <a:latin typeface="Swis721 Ex BT" panose="020B0605020202020204" pitchFamily="34" charset="0"/>
              <a:ea typeface="+mn-ea"/>
              <a:cs typeface="Arial" pitchFamily="34" charset="0"/>
            </a:rPr>
            <a:t>Gerente General</a:t>
          </a:r>
        </a:p>
      </dgm:t>
    </dgm:pt>
    <dgm:pt modelId="{5C225196-F3B3-4C2B-A181-62F60301E1FE}" type="parTrans" cxnId="{AB72FBA8-F725-4C27-AFBB-5E41DE59752F}">
      <dgm:prSet/>
      <dgm:spPr/>
      <dgm:t>
        <a:bodyPr/>
        <a:lstStyle/>
        <a:p>
          <a:endParaRPr lang="es-PE"/>
        </a:p>
      </dgm:t>
    </dgm:pt>
    <dgm:pt modelId="{8D3AEAEB-007C-404F-81AA-030D9A4E73C8}" type="sibTrans" cxnId="{AB72FBA8-F725-4C27-AFBB-5E41DE59752F}">
      <dgm:prSet/>
      <dgm:spPr/>
      <dgm:t>
        <a:bodyPr/>
        <a:lstStyle/>
        <a:p>
          <a:endParaRPr lang="es-PE"/>
        </a:p>
      </dgm:t>
    </dgm:pt>
    <dgm:pt modelId="{96B42765-DE1F-46FC-9378-77272271EB2D}" type="pres">
      <dgm:prSet presAssocID="{D118AF1E-E041-43A8-BE5B-2E04463F1060}" presName="hierChild1" presStyleCnt="0">
        <dgm:presLayoutVars>
          <dgm:orgChart val="1"/>
          <dgm:chPref val="1"/>
          <dgm:dir/>
          <dgm:animOne val="branch"/>
          <dgm:animLvl val="lvl"/>
          <dgm:resizeHandles/>
        </dgm:presLayoutVars>
      </dgm:prSet>
      <dgm:spPr/>
    </dgm:pt>
    <dgm:pt modelId="{C8DC1340-0CEF-4767-8F13-EEB3E4627868}" type="pres">
      <dgm:prSet presAssocID="{7D843786-3179-4A8D-9604-898B1EBE795C}" presName="hierRoot1" presStyleCnt="0">
        <dgm:presLayoutVars>
          <dgm:hierBranch val="init"/>
        </dgm:presLayoutVars>
      </dgm:prSet>
      <dgm:spPr/>
    </dgm:pt>
    <dgm:pt modelId="{0E4A909F-5DC8-4234-9B6F-5D7DEC5F950E}" type="pres">
      <dgm:prSet presAssocID="{7D843786-3179-4A8D-9604-898B1EBE795C}" presName="rootComposite1" presStyleCnt="0"/>
      <dgm:spPr/>
    </dgm:pt>
    <dgm:pt modelId="{41BA484C-7759-4738-8C7A-03F8BFDDEBAB}" type="pres">
      <dgm:prSet presAssocID="{7D843786-3179-4A8D-9604-898B1EBE795C}" presName="rootText1" presStyleLbl="node0" presStyleIdx="0" presStyleCnt="1" custScaleX="128252">
        <dgm:presLayoutVars>
          <dgm:chPref val="3"/>
        </dgm:presLayoutVars>
      </dgm:prSet>
      <dgm:spPr>
        <a:xfrm>
          <a:off x="2421294" y="1472"/>
          <a:ext cx="1002729" cy="501364"/>
        </a:xfrm>
        <a:prstGeom prst="rect">
          <a:avLst/>
        </a:prstGeom>
      </dgm:spPr>
    </dgm:pt>
    <dgm:pt modelId="{874B73D7-6A8F-446F-A30B-85BE7F1B8A7A}" type="pres">
      <dgm:prSet presAssocID="{7D843786-3179-4A8D-9604-898B1EBE795C}" presName="rootConnector1" presStyleLbl="node1" presStyleIdx="0" presStyleCnt="0"/>
      <dgm:spPr/>
    </dgm:pt>
    <dgm:pt modelId="{D3BD3F4A-9799-401E-A0AE-855E53DF69F3}" type="pres">
      <dgm:prSet presAssocID="{7D843786-3179-4A8D-9604-898B1EBE795C}" presName="hierChild2" presStyleCnt="0"/>
      <dgm:spPr/>
    </dgm:pt>
    <dgm:pt modelId="{9FA23679-88EC-466E-86C6-C9C8255D30BD}" type="pres">
      <dgm:prSet presAssocID="{5C225196-F3B3-4C2B-A181-62F60301E1FE}" presName="Name37" presStyleLbl="parChTrans1D2" presStyleIdx="0" presStyleCnt="1"/>
      <dgm:spPr/>
    </dgm:pt>
    <dgm:pt modelId="{30772696-F3DA-455D-928A-08A854CCF6AC}" type="pres">
      <dgm:prSet presAssocID="{6B190E9E-2501-484F-B9ED-AE161FA168E8}" presName="hierRoot2" presStyleCnt="0">
        <dgm:presLayoutVars>
          <dgm:hierBranch val="init"/>
        </dgm:presLayoutVars>
      </dgm:prSet>
      <dgm:spPr/>
    </dgm:pt>
    <dgm:pt modelId="{8CA05CDD-7ADC-4EB2-8705-81D4D9F5EF84}" type="pres">
      <dgm:prSet presAssocID="{6B190E9E-2501-484F-B9ED-AE161FA168E8}" presName="rootComposite" presStyleCnt="0"/>
      <dgm:spPr/>
    </dgm:pt>
    <dgm:pt modelId="{E4D2F1FE-3062-4128-9529-C8AF0260451D}" type="pres">
      <dgm:prSet presAssocID="{6B190E9E-2501-484F-B9ED-AE161FA168E8}" presName="rootText" presStyleLbl="node2" presStyleIdx="0" presStyleCnt="1" custScaleX="113339">
        <dgm:presLayoutVars>
          <dgm:chPref val="3"/>
        </dgm:presLayoutVars>
      </dgm:prSet>
      <dgm:spPr/>
    </dgm:pt>
    <dgm:pt modelId="{93B5F9A9-C730-4C43-9A60-E55729D990B7}" type="pres">
      <dgm:prSet presAssocID="{6B190E9E-2501-484F-B9ED-AE161FA168E8}" presName="rootConnector" presStyleLbl="node2" presStyleIdx="0" presStyleCnt="1"/>
      <dgm:spPr/>
    </dgm:pt>
    <dgm:pt modelId="{9715B39F-28B5-40B3-AEFE-B98ED45DD208}" type="pres">
      <dgm:prSet presAssocID="{6B190E9E-2501-484F-B9ED-AE161FA168E8}" presName="hierChild4" presStyleCnt="0"/>
      <dgm:spPr/>
    </dgm:pt>
    <dgm:pt modelId="{3848CFA4-B33F-4999-B6D7-6A8043B01A1B}" type="pres">
      <dgm:prSet presAssocID="{3749FF84-E72C-428C-8AF1-F5AEF0445061}" presName="Name37" presStyleLbl="parChTrans1D3" presStyleIdx="0" presStyleCnt="6"/>
      <dgm:spPr/>
    </dgm:pt>
    <dgm:pt modelId="{71F3B0D0-F79D-4299-B489-E1FE2C047AA5}" type="pres">
      <dgm:prSet presAssocID="{9E6C9F71-75F8-45FA-B4A3-DB6723B4496F}" presName="hierRoot2" presStyleCnt="0">
        <dgm:presLayoutVars>
          <dgm:hierBranch val="init"/>
        </dgm:presLayoutVars>
      </dgm:prSet>
      <dgm:spPr/>
    </dgm:pt>
    <dgm:pt modelId="{A1928CDD-26F0-41EE-946A-012AA799BF09}" type="pres">
      <dgm:prSet presAssocID="{9E6C9F71-75F8-45FA-B4A3-DB6723B4496F}" presName="rootComposite" presStyleCnt="0"/>
      <dgm:spPr/>
    </dgm:pt>
    <dgm:pt modelId="{FCB6F497-308D-463F-8039-E6097EFDBFEC}" type="pres">
      <dgm:prSet presAssocID="{9E6C9F71-75F8-45FA-B4A3-DB6723B4496F}" presName="rootText" presStyleLbl="node3" presStyleIdx="0" presStyleCnt="2" custScaleX="110356" custScaleY="119304">
        <dgm:presLayoutVars>
          <dgm:chPref val="3"/>
        </dgm:presLayoutVars>
      </dgm:prSet>
      <dgm:spPr/>
    </dgm:pt>
    <dgm:pt modelId="{AED38401-6702-4DB3-AF13-82DB177B2F13}" type="pres">
      <dgm:prSet presAssocID="{9E6C9F71-75F8-45FA-B4A3-DB6723B4496F}" presName="rootConnector" presStyleLbl="node3" presStyleIdx="0" presStyleCnt="2"/>
      <dgm:spPr/>
    </dgm:pt>
    <dgm:pt modelId="{983E0AA6-1E58-4082-8C22-562B26B00305}" type="pres">
      <dgm:prSet presAssocID="{9E6C9F71-75F8-45FA-B4A3-DB6723B4496F}" presName="hierChild4" presStyleCnt="0"/>
      <dgm:spPr/>
    </dgm:pt>
    <dgm:pt modelId="{81207737-35EB-4296-BE79-7812B3ED9D25}" type="pres">
      <dgm:prSet presAssocID="{9E6C9F71-75F8-45FA-B4A3-DB6723B4496F}" presName="hierChild5" presStyleCnt="0"/>
      <dgm:spPr/>
    </dgm:pt>
    <dgm:pt modelId="{FFADD273-E599-431F-9AE5-D6834B4834E2}" type="pres">
      <dgm:prSet presAssocID="{71C8708F-54BE-4F06-97BD-54066AC3E725}" presName="Name37" presStyleLbl="parChTrans1D3" presStyleIdx="1" presStyleCnt="6"/>
      <dgm:spPr/>
    </dgm:pt>
    <dgm:pt modelId="{32C8D49E-CEC3-461E-9EBD-EAD42C980339}" type="pres">
      <dgm:prSet presAssocID="{9CDB1E9E-89BD-4006-B349-67DD84B13691}" presName="hierRoot2" presStyleCnt="0">
        <dgm:presLayoutVars>
          <dgm:hierBranch val="init"/>
        </dgm:presLayoutVars>
      </dgm:prSet>
      <dgm:spPr/>
    </dgm:pt>
    <dgm:pt modelId="{3455B8A4-6F6D-4659-920D-744C90920E1F}" type="pres">
      <dgm:prSet presAssocID="{9CDB1E9E-89BD-4006-B349-67DD84B13691}" presName="rootComposite" presStyleCnt="0"/>
      <dgm:spPr/>
    </dgm:pt>
    <dgm:pt modelId="{0806EC82-F5A6-4F4A-8100-4FACFC019197}" type="pres">
      <dgm:prSet presAssocID="{9CDB1E9E-89BD-4006-B349-67DD84B13691}" presName="rootText" presStyleLbl="node3" presStyleIdx="1" presStyleCnt="2" custScaleX="110356" custScaleY="119952">
        <dgm:presLayoutVars>
          <dgm:chPref val="3"/>
        </dgm:presLayoutVars>
      </dgm:prSet>
      <dgm:spPr/>
    </dgm:pt>
    <dgm:pt modelId="{5FE63BB5-3735-41A0-ABDC-4FC7F41A7DD5}" type="pres">
      <dgm:prSet presAssocID="{9CDB1E9E-89BD-4006-B349-67DD84B13691}" presName="rootConnector" presStyleLbl="node3" presStyleIdx="1" presStyleCnt="2"/>
      <dgm:spPr/>
    </dgm:pt>
    <dgm:pt modelId="{7F94336E-F75C-49CA-82EA-6CDCDE8931E2}" type="pres">
      <dgm:prSet presAssocID="{9CDB1E9E-89BD-4006-B349-67DD84B13691}" presName="hierChild4" presStyleCnt="0"/>
      <dgm:spPr/>
    </dgm:pt>
    <dgm:pt modelId="{0B747125-6F3E-45DE-B77B-4049A9E1D48F}" type="pres">
      <dgm:prSet presAssocID="{19BF7119-1828-40C4-94AA-98A4ABF088D5}" presName="Name37" presStyleLbl="parChTrans1D4" presStyleIdx="0" presStyleCnt="2"/>
      <dgm:spPr/>
    </dgm:pt>
    <dgm:pt modelId="{306F6B49-840D-44F1-B972-F43BFEE10329}" type="pres">
      <dgm:prSet presAssocID="{781F351B-6A48-4C6A-AECB-C35873B22403}" presName="hierRoot2" presStyleCnt="0">
        <dgm:presLayoutVars>
          <dgm:hierBranch val="init"/>
        </dgm:presLayoutVars>
      </dgm:prSet>
      <dgm:spPr/>
    </dgm:pt>
    <dgm:pt modelId="{20039822-9986-40CE-B8E9-41A114E98C2C}" type="pres">
      <dgm:prSet presAssocID="{781F351B-6A48-4C6A-AECB-C35873B22403}" presName="rootComposite" presStyleCnt="0"/>
      <dgm:spPr/>
    </dgm:pt>
    <dgm:pt modelId="{C8ED9273-8008-40BA-B72F-5EE925DE0FAE}" type="pres">
      <dgm:prSet presAssocID="{781F351B-6A48-4C6A-AECB-C35873B22403}" presName="rootText" presStyleLbl="node4" presStyleIdx="0" presStyleCnt="2" custScaleX="110356" custLinFactNeighborX="681" custLinFactNeighborY="36709">
        <dgm:presLayoutVars>
          <dgm:chPref val="3"/>
        </dgm:presLayoutVars>
      </dgm:prSet>
      <dgm:spPr/>
    </dgm:pt>
    <dgm:pt modelId="{B2053174-7BD3-4C3F-AB29-61BB653FC983}" type="pres">
      <dgm:prSet presAssocID="{781F351B-6A48-4C6A-AECB-C35873B22403}" presName="rootConnector" presStyleLbl="node4" presStyleIdx="0" presStyleCnt="2"/>
      <dgm:spPr/>
    </dgm:pt>
    <dgm:pt modelId="{E385F8C8-A538-4062-B73E-99C8BA2982B5}" type="pres">
      <dgm:prSet presAssocID="{781F351B-6A48-4C6A-AECB-C35873B22403}" presName="hierChild4" presStyleCnt="0"/>
      <dgm:spPr/>
    </dgm:pt>
    <dgm:pt modelId="{E5C619B3-DF71-4D6D-AF6F-539C45858A1B}" type="pres">
      <dgm:prSet presAssocID="{781F351B-6A48-4C6A-AECB-C35873B22403}" presName="hierChild5" presStyleCnt="0"/>
      <dgm:spPr/>
    </dgm:pt>
    <dgm:pt modelId="{4A056118-5D6F-4BB5-847B-8E15B3B8AB6A}" type="pres">
      <dgm:prSet presAssocID="{B7CC5D43-8DC8-4A19-907A-488D8794963C}" presName="Name37" presStyleLbl="parChTrans1D4" presStyleIdx="1" presStyleCnt="2"/>
      <dgm:spPr/>
    </dgm:pt>
    <dgm:pt modelId="{1A679260-0F68-4691-9C43-CFC06FC7EA63}" type="pres">
      <dgm:prSet presAssocID="{C4FF0408-1E71-41A3-895D-5F60ABD04DE3}" presName="hierRoot2" presStyleCnt="0">
        <dgm:presLayoutVars>
          <dgm:hierBranch val="init"/>
        </dgm:presLayoutVars>
      </dgm:prSet>
      <dgm:spPr/>
    </dgm:pt>
    <dgm:pt modelId="{09ABA549-71C2-421B-8D4D-2A264F0DCB6B}" type="pres">
      <dgm:prSet presAssocID="{C4FF0408-1E71-41A3-895D-5F60ABD04DE3}" presName="rootComposite" presStyleCnt="0"/>
      <dgm:spPr/>
    </dgm:pt>
    <dgm:pt modelId="{4E338C48-E34D-4293-94BC-DABE2DEA869A}" type="pres">
      <dgm:prSet presAssocID="{C4FF0408-1E71-41A3-895D-5F60ABD04DE3}" presName="rootText" presStyleLbl="node4" presStyleIdx="1" presStyleCnt="2" custLinFactX="26763" custLinFactY="-100000" custLinFactNeighborX="100000" custLinFactNeighborY="-117363">
        <dgm:presLayoutVars>
          <dgm:chPref val="3"/>
        </dgm:presLayoutVars>
      </dgm:prSet>
      <dgm:spPr/>
    </dgm:pt>
    <dgm:pt modelId="{52F75E3F-3283-4591-9047-EA9CF6D1A44F}" type="pres">
      <dgm:prSet presAssocID="{C4FF0408-1E71-41A3-895D-5F60ABD04DE3}" presName="rootConnector" presStyleLbl="node4" presStyleIdx="1" presStyleCnt="2"/>
      <dgm:spPr/>
    </dgm:pt>
    <dgm:pt modelId="{0E69F28D-93F7-4C9A-BB0B-00B3C0641809}" type="pres">
      <dgm:prSet presAssocID="{C4FF0408-1E71-41A3-895D-5F60ABD04DE3}" presName="hierChild4" presStyleCnt="0"/>
      <dgm:spPr/>
    </dgm:pt>
    <dgm:pt modelId="{1C6E52DD-9F53-4467-8C52-558CD1A1B97F}" type="pres">
      <dgm:prSet presAssocID="{C4FF0408-1E71-41A3-895D-5F60ABD04DE3}" presName="hierChild5" presStyleCnt="0"/>
      <dgm:spPr/>
    </dgm:pt>
    <dgm:pt modelId="{405DCFF8-70F7-4E7A-B1F0-394D27239BF2}" type="pres">
      <dgm:prSet presAssocID="{9CDB1E9E-89BD-4006-B349-67DD84B13691}" presName="hierChild5" presStyleCnt="0"/>
      <dgm:spPr/>
    </dgm:pt>
    <dgm:pt modelId="{ECE017FD-1473-4231-A25E-85AE50C73F1B}" type="pres">
      <dgm:prSet presAssocID="{6B190E9E-2501-484F-B9ED-AE161FA168E8}" presName="hierChild5" presStyleCnt="0"/>
      <dgm:spPr/>
    </dgm:pt>
    <dgm:pt modelId="{CF9211B1-D589-43B2-B5D0-C49161F2454C}" type="pres">
      <dgm:prSet presAssocID="{15C3DD18-809E-4DD6-BF44-C4EDA28B9400}" presName="Name111" presStyleLbl="parChTrans1D3" presStyleIdx="2" presStyleCnt="6"/>
      <dgm:spPr/>
    </dgm:pt>
    <dgm:pt modelId="{F97D2E69-ED3A-41F1-984E-D921AF57F25B}" type="pres">
      <dgm:prSet presAssocID="{09855F3F-1DF1-40B1-B052-AED9ABC61B1E}" presName="hierRoot3" presStyleCnt="0">
        <dgm:presLayoutVars>
          <dgm:hierBranch val="init"/>
        </dgm:presLayoutVars>
      </dgm:prSet>
      <dgm:spPr/>
    </dgm:pt>
    <dgm:pt modelId="{1DD2B10F-86C9-417E-821B-813C9CF0F46C}" type="pres">
      <dgm:prSet presAssocID="{09855F3F-1DF1-40B1-B052-AED9ABC61B1E}" presName="rootComposite3" presStyleCnt="0"/>
      <dgm:spPr/>
    </dgm:pt>
    <dgm:pt modelId="{D07C9691-EF0C-494F-AE07-EC287C55539C}" type="pres">
      <dgm:prSet presAssocID="{09855F3F-1DF1-40B1-B052-AED9ABC61B1E}" presName="rootText3" presStyleLbl="asst2" presStyleIdx="0" presStyleCnt="4" custScaleX="110356">
        <dgm:presLayoutVars>
          <dgm:chPref val="3"/>
        </dgm:presLayoutVars>
      </dgm:prSet>
      <dgm:spPr/>
    </dgm:pt>
    <dgm:pt modelId="{88BB459F-F076-4CF4-B5FC-B275C5A9CDF1}" type="pres">
      <dgm:prSet presAssocID="{09855F3F-1DF1-40B1-B052-AED9ABC61B1E}" presName="rootConnector3" presStyleLbl="asst2" presStyleIdx="0" presStyleCnt="4"/>
      <dgm:spPr/>
    </dgm:pt>
    <dgm:pt modelId="{B4B440F8-01E8-42C0-87C9-F8FA2480D8EE}" type="pres">
      <dgm:prSet presAssocID="{09855F3F-1DF1-40B1-B052-AED9ABC61B1E}" presName="hierChild6" presStyleCnt="0"/>
      <dgm:spPr/>
    </dgm:pt>
    <dgm:pt modelId="{76808A42-FA0F-44D5-931F-4DA99779E0F4}" type="pres">
      <dgm:prSet presAssocID="{09855F3F-1DF1-40B1-B052-AED9ABC61B1E}" presName="hierChild7" presStyleCnt="0"/>
      <dgm:spPr/>
    </dgm:pt>
    <dgm:pt modelId="{6D6839C5-0587-4702-A65B-445F2335438B}" type="pres">
      <dgm:prSet presAssocID="{78C31061-D076-4464-A0EF-1C550B4A9A2F}" presName="Name111" presStyleLbl="parChTrans1D3" presStyleIdx="3" presStyleCnt="6"/>
      <dgm:spPr/>
    </dgm:pt>
    <dgm:pt modelId="{DCC88CDE-046D-45B5-9964-3FB34BD445E3}" type="pres">
      <dgm:prSet presAssocID="{F9678FA3-3E68-4120-9E45-EB32D428A497}" presName="hierRoot3" presStyleCnt="0">
        <dgm:presLayoutVars>
          <dgm:hierBranch val="init"/>
        </dgm:presLayoutVars>
      </dgm:prSet>
      <dgm:spPr/>
    </dgm:pt>
    <dgm:pt modelId="{90255669-937D-44D8-8422-D19AA471604C}" type="pres">
      <dgm:prSet presAssocID="{F9678FA3-3E68-4120-9E45-EB32D428A497}" presName="rootComposite3" presStyleCnt="0"/>
      <dgm:spPr/>
    </dgm:pt>
    <dgm:pt modelId="{799CE595-0A35-423E-98AE-5FE10D084FE0}" type="pres">
      <dgm:prSet presAssocID="{F9678FA3-3E68-4120-9E45-EB32D428A497}" presName="rootText3" presStyleLbl="asst2" presStyleIdx="1" presStyleCnt="4" custScaleX="110356">
        <dgm:presLayoutVars>
          <dgm:chPref val="3"/>
        </dgm:presLayoutVars>
      </dgm:prSet>
      <dgm:spPr/>
    </dgm:pt>
    <dgm:pt modelId="{4829E063-C50D-46BD-A544-54AFAFCA7CA7}" type="pres">
      <dgm:prSet presAssocID="{F9678FA3-3E68-4120-9E45-EB32D428A497}" presName="rootConnector3" presStyleLbl="asst2" presStyleIdx="1" presStyleCnt="4"/>
      <dgm:spPr/>
    </dgm:pt>
    <dgm:pt modelId="{DC555395-8E70-4DBC-BC68-EC1678296582}" type="pres">
      <dgm:prSet presAssocID="{F9678FA3-3E68-4120-9E45-EB32D428A497}" presName="hierChild6" presStyleCnt="0"/>
      <dgm:spPr/>
    </dgm:pt>
    <dgm:pt modelId="{1522B0F9-8B2F-4B48-B795-C8AE36201871}" type="pres">
      <dgm:prSet presAssocID="{F9678FA3-3E68-4120-9E45-EB32D428A497}" presName="hierChild7" presStyleCnt="0"/>
      <dgm:spPr/>
    </dgm:pt>
    <dgm:pt modelId="{1FA3926A-CCC6-4B53-ABF1-DF79A61DB6AF}" type="pres">
      <dgm:prSet presAssocID="{90BFF8C2-7AE3-45DA-8E0A-38771781F229}" presName="Name111" presStyleLbl="parChTrans1D3" presStyleIdx="4" presStyleCnt="6"/>
      <dgm:spPr/>
    </dgm:pt>
    <dgm:pt modelId="{E84B9102-CFB9-4A03-88F2-58128A30F8C0}" type="pres">
      <dgm:prSet presAssocID="{30040CF9-F541-4AE5-B43A-A3FD3C45BDFA}" presName="hierRoot3" presStyleCnt="0">
        <dgm:presLayoutVars>
          <dgm:hierBranch val="init"/>
        </dgm:presLayoutVars>
      </dgm:prSet>
      <dgm:spPr/>
    </dgm:pt>
    <dgm:pt modelId="{26639625-5B12-4FE1-8D60-5CFC1B893110}" type="pres">
      <dgm:prSet presAssocID="{30040CF9-F541-4AE5-B43A-A3FD3C45BDFA}" presName="rootComposite3" presStyleCnt="0"/>
      <dgm:spPr/>
    </dgm:pt>
    <dgm:pt modelId="{6CF294D6-375B-4A96-9264-9EBA076591F2}" type="pres">
      <dgm:prSet presAssocID="{30040CF9-F541-4AE5-B43A-A3FD3C45BDFA}" presName="rootText3" presStyleLbl="asst2" presStyleIdx="2" presStyleCnt="4" custScaleX="110356">
        <dgm:presLayoutVars>
          <dgm:chPref val="3"/>
        </dgm:presLayoutVars>
      </dgm:prSet>
      <dgm:spPr/>
    </dgm:pt>
    <dgm:pt modelId="{4208C517-5053-4E69-9ABE-F66AFDFDAE52}" type="pres">
      <dgm:prSet presAssocID="{30040CF9-F541-4AE5-B43A-A3FD3C45BDFA}" presName="rootConnector3" presStyleLbl="asst2" presStyleIdx="2" presStyleCnt="4"/>
      <dgm:spPr/>
    </dgm:pt>
    <dgm:pt modelId="{0DA3BD4E-5532-46FF-904F-EA51843E5C49}" type="pres">
      <dgm:prSet presAssocID="{30040CF9-F541-4AE5-B43A-A3FD3C45BDFA}" presName="hierChild6" presStyleCnt="0"/>
      <dgm:spPr/>
    </dgm:pt>
    <dgm:pt modelId="{430854F0-9FB6-4CDE-B4D2-2B5E738A7638}" type="pres">
      <dgm:prSet presAssocID="{30040CF9-F541-4AE5-B43A-A3FD3C45BDFA}" presName="hierChild7" presStyleCnt="0"/>
      <dgm:spPr/>
    </dgm:pt>
    <dgm:pt modelId="{E3EDDCAE-9730-4BCD-B493-2AA8FE3A6DDE}" type="pres">
      <dgm:prSet presAssocID="{F305E0BA-65DE-4BC3-B75F-60A33904353D}" presName="Name111" presStyleLbl="parChTrans1D3" presStyleIdx="5" presStyleCnt="6"/>
      <dgm:spPr/>
    </dgm:pt>
    <dgm:pt modelId="{1BC0A9C0-5F10-4528-9484-C44D0047024D}" type="pres">
      <dgm:prSet presAssocID="{AE5193EF-1AA2-4ACA-80BC-C939F78F2690}" presName="hierRoot3" presStyleCnt="0">
        <dgm:presLayoutVars>
          <dgm:hierBranch val="init"/>
        </dgm:presLayoutVars>
      </dgm:prSet>
      <dgm:spPr/>
    </dgm:pt>
    <dgm:pt modelId="{67DA7458-BAE7-42E3-9168-1A61BFD28103}" type="pres">
      <dgm:prSet presAssocID="{AE5193EF-1AA2-4ACA-80BC-C939F78F2690}" presName="rootComposite3" presStyleCnt="0"/>
      <dgm:spPr/>
    </dgm:pt>
    <dgm:pt modelId="{E20D1433-5B25-475C-9338-7E9161304171}" type="pres">
      <dgm:prSet presAssocID="{AE5193EF-1AA2-4ACA-80BC-C939F78F2690}" presName="rootText3" presStyleLbl="asst2" presStyleIdx="3" presStyleCnt="4" custScaleX="110356">
        <dgm:presLayoutVars>
          <dgm:chPref val="3"/>
        </dgm:presLayoutVars>
      </dgm:prSet>
      <dgm:spPr/>
    </dgm:pt>
    <dgm:pt modelId="{1FF13E96-535D-4929-9054-F41DCE4A12BF}" type="pres">
      <dgm:prSet presAssocID="{AE5193EF-1AA2-4ACA-80BC-C939F78F2690}" presName="rootConnector3" presStyleLbl="asst2" presStyleIdx="3" presStyleCnt="4"/>
      <dgm:spPr/>
    </dgm:pt>
    <dgm:pt modelId="{6501CA00-F74A-4060-A09A-66C6AD381EFD}" type="pres">
      <dgm:prSet presAssocID="{AE5193EF-1AA2-4ACA-80BC-C939F78F2690}" presName="hierChild6" presStyleCnt="0"/>
      <dgm:spPr/>
    </dgm:pt>
    <dgm:pt modelId="{234897E2-06FF-4F15-A8B6-652BDA09936E}" type="pres">
      <dgm:prSet presAssocID="{AE5193EF-1AA2-4ACA-80BC-C939F78F2690}" presName="hierChild7" presStyleCnt="0"/>
      <dgm:spPr/>
    </dgm:pt>
    <dgm:pt modelId="{DF7142D9-9D9C-4BC6-8152-4D5BBCF73F75}" type="pres">
      <dgm:prSet presAssocID="{7D843786-3179-4A8D-9604-898B1EBE795C}" presName="hierChild3" presStyleCnt="0"/>
      <dgm:spPr/>
    </dgm:pt>
  </dgm:ptLst>
  <dgm:cxnLst>
    <dgm:cxn modelId="{83A63A04-4054-4765-8632-B67008E6DF4D}" type="presOf" srcId="{9E6C9F71-75F8-45FA-B4A3-DB6723B4496F}" destId="{FCB6F497-308D-463F-8039-E6097EFDBFEC}" srcOrd="0" destOrd="0" presId="urn:microsoft.com/office/officeart/2005/8/layout/orgChart1"/>
    <dgm:cxn modelId="{97A7A605-9D41-4715-BA92-6B7AF16BC28F}" type="presOf" srcId="{30040CF9-F541-4AE5-B43A-A3FD3C45BDFA}" destId="{6CF294D6-375B-4A96-9264-9EBA076591F2}" srcOrd="0" destOrd="0" presId="urn:microsoft.com/office/officeart/2005/8/layout/orgChart1"/>
    <dgm:cxn modelId="{C5F87908-FC0C-4885-B6BB-98BDD1D1748B}" type="presOf" srcId="{6B190E9E-2501-484F-B9ED-AE161FA168E8}" destId="{93B5F9A9-C730-4C43-9A60-E55729D990B7}" srcOrd="1" destOrd="0" presId="urn:microsoft.com/office/officeart/2005/8/layout/orgChart1"/>
    <dgm:cxn modelId="{BB69F708-0C86-4FB2-B1BE-5F7AD2FD9018}" srcId="{6B190E9E-2501-484F-B9ED-AE161FA168E8}" destId="{AE5193EF-1AA2-4ACA-80BC-C939F78F2690}" srcOrd="3" destOrd="0" parTransId="{F305E0BA-65DE-4BC3-B75F-60A33904353D}" sibTransId="{549D3638-F0B3-4E08-82B0-2F1BE163DCC3}"/>
    <dgm:cxn modelId="{6BD08316-3454-4561-B413-4A7D668CF0A3}" type="presOf" srcId="{D118AF1E-E041-43A8-BE5B-2E04463F1060}" destId="{96B42765-DE1F-46FC-9378-77272271EB2D}" srcOrd="0" destOrd="0" presId="urn:microsoft.com/office/officeart/2005/8/layout/orgChart1"/>
    <dgm:cxn modelId="{7113D116-7B47-4ED2-9599-87F8D2FB6303}" type="presOf" srcId="{9CDB1E9E-89BD-4006-B349-67DD84B13691}" destId="{0806EC82-F5A6-4F4A-8100-4FACFC019197}" srcOrd="0" destOrd="0" presId="urn:microsoft.com/office/officeart/2005/8/layout/orgChart1"/>
    <dgm:cxn modelId="{46B24819-1C20-4F31-B47E-053589092099}" type="presOf" srcId="{09855F3F-1DF1-40B1-B052-AED9ABC61B1E}" destId="{88BB459F-F076-4CF4-B5FC-B275C5A9CDF1}" srcOrd="1" destOrd="0" presId="urn:microsoft.com/office/officeart/2005/8/layout/orgChart1"/>
    <dgm:cxn modelId="{3626A21D-7FC7-4163-813F-9944F10C3F87}" type="presOf" srcId="{3749FF84-E72C-428C-8AF1-F5AEF0445061}" destId="{3848CFA4-B33F-4999-B6D7-6A8043B01A1B}" srcOrd="0" destOrd="0" presId="urn:microsoft.com/office/officeart/2005/8/layout/orgChart1"/>
    <dgm:cxn modelId="{1B37A51F-B8D8-44F1-B275-FC8E5C7B3315}" srcId="{9CDB1E9E-89BD-4006-B349-67DD84B13691}" destId="{781F351B-6A48-4C6A-AECB-C35873B22403}" srcOrd="0" destOrd="0" parTransId="{19BF7119-1828-40C4-94AA-98A4ABF088D5}" sibTransId="{03412D6F-A841-4FE3-BB8B-8539AB626801}"/>
    <dgm:cxn modelId="{B4250029-A880-4DB5-8396-8DDAF655F9C9}" srcId="{6B190E9E-2501-484F-B9ED-AE161FA168E8}" destId="{9E6C9F71-75F8-45FA-B4A3-DB6723B4496F}" srcOrd="4" destOrd="0" parTransId="{3749FF84-E72C-428C-8AF1-F5AEF0445061}" sibTransId="{5B978272-3A5F-4EDF-8809-238F7F99A79D}"/>
    <dgm:cxn modelId="{2D00FF2C-7680-49DD-92A2-B3ACF3A6B6D8}" type="presOf" srcId="{B7CC5D43-8DC8-4A19-907A-488D8794963C}" destId="{4A056118-5D6F-4BB5-847B-8E15B3B8AB6A}" srcOrd="0" destOrd="0" presId="urn:microsoft.com/office/officeart/2005/8/layout/orgChart1"/>
    <dgm:cxn modelId="{804DBD3B-EAD7-4ACA-BB6A-C8248D595A2B}" type="presOf" srcId="{19BF7119-1828-40C4-94AA-98A4ABF088D5}" destId="{0B747125-6F3E-45DE-B77B-4049A9E1D48F}" srcOrd="0" destOrd="0" presId="urn:microsoft.com/office/officeart/2005/8/layout/orgChart1"/>
    <dgm:cxn modelId="{604AC83B-16C9-4C60-8D05-EE3187881186}" type="presOf" srcId="{5C225196-F3B3-4C2B-A181-62F60301E1FE}" destId="{9FA23679-88EC-466E-86C6-C9C8255D30BD}" srcOrd="0" destOrd="0" presId="urn:microsoft.com/office/officeart/2005/8/layout/orgChart1"/>
    <dgm:cxn modelId="{F9845E3D-08DB-4574-918B-91E2BC2F6441}" type="presOf" srcId="{781F351B-6A48-4C6A-AECB-C35873B22403}" destId="{B2053174-7BD3-4C3F-AB29-61BB653FC983}" srcOrd="1" destOrd="0" presId="urn:microsoft.com/office/officeart/2005/8/layout/orgChart1"/>
    <dgm:cxn modelId="{EF6CEF5B-A7D2-47DB-9ADC-FD77F4902485}" type="presOf" srcId="{9E6C9F71-75F8-45FA-B4A3-DB6723B4496F}" destId="{AED38401-6702-4DB3-AF13-82DB177B2F13}" srcOrd="1" destOrd="0" presId="urn:microsoft.com/office/officeart/2005/8/layout/orgChart1"/>
    <dgm:cxn modelId="{56512E5E-2AB8-42C9-914F-866A9EEF3448}" type="presOf" srcId="{09855F3F-1DF1-40B1-B052-AED9ABC61B1E}" destId="{D07C9691-EF0C-494F-AE07-EC287C55539C}" srcOrd="0" destOrd="0" presId="urn:microsoft.com/office/officeart/2005/8/layout/orgChart1"/>
    <dgm:cxn modelId="{8CAA6F65-239B-4343-B708-1643AF125CFD}" type="presOf" srcId="{90BFF8C2-7AE3-45DA-8E0A-38771781F229}" destId="{1FA3926A-CCC6-4B53-ABF1-DF79A61DB6AF}" srcOrd="0" destOrd="0" presId="urn:microsoft.com/office/officeart/2005/8/layout/orgChart1"/>
    <dgm:cxn modelId="{835C8147-1422-42FA-87D8-C5C180F79DB7}" type="presOf" srcId="{AE5193EF-1AA2-4ACA-80BC-C939F78F2690}" destId="{E20D1433-5B25-475C-9338-7E9161304171}" srcOrd="0" destOrd="0" presId="urn:microsoft.com/office/officeart/2005/8/layout/orgChart1"/>
    <dgm:cxn modelId="{5A062F49-C420-4FF4-8585-DA4B63417E32}" type="presOf" srcId="{6B190E9E-2501-484F-B9ED-AE161FA168E8}" destId="{E4D2F1FE-3062-4128-9529-C8AF0260451D}" srcOrd="0" destOrd="0" presId="urn:microsoft.com/office/officeart/2005/8/layout/orgChart1"/>
    <dgm:cxn modelId="{2071CF6C-F332-41C7-BA62-A5161A0253F5}" srcId="{D118AF1E-E041-43A8-BE5B-2E04463F1060}" destId="{7D843786-3179-4A8D-9604-898B1EBE795C}" srcOrd="0" destOrd="0" parTransId="{274637DF-4A63-4DAA-B985-6404CC8705BD}" sibTransId="{6EFF38FE-D819-48F7-9A88-DB737CCEABD0}"/>
    <dgm:cxn modelId="{CE377A76-31CA-4165-933F-5FBD7ADBDB03}" type="presOf" srcId="{F9678FA3-3E68-4120-9E45-EB32D428A497}" destId="{4829E063-C50D-46BD-A544-54AFAFCA7CA7}" srcOrd="1" destOrd="0" presId="urn:microsoft.com/office/officeart/2005/8/layout/orgChart1"/>
    <dgm:cxn modelId="{68BB6577-45DD-460F-B4DF-9179578DED07}" type="presOf" srcId="{7D843786-3179-4A8D-9604-898B1EBE795C}" destId="{874B73D7-6A8F-446F-A30B-85BE7F1B8A7A}" srcOrd="1" destOrd="0" presId="urn:microsoft.com/office/officeart/2005/8/layout/orgChart1"/>
    <dgm:cxn modelId="{27F7387A-2BC8-4988-A058-8227298B8A2A}" type="presOf" srcId="{71C8708F-54BE-4F06-97BD-54066AC3E725}" destId="{FFADD273-E599-431F-9AE5-D6834B4834E2}" srcOrd="0" destOrd="0" presId="urn:microsoft.com/office/officeart/2005/8/layout/orgChart1"/>
    <dgm:cxn modelId="{0426B585-918B-4EAA-A11B-5498B8F820BE}" srcId="{6B190E9E-2501-484F-B9ED-AE161FA168E8}" destId="{F9678FA3-3E68-4120-9E45-EB32D428A497}" srcOrd="1" destOrd="0" parTransId="{78C31061-D076-4464-A0EF-1C550B4A9A2F}" sibTransId="{2A9C1654-A60F-4617-BE83-3F11D7E320F3}"/>
    <dgm:cxn modelId="{5CFFD28B-7A5A-401D-97D8-11530FC6B5CD}" type="presOf" srcId="{15C3DD18-809E-4DD6-BF44-C4EDA28B9400}" destId="{CF9211B1-D589-43B2-B5D0-C49161F2454C}" srcOrd="0" destOrd="0" presId="urn:microsoft.com/office/officeart/2005/8/layout/orgChart1"/>
    <dgm:cxn modelId="{A25C9C98-3552-4EE3-8364-E4AECFEFC60D}" type="presOf" srcId="{AE5193EF-1AA2-4ACA-80BC-C939F78F2690}" destId="{1FF13E96-535D-4929-9054-F41DCE4A12BF}" srcOrd="1" destOrd="0" presId="urn:microsoft.com/office/officeart/2005/8/layout/orgChart1"/>
    <dgm:cxn modelId="{16FCD4A0-E602-4D7A-AE82-BB2F28DC9CE6}" type="presOf" srcId="{C4FF0408-1E71-41A3-895D-5F60ABD04DE3}" destId="{4E338C48-E34D-4293-94BC-DABE2DEA869A}" srcOrd="0" destOrd="0" presId="urn:microsoft.com/office/officeart/2005/8/layout/orgChart1"/>
    <dgm:cxn modelId="{91FFC7A3-9D77-4085-A969-BEFCC38097A0}" srcId="{6B190E9E-2501-484F-B9ED-AE161FA168E8}" destId="{9CDB1E9E-89BD-4006-B349-67DD84B13691}" srcOrd="5" destOrd="0" parTransId="{71C8708F-54BE-4F06-97BD-54066AC3E725}" sibTransId="{A9359504-01C6-4B52-9476-F1294B55C932}"/>
    <dgm:cxn modelId="{EA9DCAA4-7103-43EC-9880-CF1F4C0F08C9}" srcId="{6B190E9E-2501-484F-B9ED-AE161FA168E8}" destId="{30040CF9-F541-4AE5-B43A-A3FD3C45BDFA}" srcOrd="2" destOrd="0" parTransId="{90BFF8C2-7AE3-45DA-8E0A-38771781F229}" sibTransId="{3C584129-F040-4F73-A676-D33636C15038}"/>
    <dgm:cxn modelId="{054F0CA5-CFE5-42E7-97A6-38CE2BD351CF}" srcId="{6B190E9E-2501-484F-B9ED-AE161FA168E8}" destId="{09855F3F-1DF1-40B1-B052-AED9ABC61B1E}" srcOrd="0" destOrd="0" parTransId="{15C3DD18-809E-4DD6-BF44-C4EDA28B9400}" sibTransId="{B4F36961-DC6F-4128-A2E7-94FC7BDE8B28}"/>
    <dgm:cxn modelId="{AB72FBA8-F725-4C27-AFBB-5E41DE59752F}" srcId="{7D843786-3179-4A8D-9604-898B1EBE795C}" destId="{6B190E9E-2501-484F-B9ED-AE161FA168E8}" srcOrd="0" destOrd="0" parTransId="{5C225196-F3B3-4C2B-A181-62F60301E1FE}" sibTransId="{8D3AEAEB-007C-404F-81AA-030D9A4E73C8}"/>
    <dgm:cxn modelId="{FFFC5CB0-0D7D-474E-9A91-5ACE5EF9C7B6}" type="presOf" srcId="{781F351B-6A48-4C6A-AECB-C35873B22403}" destId="{C8ED9273-8008-40BA-B72F-5EE925DE0FAE}" srcOrd="0" destOrd="0" presId="urn:microsoft.com/office/officeart/2005/8/layout/orgChart1"/>
    <dgm:cxn modelId="{750FAAC5-F62B-42A6-83E4-B30C0879993C}" type="presOf" srcId="{C4FF0408-1E71-41A3-895D-5F60ABD04DE3}" destId="{52F75E3F-3283-4591-9047-EA9CF6D1A44F}" srcOrd="1" destOrd="0" presId="urn:microsoft.com/office/officeart/2005/8/layout/orgChart1"/>
    <dgm:cxn modelId="{040998CD-E07C-4BC2-BD1D-35AB01F4D591}" type="presOf" srcId="{30040CF9-F541-4AE5-B43A-A3FD3C45BDFA}" destId="{4208C517-5053-4E69-9ABE-F66AFDFDAE52}" srcOrd="1" destOrd="0" presId="urn:microsoft.com/office/officeart/2005/8/layout/orgChart1"/>
    <dgm:cxn modelId="{B6DBA0D8-6947-460B-AD0C-9695CB013A89}" type="presOf" srcId="{7D843786-3179-4A8D-9604-898B1EBE795C}" destId="{41BA484C-7759-4738-8C7A-03F8BFDDEBAB}" srcOrd="0" destOrd="0" presId="urn:microsoft.com/office/officeart/2005/8/layout/orgChart1"/>
    <dgm:cxn modelId="{92D18EE7-D336-4E46-A2A2-EFFF42CC4A6D}" type="presOf" srcId="{78C31061-D076-4464-A0EF-1C550B4A9A2F}" destId="{6D6839C5-0587-4702-A65B-445F2335438B}" srcOrd="0" destOrd="0" presId="urn:microsoft.com/office/officeart/2005/8/layout/orgChart1"/>
    <dgm:cxn modelId="{873D47EA-9EF6-48F4-BACE-A6D11C2B6D48}" srcId="{9CDB1E9E-89BD-4006-B349-67DD84B13691}" destId="{C4FF0408-1E71-41A3-895D-5F60ABD04DE3}" srcOrd="1" destOrd="0" parTransId="{B7CC5D43-8DC8-4A19-907A-488D8794963C}" sibTransId="{47D85171-62CE-4670-97C5-788C275DDC8F}"/>
    <dgm:cxn modelId="{2E7977ED-2BB7-4177-84E2-60EC9A5465F5}" type="presOf" srcId="{9CDB1E9E-89BD-4006-B349-67DD84B13691}" destId="{5FE63BB5-3735-41A0-ABDC-4FC7F41A7DD5}" srcOrd="1" destOrd="0" presId="urn:microsoft.com/office/officeart/2005/8/layout/orgChart1"/>
    <dgm:cxn modelId="{2C0A84F1-EB9F-4DE6-972B-A89C8B047AE9}" type="presOf" srcId="{F9678FA3-3E68-4120-9E45-EB32D428A497}" destId="{799CE595-0A35-423E-98AE-5FE10D084FE0}" srcOrd="0" destOrd="0" presId="urn:microsoft.com/office/officeart/2005/8/layout/orgChart1"/>
    <dgm:cxn modelId="{8FE9F6F5-A783-4AB2-9127-AFE1864E62D8}" type="presOf" srcId="{F305E0BA-65DE-4BC3-B75F-60A33904353D}" destId="{E3EDDCAE-9730-4BCD-B493-2AA8FE3A6DDE}" srcOrd="0" destOrd="0" presId="urn:microsoft.com/office/officeart/2005/8/layout/orgChart1"/>
    <dgm:cxn modelId="{6A114A4C-562A-4DFB-806A-6982069030A0}" type="presParOf" srcId="{96B42765-DE1F-46FC-9378-77272271EB2D}" destId="{C8DC1340-0CEF-4767-8F13-EEB3E4627868}" srcOrd="0" destOrd="0" presId="urn:microsoft.com/office/officeart/2005/8/layout/orgChart1"/>
    <dgm:cxn modelId="{5C23F45B-3DD6-40E0-917C-A72943B8EB60}" type="presParOf" srcId="{C8DC1340-0CEF-4767-8F13-EEB3E4627868}" destId="{0E4A909F-5DC8-4234-9B6F-5D7DEC5F950E}" srcOrd="0" destOrd="0" presId="urn:microsoft.com/office/officeart/2005/8/layout/orgChart1"/>
    <dgm:cxn modelId="{DCD392F9-3C4C-4F9B-8DFE-9458E4F4FB92}" type="presParOf" srcId="{0E4A909F-5DC8-4234-9B6F-5D7DEC5F950E}" destId="{41BA484C-7759-4738-8C7A-03F8BFDDEBAB}" srcOrd="0" destOrd="0" presId="urn:microsoft.com/office/officeart/2005/8/layout/orgChart1"/>
    <dgm:cxn modelId="{F4EFF9B5-3EEC-4094-8ABC-9478F787CB4D}" type="presParOf" srcId="{0E4A909F-5DC8-4234-9B6F-5D7DEC5F950E}" destId="{874B73D7-6A8F-446F-A30B-85BE7F1B8A7A}" srcOrd="1" destOrd="0" presId="urn:microsoft.com/office/officeart/2005/8/layout/orgChart1"/>
    <dgm:cxn modelId="{287B6D63-D325-475F-B67E-8BFA84C6A968}" type="presParOf" srcId="{C8DC1340-0CEF-4767-8F13-EEB3E4627868}" destId="{D3BD3F4A-9799-401E-A0AE-855E53DF69F3}" srcOrd="1" destOrd="0" presId="urn:microsoft.com/office/officeart/2005/8/layout/orgChart1"/>
    <dgm:cxn modelId="{8EAA0BF1-19C7-4DE5-AA06-8A9F9BB4CCC7}" type="presParOf" srcId="{D3BD3F4A-9799-401E-A0AE-855E53DF69F3}" destId="{9FA23679-88EC-466E-86C6-C9C8255D30BD}" srcOrd="0" destOrd="0" presId="urn:microsoft.com/office/officeart/2005/8/layout/orgChart1"/>
    <dgm:cxn modelId="{26E62DD2-D993-40DF-98D4-9482004765B2}" type="presParOf" srcId="{D3BD3F4A-9799-401E-A0AE-855E53DF69F3}" destId="{30772696-F3DA-455D-928A-08A854CCF6AC}" srcOrd="1" destOrd="0" presId="urn:microsoft.com/office/officeart/2005/8/layout/orgChart1"/>
    <dgm:cxn modelId="{28BD4CFA-0CCB-42C8-AF54-F116DF79B2E8}" type="presParOf" srcId="{30772696-F3DA-455D-928A-08A854CCF6AC}" destId="{8CA05CDD-7ADC-4EB2-8705-81D4D9F5EF84}" srcOrd="0" destOrd="0" presId="urn:microsoft.com/office/officeart/2005/8/layout/orgChart1"/>
    <dgm:cxn modelId="{372F44DC-292B-4FC9-8344-E53184EE481D}" type="presParOf" srcId="{8CA05CDD-7ADC-4EB2-8705-81D4D9F5EF84}" destId="{E4D2F1FE-3062-4128-9529-C8AF0260451D}" srcOrd="0" destOrd="0" presId="urn:microsoft.com/office/officeart/2005/8/layout/orgChart1"/>
    <dgm:cxn modelId="{66C5D393-ED34-4E5F-B617-74E3379D4F49}" type="presParOf" srcId="{8CA05CDD-7ADC-4EB2-8705-81D4D9F5EF84}" destId="{93B5F9A9-C730-4C43-9A60-E55729D990B7}" srcOrd="1" destOrd="0" presId="urn:microsoft.com/office/officeart/2005/8/layout/orgChart1"/>
    <dgm:cxn modelId="{89006B91-F0E8-4AC6-9E82-59DADF5FDFF3}" type="presParOf" srcId="{30772696-F3DA-455D-928A-08A854CCF6AC}" destId="{9715B39F-28B5-40B3-AEFE-B98ED45DD208}" srcOrd="1" destOrd="0" presId="urn:microsoft.com/office/officeart/2005/8/layout/orgChart1"/>
    <dgm:cxn modelId="{610525CD-C723-4B29-8DF2-C1A41210C267}" type="presParOf" srcId="{9715B39F-28B5-40B3-AEFE-B98ED45DD208}" destId="{3848CFA4-B33F-4999-B6D7-6A8043B01A1B}" srcOrd="0" destOrd="0" presId="urn:microsoft.com/office/officeart/2005/8/layout/orgChart1"/>
    <dgm:cxn modelId="{B6E98E47-4BEF-4C3D-816F-DCE923BF5325}" type="presParOf" srcId="{9715B39F-28B5-40B3-AEFE-B98ED45DD208}" destId="{71F3B0D0-F79D-4299-B489-E1FE2C047AA5}" srcOrd="1" destOrd="0" presId="urn:microsoft.com/office/officeart/2005/8/layout/orgChart1"/>
    <dgm:cxn modelId="{4E59413E-73E0-457E-BA2F-7EBFF45F8211}" type="presParOf" srcId="{71F3B0D0-F79D-4299-B489-E1FE2C047AA5}" destId="{A1928CDD-26F0-41EE-946A-012AA799BF09}" srcOrd="0" destOrd="0" presId="urn:microsoft.com/office/officeart/2005/8/layout/orgChart1"/>
    <dgm:cxn modelId="{A512731D-5F99-48D9-ABA5-F4D929D377A7}" type="presParOf" srcId="{A1928CDD-26F0-41EE-946A-012AA799BF09}" destId="{FCB6F497-308D-463F-8039-E6097EFDBFEC}" srcOrd="0" destOrd="0" presId="urn:microsoft.com/office/officeart/2005/8/layout/orgChart1"/>
    <dgm:cxn modelId="{FC6446BE-D4A1-4DEB-970A-DCE64921DDE3}" type="presParOf" srcId="{A1928CDD-26F0-41EE-946A-012AA799BF09}" destId="{AED38401-6702-4DB3-AF13-82DB177B2F13}" srcOrd="1" destOrd="0" presId="urn:microsoft.com/office/officeart/2005/8/layout/orgChart1"/>
    <dgm:cxn modelId="{BF4C73E5-DF39-4FE1-BBD4-FCA2E498749F}" type="presParOf" srcId="{71F3B0D0-F79D-4299-B489-E1FE2C047AA5}" destId="{983E0AA6-1E58-4082-8C22-562B26B00305}" srcOrd="1" destOrd="0" presId="urn:microsoft.com/office/officeart/2005/8/layout/orgChart1"/>
    <dgm:cxn modelId="{117AA7FF-6D53-404A-9B02-B84DAF323D9B}" type="presParOf" srcId="{71F3B0D0-F79D-4299-B489-E1FE2C047AA5}" destId="{81207737-35EB-4296-BE79-7812B3ED9D25}" srcOrd="2" destOrd="0" presId="urn:microsoft.com/office/officeart/2005/8/layout/orgChart1"/>
    <dgm:cxn modelId="{1CF13A06-0970-4489-A06D-F6F35097ABBC}" type="presParOf" srcId="{9715B39F-28B5-40B3-AEFE-B98ED45DD208}" destId="{FFADD273-E599-431F-9AE5-D6834B4834E2}" srcOrd="2" destOrd="0" presId="urn:microsoft.com/office/officeart/2005/8/layout/orgChart1"/>
    <dgm:cxn modelId="{F5E5DE3A-0135-44DA-8A33-48D273CEFF39}" type="presParOf" srcId="{9715B39F-28B5-40B3-AEFE-B98ED45DD208}" destId="{32C8D49E-CEC3-461E-9EBD-EAD42C980339}" srcOrd="3" destOrd="0" presId="urn:microsoft.com/office/officeart/2005/8/layout/orgChart1"/>
    <dgm:cxn modelId="{FE32D9E9-0D59-4C76-91A9-D8DA257B9D34}" type="presParOf" srcId="{32C8D49E-CEC3-461E-9EBD-EAD42C980339}" destId="{3455B8A4-6F6D-4659-920D-744C90920E1F}" srcOrd="0" destOrd="0" presId="urn:microsoft.com/office/officeart/2005/8/layout/orgChart1"/>
    <dgm:cxn modelId="{65E1C7B4-C51C-4D14-926D-C1ABE1083A9E}" type="presParOf" srcId="{3455B8A4-6F6D-4659-920D-744C90920E1F}" destId="{0806EC82-F5A6-4F4A-8100-4FACFC019197}" srcOrd="0" destOrd="0" presId="urn:microsoft.com/office/officeart/2005/8/layout/orgChart1"/>
    <dgm:cxn modelId="{991EA7CE-0431-4BFC-AA20-F2097DF04FBE}" type="presParOf" srcId="{3455B8A4-6F6D-4659-920D-744C90920E1F}" destId="{5FE63BB5-3735-41A0-ABDC-4FC7F41A7DD5}" srcOrd="1" destOrd="0" presId="urn:microsoft.com/office/officeart/2005/8/layout/orgChart1"/>
    <dgm:cxn modelId="{0B226E61-D5B9-4AFD-8126-5423D2EED5AD}" type="presParOf" srcId="{32C8D49E-CEC3-461E-9EBD-EAD42C980339}" destId="{7F94336E-F75C-49CA-82EA-6CDCDE8931E2}" srcOrd="1" destOrd="0" presId="urn:microsoft.com/office/officeart/2005/8/layout/orgChart1"/>
    <dgm:cxn modelId="{468565E8-2DB1-4CBB-8126-B1FEC37E2655}" type="presParOf" srcId="{7F94336E-F75C-49CA-82EA-6CDCDE8931E2}" destId="{0B747125-6F3E-45DE-B77B-4049A9E1D48F}" srcOrd="0" destOrd="0" presId="urn:microsoft.com/office/officeart/2005/8/layout/orgChart1"/>
    <dgm:cxn modelId="{E76FCE0E-2B5E-4507-B46E-435362471321}" type="presParOf" srcId="{7F94336E-F75C-49CA-82EA-6CDCDE8931E2}" destId="{306F6B49-840D-44F1-B972-F43BFEE10329}" srcOrd="1" destOrd="0" presId="urn:microsoft.com/office/officeart/2005/8/layout/orgChart1"/>
    <dgm:cxn modelId="{BCEFEF65-3E73-4FCA-AD9F-A157E11B40DA}" type="presParOf" srcId="{306F6B49-840D-44F1-B972-F43BFEE10329}" destId="{20039822-9986-40CE-B8E9-41A114E98C2C}" srcOrd="0" destOrd="0" presId="urn:microsoft.com/office/officeart/2005/8/layout/orgChart1"/>
    <dgm:cxn modelId="{523556F8-7582-4DA0-813D-4692D1814883}" type="presParOf" srcId="{20039822-9986-40CE-B8E9-41A114E98C2C}" destId="{C8ED9273-8008-40BA-B72F-5EE925DE0FAE}" srcOrd="0" destOrd="0" presId="urn:microsoft.com/office/officeart/2005/8/layout/orgChart1"/>
    <dgm:cxn modelId="{B408084E-99E7-4603-A6D7-992EA1F4FA6B}" type="presParOf" srcId="{20039822-9986-40CE-B8E9-41A114E98C2C}" destId="{B2053174-7BD3-4C3F-AB29-61BB653FC983}" srcOrd="1" destOrd="0" presId="urn:microsoft.com/office/officeart/2005/8/layout/orgChart1"/>
    <dgm:cxn modelId="{B13811C4-785D-4A9C-9A41-4A59FE7C23DA}" type="presParOf" srcId="{306F6B49-840D-44F1-B972-F43BFEE10329}" destId="{E385F8C8-A538-4062-B73E-99C8BA2982B5}" srcOrd="1" destOrd="0" presId="urn:microsoft.com/office/officeart/2005/8/layout/orgChart1"/>
    <dgm:cxn modelId="{C0FBA0AA-28E6-49E6-AAE4-0790A74FADED}" type="presParOf" srcId="{306F6B49-840D-44F1-B972-F43BFEE10329}" destId="{E5C619B3-DF71-4D6D-AF6F-539C45858A1B}" srcOrd="2" destOrd="0" presId="urn:microsoft.com/office/officeart/2005/8/layout/orgChart1"/>
    <dgm:cxn modelId="{2BAB6038-EB13-40DD-96EF-82D22C7AC422}" type="presParOf" srcId="{7F94336E-F75C-49CA-82EA-6CDCDE8931E2}" destId="{4A056118-5D6F-4BB5-847B-8E15B3B8AB6A}" srcOrd="2" destOrd="0" presId="urn:microsoft.com/office/officeart/2005/8/layout/orgChart1"/>
    <dgm:cxn modelId="{088273E0-D998-44F4-9254-FD870610780C}" type="presParOf" srcId="{7F94336E-F75C-49CA-82EA-6CDCDE8931E2}" destId="{1A679260-0F68-4691-9C43-CFC06FC7EA63}" srcOrd="3" destOrd="0" presId="urn:microsoft.com/office/officeart/2005/8/layout/orgChart1"/>
    <dgm:cxn modelId="{837F7FA5-3AA2-4E9D-978C-1C06ED63C87B}" type="presParOf" srcId="{1A679260-0F68-4691-9C43-CFC06FC7EA63}" destId="{09ABA549-71C2-421B-8D4D-2A264F0DCB6B}" srcOrd="0" destOrd="0" presId="urn:microsoft.com/office/officeart/2005/8/layout/orgChart1"/>
    <dgm:cxn modelId="{AA6FD37A-8031-4C31-9B39-A2EBDF70CF2C}" type="presParOf" srcId="{09ABA549-71C2-421B-8D4D-2A264F0DCB6B}" destId="{4E338C48-E34D-4293-94BC-DABE2DEA869A}" srcOrd="0" destOrd="0" presId="urn:microsoft.com/office/officeart/2005/8/layout/orgChart1"/>
    <dgm:cxn modelId="{5677D43E-A0D2-4E71-8753-B252AFE4D280}" type="presParOf" srcId="{09ABA549-71C2-421B-8D4D-2A264F0DCB6B}" destId="{52F75E3F-3283-4591-9047-EA9CF6D1A44F}" srcOrd="1" destOrd="0" presId="urn:microsoft.com/office/officeart/2005/8/layout/orgChart1"/>
    <dgm:cxn modelId="{DCA44BDF-618F-4ECF-8A88-1122694A069B}" type="presParOf" srcId="{1A679260-0F68-4691-9C43-CFC06FC7EA63}" destId="{0E69F28D-93F7-4C9A-BB0B-00B3C0641809}" srcOrd="1" destOrd="0" presId="urn:microsoft.com/office/officeart/2005/8/layout/orgChart1"/>
    <dgm:cxn modelId="{C9448233-3342-4D98-9F8F-3EC004124003}" type="presParOf" srcId="{1A679260-0F68-4691-9C43-CFC06FC7EA63}" destId="{1C6E52DD-9F53-4467-8C52-558CD1A1B97F}" srcOrd="2" destOrd="0" presId="urn:microsoft.com/office/officeart/2005/8/layout/orgChart1"/>
    <dgm:cxn modelId="{467253D4-1FCC-4F63-B7C4-DFDC82CFDA07}" type="presParOf" srcId="{32C8D49E-CEC3-461E-9EBD-EAD42C980339}" destId="{405DCFF8-70F7-4E7A-B1F0-394D27239BF2}" srcOrd="2" destOrd="0" presId="urn:microsoft.com/office/officeart/2005/8/layout/orgChart1"/>
    <dgm:cxn modelId="{77BF7896-07FB-4524-A054-BCBD2E54DDE7}" type="presParOf" srcId="{30772696-F3DA-455D-928A-08A854CCF6AC}" destId="{ECE017FD-1473-4231-A25E-85AE50C73F1B}" srcOrd="2" destOrd="0" presId="urn:microsoft.com/office/officeart/2005/8/layout/orgChart1"/>
    <dgm:cxn modelId="{4535162E-AEE2-45DC-B88A-1A1EDC125AFF}" type="presParOf" srcId="{ECE017FD-1473-4231-A25E-85AE50C73F1B}" destId="{CF9211B1-D589-43B2-B5D0-C49161F2454C}" srcOrd="0" destOrd="0" presId="urn:microsoft.com/office/officeart/2005/8/layout/orgChart1"/>
    <dgm:cxn modelId="{90CAC990-0769-4C90-B313-7DBE35B51BA8}" type="presParOf" srcId="{ECE017FD-1473-4231-A25E-85AE50C73F1B}" destId="{F97D2E69-ED3A-41F1-984E-D921AF57F25B}" srcOrd="1" destOrd="0" presId="urn:microsoft.com/office/officeart/2005/8/layout/orgChart1"/>
    <dgm:cxn modelId="{81D434A5-4C60-467B-9478-45D4CF909C15}" type="presParOf" srcId="{F97D2E69-ED3A-41F1-984E-D921AF57F25B}" destId="{1DD2B10F-86C9-417E-821B-813C9CF0F46C}" srcOrd="0" destOrd="0" presId="urn:microsoft.com/office/officeart/2005/8/layout/orgChart1"/>
    <dgm:cxn modelId="{87AC1249-5856-49E0-82C8-50DEFB84B427}" type="presParOf" srcId="{1DD2B10F-86C9-417E-821B-813C9CF0F46C}" destId="{D07C9691-EF0C-494F-AE07-EC287C55539C}" srcOrd="0" destOrd="0" presId="urn:microsoft.com/office/officeart/2005/8/layout/orgChart1"/>
    <dgm:cxn modelId="{3CBD4BBD-016A-4E6E-B4A7-FB5674009ECC}" type="presParOf" srcId="{1DD2B10F-86C9-417E-821B-813C9CF0F46C}" destId="{88BB459F-F076-4CF4-B5FC-B275C5A9CDF1}" srcOrd="1" destOrd="0" presId="urn:microsoft.com/office/officeart/2005/8/layout/orgChart1"/>
    <dgm:cxn modelId="{E41AE9AD-76F8-4E47-BA08-07A22BFCB1DD}" type="presParOf" srcId="{F97D2E69-ED3A-41F1-984E-D921AF57F25B}" destId="{B4B440F8-01E8-42C0-87C9-F8FA2480D8EE}" srcOrd="1" destOrd="0" presId="urn:microsoft.com/office/officeart/2005/8/layout/orgChart1"/>
    <dgm:cxn modelId="{3296ED69-BDA3-4173-A080-EBD485910CD2}" type="presParOf" srcId="{F97D2E69-ED3A-41F1-984E-D921AF57F25B}" destId="{76808A42-FA0F-44D5-931F-4DA99779E0F4}" srcOrd="2" destOrd="0" presId="urn:microsoft.com/office/officeart/2005/8/layout/orgChart1"/>
    <dgm:cxn modelId="{5996A3BD-C3DB-47D5-8E90-B57CADDACEE0}" type="presParOf" srcId="{ECE017FD-1473-4231-A25E-85AE50C73F1B}" destId="{6D6839C5-0587-4702-A65B-445F2335438B}" srcOrd="2" destOrd="0" presId="urn:microsoft.com/office/officeart/2005/8/layout/orgChart1"/>
    <dgm:cxn modelId="{E0D66355-4FEE-47FD-939C-C9AA0DC56230}" type="presParOf" srcId="{ECE017FD-1473-4231-A25E-85AE50C73F1B}" destId="{DCC88CDE-046D-45B5-9964-3FB34BD445E3}" srcOrd="3" destOrd="0" presId="urn:microsoft.com/office/officeart/2005/8/layout/orgChart1"/>
    <dgm:cxn modelId="{38D956F8-C4DD-4B55-A99A-C43005196774}" type="presParOf" srcId="{DCC88CDE-046D-45B5-9964-3FB34BD445E3}" destId="{90255669-937D-44D8-8422-D19AA471604C}" srcOrd="0" destOrd="0" presId="urn:microsoft.com/office/officeart/2005/8/layout/orgChart1"/>
    <dgm:cxn modelId="{A71EED44-506D-4CE3-8D04-442626D85EDC}" type="presParOf" srcId="{90255669-937D-44D8-8422-D19AA471604C}" destId="{799CE595-0A35-423E-98AE-5FE10D084FE0}" srcOrd="0" destOrd="0" presId="urn:microsoft.com/office/officeart/2005/8/layout/orgChart1"/>
    <dgm:cxn modelId="{E4040667-C4B5-49BE-9F8A-3D11D1CD1ABE}" type="presParOf" srcId="{90255669-937D-44D8-8422-D19AA471604C}" destId="{4829E063-C50D-46BD-A544-54AFAFCA7CA7}" srcOrd="1" destOrd="0" presId="urn:microsoft.com/office/officeart/2005/8/layout/orgChart1"/>
    <dgm:cxn modelId="{BB8F8881-DD62-4740-805A-1E84C4999E62}" type="presParOf" srcId="{DCC88CDE-046D-45B5-9964-3FB34BD445E3}" destId="{DC555395-8E70-4DBC-BC68-EC1678296582}" srcOrd="1" destOrd="0" presId="urn:microsoft.com/office/officeart/2005/8/layout/orgChart1"/>
    <dgm:cxn modelId="{6DB11807-B6C4-4147-9FA9-164EB8DA5832}" type="presParOf" srcId="{DCC88CDE-046D-45B5-9964-3FB34BD445E3}" destId="{1522B0F9-8B2F-4B48-B795-C8AE36201871}" srcOrd="2" destOrd="0" presId="urn:microsoft.com/office/officeart/2005/8/layout/orgChart1"/>
    <dgm:cxn modelId="{4F3290F6-C48A-4FF4-8D7E-D1AFFE88D9B3}" type="presParOf" srcId="{ECE017FD-1473-4231-A25E-85AE50C73F1B}" destId="{1FA3926A-CCC6-4B53-ABF1-DF79A61DB6AF}" srcOrd="4" destOrd="0" presId="urn:microsoft.com/office/officeart/2005/8/layout/orgChart1"/>
    <dgm:cxn modelId="{1B63FF1D-15C7-4DFB-8312-80E8E5059115}" type="presParOf" srcId="{ECE017FD-1473-4231-A25E-85AE50C73F1B}" destId="{E84B9102-CFB9-4A03-88F2-58128A30F8C0}" srcOrd="5" destOrd="0" presId="urn:microsoft.com/office/officeart/2005/8/layout/orgChart1"/>
    <dgm:cxn modelId="{261052F5-6A88-4B5E-A285-84B618FFA010}" type="presParOf" srcId="{E84B9102-CFB9-4A03-88F2-58128A30F8C0}" destId="{26639625-5B12-4FE1-8D60-5CFC1B893110}" srcOrd="0" destOrd="0" presId="urn:microsoft.com/office/officeart/2005/8/layout/orgChart1"/>
    <dgm:cxn modelId="{A2434619-818C-4AA9-A0B6-6C9CE2B443C9}" type="presParOf" srcId="{26639625-5B12-4FE1-8D60-5CFC1B893110}" destId="{6CF294D6-375B-4A96-9264-9EBA076591F2}" srcOrd="0" destOrd="0" presId="urn:microsoft.com/office/officeart/2005/8/layout/orgChart1"/>
    <dgm:cxn modelId="{59B2E35F-0BC9-4EAE-A3AC-1C3A2128A20F}" type="presParOf" srcId="{26639625-5B12-4FE1-8D60-5CFC1B893110}" destId="{4208C517-5053-4E69-9ABE-F66AFDFDAE52}" srcOrd="1" destOrd="0" presId="urn:microsoft.com/office/officeart/2005/8/layout/orgChart1"/>
    <dgm:cxn modelId="{8C132DF0-B8F8-446F-B3A9-CA82B12D1534}" type="presParOf" srcId="{E84B9102-CFB9-4A03-88F2-58128A30F8C0}" destId="{0DA3BD4E-5532-46FF-904F-EA51843E5C49}" srcOrd="1" destOrd="0" presId="urn:microsoft.com/office/officeart/2005/8/layout/orgChart1"/>
    <dgm:cxn modelId="{07F0BD89-A149-4CB3-8E1C-A8ABE7FB58A8}" type="presParOf" srcId="{E84B9102-CFB9-4A03-88F2-58128A30F8C0}" destId="{430854F0-9FB6-4CDE-B4D2-2B5E738A7638}" srcOrd="2" destOrd="0" presId="urn:microsoft.com/office/officeart/2005/8/layout/orgChart1"/>
    <dgm:cxn modelId="{B441F727-C7BA-43FC-858F-2A7AD87B1D10}" type="presParOf" srcId="{ECE017FD-1473-4231-A25E-85AE50C73F1B}" destId="{E3EDDCAE-9730-4BCD-B493-2AA8FE3A6DDE}" srcOrd="6" destOrd="0" presId="urn:microsoft.com/office/officeart/2005/8/layout/orgChart1"/>
    <dgm:cxn modelId="{53507FD5-1FE3-4E6F-80C0-9EDADD445CD9}" type="presParOf" srcId="{ECE017FD-1473-4231-A25E-85AE50C73F1B}" destId="{1BC0A9C0-5F10-4528-9484-C44D0047024D}" srcOrd="7" destOrd="0" presId="urn:microsoft.com/office/officeart/2005/8/layout/orgChart1"/>
    <dgm:cxn modelId="{A56B05FB-5926-42B3-B5C3-87FA39C9A2D2}" type="presParOf" srcId="{1BC0A9C0-5F10-4528-9484-C44D0047024D}" destId="{67DA7458-BAE7-42E3-9168-1A61BFD28103}" srcOrd="0" destOrd="0" presId="urn:microsoft.com/office/officeart/2005/8/layout/orgChart1"/>
    <dgm:cxn modelId="{5D1C3DB0-B832-47B8-A2E6-4211E92D1921}" type="presParOf" srcId="{67DA7458-BAE7-42E3-9168-1A61BFD28103}" destId="{E20D1433-5B25-475C-9338-7E9161304171}" srcOrd="0" destOrd="0" presId="urn:microsoft.com/office/officeart/2005/8/layout/orgChart1"/>
    <dgm:cxn modelId="{8C4ACBFF-5FCD-4484-AAE6-2E8250571121}" type="presParOf" srcId="{67DA7458-BAE7-42E3-9168-1A61BFD28103}" destId="{1FF13E96-535D-4929-9054-F41DCE4A12BF}" srcOrd="1" destOrd="0" presId="urn:microsoft.com/office/officeart/2005/8/layout/orgChart1"/>
    <dgm:cxn modelId="{4B40A179-F38B-43C1-B920-734FCBD794BD}" type="presParOf" srcId="{1BC0A9C0-5F10-4528-9484-C44D0047024D}" destId="{6501CA00-F74A-4060-A09A-66C6AD381EFD}" srcOrd="1" destOrd="0" presId="urn:microsoft.com/office/officeart/2005/8/layout/orgChart1"/>
    <dgm:cxn modelId="{E5E1C21C-9431-4CC8-9A94-389F5140F59A}" type="presParOf" srcId="{1BC0A9C0-5F10-4528-9484-C44D0047024D}" destId="{234897E2-06FF-4F15-A8B6-652BDA09936E}" srcOrd="2" destOrd="0" presId="urn:microsoft.com/office/officeart/2005/8/layout/orgChart1"/>
    <dgm:cxn modelId="{5FFFC3C6-2079-45E4-8AA6-A74A53FC8918}" type="presParOf" srcId="{C8DC1340-0CEF-4767-8F13-EEB3E4627868}" destId="{DF7142D9-9D9C-4BC6-8152-4D5BBCF73F7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20283F-4CA4-4898-B0C6-DC200872B39D}"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es-PE"/>
        </a:p>
      </dgm:t>
    </dgm:pt>
    <dgm:pt modelId="{CB5E9AA6-EE5A-49D5-8D8A-A147751CC5BB}">
      <dgm:prSet phldrT="[Texto]" custT="1"/>
      <dgm:spPr/>
      <dgm:t>
        <a:bodyPr anchor="ctr" anchorCtr="0"/>
        <a:lstStyle/>
        <a:p>
          <a:pPr marL="0" algn="ctr" defTabSz="457200" rtl="0" eaLnBrk="1" latinLnBrk="0" hangingPunct="1">
            <a:spcAft>
              <a:spcPts val="0"/>
            </a:spcAft>
          </a:pPr>
          <a:r>
            <a:rPr lang="es-PE" sz="1100" kern="1200">
              <a:ln w="18415" cmpd="sng">
                <a:prstDash val="solid"/>
              </a:ln>
              <a:effectLst/>
              <a:latin typeface="Swis721 Ex BT" panose="020B0605020202020204" pitchFamily="34" charset="0"/>
              <a:ea typeface="+mn-ea"/>
              <a:cs typeface="Arial" pitchFamily="34" charset="0"/>
            </a:rPr>
            <a:t>Administrador</a:t>
          </a:r>
          <a:endParaRPr lang="es-PE" sz="1100" kern="1200" dirty="0">
            <a:ln w="18415" cmpd="sng">
              <a:prstDash val="solid"/>
            </a:ln>
            <a:effectLst/>
            <a:latin typeface="Swis721 Ex BT" panose="020B0605020202020204" pitchFamily="34" charset="0"/>
            <a:ea typeface="+mn-ea"/>
            <a:cs typeface="Arial" pitchFamily="34" charset="0"/>
          </a:endParaRPr>
        </a:p>
      </dgm:t>
    </dgm:pt>
    <dgm:pt modelId="{CC3EA110-5CEE-4023-8216-69CA12896F70}" type="parTrans" cxnId="{A8D9BC08-3C3A-4586-AD02-7B16745AACBD}">
      <dgm:prSet/>
      <dgm:spPr/>
      <dgm:t>
        <a:bodyPr/>
        <a:lstStyle/>
        <a:p>
          <a:endParaRPr lang="es-PE"/>
        </a:p>
      </dgm:t>
    </dgm:pt>
    <dgm:pt modelId="{E83BDB7C-88B5-4EEA-9C7D-FFDA512E4198}" type="sibTrans" cxnId="{A8D9BC08-3C3A-4586-AD02-7B16745AACBD}">
      <dgm:prSet/>
      <dgm:spPr/>
      <dgm:t>
        <a:bodyPr/>
        <a:lstStyle/>
        <a:p>
          <a:endParaRPr lang="es-PE"/>
        </a:p>
      </dgm:t>
    </dgm:pt>
    <dgm:pt modelId="{B967AC98-0A4F-42BF-9DA6-A54600BA0776}">
      <dgm:prSet phldrT="[Texto]" custT="1"/>
      <dgm:spPr/>
      <dgm:t>
        <a:bodyPr spcFirstLastPara="0" vert="horz" wrap="square" lIns="6985" tIns="6985" rIns="6985" bIns="6985" numCol="1" spcCol="1270" anchor="ctr" anchorCtr="0"/>
        <a:lstStyle/>
        <a:p>
          <a:r>
            <a:rPr lang="es-PE" sz="1100" dirty="0">
              <a:latin typeface="Swis721 Ex BT" panose="020B0605020202020204" pitchFamily="34" charset="0"/>
            </a:rPr>
            <a:t>Cobrador de Peaje</a:t>
          </a:r>
        </a:p>
      </dgm:t>
    </dgm:pt>
    <dgm:pt modelId="{D65EEB49-B920-4B09-AD47-DD76A32649F6}" type="parTrans" cxnId="{0488DBA5-7167-40EB-8804-4693B4EDEE3E}">
      <dgm:prSet/>
      <dgm:spPr/>
      <dgm:t>
        <a:bodyPr/>
        <a:lstStyle/>
        <a:p>
          <a:endParaRPr lang="es-PE"/>
        </a:p>
      </dgm:t>
    </dgm:pt>
    <dgm:pt modelId="{819BF093-3B2C-4C70-97C5-3DAD76286867}" type="sibTrans" cxnId="{0488DBA5-7167-40EB-8804-4693B4EDEE3E}">
      <dgm:prSet/>
      <dgm:spPr/>
      <dgm:t>
        <a:bodyPr/>
        <a:lstStyle/>
        <a:p>
          <a:endParaRPr lang="es-PE"/>
        </a:p>
      </dgm:t>
    </dgm:pt>
    <dgm:pt modelId="{CD5CE28C-74EF-4E08-A70B-703915A0A942}">
      <dgm:prSet phldrT="[Texto]" custT="1"/>
      <dgm:spPr/>
      <dgm:t>
        <a:bodyPr spcFirstLastPara="0" vert="horz" wrap="square" lIns="6985" tIns="6985" rIns="6985" bIns="6985" numCol="1" spcCol="1270" anchor="ctr" anchorCtr="0"/>
        <a:lstStyle/>
        <a:p>
          <a:pPr marL="0" lvl="0" indent="0" algn="ctr" defTabSz="457200" rtl="0" eaLnBrk="1" latinLnBrk="0" hangingPunct="1">
            <a:lnSpc>
              <a:spcPct val="90000"/>
            </a:lnSpc>
            <a:spcBef>
              <a:spcPct val="0"/>
            </a:spcBef>
            <a:spcAft>
              <a:spcPts val="0"/>
            </a:spcAft>
            <a:buNone/>
          </a:pPr>
          <a:r>
            <a:rPr lang="es-PE" sz="1100" kern="1200">
              <a:ln w="18415" cmpd="sng">
                <a:prstDash val="solid"/>
              </a:ln>
              <a:effectLst/>
              <a:latin typeface="Swis721 Ex BT" panose="020B0605020202020204" pitchFamily="34" charset="0"/>
              <a:ea typeface="+mn-ea"/>
              <a:cs typeface="Arial" pitchFamily="34" charset="0"/>
            </a:rPr>
            <a:t>Mecánico</a:t>
          </a:r>
          <a:endParaRPr lang="es-PE" sz="1100" kern="1200" dirty="0">
            <a:ln w="18415" cmpd="sng">
              <a:prstDash val="solid"/>
            </a:ln>
            <a:effectLst/>
            <a:latin typeface="Swis721 Ex BT" panose="020B0605020202020204" pitchFamily="34" charset="0"/>
            <a:ea typeface="+mn-ea"/>
            <a:cs typeface="Arial" pitchFamily="34" charset="0"/>
          </a:endParaRPr>
        </a:p>
      </dgm:t>
    </dgm:pt>
    <dgm:pt modelId="{FB424D8A-8D23-4449-8A71-DDA98D67C301}" type="parTrans" cxnId="{8595DA02-F1EC-476E-BE7B-4D6774EFCBF9}">
      <dgm:prSet/>
      <dgm:spPr/>
      <dgm:t>
        <a:bodyPr/>
        <a:lstStyle/>
        <a:p>
          <a:endParaRPr lang="es-PE"/>
        </a:p>
      </dgm:t>
    </dgm:pt>
    <dgm:pt modelId="{BC20D4BE-1BCE-45DE-AB23-C429A51254F0}" type="sibTrans" cxnId="{8595DA02-F1EC-476E-BE7B-4D6774EFCBF9}">
      <dgm:prSet/>
      <dgm:spPr/>
      <dgm:t>
        <a:bodyPr/>
        <a:lstStyle/>
        <a:p>
          <a:endParaRPr lang="es-PE"/>
        </a:p>
      </dgm:t>
    </dgm:pt>
    <dgm:pt modelId="{ABF27700-859E-436E-BB15-D56146571E60}">
      <dgm:prSet phldrT="[Texto]" custT="1"/>
      <dgm:spPr/>
      <dgm:t>
        <a:bodyPr spcFirstLastPara="0" vert="horz" wrap="square" lIns="6985" tIns="6985" rIns="6985" bIns="6985" numCol="1" spcCol="1270" anchor="ctr" anchorCtr="0"/>
        <a:lstStyle/>
        <a:p>
          <a:pPr marL="0" lvl="0" indent="0" algn="ctr" defTabSz="457200" rtl="0" eaLnBrk="1" latinLnBrk="0" hangingPunct="1">
            <a:lnSpc>
              <a:spcPct val="90000"/>
            </a:lnSpc>
            <a:spcBef>
              <a:spcPct val="0"/>
            </a:spcBef>
            <a:spcAft>
              <a:spcPts val="0"/>
            </a:spcAft>
            <a:buNone/>
          </a:pPr>
          <a:r>
            <a:rPr lang="es-PE" sz="1100" kern="1200">
              <a:ln w="18415" cmpd="sng">
                <a:prstDash val="solid"/>
              </a:ln>
              <a:effectLst/>
              <a:latin typeface="Swis721 Ex BT" panose="020B0605020202020204" pitchFamily="34" charset="0"/>
              <a:ea typeface="+mn-ea"/>
              <a:cs typeface="Arial" pitchFamily="34" charset="0"/>
            </a:rPr>
            <a:t>Paramédico</a:t>
          </a:r>
          <a:endParaRPr lang="es-PE" sz="1100" kern="1200" dirty="0">
            <a:ln w="18415" cmpd="sng">
              <a:prstDash val="solid"/>
            </a:ln>
            <a:effectLst/>
            <a:latin typeface="Swis721 Ex BT" panose="020B0605020202020204" pitchFamily="34" charset="0"/>
            <a:ea typeface="+mn-ea"/>
            <a:cs typeface="Arial" pitchFamily="34" charset="0"/>
          </a:endParaRPr>
        </a:p>
      </dgm:t>
    </dgm:pt>
    <dgm:pt modelId="{DC45CFF7-EC7B-43CF-A745-BD41F0881266}" type="parTrans" cxnId="{05408985-B31C-4ED0-85C6-88C3D6AA26CB}">
      <dgm:prSet/>
      <dgm:spPr/>
      <dgm:t>
        <a:bodyPr/>
        <a:lstStyle/>
        <a:p>
          <a:endParaRPr lang="es-PE"/>
        </a:p>
      </dgm:t>
    </dgm:pt>
    <dgm:pt modelId="{47E9CA2C-4D6A-47A4-AEB8-04D63AF46893}" type="sibTrans" cxnId="{05408985-B31C-4ED0-85C6-88C3D6AA26CB}">
      <dgm:prSet/>
      <dgm:spPr/>
      <dgm:t>
        <a:bodyPr/>
        <a:lstStyle/>
        <a:p>
          <a:endParaRPr lang="es-PE"/>
        </a:p>
      </dgm:t>
    </dgm:pt>
    <dgm:pt modelId="{BE9A3B6F-DFF4-408A-ACB4-B6A006A1CF4B}">
      <dgm:prSet phldrT="[Texto]" custT="1"/>
      <dgm:spPr/>
      <dgm:t>
        <a:bodyPr spcFirstLastPara="0" vert="horz" wrap="square" lIns="6985" tIns="6985" rIns="6985" bIns="6985" numCol="1" spcCol="1270" anchor="ctr" anchorCtr="0"/>
        <a:lstStyle/>
        <a:p>
          <a:pPr marL="0" lvl="0" indent="0" algn="ctr" defTabSz="457200" rtl="0" eaLnBrk="1" latinLnBrk="0" hangingPunct="1">
            <a:lnSpc>
              <a:spcPct val="90000"/>
            </a:lnSpc>
            <a:spcBef>
              <a:spcPct val="0"/>
            </a:spcBef>
            <a:spcAft>
              <a:spcPts val="0"/>
            </a:spcAft>
            <a:buNone/>
          </a:pPr>
          <a:r>
            <a:rPr lang="es-PE" sz="1100" kern="1200">
              <a:ln w="18415" cmpd="sng">
                <a:prstDash val="solid"/>
              </a:ln>
              <a:effectLst/>
              <a:latin typeface="Swis721 Ex BT" panose="020B0605020202020204" pitchFamily="34" charset="0"/>
              <a:ea typeface="+mn-ea"/>
              <a:cs typeface="Arial" pitchFamily="34" charset="0"/>
            </a:rPr>
            <a:t>Central Telefónica</a:t>
          </a:r>
          <a:endParaRPr lang="es-PE" sz="1100" kern="1200" dirty="0">
            <a:ln w="18415" cmpd="sng">
              <a:prstDash val="solid"/>
            </a:ln>
            <a:effectLst/>
            <a:latin typeface="Swis721 Ex BT" panose="020B0605020202020204" pitchFamily="34" charset="0"/>
            <a:ea typeface="+mn-ea"/>
            <a:cs typeface="Arial" pitchFamily="34" charset="0"/>
          </a:endParaRPr>
        </a:p>
      </dgm:t>
    </dgm:pt>
    <dgm:pt modelId="{871B9B69-F8A4-448F-8056-63F5175446C4}" type="parTrans" cxnId="{6AEFD365-066E-4E47-96EC-FD77B0E59672}">
      <dgm:prSet/>
      <dgm:spPr/>
      <dgm:t>
        <a:bodyPr/>
        <a:lstStyle/>
        <a:p>
          <a:endParaRPr lang="es-PE"/>
        </a:p>
      </dgm:t>
    </dgm:pt>
    <dgm:pt modelId="{EF43EAFF-D1B6-4DB7-884C-475047C83A56}" type="sibTrans" cxnId="{6AEFD365-066E-4E47-96EC-FD77B0E59672}">
      <dgm:prSet/>
      <dgm:spPr/>
      <dgm:t>
        <a:bodyPr/>
        <a:lstStyle/>
        <a:p>
          <a:endParaRPr lang="es-PE"/>
        </a:p>
      </dgm:t>
    </dgm:pt>
    <dgm:pt modelId="{307E989C-7D5C-43E1-8480-48F79FA8B30C}">
      <dgm:prSet phldrT="[Texto]" custT="1"/>
      <dgm:spPr/>
      <dgm:t>
        <a:bodyPr spcFirstLastPara="0" vert="horz" wrap="square" lIns="6985" tIns="6985" rIns="6985" bIns="6985" numCol="1" spcCol="1270" anchor="ctr" anchorCtr="0"/>
        <a:lstStyle/>
        <a:p>
          <a:pPr marL="0" lvl="0" indent="0" algn="ctr" defTabSz="457200" rtl="0" eaLnBrk="1" latinLnBrk="0" hangingPunct="1">
            <a:lnSpc>
              <a:spcPct val="90000"/>
            </a:lnSpc>
            <a:spcBef>
              <a:spcPct val="0"/>
            </a:spcBef>
            <a:spcAft>
              <a:spcPts val="0"/>
            </a:spcAft>
            <a:buNone/>
          </a:pPr>
          <a:r>
            <a:rPr lang="es-PE" sz="1100" kern="1200">
              <a:ln w="18415" cmpd="sng">
                <a:prstDash val="solid"/>
              </a:ln>
              <a:effectLst/>
              <a:latin typeface="Swis721 Ex BT" panose="020B0605020202020204" pitchFamily="34" charset="0"/>
              <a:ea typeface="+mn-ea"/>
              <a:cs typeface="Arial" pitchFamily="34" charset="0"/>
            </a:rPr>
            <a:t>PNP</a:t>
          </a:r>
          <a:endParaRPr lang="es-PE" sz="1100" kern="1200" dirty="0">
            <a:ln w="18415" cmpd="sng">
              <a:prstDash val="solid"/>
            </a:ln>
            <a:effectLst/>
            <a:latin typeface="Swis721 Ex BT" panose="020B0605020202020204" pitchFamily="34" charset="0"/>
            <a:ea typeface="+mn-ea"/>
            <a:cs typeface="Arial" pitchFamily="34" charset="0"/>
          </a:endParaRPr>
        </a:p>
      </dgm:t>
    </dgm:pt>
    <dgm:pt modelId="{2CFB92EC-04E7-4CC4-BF4C-287413F0AD05}" type="parTrans" cxnId="{7CA8C577-DD12-4171-B3AC-9F8EFF921F90}">
      <dgm:prSet/>
      <dgm:spPr/>
      <dgm:t>
        <a:bodyPr/>
        <a:lstStyle/>
        <a:p>
          <a:endParaRPr lang="es-PE"/>
        </a:p>
      </dgm:t>
    </dgm:pt>
    <dgm:pt modelId="{32139AB6-4007-4EE2-805C-6B0B01EE3A39}" type="sibTrans" cxnId="{7CA8C577-DD12-4171-B3AC-9F8EFF921F90}">
      <dgm:prSet/>
      <dgm:spPr/>
      <dgm:t>
        <a:bodyPr/>
        <a:lstStyle/>
        <a:p>
          <a:endParaRPr lang="es-PE"/>
        </a:p>
      </dgm:t>
    </dgm:pt>
    <dgm:pt modelId="{939DA11B-C28D-4307-9E4F-B7F04D7144CD}">
      <dgm:prSet phldrT="[Texto]" custT="1"/>
      <dgm:spPr/>
      <dgm:t>
        <a:bodyPr anchor="ctr" anchorCtr="0"/>
        <a:lstStyle/>
        <a:p>
          <a:pPr marL="0" algn="ctr" defTabSz="457200" rtl="0" eaLnBrk="1" latinLnBrk="0" hangingPunct="1">
            <a:spcAft>
              <a:spcPts val="0"/>
            </a:spcAft>
          </a:pPr>
          <a:r>
            <a:rPr lang="es-PE" sz="1100" kern="1200">
              <a:ln w="18415" cmpd="sng">
                <a:prstDash val="solid"/>
              </a:ln>
              <a:effectLst/>
              <a:latin typeface="Swis721 Ex BT" panose="020B0605020202020204" pitchFamily="34" charset="0"/>
              <a:ea typeface="+mn-ea"/>
              <a:cs typeface="Arial" pitchFamily="34" charset="0"/>
            </a:rPr>
            <a:t>Asistente Administrativo</a:t>
          </a:r>
          <a:endParaRPr lang="es-PE" sz="1100" kern="1200" dirty="0">
            <a:ln w="18415" cmpd="sng">
              <a:prstDash val="solid"/>
            </a:ln>
            <a:effectLst/>
            <a:latin typeface="Swis721 Ex BT" panose="020B0605020202020204" pitchFamily="34" charset="0"/>
            <a:ea typeface="+mn-ea"/>
            <a:cs typeface="Arial" pitchFamily="34" charset="0"/>
          </a:endParaRPr>
        </a:p>
      </dgm:t>
    </dgm:pt>
    <dgm:pt modelId="{07F3254B-275A-47D4-A9A9-EC768337F2A5}" type="parTrans" cxnId="{E078CBE6-A84F-4D50-A109-AEF47A7D544B}">
      <dgm:prSet/>
      <dgm:spPr/>
      <dgm:t>
        <a:bodyPr/>
        <a:lstStyle/>
        <a:p>
          <a:endParaRPr lang="es-PE"/>
        </a:p>
      </dgm:t>
    </dgm:pt>
    <dgm:pt modelId="{0260B56C-665F-4FFE-9E77-8A4142E5ECDB}" type="sibTrans" cxnId="{E078CBE6-A84F-4D50-A109-AEF47A7D544B}">
      <dgm:prSet/>
      <dgm:spPr/>
      <dgm:t>
        <a:bodyPr/>
        <a:lstStyle/>
        <a:p>
          <a:endParaRPr lang="es-PE"/>
        </a:p>
      </dgm:t>
    </dgm:pt>
    <dgm:pt modelId="{F41413D3-852B-48F8-A813-6CB9810014C0}">
      <dgm:prSet phldrT="[Texto]" custT="1"/>
      <dgm:spPr/>
      <dgm:t>
        <a:bodyPr anchor="ctr" anchorCtr="0"/>
        <a:lstStyle/>
        <a:p>
          <a:pPr marL="0" algn="ctr" defTabSz="457200" rtl="0" eaLnBrk="1" latinLnBrk="0" hangingPunct="1">
            <a:spcAft>
              <a:spcPts val="0"/>
            </a:spcAft>
          </a:pPr>
          <a:r>
            <a:rPr lang="es-PE" sz="1100" kern="1200">
              <a:ln w="18415" cmpd="sng">
                <a:prstDash val="solid"/>
              </a:ln>
              <a:effectLst/>
              <a:latin typeface="Swis721 Ex BT" panose="020B0605020202020204" pitchFamily="34" charset="0"/>
              <a:ea typeface="+mn-ea"/>
              <a:cs typeface="Arial" pitchFamily="34" charset="0"/>
            </a:rPr>
            <a:t>Chofer Grúa</a:t>
          </a:r>
          <a:endParaRPr lang="es-PE" sz="1100" kern="1200" dirty="0">
            <a:ln w="18415" cmpd="sng">
              <a:prstDash val="solid"/>
            </a:ln>
            <a:effectLst/>
            <a:latin typeface="Swis721 Ex BT" panose="020B0605020202020204" pitchFamily="34" charset="0"/>
            <a:ea typeface="+mn-ea"/>
            <a:cs typeface="Arial" pitchFamily="34" charset="0"/>
          </a:endParaRPr>
        </a:p>
      </dgm:t>
    </dgm:pt>
    <dgm:pt modelId="{129371A7-08FC-4331-9DFB-CDD8D1D77EE7}" type="parTrans" cxnId="{1DB01A55-E7E8-4AF6-9E95-8386A9C80B2C}">
      <dgm:prSet/>
      <dgm:spPr/>
      <dgm:t>
        <a:bodyPr/>
        <a:lstStyle/>
        <a:p>
          <a:endParaRPr lang="es-PE"/>
        </a:p>
      </dgm:t>
    </dgm:pt>
    <dgm:pt modelId="{A299D4B8-EC57-4498-9EF4-96E361450D34}" type="sibTrans" cxnId="{1DB01A55-E7E8-4AF6-9E95-8386A9C80B2C}">
      <dgm:prSet/>
      <dgm:spPr/>
      <dgm:t>
        <a:bodyPr/>
        <a:lstStyle/>
        <a:p>
          <a:endParaRPr lang="es-PE"/>
        </a:p>
      </dgm:t>
    </dgm:pt>
    <dgm:pt modelId="{54D02293-986B-414F-9404-D7B59B76CE2A}">
      <dgm:prSet phldrT="[Texto]" custT="1"/>
      <dgm:spPr/>
      <dgm:t>
        <a:bodyPr anchor="ctr" anchorCtr="0"/>
        <a:lstStyle/>
        <a:p>
          <a:pPr marL="0" algn="ctr" defTabSz="457200" rtl="0" eaLnBrk="1" latinLnBrk="0" hangingPunct="1">
            <a:spcAft>
              <a:spcPts val="0"/>
            </a:spcAft>
          </a:pPr>
          <a:r>
            <a:rPr lang="es-PE" sz="1100" kern="1200">
              <a:ln w="18415" cmpd="sng">
                <a:prstDash val="solid"/>
              </a:ln>
              <a:effectLst/>
              <a:latin typeface="Swis721 Ex BT" panose="020B0605020202020204" pitchFamily="34" charset="0"/>
              <a:ea typeface="+mn-ea"/>
              <a:cs typeface="Arial" pitchFamily="34" charset="0"/>
            </a:rPr>
            <a:t>Chofer Ambulancia</a:t>
          </a:r>
          <a:endParaRPr lang="es-PE" sz="1100" kern="1200" dirty="0">
            <a:ln w="18415" cmpd="sng">
              <a:prstDash val="solid"/>
            </a:ln>
            <a:effectLst/>
            <a:latin typeface="Swis721 Ex BT" panose="020B0605020202020204" pitchFamily="34" charset="0"/>
            <a:ea typeface="+mn-ea"/>
            <a:cs typeface="Arial" pitchFamily="34" charset="0"/>
          </a:endParaRPr>
        </a:p>
      </dgm:t>
    </dgm:pt>
    <dgm:pt modelId="{F20E4260-D806-464A-B46A-9CA5920E6881}" type="parTrans" cxnId="{36838F8C-A113-413D-844C-87E1821A62EE}">
      <dgm:prSet/>
      <dgm:spPr/>
      <dgm:t>
        <a:bodyPr/>
        <a:lstStyle/>
        <a:p>
          <a:endParaRPr lang="es-PE"/>
        </a:p>
      </dgm:t>
    </dgm:pt>
    <dgm:pt modelId="{52E6C484-A563-4BDC-B0CD-BDFBFA188C86}" type="sibTrans" cxnId="{36838F8C-A113-413D-844C-87E1821A62EE}">
      <dgm:prSet/>
      <dgm:spPr/>
      <dgm:t>
        <a:bodyPr/>
        <a:lstStyle/>
        <a:p>
          <a:endParaRPr lang="es-PE"/>
        </a:p>
      </dgm:t>
    </dgm:pt>
    <dgm:pt modelId="{DB1EDF40-8DB5-42E9-AFF5-5BCD1AAF67D8}">
      <dgm:prSet phldrT="[Texto]" custT="1"/>
      <dgm:spPr/>
      <dgm:t>
        <a:bodyPr anchor="ctr" anchorCtr="0"/>
        <a:lstStyle/>
        <a:p>
          <a:pPr marL="0" algn="ctr" defTabSz="457200" rtl="0" eaLnBrk="1" latinLnBrk="0" hangingPunct="1">
            <a:spcAft>
              <a:spcPts val="0"/>
            </a:spcAft>
          </a:pPr>
          <a:r>
            <a:rPr lang="es-PE" sz="1100" kern="1200">
              <a:ln w="18415" cmpd="sng">
                <a:prstDash val="solid"/>
              </a:ln>
              <a:effectLst/>
              <a:latin typeface="Swis721 Ex BT" panose="020B0605020202020204" pitchFamily="34" charset="0"/>
              <a:ea typeface="+mn-ea"/>
              <a:cs typeface="Arial" pitchFamily="34" charset="0"/>
            </a:rPr>
            <a:t>Limpieza</a:t>
          </a:r>
          <a:endParaRPr lang="es-PE" sz="1100" kern="1200" dirty="0">
            <a:ln w="18415" cmpd="sng">
              <a:prstDash val="solid"/>
            </a:ln>
            <a:effectLst/>
            <a:latin typeface="Swis721 Ex BT" panose="020B0605020202020204" pitchFamily="34" charset="0"/>
            <a:ea typeface="+mn-ea"/>
            <a:cs typeface="Arial" pitchFamily="34" charset="0"/>
          </a:endParaRPr>
        </a:p>
      </dgm:t>
    </dgm:pt>
    <dgm:pt modelId="{36FE6981-9148-43E6-BAC9-BEA0365883C6}" type="parTrans" cxnId="{AE6D3ACF-10BC-42AD-8590-4CC49174D4C9}">
      <dgm:prSet/>
      <dgm:spPr/>
      <dgm:t>
        <a:bodyPr/>
        <a:lstStyle/>
        <a:p>
          <a:endParaRPr lang="es-PE"/>
        </a:p>
      </dgm:t>
    </dgm:pt>
    <dgm:pt modelId="{63234EF7-4343-4D8B-8721-9D90108FE0FD}" type="sibTrans" cxnId="{AE6D3ACF-10BC-42AD-8590-4CC49174D4C9}">
      <dgm:prSet/>
      <dgm:spPr/>
      <dgm:t>
        <a:bodyPr/>
        <a:lstStyle/>
        <a:p>
          <a:endParaRPr lang="es-PE"/>
        </a:p>
      </dgm:t>
    </dgm:pt>
    <dgm:pt modelId="{6C70FB2B-029C-49B4-9E77-7B2595FE0B0D}">
      <dgm:prSet phldrT="[Texto]" custT="1"/>
      <dgm:spPr/>
      <dgm:t>
        <a:bodyPr anchor="ctr" anchorCtr="0"/>
        <a:lstStyle/>
        <a:p>
          <a:pPr marL="0" algn="ctr" defTabSz="457200" rtl="0" eaLnBrk="1" latinLnBrk="0" hangingPunct="1">
            <a:spcAft>
              <a:spcPts val="0"/>
            </a:spcAft>
          </a:pPr>
          <a:r>
            <a:rPr lang="es-PE" sz="1100" kern="1200">
              <a:ln w="18415" cmpd="sng">
                <a:prstDash val="solid"/>
              </a:ln>
              <a:effectLst/>
              <a:latin typeface="Swis721 Ex BT" panose="020B0605020202020204" pitchFamily="34" charset="0"/>
              <a:ea typeface="+mn-ea"/>
              <a:cs typeface="Arial" pitchFamily="34" charset="0"/>
            </a:rPr>
            <a:t>Almacenero</a:t>
          </a:r>
          <a:endParaRPr lang="es-PE" sz="1100" kern="1200" dirty="0">
            <a:ln w="18415" cmpd="sng">
              <a:prstDash val="solid"/>
            </a:ln>
            <a:effectLst/>
            <a:latin typeface="Swis721 Ex BT" panose="020B0605020202020204" pitchFamily="34" charset="0"/>
            <a:ea typeface="+mn-ea"/>
            <a:cs typeface="Arial" pitchFamily="34" charset="0"/>
          </a:endParaRPr>
        </a:p>
      </dgm:t>
    </dgm:pt>
    <dgm:pt modelId="{F03944DC-8DE2-4F3B-96A8-1F2ADF6018B3}" type="parTrans" cxnId="{17FB9913-8C82-49AB-A4C4-0D8CAE620B2A}">
      <dgm:prSet/>
      <dgm:spPr/>
      <dgm:t>
        <a:bodyPr/>
        <a:lstStyle/>
        <a:p>
          <a:endParaRPr lang="es-PE"/>
        </a:p>
      </dgm:t>
    </dgm:pt>
    <dgm:pt modelId="{EA0E406A-5A1D-4E3F-B3A2-99885A693985}" type="sibTrans" cxnId="{17FB9913-8C82-49AB-A4C4-0D8CAE620B2A}">
      <dgm:prSet/>
      <dgm:spPr/>
      <dgm:t>
        <a:bodyPr/>
        <a:lstStyle/>
        <a:p>
          <a:endParaRPr lang="es-PE"/>
        </a:p>
      </dgm:t>
    </dgm:pt>
    <dgm:pt modelId="{A25AF9E5-7CB0-4026-A5B1-36590EEEFC61}" type="pres">
      <dgm:prSet presAssocID="{B720283F-4CA4-4898-B0C6-DC200872B39D}" presName="hierChild1" presStyleCnt="0">
        <dgm:presLayoutVars>
          <dgm:orgChart val="1"/>
          <dgm:chPref val="1"/>
          <dgm:dir/>
          <dgm:animOne val="branch"/>
          <dgm:animLvl val="lvl"/>
          <dgm:resizeHandles/>
        </dgm:presLayoutVars>
      </dgm:prSet>
      <dgm:spPr/>
    </dgm:pt>
    <dgm:pt modelId="{71E39B43-010A-49DB-865B-413A77532410}" type="pres">
      <dgm:prSet presAssocID="{CB5E9AA6-EE5A-49D5-8D8A-A147751CC5BB}" presName="hierRoot1" presStyleCnt="0">
        <dgm:presLayoutVars>
          <dgm:hierBranch val="init"/>
        </dgm:presLayoutVars>
      </dgm:prSet>
      <dgm:spPr/>
    </dgm:pt>
    <dgm:pt modelId="{C1BD598F-0FED-4876-91D9-908B111217DE}" type="pres">
      <dgm:prSet presAssocID="{CB5E9AA6-EE5A-49D5-8D8A-A147751CC5BB}" presName="rootComposite1" presStyleCnt="0"/>
      <dgm:spPr/>
    </dgm:pt>
    <dgm:pt modelId="{8DCA2827-BB70-424D-85BD-CCB4D8097983}" type="pres">
      <dgm:prSet presAssocID="{CB5E9AA6-EE5A-49D5-8D8A-A147751CC5BB}" presName="rootText1" presStyleLbl="node0" presStyleIdx="0" presStyleCnt="1" custScaleX="118800" custScaleY="99000">
        <dgm:presLayoutVars>
          <dgm:chPref val="3"/>
        </dgm:presLayoutVars>
      </dgm:prSet>
      <dgm:spPr>
        <a:xfrm>
          <a:off x="2926238" y="1366730"/>
          <a:ext cx="966372" cy="483186"/>
        </a:xfrm>
        <a:prstGeom prst="rect">
          <a:avLst/>
        </a:prstGeom>
      </dgm:spPr>
    </dgm:pt>
    <dgm:pt modelId="{E1A230AA-07A4-4861-AEA2-D13D30F93A30}" type="pres">
      <dgm:prSet presAssocID="{CB5E9AA6-EE5A-49D5-8D8A-A147751CC5BB}" presName="rootConnector1" presStyleLbl="node1" presStyleIdx="0" presStyleCnt="0"/>
      <dgm:spPr/>
    </dgm:pt>
    <dgm:pt modelId="{8519DEA7-85F1-495A-976A-38E759523D1B}" type="pres">
      <dgm:prSet presAssocID="{CB5E9AA6-EE5A-49D5-8D8A-A147751CC5BB}" presName="hierChild2" presStyleCnt="0"/>
      <dgm:spPr/>
    </dgm:pt>
    <dgm:pt modelId="{3D9D1A97-AD91-4407-ADB3-F37282499501}" type="pres">
      <dgm:prSet presAssocID="{D65EEB49-B920-4B09-AD47-DD76A32649F6}" presName="Name37" presStyleLbl="parChTrans1D2" presStyleIdx="0" presStyleCnt="6"/>
      <dgm:spPr/>
    </dgm:pt>
    <dgm:pt modelId="{9AB57C5C-DA05-4540-A70F-35C9AB369837}" type="pres">
      <dgm:prSet presAssocID="{B967AC98-0A4F-42BF-9DA6-A54600BA0776}" presName="hierRoot2" presStyleCnt="0">
        <dgm:presLayoutVars>
          <dgm:hierBranch val="init"/>
        </dgm:presLayoutVars>
      </dgm:prSet>
      <dgm:spPr/>
    </dgm:pt>
    <dgm:pt modelId="{63EE23B8-9617-4BD1-BC2F-F844E43A1B48}" type="pres">
      <dgm:prSet presAssocID="{B967AC98-0A4F-42BF-9DA6-A54600BA0776}" presName="rootComposite" presStyleCnt="0"/>
      <dgm:spPr/>
    </dgm:pt>
    <dgm:pt modelId="{96291624-DEE0-4059-835D-BE743900C30F}" type="pres">
      <dgm:prSet presAssocID="{B967AC98-0A4F-42BF-9DA6-A54600BA0776}" presName="rootText" presStyleLbl="node2" presStyleIdx="0" presStyleCnt="6">
        <dgm:presLayoutVars>
          <dgm:chPref val="3"/>
        </dgm:presLayoutVars>
      </dgm:prSet>
      <dgm:spPr>
        <a:xfrm>
          <a:off x="2962" y="2052854"/>
          <a:ext cx="966372" cy="483186"/>
        </a:xfrm>
        <a:prstGeom prst="rect">
          <a:avLst/>
        </a:prstGeom>
      </dgm:spPr>
    </dgm:pt>
    <dgm:pt modelId="{53E86063-C03E-4BDF-BB9E-33C7CE984EA5}" type="pres">
      <dgm:prSet presAssocID="{B967AC98-0A4F-42BF-9DA6-A54600BA0776}" presName="rootConnector" presStyleLbl="node2" presStyleIdx="0" presStyleCnt="6"/>
      <dgm:spPr/>
    </dgm:pt>
    <dgm:pt modelId="{3BA6369B-88D6-4848-AD66-7164F10A4A59}" type="pres">
      <dgm:prSet presAssocID="{B967AC98-0A4F-42BF-9DA6-A54600BA0776}" presName="hierChild4" presStyleCnt="0"/>
      <dgm:spPr/>
    </dgm:pt>
    <dgm:pt modelId="{32B63B8B-A8E1-4096-B87A-8DE7EB81A621}" type="pres">
      <dgm:prSet presAssocID="{B967AC98-0A4F-42BF-9DA6-A54600BA0776}" presName="hierChild5" presStyleCnt="0"/>
      <dgm:spPr/>
    </dgm:pt>
    <dgm:pt modelId="{43738905-64F4-4A2E-AF2A-4DDD654E9D53}" type="pres">
      <dgm:prSet presAssocID="{FB424D8A-8D23-4449-8A71-DDA98D67C301}" presName="Name37" presStyleLbl="parChTrans1D2" presStyleIdx="1" presStyleCnt="6"/>
      <dgm:spPr/>
    </dgm:pt>
    <dgm:pt modelId="{FAFCB688-17AC-4E7A-BCFE-CA6D82B1F399}" type="pres">
      <dgm:prSet presAssocID="{CD5CE28C-74EF-4E08-A70B-703915A0A942}" presName="hierRoot2" presStyleCnt="0">
        <dgm:presLayoutVars>
          <dgm:hierBranch val="init"/>
        </dgm:presLayoutVars>
      </dgm:prSet>
      <dgm:spPr/>
    </dgm:pt>
    <dgm:pt modelId="{6D351993-062B-4CB8-98AB-DAF284D6493E}" type="pres">
      <dgm:prSet presAssocID="{CD5CE28C-74EF-4E08-A70B-703915A0A942}" presName="rootComposite" presStyleCnt="0"/>
      <dgm:spPr/>
    </dgm:pt>
    <dgm:pt modelId="{757AEFF7-E863-4093-839D-1A7BF2A8A577}" type="pres">
      <dgm:prSet presAssocID="{CD5CE28C-74EF-4E08-A70B-703915A0A942}" presName="rootText" presStyleLbl="node2" presStyleIdx="1" presStyleCnt="6">
        <dgm:presLayoutVars>
          <dgm:chPref val="3"/>
        </dgm:presLayoutVars>
      </dgm:prSet>
      <dgm:spPr>
        <a:xfrm>
          <a:off x="1172273" y="2052854"/>
          <a:ext cx="966372" cy="483186"/>
        </a:xfrm>
        <a:prstGeom prst="rect">
          <a:avLst/>
        </a:prstGeom>
      </dgm:spPr>
    </dgm:pt>
    <dgm:pt modelId="{5C620FFD-0819-49B9-BBF9-7FCDC622BCA8}" type="pres">
      <dgm:prSet presAssocID="{CD5CE28C-74EF-4E08-A70B-703915A0A942}" presName="rootConnector" presStyleLbl="node2" presStyleIdx="1" presStyleCnt="6"/>
      <dgm:spPr/>
    </dgm:pt>
    <dgm:pt modelId="{AD206345-3CED-408C-B385-E491E508945F}" type="pres">
      <dgm:prSet presAssocID="{CD5CE28C-74EF-4E08-A70B-703915A0A942}" presName="hierChild4" presStyleCnt="0"/>
      <dgm:spPr/>
    </dgm:pt>
    <dgm:pt modelId="{F33F705C-0983-4A9B-93BC-660709EB7302}" type="pres">
      <dgm:prSet presAssocID="{129371A7-08FC-4331-9DFB-CDD8D1D77EE7}" presName="Name37" presStyleLbl="parChTrans1D3" presStyleIdx="0" presStyleCnt="4"/>
      <dgm:spPr/>
    </dgm:pt>
    <dgm:pt modelId="{0C8F0F78-60BB-4E2A-95F4-4BE6ACF9A94F}" type="pres">
      <dgm:prSet presAssocID="{F41413D3-852B-48F8-A813-6CB9810014C0}" presName="hierRoot2" presStyleCnt="0">
        <dgm:presLayoutVars>
          <dgm:hierBranch val="init"/>
        </dgm:presLayoutVars>
      </dgm:prSet>
      <dgm:spPr/>
    </dgm:pt>
    <dgm:pt modelId="{CDFEC3DA-2710-4472-AF0F-D6F2AEB5626B}" type="pres">
      <dgm:prSet presAssocID="{F41413D3-852B-48F8-A813-6CB9810014C0}" presName="rootComposite" presStyleCnt="0"/>
      <dgm:spPr/>
    </dgm:pt>
    <dgm:pt modelId="{95EA9BE8-5EC2-4C2C-A2EB-917EDE760B9D}" type="pres">
      <dgm:prSet presAssocID="{F41413D3-852B-48F8-A813-6CB9810014C0}" presName="rootText" presStyleLbl="node3" presStyleIdx="0" presStyleCnt="4">
        <dgm:presLayoutVars>
          <dgm:chPref val="3"/>
        </dgm:presLayoutVars>
      </dgm:prSet>
      <dgm:spPr>
        <a:xfrm>
          <a:off x="1413866" y="2738978"/>
          <a:ext cx="966372" cy="483186"/>
        </a:xfrm>
        <a:prstGeom prst="rect">
          <a:avLst/>
        </a:prstGeom>
      </dgm:spPr>
    </dgm:pt>
    <dgm:pt modelId="{F7F9B3AC-1EDB-4B5E-9728-3D2E07AD9A8B}" type="pres">
      <dgm:prSet presAssocID="{F41413D3-852B-48F8-A813-6CB9810014C0}" presName="rootConnector" presStyleLbl="node3" presStyleIdx="0" presStyleCnt="4"/>
      <dgm:spPr/>
    </dgm:pt>
    <dgm:pt modelId="{55D2A7E1-55D7-44DD-9F1F-810809D6D158}" type="pres">
      <dgm:prSet presAssocID="{F41413D3-852B-48F8-A813-6CB9810014C0}" presName="hierChild4" presStyleCnt="0"/>
      <dgm:spPr/>
    </dgm:pt>
    <dgm:pt modelId="{EE332D83-75C2-4C64-80DD-7B8F63E10F29}" type="pres">
      <dgm:prSet presAssocID="{F41413D3-852B-48F8-A813-6CB9810014C0}" presName="hierChild5" presStyleCnt="0"/>
      <dgm:spPr/>
    </dgm:pt>
    <dgm:pt modelId="{203484DF-B146-4254-9175-6AA6749C7E2A}" type="pres">
      <dgm:prSet presAssocID="{CD5CE28C-74EF-4E08-A70B-703915A0A942}" presName="hierChild5" presStyleCnt="0"/>
      <dgm:spPr/>
    </dgm:pt>
    <dgm:pt modelId="{C734F1D6-7149-49B7-9DD9-E877C29438E0}" type="pres">
      <dgm:prSet presAssocID="{DC45CFF7-EC7B-43CF-A745-BD41F0881266}" presName="Name37" presStyleLbl="parChTrans1D2" presStyleIdx="2" presStyleCnt="6"/>
      <dgm:spPr/>
    </dgm:pt>
    <dgm:pt modelId="{07B37C50-BD15-4EC7-9306-C6A8F7665C82}" type="pres">
      <dgm:prSet presAssocID="{ABF27700-859E-436E-BB15-D56146571E60}" presName="hierRoot2" presStyleCnt="0">
        <dgm:presLayoutVars>
          <dgm:hierBranch val="init"/>
        </dgm:presLayoutVars>
      </dgm:prSet>
      <dgm:spPr/>
    </dgm:pt>
    <dgm:pt modelId="{7B8F5B3B-B6BA-4128-8020-E3CDC289C0D5}" type="pres">
      <dgm:prSet presAssocID="{ABF27700-859E-436E-BB15-D56146571E60}" presName="rootComposite" presStyleCnt="0"/>
      <dgm:spPr/>
    </dgm:pt>
    <dgm:pt modelId="{20C7C6A6-5FA2-4CAF-851D-720BBA709257}" type="pres">
      <dgm:prSet presAssocID="{ABF27700-859E-436E-BB15-D56146571E60}" presName="rootText" presStyleLbl="node2" presStyleIdx="2" presStyleCnt="6">
        <dgm:presLayoutVars>
          <dgm:chPref val="3"/>
        </dgm:presLayoutVars>
      </dgm:prSet>
      <dgm:spPr>
        <a:xfrm>
          <a:off x="2341583" y="2052854"/>
          <a:ext cx="966372" cy="483186"/>
        </a:xfrm>
        <a:prstGeom prst="rect">
          <a:avLst/>
        </a:prstGeom>
      </dgm:spPr>
    </dgm:pt>
    <dgm:pt modelId="{38E4624D-BFC9-4594-B55B-D3D567972696}" type="pres">
      <dgm:prSet presAssocID="{ABF27700-859E-436E-BB15-D56146571E60}" presName="rootConnector" presStyleLbl="node2" presStyleIdx="2" presStyleCnt="6"/>
      <dgm:spPr/>
    </dgm:pt>
    <dgm:pt modelId="{0FE18D5D-13F3-478E-8A61-39DBEC66DE0E}" type="pres">
      <dgm:prSet presAssocID="{ABF27700-859E-436E-BB15-D56146571E60}" presName="hierChild4" presStyleCnt="0"/>
      <dgm:spPr/>
    </dgm:pt>
    <dgm:pt modelId="{05A29DBE-0F80-4D53-8C1A-56D05D2D9F81}" type="pres">
      <dgm:prSet presAssocID="{F20E4260-D806-464A-B46A-9CA5920E6881}" presName="Name37" presStyleLbl="parChTrans1D3" presStyleIdx="1" presStyleCnt="4"/>
      <dgm:spPr/>
    </dgm:pt>
    <dgm:pt modelId="{9AE91754-94E7-4BE9-9F50-902DD603CADC}" type="pres">
      <dgm:prSet presAssocID="{54D02293-986B-414F-9404-D7B59B76CE2A}" presName="hierRoot2" presStyleCnt="0">
        <dgm:presLayoutVars>
          <dgm:hierBranch val="init"/>
        </dgm:presLayoutVars>
      </dgm:prSet>
      <dgm:spPr/>
    </dgm:pt>
    <dgm:pt modelId="{CE523AD9-256A-4D6E-8A42-4DC140C5F48F}" type="pres">
      <dgm:prSet presAssocID="{54D02293-986B-414F-9404-D7B59B76CE2A}" presName="rootComposite" presStyleCnt="0"/>
      <dgm:spPr/>
    </dgm:pt>
    <dgm:pt modelId="{675C851A-FB61-4584-AF08-87DF0BEA77A5}" type="pres">
      <dgm:prSet presAssocID="{54D02293-986B-414F-9404-D7B59B76CE2A}" presName="rootText" presStyleLbl="node3" presStyleIdx="1" presStyleCnt="4">
        <dgm:presLayoutVars>
          <dgm:chPref val="3"/>
        </dgm:presLayoutVars>
      </dgm:prSet>
      <dgm:spPr>
        <a:xfrm>
          <a:off x="2583176" y="2738978"/>
          <a:ext cx="966372" cy="483186"/>
        </a:xfrm>
        <a:prstGeom prst="rect">
          <a:avLst/>
        </a:prstGeom>
      </dgm:spPr>
    </dgm:pt>
    <dgm:pt modelId="{78E41FC1-F21C-4BDB-9ED3-02A18301D41B}" type="pres">
      <dgm:prSet presAssocID="{54D02293-986B-414F-9404-D7B59B76CE2A}" presName="rootConnector" presStyleLbl="node3" presStyleIdx="1" presStyleCnt="4"/>
      <dgm:spPr/>
    </dgm:pt>
    <dgm:pt modelId="{08FF2DC9-F00D-402C-A467-E650F3C3B9BC}" type="pres">
      <dgm:prSet presAssocID="{54D02293-986B-414F-9404-D7B59B76CE2A}" presName="hierChild4" presStyleCnt="0"/>
      <dgm:spPr/>
    </dgm:pt>
    <dgm:pt modelId="{FCE3686C-A66A-43E1-BA14-059E8FCC7C6A}" type="pres">
      <dgm:prSet presAssocID="{54D02293-986B-414F-9404-D7B59B76CE2A}" presName="hierChild5" presStyleCnt="0"/>
      <dgm:spPr/>
    </dgm:pt>
    <dgm:pt modelId="{E28C7142-CBC5-4D5A-B50B-4349F494B859}" type="pres">
      <dgm:prSet presAssocID="{ABF27700-859E-436E-BB15-D56146571E60}" presName="hierChild5" presStyleCnt="0"/>
      <dgm:spPr/>
    </dgm:pt>
    <dgm:pt modelId="{E83FB82E-D6F0-4A37-BD8B-E1E1FF9DECEE}" type="pres">
      <dgm:prSet presAssocID="{871B9B69-F8A4-448F-8056-63F5175446C4}" presName="Name37" presStyleLbl="parChTrans1D2" presStyleIdx="3" presStyleCnt="6"/>
      <dgm:spPr/>
    </dgm:pt>
    <dgm:pt modelId="{CA845DA0-0282-4B30-ACE2-61B9B9B7154A}" type="pres">
      <dgm:prSet presAssocID="{BE9A3B6F-DFF4-408A-ACB4-B6A006A1CF4B}" presName="hierRoot2" presStyleCnt="0">
        <dgm:presLayoutVars>
          <dgm:hierBranch val="init"/>
        </dgm:presLayoutVars>
      </dgm:prSet>
      <dgm:spPr/>
    </dgm:pt>
    <dgm:pt modelId="{560D2E5C-8CCE-422A-86A7-545193D90B5D}" type="pres">
      <dgm:prSet presAssocID="{BE9A3B6F-DFF4-408A-ACB4-B6A006A1CF4B}" presName="rootComposite" presStyleCnt="0"/>
      <dgm:spPr/>
    </dgm:pt>
    <dgm:pt modelId="{2477880E-101D-4B99-BCB2-D33D08D9446F}" type="pres">
      <dgm:prSet presAssocID="{BE9A3B6F-DFF4-408A-ACB4-B6A006A1CF4B}" presName="rootText" presStyleLbl="node2" presStyleIdx="3" presStyleCnt="6">
        <dgm:presLayoutVars>
          <dgm:chPref val="3"/>
        </dgm:presLayoutVars>
      </dgm:prSet>
      <dgm:spPr>
        <a:xfrm>
          <a:off x="3510894" y="2052854"/>
          <a:ext cx="966372" cy="483186"/>
        </a:xfrm>
        <a:prstGeom prst="rect">
          <a:avLst/>
        </a:prstGeom>
      </dgm:spPr>
    </dgm:pt>
    <dgm:pt modelId="{00E30F3F-8319-48AC-8594-15732C28772D}" type="pres">
      <dgm:prSet presAssocID="{BE9A3B6F-DFF4-408A-ACB4-B6A006A1CF4B}" presName="rootConnector" presStyleLbl="node2" presStyleIdx="3" presStyleCnt="6"/>
      <dgm:spPr/>
    </dgm:pt>
    <dgm:pt modelId="{994716B1-7A95-4805-A3CA-2D9544982AE1}" type="pres">
      <dgm:prSet presAssocID="{BE9A3B6F-DFF4-408A-ACB4-B6A006A1CF4B}" presName="hierChild4" presStyleCnt="0"/>
      <dgm:spPr/>
    </dgm:pt>
    <dgm:pt modelId="{D604156A-758F-4486-8105-A127A5DC909F}" type="pres">
      <dgm:prSet presAssocID="{36FE6981-9148-43E6-BAC9-BEA0365883C6}" presName="Name37" presStyleLbl="parChTrans1D3" presStyleIdx="2" presStyleCnt="4"/>
      <dgm:spPr/>
    </dgm:pt>
    <dgm:pt modelId="{159CDA8C-D011-4702-AF91-222C602BE107}" type="pres">
      <dgm:prSet presAssocID="{DB1EDF40-8DB5-42E9-AFF5-5BCD1AAF67D8}" presName="hierRoot2" presStyleCnt="0">
        <dgm:presLayoutVars>
          <dgm:hierBranch val="init"/>
        </dgm:presLayoutVars>
      </dgm:prSet>
      <dgm:spPr/>
    </dgm:pt>
    <dgm:pt modelId="{C8CD100E-AFD1-46B4-81F6-BECDDB473B54}" type="pres">
      <dgm:prSet presAssocID="{DB1EDF40-8DB5-42E9-AFF5-5BCD1AAF67D8}" presName="rootComposite" presStyleCnt="0"/>
      <dgm:spPr/>
    </dgm:pt>
    <dgm:pt modelId="{0D6191D3-092A-4FFC-B3A3-AF3DF943829D}" type="pres">
      <dgm:prSet presAssocID="{DB1EDF40-8DB5-42E9-AFF5-5BCD1AAF67D8}" presName="rootText" presStyleLbl="node3" presStyleIdx="2" presStyleCnt="4">
        <dgm:presLayoutVars>
          <dgm:chPref val="3"/>
        </dgm:presLayoutVars>
      </dgm:prSet>
      <dgm:spPr>
        <a:xfrm>
          <a:off x="3752487" y="2738978"/>
          <a:ext cx="966372" cy="483186"/>
        </a:xfrm>
        <a:prstGeom prst="rect">
          <a:avLst/>
        </a:prstGeom>
      </dgm:spPr>
    </dgm:pt>
    <dgm:pt modelId="{9707826D-17DD-4E71-872E-644FDA78E7CF}" type="pres">
      <dgm:prSet presAssocID="{DB1EDF40-8DB5-42E9-AFF5-5BCD1AAF67D8}" presName="rootConnector" presStyleLbl="node3" presStyleIdx="2" presStyleCnt="4"/>
      <dgm:spPr/>
    </dgm:pt>
    <dgm:pt modelId="{73A71A9D-C1EF-4DBA-B025-96C1C5BABC17}" type="pres">
      <dgm:prSet presAssocID="{DB1EDF40-8DB5-42E9-AFF5-5BCD1AAF67D8}" presName="hierChild4" presStyleCnt="0"/>
      <dgm:spPr/>
    </dgm:pt>
    <dgm:pt modelId="{E274A4B9-D6E2-4904-BE57-14C1F4BA4918}" type="pres">
      <dgm:prSet presAssocID="{DB1EDF40-8DB5-42E9-AFF5-5BCD1AAF67D8}" presName="hierChild5" presStyleCnt="0"/>
      <dgm:spPr/>
    </dgm:pt>
    <dgm:pt modelId="{ADF9657C-F26C-4500-913B-C43931862454}" type="pres">
      <dgm:prSet presAssocID="{BE9A3B6F-DFF4-408A-ACB4-B6A006A1CF4B}" presName="hierChild5" presStyleCnt="0"/>
      <dgm:spPr/>
    </dgm:pt>
    <dgm:pt modelId="{3426F9AB-AC43-4487-88ED-9203010C066F}" type="pres">
      <dgm:prSet presAssocID="{2CFB92EC-04E7-4CC4-BF4C-287413F0AD05}" presName="Name37" presStyleLbl="parChTrans1D2" presStyleIdx="4" presStyleCnt="6"/>
      <dgm:spPr/>
    </dgm:pt>
    <dgm:pt modelId="{86C15A9D-882E-41BA-9C3F-55989C039AF1}" type="pres">
      <dgm:prSet presAssocID="{307E989C-7D5C-43E1-8480-48F79FA8B30C}" presName="hierRoot2" presStyleCnt="0">
        <dgm:presLayoutVars>
          <dgm:hierBranch val="init"/>
        </dgm:presLayoutVars>
      </dgm:prSet>
      <dgm:spPr/>
    </dgm:pt>
    <dgm:pt modelId="{1B6035A4-C410-45F4-9C66-DB60FBDDA96B}" type="pres">
      <dgm:prSet presAssocID="{307E989C-7D5C-43E1-8480-48F79FA8B30C}" presName="rootComposite" presStyleCnt="0"/>
      <dgm:spPr/>
    </dgm:pt>
    <dgm:pt modelId="{5FE61D72-CC72-4E63-9BF1-9B7616A42A19}" type="pres">
      <dgm:prSet presAssocID="{307E989C-7D5C-43E1-8480-48F79FA8B30C}" presName="rootText" presStyleLbl="node2" presStyleIdx="4" presStyleCnt="6">
        <dgm:presLayoutVars>
          <dgm:chPref val="3"/>
        </dgm:presLayoutVars>
      </dgm:prSet>
      <dgm:spPr>
        <a:xfrm>
          <a:off x="4680204" y="2052854"/>
          <a:ext cx="966372" cy="483186"/>
        </a:xfrm>
        <a:prstGeom prst="rect">
          <a:avLst/>
        </a:prstGeom>
      </dgm:spPr>
    </dgm:pt>
    <dgm:pt modelId="{24FD997E-6D9E-4506-8FF5-0906A0427C6E}" type="pres">
      <dgm:prSet presAssocID="{307E989C-7D5C-43E1-8480-48F79FA8B30C}" presName="rootConnector" presStyleLbl="node2" presStyleIdx="4" presStyleCnt="6"/>
      <dgm:spPr/>
    </dgm:pt>
    <dgm:pt modelId="{7B2E8A16-C825-451D-9E54-291DCA785D6F}" type="pres">
      <dgm:prSet presAssocID="{307E989C-7D5C-43E1-8480-48F79FA8B30C}" presName="hierChild4" presStyleCnt="0"/>
      <dgm:spPr/>
    </dgm:pt>
    <dgm:pt modelId="{FBD687B5-A753-495C-A90C-F7A2405431AA}" type="pres">
      <dgm:prSet presAssocID="{307E989C-7D5C-43E1-8480-48F79FA8B30C}" presName="hierChild5" presStyleCnt="0"/>
      <dgm:spPr/>
    </dgm:pt>
    <dgm:pt modelId="{0559A81F-230E-473A-B955-F3BD01141E05}" type="pres">
      <dgm:prSet presAssocID="{07F3254B-275A-47D4-A9A9-EC768337F2A5}" presName="Name37" presStyleLbl="parChTrans1D2" presStyleIdx="5" presStyleCnt="6"/>
      <dgm:spPr/>
    </dgm:pt>
    <dgm:pt modelId="{608F6A16-4E32-4174-9BE8-A43D690D2EF4}" type="pres">
      <dgm:prSet presAssocID="{939DA11B-C28D-4307-9E4F-B7F04D7144CD}" presName="hierRoot2" presStyleCnt="0">
        <dgm:presLayoutVars>
          <dgm:hierBranch val="init"/>
        </dgm:presLayoutVars>
      </dgm:prSet>
      <dgm:spPr/>
    </dgm:pt>
    <dgm:pt modelId="{2F0AC16A-DD8D-4CA8-9D4E-C6F8279B72AD}" type="pres">
      <dgm:prSet presAssocID="{939DA11B-C28D-4307-9E4F-B7F04D7144CD}" presName="rootComposite" presStyleCnt="0"/>
      <dgm:spPr/>
    </dgm:pt>
    <dgm:pt modelId="{B5E14FEB-D023-47B2-A075-330668B9F76B}" type="pres">
      <dgm:prSet presAssocID="{939DA11B-C28D-4307-9E4F-B7F04D7144CD}" presName="rootText" presStyleLbl="node2" presStyleIdx="5" presStyleCnt="6" custScaleX="112577">
        <dgm:presLayoutVars>
          <dgm:chPref val="3"/>
        </dgm:presLayoutVars>
      </dgm:prSet>
      <dgm:spPr>
        <a:xfrm>
          <a:off x="5849514" y="2052854"/>
          <a:ext cx="966372" cy="483186"/>
        </a:xfrm>
        <a:prstGeom prst="rect">
          <a:avLst/>
        </a:prstGeom>
      </dgm:spPr>
    </dgm:pt>
    <dgm:pt modelId="{5E847DD2-FA9C-47F6-B1C1-A8C446E01AD5}" type="pres">
      <dgm:prSet presAssocID="{939DA11B-C28D-4307-9E4F-B7F04D7144CD}" presName="rootConnector" presStyleLbl="node2" presStyleIdx="5" presStyleCnt="6"/>
      <dgm:spPr/>
    </dgm:pt>
    <dgm:pt modelId="{440C19E6-7B7F-4E95-BA34-EACA36ABF2B4}" type="pres">
      <dgm:prSet presAssocID="{939DA11B-C28D-4307-9E4F-B7F04D7144CD}" presName="hierChild4" presStyleCnt="0"/>
      <dgm:spPr/>
    </dgm:pt>
    <dgm:pt modelId="{7FE98970-7A43-4383-84B6-BB8B1AA9C106}" type="pres">
      <dgm:prSet presAssocID="{F03944DC-8DE2-4F3B-96A8-1F2ADF6018B3}" presName="Name37" presStyleLbl="parChTrans1D3" presStyleIdx="3" presStyleCnt="4"/>
      <dgm:spPr/>
    </dgm:pt>
    <dgm:pt modelId="{16F9D76A-2990-4704-AA68-E8730FFD6D0B}" type="pres">
      <dgm:prSet presAssocID="{6C70FB2B-029C-49B4-9E77-7B2595FE0B0D}" presName="hierRoot2" presStyleCnt="0">
        <dgm:presLayoutVars>
          <dgm:hierBranch val="init"/>
        </dgm:presLayoutVars>
      </dgm:prSet>
      <dgm:spPr/>
    </dgm:pt>
    <dgm:pt modelId="{028B713D-4661-4649-AECF-9D2AE340F45D}" type="pres">
      <dgm:prSet presAssocID="{6C70FB2B-029C-49B4-9E77-7B2595FE0B0D}" presName="rootComposite" presStyleCnt="0"/>
      <dgm:spPr/>
    </dgm:pt>
    <dgm:pt modelId="{24B9861F-AB14-444D-9D41-E937D34A48B6}" type="pres">
      <dgm:prSet presAssocID="{6C70FB2B-029C-49B4-9E77-7B2595FE0B0D}" presName="rootText" presStyleLbl="node3" presStyleIdx="3" presStyleCnt="4">
        <dgm:presLayoutVars>
          <dgm:chPref val="3"/>
        </dgm:presLayoutVars>
      </dgm:prSet>
      <dgm:spPr>
        <a:xfrm>
          <a:off x="6091108" y="2738978"/>
          <a:ext cx="966372" cy="483186"/>
        </a:xfrm>
        <a:prstGeom prst="rect">
          <a:avLst/>
        </a:prstGeom>
      </dgm:spPr>
    </dgm:pt>
    <dgm:pt modelId="{5578D764-9D82-4360-B803-DF3A816CEFA1}" type="pres">
      <dgm:prSet presAssocID="{6C70FB2B-029C-49B4-9E77-7B2595FE0B0D}" presName="rootConnector" presStyleLbl="node3" presStyleIdx="3" presStyleCnt="4"/>
      <dgm:spPr/>
    </dgm:pt>
    <dgm:pt modelId="{FF6A2BEC-7AEC-4169-B6D2-410EA77AC6E3}" type="pres">
      <dgm:prSet presAssocID="{6C70FB2B-029C-49B4-9E77-7B2595FE0B0D}" presName="hierChild4" presStyleCnt="0"/>
      <dgm:spPr/>
    </dgm:pt>
    <dgm:pt modelId="{A7000753-3DE8-4826-A6BB-E43213AA7BB4}" type="pres">
      <dgm:prSet presAssocID="{6C70FB2B-029C-49B4-9E77-7B2595FE0B0D}" presName="hierChild5" presStyleCnt="0"/>
      <dgm:spPr/>
    </dgm:pt>
    <dgm:pt modelId="{7850F8CF-4C67-449E-8BD2-EB9658C11110}" type="pres">
      <dgm:prSet presAssocID="{939DA11B-C28D-4307-9E4F-B7F04D7144CD}" presName="hierChild5" presStyleCnt="0"/>
      <dgm:spPr/>
    </dgm:pt>
    <dgm:pt modelId="{30D8E80A-627C-4D23-999C-C97E3811ED2B}" type="pres">
      <dgm:prSet presAssocID="{CB5E9AA6-EE5A-49D5-8D8A-A147751CC5BB}" presName="hierChild3" presStyleCnt="0"/>
      <dgm:spPr/>
    </dgm:pt>
  </dgm:ptLst>
  <dgm:cxnLst>
    <dgm:cxn modelId="{8595DA02-F1EC-476E-BE7B-4D6774EFCBF9}" srcId="{CB5E9AA6-EE5A-49D5-8D8A-A147751CC5BB}" destId="{CD5CE28C-74EF-4E08-A70B-703915A0A942}" srcOrd="1" destOrd="0" parTransId="{FB424D8A-8D23-4449-8A71-DDA98D67C301}" sibTransId="{BC20D4BE-1BCE-45DE-AB23-C429A51254F0}"/>
    <dgm:cxn modelId="{82435A05-DFE6-438C-833B-297F885BA387}" type="presOf" srcId="{6C70FB2B-029C-49B4-9E77-7B2595FE0B0D}" destId="{24B9861F-AB14-444D-9D41-E937D34A48B6}" srcOrd="0" destOrd="0" presId="urn:microsoft.com/office/officeart/2005/8/layout/orgChart1"/>
    <dgm:cxn modelId="{B7516108-C85F-4CE8-A4DC-6C2DFA294C51}" type="presOf" srcId="{CB5E9AA6-EE5A-49D5-8D8A-A147751CC5BB}" destId="{8DCA2827-BB70-424D-85BD-CCB4D8097983}" srcOrd="0" destOrd="0" presId="urn:microsoft.com/office/officeart/2005/8/layout/orgChart1"/>
    <dgm:cxn modelId="{A8D9BC08-3C3A-4586-AD02-7B16745AACBD}" srcId="{B720283F-4CA4-4898-B0C6-DC200872B39D}" destId="{CB5E9AA6-EE5A-49D5-8D8A-A147751CC5BB}" srcOrd="0" destOrd="0" parTransId="{CC3EA110-5CEE-4023-8216-69CA12896F70}" sibTransId="{E83BDB7C-88B5-4EEA-9C7D-FFDA512E4198}"/>
    <dgm:cxn modelId="{4F9D130A-966C-4993-84B5-8DDFF22117E7}" type="presOf" srcId="{B720283F-4CA4-4898-B0C6-DC200872B39D}" destId="{A25AF9E5-7CB0-4026-A5B1-36590EEEFC61}" srcOrd="0" destOrd="0" presId="urn:microsoft.com/office/officeart/2005/8/layout/orgChart1"/>
    <dgm:cxn modelId="{7A7ED00A-0FF4-489C-BADF-2F99501E4A69}" type="presOf" srcId="{307E989C-7D5C-43E1-8480-48F79FA8B30C}" destId="{24FD997E-6D9E-4506-8FF5-0906A0427C6E}" srcOrd="1" destOrd="0" presId="urn:microsoft.com/office/officeart/2005/8/layout/orgChart1"/>
    <dgm:cxn modelId="{17FB9913-8C82-49AB-A4C4-0D8CAE620B2A}" srcId="{939DA11B-C28D-4307-9E4F-B7F04D7144CD}" destId="{6C70FB2B-029C-49B4-9E77-7B2595FE0B0D}" srcOrd="0" destOrd="0" parTransId="{F03944DC-8DE2-4F3B-96A8-1F2ADF6018B3}" sibTransId="{EA0E406A-5A1D-4E3F-B3A2-99885A693985}"/>
    <dgm:cxn modelId="{DC58742D-8209-47F5-A659-B628070C8EA7}" type="presOf" srcId="{DC45CFF7-EC7B-43CF-A745-BD41F0881266}" destId="{C734F1D6-7149-49B7-9DD9-E877C29438E0}" srcOrd="0" destOrd="0" presId="urn:microsoft.com/office/officeart/2005/8/layout/orgChart1"/>
    <dgm:cxn modelId="{B3B82035-B933-4BC6-8BEA-E194EB2DA330}" type="presOf" srcId="{CB5E9AA6-EE5A-49D5-8D8A-A147751CC5BB}" destId="{E1A230AA-07A4-4861-AEA2-D13D30F93A30}" srcOrd="1" destOrd="0" presId="urn:microsoft.com/office/officeart/2005/8/layout/orgChart1"/>
    <dgm:cxn modelId="{507BEF3F-D6A8-46A3-85BB-26CDA4F2A777}" type="presOf" srcId="{07F3254B-275A-47D4-A9A9-EC768337F2A5}" destId="{0559A81F-230E-473A-B955-F3BD01141E05}" srcOrd="0" destOrd="0" presId="urn:microsoft.com/office/officeart/2005/8/layout/orgChart1"/>
    <dgm:cxn modelId="{1584775F-9610-42B9-85D0-ED9DD5EF0BCF}" type="presOf" srcId="{CD5CE28C-74EF-4E08-A70B-703915A0A942}" destId="{5C620FFD-0819-49B9-BBF9-7FCDC622BCA8}" srcOrd="1" destOrd="0" presId="urn:microsoft.com/office/officeart/2005/8/layout/orgChart1"/>
    <dgm:cxn modelId="{6AEFD365-066E-4E47-96EC-FD77B0E59672}" srcId="{CB5E9AA6-EE5A-49D5-8D8A-A147751CC5BB}" destId="{BE9A3B6F-DFF4-408A-ACB4-B6A006A1CF4B}" srcOrd="3" destOrd="0" parTransId="{871B9B69-F8A4-448F-8056-63F5175446C4}" sibTransId="{EF43EAFF-D1B6-4DB7-884C-475047C83A56}"/>
    <dgm:cxn modelId="{1DB6FA67-C59D-4A32-A156-74352FF5163F}" type="presOf" srcId="{DB1EDF40-8DB5-42E9-AFF5-5BCD1AAF67D8}" destId="{9707826D-17DD-4E71-872E-644FDA78E7CF}" srcOrd="1" destOrd="0" presId="urn:microsoft.com/office/officeart/2005/8/layout/orgChart1"/>
    <dgm:cxn modelId="{1A79996E-140B-4798-B6AB-4B74E10B439D}" type="presOf" srcId="{F03944DC-8DE2-4F3B-96A8-1F2ADF6018B3}" destId="{7FE98970-7A43-4383-84B6-BB8B1AA9C106}" srcOrd="0" destOrd="0" presId="urn:microsoft.com/office/officeart/2005/8/layout/orgChart1"/>
    <dgm:cxn modelId="{1DB01A55-E7E8-4AF6-9E95-8386A9C80B2C}" srcId="{CD5CE28C-74EF-4E08-A70B-703915A0A942}" destId="{F41413D3-852B-48F8-A813-6CB9810014C0}" srcOrd="0" destOrd="0" parTransId="{129371A7-08FC-4331-9DFB-CDD8D1D77EE7}" sibTransId="{A299D4B8-EC57-4498-9EF4-96E361450D34}"/>
    <dgm:cxn modelId="{FE876B75-638E-421D-9B2E-C29D865791CE}" type="presOf" srcId="{939DA11B-C28D-4307-9E4F-B7F04D7144CD}" destId="{B5E14FEB-D023-47B2-A075-330668B9F76B}" srcOrd="0" destOrd="0" presId="urn:microsoft.com/office/officeart/2005/8/layout/orgChart1"/>
    <dgm:cxn modelId="{F7510057-5C58-47EA-9FF8-D6F3CBDC7047}" type="presOf" srcId="{6C70FB2B-029C-49B4-9E77-7B2595FE0B0D}" destId="{5578D764-9D82-4360-B803-DF3A816CEFA1}" srcOrd="1" destOrd="0" presId="urn:microsoft.com/office/officeart/2005/8/layout/orgChart1"/>
    <dgm:cxn modelId="{7CA8C577-DD12-4171-B3AC-9F8EFF921F90}" srcId="{CB5E9AA6-EE5A-49D5-8D8A-A147751CC5BB}" destId="{307E989C-7D5C-43E1-8480-48F79FA8B30C}" srcOrd="4" destOrd="0" parTransId="{2CFB92EC-04E7-4CC4-BF4C-287413F0AD05}" sibTransId="{32139AB6-4007-4EE2-805C-6B0B01EE3A39}"/>
    <dgm:cxn modelId="{A25C7978-6D9B-48F3-AC62-FCB6FA31A3EC}" type="presOf" srcId="{307E989C-7D5C-43E1-8480-48F79FA8B30C}" destId="{5FE61D72-CC72-4E63-9BF1-9B7616A42A19}" srcOrd="0" destOrd="0" presId="urn:microsoft.com/office/officeart/2005/8/layout/orgChart1"/>
    <dgm:cxn modelId="{96270D79-0E79-420C-97DC-36801F7FD665}" type="presOf" srcId="{DB1EDF40-8DB5-42E9-AFF5-5BCD1AAF67D8}" destId="{0D6191D3-092A-4FFC-B3A3-AF3DF943829D}" srcOrd="0" destOrd="0" presId="urn:microsoft.com/office/officeart/2005/8/layout/orgChart1"/>
    <dgm:cxn modelId="{39FBE879-B3C6-4100-A2E7-525C3FAA98B9}" type="presOf" srcId="{B967AC98-0A4F-42BF-9DA6-A54600BA0776}" destId="{96291624-DEE0-4059-835D-BE743900C30F}" srcOrd="0" destOrd="0" presId="urn:microsoft.com/office/officeart/2005/8/layout/orgChart1"/>
    <dgm:cxn modelId="{B62F4781-382C-4EE5-AFE0-922EA3ABF1FE}" type="presOf" srcId="{129371A7-08FC-4331-9DFB-CDD8D1D77EE7}" destId="{F33F705C-0983-4A9B-93BC-660709EB7302}" srcOrd="0" destOrd="0" presId="urn:microsoft.com/office/officeart/2005/8/layout/orgChart1"/>
    <dgm:cxn modelId="{05408985-B31C-4ED0-85C6-88C3D6AA26CB}" srcId="{CB5E9AA6-EE5A-49D5-8D8A-A147751CC5BB}" destId="{ABF27700-859E-436E-BB15-D56146571E60}" srcOrd="2" destOrd="0" parTransId="{DC45CFF7-EC7B-43CF-A745-BD41F0881266}" sibTransId="{47E9CA2C-4D6A-47A4-AEB8-04D63AF46893}"/>
    <dgm:cxn modelId="{9C307789-7DB5-4707-B682-421D33926C8D}" type="presOf" srcId="{FB424D8A-8D23-4449-8A71-DDA98D67C301}" destId="{43738905-64F4-4A2E-AF2A-4DDD654E9D53}" srcOrd="0" destOrd="0" presId="urn:microsoft.com/office/officeart/2005/8/layout/orgChart1"/>
    <dgm:cxn modelId="{AC94298B-04B4-48DE-A64B-70C85957D1B8}" type="presOf" srcId="{CD5CE28C-74EF-4E08-A70B-703915A0A942}" destId="{757AEFF7-E863-4093-839D-1A7BF2A8A577}" srcOrd="0" destOrd="0" presId="urn:microsoft.com/office/officeart/2005/8/layout/orgChart1"/>
    <dgm:cxn modelId="{36838F8C-A113-413D-844C-87E1821A62EE}" srcId="{ABF27700-859E-436E-BB15-D56146571E60}" destId="{54D02293-986B-414F-9404-D7B59B76CE2A}" srcOrd="0" destOrd="0" parTransId="{F20E4260-D806-464A-B46A-9CA5920E6881}" sibTransId="{52E6C484-A563-4BDC-B0CD-BDFBFA188C86}"/>
    <dgm:cxn modelId="{16E28E8D-42D8-40F7-9A31-8D5F424A829B}" type="presOf" srcId="{B967AC98-0A4F-42BF-9DA6-A54600BA0776}" destId="{53E86063-C03E-4BDF-BB9E-33C7CE984EA5}" srcOrd="1" destOrd="0" presId="urn:microsoft.com/office/officeart/2005/8/layout/orgChart1"/>
    <dgm:cxn modelId="{51A97F9C-FD5A-4F96-B284-196E0035D742}" type="presOf" srcId="{ABF27700-859E-436E-BB15-D56146571E60}" destId="{38E4624D-BFC9-4594-B55B-D3D567972696}" srcOrd="1" destOrd="0" presId="urn:microsoft.com/office/officeart/2005/8/layout/orgChart1"/>
    <dgm:cxn modelId="{0488DBA5-7167-40EB-8804-4693B4EDEE3E}" srcId="{CB5E9AA6-EE5A-49D5-8D8A-A147751CC5BB}" destId="{B967AC98-0A4F-42BF-9DA6-A54600BA0776}" srcOrd="0" destOrd="0" parTransId="{D65EEB49-B920-4B09-AD47-DD76A32649F6}" sibTransId="{819BF093-3B2C-4C70-97C5-3DAD76286867}"/>
    <dgm:cxn modelId="{9D9C3AA9-C11C-4245-AD25-B02B40DED831}" type="presOf" srcId="{36FE6981-9148-43E6-BAC9-BEA0365883C6}" destId="{D604156A-758F-4486-8105-A127A5DC909F}" srcOrd="0" destOrd="0" presId="urn:microsoft.com/office/officeart/2005/8/layout/orgChart1"/>
    <dgm:cxn modelId="{B2C7DAAB-5CF3-4E30-BC76-A5D17C452ACD}" type="presOf" srcId="{939DA11B-C28D-4307-9E4F-B7F04D7144CD}" destId="{5E847DD2-FA9C-47F6-B1C1-A8C446E01AD5}" srcOrd="1" destOrd="0" presId="urn:microsoft.com/office/officeart/2005/8/layout/orgChart1"/>
    <dgm:cxn modelId="{66D01FB7-230E-4F01-B6CD-4CB28C0A031C}" type="presOf" srcId="{871B9B69-F8A4-448F-8056-63F5175446C4}" destId="{E83FB82E-D6F0-4A37-BD8B-E1E1FF9DECEE}" srcOrd="0" destOrd="0" presId="urn:microsoft.com/office/officeart/2005/8/layout/orgChart1"/>
    <dgm:cxn modelId="{BA5D85BB-5DFB-4A1F-8FE9-2EB6F43E6B03}" type="presOf" srcId="{F20E4260-D806-464A-B46A-9CA5920E6881}" destId="{05A29DBE-0F80-4D53-8C1A-56D05D2D9F81}" srcOrd="0" destOrd="0" presId="urn:microsoft.com/office/officeart/2005/8/layout/orgChart1"/>
    <dgm:cxn modelId="{54870EC6-53D3-4C77-AB7A-B01FCB71CAB1}" type="presOf" srcId="{F41413D3-852B-48F8-A813-6CB9810014C0}" destId="{F7F9B3AC-1EDB-4B5E-9728-3D2E07AD9A8B}" srcOrd="1" destOrd="0" presId="urn:microsoft.com/office/officeart/2005/8/layout/orgChart1"/>
    <dgm:cxn modelId="{4DB4A6C6-79B0-4C24-B3D1-CA877562CF8F}" type="presOf" srcId="{F41413D3-852B-48F8-A813-6CB9810014C0}" destId="{95EA9BE8-5EC2-4C2C-A2EB-917EDE760B9D}" srcOrd="0" destOrd="0" presId="urn:microsoft.com/office/officeart/2005/8/layout/orgChart1"/>
    <dgm:cxn modelId="{A52044C8-5713-4CBA-890F-CBEF317B00CA}" type="presOf" srcId="{BE9A3B6F-DFF4-408A-ACB4-B6A006A1CF4B}" destId="{00E30F3F-8319-48AC-8594-15732C28772D}" srcOrd="1" destOrd="0" presId="urn:microsoft.com/office/officeart/2005/8/layout/orgChart1"/>
    <dgm:cxn modelId="{E9C73CC9-1E41-4F5E-A375-13275E4D70AC}" type="presOf" srcId="{54D02293-986B-414F-9404-D7B59B76CE2A}" destId="{78E41FC1-F21C-4BDB-9ED3-02A18301D41B}" srcOrd="1" destOrd="0" presId="urn:microsoft.com/office/officeart/2005/8/layout/orgChart1"/>
    <dgm:cxn modelId="{BC52CECC-2C12-4566-ADE0-9CBC9B426B9F}" type="presOf" srcId="{54D02293-986B-414F-9404-D7B59B76CE2A}" destId="{675C851A-FB61-4584-AF08-87DF0BEA77A5}" srcOrd="0" destOrd="0" presId="urn:microsoft.com/office/officeart/2005/8/layout/orgChart1"/>
    <dgm:cxn modelId="{AE6D3ACF-10BC-42AD-8590-4CC49174D4C9}" srcId="{BE9A3B6F-DFF4-408A-ACB4-B6A006A1CF4B}" destId="{DB1EDF40-8DB5-42E9-AFF5-5BCD1AAF67D8}" srcOrd="0" destOrd="0" parTransId="{36FE6981-9148-43E6-BAC9-BEA0365883C6}" sibTransId="{63234EF7-4343-4D8B-8721-9D90108FE0FD}"/>
    <dgm:cxn modelId="{EF250CD5-A046-49FA-AF6B-E96EAE2AE958}" type="presOf" srcId="{D65EEB49-B920-4B09-AD47-DD76A32649F6}" destId="{3D9D1A97-AD91-4407-ADB3-F37282499501}" srcOrd="0" destOrd="0" presId="urn:microsoft.com/office/officeart/2005/8/layout/orgChart1"/>
    <dgm:cxn modelId="{E078CBE6-A84F-4D50-A109-AEF47A7D544B}" srcId="{CB5E9AA6-EE5A-49D5-8D8A-A147751CC5BB}" destId="{939DA11B-C28D-4307-9E4F-B7F04D7144CD}" srcOrd="5" destOrd="0" parTransId="{07F3254B-275A-47D4-A9A9-EC768337F2A5}" sibTransId="{0260B56C-665F-4FFE-9E77-8A4142E5ECDB}"/>
    <dgm:cxn modelId="{E394DBEC-0CC3-4925-A15F-293848B16FE0}" type="presOf" srcId="{2CFB92EC-04E7-4CC4-BF4C-287413F0AD05}" destId="{3426F9AB-AC43-4487-88ED-9203010C066F}" srcOrd="0" destOrd="0" presId="urn:microsoft.com/office/officeart/2005/8/layout/orgChart1"/>
    <dgm:cxn modelId="{41BC3DEF-E00F-49E5-8A7C-D4E11A40A62F}" type="presOf" srcId="{BE9A3B6F-DFF4-408A-ACB4-B6A006A1CF4B}" destId="{2477880E-101D-4B99-BCB2-D33D08D9446F}" srcOrd="0" destOrd="0" presId="urn:microsoft.com/office/officeart/2005/8/layout/orgChart1"/>
    <dgm:cxn modelId="{914947FE-4A00-46A1-A551-C1CF572D26D8}" type="presOf" srcId="{ABF27700-859E-436E-BB15-D56146571E60}" destId="{20C7C6A6-5FA2-4CAF-851D-720BBA709257}" srcOrd="0" destOrd="0" presId="urn:microsoft.com/office/officeart/2005/8/layout/orgChart1"/>
    <dgm:cxn modelId="{EE421840-8727-40A8-A9DC-4306B3108498}" type="presParOf" srcId="{A25AF9E5-7CB0-4026-A5B1-36590EEEFC61}" destId="{71E39B43-010A-49DB-865B-413A77532410}" srcOrd="0" destOrd="0" presId="urn:microsoft.com/office/officeart/2005/8/layout/orgChart1"/>
    <dgm:cxn modelId="{6C4EE0EB-1F5E-45A0-89E9-4BC63B4F4E85}" type="presParOf" srcId="{71E39B43-010A-49DB-865B-413A77532410}" destId="{C1BD598F-0FED-4876-91D9-908B111217DE}" srcOrd="0" destOrd="0" presId="urn:microsoft.com/office/officeart/2005/8/layout/orgChart1"/>
    <dgm:cxn modelId="{EE6EC556-F4A8-4DFD-A390-F35508B50D49}" type="presParOf" srcId="{C1BD598F-0FED-4876-91D9-908B111217DE}" destId="{8DCA2827-BB70-424D-85BD-CCB4D8097983}" srcOrd="0" destOrd="0" presId="urn:microsoft.com/office/officeart/2005/8/layout/orgChart1"/>
    <dgm:cxn modelId="{B186555D-B828-47B4-904E-21242C9AEDD4}" type="presParOf" srcId="{C1BD598F-0FED-4876-91D9-908B111217DE}" destId="{E1A230AA-07A4-4861-AEA2-D13D30F93A30}" srcOrd="1" destOrd="0" presId="urn:microsoft.com/office/officeart/2005/8/layout/orgChart1"/>
    <dgm:cxn modelId="{61BE6DCC-1986-4DEA-AF5E-B1DEAB5912B0}" type="presParOf" srcId="{71E39B43-010A-49DB-865B-413A77532410}" destId="{8519DEA7-85F1-495A-976A-38E759523D1B}" srcOrd="1" destOrd="0" presId="urn:microsoft.com/office/officeart/2005/8/layout/orgChart1"/>
    <dgm:cxn modelId="{C0997FAF-4BBB-4276-B910-6143BAB627ED}" type="presParOf" srcId="{8519DEA7-85F1-495A-976A-38E759523D1B}" destId="{3D9D1A97-AD91-4407-ADB3-F37282499501}" srcOrd="0" destOrd="0" presId="urn:microsoft.com/office/officeart/2005/8/layout/orgChart1"/>
    <dgm:cxn modelId="{30662471-0325-4598-B6DE-3E2750AEF8AB}" type="presParOf" srcId="{8519DEA7-85F1-495A-976A-38E759523D1B}" destId="{9AB57C5C-DA05-4540-A70F-35C9AB369837}" srcOrd="1" destOrd="0" presId="urn:microsoft.com/office/officeart/2005/8/layout/orgChart1"/>
    <dgm:cxn modelId="{AAF60E52-FE1B-4377-A030-6C5C75A238F3}" type="presParOf" srcId="{9AB57C5C-DA05-4540-A70F-35C9AB369837}" destId="{63EE23B8-9617-4BD1-BC2F-F844E43A1B48}" srcOrd="0" destOrd="0" presId="urn:microsoft.com/office/officeart/2005/8/layout/orgChart1"/>
    <dgm:cxn modelId="{E89240EE-51B8-4E55-B0B6-C2357BB48152}" type="presParOf" srcId="{63EE23B8-9617-4BD1-BC2F-F844E43A1B48}" destId="{96291624-DEE0-4059-835D-BE743900C30F}" srcOrd="0" destOrd="0" presId="urn:microsoft.com/office/officeart/2005/8/layout/orgChart1"/>
    <dgm:cxn modelId="{6445C436-66B9-4CF7-8B43-BB9A9698D4A1}" type="presParOf" srcId="{63EE23B8-9617-4BD1-BC2F-F844E43A1B48}" destId="{53E86063-C03E-4BDF-BB9E-33C7CE984EA5}" srcOrd="1" destOrd="0" presId="urn:microsoft.com/office/officeart/2005/8/layout/orgChart1"/>
    <dgm:cxn modelId="{DADDA567-175C-417C-BCFB-80D8C1EC5D8E}" type="presParOf" srcId="{9AB57C5C-DA05-4540-A70F-35C9AB369837}" destId="{3BA6369B-88D6-4848-AD66-7164F10A4A59}" srcOrd="1" destOrd="0" presId="urn:microsoft.com/office/officeart/2005/8/layout/orgChart1"/>
    <dgm:cxn modelId="{5054ED26-0C72-4DE3-AEC8-7CB04834581E}" type="presParOf" srcId="{9AB57C5C-DA05-4540-A70F-35C9AB369837}" destId="{32B63B8B-A8E1-4096-B87A-8DE7EB81A621}" srcOrd="2" destOrd="0" presId="urn:microsoft.com/office/officeart/2005/8/layout/orgChart1"/>
    <dgm:cxn modelId="{0A817BF9-EAF7-4535-94CF-B0340DB38590}" type="presParOf" srcId="{8519DEA7-85F1-495A-976A-38E759523D1B}" destId="{43738905-64F4-4A2E-AF2A-4DDD654E9D53}" srcOrd="2" destOrd="0" presId="urn:microsoft.com/office/officeart/2005/8/layout/orgChart1"/>
    <dgm:cxn modelId="{BDEDD0A3-E98F-4D80-8E21-8603C1579743}" type="presParOf" srcId="{8519DEA7-85F1-495A-976A-38E759523D1B}" destId="{FAFCB688-17AC-4E7A-BCFE-CA6D82B1F399}" srcOrd="3" destOrd="0" presId="urn:microsoft.com/office/officeart/2005/8/layout/orgChart1"/>
    <dgm:cxn modelId="{E24AB92B-0322-4DE7-A08E-ABFFE635532C}" type="presParOf" srcId="{FAFCB688-17AC-4E7A-BCFE-CA6D82B1F399}" destId="{6D351993-062B-4CB8-98AB-DAF284D6493E}" srcOrd="0" destOrd="0" presId="urn:microsoft.com/office/officeart/2005/8/layout/orgChart1"/>
    <dgm:cxn modelId="{8B8B486C-273F-4252-9139-0DF04DE05C36}" type="presParOf" srcId="{6D351993-062B-4CB8-98AB-DAF284D6493E}" destId="{757AEFF7-E863-4093-839D-1A7BF2A8A577}" srcOrd="0" destOrd="0" presId="urn:microsoft.com/office/officeart/2005/8/layout/orgChart1"/>
    <dgm:cxn modelId="{06DB4FEE-1C4B-457F-9605-1BDEB16B629E}" type="presParOf" srcId="{6D351993-062B-4CB8-98AB-DAF284D6493E}" destId="{5C620FFD-0819-49B9-BBF9-7FCDC622BCA8}" srcOrd="1" destOrd="0" presId="urn:microsoft.com/office/officeart/2005/8/layout/orgChart1"/>
    <dgm:cxn modelId="{4F4B7C6C-8BC9-44ED-8265-8ADE5C743DC2}" type="presParOf" srcId="{FAFCB688-17AC-4E7A-BCFE-CA6D82B1F399}" destId="{AD206345-3CED-408C-B385-E491E508945F}" srcOrd="1" destOrd="0" presId="urn:microsoft.com/office/officeart/2005/8/layout/orgChart1"/>
    <dgm:cxn modelId="{AC2B816E-367D-4D52-B6DC-9E90D9B85907}" type="presParOf" srcId="{AD206345-3CED-408C-B385-E491E508945F}" destId="{F33F705C-0983-4A9B-93BC-660709EB7302}" srcOrd="0" destOrd="0" presId="urn:microsoft.com/office/officeart/2005/8/layout/orgChart1"/>
    <dgm:cxn modelId="{417C47F8-BB7F-4670-A57F-D4EC7F1ED7FB}" type="presParOf" srcId="{AD206345-3CED-408C-B385-E491E508945F}" destId="{0C8F0F78-60BB-4E2A-95F4-4BE6ACF9A94F}" srcOrd="1" destOrd="0" presId="urn:microsoft.com/office/officeart/2005/8/layout/orgChart1"/>
    <dgm:cxn modelId="{83A5201F-967F-4FDC-A7C1-022F167BFFDD}" type="presParOf" srcId="{0C8F0F78-60BB-4E2A-95F4-4BE6ACF9A94F}" destId="{CDFEC3DA-2710-4472-AF0F-D6F2AEB5626B}" srcOrd="0" destOrd="0" presId="urn:microsoft.com/office/officeart/2005/8/layout/orgChart1"/>
    <dgm:cxn modelId="{BD3FDE4C-21DA-49FF-9CA5-42E8EE71E050}" type="presParOf" srcId="{CDFEC3DA-2710-4472-AF0F-D6F2AEB5626B}" destId="{95EA9BE8-5EC2-4C2C-A2EB-917EDE760B9D}" srcOrd="0" destOrd="0" presId="urn:microsoft.com/office/officeart/2005/8/layout/orgChart1"/>
    <dgm:cxn modelId="{43959329-A50F-41A2-8201-1856FE5FB288}" type="presParOf" srcId="{CDFEC3DA-2710-4472-AF0F-D6F2AEB5626B}" destId="{F7F9B3AC-1EDB-4B5E-9728-3D2E07AD9A8B}" srcOrd="1" destOrd="0" presId="urn:microsoft.com/office/officeart/2005/8/layout/orgChart1"/>
    <dgm:cxn modelId="{1C7EA76C-5314-4D4A-8C0A-9EB7E8E80DB4}" type="presParOf" srcId="{0C8F0F78-60BB-4E2A-95F4-4BE6ACF9A94F}" destId="{55D2A7E1-55D7-44DD-9F1F-810809D6D158}" srcOrd="1" destOrd="0" presId="urn:microsoft.com/office/officeart/2005/8/layout/orgChart1"/>
    <dgm:cxn modelId="{43743964-4B96-4CE1-9B3D-A81268C2A793}" type="presParOf" srcId="{0C8F0F78-60BB-4E2A-95F4-4BE6ACF9A94F}" destId="{EE332D83-75C2-4C64-80DD-7B8F63E10F29}" srcOrd="2" destOrd="0" presId="urn:microsoft.com/office/officeart/2005/8/layout/orgChart1"/>
    <dgm:cxn modelId="{E906D2C6-217A-41E3-B796-DFFA60A3FE4D}" type="presParOf" srcId="{FAFCB688-17AC-4E7A-BCFE-CA6D82B1F399}" destId="{203484DF-B146-4254-9175-6AA6749C7E2A}" srcOrd="2" destOrd="0" presId="urn:microsoft.com/office/officeart/2005/8/layout/orgChart1"/>
    <dgm:cxn modelId="{3165EE47-8B0F-47AA-B16C-357A263E8EE1}" type="presParOf" srcId="{8519DEA7-85F1-495A-976A-38E759523D1B}" destId="{C734F1D6-7149-49B7-9DD9-E877C29438E0}" srcOrd="4" destOrd="0" presId="urn:microsoft.com/office/officeart/2005/8/layout/orgChart1"/>
    <dgm:cxn modelId="{2506EC0C-75C0-4BEE-B4D7-36C54F0B0330}" type="presParOf" srcId="{8519DEA7-85F1-495A-976A-38E759523D1B}" destId="{07B37C50-BD15-4EC7-9306-C6A8F7665C82}" srcOrd="5" destOrd="0" presId="urn:microsoft.com/office/officeart/2005/8/layout/orgChart1"/>
    <dgm:cxn modelId="{3BC22F8A-1F7C-4F46-B929-D2B091023E25}" type="presParOf" srcId="{07B37C50-BD15-4EC7-9306-C6A8F7665C82}" destId="{7B8F5B3B-B6BA-4128-8020-E3CDC289C0D5}" srcOrd="0" destOrd="0" presId="urn:microsoft.com/office/officeart/2005/8/layout/orgChart1"/>
    <dgm:cxn modelId="{24DE7F22-A154-4A6B-B188-1238442CA2DD}" type="presParOf" srcId="{7B8F5B3B-B6BA-4128-8020-E3CDC289C0D5}" destId="{20C7C6A6-5FA2-4CAF-851D-720BBA709257}" srcOrd="0" destOrd="0" presId="urn:microsoft.com/office/officeart/2005/8/layout/orgChart1"/>
    <dgm:cxn modelId="{1212A3E9-374D-4202-9E70-C5A933228AD3}" type="presParOf" srcId="{7B8F5B3B-B6BA-4128-8020-E3CDC289C0D5}" destId="{38E4624D-BFC9-4594-B55B-D3D567972696}" srcOrd="1" destOrd="0" presId="urn:microsoft.com/office/officeart/2005/8/layout/orgChart1"/>
    <dgm:cxn modelId="{B1FAD5CD-A63E-43B1-ADA0-AAF1B05D8EB0}" type="presParOf" srcId="{07B37C50-BD15-4EC7-9306-C6A8F7665C82}" destId="{0FE18D5D-13F3-478E-8A61-39DBEC66DE0E}" srcOrd="1" destOrd="0" presId="urn:microsoft.com/office/officeart/2005/8/layout/orgChart1"/>
    <dgm:cxn modelId="{806E2B36-F55E-4BD9-915B-F63A5E1FC844}" type="presParOf" srcId="{0FE18D5D-13F3-478E-8A61-39DBEC66DE0E}" destId="{05A29DBE-0F80-4D53-8C1A-56D05D2D9F81}" srcOrd="0" destOrd="0" presId="urn:microsoft.com/office/officeart/2005/8/layout/orgChart1"/>
    <dgm:cxn modelId="{907B8AA0-B8A4-4322-A3B5-F3871D3D3C17}" type="presParOf" srcId="{0FE18D5D-13F3-478E-8A61-39DBEC66DE0E}" destId="{9AE91754-94E7-4BE9-9F50-902DD603CADC}" srcOrd="1" destOrd="0" presId="urn:microsoft.com/office/officeart/2005/8/layout/orgChart1"/>
    <dgm:cxn modelId="{82222D09-6DD8-449E-A733-1F6B2245B015}" type="presParOf" srcId="{9AE91754-94E7-4BE9-9F50-902DD603CADC}" destId="{CE523AD9-256A-4D6E-8A42-4DC140C5F48F}" srcOrd="0" destOrd="0" presId="urn:microsoft.com/office/officeart/2005/8/layout/orgChart1"/>
    <dgm:cxn modelId="{3CF38A33-51D3-4B9B-BE16-7E56DC713517}" type="presParOf" srcId="{CE523AD9-256A-4D6E-8A42-4DC140C5F48F}" destId="{675C851A-FB61-4584-AF08-87DF0BEA77A5}" srcOrd="0" destOrd="0" presId="urn:microsoft.com/office/officeart/2005/8/layout/orgChart1"/>
    <dgm:cxn modelId="{7CEC3BFD-98D0-4BE8-A6B9-BD2F5E46FEB2}" type="presParOf" srcId="{CE523AD9-256A-4D6E-8A42-4DC140C5F48F}" destId="{78E41FC1-F21C-4BDB-9ED3-02A18301D41B}" srcOrd="1" destOrd="0" presId="urn:microsoft.com/office/officeart/2005/8/layout/orgChart1"/>
    <dgm:cxn modelId="{A4AACAF6-E64F-44FA-8669-1F33C897DE76}" type="presParOf" srcId="{9AE91754-94E7-4BE9-9F50-902DD603CADC}" destId="{08FF2DC9-F00D-402C-A467-E650F3C3B9BC}" srcOrd="1" destOrd="0" presId="urn:microsoft.com/office/officeart/2005/8/layout/orgChart1"/>
    <dgm:cxn modelId="{35AEF844-3B22-4B55-9FC1-7CD42664930D}" type="presParOf" srcId="{9AE91754-94E7-4BE9-9F50-902DD603CADC}" destId="{FCE3686C-A66A-43E1-BA14-059E8FCC7C6A}" srcOrd="2" destOrd="0" presId="urn:microsoft.com/office/officeart/2005/8/layout/orgChart1"/>
    <dgm:cxn modelId="{372B5D20-9832-45B8-BAE0-FC8CA108909B}" type="presParOf" srcId="{07B37C50-BD15-4EC7-9306-C6A8F7665C82}" destId="{E28C7142-CBC5-4D5A-B50B-4349F494B859}" srcOrd="2" destOrd="0" presId="urn:microsoft.com/office/officeart/2005/8/layout/orgChart1"/>
    <dgm:cxn modelId="{2123D2DB-CFBD-42C4-8049-57EEDAC7F416}" type="presParOf" srcId="{8519DEA7-85F1-495A-976A-38E759523D1B}" destId="{E83FB82E-D6F0-4A37-BD8B-E1E1FF9DECEE}" srcOrd="6" destOrd="0" presId="urn:microsoft.com/office/officeart/2005/8/layout/orgChart1"/>
    <dgm:cxn modelId="{F19B1C2F-88D5-4AF8-BDF0-C64D1FE149F0}" type="presParOf" srcId="{8519DEA7-85F1-495A-976A-38E759523D1B}" destId="{CA845DA0-0282-4B30-ACE2-61B9B9B7154A}" srcOrd="7" destOrd="0" presId="urn:microsoft.com/office/officeart/2005/8/layout/orgChart1"/>
    <dgm:cxn modelId="{C989E6DC-1076-4721-A878-56D013D23713}" type="presParOf" srcId="{CA845DA0-0282-4B30-ACE2-61B9B9B7154A}" destId="{560D2E5C-8CCE-422A-86A7-545193D90B5D}" srcOrd="0" destOrd="0" presId="urn:microsoft.com/office/officeart/2005/8/layout/orgChart1"/>
    <dgm:cxn modelId="{E8E3A108-1267-434F-A74C-705B76326E37}" type="presParOf" srcId="{560D2E5C-8CCE-422A-86A7-545193D90B5D}" destId="{2477880E-101D-4B99-BCB2-D33D08D9446F}" srcOrd="0" destOrd="0" presId="urn:microsoft.com/office/officeart/2005/8/layout/orgChart1"/>
    <dgm:cxn modelId="{F42362BB-0E96-4395-AD6D-F97CE9890F1E}" type="presParOf" srcId="{560D2E5C-8CCE-422A-86A7-545193D90B5D}" destId="{00E30F3F-8319-48AC-8594-15732C28772D}" srcOrd="1" destOrd="0" presId="urn:microsoft.com/office/officeart/2005/8/layout/orgChart1"/>
    <dgm:cxn modelId="{6D43A17A-0FA1-4E1C-A43B-0A48847AD056}" type="presParOf" srcId="{CA845DA0-0282-4B30-ACE2-61B9B9B7154A}" destId="{994716B1-7A95-4805-A3CA-2D9544982AE1}" srcOrd="1" destOrd="0" presId="urn:microsoft.com/office/officeart/2005/8/layout/orgChart1"/>
    <dgm:cxn modelId="{178A42BD-57A1-4C43-A639-03A578F1C6B3}" type="presParOf" srcId="{994716B1-7A95-4805-A3CA-2D9544982AE1}" destId="{D604156A-758F-4486-8105-A127A5DC909F}" srcOrd="0" destOrd="0" presId="urn:microsoft.com/office/officeart/2005/8/layout/orgChart1"/>
    <dgm:cxn modelId="{6124244B-E95E-4BBC-9FA1-221CEB0683EB}" type="presParOf" srcId="{994716B1-7A95-4805-A3CA-2D9544982AE1}" destId="{159CDA8C-D011-4702-AF91-222C602BE107}" srcOrd="1" destOrd="0" presId="urn:microsoft.com/office/officeart/2005/8/layout/orgChart1"/>
    <dgm:cxn modelId="{8C5B498D-C47F-4805-9811-F915A100CE8A}" type="presParOf" srcId="{159CDA8C-D011-4702-AF91-222C602BE107}" destId="{C8CD100E-AFD1-46B4-81F6-BECDDB473B54}" srcOrd="0" destOrd="0" presId="urn:microsoft.com/office/officeart/2005/8/layout/orgChart1"/>
    <dgm:cxn modelId="{2DEF74C7-D362-47F9-8AF7-CD5373C333F5}" type="presParOf" srcId="{C8CD100E-AFD1-46B4-81F6-BECDDB473B54}" destId="{0D6191D3-092A-4FFC-B3A3-AF3DF943829D}" srcOrd="0" destOrd="0" presId="urn:microsoft.com/office/officeart/2005/8/layout/orgChart1"/>
    <dgm:cxn modelId="{64B5C51C-75B3-4EC0-9E58-EE36F4C3AA7F}" type="presParOf" srcId="{C8CD100E-AFD1-46B4-81F6-BECDDB473B54}" destId="{9707826D-17DD-4E71-872E-644FDA78E7CF}" srcOrd="1" destOrd="0" presId="urn:microsoft.com/office/officeart/2005/8/layout/orgChart1"/>
    <dgm:cxn modelId="{8BE1427F-B145-4EFA-A5B3-6030D348197E}" type="presParOf" srcId="{159CDA8C-D011-4702-AF91-222C602BE107}" destId="{73A71A9D-C1EF-4DBA-B025-96C1C5BABC17}" srcOrd="1" destOrd="0" presId="urn:microsoft.com/office/officeart/2005/8/layout/orgChart1"/>
    <dgm:cxn modelId="{8F5DE098-0DD4-4DEF-9C96-82A420AF414D}" type="presParOf" srcId="{159CDA8C-D011-4702-AF91-222C602BE107}" destId="{E274A4B9-D6E2-4904-BE57-14C1F4BA4918}" srcOrd="2" destOrd="0" presId="urn:microsoft.com/office/officeart/2005/8/layout/orgChart1"/>
    <dgm:cxn modelId="{43201AF3-87BF-4FFB-B79E-242E0266DCC2}" type="presParOf" srcId="{CA845DA0-0282-4B30-ACE2-61B9B9B7154A}" destId="{ADF9657C-F26C-4500-913B-C43931862454}" srcOrd="2" destOrd="0" presId="urn:microsoft.com/office/officeart/2005/8/layout/orgChart1"/>
    <dgm:cxn modelId="{63CC451A-DD89-4B81-934C-EDBBC162D978}" type="presParOf" srcId="{8519DEA7-85F1-495A-976A-38E759523D1B}" destId="{3426F9AB-AC43-4487-88ED-9203010C066F}" srcOrd="8" destOrd="0" presId="urn:microsoft.com/office/officeart/2005/8/layout/orgChart1"/>
    <dgm:cxn modelId="{E862D6FD-D701-4A46-B1FC-D733C920E07D}" type="presParOf" srcId="{8519DEA7-85F1-495A-976A-38E759523D1B}" destId="{86C15A9D-882E-41BA-9C3F-55989C039AF1}" srcOrd="9" destOrd="0" presId="urn:microsoft.com/office/officeart/2005/8/layout/orgChart1"/>
    <dgm:cxn modelId="{776AC9BC-5600-4D4D-BEAD-5D78781ED08B}" type="presParOf" srcId="{86C15A9D-882E-41BA-9C3F-55989C039AF1}" destId="{1B6035A4-C410-45F4-9C66-DB60FBDDA96B}" srcOrd="0" destOrd="0" presId="urn:microsoft.com/office/officeart/2005/8/layout/orgChart1"/>
    <dgm:cxn modelId="{F7D99C6B-82C2-4233-923C-2C3801E4E7AA}" type="presParOf" srcId="{1B6035A4-C410-45F4-9C66-DB60FBDDA96B}" destId="{5FE61D72-CC72-4E63-9BF1-9B7616A42A19}" srcOrd="0" destOrd="0" presId="urn:microsoft.com/office/officeart/2005/8/layout/orgChart1"/>
    <dgm:cxn modelId="{C4E30302-D304-4FF7-8896-2A7AD644ABAB}" type="presParOf" srcId="{1B6035A4-C410-45F4-9C66-DB60FBDDA96B}" destId="{24FD997E-6D9E-4506-8FF5-0906A0427C6E}" srcOrd="1" destOrd="0" presId="urn:microsoft.com/office/officeart/2005/8/layout/orgChart1"/>
    <dgm:cxn modelId="{4129B6F2-F16D-451A-B3F2-90338F28584B}" type="presParOf" srcId="{86C15A9D-882E-41BA-9C3F-55989C039AF1}" destId="{7B2E8A16-C825-451D-9E54-291DCA785D6F}" srcOrd="1" destOrd="0" presId="urn:microsoft.com/office/officeart/2005/8/layout/orgChart1"/>
    <dgm:cxn modelId="{504E9F47-457B-45A6-BBA9-8BDB38E8E39D}" type="presParOf" srcId="{86C15A9D-882E-41BA-9C3F-55989C039AF1}" destId="{FBD687B5-A753-495C-A90C-F7A2405431AA}" srcOrd="2" destOrd="0" presId="urn:microsoft.com/office/officeart/2005/8/layout/orgChart1"/>
    <dgm:cxn modelId="{43D79FAE-EE63-424B-B0C5-A6CE6A10A444}" type="presParOf" srcId="{8519DEA7-85F1-495A-976A-38E759523D1B}" destId="{0559A81F-230E-473A-B955-F3BD01141E05}" srcOrd="10" destOrd="0" presId="urn:microsoft.com/office/officeart/2005/8/layout/orgChart1"/>
    <dgm:cxn modelId="{D4277655-35DB-4C7F-93C2-762CDB6AA203}" type="presParOf" srcId="{8519DEA7-85F1-495A-976A-38E759523D1B}" destId="{608F6A16-4E32-4174-9BE8-A43D690D2EF4}" srcOrd="11" destOrd="0" presId="urn:microsoft.com/office/officeart/2005/8/layout/orgChart1"/>
    <dgm:cxn modelId="{2784CC38-186F-412A-8EDD-7870FA46C87C}" type="presParOf" srcId="{608F6A16-4E32-4174-9BE8-A43D690D2EF4}" destId="{2F0AC16A-DD8D-4CA8-9D4E-C6F8279B72AD}" srcOrd="0" destOrd="0" presId="urn:microsoft.com/office/officeart/2005/8/layout/orgChart1"/>
    <dgm:cxn modelId="{48325998-7B2E-483C-BB68-CBF035FBF5DB}" type="presParOf" srcId="{2F0AC16A-DD8D-4CA8-9D4E-C6F8279B72AD}" destId="{B5E14FEB-D023-47B2-A075-330668B9F76B}" srcOrd="0" destOrd="0" presId="urn:microsoft.com/office/officeart/2005/8/layout/orgChart1"/>
    <dgm:cxn modelId="{2DD14A74-19B7-4FC3-9B44-5FB79D0D2D9C}" type="presParOf" srcId="{2F0AC16A-DD8D-4CA8-9D4E-C6F8279B72AD}" destId="{5E847DD2-FA9C-47F6-B1C1-A8C446E01AD5}" srcOrd="1" destOrd="0" presId="urn:microsoft.com/office/officeart/2005/8/layout/orgChart1"/>
    <dgm:cxn modelId="{7D6E5379-8A38-42C4-8BDF-6EC82B7FB42B}" type="presParOf" srcId="{608F6A16-4E32-4174-9BE8-A43D690D2EF4}" destId="{440C19E6-7B7F-4E95-BA34-EACA36ABF2B4}" srcOrd="1" destOrd="0" presId="urn:microsoft.com/office/officeart/2005/8/layout/orgChart1"/>
    <dgm:cxn modelId="{B58AEB48-575B-42EC-ACC1-F35A65DD809D}" type="presParOf" srcId="{440C19E6-7B7F-4E95-BA34-EACA36ABF2B4}" destId="{7FE98970-7A43-4383-84B6-BB8B1AA9C106}" srcOrd="0" destOrd="0" presId="urn:microsoft.com/office/officeart/2005/8/layout/orgChart1"/>
    <dgm:cxn modelId="{1D9A7961-8B6F-415F-B11E-4EE118809C3F}" type="presParOf" srcId="{440C19E6-7B7F-4E95-BA34-EACA36ABF2B4}" destId="{16F9D76A-2990-4704-AA68-E8730FFD6D0B}" srcOrd="1" destOrd="0" presId="urn:microsoft.com/office/officeart/2005/8/layout/orgChart1"/>
    <dgm:cxn modelId="{B5D9849A-EC14-4799-BA14-8B439D5C1B93}" type="presParOf" srcId="{16F9D76A-2990-4704-AA68-E8730FFD6D0B}" destId="{028B713D-4661-4649-AECF-9D2AE340F45D}" srcOrd="0" destOrd="0" presId="urn:microsoft.com/office/officeart/2005/8/layout/orgChart1"/>
    <dgm:cxn modelId="{CC7EBF45-BE6D-449D-9EAB-DA2F3339B671}" type="presParOf" srcId="{028B713D-4661-4649-AECF-9D2AE340F45D}" destId="{24B9861F-AB14-444D-9D41-E937D34A48B6}" srcOrd="0" destOrd="0" presId="urn:microsoft.com/office/officeart/2005/8/layout/orgChart1"/>
    <dgm:cxn modelId="{941B91AD-0CC6-48CD-B7D4-D32536CB5889}" type="presParOf" srcId="{028B713D-4661-4649-AECF-9D2AE340F45D}" destId="{5578D764-9D82-4360-B803-DF3A816CEFA1}" srcOrd="1" destOrd="0" presId="urn:microsoft.com/office/officeart/2005/8/layout/orgChart1"/>
    <dgm:cxn modelId="{44D5C497-5FF4-4176-A4A3-FE4F2A3F7D43}" type="presParOf" srcId="{16F9D76A-2990-4704-AA68-E8730FFD6D0B}" destId="{FF6A2BEC-7AEC-4169-B6D2-410EA77AC6E3}" srcOrd="1" destOrd="0" presId="urn:microsoft.com/office/officeart/2005/8/layout/orgChart1"/>
    <dgm:cxn modelId="{F108C566-EF64-459A-ABDB-B49547A3AEC2}" type="presParOf" srcId="{16F9D76A-2990-4704-AA68-E8730FFD6D0B}" destId="{A7000753-3DE8-4826-A6BB-E43213AA7BB4}" srcOrd="2" destOrd="0" presId="urn:microsoft.com/office/officeart/2005/8/layout/orgChart1"/>
    <dgm:cxn modelId="{A5A1A93F-9D30-45F6-83D4-E32602E60193}" type="presParOf" srcId="{608F6A16-4E32-4174-9BE8-A43D690D2EF4}" destId="{7850F8CF-4C67-449E-8BD2-EB9658C11110}" srcOrd="2" destOrd="0" presId="urn:microsoft.com/office/officeart/2005/8/layout/orgChart1"/>
    <dgm:cxn modelId="{ED4F297E-B9E3-465B-9A53-D8DABA892F89}" type="presParOf" srcId="{71E39B43-010A-49DB-865B-413A77532410}" destId="{30D8E80A-627C-4D23-999C-C97E3811ED2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20283F-4CA4-4898-B0C6-DC200872B39D}"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es-PE"/>
        </a:p>
      </dgm:t>
    </dgm:pt>
    <dgm:pt modelId="{CB5E9AA6-EE5A-49D5-8D8A-A147751CC5BB}">
      <dgm:prSet phldrT="[Texto]" custT="1"/>
      <dgm:spPr/>
      <dgm:t>
        <a:bodyPr anchor="ctr" anchorCtr="0"/>
        <a:lstStyle/>
        <a:p>
          <a:pPr marL="0" algn="ctr" defTabSz="457200" rtl="0" eaLnBrk="1" latinLnBrk="0" hangingPunct="1">
            <a:spcAft>
              <a:spcPts val="0"/>
            </a:spcAft>
          </a:pPr>
          <a:r>
            <a:rPr lang="es-PE" sz="1100" kern="1200" dirty="0">
              <a:ln w="18415" cmpd="sng">
                <a:prstDash val="solid"/>
              </a:ln>
              <a:effectLst/>
              <a:latin typeface="Swis721 Ex BT" panose="020B0605020202020204" pitchFamily="34" charset="0"/>
              <a:ea typeface="+mn-ea"/>
              <a:cs typeface="Arial" pitchFamily="34" charset="0"/>
            </a:rPr>
            <a:t>Jefe de Conservación y Seguridad</a:t>
          </a:r>
        </a:p>
      </dgm:t>
    </dgm:pt>
    <dgm:pt modelId="{CC3EA110-5CEE-4023-8216-69CA12896F70}" type="parTrans" cxnId="{A8D9BC08-3C3A-4586-AD02-7B16745AACBD}">
      <dgm:prSet/>
      <dgm:spPr/>
      <dgm:t>
        <a:bodyPr/>
        <a:lstStyle/>
        <a:p>
          <a:endParaRPr lang="es-PE"/>
        </a:p>
      </dgm:t>
    </dgm:pt>
    <dgm:pt modelId="{E83BDB7C-88B5-4EEA-9C7D-FFDA512E4198}" type="sibTrans" cxnId="{A8D9BC08-3C3A-4586-AD02-7B16745AACBD}">
      <dgm:prSet/>
      <dgm:spPr/>
      <dgm:t>
        <a:bodyPr/>
        <a:lstStyle/>
        <a:p>
          <a:endParaRPr lang="es-PE"/>
        </a:p>
      </dgm:t>
    </dgm:pt>
    <dgm:pt modelId="{B967AC98-0A4F-42BF-9DA6-A54600BA0776}">
      <dgm:prSet phldrT="[Texto]" custT="1"/>
      <dgm:spPr/>
      <dgm:t>
        <a:bodyPr spcFirstLastPara="0" vert="horz" wrap="square" lIns="6985" tIns="6985" rIns="6985" bIns="6985" numCol="1" spcCol="1270" anchor="ctr" anchorCtr="0"/>
        <a:lstStyle/>
        <a:p>
          <a:r>
            <a:rPr lang="es-PE" sz="1100" dirty="0">
              <a:latin typeface="Swis721 Ex BT" panose="020B0605020202020204" pitchFamily="34" charset="0"/>
            </a:rPr>
            <a:t>Chofer Camión</a:t>
          </a:r>
        </a:p>
      </dgm:t>
    </dgm:pt>
    <dgm:pt modelId="{D65EEB49-B920-4B09-AD47-DD76A32649F6}" type="parTrans" cxnId="{0488DBA5-7167-40EB-8804-4693B4EDEE3E}">
      <dgm:prSet/>
      <dgm:spPr/>
      <dgm:t>
        <a:bodyPr/>
        <a:lstStyle/>
        <a:p>
          <a:endParaRPr lang="es-PE"/>
        </a:p>
      </dgm:t>
    </dgm:pt>
    <dgm:pt modelId="{819BF093-3B2C-4C70-97C5-3DAD76286867}" type="sibTrans" cxnId="{0488DBA5-7167-40EB-8804-4693B4EDEE3E}">
      <dgm:prSet/>
      <dgm:spPr/>
      <dgm:t>
        <a:bodyPr/>
        <a:lstStyle/>
        <a:p>
          <a:endParaRPr lang="es-PE"/>
        </a:p>
      </dgm:t>
    </dgm:pt>
    <dgm:pt modelId="{307E989C-7D5C-43E1-8480-48F79FA8B30C}">
      <dgm:prSet phldrT="[Texto]" custT="1"/>
      <dgm:spPr/>
      <dgm:t>
        <a:bodyPr spcFirstLastPara="0" vert="horz" wrap="square" lIns="6985" tIns="6985" rIns="6985" bIns="6985" numCol="1" spcCol="1270" anchor="ctr" anchorCtr="0"/>
        <a:lstStyle/>
        <a:p>
          <a:pPr marL="0" lvl="0" indent="0" algn="ctr" defTabSz="457200" rtl="0" eaLnBrk="1" latinLnBrk="0" hangingPunct="1">
            <a:lnSpc>
              <a:spcPct val="90000"/>
            </a:lnSpc>
            <a:spcBef>
              <a:spcPct val="0"/>
            </a:spcBef>
            <a:spcAft>
              <a:spcPts val="0"/>
            </a:spcAft>
            <a:buNone/>
          </a:pPr>
          <a:r>
            <a:rPr lang="es-PE" sz="1100" kern="1200" dirty="0">
              <a:ln w="18415" cmpd="sng">
                <a:prstDash val="solid"/>
              </a:ln>
              <a:effectLst/>
              <a:latin typeface="Swis721 Ex BT" panose="020B0605020202020204" pitchFamily="34" charset="0"/>
              <a:ea typeface="+mn-ea"/>
              <a:cs typeface="Arial" pitchFamily="34" charset="0"/>
            </a:rPr>
            <a:t>Chofer de Equipo Mecánico</a:t>
          </a:r>
        </a:p>
      </dgm:t>
    </dgm:pt>
    <dgm:pt modelId="{2CFB92EC-04E7-4CC4-BF4C-287413F0AD05}" type="parTrans" cxnId="{7CA8C577-DD12-4171-B3AC-9F8EFF921F90}">
      <dgm:prSet/>
      <dgm:spPr/>
      <dgm:t>
        <a:bodyPr/>
        <a:lstStyle/>
        <a:p>
          <a:endParaRPr lang="es-PE"/>
        </a:p>
      </dgm:t>
    </dgm:pt>
    <dgm:pt modelId="{32139AB6-4007-4EE2-805C-6B0B01EE3A39}" type="sibTrans" cxnId="{7CA8C577-DD12-4171-B3AC-9F8EFF921F90}">
      <dgm:prSet/>
      <dgm:spPr/>
      <dgm:t>
        <a:bodyPr/>
        <a:lstStyle/>
        <a:p>
          <a:endParaRPr lang="es-PE"/>
        </a:p>
      </dgm:t>
    </dgm:pt>
    <dgm:pt modelId="{939DA11B-C28D-4307-9E4F-B7F04D7144CD}">
      <dgm:prSet phldrT="[Texto]" custT="1"/>
      <dgm:spPr/>
      <dgm:t>
        <a:bodyPr anchor="ctr" anchorCtr="0"/>
        <a:lstStyle/>
        <a:p>
          <a:pPr marL="0" algn="ctr" defTabSz="457200" rtl="0" eaLnBrk="1" latinLnBrk="0" hangingPunct="1">
            <a:spcAft>
              <a:spcPts val="0"/>
            </a:spcAft>
          </a:pPr>
          <a:r>
            <a:rPr lang="es-PE" sz="1100" kern="1200" dirty="0">
              <a:ln w="18415" cmpd="sng">
                <a:prstDash val="solid"/>
              </a:ln>
              <a:effectLst/>
              <a:latin typeface="Swis721 Ex BT" panose="020B0605020202020204" pitchFamily="34" charset="0"/>
              <a:ea typeface="+mn-ea"/>
              <a:cs typeface="Arial" pitchFamily="34" charset="0"/>
            </a:rPr>
            <a:t>Capataz</a:t>
          </a:r>
        </a:p>
      </dgm:t>
    </dgm:pt>
    <dgm:pt modelId="{07F3254B-275A-47D4-A9A9-EC768337F2A5}" type="parTrans" cxnId="{E078CBE6-A84F-4D50-A109-AEF47A7D544B}">
      <dgm:prSet/>
      <dgm:spPr/>
      <dgm:t>
        <a:bodyPr/>
        <a:lstStyle/>
        <a:p>
          <a:endParaRPr lang="es-PE"/>
        </a:p>
      </dgm:t>
    </dgm:pt>
    <dgm:pt modelId="{0260B56C-665F-4FFE-9E77-8A4142E5ECDB}" type="sibTrans" cxnId="{E078CBE6-A84F-4D50-A109-AEF47A7D544B}">
      <dgm:prSet/>
      <dgm:spPr/>
      <dgm:t>
        <a:bodyPr/>
        <a:lstStyle/>
        <a:p>
          <a:endParaRPr lang="es-PE"/>
        </a:p>
      </dgm:t>
    </dgm:pt>
    <dgm:pt modelId="{6C70FB2B-029C-49B4-9E77-7B2595FE0B0D}">
      <dgm:prSet phldrT="[Texto]" custT="1"/>
      <dgm:spPr/>
      <dgm:t>
        <a:bodyPr anchor="ctr" anchorCtr="0"/>
        <a:lstStyle/>
        <a:p>
          <a:pPr marL="0" algn="ctr" defTabSz="457200" rtl="0" eaLnBrk="1" latinLnBrk="0" hangingPunct="1">
            <a:spcAft>
              <a:spcPts val="0"/>
            </a:spcAft>
          </a:pPr>
          <a:r>
            <a:rPr lang="es-PE" sz="1100" kern="1200" dirty="0">
              <a:ln w="18415" cmpd="sng">
                <a:prstDash val="solid"/>
              </a:ln>
              <a:effectLst/>
              <a:latin typeface="Swis721 Ex BT" panose="020B0605020202020204" pitchFamily="34" charset="0"/>
              <a:ea typeface="+mn-ea"/>
              <a:cs typeface="Arial" pitchFamily="34" charset="0"/>
            </a:rPr>
            <a:t>Ayudantes</a:t>
          </a:r>
        </a:p>
      </dgm:t>
    </dgm:pt>
    <dgm:pt modelId="{F03944DC-8DE2-4F3B-96A8-1F2ADF6018B3}" type="parTrans" cxnId="{17FB9913-8C82-49AB-A4C4-0D8CAE620B2A}">
      <dgm:prSet/>
      <dgm:spPr/>
      <dgm:t>
        <a:bodyPr/>
        <a:lstStyle/>
        <a:p>
          <a:endParaRPr lang="es-PE"/>
        </a:p>
      </dgm:t>
    </dgm:pt>
    <dgm:pt modelId="{EA0E406A-5A1D-4E3F-B3A2-99885A693985}" type="sibTrans" cxnId="{17FB9913-8C82-49AB-A4C4-0D8CAE620B2A}">
      <dgm:prSet/>
      <dgm:spPr/>
      <dgm:t>
        <a:bodyPr/>
        <a:lstStyle/>
        <a:p>
          <a:endParaRPr lang="es-PE"/>
        </a:p>
      </dgm:t>
    </dgm:pt>
    <dgm:pt modelId="{A25AF9E5-7CB0-4026-A5B1-36590EEEFC61}" type="pres">
      <dgm:prSet presAssocID="{B720283F-4CA4-4898-B0C6-DC200872B39D}" presName="hierChild1" presStyleCnt="0">
        <dgm:presLayoutVars>
          <dgm:orgChart val="1"/>
          <dgm:chPref val="1"/>
          <dgm:dir/>
          <dgm:animOne val="branch"/>
          <dgm:animLvl val="lvl"/>
          <dgm:resizeHandles/>
        </dgm:presLayoutVars>
      </dgm:prSet>
      <dgm:spPr/>
    </dgm:pt>
    <dgm:pt modelId="{71E39B43-010A-49DB-865B-413A77532410}" type="pres">
      <dgm:prSet presAssocID="{CB5E9AA6-EE5A-49D5-8D8A-A147751CC5BB}" presName="hierRoot1" presStyleCnt="0">
        <dgm:presLayoutVars>
          <dgm:hierBranch val="init"/>
        </dgm:presLayoutVars>
      </dgm:prSet>
      <dgm:spPr/>
    </dgm:pt>
    <dgm:pt modelId="{C1BD598F-0FED-4876-91D9-908B111217DE}" type="pres">
      <dgm:prSet presAssocID="{CB5E9AA6-EE5A-49D5-8D8A-A147751CC5BB}" presName="rootComposite1" presStyleCnt="0"/>
      <dgm:spPr/>
    </dgm:pt>
    <dgm:pt modelId="{8DCA2827-BB70-424D-85BD-CCB4D8097983}" type="pres">
      <dgm:prSet presAssocID="{CB5E9AA6-EE5A-49D5-8D8A-A147751CC5BB}" presName="rootText1" presStyleLbl="node0" presStyleIdx="0" presStyleCnt="1" custScaleX="118800" custScaleY="99000">
        <dgm:presLayoutVars>
          <dgm:chPref val="3"/>
        </dgm:presLayoutVars>
      </dgm:prSet>
      <dgm:spPr>
        <a:xfrm>
          <a:off x="2926238" y="1366730"/>
          <a:ext cx="966372" cy="483186"/>
        </a:xfrm>
        <a:prstGeom prst="rect">
          <a:avLst/>
        </a:prstGeom>
      </dgm:spPr>
    </dgm:pt>
    <dgm:pt modelId="{E1A230AA-07A4-4861-AEA2-D13D30F93A30}" type="pres">
      <dgm:prSet presAssocID="{CB5E9AA6-EE5A-49D5-8D8A-A147751CC5BB}" presName="rootConnector1" presStyleLbl="node1" presStyleIdx="0" presStyleCnt="0"/>
      <dgm:spPr/>
    </dgm:pt>
    <dgm:pt modelId="{8519DEA7-85F1-495A-976A-38E759523D1B}" type="pres">
      <dgm:prSet presAssocID="{CB5E9AA6-EE5A-49D5-8D8A-A147751CC5BB}" presName="hierChild2" presStyleCnt="0"/>
      <dgm:spPr/>
    </dgm:pt>
    <dgm:pt modelId="{3D9D1A97-AD91-4407-ADB3-F37282499501}" type="pres">
      <dgm:prSet presAssocID="{D65EEB49-B920-4B09-AD47-DD76A32649F6}" presName="Name37" presStyleLbl="parChTrans1D2" presStyleIdx="0" presStyleCnt="3"/>
      <dgm:spPr/>
    </dgm:pt>
    <dgm:pt modelId="{9AB57C5C-DA05-4540-A70F-35C9AB369837}" type="pres">
      <dgm:prSet presAssocID="{B967AC98-0A4F-42BF-9DA6-A54600BA0776}" presName="hierRoot2" presStyleCnt="0">
        <dgm:presLayoutVars>
          <dgm:hierBranch val="init"/>
        </dgm:presLayoutVars>
      </dgm:prSet>
      <dgm:spPr/>
    </dgm:pt>
    <dgm:pt modelId="{63EE23B8-9617-4BD1-BC2F-F844E43A1B48}" type="pres">
      <dgm:prSet presAssocID="{B967AC98-0A4F-42BF-9DA6-A54600BA0776}" presName="rootComposite" presStyleCnt="0"/>
      <dgm:spPr/>
    </dgm:pt>
    <dgm:pt modelId="{96291624-DEE0-4059-835D-BE743900C30F}" type="pres">
      <dgm:prSet presAssocID="{B967AC98-0A4F-42BF-9DA6-A54600BA0776}" presName="rootText" presStyleLbl="node2" presStyleIdx="0" presStyleCnt="3">
        <dgm:presLayoutVars>
          <dgm:chPref val="3"/>
        </dgm:presLayoutVars>
      </dgm:prSet>
      <dgm:spPr>
        <a:xfrm>
          <a:off x="2962" y="2052854"/>
          <a:ext cx="966372" cy="483186"/>
        </a:xfrm>
        <a:prstGeom prst="rect">
          <a:avLst/>
        </a:prstGeom>
      </dgm:spPr>
    </dgm:pt>
    <dgm:pt modelId="{53E86063-C03E-4BDF-BB9E-33C7CE984EA5}" type="pres">
      <dgm:prSet presAssocID="{B967AC98-0A4F-42BF-9DA6-A54600BA0776}" presName="rootConnector" presStyleLbl="node2" presStyleIdx="0" presStyleCnt="3"/>
      <dgm:spPr/>
    </dgm:pt>
    <dgm:pt modelId="{3BA6369B-88D6-4848-AD66-7164F10A4A59}" type="pres">
      <dgm:prSet presAssocID="{B967AC98-0A4F-42BF-9DA6-A54600BA0776}" presName="hierChild4" presStyleCnt="0"/>
      <dgm:spPr/>
    </dgm:pt>
    <dgm:pt modelId="{32B63B8B-A8E1-4096-B87A-8DE7EB81A621}" type="pres">
      <dgm:prSet presAssocID="{B967AC98-0A4F-42BF-9DA6-A54600BA0776}" presName="hierChild5" presStyleCnt="0"/>
      <dgm:spPr/>
    </dgm:pt>
    <dgm:pt modelId="{3426F9AB-AC43-4487-88ED-9203010C066F}" type="pres">
      <dgm:prSet presAssocID="{2CFB92EC-04E7-4CC4-BF4C-287413F0AD05}" presName="Name37" presStyleLbl="parChTrans1D2" presStyleIdx="1" presStyleCnt="3"/>
      <dgm:spPr/>
    </dgm:pt>
    <dgm:pt modelId="{86C15A9D-882E-41BA-9C3F-55989C039AF1}" type="pres">
      <dgm:prSet presAssocID="{307E989C-7D5C-43E1-8480-48F79FA8B30C}" presName="hierRoot2" presStyleCnt="0">
        <dgm:presLayoutVars>
          <dgm:hierBranch val="init"/>
        </dgm:presLayoutVars>
      </dgm:prSet>
      <dgm:spPr/>
    </dgm:pt>
    <dgm:pt modelId="{1B6035A4-C410-45F4-9C66-DB60FBDDA96B}" type="pres">
      <dgm:prSet presAssocID="{307E989C-7D5C-43E1-8480-48F79FA8B30C}" presName="rootComposite" presStyleCnt="0"/>
      <dgm:spPr/>
    </dgm:pt>
    <dgm:pt modelId="{5FE61D72-CC72-4E63-9BF1-9B7616A42A19}" type="pres">
      <dgm:prSet presAssocID="{307E989C-7D5C-43E1-8480-48F79FA8B30C}" presName="rootText" presStyleLbl="node2" presStyleIdx="1" presStyleCnt="3">
        <dgm:presLayoutVars>
          <dgm:chPref val="3"/>
        </dgm:presLayoutVars>
      </dgm:prSet>
      <dgm:spPr>
        <a:xfrm>
          <a:off x="4680204" y="2052854"/>
          <a:ext cx="966372" cy="483186"/>
        </a:xfrm>
        <a:prstGeom prst="rect">
          <a:avLst/>
        </a:prstGeom>
      </dgm:spPr>
    </dgm:pt>
    <dgm:pt modelId="{24FD997E-6D9E-4506-8FF5-0906A0427C6E}" type="pres">
      <dgm:prSet presAssocID="{307E989C-7D5C-43E1-8480-48F79FA8B30C}" presName="rootConnector" presStyleLbl="node2" presStyleIdx="1" presStyleCnt="3"/>
      <dgm:spPr/>
    </dgm:pt>
    <dgm:pt modelId="{7B2E8A16-C825-451D-9E54-291DCA785D6F}" type="pres">
      <dgm:prSet presAssocID="{307E989C-7D5C-43E1-8480-48F79FA8B30C}" presName="hierChild4" presStyleCnt="0"/>
      <dgm:spPr/>
    </dgm:pt>
    <dgm:pt modelId="{FBD687B5-A753-495C-A90C-F7A2405431AA}" type="pres">
      <dgm:prSet presAssocID="{307E989C-7D5C-43E1-8480-48F79FA8B30C}" presName="hierChild5" presStyleCnt="0"/>
      <dgm:spPr/>
    </dgm:pt>
    <dgm:pt modelId="{0559A81F-230E-473A-B955-F3BD01141E05}" type="pres">
      <dgm:prSet presAssocID="{07F3254B-275A-47D4-A9A9-EC768337F2A5}" presName="Name37" presStyleLbl="parChTrans1D2" presStyleIdx="2" presStyleCnt="3"/>
      <dgm:spPr/>
    </dgm:pt>
    <dgm:pt modelId="{608F6A16-4E32-4174-9BE8-A43D690D2EF4}" type="pres">
      <dgm:prSet presAssocID="{939DA11B-C28D-4307-9E4F-B7F04D7144CD}" presName="hierRoot2" presStyleCnt="0">
        <dgm:presLayoutVars>
          <dgm:hierBranch val="init"/>
        </dgm:presLayoutVars>
      </dgm:prSet>
      <dgm:spPr/>
    </dgm:pt>
    <dgm:pt modelId="{2F0AC16A-DD8D-4CA8-9D4E-C6F8279B72AD}" type="pres">
      <dgm:prSet presAssocID="{939DA11B-C28D-4307-9E4F-B7F04D7144CD}" presName="rootComposite" presStyleCnt="0"/>
      <dgm:spPr/>
    </dgm:pt>
    <dgm:pt modelId="{B5E14FEB-D023-47B2-A075-330668B9F76B}" type="pres">
      <dgm:prSet presAssocID="{939DA11B-C28D-4307-9E4F-B7F04D7144CD}" presName="rootText" presStyleLbl="node2" presStyleIdx="2" presStyleCnt="3" custScaleX="99980">
        <dgm:presLayoutVars>
          <dgm:chPref val="3"/>
        </dgm:presLayoutVars>
      </dgm:prSet>
      <dgm:spPr>
        <a:xfrm>
          <a:off x="5849514" y="2052854"/>
          <a:ext cx="966372" cy="483186"/>
        </a:xfrm>
        <a:prstGeom prst="rect">
          <a:avLst/>
        </a:prstGeom>
      </dgm:spPr>
    </dgm:pt>
    <dgm:pt modelId="{5E847DD2-FA9C-47F6-B1C1-A8C446E01AD5}" type="pres">
      <dgm:prSet presAssocID="{939DA11B-C28D-4307-9E4F-B7F04D7144CD}" presName="rootConnector" presStyleLbl="node2" presStyleIdx="2" presStyleCnt="3"/>
      <dgm:spPr/>
    </dgm:pt>
    <dgm:pt modelId="{440C19E6-7B7F-4E95-BA34-EACA36ABF2B4}" type="pres">
      <dgm:prSet presAssocID="{939DA11B-C28D-4307-9E4F-B7F04D7144CD}" presName="hierChild4" presStyleCnt="0"/>
      <dgm:spPr/>
    </dgm:pt>
    <dgm:pt modelId="{7FE98970-7A43-4383-84B6-BB8B1AA9C106}" type="pres">
      <dgm:prSet presAssocID="{F03944DC-8DE2-4F3B-96A8-1F2ADF6018B3}" presName="Name37" presStyleLbl="parChTrans1D3" presStyleIdx="0" presStyleCnt="1"/>
      <dgm:spPr/>
    </dgm:pt>
    <dgm:pt modelId="{16F9D76A-2990-4704-AA68-E8730FFD6D0B}" type="pres">
      <dgm:prSet presAssocID="{6C70FB2B-029C-49B4-9E77-7B2595FE0B0D}" presName="hierRoot2" presStyleCnt="0">
        <dgm:presLayoutVars>
          <dgm:hierBranch val="init"/>
        </dgm:presLayoutVars>
      </dgm:prSet>
      <dgm:spPr/>
    </dgm:pt>
    <dgm:pt modelId="{028B713D-4661-4649-AECF-9D2AE340F45D}" type="pres">
      <dgm:prSet presAssocID="{6C70FB2B-029C-49B4-9E77-7B2595FE0B0D}" presName="rootComposite" presStyleCnt="0"/>
      <dgm:spPr/>
    </dgm:pt>
    <dgm:pt modelId="{24B9861F-AB14-444D-9D41-E937D34A48B6}" type="pres">
      <dgm:prSet presAssocID="{6C70FB2B-029C-49B4-9E77-7B2595FE0B0D}" presName="rootText" presStyleLbl="node3" presStyleIdx="0" presStyleCnt="1">
        <dgm:presLayoutVars>
          <dgm:chPref val="3"/>
        </dgm:presLayoutVars>
      </dgm:prSet>
      <dgm:spPr>
        <a:xfrm>
          <a:off x="6091108" y="2738978"/>
          <a:ext cx="966372" cy="483186"/>
        </a:xfrm>
        <a:prstGeom prst="rect">
          <a:avLst/>
        </a:prstGeom>
      </dgm:spPr>
    </dgm:pt>
    <dgm:pt modelId="{5578D764-9D82-4360-B803-DF3A816CEFA1}" type="pres">
      <dgm:prSet presAssocID="{6C70FB2B-029C-49B4-9E77-7B2595FE0B0D}" presName="rootConnector" presStyleLbl="node3" presStyleIdx="0" presStyleCnt="1"/>
      <dgm:spPr/>
    </dgm:pt>
    <dgm:pt modelId="{FF6A2BEC-7AEC-4169-B6D2-410EA77AC6E3}" type="pres">
      <dgm:prSet presAssocID="{6C70FB2B-029C-49B4-9E77-7B2595FE0B0D}" presName="hierChild4" presStyleCnt="0"/>
      <dgm:spPr/>
    </dgm:pt>
    <dgm:pt modelId="{A7000753-3DE8-4826-A6BB-E43213AA7BB4}" type="pres">
      <dgm:prSet presAssocID="{6C70FB2B-029C-49B4-9E77-7B2595FE0B0D}" presName="hierChild5" presStyleCnt="0"/>
      <dgm:spPr/>
    </dgm:pt>
    <dgm:pt modelId="{7850F8CF-4C67-449E-8BD2-EB9658C11110}" type="pres">
      <dgm:prSet presAssocID="{939DA11B-C28D-4307-9E4F-B7F04D7144CD}" presName="hierChild5" presStyleCnt="0"/>
      <dgm:spPr/>
    </dgm:pt>
    <dgm:pt modelId="{30D8E80A-627C-4D23-999C-C97E3811ED2B}" type="pres">
      <dgm:prSet presAssocID="{CB5E9AA6-EE5A-49D5-8D8A-A147751CC5BB}" presName="hierChild3" presStyleCnt="0"/>
      <dgm:spPr/>
    </dgm:pt>
  </dgm:ptLst>
  <dgm:cxnLst>
    <dgm:cxn modelId="{82435A05-DFE6-438C-833B-297F885BA387}" type="presOf" srcId="{6C70FB2B-029C-49B4-9E77-7B2595FE0B0D}" destId="{24B9861F-AB14-444D-9D41-E937D34A48B6}" srcOrd="0" destOrd="0" presId="urn:microsoft.com/office/officeart/2005/8/layout/orgChart1"/>
    <dgm:cxn modelId="{B7516108-C85F-4CE8-A4DC-6C2DFA294C51}" type="presOf" srcId="{CB5E9AA6-EE5A-49D5-8D8A-A147751CC5BB}" destId="{8DCA2827-BB70-424D-85BD-CCB4D8097983}" srcOrd="0" destOrd="0" presId="urn:microsoft.com/office/officeart/2005/8/layout/orgChart1"/>
    <dgm:cxn modelId="{A8D9BC08-3C3A-4586-AD02-7B16745AACBD}" srcId="{B720283F-4CA4-4898-B0C6-DC200872B39D}" destId="{CB5E9AA6-EE5A-49D5-8D8A-A147751CC5BB}" srcOrd="0" destOrd="0" parTransId="{CC3EA110-5CEE-4023-8216-69CA12896F70}" sibTransId="{E83BDB7C-88B5-4EEA-9C7D-FFDA512E4198}"/>
    <dgm:cxn modelId="{4F9D130A-966C-4993-84B5-8DDFF22117E7}" type="presOf" srcId="{B720283F-4CA4-4898-B0C6-DC200872B39D}" destId="{A25AF9E5-7CB0-4026-A5B1-36590EEEFC61}" srcOrd="0" destOrd="0" presId="urn:microsoft.com/office/officeart/2005/8/layout/orgChart1"/>
    <dgm:cxn modelId="{7A7ED00A-0FF4-489C-BADF-2F99501E4A69}" type="presOf" srcId="{307E989C-7D5C-43E1-8480-48F79FA8B30C}" destId="{24FD997E-6D9E-4506-8FF5-0906A0427C6E}" srcOrd="1" destOrd="0" presId="urn:microsoft.com/office/officeart/2005/8/layout/orgChart1"/>
    <dgm:cxn modelId="{17FB9913-8C82-49AB-A4C4-0D8CAE620B2A}" srcId="{939DA11B-C28D-4307-9E4F-B7F04D7144CD}" destId="{6C70FB2B-029C-49B4-9E77-7B2595FE0B0D}" srcOrd="0" destOrd="0" parTransId="{F03944DC-8DE2-4F3B-96A8-1F2ADF6018B3}" sibTransId="{EA0E406A-5A1D-4E3F-B3A2-99885A693985}"/>
    <dgm:cxn modelId="{B3B82035-B933-4BC6-8BEA-E194EB2DA330}" type="presOf" srcId="{CB5E9AA6-EE5A-49D5-8D8A-A147751CC5BB}" destId="{E1A230AA-07A4-4861-AEA2-D13D30F93A30}" srcOrd="1" destOrd="0" presId="urn:microsoft.com/office/officeart/2005/8/layout/orgChart1"/>
    <dgm:cxn modelId="{507BEF3F-D6A8-46A3-85BB-26CDA4F2A777}" type="presOf" srcId="{07F3254B-275A-47D4-A9A9-EC768337F2A5}" destId="{0559A81F-230E-473A-B955-F3BD01141E05}" srcOrd="0" destOrd="0" presId="urn:microsoft.com/office/officeart/2005/8/layout/orgChart1"/>
    <dgm:cxn modelId="{1A79996E-140B-4798-B6AB-4B74E10B439D}" type="presOf" srcId="{F03944DC-8DE2-4F3B-96A8-1F2ADF6018B3}" destId="{7FE98970-7A43-4383-84B6-BB8B1AA9C106}" srcOrd="0" destOrd="0" presId="urn:microsoft.com/office/officeart/2005/8/layout/orgChart1"/>
    <dgm:cxn modelId="{FE876B75-638E-421D-9B2E-C29D865791CE}" type="presOf" srcId="{939DA11B-C28D-4307-9E4F-B7F04D7144CD}" destId="{B5E14FEB-D023-47B2-A075-330668B9F76B}" srcOrd="0" destOrd="0" presId="urn:microsoft.com/office/officeart/2005/8/layout/orgChart1"/>
    <dgm:cxn modelId="{F7510057-5C58-47EA-9FF8-D6F3CBDC7047}" type="presOf" srcId="{6C70FB2B-029C-49B4-9E77-7B2595FE0B0D}" destId="{5578D764-9D82-4360-B803-DF3A816CEFA1}" srcOrd="1" destOrd="0" presId="urn:microsoft.com/office/officeart/2005/8/layout/orgChart1"/>
    <dgm:cxn modelId="{7CA8C577-DD12-4171-B3AC-9F8EFF921F90}" srcId="{CB5E9AA6-EE5A-49D5-8D8A-A147751CC5BB}" destId="{307E989C-7D5C-43E1-8480-48F79FA8B30C}" srcOrd="1" destOrd="0" parTransId="{2CFB92EC-04E7-4CC4-BF4C-287413F0AD05}" sibTransId="{32139AB6-4007-4EE2-805C-6B0B01EE3A39}"/>
    <dgm:cxn modelId="{A25C7978-6D9B-48F3-AC62-FCB6FA31A3EC}" type="presOf" srcId="{307E989C-7D5C-43E1-8480-48F79FA8B30C}" destId="{5FE61D72-CC72-4E63-9BF1-9B7616A42A19}" srcOrd="0" destOrd="0" presId="urn:microsoft.com/office/officeart/2005/8/layout/orgChart1"/>
    <dgm:cxn modelId="{39FBE879-B3C6-4100-A2E7-525C3FAA98B9}" type="presOf" srcId="{B967AC98-0A4F-42BF-9DA6-A54600BA0776}" destId="{96291624-DEE0-4059-835D-BE743900C30F}" srcOrd="0" destOrd="0" presId="urn:microsoft.com/office/officeart/2005/8/layout/orgChart1"/>
    <dgm:cxn modelId="{16E28E8D-42D8-40F7-9A31-8D5F424A829B}" type="presOf" srcId="{B967AC98-0A4F-42BF-9DA6-A54600BA0776}" destId="{53E86063-C03E-4BDF-BB9E-33C7CE984EA5}" srcOrd="1" destOrd="0" presId="urn:microsoft.com/office/officeart/2005/8/layout/orgChart1"/>
    <dgm:cxn modelId="{0488DBA5-7167-40EB-8804-4693B4EDEE3E}" srcId="{CB5E9AA6-EE5A-49D5-8D8A-A147751CC5BB}" destId="{B967AC98-0A4F-42BF-9DA6-A54600BA0776}" srcOrd="0" destOrd="0" parTransId="{D65EEB49-B920-4B09-AD47-DD76A32649F6}" sibTransId="{819BF093-3B2C-4C70-97C5-3DAD76286867}"/>
    <dgm:cxn modelId="{B2C7DAAB-5CF3-4E30-BC76-A5D17C452ACD}" type="presOf" srcId="{939DA11B-C28D-4307-9E4F-B7F04D7144CD}" destId="{5E847DD2-FA9C-47F6-B1C1-A8C446E01AD5}" srcOrd="1" destOrd="0" presId="urn:microsoft.com/office/officeart/2005/8/layout/orgChart1"/>
    <dgm:cxn modelId="{EF250CD5-A046-49FA-AF6B-E96EAE2AE958}" type="presOf" srcId="{D65EEB49-B920-4B09-AD47-DD76A32649F6}" destId="{3D9D1A97-AD91-4407-ADB3-F37282499501}" srcOrd="0" destOrd="0" presId="urn:microsoft.com/office/officeart/2005/8/layout/orgChart1"/>
    <dgm:cxn modelId="{E078CBE6-A84F-4D50-A109-AEF47A7D544B}" srcId="{CB5E9AA6-EE5A-49D5-8D8A-A147751CC5BB}" destId="{939DA11B-C28D-4307-9E4F-B7F04D7144CD}" srcOrd="2" destOrd="0" parTransId="{07F3254B-275A-47D4-A9A9-EC768337F2A5}" sibTransId="{0260B56C-665F-4FFE-9E77-8A4142E5ECDB}"/>
    <dgm:cxn modelId="{E394DBEC-0CC3-4925-A15F-293848B16FE0}" type="presOf" srcId="{2CFB92EC-04E7-4CC4-BF4C-287413F0AD05}" destId="{3426F9AB-AC43-4487-88ED-9203010C066F}" srcOrd="0" destOrd="0" presId="urn:microsoft.com/office/officeart/2005/8/layout/orgChart1"/>
    <dgm:cxn modelId="{EE421840-8727-40A8-A9DC-4306B3108498}" type="presParOf" srcId="{A25AF9E5-7CB0-4026-A5B1-36590EEEFC61}" destId="{71E39B43-010A-49DB-865B-413A77532410}" srcOrd="0" destOrd="0" presId="urn:microsoft.com/office/officeart/2005/8/layout/orgChart1"/>
    <dgm:cxn modelId="{6C4EE0EB-1F5E-45A0-89E9-4BC63B4F4E85}" type="presParOf" srcId="{71E39B43-010A-49DB-865B-413A77532410}" destId="{C1BD598F-0FED-4876-91D9-908B111217DE}" srcOrd="0" destOrd="0" presId="urn:microsoft.com/office/officeart/2005/8/layout/orgChart1"/>
    <dgm:cxn modelId="{EE6EC556-F4A8-4DFD-A390-F35508B50D49}" type="presParOf" srcId="{C1BD598F-0FED-4876-91D9-908B111217DE}" destId="{8DCA2827-BB70-424D-85BD-CCB4D8097983}" srcOrd="0" destOrd="0" presId="urn:microsoft.com/office/officeart/2005/8/layout/orgChart1"/>
    <dgm:cxn modelId="{B186555D-B828-47B4-904E-21242C9AEDD4}" type="presParOf" srcId="{C1BD598F-0FED-4876-91D9-908B111217DE}" destId="{E1A230AA-07A4-4861-AEA2-D13D30F93A30}" srcOrd="1" destOrd="0" presId="urn:microsoft.com/office/officeart/2005/8/layout/orgChart1"/>
    <dgm:cxn modelId="{61BE6DCC-1986-4DEA-AF5E-B1DEAB5912B0}" type="presParOf" srcId="{71E39B43-010A-49DB-865B-413A77532410}" destId="{8519DEA7-85F1-495A-976A-38E759523D1B}" srcOrd="1" destOrd="0" presId="urn:microsoft.com/office/officeart/2005/8/layout/orgChart1"/>
    <dgm:cxn modelId="{C0997FAF-4BBB-4276-B910-6143BAB627ED}" type="presParOf" srcId="{8519DEA7-85F1-495A-976A-38E759523D1B}" destId="{3D9D1A97-AD91-4407-ADB3-F37282499501}" srcOrd="0" destOrd="0" presId="urn:microsoft.com/office/officeart/2005/8/layout/orgChart1"/>
    <dgm:cxn modelId="{30662471-0325-4598-B6DE-3E2750AEF8AB}" type="presParOf" srcId="{8519DEA7-85F1-495A-976A-38E759523D1B}" destId="{9AB57C5C-DA05-4540-A70F-35C9AB369837}" srcOrd="1" destOrd="0" presId="urn:microsoft.com/office/officeart/2005/8/layout/orgChart1"/>
    <dgm:cxn modelId="{AAF60E52-FE1B-4377-A030-6C5C75A238F3}" type="presParOf" srcId="{9AB57C5C-DA05-4540-A70F-35C9AB369837}" destId="{63EE23B8-9617-4BD1-BC2F-F844E43A1B48}" srcOrd="0" destOrd="0" presId="urn:microsoft.com/office/officeart/2005/8/layout/orgChart1"/>
    <dgm:cxn modelId="{E89240EE-51B8-4E55-B0B6-C2357BB48152}" type="presParOf" srcId="{63EE23B8-9617-4BD1-BC2F-F844E43A1B48}" destId="{96291624-DEE0-4059-835D-BE743900C30F}" srcOrd="0" destOrd="0" presId="urn:microsoft.com/office/officeart/2005/8/layout/orgChart1"/>
    <dgm:cxn modelId="{6445C436-66B9-4CF7-8B43-BB9A9698D4A1}" type="presParOf" srcId="{63EE23B8-9617-4BD1-BC2F-F844E43A1B48}" destId="{53E86063-C03E-4BDF-BB9E-33C7CE984EA5}" srcOrd="1" destOrd="0" presId="urn:microsoft.com/office/officeart/2005/8/layout/orgChart1"/>
    <dgm:cxn modelId="{DADDA567-175C-417C-BCFB-80D8C1EC5D8E}" type="presParOf" srcId="{9AB57C5C-DA05-4540-A70F-35C9AB369837}" destId="{3BA6369B-88D6-4848-AD66-7164F10A4A59}" srcOrd="1" destOrd="0" presId="urn:microsoft.com/office/officeart/2005/8/layout/orgChart1"/>
    <dgm:cxn modelId="{5054ED26-0C72-4DE3-AEC8-7CB04834581E}" type="presParOf" srcId="{9AB57C5C-DA05-4540-A70F-35C9AB369837}" destId="{32B63B8B-A8E1-4096-B87A-8DE7EB81A621}" srcOrd="2" destOrd="0" presId="urn:microsoft.com/office/officeart/2005/8/layout/orgChart1"/>
    <dgm:cxn modelId="{63CC451A-DD89-4B81-934C-EDBBC162D978}" type="presParOf" srcId="{8519DEA7-85F1-495A-976A-38E759523D1B}" destId="{3426F9AB-AC43-4487-88ED-9203010C066F}" srcOrd="2" destOrd="0" presId="urn:microsoft.com/office/officeart/2005/8/layout/orgChart1"/>
    <dgm:cxn modelId="{E862D6FD-D701-4A46-B1FC-D733C920E07D}" type="presParOf" srcId="{8519DEA7-85F1-495A-976A-38E759523D1B}" destId="{86C15A9D-882E-41BA-9C3F-55989C039AF1}" srcOrd="3" destOrd="0" presId="urn:microsoft.com/office/officeart/2005/8/layout/orgChart1"/>
    <dgm:cxn modelId="{776AC9BC-5600-4D4D-BEAD-5D78781ED08B}" type="presParOf" srcId="{86C15A9D-882E-41BA-9C3F-55989C039AF1}" destId="{1B6035A4-C410-45F4-9C66-DB60FBDDA96B}" srcOrd="0" destOrd="0" presId="urn:microsoft.com/office/officeart/2005/8/layout/orgChart1"/>
    <dgm:cxn modelId="{F7D99C6B-82C2-4233-923C-2C3801E4E7AA}" type="presParOf" srcId="{1B6035A4-C410-45F4-9C66-DB60FBDDA96B}" destId="{5FE61D72-CC72-4E63-9BF1-9B7616A42A19}" srcOrd="0" destOrd="0" presId="urn:microsoft.com/office/officeart/2005/8/layout/orgChart1"/>
    <dgm:cxn modelId="{C4E30302-D304-4FF7-8896-2A7AD644ABAB}" type="presParOf" srcId="{1B6035A4-C410-45F4-9C66-DB60FBDDA96B}" destId="{24FD997E-6D9E-4506-8FF5-0906A0427C6E}" srcOrd="1" destOrd="0" presId="urn:microsoft.com/office/officeart/2005/8/layout/orgChart1"/>
    <dgm:cxn modelId="{4129B6F2-F16D-451A-B3F2-90338F28584B}" type="presParOf" srcId="{86C15A9D-882E-41BA-9C3F-55989C039AF1}" destId="{7B2E8A16-C825-451D-9E54-291DCA785D6F}" srcOrd="1" destOrd="0" presId="urn:microsoft.com/office/officeart/2005/8/layout/orgChart1"/>
    <dgm:cxn modelId="{504E9F47-457B-45A6-BBA9-8BDB38E8E39D}" type="presParOf" srcId="{86C15A9D-882E-41BA-9C3F-55989C039AF1}" destId="{FBD687B5-A753-495C-A90C-F7A2405431AA}" srcOrd="2" destOrd="0" presId="urn:microsoft.com/office/officeart/2005/8/layout/orgChart1"/>
    <dgm:cxn modelId="{43D79FAE-EE63-424B-B0C5-A6CE6A10A444}" type="presParOf" srcId="{8519DEA7-85F1-495A-976A-38E759523D1B}" destId="{0559A81F-230E-473A-B955-F3BD01141E05}" srcOrd="4" destOrd="0" presId="urn:microsoft.com/office/officeart/2005/8/layout/orgChart1"/>
    <dgm:cxn modelId="{D4277655-35DB-4C7F-93C2-762CDB6AA203}" type="presParOf" srcId="{8519DEA7-85F1-495A-976A-38E759523D1B}" destId="{608F6A16-4E32-4174-9BE8-A43D690D2EF4}" srcOrd="5" destOrd="0" presId="urn:microsoft.com/office/officeart/2005/8/layout/orgChart1"/>
    <dgm:cxn modelId="{2784CC38-186F-412A-8EDD-7870FA46C87C}" type="presParOf" srcId="{608F6A16-4E32-4174-9BE8-A43D690D2EF4}" destId="{2F0AC16A-DD8D-4CA8-9D4E-C6F8279B72AD}" srcOrd="0" destOrd="0" presId="urn:microsoft.com/office/officeart/2005/8/layout/orgChart1"/>
    <dgm:cxn modelId="{48325998-7B2E-483C-BB68-CBF035FBF5DB}" type="presParOf" srcId="{2F0AC16A-DD8D-4CA8-9D4E-C6F8279B72AD}" destId="{B5E14FEB-D023-47B2-A075-330668B9F76B}" srcOrd="0" destOrd="0" presId="urn:microsoft.com/office/officeart/2005/8/layout/orgChart1"/>
    <dgm:cxn modelId="{2DD14A74-19B7-4FC3-9B44-5FB79D0D2D9C}" type="presParOf" srcId="{2F0AC16A-DD8D-4CA8-9D4E-C6F8279B72AD}" destId="{5E847DD2-FA9C-47F6-B1C1-A8C446E01AD5}" srcOrd="1" destOrd="0" presId="urn:microsoft.com/office/officeart/2005/8/layout/orgChart1"/>
    <dgm:cxn modelId="{7D6E5379-8A38-42C4-8BDF-6EC82B7FB42B}" type="presParOf" srcId="{608F6A16-4E32-4174-9BE8-A43D690D2EF4}" destId="{440C19E6-7B7F-4E95-BA34-EACA36ABF2B4}" srcOrd="1" destOrd="0" presId="urn:microsoft.com/office/officeart/2005/8/layout/orgChart1"/>
    <dgm:cxn modelId="{B58AEB48-575B-42EC-ACC1-F35A65DD809D}" type="presParOf" srcId="{440C19E6-7B7F-4E95-BA34-EACA36ABF2B4}" destId="{7FE98970-7A43-4383-84B6-BB8B1AA9C106}" srcOrd="0" destOrd="0" presId="urn:microsoft.com/office/officeart/2005/8/layout/orgChart1"/>
    <dgm:cxn modelId="{1D9A7961-8B6F-415F-B11E-4EE118809C3F}" type="presParOf" srcId="{440C19E6-7B7F-4E95-BA34-EACA36ABF2B4}" destId="{16F9D76A-2990-4704-AA68-E8730FFD6D0B}" srcOrd="1" destOrd="0" presId="urn:microsoft.com/office/officeart/2005/8/layout/orgChart1"/>
    <dgm:cxn modelId="{B5D9849A-EC14-4799-BA14-8B439D5C1B93}" type="presParOf" srcId="{16F9D76A-2990-4704-AA68-E8730FFD6D0B}" destId="{028B713D-4661-4649-AECF-9D2AE340F45D}" srcOrd="0" destOrd="0" presId="urn:microsoft.com/office/officeart/2005/8/layout/orgChart1"/>
    <dgm:cxn modelId="{CC7EBF45-BE6D-449D-9EAB-DA2F3339B671}" type="presParOf" srcId="{028B713D-4661-4649-AECF-9D2AE340F45D}" destId="{24B9861F-AB14-444D-9D41-E937D34A48B6}" srcOrd="0" destOrd="0" presId="urn:microsoft.com/office/officeart/2005/8/layout/orgChart1"/>
    <dgm:cxn modelId="{941B91AD-0CC6-48CD-B7D4-D32536CB5889}" type="presParOf" srcId="{028B713D-4661-4649-AECF-9D2AE340F45D}" destId="{5578D764-9D82-4360-B803-DF3A816CEFA1}" srcOrd="1" destOrd="0" presId="urn:microsoft.com/office/officeart/2005/8/layout/orgChart1"/>
    <dgm:cxn modelId="{44D5C497-5FF4-4176-A4A3-FE4F2A3F7D43}" type="presParOf" srcId="{16F9D76A-2990-4704-AA68-E8730FFD6D0B}" destId="{FF6A2BEC-7AEC-4169-B6D2-410EA77AC6E3}" srcOrd="1" destOrd="0" presId="urn:microsoft.com/office/officeart/2005/8/layout/orgChart1"/>
    <dgm:cxn modelId="{F108C566-EF64-459A-ABDB-B49547A3AEC2}" type="presParOf" srcId="{16F9D76A-2990-4704-AA68-E8730FFD6D0B}" destId="{A7000753-3DE8-4826-A6BB-E43213AA7BB4}" srcOrd="2" destOrd="0" presId="urn:microsoft.com/office/officeart/2005/8/layout/orgChart1"/>
    <dgm:cxn modelId="{A5A1A93F-9D30-45F6-83D4-E32602E60193}" type="presParOf" srcId="{608F6A16-4E32-4174-9BE8-A43D690D2EF4}" destId="{7850F8CF-4C67-449E-8BD2-EB9658C11110}" srcOrd="2" destOrd="0" presId="urn:microsoft.com/office/officeart/2005/8/layout/orgChart1"/>
    <dgm:cxn modelId="{ED4F297E-B9E3-465B-9A53-D8DABA892F89}" type="presParOf" srcId="{71E39B43-010A-49DB-865B-413A77532410}" destId="{30D8E80A-627C-4D23-999C-C97E3811ED2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20283F-4CA4-4898-B0C6-DC200872B39D}"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es-PE"/>
        </a:p>
      </dgm:t>
    </dgm:pt>
    <dgm:pt modelId="{CB5E9AA6-EE5A-49D5-8D8A-A147751CC5BB}">
      <dgm:prSet phldrT="[Texto]" custT="1"/>
      <dgm:spPr/>
      <dgm:t>
        <a:bodyPr anchor="ctr" anchorCtr="0"/>
        <a:lstStyle/>
        <a:p>
          <a:pPr marL="0" algn="ctr" defTabSz="457200" rtl="0" eaLnBrk="1" latinLnBrk="0" hangingPunct="1">
            <a:spcAft>
              <a:spcPts val="0"/>
            </a:spcAft>
          </a:pPr>
          <a:r>
            <a:rPr lang="es-PE" sz="1100" kern="1200" dirty="0">
              <a:ln w="18415" cmpd="sng">
                <a:prstDash val="solid"/>
              </a:ln>
              <a:effectLst/>
              <a:latin typeface="Swis721 Ex BT" panose="020B0605020202020204" pitchFamily="34" charset="0"/>
              <a:ea typeface="+mn-ea"/>
              <a:cs typeface="Arial" pitchFamily="34" charset="0"/>
            </a:rPr>
            <a:t>Jefe de Conservación</a:t>
          </a:r>
        </a:p>
      </dgm:t>
    </dgm:pt>
    <dgm:pt modelId="{CC3EA110-5CEE-4023-8216-69CA12896F70}" type="parTrans" cxnId="{A8D9BC08-3C3A-4586-AD02-7B16745AACBD}">
      <dgm:prSet/>
      <dgm:spPr/>
      <dgm:t>
        <a:bodyPr/>
        <a:lstStyle/>
        <a:p>
          <a:endParaRPr lang="es-PE"/>
        </a:p>
      </dgm:t>
    </dgm:pt>
    <dgm:pt modelId="{E83BDB7C-88B5-4EEA-9C7D-FFDA512E4198}" type="sibTrans" cxnId="{A8D9BC08-3C3A-4586-AD02-7B16745AACBD}">
      <dgm:prSet/>
      <dgm:spPr/>
      <dgm:t>
        <a:bodyPr/>
        <a:lstStyle/>
        <a:p>
          <a:endParaRPr lang="es-PE"/>
        </a:p>
      </dgm:t>
    </dgm:pt>
    <dgm:pt modelId="{B967AC98-0A4F-42BF-9DA6-A54600BA0776}">
      <dgm:prSet phldrT="[Texto]" custT="1"/>
      <dgm:spPr/>
      <dgm:t>
        <a:bodyPr spcFirstLastPara="0" vert="horz" wrap="square" lIns="6985" tIns="6985" rIns="6985" bIns="6985" numCol="1" spcCol="1270" anchor="ctr" anchorCtr="0"/>
        <a:lstStyle/>
        <a:p>
          <a:r>
            <a:rPr lang="es-PE" sz="1100" dirty="0">
              <a:latin typeface="Swis721 Ex BT" panose="020B0605020202020204" pitchFamily="34" charset="0"/>
            </a:rPr>
            <a:t>Jefe de Producción</a:t>
          </a:r>
        </a:p>
      </dgm:t>
    </dgm:pt>
    <dgm:pt modelId="{D65EEB49-B920-4B09-AD47-DD76A32649F6}" type="parTrans" cxnId="{0488DBA5-7167-40EB-8804-4693B4EDEE3E}">
      <dgm:prSet/>
      <dgm:spPr/>
      <dgm:t>
        <a:bodyPr/>
        <a:lstStyle/>
        <a:p>
          <a:endParaRPr lang="es-PE"/>
        </a:p>
      </dgm:t>
    </dgm:pt>
    <dgm:pt modelId="{819BF093-3B2C-4C70-97C5-3DAD76286867}" type="sibTrans" cxnId="{0488DBA5-7167-40EB-8804-4693B4EDEE3E}">
      <dgm:prSet/>
      <dgm:spPr/>
      <dgm:t>
        <a:bodyPr/>
        <a:lstStyle/>
        <a:p>
          <a:endParaRPr lang="es-PE"/>
        </a:p>
      </dgm:t>
    </dgm:pt>
    <dgm:pt modelId="{307E989C-7D5C-43E1-8480-48F79FA8B30C}">
      <dgm:prSet phldrT="[Texto]" custT="1"/>
      <dgm:spPr/>
      <dgm:t>
        <a:bodyPr spcFirstLastPara="0" vert="horz" wrap="square" lIns="6985" tIns="6985" rIns="6985" bIns="6985" numCol="1" spcCol="1270" anchor="ctr" anchorCtr="0"/>
        <a:lstStyle/>
        <a:p>
          <a:pPr marL="0" lvl="0" indent="0" algn="ctr" defTabSz="457200" rtl="0" eaLnBrk="1" latinLnBrk="0" hangingPunct="1">
            <a:lnSpc>
              <a:spcPct val="90000"/>
            </a:lnSpc>
            <a:spcBef>
              <a:spcPct val="0"/>
            </a:spcBef>
            <a:spcAft>
              <a:spcPts val="0"/>
            </a:spcAft>
            <a:buNone/>
          </a:pPr>
          <a:r>
            <a:rPr lang="es-PE" sz="1100" kern="1200" dirty="0">
              <a:ln w="18415" cmpd="sng">
                <a:prstDash val="solid"/>
              </a:ln>
              <a:effectLst/>
              <a:latin typeface="Swis721 Ex BT" panose="020B0605020202020204" pitchFamily="34" charset="0"/>
              <a:ea typeface="+mn-ea"/>
              <a:cs typeface="Arial" pitchFamily="34" charset="0"/>
            </a:rPr>
            <a:t>Jefe de Planeamiento y Control</a:t>
          </a:r>
        </a:p>
      </dgm:t>
    </dgm:pt>
    <dgm:pt modelId="{2CFB92EC-04E7-4CC4-BF4C-287413F0AD05}" type="parTrans" cxnId="{7CA8C577-DD12-4171-B3AC-9F8EFF921F90}">
      <dgm:prSet/>
      <dgm:spPr/>
      <dgm:t>
        <a:bodyPr/>
        <a:lstStyle/>
        <a:p>
          <a:endParaRPr lang="es-PE"/>
        </a:p>
      </dgm:t>
    </dgm:pt>
    <dgm:pt modelId="{32139AB6-4007-4EE2-805C-6B0B01EE3A39}" type="sibTrans" cxnId="{7CA8C577-DD12-4171-B3AC-9F8EFF921F90}">
      <dgm:prSet/>
      <dgm:spPr/>
      <dgm:t>
        <a:bodyPr/>
        <a:lstStyle/>
        <a:p>
          <a:endParaRPr lang="es-PE"/>
        </a:p>
      </dgm:t>
    </dgm:pt>
    <dgm:pt modelId="{939DA11B-C28D-4307-9E4F-B7F04D7144CD}">
      <dgm:prSet phldrT="[Texto]" custT="1"/>
      <dgm:spPr/>
      <dgm:t>
        <a:bodyPr anchor="ctr" anchorCtr="0"/>
        <a:lstStyle/>
        <a:p>
          <a:pPr marL="0" algn="ctr" defTabSz="457200" rtl="0" eaLnBrk="1" latinLnBrk="0" hangingPunct="1">
            <a:spcAft>
              <a:spcPts val="0"/>
            </a:spcAft>
          </a:pPr>
          <a:r>
            <a:rPr lang="es-PE" sz="1100" kern="1200" dirty="0">
              <a:ln w="18415" cmpd="sng">
                <a:prstDash val="solid"/>
              </a:ln>
              <a:effectLst/>
              <a:latin typeface="Swis721 Ex BT" panose="020B0605020202020204" pitchFamily="34" charset="0"/>
              <a:ea typeface="+mn-ea"/>
              <a:cs typeface="Arial" pitchFamily="34" charset="0"/>
            </a:rPr>
            <a:t>Jefe de Seguridad</a:t>
          </a:r>
        </a:p>
      </dgm:t>
    </dgm:pt>
    <dgm:pt modelId="{07F3254B-275A-47D4-A9A9-EC768337F2A5}" type="parTrans" cxnId="{E078CBE6-A84F-4D50-A109-AEF47A7D544B}">
      <dgm:prSet/>
      <dgm:spPr/>
      <dgm:t>
        <a:bodyPr/>
        <a:lstStyle/>
        <a:p>
          <a:endParaRPr lang="es-PE"/>
        </a:p>
      </dgm:t>
    </dgm:pt>
    <dgm:pt modelId="{0260B56C-665F-4FFE-9E77-8A4142E5ECDB}" type="sibTrans" cxnId="{E078CBE6-A84F-4D50-A109-AEF47A7D544B}">
      <dgm:prSet/>
      <dgm:spPr/>
      <dgm:t>
        <a:bodyPr/>
        <a:lstStyle/>
        <a:p>
          <a:endParaRPr lang="es-PE"/>
        </a:p>
      </dgm:t>
    </dgm:pt>
    <dgm:pt modelId="{A25AF9E5-7CB0-4026-A5B1-36590EEEFC61}" type="pres">
      <dgm:prSet presAssocID="{B720283F-4CA4-4898-B0C6-DC200872B39D}" presName="hierChild1" presStyleCnt="0">
        <dgm:presLayoutVars>
          <dgm:orgChart val="1"/>
          <dgm:chPref val="1"/>
          <dgm:dir/>
          <dgm:animOne val="branch"/>
          <dgm:animLvl val="lvl"/>
          <dgm:resizeHandles/>
        </dgm:presLayoutVars>
      </dgm:prSet>
      <dgm:spPr/>
    </dgm:pt>
    <dgm:pt modelId="{71E39B43-010A-49DB-865B-413A77532410}" type="pres">
      <dgm:prSet presAssocID="{CB5E9AA6-EE5A-49D5-8D8A-A147751CC5BB}" presName="hierRoot1" presStyleCnt="0">
        <dgm:presLayoutVars>
          <dgm:hierBranch val="init"/>
        </dgm:presLayoutVars>
      </dgm:prSet>
      <dgm:spPr/>
    </dgm:pt>
    <dgm:pt modelId="{C1BD598F-0FED-4876-91D9-908B111217DE}" type="pres">
      <dgm:prSet presAssocID="{CB5E9AA6-EE5A-49D5-8D8A-A147751CC5BB}" presName="rootComposite1" presStyleCnt="0"/>
      <dgm:spPr/>
    </dgm:pt>
    <dgm:pt modelId="{8DCA2827-BB70-424D-85BD-CCB4D8097983}" type="pres">
      <dgm:prSet presAssocID="{CB5E9AA6-EE5A-49D5-8D8A-A147751CC5BB}" presName="rootText1" presStyleLbl="node0" presStyleIdx="0" presStyleCnt="1" custScaleX="118800" custScaleY="99000">
        <dgm:presLayoutVars>
          <dgm:chPref val="3"/>
        </dgm:presLayoutVars>
      </dgm:prSet>
      <dgm:spPr>
        <a:xfrm>
          <a:off x="2926238" y="1366730"/>
          <a:ext cx="966372" cy="483186"/>
        </a:xfrm>
        <a:prstGeom prst="rect">
          <a:avLst/>
        </a:prstGeom>
      </dgm:spPr>
    </dgm:pt>
    <dgm:pt modelId="{E1A230AA-07A4-4861-AEA2-D13D30F93A30}" type="pres">
      <dgm:prSet presAssocID="{CB5E9AA6-EE5A-49D5-8D8A-A147751CC5BB}" presName="rootConnector1" presStyleLbl="node1" presStyleIdx="0" presStyleCnt="0"/>
      <dgm:spPr/>
    </dgm:pt>
    <dgm:pt modelId="{8519DEA7-85F1-495A-976A-38E759523D1B}" type="pres">
      <dgm:prSet presAssocID="{CB5E9AA6-EE5A-49D5-8D8A-A147751CC5BB}" presName="hierChild2" presStyleCnt="0"/>
      <dgm:spPr/>
    </dgm:pt>
    <dgm:pt modelId="{3D9D1A97-AD91-4407-ADB3-F37282499501}" type="pres">
      <dgm:prSet presAssocID="{D65EEB49-B920-4B09-AD47-DD76A32649F6}" presName="Name37" presStyleLbl="parChTrans1D2" presStyleIdx="0" presStyleCnt="3"/>
      <dgm:spPr/>
    </dgm:pt>
    <dgm:pt modelId="{9AB57C5C-DA05-4540-A70F-35C9AB369837}" type="pres">
      <dgm:prSet presAssocID="{B967AC98-0A4F-42BF-9DA6-A54600BA0776}" presName="hierRoot2" presStyleCnt="0">
        <dgm:presLayoutVars>
          <dgm:hierBranch val="init"/>
        </dgm:presLayoutVars>
      </dgm:prSet>
      <dgm:spPr/>
    </dgm:pt>
    <dgm:pt modelId="{63EE23B8-9617-4BD1-BC2F-F844E43A1B48}" type="pres">
      <dgm:prSet presAssocID="{B967AC98-0A4F-42BF-9DA6-A54600BA0776}" presName="rootComposite" presStyleCnt="0"/>
      <dgm:spPr/>
    </dgm:pt>
    <dgm:pt modelId="{96291624-DEE0-4059-835D-BE743900C30F}" type="pres">
      <dgm:prSet presAssocID="{B967AC98-0A4F-42BF-9DA6-A54600BA0776}" presName="rootText" presStyleLbl="node2" presStyleIdx="0" presStyleCnt="3">
        <dgm:presLayoutVars>
          <dgm:chPref val="3"/>
        </dgm:presLayoutVars>
      </dgm:prSet>
      <dgm:spPr>
        <a:xfrm>
          <a:off x="2962" y="2052854"/>
          <a:ext cx="966372" cy="483186"/>
        </a:xfrm>
        <a:prstGeom prst="rect">
          <a:avLst/>
        </a:prstGeom>
      </dgm:spPr>
    </dgm:pt>
    <dgm:pt modelId="{53E86063-C03E-4BDF-BB9E-33C7CE984EA5}" type="pres">
      <dgm:prSet presAssocID="{B967AC98-0A4F-42BF-9DA6-A54600BA0776}" presName="rootConnector" presStyleLbl="node2" presStyleIdx="0" presStyleCnt="3"/>
      <dgm:spPr/>
    </dgm:pt>
    <dgm:pt modelId="{3BA6369B-88D6-4848-AD66-7164F10A4A59}" type="pres">
      <dgm:prSet presAssocID="{B967AC98-0A4F-42BF-9DA6-A54600BA0776}" presName="hierChild4" presStyleCnt="0"/>
      <dgm:spPr/>
    </dgm:pt>
    <dgm:pt modelId="{32B63B8B-A8E1-4096-B87A-8DE7EB81A621}" type="pres">
      <dgm:prSet presAssocID="{B967AC98-0A4F-42BF-9DA6-A54600BA0776}" presName="hierChild5" presStyleCnt="0"/>
      <dgm:spPr/>
    </dgm:pt>
    <dgm:pt modelId="{3426F9AB-AC43-4487-88ED-9203010C066F}" type="pres">
      <dgm:prSet presAssocID="{2CFB92EC-04E7-4CC4-BF4C-287413F0AD05}" presName="Name37" presStyleLbl="parChTrans1D2" presStyleIdx="1" presStyleCnt="3"/>
      <dgm:spPr/>
    </dgm:pt>
    <dgm:pt modelId="{86C15A9D-882E-41BA-9C3F-55989C039AF1}" type="pres">
      <dgm:prSet presAssocID="{307E989C-7D5C-43E1-8480-48F79FA8B30C}" presName="hierRoot2" presStyleCnt="0">
        <dgm:presLayoutVars>
          <dgm:hierBranch val="init"/>
        </dgm:presLayoutVars>
      </dgm:prSet>
      <dgm:spPr/>
    </dgm:pt>
    <dgm:pt modelId="{1B6035A4-C410-45F4-9C66-DB60FBDDA96B}" type="pres">
      <dgm:prSet presAssocID="{307E989C-7D5C-43E1-8480-48F79FA8B30C}" presName="rootComposite" presStyleCnt="0"/>
      <dgm:spPr/>
    </dgm:pt>
    <dgm:pt modelId="{5FE61D72-CC72-4E63-9BF1-9B7616A42A19}" type="pres">
      <dgm:prSet presAssocID="{307E989C-7D5C-43E1-8480-48F79FA8B30C}" presName="rootText" presStyleLbl="node2" presStyleIdx="1" presStyleCnt="3" custScaleX="105557">
        <dgm:presLayoutVars>
          <dgm:chPref val="3"/>
        </dgm:presLayoutVars>
      </dgm:prSet>
      <dgm:spPr>
        <a:xfrm>
          <a:off x="4680204" y="2052854"/>
          <a:ext cx="966372" cy="483186"/>
        </a:xfrm>
        <a:prstGeom prst="rect">
          <a:avLst/>
        </a:prstGeom>
      </dgm:spPr>
    </dgm:pt>
    <dgm:pt modelId="{24FD997E-6D9E-4506-8FF5-0906A0427C6E}" type="pres">
      <dgm:prSet presAssocID="{307E989C-7D5C-43E1-8480-48F79FA8B30C}" presName="rootConnector" presStyleLbl="node2" presStyleIdx="1" presStyleCnt="3"/>
      <dgm:spPr/>
    </dgm:pt>
    <dgm:pt modelId="{7B2E8A16-C825-451D-9E54-291DCA785D6F}" type="pres">
      <dgm:prSet presAssocID="{307E989C-7D5C-43E1-8480-48F79FA8B30C}" presName="hierChild4" presStyleCnt="0"/>
      <dgm:spPr/>
    </dgm:pt>
    <dgm:pt modelId="{FBD687B5-A753-495C-A90C-F7A2405431AA}" type="pres">
      <dgm:prSet presAssocID="{307E989C-7D5C-43E1-8480-48F79FA8B30C}" presName="hierChild5" presStyleCnt="0"/>
      <dgm:spPr/>
    </dgm:pt>
    <dgm:pt modelId="{0559A81F-230E-473A-B955-F3BD01141E05}" type="pres">
      <dgm:prSet presAssocID="{07F3254B-275A-47D4-A9A9-EC768337F2A5}" presName="Name37" presStyleLbl="parChTrans1D2" presStyleIdx="2" presStyleCnt="3"/>
      <dgm:spPr/>
    </dgm:pt>
    <dgm:pt modelId="{608F6A16-4E32-4174-9BE8-A43D690D2EF4}" type="pres">
      <dgm:prSet presAssocID="{939DA11B-C28D-4307-9E4F-B7F04D7144CD}" presName="hierRoot2" presStyleCnt="0">
        <dgm:presLayoutVars>
          <dgm:hierBranch val="init"/>
        </dgm:presLayoutVars>
      </dgm:prSet>
      <dgm:spPr/>
    </dgm:pt>
    <dgm:pt modelId="{2F0AC16A-DD8D-4CA8-9D4E-C6F8279B72AD}" type="pres">
      <dgm:prSet presAssocID="{939DA11B-C28D-4307-9E4F-B7F04D7144CD}" presName="rootComposite" presStyleCnt="0"/>
      <dgm:spPr/>
    </dgm:pt>
    <dgm:pt modelId="{B5E14FEB-D023-47B2-A075-330668B9F76B}" type="pres">
      <dgm:prSet presAssocID="{939DA11B-C28D-4307-9E4F-B7F04D7144CD}" presName="rootText" presStyleLbl="node2" presStyleIdx="2" presStyleCnt="3" custScaleX="99980">
        <dgm:presLayoutVars>
          <dgm:chPref val="3"/>
        </dgm:presLayoutVars>
      </dgm:prSet>
      <dgm:spPr>
        <a:xfrm>
          <a:off x="5849514" y="2052854"/>
          <a:ext cx="966372" cy="483186"/>
        </a:xfrm>
        <a:prstGeom prst="rect">
          <a:avLst/>
        </a:prstGeom>
      </dgm:spPr>
    </dgm:pt>
    <dgm:pt modelId="{5E847DD2-FA9C-47F6-B1C1-A8C446E01AD5}" type="pres">
      <dgm:prSet presAssocID="{939DA11B-C28D-4307-9E4F-B7F04D7144CD}" presName="rootConnector" presStyleLbl="node2" presStyleIdx="2" presStyleCnt="3"/>
      <dgm:spPr/>
    </dgm:pt>
    <dgm:pt modelId="{440C19E6-7B7F-4E95-BA34-EACA36ABF2B4}" type="pres">
      <dgm:prSet presAssocID="{939DA11B-C28D-4307-9E4F-B7F04D7144CD}" presName="hierChild4" presStyleCnt="0"/>
      <dgm:spPr/>
    </dgm:pt>
    <dgm:pt modelId="{7850F8CF-4C67-449E-8BD2-EB9658C11110}" type="pres">
      <dgm:prSet presAssocID="{939DA11B-C28D-4307-9E4F-B7F04D7144CD}" presName="hierChild5" presStyleCnt="0"/>
      <dgm:spPr/>
    </dgm:pt>
    <dgm:pt modelId="{30D8E80A-627C-4D23-999C-C97E3811ED2B}" type="pres">
      <dgm:prSet presAssocID="{CB5E9AA6-EE5A-49D5-8D8A-A147751CC5BB}" presName="hierChild3" presStyleCnt="0"/>
      <dgm:spPr/>
    </dgm:pt>
  </dgm:ptLst>
  <dgm:cxnLst>
    <dgm:cxn modelId="{B7516108-C85F-4CE8-A4DC-6C2DFA294C51}" type="presOf" srcId="{CB5E9AA6-EE5A-49D5-8D8A-A147751CC5BB}" destId="{8DCA2827-BB70-424D-85BD-CCB4D8097983}" srcOrd="0" destOrd="0" presId="urn:microsoft.com/office/officeart/2005/8/layout/orgChart1"/>
    <dgm:cxn modelId="{A8D9BC08-3C3A-4586-AD02-7B16745AACBD}" srcId="{B720283F-4CA4-4898-B0C6-DC200872B39D}" destId="{CB5E9AA6-EE5A-49D5-8D8A-A147751CC5BB}" srcOrd="0" destOrd="0" parTransId="{CC3EA110-5CEE-4023-8216-69CA12896F70}" sibTransId="{E83BDB7C-88B5-4EEA-9C7D-FFDA512E4198}"/>
    <dgm:cxn modelId="{4F9D130A-966C-4993-84B5-8DDFF22117E7}" type="presOf" srcId="{B720283F-4CA4-4898-B0C6-DC200872B39D}" destId="{A25AF9E5-7CB0-4026-A5B1-36590EEEFC61}" srcOrd="0" destOrd="0" presId="urn:microsoft.com/office/officeart/2005/8/layout/orgChart1"/>
    <dgm:cxn modelId="{7A7ED00A-0FF4-489C-BADF-2F99501E4A69}" type="presOf" srcId="{307E989C-7D5C-43E1-8480-48F79FA8B30C}" destId="{24FD997E-6D9E-4506-8FF5-0906A0427C6E}" srcOrd="1" destOrd="0" presId="urn:microsoft.com/office/officeart/2005/8/layout/orgChart1"/>
    <dgm:cxn modelId="{B3B82035-B933-4BC6-8BEA-E194EB2DA330}" type="presOf" srcId="{CB5E9AA6-EE5A-49D5-8D8A-A147751CC5BB}" destId="{E1A230AA-07A4-4861-AEA2-D13D30F93A30}" srcOrd="1" destOrd="0" presId="urn:microsoft.com/office/officeart/2005/8/layout/orgChart1"/>
    <dgm:cxn modelId="{507BEF3F-D6A8-46A3-85BB-26CDA4F2A777}" type="presOf" srcId="{07F3254B-275A-47D4-A9A9-EC768337F2A5}" destId="{0559A81F-230E-473A-B955-F3BD01141E05}" srcOrd="0" destOrd="0" presId="urn:microsoft.com/office/officeart/2005/8/layout/orgChart1"/>
    <dgm:cxn modelId="{FE876B75-638E-421D-9B2E-C29D865791CE}" type="presOf" srcId="{939DA11B-C28D-4307-9E4F-B7F04D7144CD}" destId="{B5E14FEB-D023-47B2-A075-330668B9F76B}" srcOrd="0" destOrd="0" presId="urn:microsoft.com/office/officeart/2005/8/layout/orgChart1"/>
    <dgm:cxn modelId="{7CA8C577-DD12-4171-B3AC-9F8EFF921F90}" srcId="{CB5E9AA6-EE5A-49D5-8D8A-A147751CC5BB}" destId="{307E989C-7D5C-43E1-8480-48F79FA8B30C}" srcOrd="1" destOrd="0" parTransId="{2CFB92EC-04E7-4CC4-BF4C-287413F0AD05}" sibTransId="{32139AB6-4007-4EE2-805C-6B0B01EE3A39}"/>
    <dgm:cxn modelId="{A25C7978-6D9B-48F3-AC62-FCB6FA31A3EC}" type="presOf" srcId="{307E989C-7D5C-43E1-8480-48F79FA8B30C}" destId="{5FE61D72-CC72-4E63-9BF1-9B7616A42A19}" srcOrd="0" destOrd="0" presId="urn:microsoft.com/office/officeart/2005/8/layout/orgChart1"/>
    <dgm:cxn modelId="{39FBE879-B3C6-4100-A2E7-525C3FAA98B9}" type="presOf" srcId="{B967AC98-0A4F-42BF-9DA6-A54600BA0776}" destId="{96291624-DEE0-4059-835D-BE743900C30F}" srcOrd="0" destOrd="0" presId="urn:microsoft.com/office/officeart/2005/8/layout/orgChart1"/>
    <dgm:cxn modelId="{16E28E8D-42D8-40F7-9A31-8D5F424A829B}" type="presOf" srcId="{B967AC98-0A4F-42BF-9DA6-A54600BA0776}" destId="{53E86063-C03E-4BDF-BB9E-33C7CE984EA5}" srcOrd="1" destOrd="0" presId="urn:microsoft.com/office/officeart/2005/8/layout/orgChart1"/>
    <dgm:cxn modelId="{0488DBA5-7167-40EB-8804-4693B4EDEE3E}" srcId="{CB5E9AA6-EE5A-49D5-8D8A-A147751CC5BB}" destId="{B967AC98-0A4F-42BF-9DA6-A54600BA0776}" srcOrd="0" destOrd="0" parTransId="{D65EEB49-B920-4B09-AD47-DD76A32649F6}" sibTransId="{819BF093-3B2C-4C70-97C5-3DAD76286867}"/>
    <dgm:cxn modelId="{B2C7DAAB-5CF3-4E30-BC76-A5D17C452ACD}" type="presOf" srcId="{939DA11B-C28D-4307-9E4F-B7F04D7144CD}" destId="{5E847DD2-FA9C-47F6-B1C1-A8C446E01AD5}" srcOrd="1" destOrd="0" presId="urn:microsoft.com/office/officeart/2005/8/layout/orgChart1"/>
    <dgm:cxn modelId="{EF250CD5-A046-49FA-AF6B-E96EAE2AE958}" type="presOf" srcId="{D65EEB49-B920-4B09-AD47-DD76A32649F6}" destId="{3D9D1A97-AD91-4407-ADB3-F37282499501}" srcOrd="0" destOrd="0" presId="urn:microsoft.com/office/officeart/2005/8/layout/orgChart1"/>
    <dgm:cxn modelId="{E078CBE6-A84F-4D50-A109-AEF47A7D544B}" srcId="{CB5E9AA6-EE5A-49D5-8D8A-A147751CC5BB}" destId="{939DA11B-C28D-4307-9E4F-B7F04D7144CD}" srcOrd="2" destOrd="0" parTransId="{07F3254B-275A-47D4-A9A9-EC768337F2A5}" sibTransId="{0260B56C-665F-4FFE-9E77-8A4142E5ECDB}"/>
    <dgm:cxn modelId="{E394DBEC-0CC3-4925-A15F-293848B16FE0}" type="presOf" srcId="{2CFB92EC-04E7-4CC4-BF4C-287413F0AD05}" destId="{3426F9AB-AC43-4487-88ED-9203010C066F}" srcOrd="0" destOrd="0" presId="urn:microsoft.com/office/officeart/2005/8/layout/orgChart1"/>
    <dgm:cxn modelId="{EE421840-8727-40A8-A9DC-4306B3108498}" type="presParOf" srcId="{A25AF9E5-7CB0-4026-A5B1-36590EEEFC61}" destId="{71E39B43-010A-49DB-865B-413A77532410}" srcOrd="0" destOrd="0" presId="urn:microsoft.com/office/officeart/2005/8/layout/orgChart1"/>
    <dgm:cxn modelId="{6C4EE0EB-1F5E-45A0-89E9-4BC63B4F4E85}" type="presParOf" srcId="{71E39B43-010A-49DB-865B-413A77532410}" destId="{C1BD598F-0FED-4876-91D9-908B111217DE}" srcOrd="0" destOrd="0" presId="urn:microsoft.com/office/officeart/2005/8/layout/orgChart1"/>
    <dgm:cxn modelId="{EE6EC556-F4A8-4DFD-A390-F35508B50D49}" type="presParOf" srcId="{C1BD598F-0FED-4876-91D9-908B111217DE}" destId="{8DCA2827-BB70-424D-85BD-CCB4D8097983}" srcOrd="0" destOrd="0" presId="urn:microsoft.com/office/officeart/2005/8/layout/orgChart1"/>
    <dgm:cxn modelId="{B186555D-B828-47B4-904E-21242C9AEDD4}" type="presParOf" srcId="{C1BD598F-0FED-4876-91D9-908B111217DE}" destId="{E1A230AA-07A4-4861-AEA2-D13D30F93A30}" srcOrd="1" destOrd="0" presId="urn:microsoft.com/office/officeart/2005/8/layout/orgChart1"/>
    <dgm:cxn modelId="{61BE6DCC-1986-4DEA-AF5E-B1DEAB5912B0}" type="presParOf" srcId="{71E39B43-010A-49DB-865B-413A77532410}" destId="{8519DEA7-85F1-495A-976A-38E759523D1B}" srcOrd="1" destOrd="0" presId="urn:microsoft.com/office/officeart/2005/8/layout/orgChart1"/>
    <dgm:cxn modelId="{C0997FAF-4BBB-4276-B910-6143BAB627ED}" type="presParOf" srcId="{8519DEA7-85F1-495A-976A-38E759523D1B}" destId="{3D9D1A97-AD91-4407-ADB3-F37282499501}" srcOrd="0" destOrd="0" presId="urn:microsoft.com/office/officeart/2005/8/layout/orgChart1"/>
    <dgm:cxn modelId="{30662471-0325-4598-B6DE-3E2750AEF8AB}" type="presParOf" srcId="{8519DEA7-85F1-495A-976A-38E759523D1B}" destId="{9AB57C5C-DA05-4540-A70F-35C9AB369837}" srcOrd="1" destOrd="0" presId="urn:microsoft.com/office/officeart/2005/8/layout/orgChart1"/>
    <dgm:cxn modelId="{AAF60E52-FE1B-4377-A030-6C5C75A238F3}" type="presParOf" srcId="{9AB57C5C-DA05-4540-A70F-35C9AB369837}" destId="{63EE23B8-9617-4BD1-BC2F-F844E43A1B48}" srcOrd="0" destOrd="0" presId="urn:microsoft.com/office/officeart/2005/8/layout/orgChart1"/>
    <dgm:cxn modelId="{E89240EE-51B8-4E55-B0B6-C2357BB48152}" type="presParOf" srcId="{63EE23B8-9617-4BD1-BC2F-F844E43A1B48}" destId="{96291624-DEE0-4059-835D-BE743900C30F}" srcOrd="0" destOrd="0" presId="urn:microsoft.com/office/officeart/2005/8/layout/orgChart1"/>
    <dgm:cxn modelId="{6445C436-66B9-4CF7-8B43-BB9A9698D4A1}" type="presParOf" srcId="{63EE23B8-9617-4BD1-BC2F-F844E43A1B48}" destId="{53E86063-C03E-4BDF-BB9E-33C7CE984EA5}" srcOrd="1" destOrd="0" presId="urn:microsoft.com/office/officeart/2005/8/layout/orgChart1"/>
    <dgm:cxn modelId="{DADDA567-175C-417C-BCFB-80D8C1EC5D8E}" type="presParOf" srcId="{9AB57C5C-DA05-4540-A70F-35C9AB369837}" destId="{3BA6369B-88D6-4848-AD66-7164F10A4A59}" srcOrd="1" destOrd="0" presId="urn:microsoft.com/office/officeart/2005/8/layout/orgChart1"/>
    <dgm:cxn modelId="{5054ED26-0C72-4DE3-AEC8-7CB04834581E}" type="presParOf" srcId="{9AB57C5C-DA05-4540-A70F-35C9AB369837}" destId="{32B63B8B-A8E1-4096-B87A-8DE7EB81A621}" srcOrd="2" destOrd="0" presId="urn:microsoft.com/office/officeart/2005/8/layout/orgChart1"/>
    <dgm:cxn modelId="{63CC451A-DD89-4B81-934C-EDBBC162D978}" type="presParOf" srcId="{8519DEA7-85F1-495A-976A-38E759523D1B}" destId="{3426F9AB-AC43-4487-88ED-9203010C066F}" srcOrd="2" destOrd="0" presId="urn:microsoft.com/office/officeart/2005/8/layout/orgChart1"/>
    <dgm:cxn modelId="{E862D6FD-D701-4A46-B1FC-D733C920E07D}" type="presParOf" srcId="{8519DEA7-85F1-495A-976A-38E759523D1B}" destId="{86C15A9D-882E-41BA-9C3F-55989C039AF1}" srcOrd="3" destOrd="0" presId="urn:microsoft.com/office/officeart/2005/8/layout/orgChart1"/>
    <dgm:cxn modelId="{776AC9BC-5600-4D4D-BEAD-5D78781ED08B}" type="presParOf" srcId="{86C15A9D-882E-41BA-9C3F-55989C039AF1}" destId="{1B6035A4-C410-45F4-9C66-DB60FBDDA96B}" srcOrd="0" destOrd="0" presId="urn:microsoft.com/office/officeart/2005/8/layout/orgChart1"/>
    <dgm:cxn modelId="{F7D99C6B-82C2-4233-923C-2C3801E4E7AA}" type="presParOf" srcId="{1B6035A4-C410-45F4-9C66-DB60FBDDA96B}" destId="{5FE61D72-CC72-4E63-9BF1-9B7616A42A19}" srcOrd="0" destOrd="0" presId="urn:microsoft.com/office/officeart/2005/8/layout/orgChart1"/>
    <dgm:cxn modelId="{C4E30302-D304-4FF7-8896-2A7AD644ABAB}" type="presParOf" srcId="{1B6035A4-C410-45F4-9C66-DB60FBDDA96B}" destId="{24FD997E-6D9E-4506-8FF5-0906A0427C6E}" srcOrd="1" destOrd="0" presId="urn:microsoft.com/office/officeart/2005/8/layout/orgChart1"/>
    <dgm:cxn modelId="{4129B6F2-F16D-451A-B3F2-90338F28584B}" type="presParOf" srcId="{86C15A9D-882E-41BA-9C3F-55989C039AF1}" destId="{7B2E8A16-C825-451D-9E54-291DCA785D6F}" srcOrd="1" destOrd="0" presId="urn:microsoft.com/office/officeart/2005/8/layout/orgChart1"/>
    <dgm:cxn modelId="{504E9F47-457B-45A6-BBA9-8BDB38E8E39D}" type="presParOf" srcId="{86C15A9D-882E-41BA-9C3F-55989C039AF1}" destId="{FBD687B5-A753-495C-A90C-F7A2405431AA}" srcOrd="2" destOrd="0" presId="urn:microsoft.com/office/officeart/2005/8/layout/orgChart1"/>
    <dgm:cxn modelId="{43D79FAE-EE63-424B-B0C5-A6CE6A10A444}" type="presParOf" srcId="{8519DEA7-85F1-495A-976A-38E759523D1B}" destId="{0559A81F-230E-473A-B955-F3BD01141E05}" srcOrd="4" destOrd="0" presId="urn:microsoft.com/office/officeart/2005/8/layout/orgChart1"/>
    <dgm:cxn modelId="{D4277655-35DB-4C7F-93C2-762CDB6AA203}" type="presParOf" srcId="{8519DEA7-85F1-495A-976A-38E759523D1B}" destId="{608F6A16-4E32-4174-9BE8-A43D690D2EF4}" srcOrd="5" destOrd="0" presId="urn:microsoft.com/office/officeart/2005/8/layout/orgChart1"/>
    <dgm:cxn modelId="{2784CC38-186F-412A-8EDD-7870FA46C87C}" type="presParOf" srcId="{608F6A16-4E32-4174-9BE8-A43D690D2EF4}" destId="{2F0AC16A-DD8D-4CA8-9D4E-C6F8279B72AD}" srcOrd="0" destOrd="0" presId="urn:microsoft.com/office/officeart/2005/8/layout/orgChart1"/>
    <dgm:cxn modelId="{48325998-7B2E-483C-BB68-CBF035FBF5DB}" type="presParOf" srcId="{2F0AC16A-DD8D-4CA8-9D4E-C6F8279B72AD}" destId="{B5E14FEB-D023-47B2-A075-330668B9F76B}" srcOrd="0" destOrd="0" presId="urn:microsoft.com/office/officeart/2005/8/layout/orgChart1"/>
    <dgm:cxn modelId="{2DD14A74-19B7-4FC3-9B44-5FB79D0D2D9C}" type="presParOf" srcId="{2F0AC16A-DD8D-4CA8-9D4E-C6F8279B72AD}" destId="{5E847DD2-FA9C-47F6-B1C1-A8C446E01AD5}" srcOrd="1" destOrd="0" presId="urn:microsoft.com/office/officeart/2005/8/layout/orgChart1"/>
    <dgm:cxn modelId="{7D6E5379-8A38-42C4-8BDF-6EC82B7FB42B}" type="presParOf" srcId="{608F6A16-4E32-4174-9BE8-A43D690D2EF4}" destId="{440C19E6-7B7F-4E95-BA34-EACA36ABF2B4}" srcOrd="1" destOrd="0" presId="urn:microsoft.com/office/officeart/2005/8/layout/orgChart1"/>
    <dgm:cxn modelId="{A5A1A93F-9D30-45F6-83D4-E32602E60193}" type="presParOf" srcId="{608F6A16-4E32-4174-9BE8-A43D690D2EF4}" destId="{7850F8CF-4C67-449E-8BD2-EB9658C11110}" srcOrd="2" destOrd="0" presId="urn:microsoft.com/office/officeart/2005/8/layout/orgChart1"/>
    <dgm:cxn modelId="{ED4F297E-B9E3-465B-9A53-D8DABA892F89}" type="presParOf" srcId="{71E39B43-010A-49DB-865B-413A77532410}" destId="{30D8E80A-627C-4D23-999C-C97E3811ED2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DDCAE-9730-4BCD-B493-2AA8FE3A6DDE}">
      <dsp:nvSpPr>
        <dsp:cNvPr id="0" name=""/>
        <dsp:cNvSpPr/>
      </dsp:nvSpPr>
      <dsp:spPr>
        <a:xfrm>
          <a:off x="3396659" y="1461828"/>
          <a:ext cx="126735" cy="1412193"/>
        </a:xfrm>
        <a:custGeom>
          <a:avLst/>
          <a:gdLst/>
          <a:ahLst/>
          <a:cxnLst/>
          <a:rect l="0" t="0" r="0" b="0"/>
          <a:pathLst>
            <a:path>
              <a:moveTo>
                <a:pt x="0" y="0"/>
              </a:moveTo>
              <a:lnTo>
                <a:pt x="0" y="1412193"/>
              </a:lnTo>
              <a:lnTo>
                <a:pt x="126735" y="1412193"/>
              </a:lnTo>
            </a:path>
          </a:pathLst>
        </a:custGeom>
        <a:noFill/>
        <a:ln w="1079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A3926A-CCC6-4B53-ABF1-DF79A61DB6AF}">
      <dsp:nvSpPr>
        <dsp:cNvPr id="0" name=""/>
        <dsp:cNvSpPr/>
      </dsp:nvSpPr>
      <dsp:spPr>
        <a:xfrm>
          <a:off x="3269924" y="1461828"/>
          <a:ext cx="126735" cy="1412193"/>
        </a:xfrm>
        <a:custGeom>
          <a:avLst/>
          <a:gdLst/>
          <a:ahLst/>
          <a:cxnLst/>
          <a:rect l="0" t="0" r="0" b="0"/>
          <a:pathLst>
            <a:path>
              <a:moveTo>
                <a:pt x="126735" y="0"/>
              </a:moveTo>
              <a:lnTo>
                <a:pt x="126735" y="1412193"/>
              </a:lnTo>
              <a:lnTo>
                <a:pt x="0" y="1412193"/>
              </a:lnTo>
            </a:path>
          </a:pathLst>
        </a:custGeom>
        <a:noFill/>
        <a:ln w="1079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D6839C5-0587-4702-A65B-445F2335438B}">
      <dsp:nvSpPr>
        <dsp:cNvPr id="0" name=""/>
        <dsp:cNvSpPr/>
      </dsp:nvSpPr>
      <dsp:spPr>
        <a:xfrm>
          <a:off x="3396659" y="1461828"/>
          <a:ext cx="126735" cy="555221"/>
        </a:xfrm>
        <a:custGeom>
          <a:avLst/>
          <a:gdLst/>
          <a:ahLst/>
          <a:cxnLst/>
          <a:rect l="0" t="0" r="0" b="0"/>
          <a:pathLst>
            <a:path>
              <a:moveTo>
                <a:pt x="0" y="0"/>
              </a:moveTo>
              <a:lnTo>
                <a:pt x="0" y="555221"/>
              </a:lnTo>
              <a:lnTo>
                <a:pt x="126735" y="555221"/>
              </a:lnTo>
            </a:path>
          </a:pathLst>
        </a:custGeom>
        <a:noFill/>
        <a:ln w="1079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F9211B1-D589-43B2-B5D0-C49161F2454C}">
      <dsp:nvSpPr>
        <dsp:cNvPr id="0" name=""/>
        <dsp:cNvSpPr/>
      </dsp:nvSpPr>
      <dsp:spPr>
        <a:xfrm>
          <a:off x="3269924" y="1461828"/>
          <a:ext cx="126735" cy="555221"/>
        </a:xfrm>
        <a:custGeom>
          <a:avLst/>
          <a:gdLst/>
          <a:ahLst/>
          <a:cxnLst/>
          <a:rect l="0" t="0" r="0" b="0"/>
          <a:pathLst>
            <a:path>
              <a:moveTo>
                <a:pt x="126735" y="0"/>
              </a:moveTo>
              <a:lnTo>
                <a:pt x="126735" y="555221"/>
              </a:lnTo>
              <a:lnTo>
                <a:pt x="0" y="555221"/>
              </a:lnTo>
            </a:path>
          </a:pathLst>
        </a:custGeom>
        <a:noFill/>
        <a:ln w="1079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A056118-5D6F-4BB5-847B-8E15B3B8AB6A}">
      <dsp:nvSpPr>
        <dsp:cNvPr id="0" name=""/>
        <dsp:cNvSpPr/>
      </dsp:nvSpPr>
      <dsp:spPr>
        <a:xfrm>
          <a:off x="3656595" y="4153155"/>
          <a:ext cx="1729833" cy="100404"/>
        </a:xfrm>
        <a:custGeom>
          <a:avLst/>
          <a:gdLst/>
          <a:ahLst/>
          <a:cxnLst/>
          <a:rect l="0" t="0" r="0" b="0"/>
          <a:pathLst>
            <a:path>
              <a:moveTo>
                <a:pt x="0" y="0"/>
              </a:moveTo>
              <a:lnTo>
                <a:pt x="0" y="100404"/>
              </a:lnTo>
              <a:lnTo>
                <a:pt x="1729833" y="100404"/>
              </a:lnTo>
            </a:path>
          </a:pathLst>
        </a:custGeom>
        <a:noFill/>
        <a:ln w="1079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B747125-6F3E-45DE-B77B-4049A9E1D48F}">
      <dsp:nvSpPr>
        <dsp:cNvPr id="0" name=""/>
        <dsp:cNvSpPr/>
      </dsp:nvSpPr>
      <dsp:spPr>
        <a:xfrm>
          <a:off x="3656595" y="4153155"/>
          <a:ext cx="208019" cy="776760"/>
        </a:xfrm>
        <a:custGeom>
          <a:avLst/>
          <a:gdLst/>
          <a:ahLst/>
          <a:cxnLst/>
          <a:rect l="0" t="0" r="0" b="0"/>
          <a:pathLst>
            <a:path>
              <a:moveTo>
                <a:pt x="0" y="0"/>
              </a:moveTo>
              <a:lnTo>
                <a:pt x="0" y="776760"/>
              </a:lnTo>
              <a:lnTo>
                <a:pt x="208019" y="776760"/>
              </a:lnTo>
            </a:path>
          </a:pathLst>
        </a:custGeom>
        <a:noFill/>
        <a:ln w="1079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FADD273-E599-431F-9AE5-D6834B4834E2}">
      <dsp:nvSpPr>
        <dsp:cNvPr id="0" name=""/>
        <dsp:cNvSpPr/>
      </dsp:nvSpPr>
      <dsp:spPr>
        <a:xfrm>
          <a:off x="3396659" y="1461828"/>
          <a:ext cx="792735" cy="1967414"/>
        </a:xfrm>
        <a:custGeom>
          <a:avLst/>
          <a:gdLst/>
          <a:ahLst/>
          <a:cxnLst/>
          <a:rect l="0" t="0" r="0" b="0"/>
          <a:pathLst>
            <a:path>
              <a:moveTo>
                <a:pt x="0" y="0"/>
              </a:moveTo>
              <a:lnTo>
                <a:pt x="0" y="1840679"/>
              </a:lnTo>
              <a:lnTo>
                <a:pt x="792735" y="1840679"/>
              </a:lnTo>
              <a:lnTo>
                <a:pt x="792735" y="1967414"/>
              </a:lnTo>
            </a:path>
          </a:pathLst>
        </a:custGeom>
        <a:noFill/>
        <a:ln w="1079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48CFA4-B33F-4999-B6D7-6A8043B01A1B}">
      <dsp:nvSpPr>
        <dsp:cNvPr id="0" name=""/>
        <dsp:cNvSpPr/>
      </dsp:nvSpPr>
      <dsp:spPr>
        <a:xfrm>
          <a:off x="2603924" y="1461828"/>
          <a:ext cx="792735" cy="1967414"/>
        </a:xfrm>
        <a:custGeom>
          <a:avLst/>
          <a:gdLst/>
          <a:ahLst/>
          <a:cxnLst/>
          <a:rect l="0" t="0" r="0" b="0"/>
          <a:pathLst>
            <a:path>
              <a:moveTo>
                <a:pt x="792735" y="0"/>
              </a:moveTo>
              <a:lnTo>
                <a:pt x="792735" y="1840679"/>
              </a:lnTo>
              <a:lnTo>
                <a:pt x="0" y="1840679"/>
              </a:lnTo>
              <a:lnTo>
                <a:pt x="0" y="1967414"/>
              </a:lnTo>
            </a:path>
          </a:pathLst>
        </a:custGeom>
        <a:noFill/>
        <a:ln w="1079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FA23679-88EC-466E-86C6-C9C8255D30BD}">
      <dsp:nvSpPr>
        <dsp:cNvPr id="0" name=""/>
        <dsp:cNvSpPr/>
      </dsp:nvSpPr>
      <dsp:spPr>
        <a:xfrm>
          <a:off x="3350939" y="604855"/>
          <a:ext cx="91440" cy="253470"/>
        </a:xfrm>
        <a:custGeom>
          <a:avLst/>
          <a:gdLst/>
          <a:ahLst/>
          <a:cxnLst/>
          <a:rect l="0" t="0" r="0" b="0"/>
          <a:pathLst>
            <a:path>
              <a:moveTo>
                <a:pt x="45720" y="0"/>
              </a:moveTo>
              <a:lnTo>
                <a:pt x="45720" y="253470"/>
              </a:lnTo>
            </a:path>
          </a:pathLst>
        </a:custGeom>
        <a:noFill/>
        <a:ln w="1079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1BA484C-7759-4738-8C7A-03F8BFDDEBAB}">
      <dsp:nvSpPr>
        <dsp:cNvPr id="0" name=""/>
        <dsp:cNvSpPr/>
      </dsp:nvSpPr>
      <dsp:spPr>
        <a:xfrm>
          <a:off x="2622657" y="1354"/>
          <a:ext cx="1548005" cy="603501"/>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defRPr/>
          </a:pPr>
          <a:r>
            <a:rPr lang="es-PE" sz="1100" kern="1200" dirty="0">
              <a:ln w="18415" cmpd="sng">
                <a:prstDash val="solid"/>
              </a:ln>
              <a:effectLst/>
              <a:latin typeface="Swis721 Ex BT" panose="020B0605020202020204" pitchFamily="34" charset="0"/>
              <a:ea typeface="+mn-ea"/>
              <a:cs typeface="Arial" pitchFamily="34" charset="0"/>
            </a:rPr>
            <a:t>Directorio</a:t>
          </a:r>
        </a:p>
      </dsp:txBody>
      <dsp:txXfrm>
        <a:off x="2622657" y="1354"/>
        <a:ext cx="1548005" cy="603501"/>
      </dsp:txXfrm>
    </dsp:sp>
    <dsp:sp modelId="{E4D2F1FE-3062-4128-9529-C8AF0260451D}">
      <dsp:nvSpPr>
        <dsp:cNvPr id="0" name=""/>
        <dsp:cNvSpPr/>
      </dsp:nvSpPr>
      <dsp:spPr>
        <a:xfrm>
          <a:off x="2712657" y="858326"/>
          <a:ext cx="1368005" cy="603501"/>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defRPr/>
          </a:pPr>
          <a:r>
            <a:rPr lang="es-PE" sz="1100" kern="1200" dirty="0">
              <a:ln w="18415" cmpd="sng">
                <a:prstDash val="solid"/>
              </a:ln>
              <a:effectLst/>
              <a:latin typeface="Swis721 Ex BT" panose="020B0605020202020204" pitchFamily="34" charset="0"/>
              <a:ea typeface="+mn-ea"/>
              <a:cs typeface="Arial" pitchFamily="34" charset="0"/>
            </a:rPr>
            <a:t>Gerente General</a:t>
          </a:r>
        </a:p>
      </dsp:txBody>
      <dsp:txXfrm>
        <a:off x="2712657" y="858326"/>
        <a:ext cx="1368005" cy="603501"/>
      </dsp:txXfrm>
    </dsp:sp>
    <dsp:sp modelId="{FCB6F497-308D-463F-8039-E6097EFDBFEC}">
      <dsp:nvSpPr>
        <dsp:cNvPr id="0" name=""/>
        <dsp:cNvSpPr/>
      </dsp:nvSpPr>
      <dsp:spPr>
        <a:xfrm>
          <a:off x="1937924" y="3429243"/>
          <a:ext cx="1332000" cy="720001"/>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PE" sz="1100" kern="1200" dirty="0">
              <a:latin typeface="Swis721 Ex BT" panose="020B0605020202020204" pitchFamily="34" charset="0"/>
            </a:rPr>
            <a:t>Gerente Administración, Finanzas y Logística</a:t>
          </a:r>
        </a:p>
      </dsp:txBody>
      <dsp:txXfrm>
        <a:off x="1937924" y="3429243"/>
        <a:ext cx="1332000" cy="720001"/>
      </dsp:txXfrm>
    </dsp:sp>
    <dsp:sp modelId="{0806EC82-F5A6-4F4A-8100-4FACFC019197}">
      <dsp:nvSpPr>
        <dsp:cNvPr id="0" name=""/>
        <dsp:cNvSpPr/>
      </dsp:nvSpPr>
      <dsp:spPr>
        <a:xfrm>
          <a:off x="3523395" y="3429243"/>
          <a:ext cx="1332000" cy="723912"/>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PE" sz="1100" kern="1200" dirty="0">
              <a:latin typeface="Swis721 Ex BT" panose="020B0605020202020204" pitchFamily="34" charset="0"/>
            </a:rPr>
            <a:t>Gerente de Operaciones</a:t>
          </a:r>
        </a:p>
      </dsp:txBody>
      <dsp:txXfrm>
        <a:off x="3523395" y="3429243"/>
        <a:ext cx="1332000" cy="723912"/>
      </dsp:txXfrm>
    </dsp:sp>
    <dsp:sp modelId="{C8ED9273-8008-40BA-B72F-5EE925DE0FAE}">
      <dsp:nvSpPr>
        <dsp:cNvPr id="0" name=""/>
        <dsp:cNvSpPr/>
      </dsp:nvSpPr>
      <dsp:spPr>
        <a:xfrm>
          <a:off x="3864615" y="4628165"/>
          <a:ext cx="1332000" cy="603501"/>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PE" sz="1100" kern="1200" dirty="0">
              <a:latin typeface="Swis721 Ex BT" panose="020B0605020202020204" pitchFamily="34" charset="0"/>
            </a:rPr>
            <a:t>Gerente de Infraestructura</a:t>
          </a:r>
        </a:p>
      </dsp:txBody>
      <dsp:txXfrm>
        <a:off x="3864615" y="4628165"/>
        <a:ext cx="1332000" cy="603501"/>
      </dsp:txXfrm>
    </dsp:sp>
    <dsp:sp modelId="{4E338C48-E34D-4293-94BC-DABE2DEA869A}">
      <dsp:nvSpPr>
        <dsp:cNvPr id="0" name=""/>
        <dsp:cNvSpPr/>
      </dsp:nvSpPr>
      <dsp:spPr>
        <a:xfrm>
          <a:off x="5386428" y="3951809"/>
          <a:ext cx="1207003" cy="603501"/>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PE" sz="1100" kern="1200" dirty="0">
              <a:latin typeface="Swis721 Ex BT" panose="020B0605020202020204" pitchFamily="34" charset="0"/>
            </a:rPr>
            <a:t>Jefe de Ingeniería</a:t>
          </a:r>
        </a:p>
      </dsp:txBody>
      <dsp:txXfrm>
        <a:off x="5386428" y="3951809"/>
        <a:ext cx="1207003" cy="603501"/>
      </dsp:txXfrm>
    </dsp:sp>
    <dsp:sp modelId="{D07C9691-EF0C-494F-AE07-EC287C55539C}">
      <dsp:nvSpPr>
        <dsp:cNvPr id="0" name=""/>
        <dsp:cNvSpPr/>
      </dsp:nvSpPr>
      <dsp:spPr>
        <a:xfrm>
          <a:off x="1937924" y="1715298"/>
          <a:ext cx="1332000" cy="603501"/>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PE" sz="1100" kern="1200" dirty="0">
              <a:latin typeface="Swis721 Ex BT" panose="020B0605020202020204" pitchFamily="34" charset="0"/>
            </a:rPr>
            <a:t>Jefe Legal</a:t>
          </a:r>
        </a:p>
      </dsp:txBody>
      <dsp:txXfrm>
        <a:off x="1937924" y="1715298"/>
        <a:ext cx="1332000" cy="603501"/>
      </dsp:txXfrm>
    </dsp:sp>
    <dsp:sp modelId="{799CE595-0A35-423E-98AE-5FE10D084FE0}">
      <dsp:nvSpPr>
        <dsp:cNvPr id="0" name=""/>
        <dsp:cNvSpPr/>
      </dsp:nvSpPr>
      <dsp:spPr>
        <a:xfrm>
          <a:off x="3523395" y="1715298"/>
          <a:ext cx="1332000" cy="603501"/>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PE" sz="1100" kern="1200" dirty="0">
              <a:latin typeface="Swis721 Ex BT" panose="020B0605020202020204" pitchFamily="34" charset="0"/>
            </a:rPr>
            <a:t>Gerente TI</a:t>
          </a:r>
        </a:p>
      </dsp:txBody>
      <dsp:txXfrm>
        <a:off x="3523395" y="1715298"/>
        <a:ext cx="1332000" cy="603501"/>
      </dsp:txXfrm>
    </dsp:sp>
    <dsp:sp modelId="{6CF294D6-375B-4A96-9264-9EBA076591F2}">
      <dsp:nvSpPr>
        <dsp:cNvPr id="0" name=""/>
        <dsp:cNvSpPr/>
      </dsp:nvSpPr>
      <dsp:spPr>
        <a:xfrm>
          <a:off x="1937924" y="2572270"/>
          <a:ext cx="1332000" cy="603501"/>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PE" sz="1100" kern="1200" dirty="0">
              <a:latin typeface="Swis721 Ex BT" panose="020B0605020202020204" pitchFamily="34" charset="0"/>
            </a:rPr>
            <a:t>Gerente SSMA</a:t>
          </a:r>
        </a:p>
      </dsp:txBody>
      <dsp:txXfrm>
        <a:off x="1937924" y="2572270"/>
        <a:ext cx="1332000" cy="603501"/>
      </dsp:txXfrm>
    </dsp:sp>
    <dsp:sp modelId="{E20D1433-5B25-475C-9338-7E9161304171}">
      <dsp:nvSpPr>
        <dsp:cNvPr id="0" name=""/>
        <dsp:cNvSpPr/>
      </dsp:nvSpPr>
      <dsp:spPr>
        <a:xfrm>
          <a:off x="3523395" y="2572270"/>
          <a:ext cx="1332000" cy="603501"/>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PE" sz="1100" kern="1200" dirty="0">
              <a:latin typeface="Swis721 Ex BT" panose="020B0605020202020204" pitchFamily="34" charset="0"/>
            </a:rPr>
            <a:t>Gerente Gestión Humana</a:t>
          </a:r>
        </a:p>
      </dsp:txBody>
      <dsp:txXfrm>
        <a:off x="3523395" y="2572270"/>
        <a:ext cx="1332000" cy="6035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98970-7A43-4383-84B6-BB8B1AA9C106}">
      <dsp:nvSpPr>
        <dsp:cNvPr id="0" name=""/>
        <dsp:cNvSpPr/>
      </dsp:nvSpPr>
      <dsp:spPr>
        <a:xfrm>
          <a:off x="6696830" y="1848522"/>
          <a:ext cx="183394" cy="499578"/>
        </a:xfrm>
        <a:custGeom>
          <a:avLst/>
          <a:gdLst/>
          <a:ahLst/>
          <a:cxnLst/>
          <a:rect l="0" t="0" r="0" b="0"/>
          <a:pathLst>
            <a:path>
              <a:moveTo>
                <a:pt x="0" y="0"/>
              </a:moveTo>
              <a:lnTo>
                <a:pt x="0" y="499578"/>
              </a:lnTo>
              <a:lnTo>
                <a:pt x="183394" y="499578"/>
              </a:lnTo>
            </a:path>
          </a:pathLst>
        </a:custGeom>
        <a:noFill/>
        <a:ln w="1079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559A81F-230E-473A-B955-F3BD01141E05}">
      <dsp:nvSpPr>
        <dsp:cNvPr id="0" name=""/>
        <dsp:cNvSpPr/>
      </dsp:nvSpPr>
      <dsp:spPr>
        <a:xfrm>
          <a:off x="3900612" y="1077434"/>
          <a:ext cx="3285270" cy="228068"/>
        </a:xfrm>
        <a:custGeom>
          <a:avLst/>
          <a:gdLst/>
          <a:ahLst/>
          <a:cxnLst/>
          <a:rect l="0" t="0" r="0" b="0"/>
          <a:pathLst>
            <a:path>
              <a:moveTo>
                <a:pt x="0" y="0"/>
              </a:moveTo>
              <a:lnTo>
                <a:pt x="0" y="114034"/>
              </a:lnTo>
              <a:lnTo>
                <a:pt x="3285270" y="114034"/>
              </a:lnTo>
              <a:lnTo>
                <a:pt x="3285270" y="228068"/>
              </a:lnTo>
            </a:path>
          </a:pathLst>
        </a:custGeom>
        <a:noFill/>
        <a:ln w="1079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426F9AB-AC43-4487-88ED-9203010C066F}">
      <dsp:nvSpPr>
        <dsp:cNvPr id="0" name=""/>
        <dsp:cNvSpPr/>
      </dsp:nvSpPr>
      <dsp:spPr>
        <a:xfrm>
          <a:off x="3900612" y="1077434"/>
          <a:ext cx="1902866" cy="228068"/>
        </a:xfrm>
        <a:custGeom>
          <a:avLst/>
          <a:gdLst/>
          <a:ahLst/>
          <a:cxnLst/>
          <a:rect l="0" t="0" r="0" b="0"/>
          <a:pathLst>
            <a:path>
              <a:moveTo>
                <a:pt x="0" y="0"/>
              </a:moveTo>
              <a:lnTo>
                <a:pt x="0" y="114034"/>
              </a:lnTo>
              <a:lnTo>
                <a:pt x="1902866" y="114034"/>
              </a:lnTo>
              <a:lnTo>
                <a:pt x="1902866" y="228068"/>
              </a:lnTo>
            </a:path>
          </a:pathLst>
        </a:custGeom>
        <a:noFill/>
        <a:ln w="1079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604156A-758F-4486-8105-A127A5DC909F}">
      <dsp:nvSpPr>
        <dsp:cNvPr id="0" name=""/>
        <dsp:cNvSpPr/>
      </dsp:nvSpPr>
      <dsp:spPr>
        <a:xfrm>
          <a:off x="4054955" y="1848522"/>
          <a:ext cx="162905" cy="499578"/>
        </a:xfrm>
        <a:custGeom>
          <a:avLst/>
          <a:gdLst/>
          <a:ahLst/>
          <a:cxnLst/>
          <a:rect l="0" t="0" r="0" b="0"/>
          <a:pathLst>
            <a:path>
              <a:moveTo>
                <a:pt x="0" y="0"/>
              </a:moveTo>
              <a:lnTo>
                <a:pt x="0" y="499578"/>
              </a:lnTo>
              <a:lnTo>
                <a:pt x="162905" y="499578"/>
              </a:lnTo>
            </a:path>
          </a:pathLst>
        </a:custGeom>
        <a:noFill/>
        <a:ln w="1079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83FB82E-D6F0-4A37-BD8B-E1E1FF9DECEE}">
      <dsp:nvSpPr>
        <dsp:cNvPr id="0" name=""/>
        <dsp:cNvSpPr/>
      </dsp:nvSpPr>
      <dsp:spPr>
        <a:xfrm>
          <a:off x="3900612" y="1077434"/>
          <a:ext cx="588758" cy="228068"/>
        </a:xfrm>
        <a:custGeom>
          <a:avLst/>
          <a:gdLst/>
          <a:ahLst/>
          <a:cxnLst/>
          <a:rect l="0" t="0" r="0" b="0"/>
          <a:pathLst>
            <a:path>
              <a:moveTo>
                <a:pt x="0" y="0"/>
              </a:moveTo>
              <a:lnTo>
                <a:pt x="0" y="114034"/>
              </a:lnTo>
              <a:lnTo>
                <a:pt x="588758" y="114034"/>
              </a:lnTo>
              <a:lnTo>
                <a:pt x="588758" y="228068"/>
              </a:lnTo>
            </a:path>
          </a:pathLst>
        </a:custGeom>
        <a:noFill/>
        <a:ln w="1079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5A29DBE-0F80-4D53-8C1A-56D05D2D9F81}">
      <dsp:nvSpPr>
        <dsp:cNvPr id="0" name=""/>
        <dsp:cNvSpPr/>
      </dsp:nvSpPr>
      <dsp:spPr>
        <a:xfrm>
          <a:off x="2740847" y="1848522"/>
          <a:ext cx="162905" cy="499578"/>
        </a:xfrm>
        <a:custGeom>
          <a:avLst/>
          <a:gdLst/>
          <a:ahLst/>
          <a:cxnLst/>
          <a:rect l="0" t="0" r="0" b="0"/>
          <a:pathLst>
            <a:path>
              <a:moveTo>
                <a:pt x="0" y="0"/>
              </a:moveTo>
              <a:lnTo>
                <a:pt x="0" y="499578"/>
              </a:lnTo>
              <a:lnTo>
                <a:pt x="162905" y="499578"/>
              </a:lnTo>
            </a:path>
          </a:pathLst>
        </a:custGeom>
        <a:noFill/>
        <a:ln w="1079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734F1D6-7149-49B7-9DD9-E877C29438E0}">
      <dsp:nvSpPr>
        <dsp:cNvPr id="0" name=""/>
        <dsp:cNvSpPr/>
      </dsp:nvSpPr>
      <dsp:spPr>
        <a:xfrm>
          <a:off x="3175263" y="1077434"/>
          <a:ext cx="725349" cy="228068"/>
        </a:xfrm>
        <a:custGeom>
          <a:avLst/>
          <a:gdLst/>
          <a:ahLst/>
          <a:cxnLst/>
          <a:rect l="0" t="0" r="0" b="0"/>
          <a:pathLst>
            <a:path>
              <a:moveTo>
                <a:pt x="725349" y="0"/>
              </a:moveTo>
              <a:lnTo>
                <a:pt x="725349" y="114034"/>
              </a:lnTo>
              <a:lnTo>
                <a:pt x="0" y="114034"/>
              </a:lnTo>
              <a:lnTo>
                <a:pt x="0" y="228068"/>
              </a:lnTo>
            </a:path>
          </a:pathLst>
        </a:custGeom>
        <a:noFill/>
        <a:ln w="1079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33F705C-0983-4A9B-93BC-660709EB7302}">
      <dsp:nvSpPr>
        <dsp:cNvPr id="0" name=""/>
        <dsp:cNvSpPr/>
      </dsp:nvSpPr>
      <dsp:spPr>
        <a:xfrm>
          <a:off x="1426738" y="1848522"/>
          <a:ext cx="162905" cy="499578"/>
        </a:xfrm>
        <a:custGeom>
          <a:avLst/>
          <a:gdLst/>
          <a:ahLst/>
          <a:cxnLst/>
          <a:rect l="0" t="0" r="0" b="0"/>
          <a:pathLst>
            <a:path>
              <a:moveTo>
                <a:pt x="0" y="0"/>
              </a:moveTo>
              <a:lnTo>
                <a:pt x="0" y="499578"/>
              </a:lnTo>
              <a:lnTo>
                <a:pt x="162905" y="499578"/>
              </a:lnTo>
            </a:path>
          </a:pathLst>
        </a:custGeom>
        <a:noFill/>
        <a:ln w="1079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3738905-64F4-4A2E-AF2A-4DDD654E9D53}">
      <dsp:nvSpPr>
        <dsp:cNvPr id="0" name=""/>
        <dsp:cNvSpPr/>
      </dsp:nvSpPr>
      <dsp:spPr>
        <a:xfrm>
          <a:off x="1861154" y="1077434"/>
          <a:ext cx="2039457" cy="228068"/>
        </a:xfrm>
        <a:custGeom>
          <a:avLst/>
          <a:gdLst/>
          <a:ahLst/>
          <a:cxnLst/>
          <a:rect l="0" t="0" r="0" b="0"/>
          <a:pathLst>
            <a:path>
              <a:moveTo>
                <a:pt x="2039457" y="0"/>
              </a:moveTo>
              <a:lnTo>
                <a:pt x="2039457" y="114034"/>
              </a:lnTo>
              <a:lnTo>
                <a:pt x="0" y="114034"/>
              </a:lnTo>
              <a:lnTo>
                <a:pt x="0" y="228068"/>
              </a:lnTo>
            </a:path>
          </a:pathLst>
        </a:custGeom>
        <a:noFill/>
        <a:ln w="1079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D9D1A97-AD91-4407-ADB3-F37282499501}">
      <dsp:nvSpPr>
        <dsp:cNvPr id="0" name=""/>
        <dsp:cNvSpPr/>
      </dsp:nvSpPr>
      <dsp:spPr>
        <a:xfrm>
          <a:off x="547046" y="1077434"/>
          <a:ext cx="3353566" cy="228068"/>
        </a:xfrm>
        <a:custGeom>
          <a:avLst/>
          <a:gdLst/>
          <a:ahLst/>
          <a:cxnLst/>
          <a:rect l="0" t="0" r="0" b="0"/>
          <a:pathLst>
            <a:path>
              <a:moveTo>
                <a:pt x="3353566" y="0"/>
              </a:moveTo>
              <a:lnTo>
                <a:pt x="3353566" y="114034"/>
              </a:lnTo>
              <a:lnTo>
                <a:pt x="0" y="114034"/>
              </a:lnTo>
              <a:lnTo>
                <a:pt x="0" y="228068"/>
              </a:lnTo>
            </a:path>
          </a:pathLst>
        </a:custGeom>
        <a:noFill/>
        <a:ln w="1079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DCA2827-BB70-424D-85BD-CCB4D8097983}">
      <dsp:nvSpPr>
        <dsp:cNvPr id="0" name=""/>
        <dsp:cNvSpPr/>
      </dsp:nvSpPr>
      <dsp:spPr>
        <a:xfrm>
          <a:off x="3255505" y="539844"/>
          <a:ext cx="1290215" cy="537589"/>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a:ln w="18415" cmpd="sng">
                <a:prstDash val="solid"/>
              </a:ln>
              <a:effectLst/>
              <a:latin typeface="Swis721 Ex BT" panose="020B0605020202020204" pitchFamily="34" charset="0"/>
              <a:ea typeface="+mn-ea"/>
              <a:cs typeface="Arial" pitchFamily="34" charset="0"/>
            </a:rPr>
            <a:t>Administrador</a:t>
          </a:r>
          <a:endParaRPr lang="es-PE" sz="1100" kern="1200" dirty="0">
            <a:ln w="18415" cmpd="sng">
              <a:prstDash val="solid"/>
            </a:ln>
            <a:effectLst/>
            <a:latin typeface="Swis721 Ex BT" panose="020B0605020202020204" pitchFamily="34" charset="0"/>
            <a:ea typeface="+mn-ea"/>
            <a:cs typeface="Arial" pitchFamily="34" charset="0"/>
          </a:endParaRPr>
        </a:p>
      </dsp:txBody>
      <dsp:txXfrm>
        <a:off x="3255505" y="539844"/>
        <a:ext cx="1290215" cy="537589"/>
      </dsp:txXfrm>
    </dsp:sp>
    <dsp:sp modelId="{96291624-DEE0-4059-835D-BE743900C30F}">
      <dsp:nvSpPr>
        <dsp:cNvPr id="0" name=""/>
        <dsp:cNvSpPr/>
      </dsp:nvSpPr>
      <dsp:spPr>
        <a:xfrm>
          <a:off x="4026" y="1305502"/>
          <a:ext cx="1086039" cy="543019"/>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PE" sz="1100" kern="1200" dirty="0">
              <a:latin typeface="Swis721 Ex BT" panose="020B0605020202020204" pitchFamily="34" charset="0"/>
            </a:rPr>
            <a:t>Cobrador de Peaje</a:t>
          </a:r>
        </a:p>
      </dsp:txBody>
      <dsp:txXfrm>
        <a:off x="4026" y="1305502"/>
        <a:ext cx="1086039" cy="543019"/>
      </dsp:txXfrm>
    </dsp:sp>
    <dsp:sp modelId="{757AEFF7-E863-4093-839D-1A7BF2A8A577}">
      <dsp:nvSpPr>
        <dsp:cNvPr id="0" name=""/>
        <dsp:cNvSpPr/>
      </dsp:nvSpPr>
      <dsp:spPr>
        <a:xfrm>
          <a:off x="1318134" y="1305502"/>
          <a:ext cx="1086039" cy="543019"/>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a:ln w="18415" cmpd="sng">
                <a:prstDash val="solid"/>
              </a:ln>
              <a:effectLst/>
              <a:latin typeface="Swis721 Ex BT" panose="020B0605020202020204" pitchFamily="34" charset="0"/>
              <a:ea typeface="+mn-ea"/>
              <a:cs typeface="Arial" pitchFamily="34" charset="0"/>
            </a:rPr>
            <a:t>Mecánico</a:t>
          </a:r>
          <a:endParaRPr lang="es-PE" sz="1100" kern="1200" dirty="0">
            <a:ln w="18415" cmpd="sng">
              <a:prstDash val="solid"/>
            </a:ln>
            <a:effectLst/>
            <a:latin typeface="Swis721 Ex BT" panose="020B0605020202020204" pitchFamily="34" charset="0"/>
            <a:ea typeface="+mn-ea"/>
            <a:cs typeface="Arial" pitchFamily="34" charset="0"/>
          </a:endParaRPr>
        </a:p>
      </dsp:txBody>
      <dsp:txXfrm>
        <a:off x="1318134" y="1305502"/>
        <a:ext cx="1086039" cy="543019"/>
      </dsp:txXfrm>
    </dsp:sp>
    <dsp:sp modelId="{95EA9BE8-5EC2-4C2C-A2EB-917EDE760B9D}">
      <dsp:nvSpPr>
        <dsp:cNvPr id="0" name=""/>
        <dsp:cNvSpPr/>
      </dsp:nvSpPr>
      <dsp:spPr>
        <a:xfrm>
          <a:off x="1589644" y="2076591"/>
          <a:ext cx="1086039" cy="543019"/>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a:ln w="18415" cmpd="sng">
                <a:prstDash val="solid"/>
              </a:ln>
              <a:effectLst/>
              <a:latin typeface="Swis721 Ex BT" panose="020B0605020202020204" pitchFamily="34" charset="0"/>
              <a:ea typeface="+mn-ea"/>
              <a:cs typeface="Arial" pitchFamily="34" charset="0"/>
            </a:rPr>
            <a:t>Chofer Grúa</a:t>
          </a:r>
          <a:endParaRPr lang="es-PE" sz="1100" kern="1200" dirty="0">
            <a:ln w="18415" cmpd="sng">
              <a:prstDash val="solid"/>
            </a:ln>
            <a:effectLst/>
            <a:latin typeface="Swis721 Ex BT" panose="020B0605020202020204" pitchFamily="34" charset="0"/>
            <a:ea typeface="+mn-ea"/>
            <a:cs typeface="Arial" pitchFamily="34" charset="0"/>
          </a:endParaRPr>
        </a:p>
      </dsp:txBody>
      <dsp:txXfrm>
        <a:off x="1589644" y="2076591"/>
        <a:ext cx="1086039" cy="543019"/>
      </dsp:txXfrm>
    </dsp:sp>
    <dsp:sp modelId="{20C7C6A6-5FA2-4CAF-851D-720BBA709257}">
      <dsp:nvSpPr>
        <dsp:cNvPr id="0" name=""/>
        <dsp:cNvSpPr/>
      </dsp:nvSpPr>
      <dsp:spPr>
        <a:xfrm>
          <a:off x="2632243" y="1305502"/>
          <a:ext cx="1086039" cy="543019"/>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a:ln w="18415" cmpd="sng">
                <a:prstDash val="solid"/>
              </a:ln>
              <a:effectLst/>
              <a:latin typeface="Swis721 Ex BT" panose="020B0605020202020204" pitchFamily="34" charset="0"/>
              <a:ea typeface="+mn-ea"/>
              <a:cs typeface="Arial" pitchFamily="34" charset="0"/>
            </a:rPr>
            <a:t>Paramédico</a:t>
          </a:r>
          <a:endParaRPr lang="es-PE" sz="1100" kern="1200" dirty="0">
            <a:ln w="18415" cmpd="sng">
              <a:prstDash val="solid"/>
            </a:ln>
            <a:effectLst/>
            <a:latin typeface="Swis721 Ex BT" panose="020B0605020202020204" pitchFamily="34" charset="0"/>
            <a:ea typeface="+mn-ea"/>
            <a:cs typeface="Arial" pitchFamily="34" charset="0"/>
          </a:endParaRPr>
        </a:p>
      </dsp:txBody>
      <dsp:txXfrm>
        <a:off x="2632243" y="1305502"/>
        <a:ext cx="1086039" cy="543019"/>
      </dsp:txXfrm>
    </dsp:sp>
    <dsp:sp modelId="{675C851A-FB61-4584-AF08-87DF0BEA77A5}">
      <dsp:nvSpPr>
        <dsp:cNvPr id="0" name=""/>
        <dsp:cNvSpPr/>
      </dsp:nvSpPr>
      <dsp:spPr>
        <a:xfrm>
          <a:off x="2903753" y="2076591"/>
          <a:ext cx="1086039" cy="543019"/>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a:ln w="18415" cmpd="sng">
                <a:prstDash val="solid"/>
              </a:ln>
              <a:effectLst/>
              <a:latin typeface="Swis721 Ex BT" panose="020B0605020202020204" pitchFamily="34" charset="0"/>
              <a:ea typeface="+mn-ea"/>
              <a:cs typeface="Arial" pitchFamily="34" charset="0"/>
            </a:rPr>
            <a:t>Chofer Ambulancia</a:t>
          </a:r>
          <a:endParaRPr lang="es-PE" sz="1100" kern="1200" dirty="0">
            <a:ln w="18415" cmpd="sng">
              <a:prstDash val="solid"/>
            </a:ln>
            <a:effectLst/>
            <a:latin typeface="Swis721 Ex BT" panose="020B0605020202020204" pitchFamily="34" charset="0"/>
            <a:ea typeface="+mn-ea"/>
            <a:cs typeface="Arial" pitchFamily="34" charset="0"/>
          </a:endParaRPr>
        </a:p>
      </dsp:txBody>
      <dsp:txXfrm>
        <a:off x="2903753" y="2076591"/>
        <a:ext cx="1086039" cy="543019"/>
      </dsp:txXfrm>
    </dsp:sp>
    <dsp:sp modelId="{2477880E-101D-4B99-BCB2-D33D08D9446F}">
      <dsp:nvSpPr>
        <dsp:cNvPr id="0" name=""/>
        <dsp:cNvSpPr/>
      </dsp:nvSpPr>
      <dsp:spPr>
        <a:xfrm>
          <a:off x="3946351" y="1305502"/>
          <a:ext cx="1086039" cy="543019"/>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a:ln w="18415" cmpd="sng">
                <a:prstDash val="solid"/>
              </a:ln>
              <a:effectLst/>
              <a:latin typeface="Swis721 Ex BT" panose="020B0605020202020204" pitchFamily="34" charset="0"/>
              <a:ea typeface="+mn-ea"/>
              <a:cs typeface="Arial" pitchFamily="34" charset="0"/>
            </a:rPr>
            <a:t>Central Telefónica</a:t>
          </a:r>
          <a:endParaRPr lang="es-PE" sz="1100" kern="1200" dirty="0">
            <a:ln w="18415" cmpd="sng">
              <a:prstDash val="solid"/>
            </a:ln>
            <a:effectLst/>
            <a:latin typeface="Swis721 Ex BT" panose="020B0605020202020204" pitchFamily="34" charset="0"/>
            <a:ea typeface="+mn-ea"/>
            <a:cs typeface="Arial" pitchFamily="34" charset="0"/>
          </a:endParaRPr>
        </a:p>
      </dsp:txBody>
      <dsp:txXfrm>
        <a:off x="3946351" y="1305502"/>
        <a:ext cx="1086039" cy="543019"/>
      </dsp:txXfrm>
    </dsp:sp>
    <dsp:sp modelId="{0D6191D3-092A-4FFC-B3A3-AF3DF943829D}">
      <dsp:nvSpPr>
        <dsp:cNvPr id="0" name=""/>
        <dsp:cNvSpPr/>
      </dsp:nvSpPr>
      <dsp:spPr>
        <a:xfrm>
          <a:off x="4217861" y="2076591"/>
          <a:ext cx="1086039" cy="543019"/>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a:ln w="18415" cmpd="sng">
                <a:prstDash val="solid"/>
              </a:ln>
              <a:effectLst/>
              <a:latin typeface="Swis721 Ex BT" panose="020B0605020202020204" pitchFamily="34" charset="0"/>
              <a:ea typeface="+mn-ea"/>
              <a:cs typeface="Arial" pitchFamily="34" charset="0"/>
            </a:rPr>
            <a:t>Limpieza</a:t>
          </a:r>
          <a:endParaRPr lang="es-PE" sz="1100" kern="1200" dirty="0">
            <a:ln w="18415" cmpd="sng">
              <a:prstDash val="solid"/>
            </a:ln>
            <a:effectLst/>
            <a:latin typeface="Swis721 Ex BT" panose="020B0605020202020204" pitchFamily="34" charset="0"/>
            <a:ea typeface="+mn-ea"/>
            <a:cs typeface="Arial" pitchFamily="34" charset="0"/>
          </a:endParaRPr>
        </a:p>
      </dsp:txBody>
      <dsp:txXfrm>
        <a:off x="4217861" y="2076591"/>
        <a:ext cx="1086039" cy="543019"/>
      </dsp:txXfrm>
    </dsp:sp>
    <dsp:sp modelId="{5FE61D72-CC72-4E63-9BF1-9B7616A42A19}">
      <dsp:nvSpPr>
        <dsp:cNvPr id="0" name=""/>
        <dsp:cNvSpPr/>
      </dsp:nvSpPr>
      <dsp:spPr>
        <a:xfrm>
          <a:off x="5260459" y="1305502"/>
          <a:ext cx="1086039" cy="543019"/>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a:ln w="18415" cmpd="sng">
                <a:prstDash val="solid"/>
              </a:ln>
              <a:effectLst/>
              <a:latin typeface="Swis721 Ex BT" panose="020B0605020202020204" pitchFamily="34" charset="0"/>
              <a:ea typeface="+mn-ea"/>
              <a:cs typeface="Arial" pitchFamily="34" charset="0"/>
            </a:rPr>
            <a:t>PNP</a:t>
          </a:r>
          <a:endParaRPr lang="es-PE" sz="1100" kern="1200" dirty="0">
            <a:ln w="18415" cmpd="sng">
              <a:prstDash val="solid"/>
            </a:ln>
            <a:effectLst/>
            <a:latin typeface="Swis721 Ex BT" panose="020B0605020202020204" pitchFamily="34" charset="0"/>
            <a:ea typeface="+mn-ea"/>
            <a:cs typeface="Arial" pitchFamily="34" charset="0"/>
          </a:endParaRPr>
        </a:p>
      </dsp:txBody>
      <dsp:txXfrm>
        <a:off x="5260459" y="1305502"/>
        <a:ext cx="1086039" cy="543019"/>
      </dsp:txXfrm>
    </dsp:sp>
    <dsp:sp modelId="{B5E14FEB-D023-47B2-A075-330668B9F76B}">
      <dsp:nvSpPr>
        <dsp:cNvPr id="0" name=""/>
        <dsp:cNvSpPr/>
      </dsp:nvSpPr>
      <dsp:spPr>
        <a:xfrm>
          <a:off x="6574567" y="1305502"/>
          <a:ext cx="1222631" cy="543019"/>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a:ln w="18415" cmpd="sng">
                <a:prstDash val="solid"/>
              </a:ln>
              <a:effectLst/>
              <a:latin typeface="Swis721 Ex BT" panose="020B0605020202020204" pitchFamily="34" charset="0"/>
              <a:ea typeface="+mn-ea"/>
              <a:cs typeface="Arial" pitchFamily="34" charset="0"/>
            </a:rPr>
            <a:t>Asistente Administrativo</a:t>
          </a:r>
          <a:endParaRPr lang="es-PE" sz="1100" kern="1200" dirty="0">
            <a:ln w="18415" cmpd="sng">
              <a:prstDash val="solid"/>
            </a:ln>
            <a:effectLst/>
            <a:latin typeface="Swis721 Ex BT" panose="020B0605020202020204" pitchFamily="34" charset="0"/>
            <a:ea typeface="+mn-ea"/>
            <a:cs typeface="Arial" pitchFamily="34" charset="0"/>
          </a:endParaRPr>
        </a:p>
      </dsp:txBody>
      <dsp:txXfrm>
        <a:off x="6574567" y="1305502"/>
        <a:ext cx="1222631" cy="543019"/>
      </dsp:txXfrm>
    </dsp:sp>
    <dsp:sp modelId="{24B9861F-AB14-444D-9D41-E937D34A48B6}">
      <dsp:nvSpPr>
        <dsp:cNvPr id="0" name=""/>
        <dsp:cNvSpPr/>
      </dsp:nvSpPr>
      <dsp:spPr>
        <a:xfrm>
          <a:off x="6880225" y="2076591"/>
          <a:ext cx="1086039" cy="543019"/>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a:ln w="18415" cmpd="sng">
                <a:prstDash val="solid"/>
              </a:ln>
              <a:effectLst/>
              <a:latin typeface="Swis721 Ex BT" panose="020B0605020202020204" pitchFamily="34" charset="0"/>
              <a:ea typeface="+mn-ea"/>
              <a:cs typeface="Arial" pitchFamily="34" charset="0"/>
            </a:rPr>
            <a:t>Almacenero</a:t>
          </a:r>
          <a:endParaRPr lang="es-PE" sz="1100" kern="1200" dirty="0">
            <a:ln w="18415" cmpd="sng">
              <a:prstDash val="solid"/>
            </a:ln>
            <a:effectLst/>
            <a:latin typeface="Swis721 Ex BT" panose="020B0605020202020204" pitchFamily="34" charset="0"/>
            <a:ea typeface="+mn-ea"/>
            <a:cs typeface="Arial" pitchFamily="34" charset="0"/>
          </a:endParaRPr>
        </a:p>
      </dsp:txBody>
      <dsp:txXfrm>
        <a:off x="6880225" y="2076591"/>
        <a:ext cx="1086039" cy="5430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98970-7A43-4383-84B6-BB8B1AA9C106}">
      <dsp:nvSpPr>
        <dsp:cNvPr id="0" name=""/>
        <dsp:cNvSpPr/>
      </dsp:nvSpPr>
      <dsp:spPr>
        <a:xfrm>
          <a:off x="5114805" y="1987886"/>
          <a:ext cx="247319" cy="758598"/>
        </a:xfrm>
        <a:custGeom>
          <a:avLst/>
          <a:gdLst/>
          <a:ahLst/>
          <a:cxnLst/>
          <a:rect l="0" t="0" r="0" b="0"/>
          <a:pathLst>
            <a:path>
              <a:moveTo>
                <a:pt x="0" y="0"/>
              </a:moveTo>
              <a:lnTo>
                <a:pt x="0" y="758598"/>
              </a:lnTo>
              <a:lnTo>
                <a:pt x="247319" y="758598"/>
              </a:lnTo>
            </a:path>
          </a:pathLst>
        </a:custGeom>
        <a:noFill/>
        <a:ln w="1079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559A81F-230E-473A-B955-F3BD01141E05}">
      <dsp:nvSpPr>
        <dsp:cNvPr id="0" name=""/>
        <dsp:cNvSpPr/>
      </dsp:nvSpPr>
      <dsp:spPr>
        <a:xfrm>
          <a:off x="3778881" y="817006"/>
          <a:ext cx="1995443" cy="346316"/>
        </a:xfrm>
        <a:custGeom>
          <a:avLst/>
          <a:gdLst/>
          <a:ahLst/>
          <a:cxnLst/>
          <a:rect l="0" t="0" r="0" b="0"/>
          <a:pathLst>
            <a:path>
              <a:moveTo>
                <a:pt x="0" y="0"/>
              </a:moveTo>
              <a:lnTo>
                <a:pt x="0" y="173158"/>
              </a:lnTo>
              <a:lnTo>
                <a:pt x="1995443" y="173158"/>
              </a:lnTo>
              <a:lnTo>
                <a:pt x="1995443" y="346316"/>
              </a:lnTo>
            </a:path>
          </a:pathLst>
        </a:custGeom>
        <a:noFill/>
        <a:ln w="1079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426F9AB-AC43-4487-88ED-9203010C066F}">
      <dsp:nvSpPr>
        <dsp:cNvPr id="0" name=""/>
        <dsp:cNvSpPr/>
      </dsp:nvSpPr>
      <dsp:spPr>
        <a:xfrm>
          <a:off x="3733161" y="817006"/>
          <a:ext cx="91440" cy="346316"/>
        </a:xfrm>
        <a:custGeom>
          <a:avLst/>
          <a:gdLst/>
          <a:ahLst/>
          <a:cxnLst/>
          <a:rect l="0" t="0" r="0" b="0"/>
          <a:pathLst>
            <a:path>
              <a:moveTo>
                <a:pt x="45720" y="0"/>
              </a:moveTo>
              <a:lnTo>
                <a:pt x="45720" y="173158"/>
              </a:lnTo>
              <a:lnTo>
                <a:pt x="45884" y="173158"/>
              </a:lnTo>
              <a:lnTo>
                <a:pt x="45884" y="346316"/>
              </a:lnTo>
            </a:path>
          </a:pathLst>
        </a:custGeom>
        <a:noFill/>
        <a:ln w="1079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D9D1A97-AD91-4407-ADB3-F37282499501}">
      <dsp:nvSpPr>
        <dsp:cNvPr id="0" name=""/>
        <dsp:cNvSpPr/>
      </dsp:nvSpPr>
      <dsp:spPr>
        <a:xfrm>
          <a:off x="1783603" y="817006"/>
          <a:ext cx="1995278" cy="346316"/>
        </a:xfrm>
        <a:custGeom>
          <a:avLst/>
          <a:gdLst/>
          <a:ahLst/>
          <a:cxnLst/>
          <a:rect l="0" t="0" r="0" b="0"/>
          <a:pathLst>
            <a:path>
              <a:moveTo>
                <a:pt x="1995278" y="0"/>
              </a:moveTo>
              <a:lnTo>
                <a:pt x="1995278" y="173158"/>
              </a:lnTo>
              <a:lnTo>
                <a:pt x="0" y="173158"/>
              </a:lnTo>
              <a:lnTo>
                <a:pt x="0" y="346316"/>
              </a:lnTo>
            </a:path>
          </a:pathLst>
        </a:custGeom>
        <a:noFill/>
        <a:ln w="1079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DCA2827-BB70-424D-85BD-CCB4D8097983}">
      <dsp:nvSpPr>
        <dsp:cNvPr id="0" name=""/>
        <dsp:cNvSpPr/>
      </dsp:nvSpPr>
      <dsp:spPr>
        <a:xfrm>
          <a:off x="2799300" y="689"/>
          <a:ext cx="1959162" cy="816317"/>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dirty="0">
              <a:ln w="18415" cmpd="sng">
                <a:prstDash val="solid"/>
              </a:ln>
              <a:effectLst/>
              <a:latin typeface="Swis721 Ex BT" panose="020B0605020202020204" pitchFamily="34" charset="0"/>
              <a:ea typeface="+mn-ea"/>
              <a:cs typeface="Arial" pitchFamily="34" charset="0"/>
            </a:rPr>
            <a:t>Jefe de Conservación y Seguridad</a:t>
          </a:r>
        </a:p>
      </dsp:txBody>
      <dsp:txXfrm>
        <a:off x="2799300" y="689"/>
        <a:ext cx="1959162" cy="816317"/>
      </dsp:txXfrm>
    </dsp:sp>
    <dsp:sp modelId="{96291624-DEE0-4059-835D-BE743900C30F}">
      <dsp:nvSpPr>
        <dsp:cNvPr id="0" name=""/>
        <dsp:cNvSpPr/>
      </dsp:nvSpPr>
      <dsp:spPr>
        <a:xfrm>
          <a:off x="959039" y="1163323"/>
          <a:ext cx="1649126" cy="824563"/>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PE" sz="1100" kern="1200" dirty="0">
              <a:latin typeface="Swis721 Ex BT" panose="020B0605020202020204" pitchFamily="34" charset="0"/>
            </a:rPr>
            <a:t>Chofer Camión</a:t>
          </a:r>
        </a:p>
      </dsp:txBody>
      <dsp:txXfrm>
        <a:off x="959039" y="1163323"/>
        <a:ext cx="1649126" cy="824563"/>
      </dsp:txXfrm>
    </dsp:sp>
    <dsp:sp modelId="{5FE61D72-CC72-4E63-9BF1-9B7616A42A19}">
      <dsp:nvSpPr>
        <dsp:cNvPr id="0" name=""/>
        <dsp:cNvSpPr/>
      </dsp:nvSpPr>
      <dsp:spPr>
        <a:xfrm>
          <a:off x="2954483" y="1163323"/>
          <a:ext cx="1649126" cy="824563"/>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dirty="0">
              <a:ln w="18415" cmpd="sng">
                <a:prstDash val="solid"/>
              </a:ln>
              <a:effectLst/>
              <a:latin typeface="Swis721 Ex BT" panose="020B0605020202020204" pitchFamily="34" charset="0"/>
              <a:ea typeface="+mn-ea"/>
              <a:cs typeface="Arial" pitchFamily="34" charset="0"/>
            </a:rPr>
            <a:t>Chofer de Equipo Mecánico</a:t>
          </a:r>
        </a:p>
      </dsp:txBody>
      <dsp:txXfrm>
        <a:off x="2954483" y="1163323"/>
        <a:ext cx="1649126" cy="824563"/>
      </dsp:txXfrm>
    </dsp:sp>
    <dsp:sp modelId="{B5E14FEB-D023-47B2-A075-330668B9F76B}">
      <dsp:nvSpPr>
        <dsp:cNvPr id="0" name=""/>
        <dsp:cNvSpPr/>
      </dsp:nvSpPr>
      <dsp:spPr>
        <a:xfrm>
          <a:off x="4949926" y="1163323"/>
          <a:ext cx="1648796" cy="824563"/>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dirty="0">
              <a:ln w="18415" cmpd="sng">
                <a:prstDash val="solid"/>
              </a:ln>
              <a:effectLst/>
              <a:latin typeface="Swis721 Ex BT" panose="020B0605020202020204" pitchFamily="34" charset="0"/>
              <a:ea typeface="+mn-ea"/>
              <a:cs typeface="Arial" pitchFamily="34" charset="0"/>
            </a:rPr>
            <a:t>Capataz</a:t>
          </a:r>
        </a:p>
      </dsp:txBody>
      <dsp:txXfrm>
        <a:off x="4949926" y="1163323"/>
        <a:ext cx="1648796" cy="824563"/>
      </dsp:txXfrm>
    </dsp:sp>
    <dsp:sp modelId="{24B9861F-AB14-444D-9D41-E937D34A48B6}">
      <dsp:nvSpPr>
        <dsp:cNvPr id="0" name=""/>
        <dsp:cNvSpPr/>
      </dsp:nvSpPr>
      <dsp:spPr>
        <a:xfrm>
          <a:off x="5362125" y="2334203"/>
          <a:ext cx="1649126" cy="824563"/>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dirty="0">
              <a:ln w="18415" cmpd="sng">
                <a:prstDash val="solid"/>
              </a:ln>
              <a:effectLst/>
              <a:latin typeface="Swis721 Ex BT" panose="020B0605020202020204" pitchFamily="34" charset="0"/>
              <a:ea typeface="+mn-ea"/>
              <a:cs typeface="Arial" pitchFamily="34" charset="0"/>
            </a:rPr>
            <a:t>Ayudantes</a:t>
          </a:r>
        </a:p>
      </dsp:txBody>
      <dsp:txXfrm>
        <a:off x="5362125" y="2334203"/>
        <a:ext cx="1649126" cy="8245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9A81F-230E-473A-B955-F3BD01141E05}">
      <dsp:nvSpPr>
        <dsp:cNvPr id="0" name=""/>
        <dsp:cNvSpPr/>
      </dsp:nvSpPr>
      <dsp:spPr>
        <a:xfrm>
          <a:off x="2865495" y="1318893"/>
          <a:ext cx="2039275" cy="345979"/>
        </a:xfrm>
        <a:custGeom>
          <a:avLst/>
          <a:gdLst/>
          <a:ahLst/>
          <a:cxnLst/>
          <a:rect l="0" t="0" r="0" b="0"/>
          <a:pathLst>
            <a:path>
              <a:moveTo>
                <a:pt x="0" y="0"/>
              </a:moveTo>
              <a:lnTo>
                <a:pt x="0" y="172989"/>
              </a:lnTo>
              <a:lnTo>
                <a:pt x="2039275" y="172989"/>
              </a:lnTo>
              <a:lnTo>
                <a:pt x="2039275" y="345979"/>
              </a:lnTo>
            </a:path>
          </a:pathLst>
        </a:custGeom>
        <a:noFill/>
        <a:ln w="1079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426F9AB-AC43-4487-88ED-9203010C066F}">
      <dsp:nvSpPr>
        <dsp:cNvPr id="0" name=""/>
        <dsp:cNvSpPr/>
      </dsp:nvSpPr>
      <dsp:spPr>
        <a:xfrm>
          <a:off x="2819775" y="1318893"/>
          <a:ext cx="91440" cy="345979"/>
        </a:xfrm>
        <a:custGeom>
          <a:avLst/>
          <a:gdLst/>
          <a:ahLst/>
          <a:cxnLst/>
          <a:rect l="0" t="0" r="0" b="0"/>
          <a:pathLst>
            <a:path>
              <a:moveTo>
                <a:pt x="45720" y="0"/>
              </a:moveTo>
              <a:lnTo>
                <a:pt x="45720" y="172989"/>
              </a:lnTo>
              <a:lnTo>
                <a:pt x="45884" y="172989"/>
              </a:lnTo>
              <a:lnTo>
                <a:pt x="45884" y="345979"/>
              </a:lnTo>
            </a:path>
          </a:pathLst>
        </a:custGeom>
        <a:noFill/>
        <a:ln w="1079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D9D1A97-AD91-4407-ADB3-F37282499501}">
      <dsp:nvSpPr>
        <dsp:cNvPr id="0" name=""/>
        <dsp:cNvSpPr/>
      </dsp:nvSpPr>
      <dsp:spPr>
        <a:xfrm>
          <a:off x="826384" y="1318893"/>
          <a:ext cx="2039110" cy="345979"/>
        </a:xfrm>
        <a:custGeom>
          <a:avLst/>
          <a:gdLst/>
          <a:ahLst/>
          <a:cxnLst/>
          <a:rect l="0" t="0" r="0" b="0"/>
          <a:pathLst>
            <a:path>
              <a:moveTo>
                <a:pt x="2039110" y="0"/>
              </a:moveTo>
              <a:lnTo>
                <a:pt x="2039110" y="172989"/>
              </a:lnTo>
              <a:lnTo>
                <a:pt x="0" y="172989"/>
              </a:lnTo>
              <a:lnTo>
                <a:pt x="0" y="345979"/>
              </a:lnTo>
            </a:path>
          </a:pathLst>
        </a:custGeom>
        <a:noFill/>
        <a:ln w="1079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DCA2827-BB70-424D-85BD-CCB4D8097983}">
      <dsp:nvSpPr>
        <dsp:cNvPr id="0" name=""/>
        <dsp:cNvSpPr/>
      </dsp:nvSpPr>
      <dsp:spPr>
        <a:xfrm>
          <a:off x="1886868" y="503371"/>
          <a:ext cx="1957253" cy="815522"/>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dirty="0">
              <a:ln w="18415" cmpd="sng">
                <a:prstDash val="solid"/>
              </a:ln>
              <a:effectLst/>
              <a:latin typeface="Swis721 Ex BT" panose="020B0605020202020204" pitchFamily="34" charset="0"/>
              <a:ea typeface="+mn-ea"/>
              <a:cs typeface="Arial" pitchFamily="34" charset="0"/>
            </a:rPr>
            <a:t>Jefe de Conservación</a:t>
          </a:r>
        </a:p>
      </dsp:txBody>
      <dsp:txXfrm>
        <a:off x="1886868" y="503371"/>
        <a:ext cx="1957253" cy="815522"/>
      </dsp:txXfrm>
    </dsp:sp>
    <dsp:sp modelId="{96291624-DEE0-4059-835D-BE743900C30F}">
      <dsp:nvSpPr>
        <dsp:cNvPr id="0" name=""/>
        <dsp:cNvSpPr/>
      </dsp:nvSpPr>
      <dsp:spPr>
        <a:xfrm>
          <a:off x="2624" y="1664872"/>
          <a:ext cx="1647519" cy="823759"/>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PE" sz="1100" kern="1200" dirty="0">
              <a:latin typeface="Swis721 Ex BT" panose="020B0605020202020204" pitchFamily="34" charset="0"/>
            </a:rPr>
            <a:t>Jefe de Producción</a:t>
          </a:r>
        </a:p>
      </dsp:txBody>
      <dsp:txXfrm>
        <a:off x="2624" y="1664872"/>
        <a:ext cx="1647519" cy="823759"/>
      </dsp:txXfrm>
    </dsp:sp>
    <dsp:sp modelId="{5FE61D72-CC72-4E63-9BF1-9B7616A42A19}">
      <dsp:nvSpPr>
        <dsp:cNvPr id="0" name=""/>
        <dsp:cNvSpPr/>
      </dsp:nvSpPr>
      <dsp:spPr>
        <a:xfrm>
          <a:off x="1996123" y="1664872"/>
          <a:ext cx="1739072" cy="823759"/>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dirty="0">
              <a:ln w="18415" cmpd="sng">
                <a:prstDash val="solid"/>
              </a:ln>
              <a:effectLst/>
              <a:latin typeface="Swis721 Ex BT" panose="020B0605020202020204" pitchFamily="34" charset="0"/>
              <a:ea typeface="+mn-ea"/>
              <a:cs typeface="Arial" pitchFamily="34" charset="0"/>
            </a:rPr>
            <a:t>Jefe de Planeamiento y Control</a:t>
          </a:r>
        </a:p>
      </dsp:txBody>
      <dsp:txXfrm>
        <a:off x="1996123" y="1664872"/>
        <a:ext cx="1739072" cy="823759"/>
      </dsp:txXfrm>
    </dsp:sp>
    <dsp:sp modelId="{B5E14FEB-D023-47B2-A075-330668B9F76B}">
      <dsp:nvSpPr>
        <dsp:cNvPr id="0" name=""/>
        <dsp:cNvSpPr/>
      </dsp:nvSpPr>
      <dsp:spPr>
        <a:xfrm>
          <a:off x="4081175" y="1664872"/>
          <a:ext cx="1647190" cy="823759"/>
        </a:xfrm>
        <a:prstGeom prst="rect">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57200" rtl="0" eaLnBrk="1" latinLnBrk="0" hangingPunct="1">
            <a:lnSpc>
              <a:spcPct val="90000"/>
            </a:lnSpc>
            <a:spcBef>
              <a:spcPct val="0"/>
            </a:spcBef>
            <a:spcAft>
              <a:spcPts val="0"/>
            </a:spcAft>
            <a:buNone/>
          </a:pPr>
          <a:r>
            <a:rPr lang="es-PE" sz="1100" kern="1200" dirty="0">
              <a:ln w="18415" cmpd="sng">
                <a:prstDash val="solid"/>
              </a:ln>
              <a:effectLst/>
              <a:latin typeface="Swis721 Ex BT" panose="020B0605020202020204" pitchFamily="34" charset="0"/>
              <a:ea typeface="+mn-ea"/>
              <a:cs typeface="Arial" pitchFamily="34" charset="0"/>
            </a:rPr>
            <a:t>Jefe de Seguridad</a:t>
          </a:r>
        </a:p>
      </dsp:txBody>
      <dsp:txXfrm>
        <a:off x="4081175" y="1664872"/>
        <a:ext cx="1647190" cy="82375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4506F1-827C-4574-93B3-B5E40A40A4F2}" type="datetimeFigureOut">
              <a:rPr lang="es-PE" smtClean="0"/>
              <a:t>13/03/2018</a:t>
            </a:fld>
            <a:endParaRPr lang="es-PE"/>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C5349-2A7D-4DBD-9B03-347922C148C0}" type="slidenum">
              <a:rPr lang="es-PE" smtClean="0"/>
              <a:t>‹Nº›</a:t>
            </a:fld>
            <a:endParaRPr lang="es-PE"/>
          </a:p>
        </p:txBody>
      </p:sp>
    </p:spTree>
    <p:extLst>
      <p:ext uri="{BB962C8B-B14F-4D97-AF65-F5344CB8AC3E}">
        <p14:creationId xmlns:p14="http://schemas.microsoft.com/office/powerpoint/2010/main" val="3149350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CC52208-CB74-4BF4-907D-B477C22567B0}" type="datetimeFigureOut">
              <a:rPr lang="es-PE" smtClean="0"/>
              <a:t>13/03/2018</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C9891399-3913-40A4-8E47-8AA25231E979}" type="slidenum">
              <a:rPr lang="es-PE" smtClean="0"/>
              <a:t>‹Nº›</a:t>
            </a:fld>
            <a:endParaRPr lang="es-PE"/>
          </a:p>
        </p:txBody>
      </p:sp>
    </p:spTree>
    <p:extLst>
      <p:ext uri="{BB962C8B-B14F-4D97-AF65-F5344CB8AC3E}">
        <p14:creationId xmlns:p14="http://schemas.microsoft.com/office/powerpoint/2010/main" val="349232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CC52208-CB74-4BF4-907D-B477C22567B0}" type="datetimeFigureOut">
              <a:rPr lang="es-PE" smtClean="0"/>
              <a:t>13/03/2018</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C9891399-3913-40A4-8E47-8AA25231E979}" type="slidenum">
              <a:rPr lang="es-PE" smtClean="0"/>
              <a:t>‹Nº›</a:t>
            </a:fld>
            <a:endParaRPr lang="es-PE"/>
          </a:p>
        </p:txBody>
      </p:sp>
    </p:spTree>
    <p:extLst>
      <p:ext uri="{BB962C8B-B14F-4D97-AF65-F5344CB8AC3E}">
        <p14:creationId xmlns:p14="http://schemas.microsoft.com/office/powerpoint/2010/main" val="118701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CC52208-CB74-4BF4-907D-B477C22567B0}" type="datetimeFigureOut">
              <a:rPr lang="es-PE" smtClean="0"/>
              <a:t>13/03/2018</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C9891399-3913-40A4-8E47-8AA25231E979}" type="slidenum">
              <a:rPr lang="es-PE" smtClean="0"/>
              <a:t>‹Nº›</a:t>
            </a:fld>
            <a:endParaRPr lang="es-PE"/>
          </a:p>
        </p:txBody>
      </p:sp>
    </p:spTree>
    <p:extLst>
      <p:ext uri="{BB962C8B-B14F-4D97-AF65-F5344CB8AC3E}">
        <p14:creationId xmlns:p14="http://schemas.microsoft.com/office/powerpoint/2010/main" val="807414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CC52208-CB74-4BF4-907D-B477C22567B0}" type="datetimeFigureOut">
              <a:rPr lang="es-PE" smtClean="0"/>
              <a:t>13/03/2018</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C9891399-3913-40A4-8E47-8AA25231E979}" type="slidenum">
              <a:rPr lang="es-PE" smtClean="0"/>
              <a:t>‹Nº›</a:t>
            </a:fld>
            <a:endParaRPr lang="es-PE"/>
          </a:p>
        </p:txBody>
      </p:sp>
    </p:spTree>
    <p:extLst>
      <p:ext uri="{BB962C8B-B14F-4D97-AF65-F5344CB8AC3E}">
        <p14:creationId xmlns:p14="http://schemas.microsoft.com/office/powerpoint/2010/main" val="845286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0CC52208-CB74-4BF4-907D-B477C22567B0}" type="datetimeFigureOut">
              <a:rPr lang="es-PE" smtClean="0"/>
              <a:t>13/03/2018</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C9891399-3913-40A4-8E47-8AA25231E979}" type="slidenum">
              <a:rPr lang="es-PE" smtClean="0"/>
              <a:t>‹Nº›</a:t>
            </a:fld>
            <a:endParaRPr lang="es-PE"/>
          </a:p>
        </p:txBody>
      </p:sp>
    </p:spTree>
    <p:extLst>
      <p:ext uri="{BB962C8B-B14F-4D97-AF65-F5344CB8AC3E}">
        <p14:creationId xmlns:p14="http://schemas.microsoft.com/office/powerpoint/2010/main" val="1120107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0CC52208-CB74-4BF4-907D-B477C22567B0}" type="datetimeFigureOut">
              <a:rPr lang="es-PE" smtClean="0"/>
              <a:t>13/03/2018</a:t>
            </a:fld>
            <a:endParaRPr lang="es-PE"/>
          </a:p>
        </p:txBody>
      </p:sp>
      <p:sp>
        <p:nvSpPr>
          <p:cNvPr id="9" name="Footer Placeholder 8"/>
          <p:cNvSpPr>
            <a:spLocks noGrp="1"/>
          </p:cNvSpPr>
          <p:nvPr>
            <p:ph type="ftr" sz="quarter" idx="11"/>
          </p:nvPr>
        </p:nvSpPr>
        <p:spPr/>
        <p:txBody>
          <a:bodyPr/>
          <a:lstStyle/>
          <a:p>
            <a:endParaRPr lang="es-PE"/>
          </a:p>
        </p:txBody>
      </p:sp>
      <p:sp>
        <p:nvSpPr>
          <p:cNvPr id="10" name="Slide Number Placeholder 9"/>
          <p:cNvSpPr>
            <a:spLocks noGrp="1"/>
          </p:cNvSpPr>
          <p:nvPr>
            <p:ph type="sldNum" sz="quarter" idx="12"/>
          </p:nvPr>
        </p:nvSpPr>
        <p:spPr/>
        <p:txBody>
          <a:bodyPr/>
          <a:lstStyle/>
          <a:p>
            <a:fld id="{C9891399-3913-40A4-8E47-8AA25231E979}" type="slidenum">
              <a:rPr lang="es-PE" smtClean="0"/>
              <a:t>‹Nº›</a:t>
            </a:fld>
            <a:endParaRPr lang="es-PE"/>
          </a:p>
        </p:txBody>
      </p:sp>
    </p:spTree>
    <p:extLst>
      <p:ext uri="{BB962C8B-B14F-4D97-AF65-F5344CB8AC3E}">
        <p14:creationId xmlns:p14="http://schemas.microsoft.com/office/powerpoint/2010/main" val="3235745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0CC52208-CB74-4BF4-907D-B477C22567B0}" type="datetimeFigureOut">
              <a:rPr lang="es-PE" smtClean="0"/>
              <a:t>13/03/2018</a:t>
            </a:fld>
            <a:endParaRPr lang="es-PE"/>
          </a:p>
        </p:txBody>
      </p:sp>
      <p:sp>
        <p:nvSpPr>
          <p:cNvPr id="11" name="Footer Placeholder 10"/>
          <p:cNvSpPr>
            <a:spLocks noGrp="1"/>
          </p:cNvSpPr>
          <p:nvPr>
            <p:ph type="ftr" sz="quarter" idx="11"/>
          </p:nvPr>
        </p:nvSpPr>
        <p:spPr/>
        <p:txBody>
          <a:bodyPr/>
          <a:lstStyle/>
          <a:p>
            <a:endParaRPr lang="es-PE"/>
          </a:p>
        </p:txBody>
      </p:sp>
      <p:sp>
        <p:nvSpPr>
          <p:cNvPr id="12" name="Slide Number Placeholder 11"/>
          <p:cNvSpPr>
            <a:spLocks noGrp="1"/>
          </p:cNvSpPr>
          <p:nvPr>
            <p:ph type="sldNum" sz="quarter" idx="12"/>
          </p:nvPr>
        </p:nvSpPr>
        <p:spPr/>
        <p:txBody>
          <a:bodyPr/>
          <a:lstStyle/>
          <a:p>
            <a:fld id="{C9891399-3913-40A4-8E47-8AA25231E979}" type="slidenum">
              <a:rPr lang="es-PE" smtClean="0"/>
              <a:t>‹Nº›</a:t>
            </a:fld>
            <a:endParaRPr lang="es-PE"/>
          </a:p>
        </p:txBody>
      </p:sp>
    </p:spTree>
    <p:extLst>
      <p:ext uri="{BB962C8B-B14F-4D97-AF65-F5344CB8AC3E}">
        <p14:creationId xmlns:p14="http://schemas.microsoft.com/office/powerpoint/2010/main" val="4147128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0CC52208-CB74-4BF4-907D-B477C22567B0}" type="datetimeFigureOut">
              <a:rPr lang="es-PE" smtClean="0"/>
              <a:t>13/03/2018</a:t>
            </a:fld>
            <a:endParaRPr lang="es-PE"/>
          </a:p>
        </p:txBody>
      </p:sp>
      <p:sp>
        <p:nvSpPr>
          <p:cNvPr id="7" name="Footer Placeholder 6"/>
          <p:cNvSpPr>
            <a:spLocks noGrp="1"/>
          </p:cNvSpPr>
          <p:nvPr>
            <p:ph type="ftr" sz="quarter" idx="11"/>
          </p:nvPr>
        </p:nvSpPr>
        <p:spPr/>
        <p:txBody>
          <a:bodyPr/>
          <a:lstStyle/>
          <a:p>
            <a:endParaRPr lang="es-PE"/>
          </a:p>
        </p:txBody>
      </p:sp>
      <p:sp>
        <p:nvSpPr>
          <p:cNvPr id="8" name="Slide Number Placeholder 7"/>
          <p:cNvSpPr>
            <a:spLocks noGrp="1"/>
          </p:cNvSpPr>
          <p:nvPr>
            <p:ph type="sldNum" sz="quarter" idx="12"/>
          </p:nvPr>
        </p:nvSpPr>
        <p:spPr/>
        <p:txBody>
          <a:bodyPr/>
          <a:lstStyle/>
          <a:p>
            <a:fld id="{C9891399-3913-40A4-8E47-8AA25231E979}" type="slidenum">
              <a:rPr lang="es-PE" smtClean="0"/>
              <a:t>‹Nº›</a:t>
            </a:fld>
            <a:endParaRPr lang="es-PE"/>
          </a:p>
        </p:txBody>
      </p:sp>
    </p:spTree>
    <p:extLst>
      <p:ext uri="{BB962C8B-B14F-4D97-AF65-F5344CB8AC3E}">
        <p14:creationId xmlns:p14="http://schemas.microsoft.com/office/powerpoint/2010/main" val="3328090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CC52208-CB74-4BF4-907D-B477C22567B0}" type="datetimeFigureOut">
              <a:rPr lang="es-PE" smtClean="0"/>
              <a:t>13/03/2018</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C9891399-3913-40A4-8E47-8AA25231E979}" type="slidenum">
              <a:rPr lang="es-PE" smtClean="0"/>
              <a:t>‹Nº›</a:t>
            </a:fld>
            <a:endParaRPr lang="es-PE"/>
          </a:p>
        </p:txBody>
      </p:sp>
    </p:spTree>
    <p:extLst>
      <p:ext uri="{BB962C8B-B14F-4D97-AF65-F5344CB8AC3E}">
        <p14:creationId xmlns:p14="http://schemas.microsoft.com/office/powerpoint/2010/main" val="286849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0CC52208-CB74-4BF4-907D-B477C22567B0}" type="datetimeFigureOut">
              <a:rPr lang="es-PE" smtClean="0"/>
              <a:t>13/03/2018</a:t>
            </a:fld>
            <a:endParaRPr lang="es-PE"/>
          </a:p>
        </p:txBody>
      </p:sp>
      <p:sp>
        <p:nvSpPr>
          <p:cNvPr id="9" name="Footer Placeholder 8"/>
          <p:cNvSpPr>
            <a:spLocks noGrp="1"/>
          </p:cNvSpPr>
          <p:nvPr>
            <p:ph type="ftr" sz="quarter" idx="11"/>
          </p:nvPr>
        </p:nvSpPr>
        <p:spPr/>
        <p:txBody>
          <a:bodyPr/>
          <a:lstStyle/>
          <a:p>
            <a:endParaRPr lang="es-PE"/>
          </a:p>
        </p:txBody>
      </p:sp>
      <p:sp>
        <p:nvSpPr>
          <p:cNvPr id="10" name="Slide Number Placeholder 9"/>
          <p:cNvSpPr>
            <a:spLocks noGrp="1"/>
          </p:cNvSpPr>
          <p:nvPr>
            <p:ph type="sldNum" sz="quarter" idx="12"/>
          </p:nvPr>
        </p:nvSpPr>
        <p:spPr/>
        <p:txBody>
          <a:bodyPr/>
          <a:lstStyle/>
          <a:p>
            <a:fld id="{C9891399-3913-40A4-8E47-8AA25231E979}" type="slidenum">
              <a:rPr lang="es-PE" smtClean="0"/>
              <a:t>‹Nº›</a:t>
            </a:fld>
            <a:endParaRPr lang="es-PE"/>
          </a:p>
        </p:txBody>
      </p:sp>
    </p:spTree>
    <p:extLst>
      <p:ext uri="{BB962C8B-B14F-4D97-AF65-F5344CB8AC3E}">
        <p14:creationId xmlns:p14="http://schemas.microsoft.com/office/powerpoint/2010/main" val="2386008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0CC52208-CB74-4BF4-907D-B477C22567B0}" type="datetimeFigureOut">
              <a:rPr lang="es-PE" smtClean="0"/>
              <a:t>13/03/2018</a:t>
            </a:fld>
            <a:endParaRPr lang="es-PE"/>
          </a:p>
        </p:txBody>
      </p:sp>
      <p:sp>
        <p:nvSpPr>
          <p:cNvPr id="9" name="Footer Placeholder 8"/>
          <p:cNvSpPr>
            <a:spLocks noGrp="1"/>
          </p:cNvSpPr>
          <p:nvPr>
            <p:ph type="ftr" sz="quarter" idx="11"/>
          </p:nvPr>
        </p:nvSpPr>
        <p:spPr>
          <a:xfrm>
            <a:off x="2624326" y="6356351"/>
            <a:ext cx="4433638" cy="365125"/>
          </a:xfrm>
        </p:spPr>
        <p:txBody>
          <a:bodyPr/>
          <a:lstStyle/>
          <a:p>
            <a:endParaRPr lang="es-PE"/>
          </a:p>
        </p:txBody>
      </p:sp>
      <p:sp>
        <p:nvSpPr>
          <p:cNvPr id="10" name="Slide Number Placeholder 9"/>
          <p:cNvSpPr>
            <a:spLocks noGrp="1"/>
          </p:cNvSpPr>
          <p:nvPr>
            <p:ph type="sldNum" sz="quarter" idx="12"/>
          </p:nvPr>
        </p:nvSpPr>
        <p:spPr/>
        <p:txBody>
          <a:bodyPr/>
          <a:lstStyle/>
          <a:p>
            <a:fld id="{C9891399-3913-40A4-8E47-8AA25231E979}" type="slidenum">
              <a:rPr lang="es-PE" smtClean="0"/>
              <a:t>‹Nº›</a:t>
            </a:fld>
            <a:endParaRPr lang="es-PE"/>
          </a:p>
        </p:txBody>
      </p:sp>
    </p:spTree>
    <p:extLst>
      <p:ext uri="{BB962C8B-B14F-4D97-AF65-F5344CB8AC3E}">
        <p14:creationId xmlns:p14="http://schemas.microsoft.com/office/powerpoint/2010/main" val="1866083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0CC52208-CB74-4BF4-907D-B477C22567B0}" type="datetimeFigureOut">
              <a:rPr lang="es-PE" smtClean="0"/>
              <a:t>13/03/2018</a:t>
            </a:fld>
            <a:endParaRPr lang="es-PE"/>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s-PE"/>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C9891399-3913-40A4-8E47-8AA25231E979}" type="slidenum">
              <a:rPr lang="es-PE" smtClean="0"/>
              <a:t>‹Nº›</a:t>
            </a:fld>
            <a:endParaRPr lang="es-PE"/>
          </a:p>
        </p:txBody>
      </p:sp>
    </p:spTree>
    <p:extLst>
      <p:ext uri="{BB962C8B-B14F-4D97-AF65-F5344CB8AC3E}">
        <p14:creationId xmlns:p14="http://schemas.microsoft.com/office/powerpoint/2010/main" val="16949651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26" Type="http://schemas.openxmlformats.org/officeDocument/2006/relationships/image" Target="../media/image29.jpeg"/><Relationship Id="rId3" Type="http://schemas.openxmlformats.org/officeDocument/2006/relationships/image" Target="../media/image2.png"/><Relationship Id="rId21" Type="http://schemas.openxmlformats.org/officeDocument/2006/relationships/image" Target="../media/image24.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5" Type="http://schemas.openxmlformats.org/officeDocument/2006/relationships/image" Target="../media/image28.jpeg"/><Relationship Id="rId2" Type="http://schemas.openxmlformats.org/officeDocument/2006/relationships/image" Target="../media/image3.jpg"/><Relationship Id="rId16" Type="http://schemas.openxmlformats.org/officeDocument/2006/relationships/image" Target="../media/image20.jpeg"/><Relationship Id="rId20"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image" Target="../media/image27.jpeg"/><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6.jpeg"/><Relationship Id="rId10" Type="http://schemas.openxmlformats.org/officeDocument/2006/relationships/image" Target="../media/image14.jpeg"/><Relationship Id="rId19" Type="http://schemas.openxmlformats.org/officeDocument/2006/relationships/image" Target="../media/image1.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5.jpeg"/><Relationship Id="rId27"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wmf"/></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png"/><Relationship Id="rId7" Type="http://schemas.openxmlformats.org/officeDocument/2006/relationships/image" Target="../media/image39.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slide" Target="slide3.xml"/><Relationship Id="rId7" Type="http://schemas.openxmlformats.org/officeDocument/2006/relationships/slide" Target="slide37.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slide" Target="slide18.xml"/><Relationship Id="rId5" Type="http://schemas.openxmlformats.org/officeDocument/2006/relationships/slide" Target="slide12.xml"/><Relationship Id="rId10" Type="http://schemas.openxmlformats.org/officeDocument/2006/relationships/image" Target="../media/image2.png"/><Relationship Id="rId4" Type="http://schemas.openxmlformats.org/officeDocument/2006/relationships/slide" Target="slide5.xml"/><Relationship Id="rId9" Type="http://schemas.openxmlformats.org/officeDocument/2006/relationships/slide" Target="slide60.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G"/><Relationship Id="rId3" Type="http://schemas.openxmlformats.org/officeDocument/2006/relationships/image" Target="../media/image2.png"/><Relationship Id="rId7" Type="http://schemas.openxmlformats.org/officeDocument/2006/relationships/image" Target="../media/image48.JPG"/><Relationship Id="rId12" Type="http://schemas.openxmlformats.org/officeDocument/2006/relationships/image" Target="../media/image53.jpeg"/><Relationship Id="rId2" Type="http://schemas.openxmlformats.org/officeDocument/2006/relationships/image" Target="../media/image3.jpg"/><Relationship Id="rId16"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47.JPG"/><Relationship Id="rId11" Type="http://schemas.openxmlformats.org/officeDocument/2006/relationships/image" Target="../media/image52.JPG"/><Relationship Id="rId5" Type="http://schemas.openxmlformats.org/officeDocument/2006/relationships/image" Target="../media/image46.JPG"/><Relationship Id="rId15" Type="http://schemas.openxmlformats.org/officeDocument/2006/relationships/image" Target="../media/image56.JPG"/><Relationship Id="rId10" Type="http://schemas.openxmlformats.org/officeDocument/2006/relationships/image" Target="../media/image51.JPG"/><Relationship Id="rId4" Type="http://schemas.openxmlformats.org/officeDocument/2006/relationships/image" Target="../media/image45.JPG"/><Relationship Id="rId9" Type="http://schemas.openxmlformats.org/officeDocument/2006/relationships/image" Target="../media/image50.JPG"/><Relationship Id="rId14" Type="http://schemas.openxmlformats.org/officeDocument/2006/relationships/image" Target="../media/image55.JP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6.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39.JP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0.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3" Type="http://schemas.openxmlformats.org/officeDocument/2006/relationships/image" Target="../media/image2.png"/><Relationship Id="rId7" Type="http://schemas.openxmlformats.org/officeDocument/2006/relationships/image" Target="../media/image74.jpeg"/><Relationship Id="rId12" Type="http://schemas.openxmlformats.org/officeDocument/2006/relationships/image" Target="../media/image79.png"/><Relationship Id="rId2" Type="http://schemas.openxmlformats.org/officeDocument/2006/relationships/image" Target="../media/image3.jpg"/><Relationship Id="rId16"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5" Type="http://schemas.openxmlformats.org/officeDocument/2006/relationships/image" Target="../media/image82.png"/><Relationship Id="rId10" Type="http://schemas.openxmlformats.org/officeDocument/2006/relationships/image" Target="../media/image77.jpeg"/><Relationship Id="rId4" Type="http://schemas.openxmlformats.org/officeDocument/2006/relationships/image" Target="../media/image71.png"/><Relationship Id="rId9" Type="http://schemas.openxmlformats.org/officeDocument/2006/relationships/image" Target="../media/image76.jpeg"/><Relationship Id="rId14"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4F8EEA-FB98-41B6-BC66-6F258CDEF4DF}"/>
              </a:ext>
            </a:extLst>
          </p:cNvPr>
          <p:cNvSpPr/>
          <p:nvPr/>
        </p:nvSpPr>
        <p:spPr>
          <a:xfrm>
            <a:off x="226502" y="6635692"/>
            <a:ext cx="8712000" cy="75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0" name="CuadroTexto 59">
            <a:extLst>
              <a:ext uri="{FF2B5EF4-FFF2-40B4-BE49-F238E27FC236}">
                <a16:creationId xmlns:a16="http://schemas.microsoft.com/office/drawing/2014/main" id="{7E07F861-CC71-4D58-B2B1-5823F94BC95E}"/>
              </a:ext>
            </a:extLst>
          </p:cNvPr>
          <p:cNvSpPr txBox="1"/>
          <p:nvPr/>
        </p:nvSpPr>
        <p:spPr>
          <a:xfrm>
            <a:off x="645952" y="1166070"/>
            <a:ext cx="5508582" cy="1323439"/>
          </a:xfrm>
          <a:prstGeom prst="rect">
            <a:avLst/>
          </a:prstGeom>
          <a:noFill/>
        </p:spPr>
        <p:txBody>
          <a:bodyPr wrap="square" rtlCol="0">
            <a:spAutoFit/>
          </a:bodyPr>
          <a:lstStyle/>
          <a:p>
            <a:pPr algn="ctr">
              <a:spcAft>
                <a:spcPts val="1200"/>
              </a:spcAft>
            </a:pPr>
            <a:r>
              <a:rPr lang="es-PE" sz="2400" b="1" dirty="0">
                <a:latin typeface="Swis721 Blk BT" panose="020B0904030502020204" pitchFamily="34" charset="0"/>
              </a:rPr>
              <a:t>PLAN ANUAL 2018</a:t>
            </a:r>
          </a:p>
          <a:p>
            <a:pPr algn="ctr">
              <a:spcAft>
                <a:spcPts val="1200"/>
              </a:spcAft>
            </a:pPr>
            <a:endParaRPr lang="es-PE" sz="1600" b="1" dirty="0">
              <a:latin typeface="Swis721 Blk BT" panose="020B0904030502020204" pitchFamily="34" charset="0"/>
            </a:endParaRPr>
          </a:p>
          <a:p>
            <a:pPr algn="ctr">
              <a:spcAft>
                <a:spcPts val="1200"/>
              </a:spcAft>
            </a:pPr>
            <a:r>
              <a:rPr lang="es-PE" sz="2000" b="1" dirty="0">
                <a:solidFill>
                  <a:schemeClr val="bg1">
                    <a:lumMod val="85000"/>
                  </a:schemeClr>
                </a:solidFill>
                <a:latin typeface="Swis721 Lt BT" panose="020B0403020202020204" pitchFamily="34" charset="0"/>
              </a:rPr>
              <a:t>OBRAINSA CONCESIÓN VALLE DEL ZAÑA S.A.</a:t>
            </a:r>
          </a:p>
        </p:txBody>
      </p:sp>
      <p:sp>
        <p:nvSpPr>
          <p:cNvPr id="5" name="CuadroTexto 4">
            <a:extLst>
              <a:ext uri="{FF2B5EF4-FFF2-40B4-BE49-F238E27FC236}">
                <a16:creationId xmlns:a16="http://schemas.microsoft.com/office/drawing/2014/main" id="{D8A8ABF4-091E-4FF9-87BB-7631EEA35120}"/>
              </a:ext>
            </a:extLst>
          </p:cNvPr>
          <p:cNvSpPr txBox="1"/>
          <p:nvPr/>
        </p:nvSpPr>
        <p:spPr>
          <a:xfrm>
            <a:off x="3758268" y="5709597"/>
            <a:ext cx="3004894" cy="307777"/>
          </a:xfrm>
          <a:prstGeom prst="rect">
            <a:avLst/>
          </a:prstGeom>
          <a:noFill/>
        </p:spPr>
        <p:txBody>
          <a:bodyPr wrap="square" rtlCol="0">
            <a:spAutoFit/>
          </a:bodyPr>
          <a:lstStyle/>
          <a:p>
            <a:pPr algn="r"/>
            <a:r>
              <a:rPr lang="es-PE" sz="1400" dirty="0">
                <a:solidFill>
                  <a:schemeClr val="bg1">
                    <a:lumMod val="85000"/>
                  </a:schemeClr>
                </a:solidFill>
                <a:latin typeface="Arial" panose="020B0604020202020204" pitchFamily="34" charset="0"/>
                <a:cs typeface="Arial" panose="020B0604020202020204" pitchFamily="34" charset="0"/>
              </a:rPr>
              <a:t>viernes, 16 de marzo 2016</a:t>
            </a:r>
          </a:p>
        </p:txBody>
      </p:sp>
      <p:grpSp>
        <p:nvGrpSpPr>
          <p:cNvPr id="25" name="Grupo 24">
            <a:extLst>
              <a:ext uri="{FF2B5EF4-FFF2-40B4-BE49-F238E27FC236}">
                <a16:creationId xmlns:a16="http://schemas.microsoft.com/office/drawing/2014/main" id="{2F4F2EA1-7456-401A-A94E-2BE93E893CD9}"/>
              </a:ext>
            </a:extLst>
          </p:cNvPr>
          <p:cNvGrpSpPr/>
          <p:nvPr/>
        </p:nvGrpSpPr>
        <p:grpSpPr>
          <a:xfrm>
            <a:off x="969553" y="3057216"/>
            <a:ext cx="5062131" cy="2478660"/>
            <a:chOff x="969553" y="2276933"/>
            <a:chExt cx="7774158" cy="3838640"/>
          </a:xfrm>
        </p:grpSpPr>
        <p:sp>
          <p:nvSpPr>
            <p:cNvPr id="26" name="Forma libre: forma 25">
              <a:extLst>
                <a:ext uri="{FF2B5EF4-FFF2-40B4-BE49-F238E27FC236}">
                  <a16:creationId xmlns:a16="http://schemas.microsoft.com/office/drawing/2014/main" id="{30307C0A-9FD6-4239-977F-AD847C345BB3}"/>
                </a:ext>
              </a:extLst>
            </p:cNvPr>
            <p:cNvSpPr/>
            <p:nvPr/>
          </p:nvSpPr>
          <p:spPr>
            <a:xfrm>
              <a:off x="1288787" y="2357194"/>
              <a:ext cx="6299777" cy="1194820"/>
            </a:xfrm>
            <a:custGeom>
              <a:avLst/>
              <a:gdLst>
                <a:gd name="connsiteX0" fmla="*/ 938213 w 938213"/>
                <a:gd name="connsiteY0" fmla="*/ 540544 h 685800"/>
                <a:gd name="connsiteX1" fmla="*/ 933450 w 938213"/>
                <a:gd name="connsiteY1" fmla="*/ 685800 h 685800"/>
                <a:gd name="connsiteX2" fmla="*/ 9525 w 938213"/>
                <a:gd name="connsiteY2" fmla="*/ 33338 h 685800"/>
                <a:gd name="connsiteX3" fmla="*/ 0 w 938213"/>
                <a:gd name="connsiteY3" fmla="*/ 0 h 685800"/>
                <a:gd name="connsiteX4" fmla="*/ 938213 w 938213"/>
                <a:gd name="connsiteY4" fmla="*/ 540544 h 685800"/>
                <a:gd name="connsiteX0" fmla="*/ 938213 w 952356"/>
                <a:gd name="connsiteY0" fmla="*/ 540544 h 685800"/>
                <a:gd name="connsiteX1" fmla="*/ 952356 w 952356"/>
                <a:gd name="connsiteY1" fmla="*/ 685800 h 685800"/>
                <a:gd name="connsiteX2" fmla="*/ 9525 w 952356"/>
                <a:gd name="connsiteY2" fmla="*/ 33338 h 685800"/>
                <a:gd name="connsiteX3" fmla="*/ 0 w 952356"/>
                <a:gd name="connsiteY3" fmla="*/ 0 h 685800"/>
                <a:gd name="connsiteX4" fmla="*/ 938213 w 952356"/>
                <a:gd name="connsiteY4" fmla="*/ 540544 h 685800"/>
                <a:gd name="connsiteX0" fmla="*/ 938213 w 961809"/>
                <a:gd name="connsiteY0" fmla="*/ 540544 h 688181"/>
                <a:gd name="connsiteX1" fmla="*/ 961809 w 961809"/>
                <a:gd name="connsiteY1" fmla="*/ 688181 h 688181"/>
                <a:gd name="connsiteX2" fmla="*/ 9525 w 961809"/>
                <a:gd name="connsiteY2" fmla="*/ 33338 h 688181"/>
                <a:gd name="connsiteX3" fmla="*/ 0 w 961809"/>
                <a:gd name="connsiteY3" fmla="*/ 0 h 688181"/>
                <a:gd name="connsiteX4" fmla="*/ 938213 w 961809"/>
                <a:gd name="connsiteY4" fmla="*/ 540544 h 688181"/>
                <a:gd name="connsiteX0" fmla="*/ 928688 w 952284"/>
                <a:gd name="connsiteY0" fmla="*/ 542925 h 690562"/>
                <a:gd name="connsiteX1" fmla="*/ 952284 w 952284"/>
                <a:gd name="connsiteY1" fmla="*/ 690562 h 690562"/>
                <a:gd name="connsiteX2" fmla="*/ 0 w 952284"/>
                <a:gd name="connsiteY2" fmla="*/ 35719 h 690562"/>
                <a:gd name="connsiteX3" fmla="*/ 2291 w 952284"/>
                <a:gd name="connsiteY3" fmla="*/ 0 h 690562"/>
                <a:gd name="connsiteX4" fmla="*/ 928688 w 952284"/>
                <a:gd name="connsiteY4" fmla="*/ 542925 h 690562"/>
                <a:gd name="connsiteX0" fmla="*/ 926397 w 949993"/>
                <a:gd name="connsiteY0" fmla="*/ 542925 h 690562"/>
                <a:gd name="connsiteX1" fmla="*/ 949993 w 949993"/>
                <a:gd name="connsiteY1" fmla="*/ 690562 h 690562"/>
                <a:gd name="connsiteX2" fmla="*/ 9525 w 949993"/>
                <a:gd name="connsiteY2" fmla="*/ 40481 h 690562"/>
                <a:gd name="connsiteX3" fmla="*/ 0 w 949993"/>
                <a:gd name="connsiteY3" fmla="*/ 0 h 690562"/>
                <a:gd name="connsiteX4" fmla="*/ 926397 w 949993"/>
                <a:gd name="connsiteY4" fmla="*/ 542925 h 690562"/>
                <a:gd name="connsiteX0" fmla="*/ 926397 w 949993"/>
                <a:gd name="connsiteY0" fmla="*/ 542925 h 690562"/>
                <a:gd name="connsiteX1" fmla="*/ 949993 w 949993"/>
                <a:gd name="connsiteY1" fmla="*/ 690562 h 690562"/>
                <a:gd name="connsiteX2" fmla="*/ 9525 w 949993"/>
                <a:gd name="connsiteY2" fmla="*/ 40481 h 690562"/>
                <a:gd name="connsiteX3" fmla="*/ 0 w 949993"/>
                <a:gd name="connsiteY3" fmla="*/ 0 h 690562"/>
                <a:gd name="connsiteX4" fmla="*/ 926397 w 949993"/>
                <a:gd name="connsiteY4" fmla="*/ 542925 h 690562"/>
                <a:gd name="connsiteX0" fmla="*/ 926397 w 940540"/>
                <a:gd name="connsiteY0" fmla="*/ 542925 h 647699"/>
                <a:gd name="connsiteX1" fmla="*/ 940540 w 940540"/>
                <a:gd name="connsiteY1" fmla="*/ 647699 h 647699"/>
                <a:gd name="connsiteX2" fmla="*/ 9525 w 940540"/>
                <a:gd name="connsiteY2" fmla="*/ 40481 h 647699"/>
                <a:gd name="connsiteX3" fmla="*/ 0 w 940540"/>
                <a:gd name="connsiteY3" fmla="*/ 0 h 647699"/>
                <a:gd name="connsiteX4" fmla="*/ 926397 w 940540"/>
                <a:gd name="connsiteY4" fmla="*/ 542925 h 647699"/>
                <a:gd name="connsiteX0" fmla="*/ 926397 w 942904"/>
                <a:gd name="connsiteY0" fmla="*/ 542925 h 647699"/>
                <a:gd name="connsiteX1" fmla="*/ 942904 w 942904"/>
                <a:gd name="connsiteY1" fmla="*/ 647699 h 647699"/>
                <a:gd name="connsiteX2" fmla="*/ 9525 w 942904"/>
                <a:gd name="connsiteY2" fmla="*/ 40481 h 647699"/>
                <a:gd name="connsiteX3" fmla="*/ 0 w 942904"/>
                <a:gd name="connsiteY3" fmla="*/ 0 h 647699"/>
                <a:gd name="connsiteX4" fmla="*/ 926397 w 942904"/>
                <a:gd name="connsiteY4" fmla="*/ 542925 h 647699"/>
                <a:gd name="connsiteX0" fmla="*/ 1268998 w 1285505"/>
                <a:gd name="connsiteY0" fmla="*/ 542925 h 647699"/>
                <a:gd name="connsiteX1" fmla="*/ 1285505 w 1285505"/>
                <a:gd name="connsiteY1" fmla="*/ 647699 h 647699"/>
                <a:gd name="connsiteX2" fmla="*/ 0 w 1285505"/>
                <a:gd name="connsiteY2" fmla="*/ 223838 h 647699"/>
                <a:gd name="connsiteX3" fmla="*/ 342601 w 1285505"/>
                <a:gd name="connsiteY3" fmla="*/ 0 h 647699"/>
                <a:gd name="connsiteX4" fmla="*/ 1268998 w 1285505"/>
                <a:gd name="connsiteY4" fmla="*/ 542925 h 647699"/>
                <a:gd name="connsiteX0" fmla="*/ 1268998 w 1285505"/>
                <a:gd name="connsiteY0" fmla="*/ 354806 h 459580"/>
                <a:gd name="connsiteX1" fmla="*/ 1285505 w 1285505"/>
                <a:gd name="connsiteY1" fmla="*/ 459580 h 459580"/>
                <a:gd name="connsiteX2" fmla="*/ 0 w 1285505"/>
                <a:gd name="connsiteY2" fmla="*/ 35719 h 459580"/>
                <a:gd name="connsiteX3" fmla="*/ 9382 w 1285505"/>
                <a:gd name="connsiteY3" fmla="*/ 0 h 459580"/>
                <a:gd name="connsiteX4" fmla="*/ 1268998 w 1285505"/>
                <a:gd name="connsiteY4" fmla="*/ 354806 h 459580"/>
                <a:gd name="connsiteX0" fmla="*/ 1268998 w 1285505"/>
                <a:gd name="connsiteY0" fmla="*/ 352424 h 457198"/>
                <a:gd name="connsiteX1" fmla="*/ 1285505 w 1285505"/>
                <a:gd name="connsiteY1" fmla="*/ 457198 h 457198"/>
                <a:gd name="connsiteX2" fmla="*/ 0 w 1285505"/>
                <a:gd name="connsiteY2" fmla="*/ 33337 h 457198"/>
                <a:gd name="connsiteX3" fmla="*/ 7019 w 1285505"/>
                <a:gd name="connsiteY3" fmla="*/ 0 h 457198"/>
                <a:gd name="connsiteX4" fmla="*/ 1268998 w 1285505"/>
                <a:gd name="connsiteY4" fmla="*/ 352424 h 457198"/>
                <a:gd name="connsiteX0" fmla="*/ 1261979 w 1278486"/>
                <a:gd name="connsiteY0" fmla="*/ 352424 h 457198"/>
                <a:gd name="connsiteX1" fmla="*/ 1278486 w 1278486"/>
                <a:gd name="connsiteY1" fmla="*/ 457198 h 457198"/>
                <a:gd name="connsiteX2" fmla="*/ 14251 w 1278486"/>
                <a:gd name="connsiteY2" fmla="*/ 26193 h 457198"/>
                <a:gd name="connsiteX3" fmla="*/ 0 w 1278486"/>
                <a:gd name="connsiteY3" fmla="*/ 0 h 457198"/>
                <a:gd name="connsiteX4" fmla="*/ 1261979 w 1278486"/>
                <a:gd name="connsiteY4" fmla="*/ 352424 h 457198"/>
                <a:gd name="connsiteX0" fmla="*/ 1261979 w 1269033"/>
                <a:gd name="connsiteY0" fmla="*/ 352424 h 419098"/>
                <a:gd name="connsiteX1" fmla="*/ 1269033 w 1269033"/>
                <a:gd name="connsiteY1" fmla="*/ 419098 h 419098"/>
                <a:gd name="connsiteX2" fmla="*/ 14251 w 1269033"/>
                <a:gd name="connsiteY2" fmla="*/ 26193 h 419098"/>
                <a:gd name="connsiteX3" fmla="*/ 0 w 1269033"/>
                <a:gd name="connsiteY3" fmla="*/ 0 h 419098"/>
                <a:gd name="connsiteX4" fmla="*/ 1261979 w 1269033"/>
                <a:gd name="connsiteY4" fmla="*/ 352424 h 419098"/>
                <a:gd name="connsiteX0" fmla="*/ 1261979 w 1271397"/>
                <a:gd name="connsiteY0" fmla="*/ 352424 h 423860"/>
                <a:gd name="connsiteX1" fmla="*/ 1271397 w 1271397"/>
                <a:gd name="connsiteY1" fmla="*/ 423860 h 423860"/>
                <a:gd name="connsiteX2" fmla="*/ 14251 w 1271397"/>
                <a:gd name="connsiteY2" fmla="*/ 26193 h 423860"/>
                <a:gd name="connsiteX3" fmla="*/ 0 w 1271397"/>
                <a:gd name="connsiteY3" fmla="*/ 0 h 423860"/>
                <a:gd name="connsiteX4" fmla="*/ 1261979 w 1271397"/>
                <a:gd name="connsiteY4" fmla="*/ 352424 h 423860"/>
                <a:gd name="connsiteX0" fmla="*/ 1590400 w 1599818"/>
                <a:gd name="connsiteY0" fmla="*/ 352424 h 423860"/>
                <a:gd name="connsiteX1" fmla="*/ 1599818 w 1599818"/>
                <a:gd name="connsiteY1" fmla="*/ 423860 h 423860"/>
                <a:gd name="connsiteX2" fmla="*/ 0 w 1599818"/>
                <a:gd name="connsiteY2" fmla="*/ 214312 h 423860"/>
                <a:gd name="connsiteX3" fmla="*/ 328421 w 1599818"/>
                <a:gd name="connsiteY3" fmla="*/ 0 h 423860"/>
                <a:gd name="connsiteX4" fmla="*/ 1590400 w 1599818"/>
                <a:gd name="connsiteY4" fmla="*/ 352424 h 423860"/>
                <a:gd name="connsiteX0" fmla="*/ 1592835 w 1602253"/>
                <a:gd name="connsiteY0" fmla="*/ 159543 h 230979"/>
                <a:gd name="connsiteX1" fmla="*/ 1602253 w 1602253"/>
                <a:gd name="connsiteY1" fmla="*/ 230979 h 230979"/>
                <a:gd name="connsiteX2" fmla="*/ 2435 w 1602253"/>
                <a:gd name="connsiteY2" fmla="*/ 21431 h 230979"/>
                <a:gd name="connsiteX3" fmla="*/ 0 w 1602253"/>
                <a:gd name="connsiteY3" fmla="*/ 0 h 230979"/>
                <a:gd name="connsiteX4" fmla="*/ 1592835 w 1602253"/>
                <a:gd name="connsiteY4" fmla="*/ 159543 h 230979"/>
                <a:gd name="connsiteX0" fmla="*/ 1591627 w 1601045"/>
                <a:gd name="connsiteY0" fmla="*/ 157676 h 229112"/>
                <a:gd name="connsiteX1" fmla="*/ 1601045 w 1601045"/>
                <a:gd name="connsiteY1" fmla="*/ 229112 h 229112"/>
                <a:gd name="connsiteX2" fmla="*/ 1227 w 1601045"/>
                <a:gd name="connsiteY2" fmla="*/ 19564 h 229112"/>
                <a:gd name="connsiteX3" fmla="*/ 0 w 1601045"/>
                <a:gd name="connsiteY3" fmla="*/ 0 h 229112"/>
                <a:gd name="connsiteX4" fmla="*/ 1591627 w 1601045"/>
                <a:gd name="connsiteY4" fmla="*/ 157676 h 229112"/>
                <a:gd name="connsiteX0" fmla="*/ 1591627 w 1601045"/>
                <a:gd name="connsiteY0" fmla="*/ 157676 h 229112"/>
                <a:gd name="connsiteX1" fmla="*/ 1601045 w 1601045"/>
                <a:gd name="connsiteY1" fmla="*/ 229112 h 229112"/>
                <a:gd name="connsiteX2" fmla="*/ 3040 w 1601045"/>
                <a:gd name="connsiteY2" fmla="*/ 20498 h 229112"/>
                <a:gd name="connsiteX3" fmla="*/ 0 w 1601045"/>
                <a:gd name="connsiteY3" fmla="*/ 0 h 229112"/>
                <a:gd name="connsiteX4" fmla="*/ 1591627 w 1601045"/>
                <a:gd name="connsiteY4" fmla="*/ 157676 h 229112"/>
                <a:gd name="connsiteX0" fmla="*/ 1591627 w 1598024"/>
                <a:gd name="connsiteY0" fmla="*/ 157676 h 229112"/>
                <a:gd name="connsiteX1" fmla="*/ 1598024 w 1598024"/>
                <a:gd name="connsiteY1" fmla="*/ 229112 h 229112"/>
                <a:gd name="connsiteX2" fmla="*/ 3040 w 1598024"/>
                <a:gd name="connsiteY2" fmla="*/ 20498 h 229112"/>
                <a:gd name="connsiteX3" fmla="*/ 0 w 1598024"/>
                <a:gd name="connsiteY3" fmla="*/ 0 h 229112"/>
                <a:gd name="connsiteX4" fmla="*/ 1591627 w 1598024"/>
                <a:gd name="connsiteY4" fmla="*/ 157676 h 229112"/>
                <a:gd name="connsiteX0" fmla="*/ 1586793 w 1598024"/>
                <a:gd name="connsiteY0" fmla="*/ 160010 h 229112"/>
                <a:gd name="connsiteX1" fmla="*/ 1598024 w 1598024"/>
                <a:gd name="connsiteY1" fmla="*/ 229112 h 229112"/>
                <a:gd name="connsiteX2" fmla="*/ 3040 w 1598024"/>
                <a:gd name="connsiteY2" fmla="*/ 20498 h 229112"/>
                <a:gd name="connsiteX3" fmla="*/ 0 w 1598024"/>
                <a:gd name="connsiteY3" fmla="*/ 0 h 229112"/>
                <a:gd name="connsiteX4" fmla="*/ 1586793 w 1598024"/>
                <a:gd name="connsiteY4" fmla="*/ 160010 h 229112"/>
                <a:gd name="connsiteX0" fmla="*/ 1588002 w 1598024"/>
                <a:gd name="connsiteY0" fmla="*/ 160010 h 229112"/>
                <a:gd name="connsiteX1" fmla="*/ 1598024 w 1598024"/>
                <a:gd name="connsiteY1" fmla="*/ 229112 h 229112"/>
                <a:gd name="connsiteX2" fmla="*/ 3040 w 1598024"/>
                <a:gd name="connsiteY2" fmla="*/ 20498 h 229112"/>
                <a:gd name="connsiteX3" fmla="*/ 0 w 1598024"/>
                <a:gd name="connsiteY3" fmla="*/ 0 h 229112"/>
                <a:gd name="connsiteX4" fmla="*/ 1588002 w 1598024"/>
                <a:gd name="connsiteY4" fmla="*/ 160010 h 229112"/>
                <a:gd name="connsiteX0" fmla="*/ 1587398 w 1597420"/>
                <a:gd name="connsiteY0" fmla="*/ 160477 h 229579"/>
                <a:gd name="connsiteX1" fmla="*/ 1597420 w 1597420"/>
                <a:gd name="connsiteY1" fmla="*/ 229579 h 229579"/>
                <a:gd name="connsiteX2" fmla="*/ 2436 w 1597420"/>
                <a:gd name="connsiteY2" fmla="*/ 20965 h 229579"/>
                <a:gd name="connsiteX3" fmla="*/ 0 w 1597420"/>
                <a:gd name="connsiteY3" fmla="*/ 0 h 229579"/>
                <a:gd name="connsiteX4" fmla="*/ 1587398 w 1597420"/>
                <a:gd name="connsiteY4" fmla="*/ 160477 h 229579"/>
                <a:gd name="connsiteX0" fmla="*/ 1587398 w 1598024"/>
                <a:gd name="connsiteY0" fmla="*/ 160477 h 234247"/>
                <a:gd name="connsiteX1" fmla="*/ 1598024 w 1598024"/>
                <a:gd name="connsiteY1" fmla="*/ 234247 h 234247"/>
                <a:gd name="connsiteX2" fmla="*/ 2436 w 1598024"/>
                <a:gd name="connsiteY2" fmla="*/ 20965 h 234247"/>
                <a:gd name="connsiteX3" fmla="*/ 0 w 1598024"/>
                <a:gd name="connsiteY3" fmla="*/ 0 h 234247"/>
                <a:gd name="connsiteX4" fmla="*/ 1587398 w 1598024"/>
                <a:gd name="connsiteY4" fmla="*/ 160477 h 234247"/>
                <a:gd name="connsiteX0" fmla="*/ 1587398 w 1598628"/>
                <a:gd name="connsiteY0" fmla="*/ 160477 h 234247"/>
                <a:gd name="connsiteX1" fmla="*/ 1598628 w 1598628"/>
                <a:gd name="connsiteY1" fmla="*/ 234247 h 234247"/>
                <a:gd name="connsiteX2" fmla="*/ 2436 w 1598628"/>
                <a:gd name="connsiteY2" fmla="*/ 20965 h 234247"/>
                <a:gd name="connsiteX3" fmla="*/ 0 w 1598628"/>
                <a:gd name="connsiteY3" fmla="*/ 0 h 234247"/>
                <a:gd name="connsiteX4" fmla="*/ 1587398 w 1598628"/>
                <a:gd name="connsiteY4" fmla="*/ 160477 h 23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28" h="234247">
                  <a:moveTo>
                    <a:pt x="1587398" y="160477"/>
                  </a:moveTo>
                  <a:lnTo>
                    <a:pt x="1598628" y="234247"/>
                  </a:lnTo>
                  <a:lnTo>
                    <a:pt x="2436" y="20965"/>
                  </a:lnTo>
                  <a:lnTo>
                    <a:pt x="0" y="0"/>
                  </a:lnTo>
                  <a:lnTo>
                    <a:pt x="1587398" y="160477"/>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a:p>
          </p:txBody>
        </p:sp>
        <p:sp>
          <p:nvSpPr>
            <p:cNvPr id="27" name="Forma libre: forma 26">
              <a:extLst>
                <a:ext uri="{FF2B5EF4-FFF2-40B4-BE49-F238E27FC236}">
                  <a16:creationId xmlns:a16="http://schemas.microsoft.com/office/drawing/2014/main" id="{64157D8A-6113-42E0-B630-AB2F484C9D08}"/>
                </a:ext>
              </a:extLst>
            </p:cNvPr>
            <p:cNvSpPr/>
            <p:nvPr/>
          </p:nvSpPr>
          <p:spPr>
            <a:xfrm>
              <a:off x="1120940" y="2493448"/>
              <a:ext cx="5042941" cy="2329640"/>
            </a:xfrm>
            <a:custGeom>
              <a:avLst/>
              <a:gdLst>
                <a:gd name="connsiteX0" fmla="*/ 938213 w 938213"/>
                <a:gd name="connsiteY0" fmla="*/ 540544 h 685800"/>
                <a:gd name="connsiteX1" fmla="*/ 933450 w 938213"/>
                <a:gd name="connsiteY1" fmla="*/ 685800 h 685800"/>
                <a:gd name="connsiteX2" fmla="*/ 9525 w 938213"/>
                <a:gd name="connsiteY2" fmla="*/ 33338 h 685800"/>
                <a:gd name="connsiteX3" fmla="*/ 0 w 938213"/>
                <a:gd name="connsiteY3" fmla="*/ 0 h 685800"/>
                <a:gd name="connsiteX4" fmla="*/ 938213 w 938213"/>
                <a:gd name="connsiteY4" fmla="*/ 540544 h 685800"/>
                <a:gd name="connsiteX0" fmla="*/ 938213 w 952356"/>
                <a:gd name="connsiteY0" fmla="*/ 540544 h 685800"/>
                <a:gd name="connsiteX1" fmla="*/ 952356 w 952356"/>
                <a:gd name="connsiteY1" fmla="*/ 685800 h 685800"/>
                <a:gd name="connsiteX2" fmla="*/ 9525 w 952356"/>
                <a:gd name="connsiteY2" fmla="*/ 33338 h 685800"/>
                <a:gd name="connsiteX3" fmla="*/ 0 w 952356"/>
                <a:gd name="connsiteY3" fmla="*/ 0 h 685800"/>
                <a:gd name="connsiteX4" fmla="*/ 938213 w 952356"/>
                <a:gd name="connsiteY4" fmla="*/ 540544 h 685800"/>
                <a:gd name="connsiteX0" fmla="*/ 938213 w 961809"/>
                <a:gd name="connsiteY0" fmla="*/ 540544 h 688181"/>
                <a:gd name="connsiteX1" fmla="*/ 961809 w 961809"/>
                <a:gd name="connsiteY1" fmla="*/ 688181 h 688181"/>
                <a:gd name="connsiteX2" fmla="*/ 9525 w 961809"/>
                <a:gd name="connsiteY2" fmla="*/ 33338 h 688181"/>
                <a:gd name="connsiteX3" fmla="*/ 0 w 961809"/>
                <a:gd name="connsiteY3" fmla="*/ 0 h 688181"/>
                <a:gd name="connsiteX4" fmla="*/ 938213 w 961809"/>
                <a:gd name="connsiteY4" fmla="*/ 540544 h 688181"/>
                <a:gd name="connsiteX0" fmla="*/ 928688 w 952284"/>
                <a:gd name="connsiteY0" fmla="*/ 542925 h 690562"/>
                <a:gd name="connsiteX1" fmla="*/ 952284 w 952284"/>
                <a:gd name="connsiteY1" fmla="*/ 690562 h 690562"/>
                <a:gd name="connsiteX2" fmla="*/ 0 w 952284"/>
                <a:gd name="connsiteY2" fmla="*/ 35719 h 690562"/>
                <a:gd name="connsiteX3" fmla="*/ 2291 w 952284"/>
                <a:gd name="connsiteY3" fmla="*/ 0 h 690562"/>
                <a:gd name="connsiteX4" fmla="*/ 928688 w 952284"/>
                <a:gd name="connsiteY4" fmla="*/ 542925 h 690562"/>
                <a:gd name="connsiteX0" fmla="*/ 926397 w 949993"/>
                <a:gd name="connsiteY0" fmla="*/ 542925 h 690562"/>
                <a:gd name="connsiteX1" fmla="*/ 949993 w 949993"/>
                <a:gd name="connsiteY1" fmla="*/ 690562 h 690562"/>
                <a:gd name="connsiteX2" fmla="*/ 9525 w 949993"/>
                <a:gd name="connsiteY2" fmla="*/ 40481 h 690562"/>
                <a:gd name="connsiteX3" fmla="*/ 0 w 949993"/>
                <a:gd name="connsiteY3" fmla="*/ 0 h 690562"/>
                <a:gd name="connsiteX4" fmla="*/ 926397 w 949993"/>
                <a:gd name="connsiteY4" fmla="*/ 542925 h 690562"/>
                <a:gd name="connsiteX0" fmla="*/ 926397 w 949993"/>
                <a:gd name="connsiteY0" fmla="*/ 542925 h 690562"/>
                <a:gd name="connsiteX1" fmla="*/ 949993 w 949993"/>
                <a:gd name="connsiteY1" fmla="*/ 690562 h 690562"/>
                <a:gd name="connsiteX2" fmla="*/ 9525 w 949993"/>
                <a:gd name="connsiteY2" fmla="*/ 40481 h 690562"/>
                <a:gd name="connsiteX3" fmla="*/ 0 w 949993"/>
                <a:gd name="connsiteY3" fmla="*/ 0 h 690562"/>
                <a:gd name="connsiteX4" fmla="*/ 926397 w 949993"/>
                <a:gd name="connsiteY4" fmla="*/ 542925 h 690562"/>
                <a:gd name="connsiteX0" fmla="*/ 926397 w 940540"/>
                <a:gd name="connsiteY0" fmla="*/ 542925 h 647699"/>
                <a:gd name="connsiteX1" fmla="*/ 940540 w 940540"/>
                <a:gd name="connsiteY1" fmla="*/ 647699 h 647699"/>
                <a:gd name="connsiteX2" fmla="*/ 9525 w 940540"/>
                <a:gd name="connsiteY2" fmla="*/ 40481 h 647699"/>
                <a:gd name="connsiteX3" fmla="*/ 0 w 940540"/>
                <a:gd name="connsiteY3" fmla="*/ 0 h 647699"/>
                <a:gd name="connsiteX4" fmla="*/ 926397 w 940540"/>
                <a:gd name="connsiteY4" fmla="*/ 542925 h 647699"/>
                <a:gd name="connsiteX0" fmla="*/ 926397 w 942904"/>
                <a:gd name="connsiteY0" fmla="*/ 542925 h 647699"/>
                <a:gd name="connsiteX1" fmla="*/ 942904 w 942904"/>
                <a:gd name="connsiteY1" fmla="*/ 647699 h 647699"/>
                <a:gd name="connsiteX2" fmla="*/ 9525 w 942904"/>
                <a:gd name="connsiteY2" fmla="*/ 40481 h 647699"/>
                <a:gd name="connsiteX3" fmla="*/ 0 w 942904"/>
                <a:gd name="connsiteY3" fmla="*/ 0 h 647699"/>
                <a:gd name="connsiteX4" fmla="*/ 926397 w 942904"/>
                <a:gd name="connsiteY4" fmla="*/ 542925 h 647699"/>
                <a:gd name="connsiteX0" fmla="*/ 1268998 w 1285505"/>
                <a:gd name="connsiteY0" fmla="*/ 542925 h 647699"/>
                <a:gd name="connsiteX1" fmla="*/ 1285505 w 1285505"/>
                <a:gd name="connsiteY1" fmla="*/ 647699 h 647699"/>
                <a:gd name="connsiteX2" fmla="*/ 0 w 1285505"/>
                <a:gd name="connsiteY2" fmla="*/ 223838 h 647699"/>
                <a:gd name="connsiteX3" fmla="*/ 342601 w 1285505"/>
                <a:gd name="connsiteY3" fmla="*/ 0 h 647699"/>
                <a:gd name="connsiteX4" fmla="*/ 1268998 w 1285505"/>
                <a:gd name="connsiteY4" fmla="*/ 542925 h 647699"/>
                <a:gd name="connsiteX0" fmla="*/ 1268998 w 1285505"/>
                <a:gd name="connsiteY0" fmla="*/ 354806 h 459580"/>
                <a:gd name="connsiteX1" fmla="*/ 1285505 w 1285505"/>
                <a:gd name="connsiteY1" fmla="*/ 459580 h 459580"/>
                <a:gd name="connsiteX2" fmla="*/ 0 w 1285505"/>
                <a:gd name="connsiteY2" fmla="*/ 35719 h 459580"/>
                <a:gd name="connsiteX3" fmla="*/ 9382 w 1285505"/>
                <a:gd name="connsiteY3" fmla="*/ 0 h 459580"/>
                <a:gd name="connsiteX4" fmla="*/ 1268998 w 1285505"/>
                <a:gd name="connsiteY4" fmla="*/ 354806 h 459580"/>
                <a:gd name="connsiteX0" fmla="*/ 1268998 w 1285505"/>
                <a:gd name="connsiteY0" fmla="*/ 352424 h 457198"/>
                <a:gd name="connsiteX1" fmla="*/ 1285505 w 1285505"/>
                <a:gd name="connsiteY1" fmla="*/ 457198 h 457198"/>
                <a:gd name="connsiteX2" fmla="*/ 0 w 1285505"/>
                <a:gd name="connsiteY2" fmla="*/ 33337 h 457198"/>
                <a:gd name="connsiteX3" fmla="*/ 7019 w 1285505"/>
                <a:gd name="connsiteY3" fmla="*/ 0 h 457198"/>
                <a:gd name="connsiteX4" fmla="*/ 1268998 w 1285505"/>
                <a:gd name="connsiteY4" fmla="*/ 352424 h 457198"/>
                <a:gd name="connsiteX0" fmla="*/ 1261979 w 1278486"/>
                <a:gd name="connsiteY0" fmla="*/ 352424 h 457198"/>
                <a:gd name="connsiteX1" fmla="*/ 1278486 w 1278486"/>
                <a:gd name="connsiteY1" fmla="*/ 457198 h 457198"/>
                <a:gd name="connsiteX2" fmla="*/ 14251 w 1278486"/>
                <a:gd name="connsiteY2" fmla="*/ 26193 h 457198"/>
                <a:gd name="connsiteX3" fmla="*/ 0 w 1278486"/>
                <a:gd name="connsiteY3" fmla="*/ 0 h 457198"/>
                <a:gd name="connsiteX4" fmla="*/ 1261979 w 1278486"/>
                <a:gd name="connsiteY4" fmla="*/ 352424 h 457198"/>
                <a:gd name="connsiteX0" fmla="*/ 1263187 w 1279694"/>
                <a:gd name="connsiteY0" fmla="*/ 350557 h 455331"/>
                <a:gd name="connsiteX1" fmla="*/ 1279694 w 1279694"/>
                <a:gd name="connsiteY1" fmla="*/ 455331 h 455331"/>
                <a:gd name="connsiteX2" fmla="*/ 15459 w 1279694"/>
                <a:gd name="connsiteY2" fmla="*/ 24326 h 455331"/>
                <a:gd name="connsiteX3" fmla="*/ 0 w 1279694"/>
                <a:gd name="connsiteY3" fmla="*/ 0 h 455331"/>
                <a:gd name="connsiteX4" fmla="*/ 1263187 w 1279694"/>
                <a:gd name="connsiteY4" fmla="*/ 350557 h 455331"/>
                <a:gd name="connsiteX0" fmla="*/ 1261979 w 1278486"/>
                <a:gd name="connsiteY0" fmla="*/ 350090 h 454864"/>
                <a:gd name="connsiteX1" fmla="*/ 1278486 w 1278486"/>
                <a:gd name="connsiteY1" fmla="*/ 454864 h 454864"/>
                <a:gd name="connsiteX2" fmla="*/ 14251 w 1278486"/>
                <a:gd name="connsiteY2" fmla="*/ 23859 h 454864"/>
                <a:gd name="connsiteX3" fmla="*/ 0 w 1278486"/>
                <a:gd name="connsiteY3" fmla="*/ 0 h 454864"/>
                <a:gd name="connsiteX4" fmla="*/ 1261979 w 1278486"/>
                <a:gd name="connsiteY4" fmla="*/ 350090 h 454864"/>
                <a:gd name="connsiteX0" fmla="*/ 1261979 w 1278486"/>
                <a:gd name="connsiteY0" fmla="*/ 350090 h 454864"/>
                <a:gd name="connsiteX1" fmla="*/ 1278486 w 1278486"/>
                <a:gd name="connsiteY1" fmla="*/ 454864 h 454864"/>
                <a:gd name="connsiteX2" fmla="*/ 8813 w 1278486"/>
                <a:gd name="connsiteY2" fmla="*/ 26193 h 454864"/>
                <a:gd name="connsiteX3" fmla="*/ 0 w 1278486"/>
                <a:gd name="connsiteY3" fmla="*/ 0 h 454864"/>
                <a:gd name="connsiteX4" fmla="*/ 1261979 w 1278486"/>
                <a:gd name="connsiteY4" fmla="*/ 350090 h 454864"/>
                <a:gd name="connsiteX0" fmla="*/ 1261979 w 1278486"/>
                <a:gd name="connsiteY0" fmla="*/ 350090 h 454864"/>
                <a:gd name="connsiteX1" fmla="*/ 1278486 w 1278486"/>
                <a:gd name="connsiteY1" fmla="*/ 454864 h 454864"/>
                <a:gd name="connsiteX2" fmla="*/ 8813 w 1278486"/>
                <a:gd name="connsiteY2" fmla="*/ 28060 h 454864"/>
                <a:gd name="connsiteX3" fmla="*/ 0 w 1278486"/>
                <a:gd name="connsiteY3" fmla="*/ 0 h 454864"/>
                <a:gd name="connsiteX4" fmla="*/ 1261979 w 1278486"/>
                <a:gd name="connsiteY4" fmla="*/ 350090 h 454864"/>
                <a:gd name="connsiteX0" fmla="*/ 1261979 w 1277277"/>
                <a:gd name="connsiteY0" fmla="*/ 350090 h 444126"/>
                <a:gd name="connsiteX1" fmla="*/ 1277277 w 1277277"/>
                <a:gd name="connsiteY1" fmla="*/ 444126 h 444126"/>
                <a:gd name="connsiteX2" fmla="*/ 8813 w 1277277"/>
                <a:gd name="connsiteY2" fmla="*/ 28060 h 444126"/>
                <a:gd name="connsiteX3" fmla="*/ 0 w 1277277"/>
                <a:gd name="connsiteY3" fmla="*/ 0 h 444126"/>
                <a:gd name="connsiteX4" fmla="*/ 1261979 w 1277277"/>
                <a:gd name="connsiteY4" fmla="*/ 350090 h 444126"/>
                <a:gd name="connsiteX0" fmla="*/ 1262583 w 1277277"/>
                <a:gd name="connsiteY0" fmla="*/ 349156 h 444126"/>
                <a:gd name="connsiteX1" fmla="*/ 1277277 w 1277277"/>
                <a:gd name="connsiteY1" fmla="*/ 444126 h 444126"/>
                <a:gd name="connsiteX2" fmla="*/ 8813 w 1277277"/>
                <a:gd name="connsiteY2" fmla="*/ 28060 h 444126"/>
                <a:gd name="connsiteX3" fmla="*/ 0 w 1277277"/>
                <a:gd name="connsiteY3" fmla="*/ 0 h 444126"/>
                <a:gd name="connsiteX4" fmla="*/ 1262583 w 1277277"/>
                <a:gd name="connsiteY4" fmla="*/ 349156 h 444126"/>
                <a:gd name="connsiteX0" fmla="*/ 1261979 w 1276673"/>
                <a:gd name="connsiteY0" fmla="*/ 349623 h 444593"/>
                <a:gd name="connsiteX1" fmla="*/ 1276673 w 1276673"/>
                <a:gd name="connsiteY1" fmla="*/ 444593 h 444593"/>
                <a:gd name="connsiteX2" fmla="*/ 8209 w 1276673"/>
                <a:gd name="connsiteY2" fmla="*/ 28527 h 444593"/>
                <a:gd name="connsiteX3" fmla="*/ 0 w 1276673"/>
                <a:gd name="connsiteY3" fmla="*/ 0 h 444593"/>
                <a:gd name="connsiteX4" fmla="*/ 1261979 w 1276673"/>
                <a:gd name="connsiteY4" fmla="*/ 349623 h 444593"/>
                <a:gd name="connsiteX0" fmla="*/ 1263187 w 1277881"/>
                <a:gd name="connsiteY0" fmla="*/ 349623 h 444593"/>
                <a:gd name="connsiteX1" fmla="*/ 1277881 w 1277881"/>
                <a:gd name="connsiteY1" fmla="*/ 444593 h 444593"/>
                <a:gd name="connsiteX2" fmla="*/ 9417 w 1277881"/>
                <a:gd name="connsiteY2" fmla="*/ 28527 h 444593"/>
                <a:gd name="connsiteX3" fmla="*/ 0 w 1277881"/>
                <a:gd name="connsiteY3" fmla="*/ 0 h 444593"/>
                <a:gd name="connsiteX4" fmla="*/ 1263187 w 1277881"/>
                <a:gd name="connsiteY4" fmla="*/ 349623 h 444593"/>
                <a:gd name="connsiteX0" fmla="*/ 1263187 w 1279090"/>
                <a:gd name="connsiteY0" fmla="*/ 349623 h 455797"/>
                <a:gd name="connsiteX1" fmla="*/ 1279090 w 1279090"/>
                <a:gd name="connsiteY1" fmla="*/ 455797 h 455797"/>
                <a:gd name="connsiteX2" fmla="*/ 9417 w 1279090"/>
                <a:gd name="connsiteY2" fmla="*/ 28527 h 455797"/>
                <a:gd name="connsiteX3" fmla="*/ 0 w 1279090"/>
                <a:gd name="connsiteY3" fmla="*/ 0 h 455797"/>
                <a:gd name="connsiteX4" fmla="*/ 1263187 w 1279090"/>
                <a:gd name="connsiteY4" fmla="*/ 349623 h 455797"/>
                <a:gd name="connsiteX0" fmla="*/ 1263187 w 1279090"/>
                <a:gd name="connsiteY0" fmla="*/ 349623 h 456264"/>
                <a:gd name="connsiteX1" fmla="*/ 1279090 w 1279090"/>
                <a:gd name="connsiteY1" fmla="*/ 456264 h 456264"/>
                <a:gd name="connsiteX2" fmla="*/ 9417 w 1279090"/>
                <a:gd name="connsiteY2" fmla="*/ 28527 h 456264"/>
                <a:gd name="connsiteX3" fmla="*/ 0 w 1279090"/>
                <a:gd name="connsiteY3" fmla="*/ 0 h 456264"/>
                <a:gd name="connsiteX4" fmla="*/ 1263187 w 1279090"/>
                <a:gd name="connsiteY4" fmla="*/ 349623 h 456264"/>
                <a:gd name="connsiteX0" fmla="*/ 1263187 w 1279694"/>
                <a:gd name="connsiteY0" fmla="*/ 349623 h 456731"/>
                <a:gd name="connsiteX1" fmla="*/ 1279694 w 1279694"/>
                <a:gd name="connsiteY1" fmla="*/ 456731 h 456731"/>
                <a:gd name="connsiteX2" fmla="*/ 9417 w 1279694"/>
                <a:gd name="connsiteY2" fmla="*/ 28527 h 456731"/>
                <a:gd name="connsiteX3" fmla="*/ 0 w 1279694"/>
                <a:gd name="connsiteY3" fmla="*/ 0 h 456731"/>
                <a:gd name="connsiteX4" fmla="*/ 1263187 w 1279694"/>
                <a:gd name="connsiteY4" fmla="*/ 349623 h 45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694" h="456731">
                  <a:moveTo>
                    <a:pt x="1263187" y="349623"/>
                  </a:moveTo>
                  <a:lnTo>
                    <a:pt x="1279694" y="456731"/>
                  </a:lnTo>
                  <a:lnTo>
                    <a:pt x="9417" y="28527"/>
                  </a:lnTo>
                  <a:lnTo>
                    <a:pt x="0" y="0"/>
                  </a:lnTo>
                  <a:lnTo>
                    <a:pt x="1263187" y="349623"/>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a:p>
          </p:txBody>
        </p:sp>
        <p:sp>
          <p:nvSpPr>
            <p:cNvPr id="28" name="Forma libre: forma 27">
              <a:extLst>
                <a:ext uri="{FF2B5EF4-FFF2-40B4-BE49-F238E27FC236}">
                  <a16:creationId xmlns:a16="http://schemas.microsoft.com/office/drawing/2014/main" id="{11005D04-B2EA-45AD-9BD8-84CAC19206E9}"/>
                </a:ext>
              </a:extLst>
            </p:cNvPr>
            <p:cNvSpPr/>
            <p:nvPr/>
          </p:nvSpPr>
          <p:spPr>
            <a:xfrm>
              <a:off x="969553" y="2621810"/>
              <a:ext cx="3748435" cy="3493763"/>
            </a:xfrm>
            <a:custGeom>
              <a:avLst/>
              <a:gdLst>
                <a:gd name="connsiteX0" fmla="*/ 938213 w 938213"/>
                <a:gd name="connsiteY0" fmla="*/ 540544 h 685800"/>
                <a:gd name="connsiteX1" fmla="*/ 933450 w 938213"/>
                <a:gd name="connsiteY1" fmla="*/ 685800 h 685800"/>
                <a:gd name="connsiteX2" fmla="*/ 9525 w 938213"/>
                <a:gd name="connsiteY2" fmla="*/ 33338 h 685800"/>
                <a:gd name="connsiteX3" fmla="*/ 0 w 938213"/>
                <a:gd name="connsiteY3" fmla="*/ 0 h 685800"/>
                <a:gd name="connsiteX4" fmla="*/ 938213 w 938213"/>
                <a:gd name="connsiteY4" fmla="*/ 540544 h 685800"/>
                <a:gd name="connsiteX0" fmla="*/ 938213 w 952356"/>
                <a:gd name="connsiteY0" fmla="*/ 540544 h 685800"/>
                <a:gd name="connsiteX1" fmla="*/ 952356 w 952356"/>
                <a:gd name="connsiteY1" fmla="*/ 685800 h 685800"/>
                <a:gd name="connsiteX2" fmla="*/ 9525 w 952356"/>
                <a:gd name="connsiteY2" fmla="*/ 33338 h 685800"/>
                <a:gd name="connsiteX3" fmla="*/ 0 w 952356"/>
                <a:gd name="connsiteY3" fmla="*/ 0 h 685800"/>
                <a:gd name="connsiteX4" fmla="*/ 938213 w 952356"/>
                <a:gd name="connsiteY4" fmla="*/ 540544 h 685800"/>
                <a:gd name="connsiteX0" fmla="*/ 938213 w 961809"/>
                <a:gd name="connsiteY0" fmla="*/ 540544 h 688181"/>
                <a:gd name="connsiteX1" fmla="*/ 961809 w 961809"/>
                <a:gd name="connsiteY1" fmla="*/ 688181 h 688181"/>
                <a:gd name="connsiteX2" fmla="*/ 9525 w 961809"/>
                <a:gd name="connsiteY2" fmla="*/ 33338 h 688181"/>
                <a:gd name="connsiteX3" fmla="*/ 0 w 961809"/>
                <a:gd name="connsiteY3" fmla="*/ 0 h 688181"/>
                <a:gd name="connsiteX4" fmla="*/ 938213 w 961809"/>
                <a:gd name="connsiteY4" fmla="*/ 540544 h 688181"/>
                <a:gd name="connsiteX0" fmla="*/ 928688 w 952284"/>
                <a:gd name="connsiteY0" fmla="*/ 542925 h 690562"/>
                <a:gd name="connsiteX1" fmla="*/ 952284 w 952284"/>
                <a:gd name="connsiteY1" fmla="*/ 690562 h 690562"/>
                <a:gd name="connsiteX2" fmla="*/ 0 w 952284"/>
                <a:gd name="connsiteY2" fmla="*/ 35719 h 690562"/>
                <a:gd name="connsiteX3" fmla="*/ 2291 w 952284"/>
                <a:gd name="connsiteY3" fmla="*/ 0 h 690562"/>
                <a:gd name="connsiteX4" fmla="*/ 928688 w 952284"/>
                <a:gd name="connsiteY4" fmla="*/ 542925 h 690562"/>
                <a:gd name="connsiteX0" fmla="*/ 926397 w 949993"/>
                <a:gd name="connsiteY0" fmla="*/ 542925 h 690562"/>
                <a:gd name="connsiteX1" fmla="*/ 949993 w 949993"/>
                <a:gd name="connsiteY1" fmla="*/ 690562 h 690562"/>
                <a:gd name="connsiteX2" fmla="*/ 9525 w 949993"/>
                <a:gd name="connsiteY2" fmla="*/ 40481 h 690562"/>
                <a:gd name="connsiteX3" fmla="*/ 0 w 949993"/>
                <a:gd name="connsiteY3" fmla="*/ 0 h 690562"/>
                <a:gd name="connsiteX4" fmla="*/ 926397 w 949993"/>
                <a:gd name="connsiteY4" fmla="*/ 542925 h 690562"/>
                <a:gd name="connsiteX0" fmla="*/ 926397 w 949993"/>
                <a:gd name="connsiteY0" fmla="*/ 542925 h 690562"/>
                <a:gd name="connsiteX1" fmla="*/ 949993 w 949993"/>
                <a:gd name="connsiteY1" fmla="*/ 690562 h 690562"/>
                <a:gd name="connsiteX2" fmla="*/ 9525 w 949993"/>
                <a:gd name="connsiteY2" fmla="*/ 40481 h 690562"/>
                <a:gd name="connsiteX3" fmla="*/ 0 w 949993"/>
                <a:gd name="connsiteY3" fmla="*/ 0 h 690562"/>
                <a:gd name="connsiteX4" fmla="*/ 926397 w 949993"/>
                <a:gd name="connsiteY4" fmla="*/ 542925 h 690562"/>
                <a:gd name="connsiteX0" fmla="*/ 927605 w 951201"/>
                <a:gd name="connsiteY0" fmla="*/ 537323 h 684960"/>
                <a:gd name="connsiteX1" fmla="*/ 951201 w 951201"/>
                <a:gd name="connsiteY1" fmla="*/ 684960 h 684960"/>
                <a:gd name="connsiteX2" fmla="*/ 10733 w 951201"/>
                <a:gd name="connsiteY2" fmla="*/ 34879 h 684960"/>
                <a:gd name="connsiteX3" fmla="*/ 0 w 951201"/>
                <a:gd name="connsiteY3" fmla="*/ 0 h 684960"/>
                <a:gd name="connsiteX4" fmla="*/ 927605 w 951201"/>
                <a:gd name="connsiteY4" fmla="*/ 537323 h 684960"/>
                <a:gd name="connsiteX0" fmla="*/ 933043 w 951201"/>
                <a:gd name="connsiteY0" fmla="*/ 540124 h 684960"/>
                <a:gd name="connsiteX1" fmla="*/ 951201 w 951201"/>
                <a:gd name="connsiteY1" fmla="*/ 684960 h 684960"/>
                <a:gd name="connsiteX2" fmla="*/ 10733 w 951201"/>
                <a:gd name="connsiteY2" fmla="*/ 34879 h 684960"/>
                <a:gd name="connsiteX3" fmla="*/ 0 w 951201"/>
                <a:gd name="connsiteY3" fmla="*/ 0 h 684960"/>
                <a:gd name="connsiteX4" fmla="*/ 933043 w 951201"/>
                <a:gd name="connsiteY4" fmla="*/ 540124 h 684960"/>
                <a:gd name="connsiteX0" fmla="*/ 933043 w 951201"/>
                <a:gd name="connsiteY0" fmla="*/ 541058 h 684960"/>
                <a:gd name="connsiteX1" fmla="*/ 951201 w 951201"/>
                <a:gd name="connsiteY1" fmla="*/ 684960 h 684960"/>
                <a:gd name="connsiteX2" fmla="*/ 10733 w 951201"/>
                <a:gd name="connsiteY2" fmla="*/ 34879 h 684960"/>
                <a:gd name="connsiteX3" fmla="*/ 0 w 951201"/>
                <a:gd name="connsiteY3" fmla="*/ 0 h 684960"/>
                <a:gd name="connsiteX4" fmla="*/ 933043 w 951201"/>
                <a:gd name="connsiteY4" fmla="*/ 541058 h 684960"/>
                <a:gd name="connsiteX0" fmla="*/ 933043 w 951201"/>
                <a:gd name="connsiteY0" fmla="*/ 541058 h 684960"/>
                <a:gd name="connsiteX1" fmla="*/ 951201 w 951201"/>
                <a:gd name="connsiteY1" fmla="*/ 684960 h 684960"/>
                <a:gd name="connsiteX2" fmla="*/ 10733 w 951201"/>
                <a:gd name="connsiteY2" fmla="*/ 34879 h 684960"/>
                <a:gd name="connsiteX3" fmla="*/ 0 w 951201"/>
                <a:gd name="connsiteY3" fmla="*/ 0 h 684960"/>
                <a:gd name="connsiteX4" fmla="*/ 933043 w 951201"/>
                <a:gd name="connsiteY4" fmla="*/ 541058 h 684960"/>
                <a:gd name="connsiteX0" fmla="*/ 933647 w 951201"/>
                <a:gd name="connsiteY0" fmla="*/ 540591 h 684960"/>
                <a:gd name="connsiteX1" fmla="*/ 951201 w 951201"/>
                <a:gd name="connsiteY1" fmla="*/ 684960 h 684960"/>
                <a:gd name="connsiteX2" fmla="*/ 10733 w 951201"/>
                <a:gd name="connsiteY2" fmla="*/ 34879 h 684960"/>
                <a:gd name="connsiteX3" fmla="*/ 0 w 951201"/>
                <a:gd name="connsiteY3" fmla="*/ 0 h 684960"/>
                <a:gd name="connsiteX4" fmla="*/ 933647 w 951201"/>
                <a:gd name="connsiteY4" fmla="*/ 540591 h 6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201" h="684960">
                  <a:moveTo>
                    <a:pt x="933647" y="540591"/>
                  </a:moveTo>
                  <a:lnTo>
                    <a:pt x="951201" y="684960"/>
                  </a:lnTo>
                  <a:lnTo>
                    <a:pt x="10733" y="34879"/>
                  </a:lnTo>
                  <a:lnTo>
                    <a:pt x="0" y="0"/>
                  </a:lnTo>
                  <a:lnTo>
                    <a:pt x="933647" y="540591"/>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a:p>
          </p:txBody>
        </p:sp>
        <p:sp>
          <p:nvSpPr>
            <p:cNvPr id="29" name="Forma libre: forma 28">
              <a:extLst>
                <a:ext uri="{FF2B5EF4-FFF2-40B4-BE49-F238E27FC236}">
                  <a16:creationId xmlns:a16="http://schemas.microsoft.com/office/drawing/2014/main" id="{6647C926-D076-434B-B930-160F371D8786}"/>
                </a:ext>
              </a:extLst>
            </p:cNvPr>
            <p:cNvSpPr/>
            <p:nvPr/>
          </p:nvSpPr>
          <p:spPr>
            <a:xfrm>
              <a:off x="4646426" y="4485390"/>
              <a:ext cx="1245130" cy="1627801"/>
            </a:xfrm>
            <a:custGeom>
              <a:avLst/>
              <a:gdLst>
                <a:gd name="connsiteX0" fmla="*/ 23812 w 326231"/>
                <a:gd name="connsiteY0" fmla="*/ 316706 h 316706"/>
                <a:gd name="connsiteX1" fmla="*/ 0 w 326231"/>
                <a:gd name="connsiteY1" fmla="*/ 173831 h 316706"/>
                <a:gd name="connsiteX2" fmla="*/ 304800 w 326231"/>
                <a:gd name="connsiteY2" fmla="*/ 0 h 316706"/>
                <a:gd name="connsiteX3" fmla="*/ 326231 w 326231"/>
                <a:gd name="connsiteY3" fmla="*/ 135731 h 316706"/>
                <a:gd name="connsiteX4" fmla="*/ 23812 w 326231"/>
                <a:gd name="connsiteY4" fmla="*/ 316706 h 316706"/>
                <a:gd name="connsiteX0" fmla="*/ 23812 w 326231"/>
                <a:gd name="connsiteY0" fmla="*/ 321468 h 321468"/>
                <a:gd name="connsiteX1" fmla="*/ 0 w 326231"/>
                <a:gd name="connsiteY1" fmla="*/ 173831 h 321468"/>
                <a:gd name="connsiteX2" fmla="*/ 304800 w 326231"/>
                <a:gd name="connsiteY2" fmla="*/ 0 h 321468"/>
                <a:gd name="connsiteX3" fmla="*/ 326231 w 326231"/>
                <a:gd name="connsiteY3" fmla="*/ 135731 h 321468"/>
                <a:gd name="connsiteX4" fmla="*/ 23812 w 326231"/>
                <a:gd name="connsiteY4" fmla="*/ 321468 h 321468"/>
                <a:gd name="connsiteX0" fmla="*/ 23812 w 323849"/>
                <a:gd name="connsiteY0" fmla="*/ 321468 h 321468"/>
                <a:gd name="connsiteX1" fmla="*/ 0 w 323849"/>
                <a:gd name="connsiteY1" fmla="*/ 173831 h 321468"/>
                <a:gd name="connsiteX2" fmla="*/ 304800 w 323849"/>
                <a:gd name="connsiteY2" fmla="*/ 0 h 321468"/>
                <a:gd name="connsiteX3" fmla="*/ 323849 w 323849"/>
                <a:gd name="connsiteY3" fmla="*/ 114300 h 321468"/>
                <a:gd name="connsiteX4" fmla="*/ 23812 w 323849"/>
                <a:gd name="connsiteY4" fmla="*/ 321468 h 321468"/>
                <a:gd name="connsiteX0" fmla="*/ 23812 w 323849"/>
                <a:gd name="connsiteY0" fmla="*/ 321468 h 321468"/>
                <a:gd name="connsiteX1" fmla="*/ 0 w 323849"/>
                <a:gd name="connsiteY1" fmla="*/ 173831 h 321468"/>
                <a:gd name="connsiteX2" fmla="*/ 307181 w 323849"/>
                <a:gd name="connsiteY2" fmla="*/ 0 h 321468"/>
                <a:gd name="connsiteX3" fmla="*/ 323849 w 323849"/>
                <a:gd name="connsiteY3" fmla="*/ 114300 h 321468"/>
                <a:gd name="connsiteX4" fmla="*/ 23812 w 323849"/>
                <a:gd name="connsiteY4" fmla="*/ 321468 h 321468"/>
                <a:gd name="connsiteX0" fmla="*/ 23812 w 323849"/>
                <a:gd name="connsiteY0" fmla="*/ 321468 h 321468"/>
                <a:gd name="connsiteX1" fmla="*/ 0 w 323849"/>
                <a:gd name="connsiteY1" fmla="*/ 176212 h 321468"/>
                <a:gd name="connsiteX2" fmla="*/ 307181 w 323849"/>
                <a:gd name="connsiteY2" fmla="*/ 0 h 321468"/>
                <a:gd name="connsiteX3" fmla="*/ 323849 w 323849"/>
                <a:gd name="connsiteY3" fmla="*/ 114300 h 321468"/>
                <a:gd name="connsiteX4" fmla="*/ 23812 w 323849"/>
                <a:gd name="connsiteY4" fmla="*/ 321468 h 321468"/>
                <a:gd name="connsiteX0" fmla="*/ 23812 w 323849"/>
                <a:gd name="connsiteY0" fmla="*/ 319134 h 319134"/>
                <a:gd name="connsiteX1" fmla="*/ 0 w 323849"/>
                <a:gd name="connsiteY1" fmla="*/ 173878 h 319134"/>
                <a:gd name="connsiteX2" fmla="*/ 306572 w 323849"/>
                <a:gd name="connsiteY2" fmla="*/ 0 h 319134"/>
                <a:gd name="connsiteX3" fmla="*/ 323849 w 323849"/>
                <a:gd name="connsiteY3" fmla="*/ 111966 h 319134"/>
                <a:gd name="connsiteX4" fmla="*/ 23812 w 323849"/>
                <a:gd name="connsiteY4" fmla="*/ 319134 h 319134"/>
                <a:gd name="connsiteX0" fmla="*/ 23812 w 323849"/>
                <a:gd name="connsiteY0" fmla="*/ 318667 h 318667"/>
                <a:gd name="connsiteX1" fmla="*/ 0 w 323849"/>
                <a:gd name="connsiteY1" fmla="*/ 173411 h 318667"/>
                <a:gd name="connsiteX2" fmla="*/ 305354 w 323849"/>
                <a:gd name="connsiteY2" fmla="*/ 0 h 318667"/>
                <a:gd name="connsiteX3" fmla="*/ 323849 w 323849"/>
                <a:gd name="connsiteY3" fmla="*/ 111499 h 318667"/>
                <a:gd name="connsiteX4" fmla="*/ 23812 w 323849"/>
                <a:gd name="connsiteY4" fmla="*/ 318667 h 318667"/>
                <a:gd name="connsiteX0" fmla="*/ 20159 w 320196"/>
                <a:gd name="connsiteY0" fmla="*/ 318667 h 318667"/>
                <a:gd name="connsiteX1" fmla="*/ 0 w 320196"/>
                <a:gd name="connsiteY1" fmla="*/ 174345 h 318667"/>
                <a:gd name="connsiteX2" fmla="*/ 301701 w 320196"/>
                <a:gd name="connsiteY2" fmla="*/ 0 h 318667"/>
                <a:gd name="connsiteX3" fmla="*/ 320196 w 320196"/>
                <a:gd name="connsiteY3" fmla="*/ 111499 h 318667"/>
                <a:gd name="connsiteX4" fmla="*/ 20159 w 320196"/>
                <a:gd name="connsiteY4" fmla="*/ 318667 h 318667"/>
                <a:gd name="connsiteX0" fmla="*/ 18332 w 318369"/>
                <a:gd name="connsiteY0" fmla="*/ 318667 h 318667"/>
                <a:gd name="connsiteX1" fmla="*/ 0 w 318369"/>
                <a:gd name="connsiteY1" fmla="*/ 173878 h 318667"/>
                <a:gd name="connsiteX2" fmla="*/ 299874 w 318369"/>
                <a:gd name="connsiteY2" fmla="*/ 0 h 318667"/>
                <a:gd name="connsiteX3" fmla="*/ 318369 w 318369"/>
                <a:gd name="connsiteY3" fmla="*/ 111499 h 318667"/>
                <a:gd name="connsiteX4" fmla="*/ 18332 w 318369"/>
                <a:gd name="connsiteY4" fmla="*/ 318667 h 318667"/>
                <a:gd name="connsiteX0" fmla="*/ 18332 w 318369"/>
                <a:gd name="connsiteY0" fmla="*/ 319601 h 319601"/>
                <a:gd name="connsiteX1" fmla="*/ 0 w 318369"/>
                <a:gd name="connsiteY1" fmla="*/ 174812 h 319601"/>
                <a:gd name="connsiteX2" fmla="*/ 299874 w 318369"/>
                <a:gd name="connsiteY2" fmla="*/ 0 h 319601"/>
                <a:gd name="connsiteX3" fmla="*/ 318369 w 318369"/>
                <a:gd name="connsiteY3" fmla="*/ 112433 h 319601"/>
                <a:gd name="connsiteX4" fmla="*/ 18332 w 318369"/>
                <a:gd name="connsiteY4" fmla="*/ 319601 h 319601"/>
                <a:gd name="connsiteX0" fmla="*/ 17723 w 318369"/>
                <a:gd name="connsiteY0" fmla="*/ 319601 h 319601"/>
                <a:gd name="connsiteX1" fmla="*/ 0 w 318369"/>
                <a:gd name="connsiteY1" fmla="*/ 174812 h 319601"/>
                <a:gd name="connsiteX2" fmla="*/ 299874 w 318369"/>
                <a:gd name="connsiteY2" fmla="*/ 0 h 319601"/>
                <a:gd name="connsiteX3" fmla="*/ 318369 w 318369"/>
                <a:gd name="connsiteY3" fmla="*/ 112433 h 319601"/>
                <a:gd name="connsiteX4" fmla="*/ 17723 w 318369"/>
                <a:gd name="connsiteY4" fmla="*/ 319601 h 319601"/>
                <a:gd name="connsiteX0" fmla="*/ 17723 w 316542"/>
                <a:gd name="connsiteY0" fmla="*/ 319601 h 319601"/>
                <a:gd name="connsiteX1" fmla="*/ 0 w 316542"/>
                <a:gd name="connsiteY1" fmla="*/ 174812 h 319601"/>
                <a:gd name="connsiteX2" fmla="*/ 299874 w 316542"/>
                <a:gd name="connsiteY2" fmla="*/ 0 h 319601"/>
                <a:gd name="connsiteX3" fmla="*/ 316542 w 316542"/>
                <a:gd name="connsiteY3" fmla="*/ 98894 h 319601"/>
                <a:gd name="connsiteX4" fmla="*/ 17723 w 316542"/>
                <a:gd name="connsiteY4" fmla="*/ 319601 h 319601"/>
                <a:gd name="connsiteX0" fmla="*/ 17723 w 316542"/>
                <a:gd name="connsiteY0" fmla="*/ 319601 h 319601"/>
                <a:gd name="connsiteX1" fmla="*/ 0 w 316542"/>
                <a:gd name="connsiteY1" fmla="*/ 174812 h 319601"/>
                <a:gd name="connsiteX2" fmla="*/ 299874 w 316542"/>
                <a:gd name="connsiteY2" fmla="*/ 0 h 319601"/>
                <a:gd name="connsiteX3" fmla="*/ 316542 w 316542"/>
                <a:gd name="connsiteY3" fmla="*/ 99828 h 319601"/>
                <a:gd name="connsiteX4" fmla="*/ 17723 w 316542"/>
                <a:gd name="connsiteY4" fmla="*/ 319601 h 319601"/>
                <a:gd name="connsiteX0" fmla="*/ 17723 w 316542"/>
                <a:gd name="connsiteY0" fmla="*/ 318667 h 318667"/>
                <a:gd name="connsiteX1" fmla="*/ 0 w 316542"/>
                <a:gd name="connsiteY1" fmla="*/ 174812 h 318667"/>
                <a:gd name="connsiteX2" fmla="*/ 299874 w 316542"/>
                <a:gd name="connsiteY2" fmla="*/ 0 h 318667"/>
                <a:gd name="connsiteX3" fmla="*/ 316542 w 316542"/>
                <a:gd name="connsiteY3" fmla="*/ 99828 h 318667"/>
                <a:gd name="connsiteX4" fmla="*/ 17723 w 316542"/>
                <a:gd name="connsiteY4" fmla="*/ 318667 h 318667"/>
                <a:gd name="connsiteX0" fmla="*/ 17723 w 318369"/>
                <a:gd name="connsiteY0" fmla="*/ 318667 h 318667"/>
                <a:gd name="connsiteX1" fmla="*/ 0 w 318369"/>
                <a:gd name="connsiteY1" fmla="*/ 174812 h 318667"/>
                <a:gd name="connsiteX2" fmla="*/ 299874 w 318369"/>
                <a:gd name="connsiteY2" fmla="*/ 0 h 318667"/>
                <a:gd name="connsiteX3" fmla="*/ 318369 w 318369"/>
                <a:gd name="connsiteY3" fmla="*/ 112900 h 318667"/>
                <a:gd name="connsiteX4" fmla="*/ 17723 w 318369"/>
                <a:gd name="connsiteY4" fmla="*/ 318667 h 318667"/>
                <a:gd name="connsiteX0" fmla="*/ 17114 w 318369"/>
                <a:gd name="connsiteY0" fmla="*/ 319134 h 319134"/>
                <a:gd name="connsiteX1" fmla="*/ 0 w 318369"/>
                <a:gd name="connsiteY1" fmla="*/ 174812 h 319134"/>
                <a:gd name="connsiteX2" fmla="*/ 299874 w 318369"/>
                <a:gd name="connsiteY2" fmla="*/ 0 h 319134"/>
                <a:gd name="connsiteX3" fmla="*/ 318369 w 318369"/>
                <a:gd name="connsiteY3" fmla="*/ 112900 h 319134"/>
                <a:gd name="connsiteX4" fmla="*/ 17114 w 318369"/>
                <a:gd name="connsiteY4" fmla="*/ 319134 h 31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369" h="319134">
                  <a:moveTo>
                    <a:pt x="17114" y="319134"/>
                  </a:moveTo>
                  <a:lnTo>
                    <a:pt x="0" y="174812"/>
                  </a:lnTo>
                  <a:lnTo>
                    <a:pt x="299874" y="0"/>
                  </a:lnTo>
                  <a:lnTo>
                    <a:pt x="318369" y="112900"/>
                  </a:lnTo>
                  <a:lnTo>
                    <a:pt x="17114" y="319134"/>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a:p>
          </p:txBody>
        </p:sp>
        <p:sp>
          <p:nvSpPr>
            <p:cNvPr id="30" name="Forma libre: forma 29">
              <a:extLst>
                <a:ext uri="{FF2B5EF4-FFF2-40B4-BE49-F238E27FC236}">
                  <a16:creationId xmlns:a16="http://schemas.microsoft.com/office/drawing/2014/main" id="{F5E14DE4-8374-41C8-BEA7-56B761A51CF5}"/>
                </a:ext>
              </a:extLst>
            </p:cNvPr>
            <p:cNvSpPr/>
            <p:nvPr/>
          </p:nvSpPr>
          <p:spPr>
            <a:xfrm>
              <a:off x="7542337" y="2276933"/>
              <a:ext cx="1201374" cy="1275344"/>
            </a:xfrm>
            <a:custGeom>
              <a:avLst/>
              <a:gdLst>
                <a:gd name="connsiteX0" fmla="*/ 304800 w 307181"/>
                <a:gd name="connsiteY0" fmla="*/ 0 h 250032"/>
                <a:gd name="connsiteX1" fmla="*/ 307181 w 307181"/>
                <a:gd name="connsiteY1" fmla="*/ 50007 h 250032"/>
                <a:gd name="connsiteX2" fmla="*/ 11906 w 307181"/>
                <a:gd name="connsiteY2" fmla="*/ 250032 h 250032"/>
                <a:gd name="connsiteX3" fmla="*/ 0 w 307181"/>
                <a:gd name="connsiteY3" fmla="*/ 176213 h 250032"/>
                <a:gd name="connsiteX4" fmla="*/ 304800 w 307181"/>
                <a:gd name="connsiteY4" fmla="*/ 0 h 250032"/>
                <a:gd name="connsiteX0" fmla="*/ 300038 w 307181"/>
                <a:gd name="connsiteY0" fmla="*/ 0 h 245270"/>
                <a:gd name="connsiteX1" fmla="*/ 307181 w 307181"/>
                <a:gd name="connsiteY1" fmla="*/ 45245 h 245270"/>
                <a:gd name="connsiteX2" fmla="*/ 11906 w 307181"/>
                <a:gd name="connsiteY2" fmla="*/ 245270 h 245270"/>
                <a:gd name="connsiteX3" fmla="*/ 0 w 307181"/>
                <a:gd name="connsiteY3" fmla="*/ 171451 h 245270"/>
                <a:gd name="connsiteX4" fmla="*/ 300038 w 307181"/>
                <a:gd name="connsiteY4" fmla="*/ 0 h 245270"/>
                <a:gd name="connsiteX0" fmla="*/ 302420 w 307181"/>
                <a:gd name="connsiteY0" fmla="*/ 0 h 252414"/>
                <a:gd name="connsiteX1" fmla="*/ 307181 w 307181"/>
                <a:gd name="connsiteY1" fmla="*/ 52389 h 252414"/>
                <a:gd name="connsiteX2" fmla="*/ 11906 w 307181"/>
                <a:gd name="connsiteY2" fmla="*/ 252414 h 252414"/>
                <a:gd name="connsiteX3" fmla="*/ 0 w 307181"/>
                <a:gd name="connsiteY3" fmla="*/ 178595 h 252414"/>
                <a:gd name="connsiteX4" fmla="*/ 302420 w 307181"/>
                <a:gd name="connsiteY4" fmla="*/ 0 h 252414"/>
                <a:gd name="connsiteX0" fmla="*/ 302420 w 307181"/>
                <a:gd name="connsiteY0" fmla="*/ 0 h 250033"/>
                <a:gd name="connsiteX1" fmla="*/ 307181 w 307181"/>
                <a:gd name="connsiteY1" fmla="*/ 50008 h 250033"/>
                <a:gd name="connsiteX2" fmla="*/ 11906 w 307181"/>
                <a:gd name="connsiteY2" fmla="*/ 250033 h 250033"/>
                <a:gd name="connsiteX3" fmla="*/ 0 w 307181"/>
                <a:gd name="connsiteY3" fmla="*/ 176214 h 250033"/>
                <a:gd name="connsiteX4" fmla="*/ 302420 w 307181"/>
                <a:gd name="connsiteY4" fmla="*/ 0 h 250033"/>
                <a:gd name="connsiteX0" fmla="*/ 302420 w 307181"/>
                <a:gd name="connsiteY0" fmla="*/ 0 h 245270"/>
                <a:gd name="connsiteX1" fmla="*/ 307181 w 307181"/>
                <a:gd name="connsiteY1" fmla="*/ 45245 h 245270"/>
                <a:gd name="connsiteX2" fmla="*/ 11906 w 307181"/>
                <a:gd name="connsiteY2" fmla="*/ 245270 h 245270"/>
                <a:gd name="connsiteX3" fmla="*/ 0 w 307181"/>
                <a:gd name="connsiteY3" fmla="*/ 171451 h 245270"/>
                <a:gd name="connsiteX4" fmla="*/ 302420 w 307181"/>
                <a:gd name="connsiteY4" fmla="*/ 0 h 245270"/>
                <a:gd name="connsiteX0" fmla="*/ 304801 w 307181"/>
                <a:gd name="connsiteY0" fmla="*/ 0 h 257176"/>
                <a:gd name="connsiteX1" fmla="*/ 307181 w 307181"/>
                <a:gd name="connsiteY1" fmla="*/ 57151 h 257176"/>
                <a:gd name="connsiteX2" fmla="*/ 11906 w 307181"/>
                <a:gd name="connsiteY2" fmla="*/ 257176 h 257176"/>
                <a:gd name="connsiteX3" fmla="*/ 0 w 307181"/>
                <a:gd name="connsiteY3" fmla="*/ 183357 h 257176"/>
                <a:gd name="connsiteX4" fmla="*/ 304801 w 307181"/>
                <a:gd name="connsiteY4" fmla="*/ 0 h 257176"/>
                <a:gd name="connsiteX0" fmla="*/ 304801 w 307181"/>
                <a:gd name="connsiteY0" fmla="*/ 0 h 250032"/>
                <a:gd name="connsiteX1" fmla="*/ 307181 w 307181"/>
                <a:gd name="connsiteY1" fmla="*/ 50007 h 250032"/>
                <a:gd name="connsiteX2" fmla="*/ 11906 w 307181"/>
                <a:gd name="connsiteY2" fmla="*/ 250032 h 250032"/>
                <a:gd name="connsiteX3" fmla="*/ 0 w 307181"/>
                <a:gd name="connsiteY3" fmla="*/ 176213 h 250032"/>
                <a:gd name="connsiteX4" fmla="*/ 304801 w 307181"/>
                <a:gd name="connsiteY4" fmla="*/ 0 h 250032"/>
                <a:gd name="connsiteX0" fmla="*/ 307182 w 307182"/>
                <a:gd name="connsiteY0" fmla="*/ 0 h 250032"/>
                <a:gd name="connsiteX1" fmla="*/ 307181 w 307182"/>
                <a:gd name="connsiteY1" fmla="*/ 50007 h 250032"/>
                <a:gd name="connsiteX2" fmla="*/ 11906 w 307182"/>
                <a:gd name="connsiteY2" fmla="*/ 250032 h 250032"/>
                <a:gd name="connsiteX3" fmla="*/ 0 w 307182"/>
                <a:gd name="connsiteY3" fmla="*/ 176213 h 250032"/>
                <a:gd name="connsiteX4" fmla="*/ 307182 w 307182"/>
                <a:gd name="connsiteY4" fmla="*/ 0 h 250032"/>
                <a:gd name="connsiteX0" fmla="*/ 307182 w 307182"/>
                <a:gd name="connsiteY0" fmla="*/ 0 h 250032"/>
                <a:gd name="connsiteX1" fmla="*/ 307181 w 307182"/>
                <a:gd name="connsiteY1" fmla="*/ 50007 h 250032"/>
                <a:gd name="connsiteX2" fmla="*/ 11906 w 307182"/>
                <a:gd name="connsiteY2" fmla="*/ 250032 h 250032"/>
                <a:gd name="connsiteX3" fmla="*/ 0 w 307182"/>
                <a:gd name="connsiteY3" fmla="*/ 176213 h 250032"/>
                <a:gd name="connsiteX4" fmla="*/ 307182 w 307182"/>
                <a:gd name="connsiteY4" fmla="*/ 0 h 250032"/>
                <a:gd name="connsiteX0" fmla="*/ 307182 w 307182"/>
                <a:gd name="connsiteY0" fmla="*/ 0 h 245269"/>
                <a:gd name="connsiteX1" fmla="*/ 307181 w 307182"/>
                <a:gd name="connsiteY1" fmla="*/ 45244 h 245269"/>
                <a:gd name="connsiteX2" fmla="*/ 11906 w 307182"/>
                <a:gd name="connsiteY2" fmla="*/ 245269 h 245269"/>
                <a:gd name="connsiteX3" fmla="*/ 0 w 307182"/>
                <a:gd name="connsiteY3" fmla="*/ 171450 h 245269"/>
                <a:gd name="connsiteX4" fmla="*/ 307182 w 307182"/>
                <a:gd name="connsiteY4" fmla="*/ 0 h 245269"/>
                <a:gd name="connsiteX0" fmla="*/ 297657 w 307181"/>
                <a:gd name="connsiteY0" fmla="*/ 0 h 247651"/>
                <a:gd name="connsiteX1" fmla="*/ 307181 w 307181"/>
                <a:gd name="connsiteY1" fmla="*/ 47626 h 247651"/>
                <a:gd name="connsiteX2" fmla="*/ 11906 w 307181"/>
                <a:gd name="connsiteY2" fmla="*/ 247651 h 247651"/>
                <a:gd name="connsiteX3" fmla="*/ 0 w 307181"/>
                <a:gd name="connsiteY3" fmla="*/ 173832 h 247651"/>
                <a:gd name="connsiteX4" fmla="*/ 297657 w 307181"/>
                <a:gd name="connsiteY4" fmla="*/ 0 h 247651"/>
                <a:gd name="connsiteX0" fmla="*/ 304801 w 307181"/>
                <a:gd name="connsiteY0" fmla="*/ 0 h 252414"/>
                <a:gd name="connsiteX1" fmla="*/ 307181 w 307181"/>
                <a:gd name="connsiteY1" fmla="*/ 52389 h 252414"/>
                <a:gd name="connsiteX2" fmla="*/ 11906 w 307181"/>
                <a:gd name="connsiteY2" fmla="*/ 252414 h 252414"/>
                <a:gd name="connsiteX3" fmla="*/ 0 w 307181"/>
                <a:gd name="connsiteY3" fmla="*/ 178595 h 252414"/>
                <a:gd name="connsiteX4" fmla="*/ 304801 w 307181"/>
                <a:gd name="connsiteY4" fmla="*/ 0 h 252414"/>
                <a:gd name="connsiteX0" fmla="*/ 302420 w 307181"/>
                <a:gd name="connsiteY0" fmla="*/ 0 h 252414"/>
                <a:gd name="connsiteX1" fmla="*/ 307181 w 307181"/>
                <a:gd name="connsiteY1" fmla="*/ 52389 h 252414"/>
                <a:gd name="connsiteX2" fmla="*/ 11906 w 307181"/>
                <a:gd name="connsiteY2" fmla="*/ 252414 h 252414"/>
                <a:gd name="connsiteX3" fmla="*/ 0 w 307181"/>
                <a:gd name="connsiteY3" fmla="*/ 178595 h 252414"/>
                <a:gd name="connsiteX4" fmla="*/ 302420 w 307181"/>
                <a:gd name="connsiteY4" fmla="*/ 0 h 252414"/>
                <a:gd name="connsiteX0" fmla="*/ 300039 w 307181"/>
                <a:gd name="connsiteY0" fmla="*/ 0 h 247651"/>
                <a:gd name="connsiteX1" fmla="*/ 307181 w 307181"/>
                <a:gd name="connsiteY1" fmla="*/ 47626 h 247651"/>
                <a:gd name="connsiteX2" fmla="*/ 11906 w 307181"/>
                <a:gd name="connsiteY2" fmla="*/ 247651 h 247651"/>
                <a:gd name="connsiteX3" fmla="*/ 0 w 307181"/>
                <a:gd name="connsiteY3" fmla="*/ 173832 h 247651"/>
                <a:gd name="connsiteX4" fmla="*/ 300039 w 307181"/>
                <a:gd name="connsiteY4" fmla="*/ 0 h 247651"/>
                <a:gd name="connsiteX0" fmla="*/ 302421 w 307181"/>
                <a:gd name="connsiteY0" fmla="*/ 0 h 250033"/>
                <a:gd name="connsiteX1" fmla="*/ 307181 w 307181"/>
                <a:gd name="connsiteY1" fmla="*/ 50008 h 250033"/>
                <a:gd name="connsiteX2" fmla="*/ 11906 w 307181"/>
                <a:gd name="connsiteY2" fmla="*/ 250033 h 250033"/>
                <a:gd name="connsiteX3" fmla="*/ 0 w 307181"/>
                <a:gd name="connsiteY3" fmla="*/ 176214 h 250033"/>
                <a:gd name="connsiteX4" fmla="*/ 302421 w 307181"/>
                <a:gd name="connsiteY4" fmla="*/ 0 h 250033"/>
                <a:gd name="connsiteX0" fmla="*/ 301812 w 307181"/>
                <a:gd name="connsiteY0" fmla="*/ 0 h 244431"/>
                <a:gd name="connsiteX1" fmla="*/ 307181 w 307181"/>
                <a:gd name="connsiteY1" fmla="*/ 44406 h 244431"/>
                <a:gd name="connsiteX2" fmla="*/ 11906 w 307181"/>
                <a:gd name="connsiteY2" fmla="*/ 244431 h 244431"/>
                <a:gd name="connsiteX3" fmla="*/ 0 w 307181"/>
                <a:gd name="connsiteY3" fmla="*/ 170612 h 244431"/>
                <a:gd name="connsiteX4" fmla="*/ 301812 w 307181"/>
                <a:gd name="connsiteY4" fmla="*/ 0 h 244431"/>
                <a:gd name="connsiteX0" fmla="*/ 301812 w 307181"/>
                <a:gd name="connsiteY0" fmla="*/ 0 h 244431"/>
                <a:gd name="connsiteX1" fmla="*/ 307181 w 307181"/>
                <a:gd name="connsiteY1" fmla="*/ 44406 h 244431"/>
                <a:gd name="connsiteX2" fmla="*/ 11906 w 307181"/>
                <a:gd name="connsiteY2" fmla="*/ 244431 h 244431"/>
                <a:gd name="connsiteX3" fmla="*/ 0 w 307181"/>
                <a:gd name="connsiteY3" fmla="*/ 170612 h 244431"/>
                <a:gd name="connsiteX4" fmla="*/ 301812 w 307181"/>
                <a:gd name="connsiteY4" fmla="*/ 0 h 244431"/>
                <a:gd name="connsiteX0" fmla="*/ 304247 w 307181"/>
                <a:gd name="connsiteY0" fmla="*/ 0 h 246298"/>
                <a:gd name="connsiteX1" fmla="*/ 307181 w 307181"/>
                <a:gd name="connsiteY1" fmla="*/ 46273 h 246298"/>
                <a:gd name="connsiteX2" fmla="*/ 11906 w 307181"/>
                <a:gd name="connsiteY2" fmla="*/ 246298 h 246298"/>
                <a:gd name="connsiteX3" fmla="*/ 0 w 307181"/>
                <a:gd name="connsiteY3" fmla="*/ 172479 h 246298"/>
                <a:gd name="connsiteX4" fmla="*/ 304247 w 307181"/>
                <a:gd name="connsiteY4" fmla="*/ 0 h 246298"/>
                <a:gd name="connsiteX0" fmla="*/ 304247 w 307181"/>
                <a:gd name="connsiteY0" fmla="*/ 0 h 246298"/>
                <a:gd name="connsiteX1" fmla="*/ 307181 w 307181"/>
                <a:gd name="connsiteY1" fmla="*/ 46273 h 246298"/>
                <a:gd name="connsiteX2" fmla="*/ 11906 w 307181"/>
                <a:gd name="connsiteY2" fmla="*/ 246298 h 246298"/>
                <a:gd name="connsiteX3" fmla="*/ 0 w 307181"/>
                <a:gd name="connsiteY3" fmla="*/ 174346 h 246298"/>
                <a:gd name="connsiteX4" fmla="*/ 304247 w 307181"/>
                <a:gd name="connsiteY4" fmla="*/ 0 h 246298"/>
                <a:gd name="connsiteX0" fmla="*/ 303638 w 306572"/>
                <a:gd name="connsiteY0" fmla="*/ 0 h 246298"/>
                <a:gd name="connsiteX1" fmla="*/ 306572 w 306572"/>
                <a:gd name="connsiteY1" fmla="*/ 46273 h 246298"/>
                <a:gd name="connsiteX2" fmla="*/ 11297 w 306572"/>
                <a:gd name="connsiteY2" fmla="*/ 246298 h 246298"/>
                <a:gd name="connsiteX3" fmla="*/ 0 w 306572"/>
                <a:gd name="connsiteY3" fmla="*/ 175747 h 246298"/>
                <a:gd name="connsiteX4" fmla="*/ 303638 w 306572"/>
                <a:gd name="connsiteY4" fmla="*/ 0 h 246298"/>
                <a:gd name="connsiteX0" fmla="*/ 303638 w 306572"/>
                <a:gd name="connsiteY0" fmla="*/ 0 h 246765"/>
                <a:gd name="connsiteX1" fmla="*/ 306572 w 306572"/>
                <a:gd name="connsiteY1" fmla="*/ 46740 h 246765"/>
                <a:gd name="connsiteX2" fmla="*/ 11297 w 306572"/>
                <a:gd name="connsiteY2" fmla="*/ 246765 h 246765"/>
                <a:gd name="connsiteX3" fmla="*/ 0 w 306572"/>
                <a:gd name="connsiteY3" fmla="*/ 176214 h 246765"/>
                <a:gd name="connsiteX4" fmla="*/ 303638 w 306572"/>
                <a:gd name="connsiteY4" fmla="*/ 0 h 246765"/>
                <a:gd name="connsiteX0" fmla="*/ 303029 w 306572"/>
                <a:gd name="connsiteY0" fmla="*/ 0 h 247232"/>
                <a:gd name="connsiteX1" fmla="*/ 306572 w 306572"/>
                <a:gd name="connsiteY1" fmla="*/ 47207 h 247232"/>
                <a:gd name="connsiteX2" fmla="*/ 11297 w 306572"/>
                <a:gd name="connsiteY2" fmla="*/ 247232 h 247232"/>
                <a:gd name="connsiteX3" fmla="*/ 0 w 306572"/>
                <a:gd name="connsiteY3" fmla="*/ 176681 h 247232"/>
                <a:gd name="connsiteX4" fmla="*/ 303029 w 306572"/>
                <a:gd name="connsiteY4" fmla="*/ 0 h 247232"/>
                <a:gd name="connsiteX0" fmla="*/ 303638 w 306572"/>
                <a:gd name="connsiteY0" fmla="*/ 0 h 247699"/>
                <a:gd name="connsiteX1" fmla="*/ 306572 w 306572"/>
                <a:gd name="connsiteY1" fmla="*/ 47674 h 247699"/>
                <a:gd name="connsiteX2" fmla="*/ 11297 w 306572"/>
                <a:gd name="connsiteY2" fmla="*/ 247699 h 247699"/>
                <a:gd name="connsiteX3" fmla="*/ 0 w 306572"/>
                <a:gd name="connsiteY3" fmla="*/ 177148 h 247699"/>
                <a:gd name="connsiteX4" fmla="*/ 303638 w 306572"/>
                <a:gd name="connsiteY4" fmla="*/ 0 h 247699"/>
                <a:gd name="connsiteX0" fmla="*/ 303638 w 306572"/>
                <a:gd name="connsiteY0" fmla="*/ 0 h 244898"/>
                <a:gd name="connsiteX1" fmla="*/ 306572 w 306572"/>
                <a:gd name="connsiteY1" fmla="*/ 47674 h 244898"/>
                <a:gd name="connsiteX2" fmla="*/ 10688 w 306572"/>
                <a:gd name="connsiteY2" fmla="*/ 244898 h 244898"/>
                <a:gd name="connsiteX3" fmla="*/ 0 w 306572"/>
                <a:gd name="connsiteY3" fmla="*/ 177148 h 244898"/>
                <a:gd name="connsiteX4" fmla="*/ 303638 w 306572"/>
                <a:gd name="connsiteY4" fmla="*/ 0 h 244898"/>
                <a:gd name="connsiteX0" fmla="*/ 303638 w 306572"/>
                <a:gd name="connsiteY0" fmla="*/ 0 h 249567"/>
                <a:gd name="connsiteX1" fmla="*/ 306572 w 306572"/>
                <a:gd name="connsiteY1" fmla="*/ 47674 h 249567"/>
                <a:gd name="connsiteX2" fmla="*/ 11906 w 306572"/>
                <a:gd name="connsiteY2" fmla="*/ 249567 h 249567"/>
                <a:gd name="connsiteX3" fmla="*/ 0 w 306572"/>
                <a:gd name="connsiteY3" fmla="*/ 177148 h 249567"/>
                <a:gd name="connsiteX4" fmla="*/ 303638 w 306572"/>
                <a:gd name="connsiteY4" fmla="*/ 0 h 249567"/>
                <a:gd name="connsiteX0" fmla="*/ 303638 w 306572"/>
                <a:gd name="connsiteY0" fmla="*/ 0 h 250034"/>
                <a:gd name="connsiteX1" fmla="*/ 306572 w 306572"/>
                <a:gd name="connsiteY1" fmla="*/ 47674 h 250034"/>
                <a:gd name="connsiteX2" fmla="*/ 11906 w 306572"/>
                <a:gd name="connsiteY2" fmla="*/ 250034 h 250034"/>
                <a:gd name="connsiteX3" fmla="*/ 0 w 306572"/>
                <a:gd name="connsiteY3" fmla="*/ 177148 h 250034"/>
                <a:gd name="connsiteX4" fmla="*/ 303638 w 306572"/>
                <a:gd name="connsiteY4" fmla="*/ 0 h 250034"/>
                <a:gd name="connsiteX0" fmla="*/ 303638 w 307181"/>
                <a:gd name="connsiteY0" fmla="*/ 0 h 250034"/>
                <a:gd name="connsiteX1" fmla="*/ 307181 w 307181"/>
                <a:gd name="connsiteY1" fmla="*/ 48141 h 250034"/>
                <a:gd name="connsiteX2" fmla="*/ 11906 w 307181"/>
                <a:gd name="connsiteY2" fmla="*/ 250034 h 250034"/>
                <a:gd name="connsiteX3" fmla="*/ 0 w 307181"/>
                <a:gd name="connsiteY3" fmla="*/ 177148 h 250034"/>
                <a:gd name="connsiteX4" fmla="*/ 303638 w 307181"/>
                <a:gd name="connsiteY4" fmla="*/ 0 h 25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81" h="250034">
                  <a:moveTo>
                    <a:pt x="303638" y="0"/>
                  </a:moveTo>
                  <a:lnTo>
                    <a:pt x="307181" y="48141"/>
                  </a:lnTo>
                  <a:lnTo>
                    <a:pt x="11906" y="250034"/>
                  </a:lnTo>
                  <a:lnTo>
                    <a:pt x="0" y="177148"/>
                  </a:lnTo>
                  <a:lnTo>
                    <a:pt x="303638" y="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a:p>
          </p:txBody>
        </p:sp>
        <p:sp>
          <p:nvSpPr>
            <p:cNvPr id="31" name="Forma libre: forma 30">
              <a:extLst>
                <a:ext uri="{FF2B5EF4-FFF2-40B4-BE49-F238E27FC236}">
                  <a16:creationId xmlns:a16="http://schemas.microsoft.com/office/drawing/2014/main" id="{BC91E9B8-BBD0-4A75-988C-B83911CE063C}"/>
                </a:ext>
              </a:extLst>
            </p:cNvPr>
            <p:cNvSpPr/>
            <p:nvPr/>
          </p:nvSpPr>
          <p:spPr>
            <a:xfrm>
              <a:off x="6094260" y="3382730"/>
              <a:ext cx="1231480" cy="1437760"/>
            </a:xfrm>
            <a:custGeom>
              <a:avLst/>
              <a:gdLst>
                <a:gd name="connsiteX0" fmla="*/ 304800 w 307181"/>
                <a:gd name="connsiteY0" fmla="*/ 0 h 250032"/>
                <a:gd name="connsiteX1" fmla="*/ 307181 w 307181"/>
                <a:gd name="connsiteY1" fmla="*/ 50007 h 250032"/>
                <a:gd name="connsiteX2" fmla="*/ 11906 w 307181"/>
                <a:gd name="connsiteY2" fmla="*/ 250032 h 250032"/>
                <a:gd name="connsiteX3" fmla="*/ 0 w 307181"/>
                <a:gd name="connsiteY3" fmla="*/ 176213 h 250032"/>
                <a:gd name="connsiteX4" fmla="*/ 304800 w 307181"/>
                <a:gd name="connsiteY4" fmla="*/ 0 h 250032"/>
                <a:gd name="connsiteX0" fmla="*/ 300038 w 307181"/>
                <a:gd name="connsiteY0" fmla="*/ 0 h 245270"/>
                <a:gd name="connsiteX1" fmla="*/ 307181 w 307181"/>
                <a:gd name="connsiteY1" fmla="*/ 45245 h 245270"/>
                <a:gd name="connsiteX2" fmla="*/ 11906 w 307181"/>
                <a:gd name="connsiteY2" fmla="*/ 245270 h 245270"/>
                <a:gd name="connsiteX3" fmla="*/ 0 w 307181"/>
                <a:gd name="connsiteY3" fmla="*/ 171451 h 245270"/>
                <a:gd name="connsiteX4" fmla="*/ 300038 w 307181"/>
                <a:gd name="connsiteY4" fmla="*/ 0 h 245270"/>
                <a:gd name="connsiteX0" fmla="*/ 302420 w 307181"/>
                <a:gd name="connsiteY0" fmla="*/ 0 h 252414"/>
                <a:gd name="connsiteX1" fmla="*/ 307181 w 307181"/>
                <a:gd name="connsiteY1" fmla="*/ 52389 h 252414"/>
                <a:gd name="connsiteX2" fmla="*/ 11906 w 307181"/>
                <a:gd name="connsiteY2" fmla="*/ 252414 h 252414"/>
                <a:gd name="connsiteX3" fmla="*/ 0 w 307181"/>
                <a:gd name="connsiteY3" fmla="*/ 178595 h 252414"/>
                <a:gd name="connsiteX4" fmla="*/ 302420 w 307181"/>
                <a:gd name="connsiteY4" fmla="*/ 0 h 252414"/>
                <a:gd name="connsiteX0" fmla="*/ 302420 w 307181"/>
                <a:gd name="connsiteY0" fmla="*/ 0 h 250033"/>
                <a:gd name="connsiteX1" fmla="*/ 307181 w 307181"/>
                <a:gd name="connsiteY1" fmla="*/ 50008 h 250033"/>
                <a:gd name="connsiteX2" fmla="*/ 11906 w 307181"/>
                <a:gd name="connsiteY2" fmla="*/ 250033 h 250033"/>
                <a:gd name="connsiteX3" fmla="*/ 0 w 307181"/>
                <a:gd name="connsiteY3" fmla="*/ 176214 h 250033"/>
                <a:gd name="connsiteX4" fmla="*/ 302420 w 307181"/>
                <a:gd name="connsiteY4" fmla="*/ 0 h 250033"/>
                <a:gd name="connsiteX0" fmla="*/ 302420 w 307181"/>
                <a:gd name="connsiteY0" fmla="*/ 0 h 245270"/>
                <a:gd name="connsiteX1" fmla="*/ 307181 w 307181"/>
                <a:gd name="connsiteY1" fmla="*/ 45245 h 245270"/>
                <a:gd name="connsiteX2" fmla="*/ 11906 w 307181"/>
                <a:gd name="connsiteY2" fmla="*/ 245270 h 245270"/>
                <a:gd name="connsiteX3" fmla="*/ 0 w 307181"/>
                <a:gd name="connsiteY3" fmla="*/ 171451 h 245270"/>
                <a:gd name="connsiteX4" fmla="*/ 302420 w 307181"/>
                <a:gd name="connsiteY4" fmla="*/ 0 h 245270"/>
                <a:gd name="connsiteX0" fmla="*/ 304801 w 307181"/>
                <a:gd name="connsiteY0" fmla="*/ 0 h 257176"/>
                <a:gd name="connsiteX1" fmla="*/ 307181 w 307181"/>
                <a:gd name="connsiteY1" fmla="*/ 57151 h 257176"/>
                <a:gd name="connsiteX2" fmla="*/ 11906 w 307181"/>
                <a:gd name="connsiteY2" fmla="*/ 257176 h 257176"/>
                <a:gd name="connsiteX3" fmla="*/ 0 w 307181"/>
                <a:gd name="connsiteY3" fmla="*/ 183357 h 257176"/>
                <a:gd name="connsiteX4" fmla="*/ 304801 w 307181"/>
                <a:gd name="connsiteY4" fmla="*/ 0 h 257176"/>
                <a:gd name="connsiteX0" fmla="*/ 304801 w 307181"/>
                <a:gd name="connsiteY0" fmla="*/ 0 h 250032"/>
                <a:gd name="connsiteX1" fmla="*/ 307181 w 307181"/>
                <a:gd name="connsiteY1" fmla="*/ 50007 h 250032"/>
                <a:gd name="connsiteX2" fmla="*/ 11906 w 307181"/>
                <a:gd name="connsiteY2" fmla="*/ 250032 h 250032"/>
                <a:gd name="connsiteX3" fmla="*/ 0 w 307181"/>
                <a:gd name="connsiteY3" fmla="*/ 176213 h 250032"/>
                <a:gd name="connsiteX4" fmla="*/ 304801 w 307181"/>
                <a:gd name="connsiteY4" fmla="*/ 0 h 250032"/>
                <a:gd name="connsiteX0" fmla="*/ 307182 w 307182"/>
                <a:gd name="connsiteY0" fmla="*/ 0 h 250032"/>
                <a:gd name="connsiteX1" fmla="*/ 307181 w 307182"/>
                <a:gd name="connsiteY1" fmla="*/ 50007 h 250032"/>
                <a:gd name="connsiteX2" fmla="*/ 11906 w 307182"/>
                <a:gd name="connsiteY2" fmla="*/ 250032 h 250032"/>
                <a:gd name="connsiteX3" fmla="*/ 0 w 307182"/>
                <a:gd name="connsiteY3" fmla="*/ 176213 h 250032"/>
                <a:gd name="connsiteX4" fmla="*/ 307182 w 307182"/>
                <a:gd name="connsiteY4" fmla="*/ 0 h 250032"/>
                <a:gd name="connsiteX0" fmla="*/ 307182 w 307182"/>
                <a:gd name="connsiteY0" fmla="*/ 0 h 250032"/>
                <a:gd name="connsiteX1" fmla="*/ 307181 w 307182"/>
                <a:gd name="connsiteY1" fmla="*/ 50007 h 250032"/>
                <a:gd name="connsiteX2" fmla="*/ 11906 w 307182"/>
                <a:gd name="connsiteY2" fmla="*/ 250032 h 250032"/>
                <a:gd name="connsiteX3" fmla="*/ 0 w 307182"/>
                <a:gd name="connsiteY3" fmla="*/ 176213 h 250032"/>
                <a:gd name="connsiteX4" fmla="*/ 307182 w 307182"/>
                <a:gd name="connsiteY4" fmla="*/ 0 h 250032"/>
                <a:gd name="connsiteX0" fmla="*/ 307182 w 307182"/>
                <a:gd name="connsiteY0" fmla="*/ 0 h 245269"/>
                <a:gd name="connsiteX1" fmla="*/ 307181 w 307182"/>
                <a:gd name="connsiteY1" fmla="*/ 45244 h 245269"/>
                <a:gd name="connsiteX2" fmla="*/ 11906 w 307182"/>
                <a:gd name="connsiteY2" fmla="*/ 245269 h 245269"/>
                <a:gd name="connsiteX3" fmla="*/ 0 w 307182"/>
                <a:gd name="connsiteY3" fmla="*/ 171450 h 245269"/>
                <a:gd name="connsiteX4" fmla="*/ 307182 w 307182"/>
                <a:gd name="connsiteY4" fmla="*/ 0 h 245269"/>
                <a:gd name="connsiteX0" fmla="*/ 304801 w 307181"/>
                <a:gd name="connsiteY0" fmla="*/ 0 h 247651"/>
                <a:gd name="connsiteX1" fmla="*/ 307181 w 307181"/>
                <a:gd name="connsiteY1" fmla="*/ 47626 h 247651"/>
                <a:gd name="connsiteX2" fmla="*/ 11906 w 307181"/>
                <a:gd name="connsiteY2" fmla="*/ 247651 h 247651"/>
                <a:gd name="connsiteX3" fmla="*/ 0 w 307181"/>
                <a:gd name="connsiteY3" fmla="*/ 173832 h 247651"/>
                <a:gd name="connsiteX4" fmla="*/ 304801 w 307181"/>
                <a:gd name="connsiteY4" fmla="*/ 0 h 247651"/>
                <a:gd name="connsiteX0" fmla="*/ 304801 w 311944"/>
                <a:gd name="connsiteY0" fmla="*/ 0 h 247651"/>
                <a:gd name="connsiteX1" fmla="*/ 311944 w 311944"/>
                <a:gd name="connsiteY1" fmla="*/ 88108 h 247651"/>
                <a:gd name="connsiteX2" fmla="*/ 11906 w 311944"/>
                <a:gd name="connsiteY2" fmla="*/ 247651 h 247651"/>
                <a:gd name="connsiteX3" fmla="*/ 0 w 311944"/>
                <a:gd name="connsiteY3" fmla="*/ 173832 h 247651"/>
                <a:gd name="connsiteX4" fmla="*/ 304801 w 311944"/>
                <a:gd name="connsiteY4" fmla="*/ 0 h 247651"/>
                <a:gd name="connsiteX0" fmla="*/ 304801 w 311944"/>
                <a:gd name="connsiteY0" fmla="*/ 0 h 276226"/>
                <a:gd name="connsiteX1" fmla="*/ 311944 w 311944"/>
                <a:gd name="connsiteY1" fmla="*/ 88108 h 276226"/>
                <a:gd name="connsiteX2" fmla="*/ 19050 w 311944"/>
                <a:gd name="connsiteY2" fmla="*/ 276226 h 276226"/>
                <a:gd name="connsiteX3" fmla="*/ 0 w 311944"/>
                <a:gd name="connsiteY3" fmla="*/ 173832 h 276226"/>
                <a:gd name="connsiteX4" fmla="*/ 304801 w 311944"/>
                <a:gd name="connsiteY4" fmla="*/ 0 h 276226"/>
                <a:gd name="connsiteX0" fmla="*/ 304801 w 316706"/>
                <a:gd name="connsiteY0" fmla="*/ 0 h 276226"/>
                <a:gd name="connsiteX1" fmla="*/ 316706 w 316706"/>
                <a:gd name="connsiteY1" fmla="*/ 83346 h 276226"/>
                <a:gd name="connsiteX2" fmla="*/ 19050 w 316706"/>
                <a:gd name="connsiteY2" fmla="*/ 276226 h 276226"/>
                <a:gd name="connsiteX3" fmla="*/ 0 w 316706"/>
                <a:gd name="connsiteY3" fmla="*/ 173832 h 276226"/>
                <a:gd name="connsiteX4" fmla="*/ 304801 w 316706"/>
                <a:gd name="connsiteY4" fmla="*/ 0 h 276226"/>
                <a:gd name="connsiteX0" fmla="*/ 304801 w 316706"/>
                <a:gd name="connsiteY0" fmla="*/ 0 h 278607"/>
                <a:gd name="connsiteX1" fmla="*/ 316706 w 316706"/>
                <a:gd name="connsiteY1" fmla="*/ 85727 h 278607"/>
                <a:gd name="connsiteX2" fmla="*/ 19050 w 316706"/>
                <a:gd name="connsiteY2" fmla="*/ 278607 h 278607"/>
                <a:gd name="connsiteX3" fmla="*/ 0 w 316706"/>
                <a:gd name="connsiteY3" fmla="*/ 176213 h 278607"/>
                <a:gd name="connsiteX4" fmla="*/ 304801 w 316706"/>
                <a:gd name="connsiteY4" fmla="*/ 0 h 278607"/>
                <a:gd name="connsiteX0" fmla="*/ 304801 w 316706"/>
                <a:gd name="connsiteY0" fmla="*/ 0 h 278607"/>
                <a:gd name="connsiteX1" fmla="*/ 316706 w 316706"/>
                <a:gd name="connsiteY1" fmla="*/ 85727 h 278607"/>
                <a:gd name="connsiteX2" fmla="*/ 19050 w 316706"/>
                <a:gd name="connsiteY2" fmla="*/ 278607 h 278607"/>
                <a:gd name="connsiteX3" fmla="*/ 0 w 316706"/>
                <a:gd name="connsiteY3" fmla="*/ 176213 h 278607"/>
                <a:gd name="connsiteX4" fmla="*/ 304801 w 316706"/>
                <a:gd name="connsiteY4" fmla="*/ 0 h 278607"/>
                <a:gd name="connsiteX0" fmla="*/ 304192 w 316097"/>
                <a:gd name="connsiteY0" fmla="*/ 0 h 278607"/>
                <a:gd name="connsiteX1" fmla="*/ 316097 w 316097"/>
                <a:gd name="connsiteY1" fmla="*/ 85727 h 278607"/>
                <a:gd name="connsiteX2" fmla="*/ 18441 w 316097"/>
                <a:gd name="connsiteY2" fmla="*/ 278607 h 278607"/>
                <a:gd name="connsiteX3" fmla="*/ 0 w 316097"/>
                <a:gd name="connsiteY3" fmla="*/ 176680 h 278607"/>
                <a:gd name="connsiteX4" fmla="*/ 304192 w 316097"/>
                <a:gd name="connsiteY4" fmla="*/ 0 h 278607"/>
                <a:gd name="connsiteX0" fmla="*/ 302974 w 314879"/>
                <a:gd name="connsiteY0" fmla="*/ 0 h 278607"/>
                <a:gd name="connsiteX1" fmla="*/ 314879 w 314879"/>
                <a:gd name="connsiteY1" fmla="*/ 85727 h 278607"/>
                <a:gd name="connsiteX2" fmla="*/ 17223 w 314879"/>
                <a:gd name="connsiteY2" fmla="*/ 278607 h 278607"/>
                <a:gd name="connsiteX3" fmla="*/ 0 w 314879"/>
                <a:gd name="connsiteY3" fmla="*/ 175746 h 278607"/>
                <a:gd name="connsiteX4" fmla="*/ 302974 w 314879"/>
                <a:gd name="connsiteY4" fmla="*/ 0 h 278607"/>
                <a:gd name="connsiteX0" fmla="*/ 302974 w 313052"/>
                <a:gd name="connsiteY0" fmla="*/ 0 h 278607"/>
                <a:gd name="connsiteX1" fmla="*/ 313052 w 313052"/>
                <a:gd name="connsiteY1" fmla="*/ 72188 h 278607"/>
                <a:gd name="connsiteX2" fmla="*/ 17223 w 313052"/>
                <a:gd name="connsiteY2" fmla="*/ 278607 h 278607"/>
                <a:gd name="connsiteX3" fmla="*/ 0 w 313052"/>
                <a:gd name="connsiteY3" fmla="*/ 175746 h 278607"/>
                <a:gd name="connsiteX4" fmla="*/ 302974 w 313052"/>
                <a:gd name="connsiteY4" fmla="*/ 0 h 278607"/>
                <a:gd name="connsiteX0" fmla="*/ 302974 w 313052"/>
                <a:gd name="connsiteY0" fmla="*/ 0 h 270204"/>
                <a:gd name="connsiteX1" fmla="*/ 313052 w 313052"/>
                <a:gd name="connsiteY1" fmla="*/ 72188 h 270204"/>
                <a:gd name="connsiteX2" fmla="*/ 15396 w 313052"/>
                <a:gd name="connsiteY2" fmla="*/ 270204 h 270204"/>
                <a:gd name="connsiteX3" fmla="*/ 0 w 313052"/>
                <a:gd name="connsiteY3" fmla="*/ 175746 h 270204"/>
                <a:gd name="connsiteX4" fmla="*/ 302974 w 313052"/>
                <a:gd name="connsiteY4" fmla="*/ 0 h 270204"/>
                <a:gd name="connsiteX0" fmla="*/ 302974 w 313052"/>
                <a:gd name="connsiteY0" fmla="*/ 0 h 280942"/>
                <a:gd name="connsiteX1" fmla="*/ 313052 w 313052"/>
                <a:gd name="connsiteY1" fmla="*/ 72188 h 280942"/>
                <a:gd name="connsiteX2" fmla="*/ 17831 w 313052"/>
                <a:gd name="connsiteY2" fmla="*/ 280942 h 280942"/>
                <a:gd name="connsiteX3" fmla="*/ 0 w 313052"/>
                <a:gd name="connsiteY3" fmla="*/ 175746 h 280942"/>
                <a:gd name="connsiteX4" fmla="*/ 302974 w 313052"/>
                <a:gd name="connsiteY4" fmla="*/ 0 h 280942"/>
                <a:gd name="connsiteX0" fmla="*/ 302974 w 313052"/>
                <a:gd name="connsiteY0" fmla="*/ 0 h 281409"/>
                <a:gd name="connsiteX1" fmla="*/ 313052 w 313052"/>
                <a:gd name="connsiteY1" fmla="*/ 72188 h 281409"/>
                <a:gd name="connsiteX2" fmla="*/ 17831 w 313052"/>
                <a:gd name="connsiteY2" fmla="*/ 281409 h 281409"/>
                <a:gd name="connsiteX3" fmla="*/ 0 w 313052"/>
                <a:gd name="connsiteY3" fmla="*/ 175746 h 281409"/>
                <a:gd name="connsiteX4" fmla="*/ 302974 w 313052"/>
                <a:gd name="connsiteY4" fmla="*/ 0 h 281409"/>
                <a:gd name="connsiteX0" fmla="*/ 302974 w 313052"/>
                <a:gd name="connsiteY0" fmla="*/ 0 h 281876"/>
                <a:gd name="connsiteX1" fmla="*/ 313052 w 313052"/>
                <a:gd name="connsiteY1" fmla="*/ 72188 h 281876"/>
                <a:gd name="connsiteX2" fmla="*/ 17831 w 313052"/>
                <a:gd name="connsiteY2" fmla="*/ 281876 h 281876"/>
                <a:gd name="connsiteX3" fmla="*/ 0 w 313052"/>
                <a:gd name="connsiteY3" fmla="*/ 175746 h 281876"/>
                <a:gd name="connsiteX4" fmla="*/ 302974 w 313052"/>
                <a:gd name="connsiteY4" fmla="*/ 0 h 281876"/>
                <a:gd name="connsiteX0" fmla="*/ 302974 w 314879"/>
                <a:gd name="connsiteY0" fmla="*/ 0 h 281876"/>
                <a:gd name="connsiteX1" fmla="*/ 314879 w 314879"/>
                <a:gd name="connsiteY1" fmla="*/ 79658 h 281876"/>
                <a:gd name="connsiteX2" fmla="*/ 17831 w 314879"/>
                <a:gd name="connsiteY2" fmla="*/ 281876 h 281876"/>
                <a:gd name="connsiteX3" fmla="*/ 0 w 314879"/>
                <a:gd name="connsiteY3" fmla="*/ 175746 h 281876"/>
                <a:gd name="connsiteX4" fmla="*/ 302974 w 314879"/>
                <a:gd name="connsiteY4" fmla="*/ 0 h 28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79" h="281876">
                  <a:moveTo>
                    <a:pt x="302974" y="0"/>
                  </a:moveTo>
                  <a:lnTo>
                    <a:pt x="314879" y="79658"/>
                  </a:lnTo>
                  <a:lnTo>
                    <a:pt x="17831" y="281876"/>
                  </a:lnTo>
                  <a:lnTo>
                    <a:pt x="0" y="175746"/>
                  </a:lnTo>
                  <a:lnTo>
                    <a:pt x="302974" y="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a:p>
          </p:txBody>
        </p:sp>
        <p:sp>
          <p:nvSpPr>
            <p:cNvPr id="32" name="Diagrama de flujo: entrada manual 47">
              <a:extLst>
                <a:ext uri="{FF2B5EF4-FFF2-40B4-BE49-F238E27FC236}">
                  <a16:creationId xmlns:a16="http://schemas.microsoft.com/office/drawing/2014/main" id="{06D5365B-23C7-4B82-A273-925ACB45597D}"/>
                </a:ext>
              </a:extLst>
            </p:cNvPr>
            <p:cNvSpPr/>
            <p:nvPr/>
          </p:nvSpPr>
          <p:spPr>
            <a:xfrm>
              <a:off x="969578" y="2551868"/>
              <a:ext cx="4845121" cy="282743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9063"/>
                <a:gd name="connsiteY0" fmla="*/ 1948 h 9948"/>
                <a:gd name="connsiteX1" fmla="*/ 19063 w 19063"/>
                <a:gd name="connsiteY1" fmla="*/ 0 h 9948"/>
                <a:gd name="connsiteX2" fmla="*/ 10000 w 19063"/>
                <a:gd name="connsiteY2" fmla="*/ 9948 h 9948"/>
                <a:gd name="connsiteX3" fmla="*/ 0 w 19063"/>
                <a:gd name="connsiteY3" fmla="*/ 9948 h 9948"/>
                <a:gd name="connsiteX4" fmla="*/ 0 w 19063"/>
                <a:gd name="connsiteY4" fmla="*/ 1948 h 9948"/>
                <a:gd name="connsiteX0" fmla="*/ 0 w 10000"/>
                <a:gd name="connsiteY0" fmla="*/ 1958 h 10000"/>
                <a:gd name="connsiteX1" fmla="*/ 10000 w 10000"/>
                <a:gd name="connsiteY1" fmla="*/ 0 h 10000"/>
                <a:gd name="connsiteX2" fmla="*/ 8306 w 10000"/>
                <a:gd name="connsiteY2" fmla="*/ 3403 h 10000"/>
                <a:gd name="connsiteX3" fmla="*/ 0 w 10000"/>
                <a:gd name="connsiteY3" fmla="*/ 10000 h 10000"/>
                <a:gd name="connsiteX4" fmla="*/ 0 w 10000"/>
                <a:gd name="connsiteY4" fmla="*/ 1958 h 10000"/>
                <a:gd name="connsiteX0" fmla="*/ 0 w 10000"/>
                <a:gd name="connsiteY0" fmla="*/ 1958 h 10000"/>
                <a:gd name="connsiteX1" fmla="*/ 10000 w 10000"/>
                <a:gd name="connsiteY1" fmla="*/ 0 h 10000"/>
                <a:gd name="connsiteX2" fmla="*/ 8279 w 10000"/>
                <a:gd name="connsiteY2" fmla="*/ 3717 h 10000"/>
                <a:gd name="connsiteX3" fmla="*/ 0 w 10000"/>
                <a:gd name="connsiteY3" fmla="*/ 10000 h 10000"/>
                <a:gd name="connsiteX4" fmla="*/ 0 w 10000"/>
                <a:gd name="connsiteY4" fmla="*/ 1958 h 10000"/>
                <a:gd name="connsiteX0" fmla="*/ 2992 w 10000"/>
                <a:gd name="connsiteY0" fmla="*/ 0 h 18356"/>
                <a:gd name="connsiteX1" fmla="*/ 10000 w 10000"/>
                <a:gd name="connsiteY1" fmla="*/ 8356 h 18356"/>
                <a:gd name="connsiteX2" fmla="*/ 8279 w 10000"/>
                <a:gd name="connsiteY2" fmla="*/ 12073 h 18356"/>
                <a:gd name="connsiteX3" fmla="*/ 0 w 10000"/>
                <a:gd name="connsiteY3" fmla="*/ 18356 h 18356"/>
                <a:gd name="connsiteX4" fmla="*/ 2992 w 10000"/>
                <a:gd name="connsiteY4" fmla="*/ 0 h 18356"/>
                <a:gd name="connsiteX0" fmla="*/ 137 w 7145"/>
                <a:gd name="connsiteY0" fmla="*/ 0 h 12073"/>
                <a:gd name="connsiteX1" fmla="*/ 7145 w 7145"/>
                <a:gd name="connsiteY1" fmla="*/ 8356 h 12073"/>
                <a:gd name="connsiteX2" fmla="*/ 5424 w 7145"/>
                <a:gd name="connsiteY2" fmla="*/ 12073 h 12073"/>
                <a:gd name="connsiteX3" fmla="*/ 0 w 7145"/>
                <a:gd name="connsiteY3" fmla="*/ 84 h 12073"/>
                <a:gd name="connsiteX4" fmla="*/ 137 w 7145"/>
                <a:gd name="connsiteY4" fmla="*/ 0 h 12073"/>
                <a:gd name="connsiteX0" fmla="*/ 135 w 9943"/>
                <a:gd name="connsiteY0" fmla="*/ 0 h 10000"/>
                <a:gd name="connsiteX1" fmla="*/ 9943 w 9943"/>
                <a:gd name="connsiteY1" fmla="*/ 6921 h 10000"/>
                <a:gd name="connsiteX2" fmla="*/ 7534 w 9943"/>
                <a:gd name="connsiteY2" fmla="*/ 10000 h 10000"/>
                <a:gd name="connsiteX3" fmla="*/ 0 w 9943"/>
                <a:gd name="connsiteY3" fmla="*/ 287 h 10000"/>
                <a:gd name="connsiteX4" fmla="*/ 135 w 9943"/>
                <a:gd name="connsiteY4" fmla="*/ 0 h 10000"/>
                <a:gd name="connsiteX0" fmla="*/ 136 w 10000"/>
                <a:gd name="connsiteY0" fmla="*/ 0 h 10130"/>
                <a:gd name="connsiteX1" fmla="*/ 10000 w 10000"/>
                <a:gd name="connsiteY1" fmla="*/ 6921 h 10130"/>
                <a:gd name="connsiteX2" fmla="*/ 7596 w 10000"/>
                <a:gd name="connsiteY2" fmla="*/ 10130 h 10130"/>
                <a:gd name="connsiteX3" fmla="*/ 0 w 10000"/>
                <a:gd name="connsiteY3" fmla="*/ 287 h 10130"/>
                <a:gd name="connsiteX4" fmla="*/ 136 w 10000"/>
                <a:gd name="connsiteY4" fmla="*/ 0 h 10130"/>
                <a:gd name="connsiteX0" fmla="*/ 136 w 10038"/>
                <a:gd name="connsiteY0" fmla="*/ 0 h 10130"/>
                <a:gd name="connsiteX1" fmla="*/ 10038 w 10038"/>
                <a:gd name="connsiteY1" fmla="*/ 6878 h 10130"/>
                <a:gd name="connsiteX2" fmla="*/ 7596 w 10038"/>
                <a:gd name="connsiteY2" fmla="*/ 10130 h 10130"/>
                <a:gd name="connsiteX3" fmla="*/ 0 w 10038"/>
                <a:gd name="connsiteY3" fmla="*/ 287 h 10130"/>
                <a:gd name="connsiteX4" fmla="*/ 136 w 10038"/>
                <a:gd name="connsiteY4" fmla="*/ 0 h 10130"/>
                <a:gd name="connsiteX0" fmla="*/ 174 w 10038"/>
                <a:gd name="connsiteY0" fmla="*/ 0 h 10087"/>
                <a:gd name="connsiteX1" fmla="*/ 10038 w 10038"/>
                <a:gd name="connsiteY1" fmla="*/ 6835 h 10087"/>
                <a:gd name="connsiteX2" fmla="*/ 7596 w 10038"/>
                <a:gd name="connsiteY2" fmla="*/ 10087 h 10087"/>
                <a:gd name="connsiteX3" fmla="*/ 0 w 10038"/>
                <a:gd name="connsiteY3" fmla="*/ 244 h 10087"/>
                <a:gd name="connsiteX4" fmla="*/ 174 w 10038"/>
                <a:gd name="connsiteY4" fmla="*/ 0 h 10087"/>
                <a:gd name="connsiteX0" fmla="*/ 174 w 10057"/>
                <a:gd name="connsiteY0" fmla="*/ 0 h 10087"/>
                <a:gd name="connsiteX1" fmla="*/ 10057 w 10057"/>
                <a:gd name="connsiteY1" fmla="*/ 6835 h 10087"/>
                <a:gd name="connsiteX2" fmla="*/ 7596 w 10057"/>
                <a:gd name="connsiteY2" fmla="*/ 10087 h 10087"/>
                <a:gd name="connsiteX3" fmla="*/ 0 w 10057"/>
                <a:gd name="connsiteY3" fmla="*/ 244 h 10087"/>
                <a:gd name="connsiteX4" fmla="*/ 174 w 10057"/>
                <a:gd name="connsiteY4" fmla="*/ 0 h 10087"/>
                <a:gd name="connsiteX0" fmla="*/ 174 w 10019"/>
                <a:gd name="connsiteY0" fmla="*/ 0 h 10087"/>
                <a:gd name="connsiteX1" fmla="*/ 10019 w 10019"/>
                <a:gd name="connsiteY1" fmla="*/ 6922 h 10087"/>
                <a:gd name="connsiteX2" fmla="*/ 7596 w 10019"/>
                <a:gd name="connsiteY2" fmla="*/ 10087 h 10087"/>
                <a:gd name="connsiteX3" fmla="*/ 0 w 10019"/>
                <a:gd name="connsiteY3" fmla="*/ 244 h 10087"/>
                <a:gd name="connsiteX4" fmla="*/ 174 w 10019"/>
                <a:gd name="connsiteY4" fmla="*/ 0 h 10087"/>
                <a:gd name="connsiteX0" fmla="*/ 174 w 10019"/>
                <a:gd name="connsiteY0" fmla="*/ 0 h 10087"/>
                <a:gd name="connsiteX1" fmla="*/ 10019 w 10019"/>
                <a:gd name="connsiteY1" fmla="*/ 6922 h 10087"/>
                <a:gd name="connsiteX2" fmla="*/ 7596 w 10019"/>
                <a:gd name="connsiteY2" fmla="*/ 10087 h 10087"/>
                <a:gd name="connsiteX3" fmla="*/ 0 w 10019"/>
                <a:gd name="connsiteY3" fmla="*/ 244 h 10087"/>
                <a:gd name="connsiteX4" fmla="*/ 174 w 10019"/>
                <a:gd name="connsiteY4" fmla="*/ 0 h 10087"/>
                <a:gd name="connsiteX0" fmla="*/ 184 w 10019"/>
                <a:gd name="connsiteY0" fmla="*/ 0 h 10078"/>
                <a:gd name="connsiteX1" fmla="*/ 10019 w 10019"/>
                <a:gd name="connsiteY1" fmla="*/ 6913 h 10078"/>
                <a:gd name="connsiteX2" fmla="*/ 7596 w 10019"/>
                <a:gd name="connsiteY2" fmla="*/ 10078 h 10078"/>
                <a:gd name="connsiteX3" fmla="*/ 0 w 10019"/>
                <a:gd name="connsiteY3" fmla="*/ 235 h 10078"/>
                <a:gd name="connsiteX4" fmla="*/ 184 w 10019"/>
                <a:gd name="connsiteY4" fmla="*/ 0 h 10078"/>
                <a:gd name="connsiteX0" fmla="*/ 174 w 10009"/>
                <a:gd name="connsiteY0" fmla="*/ 0 h 10078"/>
                <a:gd name="connsiteX1" fmla="*/ 10009 w 10009"/>
                <a:gd name="connsiteY1" fmla="*/ 6913 h 10078"/>
                <a:gd name="connsiteX2" fmla="*/ 7586 w 10009"/>
                <a:gd name="connsiteY2" fmla="*/ 10078 h 10078"/>
                <a:gd name="connsiteX3" fmla="*/ 0 w 10009"/>
                <a:gd name="connsiteY3" fmla="*/ 252 h 10078"/>
                <a:gd name="connsiteX4" fmla="*/ 174 w 10009"/>
                <a:gd name="connsiteY4" fmla="*/ 0 h 10078"/>
                <a:gd name="connsiteX0" fmla="*/ 174 w 10009"/>
                <a:gd name="connsiteY0" fmla="*/ 0 h 10095"/>
                <a:gd name="connsiteX1" fmla="*/ 10009 w 10009"/>
                <a:gd name="connsiteY1" fmla="*/ 6913 h 10095"/>
                <a:gd name="connsiteX2" fmla="*/ 7591 w 10009"/>
                <a:gd name="connsiteY2" fmla="*/ 10095 h 10095"/>
                <a:gd name="connsiteX3" fmla="*/ 0 w 10009"/>
                <a:gd name="connsiteY3" fmla="*/ 252 h 10095"/>
                <a:gd name="connsiteX4" fmla="*/ 174 w 10009"/>
                <a:gd name="connsiteY4" fmla="*/ 0 h 10095"/>
                <a:gd name="connsiteX0" fmla="*/ 174 w 10004"/>
                <a:gd name="connsiteY0" fmla="*/ 0 h 10095"/>
                <a:gd name="connsiteX1" fmla="*/ 10004 w 10004"/>
                <a:gd name="connsiteY1" fmla="*/ 6913 h 10095"/>
                <a:gd name="connsiteX2" fmla="*/ 7591 w 10004"/>
                <a:gd name="connsiteY2" fmla="*/ 10095 h 10095"/>
                <a:gd name="connsiteX3" fmla="*/ 0 w 10004"/>
                <a:gd name="connsiteY3" fmla="*/ 252 h 10095"/>
                <a:gd name="connsiteX4" fmla="*/ 174 w 10004"/>
                <a:gd name="connsiteY4" fmla="*/ 0 h 10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095">
                  <a:moveTo>
                    <a:pt x="174" y="0"/>
                  </a:moveTo>
                  <a:lnTo>
                    <a:pt x="10004" y="6913"/>
                  </a:lnTo>
                  <a:lnTo>
                    <a:pt x="7591" y="10095"/>
                  </a:lnTo>
                  <a:lnTo>
                    <a:pt x="0" y="252"/>
                  </a:lnTo>
                  <a:lnTo>
                    <a:pt x="174" y="0"/>
                  </a:lnTo>
                  <a:close/>
                </a:path>
              </a:pathLst>
            </a:custGeom>
            <a:gradFill flip="none" rotWithShape="1">
              <a:gsLst>
                <a:gs pos="0">
                  <a:schemeClr val="accent1">
                    <a:shade val="30000"/>
                    <a:satMod val="115000"/>
                  </a:schemeClr>
                </a:gs>
                <a:gs pos="50000">
                  <a:srgbClr val="2B68A5"/>
                </a:gs>
                <a:gs pos="100000">
                  <a:schemeClr val="accent1">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3" name="Forma libre: forma 32">
              <a:extLst>
                <a:ext uri="{FF2B5EF4-FFF2-40B4-BE49-F238E27FC236}">
                  <a16:creationId xmlns:a16="http://schemas.microsoft.com/office/drawing/2014/main" id="{55FD6FE0-A3F2-438E-B202-88693DB3B9F3}"/>
                </a:ext>
              </a:extLst>
            </p:cNvPr>
            <p:cNvSpPr/>
            <p:nvPr/>
          </p:nvSpPr>
          <p:spPr>
            <a:xfrm>
              <a:off x="1121151" y="2423154"/>
              <a:ext cx="6158042" cy="1858336"/>
            </a:xfrm>
            <a:custGeom>
              <a:avLst/>
              <a:gdLst>
                <a:gd name="connsiteX0" fmla="*/ 1271587 w 1574006"/>
                <a:gd name="connsiteY0" fmla="*/ 359568 h 359568"/>
                <a:gd name="connsiteX1" fmla="*/ 1574006 w 1574006"/>
                <a:gd name="connsiteY1" fmla="*/ 183356 h 359568"/>
                <a:gd name="connsiteX2" fmla="*/ 21431 w 1574006"/>
                <a:gd name="connsiteY2" fmla="*/ 0 h 359568"/>
                <a:gd name="connsiteX3" fmla="*/ 0 w 1574006"/>
                <a:gd name="connsiteY3" fmla="*/ 14287 h 359568"/>
                <a:gd name="connsiteX4" fmla="*/ 1271587 w 1574006"/>
                <a:gd name="connsiteY4" fmla="*/ 359568 h 359568"/>
                <a:gd name="connsiteX0" fmla="*/ 1271587 w 1574006"/>
                <a:gd name="connsiteY0" fmla="*/ 361949 h 361949"/>
                <a:gd name="connsiteX1" fmla="*/ 1574006 w 1574006"/>
                <a:gd name="connsiteY1" fmla="*/ 185737 h 361949"/>
                <a:gd name="connsiteX2" fmla="*/ 23812 w 1574006"/>
                <a:gd name="connsiteY2" fmla="*/ 0 h 361949"/>
                <a:gd name="connsiteX3" fmla="*/ 0 w 1574006"/>
                <a:gd name="connsiteY3" fmla="*/ 16668 h 361949"/>
                <a:gd name="connsiteX4" fmla="*/ 1271587 w 1574006"/>
                <a:gd name="connsiteY4" fmla="*/ 361949 h 361949"/>
                <a:gd name="connsiteX0" fmla="*/ 1266825 w 1569244"/>
                <a:gd name="connsiteY0" fmla="*/ 361949 h 361949"/>
                <a:gd name="connsiteX1" fmla="*/ 1569244 w 1569244"/>
                <a:gd name="connsiteY1" fmla="*/ 185737 h 361949"/>
                <a:gd name="connsiteX2" fmla="*/ 19050 w 1569244"/>
                <a:gd name="connsiteY2" fmla="*/ 0 h 361949"/>
                <a:gd name="connsiteX3" fmla="*/ 0 w 1569244"/>
                <a:gd name="connsiteY3" fmla="*/ 14287 h 361949"/>
                <a:gd name="connsiteX4" fmla="*/ 1266825 w 1569244"/>
                <a:gd name="connsiteY4" fmla="*/ 361949 h 361949"/>
                <a:gd name="connsiteX0" fmla="*/ 1271587 w 1574006"/>
                <a:gd name="connsiteY0" fmla="*/ 361949 h 361949"/>
                <a:gd name="connsiteX1" fmla="*/ 1574006 w 1574006"/>
                <a:gd name="connsiteY1" fmla="*/ 185737 h 361949"/>
                <a:gd name="connsiteX2" fmla="*/ 23812 w 1574006"/>
                <a:gd name="connsiteY2" fmla="*/ 0 h 361949"/>
                <a:gd name="connsiteX3" fmla="*/ 0 w 1574006"/>
                <a:gd name="connsiteY3" fmla="*/ 14287 h 361949"/>
                <a:gd name="connsiteX4" fmla="*/ 1271587 w 1574006"/>
                <a:gd name="connsiteY4" fmla="*/ 361949 h 361949"/>
                <a:gd name="connsiteX0" fmla="*/ 1266824 w 1569243"/>
                <a:gd name="connsiteY0" fmla="*/ 361949 h 361949"/>
                <a:gd name="connsiteX1" fmla="*/ 1569243 w 1569243"/>
                <a:gd name="connsiteY1" fmla="*/ 185737 h 361949"/>
                <a:gd name="connsiteX2" fmla="*/ 19049 w 1569243"/>
                <a:gd name="connsiteY2" fmla="*/ 0 h 361949"/>
                <a:gd name="connsiteX3" fmla="*/ 0 w 1569243"/>
                <a:gd name="connsiteY3" fmla="*/ 9524 h 361949"/>
                <a:gd name="connsiteX4" fmla="*/ 1266824 w 1569243"/>
                <a:gd name="connsiteY4" fmla="*/ 361949 h 361949"/>
                <a:gd name="connsiteX0" fmla="*/ 1266824 w 1569243"/>
                <a:gd name="connsiteY0" fmla="*/ 364331 h 364331"/>
                <a:gd name="connsiteX1" fmla="*/ 1569243 w 1569243"/>
                <a:gd name="connsiteY1" fmla="*/ 188119 h 364331"/>
                <a:gd name="connsiteX2" fmla="*/ 19049 w 1569243"/>
                <a:gd name="connsiteY2" fmla="*/ 0 h 364331"/>
                <a:gd name="connsiteX3" fmla="*/ 0 w 1569243"/>
                <a:gd name="connsiteY3" fmla="*/ 11906 h 364331"/>
                <a:gd name="connsiteX4" fmla="*/ 1266824 w 1569243"/>
                <a:gd name="connsiteY4" fmla="*/ 364331 h 364331"/>
                <a:gd name="connsiteX0" fmla="*/ 1271586 w 1574005"/>
                <a:gd name="connsiteY0" fmla="*/ 364331 h 364331"/>
                <a:gd name="connsiteX1" fmla="*/ 1574005 w 1574005"/>
                <a:gd name="connsiteY1" fmla="*/ 188119 h 364331"/>
                <a:gd name="connsiteX2" fmla="*/ 23811 w 1574005"/>
                <a:gd name="connsiteY2" fmla="*/ 0 h 364331"/>
                <a:gd name="connsiteX3" fmla="*/ 0 w 1574005"/>
                <a:gd name="connsiteY3" fmla="*/ 11906 h 364331"/>
                <a:gd name="connsiteX4" fmla="*/ 1271586 w 1574005"/>
                <a:gd name="connsiteY4" fmla="*/ 364331 h 364331"/>
                <a:gd name="connsiteX0" fmla="*/ 1273967 w 1576386"/>
                <a:gd name="connsiteY0" fmla="*/ 364331 h 364331"/>
                <a:gd name="connsiteX1" fmla="*/ 1576386 w 1576386"/>
                <a:gd name="connsiteY1" fmla="*/ 188119 h 364331"/>
                <a:gd name="connsiteX2" fmla="*/ 26192 w 1576386"/>
                <a:gd name="connsiteY2" fmla="*/ 0 h 364331"/>
                <a:gd name="connsiteX3" fmla="*/ 0 w 1576386"/>
                <a:gd name="connsiteY3" fmla="*/ 14288 h 364331"/>
                <a:gd name="connsiteX4" fmla="*/ 1273967 w 1576386"/>
                <a:gd name="connsiteY4" fmla="*/ 364331 h 364331"/>
                <a:gd name="connsiteX0" fmla="*/ 1273967 w 1576386"/>
                <a:gd name="connsiteY0" fmla="*/ 364331 h 364331"/>
                <a:gd name="connsiteX1" fmla="*/ 1576386 w 1576386"/>
                <a:gd name="connsiteY1" fmla="*/ 188119 h 364331"/>
                <a:gd name="connsiteX2" fmla="*/ 23757 w 1576386"/>
                <a:gd name="connsiteY2" fmla="*/ 0 h 364331"/>
                <a:gd name="connsiteX3" fmla="*/ 0 w 1576386"/>
                <a:gd name="connsiteY3" fmla="*/ 14288 h 364331"/>
                <a:gd name="connsiteX4" fmla="*/ 1273967 w 1576386"/>
                <a:gd name="connsiteY4" fmla="*/ 364331 h 364331"/>
                <a:gd name="connsiteX0" fmla="*/ 1272140 w 1574559"/>
                <a:gd name="connsiteY0" fmla="*/ 364331 h 364331"/>
                <a:gd name="connsiteX1" fmla="*/ 1574559 w 1574559"/>
                <a:gd name="connsiteY1" fmla="*/ 188119 h 364331"/>
                <a:gd name="connsiteX2" fmla="*/ 21930 w 1574559"/>
                <a:gd name="connsiteY2" fmla="*/ 0 h 364331"/>
                <a:gd name="connsiteX3" fmla="*/ 0 w 1574559"/>
                <a:gd name="connsiteY3" fmla="*/ 14288 h 364331"/>
                <a:gd name="connsiteX4" fmla="*/ 1272140 w 1574559"/>
                <a:gd name="connsiteY4" fmla="*/ 364331 h 36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559" h="364331">
                  <a:moveTo>
                    <a:pt x="1272140" y="364331"/>
                  </a:moveTo>
                  <a:lnTo>
                    <a:pt x="1574559" y="188119"/>
                  </a:lnTo>
                  <a:lnTo>
                    <a:pt x="21930" y="0"/>
                  </a:lnTo>
                  <a:lnTo>
                    <a:pt x="0" y="14288"/>
                  </a:lnTo>
                  <a:lnTo>
                    <a:pt x="1272140" y="364331"/>
                  </a:lnTo>
                  <a:close/>
                </a:path>
              </a:pathLst>
            </a:custGeom>
            <a:gradFill flip="none" rotWithShape="1">
              <a:gsLst>
                <a:gs pos="0">
                  <a:schemeClr val="accent1">
                    <a:shade val="30000"/>
                    <a:satMod val="115000"/>
                  </a:schemeClr>
                </a:gs>
                <a:gs pos="50000">
                  <a:srgbClr val="2B68A5"/>
                </a:gs>
                <a:gs pos="100000">
                  <a:schemeClr val="accent1">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a:p>
          </p:txBody>
        </p:sp>
        <p:sp>
          <p:nvSpPr>
            <p:cNvPr id="34" name="Forma libre: forma 33">
              <a:extLst>
                <a:ext uri="{FF2B5EF4-FFF2-40B4-BE49-F238E27FC236}">
                  <a16:creationId xmlns:a16="http://schemas.microsoft.com/office/drawing/2014/main" id="{6F96BF20-4A40-4D36-958C-A168014F270E}"/>
                </a:ext>
              </a:extLst>
            </p:cNvPr>
            <p:cNvSpPr/>
            <p:nvPr/>
          </p:nvSpPr>
          <p:spPr>
            <a:xfrm>
              <a:off x="1284438" y="2277413"/>
              <a:ext cx="7447580" cy="898802"/>
            </a:xfrm>
            <a:custGeom>
              <a:avLst/>
              <a:gdLst>
                <a:gd name="connsiteX0" fmla="*/ 1900238 w 1900238"/>
                <a:gd name="connsiteY0" fmla="*/ 2382 h 178594"/>
                <a:gd name="connsiteX1" fmla="*/ 1597819 w 1900238"/>
                <a:gd name="connsiteY1" fmla="*/ 178594 h 178594"/>
                <a:gd name="connsiteX2" fmla="*/ 0 w 1900238"/>
                <a:gd name="connsiteY2" fmla="*/ 16669 h 178594"/>
                <a:gd name="connsiteX3" fmla="*/ 21432 w 1900238"/>
                <a:gd name="connsiteY3" fmla="*/ 0 h 178594"/>
                <a:gd name="connsiteX4" fmla="*/ 1900238 w 1900238"/>
                <a:gd name="connsiteY4" fmla="*/ 2382 h 178594"/>
                <a:gd name="connsiteX0" fmla="*/ 1907382 w 1907382"/>
                <a:gd name="connsiteY0" fmla="*/ 2382 h 178594"/>
                <a:gd name="connsiteX1" fmla="*/ 1604963 w 1907382"/>
                <a:gd name="connsiteY1" fmla="*/ 178594 h 178594"/>
                <a:gd name="connsiteX2" fmla="*/ 0 w 1907382"/>
                <a:gd name="connsiteY2" fmla="*/ 19050 h 178594"/>
                <a:gd name="connsiteX3" fmla="*/ 28576 w 1907382"/>
                <a:gd name="connsiteY3" fmla="*/ 0 h 178594"/>
                <a:gd name="connsiteX4" fmla="*/ 1907382 w 1907382"/>
                <a:gd name="connsiteY4" fmla="*/ 2382 h 178594"/>
                <a:gd name="connsiteX0" fmla="*/ 1907382 w 1907382"/>
                <a:gd name="connsiteY0" fmla="*/ 0 h 176212"/>
                <a:gd name="connsiteX1" fmla="*/ 1604963 w 1907382"/>
                <a:gd name="connsiteY1" fmla="*/ 176212 h 176212"/>
                <a:gd name="connsiteX2" fmla="*/ 0 w 1907382"/>
                <a:gd name="connsiteY2" fmla="*/ 16668 h 176212"/>
                <a:gd name="connsiteX3" fmla="*/ 19051 w 1907382"/>
                <a:gd name="connsiteY3" fmla="*/ 2380 h 176212"/>
                <a:gd name="connsiteX4" fmla="*/ 1907382 w 1907382"/>
                <a:gd name="connsiteY4" fmla="*/ 0 h 176212"/>
                <a:gd name="connsiteX0" fmla="*/ 1914526 w 1914526"/>
                <a:gd name="connsiteY0" fmla="*/ 0 h 176212"/>
                <a:gd name="connsiteX1" fmla="*/ 1612107 w 1914526"/>
                <a:gd name="connsiteY1" fmla="*/ 176212 h 176212"/>
                <a:gd name="connsiteX2" fmla="*/ 0 w 1914526"/>
                <a:gd name="connsiteY2" fmla="*/ 16668 h 176212"/>
                <a:gd name="connsiteX3" fmla="*/ 26195 w 1914526"/>
                <a:gd name="connsiteY3" fmla="*/ 2380 h 176212"/>
                <a:gd name="connsiteX4" fmla="*/ 1914526 w 1914526"/>
                <a:gd name="connsiteY4" fmla="*/ 0 h 176212"/>
                <a:gd name="connsiteX0" fmla="*/ 1909763 w 1909763"/>
                <a:gd name="connsiteY0" fmla="*/ 0 h 176212"/>
                <a:gd name="connsiteX1" fmla="*/ 1607344 w 1909763"/>
                <a:gd name="connsiteY1" fmla="*/ 176212 h 176212"/>
                <a:gd name="connsiteX2" fmla="*/ 0 w 1909763"/>
                <a:gd name="connsiteY2" fmla="*/ 16668 h 176212"/>
                <a:gd name="connsiteX3" fmla="*/ 21432 w 1909763"/>
                <a:gd name="connsiteY3" fmla="*/ 2380 h 176212"/>
                <a:gd name="connsiteX4" fmla="*/ 1909763 w 1909763"/>
                <a:gd name="connsiteY4" fmla="*/ 0 h 176212"/>
                <a:gd name="connsiteX0" fmla="*/ 1906110 w 1906110"/>
                <a:gd name="connsiteY0" fmla="*/ 0 h 176212"/>
                <a:gd name="connsiteX1" fmla="*/ 1603691 w 1906110"/>
                <a:gd name="connsiteY1" fmla="*/ 176212 h 176212"/>
                <a:gd name="connsiteX2" fmla="*/ 0 w 1906110"/>
                <a:gd name="connsiteY2" fmla="*/ 16201 h 176212"/>
                <a:gd name="connsiteX3" fmla="*/ 17779 w 1906110"/>
                <a:gd name="connsiteY3" fmla="*/ 2380 h 176212"/>
                <a:gd name="connsiteX4" fmla="*/ 1906110 w 1906110"/>
                <a:gd name="connsiteY4" fmla="*/ 0 h 176212"/>
                <a:gd name="connsiteX0" fmla="*/ 1906110 w 1906110"/>
                <a:gd name="connsiteY0" fmla="*/ 0 h 176212"/>
                <a:gd name="connsiteX1" fmla="*/ 1603691 w 1906110"/>
                <a:gd name="connsiteY1" fmla="*/ 176212 h 176212"/>
                <a:gd name="connsiteX2" fmla="*/ 0 w 1906110"/>
                <a:gd name="connsiteY2" fmla="*/ 16201 h 176212"/>
                <a:gd name="connsiteX3" fmla="*/ 22650 w 1906110"/>
                <a:gd name="connsiteY3" fmla="*/ 3781 h 176212"/>
                <a:gd name="connsiteX4" fmla="*/ 1906110 w 1906110"/>
                <a:gd name="connsiteY4" fmla="*/ 0 h 176212"/>
                <a:gd name="connsiteX0" fmla="*/ 1904283 w 1904283"/>
                <a:gd name="connsiteY0" fmla="*/ 0 h 176212"/>
                <a:gd name="connsiteX1" fmla="*/ 1601864 w 1904283"/>
                <a:gd name="connsiteY1" fmla="*/ 176212 h 176212"/>
                <a:gd name="connsiteX2" fmla="*/ 0 w 1904283"/>
                <a:gd name="connsiteY2" fmla="*/ 16668 h 176212"/>
                <a:gd name="connsiteX3" fmla="*/ 20823 w 1904283"/>
                <a:gd name="connsiteY3" fmla="*/ 3781 h 176212"/>
                <a:gd name="connsiteX4" fmla="*/ 1904283 w 1904283"/>
                <a:gd name="connsiteY4" fmla="*/ 0 h 17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283" h="176212">
                  <a:moveTo>
                    <a:pt x="1904283" y="0"/>
                  </a:moveTo>
                  <a:lnTo>
                    <a:pt x="1601864" y="176212"/>
                  </a:lnTo>
                  <a:lnTo>
                    <a:pt x="0" y="16668"/>
                  </a:lnTo>
                  <a:lnTo>
                    <a:pt x="20823" y="3781"/>
                  </a:lnTo>
                  <a:lnTo>
                    <a:pt x="1904283" y="0"/>
                  </a:lnTo>
                  <a:close/>
                </a:path>
              </a:pathLst>
            </a:custGeom>
            <a:gradFill flip="none" rotWithShape="1">
              <a:gsLst>
                <a:gs pos="0">
                  <a:schemeClr val="accent1">
                    <a:shade val="30000"/>
                    <a:satMod val="115000"/>
                  </a:schemeClr>
                </a:gs>
                <a:gs pos="50000">
                  <a:srgbClr val="2B68A5"/>
                </a:gs>
                <a:gs pos="100000">
                  <a:schemeClr val="accent1">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a:p>
          </p:txBody>
        </p:sp>
      </p:grpSp>
      <p:pic>
        <p:nvPicPr>
          <p:cNvPr id="35" name="13 Imagen" descr="DSCN2106.JPG">
            <a:extLst>
              <a:ext uri="{FF2B5EF4-FFF2-40B4-BE49-F238E27FC236}">
                <a16:creationId xmlns:a16="http://schemas.microsoft.com/office/drawing/2014/main" id="{0A473F41-13A0-4625-BA42-A53E64571D05}"/>
              </a:ext>
            </a:extLst>
          </p:cNvPr>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34901" t="147" r="24721" b="-45"/>
          <a:stretch/>
        </p:blipFill>
        <p:spPr bwMode="auto">
          <a:xfrm>
            <a:off x="6945198" y="771785"/>
            <a:ext cx="2198802" cy="5327011"/>
          </a:xfrm>
          <a:prstGeom prst="rect">
            <a:avLst/>
          </a:prstGeom>
          <a:solidFill>
            <a:srgbClr val="FFFFFF">
              <a:shade val="85000"/>
            </a:srgbClr>
          </a:solidFill>
          <a:ln w="88900" cap="sq">
            <a:noFill/>
            <a:miter lim="800000"/>
          </a:ln>
          <a:effectLst>
            <a:reflection endPos="0" dir="5400000" sy="-100000" algn="bl" rotWithShape="0"/>
          </a:effectLst>
          <a:extLst>
            <a:ext uri="{53640926-AAD7-44D8-BBD7-CCE9431645EC}">
              <a14:shadowObscured xmlns:a14="http://schemas.microsoft.com/office/drawing/2010/main"/>
            </a:ext>
          </a:extLst>
        </p:spPr>
      </p:pic>
      <p:grpSp>
        <p:nvGrpSpPr>
          <p:cNvPr id="37" name="4 Grupo">
            <a:extLst>
              <a:ext uri="{FF2B5EF4-FFF2-40B4-BE49-F238E27FC236}">
                <a16:creationId xmlns:a16="http://schemas.microsoft.com/office/drawing/2014/main" id="{1C9FBA89-19AB-47FF-80D8-577AAC192997}"/>
              </a:ext>
            </a:extLst>
          </p:cNvPr>
          <p:cNvGrpSpPr/>
          <p:nvPr/>
        </p:nvGrpSpPr>
        <p:grpSpPr>
          <a:xfrm>
            <a:off x="73706" y="5471923"/>
            <a:ext cx="2520280" cy="561660"/>
            <a:chOff x="837059" y="4560982"/>
            <a:chExt cx="2520280" cy="561660"/>
          </a:xfrm>
        </p:grpSpPr>
        <p:grpSp>
          <p:nvGrpSpPr>
            <p:cNvPr id="38" name="9 Grupo">
              <a:extLst>
                <a:ext uri="{FF2B5EF4-FFF2-40B4-BE49-F238E27FC236}">
                  <a16:creationId xmlns:a16="http://schemas.microsoft.com/office/drawing/2014/main" id="{8443957E-829A-423A-B1C3-8DEF2C1F629B}"/>
                </a:ext>
              </a:extLst>
            </p:cNvPr>
            <p:cNvGrpSpPr/>
            <p:nvPr/>
          </p:nvGrpSpPr>
          <p:grpSpPr>
            <a:xfrm>
              <a:off x="837059" y="4622082"/>
              <a:ext cx="577454" cy="446556"/>
              <a:chOff x="1043608" y="1797842"/>
              <a:chExt cx="1154907" cy="950119"/>
            </a:xfrm>
          </p:grpSpPr>
          <p:sp>
            <p:nvSpPr>
              <p:cNvPr id="41" name="12 Forma libre">
                <a:extLst>
                  <a:ext uri="{FF2B5EF4-FFF2-40B4-BE49-F238E27FC236}">
                    <a16:creationId xmlns:a16="http://schemas.microsoft.com/office/drawing/2014/main" id="{4316C8DC-BC96-437C-93A6-2139D57F7EB4}"/>
                  </a:ext>
                </a:extLst>
              </p:cNvPr>
              <p:cNvSpPr/>
              <p:nvPr/>
            </p:nvSpPr>
            <p:spPr>
              <a:xfrm>
                <a:off x="1043608" y="1797842"/>
                <a:ext cx="1154907" cy="950119"/>
              </a:xfrm>
              <a:custGeom>
                <a:avLst/>
                <a:gdLst>
                  <a:gd name="connsiteX0" fmla="*/ 566738 w 1152525"/>
                  <a:gd name="connsiteY0" fmla="*/ 0 h 933450"/>
                  <a:gd name="connsiteX1" fmla="*/ 0 w 1152525"/>
                  <a:gd name="connsiteY1" fmla="*/ 933450 h 933450"/>
                  <a:gd name="connsiteX2" fmla="*/ 1152525 w 1152525"/>
                  <a:gd name="connsiteY2" fmla="*/ 933450 h 933450"/>
                  <a:gd name="connsiteX3" fmla="*/ 881063 w 1152525"/>
                  <a:gd name="connsiteY3" fmla="*/ 500062 h 933450"/>
                  <a:gd name="connsiteX4" fmla="*/ 709613 w 1152525"/>
                  <a:gd name="connsiteY4" fmla="*/ 814387 h 933450"/>
                  <a:gd name="connsiteX5" fmla="*/ 633413 w 1152525"/>
                  <a:gd name="connsiteY5" fmla="*/ 781050 h 933450"/>
                  <a:gd name="connsiteX6" fmla="*/ 838200 w 1152525"/>
                  <a:gd name="connsiteY6" fmla="*/ 433387 h 933450"/>
                  <a:gd name="connsiteX7" fmla="*/ 776288 w 1152525"/>
                  <a:gd name="connsiteY7" fmla="*/ 338137 h 933450"/>
                  <a:gd name="connsiteX8" fmla="*/ 547688 w 1152525"/>
                  <a:gd name="connsiteY8" fmla="*/ 742950 h 933450"/>
                  <a:gd name="connsiteX9" fmla="*/ 485775 w 1152525"/>
                  <a:gd name="connsiteY9" fmla="*/ 700087 h 933450"/>
                  <a:gd name="connsiteX10" fmla="*/ 738188 w 1152525"/>
                  <a:gd name="connsiteY10" fmla="*/ 261937 h 933450"/>
                  <a:gd name="connsiteX11" fmla="*/ 685800 w 1152525"/>
                  <a:gd name="connsiteY11" fmla="*/ 200025 h 933450"/>
                  <a:gd name="connsiteX12" fmla="*/ 400050 w 1152525"/>
                  <a:gd name="connsiteY12" fmla="*/ 676275 h 933450"/>
                  <a:gd name="connsiteX13" fmla="*/ 347663 w 1152525"/>
                  <a:gd name="connsiteY13" fmla="*/ 638175 h 933450"/>
                  <a:gd name="connsiteX14" fmla="*/ 642938 w 1152525"/>
                  <a:gd name="connsiteY14" fmla="*/ 114300 h 933450"/>
                  <a:gd name="connsiteX15" fmla="*/ 566738 w 1152525"/>
                  <a:gd name="connsiteY15" fmla="*/ 0 h 933450"/>
                  <a:gd name="connsiteX0" fmla="*/ 566738 w 1152525"/>
                  <a:gd name="connsiteY0" fmla="*/ 0 h 935831"/>
                  <a:gd name="connsiteX1" fmla="*/ 0 w 1152525"/>
                  <a:gd name="connsiteY1" fmla="*/ 935831 h 935831"/>
                  <a:gd name="connsiteX2" fmla="*/ 1152525 w 1152525"/>
                  <a:gd name="connsiteY2" fmla="*/ 935831 h 935831"/>
                  <a:gd name="connsiteX3" fmla="*/ 881063 w 1152525"/>
                  <a:gd name="connsiteY3" fmla="*/ 502443 h 935831"/>
                  <a:gd name="connsiteX4" fmla="*/ 709613 w 1152525"/>
                  <a:gd name="connsiteY4" fmla="*/ 816768 h 935831"/>
                  <a:gd name="connsiteX5" fmla="*/ 633413 w 1152525"/>
                  <a:gd name="connsiteY5" fmla="*/ 783431 h 935831"/>
                  <a:gd name="connsiteX6" fmla="*/ 838200 w 1152525"/>
                  <a:gd name="connsiteY6" fmla="*/ 435768 h 935831"/>
                  <a:gd name="connsiteX7" fmla="*/ 776288 w 1152525"/>
                  <a:gd name="connsiteY7" fmla="*/ 340518 h 935831"/>
                  <a:gd name="connsiteX8" fmla="*/ 547688 w 1152525"/>
                  <a:gd name="connsiteY8" fmla="*/ 745331 h 935831"/>
                  <a:gd name="connsiteX9" fmla="*/ 485775 w 1152525"/>
                  <a:gd name="connsiteY9" fmla="*/ 702468 h 935831"/>
                  <a:gd name="connsiteX10" fmla="*/ 738188 w 1152525"/>
                  <a:gd name="connsiteY10" fmla="*/ 264318 h 935831"/>
                  <a:gd name="connsiteX11" fmla="*/ 685800 w 1152525"/>
                  <a:gd name="connsiteY11" fmla="*/ 202406 h 935831"/>
                  <a:gd name="connsiteX12" fmla="*/ 400050 w 1152525"/>
                  <a:gd name="connsiteY12" fmla="*/ 678656 h 935831"/>
                  <a:gd name="connsiteX13" fmla="*/ 347663 w 1152525"/>
                  <a:gd name="connsiteY13" fmla="*/ 640556 h 935831"/>
                  <a:gd name="connsiteX14" fmla="*/ 642938 w 1152525"/>
                  <a:gd name="connsiteY14" fmla="*/ 116681 h 935831"/>
                  <a:gd name="connsiteX15" fmla="*/ 566738 w 1152525"/>
                  <a:gd name="connsiteY15" fmla="*/ 0 h 935831"/>
                  <a:gd name="connsiteX0" fmla="*/ 566738 w 1152525"/>
                  <a:gd name="connsiteY0" fmla="*/ 0 h 940594"/>
                  <a:gd name="connsiteX1" fmla="*/ 0 w 1152525"/>
                  <a:gd name="connsiteY1" fmla="*/ 940594 h 940594"/>
                  <a:gd name="connsiteX2" fmla="*/ 1152525 w 1152525"/>
                  <a:gd name="connsiteY2" fmla="*/ 940594 h 940594"/>
                  <a:gd name="connsiteX3" fmla="*/ 881063 w 1152525"/>
                  <a:gd name="connsiteY3" fmla="*/ 507206 h 940594"/>
                  <a:gd name="connsiteX4" fmla="*/ 709613 w 1152525"/>
                  <a:gd name="connsiteY4" fmla="*/ 821531 h 940594"/>
                  <a:gd name="connsiteX5" fmla="*/ 633413 w 1152525"/>
                  <a:gd name="connsiteY5" fmla="*/ 788194 h 940594"/>
                  <a:gd name="connsiteX6" fmla="*/ 838200 w 1152525"/>
                  <a:gd name="connsiteY6" fmla="*/ 440531 h 940594"/>
                  <a:gd name="connsiteX7" fmla="*/ 776288 w 1152525"/>
                  <a:gd name="connsiteY7" fmla="*/ 345281 h 940594"/>
                  <a:gd name="connsiteX8" fmla="*/ 547688 w 1152525"/>
                  <a:gd name="connsiteY8" fmla="*/ 750094 h 940594"/>
                  <a:gd name="connsiteX9" fmla="*/ 485775 w 1152525"/>
                  <a:gd name="connsiteY9" fmla="*/ 707231 h 940594"/>
                  <a:gd name="connsiteX10" fmla="*/ 738188 w 1152525"/>
                  <a:gd name="connsiteY10" fmla="*/ 269081 h 940594"/>
                  <a:gd name="connsiteX11" fmla="*/ 685800 w 1152525"/>
                  <a:gd name="connsiteY11" fmla="*/ 207169 h 940594"/>
                  <a:gd name="connsiteX12" fmla="*/ 400050 w 1152525"/>
                  <a:gd name="connsiteY12" fmla="*/ 683419 h 940594"/>
                  <a:gd name="connsiteX13" fmla="*/ 347663 w 1152525"/>
                  <a:gd name="connsiteY13" fmla="*/ 645319 h 940594"/>
                  <a:gd name="connsiteX14" fmla="*/ 642938 w 1152525"/>
                  <a:gd name="connsiteY14" fmla="*/ 121444 h 940594"/>
                  <a:gd name="connsiteX15" fmla="*/ 566738 w 1152525"/>
                  <a:gd name="connsiteY15" fmla="*/ 0 h 940594"/>
                  <a:gd name="connsiteX0" fmla="*/ 566738 w 1152525"/>
                  <a:gd name="connsiteY0" fmla="*/ 0 h 940594"/>
                  <a:gd name="connsiteX1" fmla="*/ 0 w 1152525"/>
                  <a:gd name="connsiteY1" fmla="*/ 940594 h 940594"/>
                  <a:gd name="connsiteX2" fmla="*/ 1152525 w 1152525"/>
                  <a:gd name="connsiteY2" fmla="*/ 940594 h 940594"/>
                  <a:gd name="connsiteX3" fmla="*/ 881063 w 1152525"/>
                  <a:gd name="connsiteY3" fmla="*/ 507206 h 940594"/>
                  <a:gd name="connsiteX4" fmla="*/ 709613 w 1152525"/>
                  <a:gd name="connsiteY4" fmla="*/ 821531 h 940594"/>
                  <a:gd name="connsiteX5" fmla="*/ 633413 w 1152525"/>
                  <a:gd name="connsiteY5" fmla="*/ 788194 h 940594"/>
                  <a:gd name="connsiteX6" fmla="*/ 838200 w 1152525"/>
                  <a:gd name="connsiteY6" fmla="*/ 440531 h 940594"/>
                  <a:gd name="connsiteX7" fmla="*/ 776288 w 1152525"/>
                  <a:gd name="connsiteY7" fmla="*/ 345281 h 940594"/>
                  <a:gd name="connsiteX8" fmla="*/ 547688 w 1152525"/>
                  <a:gd name="connsiteY8" fmla="*/ 750094 h 940594"/>
                  <a:gd name="connsiteX9" fmla="*/ 485775 w 1152525"/>
                  <a:gd name="connsiteY9" fmla="*/ 707231 h 940594"/>
                  <a:gd name="connsiteX10" fmla="*/ 738188 w 1152525"/>
                  <a:gd name="connsiteY10" fmla="*/ 269081 h 940594"/>
                  <a:gd name="connsiteX11" fmla="*/ 685800 w 1152525"/>
                  <a:gd name="connsiteY11" fmla="*/ 197644 h 940594"/>
                  <a:gd name="connsiteX12" fmla="*/ 400050 w 1152525"/>
                  <a:gd name="connsiteY12" fmla="*/ 683419 h 940594"/>
                  <a:gd name="connsiteX13" fmla="*/ 347663 w 1152525"/>
                  <a:gd name="connsiteY13" fmla="*/ 645319 h 940594"/>
                  <a:gd name="connsiteX14" fmla="*/ 642938 w 1152525"/>
                  <a:gd name="connsiteY14" fmla="*/ 121444 h 940594"/>
                  <a:gd name="connsiteX15" fmla="*/ 566738 w 1152525"/>
                  <a:gd name="connsiteY15" fmla="*/ 0 h 940594"/>
                  <a:gd name="connsiteX0" fmla="*/ 571501 w 1157288"/>
                  <a:gd name="connsiteY0" fmla="*/ 0 h 940594"/>
                  <a:gd name="connsiteX1" fmla="*/ 0 w 1157288"/>
                  <a:gd name="connsiteY1" fmla="*/ 938212 h 940594"/>
                  <a:gd name="connsiteX2" fmla="*/ 1157288 w 1157288"/>
                  <a:gd name="connsiteY2" fmla="*/ 940594 h 940594"/>
                  <a:gd name="connsiteX3" fmla="*/ 885826 w 1157288"/>
                  <a:gd name="connsiteY3" fmla="*/ 507206 h 940594"/>
                  <a:gd name="connsiteX4" fmla="*/ 714376 w 1157288"/>
                  <a:gd name="connsiteY4" fmla="*/ 821531 h 940594"/>
                  <a:gd name="connsiteX5" fmla="*/ 638176 w 1157288"/>
                  <a:gd name="connsiteY5" fmla="*/ 788194 h 940594"/>
                  <a:gd name="connsiteX6" fmla="*/ 842963 w 1157288"/>
                  <a:gd name="connsiteY6" fmla="*/ 440531 h 940594"/>
                  <a:gd name="connsiteX7" fmla="*/ 781051 w 1157288"/>
                  <a:gd name="connsiteY7" fmla="*/ 345281 h 940594"/>
                  <a:gd name="connsiteX8" fmla="*/ 552451 w 1157288"/>
                  <a:gd name="connsiteY8" fmla="*/ 750094 h 940594"/>
                  <a:gd name="connsiteX9" fmla="*/ 490538 w 1157288"/>
                  <a:gd name="connsiteY9" fmla="*/ 707231 h 940594"/>
                  <a:gd name="connsiteX10" fmla="*/ 742951 w 1157288"/>
                  <a:gd name="connsiteY10" fmla="*/ 269081 h 940594"/>
                  <a:gd name="connsiteX11" fmla="*/ 690563 w 1157288"/>
                  <a:gd name="connsiteY11" fmla="*/ 197644 h 940594"/>
                  <a:gd name="connsiteX12" fmla="*/ 404813 w 1157288"/>
                  <a:gd name="connsiteY12" fmla="*/ 683419 h 940594"/>
                  <a:gd name="connsiteX13" fmla="*/ 352426 w 1157288"/>
                  <a:gd name="connsiteY13" fmla="*/ 645319 h 940594"/>
                  <a:gd name="connsiteX14" fmla="*/ 647701 w 1157288"/>
                  <a:gd name="connsiteY14" fmla="*/ 121444 h 940594"/>
                  <a:gd name="connsiteX15" fmla="*/ 571501 w 1157288"/>
                  <a:gd name="connsiteY15" fmla="*/ 0 h 940594"/>
                  <a:gd name="connsiteX0" fmla="*/ 571501 w 1159669"/>
                  <a:gd name="connsiteY0" fmla="*/ 0 h 942975"/>
                  <a:gd name="connsiteX1" fmla="*/ 0 w 1159669"/>
                  <a:gd name="connsiteY1" fmla="*/ 938212 h 942975"/>
                  <a:gd name="connsiteX2" fmla="*/ 1159669 w 1159669"/>
                  <a:gd name="connsiteY2" fmla="*/ 942975 h 942975"/>
                  <a:gd name="connsiteX3" fmla="*/ 885826 w 1159669"/>
                  <a:gd name="connsiteY3" fmla="*/ 507206 h 942975"/>
                  <a:gd name="connsiteX4" fmla="*/ 714376 w 1159669"/>
                  <a:gd name="connsiteY4" fmla="*/ 821531 h 942975"/>
                  <a:gd name="connsiteX5" fmla="*/ 638176 w 1159669"/>
                  <a:gd name="connsiteY5" fmla="*/ 788194 h 942975"/>
                  <a:gd name="connsiteX6" fmla="*/ 842963 w 1159669"/>
                  <a:gd name="connsiteY6" fmla="*/ 440531 h 942975"/>
                  <a:gd name="connsiteX7" fmla="*/ 781051 w 1159669"/>
                  <a:gd name="connsiteY7" fmla="*/ 345281 h 942975"/>
                  <a:gd name="connsiteX8" fmla="*/ 552451 w 1159669"/>
                  <a:gd name="connsiteY8" fmla="*/ 750094 h 942975"/>
                  <a:gd name="connsiteX9" fmla="*/ 490538 w 1159669"/>
                  <a:gd name="connsiteY9" fmla="*/ 707231 h 942975"/>
                  <a:gd name="connsiteX10" fmla="*/ 742951 w 1159669"/>
                  <a:gd name="connsiteY10" fmla="*/ 269081 h 942975"/>
                  <a:gd name="connsiteX11" fmla="*/ 690563 w 1159669"/>
                  <a:gd name="connsiteY11" fmla="*/ 197644 h 942975"/>
                  <a:gd name="connsiteX12" fmla="*/ 404813 w 1159669"/>
                  <a:gd name="connsiteY12" fmla="*/ 683419 h 942975"/>
                  <a:gd name="connsiteX13" fmla="*/ 352426 w 1159669"/>
                  <a:gd name="connsiteY13" fmla="*/ 645319 h 942975"/>
                  <a:gd name="connsiteX14" fmla="*/ 647701 w 1159669"/>
                  <a:gd name="connsiteY14" fmla="*/ 121444 h 942975"/>
                  <a:gd name="connsiteX15" fmla="*/ 571501 w 1159669"/>
                  <a:gd name="connsiteY15" fmla="*/ 0 h 942975"/>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14376 w 1154907"/>
                  <a:gd name="connsiteY4" fmla="*/ 821531 h 940594"/>
                  <a:gd name="connsiteX5" fmla="*/ 638176 w 1154907"/>
                  <a:gd name="connsiteY5" fmla="*/ 788194 h 940594"/>
                  <a:gd name="connsiteX6" fmla="*/ 842963 w 1154907"/>
                  <a:gd name="connsiteY6" fmla="*/ 440531 h 940594"/>
                  <a:gd name="connsiteX7" fmla="*/ 781051 w 1154907"/>
                  <a:gd name="connsiteY7" fmla="*/ 345281 h 940594"/>
                  <a:gd name="connsiteX8" fmla="*/ 552451 w 1154907"/>
                  <a:gd name="connsiteY8" fmla="*/ 750094 h 940594"/>
                  <a:gd name="connsiteX9" fmla="*/ 490538 w 1154907"/>
                  <a:gd name="connsiteY9" fmla="*/ 707231 h 940594"/>
                  <a:gd name="connsiteX10" fmla="*/ 742951 w 1154907"/>
                  <a:gd name="connsiteY10" fmla="*/ 269081 h 940594"/>
                  <a:gd name="connsiteX11" fmla="*/ 690563 w 1154907"/>
                  <a:gd name="connsiteY11" fmla="*/ 197644 h 940594"/>
                  <a:gd name="connsiteX12" fmla="*/ 404813 w 1154907"/>
                  <a:gd name="connsiteY12" fmla="*/ 683419 h 940594"/>
                  <a:gd name="connsiteX13" fmla="*/ 352426 w 1154907"/>
                  <a:gd name="connsiteY13" fmla="*/ 645319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70 w 1154907"/>
                  <a:gd name="connsiteY4" fmla="*/ 823912 h 940594"/>
                  <a:gd name="connsiteX5" fmla="*/ 638176 w 1154907"/>
                  <a:gd name="connsiteY5" fmla="*/ 788194 h 940594"/>
                  <a:gd name="connsiteX6" fmla="*/ 842963 w 1154907"/>
                  <a:gd name="connsiteY6" fmla="*/ 440531 h 940594"/>
                  <a:gd name="connsiteX7" fmla="*/ 781051 w 1154907"/>
                  <a:gd name="connsiteY7" fmla="*/ 345281 h 940594"/>
                  <a:gd name="connsiteX8" fmla="*/ 552451 w 1154907"/>
                  <a:gd name="connsiteY8" fmla="*/ 750094 h 940594"/>
                  <a:gd name="connsiteX9" fmla="*/ 490538 w 1154907"/>
                  <a:gd name="connsiteY9" fmla="*/ 707231 h 940594"/>
                  <a:gd name="connsiteX10" fmla="*/ 742951 w 1154907"/>
                  <a:gd name="connsiteY10" fmla="*/ 269081 h 940594"/>
                  <a:gd name="connsiteX11" fmla="*/ 690563 w 1154907"/>
                  <a:gd name="connsiteY11" fmla="*/ 197644 h 940594"/>
                  <a:gd name="connsiteX12" fmla="*/ 404813 w 1154907"/>
                  <a:gd name="connsiteY12" fmla="*/ 683419 h 940594"/>
                  <a:gd name="connsiteX13" fmla="*/ 352426 w 1154907"/>
                  <a:gd name="connsiteY13" fmla="*/ 645319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70 w 1154907"/>
                  <a:gd name="connsiteY4" fmla="*/ 823912 h 940594"/>
                  <a:gd name="connsiteX5" fmla="*/ 638176 w 1154907"/>
                  <a:gd name="connsiteY5" fmla="*/ 790575 h 940594"/>
                  <a:gd name="connsiteX6" fmla="*/ 842963 w 1154907"/>
                  <a:gd name="connsiteY6" fmla="*/ 440531 h 940594"/>
                  <a:gd name="connsiteX7" fmla="*/ 781051 w 1154907"/>
                  <a:gd name="connsiteY7" fmla="*/ 345281 h 940594"/>
                  <a:gd name="connsiteX8" fmla="*/ 552451 w 1154907"/>
                  <a:gd name="connsiteY8" fmla="*/ 750094 h 940594"/>
                  <a:gd name="connsiteX9" fmla="*/ 490538 w 1154907"/>
                  <a:gd name="connsiteY9" fmla="*/ 707231 h 940594"/>
                  <a:gd name="connsiteX10" fmla="*/ 742951 w 1154907"/>
                  <a:gd name="connsiteY10" fmla="*/ 269081 h 940594"/>
                  <a:gd name="connsiteX11" fmla="*/ 690563 w 1154907"/>
                  <a:gd name="connsiteY11" fmla="*/ 197644 h 940594"/>
                  <a:gd name="connsiteX12" fmla="*/ 404813 w 1154907"/>
                  <a:gd name="connsiteY12" fmla="*/ 683419 h 940594"/>
                  <a:gd name="connsiteX13" fmla="*/ 352426 w 1154907"/>
                  <a:gd name="connsiteY13" fmla="*/ 645319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0088 w 1154907"/>
                  <a:gd name="connsiteY4" fmla="*/ 831056 h 940594"/>
                  <a:gd name="connsiteX5" fmla="*/ 638176 w 1154907"/>
                  <a:gd name="connsiteY5" fmla="*/ 790575 h 940594"/>
                  <a:gd name="connsiteX6" fmla="*/ 842963 w 1154907"/>
                  <a:gd name="connsiteY6" fmla="*/ 440531 h 940594"/>
                  <a:gd name="connsiteX7" fmla="*/ 781051 w 1154907"/>
                  <a:gd name="connsiteY7" fmla="*/ 345281 h 940594"/>
                  <a:gd name="connsiteX8" fmla="*/ 552451 w 1154907"/>
                  <a:gd name="connsiteY8" fmla="*/ 750094 h 940594"/>
                  <a:gd name="connsiteX9" fmla="*/ 490538 w 1154907"/>
                  <a:gd name="connsiteY9" fmla="*/ 707231 h 940594"/>
                  <a:gd name="connsiteX10" fmla="*/ 742951 w 1154907"/>
                  <a:gd name="connsiteY10" fmla="*/ 269081 h 940594"/>
                  <a:gd name="connsiteX11" fmla="*/ 690563 w 1154907"/>
                  <a:gd name="connsiteY11" fmla="*/ 197644 h 940594"/>
                  <a:gd name="connsiteX12" fmla="*/ 404813 w 1154907"/>
                  <a:gd name="connsiteY12" fmla="*/ 683419 h 940594"/>
                  <a:gd name="connsiteX13" fmla="*/ 352426 w 1154907"/>
                  <a:gd name="connsiteY13" fmla="*/ 645319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4850 w 1154907"/>
                  <a:gd name="connsiteY4" fmla="*/ 819150 h 940594"/>
                  <a:gd name="connsiteX5" fmla="*/ 638176 w 1154907"/>
                  <a:gd name="connsiteY5" fmla="*/ 790575 h 940594"/>
                  <a:gd name="connsiteX6" fmla="*/ 842963 w 1154907"/>
                  <a:gd name="connsiteY6" fmla="*/ 440531 h 940594"/>
                  <a:gd name="connsiteX7" fmla="*/ 781051 w 1154907"/>
                  <a:gd name="connsiteY7" fmla="*/ 345281 h 940594"/>
                  <a:gd name="connsiteX8" fmla="*/ 552451 w 1154907"/>
                  <a:gd name="connsiteY8" fmla="*/ 750094 h 940594"/>
                  <a:gd name="connsiteX9" fmla="*/ 490538 w 1154907"/>
                  <a:gd name="connsiteY9" fmla="*/ 707231 h 940594"/>
                  <a:gd name="connsiteX10" fmla="*/ 742951 w 1154907"/>
                  <a:gd name="connsiteY10" fmla="*/ 269081 h 940594"/>
                  <a:gd name="connsiteX11" fmla="*/ 690563 w 1154907"/>
                  <a:gd name="connsiteY11" fmla="*/ 197644 h 940594"/>
                  <a:gd name="connsiteX12" fmla="*/ 404813 w 1154907"/>
                  <a:gd name="connsiteY12" fmla="*/ 683419 h 940594"/>
                  <a:gd name="connsiteX13" fmla="*/ 352426 w 1154907"/>
                  <a:gd name="connsiteY13" fmla="*/ 645319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4850 w 1154907"/>
                  <a:gd name="connsiteY4" fmla="*/ 819150 h 940594"/>
                  <a:gd name="connsiteX5" fmla="*/ 640557 w 1154907"/>
                  <a:gd name="connsiteY5" fmla="*/ 781050 h 940594"/>
                  <a:gd name="connsiteX6" fmla="*/ 842963 w 1154907"/>
                  <a:gd name="connsiteY6" fmla="*/ 440531 h 940594"/>
                  <a:gd name="connsiteX7" fmla="*/ 781051 w 1154907"/>
                  <a:gd name="connsiteY7" fmla="*/ 345281 h 940594"/>
                  <a:gd name="connsiteX8" fmla="*/ 552451 w 1154907"/>
                  <a:gd name="connsiteY8" fmla="*/ 750094 h 940594"/>
                  <a:gd name="connsiteX9" fmla="*/ 490538 w 1154907"/>
                  <a:gd name="connsiteY9" fmla="*/ 707231 h 940594"/>
                  <a:gd name="connsiteX10" fmla="*/ 742951 w 1154907"/>
                  <a:gd name="connsiteY10" fmla="*/ 269081 h 940594"/>
                  <a:gd name="connsiteX11" fmla="*/ 690563 w 1154907"/>
                  <a:gd name="connsiteY11" fmla="*/ 197644 h 940594"/>
                  <a:gd name="connsiteX12" fmla="*/ 404813 w 1154907"/>
                  <a:gd name="connsiteY12" fmla="*/ 683419 h 940594"/>
                  <a:gd name="connsiteX13" fmla="*/ 352426 w 1154907"/>
                  <a:gd name="connsiteY13" fmla="*/ 645319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21531 h 940594"/>
                  <a:gd name="connsiteX5" fmla="*/ 640557 w 1154907"/>
                  <a:gd name="connsiteY5" fmla="*/ 781050 h 940594"/>
                  <a:gd name="connsiteX6" fmla="*/ 842963 w 1154907"/>
                  <a:gd name="connsiteY6" fmla="*/ 440531 h 940594"/>
                  <a:gd name="connsiteX7" fmla="*/ 781051 w 1154907"/>
                  <a:gd name="connsiteY7" fmla="*/ 345281 h 940594"/>
                  <a:gd name="connsiteX8" fmla="*/ 552451 w 1154907"/>
                  <a:gd name="connsiteY8" fmla="*/ 750094 h 940594"/>
                  <a:gd name="connsiteX9" fmla="*/ 490538 w 1154907"/>
                  <a:gd name="connsiteY9" fmla="*/ 707231 h 940594"/>
                  <a:gd name="connsiteX10" fmla="*/ 742951 w 1154907"/>
                  <a:gd name="connsiteY10" fmla="*/ 269081 h 940594"/>
                  <a:gd name="connsiteX11" fmla="*/ 690563 w 1154907"/>
                  <a:gd name="connsiteY11" fmla="*/ 197644 h 940594"/>
                  <a:gd name="connsiteX12" fmla="*/ 404813 w 1154907"/>
                  <a:gd name="connsiteY12" fmla="*/ 683419 h 940594"/>
                  <a:gd name="connsiteX13" fmla="*/ 352426 w 1154907"/>
                  <a:gd name="connsiteY13" fmla="*/ 645319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21531 h 940594"/>
                  <a:gd name="connsiteX5" fmla="*/ 640557 w 1154907"/>
                  <a:gd name="connsiteY5" fmla="*/ 781050 h 940594"/>
                  <a:gd name="connsiteX6" fmla="*/ 842963 w 1154907"/>
                  <a:gd name="connsiteY6" fmla="*/ 440531 h 940594"/>
                  <a:gd name="connsiteX7" fmla="*/ 781051 w 1154907"/>
                  <a:gd name="connsiteY7" fmla="*/ 345281 h 940594"/>
                  <a:gd name="connsiteX8" fmla="*/ 552451 w 1154907"/>
                  <a:gd name="connsiteY8" fmla="*/ 750094 h 940594"/>
                  <a:gd name="connsiteX9" fmla="*/ 490538 w 1154907"/>
                  <a:gd name="connsiteY9" fmla="*/ 707231 h 940594"/>
                  <a:gd name="connsiteX10" fmla="*/ 742951 w 1154907"/>
                  <a:gd name="connsiteY10" fmla="*/ 269081 h 940594"/>
                  <a:gd name="connsiteX11" fmla="*/ 690563 w 1154907"/>
                  <a:gd name="connsiteY11" fmla="*/ 197644 h 940594"/>
                  <a:gd name="connsiteX12" fmla="*/ 404813 w 1154907"/>
                  <a:gd name="connsiteY12" fmla="*/ 683419 h 940594"/>
                  <a:gd name="connsiteX13" fmla="*/ 352426 w 1154907"/>
                  <a:gd name="connsiteY13" fmla="*/ 645319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21531 h 940594"/>
                  <a:gd name="connsiteX5" fmla="*/ 640557 w 1154907"/>
                  <a:gd name="connsiteY5" fmla="*/ 781050 h 940594"/>
                  <a:gd name="connsiteX6" fmla="*/ 842963 w 1154907"/>
                  <a:gd name="connsiteY6" fmla="*/ 440531 h 940594"/>
                  <a:gd name="connsiteX7" fmla="*/ 783432 w 1154907"/>
                  <a:gd name="connsiteY7" fmla="*/ 338138 h 940594"/>
                  <a:gd name="connsiteX8" fmla="*/ 552451 w 1154907"/>
                  <a:gd name="connsiteY8" fmla="*/ 750094 h 940594"/>
                  <a:gd name="connsiteX9" fmla="*/ 490538 w 1154907"/>
                  <a:gd name="connsiteY9" fmla="*/ 707231 h 940594"/>
                  <a:gd name="connsiteX10" fmla="*/ 742951 w 1154907"/>
                  <a:gd name="connsiteY10" fmla="*/ 269081 h 940594"/>
                  <a:gd name="connsiteX11" fmla="*/ 690563 w 1154907"/>
                  <a:gd name="connsiteY11" fmla="*/ 197644 h 940594"/>
                  <a:gd name="connsiteX12" fmla="*/ 404813 w 1154907"/>
                  <a:gd name="connsiteY12" fmla="*/ 683419 h 940594"/>
                  <a:gd name="connsiteX13" fmla="*/ 352426 w 1154907"/>
                  <a:gd name="connsiteY13" fmla="*/ 645319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21531 h 940594"/>
                  <a:gd name="connsiteX5" fmla="*/ 640557 w 1154907"/>
                  <a:gd name="connsiteY5" fmla="*/ 781050 h 940594"/>
                  <a:gd name="connsiteX6" fmla="*/ 842963 w 1154907"/>
                  <a:gd name="connsiteY6" fmla="*/ 440531 h 940594"/>
                  <a:gd name="connsiteX7" fmla="*/ 783432 w 1154907"/>
                  <a:gd name="connsiteY7" fmla="*/ 338138 h 940594"/>
                  <a:gd name="connsiteX8" fmla="*/ 552451 w 1154907"/>
                  <a:gd name="connsiteY8" fmla="*/ 750094 h 940594"/>
                  <a:gd name="connsiteX9" fmla="*/ 485775 w 1154907"/>
                  <a:gd name="connsiteY9" fmla="*/ 714375 h 940594"/>
                  <a:gd name="connsiteX10" fmla="*/ 742951 w 1154907"/>
                  <a:gd name="connsiteY10" fmla="*/ 269081 h 940594"/>
                  <a:gd name="connsiteX11" fmla="*/ 690563 w 1154907"/>
                  <a:gd name="connsiteY11" fmla="*/ 197644 h 940594"/>
                  <a:gd name="connsiteX12" fmla="*/ 404813 w 1154907"/>
                  <a:gd name="connsiteY12" fmla="*/ 683419 h 940594"/>
                  <a:gd name="connsiteX13" fmla="*/ 352426 w 1154907"/>
                  <a:gd name="connsiteY13" fmla="*/ 645319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21531 h 940594"/>
                  <a:gd name="connsiteX5" fmla="*/ 640557 w 1154907"/>
                  <a:gd name="connsiteY5" fmla="*/ 781050 h 940594"/>
                  <a:gd name="connsiteX6" fmla="*/ 842963 w 1154907"/>
                  <a:gd name="connsiteY6" fmla="*/ 440531 h 940594"/>
                  <a:gd name="connsiteX7" fmla="*/ 783432 w 1154907"/>
                  <a:gd name="connsiteY7" fmla="*/ 338138 h 940594"/>
                  <a:gd name="connsiteX8" fmla="*/ 552451 w 1154907"/>
                  <a:gd name="connsiteY8" fmla="*/ 747713 h 940594"/>
                  <a:gd name="connsiteX9" fmla="*/ 485775 w 1154907"/>
                  <a:gd name="connsiteY9" fmla="*/ 714375 h 940594"/>
                  <a:gd name="connsiteX10" fmla="*/ 742951 w 1154907"/>
                  <a:gd name="connsiteY10" fmla="*/ 269081 h 940594"/>
                  <a:gd name="connsiteX11" fmla="*/ 690563 w 1154907"/>
                  <a:gd name="connsiteY11" fmla="*/ 197644 h 940594"/>
                  <a:gd name="connsiteX12" fmla="*/ 404813 w 1154907"/>
                  <a:gd name="connsiteY12" fmla="*/ 683419 h 940594"/>
                  <a:gd name="connsiteX13" fmla="*/ 352426 w 1154907"/>
                  <a:gd name="connsiteY13" fmla="*/ 645319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21531 h 940594"/>
                  <a:gd name="connsiteX5" fmla="*/ 640557 w 1154907"/>
                  <a:gd name="connsiteY5" fmla="*/ 781050 h 940594"/>
                  <a:gd name="connsiteX6" fmla="*/ 842963 w 1154907"/>
                  <a:gd name="connsiteY6" fmla="*/ 440531 h 940594"/>
                  <a:gd name="connsiteX7" fmla="*/ 783432 w 1154907"/>
                  <a:gd name="connsiteY7" fmla="*/ 338138 h 940594"/>
                  <a:gd name="connsiteX8" fmla="*/ 552451 w 1154907"/>
                  <a:gd name="connsiteY8" fmla="*/ 747713 h 940594"/>
                  <a:gd name="connsiteX9" fmla="*/ 485775 w 1154907"/>
                  <a:gd name="connsiteY9" fmla="*/ 714375 h 940594"/>
                  <a:gd name="connsiteX10" fmla="*/ 742951 w 1154907"/>
                  <a:gd name="connsiteY10" fmla="*/ 269081 h 940594"/>
                  <a:gd name="connsiteX11" fmla="*/ 690563 w 1154907"/>
                  <a:gd name="connsiteY11" fmla="*/ 190500 h 940594"/>
                  <a:gd name="connsiteX12" fmla="*/ 404813 w 1154907"/>
                  <a:gd name="connsiteY12" fmla="*/ 683419 h 940594"/>
                  <a:gd name="connsiteX13" fmla="*/ 352426 w 1154907"/>
                  <a:gd name="connsiteY13" fmla="*/ 645319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21531 h 940594"/>
                  <a:gd name="connsiteX5" fmla="*/ 640557 w 1154907"/>
                  <a:gd name="connsiteY5" fmla="*/ 781050 h 940594"/>
                  <a:gd name="connsiteX6" fmla="*/ 842963 w 1154907"/>
                  <a:gd name="connsiteY6" fmla="*/ 440531 h 940594"/>
                  <a:gd name="connsiteX7" fmla="*/ 783432 w 1154907"/>
                  <a:gd name="connsiteY7" fmla="*/ 338138 h 940594"/>
                  <a:gd name="connsiteX8" fmla="*/ 552451 w 1154907"/>
                  <a:gd name="connsiteY8" fmla="*/ 747713 h 940594"/>
                  <a:gd name="connsiteX9" fmla="*/ 485775 w 1154907"/>
                  <a:gd name="connsiteY9" fmla="*/ 714375 h 940594"/>
                  <a:gd name="connsiteX10" fmla="*/ 742951 w 1154907"/>
                  <a:gd name="connsiteY10" fmla="*/ 269081 h 940594"/>
                  <a:gd name="connsiteX11" fmla="*/ 690563 w 1154907"/>
                  <a:gd name="connsiteY11" fmla="*/ 190500 h 940594"/>
                  <a:gd name="connsiteX12" fmla="*/ 404813 w 1154907"/>
                  <a:gd name="connsiteY12" fmla="*/ 683419 h 940594"/>
                  <a:gd name="connsiteX13" fmla="*/ 347664 w 1154907"/>
                  <a:gd name="connsiteY13" fmla="*/ 652463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21531 h 940594"/>
                  <a:gd name="connsiteX5" fmla="*/ 640557 w 1154907"/>
                  <a:gd name="connsiteY5" fmla="*/ 781050 h 940594"/>
                  <a:gd name="connsiteX6" fmla="*/ 842963 w 1154907"/>
                  <a:gd name="connsiteY6" fmla="*/ 433387 h 940594"/>
                  <a:gd name="connsiteX7" fmla="*/ 783432 w 1154907"/>
                  <a:gd name="connsiteY7" fmla="*/ 338138 h 940594"/>
                  <a:gd name="connsiteX8" fmla="*/ 552451 w 1154907"/>
                  <a:gd name="connsiteY8" fmla="*/ 747713 h 940594"/>
                  <a:gd name="connsiteX9" fmla="*/ 485775 w 1154907"/>
                  <a:gd name="connsiteY9" fmla="*/ 714375 h 940594"/>
                  <a:gd name="connsiteX10" fmla="*/ 742951 w 1154907"/>
                  <a:gd name="connsiteY10" fmla="*/ 269081 h 940594"/>
                  <a:gd name="connsiteX11" fmla="*/ 690563 w 1154907"/>
                  <a:gd name="connsiteY11" fmla="*/ 190500 h 940594"/>
                  <a:gd name="connsiteX12" fmla="*/ 404813 w 1154907"/>
                  <a:gd name="connsiteY12" fmla="*/ 683419 h 940594"/>
                  <a:gd name="connsiteX13" fmla="*/ 347664 w 1154907"/>
                  <a:gd name="connsiteY13" fmla="*/ 652463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21531 h 940594"/>
                  <a:gd name="connsiteX5" fmla="*/ 638176 w 1154907"/>
                  <a:gd name="connsiteY5" fmla="*/ 781050 h 940594"/>
                  <a:gd name="connsiteX6" fmla="*/ 842963 w 1154907"/>
                  <a:gd name="connsiteY6" fmla="*/ 433387 h 940594"/>
                  <a:gd name="connsiteX7" fmla="*/ 783432 w 1154907"/>
                  <a:gd name="connsiteY7" fmla="*/ 338138 h 940594"/>
                  <a:gd name="connsiteX8" fmla="*/ 552451 w 1154907"/>
                  <a:gd name="connsiteY8" fmla="*/ 747713 h 940594"/>
                  <a:gd name="connsiteX9" fmla="*/ 485775 w 1154907"/>
                  <a:gd name="connsiteY9" fmla="*/ 714375 h 940594"/>
                  <a:gd name="connsiteX10" fmla="*/ 742951 w 1154907"/>
                  <a:gd name="connsiteY10" fmla="*/ 269081 h 940594"/>
                  <a:gd name="connsiteX11" fmla="*/ 690563 w 1154907"/>
                  <a:gd name="connsiteY11" fmla="*/ 190500 h 940594"/>
                  <a:gd name="connsiteX12" fmla="*/ 404813 w 1154907"/>
                  <a:gd name="connsiteY12" fmla="*/ 683419 h 940594"/>
                  <a:gd name="connsiteX13" fmla="*/ 347664 w 1154907"/>
                  <a:gd name="connsiteY13" fmla="*/ 652463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21531 h 940594"/>
                  <a:gd name="connsiteX5" fmla="*/ 633414 w 1154907"/>
                  <a:gd name="connsiteY5" fmla="*/ 790575 h 940594"/>
                  <a:gd name="connsiteX6" fmla="*/ 842963 w 1154907"/>
                  <a:gd name="connsiteY6" fmla="*/ 433387 h 940594"/>
                  <a:gd name="connsiteX7" fmla="*/ 783432 w 1154907"/>
                  <a:gd name="connsiteY7" fmla="*/ 338138 h 940594"/>
                  <a:gd name="connsiteX8" fmla="*/ 552451 w 1154907"/>
                  <a:gd name="connsiteY8" fmla="*/ 747713 h 940594"/>
                  <a:gd name="connsiteX9" fmla="*/ 485775 w 1154907"/>
                  <a:gd name="connsiteY9" fmla="*/ 714375 h 940594"/>
                  <a:gd name="connsiteX10" fmla="*/ 742951 w 1154907"/>
                  <a:gd name="connsiteY10" fmla="*/ 269081 h 940594"/>
                  <a:gd name="connsiteX11" fmla="*/ 690563 w 1154907"/>
                  <a:gd name="connsiteY11" fmla="*/ 190500 h 940594"/>
                  <a:gd name="connsiteX12" fmla="*/ 404813 w 1154907"/>
                  <a:gd name="connsiteY12" fmla="*/ 683419 h 940594"/>
                  <a:gd name="connsiteX13" fmla="*/ 347664 w 1154907"/>
                  <a:gd name="connsiteY13" fmla="*/ 652463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21531 h 940594"/>
                  <a:gd name="connsiteX5" fmla="*/ 614364 w 1154907"/>
                  <a:gd name="connsiteY5" fmla="*/ 771525 h 940594"/>
                  <a:gd name="connsiteX6" fmla="*/ 842963 w 1154907"/>
                  <a:gd name="connsiteY6" fmla="*/ 433387 h 940594"/>
                  <a:gd name="connsiteX7" fmla="*/ 783432 w 1154907"/>
                  <a:gd name="connsiteY7" fmla="*/ 338138 h 940594"/>
                  <a:gd name="connsiteX8" fmla="*/ 552451 w 1154907"/>
                  <a:gd name="connsiteY8" fmla="*/ 747713 h 940594"/>
                  <a:gd name="connsiteX9" fmla="*/ 485775 w 1154907"/>
                  <a:gd name="connsiteY9" fmla="*/ 714375 h 940594"/>
                  <a:gd name="connsiteX10" fmla="*/ 742951 w 1154907"/>
                  <a:gd name="connsiteY10" fmla="*/ 269081 h 940594"/>
                  <a:gd name="connsiteX11" fmla="*/ 690563 w 1154907"/>
                  <a:gd name="connsiteY11" fmla="*/ 190500 h 940594"/>
                  <a:gd name="connsiteX12" fmla="*/ 404813 w 1154907"/>
                  <a:gd name="connsiteY12" fmla="*/ 683419 h 940594"/>
                  <a:gd name="connsiteX13" fmla="*/ 347664 w 1154907"/>
                  <a:gd name="connsiteY13" fmla="*/ 652463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21531 h 940594"/>
                  <a:gd name="connsiteX5" fmla="*/ 614364 w 1154907"/>
                  <a:gd name="connsiteY5" fmla="*/ 802481 h 940594"/>
                  <a:gd name="connsiteX6" fmla="*/ 842963 w 1154907"/>
                  <a:gd name="connsiteY6" fmla="*/ 433387 h 940594"/>
                  <a:gd name="connsiteX7" fmla="*/ 783432 w 1154907"/>
                  <a:gd name="connsiteY7" fmla="*/ 338138 h 940594"/>
                  <a:gd name="connsiteX8" fmla="*/ 552451 w 1154907"/>
                  <a:gd name="connsiteY8" fmla="*/ 747713 h 940594"/>
                  <a:gd name="connsiteX9" fmla="*/ 485775 w 1154907"/>
                  <a:gd name="connsiteY9" fmla="*/ 714375 h 940594"/>
                  <a:gd name="connsiteX10" fmla="*/ 742951 w 1154907"/>
                  <a:gd name="connsiteY10" fmla="*/ 269081 h 940594"/>
                  <a:gd name="connsiteX11" fmla="*/ 690563 w 1154907"/>
                  <a:gd name="connsiteY11" fmla="*/ 190500 h 940594"/>
                  <a:gd name="connsiteX12" fmla="*/ 404813 w 1154907"/>
                  <a:gd name="connsiteY12" fmla="*/ 683419 h 940594"/>
                  <a:gd name="connsiteX13" fmla="*/ 347664 w 1154907"/>
                  <a:gd name="connsiteY13" fmla="*/ 652463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21531 h 940594"/>
                  <a:gd name="connsiteX5" fmla="*/ 635796 w 1154907"/>
                  <a:gd name="connsiteY5" fmla="*/ 788194 h 940594"/>
                  <a:gd name="connsiteX6" fmla="*/ 842963 w 1154907"/>
                  <a:gd name="connsiteY6" fmla="*/ 433387 h 940594"/>
                  <a:gd name="connsiteX7" fmla="*/ 783432 w 1154907"/>
                  <a:gd name="connsiteY7" fmla="*/ 338138 h 940594"/>
                  <a:gd name="connsiteX8" fmla="*/ 552451 w 1154907"/>
                  <a:gd name="connsiteY8" fmla="*/ 747713 h 940594"/>
                  <a:gd name="connsiteX9" fmla="*/ 485775 w 1154907"/>
                  <a:gd name="connsiteY9" fmla="*/ 714375 h 940594"/>
                  <a:gd name="connsiteX10" fmla="*/ 742951 w 1154907"/>
                  <a:gd name="connsiteY10" fmla="*/ 269081 h 940594"/>
                  <a:gd name="connsiteX11" fmla="*/ 690563 w 1154907"/>
                  <a:gd name="connsiteY11" fmla="*/ 190500 h 940594"/>
                  <a:gd name="connsiteX12" fmla="*/ 404813 w 1154907"/>
                  <a:gd name="connsiteY12" fmla="*/ 683419 h 940594"/>
                  <a:gd name="connsiteX13" fmla="*/ 347664 w 1154907"/>
                  <a:gd name="connsiteY13" fmla="*/ 652463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21531 h 940594"/>
                  <a:gd name="connsiteX5" fmla="*/ 638177 w 1154907"/>
                  <a:gd name="connsiteY5" fmla="*/ 781050 h 940594"/>
                  <a:gd name="connsiteX6" fmla="*/ 842963 w 1154907"/>
                  <a:gd name="connsiteY6" fmla="*/ 433387 h 940594"/>
                  <a:gd name="connsiteX7" fmla="*/ 783432 w 1154907"/>
                  <a:gd name="connsiteY7" fmla="*/ 338138 h 940594"/>
                  <a:gd name="connsiteX8" fmla="*/ 552451 w 1154907"/>
                  <a:gd name="connsiteY8" fmla="*/ 747713 h 940594"/>
                  <a:gd name="connsiteX9" fmla="*/ 485775 w 1154907"/>
                  <a:gd name="connsiteY9" fmla="*/ 714375 h 940594"/>
                  <a:gd name="connsiteX10" fmla="*/ 742951 w 1154907"/>
                  <a:gd name="connsiteY10" fmla="*/ 269081 h 940594"/>
                  <a:gd name="connsiteX11" fmla="*/ 690563 w 1154907"/>
                  <a:gd name="connsiteY11" fmla="*/ 190500 h 940594"/>
                  <a:gd name="connsiteX12" fmla="*/ 404813 w 1154907"/>
                  <a:gd name="connsiteY12" fmla="*/ 683419 h 940594"/>
                  <a:gd name="connsiteX13" fmla="*/ 347664 w 1154907"/>
                  <a:gd name="connsiteY13" fmla="*/ 652463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16768 h 940594"/>
                  <a:gd name="connsiteX5" fmla="*/ 638177 w 1154907"/>
                  <a:gd name="connsiteY5" fmla="*/ 781050 h 940594"/>
                  <a:gd name="connsiteX6" fmla="*/ 842963 w 1154907"/>
                  <a:gd name="connsiteY6" fmla="*/ 433387 h 940594"/>
                  <a:gd name="connsiteX7" fmla="*/ 783432 w 1154907"/>
                  <a:gd name="connsiteY7" fmla="*/ 338138 h 940594"/>
                  <a:gd name="connsiteX8" fmla="*/ 552451 w 1154907"/>
                  <a:gd name="connsiteY8" fmla="*/ 747713 h 940594"/>
                  <a:gd name="connsiteX9" fmla="*/ 485775 w 1154907"/>
                  <a:gd name="connsiteY9" fmla="*/ 714375 h 940594"/>
                  <a:gd name="connsiteX10" fmla="*/ 742951 w 1154907"/>
                  <a:gd name="connsiteY10" fmla="*/ 269081 h 940594"/>
                  <a:gd name="connsiteX11" fmla="*/ 690563 w 1154907"/>
                  <a:gd name="connsiteY11" fmla="*/ 190500 h 940594"/>
                  <a:gd name="connsiteX12" fmla="*/ 404813 w 1154907"/>
                  <a:gd name="connsiteY12" fmla="*/ 683419 h 940594"/>
                  <a:gd name="connsiteX13" fmla="*/ 347664 w 1154907"/>
                  <a:gd name="connsiteY13" fmla="*/ 652463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5826 w 1154907"/>
                  <a:gd name="connsiteY3" fmla="*/ 507206 h 940594"/>
                  <a:gd name="connsiteX4" fmla="*/ 702468 w 1154907"/>
                  <a:gd name="connsiteY4" fmla="*/ 816768 h 940594"/>
                  <a:gd name="connsiteX5" fmla="*/ 642939 w 1154907"/>
                  <a:gd name="connsiteY5" fmla="*/ 783431 h 940594"/>
                  <a:gd name="connsiteX6" fmla="*/ 842963 w 1154907"/>
                  <a:gd name="connsiteY6" fmla="*/ 433387 h 940594"/>
                  <a:gd name="connsiteX7" fmla="*/ 783432 w 1154907"/>
                  <a:gd name="connsiteY7" fmla="*/ 338138 h 940594"/>
                  <a:gd name="connsiteX8" fmla="*/ 552451 w 1154907"/>
                  <a:gd name="connsiteY8" fmla="*/ 747713 h 940594"/>
                  <a:gd name="connsiteX9" fmla="*/ 485775 w 1154907"/>
                  <a:gd name="connsiteY9" fmla="*/ 714375 h 940594"/>
                  <a:gd name="connsiteX10" fmla="*/ 742951 w 1154907"/>
                  <a:gd name="connsiteY10" fmla="*/ 269081 h 940594"/>
                  <a:gd name="connsiteX11" fmla="*/ 690563 w 1154907"/>
                  <a:gd name="connsiteY11" fmla="*/ 190500 h 940594"/>
                  <a:gd name="connsiteX12" fmla="*/ 404813 w 1154907"/>
                  <a:gd name="connsiteY12" fmla="*/ 683419 h 940594"/>
                  <a:gd name="connsiteX13" fmla="*/ 347664 w 1154907"/>
                  <a:gd name="connsiteY13" fmla="*/ 652463 h 940594"/>
                  <a:gd name="connsiteX14" fmla="*/ 647701 w 1154907"/>
                  <a:gd name="connsiteY14" fmla="*/ 121444 h 940594"/>
                  <a:gd name="connsiteX15" fmla="*/ 571501 w 1154907"/>
                  <a:gd name="connsiteY15" fmla="*/ 0 h 940594"/>
                  <a:gd name="connsiteX0" fmla="*/ 571501 w 1154907"/>
                  <a:gd name="connsiteY0" fmla="*/ 0 h 940594"/>
                  <a:gd name="connsiteX1" fmla="*/ 0 w 1154907"/>
                  <a:gd name="connsiteY1" fmla="*/ 938212 h 940594"/>
                  <a:gd name="connsiteX2" fmla="*/ 1154907 w 1154907"/>
                  <a:gd name="connsiteY2" fmla="*/ 940594 h 940594"/>
                  <a:gd name="connsiteX3" fmla="*/ 883445 w 1154907"/>
                  <a:gd name="connsiteY3" fmla="*/ 504825 h 940594"/>
                  <a:gd name="connsiteX4" fmla="*/ 702468 w 1154907"/>
                  <a:gd name="connsiteY4" fmla="*/ 816768 h 940594"/>
                  <a:gd name="connsiteX5" fmla="*/ 642939 w 1154907"/>
                  <a:gd name="connsiteY5" fmla="*/ 783431 h 940594"/>
                  <a:gd name="connsiteX6" fmla="*/ 842963 w 1154907"/>
                  <a:gd name="connsiteY6" fmla="*/ 433387 h 940594"/>
                  <a:gd name="connsiteX7" fmla="*/ 783432 w 1154907"/>
                  <a:gd name="connsiteY7" fmla="*/ 338138 h 940594"/>
                  <a:gd name="connsiteX8" fmla="*/ 552451 w 1154907"/>
                  <a:gd name="connsiteY8" fmla="*/ 747713 h 940594"/>
                  <a:gd name="connsiteX9" fmla="*/ 485775 w 1154907"/>
                  <a:gd name="connsiteY9" fmla="*/ 714375 h 940594"/>
                  <a:gd name="connsiteX10" fmla="*/ 742951 w 1154907"/>
                  <a:gd name="connsiteY10" fmla="*/ 269081 h 940594"/>
                  <a:gd name="connsiteX11" fmla="*/ 690563 w 1154907"/>
                  <a:gd name="connsiteY11" fmla="*/ 190500 h 940594"/>
                  <a:gd name="connsiteX12" fmla="*/ 404813 w 1154907"/>
                  <a:gd name="connsiteY12" fmla="*/ 683419 h 940594"/>
                  <a:gd name="connsiteX13" fmla="*/ 347664 w 1154907"/>
                  <a:gd name="connsiteY13" fmla="*/ 652463 h 940594"/>
                  <a:gd name="connsiteX14" fmla="*/ 647701 w 1154907"/>
                  <a:gd name="connsiteY14" fmla="*/ 121444 h 940594"/>
                  <a:gd name="connsiteX15" fmla="*/ 571501 w 1154907"/>
                  <a:gd name="connsiteY15" fmla="*/ 0 h 940594"/>
                  <a:gd name="connsiteX0" fmla="*/ 571501 w 1154907"/>
                  <a:gd name="connsiteY0" fmla="*/ 0 h 942975"/>
                  <a:gd name="connsiteX1" fmla="*/ 0 w 1154907"/>
                  <a:gd name="connsiteY1" fmla="*/ 940593 h 942975"/>
                  <a:gd name="connsiteX2" fmla="*/ 1154907 w 1154907"/>
                  <a:gd name="connsiteY2" fmla="*/ 942975 h 942975"/>
                  <a:gd name="connsiteX3" fmla="*/ 883445 w 1154907"/>
                  <a:gd name="connsiteY3" fmla="*/ 507206 h 942975"/>
                  <a:gd name="connsiteX4" fmla="*/ 702468 w 1154907"/>
                  <a:gd name="connsiteY4" fmla="*/ 819149 h 942975"/>
                  <a:gd name="connsiteX5" fmla="*/ 642939 w 1154907"/>
                  <a:gd name="connsiteY5" fmla="*/ 785812 h 942975"/>
                  <a:gd name="connsiteX6" fmla="*/ 842963 w 1154907"/>
                  <a:gd name="connsiteY6" fmla="*/ 435768 h 942975"/>
                  <a:gd name="connsiteX7" fmla="*/ 783432 w 1154907"/>
                  <a:gd name="connsiteY7" fmla="*/ 340519 h 942975"/>
                  <a:gd name="connsiteX8" fmla="*/ 552451 w 1154907"/>
                  <a:gd name="connsiteY8" fmla="*/ 750094 h 942975"/>
                  <a:gd name="connsiteX9" fmla="*/ 485775 w 1154907"/>
                  <a:gd name="connsiteY9" fmla="*/ 716756 h 942975"/>
                  <a:gd name="connsiteX10" fmla="*/ 742951 w 1154907"/>
                  <a:gd name="connsiteY10" fmla="*/ 271462 h 942975"/>
                  <a:gd name="connsiteX11" fmla="*/ 690563 w 1154907"/>
                  <a:gd name="connsiteY11" fmla="*/ 192881 h 942975"/>
                  <a:gd name="connsiteX12" fmla="*/ 404813 w 1154907"/>
                  <a:gd name="connsiteY12" fmla="*/ 685800 h 942975"/>
                  <a:gd name="connsiteX13" fmla="*/ 347664 w 1154907"/>
                  <a:gd name="connsiteY13" fmla="*/ 654844 h 942975"/>
                  <a:gd name="connsiteX14" fmla="*/ 647701 w 1154907"/>
                  <a:gd name="connsiteY14" fmla="*/ 123825 h 942975"/>
                  <a:gd name="connsiteX15" fmla="*/ 571501 w 1154907"/>
                  <a:gd name="connsiteY15" fmla="*/ 0 h 942975"/>
                  <a:gd name="connsiteX0" fmla="*/ 571501 w 1154907"/>
                  <a:gd name="connsiteY0" fmla="*/ 0 h 942975"/>
                  <a:gd name="connsiteX1" fmla="*/ 0 w 1154907"/>
                  <a:gd name="connsiteY1" fmla="*/ 940593 h 942975"/>
                  <a:gd name="connsiteX2" fmla="*/ 1154907 w 1154907"/>
                  <a:gd name="connsiteY2" fmla="*/ 942975 h 942975"/>
                  <a:gd name="connsiteX3" fmla="*/ 883445 w 1154907"/>
                  <a:gd name="connsiteY3" fmla="*/ 507206 h 942975"/>
                  <a:gd name="connsiteX4" fmla="*/ 702468 w 1154907"/>
                  <a:gd name="connsiteY4" fmla="*/ 819149 h 942975"/>
                  <a:gd name="connsiteX5" fmla="*/ 642939 w 1154907"/>
                  <a:gd name="connsiteY5" fmla="*/ 785812 h 942975"/>
                  <a:gd name="connsiteX6" fmla="*/ 842963 w 1154907"/>
                  <a:gd name="connsiteY6" fmla="*/ 435768 h 942975"/>
                  <a:gd name="connsiteX7" fmla="*/ 783432 w 1154907"/>
                  <a:gd name="connsiteY7" fmla="*/ 340519 h 942975"/>
                  <a:gd name="connsiteX8" fmla="*/ 552451 w 1154907"/>
                  <a:gd name="connsiteY8" fmla="*/ 750094 h 942975"/>
                  <a:gd name="connsiteX9" fmla="*/ 488156 w 1154907"/>
                  <a:gd name="connsiteY9" fmla="*/ 714375 h 942975"/>
                  <a:gd name="connsiteX10" fmla="*/ 742951 w 1154907"/>
                  <a:gd name="connsiteY10" fmla="*/ 271462 h 942975"/>
                  <a:gd name="connsiteX11" fmla="*/ 690563 w 1154907"/>
                  <a:gd name="connsiteY11" fmla="*/ 192881 h 942975"/>
                  <a:gd name="connsiteX12" fmla="*/ 404813 w 1154907"/>
                  <a:gd name="connsiteY12" fmla="*/ 685800 h 942975"/>
                  <a:gd name="connsiteX13" fmla="*/ 347664 w 1154907"/>
                  <a:gd name="connsiteY13" fmla="*/ 654844 h 942975"/>
                  <a:gd name="connsiteX14" fmla="*/ 647701 w 1154907"/>
                  <a:gd name="connsiteY14" fmla="*/ 123825 h 942975"/>
                  <a:gd name="connsiteX15" fmla="*/ 571501 w 1154907"/>
                  <a:gd name="connsiteY15" fmla="*/ 0 h 942975"/>
                  <a:gd name="connsiteX0" fmla="*/ 571501 w 1154907"/>
                  <a:gd name="connsiteY0" fmla="*/ 0 h 942975"/>
                  <a:gd name="connsiteX1" fmla="*/ 0 w 1154907"/>
                  <a:gd name="connsiteY1" fmla="*/ 940593 h 942975"/>
                  <a:gd name="connsiteX2" fmla="*/ 1154907 w 1154907"/>
                  <a:gd name="connsiteY2" fmla="*/ 942975 h 942975"/>
                  <a:gd name="connsiteX3" fmla="*/ 883445 w 1154907"/>
                  <a:gd name="connsiteY3" fmla="*/ 507206 h 942975"/>
                  <a:gd name="connsiteX4" fmla="*/ 702468 w 1154907"/>
                  <a:gd name="connsiteY4" fmla="*/ 819149 h 942975"/>
                  <a:gd name="connsiteX5" fmla="*/ 642939 w 1154907"/>
                  <a:gd name="connsiteY5" fmla="*/ 785812 h 942975"/>
                  <a:gd name="connsiteX6" fmla="*/ 842963 w 1154907"/>
                  <a:gd name="connsiteY6" fmla="*/ 435768 h 942975"/>
                  <a:gd name="connsiteX7" fmla="*/ 783432 w 1154907"/>
                  <a:gd name="connsiteY7" fmla="*/ 340519 h 942975"/>
                  <a:gd name="connsiteX8" fmla="*/ 552451 w 1154907"/>
                  <a:gd name="connsiteY8" fmla="*/ 750094 h 942975"/>
                  <a:gd name="connsiteX9" fmla="*/ 488156 w 1154907"/>
                  <a:gd name="connsiteY9" fmla="*/ 714375 h 942975"/>
                  <a:gd name="connsiteX10" fmla="*/ 742951 w 1154907"/>
                  <a:gd name="connsiteY10" fmla="*/ 271462 h 942975"/>
                  <a:gd name="connsiteX11" fmla="*/ 690563 w 1154907"/>
                  <a:gd name="connsiteY11" fmla="*/ 192881 h 942975"/>
                  <a:gd name="connsiteX12" fmla="*/ 461963 w 1154907"/>
                  <a:gd name="connsiteY12" fmla="*/ 595313 h 942975"/>
                  <a:gd name="connsiteX13" fmla="*/ 347664 w 1154907"/>
                  <a:gd name="connsiteY13" fmla="*/ 654844 h 942975"/>
                  <a:gd name="connsiteX14" fmla="*/ 647701 w 1154907"/>
                  <a:gd name="connsiteY14" fmla="*/ 123825 h 942975"/>
                  <a:gd name="connsiteX15" fmla="*/ 571501 w 1154907"/>
                  <a:gd name="connsiteY15" fmla="*/ 0 h 942975"/>
                  <a:gd name="connsiteX0" fmla="*/ 571501 w 1154907"/>
                  <a:gd name="connsiteY0" fmla="*/ 0 h 942975"/>
                  <a:gd name="connsiteX1" fmla="*/ 0 w 1154907"/>
                  <a:gd name="connsiteY1" fmla="*/ 940593 h 942975"/>
                  <a:gd name="connsiteX2" fmla="*/ 1154907 w 1154907"/>
                  <a:gd name="connsiteY2" fmla="*/ 942975 h 942975"/>
                  <a:gd name="connsiteX3" fmla="*/ 883445 w 1154907"/>
                  <a:gd name="connsiteY3" fmla="*/ 507206 h 942975"/>
                  <a:gd name="connsiteX4" fmla="*/ 702468 w 1154907"/>
                  <a:gd name="connsiteY4" fmla="*/ 819149 h 942975"/>
                  <a:gd name="connsiteX5" fmla="*/ 642939 w 1154907"/>
                  <a:gd name="connsiteY5" fmla="*/ 785812 h 942975"/>
                  <a:gd name="connsiteX6" fmla="*/ 842963 w 1154907"/>
                  <a:gd name="connsiteY6" fmla="*/ 435768 h 942975"/>
                  <a:gd name="connsiteX7" fmla="*/ 783432 w 1154907"/>
                  <a:gd name="connsiteY7" fmla="*/ 340519 h 942975"/>
                  <a:gd name="connsiteX8" fmla="*/ 552451 w 1154907"/>
                  <a:gd name="connsiteY8" fmla="*/ 750094 h 942975"/>
                  <a:gd name="connsiteX9" fmla="*/ 488156 w 1154907"/>
                  <a:gd name="connsiteY9" fmla="*/ 714375 h 942975"/>
                  <a:gd name="connsiteX10" fmla="*/ 742951 w 1154907"/>
                  <a:gd name="connsiteY10" fmla="*/ 271462 h 942975"/>
                  <a:gd name="connsiteX11" fmla="*/ 690563 w 1154907"/>
                  <a:gd name="connsiteY11" fmla="*/ 192881 h 942975"/>
                  <a:gd name="connsiteX12" fmla="*/ 461963 w 1154907"/>
                  <a:gd name="connsiteY12" fmla="*/ 595313 h 942975"/>
                  <a:gd name="connsiteX13" fmla="*/ 400051 w 1154907"/>
                  <a:gd name="connsiteY13" fmla="*/ 564356 h 942975"/>
                  <a:gd name="connsiteX14" fmla="*/ 647701 w 1154907"/>
                  <a:gd name="connsiteY14" fmla="*/ 123825 h 942975"/>
                  <a:gd name="connsiteX15" fmla="*/ 571501 w 1154907"/>
                  <a:gd name="connsiteY15" fmla="*/ 0 h 942975"/>
                  <a:gd name="connsiteX0" fmla="*/ 571501 w 1154907"/>
                  <a:gd name="connsiteY0" fmla="*/ 0 h 942975"/>
                  <a:gd name="connsiteX1" fmla="*/ 0 w 1154907"/>
                  <a:gd name="connsiteY1" fmla="*/ 940593 h 942975"/>
                  <a:gd name="connsiteX2" fmla="*/ 1154907 w 1154907"/>
                  <a:gd name="connsiteY2" fmla="*/ 942975 h 942975"/>
                  <a:gd name="connsiteX3" fmla="*/ 883445 w 1154907"/>
                  <a:gd name="connsiteY3" fmla="*/ 507206 h 942975"/>
                  <a:gd name="connsiteX4" fmla="*/ 702468 w 1154907"/>
                  <a:gd name="connsiteY4" fmla="*/ 819149 h 942975"/>
                  <a:gd name="connsiteX5" fmla="*/ 642939 w 1154907"/>
                  <a:gd name="connsiteY5" fmla="*/ 785812 h 942975"/>
                  <a:gd name="connsiteX6" fmla="*/ 842963 w 1154907"/>
                  <a:gd name="connsiteY6" fmla="*/ 435768 h 942975"/>
                  <a:gd name="connsiteX7" fmla="*/ 783432 w 1154907"/>
                  <a:gd name="connsiteY7" fmla="*/ 340519 h 942975"/>
                  <a:gd name="connsiteX8" fmla="*/ 552451 w 1154907"/>
                  <a:gd name="connsiteY8" fmla="*/ 750094 h 942975"/>
                  <a:gd name="connsiteX9" fmla="*/ 488156 w 1154907"/>
                  <a:gd name="connsiteY9" fmla="*/ 714375 h 942975"/>
                  <a:gd name="connsiteX10" fmla="*/ 742951 w 1154907"/>
                  <a:gd name="connsiteY10" fmla="*/ 271462 h 942975"/>
                  <a:gd name="connsiteX11" fmla="*/ 690563 w 1154907"/>
                  <a:gd name="connsiteY11" fmla="*/ 192881 h 942975"/>
                  <a:gd name="connsiteX12" fmla="*/ 454820 w 1154907"/>
                  <a:gd name="connsiteY12" fmla="*/ 600075 h 942975"/>
                  <a:gd name="connsiteX13" fmla="*/ 400051 w 1154907"/>
                  <a:gd name="connsiteY13" fmla="*/ 564356 h 942975"/>
                  <a:gd name="connsiteX14" fmla="*/ 647701 w 1154907"/>
                  <a:gd name="connsiteY14" fmla="*/ 123825 h 942975"/>
                  <a:gd name="connsiteX15" fmla="*/ 571501 w 1154907"/>
                  <a:gd name="connsiteY15" fmla="*/ 0 h 942975"/>
                  <a:gd name="connsiteX0" fmla="*/ 571501 w 1154907"/>
                  <a:gd name="connsiteY0" fmla="*/ 0 h 942975"/>
                  <a:gd name="connsiteX1" fmla="*/ 0 w 1154907"/>
                  <a:gd name="connsiteY1" fmla="*/ 940593 h 942975"/>
                  <a:gd name="connsiteX2" fmla="*/ 1154907 w 1154907"/>
                  <a:gd name="connsiteY2" fmla="*/ 942975 h 942975"/>
                  <a:gd name="connsiteX3" fmla="*/ 883445 w 1154907"/>
                  <a:gd name="connsiteY3" fmla="*/ 507206 h 942975"/>
                  <a:gd name="connsiteX4" fmla="*/ 702468 w 1154907"/>
                  <a:gd name="connsiteY4" fmla="*/ 819149 h 942975"/>
                  <a:gd name="connsiteX5" fmla="*/ 642939 w 1154907"/>
                  <a:gd name="connsiteY5" fmla="*/ 785812 h 942975"/>
                  <a:gd name="connsiteX6" fmla="*/ 842963 w 1154907"/>
                  <a:gd name="connsiteY6" fmla="*/ 435768 h 942975"/>
                  <a:gd name="connsiteX7" fmla="*/ 783432 w 1154907"/>
                  <a:gd name="connsiteY7" fmla="*/ 340519 h 942975"/>
                  <a:gd name="connsiteX8" fmla="*/ 552451 w 1154907"/>
                  <a:gd name="connsiteY8" fmla="*/ 750094 h 942975"/>
                  <a:gd name="connsiteX9" fmla="*/ 488156 w 1154907"/>
                  <a:gd name="connsiteY9" fmla="*/ 714375 h 942975"/>
                  <a:gd name="connsiteX10" fmla="*/ 742951 w 1154907"/>
                  <a:gd name="connsiteY10" fmla="*/ 271462 h 942975"/>
                  <a:gd name="connsiteX11" fmla="*/ 685801 w 1154907"/>
                  <a:gd name="connsiteY11" fmla="*/ 188118 h 942975"/>
                  <a:gd name="connsiteX12" fmla="*/ 454820 w 1154907"/>
                  <a:gd name="connsiteY12" fmla="*/ 600075 h 942975"/>
                  <a:gd name="connsiteX13" fmla="*/ 400051 w 1154907"/>
                  <a:gd name="connsiteY13" fmla="*/ 564356 h 942975"/>
                  <a:gd name="connsiteX14" fmla="*/ 647701 w 1154907"/>
                  <a:gd name="connsiteY14" fmla="*/ 123825 h 942975"/>
                  <a:gd name="connsiteX15" fmla="*/ 571501 w 1154907"/>
                  <a:gd name="connsiteY15" fmla="*/ 0 h 942975"/>
                  <a:gd name="connsiteX0" fmla="*/ 571501 w 1154907"/>
                  <a:gd name="connsiteY0" fmla="*/ 0 h 942975"/>
                  <a:gd name="connsiteX1" fmla="*/ 0 w 1154907"/>
                  <a:gd name="connsiteY1" fmla="*/ 940593 h 942975"/>
                  <a:gd name="connsiteX2" fmla="*/ 1154907 w 1154907"/>
                  <a:gd name="connsiteY2" fmla="*/ 942975 h 942975"/>
                  <a:gd name="connsiteX3" fmla="*/ 883445 w 1154907"/>
                  <a:gd name="connsiteY3" fmla="*/ 507206 h 942975"/>
                  <a:gd name="connsiteX4" fmla="*/ 702468 w 1154907"/>
                  <a:gd name="connsiteY4" fmla="*/ 819149 h 942975"/>
                  <a:gd name="connsiteX5" fmla="*/ 642939 w 1154907"/>
                  <a:gd name="connsiteY5" fmla="*/ 785812 h 942975"/>
                  <a:gd name="connsiteX6" fmla="*/ 842963 w 1154907"/>
                  <a:gd name="connsiteY6" fmla="*/ 435768 h 942975"/>
                  <a:gd name="connsiteX7" fmla="*/ 783432 w 1154907"/>
                  <a:gd name="connsiteY7" fmla="*/ 340519 h 942975"/>
                  <a:gd name="connsiteX8" fmla="*/ 552451 w 1154907"/>
                  <a:gd name="connsiteY8" fmla="*/ 750094 h 942975"/>
                  <a:gd name="connsiteX9" fmla="*/ 511968 w 1154907"/>
                  <a:gd name="connsiteY9" fmla="*/ 671513 h 942975"/>
                  <a:gd name="connsiteX10" fmla="*/ 742951 w 1154907"/>
                  <a:gd name="connsiteY10" fmla="*/ 271462 h 942975"/>
                  <a:gd name="connsiteX11" fmla="*/ 685801 w 1154907"/>
                  <a:gd name="connsiteY11" fmla="*/ 188118 h 942975"/>
                  <a:gd name="connsiteX12" fmla="*/ 454820 w 1154907"/>
                  <a:gd name="connsiteY12" fmla="*/ 600075 h 942975"/>
                  <a:gd name="connsiteX13" fmla="*/ 400051 w 1154907"/>
                  <a:gd name="connsiteY13" fmla="*/ 564356 h 942975"/>
                  <a:gd name="connsiteX14" fmla="*/ 647701 w 1154907"/>
                  <a:gd name="connsiteY14" fmla="*/ 123825 h 942975"/>
                  <a:gd name="connsiteX15" fmla="*/ 571501 w 1154907"/>
                  <a:gd name="connsiteY15" fmla="*/ 0 h 942975"/>
                  <a:gd name="connsiteX0" fmla="*/ 571501 w 1154907"/>
                  <a:gd name="connsiteY0" fmla="*/ 0 h 942975"/>
                  <a:gd name="connsiteX1" fmla="*/ 0 w 1154907"/>
                  <a:gd name="connsiteY1" fmla="*/ 940593 h 942975"/>
                  <a:gd name="connsiteX2" fmla="*/ 1154907 w 1154907"/>
                  <a:gd name="connsiteY2" fmla="*/ 942975 h 942975"/>
                  <a:gd name="connsiteX3" fmla="*/ 883445 w 1154907"/>
                  <a:gd name="connsiteY3" fmla="*/ 507206 h 942975"/>
                  <a:gd name="connsiteX4" fmla="*/ 702468 w 1154907"/>
                  <a:gd name="connsiteY4" fmla="*/ 819149 h 942975"/>
                  <a:gd name="connsiteX5" fmla="*/ 642939 w 1154907"/>
                  <a:gd name="connsiteY5" fmla="*/ 785812 h 942975"/>
                  <a:gd name="connsiteX6" fmla="*/ 842963 w 1154907"/>
                  <a:gd name="connsiteY6" fmla="*/ 435768 h 942975"/>
                  <a:gd name="connsiteX7" fmla="*/ 783432 w 1154907"/>
                  <a:gd name="connsiteY7" fmla="*/ 340519 h 942975"/>
                  <a:gd name="connsiteX8" fmla="*/ 564357 w 1154907"/>
                  <a:gd name="connsiteY8" fmla="*/ 714375 h 942975"/>
                  <a:gd name="connsiteX9" fmla="*/ 511968 w 1154907"/>
                  <a:gd name="connsiteY9" fmla="*/ 671513 h 942975"/>
                  <a:gd name="connsiteX10" fmla="*/ 742951 w 1154907"/>
                  <a:gd name="connsiteY10" fmla="*/ 271462 h 942975"/>
                  <a:gd name="connsiteX11" fmla="*/ 685801 w 1154907"/>
                  <a:gd name="connsiteY11" fmla="*/ 188118 h 942975"/>
                  <a:gd name="connsiteX12" fmla="*/ 454820 w 1154907"/>
                  <a:gd name="connsiteY12" fmla="*/ 600075 h 942975"/>
                  <a:gd name="connsiteX13" fmla="*/ 400051 w 1154907"/>
                  <a:gd name="connsiteY13" fmla="*/ 564356 h 942975"/>
                  <a:gd name="connsiteX14" fmla="*/ 647701 w 1154907"/>
                  <a:gd name="connsiteY14" fmla="*/ 123825 h 942975"/>
                  <a:gd name="connsiteX15" fmla="*/ 571501 w 1154907"/>
                  <a:gd name="connsiteY15" fmla="*/ 0 h 942975"/>
                  <a:gd name="connsiteX0" fmla="*/ 571501 w 1154907"/>
                  <a:gd name="connsiteY0" fmla="*/ 0 h 942975"/>
                  <a:gd name="connsiteX1" fmla="*/ 0 w 1154907"/>
                  <a:gd name="connsiteY1" fmla="*/ 940593 h 942975"/>
                  <a:gd name="connsiteX2" fmla="*/ 1154907 w 1154907"/>
                  <a:gd name="connsiteY2" fmla="*/ 942975 h 942975"/>
                  <a:gd name="connsiteX3" fmla="*/ 883445 w 1154907"/>
                  <a:gd name="connsiteY3" fmla="*/ 507206 h 942975"/>
                  <a:gd name="connsiteX4" fmla="*/ 702468 w 1154907"/>
                  <a:gd name="connsiteY4" fmla="*/ 819149 h 942975"/>
                  <a:gd name="connsiteX5" fmla="*/ 642939 w 1154907"/>
                  <a:gd name="connsiteY5" fmla="*/ 785812 h 942975"/>
                  <a:gd name="connsiteX6" fmla="*/ 842963 w 1154907"/>
                  <a:gd name="connsiteY6" fmla="*/ 435768 h 942975"/>
                  <a:gd name="connsiteX7" fmla="*/ 783432 w 1154907"/>
                  <a:gd name="connsiteY7" fmla="*/ 340519 h 942975"/>
                  <a:gd name="connsiteX8" fmla="*/ 561976 w 1154907"/>
                  <a:gd name="connsiteY8" fmla="*/ 711993 h 942975"/>
                  <a:gd name="connsiteX9" fmla="*/ 511968 w 1154907"/>
                  <a:gd name="connsiteY9" fmla="*/ 671513 h 942975"/>
                  <a:gd name="connsiteX10" fmla="*/ 742951 w 1154907"/>
                  <a:gd name="connsiteY10" fmla="*/ 271462 h 942975"/>
                  <a:gd name="connsiteX11" fmla="*/ 685801 w 1154907"/>
                  <a:gd name="connsiteY11" fmla="*/ 188118 h 942975"/>
                  <a:gd name="connsiteX12" fmla="*/ 454820 w 1154907"/>
                  <a:gd name="connsiteY12" fmla="*/ 600075 h 942975"/>
                  <a:gd name="connsiteX13" fmla="*/ 400051 w 1154907"/>
                  <a:gd name="connsiteY13" fmla="*/ 564356 h 942975"/>
                  <a:gd name="connsiteX14" fmla="*/ 647701 w 1154907"/>
                  <a:gd name="connsiteY14" fmla="*/ 123825 h 942975"/>
                  <a:gd name="connsiteX15" fmla="*/ 571501 w 1154907"/>
                  <a:gd name="connsiteY15" fmla="*/ 0 h 942975"/>
                  <a:gd name="connsiteX0" fmla="*/ 571501 w 1154907"/>
                  <a:gd name="connsiteY0" fmla="*/ 0 h 942975"/>
                  <a:gd name="connsiteX1" fmla="*/ 0 w 1154907"/>
                  <a:gd name="connsiteY1" fmla="*/ 940593 h 942975"/>
                  <a:gd name="connsiteX2" fmla="*/ 1154907 w 1154907"/>
                  <a:gd name="connsiteY2" fmla="*/ 942975 h 942975"/>
                  <a:gd name="connsiteX3" fmla="*/ 878683 w 1154907"/>
                  <a:gd name="connsiteY3" fmla="*/ 502443 h 942975"/>
                  <a:gd name="connsiteX4" fmla="*/ 702468 w 1154907"/>
                  <a:gd name="connsiteY4" fmla="*/ 819149 h 942975"/>
                  <a:gd name="connsiteX5" fmla="*/ 642939 w 1154907"/>
                  <a:gd name="connsiteY5" fmla="*/ 785812 h 942975"/>
                  <a:gd name="connsiteX6" fmla="*/ 842963 w 1154907"/>
                  <a:gd name="connsiteY6" fmla="*/ 435768 h 942975"/>
                  <a:gd name="connsiteX7" fmla="*/ 783432 w 1154907"/>
                  <a:gd name="connsiteY7" fmla="*/ 340519 h 942975"/>
                  <a:gd name="connsiteX8" fmla="*/ 561976 w 1154907"/>
                  <a:gd name="connsiteY8" fmla="*/ 711993 h 942975"/>
                  <a:gd name="connsiteX9" fmla="*/ 511968 w 1154907"/>
                  <a:gd name="connsiteY9" fmla="*/ 671513 h 942975"/>
                  <a:gd name="connsiteX10" fmla="*/ 742951 w 1154907"/>
                  <a:gd name="connsiteY10" fmla="*/ 271462 h 942975"/>
                  <a:gd name="connsiteX11" fmla="*/ 685801 w 1154907"/>
                  <a:gd name="connsiteY11" fmla="*/ 188118 h 942975"/>
                  <a:gd name="connsiteX12" fmla="*/ 454820 w 1154907"/>
                  <a:gd name="connsiteY12" fmla="*/ 600075 h 942975"/>
                  <a:gd name="connsiteX13" fmla="*/ 400051 w 1154907"/>
                  <a:gd name="connsiteY13" fmla="*/ 564356 h 942975"/>
                  <a:gd name="connsiteX14" fmla="*/ 647701 w 1154907"/>
                  <a:gd name="connsiteY14" fmla="*/ 123825 h 942975"/>
                  <a:gd name="connsiteX15" fmla="*/ 571501 w 1154907"/>
                  <a:gd name="connsiteY15" fmla="*/ 0 h 942975"/>
                  <a:gd name="connsiteX0" fmla="*/ 571501 w 1154907"/>
                  <a:gd name="connsiteY0" fmla="*/ 0 h 942975"/>
                  <a:gd name="connsiteX1" fmla="*/ 0 w 1154907"/>
                  <a:gd name="connsiteY1" fmla="*/ 940593 h 942975"/>
                  <a:gd name="connsiteX2" fmla="*/ 1154907 w 1154907"/>
                  <a:gd name="connsiteY2" fmla="*/ 942975 h 942975"/>
                  <a:gd name="connsiteX3" fmla="*/ 878683 w 1154907"/>
                  <a:gd name="connsiteY3" fmla="*/ 502443 h 942975"/>
                  <a:gd name="connsiteX4" fmla="*/ 702468 w 1154907"/>
                  <a:gd name="connsiteY4" fmla="*/ 819149 h 942975"/>
                  <a:gd name="connsiteX5" fmla="*/ 642939 w 1154907"/>
                  <a:gd name="connsiteY5" fmla="*/ 785812 h 942975"/>
                  <a:gd name="connsiteX6" fmla="*/ 842963 w 1154907"/>
                  <a:gd name="connsiteY6" fmla="*/ 435768 h 942975"/>
                  <a:gd name="connsiteX7" fmla="*/ 783432 w 1154907"/>
                  <a:gd name="connsiteY7" fmla="*/ 340519 h 942975"/>
                  <a:gd name="connsiteX8" fmla="*/ 561976 w 1154907"/>
                  <a:gd name="connsiteY8" fmla="*/ 711993 h 942975"/>
                  <a:gd name="connsiteX9" fmla="*/ 511968 w 1154907"/>
                  <a:gd name="connsiteY9" fmla="*/ 671513 h 942975"/>
                  <a:gd name="connsiteX10" fmla="*/ 742951 w 1154907"/>
                  <a:gd name="connsiteY10" fmla="*/ 271462 h 942975"/>
                  <a:gd name="connsiteX11" fmla="*/ 685801 w 1154907"/>
                  <a:gd name="connsiteY11" fmla="*/ 188118 h 942975"/>
                  <a:gd name="connsiteX12" fmla="*/ 454820 w 1154907"/>
                  <a:gd name="connsiteY12" fmla="*/ 600075 h 942975"/>
                  <a:gd name="connsiteX13" fmla="*/ 366714 w 1154907"/>
                  <a:gd name="connsiteY13" fmla="*/ 535781 h 942975"/>
                  <a:gd name="connsiteX14" fmla="*/ 647701 w 1154907"/>
                  <a:gd name="connsiteY14" fmla="*/ 123825 h 942975"/>
                  <a:gd name="connsiteX15" fmla="*/ 571501 w 1154907"/>
                  <a:gd name="connsiteY15" fmla="*/ 0 h 942975"/>
                  <a:gd name="connsiteX0" fmla="*/ 571501 w 1154907"/>
                  <a:gd name="connsiteY0" fmla="*/ 0 h 942975"/>
                  <a:gd name="connsiteX1" fmla="*/ 0 w 1154907"/>
                  <a:gd name="connsiteY1" fmla="*/ 940593 h 942975"/>
                  <a:gd name="connsiteX2" fmla="*/ 1154907 w 1154907"/>
                  <a:gd name="connsiteY2" fmla="*/ 942975 h 942975"/>
                  <a:gd name="connsiteX3" fmla="*/ 878683 w 1154907"/>
                  <a:gd name="connsiteY3" fmla="*/ 502443 h 942975"/>
                  <a:gd name="connsiteX4" fmla="*/ 702468 w 1154907"/>
                  <a:gd name="connsiteY4" fmla="*/ 819149 h 942975"/>
                  <a:gd name="connsiteX5" fmla="*/ 642939 w 1154907"/>
                  <a:gd name="connsiteY5" fmla="*/ 785812 h 942975"/>
                  <a:gd name="connsiteX6" fmla="*/ 842963 w 1154907"/>
                  <a:gd name="connsiteY6" fmla="*/ 435768 h 942975"/>
                  <a:gd name="connsiteX7" fmla="*/ 783432 w 1154907"/>
                  <a:gd name="connsiteY7" fmla="*/ 340519 h 942975"/>
                  <a:gd name="connsiteX8" fmla="*/ 561976 w 1154907"/>
                  <a:gd name="connsiteY8" fmla="*/ 711993 h 942975"/>
                  <a:gd name="connsiteX9" fmla="*/ 511968 w 1154907"/>
                  <a:gd name="connsiteY9" fmla="*/ 671513 h 942975"/>
                  <a:gd name="connsiteX10" fmla="*/ 742951 w 1154907"/>
                  <a:gd name="connsiteY10" fmla="*/ 271462 h 942975"/>
                  <a:gd name="connsiteX11" fmla="*/ 685801 w 1154907"/>
                  <a:gd name="connsiteY11" fmla="*/ 188118 h 942975"/>
                  <a:gd name="connsiteX12" fmla="*/ 454820 w 1154907"/>
                  <a:gd name="connsiteY12" fmla="*/ 600075 h 942975"/>
                  <a:gd name="connsiteX13" fmla="*/ 366714 w 1154907"/>
                  <a:gd name="connsiteY13" fmla="*/ 535781 h 942975"/>
                  <a:gd name="connsiteX14" fmla="*/ 628651 w 1154907"/>
                  <a:gd name="connsiteY14" fmla="*/ 90488 h 942975"/>
                  <a:gd name="connsiteX15" fmla="*/ 571501 w 1154907"/>
                  <a:gd name="connsiteY15" fmla="*/ 0 h 942975"/>
                  <a:gd name="connsiteX0" fmla="*/ 573882 w 1154907"/>
                  <a:gd name="connsiteY0" fmla="*/ 0 h 945356"/>
                  <a:gd name="connsiteX1" fmla="*/ 0 w 1154907"/>
                  <a:gd name="connsiteY1" fmla="*/ 942974 h 945356"/>
                  <a:gd name="connsiteX2" fmla="*/ 1154907 w 1154907"/>
                  <a:gd name="connsiteY2" fmla="*/ 945356 h 945356"/>
                  <a:gd name="connsiteX3" fmla="*/ 878683 w 1154907"/>
                  <a:gd name="connsiteY3" fmla="*/ 504824 h 945356"/>
                  <a:gd name="connsiteX4" fmla="*/ 702468 w 1154907"/>
                  <a:gd name="connsiteY4" fmla="*/ 821530 h 945356"/>
                  <a:gd name="connsiteX5" fmla="*/ 642939 w 1154907"/>
                  <a:gd name="connsiteY5" fmla="*/ 788193 h 945356"/>
                  <a:gd name="connsiteX6" fmla="*/ 842963 w 1154907"/>
                  <a:gd name="connsiteY6" fmla="*/ 438149 h 945356"/>
                  <a:gd name="connsiteX7" fmla="*/ 783432 w 1154907"/>
                  <a:gd name="connsiteY7" fmla="*/ 342900 h 945356"/>
                  <a:gd name="connsiteX8" fmla="*/ 561976 w 1154907"/>
                  <a:gd name="connsiteY8" fmla="*/ 714374 h 945356"/>
                  <a:gd name="connsiteX9" fmla="*/ 511968 w 1154907"/>
                  <a:gd name="connsiteY9" fmla="*/ 673894 h 945356"/>
                  <a:gd name="connsiteX10" fmla="*/ 742951 w 1154907"/>
                  <a:gd name="connsiteY10" fmla="*/ 273843 h 945356"/>
                  <a:gd name="connsiteX11" fmla="*/ 685801 w 1154907"/>
                  <a:gd name="connsiteY11" fmla="*/ 190499 h 945356"/>
                  <a:gd name="connsiteX12" fmla="*/ 454820 w 1154907"/>
                  <a:gd name="connsiteY12" fmla="*/ 602456 h 945356"/>
                  <a:gd name="connsiteX13" fmla="*/ 366714 w 1154907"/>
                  <a:gd name="connsiteY13" fmla="*/ 538162 h 945356"/>
                  <a:gd name="connsiteX14" fmla="*/ 628651 w 1154907"/>
                  <a:gd name="connsiteY14" fmla="*/ 92869 h 945356"/>
                  <a:gd name="connsiteX15" fmla="*/ 573882 w 1154907"/>
                  <a:gd name="connsiteY15" fmla="*/ 0 h 945356"/>
                  <a:gd name="connsiteX0" fmla="*/ 569120 w 1154907"/>
                  <a:gd name="connsiteY0" fmla="*/ 0 h 942975"/>
                  <a:gd name="connsiteX1" fmla="*/ 0 w 1154907"/>
                  <a:gd name="connsiteY1" fmla="*/ 940593 h 942975"/>
                  <a:gd name="connsiteX2" fmla="*/ 1154907 w 1154907"/>
                  <a:gd name="connsiteY2" fmla="*/ 942975 h 942975"/>
                  <a:gd name="connsiteX3" fmla="*/ 878683 w 1154907"/>
                  <a:gd name="connsiteY3" fmla="*/ 502443 h 942975"/>
                  <a:gd name="connsiteX4" fmla="*/ 702468 w 1154907"/>
                  <a:gd name="connsiteY4" fmla="*/ 819149 h 942975"/>
                  <a:gd name="connsiteX5" fmla="*/ 642939 w 1154907"/>
                  <a:gd name="connsiteY5" fmla="*/ 785812 h 942975"/>
                  <a:gd name="connsiteX6" fmla="*/ 842963 w 1154907"/>
                  <a:gd name="connsiteY6" fmla="*/ 435768 h 942975"/>
                  <a:gd name="connsiteX7" fmla="*/ 783432 w 1154907"/>
                  <a:gd name="connsiteY7" fmla="*/ 340519 h 942975"/>
                  <a:gd name="connsiteX8" fmla="*/ 561976 w 1154907"/>
                  <a:gd name="connsiteY8" fmla="*/ 711993 h 942975"/>
                  <a:gd name="connsiteX9" fmla="*/ 511968 w 1154907"/>
                  <a:gd name="connsiteY9" fmla="*/ 671513 h 942975"/>
                  <a:gd name="connsiteX10" fmla="*/ 742951 w 1154907"/>
                  <a:gd name="connsiteY10" fmla="*/ 271462 h 942975"/>
                  <a:gd name="connsiteX11" fmla="*/ 685801 w 1154907"/>
                  <a:gd name="connsiteY11" fmla="*/ 188118 h 942975"/>
                  <a:gd name="connsiteX12" fmla="*/ 454820 w 1154907"/>
                  <a:gd name="connsiteY12" fmla="*/ 600075 h 942975"/>
                  <a:gd name="connsiteX13" fmla="*/ 366714 w 1154907"/>
                  <a:gd name="connsiteY13" fmla="*/ 535781 h 942975"/>
                  <a:gd name="connsiteX14" fmla="*/ 628651 w 1154907"/>
                  <a:gd name="connsiteY14" fmla="*/ 90488 h 942975"/>
                  <a:gd name="connsiteX15" fmla="*/ 569120 w 1154907"/>
                  <a:gd name="connsiteY15" fmla="*/ 0 h 942975"/>
                  <a:gd name="connsiteX0" fmla="*/ 571501 w 1154907"/>
                  <a:gd name="connsiteY0" fmla="*/ 0 h 950119"/>
                  <a:gd name="connsiteX1" fmla="*/ 0 w 1154907"/>
                  <a:gd name="connsiteY1" fmla="*/ 947737 h 950119"/>
                  <a:gd name="connsiteX2" fmla="*/ 1154907 w 1154907"/>
                  <a:gd name="connsiteY2" fmla="*/ 950119 h 950119"/>
                  <a:gd name="connsiteX3" fmla="*/ 878683 w 1154907"/>
                  <a:gd name="connsiteY3" fmla="*/ 509587 h 950119"/>
                  <a:gd name="connsiteX4" fmla="*/ 702468 w 1154907"/>
                  <a:gd name="connsiteY4" fmla="*/ 826293 h 950119"/>
                  <a:gd name="connsiteX5" fmla="*/ 642939 w 1154907"/>
                  <a:gd name="connsiteY5" fmla="*/ 792956 h 950119"/>
                  <a:gd name="connsiteX6" fmla="*/ 842963 w 1154907"/>
                  <a:gd name="connsiteY6" fmla="*/ 442912 h 950119"/>
                  <a:gd name="connsiteX7" fmla="*/ 783432 w 1154907"/>
                  <a:gd name="connsiteY7" fmla="*/ 347663 h 950119"/>
                  <a:gd name="connsiteX8" fmla="*/ 561976 w 1154907"/>
                  <a:gd name="connsiteY8" fmla="*/ 719137 h 950119"/>
                  <a:gd name="connsiteX9" fmla="*/ 511968 w 1154907"/>
                  <a:gd name="connsiteY9" fmla="*/ 678657 h 950119"/>
                  <a:gd name="connsiteX10" fmla="*/ 742951 w 1154907"/>
                  <a:gd name="connsiteY10" fmla="*/ 278606 h 950119"/>
                  <a:gd name="connsiteX11" fmla="*/ 685801 w 1154907"/>
                  <a:gd name="connsiteY11" fmla="*/ 195262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878683 w 1154907"/>
                  <a:gd name="connsiteY3" fmla="*/ 509587 h 950119"/>
                  <a:gd name="connsiteX4" fmla="*/ 702468 w 1154907"/>
                  <a:gd name="connsiteY4" fmla="*/ 826293 h 950119"/>
                  <a:gd name="connsiteX5" fmla="*/ 642939 w 1154907"/>
                  <a:gd name="connsiteY5" fmla="*/ 792956 h 950119"/>
                  <a:gd name="connsiteX6" fmla="*/ 842963 w 1154907"/>
                  <a:gd name="connsiteY6" fmla="*/ 442912 h 950119"/>
                  <a:gd name="connsiteX7" fmla="*/ 783432 w 1154907"/>
                  <a:gd name="connsiteY7" fmla="*/ 347663 h 950119"/>
                  <a:gd name="connsiteX8" fmla="*/ 561976 w 1154907"/>
                  <a:gd name="connsiteY8" fmla="*/ 719137 h 950119"/>
                  <a:gd name="connsiteX9" fmla="*/ 511968 w 1154907"/>
                  <a:gd name="connsiteY9" fmla="*/ 678657 h 950119"/>
                  <a:gd name="connsiteX10" fmla="*/ 742951 w 1154907"/>
                  <a:gd name="connsiteY10" fmla="*/ 278606 h 950119"/>
                  <a:gd name="connsiteX11" fmla="*/ 688182 w 1154907"/>
                  <a:gd name="connsiteY11" fmla="*/ 202406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878683 w 1154907"/>
                  <a:gd name="connsiteY3" fmla="*/ 509587 h 950119"/>
                  <a:gd name="connsiteX4" fmla="*/ 702468 w 1154907"/>
                  <a:gd name="connsiteY4" fmla="*/ 826293 h 950119"/>
                  <a:gd name="connsiteX5" fmla="*/ 642939 w 1154907"/>
                  <a:gd name="connsiteY5" fmla="*/ 792956 h 950119"/>
                  <a:gd name="connsiteX6" fmla="*/ 842963 w 1154907"/>
                  <a:gd name="connsiteY6" fmla="*/ 442912 h 950119"/>
                  <a:gd name="connsiteX7" fmla="*/ 783432 w 1154907"/>
                  <a:gd name="connsiteY7" fmla="*/ 347663 h 950119"/>
                  <a:gd name="connsiteX8" fmla="*/ 561976 w 1154907"/>
                  <a:gd name="connsiteY8" fmla="*/ 719137 h 950119"/>
                  <a:gd name="connsiteX9" fmla="*/ 511968 w 1154907"/>
                  <a:gd name="connsiteY9" fmla="*/ 678657 h 950119"/>
                  <a:gd name="connsiteX10" fmla="*/ 742951 w 1154907"/>
                  <a:gd name="connsiteY10" fmla="*/ 278606 h 950119"/>
                  <a:gd name="connsiteX11" fmla="*/ 688182 w 1154907"/>
                  <a:gd name="connsiteY11" fmla="*/ 195262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878683 w 1154907"/>
                  <a:gd name="connsiteY3" fmla="*/ 509587 h 950119"/>
                  <a:gd name="connsiteX4" fmla="*/ 702468 w 1154907"/>
                  <a:gd name="connsiteY4" fmla="*/ 826293 h 950119"/>
                  <a:gd name="connsiteX5" fmla="*/ 642939 w 1154907"/>
                  <a:gd name="connsiteY5" fmla="*/ 792956 h 950119"/>
                  <a:gd name="connsiteX6" fmla="*/ 842963 w 1154907"/>
                  <a:gd name="connsiteY6" fmla="*/ 442912 h 950119"/>
                  <a:gd name="connsiteX7" fmla="*/ 783432 w 1154907"/>
                  <a:gd name="connsiteY7" fmla="*/ 347663 h 950119"/>
                  <a:gd name="connsiteX8" fmla="*/ 561976 w 1154907"/>
                  <a:gd name="connsiteY8" fmla="*/ 719137 h 950119"/>
                  <a:gd name="connsiteX9" fmla="*/ 514350 w 1154907"/>
                  <a:gd name="connsiteY9" fmla="*/ 681039 h 950119"/>
                  <a:gd name="connsiteX10" fmla="*/ 742951 w 1154907"/>
                  <a:gd name="connsiteY10" fmla="*/ 278606 h 950119"/>
                  <a:gd name="connsiteX11" fmla="*/ 688182 w 1154907"/>
                  <a:gd name="connsiteY11" fmla="*/ 195262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878683 w 1154907"/>
                  <a:gd name="connsiteY3" fmla="*/ 509587 h 950119"/>
                  <a:gd name="connsiteX4" fmla="*/ 702468 w 1154907"/>
                  <a:gd name="connsiteY4" fmla="*/ 826293 h 950119"/>
                  <a:gd name="connsiteX5" fmla="*/ 642939 w 1154907"/>
                  <a:gd name="connsiteY5" fmla="*/ 792956 h 950119"/>
                  <a:gd name="connsiteX6" fmla="*/ 842963 w 1154907"/>
                  <a:gd name="connsiteY6" fmla="*/ 442912 h 950119"/>
                  <a:gd name="connsiteX7" fmla="*/ 783432 w 1154907"/>
                  <a:gd name="connsiteY7" fmla="*/ 347663 h 950119"/>
                  <a:gd name="connsiteX8" fmla="*/ 597695 w 1154907"/>
                  <a:gd name="connsiteY8" fmla="*/ 745331 h 950119"/>
                  <a:gd name="connsiteX9" fmla="*/ 514350 w 1154907"/>
                  <a:gd name="connsiteY9" fmla="*/ 681039 h 950119"/>
                  <a:gd name="connsiteX10" fmla="*/ 742951 w 1154907"/>
                  <a:gd name="connsiteY10" fmla="*/ 278606 h 950119"/>
                  <a:gd name="connsiteX11" fmla="*/ 688182 w 1154907"/>
                  <a:gd name="connsiteY11" fmla="*/ 195262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878683 w 1154907"/>
                  <a:gd name="connsiteY3" fmla="*/ 509587 h 950119"/>
                  <a:gd name="connsiteX4" fmla="*/ 702468 w 1154907"/>
                  <a:gd name="connsiteY4" fmla="*/ 826293 h 950119"/>
                  <a:gd name="connsiteX5" fmla="*/ 642939 w 1154907"/>
                  <a:gd name="connsiteY5" fmla="*/ 792956 h 950119"/>
                  <a:gd name="connsiteX6" fmla="*/ 842963 w 1154907"/>
                  <a:gd name="connsiteY6" fmla="*/ 442912 h 950119"/>
                  <a:gd name="connsiteX7" fmla="*/ 797719 w 1154907"/>
                  <a:gd name="connsiteY7" fmla="*/ 371476 h 950119"/>
                  <a:gd name="connsiteX8" fmla="*/ 597695 w 1154907"/>
                  <a:gd name="connsiteY8" fmla="*/ 745331 h 950119"/>
                  <a:gd name="connsiteX9" fmla="*/ 514350 w 1154907"/>
                  <a:gd name="connsiteY9" fmla="*/ 681039 h 950119"/>
                  <a:gd name="connsiteX10" fmla="*/ 742951 w 1154907"/>
                  <a:gd name="connsiteY10" fmla="*/ 278606 h 950119"/>
                  <a:gd name="connsiteX11" fmla="*/ 688182 w 1154907"/>
                  <a:gd name="connsiteY11" fmla="*/ 195262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878683 w 1154907"/>
                  <a:gd name="connsiteY3" fmla="*/ 509587 h 950119"/>
                  <a:gd name="connsiteX4" fmla="*/ 702468 w 1154907"/>
                  <a:gd name="connsiteY4" fmla="*/ 826293 h 950119"/>
                  <a:gd name="connsiteX5" fmla="*/ 654846 w 1154907"/>
                  <a:gd name="connsiteY5" fmla="*/ 795337 h 950119"/>
                  <a:gd name="connsiteX6" fmla="*/ 842963 w 1154907"/>
                  <a:gd name="connsiteY6" fmla="*/ 442912 h 950119"/>
                  <a:gd name="connsiteX7" fmla="*/ 797719 w 1154907"/>
                  <a:gd name="connsiteY7" fmla="*/ 371476 h 950119"/>
                  <a:gd name="connsiteX8" fmla="*/ 597695 w 1154907"/>
                  <a:gd name="connsiteY8" fmla="*/ 745331 h 950119"/>
                  <a:gd name="connsiteX9" fmla="*/ 514350 w 1154907"/>
                  <a:gd name="connsiteY9" fmla="*/ 681039 h 950119"/>
                  <a:gd name="connsiteX10" fmla="*/ 742951 w 1154907"/>
                  <a:gd name="connsiteY10" fmla="*/ 278606 h 950119"/>
                  <a:gd name="connsiteX11" fmla="*/ 688182 w 1154907"/>
                  <a:gd name="connsiteY11" fmla="*/ 195262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878683 w 1154907"/>
                  <a:gd name="connsiteY3" fmla="*/ 509587 h 950119"/>
                  <a:gd name="connsiteX4" fmla="*/ 738186 w 1154907"/>
                  <a:gd name="connsiteY4" fmla="*/ 852486 h 950119"/>
                  <a:gd name="connsiteX5" fmla="*/ 654846 w 1154907"/>
                  <a:gd name="connsiteY5" fmla="*/ 795337 h 950119"/>
                  <a:gd name="connsiteX6" fmla="*/ 842963 w 1154907"/>
                  <a:gd name="connsiteY6" fmla="*/ 442912 h 950119"/>
                  <a:gd name="connsiteX7" fmla="*/ 797719 w 1154907"/>
                  <a:gd name="connsiteY7" fmla="*/ 371476 h 950119"/>
                  <a:gd name="connsiteX8" fmla="*/ 597695 w 1154907"/>
                  <a:gd name="connsiteY8" fmla="*/ 745331 h 950119"/>
                  <a:gd name="connsiteX9" fmla="*/ 514350 w 1154907"/>
                  <a:gd name="connsiteY9" fmla="*/ 681039 h 950119"/>
                  <a:gd name="connsiteX10" fmla="*/ 742951 w 1154907"/>
                  <a:gd name="connsiteY10" fmla="*/ 278606 h 950119"/>
                  <a:gd name="connsiteX11" fmla="*/ 688182 w 1154907"/>
                  <a:gd name="connsiteY11" fmla="*/ 195262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0114 w 1154907"/>
                  <a:gd name="connsiteY3" fmla="*/ 542924 h 950119"/>
                  <a:gd name="connsiteX4" fmla="*/ 738186 w 1154907"/>
                  <a:gd name="connsiteY4" fmla="*/ 852486 h 950119"/>
                  <a:gd name="connsiteX5" fmla="*/ 654846 w 1154907"/>
                  <a:gd name="connsiteY5" fmla="*/ 795337 h 950119"/>
                  <a:gd name="connsiteX6" fmla="*/ 842963 w 1154907"/>
                  <a:gd name="connsiteY6" fmla="*/ 442912 h 950119"/>
                  <a:gd name="connsiteX7" fmla="*/ 797719 w 1154907"/>
                  <a:gd name="connsiteY7" fmla="*/ 371476 h 950119"/>
                  <a:gd name="connsiteX8" fmla="*/ 597695 w 1154907"/>
                  <a:gd name="connsiteY8" fmla="*/ 745331 h 950119"/>
                  <a:gd name="connsiteX9" fmla="*/ 514350 w 1154907"/>
                  <a:gd name="connsiteY9" fmla="*/ 681039 h 950119"/>
                  <a:gd name="connsiteX10" fmla="*/ 742951 w 1154907"/>
                  <a:gd name="connsiteY10" fmla="*/ 278606 h 950119"/>
                  <a:gd name="connsiteX11" fmla="*/ 688182 w 1154907"/>
                  <a:gd name="connsiteY11" fmla="*/ 195262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0114 w 1154907"/>
                  <a:gd name="connsiteY3" fmla="*/ 542924 h 950119"/>
                  <a:gd name="connsiteX4" fmla="*/ 738186 w 1154907"/>
                  <a:gd name="connsiteY4" fmla="*/ 852486 h 950119"/>
                  <a:gd name="connsiteX5" fmla="*/ 654846 w 1154907"/>
                  <a:gd name="connsiteY5" fmla="*/ 795337 h 950119"/>
                  <a:gd name="connsiteX6" fmla="*/ 840582 w 1154907"/>
                  <a:gd name="connsiteY6" fmla="*/ 452437 h 950119"/>
                  <a:gd name="connsiteX7" fmla="*/ 797719 w 1154907"/>
                  <a:gd name="connsiteY7" fmla="*/ 371476 h 950119"/>
                  <a:gd name="connsiteX8" fmla="*/ 597695 w 1154907"/>
                  <a:gd name="connsiteY8" fmla="*/ 745331 h 950119"/>
                  <a:gd name="connsiteX9" fmla="*/ 514350 w 1154907"/>
                  <a:gd name="connsiteY9" fmla="*/ 681039 h 950119"/>
                  <a:gd name="connsiteX10" fmla="*/ 742951 w 1154907"/>
                  <a:gd name="connsiteY10" fmla="*/ 278606 h 950119"/>
                  <a:gd name="connsiteX11" fmla="*/ 688182 w 1154907"/>
                  <a:gd name="connsiteY11" fmla="*/ 195262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0114 w 1154907"/>
                  <a:gd name="connsiteY3" fmla="*/ 542924 h 950119"/>
                  <a:gd name="connsiteX4" fmla="*/ 738186 w 1154907"/>
                  <a:gd name="connsiteY4" fmla="*/ 852486 h 950119"/>
                  <a:gd name="connsiteX5" fmla="*/ 654846 w 1154907"/>
                  <a:gd name="connsiteY5" fmla="*/ 795337 h 950119"/>
                  <a:gd name="connsiteX6" fmla="*/ 845345 w 1154907"/>
                  <a:gd name="connsiteY6" fmla="*/ 447674 h 950119"/>
                  <a:gd name="connsiteX7" fmla="*/ 797719 w 1154907"/>
                  <a:gd name="connsiteY7" fmla="*/ 371476 h 950119"/>
                  <a:gd name="connsiteX8" fmla="*/ 597695 w 1154907"/>
                  <a:gd name="connsiteY8" fmla="*/ 745331 h 950119"/>
                  <a:gd name="connsiteX9" fmla="*/ 514350 w 1154907"/>
                  <a:gd name="connsiteY9" fmla="*/ 681039 h 950119"/>
                  <a:gd name="connsiteX10" fmla="*/ 742951 w 1154907"/>
                  <a:gd name="connsiteY10" fmla="*/ 278606 h 950119"/>
                  <a:gd name="connsiteX11" fmla="*/ 688182 w 1154907"/>
                  <a:gd name="connsiteY11" fmla="*/ 195262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0114 w 1154907"/>
                  <a:gd name="connsiteY3" fmla="*/ 542924 h 950119"/>
                  <a:gd name="connsiteX4" fmla="*/ 738186 w 1154907"/>
                  <a:gd name="connsiteY4" fmla="*/ 852486 h 950119"/>
                  <a:gd name="connsiteX5" fmla="*/ 654846 w 1154907"/>
                  <a:gd name="connsiteY5" fmla="*/ 795337 h 950119"/>
                  <a:gd name="connsiteX6" fmla="*/ 845345 w 1154907"/>
                  <a:gd name="connsiteY6" fmla="*/ 447674 h 950119"/>
                  <a:gd name="connsiteX7" fmla="*/ 800100 w 1154907"/>
                  <a:gd name="connsiteY7" fmla="*/ 373857 h 950119"/>
                  <a:gd name="connsiteX8" fmla="*/ 597695 w 1154907"/>
                  <a:gd name="connsiteY8" fmla="*/ 745331 h 950119"/>
                  <a:gd name="connsiteX9" fmla="*/ 514350 w 1154907"/>
                  <a:gd name="connsiteY9" fmla="*/ 681039 h 950119"/>
                  <a:gd name="connsiteX10" fmla="*/ 742951 w 1154907"/>
                  <a:gd name="connsiteY10" fmla="*/ 278606 h 950119"/>
                  <a:gd name="connsiteX11" fmla="*/ 688182 w 1154907"/>
                  <a:gd name="connsiteY11" fmla="*/ 195262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0114 w 1154907"/>
                  <a:gd name="connsiteY3" fmla="*/ 542924 h 950119"/>
                  <a:gd name="connsiteX4" fmla="*/ 738186 w 1154907"/>
                  <a:gd name="connsiteY4" fmla="*/ 852486 h 950119"/>
                  <a:gd name="connsiteX5" fmla="*/ 654846 w 1154907"/>
                  <a:gd name="connsiteY5" fmla="*/ 795337 h 950119"/>
                  <a:gd name="connsiteX6" fmla="*/ 845345 w 1154907"/>
                  <a:gd name="connsiteY6" fmla="*/ 447674 h 950119"/>
                  <a:gd name="connsiteX7" fmla="*/ 800100 w 1154907"/>
                  <a:gd name="connsiteY7" fmla="*/ 373857 h 950119"/>
                  <a:gd name="connsiteX8" fmla="*/ 597695 w 1154907"/>
                  <a:gd name="connsiteY8" fmla="*/ 745331 h 950119"/>
                  <a:gd name="connsiteX9" fmla="*/ 514350 w 1154907"/>
                  <a:gd name="connsiteY9" fmla="*/ 681039 h 950119"/>
                  <a:gd name="connsiteX10" fmla="*/ 742951 w 1154907"/>
                  <a:gd name="connsiteY10" fmla="*/ 278606 h 950119"/>
                  <a:gd name="connsiteX11" fmla="*/ 690563 w 1154907"/>
                  <a:gd name="connsiteY11" fmla="*/ 192881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2495 w 1154907"/>
                  <a:gd name="connsiteY3" fmla="*/ 547687 h 950119"/>
                  <a:gd name="connsiteX4" fmla="*/ 738186 w 1154907"/>
                  <a:gd name="connsiteY4" fmla="*/ 852486 h 950119"/>
                  <a:gd name="connsiteX5" fmla="*/ 654846 w 1154907"/>
                  <a:gd name="connsiteY5" fmla="*/ 795337 h 950119"/>
                  <a:gd name="connsiteX6" fmla="*/ 845345 w 1154907"/>
                  <a:gd name="connsiteY6" fmla="*/ 447674 h 950119"/>
                  <a:gd name="connsiteX7" fmla="*/ 800100 w 1154907"/>
                  <a:gd name="connsiteY7" fmla="*/ 373857 h 950119"/>
                  <a:gd name="connsiteX8" fmla="*/ 597695 w 1154907"/>
                  <a:gd name="connsiteY8" fmla="*/ 745331 h 950119"/>
                  <a:gd name="connsiteX9" fmla="*/ 514350 w 1154907"/>
                  <a:gd name="connsiteY9" fmla="*/ 681039 h 950119"/>
                  <a:gd name="connsiteX10" fmla="*/ 742951 w 1154907"/>
                  <a:gd name="connsiteY10" fmla="*/ 278606 h 950119"/>
                  <a:gd name="connsiteX11" fmla="*/ 690563 w 1154907"/>
                  <a:gd name="connsiteY11" fmla="*/ 192881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2495 w 1154907"/>
                  <a:gd name="connsiteY3" fmla="*/ 547687 h 950119"/>
                  <a:gd name="connsiteX4" fmla="*/ 745330 w 1154907"/>
                  <a:gd name="connsiteY4" fmla="*/ 854868 h 950119"/>
                  <a:gd name="connsiteX5" fmla="*/ 654846 w 1154907"/>
                  <a:gd name="connsiteY5" fmla="*/ 795337 h 950119"/>
                  <a:gd name="connsiteX6" fmla="*/ 845345 w 1154907"/>
                  <a:gd name="connsiteY6" fmla="*/ 447674 h 950119"/>
                  <a:gd name="connsiteX7" fmla="*/ 800100 w 1154907"/>
                  <a:gd name="connsiteY7" fmla="*/ 373857 h 950119"/>
                  <a:gd name="connsiteX8" fmla="*/ 597695 w 1154907"/>
                  <a:gd name="connsiteY8" fmla="*/ 745331 h 950119"/>
                  <a:gd name="connsiteX9" fmla="*/ 514350 w 1154907"/>
                  <a:gd name="connsiteY9" fmla="*/ 681039 h 950119"/>
                  <a:gd name="connsiteX10" fmla="*/ 742951 w 1154907"/>
                  <a:gd name="connsiteY10" fmla="*/ 278606 h 950119"/>
                  <a:gd name="connsiteX11" fmla="*/ 690563 w 1154907"/>
                  <a:gd name="connsiteY11" fmla="*/ 192881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4877 w 1154907"/>
                  <a:gd name="connsiteY3" fmla="*/ 547687 h 950119"/>
                  <a:gd name="connsiteX4" fmla="*/ 745330 w 1154907"/>
                  <a:gd name="connsiteY4" fmla="*/ 854868 h 950119"/>
                  <a:gd name="connsiteX5" fmla="*/ 654846 w 1154907"/>
                  <a:gd name="connsiteY5" fmla="*/ 795337 h 950119"/>
                  <a:gd name="connsiteX6" fmla="*/ 845345 w 1154907"/>
                  <a:gd name="connsiteY6" fmla="*/ 447674 h 950119"/>
                  <a:gd name="connsiteX7" fmla="*/ 800100 w 1154907"/>
                  <a:gd name="connsiteY7" fmla="*/ 373857 h 950119"/>
                  <a:gd name="connsiteX8" fmla="*/ 597695 w 1154907"/>
                  <a:gd name="connsiteY8" fmla="*/ 745331 h 950119"/>
                  <a:gd name="connsiteX9" fmla="*/ 514350 w 1154907"/>
                  <a:gd name="connsiteY9" fmla="*/ 681039 h 950119"/>
                  <a:gd name="connsiteX10" fmla="*/ 742951 w 1154907"/>
                  <a:gd name="connsiteY10" fmla="*/ 278606 h 950119"/>
                  <a:gd name="connsiteX11" fmla="*/ 690563 w 1154907"/>
                  <a:gd name="connsiteY11" fmla="*/ 192881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4877 w 1154907"/>
                  <a:gd name="connsiteY3" fmla="*/ 545306 h 950119"/>
                  <a:gd name="connsiteX4" fmla="*/ 745330 w 1154907"/>
                  <a:gd name="connsiteY4" fmla="*/ 854868 h 950119"/>
                  <a:gd name="connsiteX5" fmla="*/ 654846 w 1154907"/>
                  <a:gd name="connsiteY5" fmla="*/ 795337 h 950119"/>
                  <a:gd name="connsiteX6" fmla="*/ 845345 w 1154907"/>
                  <a:gd name="connsiteY6" fmla="*/ 447674 h 950119"/>
                  <a:gd name="connsiteX7" fmla="*/ 800100 w 1154907"/>
                  <a:gd name="connsiteY7" fmla="*/ 373857 h 950119"/>
                  <a:gd name="connsiteX8" fmla="*/ 597695 w 1154907"/>
                  <a:gd name="connsiteY8" fmla="*/ 745331 h 950119"/>
                  <a:gd name="connsiteX9" fmla="*/ 514350 w 1154907"/>
                  <a:gd name="connsiteY9" fmla="*/ 681039 h 950119"/>
                  <a:gd name="connsiteX10" fmla="*/ 742951 w 1154907"/>
                  <a:gd name="connsiteY10" fmla="*/ 278606 h 950119"/>
                  <a:gd name="connsiteX11" fmla="*/ 690563 w 1154907"/>
                  <a:gd name="connsiteY11" fmla="*/ 192881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4877 w 1154907"/>
                  <a:gd name="connsiteY3" fmla="*/ 545306 h 950119"/>
                  <a:gd name="connsiteX4" fmla="*/ 726280 w 1154907"/>
                  <a:gd name="connsiteY4" fmla="*/ 842962 h 950119"/>
                  <a:gd name="connsiteX5" fmla="*/ 654846 w 1154907"/>
                  <a:gd name="connsiteY5" fmla="*/ 795337 h 950119"/>
                  <a:gd name="connsiteX6" fmla="*/ 845345 w 1154907"/>
                  <a:gd name="connsiteY6" fmla="*/ 447674 h 950119"/>
                  <a:gd name="connsiteX7" fmla="*/ 800100 w 1154907"/>
                  <a:gd name="connsiteY7" fmla="*/ 373857 h 950119"/>
                  <a:gd name="connsiteX8" fmla="*/ 597695 w 1154907"/>
                  <a:gd name="connsiteY8" fmla="*/ 745331 h 950119"/>
                  <a:gd name="connsiteX9" fmla="*/ 514350 w 1154907"/>
                  <a:gd name="connsiteY9" fmla="*/ 681039 h 950119"/>
                  <a:gd name="connsiteX10" fmla="*/ 742951 w 1154907"/>
                  <a:gd name="connsiteY10" fmla="*/ 278606 h 950119"/>
                  <a:gd name="connsiteX11" fmla="*/ 690563 w 1154907"/>
                  <a:gd name="connsiteY11" fmla="*/ 192881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4877 w 1154907"/>
                  <a:gd name="connsiteY3" fmla="*/ 545306 h 950119"/>
                  <a:gd name="connsiteX4" fmla="*/ 726280 w 1154907"/>
                  <a:gd name="connsiteY4" fmla="*/ 842962 h 950119"/>
                  <a:gd name="connsiteX5" fmla="*/ 654846 w 1154907"/>
                  <a:gd name="connsiteY5" fmla="*/ 795337 h 950119"/>
                  <a:gd name="connsiteX6" fmla="*/ 845345 w 1154907"/>
                  <a:gd name="connsiteY6" fmla="*/ 447674 h 950119"/>
                  <a:gd name="connsiteX7" fmla="*/ 800100 w 1154907"/>
                  <a:gd name="connsiteY7" fmla="*/ 373857 h 950119"/>
                  <a:gd name="connsiteX8" fmla="*/ 578645 w 1154907"/>
                  <a:gd name="connsiteY8" fmla="*/ 728662 h 950119"/>
                  <a:gd name="connsiteX9" fmla="*/ 514350 w 1154907"/>
                  <a:gd name="connsiteY9" fmla="*/ 681039 h 950119"/>
                  <a:gd name="connsiteX10" fmla="*/ 742951 w 1154907"/>
                  <a:gd name="connsiteY10" fmla="*/ 278606 h 950119"/>
                  <a:gd name="connsiteX11" fmla="*/ 690563 w 1154907"/>
                  <a:gd name="connsiteY11" fmla="*/ 192881 h 950119"/>
                  <a:gd name="connsiteX12" fmla="*/ 454820 w 1154907"/>
                  <a:gd name="connsiteY12" fmla="*/ 607219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4877 w 1154907"/>
                  <a:gd name="connsiteY3" fmla="*/ 545306 h 950119"/>
                  <a:gd name="connsiteX4" fmla="*/ 726280 w 1154907"/>
                  <a:gd name="connsiteY4" fmla="*/ 842962 h 950119"/>
                  <a:gd name="connsiteX5" fmla="*/ 654846 w 1154907"/>
                  <a:gd name="connsiteY5" fmla="*/ 795337 h 950119"/>
                  <a:gd name="connsiteX6" fmla="*/ 845345 w 1154907"/>
                  <a:gd name="connsiteY6" fmla="*/ 447674 h 950119"/>
                  <a:gd name="connsiteX7" fmla="*/ 800100 w 1154907"/>
                  <a:gd name="connsiteY7" fmla="*/ 373857 h 950119"/>
                  <a:gd name="connsiteX8" fmla="*/ 578645 w 1154907"/>
                  <a:gd name="connsiteY8" fmla="*/ 728662 h 950119"/>
                  <a:gd name="connsiteX9" fmla="*/ 514350 w 1154907"/>
                  <a:gd name="connsiteY9" fmla="*/ 681039 h 950119"/>
                  <a:gd name="connsiteX10" fmla="*/ 742951 w 1154907"/>
                  <a:gd name="connsiteY10" fmla="*/ 278606 h 950119"/>
                  <a:gd name="connsiteX11" fmla="*/ 690563 w 1154907"/>
                  <a:gd name="connsiteY11" fmla="*/ 192881 h 950119"/>
                  <a:gd name="connsiteX12" fmla="*/ 435770 w 1154907"/>
                  <a:gd name="connsiteY12" fmla="*/ 595313 h 950119"/>
                  <a:gd name="connsiteX13" fmla="*/ 366714 w 1154907"/>
                  <a:gd name="connsiteY13" fmla="*/ 542925 h 950119"/>
                  <a:gd name="connsiteX14" fmla="*/ 628651 w 1154907"/>
                  <a:gd name="connsiteY14" fmla="*/ 97632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4877 w 1154907"/>
                  <a:gd name="connsiteY3" fmla="*/ 545306 h 950119"/>
                  <a:gd name="connsiteX4" fmla="*/ 726280 w 1154907"/>
                  <a:gd name="connsiteY4" fmla="*/ 842962 h 950119"/>
                  <a:gd name="connsiteX5" fmla="*/ 654846 w 1154907"/>
                  <a:gd name="connsiteY5" fmla="*/ 795337 h 950119"/>
                  <a:gd name="connsiteX6" fmla="*/ 845345 w 1154907"/>
                  <a:gd name="connsiteY6" fmla="*/ 447674 h 950119"/>
                  <a:gd name="connsiteX7" fmla="*/ 800100 w 1154907"/>
                  <a:gd name="connsiteY7" fmla="*/ 373857 h 950119"/>
                  <a:gd name="connsiteX8" fmla="*/ 578645 w 1154907"/>
                  <a:gd name="connsiteY8" fmla="*/ 728662 h 950119"/>
                  <a:gd name="connsiteX9" fmla="*/ 514350 w 1154907"/>
                  <a:gd name="connsiteY9" fmla="*/ 681039 h 950119"/>
                  <a:gd name="connsiteX10" fmla="*/ 742951 w 1154907"/>
                  <a:gd name="connsiteY10" fmla="*/ 278606 h 950119"/>
                  <a:gd name="connsiteX11" fmla="*/ 690563 w 1154907"/>
                  <a:gd name="connsiteY11" fmla="*/ 192881 h 950119"/>
                  <a:gd name="connsiteX12" fmla="*/ 435770 w 1154907"/>
                  <a:gd name="connsiteY12" fmla="*/ 595313 h 950119"/>
                  <a:gd name="connsiteX13" fmla="*/ 366714 w 1154907"/>
                  <a:gd name="connsiteY13" fmla="*/ 542925 h 950119"/>
                  <a:gd name="connsiteX14" fmla="*/ 635795 w 1154907"/>
                  <a:gd name="connsiteY14" fmla="*/ 104776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4877 w 1154907"/>
                  <a:gd name="connsiteY3" fmla="*/ 545306 h 950119"/>
                  <a:gd name="connsiteX4" fmla="*/ 726280 w 1154907"/>
                  <a:gd name="connsiteY4" fmla="*/ 842962 h 950119"/>
                  <a:gd name="connsiteX5" fmla="*/ 654846 w 1154907"/>
                  <a:gd name="connsiteY5" fmla="*/ 795337 h 950119"/>
                  <a:gd name="connsiteX6" fmla="*/ 845345 w 1154907"/>
                  <a:gd name="connsiteY6" fmla="*/ 447674 h 950119"/>
                  <a:gd name="connsiteX7" fmla="*/ 800100 w 1154907"/>
                  <a:gd name="connsiteY7" fmla="*/ 373857 h 950119"/>
                  <a:gd name="connsiteX8" fmla="*/ 578645 w 1154907"/>
                  <a:gd name="connsiteY8" fmla="*/ 728662 h 950119"/>
                  <a:gd name="connsiteX9" fmla="*/ 514350 w 1154907"/>
                  <a:gd name="connsiteY9" fmla="*/ 681039 h 950119"/>
                  <a:gd name="connsiteX10" fmla="*/ 745332 w 1154907"/>
                  <a:gd name="connsiteY10" fmla="*/ 285750 h 950119"/>
                  <a:gd name="connsiteX11" fmla="*/ 690563 w 1154907"/>
                  <a:gd name="connsiteY11" fmla="*/ 192881 h 950119"/>
                  <a:gd name="connsiteX12" fmla="*/ 435770 w 1154907"/>
                  <a:gd name="connsiteY12" fmla="*/ 595313 h 950119"/>
                  <a:gd name="connsiteX13" fmla="*/ 366714 w 1154907"/>
                  <a:gd name="connsiteY13" fmla="*/ 542925 h 950119"/>
                  <a:gd name="connsiteX14" fmla="*/ 635795 w 1154907"/>
                  <a:gd name="connsiteY14" fmla="*/ 104776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4877 w 1154907"/>
                  <a:gd name="connsiteY3" fmla="*/ 545306 h 950119"/>
                  <a:gd name="connsiteX4" fmla="*/ 726280 w 1154907"/>
                  <a:gd name="connsiteY4" fmla="*/ 842962 h 950119"/>
                  <a:gd name="connsiteX5" fmla="*/ 654846 w 1154907"/>
                  <a:gd name="connsiteY5" fmla="*/ 795337 h 950119"/>
                  <a:gd name="connsiteX6" fmla="*/ 845345 w 1154907"/>
                  <a:gd name="connsiteY6" fmla="*/ 447674 h 950119"/>
                  <a:gd name="connsiteX7" fmla="*/ 800100 w 1154907"/>
                  <a:gd name="connsiteY7" fmla="*/ 373857 h 950119"/>
                  <a:gd name="connsiteX8" fmla="*/ 578645 w 1154907"/>
                  <a:gd name="connsiteY8" fmla="*/ 728662 h 950119"/>
                  <a:gd name="connsiteX9" fmla="*/ 514350 w 1154907"/>
                  <a:gd name="connsiteY9" fmla="*/ 671514 h 950119"/>
                  <a:gd name="connsiteX10" fmla="*/ 745332 w 1154907"/>
                  <a:gd name="connsiteY10" fmla="*/ 285750 h 950119"/>
                  <a:gd name="connsiteX11" fmla="*/ 690563 w 1154907"/>
                  <a:gd name="connsiteY11" fmla="*/ 192881 h 950119"/>
                  <a:gd name="connsiteX12" fmla="*/ 435770 w 1154907"/>
                  <a:gd name="connsiteY12" fmla="*/ 595313 h 950119"/>
                  <a:gd name="connsiteX13" fmla="*/ 366714 w 1154907"/>
                  <a:gd name="connsiteY13" fmla="*/ 542925 h 950119"/>
                  <a:gd name="connsiteX14" fmla="*/ 635795 w 1154907"/>
                  <a:gd name="connsiteY14" fmla="*/ 104776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4877 w 1154907"/>
                  <a:gd name="connsiteY3" fmla="*/ 545306 h 950119"/>
                  <a:gd name="connsiteX4" fmla="*/ 726280 w 1154907"/>
                  <a:gd name="connsiteY4" fmla="*/ 842962 h 950119"/>
                  <a:gd name="connsiteX5" fmla="*/ 654846 w 1154907"/>
                  <a:gd name="connsiteY5" fmla="*/ 795337 h 950119"/>
                  <a:gd name="connsiteX6" fmla="*/ 845345 w 1154907"/>
                  <a:gd name="connsiteY6" fmla="*/ 447674 h 950119"/>
                  <a:gd name="connsiteX7" fmla="*/ 800100 w 1154907"/>
                  <a:gd name="connsiteY7" fmla="*/ 373857 h 950119"/>
                  <a:gd name="connsiteX8" fmla="*/ 578645 w 1154907"/>
                  <a:gd name="connsiteY8" fmla="*/ 731043 h 950119"/>
                  <a:gd name="connsiteX9" fmla="*/ 514350 w 1154907"/>
                  <a:gd name="connsiteY9" fmla="*/ 671514 h 950119"/>
                  <a:gd name="connsiteX10" fmla="*/ 745332 w 1154907"/>
                  <a:gd name="connsiteY10" fmla="*/ 285750 h 950119"/>
                  <a:gd name="connsiteX11" fmla="*/ 690563 w 1154907"/>
                  <a:gd name="connsiteY11" fmla="*/ 192881 h 950119"/>
                  <a:gd name="connsiteX12" fmla="*/ 435770 w 1154907"/>
                  <a:gd name="connsiteY12" fmla="*/ 595313 h 950119"/>
                  <a:gd name="connsiteX13" fmla="*/ 366714 w 1154907"/>
                  <a:gd name="connsiteY13" fmla="*/ 542925 h 950119"/>
                  <a:gd name="connsiteX14" fmla="*/ 635795 w 1154907"/>
                  <a:gd name="connsiteY14" fmla="*/ 104776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4877 w 1154907"/>
                  <a:gd name="connsiteY3" fmla="*/ 545306 h 950119"/>
                  <a:gd name="connsiteX4" fmla="*/ 726280 w 1154907"/>
                  <a:gd name="connsiteY4" fmla="*/ 842962 h 950119"/>
                  <a:gd name="connsiteX5" fmla="*/ 654846 w 1154907"/>
                  <a:gd name="connsiteY5" fmla="*/ 795337 h 950119"/>
                  <a:gd name="connsiteX6" fmla="*/ 850107 w 1154907"/>
                  <a:gd name="connsiteY6" fmla="*/ 454818 h 950119"/>
                  <a:gd name="connsiteX7" fmla="*/ 800100 w 1154907"/>
                  <a:gd name="connsiteY7" fmla="*/ 373857 h 950119"/>
                  <a:gd name="connsiteX8" fmla="*/ 578645 w 1154907"/>
                  <a:gd name="connsiteY8" fmla="*/ 731043 h 950119"/>
                  <a:gd name="connsiteX9" fmla="*/ 514350 w 1154907"/>
                  <a:gd name="connsiteY9" fmla="*/ 671514 h 950119"/>
                  <a:gd name="connsiteX10" fmla="*/ 745332 w 1154907"/>
                  <a:gd name="connsiteY10" fmla="*/ 285750 h 950119"/>
                  <a:gd name="connsiteX11" fmla="*/ 690563 w 1154907"/>
                  <a:gd name="connsiteY11" fmla="*/ 192881 h 950119"/>
                  <a:gd name="connsiteX12" fmla="*/ 435770 w 1154907"/>
                  <a:gd name="connsiteY12" fmla="*/ 595313 h 950119"/>
                  <a:gd name="connsiteX13" fmla="*/ 366714 w 1154907"/>
                  <a:gd name="connsiteY13" fmla="*/ 542925 h 950119"/>
                  <a:gd name="connsiteX14" fmla="*/ 635795 w 1154907"/>
                  <a:gd name="connsiteY14" fmla="*/ 104776 h 950119"/>
                  <a:gd name="connsiteX15" fmla="*/ 571501 w 1154907"/>
                  <a:gd name="connsiteY15" fmla="*/ 0 h 950119"/>
                  <a:gd name="connsiteX0" fmla="*/ 571501 w 1154907"/>
                  <a:gd name="connsiteY0" fmla="*/ 0 h 950119"/>
                  <a:gd name="connsiteX1" fmla="*/ 0 w 1154907"/>
                  <a:gd name="connsiteY1" fmla="*/ 947737 h 950119"/>
                  <a:gd name="connsiteX2" fmla="*/ 1154907 w 1154907"/>
                  <a:gd name="connsiteY2" fmla="*/ 950119 h 950119"/>
                  <a:gd name="connsiteX3" fmla="*/ 904877 w 1154907"/>
                  <a:gd name="connsiteY3" fmla="*/ 545306 h 950119"/>
                  <a:gd name="connsiteX4" fmla="*/ 726280 w 1154907"/>
                  <a:gd name="connsiteY4" fmla="*/ 842962 h 950119"/>
                  <a:gd name="connsiteX5" fmla="*/ 654846 w 1154907"/>
                  <a:gd name="connsiteY5" fmla="*/ 795337 h 950119"/>
                  <a:gd name="connsiteX6" fmla="*/ 852489 w 1154907"/>
                  <a:gd name="connsiteY6" fmla="*/ 459581 h 950119"/>
                  <a:gd name="connsiteX7" fmla="*/ 800100 w 1154907"/>
                  <a:gd name="connsiteY7" fmla="*/ 373857 h 950119"/>
                  <a:gd name="connsiteX8" fmla="*/ 578645 w 1154907"/>
                  <a:gd name="connsiteY8" fmla="*/ 731043 h 950119"/>
                  <a:gd name="connsiteX9" fmla="*/ 514350 w 1154907"/>
                  <a:gd name="connsiteY9" fmla="*/ 671514 h 950119"/>
                  <a:gd name="connsiteX10" fmla="*/ 745332 w 1154907"/>
                  <a:gd name="connsiteY10" fmla="*/ 285750 h 950119"/>
                  <a:gd name="connsiteX11" fmla="*/ 690563 w 1154907"/>
                  <a:gd name="connsiteY11" fmla="*/ 192881 h 950119"/>
                  <a:gd name="connsiteX12" fmla="*/ 435770 w 1154907"/>
                  <a:gd name="connsiteY12" fmla="*/ 595313 h 950119"/>
                  <a:gd name="connsiteX13" fmla="*/ 366714 w 1154907"/>
                  <a:gd name="connsiteY13" fmla="*/ 542925 h 950119"/>
                  <a:gd name="connsiteX14" fmla="*/ 635795 w 1154907"/>
                  <a:gd name="connsiteY14" fmla="*/ 104776 h 950119"/>
                  <a:gd name="connsiteX15" fmla="*/ 571501 w 1154907"/>
                  <a:gd name="connsiteY15" fmla="*/ 0 h 9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4907" h="950119">
                    <a:moveTo>
                      <a:pt x="571501" y="0"/>
                    </a:moveTo>
                    <a:lnTo>
                      <a:pt x="0" y="947737"/>
                    </a:lnTo>
                    <a:lnTo>
                      <a:pt x="1154907" y="950119"/>
                    </a:lnTo>
                    <a:lnTo>
                      <a:pt x="904877" y="545306"/>
                    </a:lnTo>
                    <a:lnTo>
                      <a:pt x="726280" y="842962"/>
                    </a:lnTo>
                    <a:lnTo>
                      <a:pt x="654846" y="795337"/>
                    </a:lnTo>
                    <a:lnTo>
                      <a:pt x="852489" y="459581"/>
                    </a:lnTo>
                    <a:lnTo>
                      <a:pt x="800100" y="373857"/>
                    </a:lnTo>
                    <a:lnTo>
                      <a:pt x="578645" y="731043"/>
                    </a:lnTo>
                    <a:lnTo>
                      <a:pt x="514350" y="671514"/>
                    </a:lnTo>
                    <a:lnTo>
                      <a:pt x="745332" y="285750"/>
                    </a:lnTo>
                    <a:lnTo>
                      <a:pt x="690563" y="192881"/>
                    </a:lnTo>
                    <a:lnTo>
                      <a:pt x="435770" y="595313"/>
                    </a:lnTo>
                    <a:lnTo>
                      <a:pt x="366714" y="542925"/>
                    </a:lnTo>
                    <a:lnTo>
                      <a:pt x="635795" y="104776"/>
                    </a:lnTo>
                    <a:lnTo>
                      <a:pt x="571501"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s-PE"/>
              </a:p>
            </p:txBody>
          </p:sp>
          <p:sp>
            <p:nvSpPr>
              <p:cNvPr id="42" name="13 Elipse">
                <a:extLst>
                  <a:ext uri="{FF2B5EF4-FFF2-40B4-BE49-F238E27FC236}">
                    <a16:creationId xmlns:a16="http://schemas.microsoft.com/office/drawing/2014/main" id="{F3F11BBE-29EB-492E-8FEA-628731103C27}"/>
                  </a:ext>
                </a:extLst>
              </p:cNvPr>
              <p:cNvSpPr/>
              <p:nvPr/>
            </p:nvSpPr>
            <p:spPr>
              <a:xfrm>
                <a:off x="1691680" y="2564904"/>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s-PE"/>
              </a:p>
            </p:txBody>
          </p:sp>
          <p:sp>
            <p:nvSpPr>
              <p:cNvPr id="43" name="14 Elipse">
                <a:extLst>
                  <a:ext uri="{FF2B5EF4-FFF2-40B4-BE49-F238E27FC236}">
                    <a16:creationId xmlns:a16="http://schemas.microsoft.com/office/drawing/2014/main" id="{4CFD8E4B-6EF8-4ADC-A519-A13BF33993AE}"/>
                  </a:ext>
                </a:extLst>
              </p:cNvPr>
              <p:cNvSpPr/>
              <p:nvPr/>
            </p:nvSpPr>
            <p:spPr>
              <a:xfrm>
                <a:off x="1547664" y="2451563"/>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s-PE"/>
              </a:p>
            </p:txBody>
          </p:sp>
          <p:sp>
            <p:nvSpPr>
              <p:cNvPr id="44" name="15 Elipse">
                <a:extLst>
                  <a:ext uri="{FF2B5EF4-FFF2-40B4-BE49-F238E27FC236}">
                    <a16:creationId xmlns:a16="http://schemas.microsoft.com/office/drawing/2014/main" id="{336D8000-C1B5-4725-ABE2-3222EFAC1756}"/>
                  </a:ext>
                </a:extLst>
              </p:cNvPr>
              <p:cNvSpPr/>
              <p:nvPr/>
            </p:nvSpPr>
            <p:spPr>
              <a:xfrm>
                <a:off x="1403648" y="231288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s-PE"/>
              </a:p>
            </p:txBody>
          </p:sp>
        </p:grpSp>
        <p:sp>
          <p:nvSpPr>
            <p:cNvPr id="39" name="10 CuadroTexto">
              <a:extLst>
                <a:ext uri="{FF2B5EF4-FFF2-40B4-BE49-F238E27FC236}">
                  <a16:creationId xmlns:a16="http://schemas.microsoft.com/office/drawing/2014/main" id="{EE7DC83B-E585-4963-8C9A-030E09E60513}"/>
                </a:ext>
              </a:extLst>
            </p:cNvPr>
            <p:cNvSpPr txBox="1">
              <a:spLocks/>
            </p:cNvSpPr>
            <p:nvPr/>
          </p:nvSpPr>
          <p:spPr>
            <a:xfrm>
              <a:off x="1450517" y="4560982"/>
              <a:ext cx="1906822" cy="523220"/>
            </a:xfrm>
            <a:prstGeom prst="rect">
              <a:avLst/>
            </a:prstGeom>
            <a:noFill/>
          </p:spPr>
          <p:txBody>
            <a:bodyPr wrap="square" rtlCol="0">
              <a:spAutoFit/>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s-PE" sz="2800" b="1" spc="200" dirty="0">
                  <a:latin typeface="Centaur" panose="02030504050205020304" pitchFamily="18" charset="0"/>
                  <a:cs typeface="Narkisim" panose="020E0502050101010101" pitchFamily="34" charset="-79"/>
                </a:rPr>
                <a:t>OSITRAN</a:t>
              </a:r>
            </a:p>
          </p:txBody>
        </p:sp>
        <p:sp>
          <p:nvSpPr>
            <p:cNvPr id="40" name="11 CuadroTexto">
              <a:extLst>
                <a:ext uri="{FF2B5EF4-FFF2-40B4-BE49-F238E27FC236}">
                  <a16:creationId xmlns:a16="http://schemas.microsoft.com/office/drawing/2014/main" id="{957B2DA6-E31F-40F7-880D-34E8B089AACC}"/>
                </a:ext>
              </a:extLst>
            </p:cNvPr>
            <p:cNvSpPr txBox="1"/>
            <p:nvPr/>
          </p:nvSpPr>
          <p:spPr>
            <a:xfrm>
              <a:off x="1367678" y="4907198"/>
              <a:ext cx="1989661" cy="215444"/>
            </a:xfrm>
            <a:prstGeom prst="rect">
              <a:avLst/>
            </a:prstGeom>
            <a:noFill/>
          </p:spPr>
          <p:txBody>
            <a:bodyPr wrap="square" rtlCol="0">
              <a:spAutoFit/>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s-PE" sz="400" b="1" spc="100" dirty="0">
                  <a:latin typeface="Candara" panose="020E0502030303020204" pitchFamily="34" charset="0"/>
                </a:rPr>
                <a:t>ORGANISMO SUPERVISOR DE LA INVERSIÓN EN INFRAESTRUCTURA DE TRANSPORTE DE USO PÚBLICO</a:t>
              </a:r>
            </a:p>
          </p:txBody>
        </p:sp>
      </p:grpSp>
      <p:grpSp>
        <p:nvGrpSpPr>
          <p:cNvPr id="36" name="Grupo 35">
            <a:extLst>
              <a:ext uri="{FF2B5EF4-FFF2-40B4-BE49-F238E27FC236}">
                <a16:creationId xmlns:a16="http://schemas.microsoft.com/office/drawing/2014/main" id="{0D0B8BB7-2D52-4E35-930D-06CF252C73A8}"/>
              </a:ext>
            </a:extLst>
          </p:cNvPr>
          <p:cNvGrpSpPr/>
          <p:nvPr/>
        </p:nvGrpSpPr>
        <p:grpSpPr>
          <a:xfrm>
            <a:off x="6435306" y="6116129"/>
            <a:ext cx="2613804" cy="556834"/>
            <a:chOff x="6020242" y="5792530"/>
            <a:chExt cx="3085351" cy="720135"/>
          </a:xfrm>
        </p:grpSpPr>
        <p:pic>
          <p:nvPicPr>
            <p:cNvPr id="48" name="Imagen 47">
              <a:extLst>
                <a:ext uri="{FF2B5EF4-FFF2-40B4-BE49-F238E27FC236}">
                  <a16:creationId xmlns:a16="http://schemas.microsoft.com/office/drawing/2014/main" id="{9922E407-4AB2-403A-A2E5-564EAEB6327D}"/>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49" name="CuadroTexto 48">
              <a:extLst>
                <a:ext uri="{FF2B5EF4-FFF2-40B4-BE49-F238E27FC236}">
                  <a16:creationId xmlns:a16="http://schemas.microsoft.com/office/drawing/2014/main" id="{C6856F58-BBEA-4A64-BBC7-AA9286AFD92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pic>
        <p:nvPicPr>
          <p:cNvPr id="45" name="13 Imagen" descr="DSCN2106.JPG">
            <a:extLst>
              <a:ext uri="{FF2B5EF4-FFF2-40B4-BE49-F238E27FC236}">
                <a16:creationId xmlns:a16="http://schemas.microsoft.com/office/drawing/2014/main" id="{3EA7278A-D77B-44D9-B78D-03B8FBE3FF57}"/>
              </a:ext>
            </a:extLst>
          </p:cNvPr>
          <p:cNvPicPr/>
          <p:nvPr/>
        </p:nvPicPr>
        <p:blipFill rotWithShape="1">
          <a:blip r:embed="rId2" cstate="print">
            <a:extLst>
              <a:ext uri="{28A0092B-C50C-407E-A947-70E740481C1C}">
                <a14:useLocalDpi xmlns:a14="http://schemas.microsoft.com/office/drawing/2010/main" val="0"/>
              </a:ext>
            </a:extLst>
          </a:blip>
          <a:srcRect l="34901" t="147" r="24721" b="-45"/>
          <a:stretch/>
        </p:blipFill>
        <p:spPr bwMode="auto">
          <a:xfrm>
            <a:off x="6942321" y="777538"/>
            <a:ext cx="2198802" cy="5327011"/>
          </a:xfrm>
          <a:prstGeom prst="rect">
            <a:avLst/>
          </a:prstGeom>
          <a:solidFill>
            <a:srgbClr val="FFFFFF">
              <a:shade val="85000"/>
            </a:srgbClr>
          </a:solidFill>
          <a:ln w="88900" cap="sq">
            <a:noFill/>
            <a:miter lim="800000"/>
          </a:ln>
          <a:effectLst>
            <a:reflection endPos="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877068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500"/>
                                        <p:tgtEl>
                                          <p:spTgt spid="3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algn="just"/>
            <a:r>
              <a:rPr lang="es-PE" dirty="0">
                <a:solidFill>
                  <a:schemeClr val="accent1"/>
                </a:solidFill>
                <a:latin typeface="Swis721 Ex BT" panose="020B0605020202020204" pitchFamily="34" charset="0"/>
                <a:cs typeface="Arial" panose="020B0604020202020204" pitchFamily="34" charset="0"/>
              </a:rPr>
              <a:t>II.3	Nuestros Accionistas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593747" y="6509857"/>
            <a:ext cx="2317713"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9</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graphicFrame>
        <p:nvGraphicFramePr>
          <p:cNvPr id="9" name="9 Tabla">
            <a:extLst>
              <a:ext uri="{FF2B5EF4-FFF2-40B4-BE49-F238E27FC236}">
                <a16:creationId xmlns:a16="http://schemas.microsoft.com/office/drawing/2014/main" id="{51950B44-09F0-46DB-8993-1D1AB9E78916}"/>
              </a:ext>
            </a:extLst>
          </p:cNvPr>
          <p:cNvGraphicFramePr>
            <a:graphicFrameLocks noGrp="1"/>
          </p:cNvGraphicFramePr>
          <p:nvPr>
            <p:extLst>
              <p:ext uri="{D42A27DB-BD31-4B8C-83A1-F6EECF244321}">
                <p14:modId xmlns:p14="http://schemas.microsoft.com/office/powerpoint/2010/main" val="274621808"/>
              </p:ext>
            </p:extLst>
          </p:nvPr>
        </p:nvGraphicFramePr>
        <p:xfrm>
          <a:off x="615949" y="1785770"/>
          <a:ext cx="7773307" cy="2963863"/>
        </p:xfrm>
        <a:graphic>
          <a:graphicData uri="http://schemas.openxmlformats.org/drawingml/2006/table">
            <a:tbl>
              <a:tblPr/>
              <a:tblGrid>
                <a:gridCol w="2140692">
                  <a:extLst>
                    <a:ext uri="{9D8B030D-6E8A-4147-A177-3AD203B41FA5}">
                      <a16:colId xmlns:a16="http://schemas.microsoft.com/office/drawing/2014/main" val="20000"/>
                    </a:ext>
                  </a:extLst>
                </a:gridCol>
                <a:gridCol w="937384">
                  <a:extLst>
                    <a:ext uri="{9D8B030D-6E8A-4147-A177-3AD203B41FA5}">
                      <a16:colId xmlns:a16="http://schemas.microsoft.com/office/drawing/2014/main" val="20001"/>
                    </a:ext>
                  </a:extLst>
                </a:gridCol>
                <a:gridCol w="939047">
                  <a:extLst>
                    <a:ext uri="{9D8B030D-6E8A-4147-A177-3AD203B41FA5}">
                      <a16:colId xmlns:a16="http://schemas.microsoft.com/office/drawing/2014/main" val="20002"/>
                    </a:ext>
                  </a:extLst>
                </a:gridCol>
                <a:gridCol w="1317988">
                  <a:extLst>
                    <a:ext uri="{9D8B030D-6E8A-4147-A177-3AD203B41FA5}">
                      <a16:colId xmlns:a16="http://schemas.microsoft.com/office/drawing/2014/main" val="20003"/>
                    </a:ext>
                  </a:extLst>
                </a:gridCol>
                <a:gridCol w="1362863">
                  <a:extLst>
                    <a:ext uri="{9D8B030D-6E8A-4147-A177-3AD203B41FA5}">
                      <a16:colId xmlns:a16="http://schemas.microsoft.com/office/drawing/2014/main" val="20004"/>
                    </a:ext>
                  </a:extLst>
                </a:gridCol>
                <a:gridCol w="1075333">
                  <a:extLst>
                    <a:ext uri="{9D8B030D-6E8A-4147-A177-3AD203B41FA5}">
                      <a16:colId xmlns:a16="http://schemas.microsoft.com/office/drawing/2014/main" val="20005"/>
                    </a:ext>
                  </a:extLst>
                </a:gridCol>
              </a:tblGrid>
              <a:tr h="7461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800" b="1" i="0" u="none" strike="noStrike" cap="none" normalizeH="0" baseline="0" noProof="0" dirty="0">
                          <a:ln>
                            <a:noFill/>
                          </a:ln>
                          <a:solidFill>
                            <a:schemeClr val="bg1"/>
                          </a:solidFill>
                          <a:effectLst/>
                          <a:latin typeface="Arial Narrow" pitchFamily="34" charset="0"/>
                          <a:cs typeface="Times New Roman" pitchFamily="18" charset="0"/>
                        </a:rPr>
                        <a:t>Accionistas </a:t>
                      </a:r>
                      <a:endParaRPr kumimoji="0" lang="es-PE" sz="1800" b="0" i="0" u="none" strike="noStrike" cap="none" normalizeH="0" baseline="0" noProof="0" dirty="0">
                        <a:ln>
                          <a:noFill/>
                        </a:ln>
                        <a:solidFill>
                          <a:schemeClr val="bg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noProof="0" dirty="0">
                          <a:ln>
                            <a:noFill/>
                          </a:ln>
                          <a:solidFill>
                            <a:schemeClr val="bg1"/>
                          </a:solidFill>
                          <a:effectLst/>
                          <a:latin typeface="Arial Narrow" pitchFamily="34" charset="0"/>
                          <a:cs typeface="Times New Roman" pitchFamily="18" charset="0"/>
                        </a:rPr>
                        <a:t>Clase de Acciones </a:t>
                      </a:r>
                      <a:endParaRPr kumimoji="0" lang="es-PE" sz="1400" b="0" i="0" u="none" strike="noStrike" cap="none" normalizeH="0" baseline="0" noProof="0" dirty="0">
                        <a:ln>
                          <a:noFill/>
                        </a:ln>
                        <a:solidFill>
                          <a:schemeClr val="bg1"/>
                        </a:solidFill>
                        <a:effectLst/>
                        <a:latin typeface="Arial Narrow" pitchFamily="34" charset="0"/>
                        <a:cs typeface="Times New Roman" pitchFamily="18" charset="0"/>
                      </a:endParaRPr>
                    </a:p>
                  </a:txBody>
                  <a:tcPr marL="68580" marR="68580" marT="0" marB="0" anchor="ctr" horzOverflow="overflow">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noProof="0" dirty="0">
                          <a:ln>
                            <a:noFill/>
                          </a:ln>
                          <a:solidFill>
                            <a:schemeClr val="bg1"/>
                          </a:solidFill>
                          <a:effectLst/>
                          <a:latin typeface="Arial Narrow" pitchFamily="34" charset="0"/>
                          <a:cs typeface="Times New Roman" pitchFamily="18" charset="0"/>
                        </a:rPr>
                        <a:t>N° de Acciones </a:t>
                      </a:r>
                      <a:endParaRPr kumimoji="0" lang="es-PE" sz="1400" b="0" i="0" u="none" strike="noStrike" cap="none" normalizeH="0" baseline="0" noProof="0" dirty="0">
                        <a:ln>
                          <a:noFill/>
                        </a:ln>
                        <a:solidFill>
                          <a:schemeClr val="bg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noProof="0" dirty="0">
                          <a:ln>
                            <a:noFill/>
                          </a:ln>
                          <a:solidFill>
                            <a:schemeClr val="bg1"/>
                          </a:solidFill>
                          <a:effectLst/>
                          <a:latin typeface="Arial Narrow" pitchFamily="34" charset="0"/>
                          <a:cs typeface="Times New Roman" pitchFamily="18" charset="0"/>
                        </a:rPr>
                        <a:t>%de participación</a:t>
                      </a:r>
                      <a:endParaRPr kumimoji="0" lang="es-PE" sz="1400" b="0" i="0" u="none" strike="noStrike" cap="none" normalizeH="0" baseline="0" noProof="0" dirty="0">
                        <a:ln>
                          <a:noFill/>
                        </a:ln>
                        <a:solidFill>
                          <a:schemeClr val="bg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noProof="0" dirty="0">
                          <a:ln>
                            <a:noFill/>
                          </a:ln>
                          <a:solidFill>
                            <a:schemeClr val="bg1"/>
                          </a:solidFill>
                          <a:effectLst/>
                          <a:latin typeface="Arial Narrow" pitchFamily="34" charset="0"/>
                          <a:cs typeface="Times New Roman" pitchFamily="18" charset="0"/>
                        </a:rPr>
                        <a:t>Suscritas y Pagadas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noProof="0" dirty="0">
                          <a:ln>
                            <a:noFill/>
                          </a:ln>
                          <a:solidFill>
                            <a:schemeClr val="bg1"/>
                          </a:solidFill>
                          <a:effectLst/>
                          <a:latin typeface="Arial Narrow" pitchFamily="34" charset="0"/>
                          <a:cs typeface="Times New Roman" pitchFamily="18" charset="0"/>
                        </a:rPr>
                        <a:t>S/.</a:t>
                      </a:r>
                      <a:endParaRPr kumimoji="0" lang="es-PE" sz="1400" b="0" i="0" u="none" strike="noStrike" cap="none" normalizeH="0" baseline="0" noProof="0" dirty="0">
                        <a:ln>
                          <a:noFill/>
                        </a:ln>
                        <a:solidFill>
                          <a:schemeClr val="bg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noProof="0" dirty="0">
                          <a:ln>
                            <a:noFill/>
                          </a:ln>
                          <a:solidFill>
                            <a:schemeClr val="bg1"/>
                          </a:solidFill>
                          <a:effectLst/>
                          <a:latin typeface="Arial Narrow" pitchFamily="34" charset="0"/>
                          <a:cs typeface="Times New Roman" pitchFamily="18" charset="0"/>
                        </a:rPr>
                        <a:t>Suscritas y Pagadas en 25%</a:t>
                      </a:r>
                      <a:endParaRPr kumimoji="0" lang="es-PE" sz="1400" b="0" i="0" u="none" strike="noStrike" cap="none" normalizeH="0" baseline="0" noProof="0" dirty="0">
                        <a:ln>
                          <a:noFill/>
                        </a:ln>
                        <a:solidFill>
                          <a:schemeClr val="bg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47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Obras de Ingeniería S.A.</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A*</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2’826,255</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35.00001%</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432,792</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2’393,463</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1"/>
                  </a:ext>
                </a:extLst>
              </a:tr>
              <a:tr h="347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Obras de Ingeniería S.A.</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B*</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5’248,756</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64.99998%</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803,754</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b"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4’445,002</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347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Arturo </a:t>
                      </a:r>
                      <a:r>
                        <a:rPr kumimoji="0" lang="es-PE" sz="1400" b="0" i="0" u="none" strike="noStrike" cap="none" normalizeH="0" baseline="0" noProof="0" dirty="0" err="1">
                          <a:ln>
                            <a:noFill/>
                          </a:ln>
                          <a:solidFill>
                            <a:srgbClr val="000000"/>
                          </a:solidFill>
                          <a:effectLst/>
                          <a:latin typeface="Arial Narrow" pitchFamily="34" charset="0"/>
                          <a:cs typeface="Times New Roman" pitchFamily="18" charset="0"/>
                        </a:rPr>
                        <a:t>Bouroncle</a:t>
                      </a: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 Peralta</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B*</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1</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0.00001%</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1</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347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TOTAL</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 </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8’075,012</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100.00000%</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1'236,547</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6'838,465</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4"/>
                  </a:ext>
                </a:extLst>
              </a:tr>
              <a:tr h="4968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noProof="0" dirty="0">
                          <a:ln>
                            <a:noFill/>
                          </a:ln>
                          <a:solidFill>
                            <a:schemeClr val="bg1"/>
                          </a:solidFill>
                          <a:effectLst/>
                          <a:latin typeface="Arial Narrow" pitchFamily="34" charset="0"/>
                          <a:cs typeface="Times New Roman" pitchFamily="18" charset="0"/>
                        </a:rPr>
                        <a:t>TOTAL CAPITAL SOCIAL</a:t>
                      </a:r>
                      <a:endParaRPr kumimoji="0" lang="es-PE" sz="1400" b="0" i="0" u="none" strike="noStrike" cap="none" normalizeH="0" baseline="0" noProof="0" dirty="0">
                        <a:ln>
                          <a:noFill/>
                        </a:ln>
                        <a:solidFill>
                          <a:schemeClr val="bg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2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2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a:noFill/>
                    </a:lnL>
                    <a:lnR>
                      <a:noFill/>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2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a:noFill/>
                    </a:lnL>
                    <a:lnR w="1905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1" i="0" u="none" strike="noStrike" cap="none" normalizeH="0" baseline="0" noProof="0" dirty="0">
                          <a:ln>
                            <a:noFill/>
                          </a:ln>
                          <a:solidFill>
                            <a:schemeClr val="bg1"/>
                          </a:solidFill>
                          <a:effectLst/>
                          <a:latin typeface="Arial Narrow" pitchFamily="34" charset="0"/>
                          <a:cs typeface="Times New Roman" pitchFamily="18" charset="0"/>
                        </a:rPr>
                        <a:t>S/. 8’075,012</a:t>
                      </a:r>
                      <a:endParaRPr kumimoji="0" lang="es-PE" sz="1400" b="0" i="0" u="none" strike="noStrike" cap="none" normalizeH="0" baseline="0" noProof="0" dirty="0">
                        <a:ln>
                          <a:noFill/>
                        </a:ln>
                        <a:solidFill>
                          <a:schemeClr val="bg1"/>
                        </a:solidFill>
                        <a:effectLst/>
                        <a:latin typeface="Arial Narrow" pitchFamily="34" charset="0"/>
                        <a:cs typeface="Times New Roman" pitchFamily="18" charset="0"/>
                      </a:endParaRPr>
                    </a:p>
                  </a:txBody>
                  <a:tcPr marL="68580" marR="68580" marT="0" marB="0"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s-PE"/>
                    </a:p>
                  </a:txBody>
                  <a:tcPr/>
                </a:tc>
                <a:extLst>
                  <a:ext uri="{0D108BD9-81ED-4DB2-BD59-A6C34878D82A}">
                    <a16:rowId xmlns:a16="http://schemas.microsoft.com/office/drawing/2014/main" val="10005"/>
                  </a:ext>
                </a:extLst>
              </a:tr>
              <a:tr h="330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400" b="0" i="0" u="none" strike="noStrike" cap="none" normalizeH="0" baseline="0" noProof="0" dirty="0">
                          <a:ln>
                            <a:noFill/>
                          </a:ln>
                          <a:solidFill>
                            <a:srgbClr val="000000"/>
                          </a:solidFill>
                          <a:effectLst/>
                          <a:latin typeface="Arial Narrow" pitchFamily="34" charset="0"/>
                          <a:cs typeface="Times New Roman" pitchFamily="18" charset="0"/>
                        </a:rPr>
                        <a:t>* Con derecho a voto</a:t>
                      </a:r>
                      <a:endParaRPr kumimoji="0" lang="es-PE" sz="14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2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b" horzOverflow="overflow">
                    <a:lnL>
                      <a:noFill/>
                    </a:lnL>
                    <a:lnR>
                      <a:noFill/>
                    </a:lnR>
                    <a:lnT w="1905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2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b" horzOverflow="overflow">
                    <a:lnL>
                      <a:noFill/>
                    </a:lnL>
                    <a:lnR>
                      <a:noFill/>
                    </a:lnR>
                    <a:lnT w="1905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2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b" horzOverflow="overflow">
                    <a:lnL>
                      <a:noFill/>
                    </a:lnL>
                    <a:lnR>
                      <a:noFill/>
                    </a:lnR>
                    <a:lnT w="1905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2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b" horzOverflow="overflow">
                    <a:lnL>
                      <a:noFill/>
                    </a:lnL>
                    <a:lnR>
                      <a:noFill/>
                    </a:lnR>
                    <a:lnT w="1905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200" b="0" i="0" u="none" strike="noStrike" cap="none" normalizeH="0" baseline="0" noProof="0" dirty="0">
                        <a:ln>
                          <a:noFill/>
                        </a:ln>
                        <a:solidFill>
                          <a:schemeClr val="tx1"/>
                        </a:solidFill>
                        <a:effectLst/>
                        <a:latin typeface="Arial Narrow" pitchFamily="34" charset="0"/>
                        <a:cs typeface="Times New Roman" pitchFamily="18" charset="0"/>
                      </a:endParaRPr>
                    </a:p>
                  </a:txBody>
                  <a:tcPr marL="68580" marR="68580" marT="0" marB="0" anchor="b" horzOverflow="overflow">
                    <a:lnL>
                      <a:noFill/>
                    </a:lnL>
                    <a:lnR>
                      <a:noFill/>
                    </a:lnR>
                    <a:lnT w="19050" cap="flat" cmpd="sng" algn="ctr">
                      <a:solidFill>
                        <a:schemeClr val="bg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594404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646331"/>
          </a:xfrm>
          <a:prstGeom prst="rect">
            <a:avLst/>
          </a:prstGeom>
          <a:noFill/>
        </p:spPr>
        <p:txBody>
          <a:bodyPr wrap="square" rtlCol="0">
            <a:spAutoFit/>
          </a:bodyPr>
          <a:lstStyle/>
          <a:p>
            <a:pPr marL="449263" indent="-449263" algn="just"/>
            <a:r>
              <a:rPr lang="es-PE" dirty="0">
                <a:solidFill>
                  <a:schemeClr val="accent1"/>
                </a:solidFill>
                <a:latin typeface="Swis721 Ex BT" panose="020B0605020202020204" pitchFamily="34" charset="0"/>
                <a:cs typeface="Arial" panose="020B0604020202020204" pitchFamily="34" charset="0"/>
              </a:rPr>
              <a:t>II.4	Contrato Marco, Contrato de Elaboración del EDI y EIA y Contrato de Construcción</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10</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369526" y="1320687"/>
            <a:ext cx="8325898" cy="3975926"/>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630238" indent="-180975" algn="just">
              <a:lnSpc>
                <a:spcPct val="150000"/>
              </a:lnSpc>
              <a:spcBef>
                <a:spcPts val="0"/>
              </a:spcBef>
              <a:spcAft>
                <a:spcPts val="1200"/>
              </a:spcAft>
              <a:defRPr/>
            </a:pPr>
            <a:r>
              <a:rPr lang="es-PE" sz="1600" dirty="0">
                <a:solidFill>
                  <a:srgbClr val="000000"/>
                </a:solidFill>
                <a:latin typeface="Arial" panose="020B0604020202020204" pitchFamily="34" charset="0"/>
                <a:cs typeface="Arial" panose="020B0604020202020204" pitchFamily="34" charset="0"/>
              </a:rPr>
              <a:t>Con fecha 09.04.2009 OBRAINSA CONCESION VALLE DEL ZAÑA S.A. y OBRAS DE INGENIERIA S.A. (OBRAINSA) suscribieron el Contrato Marco para la elaboración del EDI y EIA y el Contrato de Construcción.</a:t>
            </a:r>
          </a:p>
          <a:p>
            <a:pPr marL="630238" indent="-180975" algn="just">
              <a:lnSpc>
                <a:spcPct val="150000"/>
              </a:lnSpc>
              <a:spcBef>
                <a:spcPts val="0"/>
              </a:spcBef>
              <a:spcAft>
                <a:spcPts val="1200"/>
              </a:spcAft>
              <a:defRPr/>
            </a:pPr>
            <a:r>
              <a:rPr lang="es-PE" sz="1600" dirty="0">
                <a:solidFill>
                  <a:srgbClr val="000000"/>
                </a:solidFill>
                <a:latin typeface="Arial" panose="020B0604020202020204" pitchFamily="34" charset="0"/>
                <a:cs typeface="Arial" panose="020B0604020202020204" pitchFamily="34" charset="0"/>
              </a:rPr>
              <a:t>Con fecha 09.04.2009 se suscribió el Contrato de Elaboración del EDI y EIA, que forma parte integrante del contrato marco, encargándose a OBRAINSA la elaboración del EDI y EIA, contrato back </a:t>
            </a:r>
            <a:r>
              <a:rPr lang="es-PE" sz="1600" dirty="0" err="1">
                <a:solidFill>
                  <a:srgbClr val="000000"/>
                </a:solidFill>
                <a:latin typeface="Arial" panose="020B0604020202020204" pitchFamily="34" charset="0"/>
                <a:cs typeface="Arial" panose="020B0604020202020204" pitchFamily="34" charset="0"/>
              </a:rPr>
              <a:t>to</a:t>
            </a:r>
            <a:r>
              <a:rPr lang="es-PE" sz="1600" dirty="0">
                <a:solidFill>
                  <a:srgbClr val="000000"/>
                </a:solidFill>
                <a:latin typeface="Arial" panose="020B0604020202020204" pitchFamily="34" charset="0"/>
                <a:cs typeface="Arial" panose="020B0604020202020204" pitchFamily="34" charset="0"/>
              </a:rPr>
              <a:t> back.</a:t>
            </a:r>
          </a:p>
          <a:p>
            <a:pPr marL="630238" indent="-180975" algn="just">
              <a:lnSpc>
                <a:spcPct val="150000"/>
              </a:lnSpc>
              <a:spcBef>
                <a:spcPts val="0"/>
              </a:spcBef>
              <a:spcAft>
                <a:spcPts val="1200"/>
              </a:spcAft>
              <a:defRPr/>
            </a:pPr>
            <a:r>
              <a:rPr lang="es-PE" sz="1600" dirty="0">
                <a:solidFill>
                  <a:srgbClr val="000000"/>
                </a:solidFill>
                <a:latin typeface="Arial" panose="020B0604020202020204" pitchFamily="34" charset="0"/>
                <a:cs typeface="Arial" panose="020B0604020202020204" pitchFamily="34" charset="0"/>
              </a:rPr>
              <a:t>Con fecha 15.10.2010 se suscribió el Contrato de Construcción  que forma parte intégrate del Contrato Marco, encargándose a OBRAINSA la construcción de la obra y conservación de la vía, contrato back </a:t>
            </a:r>
            <a:r>
              <a:rPr lang="es-PE" sz="1600" dirty="0" err="1">
                <a:solidFill>
                  <a:srgbClr val="000000"/>
                </a:solidFill>
                <a:latin typeface="Arial" panose="020B0604020202020204" pitchFamily="34" charset="0"/>
                <a:cs typeface="Arial" panose="020B0604020202020204" pitchFamily="34" charset="0"/>
              </a:rPr>
              <a:t>to</a:t>
            </a:r>
            <a:r>
              <a:rPr lang="es-PE" sz="1600" dirty="0">
                <a:solidFill>
                  <a:srgbClr val="000000"/>
                </a:solidFill>
                <a:latin typeface="Arial" panose="020B0604020202020204" pitchFamily="34" charset="0"/>
                <a:cs typeface="Arial" panose="020B0604020202020204" pitchFamily="34" charset="0"/>
              </a:rPr>
              <a:t> back.</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99590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4F8EEA-FB98-41B6-BC66-6F258CDEF4DF}"/>
              </a:ext>
            </a:extLst>
          </p:cNvPr>
          <p:cNvSpPr/>
          <p:nvPr/>
        </p:nvSpPr>
        <p:spPr>
          <a:xfrm>
            <a:off x="226502" y="6635692"/>
            <a:ext cx="8712000" cy="75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0" name="CuadroTexto 59">
            <a:extLst>
              <a:ext uri="{FF2B5EF4-FFF2-40B4-BE49-F238E27FC236}">
                <a16:creationId xmlns:a16="http://schemas.microsoft.com/office/drawing/2014/main" id="{7E07F861-CC71-4D58-B2B1-5823F94BC95E}"/>
              </a:ext>
            </a:extLst>
          </p:cNvPr>
          <p:cNvSpPr txBox="1"/>
          <p:nvPr/>
        </p:nvSpPr>
        <p:spPr>
          <a:xfrm>
            <a:off x="645952" y="3099375"/>
            <a:ext cx="5508582" cy="954107"/>
          </a:xfrm>
          <a:prstGeom prst="rect">
            <a:avLst/>
          </a:prstGeom>
          <a:noFill/>
        </p:spPr>
        <p:txBody>
          <a:bodyPr wrap="square" rtlCol="0">
            <a:spAutoFit/>
          </a:bodyPr>
          <a:lstStyle/>
          <a:p>
            <a:pPr>
              <a:spcAft>
                <a:spcPts val="1200"/>
              </a:spcAft>
            </a:pPr>
            <a:r>
              <a:rPr lang="es-PE" sz="2800" b="1" dirty="0">
                <a:latin typeface="Swis721 Lt BT" panose="020B0403020202020204" pitchFamily="34" charset="0"/>
              </a:rPr>
              <a:t>Aspectos Generales de la Infraestructura Concesionada:</a:t>
            </a:r>
          </a:p>
        </p:txBody>
      </p:sp>
      <p:sp>
        <p:nvSpPr>
          <p:cNvPr id="25" name="CuadroTexto 24">
            <a:extLst>
              <a:ext uri="{FF2B5EF4-FFF2-40B4-BE49-F238E27FC236}">
                <a16:creationId xmlns:a16="http://schemas.microsoft.com/office/drawing/2014/main" id="{0225B338-5757-4251-92EB-28357B4778DF}"/>
              </a:ext>
            </a:extLst>
          </p:cNvPr>
          <p:cNvSpPr txBox="1"/>
          <p:nvPr/>
        </p:nvSpPr>
        <p:spPr>
          <a:xfrm>
            <a:off x="7744956" y="2696371"/>
            <a:ext cx="885236" cy="1446550"/>
          </a:xfrm>
          <a:prstGeom prst="rect">
            <a:avLst/>
          </a:prstGeom>
          <a:noFill/>
        </p:spPr>
        <p:txBody>
          <a:bodyPr wrap="square" rtlCol="0">
            <a:spAutoFit/>
          </a:bodyPr>
          <a:lstStyle/>
          <a:p>
            <a:pPr algn="ctr"/>
            <a:r>
              <a:rPr lang="es-PE" sz="8800" dirty="0">
                <a:solidFill>
                  <a:schemeClr val="accent1"/>
                </a:solidFill>
                <a:latin typeface="Swis721 Ex BT" panose="020B0605020202020204" pitchFamily="34" charset="0"/>
              </a:rPr>
              <a:t>3</a:t>
            </a:r>
          </a:p>
        </p:txBody>
      </p:sp>
      <p:grpSp>
        <p:nvGrpSpPr>
          <p:cNvPr id="15" name="Grupo 14">
            <a:extLst>
              <a:ext uri="{FF2B5EF4-FFF2-40B4-BE49-F238E27FC236}">
                <a16:creationId xmlns:a16="http://schemas.microsoft.com/office/drawing/2014/main" id="{8A70A92B-D5BB-4EDD-A852-B8B7FB28911C}"/>
              </a:ext>
            </a:extLst>
          </p:cNvPr>
          <p:cNvGrpSpPr/>
          <p:nvPr/>
        </p:nvGrpSpPr>
        <p:grpSpPr>
          <a:xfrm>
            <a:off x="6435306" y="6116129"/>
            <a:ext cx="2613804" cy="556834"/>
            <a:chOff x="6020242" y="5792530"/>
            <a:chExt cx="3085351" cy="720135"/>
          </a:xfrm>
        </p:grpSpPr>
        <p:pic>
          <p:nvPicPr>
            <p:cNvPr id="16" name="Imagen 15">
              <a:extLst>
                <a:ext uri="{FF2B5EF4-FFF2-40B4-BE49-F238E27FC236}">
                  <a16:creationId xmlns:a16="http://schemas.microsoft.com/office/drawing/2014/main" id="{6F0468C7-5B15-401E-87A1-B76DE520148F}"/>
                </a:ext>
              </a:extLst>
            </p:cNvPr>
            <p:cNvPicPr/>
            <p:nvPr/>
          </p:nvPicPr>
          <p:blipFill rotWithShape="1">
            <a:blip r:embed="rId2">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7" name="CuadroTexto 16">
              <a:extLst>
                <a:ext uri="{FF2B5EF4-FFF2-40B4-BE49-F238E27FC236}">
                  <a16:creationId xmlns:a16="http://schemas.microsoft.com/office/drawing/2014/main" id="{EAC47851-EF1E-4111-B006-45D7C592BEAE}"/>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24414606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12</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8" name="2 CuadroTexto">
            <a:extLst>
              <a:ext uri="{FF2B5EF4-FFF2-40B4-BE49-F238E27FC236}">
                <a16:creationId xmlns:a16="http://schemas.microsoft.com/office/drawing/2014/main" id="{AF1D80D4-483A-40E4-B4FA-2A88C6C250CC}"/>
              </a:ext>
            </a:extLst>
          </p:cNvPr>
          <p:cNvSpPr txBox="1">
            <a:spLocks noChangeArrowheads="1"/>
          </p:cNvSpPr>
          <p:nvPr/>
        </p:nvSpPr>
        <p:spPr bwMode="auto">
          <a:xfrm>
            <a:off x="2098580" y="4904946"/>
            <a:ext cx="766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eaLnBrk="1" hangingPunct="1">
              <a:spcBef>
                <a:spcPct val="0"/>
              </a:spcBef>
              <a:buFontTx/>
              <a:buNone/>
            </a:pPr>
            <a:r>
              <a:rPr lang="es-PE" altLang="es-PE" sz="1400" b="1" dirty="0">
                <a:solidFill>
                  <a:schemeClr val="tx2"/>
                </a:solidFill>
                <a:latin typeface="Arial Narrow" pitchFamily="34" charset="0"/>
              </a:rPr>
              <a:t>ANTES</a:t>
            </a:r>
          </a:p>
        </p:txBody>
      </p:sp>
      <p:sp>
        <p:nvSpPr>
          <p:cNvPr id="9" name="17 CuadroTexto">
            <a:extLst>
              <a:ext uri="{FF2B5EF4-FFF2-40B4-BE49-F238E27FC236}">
                <a16:creationId xmlns:a16="http://schemas.microsoft.com/office/drawing/2014/main" id="{4D7F0637-D117-40A6-AA15-C7DD3CB1B554}"/>
              </a:ext>
            </a:extLst>
          </p:cNvPr>
          <p:cNvSpPr txBox="1">
            <a:spLocks noChangeArrowheads="1"/>
          </p:cNvSpPr>
          <p:nvPr/>
        </p:nvSpPr>
        <p:spPr bwMode="auto">
          <a:xfrm>
            <a:off x="6380591" y="5205929"/>
            <a:ext cx="882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eaLnBrk="1" hangingPunct="1">
              <a:spcBef>
                <a:spcPct val="0"/>
              </a:spcBef>
              <a:buFontTx/>
              <a:buNone/>
            </a:pPr>
            <a:r>
              <a:rPr lang="es-PE" altLang="es-PE" sz="1400" b="1" dirty="0">
                <a:solidFill>
                  <a:schemeClr val="tx2"/>
                </a:solidFill>
                <a:latin typeface="Arial Narrow" pitchFamily="34" charset="0"/>
              </a:rPr>
              <a:t>ACTUAL</a:t>
            </a:r>
          </a:p>
        </p:txBody>
      </p:sp>
      <p:pic>
        <p:nvPicPr>
          <p:cNvPr id="10" name="Picture 2" descr="0+000(1)">
            <a:extLst>
              <a:ext uri="{FF2B5EF4-FFF2-40B4-BE49-F238E27FC236}">
                <a16:creationId xmlns:a16="http://schemas.microsoft.com/office/drawing/2014/main" id="{000353C7-0757-4993-9EB4-83E30F07B2DE}"/>
              </a:ext>
            </a:extLst>
          </p:cNvPr>
          <p:cNvPicPr>
            <a:picLocks noChangeArrowheads="1"/>
          </p:cNvPicPr>
          <p:nvPr/>
        </p:nvPicPr>
        <p:blipFill>
          <a:blip r:embed="rId4" cstate="print"/>
          <a:srcRect/>
          <a:stretch>
            <a:fillRect/>
          </a:stretch>
        </p:blipFill>
        <p:spPr bwMode="auto">
          <a:xfrm>
            <a:off x="355067" y="1506090"/>
            <a:ext cx="3600000" cy="2520000"/>
          </a:xfrm>
          <a:prstGeom prst="rect">
            <a:avLst/>
          </a:prstGeom>
          <a:ln>
            <a:noFill/>
          </a:ln>
          <a:effectLst>
            <a:outerShdw blurRad="292100" dist="139700" dir="2700000" algn="tl" rotWithShape="0">
              <a:srgbClr val="333333">
                <a:alpha val="65000"/>
              </a:srgbClr>
            </a:outerShdw>
          </a:effectLst>
        </p:spPr>
      </p:pic>
      <p:pic>
        <p:nvPicPr>
          <p:cNvPr id="11" name="11 Imagen" descr="DSC07614.JPG">
            <a:extLst>
              <a:ext uri="{FF2B5EF4-FFF2-40B4-BE49-F238E27FC236}">
                <a16:creationId xmlns:a16="http://schemas.microsoft.com/office/drawing/2014/main" id="{F35E6A60-A86E-42B3-B516-6C9BB60C9C20}"/>
              </a:ext>
            </a:extLst>
          </p:cNvPr>
          <p:cNvPicPr/>
          <p:nvPr/>
        </p:nvPicPr>
        <p:blipFill>
          <a:blip r:embed="rId5" cstate="print"/>
          <a:stretch>
            <a:fillRect/>
          </a:stretch>
        </p:blipFill>
        <p:spPr>
          <a:xfrm>
            <a:off x="4361960" y="1838939"/>
            <a:ext cx="3600000" cy="2520000"/>
          </a:xfrm>
          <a:prstGeom prst="rect">
            <a:avLst/>
          </a:prstGeom>
          <a:ln>
            <a:noFill/>
          </a:ln>
          <a:effectLst>
            <a:outerShdw blurRad="292100" dist="139700" dir="2700000" algn="tl" rotWithShape="0">
              <a:srgbClr val="333333">
                <a:alpha val="65000"/>
              </a:srgbClr>
            </a:outerShdw>
          </a:effectLst>
        </p:spPr>
      </p:pic>
      <p:sp>
        <p:nvSpPr>
          <p:cNvPr id="16" name="1 CuadroTexto">
            <a:extLst>
              <a:ext uri="{FF2B5EF4-FFF2-40B4-BE49-F238E27FC236}">
                <a16:creationId xmlns:a16="http://schemas.microsoft.com/office/drawing/2014/main" id="{8419FC98-6F07-4E34-AAB4-CA2359A25356}"/>
              </a:ext>
            </a:extLst>
          </p:cNvPr>
          <p:cNvSpPr txBox="1"/>
          <p:nvPr/>
        </p:nvSpPr>
        <p:spPr>
          <a:xfrm>
            <a:off x="3294722" y="892847"/>
            <a:ext cx="2238998" cy="369332"/>
          </a:xfrm>
          <a:prstGeom prst="rect">
            <a:avLst/>
          </a:prstGeom>
          <a:noFill/>
        </p:spPr>
        <p:txBody>
          <a:bodyPr wrap="square" rtlCol="0">
            <a:spAutoFit/>
          </a:bodyPr>
          <a:lstStyle/>
          <a:p>
            <a:pPr algn="ctr"/>
            <a:r>
              <a:rPr lang="es-PE" dirty="0">
                <a:solidFill>
                  <a:schemeClr val="tx2"/>
                </a:solidFill>
                <a:latin typeface="Swis721 BlkEx BT" panose="020B0907040502030204" pitchFamily="34" charset="0"/>
              </a:rPr>
              <a:t>KM. 0+000</a:t>
            </a:r>
          </a:p>
        </p:txBody>
      </p:sp>
      <p:pic>
        <p:nvPicPr>
          <p:cNvPr id="17" name="Picture 2" descr="2+000">
            <a:extLst>
              <a:ext uri="{FF2B5EF4-FFF2-40B4-BE49-F238E27FC236}">
                <a16:creationId xmlns:a16="http://schemas.microsoft.com/office/drawing/2014/main" id="{0126AAA2-314B-4DF4-A211-5617E9028C5C}"/>
              </a:ext>
            </a:extLst>
          </p:cNvPr>
          <p:cNvPicPr>
            <a:picLocks noChangeArrowheads="1"/>
          </p:cNvPicPr>
          <p:nvPr/>
        </p:nvPicPr>
        <p:blipFill>
          <a:blip r:embed="rId6" cstate="print"/>
          <a:srcRect/>
          <a:stretch>
            <a:fillRect/>
          </a:stretch>
        </p:blipFill>
        <p:spPr bwMode="auto">
          <a:xfrm>
            <a:off x="414889" y="1561418"/>
            <a:ext cx="3600000" cy="2520000"/>
          </a:xfrm>
          <a:prstGeom prst="rect">
            <a:avLst/>
          </a:prstGeom>
          <a:ln>
            <a:noFill/>
          </a:ln>
          <a:effectLst>
            <a:outerShdw blurRad="292100" dist="139700" dir="2700000" algn="tl" rotWithShape="0">
              <a:srgbClr val="333333">
                <a:alpha val="65000"/>
              </a:srgbClr>
            </a:outerShdw>
          </a:effectLst>
        </p:spPr>
      </p:pic>
      <p:pic>
        <p:nvPicPr>
          <p:cNvPr id="18" name="22 Imagen" descr="DSCN2095.JPG">
            <a:extLst>
              <a:ext uri="{FF2B5EF4-FFF2-40B4-BE49-F238E27FC236}">
                <a16:creationId xmlns:a16="http://schemas.microsoft.com/office/drawing/2014/main" id="{37B9F0DC-DD7F-4912-B5CB-C2A6F3C17533}"/>
              </a:ext>
            </a:extLst>
          </p:cNvPr>
          <p:cNvPicPr>
            <a:picLocks/>
          </p:cNvPicPr>
          <p:nvPr/>
        </p:nvPicPr>
        <p:blipFill>
          <a:blip r:embed="rId7" cstate="print"/>
          <a:stretch>
            <a:fillRect/>
          </a:stretch>
        </p:blipFill>
        <p:spPr>
          <a:xfrm>
            <a:off x="4421187" y="1904372"/>
            <a:ext cx="3600000" cy="2520000"/>
          </a:xfrm>
          <a:prstGeom prst="rect">
            <a:avLst/>
          </a:prstGeom>
          <a:ln>
            <a:noFill/>
          </a:ln>
          <a:effectLst>
            <a:outerShdw blurRad="292100" dist="139700" dir="2700000" algn="tl" rotWithShape="0">
              <a:srgbClr val="333333">
                <a:alpha val="65000"/>
              </a:srgbClr>
            </a:outerShdw>
          </a:effectLst>
        </p:spPr>
      </p:pic>
      <p:pic>
        <p:nvPicPr>
          <p:cNvPr id="19" name="Picture 2" descr="D:\BACK-UP\INFORMACION_ESTUDIO DEFINITIVO_NMZO\CARRTERA NUEVO MOCUPE ZAÑA CAYALTI OYOTUN\TECNICOS\ALOR\FOTOS_TRAMO COMPLETO\5+000.JPG">
            <a:extLst>
              <a:ext uri="{FF2B5EF4-FFF2-40B4-BE49-F238E27FC236}">
                <a16:creationId xmlns:a16="http://schemas.microsoft.com/office/drawing/2014/main" id="{110C8C4C-6F01-43B4-A14B-DCC0B5AC7E0E}"/>
              </a:ext>
            </a:extLst>
          </p:cNvPr>
          <p:cNvPicPr preferRelativeResize="0">
            <a:picLocks noChangeArrowheads="1"/>
          </p:cNvPicPr>
          <p:nvPr/>
        </p:nvPicPr>
        <p:blipFill>
          <a:blip r:embed="rId8" cstate="print"/>
          <a:srcRect/>
          <a:stretch>
            <a:fillRect/>
          </a:stretch>
        </p:blipFill>
        <p:spPr bwMode="auto">
          <a:xfrm>
            <a:off x="480068" y="1631847"/>
            <a:ext cx="3600000" cy="2520000"/>
          </a:xfrm>
          <a:prstGeom prst="rect">
            <a:avLst/>
          </a:prstGeom>
          <a:ln>
            <a:noFill/>
          </a:ln>
          <a:effectLst>
            <a:outerShdw blurRad="292100" dist="139700" dir="2700000" algn="tl" rotWithShape="0">
              <a:srgbClr val="333333">
                <a:alpha val="65000"/>
              </a:srgbClr>
            </a:outerShdw>
          </a:effectLst>
        </p:spPr>
      </p:pic>
      <p:pic>
        <p:nvPicPr>
          <p:cNvPr id="20" name="24 Imagen" descr="5+000.JPG">
            <a:extLst>
              <a:ext uri="{FF2B5EF4-FFF2-40B4-BE49-F238E27FC236}">
                <a16:creationId xmlns:a16="http://schemas.microsoft.com/office/drawing/2014/main" id="{CEAE3539-302E-477B-BFEA-14509BFBA483}"/>
              </a:ext>
            </a:extLst>
          </p:cNvPr>
          <p:cNvPicPr preferRelativeResize="0">
            <a:picLocks/>
          </p:cNvPicPr>
          <p:nvPr/>
        </p:nvPicPr>
        <p:blipFill>
          <a:blip r:embed="rId9" cstate="print"/>
          <a:stretch>
            <a:fillRect/>
          </a:stretch>
        </p:blipFill>
        <p:spPr>
          <a:xfrm>
            <a:off x="4486051" y="1967749"/>
            <a:ext cx="3600000" cy="2520000"/>
          </a:xfrm>
          <a:prstGeom prst="rect">
            <a:avLst/>
          </a:prstGeom>
          <a:ln>
            <a:noFill/>
          </a:ln>
          <a:effectLst>
            <a:outerShdw blurRad="292100" dist="139700" dir="2700000" algn="tl" rotWithShape="0">
              <a:srgbClr val="333333">
                <a:alpha val="65000"/>
              </a:srgbClr>
            </a:outerShdw>
          </a:effectLst>
        </p:spPr>
      </p:pic>
      <p:pic>
        <p:nvPicPr>
          <p:cNvPr id="21" name="Picture 2" descr="9+000">
            <a:extLst>
              <a:ext uri="{FF2B5EF4-FFF2-40B4-BE49-F238E27FC236}">
                <a16:creationId xmlns:a16="http://schemas.microsoft.com/office/drawing/2014/main" id="{DE4337A8-AFEB-4D5B-A68A-4ECB9474D271}"/>
              </a:ext>
            </a:extLst>
          </p:cNvPr>
          <p:cNvPicPr>
            <a:picLocks noChangeArrowheads="1"/>
          </p:cNvPicPr>
          <p:nvPr/>
        </p:nvPicPr>
        <p:blipFill>
          <a:blip r:embed="rId10" cstate="print"/>
          <a:srcRect/>
          <a:stretch>
            <a:fillRect/>
          </a:stretch>
        </p:blipFill>
        <p:spPr bwMode="auto">
          <a:xfrm>
            <a:off x="548310" y="1710687"/>
            <a:ext cx="3600000" cy="2520000"/>
          </a:xfrm>
          <a:prstGeom prst="rect">
            <a:avLst/>
          </a:prstGeom>
          <a:ln>
            <a:noFill/>
          </a:ln>
          <a:effectLst>
            <a:outerShdw blurRad="292100" dist="139700" dir="2700000" algn="tl" rotWithShape="0">
              <a:srgbClr val="333333">
                <a:alpha val="65000"/>
              </a:srgbClr>
            </a:outerShdw>
          </a:effectLst>
        </p:spPr>
      </p:pic>
      <p:pic>
        <p:nvPicPr>
          <p:cNvPr id="22" name="28 Imagen" descr="DSCN2098.JPG">
            <a:extLst>
              <a:ext uri="{FF2B5EF4-FFF2-40B4-BE49-F238E27FC236}">
                <a16:creationId xmlns:a16="http://schemas.microsoft.com/office/drawing/2014/main" id="{AE72340E-C0E1-47DE-B7B4-62B330E5AC06}"/>
              </a:ext>
            </a:extLst>
          </p:cNvPr>
          <p:cNvPicPr/>
          <p:nvPr/>
        </p:nvPicPr>
        <p:blipFill>
          <a:blip r:embed="rId11" cstate="print"/>
          <a:stretch>
            <a:fillRect/>
          </a:stretch>
        </p:blipFill>
        <p:spPr>
          <a:xfrm>
            <a:off x="4555605" y="2035857"/>
            <a:ext cx="3600000" cy="2520000"/>
          </a:xfrm>
          <a:prstGeom prst="rect">
            <a:avLst/>
          </a:prstGeom>
          <a:ln>
            <a:noFill/>
          </a:ln>
          <a:effectLst>
            <a:outerShdw blurRad="292100" dist="139700" dir="2700000" algn="tl" rotWithShape="0">
              <a:srgbClr val="333333">
                <a:alpha val="65000"/>
              </a:srgbClr>
            </a:outerShdw>
          </a:effectLst>
        </p:spPr>
      </p:pic>
      <p:pic>
        <p:nvPicPr>
          <p:cNvPr id="23" name="Picture 2" descr="D:\BACK-UP\INFORMACION_ESTUDIO DEFINITIVO_NMZO\CARRTERA NUEVO MOCUPE ZAÑA CAYALTI OYOTUN\TECNICOS\ALOR\FOTOS_TRAMO COMPLETO\13+000.JPG">
            <a:extLst>
              <a:ext uri="{FF2B5EF4-FFF2-40B4-BE49-F238E27FC236}">
                <a16:creationId xmlns:a16="http://schemas.microsoft.com/office/drawing/2014/main" id="{80D8AAA0-FFA8-44C8-A297-443EE23C2BC8}"/>
              </a:ext>
            </a:extLst>
          </p:cNvPr>
          <p:cNvPicPr preferRelativeResize="0">
            <a:picLocks noChangeArrowheads="1"/>
          </p:cNvPicPr>
          <p:nvPr/>
        </p:nvPicPr>
        <p:blipFill>
          <a:blip r:embed="rId12" cstate="print"/>
          <a:srcRect/>
          <a:stretch>
            <a:fillRect/>
          </a:stretch>
        </p:blipFill>
        <p:spPr bwMode="auto">
          <a:xfrm>
            <a:off x="616206" y="1779025"/>
            <a:ext cx="3600000" cy="2520000"/>
          </a:xfrm>
          <a:prstGeom prst="rect">
            <a:avLst/>
          </a:prstGeom>
          <a:ln>
            <a:noFill/>
          </a:ln>
          <a:effectLst>
            <a:outerShdw blurRad="292100" dist="139700" dir="2700000" algn="tl" rotWithShape="0">
              <a:srgbClr val="333333">
                <a:alpha val="65000"/>
              </a:srgbClr>
            </a:outerShdw>
          </a:effectLst>
        </p:spPr>
      </p:pic>
      <p:pic>
        <p:nvPicPr>
          <p:cNvPr id="24" name="24 Imagen" descr="13+000.JPG">
            <a:extLst>
              <a:ext uri="{FF2B5EF4-FFF2-40B4-BE49-F238E27FC236}">
                <a16:creationId xmlns:a16="http://schemas.microsoft.com/office/drawing/2014/main" id="{43EF3AEE-D24D-489F-B744-05D9D6FF1A74}"/>
              </a:ext>
            </a:extLst>
          </p:cNvPr>
          <p:cNvPicPr preferRelativeResize="0">
            <a:picLocks/>
          </p:cNvPicPr>
          <p:nvPr/>
        </p:nvPicPr>
        <p:blipFill>
          <a:blip r:embed="rId13" cstate="print"/>
          <a:stretch>
            <a:fillRect/>
          </a:stretch>
        </p:blipFill>
        <p:spPr>
          <a:xfrm>
            <a:off x="4625651" y="2108994"/>
            <a:ext cx="3600000" cy="2520000"/>
          </a:xfrm>
          <a:prstGeom prst="rect">
            <a:avLst/>
          </a:prstGeom>
          <a:ln>
            <a:noFill/>
          </a:ln>
          <a:effectLst>
            <a:outerShdw blurRad="292100" dist="139700" dir="2700000" algn="tl" rotWithShape="0">
              <a:srgbClr val="333333">
                <a:alpha val="65000"/>
              </a:srgbClr>
            </a:outerShdw>
          </a:effectLst>
        </p:spPr>
      </p:pic>
      <p:pic>
        <p:nvPicPr>
          <p:cNvPr id="25" name="10 Imagen" descr="17+000.JPG">
            <a:extLst>
              <a:ext uri="{FF2B5EF4-FFF2-40B4-BE49-F238E27FC236}">
                <a16:creationId xmlns:a16="http://schemas.microsoft.com/office/drawing/2014/main" id="{05713E9A-6AA5-4DB3-840B-0AED5BA5DB4A}"/>
              </a:ext>
            </a:extLst>
          </p:cNvPr>
          <p:cNvPicPr>
            <a:picLocks noChangeArrowheads="1"/>
          </p:cNvPicPr>
          <p:nvPr/>
        </p:nvPicPr>
        <p:blipFill>
          <a:blip r:embed="rId14" cstate="print"/>
          <a:srcRect/>
          <a:stretch>
            <a:fillRect/>
          </a:stretch>
        </p:blipFill>
        <p:spPr bwMode="auto">
          <a:xfrm>
            <a:off x="682137" y="1840817"/>
            <a:ext cx="3600000" cy="2520000"/>
          </a:xfrm>
          <a:prstGeom prst="rect">
            <a:avLst/>
          </a:prstGeom>
          <a:ln>
            <a:noFill/>
          </a:ln>
          <a:effectLst>
            <a:outerShdw blurRad="292100" dist="139700" dir="2700000" algn="tl" rotWithShape="0">
              <a:srgbClr val="333333">
                <a:alpha val="65000"/>
              </a:srgbClr>
            </a:outerShdw>
          </a:effectLst>
        </p:spPr>
      </p:pic>
      <p:pic>
        <p:nvPicPr>
          <p:cNvPr id="26" name="34 Imagen" descr="DSCN2102.JPG">
            <a:extLst>
              <a:ext uri="{FF2B5EF4-FFF2-40B4-BE49-F238E27FC236}">
                <a16:creationId xmlns:a16="http://schemas.microsoft.com/office/drawing/2014/main" id="{7616CFAD-2F07-4388-A59C-B0DDF3CFE97A}"/>
              </a:ext>
            </a:extLst>
          </p:cNvPr>
          <p:cNvPicPr>
            <a:picLocks/>
          </p:cNvPicPr>
          <p:nvPr/>
        </p:nvPicPr>
        <p:blipFill>
          <a:blip r:embed="rId15" cstate="print"/>
          <a:stretch>
            <a:fillRect/>
          </a:stretch>
        </p:blipFill>
        <p:spPr>
          <a:xfrm>
            <a:off x="4695211" y="2185655"/>
            <a:ext cx="3600000" cy="2520000"/>
          </a:xfrm>
          <a:prstGeom prst="rect">
            <a:avLst/>
          </a:prstGeom>
          <a:ln>
            <a:noFill/>
          </a:ln>
          <a:effectLst>
            <a:outerShdw blurRad="292100" dist="139700" dir="2700000" algn="tl" rotWithShape="0">
              <a:srgbClr val="333333">
                <a:alpha val="65000"/>
              </a:srgbClr>
            </a:outerShdw>
          </a:effectLst>
        </p:spPr>
      </p:pic>
      <p:pic>
        <p:nvPicPr>
          <p:cNvPr id="27" name="Picture 2" descr="D:\BACK-UP\INFORMACION_ESTUDIO DEFINITIVO_NMZO\CARRTERA NUEVO MOCUPE ZAÑA CAYALTI OYOTUN\TECNICOS\ALOR\FOTOS_TRAMO COMPLETO\20+000.JPG">
            <a:extLst>
              <a:ext uri="{FF2B5EF4-FFF2-40B4-BE49-F238E27FC236}">
                <a16:creationId xmlns:a16="http://schemas.microsoft.com/office/drawing/2014/main" id="{E2ECFD09-BECC-42BA-B209-B57C2FBA8F71}"/>
              </a:ext>
            </a:extLst>
          </p:cNvPr>
          <p:cNvPicPr preferRelativeResize="0">
            <a:picLocks noChangeArrowheads="1"/>
          </p:cNvPicPr>
          <p:nvPr/>
        </p:nvPicPr>
        <p:blipFill>
          <a:blip r:embed="rId16" cstate="print"/>
          <a:srcRect/>
          <a:stretch>
            <a:fillRect/>
          </a:stretch>
        </p:blipFill>
        <p:spPr bwMode="auto">
          <a:xfrm>
            <a:off x="755342" y="1911565"/>
            <a:ext cx="3600000" cy="2520000"/>
          </a:xfrm>
          <a:prstGeom prst="rect">
            <a:avLst/>
          </a:prstGeom>
          <a:ln>
            <a:noFill/>
          </a:ln>
          <a:effectLst>
            <a:outerShdw blurRad="292100" dist="139700" dir="2700000" algn="tl" rotWithShape="0">
              <a:srgbClr val="333333">
                <a:alpha val="65000"/>
              </a:srgbClr>
            </a:outerShdw>
          </a:effectLst>
        </p:spPr>
      </p:pic>
      <p:pic>
        <p:nvPicPr>
          <p:cNvPr id="28" name="38 Imagen" descr="20+000.JPG">
            <a:extLst>
              <a:ext uri="{FF2B5EF4-FFF2-40B4-BE49-F238E27FC236}">
                <a16:creationId xmlns:a16="http://schemas.microsoft.com/office/drawing/2014/main" id="{5F530AAD-16B6-4C29-AF9D-B144BA33FEBF}"/>
              </a:ext>
            </a:extLst>
          </p:cNvPr>
          <p:cNvPicPr preferRelativeResize="0">
            <a:picLocks/>
          </p:cNvPicPr>
          <p:nvPr/>
        </p:nvPicPr>
        <p:blipFill>
          <a:blip r:embed="rId17" cstate="print"/>
          <a:stretch>
            <a:fillRect/>
          </a:stretch>
        </p:blipFill>
        <p:spPr>
          <a:xfrm>
            <a:off x="4764799" y="2263408"/>
            <a:ext cx="3600000" cy="2520000"/>
          </a:xfrm>
          <a:prstGeom prst="rect">
            <a:avLst/>
          </a:prstGeom>
          <a:ln>
            <a:noFill/>
          </a:ln>
          <a:effectLst>
            <a:outerShdw blurRad="292100" dist="139700" dir="2700000" algn="tl" rotWithShape="0">
              <a:srgbClr val="333333">
                <a:alpha val="65000"/>
              </a:srgbClr>
            </a:outerShdw>
          </a:effectLst>
        </p:spPr>
      </p:pic>
      <p:pic>
        <p:nvPicPr>
          <p:cNvPr id="29" name="20 Imagen" descr="25+000.JPG">
            <a:extLst>
              <a:ext uri="{FF2B5EF4-FFF2-40B4-BE49-F238E27FC236}">
                <a16:creationId xmlns:a16="http://schemas.microsoft.com/office/drawing/2014/main" id="{AE789C76-0627-4F51-ABEC-412D7A10452A}"/>
              </a:ext>
            </a:extLst>
          </p:cNvPr>
          <p:cNvPicPr>
            <a:picLocks noChangeArrowheads="1"/>
          </p:cNvPicPr>
          <p:nvPr/>
        </p:nvPicPr>
        <p:blipFill>
          <a:blip r:embed="rId18" cstate="print"/>
          <a:srcRect/>
          <a:stretch>
            <a:fillRect/>
          </a:stretch>
        </p:blipFill>
        <p:spPr bwMode="auto">
          <a:xfrm>
            <a:off x="828609" y="1989134"/>
            <a:ext cx="3600000" cy="2520000"/>
          </a:xfrm>
          <a:prstGeom prst="rect">
            <a:avLst/>
          </a:prstGeom>
          <a:ln>
            <a:noFill/>
          </a:ln>
          <a:effectLst>
            <a:outerShdw blurRad="292100" dist="139700" dir="2700000" algn="tl" rotWithShape="0">
              <a:srgbClr val="333333">
                <a:alpha val="65000"/>
              </a:srgbClr>
            </a:outerShdw>
          </a:effectLst>
        </p:spPr>
      </p:pic>
      <p:pic>
        <p:nvPicPr>
          <p:cNvPr id="30" name="38 Imagen" descr="DSCN2106.JPG">
            <a:extLst>
              <a:ext uri="{FF2B5EF4-FFF2-40B4-BE49-F238E27FC236}">
                <a16:creationId xmlns:a16="http://schemas.microsoft.com/office/drawing/2014/main" id="{97888D67-C738-4B7B-AF17-D35C86C88059}"/>
              </a:ext>
            </a:extLst>
          </p:cNvPr>
          <p:cNvPicPr>
            <a:picLocks/>
          </p:cNvPicPr>
          <p:nvPr/>
        </p:nvPicPr>
        <p:blipFill>
          <a:blip r:embed="rId19" cstate="print"/>
          <a:stretch>
            <a:fillRect/>
          </a:stretch>
        </p:blipFill>
        <p:spPr>
          <a:xfrm>
            <a:off x="4832502" y="2335102"/>
            <a:ext cx="3600000" cy="2520000"/>
          </a:xfrm>
          <a:prstGeom prst="rect">
            <a:avLst/>
          </a:prstGeom>
          <a:ln>
            <a:noFill/>
          </a:ln>
          <a:effectLst>
            <a:outerShdw blurRad="292100" dist="139700" dir="2700000" algn="tl" rotWithShape="0">
              <a:srgbClr val="333333">
                <a:alpha val="65000"/>
              </a:srgbClr>
            </a:outerShdw>
          </a:effectLst>
        </p:spPr>
      </p:pic>
      <p:pic>
        <p:nvPicPr>
          <p:cNvPr id="31" name="Imagen 4" descr="C:\CARRTERA NUEVO MOCUPE ZAÑA CAYALTI OYOTUN\TECNICOS\Fotos\FOTOS_QUEBRADAS_ SALIDA_CAYALTI\DSC00055.JPG">
            <a:extLst>
              <a:ext uri="{FF2B5EF4-FFF2-40B4-BE49-F238E27FC236}">
                <a16:creationId xmlns:a16="http://schemas.microsoft.com/office/drawing/2014/main" id="{ACA1E014-6C29-4D12-8D12-D1EDFEAA90D8}"/>
              </a:ext>
            </a:extLst>
          </p:cNvPr>
          <p:cNvPicPr>
            <a:picLocks noChangeArrowheads="1"/>
          </p:cNvPicPr>
          <p:nvPr/>
        </p:nvPicPr>
        <p:blipFill>
          <a:blip r:embed="rId20" cstate="print"/>
          <a:srcRect/>
          <a:stretch>
            <a:fillRect/>
          </a:stretch>
        </p:blipFill>
        <p:spPr bwMode="auto">
          <a:xfrm>
            <a:off x="898163" y="2065200"/>
            <a:ext cx="3600000" cy="2520000"/>
          </a:xfrm>
          <a:prstGeom prst="rect">
            <a:avLst/>
          </a:prstGeom>
          <a:ln>
            <a:noFill/>
          </a:ln>
          <a:effectLst>
            <a:outerShdw blurRad="292100" dist="139700" dir="2700000" algn="tl" rotWithShape="0">
              <a:srgbClr val="333333">
                <a:alpha val="65000"/>
              </a:srgbClr>
            </a:outerShdw>
          </a:effectLst>
        </p:spPr>
      </p:pic>
      <p:pic>
        <p:nvPicPr>
          <p:cNvPr id="32" name="40 Imagen" descr="DSCN2107.JPG">
            <a:extLst>
              <a:ext uri="{FF2B5EF4-FFF2-40B4-BE49-F238E27FC236}">
                <a16:creationId xmlns:a16="http://schemas.microsoft.com/office/drawing/2014/main" id="{3E58E7B7-3F24-4D01-99B4-2525504B7E52}"/>
              </a:ext>
            </a:extLst>
          </p:cNvPr>
          <p:cNvPicPr/>
          <p:nvPr/>
        </p:nvPicPr>
        <p:blipFill>
          <a:blip r:embed="rId21" cstate="print"/>
          <a:stretch>
            <a:fillRect/>
          </a:stretch>
        </p:blipFill>
        <p:spPr>
          <a:xfrm>
            <a:off x="4903883" y="2406606"/>
            <a:ext cx="3600000" cy="2520000"/>
          </a:xfrm>
          <a:prstGeom prst="rect">
            <a:avLst/>
          </a:prstGeom>
          <a:ln>
            <a:noFill/>
          </a:ln>
          <a:effectLst>
            <a:outerShdw blurRad="292100" dist="139700" dir="2700000" algn="tl" rotWithShape="0">
              <a:srgbClr val="333333">
                <a:alpha val="65000"/>
              </a:srgbClr>
            </a:outerShdw>
          </a:effectLst>
        </p:spPr>
      </p:pic>
      <p:pic>
        <p:nvPicPr>
          <p:cNvPr id="33" name="34 Imagen" descr="33+000.JPG">
            <a:extLst>
              <a:ext uri="{FF2B5EF4-FFF2-40B4-BE49-F238E27FC236}">
                <a16:creationId xmlns:a16="http://schemas.microsoft.com/office/drawing/2014/main" id="{F2625E8D-73DF-4F83-B7F2-A08B452DAA87}"/>
              </a:ext>
            </a:extLst>
          </p:cNvPr>
          <p:cNvPicPr>
            <a:picLocks noChangeArrowheads="1"/>
          </p:cNvPicPr>
          <p:nvPr/>
        </p:nvPicPr>
        <p:blipFill>
          <a:blip r:embed="rId22" cstate="print"/>
          <a:srcRect/>
          <a:stretch>
            <a:fillRect/>
          </a:stretch>
        </p:blipFill>
        <p:spPr bwMode="auto">
          <a:xfrm>
            <a:off x="967179" y="2126052"/>
            <a:ext cx="3600000" cy="2520000"/>
          </a:xfrm>
          <a:prstGeom prst="rect">
            <a:avLst/>
          </a:prstGeom>
          <a:ln>
            <a:noFill/>
          </a:ln>
          <a:effectLst>
            <a:outerShdw blurRad="292100" dist="139700" dir="2700000" algn="tl" rotWithShape="0">
              <a:srgbClr val="333333">
                <a:alpha val="65000"/>
              </a:srgbClr>
            </a:outerShdw>
          </a:effectLst>
        </p:spPr>
      </p:pic>
      <p:pic>
        <p:nvPicPr>
          <p:cNvPr id="34" name="42 Imagen" descr="DSCN2108.JPG">
            <a:extLst>
              <a:ext uri="{FF2B5EF4-FFF2-40B4-BE49-F238E27FC236}">
                <a16:creationId xmlns:a16="http://schemas.microsoft.com/office/drawing/2014/main" id="{EC286DEF-16D2-4F6B-9AD4-883EE6393538}"/>
              </a:ext>
            </a:extLst>
          </p:cNvPr>
          <p:cNvPicPr/>
          <p:nvPr/>
        </p:nvPicPr>
        <p:blipFill>
          <a:blip r:embed="rId23" cstate="print"/>
          <a:stretch>
            <a:fillRect/>
          </a:stretch>
        </p:blipFill>
        <p:spPr>
          <a:xfrm>
            <a:off x="4985155" y="2480628"/>
            <a:ext cx="3600000" cy="2520000"/>
          </a:xfrm>
          <a:prstGeom prst="rect">
            <a:avLst/>
          </a:prstGeom>
          <a:ln>
            <a:noFill/>
          </a:ln>
          <a:effectLst>
            <a:outerShdw blurRad="292100" dist="139700" dir="2700000" algn="tl" rotWithShape="0">
              <a:srgbClr val="333333">
                <a:alpha val="65000"/>
              </a:srgbClr>
            </a:outerShdw>
          </a:effectLst>
        </p:spPr>
      </p:pic>
      <p:pic>
        <p:nvPicPr>
          <p:cNvPr id="35" name="Imagen 13" descr="C:\CARRTERA NUEVO MOCUPE ZAÑA CAYALTI OYOTUN\TECNICOS\Fotos\CYALTI -OYOTUN\DSC03421.JPG">
            <a:extLst>
              <a:ext uri="{FF2B5EF4-FFF2-40B4-BE49-F238E27FC236}">
                <a16:creationId xmlns:a16="http://schemas.microsoft.com/office/drawing/2014/main" id="{A90993A3-DA06-4FA3-A7E5-87A5DF076875}"/>
              </a:ext>
            </a:extLst>
          </p:cNvPr>
          <p:cNvPicPr>
            <a:picLocks noChangeArrowheads="1"/>
          </p:cNvPicPr>
          <p:nvPr/>
        </p:nvPicPr>
        <p:blipFill>
          <a:blip r:embed="rId24" cstate="print"/>
          <a:srcRect/>
          <a:stretch>
            <a:fillRect/>
          </a:stretch>
        </p:blipFill>
        <p:spPr bwMode="auto">
          <a:xfrm>
            <a:off x="1045286" y="2196365"/>
            <a:ext cx="3600000" cy="2520000"/>
          </a:xfrm>
          <a:prstGeom prst="rect">
            <a:avLst/>
          </a:prstGeom>
          <a:ln>
            <a:noFill/>
          </a:ln>
          <a:effectLst>
            <a:outerShdw blurRad="292100" dist="139700" dir="2700000" algn="tl" rotWithShape="0">
              <a:srgbClr val="333333">
                <a:alpha val="65000"/>
              </a:srgbClr>
            </a:outerShdw>
          </a:effectLst>
        </p:spPr>
      </p:pic>
      <p:pic>
        <p:nvPicPr>
          <p:cNvPr id="36" name="24 Imagen" descr="P1040233.JPG">
            <a:extLst>
              <a:ext uri="{FF2B5EF4-FFF2-40B4-BE49-F238E27FC236}">
                <a16:creationId xmlns:a16="http://schemas.microsoft.com/office/drawing/2014/main" id="{580EA759-09F8-4DA2-8800-746AC7D3F640}"/>
              </a:ext>
            </a:extLst>
          </p:cNvPr>
          <p:cNvPicPr/>
          <p:nvPr/>
        </p:nvPicPr>
        <p:blipFill>
          <a:blip r:embed="rId25" cstate="print"/>
          <a:stretch>
            <a:fillRect/>
          </a:stretch>
        </p:blipFill>
        <p:spPr>
          <a:xfrm>
            <a:off x="5058302" y="2542985"/>
            <a:ext cx="3600000" cy="2520000"/>
          </a:xfrm>
          <a:prstGeom prst="rect">
            <a:avLst/>
          </a:prstGeom>
          <a:ln>
            <a:noFill/>
          </a:ln>
          <a:effectLst>
            <a:outerShdw blurRad="292100" dist="139700" dir="2700000" algn="tl" rotWithShape="0">
              <a:srgbClr val="333333">
                <a:alpha val="65000"/>
              </a:srgbClr>
            </a:outerShdw>
          </a:effectLst>
        </p:spPr>
      </p:pic>
      <p:pic>
        <p:nvPicPr>
          <p:cNvPr id="37" name="Picture 3" descr="D:\BACK-UP\INFORMACION_ESTUDIO DEFINITIVO_NMZO\CARRTERA NUEVO MOCUPE ZAÑA CAYALTI OYOTUN\TECNICOS\ALOR\FOTOS_TRAMO COMPLETO\47+840.JPG">
            <a:extLst>
              <a:ext uri="{FF2B5EF4-FFF2-40B4-BE49-F238E27FC236}">
                <a16:creationId xmlns:a16="http://schemas.microsoft.com/office/drawing/2014/main" id="{0C738C97-842B-4CF1-BD37-50ECCA54681D}"/>
              </a:ext>
            </a:extLst>
          </p:cNvPr>
          <p:cNvPicPr preferRelativeResize="0">
            <a:picLocks noChangeArrowheads="1"/>
          </p:cNvPicPr>
          <p:nvPr/>
        </p:nvPicPr>
        <p:blipFill>
          <a:blip r:embed="rId26" cstate="print"/>
          <a:stretch>
            <a:fillRect/>
          </a:stretch>
        </p:blipFill>
        <p:spPr bwMode="auto">
          <a:xfrm>
            <a:off x="1125044" y="2280720"/>
            <a:ext cx="3600000" cy="2520000"/>
          </a:xfrm>
          <a:prstGeom prst="rect">
            <a:avLst/>
          </a:prstGeom>
          <a:ln>
            <a:noFill/>
          </a:ln>
          <a:effectLst>
            <a:outerShdw blurRad="292100" dist="139700" dir="2700000" algn="tl" rotWithShape="0">
              <a:srgbClr val="333333">
                <a:alpha val="65000"/>
              </a:srgbClr>
            </a:outerShdw>
          </a:effectLst>
        </p:spPr>
      </p:pic>
      <p:pic>
        <p:nvPicPr>
          <p:cNvPr id="38" name="94 Imagen" descr="47+857.25.JPG">
            <a:extLst>
              <a:ext uri="{FF2B5EF4-FFF2-40B4-BE49-F238E27FC236}">
                <a16:creationId xmlns:a16="http://schemas.microsoft.com/office/drawing/2014/main" id="{2BAF0184-5C1B-4DA8-AB07-56CC30C37BD4}"/>
              </a:ext>
            </a:extLst>
          </p:cNvPr>
          <p:cNvPicPr preferRelativeResize="0">
            <a:picLocks/>
          </p:cNvPicPr>
          <p:nvPr/>
        </p:nvPicPr>
        <p:blipFill>
          <a:blip r:embed="rId27" cstate="print"/>
          <a:stretch>
            <a:fillRect/>
          </a:stretch>
        </p:blipFill>
        <p:spPr>
          <a:xfrm>
            <a:off x="5139815" y="2604513"/>
            <a:ext cx="3600000" cy="2520000"/>
          </a:xfrm>
          <a:prstGeom prst="rect">
            <a:avLst/>
          </a:prstGeom>
          <a:ln>
            <a:noFill/>
          </a:ln>
          <a:effectLst>
            <a:outerShdw blurRad="292100" dist="139700" dir="2700000" algn="tl" rotWithShape="0">
              <a:srgbClr val="333333">
                <a:alpha val="65000"/>
              </a:srgbClr>
            </a:outerShdw>
          </a:effectLst>
        </p:spPr>
      </p:pic>
      <p:sp>
        <p:nvSpPr>
          <p:cNvPr id="40" name="47 CuadroTexto">
            <a:extLst>
              <a:ext uri="{FF2B5EF4-FFF2-40B4-BE49-F238E27FC236}">
                <a16:creationId xmlns:a16="http://schemas.microsoft.com/office/drawing/2014/main" id="{7F060546-8718-454F-9FAC-27CCACDF7707}"/>
              </a:ext>
            </a:extLst>
          </p:cNvPr>
          <p:cNvSpPr txBox="1"/>
          <p:nvPr/>
        </p:nvSpPr>
        <p:spPr>
          <a:xfrm>
            <a:off x="3298387" y="892385"/>
            <a:ext cx="2238998" cy="369332"/>
          </a:xfrm>
          <a:prstGeom prst="rect">
            <a:avLst/>
          </a:prstGeom>
          <a:noFill/>
        </p:spPr>
        <p:txBody>
          <a:bodyPr wrap="square" rtlCol="0">
            <a:spAutoFit/>
          </a:bodyPr>
          <a:lstStyle/>
          <a:p>
            <a:pPr algn="ctr"/>
            <a:r>
              <a:rPr lang="es-PE" dirty="0">
                <a:solidFill>
                  <a:schemeClr val="tx2"/>
                </a:solidFill>
                <a:latin typeface="Swis721 BlkEx BT" panose="020B0907040502030204" pitchFamily="34" charset="0"/>
              </a:rPr>
              <a:t>KM. 2+000</a:t>
            </a:r>
          </a:p>
        </p:txBody>
      </p:sp>
      <p:sp>
        <p:nvSpPr>
          <p:cNvPr id="41" name="48 CuadroTexto">
            <a:extLst>
              <a:ext uri="{FF2B5EF4-FFF2-40B4-BE49-F238E27FC236}">
                <a16:creationId xmlns:a16="http://schemas.microsoft.com/office/drawing/2014/main" id="{26D77B86-533B-4DAF-AD8F-C7DC097D324E}"/>
              </a:ext>
            </a:extLst>
          </p:cNvPr>
          <p:cNvSpPr txBox="1"/>
          <p:nvPr/>
        </p:nvSpPr>
        <p:spPr>
          <a:xfrm>
            <a:off x="3299356" y="892801"/>
            <a:ext cx="2238998" cy="369332"/>
          </a:xfrm>
          <a:prstGeom prst="rect">
            <a:avLst/>
          </a:prstGeom>
          <a:noFill/>
        </p:spPr>
        <p:txBody>
          <a:bodyPr wrap="square" rtlCol="0">
            <a:spAutoFit/>
          </a:bodyPr>
          <a:lstStyle/>
          <a:p>
            <a:pPr algn="ctr"/>
            <a:r>
              <a:rPr lang="es-PE" dirty="0">
                <a:solidFill>
                  <a:schemeClr val="tx2"/>
                </a:solidFill>
                <a:latin typeface="Swis721 BlkEx BT" panose="020B0907040502030204" pitchFamily="34" charset="0"/>
              </a:rPr>
              <a:t>KM. 5+000</a:t>
            </a:r>
          </a:p>
        </p:txBody>
      </p:sp>
      <p:sp>
        <p:nvSpPr>
          <p:cNvPr id="42" name="49 CuadroTexto">
            <a:extLst>
              <a:ext uri="{FF2B5EF4-FFF2-40B4-BE49-F238E27FC236}">
                <a16:creationId xmlns:a16="http://schemas.microsoft.com/office/drawing/2014/main" id="{CE862B0E-2449-455F-936C-6539BCE0DC18}"/>
              </a:ext>
            </a:extLst>
          </p:cNvPr>
          <p:cNvSpPr txBox="1"/>
          <p:nvPr/>
        </p:nvSpPr>
        <p:spPr>
          <a:xfrm>
            <a:off x="3298873" y="892847"/>
            <a:ext cx="2238998" cy="369332"/>
          </a:xfrm>
          <a:prstGeom prst="rect">
            <a:avLst/>
          </a:prstGeom>
          <a:noFill/>
        </p:spPr>
        <p:txBody>
          <a:bodyPr wrap="square" rtlCol="0">
            <a:spAutoFit/>
          </a:bodyPr>
          <a:lstStyle/>
          <a:p>
            <a:pPr algn="ctr"/>
            <a:r>
              <a:rPr lang="es-PE" dirty="0">
                <a:solidFill>
                  <a:schemeClr val="tx2"/>
                </a:solidFill>
                <a:latin typeface="Swis721 BlkEx BT" panose="020B0907040502030204" pitchFamily="34" charset="0"/>
              </a:rPr>
              <a:t>KM. 9+000</a:t>
            </a:r>
          </a:p>
        </p:txBody>
      </p:sp>
      <p:sp>
        <p:nvSpPr>
          <p:cNvPr id="43" name="50 CuadroTexto">
            <a:extLst>
              <a:ext uri="{FF2B5EF4-FFF2-40B4-BE49-F238E27FC236}">
                <a16:creationId xmlns:a16="http://schemas.microsoft.com/office/drawing/2014/main" id="{7A49D699-922E-44A0-BF89-AF3F4AA91999}"/>
              </a:ext>
            </a:extLst>
          </p:cNvPr>
          <p:cNvSpPr txBox="1"/>
          <p:nvPr/>
        </p:nvSpPr>
        <p:spPr>
          <a:xfrm>
            <a:off x="3406517" y="897304"/>
            <a:ext cx="2238998" cy="369332"/>
          </a:xfrm>
          <a:prstGeom prst="rect">
            <a:avLst/>
          </a:prstGeom>
          <a:noFill/>
        </p:spPr>
        <p:txBody>
          <a:bodyPr wrap="square" rtlCol="0">
            <a:spAutoFit/>
          </a:bodyPr>
          <a:lstStyle/>
          <a:p>
            <a:pPr algn="ctr"/>
            <a:r>
              <a:rPr lang="es-PE" dirty="0">
                <a:solidFill>
                  <a:schemeClr val="tx2"/>
                </a:solidFill>
                <a:latin typeface="Swis721 BlkEx BT" panose="020B0907040502030204" pitchFamily="34" charset="0"/>
              </a:rPr>
              <a:t>KM. 13+000</a:t>
            </a:r>
          </a:p>
        </p:txBody>
      </p:sp>
      <p:sp>
        <p:nvSpPr>
          <p:cNvPr id="44" name="51 CuadroTexto">
            <a:extLst>
              <a:ext uri="{FF2B5EF4-FFF2-40B4-BE49-F238E27FC236}">
                <a16:creationId xmlns:a16="http://schemas.microsoft.com/office/drawing/2014/main" id="{B8B8E6B5-BEB5-498D-B618-890FE9215D0C}"/>
              </a:ext>
            </a:extLst>
          </p:cNvPr>
          <p:cNvSpPr txBox="1"/>
          <p:nvPr/>
        </p:nvSpPr>
        <p:spPr>
          <a:xfrm>
            <a:off x="3403274" y="893864"/>
            <a:ext cx="2238998" cy="369332"/>
          </a:xfrm>
          <a:prstGeom prst="rect">
            <a:avLst/>
          </a:prstGeom>
          <a:noFill/>
        </p:spPr>
        <p:txBody>
          <a:bodyPr wrap="square" rtlCol="0">
            <a:spAutoFit/>
          </a:bodyPr>
          <a:lstStyle/>
          <a:p>
            <a:pPr algn="ctr"/>
            <a:r>
              <a:rPr lang="es-PE" dirty="0">
                <a:solidFill>
                  <a:schemeClr val="tx2"/>
                </a:solidFill>
                <a:latin typeface="Swis721 BlkEx BT" panose="020B0907040502030204" pitchFamily="34" charset="0"/>
              </a:rPr>
              <a:t>KM. 17+000</a:t>
            </a:r>
          </a:p>
        </p:txBody>
      </p:sp>
      <p:sp>
        <p:nvSpPr>
          <p:cNvPr id="45" name="52 CuadroTexto">
            <a:extLst>
              <a:ext uri="{FF2B5EF4-FFF2-40B4-BE49-F238E27FC236}">
                <a16:creationId xmlns:a16="http://schemas.microsoft.com/office/drawing/2014/main" id="{979721C6-1FF8-40A1-9221-5BF982DE448C}"/>
              </a:ext>
            </a:extLst>
          </p:cNvPr>
          <p:cNvSpPr txBox="1"/>
          <p:nvPr/>
        </p:nvSpPr>
        <p:spPr>
          <a:xfrm>
            <a:off x="3410386" y="892847"/>
            <a:ext cx="2238998" cy="369332"/>
          </a:xfrm>
          <a:prstGeom prst="rect">
            <a:avLst/>
          </a:prstGeom>
          <a:noFill/>
        </p:spPr>
        <p:txBody>
          <a:bodyPr wrap="square" rtlCol="0">
            <a:spAutoFit/>
          </a:bodyPr>
          <a:lstStyle/>
          <a:p>
            <a:pPr algn="ctr"/>
            <a:r>
              <a:rPr lang="es-PE" dirty="0">
                <a:solidFill>
                  <a:schemeClr val="tx2"/>
                </a:solidFill>
                <a:latin typeface="Swis721 BlkEx BT" panose="020B0907040502030204" pitchFamily="34" charset="0"/>
              </a:rPr>
              <a:t>KM. 20+000</a:t>
            </a:r>
          </a:p>
        </p:txBody>
      </p:sp>
      <p:sp>
        <p:nvSpPr>
          <p:cNvPr id="46" name="53 CuadroTexto">
            <a:extLst>
              <a:ext uri="{FF2B5EF4-FFF2-40B4-BE49-F238E27FC236}">
                <a16:creationId xmlns:a16="http://schemas.microsoft.com/office/drawing/2014/main" id="{359A68AA-D0BD-43A4-966A-E669182E859C}"/>
              </a:ext>
            </a:extLst>
          </p:cNvPr>
          <p:cNvSpPr txBox="1"/>
          <p:nvPr/>
        </p:nvSpPr>
        <p:spPr>
          <a:xfrm>
            <a:off x="3403766" y="894178"/>
            <a:ext cx="2238998" cy="369332"/>
          </a:xfrm>
          <a:prstGeom prst="rect">
            <a:avLst/>
          </a:prstGeom>
          <a:noFill/>
        </p:spPr>
        <p:txBody>
          <a:bodyPr wrap="square" rtlCol="0">
            <a:spAutoFit/>
          </a:bodyPr>
          <a:lstStyle/>
          <a:p>
            <a:pPr algn="ctr"/>
            <a:r>
              <a:rPr lang="es-PE" dirty="0">
                <a:solidFill>
                  <a:schemeClr val="tx2"/>
                </a:solidFill>
                <a:latin typeface="Swis721 BlkEx BT" panose="020B0907040502030204" pitchFamily="34" charset="0"/>
              </a:rPr>
              <a:t>KM. 25+000</a:t>
            </a:r>
          </a:p>
        </p:txBody>
      </p:sp>
      <p:sp>
        <p:nvSpPr>
          <p:cNvPr id="47" name="54 CuadroTexto">
            <a:extLst>
              <a:ext uri="{FF2B5EF4-FFF2-40B4-BE49-F238E27FC236}">
                <a16:creationId xmlns:a16="http://schemas.microsoft.com/office/drawing/2014/main" id="{8BF1491B-1253-47ED-AEA5-FF3DB754241C}"/>
              </a:ext>
            </a:extLst>
          </p:cNvPr>
          <p:cNvSpPr txBox="1"/>
          <p:nvPr/>
        </p:nvSpPr>
        <p:spPr>
          <a:xfrm>
            <a:off x="3405097" y="895509"/>
            <a:ext cx="2238998" cy="369332"/>
          </a:xfrm>
          <a:prstGeom prst="rect">
            <a:avLst/>
          </a:prstGeom>
          <a:noFill/>
        </p:spPr>
        <p:txBody>
          <a:bodyPr wrap="square" rtlCol="0">
            <a:spAutoFit/>
          </a:bodyPr>
          <a:lstStyle/>
          <a:p>
            <a:pPr algn="ctr"/>
            <a:r>
              <a:rPr lang="es-PE" dirty="0">
                <a:solidFill>
                  <a:schemeClr val="tx2"/>
                </a:solidFill>
                <a:latin typeface="Swis721 BlkEx BT" panose="020B0907040502030204" pitchFamily="34" charset="0"/>
              </a:rPr>
              <a:t>KM. 32+000</a:t>
            </a:r>
          </a:p>
        </p:txBody>
      </p:sp>
      <p:sp>
        <p:nvSpPr>
          <p:cNvPr id="48" name="55 CuadroTexto">
            <a:extLst>
              <a:ext uri="{FF2B5EF4-FFF2-40B4-BE49-F238E27FC236}">
                <a16:creationId xmlns:a16="http://schemas.microsoft.com/office/drawing/2014/main" id="{3A3088D9-21FB-4320-9AAD-D1E50293C8E8}"/>
              </a:ext>
            </a:extLst>
          </p:cNvPr>
          <p:cNvSpPr txBox="1"/>
          <p:nvPr/>
        </p:nvSpPr>
        <p:spPr>
          <a:xfrm>
            <a:off x="3404522" y="893338"/>
            <a:ext cx="2238998" cy="369332"/>
          </a:xfrm>
          <a:prstGeom prst="rect">
            <a:avLst/>
          </a:prstGeom>
          <a:noFill/>
        </p:spPr>
        <p:txBody>
          <a:bodyPr wrap="square" rtlCol="0">
            <a:spAutoFit/>
          </a:bodyPr>
          <a:lstStyle/>
          <a:p>
            <a:pPr algn="ctr"/>
            <a:r>
              <a:rPr lang="es-PE" dirty="0">
                <a:solidFill>
                  <a:schemeClr val="tx2"/>
                </a:solidFill>
                <a:latin typeface="Swis721 BlkEx BT" panose="020B0907040502030204" pitchFamily="34" charset="0"/>
              </a:rPr>
              <a:t>KM. 35+000</a:t>
            </a:r>
          </a:p>
        </p:txBody>
      </p:sp>
      <p:sp>
        <p:nvSpPr>
          <p:cNvPr id="49" name="56 CuadroTexto">
            <a:extLst>
              <a:ext uri="{FF2B5EF4-FFF2-40B4-BE49-F238E27FC236}">
                <a16:creationId xmlns:a16="http://schemas.microsoft.com/office/drawing/2014/main" id="{8493626C-1504-4967-B030-FD9705177458}"/>
              </a:ext>
            </a:extLst>
          </p:cNvPr>
          <p:cNvSpPr txBox="1"/>
          <p:nvPr/>
        </p:nvSpPr>
        <p:spPr>
          <a:xfrm>
            <a:off x="3406036" y="895297"/>
            <a:ext cx="2238998" cy="369332"/>
          </a:xfrm>
          <a:prstGeom prst="rect">
            <a:avLst/>
          </a:prstGeom>
          <a:noFill/>
        </p:spPr>
        <p:txBody>
          <a:bodyPr wrap="square" rtlCol="0">
            <a:spAutoFit/>
          </a:bodyPr>
          <a:lstStyle/>
          <a:p>
            <a:pPr algn="ctr"/>
            <a:r>
              <a:rPr lang="es-PE" dirty="0">
                <a:solidFill>
                  <a:schemeClr val="tx2"/>
                </a:solidFill>
                <a:latin typeface="Swis721 BlkEx BT" panose="020B0907040502030204" pitchFamily="34" charset="0"/>
              </a:rPr>
              <a:t>KM. 45+000</a:t>
            </a:r>
          </a:p>
        </p:txBody>
      </p:sp>
      <p:sp>
        <p:nvSpPr>
          <p:cNvPr id="50" name="57 CuadroTexto">
            <a:extLst>
              <a:ext uri="{FF2B5EF4-FFF2-40B4-BE49-F238E27FC236}">
                <a16:creationId xmlns:a16="http://schemas.microsoft.com/office/drawing/2014/main" id="{6F78C741-D2C6-4732-8E8E-F8DBF502EBB8}"/>
              </a:ext>
            </a:extLst>
          </p:cNvPr>
          <p:cNvSpPr txBox="1"/>
          <p:nvPr/>
        </p:nvSpPr>
        <p:spPr>
          <a:xfrm>
            <a:off x="3405456" y="893507"/>
            <a:ext cx="2238998" cy="369332"/>
          </a:xfrm>
          <a:prstGeom prst="rect">
            <a:avLst/>
          </a:prstGeom>
          <a:noFill/>
        </p:spPr>
        <p:txBody>
          <a:bodyPr wrap="square" rtlCol="0">
            <a:spAutoFit/>
          </a:bodyPr>
          <a:lstStyle/>
          <a:p>
            <a:pPr algn="ctr"/>
            <a:r>
              <a:rPr lang="es-PE" dirty="0">
                <a:solidFill>
                  <a:schemeClr val="tx2"/>
                </a:solidFill>
                <a:latin typeface="Swis721 BlkEx BT" panose="020B0907040502030204" pitchFamily="34" charset="0"/>
              </a:rPr>
              <a:t>KM. 47+857</a:t>
            </a:r>
          </a:p>
        </p:txBody>
      </p:sp>
    </p:spTree>
    <p:extLst>
      <p:ext uri="{BB962C8B-B14F-4D97-AF65-F5344CB8AC3E}">
        <p14:creationId xmlns:p14="http://schemas.microsoft.com/office/powerpoint/2010/main" val="10856555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22" presetClass="entr" presetSubtype="1" fill="hold" grpId="0" nodeType="withEffect">
                                  <p:stCondLst>
                                    <p:cond delay="100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1500"/>
                                        <p:tgtEl>
                                          <p:spTgt spid="16"/>
                                        </p:tgtEl>
                                      </p:cBhvr>
                                    </p:animEffect>
                                  </p:childTnLst>
                                </p:cTn>
                              </p:par>
                            </p:childTnLst>
                          </p:cTn>
                        </p:par>
                        <p:par>
                          <p:cTn id="27" fill="hold">
                            <p:stCondLst>
                              <p:cond delay="3500"/>
                            </p:stCondLst>
                            <p:childTnLst>
                              <p:par>
                                <p:cTn id="28" presetID="22" presetClass="exit" presetSubtype="4" fill="hold" grpId="1" nodeType="afterEffect">
                                  <p:stCondLst>
                                    <p:cond delay="1250"/>
                                  </p:stCondLst>
                                  <p:childTnLst>
                                    <p:animEffect transition="out" filter="wipe(down)">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par>
                          <p:cTn id="31" fill="hold">
                            <p:stCondLst>
                              <p:cond delay="5250"/>
                            </p:stCondLst>
                            <p:childTnLst>
                              <p:par>
                                <p:cTn id="32" presetID="42"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22" presetClass="entr" presetSubtype="1" fill="hold" grpId="0" nodeType="withEffect">
                                  <p:stCondLst>
                                    <p:cond delay="1000"/>
                                  </p:stCondLst>
                                  <p:childTnLst>
                                    <p:set>
                                      <p:cBhvr>
                                        <p:cTn id="43" dur="1" fill="hold">
                                          <p:stCondLst>
                                            <p:cond delay="0"/>
                                          </p:stCondLst>
                                        </p:cTn>
                                        <p:tgtEl>
                                          <p:spTgt spid="40"/>
                                        </p:tgtEl>
                                        <p:attrNameLst>
                                          <p:attrName>style.visibility</p:attrName>
                                        </p:attrNameLst>
                                      </p:cBhvr>
                                      <p:to>
                                        <p:strVal val="visible"/>
                                      </p:to>
                                    </p:set>
                                    <p:animEffect transition="in" filter="wipe(up)">
                                      <p:cBhvr>
                                        <p:cTn id="44" dur="1500"/>
                                        <p:tgtEl>
                                          <p:spTgt spid="40"/>
                                        </p:tgtEl>
                                      </p:cBhvr>
                                    </p:animEffect>
                                  </p:childTnLst>
                                </p:cTn>
                              </p:par>
                            </p:childTnLst>
                          </p:cTn>
                        </p:par>
                        <p:par>
                          <p:cTn id="45" fill="hold">
                            <p:stCondLst>
                              <p:cond delay="7750"/>
                            </p:stCondLst>
                            <p:childTnLst>
                              <p:par>
                                <p:cTn id="46" presetID="22" presetClass="exit" presetSubtype="4" fill="hold" grpId="1" nodeType="afterEffect">
                                  <p:stCondLst>
                                    <p:cond delay="1250"/>
                                  </p:stCondLst>
                                  <p:childTnLst>
                                    <p:animEffect transition="out" filter="wipe(down)">
                                      <p:cBhvr>
                                        <p:cTn id="47" dur="500"/>
                                        <p:tgtEl>
                                          <p:spTgt spid="40"/>
                                        </p:tgtEl>
                                      </p:cBhvr>
                                    </p:animEffect>
                                    <p:set>
                                      <p:cBhvr>
                                        <p:cTn id="48" dur="1" fill="hold">
                                          <p:stCondLst>
                                            <p:cond delay="499"/>
                                          </p:stCondLst>
                                        </p:cTn>
                                        <p:tgtEl>
                                          <p:spTgt spid="40"/>
                                        </p:tgtEl>
                                        <p:attrNameLst>
                                          <p:attrName>style.visibility</p:attrName>
                                        </p:attrNameLst>
                                      </p:cBhvr>
                                      <p:to>
                                        <p:strVal val="hidden"/>
                                      </p:to>
                                    </p:set>
                                  </p:childTnLst>
                                </p:cTn>
                              </p:par>
                            </p:childTnLst>
                          </p:cTn>
                        </p:par>
                        <p:par>
                          <p:cTn id="49" fill="hold">
                            <p:stCondLst>
                              <p:cond delay="9500"/>
                            </p:stCondLst>
                            <p:childTnLst>
                              <p:par>
                                <p:cTn id="50" presetID="42" presetClass="entr" presetSubtype="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par>
                                <p:cTn id="60" presetID="22" presetClass="entr" presetSubtype="1" fill="hold" grpId="0" nodeType="withEffect">
                                  <p:stCondLst>
                                    <p:cond delay="1000"/>
                                  </p:stCondLst>
                                  <p:childTnLst>
                                    <p:set>
                                      <p:cBhvr>
                                        <p:cTn id="61" dur="1" fill="hold">
                                          <p:stCondLst>
                                            <p:cond delay="0"/>
                                          </p:stCondLst>
                                        </p:cTn>
                                        <p:tgtEl>
                                          <p:spTgt spid="41"/>
                                        </p:tgtEl>
                                        <p:attrNameLst>
                                          <p:attrName>style.visibility</p:attrName>
                                        </p:attrNameLst>
                                      </p:cBhvr>
                                      <p:to>
                                        <p:strVal val="visible"/>
                                      </p:to>
                                    </p:set>
                                    <p:animEffect transition="in" filter="wipe(up)">
                                      <p:cBhvr>
                                        <p:cTn id="62" dur="1500"/>
                                        <p:tgtEl>
                                          <p:spTgt spid="41"/>
                                        </p:tgtEl>
                                      </p:cBhvr>
                                    </p:animEffect>
                                  </p:childTnLst>
                                </p:cTn>
                              </p:par>
                            </p:childTnLst>
                          </p:cTn>
                        </p:par>
                        <p:par>
                          <p:cTn id="63" fill="hold">
                            <p:stCondLst>
                              <p:cond delay="12000"/>
                            </p:stCondLst>
                            <p:childTnLst>
                              <p:par>
                                <p:cTn id="64" presetID="22" presetClass="exit" presetSubtype="4" fill="hold" grpId="1" nodeType="afterEffect">
                                  <p:stCondLst>
                                    <p:cond delay="1250"/>
                                  </p:stCondLst>
                                  <p:childTnLst>
                                    <p:animEffect transition="out" filter="wipe(down)">
                                      <p:cBhvr>
                                        <p:cTn id="65" dur="500"/>
                                        <p:tgtEl>
                                          <p:spTgt spid="41"/>
                                        </p:tgtEl>
                                      </p:cBhvr>
                                    </p:animEffect>
                                    <p:set>
                                      <p:cBhvr>
                                        <p:cTn id="66" dur="1" fill="hold">
                                          <p:stCondLst>
                                            <p:cond delay="499"/>
                                          </p:stCondLst>
                                        </p:cTn>
                                        <p:tgtEl>
                                          <p:spTgt spid="41"/>
                                        </p:tgtEl>
                                        <p:attrNameLst>
                                          <p:attrName>style.visibility</p:attrName>
                                        </p:attrNameLst>
                                      </p:cBhvr>
                                      <p:to>
                                        <p:strVal val="hidden"/>
                                      </p:to>
                                    </p:set>
                                  </p:childTnLst>
                                </p:cTn>
                              </p:par>
                            </p:childTnLst>
                          </p:cTn>
                        </p:par>
                        <p:par>
                          <p:cTn id="67" fill="hold">
                            <p:stCondLst>
                              <p:cond delay="13750"/>
                            </p:stCondLst>
                            <p:childTnLst>
                              <p:par>
                                <p:cTn id="68" presetID="42" presetClass="entr" presetSubtype="0" fill="hold"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1000"/>
                                        <p:tgtEl>
                                          <p:spTgt spid="22"/>
                                        </p:tgtEl>
                                      </p:cBhvr>
                                    </p:animEffect>
                                    <p:anim calcmode="lin" valueType="num">
                                      <p:cBhvr>
                                        <p:cTn id="76" dur="1000" fill="hold"/>
                                        <p:tgtEl>
                                          <p:spTgt spid="22"/>
                                        </p:tgtEl>
                                        <p:attrNameLst>
                                          <p:attrName>ppt_x</p:attrName>
                                        </p:attrNameLst>
                                      </p:cBhvr>
                                      <p:tavLst>
                                        <p:tav tm="0">
                                          <p:val>
                                            <p:strVal val="#ppt_x"/>
                                          </p:val>
                                        </p:tav>
                                        <p:tav tm="100000">
                                          <p:val>
                                            <p:strVal val="#ppt_x"/>
                                          </p:val>
                                        </p:tav>
                                      </p:tavLst>
                                    </p:anim>
                                    <p:anim calcmode="lin" valueType="num">
                                      <p:cBhvr>
                                        <p:cTn id="77" dur="1000" fill="hold"/>
                                        <p:tgtEl>
                                          <p:spTgt spid="22"/>
                                        </p:tgtEl>
                                        <p:attrNameLst>
                                          <p:attrName>ppt_y</p:attrName>
                                        </p:attrNameLst>
                                      </p:cBhvr>
                                      <p:tavLst>
                                        <p:tav tm="0">
                                          <p:val>
                                            <p:strVal val="#ppt_y+.1"/>
                                          </p:val>
                                        </p:tav>
                                        <p:tav tm="100000">
                                          <p:val>
                                            <p:strVal val="#ppt_y"/>
                                          </p:val>
                                        </p:tav>
                                      </p:tavLst>
                                    </p:anim>
                                  </p:childTnLst>
                                </p:cTn>
                              </p:par>
                              <p:par>
                                <p:cTn id="78" presetID="22" presetClass="entr" presetSubtype="1" fill="hold" grpId="0" nodeType="withEffect">
                                  <p:stCondLst>
                                    <p:cond delay="1000"/>
                                  </p:stCondLst>
                                  <p:childTnLst>
                                    <p:set>
                                      <p:cBhvr>
                                        <p:cTn id="79" dur="1" fill="hold">
                                          <p:stCondLst>
                                            <p:cond delay="0"/>
                                          </p:stCondLst>
                                        </p:cTn>
                                        <p:tgtEl>
                                          <p:spTgt spid="42"/>
                                        </p:tgtEl>
                                        <p:attrNameLst>
                                          <p:attrName>style.visibility</p:attrName>
                                        </p:attrNameLst>
                                      </p:cBhvr>
                                      <p:to>
                                        <p:strVal val="visible"/>
                                      </p:to>
                                    </p:set>
                                    <p:animEffect transition="in" filter="wipe(up)">
                                      <p:cBhvr>
                                        <p:cTn id="80" dur="1500"/>
                                        <p:tgtEl>
                                          <p:spTgt spid="42"/>
                                        </p:tgtEl>
                                      </p:cBhvr>
                                    </p:animEffect>
                                  </p:childTnLst>
                                </p:cTn>
                              </p:par>
                            </p:childTnLst>
                          </p:cTn>
                        </p:par>
                        <p:par>
                          <p:cTn id="81" fill="hold">
                            <p:stCondLst>
                              <p:cond delay="16250"/>
                            </p:stCondLst>
                            <p:childTnLst>
                              <p:par>
                                <p:cTn id="82" presetID="22" presetClass="exit" presetSubtype="4" fill="hold" grpId="1" nodeType="afterEffect">
                                  <p:stCondLst>
                                    <p:cond delay="1250"/>
                                  </p:stCondLst>
                                  <p:childTnLst>
                                    <p:animEffect transition="out" filter="wipe(down)">
                                      <p:cBhvr>
                                        <p:cTn id="83" dur="500"/>
                                        <p:tgtEl>
                                          <p:spTgt spid="42"/>
                                        </p:tgtEl>
                                      </p:cBhvr>
                                    </p:animEffect>
                                    <p:set>
                                      <p:cBhvr>
                                        <p:cTn id="84" dur="1" fill="hold">
                                          <p:stCondLst>
                                            <p:cond delay="499"/>
                                          </p:stCondLst>
                                        </p:cTn>
                                        <p:tgtEl>
                                          <p:spTgt spid="42"/>
                                        </p:tgtEl>
                                        <p:attrNameLst>
                                          <p:attrName>style.visibility</p:attrName>
                                        </p:attrNameLst>
                                      </p:cBhvr>
                                      <p:to>
                                        <p:strVal val="hidden"/>
                                      </p:to>
                                    </p:set>
                                  </p:childTnLst>
                                </p:cTn>
                              </p:par>
                            </p:childTnLst>
                          </p:cTn>
                        </p:par>
                        <p:par>
                          <p:cTn id="85" fill="hold">
                            <p:stCondLst>
                              <p:cond delay="18000"/>
                            </p:stCondLst>
                            <p:childTnLst>
                              <p:par>
                                <p:cTn id="86" presetID="42" presetClass="entr" presetSubtype="0" fill="hold"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1000"/>
                                        <p:tgtEl>
                                          <p:spTgt spid="23"/>
                                        </p:tgtEl>
                                      </p:cBhvr>
                                    </p:animEffect>
                                    <p:anim calcmode="lin" valueType="num">
                                      <p:cBhvr>
                                        <p:cTn id="89" dur="1000" fill="hold"/>
                                        <p:tgtEl>
                                          <p:spTgt spid="23"/>
                                        </p:tgtEl>
                                        <p:attrNameLst>
                                          <p:attrName>ppt_x</p:attrName>
                                        </p:attrNameLst>
                                      </p:cBhvr>
                                      <p:tavLst>
                                        <p:tav tm="0">
                                          <p:val>
                                            <p:strVal val="#ppt_x"/>
                                          </p:val>
                                        </p:tav>
                                        <p:tav tm="100000">
                                          <p:val>
                                            <p:strVal val="#ppt_x"/>
                                          </p:val>
                                        </p:tav>
                                      </p:tavLst>
                                    </p:anim>
                                    <p:anim calcmode="lin" valueType="num">
                                      <p:cBhvr>
                                        <p:cTn id="90" dur="1000" fill="hold"/>
                                        <p:tgtEl>
                                          <p:spTgt spid="23"/>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1000"/>
                                        <p:tgtEl>
                                          <p:spTgt spid="24"/>
                                        </p:tgtEl>
                                      </p:cBhvr>
                                    </p:animEffect>
                                    <p:anim calcmode="lin" valueType="num">
                                      <p:cBhvr>
                                        <p:cTn id="94" dur="1000" fill="hold"/>
                                        <p:tgtEl>
                                          <p:spTgt spid="24"/>
                                        </p:tgtEl>
                                        <p:attrNameLst>
                                          <p:attrName>ppt_x</p:attrName>
                                        </p:attrNameLst>
                                      </p:cBhvr>
                                      <p:tavLst>
                                        <p:tav tm="0">
                                          <p:val>
                                            <p:strVal val="#ppt_x"/>
                                          </p:val>
                                        </p:tav>
                                        <p:tav tm="100000">
                                          <p:val>
                                            <p:strVal val="#ppt_x"/>
                                          </p:val>
                                        </p:tav>
                                      </p:tavLst>
                                    </p:anim>
                                    <p:anim calcmode="lin" valueType="num">
                                      <p:cBhvr>
                                        <p:cTn id="95" dur="1000" fill="hold"/>
                                        <p:tgtEl>
                                          <p:spTgt spid="24"/>
                                        </p:tgtEl>
                                        <p:attrNameLst>
                                          <p:attrName>ppt_y</p:attrName>
                                        </p:attrNameLst>
                                      </p:cBhvr>
                                      <p:tavLst>
                                        <p:tav tm="0">
                                          <p:val>
                                            <p:strVal val="#ppt_y+.1"/>
                                          </p:val>
                                        </p:tav>
                                        <p:tav tm="100000">
                                          <p:val>
                                            <p:strVal val="#ppt_y"/>
                                          </p:val>
                                        </p:tav>
                                      </p:tavLst>
                                    </p:anim>
                                  </p:childTnLst>
                                </p:cTn>
                              </p:par>
                              <p:par>
                                <p:cTn id="96" presetID="22" presetClass="entr" presetSubtype="1" fill="hold" grpId="0" nodeType="withEffect">
                                  <p:stCondLst>
                                    <p:cond delay="1000"/>
                                  </p:stCondLst>
                                  <p:childTnLst>
                                    <p:set>
                                      <p:cBhvr>
                                        <p:cTn id="97" dur="1" fill="hold">
                                          <p:stCondLst>
                                            <p:cond delay="0"/>
                                          </p:stCondLst>
                                        </p:cTn>
                                        <p:tgtEl>
                                          <p:spTgt spid="43"/>
                                        </p:tgtEl>
                                        <p:attrNameLst>
                                          <p:attrName>style.visibility</p:attrName>
                                        </p:attrNameLst>
                                      </p:cBhvr>
                                      <p:to>
                                        <p:strVal val="visible"/>
                                      </p:to>
                                    </p:set>
                                    <p:animEffect transition="in" filter="wipe(up)">
                                      <p:cBhvr>
                                        <p:cTn id="98" dur="1500"/>
                                        <p:tgtEl>
                                          <p:spTgt spid="43"/>
                                        </p:tgtEl>
                                      </p:cBhvr>
                                    </p:animEffect>
                                  </p:childTnLst>
                                </p:cTn>
                              </p:par>
                            </p:childTnLst>
                          </p:cTn>
                        </p:par>
                        <p:par>
                          <p:cTn id="99" fill="hold">
                            <p:stCondLst>
                              <p:cond delay="20500"/>
                            </p:stCondLst>
                            <p:childTnLst>
                              <p:par>
                                <p:cTn id="100" presetID="22" presetClass="exit" presetSubtype="4" fill="hold" grpId="1" nodeType="afterEffect">
                                  <p:stCondLst>
                                    <p:cond delay="1250"/>
                                  </p:stCondLst>
                                  <p:childTnLst>
                                    <p:animEffect transition="out" filter="wipe(down)">
                                      <p:cBhvr>
                                        <p:cTn id="101" dur="500"/>
                                        <p:tgtEl>
                                          <p:spTgt spid="43"/>
                                        </p:tgtEl>
                                      </p:cBhvr>
                                    </p:animEffect>
                                    <p:set>
                                      <p:cBhvr>
                                        <p:cTn id="102" dur="1" fill="hold">
                                          <p:stCondLst>
                                            <p:cond delay="499"/>
                                          </p:stCondLst>
                                        </p:cTn>
                                        <p:tgtEl>
                                          <p:spTgt spid="43"/>
                                        </p:tgtEl>
                                        <p:attrNameLst>
                                          <p:attrName>style.visibility</p:attrName>
                                        </p:attrNameLst>
                                      </p:cBhvr>
                                      <p:to>
                                        <p:strVal val="hidden"/>
                                      </p:to>
                                    </p:set>
                                  </p:childTnLst>
                                </p:cTn>
                              </p:par>
                            </p:childTnLst>
                          </p:cTn>
                        </p:par>
                        <p:par>
                          <p:cTn id="103" fill="hold">
                            <p:stCondLst>
                              <p:cond delay="22250"/>
                            </p:stCondLst>
                            <p:childTnLst>
                              <p:par>
                                <p:cTn id="104" presetID="42" presetClass="entr" presetSubtype="0" fill="hold" nodeType="after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fade">
                                      <p:cBhvr>
                                        <p:cTn id="106" dur="1000"/>
                                        <p:tgtEl>
                                          <p:spTgt spid="25"/>
                                        </p:tgtEl>
                                      </p:cBhvr>
                                    </p:animEffect>
                                    <p:anim calcmode="lin" valueType="num">
                                      <p:cBhvr>
                                        <p:cTn id="107" dur="1000" fill="hold"/>
                                        <p:tgtEl>
                                          <p:spTgt spid="25"/>
                                        </p:tgtEl>
                                        <p:attrNameLst>
                                          <p:attrName>ppt_x</p:attrName>
                                        </p:attrNameLst>
                                      </p:cBhvr>
                                      <p:tavLst>
                                        <p:tav tm="0">
                                          <p:val>
                                            <p:strVal val="#ppt_x"/>
                                          </p:val>
                                        </p:tav>
                                        <p:tav tm="100000">
                                          <p:val>
                                            <p:strVal val="#ppt_x"/>
                                          </p:val>
                                        </p:tav>
                                      </p:tavLst>
                                    </p:anim>
                                    <p:anim calcmode="lin" valueType="num">
                                      <p:cBhvr>
                                        <p:cTn id="108" dur="1000" fill="hold"/>
                                        <p:tgtEl>
                                          <p:spTgt spid="25"/>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1000"/>
                                        <p:tgtEl>
                                          <p:spTgt spid="26"/>
                                        </p:tgtEl>
                                      </p:cBhvr>
                                    </p:animEffect>
                                    <p:anim calcmode="lin" valueType="num">
                                      <p:cBhvr>
                                        <p:cTn id="112" dur="1000" fill="hold"/>
                                        <p:tgtEl>
                                          <p:spTgt spid="26"/>
                                        </p:tgtEl>
                                        <p:attrNameLst>
                                          <p:attrName>ppt_x</p:attrName>
                                        </p:attrNameLst>
                                      </p:cBhvr>
                                      <p:tavLst>
                                        <p:tav tm="0">
                                          <p:val>
                                            <p:strVal val="#ppt_x"/>
                                          </p:val>
                                        </p:tav>
                                        <p:tav tm="100000">
                                          <p:val>
                                            <p:strVal val="#ppt_x"/>
                                          </p:val>
                                        </p:tav>
                                      </p:tavLst>
                                    </p:anim>
                                    <p:anim calcmode="lin" valueType="num">
                                      <p:cBhvr>
                                        <p:cTn id="113" dur="1000" fill="hold"/>
                                        <p:tgtEl>
                                          <p:spTgt spid="26"/>
                                        </p:tgtEl>
                                        <p:attrNameLst>
                                          <p:attrName>ppt_y</p:attrName>
                                        </p:attrNameLst>
                                      </p:cBhvr>
                                      <p:tavLst>
                                        <p:tav tm="0">
                                          <p:val>
                                            <p:strVal val="#ppt_y+.1"/>
                                          </p:val>
                                        </p:tav>
                                        <p:tav tm="100000">
                                          <p:val>
                                            <p:strVal val="#ppt_y"/>
                                          </p:val>
                                        </p:tav>
                                      </p:tavLst>
                                    </p:anim>
                                  </p:childTnLst>
                                </p:cTn>
                              </p:par>
                              <p:par>
                                <p:cTn id="114" presetID="22" presetClass="entr" presetSubtype="1" fill="hold" grpId="0" nodeType="withEffect">
                                  <p:stCondLst>
                                    <p:cond delay="1000"/>
                                  </p:stCondLst>
                                  <p:childTnLst>
                                    <p:set>
                                      <p:cBhvr>
                                        <p:cTn id="115" dur="1" fill="hold">
                                          <p:stCondLst>
                                            <p:cond delay="0"/>
                                          </p:stCondLst>
                                        </p:cTn>
                                        <p:tgtEl>
                                          <p:spTgt spid="44"/>
                                        </p:tgtEl>
                                        <p:attrNameLst>
                                          <p:attrName>style.visibility</p:attrName>
                                        </p:attrNameLst>
                                      </p:cBhvr>
                                      <p:to>
                                        <p:strVal val="visible"/>
                                      </p:to>
                                    </p:set>
                                    <p:animEffect transition="in" filter="wipe(up)">
                                      <p:cBhvr>
                                        <p:cTn id="116" dur="1500"/>
                                        <p:tgtEl>
                                          <p:spTgt spid="44"/>
                                        </p:tgtEl>
                                      </p:cBhvr>
                                    </p:animEffect>
                                  </p:childTnLst>
                                </p:cTn>
                              </p:par>
                            </p:childTnLst>
                          </p:cTn>
                        </p:par>
                        <p:par>
                          <p:cTn id="117" fill="hold">
                            <p:stCondLst>
                              <p:cond delay="24750"/>
                            </p:stCondLst>
                            <p:childTnLst>
                              <p:par>
                                <p:cTn id="118" presetID="22" presetClass="exit" presetSubtype="4" fill="hold" grpId="1" nodeType="afterEffect">
                                  <p:stCondLst>
                                    <p:cond delay="1250"/>
                                  </p:stCondLst>
                                  <p:childTnLst>
                                    <p:animEffect transition="out" filter="wipe(down)">
                                      <p:cBhvr>
                                        <p:cTn id="119" dur="500"/>
                                        <p:tgtEl>
                                          <p:spTgt spid="44"/>
                                        </p:tgtEl>
                                      </p:cBhvr>
                                    </p:animEffect>
                                    <p:set>
                                      <p:cBhvr>
                                        <p:cTn id="120" dur="1" fill="hold">
                                          <p:stCondLst>
                                            <p:cond delay="499"/>
                                          </p:stCondLst>
                                        </p:cTn>
                                        <p:tgtEl>
                                          <p:spTgt spid="44"/>
                                        </p:tgtEl>
                                        <p:attrNameLst>
                                          <p:attrName>style.visibility</p:attrName>
                                        </p:attrNameLst>
                                      </p:cBhvr>
                                      <p:to>
                                        <p:strVal val="hidden"/>
                                      </p:to>
                                    </p:set>
                                  </p:childTnLst>
                                </p:cTn>
                              </p:par>
                            </p:childTnLst>
                          </p:cTn>
                        </p:par>
                        <p:par>
                          <p:cTn id="121" fill="hold">
                            <p:stCondLst>
                              <p:cond delay="26500"/>
                            </p:stCondLst>
                            <p:childTnLst>
                              <p:par>
                                <p:cTn id="122" presetID="42" presetClass="entr" presetSubtype="0" fill="hold" nodeType="afterEffect">
                                  <p:stCondLst>
                                    <p:cond delay="0"/>
                                  </p:stCondLst>
                                  <p:childTnLst>
                                    <p:set>
                                      <p:cBhvr>
                                        <p:cTn id="123" dur="1" fill="hold">
                                          <p:stCondLst>
                                            <p:cond delay="0"/>
                                          </p:stCondLst>
                                        </p:cTn>
                                        <p:tgtEl>
                                          <p:spTgt spid="27"/>
                                        </p:tgtEl>
                                        <p:attrNameLst>
                                          <p:attrName>style.visibility</p:attrName>
                                        </p:attrNameLst>
                                      </p:cBhvr>
                                      <p:to>
                                        <p:strVal val="visible"/>
                                      </p:to>
                                    </p:set>
                                    <p:animEffect transition="in" filter="fade">
                                      <p:cBhvr>
                                        <p:cTn id="124" dur="1000"/>
                                        <p:tgtEl>
                                          <p:spTgt spid="27"/>
                                        </p:tgtEl>
                                      </p:cBhvr>
                                    </p:animEffect>
                                    <p:anim calcmode="lin" valueType="num">
                                      <p:cBhvr>
                                        <p:cTn id="125" dur="1000" fill="hold"/>
                                        <p:tgtEl>
                                          <p:spTgt spid="27"/>
                                        </p:tgtEl>
                                        <p:attrNameLst>
                                          <p:attrName>ppt_x</p:attrName>
                                        </p:attrNameLst>
                                      </p:cBhvr>
                                      <p:tavLst>
                                        <p:tav tm="0">
                                          <p:val>
                                            <p:strVal val="#ppt_x"/>
                                          </p:val>
                                        </p:tav>
                                        <p:tav tm="100000">
                                          <p:val>
                                            <p:strVal val="#ppt_x"/>
                                          </p:val>
                                        </p:tav>
                                      </p:tavLst>
                                    </p:anim>
                                    <p:anim calcmode="lin" valueType="num">
                                      <p:cBhvr>
                                        <p:cTn id="126" dur="1000" fill="hold"/>
                                        <p:tgtEl>
                                          <p:spTgt spid="27"/>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28"/>
                                        </p:tgtEl>
                                        <p:attrNameLst>
                                          <p:attrName>style.visibility</p:attrName>
                                        </p:attrNameLst>
                                      </p:cBhvr>
                                      <p:to>
                                        <p:strVal val="visible"/>
                                      </p:to>
                                    </p:set>
                                    <p:animEffect transition="in" filter="fade">
                                      <p:cBhvr>
                                        <p:cTn id="129" dur="1000"/>
                                        <p:tgtEl>
                                          <p:spTgt spid="28"/>
                                        </p:tgtEl>
                                      </p:cBhvr>
                                    </p:animEffect>
                                    <p:anim calcmode="lin" valueType="num">
                                      <p:cBhvr>
                                        <p:cTn id="130" dur="1000" fill="hold"/>
                                        <p:tgtEl>
                                          <p:spTgt spid="28"/>
                                        </p:tgtEl>
                                        <p:attrNameLst>
                                          <p:attrName>ppt_x</p:attrName>
                                        </p:attrNameLst>
                                      </p:cBhvr>
                                      <p:tavLst>
                                        <p:tav tm="0">
                                          <p:val>
                                            <p:strVal val="#ppt_x"/>
                                          </p:val>
                                        </p:tav>
                                        <p:tav tm="100000">
                                          <p:val>
                                            <p:strVal val="#ppt_x"/>
                                          </p:val>
                                        </p:tav>
                                      </p:tavLst>
                                    </p:anim>
                                    <p:anim calcmode="lin" valueType="num">
                                      <p:cBhvr>
                                        <p:cTn id="131" dur="1000" fill="hold"/>
                                        <p:tgtEl>
                                          <p:spTgt spid="28"/>
                                        </p:tgtEl>
                                        <p:attrNameLst>
                                          <p:attrName>ppt_y</p:attrName>
                                        </p:attrNameLst>
                                      </p:cBhvr>
                                      <p:tavLst>
                                        <p:tav tm="0">
                                          <p:val>
                                            <p:strVal val="#ppt_y+.1"/>
                                          </p:val>
                                        </p:tav>
                                        <p:tav tm="100000">
                                          <p:val>
                                            <p:strVal val="#ppt_y"/>
                                          </p:val>
                                        </p:tav>
                                      </p:tavLst>
                                    </p:anim>
                                  </p:childTnLst>
                                </p:cTn>
                              </p:par>
                              <p:par>
                                <p:cTn id="132" presetID="22" presetClass="entr" presetSubtype="1" fill="hold" grpId="0" nodeType="withEffect">
                                  <p:stCondLst>
                                    <p:cond delay="1000"/>
                                  </p:stCondLst>
                                  <p:childTnLst>
                                    <p:set>
                                      <p:cBhvr>
                                        <p:cTn id="133" dur="1" fill="hold">
                                          <p:stCondLst>
                                            <p:cond delay="0"/>
                                          </p:stCondLst>
                                        </p:cTn>
                                        <p:tgtEl>
                                          <p:spTgt spid="45"/>
                                        </p:tgtEl>
                                        <p:attrNameLst>
                                          <p:attrName>style.visibility</p:attrName>
                                        </p:attrNameLst>
                                      </p:cBhvr>
                                      <p:to>
                                        <p:strVal val="visible"/>
                                      </p:to>
                                    </p:set>
                                    <p:animEffect transition="in" filter="wipe(up)">
                                      <p:cBhvr>
                                        <p:cTn id="134" dur="1500"/>
                                        <p:tgtEl>
                                          <p:spTgt spid="45"/>
                                        </p:tgtEl>
                                      </p:cBhvr>
                                    </p:animEffect>
                                  </p:childTnLst>
                                </p:cTn>
                              </p:par>
                            </p:childTnLst>
                          </p:cTn>
                        </p:par>
                        <p:par>
                          <p:cTn id="135" fill="hold">
                            <p:stCondLst>
                              <p:cond delay="29000"/>
                            </p:stCondLst>
                            <p:childTnLst>
                              <p:par>
                                <p:cTn id="136" presetID="22" presetClass="exit" presetSubtype="4" fill="hold" grpId="1" nodeType="afterEffect">
                                  <p:stCondLst>
                                    <p:cond delay="1250"/>
                                  </p:stCondLst>
                                  <p:childTnLst>
                                    <p:animEffect transition="out" filter="wipe(down)">
                                      <p:cBhvr>
                                        <p:cTn id="137" dur="500"/>
                                        <p:tgtEl>
                                          <p:spTgt spid="45"/>
                                        </p:tgtEl>
                                      </p:cBhvr>
                                    </p:animEffect>
                                    <p:set>
                                      <p:cBhvr>
                                        <p:cTn id="138" dur="1" fill="hold">
                                          <p:stCondLst>
                                            <p:cond delay="499"/>
                                          </p:stCondLst>
                                        </p:cTn>
                                        <p:tgtEl>
                                          <p:spTgt spid="45"/>
                                        </p:tgtEl>
                                        <p:attrNameLst>
                                          <p:attrName>style.visibility</p:attrName>
                                        </p:attrNameLst>
                                      </p:cBhvr>
                                      <p:to>
                                        <p:strVal val="hidden"/>
                                      </p:to>
                                    </p:set>
                                  </p:childTnLst>
                                </p:cTn>
                              </p:par>
                            </p:childTnLst>
                          </p:cTn>
                        </p:par>
                        <p:par>
                          <p:cTn id="139" fill="hold">
                            <p:stCondLst>
                              <p:cond delay="30750"/>
                            </p:stCondLst>
                            <p:childTnLst>
                              <p:par>
                                <p:cTn id="140" presetID="42" presetClass="entr" presetSubtype="0" fill="hold" nodeType="after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fade">
                                      <p:cBhvr>
                                        <p:cTn id="142" dur="1000"/>
                                        <p:tgtEl>
                                          <p:spTgt spid="29"/>
                                        </p:tgtEl>
                                      </p:cBhvr>
                                    </p:animEffect>
                                    <p:anim calcmode="lin" valueType="num">
                                      <p:cBhvr>
                                        <p:cTn id="143" dur="1000" fill="hold"/>
                                        <p:tgtEl>
                                          <p:spTgt spid="29"/>
                                        </p:tgtEl>
                                        <p:attrNameLst>
                                          <p:attrName>ppt_x</p:attrName>
                                        </p:attrNameLst>
                                      </p:cBhvr>
                                      <p:tavLst>
                                        <p:tav tm="0">
                                          <p:val>
                                            <p:strVal val="#ppt_x"/>
                                          </p:val>
                                        </p:tav>
                                        <p:tav tm="100000">
                                          <p:val>
                                            <p:strVal val="#ppt_x"/>
                                          </p:val>
                                        </p:tav>
                                      </p:tavLst>
                                    </p:anim>
                                    <p:anim calcmode="lin" valueType="num">
                                      <p:cBhvr>
                                        <p:cTn id="144" dur="1000" fill="hold"/>
                                        <p:tgtEl>
                                          <p:spTgt spid="29"/>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30"/>
                                        </p:tgtEl>
                                        <p:attrNameLst>
                                          <p:attrName>style.visibility</p:attrName>
                                        </p:attrNameLst>
                                      </p:cBhvr>
                                      <p:to>
                                        <p:strVal val="visible"/>
                                      </p:to>
                                    </p:set>
                                    <p:animEffect transition="in" filter="fade">
                                      <p:cBhvr>
                                        <p:cTn id="147" dur="1000"/>
                                        <p:tgtEl>
                                          <p:spTgt spid="30"/>
                                        </p:tgtEl>
                                      </p:cBhvr>
                                    </p:animEffect>
                                    <p:anim calcmode="lin" valueType="num">
                                      <p:cBhvr>
                                        <p:cTn id="148" dur="1000" fill="hold"/>
                                        <p:tgtEl>
                                          <p:spTgt spid="30"/>
                                        </p:tgtEl>
                                        <p:attrNameLst>
                                          <p:attrName>ppt_x</p:attrName>
                                        </p:attrNameLst>
                                      </p:cBhvr>
                                      <p:tavLst>
                                        <p:tav tm="0">
                                          <p:val>
                                            <p:strVal val="#ppt_x"/>
                                          </p:val>
                                        </p:tav>
                                        <p:tav tm="100000">
                                          <p:val>
                                            <p:strVal val="#ppt_x"/>
                                          </p:val>
                                        </p:tav>
                                      </p:tavLst>
                                    </p:anim>
                                    <p:anim calcmode="lin" valueType="num">
                                      <p:cBhvr>
                                        <p:cTn id="149" dur="1000" fill="hold"/>
                                        <p:tgtEl>
                                          <p:spTgt spid="30"/>
                                        </p:tgtEl>
                                        <p:attrNameLst>
                                          <p:attrName>ppt_y</p:attrName>
                                        </p:attrNameLst>
                                      </p:cBhvr>
                                      <p:tavLst>
                                        <p:tav tm="0">
                                          <p:val>
                                            <p:strVal val="#ppt_y+.1"/>
                                          </p:val>
                                        </p:tav>
                                        <p:tav tm="100000">
                                          <p:val>
                                            <p:strVal val="#ppt_y"/>
                                          </p:val>
                                        </p:tav>
                                      </p:tavLst>
                                    </p:anim>
                                  </p:childTnLst>
                                </p:cTn>
                              </p:par>
                              <p:par>
                                <p:cTn id="150" presetID="22" presetClass="entr" presetSubtype="1" fill="hold" grpId="0" nodeType="withEffect">
                                  <p:stCondLst>
                                    <p:cond delay="1000"/>
                                  </p:stCondLst>
                                  <p:childTnLst>
                                    <p:set>
                                      <p:cBhvr>
                                        <p:cTn id="151" dur="1" fill="hold">
                                          <p:stCondLst>
                                            <p:cond delay="0"/>
                                          </p:stCondLst>
                                        </p:cTn>
                                        <p:tgtEl>
                                          <p:spTgt spid="46"/>
                                        </p:tgtEl>
                                        <p:attrNameLst>
                                          <p:attrName>style.visibility</p:attrName>
                                        </p:attrNameLst>
                                      </p:cBhvr>
                                      <p:to>
                                        <p:strVal val="visible"/>
                                      </p:to>
                                    </p:set>
                                    <p:animEffect transition="in" filter="wipe(up)">
                                      <p:cBhvr>
                                        <p:cTn id="152" dur="1500"/>
                                        <p:tgtEl>
                                          <p:spTgt spid="46"/>
                                        </p:tgtEl>
                                      </p:cBhvr>
                                    </p:animEffect>
                                  </p:childTnLst>
                                </p:cTn>
                              </p:par>
                            </p:childTnLst>
                          </p:cTn>
                        </p:par>
                        <p:par>
                          <p:cTn id="153" fill="hold">
                            <p:stCondLst>
                              <p:cond delay="33250"/>
                            </p:stCondLst>
                            <p:childTnLst>
                              <p:par>
                                <p:cTn id="154" presetID="22" presetClass="exit" presetSubtype="4" fill="hold" grpId="1" nodeType="afterEffect">
                                  <p:stCondLst>
                                    <p:cond delay="1250"/>
                                  </p:stCondLst>
                                  <p:childTnLst>
                                    <p:animEffect transition="out" filter="wipe(down)">
                                      <p:cBhvr>
                                        <p:cTn id="155" dur="500"/>
                                        <p:tgtEl>
                                          <p:spTgt spid="46"/>
                                        </p:tgtEl>
                                      </p:cBhvr>
                                    </p:animEffect>
                                    <p:set>
                                      <p:cBhvr>
                                        <p:cTn id="156" dur="1" fill="hold">
                                          <p:stCondLst>
                                            <p:cond delay="499"/>
                                          </p:stCondLst>
                                        </p:cTn>
                                        <p:tgtEl>
                                          <p:spTgt spid="46"/>
                                        </p:tgtEl>
                                        <p:attrNameLst>
                                          <p:attrName>style.visibility</p:attrName>
                                        </p:attrNameLst>
                                      </p:cBhvr>
                                      <p:to>
                                        <p:strVal val="hidden"/>
                                      </p:to>
                                    </p:set>
                                  </p:childTnLst>
                                </p:cTn>
                              </p:par>
                            </p:childTnLst>
                          </p:cTn>
                        </p:par>
                        <p:par>
                          <p:cTn id="157" fill="hold">
                            <p:stCondLst>
                              <p:cond delay="35000"/>
                            </p:stCondLst>
                            <p:childTnLst>
                              <p:par>
                                <p:cTn id="158" presetID="42" presetClass="entr" presetSubtype="0" fill="hold" nodeType="afterEffect">
                                  <p:stCondLst>
                                    <p:cond delay="0"/>
                                  </p:stCondLst>
                                  <p:childTnLst>
                                    <p:set>
                                      <p:cBhvr>
                                        <p:cTn id="159" dur="1" fill="hold">
                                          <p:stCondLst>
                                            <p:cond delay="0"/>
                                          </p:stCondLst>
                                        </p:cTn>
                                        <p:tgtEl>
                                          <p:spTgt spid="31"/>
                                        </p:tgtEl>
                                        <p:attrNameLst>
                                          <p:attrName>style.visibility</p:attrName>
                                        </p:attrNameLst>
                                      </p:cBhvr>
                                      <p:to>
                                        <p:strVal val="visible"/>
                                      </p:to>
                                    </p:set>
                                    <p:animEffect transition="in" filter="fade">
                                      <p:cBhvr>
                                        <p:cTn id="160" dur="1000"/>
                                        <p:tgtEl>
                                          <p:spTgt spid="31"/>
                                        </p:tgtEl>
                                      </p:cBhvr>
                                    </p:animEffect>
                                    <p:anim calcmode="lin" valueType="num">
                                      <p:cBhvr>
                                        <p:cTn id="161" dur="1000" fill="hold"/>
                                        <p:tgtEl>
                                          <p:spTgt spid="31"/>
                                        </p:tgtEl>
                                        <p:attrNameLst>
                                          <p:attrName>ppt_x</p:attrName>
                                        </p:attrNameLst>
                                      </p:cBhvr>
                                      <p:tavLst>
                                        <p:tav tm="0">
                                          <p:val>
                                            <p:strVal val="#ppt_x"/>
                                          </p:val>
                                        </p:tav>
                                        <p:tav tm="100000">
                                          <p:val>
                                            <p:strVal val="#ppt_x"/>
                                          </p:val>
                                        </p:tav>
                                      </p:tavLst>
                                    </p:anim>
                                    <p:anim calcmode="lin" valueType="num">
                                      <p:cBhvr>
                                        <p:cTn id="162" dur="1000" fill="hold"/>
                                        <p:tgtEl>
                                          <p:spTgt spid="31"/>
                                        </p:tgtEl>
                                        <p:attrNameLst>
                                          <p:attrName>ppt_y</p:attrName>
                                        </p:attrNameLst>
                                      </p:cBhvr>
                                      <p:tavLst>
                                        <p:tav tm="0">
                                          <p:val>
                                            <p:strVal val="#ppt_y+.1"/>
                                          </p:val>
                                        </p:tav>
                                        <p:tav tm="100000">
                                          <p:val>
                                            <p:strVal val="#ppt_y"/>
                                          </p:val>
                                        </p:tav>
                                      </p:tavLst>
                                    </p:anim>
                                  </p:childTnLst>
                                </p:cTn>
                              </p:par>
                              <p:par>
                                <p:cTn id="163" presetID="42"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fade">
                                      <p:cBhvr>
                                        <p:cTn id="165" dur="1000"/>
                                        <p:tgtEl>
                                          <p:spTgt spid="32"/>
                                        </p:tgtEl>
                                      </p:cBhvr>
                                    </p:animEffect>
                                    <p:anim calcmode="lin" valueType="num">
                                      <p:cBhvr>
                                        <p:cTn id="166" dur="1000" fill="hold"/>
                                        <p:tgtEl>
                                          <p:spTgt spid="32"/>
                                        </p:tgtEl>
                                        <p:attrNameLst>
                                          <p:attrName>ppt_x</p:attrName>
                                        </p:attrNameLst>
                                      </p:cBhvr>
                                      <p:tavLst>
                                        <p:tav tm="0">
                                          <p:val>
                                            <p:strVal val="#ppt_x"/>
                                          </p:val>
                                        </p:tav>
                                        <p:tav tm="100000">
                                          <p:val>
                                            <p:strVal val="#ppt_x"/>
                                          </p:val>
                                        </p:tav>
                                      </p:tavLst>
                                    </p:anim>
                                    <p:anim calcmode="lin" valueType="num">
                                      <p:cBhvr>
                                        <p:cTn id="167" dur="1000" fill="hold"/>
                                        <p:tgtEl>
                                          <p:spTgt spid="32"/>
                                        </p:tgtEl>
                                        <p:attrNameLst>
                                          <p:attrName>ppt_y</p:attrName>
                                        </p:attrNameLst>
                                      </p:cBhvr>
                                      <p:tavLst>
                                        <p:tav tm="0">
                                          <p:val>
                                            <p:strVal val="#ppt_y+.1"/>
                                          </p:val>
                                        </p:tav>
                                        <p:tav tm="100000">
                                          <p:val>
                                            <p:strVal val="#ppt_y"/>
                                          </p:val>
                                        </p:tav>
                                      </p:tavLst>
                                    </p:anim>
                                  </p:childTnLst>
                                </p:cTn>
                              </p:par>
                              <p:par>
                                <p:cTn id="168" presetID="22" presetClass="entr" presetSubtype="1" fill="hold" grpId="0" nodeType="withEffect">
                                  <p:stCondLst>
                                    <p:cond delay="1000"/>
                                  </p:stCondLst>
                                  <p:childTnLst>
                                    <p:set>
                                      <p:cBhvr>
                                        <p:cTn id="169" dur="1" fill="hold">
                                          <p:stCondLst>
                                            <p:cond delay="0"/>
                                          </p:stCondLst>
                                        </p:cTn>
                                        <p:tgtEl>
                                          <p:spTgt spid="47"/>
                                        </p:tgtEl>
                                        <p:attrNameLst>
                                          <p:attrName>style.visibility</p:attrName>
                                        </p:attrNameLst>
                                      </p:cBhvr>
                                      <p:to>
                                        <p:strVal val="visible"/>
                                      </p:to>
                                    </p:set>
                                    <p:animEffect transition="in" filter="wipe(up)">
                                      <p:cBhvr>
                                        <p:cTn id="170" dur="1500"/>
                                        <p:tgtEl>
                                          <p:spTgt spid="47"/>
                                        </p:tgtEl>
                                      </p:cBhvr>
                                    </p:animEffect>
                                  </p:childTnLst>
                                </p:cTn>
                              </p:par>
                            </p:childTnLst>
                          </p:cTn>
                        </p:par>
                        <p:par>
                          <p:cTn id="171" fill="hold">
                            <p:stCondLst>
                              <p:cond delay="37500"/>
                            </p:stCondLst>
                            <p:childTnLst>
                              <p:par>
                                <p:cTn id="172" presetID="22" presetClass="exit" presetSubtype="4" fill="hold" grpId="1" nodeType="afterEffect">
                                  <p:stCondLst>
                                    <p:cond delay="1250"/>
                                  </p:stCondLst>
                                  <p:childTnLst>
                                    <p:animEffect transition="out" filter="wipe(down)">
                                      <p:cBhvr>
                                        <p:cTn id="173" dur="500"/>
                                        <p:tgtEl>
                                          <p:spTgt spid="47"/>
                                        </p:tgtEl>
                                      </p:cBhvr>
                                    </p:animEffect>
                                    <p:set>
                                      <p:cBhvr>
                                        <p:cTn id="174" dur="1" fill="hold">
                                          <p:stCondLst>
                                            <p:cond delay="499"/>
                                          </p:stCondLst>
                                        </p:cTn>
                                        <p:tgtEl>
                                          <p:spTgt spid="47"/>
                                        </p:tgtEl>
                                        <p:attrNameLst>
                                          <p:attrName>style.visibility</p:attrName>
                                        </p:attrNameLst>
                                      </p:cBhvr>
                                      <p:to>
                                        <p:strVal val="hidden"/>
                                      </p:to>
                                    </p:set>
                                  </p:childTnLst>
                                </p:cTn>
                              </p:par>
                            </p:childTnLst>
                          </p:cTn>
                        </p:par>
                        <p:par>
                          <p:cTn id="175" fill="hold">
                            <p:stCondLst>
                              <p:cond delay="39250"/>
                            </p:stCondLst>
                            <p:childTnLst>
                              <p:par>
                                <p:cTn id="176" presetID="42" presetClass="entr" presetSubtype="0" fill="hold" nodeType="afterEffect">
                                  <p:stCondLst>
                                    <p:cond delay="0"/>
                                  </p:stCondLst>
                                  <p:childTnLst>
                                    <p:set>
                                      <p:cBhvr>
                                        <p:cTn id="177" dur="1" fill="hold">
                                          <p:stCondLst>
                                            <p:cond delay="0"/>
                                          </p:stCondLst>
                                        </p:cTn>
                                        <p:tgtEl>
                                          <p:spTgt spid="33"/>
                                        </p:tgtEl>
                                        <p:attrNameLst>
                                          <p:attrName>style.visibility</p:attrName>
                                        </p:attrNameLst>
                                      </p:cBhvr>
                                      <p:to>
                                        <p:strVal val="visible"/>
                                      </p:to>
                                    </p:set>
                                    <p:animEffect transition="in" filter="fade">
                                      <p:cBhvr>
                                        <p:cTn id="178" dur="1000"/>
                                        <p:tgtEl>
                                          <p:spTgt spid="33"/>
                                        </p:tgtEl>
                                      </p:cBhvr>
                                    </p:animEffect>
                                    <p:anim calcmode="lin" valueType="num">
                                      <p:cBhvr>
                                        <p:cTn id="179" dur="1000" fill="hold"/>
                                        <p:tgtEl>
                                          <p:spTgt spid="33"/>
                                        </p:tgtEl>
                                        <p:attrNameLst>
                                          <p:attrName>ppt_x</p:attrName>
                                        </p:attrNameLst>
                                      </p:cBhvr>
                                      <p:tavLst>
                                        <p:tav tm="0">
                                          <p:val>
                                            <p:strVal val="#ppt_x"/>
                                          </p:val>
                                        </p:tav>
                                        <p:tav tm="100000">
                                          <p:val>
                                            <p:strVal val="#ppt_x"/>
                                          </p:val>
                                        </p:tav>
                                      </p:tavLst>
                                    </p:anim>
                                    <p:anim calcmode="lin" valueType="num">
                                      <p:cBhvr>
                                        <p:cTn id="180" dur="1000" fill="hold"/>
                                        <p:tgtEl>
                                          <p:spTgt spid="33"/>
                                        </p:tgtEl>
                                        <p:attrNameLst>
                                          <p:attrName>ppt_y</p:attrName>
                                        </p:attrNameLst>
                                      </p:cBhvr>
                                      <p:tavLst>
                                        <p:tav tm="0">
                                          <p:val>
                                            <p:strVal val="#ppt_y+.1"/>
                                          </p:val>
                                        </p:tav>
                                        <p:tav tm="100000">
                                          <p:val>
                                            <p:strVal val="#ppt_y"/>
                                          </p:val>
                                        </p:tav>
                                      </p:tavLst>
                                    </p:anim>
                                  </p:childTnLst>
                                </p:cTn>
                              </p:par>
                              <p:par>
                                <p:cTn id="181" presetID="42" presetClass="entr" presetSubtype="0" fill="hold" nodeType="withEffect">
                                  <p:stCondLst>
                                    <p:cond delay="0"/>
                                  </p:stCondLst>
                                  <p:childTnLst>
                                    <p:set>
                                      <p:cBhvr>
                                        <p:cTn id="182" dur="1" fill="hold">
                                          <p:stCondLst>
                                            <p:cond delay="0"/>
                                          </p:stCondLst>
                                        </p:cTn>
                                        <p:tgtEl>
                                          <p:spTgt spid="34"/>
                                        </p:tgtEl>
                                        <p:attrNameLst>
                                          <p:attrName>style.visibility</p:attrName>
                                        </p:attrNameLst>
                                      </p:cBhvr>
                                      <p:to>
                                        <p:strVal val="visible"/>
                                      </p:to>
                                    </p:set>
                                    <p:animEffect transition="in" filter="fade">
                                      <p:cBhvr>
                                        <p:cTn id="183" dur="1000"/>
                                        <p:tgtEl>
                                          <p:spTgt spid="34"/>
                                        </p:tgtEl>
                                      </p:cBhvr>
                                    </p:animEffect>
                                    <p:anim calcmode="lin" valueType="num">
                                      <p:cBhvr>
                                        <p:cTn id="184" dur="1000" fill="hold"/>
                                        <p:tgtEl>
                                          <p:spTgt spid="34"/>
                                        </p:tgtEl>
                                        <p:attrNameLst>
                                          <p:attrName>ppt_x</p:attrName>
                                        </p:attrNameLst>
                                      </p:cBhvr>
                                      <p:tavLst>
                                        <p:tav tm="0">
                                          <p:val>
                                            <p:strVal val="#ppt_x"/>
                                          </p:val>
                                        </p:tav>
                                        <p:tav tm="100000">
                                          <p:val>
                                            <p:strVal val="#ppt_x"/>
                                          </p:val>
                                        </p:tav>
                                      </p:tavLst>
                                    </p:anim>
                                    <p:anim calcmode="lin" valueType="num">
                                      <p:cBhvr>
                                        <p:cTn id="185" dur="1000" fill="hold"/>
                                        <p:tgtEl>
                                          <p:spTgt spid="34"/>
                                        </p:tgtEl>
                                        <p:attrNameLst>
                                          <p:attrName>ppt_y</p:attrName>
                                        </p:attrNameLst>
                                      </p:cBhvr>
                                      <p:tavLst>
                                        <p:tav tm="0">
                                          <p:val>
                                            <p:strVal val="#ppt_y+.1"/>
                                          </p:val>
                                        </p:tav>
                                        <p:tav tm="100000">
                                          <p:val>
                                            <p:strVal val="#ppt_y"/>
                                          </p:val>
                                        </p:tav>
                                      </p:tavLst>
                                    </p:anim>
                                  </p:childTnLst>
                                </p:cTn>
                              </p:par>
                              <p:par>
                                <p:cTn id="186" presetID="22" presetClass="entr" presetSubtype="1" fill="hold" grpId="0" nodeType="withEffect">
                                  <p:stCondLst>
                                    <p:cond delay="1000"/>
                                  </p:stCondLst>
                                  <p:childTnLst>
                                    <p:set>
                                      <p:cBhvr>
                                        <p:cTn id="187" dur="1" fill="hold">
                                          <p:stCondLst>
                                            <p:cond delay="0"/>
                                          </p:stCondLst>
                                        </p:cTn>
                                        <p:tgtEl>
                                          <p:spTgt spid="48"/>
                                        </p:tgtEl>
                                        <p:attrNameLst>
                                          <p:attrName>style.visibility</p:attrName>
                                        </p:attrNameLst>
                                      </p:cBhvr>
                                      <p:to>
                                        <p:strVal val="visible"/>
                                      </p:to>
                                    </p:set>
                                    <p:animEffect transition="in" filter="wipe(up)">
                                      <p:cBhvr>
                                        <p:cTn id="188" dur="1500"/>
                                        <p:tgtEl>
                                          <p:spTgt spid="48"/>
                                        </p:tgtEl>
                                      </p:cBhvr>
                                    </p:animEffect>
                                  </p:childTnLst>
                                </p:cTn>
                              </p:par>
                            </p:childTnLst>
                          </p:cTn>
                        </p:par>
                        <p:par>
                          <p:cTn id="189" fill="hold">
                            <p:stCondLst>
                              <p:cond delay="41750"/>
                            </p:stCondLst>
                            <p:childTnLst>
                              <p:par>
                                <p:cTn id="190" presetID="22" presetClass="exit" presetSubtype="4" fill="hold" grpId="1" nodeType="afterEffect">
                                  <p:stCondLst>
                                    <p:cond delay="1250"/>
                                  </p:stCondLst>
                                  <p:childTnLst>
                                    <p:animEffect transition="out" filter="wipe(down)">
                                      <p:cBhvr>
                                        <p:cTn id="191" dur="500"/>
                                        <p:tgtEl>
                                          <p:spTgt spid="48"/>
                                        </p:tgtEl>
                                      </p:cBhvr>
                                    </p:animEffect>
                                    <p:set>
                                      <p:cBhvr>
                                        <p:cTn id="192" dur="1" fill="hold">
                                          <p:stCondLst>
                                            <p:cond delay="499"/>
                                          </p:stCondLst>
                                        </p:cTn>
                                        <p:tgtEl>
                                          <p:spTgt spid="48"/>
                                        </p:tgtEl>
                                        <p:attrNameLst>
                                          <p:attrName>style.visibility</p:attrName>
                                        </p:attrNameLst>
                                      </p:cBhvr>
                                      <p:to>
                                        <p:strVal val="hidden"/>
                                      </p:to>
                                    </p:set>
                                  </p:childTnLst>
                                </p:cTn>
                              </p:par>
                            </p:childTnLst>
                          </p:cTn>
                        </p:par>
                        <p:par>
                          <p:cTn id="193" fill="hold">
                            <p:stCondLst>
                              <p:cond delay="43500"/>
                            </p:stCondLst>
                            <p:childTnLst>
                              <p:par>
                                <p:cTn id="194" presetID="42" presetClass="entr" presetSubtype="0" fill="hold" nodeType="afterEffect">
                                  <p:stCondLst>
                                    <p:cond delay="0"/>
                                  </p:stCondLst>
                                  <p:childTnLst>
                                    <p:set>
                                      <p:cBhvr>
                                        <p:cTn id="195" dur="1" fill="hold">
                                          <p:stCondLst>
                                            <p:cond delay="0"/>
                                          </p:stCondLst>
                                        </p:cTn>
                                        <p:tgtEl>
                                          <p:spTgt spid="35"/>
                                        </p:tgtEl>
                                        <p:attrNameLst>
                                          <p:attrName>style.visibility</p:attrName>
                                        </p:attrNameLst>
                                      </p:cBhvr>
                                      <p:to>
                                        <p:strVal val="visible"/>
                                      </p:to>
                                    </p:set>
                                    <p:animEffect transition="in" filter="fade">
                                      <p:cBhvr>
                                        <p:cTn id="196" dur="1000"/>
                                        <p:tgtEl>
                                          <p:spTgt spid="35"/>
                                        </p:tgtEl>
                                      </p:cBhvr>
                                    </p:animEffect>
                                    <p:anim calcmode="lin" valueType="num">
                                      <p:cBhvr>
                                        <p:cTn id="197" dur="1000" fill="hold"/>
                                        <p:tgtEl>
                                          <p:spTgt spid="35"/>
                                        </p:tgtEl>
                                        <p:attrNameLst>
                                          <p:attrName>ppt_x</p:attrName>
                                        </p:attrNameLst>
                                      </p:cBhvr>
                                      <p:tavLst>
                                        <p:tav tm="0">
                                          <p:val>
                                            <p:strVal val="#ppt_x"/>
                                          </p:val>
                                        </p:tav>
                                        <p:tav tm="100000">
                                          <p:val>
                                            <p:strVal val="#ppt_x"/>
                                          </p:val>
                                        </p:tav>
                                      </p:tavLst>
                                    </p:anim>
                                    <p:anim calcmode="lin" valueType="num">
                                      <p:cBhvr>
                                        <p:cTn id="198" dur="1000" fill="hold"/>
                                        <p:tgtEl>
                                          <p:spTgt spid="35"/>
                                        </p:tgtEl>
                                        <p:attrNameLst>
                                          <p:attrName>ppt_y</p:attrName>
                                        </p:attrNameLst>
                                      </p:cBhvr>
                                      <p:tavLst>
                                        <p:tav tm="0">
                                          <p:val>
                                            <p:strVal val="#ppt_y+.1"/>
                                          </p:val>
                                        </p:tav>
                                        <p:tav tm="100000">
                                          <p:val>
                                            <p:strVal val="#ppt_y"/>
                                          </p:val>
                                        </p:tav>
                                      </p:tavLst>
                                    </p:anim>
                                  </p:childTnLst>
                                </p:cTn>
                              </p:par>
                              <p:par>
                                <p:cTn id="199" presetID="42" presetClass="entr" presetSubtype="0" fill="hold" nodeType="withEffect">
                                  <p:stCondLst>
                                    <p:cond delay="0"/>
                                  </p:stCondLst>
                                  <p:childTnLst>
                                    <p:set>
                                      <p:cBhvr>
                                        <p:cTn id="200" dur="1" fill="hold">
                                          <p:stCondLst>
                                            <p:cond delay="0"/>
                                          </p:stCondLst>
                                        </p:cTn>
                                        <p:tgtEl>
                                          <p:spTgt spid="36"/>
                                        </p:tgtEl>
                                        <p:attrNameLst>
                                          <p:attrName>style.visibility</p:attrName>
                                        </p:attrNameLst>
                                      </p:cBhvr>
                                      <p:to>
                                        <p:strVal val="visible"/>
                                      </p:to>
                                    </p:set>
                                    <p:animEffect transition="in" filter="fade">
                                      <p:cBhvr>
                                        <p:cTn id="201" dur="1000"/>
                                        <p:tgtEl>
                                          <p:spTgt spid="36"/>
                                        </p:tgtEl>
                                      </p:cBhvr>
                                    </p:animEffect>
                                    <p:anim calcmode="lin" valueType="num">
                                      <p:cBhvr>
                                        <p:cTn id="202" dur="1000" fill="hold"/>
                                        <p:tgtEl>
                                          <p:spTgt spid="36"/>
                                        </p:tgtEl>
                                        <p:attrNameLst>
                                          <p:attrName>ppt_x</p:attrName>
                                        </p:attrNameLst>
                                      </p:cBhvr>
                                      <p:tavLst>
                                        <p:tav tm="0">
                                          <p:val>
                                            <p:strVal val="#ppt_x"/>
                                          </p:val>
                                        </p:tav>
                                        <p:tav tm="100000">
                                          <p:val>
                                            <p:strVal val="#ppt_x"/>
                                          </p:val>
                                        </p:tav>
                                      </p:tavLst>
                                    </p:anim>
                                    <p:anim calcmode="lin" valueType="num">
                                      <p:cBhvr>
                                        <p:cTn id="203" dur="1000" fill="hold"/>
                                        <p:tgtEl>
                                          <p:spTgt spid="36"/>
                                        </p:tgtEl>
                                        <p:attrNameLst>
                                          <p:attrName>ppt_y</p:attrName>
                                        </p:attrNameLst>
                                      </p:cBhvr>
                                      <p:tavLst>
                                        <p:tav tm="0">
                                          <p:val>
                                            <p:strVal val="#ppt_y+.1"/>
                                          </p:val>
                                        </p:tav>
                                        <p:tav tm="100000">
                                          <p:val>
                                            <p:strVal val="#ppt_y"/>
                                          </p:val>
                                        </p:tav>
                                      </p:tavLst>
                                    </p:anim>
                                  </p:childTnLst>
                                </p:cTn>
                              </p:par>
                              <p:par>
                                <p:cTn id="204" presetID="22" presetClass="entr" presetSubtype="1" fill="hold" grpId="0" nodeType="withEffect">
                                  <p:stCondLst>
                                    <p:cond delay="1000"/>
                                  </p:stCondLst>
                                  <p:childTnLst>
                                    <p:set>
                                      <p:cBhvr>
                                        <p:cTn id="205" dur="1" fill="hold">
                                          <p:stCondLst>
                                            <p:cond delay="0"/>
                                          </p:stCondLst>
                                        </p:cTn>
                                        <p:tgtEl>
                                          <p:spTgt spid="49"/>
                                        </p:tgtEl>
                                        <p:attrNameLst>
                                          <p:attrName>style.visibility</p:attrName>
                                        </p:attrNameLst>
                                      </p:cBhvr>
                                      <p:to>
                                        <p:strVal val="visible"/>
                                      </p:to>
                                    </p:set>
                                    <p:animEffect transition="in" filter="wipe(up)">
                                      <p:cBhvr>
                                        <p:cTn id="206" dur="1500"/>
                                        <p:tgtEl>
                                          <p:spTgt spid="49"/>
                                        </p:tgtEl>
                                      </p:cBhvr>
                                    </p:animEffect>
                                  </p:childTnLst>
                                </p:cTn>
                              </p:par>
                            </p:childTnLst>
                          </p:cTn>
                        </p:par>
                        <p:par>
                          <p:cTn id="207" fill="hold">
                            <p:stCondLst>
                              <p:cond delay="46000"/>
                            </p:stCondLst>
                            <p:childTnLst>
                              <p:par>
                                <p:cTn id="208" presetID="22" presetClass="exit" presetSubtype="4" fill="hold" grpId="1" nodeType="afterEffect">
                                  <p:stCondLst>
                                    <p:cond delay="1250"/>
                                  </p:stCondLst>
                                  <p:childTnLst>
                                    <p:animEffect transition="out" filter="wipe(down)">
                                      <p:cBhvr>
                                        <p:cTn id="209" dur="500"/>
                                        <p:tgtEl>
                                          <p:spTgt spid="49"/>
                                        </p:tgtEl>
                                      </p:cBhvr>
                                    </p:animEffect>
                                    <p:set>
                                      <p:cBhvr>
                                        <p:cTn id="210" dur="1" fill="hold">
                                          <p:stCondLst>
                                            <p:cond delay="499"/>
                                          </p:stCondLst>
                                        </p:cTn>
                                        <p:tgtEl>
                                          <p:spTgt spid="49"/>
                                        </p:tgtEl>
                                        <p:attrNameLst>
                                          <p:attrName>style.visibility</p:attrName>
                                        </p:attrNameLst>
                                      </p:cBhvr>
                                      <p:to>
                                        <p:strVal val="hidden"/>
                                      </p:to>
                                    </p:set>
                                  </p:childTnLst>
                                </p:cTn>
                              </p:par>
                            </p:childTnLst>
                          </p:cTn>
                        </p:par>
                        <p:par>
                          <p:cTn id="211" fill="hold">
                            <p:stCondLst>
                              <p:cond delay="47750"/>
                            </p:stCondLst>
                            <p:childTnLst>
                              <p:par>
                                <p:cTn id="212" presetID="42" presetClass="entr" presetSubtype="0" fill="hold" nodeType="afterEffect">
                                  <p:stCondLst>
                                    <p:cond delay="0"/>
                                  </p:stCondLst>
                                  <p:childTnLst>
                                    <p:set>
                                      <p:cBhvr>
                                        <p:cTn id="213" dur="1" fill="hold">
                                          <p:stCondLst>
                                            <p:cond delay="0"/>
                                          </p:stCondLst>
                                        </p:cTn>
                                        <p:tgtEl>
                                          <p:spTgt spid="37"/>
                                        </p:tgtEl>
                                        <p:attrNameLst>
                                          <p:attrName>style.visibility</p:attrName>
                                        </p:attrNameLst>
                                      </p:cBhvr>
                                      <p:to>
                                        <p:strVal val="visible"/>
                                      </p:to>
                                    </p:set>
                                    <p:animEffect transition="in" filter="fade">
                                      <p:cBhvr>
                                        <p:cTn id="214" dur="1000"/>
                                        <p:tgtEl>
                                          <p:spTgt spid="37"/>
                                        </p:tgtEl>
                                      </p:cBhvr>
                                    </p:animEffect>
                                    <p:anim calcmode="lin" valueType="num">
                                      <p:cBhvr>
                                        <p:cTn id="215" dur="1000" fill="hold"/>
                                        <p:tgtEl>
                                          <p:spTgt spid="37"/>
                                        </p:tgtEl>
                                        <p:attrNameLst>
                                          <p:attrName>ppt_x</p:attrName>
                                        </p:attrNameLst>
                                      </p:cBhvr>
                                      <p:tavLst>
                                        <p:tav tm="0">
                                          <p:val>
                                            <p:strVal val="#ppt_x"/>
                                          </p:val>
                                        </p:tav>
                                        <p:tav tm="100000">
                                          <p:val>
                                            <p:strVal val="#ppt_x"/>
                                          </p:val>
                                        </p:tav>
                                      </p:tavLst>
                                    </p:anim>
                                    <p:anim calcmode="lin" valueType="num">
                                      <p:cBhvr>
                                        <p:cTn id="216" dur="1000" fill="hold"/>
                                        <p:tgtEl>
                                          <p:spTgt spid="37"/>
                                        </p:tgtEl>
                                        <p:attrNameLst>
                                          <p:attrName>ppt_y</p:attrName>
                                        </p:attrNameLst>
                                      </p:cBhvr>
                                      <p:tavLst>
                                        <p:tav tm="0">
                                          <p:val>
                                            <p:strVal val="#ppt_y+.1"/>
                                          </p:val>
                                        </p:tav>
                                        <p:tav tm="100000">
                                          <p:val>
                                            <p:strVal val="#ppt_y"/>
                                          </p:val>
                                        </p:tav>
                                      </p:tavLst>
                                    </p:anim>
                                  </p:childTnLst>
                                </p:cTn>
                              </p:par>
                              <p:par>
                                <p:cTn id="217" presetID="42" presetClass="entr" presetSubtype="0" fill="hold" nodeType="withEffect">
                                  <p:stCondLst>
                                    <p:cond delay="0"/>
                                  </p:stCondLst>
                                  <p:childTnLst>
                                    <p:set>
                                      <p:cBhvr>
                                        <p:cTn id="218" dur="1" fill="hold">
                                          <p:stCondLst>
                                            <p:cond delay="0"/>
                                          </p:stCondLst>
                                        </p:cTn>
                                        <p:tgtEl>
                                          <p:spTgt spid="38"/>
                                        </p:tgtEl>
                                        <p:attrNameLst>
                                          <p:attrName>style.visibility</p:attrName>
                                        </p:attrNameLst>
                                      </p:cBhvr>
                                      <p:to>
                                        <p:strVal val="visible"/>
                                      </p:to>
                                    </p:set>
                                    <p:animEffect transition="in" filter="fade">
                                      <p:cBhvr>
                                        <p:cTn id="219" dur="1000"/>
                                        <p:tgtEl>
                                          <p:spTgt spid="38"/>
                                        </p:tgtEl>
                                      </p:cBhvr>
                                    </p:animEffect>
                                    <p:anim calcmode="lin" valueType="num">
                                      <p:cBhvr>
                                        <p:cTn id="220" dur="1000" fill="hold"/>
                                        <p:tgtEl>
                                          <p:spTgt spid="38"/>
                                        </p:tgtEl>
                                        <p:attrNameLst>
                                          <p:attrName>ppt_x</p:attrName>
                                        </p:attrNameLst>
                                      </p:cBhvr>
                                      <p:tavLst>
                                        <p:tav tm="0">
                                          <p:val>
                                            <p:strVal val="#ppt_x"/>
                                          </p:val>
                                        </p:tav>
                                        <p:tav tm="100000">
                                          <p:val>
                                            <p:strVal val="#ppt_x"/>
                                          </p:val>
                                        </p:tav>
                                      </p:tavLst>
                                    </p:anim>
                                    <p:anim calcmode="lin" valueType="num">
                                      <p:cBhvr>
                                        <p:cTn id="221" dur="1000" fill="hold"/>
                                        <p:tgtEl>
                                          <p:spTgt spid="38"/>
                                        </p:tgtEl>
                                        <p:attrNameLst>
                                          <p:attrName>ppt_y</p:attrName>
                                        </p:attrNameLst>
                                      </p:cBhvr>
                                      <p:tavLst>
                                        <p:tav tm="0">
                                          <p:val>
                                            <p:strVal val="#ppt_y+.1"/>
                                          </p:val>
                                        </p:tav>
                                        <p:tav tm="100000">
                                          <p:val>
                                            <p:strVal val="#ppt_y"/>
                                          </p:val>
                                        </p:tav>
                                      </p:tavLst>
                                    </p:anim>
                                  </p:childTnLst>
                                </p:cTn>
                              </p:par>
                              <p:par>
                                <p:cTn id="222" presetID="22" presetClass="entr" presetSubtype="1" fill="hold" grpId="0" nodeType="withEffect">
                                  <p:stCondLst>
                                    <p:cond delay="1000"/>
                                  </p:stCondLst>
                                  <p:childTnLst>
                                    <p:set>
                                      <p:cBhvr>
                                        <p:cTn id="223" dur="1" fill="hold">
                                          <p:stCondLst>
                                            <p:cond delay="0"/>
                                          </p:stCondLst>
                                        </p:cTn>
                                        <p:tgtEl>
                                          <p:spTgt spid="50"/>
                                        </p:tgtEl>
                                        <p:attrNameLst>
                                          <p:attrName>style.visibility</p:attrName>
                                        </p:attrNameLst>
                                      </p:cBhvr>
                                      <p:to>
                                        <p:strVal val="visible"/>
                                      </p:to>
                                    </p:set>
                                    <p:animEffect transition="in" filter="wipe(up)">
                                      <p:cBhvr>
                                        <p:cTn id="224" dur="1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P spid="16"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F326F69-0D96-46F9-B889-3156DD4E8CF4}"/>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13</a:t>
            </a:r>
          </a:p>
        </p:txBody>
      </p:sp>
      <p:grpSp>
        <p:nvGrpSpPr>
          <p:cNvPr id="11" name="Grupo 10">
            <a:extLst>
              <a:ext uri="{FF2B5EF4-FFF2-40B4-BE49-F238E27FC236}">
                <a16:creationId xmlns:a16="http://schemas.microsoft.com/office/drawing/2014/main" id="{58A44EFC-73DC-4447-9D26-B6A4C8D0F72B}"/>
              </a:ext>
            </a:extLst>
          </p:cNvPr>
          <p:cNvGrpSpPr/>
          <p:nvPr/>
        </p:nvGrpSpPr>
        <p:grpSpPr>
          <a:xfrm>
            <a:off x="6435306" y="5891845"/>
            <a:ext cx="2613804" cy="556834"/>
            <a:chOff x="6020242" y="5792530"/>
            <a:chExt cx="3085351" cy="720135"/>
          </a:xfrm>
        </p:grpSpPr>
        <p:pic>
          <p:nvPicPr>
            <p:cNvPr id="12" name="Imagen 11">
              <a:extLst>
                <a:ext uri="{FF2B5EF4-FFF2-40B4-BE49-F238E27FC236}">
                  <a16:creationId xmlns:a16="http://schemas.microsoft.com/office/drawing/2014/main" id="{1B33E2BE-ED7D-45B1-8162-AD2953F8112D}"/>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3" name="CuadroTexto 12">
              <a:extLst>
                <a:ext uri="{FF2B5EF4-FFF2-40B4-BE49-F238E27FC236}">
                  <a16:creationId xmlns:a16="http://schemas.microsoft.com/office/drawing/2014/main" id="{5D87E20E-87FB-430D-81FE-F003EB86FC44}"/>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pic>
        <p:nvPicPr>
          <p:cNvPr id="7" name="Picture 4">
            <a:extLst>
              <a:ext uri="{FF2B5EF4-FFF2-40B4-BE49-F238E27FC236}">
                <a16:creationId xmlns:a16="http://schemas.microsoft.com/office/drawing/2014/main" id="{EDE55CA0-30AE-4196-82B8-927617B471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69" t="3821" r="4932" b="9694"/>
          <a:stretch/>
        </p:blipFill>
        <p:spPr bwMode="auto">
          <a:xfrm>
            <a:off x="210446" y="1147147"/>
            <a:ext cx="8640000" cy="4591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1 CuadroTexto">
            <a:extLst>
              <a:ext uri="{FF2B5EF4-FFF2-40B4-BE49-F238E27FC236}">
                <a16:creationId xmlns:a16="http://schemas.microsoft.com/office/drawing/2014/main" id="{EFD99431-F3CD-4EAE-BCD4-55AE67944993}"/>
              </a:ext>
            </a:extLst>
          </p:cNvPr>
          <p:cNvSpPr txBox="1"/>
          <p:nvPr/>
        </p:nvSpPr>
        <p:spPr>
          <a:xfrm>
            <a:off x="534300" y="3366478"/>
            <a:ext cx="847724" cy="215444"/>
          </a:xfrm>
          <a:prstGeom prst="rect">
            <a:avLst/>
          </a:prstGeom>
          <a:noFill/>
          <a:ln>
            <a:noFill/>
          </a:ln>
        </p:spPr>
        <p:txBody>
          <a:bodyPr wrap="square" rtlCol="0">
            <a:spAutoFit/>
          </a:bodyPr>
          <a:lstStyle/>
          <a:p>
            <a:pPr algn="ctr"/>
            <a:r>
              <a:rPr lang="es-PE" sz="800" b="1" dirty="0">
                <a:solidFill>
                  <a:schemeClr val="bg1"/>
                </a:solidFill>
                <a:latin typeface="Calibri" panose="020F0502020204030204" pitchFamily="34" charset="0"/>
              </a:rPr>
              <a:t>Lambayeque</a:t>
            </a:r>
          </a:p>
        </p:txBody>
      </p:sp>
      <p:sp>
        <p:nvSpPr>
          <p:cNvPr id="9" name="14 CuadroTexto">
            <a:extLst>
              <a:ext uri="{FF2B5EF4-FFF2-40B4-BE49-F238E27FC236}">
                <a16:creationId xmlns:a16="http://schemas.microsoft.com/office/drawing/2014/main" id="{001242B6-B455-45C3-8A22-6C278C29EDDA}"/>
              </a:ext>
            </a:extLst>
          </p:cNvPr>
          <p:cNvSpPr txBox="1"/>
          <p:nvPr/>
        </p:nvSpPr>
        <p:spPr>
          <a:xfrm>
            <a:off x="1162950" y="2871178"/>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Cajamarca</a:t>
            </a:r>
          </a:p>
        </p:txBody>
      </p:sp>
      <p:sp>
        <p:nvSpPr>
          <p:cNvPr id="10" name="15 CuadroTexto">
            <a:extLst>
              <a:ext uri="{FF2B5EF4-FFF2-40B4-BE49-F238E27FC236}">
                <a16:creationId xmlns:a16="http://schemas.microsoft.com/office/drawing/2014/main" id="{563AA970-6B38-4DA2-99B8-8D5EF640B387}"/>
              </a:ext>
            </a:extLst>
          </p:cNvPr>
          <p:cNvSpPr txBox="1"/>
          <p:nvPr/>
        </p:nvSpPr>
        <p:spPr>
          <a:xfrm>
            <a:off x="2124975" y="2814028"/>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San Martín</a:t>
            </a:r>
          </a:p>
        </p:txBody>
      </p:sp>
      <p:sp>
        <p:nvSpPr>
          <p:cNvPr id="14" name="16 CuadroTexto">
            <a:extLst>
              <a:ext uri="{FF2B5EF4-FFF2-40B4-BE49-F238E27FC236}">
                <a16:creationId xmlns:a16="http://schemas.microsoft.com/office/drawing/2014/main" id="{B2E7D7F1-114C-469D-B5F7-4FAB7A89B9E4}"/>
              </a:ext>
            </a:extLst>
          </p:cNvPr>
          <p:cNvSpPr txBox="1"/>
          <p:nvPr/>
        </p:nvSpPr>
        <p:spPr>
          <a:xfrm>
            <a:off x="1686824" y="3549716"/>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La Libertad</a:t>
            </a:r>
          </a:p>
        </p:txBody>
      </p:sp>
      <p:sp>
        <p:nvSpPr>
          <p:cNvPr id="15" name="17 CuadroTexto">
            <a:extLst>
              <a:ext uri="{FF2B5EF4-FFF2-40B4-BE49-F238E27FC236}">
                <a16:creationId xmlns:a16="http://schemas.microsoft.com/office/drawing/2014/main" id="{EDCA4CF0-E71F-429F-BB25-B73AB2AFBEFE}"/>
              </a:ext>
            </a:extLst>
          </p:cNvPr>
          <p:cNvSpPr txBox="1"/>
          <p:nvPr/>
        </p:nvSpPr>
        <p:spPr>
          <a:xfrm>
            <a:off x="2391674" y="3854516"/>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Ancash</a:t>
            </a:r>
          </a:p>
        </p:txBody>
      </p:sp>
      <p:sp>
        <p:nvSpPr>
          <p:cNvPr id="16" name="18 CuadroTexto">
            <a:extLst>
              <a:ext uri="{FF2B5EF4-FFF2-40B4-BE49-F238E27FC236}">
                <a16:creationId xmlns:a16="http://schemas.microsoft.com/office/drawing/2014/main" id="{CBA151D4-7453-4135-9B0A-D7436D7F1A9B}"/>
              </a:ext>
            </a:extLst>
          </p:cNvPr>
          <p:cNvSpPr txBox="1"/>
          <p:nvPr/>
        </p:nvSpPr>
        <p:spPr>
          <a:xfrm>
            <a:off x="2591700" y="2071078"/>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Loreto</a:t>
            </a:r>
          </a:p>
        </p:txBody>
      </p:sp>
      <p:sp>
        <p:nvSpPr>
          <p:cNvPr id="17" name="19 CuadroTexto">
            <a:extLst>
              <a:ext uri="{FF2B5EF4-FFF2-40B4-BE49-F238E27FC236}">
                <a16:creationId xmlns:a16="http://schemas.microsoft.com/office/drawing/2014/main" id="{A2E6A3A0-3DFB-4577-BF36-8AE4B7EC10F6}"/>
              </a:ext>
            </a:extLst>
          </p:cNvPr>
          <p:cNvSpPr txBox="1"/>
          <p:nvPr/>
        </p:nvSpPr>
        <p:spPr>
          <a:xfrm>
            <a:off x="4268100" y="2899069"/>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Ucayali</a:t>
            </a:r>
          </a:p>
        </p:txBody>
      </p:sp>
      <p:sp>
        <p:nvSpPr>
          <p:cNvPr id="18" name="20 CuadroTexto">
            <a:extLst>
              <a:ext uri="{FF2B5EF4-FFF2-40B4-BE49-F238E27FC236}">
                <a16:creationId xmlns:a16="http://schemas.microsoft.com/office/drawing/2014/main" id="{98DB9923-320B-4A8F-A050-9213EA2EADCE}"/>
              </a:ext>
            </a:extLst>
          </p:cNvPr>
          <p:cNvSpPr txBox="1"/>
          <p:nvPr/>
        </p:nvSpPr>
        <p:spPr>
          <a:xfrm>
            <a:off x="2682186" y="3133563"/>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Huánuco</a:t>
            </a:r>
          </a:p>
        </p:txBody>
      </p:sp>
      <p:sp>
        <p:nvSpPr>
          <p:cNvPr id="19" name="21 CuadroTexto">
            <a:extLst>
              <a:ext uri="{FF2B5EF4-FFF2-40B4-BE49-F238E27FC236}">
                <a16:creationId xmlns:a16="http://schemas.microsoft.com/office/drawing/2014/main" id="{BEF870D1-C867-4717-ADEC-0CEBA1145C43}"/>
              </a:ext>
            </a:extLst>
          </p:cNvPr>
          <p:cNvSpPr txBox="1"/>
          <p:nvPr/>
        </p:nvSpPr>
        <p:spPr>
          <a:xfrm>
            <a:off x="1420125" y="2556853"/>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Amazonas</a:t>
            </a:r>
          </a:p>
        </p:txBody>
      </p:sp>
      <p:sp>
        <p:nvSpPr>
          <p:cNvPr id="20" name="22 CuadroTexto">
            <a:extLst>
              <a:ext uri="{FF2B5EF4-FFF2-40B4-BE49-F238E27FC236}">
                <a16:creationId xmlns:a16="http://schemas.microsoft.com/office/drawing/2014/main" id="{6E8A084D-9E7D-4F8C-8CF7-C7913A52CE00}"/>
              </a:ext>
            </a:extLst>
          </p:cNvPr>
          <p:cNvSpPr txBox="1"/>
          <p:nvPr/>
        </p:nvSpPr>
        <p:spPr>
          <a:xfrm>
            <a:off x="3348936" y="3495513"/>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Pasco</a:t>
            </a:r>
          </a:p>
        </p:txBody>
      </p:sp>
      <p:sp>
        <p:nvSpPr>
          <p:cNvPr id="21" name="23 CuadroTexto">
            <a:extLst>
              <a:ext uri="{FF2B5EF4-FFF2-40B4-BE49-F238E27FC236}">
                <a16:creationId xmlns:a16="http://schemas.microsoft.com/office/drawing/2014/main" id="{EDB66D93-975F-432B-B619-C0928B52B198}"/>
              </a:ext>
            </a:extLst>
          </p:cNvPr>
          <p:cNvSpPr txBox="1"/>
          <p:nvPr/>
        </p:nvSpPr>
        <p:spPr>
          <a:xfrm>
            <a:off x="4034736" y="3724113"/>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Junín</a:t>
            </a:r>
          </a:p>
        </p:txBody>
      </p:sp>
      <p:sp>
        <p:nvSpPr>
          <p:cNvPr id="22" name="24 CuadroTexto">
            <a:extLst>
              <a:ext uri="{FF2B5EF4-FFF2-40B4-BE49-F238E27FC236}">
                <a16:creationId xmlns:a16="http://schemas.microsoft.com/office/drawing/2014/main" id="{6C527704-BA8A-4513-8D34-CC0F10907C24}"/>
              </a:ext>
            </a:extLst>
          </p:cNvPr>
          <p:cNvSpPr txBox="1"/>
          <p:nvPr/>
        </p:nvSpPr>
        <p:spPr>
          <a:xfrm>
            <a:off x="4377636" y="4152738"/>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Huancavelica</a:t>
            </a:r>
          </a:p>
        </p:txBody>
      </p:sp>
      <p:sp>
        <p:nvSpPr>
          <p:cNvPr id="23" name="25 CuadroTexto">
            <a:extLst>
              <a:ext uri="{FF2B5EF4-FFF2-40B4-BE49-F238E27FC236}">
                <a16:creationId xmlns:a16="http://schemas.microsoft.com/office/drawing/2014/main" id="{F818A4A5-9A10-4171-A91B-D0D98A15838C}"/>
              </a:ext>
            </a:extLst>
          </p:cNvPr>
          <p:cNvSpPr txBox="1"/>
          <p:nvPr/>
        </p:nvSpPr>
        <p:spPr>
          <a:xfrm>
            <a:off x="4911035" y="4352763"/>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Ayacucho</a:t>
            </a:r>
          </a:p>
        </p:txBody>
      </p:sp>
      <p:sp>
        <p:nvSpPr>
          <p:cNvPr id="24" name="26 CuadroTexto">
            <a:extLst>
              <a:ext uri="{FF2B5EF4-FFF2-40B4-BE49-F238E27FC236}">
                <a16:creationId xmlns:a16="http://schemas.microsoft.com/office/drawing/2014/main" id="{E2BF83C6-12ED-4E8A-8773-284DD4454F88}"/>
              </a:ext>
            </a:extLst>
          </p:cNvPr>
          <p:cNvSpPr txBox="1"/>
          <p:nvPr/>
        </p:nvSpPr>
        <p:spPr>
          <a:xfrm>
            <a:off x="5377757" y="4127794"/>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Apurímac</a:t>
            </a:r>
          </a:p>
        </p:txBody>
      </p:sp>
      <p:sp>
        <p:nvSpPr>
          <p:cNvPr id="25" name="27 CuadroTexto">
            <a:extLst>
              <a:ext uri="{FF2B5EF4-FFF2-40B4-BE49-F238E27FC236}">
                <a16:creationId xmlns:a16="http://schemas.microsoft.com/office/drawing/2014/main" id="{2D1692BF-DE5F-428E-8A48-74CC2A5F2CC1}"/>
              </a:ext>
            </a:extLst>
          </p:cNvPr>
          <p:cNvSpPr txBox="1"/>
          <p:nvPr/>
        </p:nvSpPr>
        <p:spPr>
          <a:xfrm>
            <a:off x="6082601" y="3912350"/>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Cuzco</a:t>
            </a:r>
          </a:p>
        </p:txBody>
      </p:sp>
      <p:sp>
        <p:nvSpPr>
          <p:cNvPr id="26" name="28 CuadroTexto">
            <a:extLst>
              <a:ext uri="{FF2B5EF4-FFF2-40B4-BE49-F238E27FC236}">
                <a16:creationId xmlns:a16="http://schemas.microsoft.com/office/drawing/2014/main" id="{FE355ED2-DB61-4734-808D-F1253F8E3767}"/>
              </a:ext>
            </a:extLst>
          </p:cNvPr>
          <p:cNvSpPr txBox="1"/>
          <p:nvPr/>
        </p:nvSpPr>
        <p:spPr>
          <a:xfrm>
            <a:off x="7092250" y="4014389"/>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Puno</a:t>
            </a:r>
          </a:p>
        </p:txBody>
      </p:sp>
      <p:sp>
        <p:nvSpPr>
          <p:cNvPr id="27" name="29 CuadroTexto">
            <a:extLst>
              <a:ext uri="{FF2B5EF4-FFF2-40B4-BE49-F238E27FC236}">
                <a16:creationId xmlns:a16="http://schemas.microsoft.com/office/drawing/2014/main" id="{A07EC569-CAA5-4850-98CC-42B79F488133}"/>
              </a:ext>
            </a:extLst>
          </p:cNvPr>
          <p:cNvSpPr txBox="1"/>
          <p:nvPr/>
        </p:nvSpPr>
        <p:spPr>
          <a:xfrm>
            <a:off x="5920684" y="2953272"/>
            <a:ext cx="847724" cy="215444"/>
          </a:xfrm>
          <a:prstGeom prst="rect">
            <a:avLst/>
          </a:prstGeom>
          <a:noFill/>
          <a:ln>
            <a:noFill/>
          </a:ln>
        </p:spPr>
        <p:txBody>
          <a:bodyPr wrap="square" rtlCol="0">
            <a:spAutoFit/>
          </a:bodyPr>
          <a:lstStyle/>
          <a:p>
            <a:pPr algn="ctr"/>
            <a:r>
              <a:rPr lang="es-PE" sz="800" b="1" dirty="0">
                <a:solidFill>
                  <a:schemeClr val="bg1">
                    <a:lumMod val="85000"/>
                  </a:schemeClr>
                </a:solidFill>
                <a:latin typeface="Calibri" panose="020F0502020204030204" pitchFamily="34" charset="0"/>
              </a:rPr>
              <a:t>Madre de Dios</a:t>
            </a:r>
          </a:p>
        </p:txBody>
      </p:sp>
      <p:sp>
        <p:nvSpPr>
          <p:cNvPr id="28" name="30 CuadroTexto">
            <a:extLst>
              <a:ext uri="{FF2B5EF4-FFF2-40B4-BE49-F238E27FC236}">
                <a16:creationId xmlns:a16="http://schemas.microsoft.com/office/drawing/2014/main" id="{99C5D696-492E-4E8B-A5C7-B3002A1295B5}"/>
              </a:ext>
            </a:extLst>
          </p:cNvPr>
          <p:cNvSpPr txBox="1"/>
          <p:nvPr/>
        </p:nvSpPr>
        <p:spPr>
          <a:xfrm>
            <a:off x="4639573" y="4819488"/>
            <a:ext cx="847724" cy="215444"/>
          </a:xfrm>
          <a:prstGeom prst="rect">
            <a:avLst/>
          </a:prstGeom>
          <a:noFill/>
          <a:ln>
            <a:noFill/>
          </a:ln>
        </p:spPr>
        <p:txBody>
          <a:bodyPr wrap="square" rtlCol="0">
            <a:spAutoFit/>
          </a:bodyPr>
          <a:lstStyle/>
          <a:p>
            <a:pPr algn="ctr"/>
            <a:r>
              <a:rPr lang="es-PE" sz="800" b="1" dirty="0">
                <a:solidFill>
                  <a:schemeClr val="bg1"/>
                </a:solidFill>
                <a:latin typeface="Calibri" panose="020F0502020204030204" pitchFamily="34" charset="0"/>
              </a:rPr>
              <a:t>Ica</a:t>
            </a:r>
          </a:p>
        </p:txBody>
      </p:sp>
      <p:sp>
        <p:nvSpPr>
          <p:cNvPr id="29" name="31 CuadroTexto">
            <a:extLst>
              <a:ext uri="{FF2B5EF4-FFF2-40B4-BE49-F238E27FC236}">
                <a16:creationId xmlns:a16="http://schemas.microsoft.com/office/drawing/2014/main" id="{B9684A11-7432-4957-AAE8-C0CF689FF5F2}"/>
              </a:ext>
            </a:extLst>
          </p:cNvPr>
          <p:cNvSpPr txBox="1"/>
          <p:nvPr/>
        </p:nvSpPr>
        <p:spPr>
          <a:xfrm>
            <a:off x="6268338" y="4654616"/>
            <a:ext cx="847724" cy="215444"/>
          </a:xfrm>
          <a:prstGeom prst="rect">
            <a:avLst/>
          </a:prstGeom>
          <a:noFill/>
          <a:ln>
            <a:noFill/>
          </a:ln>
        </p:spPr>
        <p:txBody>
          <a:bodyPr wrap="square" rtlCol="0">
            <a:spAutoFit/>
          </a:bodyPr>
          <a:lstStyle/>
          <a:p>
            <a:pPr algn="ctr"/>
            <a:r>
              <a:rPr lang="es-PE" sz="800" b="1" dirty="0">
                <a:solidFill>
                  <a:schemeClr val="bg1"/>
                </a:solidFill>
                <a:latin typeface="Calibri" panose="020F0502020204030204" pitchFamily="34" charset="0"/>
              </a:rPr>
              <a:t>Arequipa</a:t>
            </a:r>
          </a:p>
        </p:txBody>
      </p:sp>
      <p:sp>
        <p:nvSpPr>
          <p:cNvPr id="30" name="32 CuadroTexto">
            <a:extLst>
              <a:ext uri="{FF2B5EF4-FFF2-40B4-BE49-F238E27FC236}">
                <a16:creationId xmlns:a16="http://schemas.microsoft.com/office/drawing/2014/main" id="{82E2F759-D9D7-4531-B1ED-96B1310832BE}"/>
              </a:ext>
            </a:extLst>
          </p:cNvPr>
          <p:cNvSpPr txBox="1"/>
          <p:nvPr/>
        </p:nvSpPr>
        <p:spPr>
          <a:xfrm>
            <a:off x="7611362" y="4860535"/>
            <a:ext cx="847724" cy="215444"/>
          </a:xfrm>
          <a:prstGeom prst="rect">
            <a:avLst/>
          </a:prstGeom>
          <a:noFill/>
          <a:ln>
            <a:noFill/>
          </a:ln>
        </p:spPr>
        <p:txBody>
          <a:bodyPr wrap="square" rtlCol="0">
            <a:spAutoFit/>
          </a:bodyPr>
          <a:lstStyle/>
          <a:p>
            <a:pPr algn="ctr"/>
            <a:r>
              <a:rPr lang="es-PE" sz="800" b="1" dirty="0">
                <a:solidFill>
                  <a:schemeClr val="bg1"/>
                </a:solidFill>
                <a:latin typeface="Calibri" panose="020F0502020204030204" pitchFamily="34" charset="0"/>
              </a:rPr>
              <a:t>Moquegua</a:t>
            </a:r>
          </a:p>
        </p:txBody>
      </p:sp>
      <p:sp>
        <p:nvSpPr>
          <p:cNvPr id="31" name="33 CuadroTexto">
            <a:extLst>
              <a:ext uri="{FF2B5EF4-FFF2-40B4-BE49-F238E27FC236}">
                <a16:creationId xmlns:a16="http://schemas.microsoft.com/office/drawing/2014/main" id="{ED5807EA-59DD-49A7-86CA-D44E010C4F97}"/>
              </a:ext>
            </a:extLst>
          </p:cNvPr>
          <p:cNvSpPr txBox="1"/>
          <p:nvPr/>
        </p:nvSpPr>
        <p:spPr>
          <a:xfrm>
            <a:off x="8097137" y="5037879"/>
            <a:ext cx="847724" cy="215444"/>
          </a:xfrm>
          <a:prstGeom prst="rect">
            <a:avLst/>
          </a:prstGeom>
          <a:noFill/>
          <a:ln>
            <a:noFill/>
          </a:ln>
        </p:spPr>
        <p:txBody>
          <a:bodyPr wrap="square" rtlCol="0">
            <a:spAutoFit/>
          </a:bodyPr>
          <a:lstStyle/>
          <a:p>
            <a:pPr algn="ctr"/>
            <a:r>
              <a:rPr lang="es-PE" sz="800" b="1" dirty="0">
                <a:solidFill>
                  <a:schemeClr val="bg1"/>
                </a:solidFill>
                <a:latin typeface="Calibri" panose="020F0502020204030204" pitchFamily="34" charset="0"/>
              </a:rPr>
              <a:t>Tacna</a:t>
            </a:r>
          </a:p>
        </p:txBody>
      </p:sp>
      <p:sp>
        <p:nvSpPr>
          <p:cNvPr id="32" name="34 CuadroTexto">
            <a:extLst>
              <a:ext uri="{FF2B5EF4-FFF2-40B4-BE49-F238E27FC236}">
                <a16:creationId xmlns:a16="http://schemas.microsoft.com/office/drawing/2014/main" id="{0682A1ED-D067-4E92-991A-065663DEA621}"/>
              </a:ext>
            </a:extLst>
          </p:cNvPr>
          <p:cNvSpPr txBox="1"/>
          <p:nvPr/>
        </p:nvSpPr>
        <p:spPr>
          <a:xfrm>
            <a:off x="1601096" y="3356953"/>
            <a:ext cx="1990728" cy="215444"/>
          </a:xfrm>
          <a:prstGeom prst="rect">
            <a:avLst/>
          </a:prstGeom>
          <a:noFill/>
          <a:ln>
            <a:noFill/>
          </a:ln>
        </p:spPr>
        <p:txBody>
          <a:bodyPr wrap="square" rtlCol="0">
            <a:spAutoFit/>
          </a:bodyPr>
          <a:lstStyle/>
          <a:p>
            <a:pPr algn="ctr"/>
            <a:r>
              <a:rPr lang="es-PE" sz="800" b="1" dirty="0">
                <a:solidFill>
                  <a:srgbClr val="FFFF00"/>
                </a:solidFill>
                <a:latin typeface="Calibri" panose="020F0502020204030204" pitchFamily="34" charset="0"/>
              </a:rPr>
              <a:t>OBRAINSA – Concesión  Valle del Zaña S.A</a:t>
            </a:r>
            <a:r>
              <a:rPr lang="es-PE" sz="800" b="1" dirty="0">
                <a:solidFill>
                  <a:schemeClr val="bg1"/>
                </a:solidFill>
                <a:latin typeface="Calibri" panose="020F0502020204030204" pitchFamily="34" charset="0"/>
              </a:rPr>
              <a:t>.</a:t>
            </a:r>
          </a:p>
        </p:txBody>
      </p:sp>
      <p:sp>
        <p:nvSpPr>
          <p:cNvPr id="33" name="4 Elipse">
            <a:extLst>
              <a:ext uri="{FF2B5EF4-FFF2-40B4-BE49-F238E27FC236}">
                <a16:creationId xmlns:a16="http://schemas.microsoft.com/office/drawing/2014/main" id="{C2D745C4-31FE-48CD-A16D-51F341137B11}"/>
              </a:ext>
            </a:extLst>
          </p:cNvPr>
          <p:cNvSpPr/>
          <p:nvPr/>
        </p:nvSpPr>
        <p:spPr>
          <a:xfrm>
            <a:off x="1153425" y="3270544"/>
            <a:ext cx="495299" cy="459463"/>
          </a:xfrm>
          <a:prstGeom prst="ellipse">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4" name="9 Flecha abajo">
            <a:extLst>
              <a:ext uri="{FF2B5EF4-FFF2-40B4-BE49-F238E27FC236}">
                <a16:creationId xmlns:a16="http://schemas.microsoft.com/office/drawing/2014/main" id="{D44C0C81-7061-40A2-BC4F-D268C51B732A}"/>
              </a:ext>
            </a:extLst>
          </p:cNvPr>
          <p:cNvSpPr/>
          <p:nvPr/>
        </p:nvSpPr>
        <p:spPr>
          <a:xfrm>
            <a:off x="1220100" y="3153297"/>
            <a:ext cx="366711" cy="288697"/>
          </a:xfrm>
          <a:prstGeom prst="downArrow">
            <a:avLst/>
          </a:prstGeom>
          <a:solidFill>
            <a:srgbClr val="FF3300"/>
          </a:solidFill>
          <a:ln w="76200">
            <a:solidFill>
              <a:srgbClr val="00FF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5" name="CuadroTexto 34">
            <a:extLst>
              <a:ext uri="{FF2B5EF4-FFF2-40B4-BE49-F238E27FC236}">
                <a16:creationId xmlns:a16="http://schemas.microsoft.com/office/drawing/2014/main" id="{EEE4560F-7BF3-40D4-8AE0-37EB7CAA6B3D}"/>
              </a:ext>
            </a:extLst>
          </p:cNvPr>
          <p:cNvSpPr txBox="1"/>
          <p:nvPr/>
        </p:nvSpPr>
        <p:spPr>
          <a:xfrm>
            <a:off x="318782" y="441596"/>
            <a:ext cx="8405768" cy="369332"/>
          </a:xfrm>
          <a:prstGeom prst="rect">
            <a:avLst/>
          </a:prstGeom>
          <a:noFill/>
        </p:spPr>
        <p:txBody>
          <a:bodyPr wrap="square" rtlCol="0">
            <a:spAutoFit/>
          </a:bodyPr>
          <a:lstStyle/>
          <a:p>
            <a:pPr marL="539750" indent="-539750" algn="just"/>
            <a:r>
              <a:rPr lang="es-PE" dirty="0">
                <a:solidFill>
                  <a:schemeClr val="accent1"/>
                </a:solidFill>
                <a:latin typeface="Swis721 Ex BT" panose="020B0605020202020204" pitchFamily="34" charset="0"/>
                <a:cs typeface="Arial" panose="020B0604020202020204" pitchFamily="34" charset="0"/>
              </a:rPr>
              <a:t>III.1	Ubicación en el Perú</a:t>
            </a:r>
          </a:p>
        </p:txBody>
      </p:sp>
    </p:spTree>
    <p:extLst>
      <p:ext uri="{BB962C8B-B14F-4D97-AF65-F5344CB8AC3E}">
        <p14:creationId xmlns:p14="http://schemas.microsoft.com/office/powerpoint/2010/main" val="39873649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1000"/>
                                        <p:tgtEl>
                                          <p:spTgt spid="3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1000"/>
                                        <p:tgtEl>
                                          <p:spTgt spid="3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childTnLst>
                                </p:cTn>
                              </p:par>
                            </p:childTnLst>
                          </p:cTn>
                        </p:par>
                        <p:par>
                          <p:cTn id="75" fill="hold">
                            <p:stCondLst>
                              <p:cond delay="1500"/>
                            </p:stCondLst>
                            <p:childTnLst>
                              <p:par>
                                <p:cTn id="76" presetID="16" presetClass="entr" presetSubtype="21" fill="hold" grpId="0" nodeType="afterEffect">
                                  <p:stCondLst>
                                    <p:cond delay="1000"/>
                                  </p:stCondLst>
                                  <p:childTnLst>
                                    <p:set>
                                      <p:cBhvr>
                                        <p:cTn id="77" dur="1" fill="hold">
                                          <p:stCondLst>
                                            <p:cond delay="0"/>
                                          </p:stCondLst>
                                        </p:cTn>
                                        <p:tgtEl>
                                          <p:spTgt spid="33"/>
                                        </p:tgtEl>
                                        <p:attrNameLst>
                                          <p:attrName>style.visibility</p:attrName>
                                        </p:attrNameLst>
                                      </p:cBhvr>
                                      <p:to>
                                        <p:strVal val="visible"/>
                                      </p:to>
                                    </p:set>
                                    <p:animEffect transition="in" filter="barn(inVertical)">
                                      <p:cBhvr>
                                        <p:cTn id="78" dur="1500"/>
                                        <p:tgtEl>
                                          <p:spTgt spid="33"/>
                                        </p:tgtEl>
                                      </p:cBhvr>
                                    </p:animEffect>
                                  </p:childTnLst>
                                </p:cTn>
                              </p:par>
                            </p:childTnLst>
                          </p:cTn>
                        </p:par>
                        <p:par>
                          <p:cTn id="79" fill="hold">
                            <p:stCondLst>
                              <p:cond delay="4000"/>
                            </p:stCondLst>
                            <p:childTnLst>
                              <p:par>
                                <p:cTn id="80" presetID="47" presetClass="entr" presetSubtype="0" fill="hold" grpId="0" nodeType="afterEffect">
                                  <p:stCondLst>
                                    <p:cond delay="100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childTnLst>
                          </p:cTn>
                        </p:par>
                        <p:par>
                          <p:cTn id="85" fill="hold">
                            <p:stCondLst>
                              <p:cond delay="6000"/>
                            </p:stCondLst>
                            <p:childTnLst>
                              <p:par>
                                <p:cTn id="86" presetID="16" presetClass="entr" presetSubtype="21" fill="hold" grpId="0" nodeType="afterEffect">
                                  <p:stCondLst>
                                    <p:cond delay="250"/>
                                  </p:stCondLst>
                                  <p:childTnLst>
                                    <p:set>
                                      <p:cBhvr>
                                        <p:cTn id="87" dur="1" fill="hold">
                                          <p:stCondLst>
                                            <p:cond delay="0"/>
                                          </p:stCondLst>
                                        </p:cTn>
                                        <p:tgtEl>
                                          <p:spTgt spid="32"/>
                                        </p:tgtEl>
                                        <p:attrNameLst>
                                          <p:attrName>style.visibility</p:attrName>
                                        </p:attrNameLst>
                                      </p:cBhvr>
                                      <p:to>
                                        <p:strVal val="visible"/>
                                      </p:to>
                                    </p:set>
                                    <p:animEffect transition="in" filter="barn(inVertical)">
                                      <p:cBhvr>
                                        <p:cTn id="8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animBg="1"/>
      <p:bldP spid="34"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F326F69-0D96-46F9-B889-3156DD4E8CF4}"/>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14</a:t>
            </a:r>
          </a:p>
        </p:txBody>
      </p:sp>
      <p:grpSp>
        <p:nvGrpSpPr>
          <p:cNvPr id="11" name="Grupo 10">
            <a:extLst>
              <a:ext uri="{FF2B5EF4-FFF2-40B4-BE49-F238E27FC236}">
                <a16:creationId xmlns:a16="http://schemas.microsoft.com/office/drawing/2014/main" id="{58A44EFC-73DC-4447-9D26-B6A4C8D0F72B}"/>
              </a:ext>
            </a:extLst>
          </p:cNvPr>
          <p:cNvGrpSpPr/>
          <p:nvPr/>
        </p:nvGrpSpPr>
        <p:grpSpPr>
          <a:xfrm>
            <a:off x="6435306" y="5891845"/>
            <a:ext cx="2613804" cy="556834"/>
            <a:chOff x="6020242" y="5792530"/>
            <a:chExt cx="3085351" cy="720135"/>
          </a:xfrm>
        </p:grpSpPr>
        <p:pic>
          <p:nvPicPr>
            <p:cNvPr id="12" name="Imagen 11">
              <a:extLst>
                <a:ext uri="{FF2B5EF4-FFF2-40B4-BE49-F238E27FC236}">
                  <a16:creationId xmlns:a16="http://schemas.microsoft.com/office/drawing/2014/main" id="{1B33E2BE-ED7D-45B1-8162-AD2953F8112D}"/>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3" name="CuadroTexto 12">
              <a:extLst>
                <a:ext uri="{FF2B5EF4-FFF2-40B4-BE49-F238E27FC236}">
                  <a16:creationId xmlns:a16="http://schemas.microsoft.com/office/drawing/2014/main" id="{5D87E20E-87FB-430D-81FE-F003EB86FC44}"/>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35" name="CuadroTexto 34">
            <a:extLst>
              <a:ext uri="{FF2B5EF4-FFF2-40B4-BE49-F238E27FC236}">
                <a16:creationId xmlns:a16="http://schemas.microsoft.com/office/drawing/2014/main" id="{EEE4560F-7BF3-40D4-8AE0-37EB7CAA6B3D}"/>
              </a:ext>
            </a:extLst>
          </p:cNvPr>
          <p:cNvSpPr txBox="1"/>
          <p:nvPr/>
        </p:nvSpPr>
        <p:spPr>
          <a:xfrm>
            <a:off x="318782" y="441596"/>
            <a:ext cx="8405768" cy="369332"/>
          </a:xfrm>
          <a:prstGeom prst="rect">
            <a:avLst/>
          </a:prstGeom>
          <a:noFill/>
        </p:spPr>
        <p:txBody>
          <a:bodyPr wrap="square" rtlCol="0">
            <a:spAutoFit/>
          </a:bodyPr>
          <a:lstStyle/>
          <a:p>
            <a:pPr marL="539750" indent="-539750" algn="just"/>
            <a:r>
              <a:rPr lang="es-PE" dirty="0">
                <a:solidFill>
                  <a:schemeClr val="accent1"/>
                </a:solidFill>
                <a:latin typeface="Swis721 Ex BT" panose="020B0605020202020204" pitchFamily="34" charset="0"/>
                <a:cs typeface="Arial" panose="020B0604020202020204" pitchFamily="34" charset="0"/>
              </a:rPr>
              <a:t>III.2	Ubicación en la Región Lambayeque</a:t>
            </a:r>
          </a:p>
        </p:txBody>
      </p:sp>
      <p:pic>
        <p:nvPicPr>
          <p:cNvPr id="36" name="Picture 2">
            <a:extLst>
              <a:ext uri="{FF2B5EF4-FFF2-40B4-BE49-F238E27FC236}">
                <a16:creationId xmlns:a16="http://schemas.microsoft.com/office/drawing/2014/main" id="{E26F5A06-507E-4024-A2BA-55433444BF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75" t="5714" r="12116" b="12993"/>
          <a:stretch/>
        </p:blipFill>
        <p:spPr bwMode="auto">
          <a:xfrm>
            <a:off x="182773" y="1114974"/>
            <a:ext cx="8676000" cy="4686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8 CuadroTexto">
            <a:extLst>
              <a:ext uri="{FF2B5EF4-FFF2-40B4-BE49-F238E27FC236}">
                <a16:creationId xmlns:a16="http://schemas.microsoft.com/office/drawing/2014/main" id="{D8C68B64-421A-4B15-B060-6001573AFE9A}"/>
              </a:ext>
            </a:extLst>
          </p:cNvPr>
          <p:cNvSpPr txBox="1"/>
          <p:nvPr/>
        </p:nvSpPr>
        <p:spPr>
          <a:xfrm>
            <a:off x="3631718" y="4486824"/>
            <a:ext cx="2933704" cy="276999"/>
          </a:xfrm>
          <a:prstGeom prst="rect">
            <a:avLst/>
          </a:prstGeom>
          <a:noFill/>
          <a:ln>
            <a:noFill/>
          </a:ln>
        </p:spPr>
        <p:txBody>
          <a:bodyPr wrap="square" rtlCol="0">
            <a:spAutoFit/>
          </a:bodyPr>
          <a:lstStyle/>
          <a:p>
            <a:pPr algn="ctr"/>
            <a:r>
              <a:rPr lang="es-PE" sz="1200" b="1" dirty="0">
                <a:solidFill>
                  <a:srgbClr val="FFFF00"/>
                </a:solidFill>
                <a:latin typeface="Calibri" panose="020F0502020204030204" pitchFamily="34" charset="0"/>
              </a:rPr>
              <a:t>OBRAINSA – Concesión  Valle del Zaña S.A.</a:t>
            </a:r>
          </a:p>
        </p:txBody>
      </p:sp>
      <p:sp>
        <p:nvSpPr>
          <p:cNvPr id="38" name="1 Elipse">
            <a:extLst>
              <a:ext uri="{FF2B5EF4-FFF2-40B4-BE49-F238E27FC236}">
                <a16:creationId xmlns:a16="http://schemas.microsoft.com/office/drawing/2014/main" id="{A12B10FE-75D4-4464-A449-6472AC1D5E9B}"/>
              </a:ext>
            </a:extLst>
          </p:cNvPr>
          <p:cNvSpPr/>
          <p:nvPr/>
        </p:nvSpPr>
        <p:spPr>
          <a:xfrm>
            <a:off x="2544972" y="4124874"/>
            <a:ext cx="1080000" cy="1080000"/>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9" name="2 Flecha abajo">
            <a:extLst>
              <a:ext uri="{FF2B5EF4-FFF2-40B4-BE49-F238E27FC236}">
                <a16:creationId xmlns:a16="http://schemas.microsoft.com/office/drawing/2014/main" id="{71E95FFA-37AC-400B-9396-E8975044D192}"/>
              </a:ext>
            </a:extLst>
          </p:cNvPr>
          <p:cNvSpPr/>
          <p:nvPr/>
        </p:nvSpPr>
        <p:spPr>
          <a:xfrm>
            <a:off x="2849773" y="3715299"/>
            <a:ext cx="481012" cy="704850"/>
          </a:xfrm>
          <a:prstGeom prst="downArrow">
            <a:avLst/>
          </a:prstGeom>
          <a:solidFill>
            <a:srgbClr val="FF0000"/>
          </a:solidFill>
          <a:ln w="76200">
            <a:solidFill>
              <a:srgbClr val="00FF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6211015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childTnLst>
                                </p:cTn>
                              </p:par>
                            </p:childTnLst>
                          </p:cTn>
                        </p:par>
                        <p:par>
                          <p:cTn id="12" fill="hold">
                            <p:stCondLst>
                              <p:cond delay="1500"/>
                            </p:stCondLst>
                            <p:childTnLst>
                              <p:par>
                                <p:cTn id="13" presetID="16" presetClass="entr" presetSubtype="21" fill="hold" grpId="0" nodeType="afterEffect">
                                  <p:stCondLst>
                                    <p:cond delay="50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1000"/>
                                        <p:tgtEl>
                                          <p:spTgt spid="38"/>
                                        </p:tgtEl>
                                      </p:cBhvr>
                                    </p:animEffect>
                                  </p:childTnLst>
                                </p:cTn>
                              </p:par>
                            </p:childTnLst>
                          </p:cTn>
                        </p:par>
                        <p:par>
                          <p:cTn id="16" fill="hold">
                            <p:stCondLst>
                              <p:cond delay="3000"/>
                            </p:stCondLst>
                            <p:childTnLst>
                              <p:par>
                                <p:cTn id="17" presetID="47" presetClass="entr" presetSubtype="0" fill="hold" grpId="0" nodeType="afterEffect">
                                  <p:stCondLst>
                                    <p:cond delay="5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16" presetClass="entr" presetSubtype="21" fill="hold" grpId="0" nodeType="afterEffect">
                                  <p:stCondLst>
                                    <p:cond delay="250"/>
                                  </p:stCondLst>
                                  <p:childTnLst>
                                    <p:set>
                                      <p:cBhvr>
                                        <p:cTn id="24" dur="1" fill="hold">
                                          <p:stCondLst>
                                            <p:cond delay="0"/>
                                          </p:stCondLst>
                                        </p:cTn>
                                        <p:tgtEl>
                                          <p:spTgt spid="37"/>
                                        </p:tgtEl>
                                        <p:attrNameLst>
                                          <p:attrName>style.visibility</p:attrName>
                                        </p:attrNameLst>
                                      </p:cBhvr>
                                      <p:to>
                                        <p:strVal val="visible"/>
                                      </p:to>
                                    </p:set>
                                    <p:animEffect transition="in" filter="barn(inVertical)">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D3B9279-A510-411E-8441-BE5997C378DB}"/>
              </a:ext>
            </a:extLst>
          </p:cNvPr>
          <p:cNvPicPr>
            <a:picLocks noChangeAspect="1"/>
          </p:cNvPicPr>
          <p:nvPr/>
        </p:nvPicPr>
        <p:blipFill rotWithShape="1">
          <a:blip r:embed="rId3"/>
          <a:srcRect t="6982" b="11342"/>
          <a:stretch/>
        </p:blipFill>
        <p:spPr>
          <a:xfrm>
            <a:off x="86260" y="1302585"/>
            <a:ext cx="8843580" cy="4063042"/>
          </a:xfrm>
          <a:prstGeom prst="rect">
            <a:avLst/>
          </a:prstGeom>
        </p:spPr>
      </p:pic>
      <p:sp>
        <p:nvSpPr>
          <p:cNvPr id="4" name="CuadroTexto 3">
            <a:extLst>
              <a:ext uri="{FF2B5EF4-FFF2-40B4-BE49-F238E27FC236}">
                <a16:creationId xmlns:a16="http://schemas.microsoft.com/office/drawing/2014/main" id="{7F326F69-0D96-46F9-B889-3156DD4E8CF4}"/>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15</a:t>
            </a:r>
          </a:p>
        </p:txBody>
      </p:sp>
      <p:grpSp>
        <p:nvGrpSpPr>
          <p:cNvPr id="11" name="Grupo 10">
            <a:extLst>
              <a:ext uri="{FF2B5EF4-FFF2-40B4-BE49-F238E27FC236}">
                <a16:creationId xmlns:a16="http://schemas.microsoft.com/office/drawing/2014/main" id="{58A44EFC-73DC-4447-9D26-B6A4C8D0F72B}"/>
              </a:ext>
            </a:extLst>
          </p:cNvPr>
          <p:cNvGrpSpPr/>
          <p:nvPr/>
        </p:nvGrpSpPr>
        <p:grpSpPr>
          <a:xfrm>
            <a:off x="6435306" y="5891845"/>
            <a:ext cx="2613804" cy="556834"/>
            <a:chOff x="6020242" y="5792530"/>
            <a:chExt cx="3085351" cy="720135"/>
          </a:xfrm>
        </p:grpSpPr>
        <p:pic>
          <p:nvPicPr>
            <p:cNvPr id="12" name="Imagen 11">
              <a:extLst>
                <a:ext uri="{FF2B5EF4-FFF2-40B4-BE49-F238E27FC236}">
                  <a16:creationId xmlns:a16="http://schemas.microsoft.com/office/drawing/2014/main" id="{1B33E2BE-ED7D-45B1-8162-AD2953F8112D}"/>
                </a:ext>
              </a:extLst>
            </p:cNvPr>
            <p:cNvPicPr/>
            <p:nvPr/>
          </p:nvPicPr>
          <p:blipFill rotWithShape="1">
            <a:blip r:embed="rId4">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3" name="CuadroTexto 12">
              <a:extLst>
                <a:ext uri="{FF2B5EF4-FFF2-40B4-BE49-F238E27FC236}">
                  <a16:creationId xmlns:a16="http://schemas.microsoft.com/office/drawing/2014/main" id="{5D87E20E-87FB-430D-81FE-F003EB86FC44}"/>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35" name="CuadroTexto 34">
            <a:extLst>
              <a:ext uri="{FF2B5EF4-FFF2-40B4-BE49-F238E27FC236}">
                <a16:creationId xmlns:a16="http://schemas.microsoft.com/office/drawing/2014/main" id="{EEE4560F-7BF3-40D4-8AE0-37EB7CAA6B3D}"/>
              </a:ext>
            </a:extLst>
          </p:cNvPr>
          <p:cNvSpPr txBox="1"/>
          <p:nvPr/>
        </p:nvSpPr>
        <p:spPr>
          <a:xfrm>
            <a:off x="318782" y="441596"/>
            <a:ext cx="8405768" cy="369332"/>
          </a:xfrm>
          <a:prstGeom prst="rect">
            <a:avLst/>
          </a:prstGeom>
          <a:noFill/>
        </p:spPr>
        <p:txBody>
          <a:bodyPr wrap="square" rtlCol="0">
            <a:spAutoFit/>
          </a:bodyPr>
          <a:lstStyle/>
          <a:p>
            <a:pPr marL="539750" indent="-539750" algn="just"/>
            <a:r>
              <a:rPr lang="es-PE" dirty="0">
                <a:solidFill>
                  <a:schemeClr val="accent1"/>
                </a:solidFill>
                <a:latin typeface="Swis721 Ex BT" panose="020B0605020202020204" pitchFamily="34" charset="0"/>
                <a:cs typeface="Arial" panose="020B0604020202020204" pitchFamily="34" charset="0"/>
              </a:rPr>
              <a:t>III.3	Sub División de Tramos</a:t>
            </a:r>
          </a:p>
        </p:txBody>
      </p:sp>
      <p:sp>
        <p:nvSpPr>
          <p:cNvPr id="118" name="14341 Flecha abajo">
            <a:extLst>
              <a:ext uri="{FF2B5EF4-FFF2-40B4-BE49-F238E27FC236}">
                <a16:creationId xmlns:a16="http://schemas.microsoft.com/office/drawing/2014/main" id="{D7B2E697-392B-4EBB-819D-EF8A0EC61E14}"/>
              </a:ext>
            </a:extLst>
          </p:cNvPr>
          <p:cNvSpPr/>
          <p:nvPr/>
        </p:nvSpPr>
        <p:spPr>
          <a:xfrm>
            <a:off x="437016" y="3614495"/>
            <a:ext cx="331577" cy="277593"/>
          </a:xfrm>
          <a:prstGeom prst="downArrow">
            <a:avLst/>
          </a:prstGeom>
          <a:solidFill>
            <a:schemeClr val="accent6"/>
          </a:solidFill>
          <a:ln w="57150">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9" name="112 Flecha abajo">
            <a:extLst>
              <a:ext uri="{FF2B5EF4-FFF2-40B4-BE49-F238E27FC236}">
                <a16:creationId xmlns:a16="http://schemas.microsoft.com/office/drawing/2014/main" id="{A51903AA-DC46-420F-BDBC-0486918E5303}"/>
              </a:ext>
            </a:extLst>
          </p:cNvPr>
          <p:cNvSpPr/>
          <p:nvPr/>
        </p:nvSpPr>
        <p:spPr>
          <a:xfrm>
            <a:off x="1201123" y="2856928"/>
            <a:ext cx="331577" cy="277593"/>
          </a:xfrm>
          <a:prstGeom prst="downArrow">
            <a:avLst/>
          </a:prstGeom>
          <a:solidFill>
            <a:srgbClr val="7030A0"/>
          </a:solidFill>
          <a:ln w="57150">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0" name="113 Flecha abajo">
            <a:extLst>
              <a:ext uri="{FF2B5EF4-FFF2-40B4-BE49-F238E27FC236}">
                <a16:creationId xmlns:a16="http://schemas.microsoft.com/office/drawing/2014/main" id="{DAF1F153-E75E-4DB3-9C39-CB1C6375F791}"/>
              </a:ext>
            </a:extLst>
          </p:cNvPr>
          <p:cNvSpPr/>
          <p:nvPr/>
        </p:nvSpPr>
        <p:spPr>
          <a:xfrm>
            <a:off x="1772304" y="2528448"/>
            <a:ext cx="331577" cy="277593"/>
          </a:xfrm>
          <a:prstGeom prst="downArrow">
            <a:avLst/>
          </a:prstGeom>
          <a:solidFill>
            <a:srgbClr val="00B050"/>
          </a:solidFill>
          <a:ln w="57150">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1" name="114 Flecha abajo">
            <a:extLst>
              <a:ext uri="{FF2B5EF4-FFF2-40B4-BE49-F238E27FC236}">
                <a16:creationId xmlns:a16="http://schemas.microsoft.com/office/drawing/2014/main" id="{1EF6A2ED-4B33-462E-A059-B0E4C90F34E4}"/>
              </a:ext>
            </a:extLst>
          </p:cNvPr>
          <p:cNvSpPr/>
          <p:nvPr/>
        </p:nvSpPr>
        <p:spPr>
          <a:xfrm>
            <a:off x="4811340" y="2272127"/>
            <a:ext cx="331577" cy="277593"/>
          </a:xfrm>
          <a:prstGeom prst="downArrow">
            <a:avLst/>
          </a:prstGeom>
          <a:solidFill>
            <a:schemeClr val="accent1"/>
          </a:solidFill>
          <a:ln w="57150">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3" name="116 CuadroTexto">
            <a:extLst>
              <a:ext uri="{FF2B5EF4-FFF2-40B4-BE49-F238E27FC236}">
                <a16:creationId xmlns:a16="http://schemas.microsoft.com/office/drawing/2014/main" id="{C326F05C-23AC-44B6-9EDD-11B9BEAEE241}"/>
              </a:ext>
            </a:extLst>
          </p:cNvPr>
          <p:cNvSpPr txBox="1"/>
          <p:nvPr/>
        </p:nvSpPr>
        <p:spPr>
          <a:xfrm>
            <a:off x="227809" y="2587174"/>
            <a:ext cx="1648126" cy="246221"/>
          </a:xfrm>
          <a:prstGeom prst="rect">
            <a:avLst/>
          </a:prstGeom>
          <a:noFill/>
        </p:spPr>
        <p:txBody>
          <a:bodyPr wrap="square" rtlCol="0">
            <a:spAutoFit/>
          </a:bodyPr>
          <a:lstStyle/>
          <a:p>
            <a:r>
              <a:rPr lang="es-PE" sz="1000" b="1" dirty="0">
                <a:ln w="3175" cmpd="sng">
                  <a:noFill/>
                  <a:prstDash val="solid"/>
                </a:ln>
                <a:solidFill>
                  <a:schemeClr val="bg1"/>
                </a:solidFill>
                <a:effectLst>
                  <a:glow rad="228600">
                    <a:srgbClr val="7030A0">
                      <a:alpha val="40000"/>
                    </a:srgbClr>
                  </a:glow>
                </a:effectLst>
              </a:rPr>
              <a:t>Nuevo Mocupe – Zaña 1b</a:t>
            </a:r>
          </a:p>
        </p:txBody>
      </p:sp>
      <p:sp>
        <p:nvSpPr>
          <p:cNvPr id="124" name="117 CuadroTexto">
            <a:extLst>
              <a:ext uri="{FF2B5EF4-FFF2-40B4-BE49-F238E27FC236}">
                <a16:creationId xmlns:a16="http://schemas.microsoft.com/office/drawing/2014/main" id="{C155C67A-EDDE-4344-ADB8-49A205D81D86}"/>
              </a:ext>
            </a:extLst>
          </p:cNvPr>
          <p:cNvSpPr txBox="1"/>
          <p:nvPr/>
        </p:nvSpPr>
        <p:spPr>
          <a:xfrm>
            <a:off x="1390980" y="2189357"/>
            <a:ext cx="1125537" cy="246221"/>
          </a:xfrm>
          <a:prstGeom prst="rect">
            <a:avLst/>
          </a:prstGeom>
          <a:noFill/>
        </p:spPr>
        <p:txBody>
          <a:bodyPr wrap="square" rtlCol="0">
            <a:spAutoFit/>
          </a:bodyPr>
          <a:lstStyle/>
          <a:p>
            <a:r>
              <a:rPr lang="es-PE" sz="1000" b="1" dirty="0">
                <a:ln w="3175" cmpd="sng">
                  <a:noFill/>
                  <a:prstDash val="solid"/>
                </a:ln>
                <a:solidFill>
                  <a:schemeClr val="bg1"/>
                </a:solidFill>
                <a:effectLst>
                  <a:glow rad="228600">
                    <a:schemeClr val="accent3">
                      <a:satMod val="175000"/>
                      <a:alpha val="40000"/>
                    </a:schemeClr>
                  </a:glow>
                </a:effectLst>
              </a:rPr>
              <a:t>Zaña – Cayaltí</a:t>
            </a:r>
          </a:p>
        </p:txBody>
      </p:sp>
      <p:sp>
        <p:nvSpPr>
          <p:cNvPr id="125" name="118 CuadroTexto">
            <a:extLst>
              <a:ext uri="{FF2B5EF4-FFF2-40B4-BE49-F238E27FC236}">
                <a16:creationId xmlns:a16="http://schemas.microsoft.com/office/drawing/2014/main" id="{BFED24E5-FB60-4F22-92EB-DF31E7314A09}"/>
              </a:ext>
            </a:extLst>
          </p:cNvPr>
          <p:cNvSpPr txBox="1"/>
          <p:nvPr/>
        </p:nvSpPr>
        <p:spPr>
          <a:xfrm>
            <a:off x="4412084" y="1979809"/>
            <a:ext cx="1230312" cy="246221"/>
          </a:xfrm>
          <a:prstGeom prst="rect">
            <a:avLst/>
          </a:prstGeom>
          <a:noFill/>
        </p:spPr>
        <p:txBody>
          <a:bodyPr wrap="square" rtlCol="0">
            <a:spAutoFit/>
          </a:bodyPr>
          <a:lstStyle/>
          <a:p>
            <a:r>
              <a:rPr lang="es-PE" sz="1000" b="1" dirty="0">
                <a:ln w="3175" cmpd="sng">
                  <a:noFill/>
                  <a:prstDash val="solid"/>
                </a:ln>
                <a:solidFill>
                  <a:schemeClr val="bg1"/>
                </a:solidFill>
                <a:effectLst>
                  <a:glow rad="228600">
                    <a:schemeClr val="accent1">
                      <a:satMod val="175000"/>
                      <a:alpha val="40000"/>
                    </a:schemeClr>
                  </a:glow>
                </a:effectLst>
              </a:rPr>
              <a:t>Cayaltí – Oyotún</a:t>
            </a:r>
          </a:p>
        </p:txBody>
      </p:sp>
      <p:sp>
        <p:nvSpPr>
          <p:cNvPr id="6" name="Forma libre: forma 5">
            <a:extLst>
              <a:ext uri="{FF2B5EF4-FFF2-40B4-BE49-F238E27FC236}">
                <a16:creationId xmlns:a16="http://schemas.microsoft.com/office/drawing/2014/main" id="{3CCAE558-8A0A-4F09-A12F-70BE95D85D80}"/>
              </a:ext>
            </a:extLst>
          </p:cNvPr>
          <p:cNvSpPr/>
          <p:nvPr/>
        </p:nvSpPr>
        <p:spPr>
          <a:xfrm>
            <a:off x="233360" y="3333750"/>
            <a:ext cx="916782" cy="1350169"/>
          </a:xfrm>
          <a:custGeom>
            <a:avLst/>
            <a:gdLst>
              <a:gd name="connsiteX0" fmla="*/ 0 w 916782"/>
              <a:gd name="connsiteY0" fmla="*/ 1347788 h 1350169"/>
              <a:gd name="connsiteX1" fmla="*/ 0 w 916782"/>
              <a:gd name="connsiteY1" fmla="*/ 1347788 h 1350169"/>
              <a:gd name="connsiteX2" fmla="*/ 21432 w 916782"/>
              <a:gd name="connsiteY2" fmla="*/ 1350169 h 1350169"/>
              <a:gd name="connsiteX3" fmla="*/ 54769 w 916782"/>
              <a:gd name="connsiteY3" fmla="*/ 1345406 h 1350169"/>
              <a:gd name="connsiteX4" fmla="*/ 61913 w 916782"/>
              <a:gd name="connsiteY4" fmla="*/ 1340644 h 1350169"/>
              <a:gd name="connsiteX5" fmla="*/ 66675 w 916782"/>
              <a:gd name="connsiteY5" fmla="*/ 1333500 h 1350169"/>
              <a:gd name="connsiteX6" fmla="*/ 73819 w 916782"/>
              <a:gd name="connsiteY6" fmla="*/ 1326356 h 1350169"/>
              <a:gd name="connsiteX7" fmla="*/ 78582 w 916782"/>
              <a:gd name="connsiteY7" fmla="*/ 1309688 h 1350169"/>
              <a:gd name="connsiteX8" fmla="*/ 78582 w 916782"/>
              <a:gd name="connsiteY8" fmla="*/ 1307306 h 1350169"/>
              <a:gd name="connsiteX9" fmla="*/ 616744 w 916782"/>
              <a:gd name="connsiteY9" fmla="*/ 283369 h 1350169"/>
              <a:gd name="connsiteX10" fmla="*/ 673894 w 916782"/>
              <a:gd name="connsiteY10" fmla="*/ 238125 h 1350169"/>
              <a:gd name="connsiteX11" fmla="*/ 790575 w 916782"/>
              <a:gd name="connsiteY11" fmla="*/ 152400 h 1350169"/>
              <a:gd name="connsiteX12" fmla="*/ 916782 w 916782"/>
              <a:gd name="connsiteY12" fmla="*/ 0 h 1350169"/>
              <a:gd name="connsiteX0" fmla="*/ 0 w 916782"/>
              <a:gd name="connsiteY0" fmla="*/ 1347788 h 1350169"/>
              <a:gd name="connsiteX1" fmla="*/ 0 w 916782"/>
              <a:gd name="connsiteY1" fmla="*/ 1347788 h 1350169"/>
              <a:gd name="connsiteX2" fmla="*/ 21432 w 916782"/>
              <a:gd name="connsiteY2" fmla="*/ 1350169 h 1350169"/>
              <a:gd name="connsiteX3" fmla="*/ 54769 w 916782"/>
              <a:gd name="connsiteY3" fmla="*/ 1345406 h 1350169"/>
              <a:gd name="connsiteX4" fmla="*/ 61913 w 916782"/>
              <a:gd name="connsiteY4" fmla="*/ 1340644 h 1350169"/>
              <a:gd name="connsiteX5" fmla="*/ 66675 w 916782"/>
              <a:gd name="connsiteY5" fmla="*/ 1333500 h 1350169"/>
              <a:gd name="connsiteX6" fmla="*/ 73819 w 916782"/>
              <a:gd name="connsiteY6" fmla="*/ 1326356 h 1350169"/>
              <a:gd name="connsiteX7" fmla="*/ 78582 w 916782"/>
              <a:gd name="connsiteY7" fmla="*/ 1309688 h 1350169"/>
              <a:gd name="connsiteX8" fmla="*/ 88107 w 916782"/>
              <a:gd name="connsiteY8" fmla="*/ 1300163 h 1350169"/>
              <a:gd name="connsiteX9" fmla="*/ 616744 w 916782"/>
              <a:gd name="connsiteY9" fmla="*/ 283369 h 1350169"/>
              <a:gd name="connsiteX10" fmla="*/ 673894 w 916782"/>
              <a:gd name="connsiteY10" fmla="*/ 238125 h 1350169"/>
              <a:gd name="connsiteX11" fmla="*/ 790575 w 916782"/>
              <a:gd name="connsiteY11" fmla="*/ 152400 h 1350169"/>
              <a:gd name="connsiteX12" fmla="*/ 916782 w 916782"/>
              <a:gd name="connsiteY12" fmla="*/ 0 h 135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782" h="1350169">
                <a:moveTo>
                  <a:pt x="0" y="1347788"/>
                </a:moveTo>
                <a:lnTo>
                  <a:pt x="0" y="1347788"/>
                </a:lnTo>
                <a:cubicBezTo>
                  <a:pt x="7144" y="1348582"/>
                  <a:pt x="14244" y="1350169"/>
                  <a:pt x="21432" y="1350169"/>
                </a:cubicBezTo>
                <a:cubicBezTo>
                  <a:pt x="37677" y="1350169"/>
                  <a:pt x="41946" y="1348613"/>
                  <a:pt x="54769" y="1345406"/>
                </a:cubicBezTo>
                <a:cubicBezTo>
                  <a:pt x="57150" y="1343819"/>
                  <a:pt x="59889" y="1342668"/>
                  <a:pt x="61913" y="1340644"/>
                </a:cubicBezTo>
                <a:cubicBezTo>
                  <a:pt x="63937" y="1338620"/>
                  <a:pt x="64843" y="1335699"/>
                  <a:pt x="66675" y="1333500"/>
                </a:cubicBezTo>
                <a:cubicBezTo>
                  <a:pt x="68831" y="1330913"/>
                  <a:pt x="71438" y="1328737"/>
                  <a:pt x="73819" y="1326356"/>
                </a:cubicBezTo>
                <a:cubicBezTo>
                  <a:pt x="76087" y="1319551"/>
                  <a:pt x="76201" y="1314053"/>
                  <a:pt x="78582" y="1309688"/>
                </a:cubicBezTo>
                <a:cubicBezTo>
                  <a:pt x="80963" y="1305323"/>
                  <a:pt x="88107" y="1300957"/>
                  <a:pt x="88107" y="1300163"/>
                </a:cubicBezTo>
                <a:lnTo>
                  <a:pt x="616744" y="283369"/>
                </a:lnTo>
                <a:lnTo>
                  <a:pt x="673894" y="238125"/>
                </a:lnTo>
                <a:lnTo>
                  <a:pt x="790575" y="152400"/>
                </a:lnTo>
                <a:lnTo>
                  <a:pt x="916782" y="0"/>
                </a:ln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2" name="14342 CuadroTexto">
            <a:extLst>
              <a:ext uri="{FF2B5EF4-FFF2-40B4-BE49-F238E27FC236}">
                <a16:creationId xmlns:a16="http://schemas.microsoft.com/office/drawing/2014/main" id="{62353239-22CE-4C64-90D3-432C1B9F5773}"/>
              </a:ext>
            </a:extLst>
          </p:cNvPr>
          <p:cNvSpPr txBox="1"/>
          <p:nvPr/>
        </p:nvSpPr>
        <p:spPr>
          <a:xfrm>
            <a:off x="55236" y="3390089"/>
            <a:ext cx="1745761" cy="246221"/>
          </a:xfrm>
          <a:prstGeom prst="rect">
            <a:avLst/>
          </a:prstGeom>
          <a:noFill/>
        </p:spPr>
        <p:txBody>
          <a:bodyPr wrap="square" rtlCol="0">
            <a:spAutoFit/>
          </a:bodyPr>
          <a:lstStyle/>
          <a:p>
            <a:r>
              <a:rPr lang="es-PE" sz="1000" b="1" dirty="0">
                <a:ln w="3175" cmpd="sng">
                  <a:noFill/>
                  <a:prstDash val="solid"/>
                </a:ln>
                <a:solidFill>
                  <a:schemeClr val="bg1"/>
                </a:solidFill>
                <a:effectLst>
                  <a:glow rad="228600">
                    <a:schemeClr val="accent6">
                      <a:satMod val="175000"/>
                      <a:alpha val="40000"/>
                    </a:schemeClr>
                  </a:glow>
                </a:effectLst>
              </a:rPr>
              <a:t>Nuevo Mocupe – Zaña 1a</a:t>
            </a:r>
          </a:p>
        </p:txBody>
      </p:sp>
      <p:sp>
        <p:nvSpPr>
          <p:cNvPr id="7" name="Forma libre: forma 6">
            <a:extLst>
              <a:ext uri="{FF2B5EF4-FFF2-40B4-BE49-F238E27FC236}">
                <a16:creationId xmlns:a16="http://schemas.microsoft.com/office/drawing/2014/main" id="{4DCD1DD8-7599-4C11-821B-7162966DF13F}"/>
              </a:ext>
            </a:extLst>
          </p:cNvPr>
          <p:cNvSpPr/>
          <p:nvPr/>
        </p:nvSpPr>
        <p:spPr>
          <a:xfrm>
            <a:off x="1150144" y="3083720"/>
            <a:ext cx="423862" cy="250031"/>
          </a:xfrm>
          <a:custGeom>
            <a:avLst/>
            <a:gdLst>
              <a:gd name="connsiteX0" fmla="*/ 0 w 423862"/>
              <a:gd name="connsiteY0" fmla="*/ 250031 h 250031"/>
              <a:gd name="connsiteX1" fmla="*/ 361950 w 423862"/>
              <a:gd name="connsiteY1" fmla="*/ 4762 h 250031"/>
              <a:gd name="connsiteX2" fmla="*/ 376237 w 423862"/>
              <a:gd name="connsiteY2" fmla="*/ 0 h 250031"/>
              <a:gd name="connsiteX3" fmla="*/ 390525 w 423862"/>
              <a:gd name="connsiteY3" fmla="*/ 16668 h 250031"/>
              <a:gd name="connsiteX4" fmla="*/ 423862 w 423862"/>
              <a:gd name="connsiteY4" fmla="*/ 123825 h 250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62" h="250031">
                <a:moveTo>
                  <a:pt x="0" y="250031"/>
                </a:moveTo>
                <a:lnTo>
                  <a:pt x="361950" y="4762"/>
                </a:lnTo>
                <a:lnTo>
                  <a:pt x="376237" y="0"/>
                </a:lnTo>
                <a:lnTo>
                  <a:pt x="390525" y="16668"/>
                </a:lnTo>
                <a:lnTo>
                  <a:pt x="423862" y="123825"/>
                </a:ln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Forma libre: forma 7">
            <a:extLst>
              <a:ext uri="{FF2B5EF4-FFF2-40B4-BE49-F238E27FC236}">
                <a16:creationId xmlns:a16="http://schemas.microsoft.com/office/drawing/2014/main" id="{A648601F-8AAB-4013-9671-56B6A9B73A87}"/>
              </a:ext>
            </a:extLst>
          </p:cNvPr>
          <p:cNvSpPr/>
          <p:nvPr/>
        </p:nvSpPr>
        <p:spPr>
          <a:xfrm>
            <a:off x="1712120" y="2659938"/>
            <a:ext cx="555816" cy="471405"/>
          </a:xfrm>
          <a:custGeom>
            <a:avLst/>
            <a:gdLst>
              <a:gd name="connsiteX0" fmla="*/ 0 w 538163"/>
              <a:gd name="connsiteY0" fmla="*/ 464344 h 464344"/>
              <a:gd name="connsiteX1" fmla="*/ 423863 w 538163"/>
              <a:gd name="connsiteY1" fmla="*/ 9525 h 464344"/>
              <a:gd name="connsiteX2" fmla="*/ 442913 w 538163"/>
              <a:gd name="connsiteY2" fmla="*/ 2381 h 464344"/>
              <a:gd name="connsiteX3" fmla="*/ 464344 w 538163"/>
              <a:gd name="connsiteY3" fmla="*/ 9525 h 464344"/>
              <a:gd name="connsiteX4" fmla="*/ 488156 w 538163"/>
              <a:gd name="connsiteY4" fmla="*/ 40481 h 464344"/>
              <a:gd name="connsiteX5" fmla="*/ 509588 w 538163"/>
              <a:gd name="connsiteY5" fmla="*/ 38100 h 464344"/>
              <a:gd name="connsiteX6" fmla="*/ 538163 w 538163"/>
              <a:gd name="connsiteY6" fmla="*/ 0 h 464344"/>
              <a:gd name="connsiteX0" fmla="*/ 0 w 548755"/>
              <a:gd name="connsiteY0" fmla="*/ 467874 h 467874"/>
              <a:gd name="connsiteX1" fmla="*/ 423863 w 548755"/>
              <a:gd name="connsiteY1" fmla="*/ 13055 h 467874"/>
              <a:gd name="connsiteX2" fmla="*/ 442913 w 548755"/>
              <a:gd name="connsiteY2" fmla="*/ 5911 h 467874"/>
              <a:gd name="connsiteX3" fmla="*/ 464344 w 548755"/>
              <a:gd name="connsiteY3" fmla="*/ 13055 h 467874"/>
              <a:gd name="connsiteX4" fmla="*/ 488156 w 548755"/>
              <a:gd name="connsiteY4" fmla="*/ 44011 h 467874"/>
              <a:gd name="connsiteX5" fmla="*/ 509588 w 548755"/>
              <a:gd name="connsiteY5" fmla="*/ 41630 h 467874"/>
              <a:gd name="connsiteX6" fmla="*/ 548755 w 548755"/>
              <a:gd name="connsiteY6" fmla="*/ 0 h 467874"/>
              <a:gd name="connsiteX0" fmla="*/ 0 w 555816"/>
              <a:gd name="connsiteY0" fmla="*/ 471405 h 471405"/>
              <a:gd name="connsiteX1" fmla="*/ 423863 w 555816"/>
              <a:gd name="connsiteY1" fmla="*/ 16586 h 471405"/>
              <a:gd name="connsiteX2" fmla="*/ 442913 w 555816"/>
              <a:gd name="connsiteY2" fmla="*/ 9442 h 471405"/>
              <a:gd name="connsiteX3" fmla="*/ 464344 w 555816"/>
              <a:gd name="connsiteY3" fmla="*/ 16586 h 471405"/>
              <a:gd name="connsiteX4" fmla="*/ 488156 w 555816"/>
              <a:gd name="connsiteY4" fmla="*/ 47542 h 471405"/>
              <a:gd name="connsiteX5" fmla="*/ 509588 w 555816"/>
              <a:gd name="connsiteY5" fmla="*/ 45161 h 471405"/>
              <a:gd name="connsiteX6" fmla="*/ 555816 w 555816"/>
              <a:gd name="connsiteY6" fmla="*/ 0 h 47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816" h="471405">
                <a:moveTo>
                  <a:pt x="0" y="471405"/>
                </a:moveTo>
                <a:lnTo>
                  <a:pt x="423863" y="16586"/>
                </a:lnTo>
                <a:lnTo>
                  <a:pt x="442913" y="9442"/>
                </a:lnTo>
                <a:lnTo>
                  <a:pt x="464344" y="16586"/>
                </a:lnTo>
                <a:lnTo>
                  <a:pt x="488156" y="47542"/>
                </a:lnTo>
                <a:lnTo>
                  <a:pt x="509588" y="45161"/>
                </a:lnTo>
                <a:cubicBezTo>
                  <a:pt x="519113" y="32461"/>
                  <a:pt x="546291" y="12700"/>
                  <a:pt x="555816" y="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3" name="Grupo 2">
            <a:extLst>
              <a:ext uri="{FF2B5EF4-FFF2-40B4-BE49-F238E27FC236}">
                <a16:creationId xmlns:a16="http://schemas.microsoft.com/office/drawing/2014/main" id="{1575358C-E4D6-40C0-B96E-0E46A7FBC667}"/>
              </a:ext>
            </a:extLst>
          </p:cNvPr>
          <p:cNvGrpSpPr/>
          <p:nvPr/>
        </p:nvGrpSpPr>
        <p:grpSpPr>
          <a:xfrm>
            <a:off x="2271142" y="1665725"/>
            <a:ext cx="6082532" cy="1376363"/>
            <a:chOff x="2271142" y="1665725"/>
            <a:chExt cx="6082532" cy="1376363"/>
          </a:xfrm>
        </p:grpSpPr>
        <p:sp>
          <p:nvSpPr>
            <p:cNvPr id="9" name="Forma libre: forma 8">
              <a:extLst>
                <a:ext uri="{FF2B5EF4-FFF2-40B4-BE49-F238E27FC236}">
                  <a16:creationId xmlns:a16="http://schemas.microsoft.com/office/drawing/2014/main" id="{09F2B465-53F1-4184-9E9F-D29FDBFD3538}"/>
                </a:ext>
              </a:extLst>
            </p:cNvPr>
            <p:cNvSpPr/>
            <p:nvPr/>
          </p:nvSpPr>
          <p:spPr>
            <a:xfrm>
              <a:off x="2271142" y="2434869"/>
              <a:ext cx="3246463" cy="607219"/>
            </a:xfrm>
            <a:custGeom>
              <a:avLst/>
              <a:gdLst>
                <a:gd name="connsiteX0" fmla="*/ 0 w 3214688"/>
                <a:gd name="connsiteY0" fmla="*/ 223837 h 607219"/>
                <a:gd name="connsiteX1" fmla="*/ 40481 w 3214688"/>
                <a:gd name="connsiteY1" fmla="*/ 190500 h 607219"/>
                <a:gd name="connsiteX2" fmla="*/ 88106 w 3214688"/>
                <a:gd name="connsiteY2" fmla="*/ 159544 h 607219"/>
                <a:gd name="connsiteX3" fmla="*/ 88106 w 3214688"/>
                <a:gd name="connsiteY3" fmla="*/ 159544 h 607219"/>
                <a:gd name="connsiteX4" fmla="*/ 123825 w 3214688"/>
                <a:gd name="connsiteY4" fmla="*/ 166687 h 607219"/>
                <a:gd name="connsiteX5" fmla="*/ 257175 w 3214688"/>
                <a:gd name="connsiteY5" fmla="*/ 366712 h 607219"/>
                <a:gd name="connsiteX6" fmla="*/ 278606 w 3214688"/>
                <a:gd name="connsiteY6" fmla="*/ 381000 h 607219"/>
                <a:gd name="connsiteX7" fmla="*/ 309563 w 3214688"/>
                <a:gd name="connsiteY7" fmla="*/ 381000 h 607219"/>
                <a:gd name="connsiteX8" fmla="*/ 438150 w 3214688"/>
                <a:gd name="connsiteY8" fmla="*/ 383381 h 607219"/>
                <a:gd name="connsiteX9" fmla="*/ 452438 w 3214688"/>
                <a:gd name="connsiteY9" fmla="*/ 383381 h 607219"/>
                <a:gd name="connsiteX10" fmla="*/ 490538 w 3214688"/>
                <a:gd name="connsiteY10" fmla="*/ 402431 h 607219"/>
                <a:gd name="connsiteX11" fmla="*/ 645319 w 3214688"/>
                <a:gd name="connsiteY11" fmla="*/ 500062 h 607219"/>
                <a:gd name="connsiteX12" fmla="*/ 685800 w 3214688"/>
                <a:gd name="connsiteY12" fmla="*/ 504825 h 607219"/>
                <a:gd name="connsiteX13" fmla="*/ 709613 w 3214688"/>
                <a:gd name="connsiteY13" fmla="*/ 521494 h 607219"/>
                <a:gd name="connsiteX14" fmla="*/ 731044 w 3214688"/>
                <a:gd name="connsiteY14" fmla="*/ 571500 h 607219"/>
                <a:gd name="connsiteX15" fmla="*/ 759619 w 3214688"/>
                <a:gd name="connsiteY15" fmla="*/ 602456 h 607219"/>
                <a:gd name="connsiteX16" fmla="*/ 790575 w 3214688"/>
                <a:gd name="connsiteY16" fmla="*/ 607219 h 607219"/>
                <a:gd name="connsiteX17" fmla="*/ 831056 w 3214688"/>
                <a:gd name="connsiteY17" fmla="*/ 590550 h 607219"/>
                <a:gd name="connsiteX18" fmla="*/ 973931 w 3214688"/>
                <a:gd name="connsiteY18" fmla="*/ 492919 h 607219"/>
                <a:gd name="connsiteX19" fmla="*/ 990600 w 3214688"/>
                <a:gd name="connsiteY19" fmla="*/ 485775 h 607219"/>
                <a:gd name="connsiteX20" fmla="*/ 1007269 w 3214688"/>
                <a:gd name="connsiteY20" fmla="*/ 497681 h 607219"/>
                <a:gd name="connsiteX21" fmla="*/ 1038225 w 3214688"/>
                <a:gd name="connsiteY21" fmla="*/ 540544 h 607219"/>
                <a:gd name="connsiteX22" fmla="*/ 1078706 w 3214688"/>
                <a:gd name="connsiteY22" fmla="*/ 561975 h 607219"/>
                <a:gd name="connsiteX23" fmla="*/ 1123950 w 3214688"/>
                <a:gd name="connsiteY23" fmla="*/ 566737 h 607219"/>
                <a:gd name="connsiteX24" fmla="*/ 2355056 w 3214688"/>
                <a:gd name="connsiteY24" fmla="*/ 259556 h 607219"/>
                <a:gd name="connsiteX25" fmla="*/ 2393156 w 3214688"/>
                <a:gd name="connsiteY25" fmla="*/ 257175 h 607219"/>
                <a:gd name="connsiteX26" fmla="*/ 2424113 w 3214688"/>
                <a:gd name="connsiteY26" fmla="*/ 242887 h 607219"/>
                <a:gd name="connsiteX27" fmla="*/ 2443163 w 3214688"/>
                <a:gd name="connsiteY27" fmla="*/ 254794 h 607219"/>
                <a:gd name="connsiteX28" fmla="*/ 2500313 w 3214688"/>
                <a:gd name="connsiteY28" fmla="*/ 261937 h 607219"/>
                <a:gd name="connsiteX29" fmla="*/ 2531269 w 3214688"/>
                <a:gd name="connsiteY29" fmla="*/ 254794 h 607219"/>
                <a:gd name="connsiteX30" fmla="*/ 2559844 w 3214688"/>
                <a:gd name="connsiteY30" fmla="*/ 228600 h 607219"/>
                <a:gd name="connsiteX31" fmla="*/ 2569369 w 3214688"/>
                <a:gd name="connsiteY31" fmla="*/ 202406 h 607219"/>
                <a:gd name="connsiteX32" fmla="*/ 2576513 w 3214688"/>
                <a:gd name="connsiteY32" fmla="*/ 183356 h 607219"/>
                <a:gd name="connsiteX33" fmla="*/ 2597944 w 3214688"/>
                <a:gd name="connsiteY33" fmla="*/ 173831 h 607219"/>
                <a:gd name="connsiteX34" fmla="*/ 3214688 w 3214688"/>
                <a:gd name="connsiteY34" fmla="*/ 0 h 607219"/>
                <a:gd name="connsiteX0" fmla="*/ 0 w 3235871"/>
                <a:gd name="connsiteY0" fmla="*/ 209715 h 607219"/>
                <a:gd name="connsiteX1" fmla="*/ 61664 w 3235871"/>
                <a:gd name="connsiteY1" fmla="*/ 190500 h 607219"/>
                <a:gd name="connsiteX2" fmla="*/ 109289 w 3235871"/>
                <a:gd name="connsiteY2" fmla="*/ 159544 h 607219"/>
                <a:gd name="connsiteX3" fmla="*/ 109289 w 3235871"/>
                <a:gd name="connsiteY3" fmla="*/ 159544 h 607219"/>
                <a:gd name="connsiteX4" fmla="*/ 145008 w 3235871"/>
                <a:gd name="connsiteY4" fmla="*/ 166687 h 607219"/>
                <a:gd name="connsiteX5" fmla="*/ 278358 w 3235871"/>
                <a:gd name="connsiteY5" fmla="*/ 366712 h 607219"/>
                <a:gd name="connsiteX6" fmla="*/ 299789 w 3235871"/>
                <a:gd name="connsiteY6" fmla="*/ 381000 h 607219"/>
                <a:gd name="connsiteX7" fmla="*/ 330746 w 3235871"/>
                <a:gd name="connsiteY7" fmla="*/ 381000 h 607219"/>
                <a:gd name="connsiteX8" fmla="*/ 459333 w 3235871"/>
                <a:gd name="connsiteY8" fmla="*/ 383381 h 607219"/>
                <a:gd name="connsiteX9" fmla="*/ 473621 w 3235871"/>
                <a:gd name="connsiteY9" fmla="*/ 383381 h 607219"/>
                <a:gd name="connsiteX10" fmla="*/ 511721 w 3235871"/>
                <a:gd name="connsiteY10" fmla="*/ 402431 h 607219"/>
                <a:gd name="connsiteX11" fmla="*/ 666502 w 3235871"/>
                <a:gd name="connsiteY11" fmla="*/ 500062 h 607219"/>
                <a:gd name="connsiteX12" fmla="*/ 706983 w 3235871"/>
                <a:gd name="connsiteY12" fmla="*/ 504825 h 607219"/>
                <a:gd name="connsiteX13" fmla="*/ 730796 w 3235871"/>
                <a:gd name="connsiteY13" fmla="*/ 521494 h 607219"/>
                <a:gd name="connsiteX14" fmla="*/ 752227 w 3235871"/>
                <a:gd name="connsiteY14" fmla="*/ 571500 h 607219"/>
                <a:gd name="connsiteX15" fmla="*/ 780802 w 3235871"/>
                <a:gd name="connsiteY15" fmla="*/ 602456 h 607219"/>
                <a:gd name="connsiteX16" fmla="*/ 811758 w 3235871"/>
                <a:gd name="connsiteY16" fmla="*/ 607219 h 607219"/>
                <a:gd name="connsiteX17" fmla="*/ 852239 w 3235871"/>
                <a:gd name="connsiteY17" fmla="*/ 590550 h 607219"/>
                <a:gd name="connsiteX18" fmla="*/ 995114 w 3235871"/>
                <a:gd name="connsiteY18" fmla="*/ 492919 h 607219"/>
                <a:gd name="connsiteX19" fmla="*/ 1011783 w 3235871"/>
                <a:gd name="connsiteY19" fmla="*/ 485775 h 607219"/>
                <a:gd name="connsiteX20" fmla="*/ 1028452 w 3235871"/>
                <a:gd name="connsiteY20" fmla="*/ 497681 h 607219"/>
                <a:gd name="connsiteX21" fmla="*/ 1059408 w 3235871"/>
                <a:gd name="connsiteY21" fmla="*/ 540544 h 607219"/>
                <a:gd name="connsiteX22" fmla="*/ 1099889 w 3235871"/>
                <a:gd name="connsiteY22" fmla="*/ 561975 h 607219"/>
                <a:gd name="connsiteX23" fmla="*/ 1145133 w 3235871"/>
                <a:gd name="connsiteY23" fmla="*/ 566737 h 607219"/>
                <a:gd name="connsiteX24" fmla="*/ 2376239 w 3235871"/>
                <a:gd name="connsiteY24" fmla="*/ 259556 h 607219"/>
                <a:gd name="connsiteX25" fmla="*/ 2414339 w 3235871"/>
                <a:gd name="connsiteY25" fmla="*/ 257175 h 607219"/>
                <a:gd name="connsiteX26" fmla="*/ 2445296 w 3235871"/>
                <a:gd name="connsiteY26" fmla="*/ 242887 h 607219"/>
                <a:gd name="connsiteX27" fmla="*/ 2464346 w 3235871"/>
                <a:gd name="connsiteY27" fmla="*/ 254794 h 607219"/>
                <a:gd name="connsiteX28" fmla="*/ 2521496 w 3235871"/>
                <a:gd name="connsiteY28" fmla="*/ 261937 h 607219"/>
                <a:gd name="connsiteX29" fmla="*/ 2552452 w 3235871"/>
                <a:gd name="connsiteY29" fmla="*/ 254794 h 607219"/>
                <a:gd name="connsiteX30" fmla="*/ 2581027 w 3235871"/>
                <a:gd name="connsiteY30" fmla="*/ 228600 h 607219"/>
                <a:gd name="connsiteX31" fmla="*/ 2590552 w 3235871"/>
                <a:gd name="connsiteY31" fmla="*/ 202406 h 607219"/>
                <a:gd name="connsiteX32" fmla="*/ 2597696 w 3235871"/>
                <a:gd name="connsiteY32" fmla="*/ 183356 h 607219"/>
                <a:gd name="connsiteX33" fmla="*/ 2619127 w 3235871"/>
                <a:gd name="connsiteY33" fmla="*/ 173831 h 607219"/>
                <a:gd name="connsiteX34" fmla="*/ 3235871 w 3235871"/>
                <a:gd name="connsiteY34" fmla="*/ 0 h 607219"/>
                <a:gd name="connsiteX0" fmla="*/ 0 w 3235871"/>
                <a:gd name="connsiteY0" fmla="*/ 209715 h 607219"/>
                <a:gd name="connsiteX1" fmla="*/ 36951 w 3235871"/>
                <a:gd name="connsiteY1" fmla="*/ 172847 h 607219"/>
                <a:gd name="connsiteX2" fmla="*/ 109289 w 3235871"/>
                <a:gd name="connsiteY2" fmla="*/ 159544 h 607219"/>
                <a:gd name="connsiteX3" fmla="*/ 109289 w 3235871"/>
                <a:gd name="connsiteY3" fmla="*/ 159544 h 607219"/>
                <a:gd name="connsiteX4" fmla="*/ 145008 w 3235871"/>
                <a:gd name="connsiteY4" fmla="*/ 166687 h 607219"/>
                <a:gd name="connsiteX5" fmla="*/ 278358 w 3235871"/>
                <a:gd name="connsiteY5" fmla="*/ 366712 h 607219"/>
                <a:gd name="connsiteX6" fmla="*/ 299789 w 3235871"/>
                <a:gd name="connsiteY6" fmla="*/ 381000 h 607219"/>
                <a:gd name="connsiteX7" fmla="*/ 330746 w 3235871"/>
                <a:gd name="connsiteY7" fmla="*/ 381000 h 607219"/>
                <a:gd name="connsiteX8" fmla="*/ 459333 w 3235871"/>
                <a:gd name="connsiteY8" fmla="*/ 383381 h 607219"/>
                <a:gd name="connsiteX9" fmla="*/ 473621 w 3235871"/>
                <a:gd name="connsiteY9" fmla="*/ 383381 h 607219"/>
                <a:gd name="connsiteX10" fmla="*/ 511721 w 3235871"/>
                <a:gd name="connsiteY10" fmla="*/ 402431 h 607219"/>
                <a:gd name="connsiteX11" fmla="*/ 666502 w 3235871"/>
                <a:gd name="connsiteY11" fmla="*/ 500062 h 607219"/>
                <a:gd name="connsiteX12" fmla="*/ 706983 w 3235871"/>
                <a:gd name="connsiteY12" fmla="*/ 504825 h 607219"/>
                <a:gd name="connsiteX13" fmla="*/ 730796 w 3235871"/>
                <a:gd name="connsiteY13" fmla="*/ 521494 h 607219"/>
                <a:gd name="connsiteX14" fmla="*/ 752227 w 3235871"/>
                <a:gd name="connsiteY14" fmla="*/ 571500 h 607219"/>
                <a:gd name="connsiteX15" fmla="*/ 780802 w 3235871"/>
                <a:gd name="connsiteY15" fmla="*/ 602456 h 607219"/>
                <a:gd name="connsiteX16" fmla="*/ 811758 w 3235871"/>
                <a:gd name="connsiteY16" fmla="*/ 607219 h 607219"/>
                <a:gd name="connsiteX17" fmla="*/ 852239 w 3235871"/>
                <a:gd name="connsiteY17" fmla="*/ 590550 h 607219"/>
                <a:gd name="connsiteX18" fmla="*/ 995114 w 3235871"/>
                <a:gd name="connsiteY18" fmla="*/ 492919 h 607219"/>
                <a:gd name="connsiteX19" fmla="*/ 1011783 w 3235871"/>
                <a:gd name="connsiteY19" fmla="*/ 485775 h 607219"/>
                <a:gd name="connsiteX20" fmla="*/ 1028452 w 3235871"/>
                <a:gd name="connsiteY20" fmla="*/ 497681 h 607219"/>
                <a:gd name="connsiteX21" fmla="*/ 1059408 w 3235871"/>
                <a:gd name="connsiteY21" fmla="*/ 540544 h 607219"/>
                <a:gd name="connsiteX22" fmla="*/ 1099889 w 3235871"/>
                <a:gd name="connsiteY22" fmla="*/ 561975 h 607219"/>
                <a:gd name="connsiteX23" fmla="*/ 1145133 w 3235871"/>
                <a:gd name="connsiteY23" fmla="*/ 566737 h 607219"/>
                <a:gd name="connsiteX24" fmla="*/ 2376239 w 3235871"/>
                <a:gd name="connsiteY24" fmla="*/ 259556 h 607219"/>
                <a:gd name="connsiteX25" fmla="*/ 2414339 w 3235871"/>
                <a:gd name="connsiteY25" fmla="*/ 257175 h 607219"/>
                <a:gd name="connsiteX26" fmla="*/ 2445296 w 3235871"/>
                <a:gd name="connsiteY26" fmla="*/ 242887 h 607219"/>
                <a:gd name="connsiteX27" fmla="*/ 2464346 w 3235871"/>
                <a:gd name="connsiteY27" fmla="*/ 254794 h 607219"/>
                <a:gd name="connsiteX28" fmla="*/ 2521496 w 3235871"/>
                <a:gd name="connsiteY28" fmla="*/ 261937 h 607219"/>
                <a:gd name="connsiteX29" fmla="*/ 2552452 w 3235871"/>
                <a:gd name="connsiteY29" fmla="*/ 254794 h 607219"/>
                <a:gd name="connsiteX30" fmla="*/ 2581027 w 3235871"/>
                <a:gd name="connsiteY30" fmla="*/ 228600 h 607219"/>
                <a:gd name="connsiteX31" fmla="*/ 2590552 w 3235871"/>
                <a:gd name="connsiteY31" fmla="*/ 202406 h 607219"/>
                <a:gd name="connsiteX32" fmla="*/ 2597696 w 3235871"/>
                <a:gd name="connsiteY32" fmla="*/ 183356 h 607219"/>
                <a:gd name="connsiteX33" fmla="*/ 2619127 w 3235871"/>
                <a:gd name="connsiteY33" fmla="*/ 173831 h 607219"/>
                <a:gd name="connsiteX34" fmla="*/ 3235871 w 3235871"/>
                <a:gd name="connsiteY34" fmla="*/ 0 h 607219"/>
                <a:gd name="connsiteX0" fmla="*/ 0 w 3235871"/>
                <a:gd name="connsiteY0" fmla="*/ 209715 h 607219"/>
                <a:gd name="connsiteX1" fmla="*/ 36951 w 3235871"/>
                <a:gd name="connsiteY1" fmla="*/ 172847 h 607219"/>
                <a:gd name="connsiteX2" fmla="*/ 109289 w 3235871"/>
                <a:gd name="connsiteY2" fmla="*/ 159544 h 607219"/>
                <a:gd name="connsiteX3" fmla="*/ 98697 w 3235871"/>
                <a:gd name="connsiteY3" fmla="*/ 148952 h 607219"/>
                <a:gd name="connsiteX4" fmla="*/ 145008 w 3235871"/>
                <a:gd name="connsiteY4" fmla="*/ 166687 h 607219"/>
                <a:gd name="connsiteX5" fmla="*/ 278358 w 3235871"/>
                <a:gd name="connsiteY5" fmla="*/ 366712 h 607219"/>
                <a:gd name="connsiteX6" fmla="*/ 299789 w 3235871"/>
                <a:gd name="connsiteY6" fmla="*/ 381000 h 607219"/>
                <a:gd name="connsiteX7" fmla="*/ 330746 w 3235871"/>
                <a:gd name="connsiteY7" fmla="*/ 381000 h 607219"/>
                <a:gd name="connsiteX8" fmla="*/ 459333 w 3235871"/>
                <a:gd name="connsiteY8" fmla="*/ 383381 h 607219"/>
                <a:gd name="connsiteX9" fmla="*/ 473621 w 3235871"/>
                <a:gd name="connsiteY9" fmla="*/ 383381 h 607219"/>
                <a:gd name="connsiteX10" fmla="*/ 511721 w 3235871"/>
                <a:gd name="connsiteY10" fmla="*/ 402431 h 607219"/>
                <a:gd name="connsiteX11" fmla="*/ 666502 w 3235871"/>
                <a:gd name="connsiteY11" fmla="*/ 500062 h 607219"/>
                <a:gd name="connsiteX12" fmla="*/ 706983 w 3235871"/>
                <a:gd name="connsiteY12" fmla="*/ 504825 h 607219"/>
                <a:gd name="connsiteX13" fmla="*/ 730796 w 3235871"/>
                <a:gd name="connsiteY13" fmla="*/ 521494 h 607219"/>
                <a:gd name="connsiteX14" fmla="*/ 752227 w 3235871"/>
                <a:gd name="connsiteY14" fmla="*/ 571500 h 607219"/>
                <a:gd name="connsiteX15" fmla="*/ 780802 w 3235871"/>
                <a:gd name="connsiteY15" fmla="*/ 602456 h 607219"/>
                <a:gd name="connsiteX16" fmla="*/ 811758 w 3235871"/>
                <a:gd name="connsiteY16" fmla="*/ 607219 h 607219"/>
                <a:gd name="connsiteX17" fmla="*/ 852239 w 3235871"/>
                <a:gd name="connsiteY17" fmla="*/ 590550 h 607219"/>
                <a:gd name="connsiteX18" fmla="*/ 995114 w 3235871"/>
                <a:gd name="connsiteY18" fmla="*/ 492919 h 607219"/>
                <a:gd name="connsiteX19" fmla="*/ 1011783 w 3235871"/>
                <a:gd name="connsiteY19" fmla="*/ 485775 h 607219"/>
                <a:gd name="connsiteX20" fmla="*/ 1028452 w 3235871"/>
                <a:gd name="connsiteY20" fmla="*/ 497681 h 607219"/>
                <a:gd name="connsiteX21" fmla="*/ 1059408 w 3235871"/>
                <a:gd name="connsiteY21" fmla="*/ 540544 h 607219"/>
                <a:gd name="connsiteX22" fmla="*/ 1099889 w 3235871"/>
                <a:gd name="connsiteY22" fmla="*/ 561975 h 607219"/>
                <a:gd name="connsiteX23" fmla="*/ 1145133 w 3235871"/>
                <a:gd name="connsiteY23" fmla="*/ 566737 h 607219"/>
                <a:gd name="connsiteX24" fmla="*/ 2376239 w 3235871"/>
                <a:gd name="connsiteY24" fmla="*/ 259556 h 607219"/>
                <a:gd name="connsiteX25" fmla="*/ 2414339 w 3235871"/>
                <a:gd name="connsiteY25" fmla="*/ 257175 h 607219"/>
                <a:gd name="connsiteX26" fmla="*/ 2445296 w 3235871"/>
                <a:gd name="connsiteY26" fmla="*/ 242887 h 607219"/>
                <a:gd name="connsiteX27" fmla="*/ 2464346 w 3235871"/>
                <a:gd name="connsiteY27" fmla="*/ 254794 h 607219"/>
                <a:gd name="connsiteX28" fmla="*/ 2521496 w 3235871"/>
                <a:gd name="connsiteY28" fmla="*/ 261937 h 607219"/>
                <a:gd name="connsiteX29" fmla="*/ 2552452 w 3235871"/>
                <a:gd name="connsiteY29" fmla="*/ 254794 h 607219"/>
                <a:gd name="connsiteX30" fmla="*/ 2581027 w 3235871"/>
                <a:gd name="connsiteY30" fmla="*/ 228600 h 607219"/>
                <a:gd name="connsiteX31" fmla="*/ 2590552 w 3235871"/>
                <a:gd name="connsiteY31" fmla="*/ 202406 h 607219"/>
                <a:gd name="connsiteX32" fmla="*/ 2597696 w 3235871"/>
                <a:gd name="connsiteY32" fmla="*/ 183356 h 607219"/>
                <a:gd name="connsiteX33" fmla="*/ 2619127 w 3235871"/>
                <a:gd name="connsiteY33" fmla="*/ 173831 h 607219"/>
                <a:gd name="connsiteX34" fmla="*/ 3235871 w 3235871"/>
                <a:gd name="connsiteY34" fmla="*/ 0 h 607219"/>
                <a:gd name="connsiteX0" fmla="*/ 0 w 3246463"/>
                <a:gd name="connsiteY0" fmla="*/ 220307 h 607219"/>
                <a:gd name="connsiteX1" fmla="*/ 47543 w 3246463"/>
                <a:gd name="connsiteY1" fmla="*/ 172847 h 607219"/>
                <a:gd name="connsiteX2" fmla="*/ 119881 w 3246463"/>
                <a:gd name="connsiteY2" fmla="*/ 159544 h 607219"/>
                <a:gd name="connsiteX3" fmla="*/ 109289 w 3246463"/>
                <a:gd name="connsiteY3" fmla="*/ 148952 h 607219"/>
                <a:gd name="connsiteX4" fmla="*/ 155600 w 3246463"/>
                <a:gd name="connsiteY4" fmla="*/ 166687 h 607219"/>
                <a:gd name="connsiteX5" fmla="*/ 288950 w 3246463"/>
                <a:gd name="connsiteY5" fmla="*/ 366712 h 607219"/>
                <a:gd name="connsiteX6" fmla="*/ 310381 w 3246463"/>
                <a:gd name="connsiteY6" fmla="*/ 381000 h 607219"/>
                <a:gd name="connsiteX7" fmla="*/ 341338 w 3246463"/>
                <a:gd name="connsiteY7" fmla="*/ 381000 h 607219"/>
                <a:gd name="connsiteX8" fmla="*/ 469925 w 3246463"/>
                <a:gd name="connsiteY8" fmla="*/ 383381 h 607219"/>
                <a:gd name="connsiteX9" fmla="*/ 484213 w 3246463"/>
                <a:gd name="connsiteY9" fmla="*/ 383381 h 607219"/>
                <a:gd name="connsiteX10" fmla="*/ 522313 w 3246463"/>
                <a:gd name="connsiteY10" fmla="*/ 402431 h 607219"/>
                <a:gd name="connsiteX11" fmla="*/ 677094 w 3246463"/>
                <a:gd name="connsiteY11" fmla="*/ 500062 h 607219"/>
                <a:gd name="connsiteX12" fmla="*/ 717575 w 3246463"/>
                <a:gd name="connsiteY12" fmla="*/ 504825 h 607219"/>
                <a:gd name="connsiteX13" fmla="*/ 741388 w 3246463"/>
                <a:gd name="connsiteY13" fmla="*/ 521494 h 607219"/>
                <a:gd name="connsiteX14" fmla="*/ 762819 w 3246463"/>
                <a:gd name="connsiteY14" fmla="*/ 571500 h 607219"/>
                <a:gd name="connsiteX15" fmla="*/ 791394 w 3246463"/>
                <a:gd name="connsiteY15" fmla="*/ 602456 h 607219"/>
                <a:gd name="connsiteX16" fmla="*/ 822350 w 3246463"/>
                <a:gd name="connsiteY16" fmla="*/ 607219 h 607219"/>
                <a:gd name="connsiteX17" fmla="*/ 862831 w 3246463"/>
                <a:gd name="connsiteY17" fmla="*/ 590550 h 607219"/>
                <a:gd name="connsiteX18" fmla="*/ 1005706 w 3246463"/>
                <a:gd name="connsiteY18" fmla="*/ 492919 h 607219"/>
                <a:gd name="connsiteX19" fmla="*/ 1022375 w 3246463"/>
                <a:gd name="connsiteY19" fmla="*/ 485775 h 607219"/>
                <a:gd name="connsiteX20" fmla="*/ 1039044 w 3246463"/>
                <a:gd name="connsiteY20" fmla="*/ 497681 h 607219"/>
                <a:gd name="connsiteX21" fmla="*/ 1070000 w 3246463"/>
                <a:gd name="connsiteY21" fmla="*/ 540544 h 607219"/>
                <a:gd name="connsiteX22" fmla="*/ 1110481 w 3246463"/>
                <a:gd name="connsiteY22" fmla="*/ 561975 h 607219"/>
                <a:gd name="connsiteX23" fmla="*/ 1155725 w 3246463"/>
                <a:gd name="connsiteY23" fmla="*/ 566737 h 607219"/>
                <a:gd name="connsiteX24" fmla="*/ 2386831 w 3246463"/>
                <a:gd name="connsiteY24" fmla="*/ 259556 h 607219"/>
                <a:gd name="connsiteX25" fmla="*/ 2424931 w 3246463"/>
                <a:gd name="connsiteY25" fmla="*/ 257175 h 607219"/>
                <a:gd name="connsiteX26" fmla="*/ 2455888 w 3246463"/>
                <a:gd name="connsiteY26" fmla="*/ 242887 h 607219"/>
                <a:gd name="connsiteX27" fmla="*/ 2474938 w 3246463"/>
                <a:gd name="connsiteY27" fmla="*/ 254794 h 607219"/>
                <a:gd name="connsiteX28" fmla="*/ 2532088 w 3246463"/>
                <a:gd name="connsiteY28" fmla="*/ 261937 h 607219"/>
                <a:gd name="connsiteX29" fmla="*/ 2563044 w 3246463"/>
                <a:gd name="connsiteY29" fmla="*/ 254794 h 607219"/>
                <a:gd name="connsiteX30" fmla="*/ 2591619 w 3246463"/>
                <a:gd name="connsiteY30" fmla="*/ 228600 h 607219"/>
                <a:gd name="connsiteX31" fmla="*/ 2601144 w 3246463"/>
                <a:gd name="connsiteY31" fmla="*/ 202406 h 607219"/>
                <a:gd name="connsiteX32" fmla="*/ 2608288 w 3246463"/>
                <a:gd name="connsiteY32" fmla="*/ 183356 h 607219"/>
                <a:gd name="connsiteX33" fmla="*/ 2629719 w 3246463"/>
                <a:gd name="connsiteY33" fmla="*/ 173831 h 607219"/>
                <a:gd name="connsiteX34" fmla="*/ 3246463 w 3246463"/>
                <a:gd name="connsiteY34" fmla="*/ 0 h 607219"/>
                <a:gd name="connsiteX0" fmla="*/ 0 w 3246463"/>
                <a:gd name="connsiteY0" fmla="*/ 220307 h 607219"/>
                <a:gd name="connsiteX1" fmla="*/ 47543 w 3246463"/>
                <a:gd name="connsiteY1" fmla="*/ 172847 h 607219"/>
                <a:gd name="connsiteX2" fmla="*/ 119881 w 3246463"/>
                <a:gd name="connsiteY2" fmla="*/ 159544 h 607219"/>
                <a:gd name="connsiteX3" fmla="*/ 91637 w 3246463"/>
                <a:gd name="connsiteY3" fmla="*/ 152482 h 607219"/>
                <a:gd name="connsiteX4" fmla="*/ 155600 w 3246463"/>
                <a:gd name="connsiteY4" fmla="*/ 166687 h 607219"/>
                <a:gd name="connsiteX5" fmla="*/ 288950 w 3246463"/>
                <a:gd name="connsiteY5" fmla="*/ 366712 h 607219"/>
                <a:gd name="connsiteX6" fmla="*/ 310381 w 3246463"/>
                <a:gd name="connsiteY6" fmla="*/ 381000 h 607219"/>
                <a:gd name="connsiteX7" fmla="*/ 341338 w 3246463"/>
                <a:gd name="connsiteY7" fmla="*/ 381000 h 607219"/>
                <a:gd name="connsiteX8" fmla="*/ 469925 w 3246463"/>
                <a:gd name="connsiteY8" fmla="*/ 383381 h 607219"/>
                <a:gd name="connsiteX9" fmla="*/ 484213 w 3246463"/>
                <a:gd name="connsiteY9" fmla="*/ 383381 h 607219"/>
                <a:gd name="connsiteX10" fmla="*/ 522313 w 3246463"/>
                <a:gd name="connsiteY10" fmla="*/ 402431 h 607219"/>
                <a:gd name="connsiteX11" fmla="*/ 677094 w 3246463"/>
                <a:gd name="connsiteY11" fmla="*/ 500062 h 607219"/>
                <a:gd name="connsiteX12" fmla="*/ 717575 w 3246463"/>
                <a:gd name="connsiteY12" fmla="*/ 504825 h 607219"/>
                <a:gd name="connsiteX13" fmla="*/ 741388 w 3246463"/>
                <a:gd name="connsiteY13" fmla="*/ 521494 h 607219"/>
                <a:gd name="connsiteX14" fmla="*/ 762819 w 3246463"/>
                <a:gd name="connsiteY14" fmla="*/ 571500 h 607219"/>
                <a:gd name="connsiteX15" fmla="*/ 791394 w 3246463"/>
                <a:gd name="connsiteY15" fmla="*/ 602456 h 607219"/>
                <a:gd name="connsiteX16" fmla="*/ 822350 w 3246463"/>
                <a:gd name="connsiteY16" fmla="*/ 607219 h 607219"/>
                <a:gd name="connsiteX17" fmla="*/ 862831 w 3246463"/>
                <a:gd name="connsiteY17" fmla="*/ 590550 h 607219"/>
                <a:gd name="connsiteX18" fmla="*/ 1005706 w 3246463"/>
                <a:gd name="connsiteY18" fmla="*/ 492919 h 607219"/>
                <a:gd name="connsiteX19" fmla="*/ 1022375 w 3246463"/>
                <a:gd name="connsiteY19" fmla="*/ 485775 h 607219"/>
                <a:gd name="connsiteX20" fmla="*/ 1039044 w 3246463"/>
                <a:gd name="connsiteY20" fmla="*/ 497681 h 607219"/>
                <a:gd name="connsiteX21" fmla="*/ 1070000 w 3246463"/>
                <a:gd name="connsiteY21" fmla="*/ 540544 h 607219"/>
                <a:gd name="connsiteX22" fmla="*/ 1110481 w 3246463"/>
                <a:gd name="connsiteY22" fmla="*/ 561975 h 607219"/>
                <a:gd name="connsiteX23" fmla="*/ 1155725 w 3246463"/>
                <a:gd name="connsiteY23" fmla="*/ 566737 h 607219"/>
                <a:gd name="connsiteX24" fmla="*/ 2386831 w 3246463"/>
                <a:gd name="connsiteY24" fmla="*/ 259556 h 607219"/>
                <a:gd name="connsiteX25" fmla="*/ 2424931 w 3246463"/>
                <a:gd name="connsiteY25" fmla="*/ 257175 h 607219"/>
                <a:gd name="connsiteX26" fmla="*/ 2455888 w 3246463"/>
                <a:gd name="connsiteY26" fmla="*/ 242887 h 607219"/>
                <a:gd name="connsiteX27" fmla="*/ 2474938 w 3246463"/>
                <a:gd name="connsiteY27" fmla="*/ 254794 h 607219"/>
                <a:gd name="connsiteX28" fmla="*/ 2532088 w 3246463"/>
                <a:gd name="connsiteY28" fmla="*/ 261937 h 607219"/>
                <a:gd name="connsiteX29" fmla="*/ 2563044 w 3246463"/>
                <a:gd name="connsiteY29" fmla="*/ 254794 h 607219"/>
                <a:gd name="connsiteX30" fmla="*/ 2591619 w 3246463"/>
                <a:gd name="connsiteY30" fmla="*/ 228600 h 607219"/>
                <a:gd name="connsiteX31" fmla="*/ 2601144 w 3246463"/>
                <a:gd name="connsiteY31" fmla="*/ 202406 h 607219"/>
                <a:gd name="connsiteX32" fmla="*/ 2608288 w 3246463"/>
                <a:gd name="connsiteY32" fmla="*/ 183356 h 607219"/>
                <a:gd name="connsiteX33" fmla="*/ 2629719 w 3246463"/>
                <a:gd name="connsiteY33" fmla="*/ 173831 h 607219"/>
                <a:gd name="connsiteX34" fmla="*/ 3246463 w 3246463"/>
                <a:gd name="connsiteY34" fmla="*/ 0 h 607219"/>
                <a:gd name="connsiteX0" fmla="*/ 0 w 3246463"/>
                <a:gd name="connsiteY0" fmla="*/ 220307 h 607219"/>
                <a:gd name="connsiteX1" fmla="*/ 47543 w 3246463"/>
                <a:gd name="connsiteY1" fmla="*/ 172847 h 607219"/>
                <a:gd name="connsiteX2" fmla="*/ 126942 w 3246463"/>
                <a:gd name="connsiteY2" fmla="*/ 148953 h 607219"/>
                <a:gd name="connsiteX3" fmla="*/ 91637 w 3246463"/>
                <a:gd name="connsiteY3" fmla="*/ 152482 h 607219"/>
                <a:gd name="connsiteX4" fmla="*/ 155600 w 3246463"/>
                <a:gd name="connsiteY4" fmla="*/ 166687 h 607219"/>
                <a:gd name="connsiteX5" fmla="*/ 288950 w 3246463"/>
                <a:gd name="connsiteY5" fmla="*/ 366712 h 607219"/>
                <a:gd name="connsiteX6" fmla="*/ 310381 w 3246463"/>
                <a:gd name="connsiteY6" fmla="*/ 381000 h 607219"/>
                <a:gd name="connsiteX7" fmla="*/ 341338 w 3246463"/>
                <a:gd name="connsiteY7" fmla="*/ 381000 h 607219"/>
                <a:gd name="connsiteX8" fmla="*/ 469925 w 3246463"/>
                <a:gd name="connsiteY8" fmla="*/ 383381 h 607219"/>
                <a:gd name="connsiteX9" fmla="*/ 484213 w 3246463"/>
                <a:gd name="connsiteY9" fmla="*/ 383381 h 607219"/>
                <a:gd name="connsiteX10" fmla="*/ 522313 w 3246463"/>
                <a:gd name="connsiteY10" fmla="*/ 402431 h 607219"/>
                <a:gd name="connsiteX11" fmla="*/ 677094 w 3246463"/>
                <a:gd name="connsiteY11" fmla="*/ 500062 h 607219"/>
                <a:gd name="connsiteX12" fmla="*/ 717575 w 3246463"/>
                <a:gd name="connsiteY12" fmla="*/ 504825 h 607219"/>
                <a:gd name="connsiteX13" fmla="*/ 741388 w 3246463"/>
                <a:gd name="connsiteY13" fmla="*/ 521494 h 607219"/>
                <a:gd name="connsiteX14" fmla="*/ 762819 w 3246463"/>
                <a:gd name="connsiteY14" fmla="*/ 571500 h 607219"/>
                <a:gd name="connsiteX15" fmla="*/ 791394 w 3246463"/>
                <a:gd name="connsiteY15" fmla="*/ 602456 h 607219"/>
                <a:gd name="connsiteX16" fmla="*/ 822350 w 3246463"/>
                <a:gd name="connsiteY16" fmla="*/ 607219 h 607219"/>
                <a:gd name="connsiteX17" fmla="*/ 862831 w 3246463"/>
                <a:gd name="connsiteY17" fmla="*/ 590550 h 607219"/>
                <a:gd name="connsiteX18" fmla="*/ 1005706 w 3246463"/>
                <a:gd name="connsiteY18" fmla="*/ 492919 h 607219"/>
                <a:gd name="connsiteX19" fmla="*/ 1022375 w 3246463"/>
                <a:gd name="connsiteY19" fmla="*/ 485775 h 607219"/>
                <a:gd name="connsiteX20" fmla="*/ 1039044 w 3246463"/>
                <a:gd name="connsiteY20" fmla="*/ 497681 h 607219"/>
                <a:gd name="connsiteX21" fmla="*/ 1070000 w 3246463"/>
                <a:gd name="connsiteY21" fmla="*/ 540544 h 607219"/>
                <a:gd name="connsiteX22" fmla="*/ 1110481 w 3246463"/>
                <a:gd name="connsiteY22" fmla="*/ 561975 h 607219"/>
                <a:gd name="connsiteX23" fmla="*/ 1155725 w 3246463"/>
                <a:gd name="connsiteY23" fmla="*/ 566737 h 607219"/>
                <a:gd name="connsiteX24" fmla="*/ 2386831 w 3246463"/>
                <a:gd name="connsiteY24" fmla="*/ 259556 h 607219"/>
                <a:gd name="connsiteX25" fmla="*/ 2424931 w 3246463"/>
                <a:gd name="connsiteY25" fmla="*/ 257175 h 607219"/>
                <a:gd name="connsiteX26" fmla="*/ 2455888 w 3246463"/>
                <a:gd name="connsiteY26" fmla="*/ 242887 h 607219"/>
                <a:gd name="connsiteX27" fmla="*/ 2474938 w 3246463"/>
                <a:gd name="connsiteY27" fmla="*/ 254794 h 607219"/>
                <a:gd name="connsiteX28" fmla="*/ 2532088 w 3246463"/>
                <a:gd name="connsiteY28" fmla="*/ 261937 h 607219"/>
                <a:gd name="connsiteX29" fmla="*/ 2563044 w 3246463"/>
                <a:gd name="connsiteY29" fmla="*/ 254794 h 607219"/>
                <a:gd name="connsiteX30" fmla="*/ 2591619 w 3246463"/>
                <a:gd name="connsiteY30" fmla="*/ 228600 h 607219"/>
                <a:gd name="connsiteX31" fmla="*/ 2601144 w 3246463"/>
                <a:gd name="connsiteY31" fmla="*/ 202406 h 607219"/>
                <a:gd name="connsiteX32" fmla="*/ 2608288 w 3246463"/>
                <a:gd name="connsiteY32" fmla="*/ 183356 h 607219"/>
                <a:gd name="connsiteX33" fmla="*/ 2629719 w 3246463"/>
                <a:gd name="connsiteY33" fmla="*/ 173831 h 607219"/>
                <a:gd name="connsiteX34" fmla="*/ 3246463 w 3246463"/>
                <a:gd name="connsiteY34" fmla="*/ 0 h 607219"/>
                <a:gd name="connsiteX0" fmla="*/ 0 w 3246463"/>
                <a:gd name="connsiteY0" fmla="*/ 220307 h 607219"/>
                <a:gd name="connsiteX1" fmla="*/ 47543 w 3246463"/>
                <a:gd name="connsiteY1" fmla="*/ 172847 h 607219"/>
                <a:gd name="connsiteX2" fmla="*/ 254040 w 3246463"/>
                <a:gd name="connsiteY2" fmla="*/ 11264 h 607219"/>
                <a:gd name="connsiteX3" fmla="*/ 91637 w 3246463"/>
                <a:gd name="connsiteY3" fmla="*/ 152482 h 607219"/>
                <a:gd name="connsiteX4" fmla="*/ 155600 w 3246463"/>
                <a:gd name="connsiteY4" fmla="*/ 166687 h 607219"/>
                <a:gd name="connsiteX5" fmla="*/ 288950 w 3246463"/>
                <a:gd name="connsiteY5" fmla="*/ 366712 h 607219"/>
                <a:gd name="connsiteX6" fmla="*/ 310381 w 3246463"/>
                <a:gd name="connsiteY6" fmla="*/ 381000 h 607219"/>
                <a:gd name="connsiteX7" fmla="*/ 341338 w 3246463"/>
                <a:gd name="connsiteY7" fmla="*/ 381000 h 607219"/>
                <a:gd name="connsiteX8" fmla="*/ 469925 w 3246463"/>
                <a:gd name="connsiteY8" fmla="*/ 383381 h 607219"/>
                <a:gd name="connsiteX9" fmla="*/ 484213 w 3246463"/>
                <a:gd name="connsiteY9" fmla="*/ 383381 h 607219"/>
                <a:gd name="connsiteX10" fmla="*/ 522313 w 3246463"/>
                <a:gd name="connsiteY10" fmla="*/ 402431 h 607219"/>
                <a:gd name="connsiteX11" fmla="*/ 677094 w 3246463"/>
                <a:gd name="connsiteY11" fmla="*/ 500062 h 607219"/>
                <a:gd name="connsiteX12" fmla="*/ 717575 w 3246463"/>
                <a:gd name="connsiteY12" fmla="*/ 504825 h 607219"/>
                <a:gd name="connsiteX13" fmla="*/ 741388 w 3246463"/>
                <a:gd name="connsiteY13" fmla="*/ 521494 h 607219"/>
                <a:gd name="connsiteX14" fmla="*/ 762819 w 3246463"/>
                <a:gd name="connsiteY14" fmla="*/ 571500 h 607219"/>
                <a:gd name="connsiteX15" fmla="*/ 791394 w 3246463"/>
                <a:gd name="connsiteY15" fmla="*/ 602456 h 607219"/>
                <a:gd name="connsiteX16" fmla="*/ 822350 w 3246463"/>
                <a:gd name="connsiteY16" fmla="*/ 607219 h 607219"/>
                <a:gd name="connsiteX17" fmla="*/ 862831 w 3246463"/>
                <a:gd name="connsiteY17" fmla="*/ 590550 h 607219"/>
                <a:gd name="connsiteX18" fmla="*/ 1005706 w 3246463"/>
                <a:gd name="connsiteY18" fmla="*/ 492919 h 607219"/>
                <a:gd name="connsiteX19" fmla="*/ 1022375 w 3246463"/>
                <a:gd name="connsiteY19" fmla="*/ 485775 h 607219"/>
                <a:gd name="connsiteX20" fmla="*/ 1039044 w 3246463"/>
                <a:gd name="connsiteY20" fmla="*/ 497681 h 607219"/>
                <a:gd name="connsiteX21" fmla="*/ 1070000 w 3246463"/>
                <a:gd name="connsiteY21" fmla="*/ 540544 h 607219"/>
                <a:gd name="connsiteX22" fmla="*/ 1110481 w 3246463"/>
                <a:gd name="connsiteY22" fmla="*/ 561975 h 607219"/>
                <a:gd name="connsiteX23" fmla="*/ 1155725 w 3246463"/>
                <a:gd name="connsiteY23" fmla="*/ 566737 h 607219"/>
                <a:gd name="connsiteX24" fmla="*/ 2386831 w 3246463"/>
                <a:gd name="connsiteY24" fmla="*/ 259556 h 607219"/>
                <a:gd name="connsiteX25" fmla="*/ 2424931 w 3246463"/>
                <a:gd name="connsiteY25" fmla="*/ 257175 h 607219"/>
                <a:gd name="connsiteX26" fmla="*/ 2455888 w 3246463"/>
                <a:gd name="connsiteY26" fmla="*/ 242887 h 607219"/>
                <a:gd name="connsiteX27" fmla="*/ 2474938 w 3246463"/>
                <a:gd name="connsiteY27" fmla="*/ 254794 h 607219"/>
                <a:gd name="connsiteX28" fmla="*/ 2532088 w 3246463"/>
                <a:gd name="connsiteY28" fmla="*/ 261937 h 607219"/>
                <a:gd name="connsiteX29" fmla="*/ 2563044 w 3246463"/>
                <a:gd name="connsiteY29" fmla="*/ 254794 h 607219"/>
                <a:gd name="connsiteX30" fmla="*/ 2591619 w 3246463"/>
                <a:gd name="connsiteY30" fmla="*/ 228600 h 607219"/>
                <a:gd name="connsiteX31" fmla="*/ 2601144 w 3246463"/>
                <a:gd name="connsiteY31" fmla="*/ 202406 h 607219"/>
                <a:gd name="connsiteX32" fmla="*/ 2608288 w 3246463"/>
                <a:gd name="connsiteY32" fmla="*/ 183356 h 607219"/>
                <a:gd name="connsiteX33" fmla="*/ 2629719 w 3246463"/>
                <a:gd name="connsiteY33" fmla="*/ 173831 h 607219"/>
                <a:gd name="connsiteX34" fmla="*/ 3246463 w 3246463"/>
                <a:gd name="connsiteY34" fmla="*/ 0 h 607219"/>
                <a:gd name="connsiteX0" fmla="*/ 0 w 3246463"/>
                <a:gd name="connsiteY0" fmla="*/ 220307 h 607219"/>
                <a:gd name="connsiteX1" fmla="*/ 47543 w 3246463"/>
                <a:gd name="connsiteY1" fmla="*/ 172847 h 607219"/>
                <a:gd name="connsiteX2" fmla="*/ 254040 w 3246463"/>
                <a:gd name="connsiteY2" fmla="*/ 11264 h 607219"/>
                <a:gd name="connsiteX3" fmla="*/ 314059 w 3246463"/>
                <a:gd name="connsiteY3" fmla="*/ 103055 h 607219"/>
                <a:gd name="connsiteX4" fmla="*/ 155600 w 3246463"/>
                <a:gd name="connsiteY4" fmla="*/ 166687 h 607219"/>
                <a:gd name="connsiteX5" fmla="*/ 288950 w 3246463"/>
                <a:gd name="connsiteY5" fmla="*/ 366712 h 607219"/>
                <a:gd name="connsiteX6" fmla="*/ 310381 w 3246463"/>
                <a:gd name="connsiteY6" fmla="*/ 381000 h 607219"/>
                <a:gd name="connsiteX7" fmla="*/ 341338 w 3246463"/>
                <a:gd name="connsiteY7" fmla="*/ 381000 h 607219"/>
                <a:gd name="connsiteX8" fmla="*/ 469925 w 3246463"/>
                <a:gd name="connsiteY8" fmla="*/ 383381 h 607219"/>
                <a:gd name="connsiteX9" fmla="*/ 484213 w 3246463"/>
                <a:gd name="connsiteY9" fmla="*/ 383381 h 607219"/>
                <a:gd name="connsiteX10" fmla="*/ 522313 w 3246463"/>
                <a:gd name="connsiteY10" fmla="*/ 402431 h 607219"/>
                <a:gd name="connsiteX11" fmla="*/ 677094 w 3246463"/>
                <a:gd name="connsiteY11" fmla="*/ 500062 h 607219"/>
                <a:gd name="connsiteX12" fmla="*/ 717575 w 3246463"/>
                <a:gd name="connsiteY12" fmla="*/ 504825 h 607219"/>
                <a:gd name="connsiteX13" fmla="*/ 741388 w 3246463"/>
                <a:gd name="connsiteY13" fmla="*/ 521494 h 607219"/>
                <a:gd name="connsiteX14" fmla="*/ 762819 w 3246463"/>
                <a:gd name="connsiteY14" fmla="*/ 571500 h 607219"/>
                <a:gd name="connsiteX15" fmla="*/ 791394 w 3246463"/>
                <a:gd name="connsiteY15" fmla="*/ 602456 h 607219"/>
                <a:gd name="connsiteX16" fmla="*/ 822350 w 3246463"/>
                <a:gd name="connsiteY16" fmla="*/ 607219 h 607219"/>
                <a:gd name="connsiteX17" fmla="*/ 862831 w 3246463"/>
                <a:gd name="connsiteY17" fmla="*/ 590550 h 607219"/>
                <a:gd name="connsiteX18" fmla="*/ 1005706 w 3246463"/>
                <a:gd name="connsiteY18" fmla="*/ 492919 h 607219"/>
                <a:gd name="connsiteX19" fmla="*/ 1022375 w 3246463"/>
                <a:gd name="connsiteY19" fmla="*/ 485775 h 607219"/>
                <a:gd name="connsiteX20" fmla="*/ 1039044 w 3246463"/>
                <a:gd name="connsiteY20" fmla="*/ 497681 h 607219"/>
                <a:gd name="connsiteX21" fmla="*/ 1070000 w 3246463"/>
                <a:gd name="connsiteY21" fmla="*/ 540544 h 607219"/>
                <a:gd name="connsiteX22" fmla="*/ 1110481 w 3246463"/>
                <a:gd name="connsiteY22" fmla="*/ 561975 h 607219"/>
                <a:gd name="connsiteX23" fmla="*/ 1155725 w 3246463"/>
                <a:gd name="connsiteY23" fmla="*/ 566737 h 607219"/>
                <a:gd name="connsiteX24" fmla="*/ 2386831 w 3246463"/>
                <a:gd name="connsiteY24" fmla="*/ 259556 h 607219"/>
                <a:gd name="connsiteX25" fmla="*/ 2424931 w 3246463"/>
                <a:gd name="connsiteY25" fmla="*/ 257175 h 607219"/>
                <a:gd name="connsiteX26" fmla="*/ 2455888 w 3246463"/>
                <a:gd name="connsiteY26" fmla="*/ 242887 h 607219"/>
                <a:gd name="connsiteX27" fmla="*/ 2474938 w 3246463"/>
                <a:gd name="connsiteY27" fmla="*/ 254794 h 607219"/>
                <a:gd name="connsiteX28" fmla="*/ 2532088 w 3246463"/>
                <a:gd name="connsiteY28" fmla="*/ 261937 h 607219"/>
                <a:gd name="connsiteX29" fmla="*/ 2563044 w 3246463"/>
                <a:gd name="connsiteY29" fmla="*/ 254794 h 607219"/>
                <a:gd name="connsiteX30" fmla="*/ 2591619 w 3246463"/>
                <a:gd name="connsiteY30" fmla="*/ 228600 h 607219"/>
                <a:gd name="connsiteX31" fmla="*/ 2601144 w 3246463"/>
                <a:gd name="connsiteY31" fmla="*/ 202406 h 607219"/>
                <a:gd name="connsiteX32" fmla="*/ 2608288 w 3246463"/>
                <a:gd name="connsiteY32" fmla="*/ 183356 h 607219"/>
                <a:gd name="connsiteX33" fmla="*/ 2629719 w 3246463"/>
                <a:gd name="connsiteY33" fmla="*/ 173831 h 607219"/>
                <a:gd name="connsiteX34" fmla="*/ 3246463 w 3246463"/>
                <a:gd name="connsiteY34" fmla="*/ 0 h 607219"/>
                <a:gd name="connsiteX0" fmla="*/ 0 w 3246463"/>
                <a:gd name="connsiteY0" fmla="*/ 220307 h 607219"/>
                <a:gd name="connsiteX1" fmla="*/ 47543 w 3246463"/>
                <a:gd name="connsiteY1" fmla="*/ 172847 h 607219"/>
                <a:gd name="connsiteX2" fmla="*/ 102229 w 3246463"/>
                <a:gd name="connsiteY2" fmla="*/ 141893 h 607219"/>
                <a:gd name="connsiteX3" fmla="*/ 314059 w 3246463"/>
                <a:gd name="connsiteY3" fmla="*/ 103055 h 607219"/>
                <a:gd name="connsiteX4" fmla="*/ 155600 w 3246463"/>
                <a:gd name="connsiteY4" fmla="*/ 166687 h 607219"/>
                <a:gd name="connsiteX5" fmla="*/ 288950 w 3246463"/>
                <a:gd name="connsiteY5" fmla="*/ 366712 h 607219"/>
                <a:gd name="connsiteX6" fmla="*/ 310381 w 3246463"/>
                <a:gd name="connsiteY6" fmla="*/ 381000 h 607219"/>
                <a:gd name="connsiteX7" fmla="*/ 341338 w 3246463"/>
                <a:gd name="connsiteY7" fmla="*/ 381000 h 607219"/>
                <a:gd name="connsiteX8" fmla="*/ 469925 w 3246463"/>
                <a:gd name="connsiteY8" fmla="*/ 383381 h 607219"/>
                <a:gd name="connsiteX9" fmla="*/ 484213 w 3246463"/>
                <a:gd name="connsiteY9" fmla="*/ 383381 h 607219"/>
                <a:gd name="connsiteX10" fmla="*/ 522313 w 3246463"/>
                <a:gd name="connsiteY10" fmla="*/ 402431 h 607219"/>
                <a:gd name="connsiteX11" fmla="*/ 677094 w 3246463"/>
                <a:gd name="connsiteY11" fmla="*/ 500062 h 607219"/>
                <a:gd name="connsiteX12" fmla="*/ 717575 w 3246463"/>
                <a:gd name="connsiteY12" fmla="*/ 504825 h 607219"/>
                <a:gd name="connsiteX13" fmla="*/ 741388 w 3246463"/>
                <a:gd name="connsiteY13" fmla="*/ 521494 h 607219"/>
                <a:gd name="connsiteX14" fmla="*/ 762819 w 3246463"/>
                <a:gd name="connsiteY14" fmla="*/ 571500 h 607219"/>
                <a:gd name="connsiteX15" fmla="*/ 791394 w 3246463"/>
                <a:gd name="connsiteY15" fmla="*/ 602456 h 607219"/>
                <a:gd name="connsiteX16" fmla="*/ 822350 w 3246463"/>
                <a:gd name="connsiteY16" fmla="*/ 607219 h 607219"/>
                <a:gd name="connsiteX17" fmla="*/ 862831 w 3246463"/>
                <a:gd name="connsiteY17" fmla="*/ 590550 h 607219"/>
                <a:gd name="connsiteX18" fmla="*/ 1005706 w 3246463"/>
                <a:gd name="connsiteY18" fmla="*/ 492919 h 607219"/>
                <a:gd name="connsiteX19" fmla="*/ 1022375 w 3246463"/>
                <a:gd name="connsiteY19" fmla="*/ 485775 h 607219"/>
                <a:gd name="connsiteX20" fmla="*/ 1039044 w 3246463"/>
                <a:gd name="connsiteY20" fmla="*/ 497681 h 607219"/>
                <a:gd name="connsiteX21" fmla="*/ 1070000 w 3246463"/>
                <a:gd name="connsiteY21" fmla="*/ 540544 h 607219"/>
                <a:gd name="connsiteX22" fmla="*/ 1110481 w 3246463"/>
                <a:gd name="connsiteY22" fmla="*/ 561975 h 607219"/>
                <a:gd name="connsiteX23" fmla="*/ 1155725 w 3246463"/>
                <a:gd name="connsiteY23" fmla="*/ 566737 h 607219"/>
                <a:gd name="connsiteX24" fmla="*/ 2386831 w 3246463"/>
                <a:gd name="connsiteY24" fmla="*/ 259556 h 607219"/>
                <a:gd name="connsiteX25" fmla="*/ 2424931 w 3246463"/>
                <a:gd name="connsiteY25" fmla="*/ 257175 h 607219"/>
                <a:gd name="connsiteX26" fmla="*/ 2455888 w 3246463"/>
                <a:gd name="connsiteY26" fmla="*/ 242887 h 607219"/>
                <a:gd name="connsiteX27" fmla="*/ 2474938 w 3246463"/>
                <a:gd name="connsiteY27" fmla="*/ 254794 h 607219"/>
                <a:gd name="connsiteX28" fmla="*/ 2532088 w 3246463"/>
                <a:gd name="connsiteY28" fmla="*/ 261937 h 607219"/>
                <a:gd name="connsiteX29" fmla="*/ 2563044 w 3246463"/>
                <a:gd name="connsiteY29" fmla="*/ 254794 h 607219"/>
                <a:gd name="connsiteX30" fmla="*/ 2591619 w 3246463"/>
                <a:gd name="connsiteY30" fmla="*/ 228600 h 607219"/>
                <a:gd name="connsiteX31" fmla="*/ 2601144 w 3246463"/>
                <a:gd name="connsiteY31" fmla="*/ 202406 h 607219"/>
                <a:gd name="connsiteX32" fmla="*/ 2608288 w 3246463"/>
                <a:gd name="connsiteY32" fmla="*/ 183356 h 607219"/>
                <a:gd name="connsiteX33" fmla="*/ 2629719 w 3246463"/>
                <a:gd name="connsiteY33" fmla="*/ 173831 h 607219"/>
                <a:gd name="connsiteX34" fmla="*/ 3246463 w 3246463"/>
                <a:gd name="connsiteY34" fmla="*/ 0 h 607219"/>
                <a:gd name="connsiteX0" fmla="*/ 0 w 3246463"/>
                <a:gd name="connsiteY0" fmla="*/ 220307 h 607219"/>
                <a:gd name="connsiteX1" fmla="*/ 47543 w 3246463"/>
                <a:gd name="connsiteY1" fmla="*/ 172847 h 607219"/>
                <a:gd name="connsiteX2" fmla="*/ 102229 w 3246463"/>
                <a:gd name="connsiteY2" fmla="*/ 141893 h 607219"/>
                <a:gd name="connsiteX3" fmla="*/ 141065 w 3246463"/>
                <a:gd name="connsiteY3" fmla="*/ 145421 h 607219"/>
                <a:gd name="connsiteX4" fmla="*/ 155600 w 3246463"/>
                <a:gd name="connsiteY4" fmla="*/ 166687 h 607219"/>
                <a:gd name="connsiteX5" fmla="*/ 288950 w 3246463"/>
                <a:gd name="connsiteY5" fmla="*/ 366712 h 607219"/>
                <a:gd name="connsiteX6" fmla="*/ 310381 w 3246463"/>
                <a:gd name="connsiteY6" fmla="*/ 381000 h 607219"/>
                <a:gd name="connsiteX7" fmla="*/ 341338 w 3246463"/>
                <a:gd name="connsiteY7" fmla="*/ 381000 h 607219"/>
                <a:gd name="connsiteX8" fmla="*/ 469925 w 3246463"/>
                <a:gd name="connsiteY8" fmla="*/ 383381 h 607219"/>
                <a:gd name="connsiteX9" fmla="*/ 484213 w 3246463"/>
                <a:gd name="connsiteY9" fmla="*/ 383381 h 607219"/>
                <a:gd name="connsiteX10" fmla="*/ 522313 w 3246463"/>
                <a:gd name="connsiteY10" fmla="*/ 402431 h 607219"/>
                <a:gd name="connsiteX11" fmla="*/ 677094 w 3246463"/>
                <a:gd name="connsiteY11" fmla="*/ 500062 h 607219"/>
                <a:gd name="connsiteX12" fmla="*/ 717575 w 3246463"/>
                <a:gd name="connsiteY12" fmla="*/ 504825 h 607219"/>
                <a:gd name="connsiteX13" fmla="*/ 741388 w 3246463"/>
                <a:gd name="connsiteY13" fmla="*/ 521494 h 607219"/>
                <a:gd name="connsiteX14" fmla="*/ 762819 w 3246463"/>
                <a:gd name="connsiteY14" fmla="*/ 571500 h 607219"/>
                <a:gd name="connsiteX15" fmla="*/ 791394 w 3246463"/>
                <a:gd name="connsiteY15" fmla="*/ 602456 h 607219"/>
                <a:gd name="connsiteX16" fmla="*/ 822350 w 3246463"/>
                <a:gd name="connsiteY16" fmla="*/ 607219 h 607219"/>
                <a:gd name="connsiteX17" fmla="*/ 862831 w 3246463"/>
                <a:gd name="connsiteY17" fmla="*/ 590550 h 607219"/>
                <a:gd name="connsiteX18" fmla="*/ 1005706 w 3246463"/>
                <a:gd name="connsiteY18" fmla="*/ 492919 h 607219"/>
                <a:gd name="connsiteX19" fmla="*/ 1022375 w 3246463"/>
                <a:gd name="connsiteY19" fmla="*/ 485775 h 607219"/>
                <a:gd name="connsiteX20" fmla="*/ 1039044 w 3246463"/>
                <a:gd name="connsiteY20" fmla="*/ 497681 h 607219"/>
                <a:gd name="connsiteX21" fmla="*/ 1070000 w 3246463"/>
                <a:gd name="connsiteY21" fmla="*/ 540544 h 607219"/>
                <a:gd name="connsiteX22" fmla="*/ 1110481 w 3246463"/>
                <a:gd name="connsiteY22" fmla="*/ 561975 h 607219"/>
                <a:gd name="connsiteX23" fmla="*/ 1155725 w 3246463"/>
                <a:gd name="connsiteY23" fmla="*/ 566737 h 607219"/>
                <a:gd name="connsiteX24" fmla="*/ 2386831 w 3246463"/>
                <a:gd name="connsiteY24" fmla="*/ 259556 h 607219"/>
                <a:gd name="connsiteX25" fmla="*/ 2424931 w 3246463"/>
                <a:gd name="connsiteY25" fmla="*/ 257175 h 607219"/>
                <a:gd name="connsiteX26" fmla="*/ 2455888 w 3246463"/>
                <a:gd name="connsiteY26" fmla="*/ 242887 h 607219"/>
                <a:gd name="connsiteX27" fmla="*/ 2474938 w 3246463"/>
                <a:gd name="connsiteY27" fmla="*/ 254794 h 607219"/>
                <a:gd name="connsiteX28" fmla="*/ 2532088 w 3246463"/>
                <a:gd name="connsiteY28" fmla="*/ 261937 h 607219"/>
                <a:gd name="connsiteX29" fmla="*/ 2563044 w 3246463"/>
                <a:gd name="connsiteY29" fmla="*/ 254794 h 607219"/>
                <a:gd name="connsiteX30" fmla="*/ 2591619 w 3246463"/>
                <a:gd name="connsiteY30" fmla="*/ 228600 h 607219"/>
                <a:gd name="connsiteX31" fmla="*/ 2601144 w 3246463"/>
                <a:gd name="connsiteY31" fmla="*/ 202406 h 607219"/>
                <a:gd name="connsiteX32" fmla="*/ 2608288 w 3246463"/>
                <a:gd name="connsiteY32" fmla="*/ 183356 h 607219"/>
                <a:gd name="connsiteX33" fmla="*/ 2629719 w 3246463"/>
                <a:gd name="connsiteY33" fmla="*/ 173831 h 607219"/>
                <a:gd name="connsiteX34" fmla="*/ 3246463 w 3246463"/>
                <a:gd name="connsiteY34" fmla="*/ 0 h 607219"/>
                <a:gd name="connsiteX0" fmla="*/ 0 w 3246463"/>
                <a:gd name="connsiteY0" fmla="*/ 220307 h 607219"/>
                <a:gd name="connsiteX1" fmla="*/ 47543 w 3246463"/>
                <a:gd name="connsiteY1" fmla="*/ 172847 h 607219"/>
                <a:gd name="connsiteX2" fmla="*/ 91637 w 3246463"/>
                <a:gd name="connsiteY2" fmla="*/ 141893 h 607219"/>
                <a:gd name="connsiteX3" fmla="*/ 141065 w 3246463"/>
                <a:gd name="connsiteY3" fmla="*/ 145421 h 607219"/>
                <a:gd name="connsiteX4" fmla="*/ 155600 w 3246463"/>
                <a:gd name="connsiteY4" fmla="*/ 166687 h 607219"/>
                <a:gd name="connsiteX5" fmla="*/ 288950 w 3246463"/>
                <a:gd name="connsiteY5" fmla="*/ 366712 h 607219"/>
                <a:gd name="connsiteX6" fmla="*/ 310381 w 3246463"/>
                <a:gd name="connsiteY6" fmla="*/ 381000 h 607219"/>
                <a:gd name="connsiteX7" fmla="*/ 341338 w 3246463"/>
                <a:gd name="connsiteY7" fmla="*/ 381000 h 607219"/>
                <a:gd name="connsiteX8" fmla="*/ 469925 w 3246463"/>
                <a:gd name="connsiteY8" fmla="*/ 383381 h 607219"/>
                <a:gd name="connsiteX9" fmla="*/ 484213 w 3246463"/>
                <a:gd name="connsiteY9" fmla="*/ 383381 h 607219"/>
                <a:gd name="connsiteX10" fmla="*/ 522313 w 3246463"/>
                <a:gd name="connsiteY10" fmla="*/ 402431 h 607219"/>
                <a:gd name="connsiteX11" fmla="*/ 677094 w 3246463"/>
                <a:gd name="connsiteY11" fmla="*/ 500062 h 607219"/>
                <a:gd name="connsiteX12" fmla="*/ 717575 w 3246463"/>
                <a:gd name="connsiteY12" fmla="*/ 504825 h 607219"/>
                <a:gd name="connsiteX13" fmla="*/ 741388 w 3246463"/>
                <a:gd name="connsiteY13" fmla="*/ 521494 h 607219"/>
                <a:gd name="connsiteX14" fmla="*/ 762819 w 3246463"/>
                <a:gd name="connsiteY14" fmla="*/ 571500 h 607219"/>
                <a:gd name="connsiteX15" fmla="*/ 791394 w 3246463"/>
                <a:gd name="connsiteY15" fmla="*/ 602456 h 607219"/>
                <a:gd name="connsiteX16" fmla="*/ 822350 w 3246463"/>
                <a:gd name="connsiteY16" fmla="*/ 607219 h 607219"/>
                <a:gd name="connsiteX17" fmla="*/ 862831 w 3246463"/>
                <a:gd name="connsiteY17" fmla="*/ 590550 h 607219"/>
                <a:gd name="connsiteX18" fmla="*/ 1005706 w 3246463"/>
                <a:gd name="connsiteY18" fmla="*/ 492919 h 607219"/>
                <a:gd name="connsiteX19" fmla="*/ 1022375 w 3246463"/>
                <a:gd name="connsiteY19" fmla="*/ 485775 h 607219"/>
                <a:gd name="connsiteX20" fmla="*/ 1039044 w 3246463"/>
                <a:gd name="connsiteY20" fmla="*/ 497681 h 607219"/>
                <a:gd name="connsiteX21" fmla="*/ 1070000 w 3246463"/>
                <a:gd name="connsiteY21" fmla="*/ 540544 h 607219"/>
                <a:gd name="connsiteX22" fmla="*/ 1110481 w 3246463"/>
                <a:gd name="connsiteY22" fmla="*/ 561975 h 607219"/>
                <a:gd name="connsiteX23" fmla="*/ 1155725 w 3246463"/>
                <a:gd name="connsiteY23" fmla="*/ 566737 h 607219"/>
                <a:gd name="connsiteX24" fmla="*/ 2386831 w 3246463"/>
                <a:gd name="connsiteY24" fmla="*/ 259556 h 607219"/>
                <a:gd name="connsiteX25" fmla="*/ 2424931 w 3246463"/>
                <a:gd name="connsiteY25" fmla="*/ 257175 h 607219"/>
                <a:gd name="connsiteX26" fmla="*/ 2455888 w 3246463"/>
                <a:gd name="connsiteY26" fmla="*/ 242887 h 607219"/>
                <a:gd name="connsiteX27" fmla="*/ 2474938 w 3246463"/>
                <a:gd name="connsiteY27" fmla="*/ 254794 h 607219"/>
                <a:gd name="connsiteX28" fmla="*/ 2532088 w 3246463"/>
                <a:gd name="connsiteY28" fmla="*/ 261937 h 607219"/>
                <a:gd name="connsiteX29" fmla="*/ 2563044 w 3246463"/>
                <a:gd name="connsiteY29" fmla="*/ 254794 h 607219"/>
                <a:gd name="connsiteX30" fmla="*/ 2591619 w 3246463"/>
                <a:gd name="connsiteY30" fmla="*/ 228600 h 607219"/>
                <a:gd name="connsiteX31" fmla="*/ 2601144 w 3246463"/>
                <a:gd name="connsiteY31" fmla="*/ 202406 h 607219"/>
                <a:gd name="connsiteX32" fmla="*/ 2608288 w 3246463"/>
                <a:gd name="connsiteY32" fmla="*/ 183356 h 607219"/>
                <a:gd name="connsiteX33" fmla="*/ 2629719 w 3246463"/>
                <a:gd name="connsiteY33" fmla="*/ 173831 h 607219"/>
                <a:gd name="connsiteX34" fmla="*/ 3246463 w 3246463"/>
                <a:gd name="connsiteY34" fmla="*/ 0 h 607219"/>
                <a:gd name="connsiteX0" fmla="*/ 0 w 3246463"/>
                <a:gd name="connsiteY0" fmla="*/ 220307 h 607219"/>
                <a:gd name="connsiteX1" fmla="*/ 47543 w 3246463"/>
                <a:gd name="connsiteY1" fmla="*/ 172847 h 607219"/>
                <a:gd name="connsiteX2" fmla="*/ 91637 w 3246463"/>
                <a:gd name="connsiteY2" fmla="*/ 141893 h 607219"/>
                <a:gd name="connsiteX3" fmla="*/ 137534 w 3246463"/>
                <a:gd name="connsiteY3" fmla="*/ 148951 h 607219"/>
                <a:gd name="connsiteX4" fmla="*/ 155600 w 3246463"/>
                <a:gd name="connsiteY4" fmla="*/ 166687 h 607219"/>
                <a:gd name="connsiteX5" fmla="*/ 288950 w 3246463"/>
                <a:gd name="connsiteY5" fmla="*/ 366712 h 607219"/>
                <a:gd name="connsiteX6" fmla="*/ 310381 w 3246463"/>
                <a:gd name="connsiteY6" fmla="*/ 381000 h 607219"/>
                <a:gd name="connsiteX7" fmla="*/ 341338 w 3246463"/>
                <a:gd name="connsiteY7" fmla="*/ 381000 h 607219"/>
                <a:gd name="connsiteX8" fmla="*/ 469925 w 3246463"/>
                <a:gd name="connsiteY8" fmla="*/ 383381 h 607219"/>
                <a:gd name="connsiteX9" fmla="*/ 484213 w 3246463"/>
                <a:gd name="connsiteY9" fmla="*/ 383381 h 607219"/>
                <a:gd name="connsiteX10" fmla="*/ 522313 w 3246463"/>
                <a:gd name="connsiteY10" fmla="*/ 402431 h 607219"/>
                <a:gd name="connsiteX11" fmla="*/ 677094 w 3246463"/>
                <a:gd name="connsiteY11" fmla="*/ 500062 h 607219"/>
                <a:gd name="connsiteX12" fmla="*/ 717575 w 3246463"/>
                <a:gd name="connsiteY12" fmla="*/ 504825 h 607219"/>
                <a:gd name="connsiteX13" fmla="*/ 741388 w 3246463"/>
                <a:gd name="connsiteY13" fmla="*/ 521494 h 607219"/>
                <a:gd name="connsiteX14" fmla="*/ 762819 w 3246463"/>
                <a:gd name="connsiteY14" fmla="*/ 571500 h 607219"/>
                <a:gd name="connsiteX15" fmla="*/ 791394 w 3246463"/>
                <a:gd name="connsiteY15" fmla="*/ 602456 h 607219"/>
                <a:gd name="connsiteX16" fmla="*/ 822350 w 3246463"/>
                <a:gd name="connsiteY16" fmla="*/ 607219 h 607219"/>
                <a:gd name="connsiteX17" fmla="*/ 862831 w 3246463"/>
                <a:gd name="connsiteY17" fmla="*/ 590550 h 607219"/>
                <a:gd name="connsiteX18" fmla="*/ 1005706 w 3246463"/>
                <a:gd name="connsiteY18" fmla="*/ 492919 h 607219"/>
                <a:gd name="connsiteX19" fmla="*/ 1022375 w 3246463"/>
                <a:gd name="connsiteY19" fmla="*/ 485775 h 607219"/>
                <a:gd name="connsiteX20" fmla="*/ 1039044 w 3246463"/>
                <a:gd name="connsiteY20" fmla="*/ 497681 h 607219"/>
                <a:gd name="connsiteX21" fmla="*/ 1070000 w 3246463"/>
                <a:gd name="connsiteY21" fmla="*/ 540544 h 607219"/>
                <a:gd name="connsiteX22" fmla="*/ 1110481 w 3246463"/>
                <a:gd name="connsiteY22" fmla="*/ 561975 h 607219"/>
                <a:gd name="connsiteX23" fmla="*/ 1155725 w 3246463"/>
                <a:gd name="connsiteY23" fmla="*/ 566737 h 607219"/>
                <a:gd name="connsiteX24" fmla="*/ 2386831 w 3246463"/>
                <a:gd name="connsiteY24" fmla="*/ 259556 h 607219"/>
                <a:gd name="connsiteX25" fmla="*/ 2424931 w 3246463"/>
                <a:gd name="connsiteY25" fmla="*/ 257175 h 607219"/>
                <a:gd name="connsiteX26" fmla="*/ 2455888 w 3246463"/>
                <a:gd name="connsiteY26" fmla="*/ 242887 h 607219"/>
                <a:gd name="connsiteX27" fmla="*/ 2474938 w 3246463"/>
                <a:gd name="connsiteY27" fmla="*/ 254794 h 607219"/>
                <a:gd name="connsiteX28" fmla="*/ 2532088 w 3246463"/>
                <a:gd name="connsiteY28" fmla="*/ 261937 h 607219"/>
                <a:gd name="connsiteX29" fmla="*/ 2563044 w 3246463"/>
                <a:gd name="connsiteY29" fmla="*/ 254794 h 607219"/>
                <a:gd name="connsiteX30" fmla="*/ 2591619 w 3246463"/>
                <a:gd name="connsiteY30" fmla="*/ 228600 h 607219"/>
                <a:gd name="connsiteX31" fmla="*/ 2601144 w 3246463"/>
                <a:gd name="connsiteY31" fmla="*/ 202406 h 607219"/>
                <a:gd name="connsiteX32" fmla="*/ 2608288 w 3246463"/>
                <a:gd name="connsiteY32" fmla="*/ 183356 h 607219"/>
                <a:gd name="connsiteX33" fmla="*/ 2629719 w 3246463"/>
                <a:gd name="connsiteY33" fmla="*/ 173831 h 607219"/>
                <a:gd name="connsiteX34" fmla="*/ 3246463 w 3246463"/>
                <a:gd name="connsiteY34" fmla="*/ 0 h 60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46463" h="607219">
                  <a:moveTo>
                    <a:pt x="0" y="220307"/>
                  </a:moveTo>
                  <a:lnTo>
                    <a:pt x="47543" y="172847"/>
                  </a:lnTo>
                  <a:lnTo>
                    <a:pt x="91637" y="141893"/>
                  </a:lnTo>
                  <a:lnTo>
                    <a:pt x="137534" y="148951"/>
                  </a:lnTo>
                  <a:lnTo>
                    <a:pt x="155600" y="166687"/>
                  </a:lnTo>
                  <a:lnTo>
                    <a:pt x="288950" y="366712"/>
                  </a:lnTo>
                  <a:lnTo>
                    <a:pt x="310381" y="381000"/>
                  </a:lnTo>
                  <a:lnTo>
                    <a:pt x="341338" y="381000"/>
                  </a:lnTo>
                  <a:lnTo>
                    <a:pt x="469925" y="383381"/>
                  </a:lnTo>
                  <a:lnTo>
                    <a:pt x="484213" y="383381"/>
                  </a:lnTo>
                  <a:lnTo>
                    <a:pt x="522313" y="402431"/>
                  </a:lnTo>
                  <a:lnTo>
                    <a:pt x="677094" y="500062"/>
                  </a:lnTo>
                  <a:lnTo>
                    <a:pt x="717575" y="504825"/>
                  </a:lnTo>
                  <a:lnTo>
                    <a:pt x="741388" y="521494"/>
                  </a:lnTo>
                  <a:lnTo>
                    <a:pt x="762819" y="571500"/>
                  </a:lnTo>
                  <a:lnTo>
                    <a:pt x="791394" y="602456"/>
                  </a:lnTo>
                  <a:lnTo>
                    <a:pt x="822350" y="607219"/>
                  </a:lnTo>
                  <a:lnTo>
                    <a:pt x="862831" y="590550"/>
                  </a:lnTo>
                  <a:lnTo>
                    <a:pt x="1005706" y="492919"/>
                  </a:lnTo>
                  <a:lnTo>
                    <a:pt x="1022375" y="485775"/>
                  </a:lnTo>
                  <a:lnTo>
                    <a:pt x="1039044" y="497681"/>
                  </a:lnTo>
                  <a:lnTo>
                    <a:pt x="1070000" y="540544"/>
                  </a:lnTo>
                  <a:lnTo>
                    <a:pt x="1110481" y="561975"/>
                  </a:lnTo>
                  <a:lnTo>
                    <a:pt x="1155725" y="566737"/>
                  </a:lnTo>
                  <a:lnTo>
                    <a:pt x="2386831" y="259556"/>
                  </a:lnTo>
                  <a:lnTo>
                    <a:pt x="2424931" y="257175"/>
                  </a:lnTo>
                  <a:lnTo>
                    <a:pt x="2455888" y="242887"/>
                  </a:lnTo>
                  <a:lnTo>
                    <a:pt x="2474938" y="254794"/>
                  </a:lnTo>
                  <a:lnTo>
                    <a:pt x="2532088" y="261937"/>
                  </a:lnTo>
                  <a:lnTo>
                    <a:pt x="2563044" y="254794"/>
                  </a:lnTo>
                  <a:lnTo>
                    <a:pt x="2591619" y="228600"/>
                  </a:lnTo>
                  <a:lnTo>
                    <a:pt x="2601144" y="202406"/>
                  </a:lnTo>
                  <a:lnTo>
                    <a:pt x="2608288" y="183356"/>
                  </a:lnTo>
                  <a:lnTo>
                    <a:pt x="2629719" y="173831"/>
                  </a:lnTo>
                  <a:lnTo>
                    <a:pt x="3246463"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Forma libre: forma 9">
              <a:extLst>
                <a:ext uri="{FF2B5EF4-FFF2-40B4-BE49-F238E27FC236}">
                  <a16:creationId xmlns:a16="http://schemas.microsoft.com/office/drawing/2014/main" id="{DB16CE09-FEC3-496F-BC66-C9DDF875D751}"/>
                </a:ext>
              </a:extLst>
            </p:cNvPr>
            <p:cNvSpPr/>
            <p:nvPr/>
          </p:nvSpPr>
          <p:spPr>
            <a:xfrm>
              <a:off x="5515224" y="1665725"/>
              <a:ext cx="2838450" cy="769144"/>
            </a:xfrm>
            <a:custGeom>
              <a:avLst/>
              <a:gdLst>
                <a:gd name="connsiteX0" fmla="*/ 0 w 2838450"/>
                <a:gd name="connsiteY0" fmla="*/ 769144 h 769144"/>
                <a:gd name="connsiteX1" fmla="*/ 54769 w 2838450"/>
                <a:gd name="connsiteY1" fmla="*/ 745331 h 769144"/>
                <a:gd name="connsiteX2" fmla="*/ 109538 w 2838450"/>
                <a:gd name="connsiteY2" fmla="*/ 704850 h 769144"/>
                <a:gd name="connsiteX3" fmla="*/ 152400 w 2838450"/>
                <a:gd name="connsiteY3" fmla="*/ 690563 h 769144"/>
                <a:gd name="connsiteX4" fmla="*/ 185738 w 2838450"/>
                <a:gd name="connsiteY4" fmla="*/ 661988 h 769144"/>
                <a:gd name="connsiteX5" fmla="*/ 245269 w 2838450"/>
                <a:gd name="connsiteY5" fmla="*/ 647700 h 769144"/>
                <a:gd name="connsiteX6" fmla="*/ 309563 w 2838450"/>
                <a:gd name="connsiteY6" fmla="*/ 623888 h 769144"/>
                <a:gd name="connsiteX7" fmla="*/ 616744 w 2838450"/>
                <a:gd name="connsiteY7" fmla="*/ 621506 h 769144"/>
                <a:gd name="connsiteX8" fmla="*/ 642938 w 2838450"/>
                <a:gd name="connsiteY8" fmla="*/ 631031 h 769144"/>
                <a:gd name="connsiteX9" fmla="*/ 659607 w 2838450"/>
                <a:gd name="connsiteY9" fmla="*/ 661988 h 769144"/>
                <a:gd name="connsiteX10" fmla="*/ 676275 w 2838450"/>
                <a:gd name="connsiteY10" fmla="*/ 707231 h 769144"/>
                <a:gd name="connsiteX11" fmla="*/ 709613 w 2838450"/>
                <a:gd name="connsiteY11" fmla="*/ 716756 h 769144"/>
                <a:gd name="connsiteX12" fmla="*/ 762000 w 2838450"/>
                <a:gd name="connsiteY12" fmla="*/ 716756 h 769144"/>
                <a:gd name="connsiteX13" fmla="*/ 826294 w 2838450"/>
                <a:gd name="connsiteY13" fmla="*/ 742950 h 769144"/>
                <a:gd name="connsiteX14" fmla="*/ 876300 w 2838450"/>
                <a:gd name="connsiteY14" fmla="*/ 752475 h 769144"/>
                <a:gd name="connsiteX15" fmla="*/ 964407 w 2838450"/>
                <a:gd name="connsiteY15" fmla="*/ 738188 h 769144"/>
                <a:gd name="connsiteX16" fmla="*/ 1226344 w 2838450"/>
                <a:gd name="connsiteY16" fmla="*/ 676275 h 769144"/>
                <a:gd name="connsiteX17" fmla="*/ 1343025 w 2838450"/>
                <a:gd name="connsiteY17" fmla="*/ 623888 h 769144"/>
                <a:gd name="connsiteX18" fmla="*/ 1397794 w 2838450"/>
                <a:gd name="connsiteY18" fmla="*/ 619125 h 769144"/>
                <a:gd name="connsiteX19" fmla="*/ 1454944 w 2838450"/>
                <a:gd name="connsiteY19" fmla="*/ 573881 h 769144"/>
                <a:gd name="connsiteX20" fmla="*/ 1562100 w 2838450"/>
                <a:gd name="connsiteY20" fmla="*/ 535781 h 769144"/>
                <a:gd name="connsiteX21" fmla="*/ 1702594 w 2838450"/>
                <a:gd name="connsiteY21" fmla="*/ 485775 h 769144"/>
                <a:gd name="connsiteX22" fmla="*/ 1738313 w 2838450"/>
                <a:gd name="connsiteY22" fmla="*/ 483394 h 769144"/>
                <a:gd name="connsiteX23" fmla="*/ 1776413 w 2838450"/>
                <a:gd name="connsiteY23" fmla="*/ 452438 h 769144"/>
                <a:gd name="connsiteX24" fmla="*/ 2024063 w 2838450"/>
                <a:gd name="connsiteY24" fmla="*/ 378619 h 769144"/>
                <a:gd name="connsiteX25" fmla="*/ 2255044 w 2838450"/>
                <a:gd name="connsiteY25" fmla="*/ 376238 h 769144"/>
                <a:gd name="connsiteX26" fmla="*/ 2364582 w 2838450"/>
                <a:gd name="connsiteY26" fmla="*/ 400050 h 769144"/>
                <a:gd name="connsiteX27" fmla="*/ 2436019 w 2838450"/>
                <a:gd name="connsiteY27" fmla="*/ 419100 h 769144"/>
                <a:gd name="connsiteX28" fmla="*/ 2488407 w 2838450"/>
                <a:gd name="connsiteY28" fmla="*/ 461963 h 769144"/>
                <a:gd name="connsiteX29" fmla="*/ 2543175 w 2838450"/>
                <a:gd name="connsiteY29" fmla="*/ 478631 h 769144"/>
                <a:gd name="connsiteX30" fmla="*/ 2581275 w 2838450"/>
                <a:gd name="connsiteY30" fmla="*/ 481013 h 769144"/>
                <a:gd name="connsiteX31" fmla="*/ 2595563 w 2838450"/>
                <a:gd name="connsiteY31" fmla="*/ 466725 h 769144"/>
                <a:gd name="connsiteX32" fmla="*/ 2607469 w 2838450"/>
                <a:gd name="connsiteY32" fmla="*/ 438150 h 769144"/>
                <a:gd name="connsiteX33" fmla="*/ 2616994 w 2838450"/>
                <a:gd name="connsiteY33" fmla="*/ 409575 h 769144"/>
                <a:gd name="connsiteX34" fmla="*/ 2650332 w 2838450"/>
                <a:gd name="connsiteY34" fmla="*/ 354806 h 769144"/>
                <a:gd name="connsiteX35" fmla="*/ 2678907 w 2838450"/>
                <a:gd name="connsiteY35" fmla="*/ 333375 h 769144"/>
                <a:gd name="connsiteX36" fmla="*/ 2783682 w 2838450"/>
                <a:gd name="connsiteY36" fmla="*/ 261938 h 769144"/>
                <a:gd name="connsiteX37" fmla="*/ 2807494 w 2838450"/>
                <a:gd name="connsiteY37" fmla="*/ 221456 h 769144"/>
                <a:gd name="connsiteX38" fmla="*/ 2817019 w 2838450"/>
                <a:gd name="connsiteY38" fmla="*/ 176213 h 769144"/>
                <a:gd name="connsiteX39" fmla="*/ 2836069 w 2838450"/>
                <a:gd name="connsiteY39" fmla="*/ 116681 h 769144"/>
                <a:gd name="connsiteX40" fmla="*/ 2838450 w 2838450"/>
                <a:gd name="connsiteY40" fmla="*/ 76200 h 769144"/>
                <a:gd name="connsiteX41" fmla="*/ 2828925 w 2838450"/>
                <a:gd name="connsiteY41" fmla="*/ 35719 h 769144"/>
                <a:gd name="connsiteX42" fmla="*/ 2819400 w 2838450"/>
                <a:gd name="connsiteY42" fmla="*/ 16669 h 769144"/>
                <a:gd name="connsiteX43" fmla="*/ 2800350 w 2838450"/>
                <a:gd name="connsiteY43" fmla="*/ 0 h 7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38450" h="769144">
                  <a:moveTo>
                    <a:pt x="0" y="769144"/>
                  </a:moveTo>
                  <a:lnTo>
                    <a:pt x="54769" y="745331"/>
                  </a:lnTo>
                  <a:lnTo>
                    <a:pt x="109538" y="704850"/>
                  </a:lnTo>
                  <a:lnTo>
                    <a:pt x="152400" y="690563"/>
                  </a:lnTo>
                  <a:lnTo>
                    <a:pt x="185738" y="661988"/>
                  </a:lnTo>
                  <a:lnTo>
                    <a:pt x="245269" y="647700"/>
                  </a:lnTo>
                  <a:lnTo>
                    <a:pt x="309563" y="623888"/>
                  </a:lnTo>
                  <a:lnTo>
                    <a:pt x="616744" y="621506"/>
                  </a:lnTo>
                  <a:lnTo>
                    <a:pt x="642938" y="631031"/>
                  </a:lnTo>
                  <a:lnTo>
                    <a:pt x="659607" y="661988"/>
                  </a:lnTo>
                  <a:lnTo>
                    <a:pt x="676275" y="707231"/>
                  </a:lnTo>
                  <a:lnTo>
                    <a:pt x="709613" y="716756"/>
                  </a:lnTo>
                  <a:lnTo>
                    <a:pt x="762000" y="716756"/>
                  </a:lnTo>
                  <a:lnTo>
                    <a:pt x="826294" y="742950"/>
                  </a:lnTo>
                  <a:lnTo>
                    <a:pt x="876300" y="752475"/>
                  </a:lnTo>
                  <a:lnTo>
                    <a:pt x="964407" y="738188"/>
                  </a:lnTo>
                  <a:lnTo>
                    <a:pt x="1226344" y="676275"/>
                  </a:lnTo>
                  <a:lnTo>
                    <a:pt x="1343025" y="623888"/>
                  </a:lnTo>
                  <a:lnTo>
                    <a:pt x="1397794" y="619125"/>
                  </a:lnTo>
                  <a:lnTo>
                    <a:pt x="1454944" y="573881"/>
                  </a:lnTo>
                  <a:lnTo>
                    <a:pt x="1562100" y="535781"/>
                  </a:lnTo>
                  <a:lnTo>
                    <a:pt x="1702594" y="485775"/>
                  </a:lnTo>
                  <a:lnTo>
                    <a:pt x="1738313" y="483394"/>
                  </a:lnTo>
                  <a:lnTo>
                    <a:pt x="1776413" y="452438"/>
                  </a:lnTo>
                  <a:lnTo>
                    <a:pt x="2024063" y="378619"/>
                  </a:lnTo>
                  <a:lnTo>
                    <a:pt x="2255044" y="376238"/>
                  </a:lnTo>
                  <a:lnTo>
                    <a:pt x="2364582" y="400050"/>
                  </a:lnTo>
                  <a:lnTo>
                    <a:pt x="2436019" y="419100"/>
                  </a:lnTo>
                  <a:lnTo>
                    <a:pt x="2488407" y="461963"/>
                  </a:lnTo>
                  <a:lnTo>
                    <a:pt x="2543175" y="478631"/>
                  </a:lnTo>
                  <a:lnTo>
                    <a:pt x="2581275" y="481013"/>
                  </a:lnTo>
                  <a:lnTo>
                    <a:pt x="2595563" y="466725"/>
                  </a:lnTo>
                  <a:lnTo>
                    <a:pt x="2607469" y="438150"/>
                  </a:lnTo>
                  <a:lnTo>
                    <a:pt x="2616994" y="409575"/>
                  </a:lnTo>
                  <a:lnTo>
                    <a:pt x="2650332" y="354806"/>
                  </a:lnTo>
                  <a:lnTo>
                    <a:pt x="2678907" y="333375"/>
                  </a:lnTo>
                  <a:lnTo>
                    <a:pt x="2783682" y="261938"/>
                  </a:lnTo>
                  <a:lnTo>
                    <a:pt x="2807494" y="221456"/>
                  </a:lnTo>
                  <a:lnTo>
                    <a:pt x="2817019" y="176213"/>
                  </a:lnTo>
                  <a:lnTo>
                    <a:pt x="2836069" y="116681"/>
                  </a:lnTo>
                  <a:lnTo>
                    <a:pt x="2838450" y="76200"/>
                  </a:lnTo>
                  <a:lnTo>
                    <a:pt x="2828925" y="35719"/>
                  </a:lnTo>
                  <a:lnTo>
                    <a:pt x="2819400" y="16669"/>
                  </a:lnTo>
                  <a:lnTo>
                    <a:pt x="2800350"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6116754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 presetClass="entr" presetSubtype="1" fill="hold" grpId="0" nodeType="afterEffect">
                                  <p:stCondLst>
                                    <p:cond delay="5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1000" fill="hold"/>
                                        <p:tgtEl>
                                          <p:spTgt spid="118"/>
                                        </p:tgtEl>
                                        <p:attrNameLst>
                                          <p:attrName>ppt_x</p:attrName>
                                        </p:attrNameLst>
                                      </p:cBhvr>
                                      <p:tavLst>
                                        <p:tav tm="0">
                                          <p:val>
                                            <p:strVal val="#ppt_x"/>
                                          </p:val>
                                        </p:tav>
                                        <p:tav tm="100000">
                                          <p:val>
                                            <p:strVal val="#ppt_x"/>
                                          </p:val>
                                        </p:tav>
                                      </p:tavLst>
                                    </p:anim>
                                    <p:anim calcmode="lin" valueType="num">
                                      <p:cBhvr additive="base">
                                        <p:cTn id="16" dur="1000" fill="hold"/>
                                        <p:tgtEl>
                                          <p:spTgt spid="118"/>
                                        </p:tgtEl>
                                        <p:attrNameLst>
                                          <p:attrName>ppt_y</p:attrName>
                                        </p:attrNameLst>
                                      </p:cBhvr>
                                      <p:tavLst>
                                        <p:tav tm="0">
                                          <p:val>
                                            <p:strVal val="0-#ppt_h/2"/>
                                          </p:val>
                                        </p:tav>
                                        <p:tav tm="100000">
                                          <p:val>
                                            <p:strVal val="#ppt_y"/>
                                          </p:val>
                                        </p:tav>
                                      </p:tavLst>
                                    </p:anim>
                                  </p:childTnLst>
                                </p:cTn>
                              </p:par>
                            </p:childTnLst>
                          </p:cTn>
                        </p:par>
                        <p:par>
                          <p:cTn id="17" fill="hold">
                            <p:stCondLst>
                              <p:cond delay="2500"/>
                            </p:stCondLst>
                            <p:childTnLst>
                              <p:par>
                                <p:cTn id="18" presetID="2" presetClass="entr" presetSubtype="8" fill="hold" grpId="0" nodeType="afterEffect">
                                  <p:stCondLst>
                                    <p:cond delay="500"/>
                                  </p:stCondLst>
                                  <p:childTnLst>
                                    <p:set>
                                      <p:cBhvr>
                                        <p:cTn id="19" dur="1" fill="hold">
                                          <p:stCondLst>
                                            <p:cond delay="0"/>
                                          </p:stCondLst>
                                        </p:cTn>
                                        <p:tgtEl>
                                          <p:spTgt spid="122"/>
                                        </p:tgtEl>
                                        <p:attrNameLst>
                                          <p:attrName>style.visibility</p:attrName>
                                        </p:attrNameLst>
                                      </p:cBhvr>
                                      <p:to>
                                        <p:strVal val="visible"/>
                                      </p:to>
                                    </p:set>
                                    <p:anim calcmode="lin" valueType="num">
                                      <p:cBhvr additive="base">
                                        <p:cTn id="20" dur="1000" fill="hold"/>
                                        <p:tgtEl>
                                          <p:spTgt spid="122"/>
                                        </p:tgtEl>
                                        <p:attrNameLst>
                                          <p:attrName>ppt_x</p:attrName>
                                        </p:attrNameLst>
                                      </p:cBhvr>
                                      <p:tavLst>
                                        <p:tav tm="0">
                                          <p:val>
                                            <p:strVal val="0-#ppt_w/2"/>
                                          </p:val>
                                        </p:tav>
                                        <p:tav tm="100000">
                                          <p:val>
                                            <p:strVal val="#ppt_x"/>
                                          </p:val>
                                        </p:tav>
                                      </p:tavLst>
                                    </p:anim>
                                    <p:anim calcmode="lin" valueType="num">
                                      <p:cBhvr additive="base">
                                        <p:cTn id="21" dur="1000" fill="hold"/>
                                        <p:tgtEl>
                                          <p:spTgt spid="122"/>
                                        </p:tgtEl>
                                        <p:attrNameLst>
                                          <p:attrName>ppt_y</p:attrName>
                                        </p:attrNameLst>
                                      </p:cBhvr>
                                      <p:tavLst>
                                        <p:tav tm="0">
                                          <p:val>
                                            <p:strVal val="#ppt_y"/>
                                          </p:val>
                                        </p:tav>
                                        <p:tav tm="100000">
                                          <p:val>
                                            <p:strVal val="#ppt_y"/>
                                          </p:val>
                                        </p:tav>
                                      </p:tavLst>
                                    </p:anim>
                                  </p:childTnLst>
                                </p:cTn>
                              </p:par>
                            </p:childTnLst>
                          </p:cTn>
                        </p:par>
                        <p:par>
                          <p:cTn id="22" fill="hold">
                            <p:stCondLst>
                              <p:cond delay="4000"/>
                            </p:stCondLst>
                            <p:childTnLst>
                              <p:par>
                                <p:cTn id="23" presetID="22" presetClass="entr" presetSubtype="4"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par>
                          <p:cTn id="26" fill="hold">
                            <p:stCondLst>
                              <p:cond delay="4500"/>
                            </p:stCondLst>
                            <p:childTnLst>
                              <p:par>
                                <p:cTn id="27" presetID="2" presetClass="entr" presetSubtype="1" fill="hold" grpId="0" nodeType="afterEffect">
                                  <p:stCondLst>
                                    <p:cond delay="5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0-#ppt_h/2"/>
                                          </p:val>
                                        </p:tav>
                                        <p:tav tm="100000">
                                          <p:val>
                                            <p:strVal val="#ppt_y"/>
                                          </p:val>
                                        </p:tav>
                                      </p:tavLst>
                                    </p:anim>
                                  </p:childTnLst>
                                </p:cTn>
                              </p:par>
                            </p:childTnLst>
                          </p:cTn>
                        </p:par>
                        <p:par>
                          <p:cTn id="31" fill="hold">
                            <p:stCondLst>
                              <p:cond delay="6000"/>
                            </p:stCondLst>
                            <p:childTnLst>
                              <p:par>
                                <p:cTn id="32" presetID="2" presetClass="entr" presetSubtype="8" fill="hold" grpId="0" nodeType="afterEffect">
                                  <p:stCondLst>
                                    <p:cond delay="500"/>
                                  </p:stCondLst>
                                  <p:childTnLst>
                                    <p:set>
                                      <p:cBhvr>
                                        <p:cTn id="33" dur="1" fill="hold">
                                          <p:stCondLst>
                                            <p:cond delay="0"/>
                                          </p:stCondLst>
                                        </p:cTn>
                                        <p:tgtEl>
                                          <p:spTgt spid="123"/>
                                        </p:tgtEl>
                                        <p:attrNameLst>
                                          <p:attrName>style.visibility</p:attrName>
                                        </p:attrNameLst>
                                      </p:cBhvr>
                                      <p:to>
                                        <p:strVal val="visible"/>
                                      </p:to>
                                    </p:set>
                                    <p:anim calcmode="lin" valueType="num">
                                      <p:cBhvr additive="base">
                                        <p:cTn id="34" dur="1000" fill="hold"/>
                                        <p:tgtEl>
                                          <p:spTgt spid="123"/>
                                        </p:tgtEl>
                                        <p:attrNameLst>
                                          <p:attrName>ppt_x</p:attrName>
                                        </p:attrNameLst>
                                      </p:cBhvr>
                                      <p:tavLst>
                                        <p:tav tm="0">
                                          <p:val>
                                            <p:strVal val="0-#ppt_w/2"/>
                                          </p:val>
                                        </p:tav>
                                        <p:tav tm="100000">
                                          <p:val>
                                            <p:strVal val="#ppt_x"/>
                                          </p:val>
                                        </p:tav>
                                      </p:tavLst>
                                    </p:anim>
                                    <p:anim calcmode="lin" valueType="num">
                                      <p:cBhvr additive="base">
                                        <p:cTn id="35" dur="1000" fill="hold"/>
                                        <p:tgtEl>
                                          <p:spTgt spid="123"/>
                                        </p:tgtEl>
                                        <p:attrNameLst>
                                          <p:attrName>ppt_y</p:attrName>
                                        </p:attrNameLst>
                                      </p:cBhvr>
                                      <p:tavLst>
                                        <p:tav tm="0">
                                          <p:val>
                                            <p:strVal val="#ppt_y"/>
                                          </p:val>
                                        </p:tav>
                                        <p:tav tm="100000">
                                          <p:val>
                                            <p:strVal val="#ppt_y"/>
                                          </p:val>
                                        </p:tav>
                                      </p:tavLst>
                                    </p:anim>
                                  </p:childTnLst>
                                </p:cTn>
                              </p:par>
                            </p:childTnLst>
                          </p:cTn>
                        </p:par>
                        <p:par>
                          <p:cTn id="36" fill="hold">
                            <p:stCondLst>
                              <p:cond delay="7500"/>
                            </p:stCondLst>
                            <p:childTnLst>
                              <p:par>
                                <p:cTn id="37" presetID="22" presetClass="entr" presetSubtype="4"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par>
                          <p:cTn id="40" fill="hold">
                            <p:stCondLst>
                              <p:cond delay="8000"/>
                            </p:stCondLst>
                            <p:childTnLst>
                              <p:par>
                                <p:cTn id="41" presetID="2" presetClass="entr" presetSubtype="1" fill="hold" grpId="0" nodeType="afterEffect">
                                  <p:stCondLst>
                                    <p:cond delay="50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0-#ppt_h/2"/>
                                          </p:val>
                                        </p:tav>
                                        <p:tav tm="100000">
                                          <p:val>
                                            <p:strVal val="#ppt_y"/>
                                          </p:val>
                                        </p:tav>
                                      </p:tavLst>
                                    </p:anim>
                                  </p:childTnLst>
                                </p:cTn>
                              </p:par>
                            </p:childTnLst>
                          </p:cTn>
                        </p:par>
                        <p:par>
                          <p:cTn id="45" fill="hold">
                            <p:stCondLst>
                              <p:cond delay="9500"/>
                            </p:stCondLst>
                            <p:childTnLst>
                              <p:par>
                                <p:cTn id="46" presetID="2" presetClass="entr" presetSubtype="8" fill="hold" grpId="0" nodeType="afterEffect">
                                  <p:stCondLst>
                                    <p:cond delay="500"/>
                                  </p:stCondLst>
                                  <p:childTnLst>
                                    <p:set>
                                      <p:cBhvr>
                                        <p:cTn id="47" dur="1" fill="hold">
                                          <p:stCondLst>
                                            <p:cond delay="0"/>
                                          </p:stCondLst>
                                        </p:cTn>
                                        <p:tgtEl>
                                          <p:spTgt spid="124"/>
                                        </p:tgtEl>
                                        <p:attrNameLst>
                                          <p:attrName>style.visibility</p:attrName>
                                        </p:attrNameLst>
                                      </p:cBhvr>
                                      <p:to>
                                        <p:strVal val="visible"/>
                                      </p:to>
                                    </p:set>
                                    <p:anim calcmode="lin" valueType="num">
                                      <p:cBhvr additive="base">
                                        <p:cTn id="48" dur="1000" fill="hold"/>
                                        <p:tgtEl>
                                          <p:spTgt spid="124"/>
                                        </p:tgtEl>
                                        <p:attrNameLst>
                                          <p:attrName>ppt_x</p:attrName>
                                        </p:attrNameLst>
                                      </p:cBhvr>
                                      <p:tavLst>
                                        <p:tav tm="0">
                                          <p:val>
                                            <p:strVal val="0-#ppt_w/2"/>
                                          </p:val>
                                        </p:tav>
                                        <p:tav tm="100000">
                                          <p:val>
                                            <p:strVal val="#ppt_x"/>
                                          </p:val>
                                        </p:tav>
                                      </p:tavLst>
                                    </p:anim>
                                    <p:anim calcmode="lin" valueType="num">
                                      <p:cBhvr additive="base">
                                        <p:cTn id="49" dur="1000" fill="hold"/>
                                        <p:tgtEl>
                                          <p:spTgt spid="124"/>
                                        </p:tgtEl>
                                        <p:attrNameLst>
                                          <p:attrName>ppt_y</p:attrName>
                                        </p:attrNameLst>
                                      </p:cBhvr>
                                      <p:tavLst>
                                        <p:tav tm="0">
                                          <p:val>
                                            <p:strVal val="#ppt_y"/>
                                          </p:val>
                                        </p:tav>
                                        <p:tav tm="100000">
                                          <p:val>
                                            <p:strVal val="#ppt_y"/>
                                          </p:val>
                                        </p:tav>
                                      </p:tavLst>
                                    </p:anim>
                                  </p:childTnLst>
                                </p:cTn>
                              </p:par>
                            </p:childTnLst>
                          </p:cTn>
                        </p:par>
                        <p:par>
                          <p:cTn id="50" fill="hold">
                            <p:stCondLst>
                              <p:cond delay="11000"/>
                            </p:stCondLst>
                            <p:childTnLst>
                              <p:par>
                                <p:cTn id="51" presetID="22" presetClass="entr" presetSubtype="8"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1000"/>
                                        <p:tgtEl>
                                          <p:spTgt spid="3"/>
                                        </p:tgtEl>
                                      </p:cBhvr>
                                    </p:animEffect>
                                  </p:childTnLst>
                                </p:cTn>
                              </p:par>
                            </p:childTnLst>
                          </p:cTn>
                        </p:par>
                        <p:par>
                          <p:cTn id="54" fill="hold">
                            <p:stCondLst>
                              <p:cond delay="12000"/>
                            </p:stCondLst>
                            <p:childTnLst>
                              <p:par>
                                <p:cTn id="55" presetID="2" presetClass="entr" presetSubtype="1" fill="hold" grpId="0" nodeType="afterEffect">
                                  <p:stCondLst>
                                    <p:cond delay="500"/>
                                  </p:stCondLst>
                                  <p:childTnLst>
                                    <p:set>
                                      <p:cBhvr>
                                        <p:cTn id="56" dur="1" fill="hold">
                                          <p:stCondLst>
                                            <p:cond delay="0"/>
                                          </p:stCondLst>
                                        </p:cTn>
                                        <p:tgtEl>
                                          <p:spTgt spid="121"/>
                                        </p:tgtEl>
                                        <p:attrNameLst>
                                          <p:attrName>style.visibility</p:attrName>
                                        </p:attrNameLst>
                                      </p:cBhvr>
                                      <p:to>
                                        <p:strVal val="visible"/>
                                      </p:to>
                                    </p:set>
                                    <p:anim calcmode="lin" valueType="num">
                                      <p:cBhvr additive="base">
                                        <p:cTn id="57" dur="1000" fill="hold"/>
                                        <p:tgtEl>
                                          <p:spTgt spid="121"/>
                                        </p:tgtEl>
                                        <p:attrNameLst>
                                          <p:attrName>ppt_x</p:attrName>
                                        </p:attrNameLst>
                                      </p:cBhvr>
                                      <p:tavLst>
                                        <p:tav tm="0">
                                          <p:val>
                                            <p:strVal val="#ppt_x"/>
                                          </p:val>
                                        </p:tav>
                                        <p:tav tm="100000">
                                          <p:val>
                                            <p:strVal val="#ppt_x"/>
                                          </p:val>
                                        </p:tav>
                                      </p:tavLst>
                                    </p:anim>
                                    <p:anim calcmode="lin" valueType="num">
                                      <p:cBhvr additive="base">
                                        <p:cTn id="58" dur="1000" fill="hold"/>
                                        <p:tgtEl>
                                          <p:spTgt spid="121"/>
                                        </p:tgtEl>
                                        <p:attrNameLst>
                                          <p:attrName>ppt_y</p:attrName>
                                        </p:attrNameLst>
                                      </p:cBhvr>
                                      <p:tavLst>
                                        <p:tav tm="0">
                                          <p:val>
                                            <p:strVal val="0-#ppt_h/2"/>
                                          </p:val>
                                        </p:tav>
                                        <p:tav tm="100000">
                                          <p:val>
                                            <p:strVal val="#ppt_y"/>
                                          </p:val>
                                        </p:tav>
                                      </p:tavLst>
                                    </p:anim>
                                  </p:childTnLst>
                                </p:cTn>
                              </p:par>
                            </p:childTnLst>
                          </p:cTn>
                        </p:par>
                        <p:par>
                          <p:cTn id="59" fill="hold">
                            <p:stCondLst>
                              <p:cond delay="13500"/>
                            </p:stCondLst>
                            <p:childTnLst>
                              <p:par>
                                <p:cTn id="60" presetID="2" presetClass="entr" presetSubtype="8" fill="hold" grpId="0" nodeType="afterEffect">
                                  <p:stCondLst>
                                    <p:cond delay="500"/>
                                  </p:stCondLst>
                                  <p:childTnLst>
                                    <p:set>
                                      <p:cBhvr>
                                        <p:cTn id="61" dur="1" fill="hold">
                                          <p:stCondLst>
                                            <p:cond delay="0"/>
                                          </p:stCondLst>
                                        </p:cTn>
                                        <p:tgtEl>
                                          <p:spTgt spid="125"/>
                                        </p:tgtEl>
                                        <p:attrNameLst>
                                          <p:attrName>style.visibility</p:attrName>
                                        </p:attrNameLst>
                                      </p:cBhvr>
                                      <p:to>
                                        <p:strVal val="visible"/>
                                      </p:to>
                                    </p:set>
                                    <p:anim calcmode="lin" valueType="num">
                                      <p:cBhvr additive="base">
                                        <p:cTn id="62" dur="1000" fill="hold"/>
                                        <p:tgtEl>
                                          <p:spTgt spid="125"/>
                                        </p:tgtEl>
                                        <p:attrNameLst>
                                          <p:attrName>ppt_x</p:attrName>
                                        </p:attrNameLst>
                                      </p:cBhvr>
                                      <p:tavLst>
                                        <p:tav tm="0">
                                          <p:val>
                                            <p:strVal val="0-#ppt_w/2"/>
                                          </p:val>
                                        </p:tav>
                                        <p:tav tm="100000">
                                          <p:val>
                                            <p:strVal val="#ppt_x"/>
                                          </p:val>
                                        </p:tav>
                                      </p:tavLst>
                                    </p:anim>
                                    <p:anim calcmode="lin" valueType="num">
                                      <p:cBhvr additive="base">
                                        <p:cTn id="63" dur="1000" fill="hold"/>
                                        <p:tgtEl>
                                          <p:spTgt spid="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18" grpId="0" animBg="1"/>
      <p:bldP spid="119" grpId="0" animBg="1"/>
      <p:bldP spid="120" grpId="0" animBg="1"/>
      <p:bldP spid="121" grpId="0" animBg="1"/>
      <p:bldP spid="123" grpId="0"/>
      <p:bldP spid="124" grpId="0"/>
      <p:bldP spid="125" grpId="0"/>
      <p:bldP spid="6" grpId="0" animBg="1"/>
      <p:bldP spid="122" grpId="0"/>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F326F69-0D96-46F9-B889-3156DD4E8CF4}"/>
              </a:ext>
            </a:extLst>
          </p:cNvPr>
          <p:cNvSpPr txBox="1"/>
          <p:nvPr/>
        </p:nvSpPr>
        <p:spPr>
          <a:xfrm>
            <a:off x="6464576"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16</a:t>
            </a:r>
          </a:p>
        </p:txBody>
      </p:sp>
      <p:grpSp>
        <p:nvGrpSpPr>
          <p:cNvPr id="11" name="Grupo 10">
            <a:extLst>
              <a:ext uri="{FF2B5EF4-FFF2-40B4-BE49-F238E27FC236}">
                <a16:creationId xmlns:a16="http://schemas.microsoft.com/office/drawing/2014/main" id="{58A44EFC-73DC-4447-9D26-B6A4C8D0F72B}"/>
              </a:ext>
            </a:extLst>
          </p:cNvPr>
          <p:cNvGrpSpPr/>
          <p:nvPr/>
        </p:nvGrpSpPr>
        <p:grpSpPr>
          <a:xfrm>
            <a:off x="6435306" y="5891845"/>
            <a:ext cx="2613804" cy="556834"/>
            <a:chOff x="6020242" y="5792530"/>
            <a:chExt cx="3085351" cy="720135"/>
          </a:xfrm>
        </p:grpSpPr>
        <p:pic>
          <p:nvPicPr>
            <p:cNvPr id="12" name="Imagen 11">
              <a:extLst>
                <a:ext uri="{FF2B5EF4-FFF2-40B4-BE49-F238E27FC236}">
                  <a16:creationId xmlns:a16="http://schemas.microsoft.com/office/drawing/2014/main" id="{1B33E2BE-ED7D-45B1-8162-AD2953F8112D}"/>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3" name="CuadroTexto 12">
              <a:extLst>
                <a:ext uri="{FF2B5EF4-FFF2-40B4-BE49-F238E27FC236}">
                  <a16:creationId xmlns:a16="http://schemas.microsoft.com/office/drawing/2014/main" id="{5D87E20E-87FB-430D-81FE-F003EB86FC44}"/>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35" name="CuadroTexto 34">
            <a:extLst>
              <a:ext uri="{FF2B5EF4-FFF2-40B4-BE49-F238E27FC236}">
                <a16:creationId xmlns:a16="http://schemas.microsoft.com/office/drawing/2014/main" id="{EEE4560F-7BF3-40D4-8AE0-37EB7CAA6B3D}"/>
              </a:ext>
            </a:extLst>
          </p:cNvPr>
          <p:cNvSpPr txBox="1"/>
          <p:nvPr/>
        </p:nvSpPr>
        <p:spPr>
          <a:xfrm>
            <a:off x="318782" y="441596"/>
            <a:ext cx="8405768" cy="369332"/>
          </a:xfrm>
          <a:prstGeom prst="rect">
            <a:avLst/>
          </a:prstGeom>
          <a:noFill/>
        </p:spPr>
        <p:txBody>
          <a:bodyPr wrap="square" rtlCol="0">
            <a:spAutoFit/>
          </a:bodyPr>
          <a:lstStyle/>
          <a:p>
            <a:pPr marL="539750" indent="-539750" algn="just"/>
            <a:r>
              <a:rPr lang="es-PE" dirty="0">
                <a:solidFill>
                  <a:schemeClr val="accent1"/>
                </a:solidFill>
                <a:latin typeface="Swis721 Ex BT" panose="020B0605020202020204" pitchFamily="34" charset="0"/>
                <a:cs typeface="Arial" panose="020B0604020202020204" pitchFamily="34" charset="0"/>
              </a:rPr>
              <a:t>III.4	Perfil Longitudinal – Infraestructura Concesionada</a:t>
            </a:r>
          </a:p>
        </p:txBody>
      </p:sp>
      <p:grpSp>
        <p:nvGrpSpPr>
          <p:cNvPr id="127" name="60 Grupo">
            <a:extLst>
              <a:ext uri="{FF2B5EF4-FFF2-40B4-BE49-F238E27FC236}">
                <a16:creationId xmlns:a16="http://schemas.microsoft.com/office/drawing/2014/main" id="{34ACD538-B79C-4FC7-9810-943F2E1077B4}"/>
              </a:ext>
            </a:extLst>
          </p:cNvPr>
          <p:cNvGrpSpPr>
            <a:grpSpLocks/>
          </p:cNvGrpSpPr>
          <p:nvPr/>
        </p:nvGrpSpPr>
        <p:grpSpPr bwMode="auto">
          <a:xfrm>
            <a:off x="617538" y="4267613"/>
            <a:ext cx="1243012" cy="177800"/>
            <a:chOff x="776497" y="5239376"/>
            <a:chExt cx="1243372" cy="177409"/>
          </a:xfrm>
          <a:solidFill>
            <a:schemeClr val="tx2"/>
          </a:solidFill>
        </p:grpSpPr>
        <p:sp>
          <p:nvSpPr>
            <p:cNvPr id="128" name="12 Rectángulo">
              <a:extLst>
                <a:ext uri="{FF2B5EF4-FFF2-40B4-BE49-F238E27FC236}">
                  <a16:creationId xmlns:a16="http://schemas.microsoft.com/office/drawing/2014/main" id="{63CB378E-2466-4E77-B12A-5C12771D4F80}"/>
                </a:ext>
              </a:extLst>
            </p:cNvPr>
            <p:cNvSpPr/>
            <p:nvPr/>
          </p:nvSpPr>
          <p:spPr>
            <a:xfrm>
              <a:off x="781260" y="5239376"/>
              <a:ext cx="1238609" cy="177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cxnSp>
          <p:nvCxnSpPr>
            <p:cNvPr id="129" name="13 Conector recto">
              <a:extLst>
                <a:ext uri="{FF2B5EF4-FFF2-40B4-BE49-F238E27FC236}">
                  <a16:creationId xmlns:a16="http://schemas.microsoft.com/office/drawing/2014/main" id="{CD6668C2-11B6-40D3-8367-EBF324521BBF}"/>
                </a:ext>
              </a:extLst>
            </p:cNvPr>
            <p:cNvCxnSpPr>
              <a:stCxn id="128" idx="1"/>
              <a:endCxn id="128" idx="3"/>
            </p:cNvCxnSpPr>
            <p:nvPr/>
          </p:nvCxnSpPr>
          <p:spPr>
            <a:xfrm rot="10800000" flipH="1">
              <a:off x="781260" y="5328081"/>
              <a:ext cx="1238609" cy="0"/>
            </a:xfrm>
            <a:prstGeom prst="line">
              <a:avLst/>
            </a:prstGeom>
            <a:grpFill/>
            <a:ln w="158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30" name="14 Conector recto">
              <a:extLst>
                <a:ext uri="{FF2B5EF4-FFF2-40B4-BE49-F238E27FC236}">
                  <a16:creationId xmlns:a16="http://schemas.microsoft.com/office/drawing/2014/main" id="{D32BCDD5-C555-4237-833C-24E62D61247D}"/>
                </a:ext>
              </a:extLst>
            </p:cNvPr>
            <p:cNvCxnSpPr/>
            <p:nvPr/>
          </p:nvCxnSpPr>
          <p:spPr>
            <a:xfrm>
              <a:off x="776497" y="5393025"/>
              <a:ext cx="1238609"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15 Conector recto">
              <a:extLst>
                <a:ext uri="{FF2B5EF4-FFF2-40B4-BE49-F238E27FC236}">
                  <a16:creationId xmlns:a16="http://schemas.microsoft.com/office/drawing/2014/main" id="{87C6E0A5-EC79-427D-A3B1-500F7A33B05E}"/>
                </a:ext>
              </a:extLst>
            </p:cNvPr>
            <p:cNvCxnSpPr/>
            <p:nvPr/>
          </p:nvCxnSpPr>
          <p:spPr>
            <a:xfrm>
              <a:off x="778084" y="5266305"/>
              <a:ext cx="1240197"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7" name="62 Grupo">
            <a:extLst>
              <a:ext uri="{FF2B5EF4-FFF2-40B4-BE49-F238E27FC236}">
                <a16:creationId xmlns:a16="http://schemas.microsoft.com/office/drawing/2014/main" id="{F8B3DFF4-9B22-4BBC-90D8-A6046D1BFB47}"/>
              </a:ext>
            </a:extLst>
          </p:cNvPr>
          <p:cNvGrpSpPr>
            <a:grpSpLocks/>
          </p:cNvGrpSpPr>
          <p:nvPr/>
        </p:nvGrpSpPr>
        <p:grpSpPr bwMode="auto">
          <a:xfrm>
            <a:off x="2605088" y="4269201"/>
            <a:ext cx="615950" cy="174625"/>
            <a:chOff x="2763944" y="5240655"/>
            <a:chExt cx="615050" cy="173656"/>
          </a:xfrm>
          <a:solidFill>
            <a:schemeClr val="tx2"/>
          </a:solidFill>
        </p:grpSpPr>
        <p:sp>
          <p:nvSpPr>
            <p:cNvPr id="138" name="42 Rectángulo">
              <a:extLst>
                <a:ext uri="{FF2B5EF4-FFF2-40B4-BE49-F238E27FC236}">
                  <a16:creationId xmlns:a16="http://schemas.microsoft.com/office/drawing/2014/main" id="{DC2B8AD6-DA98-4614-BE93-7B97CE7B8909}"/>
                </a:ext>
              </a:extLst>
            </p:cNvPr>
            <p:cNvSpPr/>
            <p:nvPr/>
          </p:nvSpPr>
          <p:spPr>
            <a:xfrm>
              <a:off x="2768699" y="5240655"/>
              <a:ext cx="610295" cy="1736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cxnSp>
          <p:nvCxnSpPr>
            <p:cNvPr id="139" name="43 Conector recto">
              <a:extLst>
                <a:ext uri="{FF2B5EF4-FFF2-40B4-BE49-F238E27FC236}">
                  <a16:creationId xmlns:a16="http://schemas.microsoft.com/office/drawing/2014/main" id="{D51BCEB9-2847-4EA3-B70C-C79D76983DCE}"/>
                </a:ext>
              </a:extLst>
            </p:cNvPr>
            <p:cNvCxnSpPr>
              <a:stCxn id="138" idx="1"/>
              <a:endCxn id="138" idx="3"/>
            </p:cNvCxnSpPr>
            <p:nvPr/>
          </p:nvCxnSpPr>
          <p:spPr>
            <a:xfrm rot="10800000" flipH="1">
              <a:off x="2768699" y="5327483"/>
              <a:ext cx="610295" cy="0"/>
            </a:xfrm>
            <a:prstGeom prst="line">
              <a:avLst/>
            </a:prstGeom>
            <a:grpFill/>
            <a:ln w="158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40" name="44 Conector recto">
              <a:extLst>
                <a:ext uri="{FF2B5EF4-FFF2-40B4-BE49-F238E27FC236}">
                  <a16:creationId xmlns:a16="http://schemas.microsoft.com/office/drawing/2014/main" id="{99D99606-1EF0-4592-BA69-8A8DDE24C6CA}"/>
                </a:ext>
              </a:extLst>
            </p:cNvPr>
            <p:cNvCxnSpPr/>
            <p:nvPr/>
          </p:nvCxnSpPr>
          <p:spPr>
            <a:xfrm>
              <a:off x="2763944" y="5390630"/>
              <a:ext cx="610294"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45 Conector recto">
              <a:extLst>
                <a:ext uri="{FF2B5EF4-FFF2-40B4-BE49-F238E27FC236}">
                  <a16:creationId xmlns:a16="http://schemas.microsoft.com/office/drawing/2014/main" id="{7D0473FD-01CF-4CB0-9418-62658F666A0F}"/>
                </a:ext>
              </a:extLst>
            </p:cNvPr>
            <p:cNvCxnSpPr/>
            <p:nvPr/>
          </p:nvCxnSpPr>
          <p:spPr>
            <a:xfrm>
              <a:off x="2765529" y="5264335"/>
              <a:ext cx="61188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2" name="63 Grupo">
            <a:extLst>
              <a:ext uri="{FF2B5EF4-FFF2-40B4-BE49-F238E27FC236}">
                <a16:creationId xmlns:a16="http://schemas.microsoft.com/office/drawing/2014/main" id="{D1658DA4-858B-42A2-BADF-C82B5C8E0994}"/>
              </a:ext>
            </a:extLst>
          </p:cNvPr>
          <p:cNvGrpSpPr>
            <a:grpSpLocks/>
          </p:cNvGrpSpPr>
          <p:nvPr/>
        </p:nvGrpSpPr>
        <p:grpSpPr bwMode="auto">
          <a:xfrm>
            <a:off x="3214688" y="4269201"/>
            <a:ext cx="5476875" cy="174625"/>
            <a:chOff x="3373496" y="5240655"/>
            <a:chExt cx="5477610" cy="173671"/>
          </a:xfrm>
          <a:solidFill>
            <a:schemeClr val="tx2"/>
          </a:solidFill>
        </p:grpSpPr>
        <p:sp>
          <p:nvSpPr>
            <p:cNvPr id="143" name="49 Rectángulo">
              <a:extLst>
                <a:ext uri="{FF2B5EF4-FFF2-40B4-BE49-F238E27FC236}">
                  <a16:creationId xmlns:a16="http://schemas.microsoft.com/office/drawing/2014/main" id="{BED05754-EFCB-471C-A637-45F3B76DCC06}"/>
                </a:ext>
              </a:extLst>
            </p:cNvPr>
            <p:cNvSpPr/>
            <p:nvPr/>
          </p:nvSpPr>
          <p:spPr>
            <a:xfrm>
              <a:off x="3378259" y="5240655"/>
              <a:ext cx="5472847" cy="1736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cxnSp>
          <p:nvCxnSpPr>
            <p:cNvPr id="144" name="50 Conector recto">
              <a:extLst>
                <a:ext uri="{FF2B5EF4-FFF2-40B4-BE49-F238E27FC236}">
                  <a16:creationId xmlns:a16="http://schemas.microsoft.com/office/drawing/2014/main" id="{B63C4387-8786-4C61-8C17-4993E2FA9E1B}"/>
                </a:ext>
              </a:extLst>
            </p:cNvPr>
            <p:cNvCxnSpPr>
              <a:stCxn id="143" idx="1"/>
              <a:endCxn id="143" idx="3"/>
            </p:cNvCxnSpPr>
            <p:nvPr/>
          </p:nvCxnSpPr>
          <p:spPr>
            <a:xfrm rot="10800000" flipH="1">
              <a:off x="3378259" y="5327490"/>
              <a:ext cx="5472847" cy="0"/>
            </a:xfrm>
            <a:prstGeom prst="line">
              <a:avLst/>
            </a:prstGeom>
            <a:grpFill/>
            <a:ln w="158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45" name="51 Conector recto">
              <a:extLst>
                <a:ext uri="{FF2B5EF4-FFF2-40B4-BE49-F238E27FC236}">
                  <a16:creationId xmlns:a16="http://schemas.microsoft.com/office/drawing/2014/main" id="{9013B1DE-201C-4AA7-ADF6-BB90434C7D86}"/>
                </a:ext>
              </a:extLst>
            </p:cNvPr>
            <p:cNvCxnSpPr/>
            <p:nvPr/>
          </p:nvCxnSpPr>
          <p:spPr>
            <a:xfrm>
              <a:off x="3373496" y="5390643"/>
              <a:ext cx="5472846"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52 Conector recto">
              <a:extLst>
                <a:ext uri="{FF2B5EF4-FFF2-40B4-BE49-F238E27FC236}">
                  <a16:creationId xmlns:a16="http://schemas.microsoft.com/office/drawing/2014/main" id="{EC2AE6CF-BAB2-4053-A227-0FF86127D24D}"/>
                </a:ext>
              </a:extLst>
            </p:cNvPr>
            <p:cNvCxnSpPr/>
            <p:nvPr/>
          </p:nvCxnSpPr>
          <p:spPr>
            <a:xfrm>
              <a:off x="3375083" y="5264337"/>
              <a:ext cx="5474435"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7" name="10 Marcador de contenido">
            <a:extLst>
              <a:ext uri="{FF2B5EF4-FFF2-40B4-BE49-F238E27FC236}">
                <a16:creationId xmlns:a16="http://schemas.microsoft.com/office/drawing/2014/main" id="{04A1D87A-3B82-418B-8A64-336F329D0076}"/>
              </a:ext>
            </a:extLst>
          </p:cNvPr>
          <p:cNvSpPr txBox="1">
            <a:spLocks/>
          </p:cNvSpPr>
          <p:nvPr/>
        </p:nvSpPr>
        <p:spPr>
          <a:xfrm>
            <a:off x="620713" y="4975285"/>
            <a:ext cx="3151187" cy="239712"/>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2152650" indent="-2152650">
              <a:buFont typeface="Arial" charset="0"/>
              <a:buNone/>
              <a:defRPr/>
            </a:pPr>
            <a:r>
              <a:rPr lang="es-PE" sz="900" dirty="0">
                <a:solidFill>
                  <a:schemeClr val="tx2"/>
                </a:solidFill>
                <a:latin typeface="Swis721 Ex BT" panose="020B0605020202020204" pitchFamily="34" charset="0"/>
              </a:rPr>
              <a:t>Tramo: Nuevo </a:t>
            </a:r>
            <a:r>
              <a:rPr lang="es-PE" sz="900" dirty="0" err="1">
                <a:solidFill>
                  <a:schemeClr val="tx2"/>
                </a:solidFill>
                <a:latin typeface="Swis721 Ex BT" panose="020B0605020202020204" pitchFamily="34" charset="0"/>
              </a:rPr>
              <a:t>Mocupe</a:t>
            </a:r>
            <a:r>
              <a:rPr lang="es-PE" sz="900" dirty="0">
                <a:solidFill>
                  <a:schemeClr val="tx2"/>
                </a:solidFill>
                <a:latin typeface="Swis721 Ex BT" panose="020B0605020202020204" pitchFamily="34" charset="0"/>
              </a:rPr>
              <a:t> – Zaña 1A	= 7.12 Km</a:t>
            </a:r>
          </a:p>
        </p:txBody>
      </p:sp>
      <p:sp>
        <p:nvSpPr>
          <p:cNvPr id="148" name="10 Marcador de contenido">
            <a:extLst>
              <a:ext uri="{FF2B5EF4-FFF2-40B4-BE49-F238E27FC236}">
                <a16:creationId xmlns:a16="http://schemas.microsoft.com/office/drawing/2014/main" id="{6F14ADC9-D419-4ABA-9F25-DE38B78E433F}"/>
              </a:ext>
            </a:extLst>
          </p:cNvPr>
          <p:cNvSpPr txBox="1">
            <a:spLocks/>
          </p:cNvSpPr>
          <p:nvPr/>
        </p:nvSpPr>
        <p:spPr bwMode="auto">
          <a:xfrm>
            <a:off x="620713" y="5127685"/>
            <a:ext cx="3122612" cy="239712"/>
          </a:xfrm>
          <a:prstGeom prst="rect">
            <a:avLst/>
          </a:prstGeom>
          <a:noFill/>
          <a:ln w="9525">
            <a:noFill/>
            <a:miter lim="800000"/>
            <a:headEnd/>
            <a:tailEnd/>
          </a:ln>
        </p:spPr>
        <p:txBody>
          <a:bodyPr/>
          <a:lstStyle/>
          <a:p>
            <a:pPr marL="2152650" indent="-2152650">
              <a:spcBef>
                <a:spcPct val="20000"/>
              </a:spcBef>
              <a:buFont typeface="Arial" charset="0"/>
              <a:buNone/>
              <a:defRPr/>
            </a:pPr>
            <a:r>
              <a:rPr lang="es-PE" sz="900" dirty="0">
                <a:solidFill>
                  <a:schemeClr val="tx2"/>
                </a:solidFill>
                <a:latin typeface="Swis721 Ex BT" panose="020B0605020202020204" pitchFamily="34" charset="0"/>
              </a:rPr>
              <a:t>Tramo: Nuevo Mocupe – Zaña 1B	= 3.58 Km</a:t>
            </a:r>
          </a:p>
        </p:txBody>
      </p:sp>
      <p:sp>
        <p:nvSpPr>
          <p:cNvPr id="149" name="10 Marcador de contenido">
            <a:extLst>
              <a:ext uri="{FF2B5EF4-FFF2-40B4-BE49-F238E27FC236}">
                <a16:creationId xmlns:a16="http://schemas.microsoft.com/office/drawing/2014/main" id="{9ADA3457-A96A-4EB1-8044-C9CF166F8CE1}"/>
              </a:ext>
            </a:extLst>
          </p:cNvPr>
          <p:cNvSpPr txBox="1">
            <a:spLocks/>
          </p:cNvSpPr>
          <p:nvPr/>
        </p:nvSpPr>
        <p:spPr bwMode="auto">
          <a:xfrm>
            <a:off x="620713" y="5280085"/>
            <a:ext cx="3141662" cy="239712"/>
          </a:xfrm>
          <a:prstGeom prst="rect">
            <a:avLst/>
          </a:prstGeom>
          <a:noFill/>
          <a:ln w="9525">
            <a:noFill/>
            <a:miter lim="800000"/>
            <a:headEnd/>
            <a:tailEnd/>
          </a:ln>
        </p:spPr>
        <p:txBody>
          <a:bodyPr/>
          <a:lstStyle/>
          <a:p>
            <a:pPr marL="2152650" indent="-2152650">
              <a:spcBef>
                <a:spcPct val="20000"/>
              </a:spcBef>
              <a:buFont typeface="Arial" charset="0"/>
              <a:buNone/>
              <a:defRPr/>
            </a:pPr>
            <a:r>
              <a:rPr lang="es-PE" sz="900" dirty="0">
                <a:solidFill>
                  <a:schemeClr val="tx2"/>
                </a:solidFill>
                <a:latin typeface="Swis721 Ex BT" panose="020B0605020202020204" pitchFamily="34" charset="0"/>
              </a:rPr>
              <a:t>Tramo: Zaña – </a:t>
            </a:r>
            <a:r>
              <a:rPr lang="es-PE" sz="900" dirty="0" err="1">
                <a:solidFill>
                  <a:schemeClr val="tx2"/>
                </a:solidFill>
                <a:latin typeface="Swis721 Ex BT" panose="020B0605020202020204" pitchFamily="34" charset="0"/>
              </a:rPr>
              <a:t>Cayaltí</a:t>
            </a:r>
            <a:r>
              <a:rPr lang="es-PE" sz="900" dirty="0">
                <a:solidFill>
                  <a:schemeClr val="tx2"/>
                </a:solidFill>
                <a:latin typeface="Swis721 Ex BT" panose="020B0605020202020204" pitchFamily="34" charset="0"/>
              </a:rPr>
              <a:t>	= 3.45 Km    </a:t>
            </a:r>
          </a:p>
        </p:txBody>
      </p:sp>
      <p:sp>
        <p:nvSpPr>
          <p:cNvPr id="150" name="10 Marcador de contenido">
            <a:extLst>
              <a:ext uri="{FF2B5EF4-FFF2-40B4-BE49-F238E27FC236}">
                <a16:creationId xmlns:a16="http://schemas.microsoft.com/office/drawing/2014/main" id="{AD3F351C-8287-450A-A3D8-0B6244D061CB}"/>
              </a:ext>
            </a:extLst>
          </p:cNvPr>
          <p:cNvSpPr txBox="1">
            <a:spLocks/>
          </p:cNvSpPr>
          <p:nvPr/>
        </p:nvSpPr>
        <p:spPr bwMode="auto">
          <a:xfrm>
            <a:off x="620713" y="5432485"/>
            <a:ext cx="3284537" cy="239712"/>
          </a:xfrm>
          <a:prstGeom prst="rect">
            <a:avLst/>
          </a:prstGeom>
          <a:noFill/>
          <a:ln w="9525">
            <a:noFill/>
            <a:miter lim="800000"/>
            <a:headEnd/>
            <a:tailEnd/>
          </a:ln>
        </p:spPr>
        <p:txBody>
          <a:bodyPr/>
          <a:lstStyle/>
          <a:p>
            <a:pPr marL="2152650" indent="-2152650">
              <a:spcBef>
                <a:spcPct val="20000"/>
              </a:spcBef>
              <a:buFont typeface="Arial" charset="0"/>
              <a:buNone/>
              <a:defRPr/>
            </a:pPr>
            <a:r>
              <a:rPr lang="es-PE" sz="900" dirty="0">
                <a:solidFill>
                  <a:schemeClr val="tx2"/>
                </a:solidFill>
                <a:latin typeface="Swis721 Ex BT" panose="020B0605020202020204" pitchFamily="34" charset="0"/>
              </a:rPr>
              <a:t>Tramo: Cayaltí – Oyotún	= 32.65 Km</a:t>
            </a:r>
          </a:p>
        </p:txBody>
      </p:sp>
      <p:sp>
        <p:nvSpPr>
          <p:cNvPr id="151" name="10 Marcador de contenido">
            <a:extLst>
              <a:ext uri="{FF2B5EF4-FFF2-40B4-BE49-F238E27FC236}">
                <a16:creationId xmlns:a16="http://schemas.microsoft.com/office/drawing/2014/main" id="{717C923A-3453-4FE9-BA12-7C0E7B8014C7}"/>
              </a:ext>
            </a:extLst>
          </p:cNvPr>
          <p:cNvSpPr txBox="1">
            <a:spLocks/>
          </p:cNvSpPr>
          <p:nvPr/>
        </p:nvSpPr>
        <p:spPr bwMode="auto">
          <a:xfrm>
            <a:off x="3906838" y="4975285"/>
            <a:ext cx="2732087" cy="239712"/>
          </a:xfrm>
          <a:prstGeom prst="rect">
            <a:avLst/>
          </a:prstGeom>
          <a:noFill/>
          <a:ln w="9525">
            <a:noFill/>
            <a:miter lim="800000"/>
            <a:headEnd/>
            <a:tailEnd/>
          </a:ln>
        </p:spPr>
        <p:txBody>
          <a:bodyPr/>
          <a:lstStyle/>
          <a:p>
            <a:pPr marL="342900" indent="-342900">
              <a:spcBef>
                <a:spcPct val="20000"/>
              </a:spcBef>
              <a:buFont typeface="Arial" charset="0"/>
              <a:buNone/>
              <a:defRPr/>
            </a:pPr>
            <a:r>
              <a:rPr lang="es-PE" sz="900" dirty="0">
                <a:solidFill>
                  <a:schemeClr val="tx2"/>
                </a:solidFill>
                <a:latin typeface="Swis721 Ex BT" panose="020B0605020202020204" pitchFamily="34" charset="0"/>
              </a:rPr>
              <a:t>Carpeta Asfáltica en Caliente e=5 cm.</a:t>
            </a:r>
          </a:p>
        </p:txBody>
      </p:sp>
      <p:sp>
        <p:nvSpPr>
          <p:cNvPr id="152" name="10 Marcador de contenido">
            <a:extLst>
              <a:ext uri="{FF2B5EF4-FFF2-40B4-BE49-F238E27FC236}">
                <a16:creationId xmlns:a16="http://schemas.microsoft.com/office/drawing/2014/main" id="{262F43B0-A446-4934-B1D7-A2E54856D3BD}"/>
              </a:ext>
            </a:extLst>
          </p:cNvPr>
          <p:cNvSpPr txBox="1">
            <a:spLocks/>
          </p:cNvSpPr>
          <p:nvPr/>
        </p:nvSpPr>
        <p:spPr bwMode="auto">
          <a:xfrm>
            <a:off x="3906838" y="5127685"/>
            <a:ext cx="2417762" cy="239712"/>
          </a:xfrm>
          <a:prstGeom prst="rect">
            <a:avLst/>
          </a:prstGeom>
          <a:noFill/>
          <a:ln w="9525">
            <a:noFill/>
            <a:miter lim="800000"/>
            <a:headEnd/>
            <a:tailEnd/>
          </a:ln>
        </p:spPr>
        <p:txBody>
          <a:bodyPr/>
          <a:lstStyle/>
          <a:p>
            <a:pPr marL="342900" indent="-342900">
              <a:spcBef>
                <a:spcPct val="20000"/>
              </a:spcBef>
              <a:buFont typeface="Arial" charset="0"/>
              <a:buNone/>
              <a:defRPr/>
            </a:pPr>
            <a:r>
              <a:rPr lang="es-PE" sz="900" dirty="0">
                <a:solidFill>
                  <a:schemeClr val="tx2"/>
                </a:solidFill>
                <a:latin typeface="Swis721 Ex BT" panose="020B0605020202020204" pitchFamily="34" charset="0"/>
              </a:rPr>
              <a:t>Slurry Seal </a:t>
            </a:r>
          </a:p>
        </p:txBody>
      </p:sp>
      <p:sp>
        <p:nvSpPr>
          <p:cNvPr id="153" name="10 Marcador de contenido">
            <a:extLst>
              <a:ext uri="{FF2B5EF4-FFF2-40B4-BE49-F238E27FC236}">
                <a16:creationId xmlns:a16="http://schemas.microsoft.com/office/drawing/2014/main" id="{F1AAA3A0-CF7E-460F-A301-9857C82C1857}"/>
              </a:ext>
            </a:extLst>
          </p:cNvPr>
          <p:cNvSpPr txBox="1">
            <a:spLocks/>
          </p:cNvSpPr>
          <p:nvPr/>
        </p:nvSpPr>
        <p:spPr bwMode="auto">
          <a:xfrm>
            <a:off x="3906838" y="5280085"/>
            <a:ext cx="2732087" cy="239712"/>
          </a:xfrm>
          <a:prstGeom prst="rect">
            <a:avLst/>
          </a:prstGeom>
          <a:noFill/>
          <a:ln w="9525">
            <a:noFill/>
            <a:miter lim="800000"/>
            <a:headEnd/>
            <a:tailEnd/>
          </a:ln>
        </p:spPr>
        <p:txBody>
          <a:bodyPr/>
          <a:lstStyle/>
          <a:p>
            <a:pPr marL="342900" indent="-342900">
              <a:spcBef>
                <a:spcPct val="20000"/>
              </a:spcBef>
              <a:buFont typeface="Arial" charset="0"/>
              <a:buNone/>
              <a:defRPr/>
            </a:pPr>
            <a:r>
              <a:rPr lang="es-PE" sz="900" dirty="0">
                <a:solidFill>
                  <a:schemeClr val="tx2"/>
                </a:solidFill>
                <a:latin typeface="Swis721 Ex BT" panose="020B0605020202020204" pitchFamily="34" charset="0"/>
              </a:rPr>
              <a:t>Carpeta Asfáltica en Caliente e=5 cm. </a:t>
            </a:r>
          </a:p>
        </p:txBody>
      </p:sp>
      <p:sp>
        <p:nvSpPr>
          <p:cNvPr id="154" name="10 Marcador de contenido">
            <a:extLst>
              <a:ext uri="{FF2B5EF4-FFF2-40B4-BE49-F238E27FC236}">
                <a16:creationId xmlns:a16="http://schemas.microsoft.com/office/drawing/2014/main" id="{BE8813E4-DEA1-4955-B77B-59B1645E5D76}"/>
              </a:ext>
            </a:extLst>
          </p:cNvPr>
          <p:cNvSpPr txBox="1">
            <a:spLocks/>
          </p:cNvSpPr>
          <p:nvPr/>
        </p:nvSpPr>
        <p:spPr bwMode="auto">
          <a:xfrm>
            <a:off x="3906838" y="5432485"/>
            <a:ext cx="2693987" cy="239712"/>
          </a:xfrm>
          <a:prstGeom prst="rect">
            <a:avLst/>
          </a:prstGeom>
          <a:noFill/>
          <a:ln w="9525">
            <a:noFill/>
            <a:miter lim="800000"/>
            <a:headEnd/>
            <a:tailEnd/>
          </a:ln>
        </p:spPr>
        <p:txBody>
          <a:bodyPr/>
          <a:lstStyle/>
          <a:p>
            <a:pPr marL="342900" indent="-342900">
              <a:spcBef>
                <a:spcPct val="20000"/>
              </a:spcBef>
              <a:buFont typeface="Arial" charset="0"/>
              <a:buNone/>
              <a:defRPr/>
            </a:pPr>
            <a:r>
              <a:rPr lang="es-PE" sz="900" dirty="0">
                <a:solidFill>
                  <a:schemeClr val="tx2"/>
                </a:solidFill>
                <a:latin typeface="Swis721 Ex BT" panose="020B0605020202020204" pitchFamily="34" charset="0"/>
              </a:rPr>
              <a:t>Carpeta Asfáltica en Caliente e=4 cm.</a:t>
            </a:r>
          </a:p>
        </p:txBody>
      </p:sp>
      <p:sp>
        <p:nvSpPr>
          <p:cNvPr id="155" name="72 Flecha derecha">
            <a:extLst>
              <a:ext uri="{FF2B5EF4-FFF2-40B4-BE49-F238E27FC236}">
                <a16:creationId xmlns:a16="http://schemas.microsoft.com/office/drawing/2014/main" id="{05CF7FBF-5A8C-410B-BA92-41DEEACC976F}"/>
              </a:ext>
            </a:extLst>
          </p:cNvPr>
          <p:cNvSpPr/>
          <p:nvPr/>
        </p:nvSpPr>
        <p:spPr>
          <a:xfrm>
            <a:off x="3759200" y="5046722"/>
            <a:ext cx="219075" cy="114300"/>
          </a:xfrm>
          <a:prstGeom prst="rightArrow">
            <a:avLst>
              <a:gd name="adj1" fmla="val 50000"/>
              <a:gd name="adj2" fmla="val 694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156" name="73 Flecha derecha">
            <a:extLst>
              <a:ext uri="{FF2B5EF4-FFF2-40B4-BE49-F238E27FC236}">
                <a16:creationId xmlns:a16="http://schemas.microsoft.com/office/drawing/2014/main" id="{BC7B6050-6EDA-412C-A399-DC7B3E2E8617}"/>
              </a:ext>
            </a:extLst>
          </p:cNvPr>
          <p:cNvSpPr/>
          <p:nvPr/>
        </p:nvSpPr>
        <p:spPr>
          <a:xfrm>
            <a:off x="3759200" y="5199122"/>
            <a:ext cx="219075" cy="114300"/>
          </a:xfrm>
          <a:prstGeom prst="rightArrow">
            <a:avLst>
              <a:gd name="adj1" fmla="val 50000"/>
              <a:gd name="adj2" fmla="val 694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157" name="74 Flecha derecha">
            <a:extLst>
              <a:ext uri="{FF2B5EF4-FFF2-40B4-BE49-F238E27FC236}">
                <a16:creationId xmlns:a16="http://schemas.microsoft.com/office/drawing/2014/main" id="{98F69917-370E-41A3-93A7-6A2018207527}"/>
              </a:ext>
            </a:extLst>
          </p:cNvPr>
          <p:cNvSpPr/>
          <p:nvPr/>
        </p:nvSpPr>
        <p:spPr>
          <a:xfrm>
            <a:off x="3759200" y="5345172"/>
            <a:ext cx="219075" cy="114300"/>
          </a:xfrm>
          <a:prstGeom prst="rightArrow">
            <a:avLst>
              <a:gd name="adj1" fmla="val 50000"/>
              <a:gd name="adj2" fmla="val 694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158" name="75 Flecha derecha">
            <a:extLst>
              <a:ext uri="{FF2B5EF4-FFF2-40B4-BE49-F238E27FC236}">
                <a16:creationId xmlns:a16="http://schemas.microsoft.com/office/drawing/2014/main" id="{815A93B8-CB49-4889-8583-4E9CAC9C2A9D}"/>
              </a:ext>
            </a:extLst>
          </p:cNvPr>
          <p:cNvSpPr/>
          <p:nvPr/>
        </p:nvSpPr>
        <p:spPr>
          <a:xfrm>
            <a:off x="3759200" y="5494397"/>
            <a:ext cx="219075" cy="114300"/>
          </a:xfrm>
          <a:prstGeom prst="rightArrow">
            <a:avLst>
              <a:gd name="adj1" fmla="val 50000"/>
              <a:gd name="adj2" fmla="val 694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grpSp>
        <p:nvGrpSpPr>
          <p:cNvPr id="159" name="270 Grupo">
            <a:extLst>
              <a:ext uri="{FF2B5EF4-FFF2-40B4-BE49-F238E27FC236}">
                <a16:creationId xmlns:a16="http://schemas.microsoft.com/office/drawing/2014/main" id="{E9512398-B042-4FE1-A646-197AF4E2824B}"/>
              </a:ext>
            </a:extLst>
          </p:cNvPr>
          <p:cNvGrpSpPr>
            <a:grpSpLocks noChangeAspect="1"/>
          </p:cNvGrpSpPr>
          <p:nvPr/>
        </p:nvGrpSpPr>
        <p:grpSpPr bwMode="auto">
          <a:xfrm>
            <a:off x="439738" y="4477164"/>
            <a:ext cx="540000" cy="241151"/>
            <a:chOff x="1184275" y="4641860"/>
            <a:chExt cx="642919" cy="287321"/>
          </a:xfrm>
        </p:grpSpPr>
        <p:grpSp>
          <p:nvGrpSpPr>
            <p:cNvPr id="160" name="Group 71">
              <a:extLst>
                <a:ext uri="{FF2B5EF4-FFF2-40B4-BE49-F238E27FC236}">
                  <a16:creationId xmlns:a16="http://schemas.microsoft.com/office/drawing/2014/main" id="{F9DA8C98-EEAC-476F-BB0A-620DD36E6212}"/>
                </a:ext>
              </a:extLst>
            </p:cNvPr>
            <p:cNvGrpSpPr>
              <a:grpSpLocks/>
            </p:cNvGrpSpPr>
            <p:nvPr/>
          </p:nvGrpSpPr>
          <p:grpSpPr bwMode="auto">
            <a:xfrm>
              <a:off x="1547811" y="4641860"/>
              <a:ext cx="192086" cy="239713"/>
              <a:chOff x="2788" y="709"/>
              <a:chExt cx="1286" cy="1027"/>
            </a:xfrm>
          </p:grpSpPr>
          <p:sp>
            <p:nvSpPr>
              <p:cNvPr id="166" name="Rectangle 72">
                <a:extLst>
                  <a:ext uri="{FF2B5EF4-FFF2-40B4-BE49-F238E27FC236}">
                    <a16:creationId xmlns:a16="http://schemas.microsoft.com/office/drawing/2014/main" id="{CA67A952-5BC2-4A83-8154-9B75BD5C92B1}"/>
                  </a:ext>
                </a:extLst>
              </p:cNvPr>
              <p:cNvSpPr>
                <a:spLocks noChangeArrowheads="1"/>
              </p:cNvSpPr>
              <p:nvPr/>
            </p:nvSpPr>
            <p:spPr bwMode="auto">
              <a:xfrm>
                <a:off x="3055" y="883"/>
                <a:ext cx="1002" cy="778"/>
              </a:xfrm>
              <a:prstGeom prst="rect">
                <a:avLst/>
              </a:prstGeom>
              <a:solidFill>
                <a:schemeClr val="bg1"/>
              </a:solidFill>
              <a:ln w="9525">
                <a:no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167" name="Freeform 73">
                <a:extLst>
                  <a:ext uri="{FF2B5EF4-FFF2-40B4-BE49-F238E27FC236}">
                    <a16:creationId xmlns:a16="http://schemas.microsoft.com/office/drawing/2014/main" id="{027964F7-9B66-484A-A8B8-E79C28A22579}"/>
                  </a:ext>
                </a:extLst>
              </p:cNvPr>
              <p:cNvSpPr>
                <a:spLocks/>
              </p:cNvSpPr>
              <p:nvPr/>
            </p:nvSpPr>
            <p:spPr bwMode="auto">
              <a:xfrm>
                <a:off x="3420" y="883"/>
                <a:ext cx="177" cy="121"/>
              </a:xfrm>
              <a:custGeom>
                <a:avLst/>
                <a:gdLst>
                  <a:gd name="T0" fmla="*/ 0 w 157"/>
                  <a:gd name="T1" fmla="*/ 123 h 104"/>
                  <a:gd name="T2" fmla="*/ 168 w 157"/>
                  <a:gd name="T3" fmla="*/ 323 h 104"/>
                  <a:gd name="T4" fmla="*/ 461 w 157"/>
                  <a:gd name="T5" fmla="*/ 2 h 104"/>
                  <a:gd name="T6" fmla="*/ 458 w 157"/>
                  <a:gd name="T7" fmla="*/ 0 h 104"/>
                  <a:gd name="T8" fmla="*/ 441 w 157"/>
                  <a:gd name="T9" fmla="*/ 0 h 104"/>
                  <a:gd name="T10" fmla="*/ 431 w 157"/>
                  <a:gd name="T11" fmla="*/ 0 h 104"/>
                  <a:gd name="T12" fmla="*/ 423 w 157"/>
                  <a:gd name="T13" fmla="*/ 0 h 104"/>
                  <a:gd name="T14" fmla="*/ 406 w 157"/>
                  <a:gd name="T15" fmla="*/ 0 h 104"/>
                  <a:gd name="T16" fmla="*/ 393 w 157"/>
                  <a:gd name="T17" fmla="*/ 0 h 104"/>
                  <a:gd name="T18" fmla="*/ 375 w 157"/>
                  <a:gd name="T19" fmla="*/ 0 h 104"/>
                  <a:gd name="T20" fmla="*/ 368 w 157"/>
                  <a:gd name="T21" fmla="*/ 0 h 104"/>
                  <a:gd name="T22" fmla="*/ 345 w 157"/>
                  <a:gd name="T23" fmla="*/ 0 h 104"/>
                  <a:gd name="T24" fmla="*/ 326 w 157"/>
                  <a:gd name="T25" fmla="*/ 0 h 104"/>
                  <a:gd name="T26" fmla="*/ 319 w 157"/>
                  <a:gd name="T27" fmla="*/ 0 h 104"/>
                  <a:gd name="T28" fmla="*/ 306 w 157"/>
                  <a:gd name="T29" fmla="*/ 0 h 104"/>
                  <a:gd name="T30" fmla="*/ 291 w 157"/>
                  <a:gd name="T31" fmla="*/ 0 h 104"/>
                  <a:gd name="T32" fmla="*/ 286 w 157"/>
                  <a:gd name="T33" fmla="*/ 0 h 104"/>
                  <a:gd name="T34" fmla="*/ 273 w 157"/>
                  <a:gd name="T35" fmla="*/ 0 h 104"/>
                  <a:gd name="T36" fmla="*/ 263 w 157"/>
                  <a:gd name="T37" fmla="*/ 0 h 104"/>
                  <a:gd name="T38" fmla="*/ 256 w 157"/>
                  <a:gd name="T39" fmla="*/ 0 h 104"/>
                  <a:gd name="T40" fmla="*/ 246 w 157"/>
                  <a:gd name="T41" fmla="*/ 0 h 104"/>
                  <a:gd name="T42" fmla="*/ 239 w 157"/>
                  <a:gd name="T43" fmla="*/ 0 h 104"/>
                  <a:gd name="T44" fmla="*/ 227 w 157"/>
                  <a:gd name="T45" fmla="*/ 0 h 104"/>
                  <a:gd name="T46" fmla="*/ 213 w 157"/>
                  <a:gd name="T47" fmla="*/ 0 h 104"/>
                  <a:gd name="T48" fmla="*/ 205 w 157"/>
                  <a:gd name="T49" fmla="*/ 0 h 104"/>
                  <a:gd name="T50" fmla="*/ 193 w 157"/>
                  <a:gd name="T51" fmla="*/ 0 h 104"/>
                  <a:gd name="T52" fmla="*/ 182 w 157"/>
                  <a:gd name="T53" fmla="*/ 0 h 104"/>
                  <a:gd name="T54" fmla="*/ 177 w 157"/>
                  <a:gd name="T55" fmla="*/ 0 h 104"/>
                  <a:gd name="T56" fmla="*/ 167 w 157"/>
                  <a:gd name="T57" fmla="*/ 0 h 104"/>
                  <a:gd name="T58" fmla="*/ 145 w 157"/>
                  <a:gd name="T59" fmla="*/ 0 h 104"/>
                  <a:gd name="T60" fmla="*/ 126 w 157"/>
                  <a:gd name="T61" fmla="*/ 0 h 104"/>
                  <a:gd name="T62" fmla="*/ 112 w 157"/>
                  <a:gd name="T63" fmla="*/ 0 h 104"/>
                  <a:gd name="T64" fmla="*/ 97 w 157"/>
                  <a:gd name="T65" fmla="*/ 0 h 104"/>
                  <a:gd name="T66" fmla="*/ 77 w 157"/>
                  <a:gd name="T67" fmla="*/ 0 h 104"/>
                  <a:gd name="T68" fmla="*/ 67 w 157"/>
                  <a:gd name="T69" fmla="*/ 0 h 104"/>
                  <a:gd name="T70" fmla="*/ 53 w 157"/>
                  <a:gd name="T71" fmla="*/ 0 h 104"/>
                  <a:gd name="T72" fmla="*/ 42 w 157"/>
                  <a:gd name="T73" fmla="*/ 0 h 104"/>
                  <a:gd name="T74" fmla="*/ 33 w 157"/>
                  <a:gd name="T75" fmla="*/ 0 h 104"/>
                  <a:gd name="T76" fmla="*/ 23 w 157"/>
                  <a:gd name="T77" fmla="*/ 0 h 104"/>
                  <a:gd name="T78" fmla="*/ 18 w 157"/>
                  <a:gd name="T79" fmla="*/ 0 h 104"/>
                  <a:gd name="T80" fmla="*/ 18 w 157"/>
                  <a:gd name="T81" fmla="*/ 2 h 104"/>
                  <a:gd name="T82" fmla="*/ 14 w 157"/>
                  <a:gd name="T83" fmla="*/ 3 h 104"/>
                  <a:gd name="T84" fmla="*/ 3 w 157"/>
                  <a:gd name="T85" fmla="*/ 20 h 104"/>
                  <a:gd name="T86" fmla="*/ 2 w 157"/>
                  <a:gd name="T87" fmla="*/ 30 h 104"/>
                  <a:gd name="T88" fmla="*/ 2 w 157"/>
                  <a:gd name="T89" fmla="*/ 42 h 104"/>
                  <a:gd name="T90" fmla="*/ 2 w 157"/>
                  <a:gd name="T91" fmla="*/ 53 h 104"/>
                  <a:gd name="T92" fmla="*/ 2 w 157"/>
                  <a:gd name="T93" fmla="*/ 66 h 104"/>
                  <a:gd name="T94" fmla="*/ 0 w 157"/>
                  <a:gd name="T95" fmla="*/ 74 h 104"/>
                  <a:gd name="T96" fmla="*/ 0 w 157"/>
                  <a:gd name="T97" fmla="*/ 85 h 104"/>
                  <a:gd name="T98" fmla="*/ 0 w 157"/>
                  <a:gd name="T99" fmla="*/ 95 h 104"/>
                  <a:gd name="T100" fmla="*/ 0 w 157"/>
                  <a:gd name="T101" fmla="*/ 108 h 104"/>
                  <a:gd name="T102" fmla="*/ 0 w 157"/>
                  <a:gd name="T103" fmla="*/ 121 h 104"/>
                  <a:gd name="T104" fmla="*/ 0 w 157"/>
                  <a:gd name="T105" fmla="*/ 123 h 104"/>
                  <a:gd name="T106" fmla="*/ 0 w 157"/>
                  <a:gd name="T107" fmla="*/ 123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7"/>
                  <a:gd name="T163" fmla="*/ 0 h 104"/>
                  <a:gd name="T164" fmla="*/ 157 w 157"/>
                  <a:gd name="T165" fmla="*/ 104 h 1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7" h="104">
                    <a:moveTo>
                      <a:pt x="0" y="39"/>
                    </a:moveTo>
                    <a:lnTo>
                      <a:pt x="58" y="104"/>
                    </a:lnTo>
                    <a:lnTo>
                      <a:pt x="157" y="2"/>
                    </a:lnTo>
                    <a:lnTo>
                      <a:pt x="156" y="0"/>
                    </a:lnTo>
                    <a:lnTo>
                      <a:pt x="150" y="0"/>
                    </a:lnTo>
                    <a:lnTo>
                      <a:pt x="146" y="0"/>
                    </a:lnTo>
                    <a:lnTo>
                      <a:pt x="144" y="0"/>
                    </a:lnTo>
                    <a:lnTo>
                      <a:pt x="138" y="0"/>
                    </a:lnTo>
                    <a:lnTo>
                      <a:pt x="134" y="0"/>
                    </a:lnTo>
                    <a:lnTo>
                      <a:pt x="128" y="0"/>
                    </a:lnTo>
                    <a:lnTo>
                      <a:pt x="124" y="0"/>
                    </a:lnTo>
                    <a:lnTo>
                      <a:pt x="117" y="0"/>
                    </a:lnTo>
                    <a:lnTo>
                      <a:pt x="110" y="0"/>
                    </a:lnTo>
                    <a:lnTo>
                      <a:pt x="108" y="0"/>
                    </a:lnTo>
                    <a:lnTo>
                      <a:pt x="104" y="0"/>
                    </a:lnTo>
                    <a:lnTo>
                      <a:pt x="99" y="0"/>
                    </a:lnTo>
                    <a:lnTo>
                      <a:pt x="97" y="0"/>
                    </a:lnTo>
                    <a:lnTo>
                      <a:pt x="93" y="0"/>
                    </a:lnTo>
                    <a:lnTo>
                      <a:pt x="90" y="0"/>
                    </a:lnTo>
                    <a:lnTo>
                      <a:pt x="87" y="0"/>
                    </a:lnTo>
                    <a:lnTo>
                      <a:pt x="83" y="0"/>
                    </a:lnTo>
                    <a:lnTo>
                      <a:pt x="81" y="0"/>
                    </a:lnTo>
                    <a:lnTo>
                      <a:pt x="77" y="0"/>
                    </a:lnTo>
                    <a:lnTo>
                      <a:pt x="73" y="0"/>
                    </a:lnTo>
                    <a:lnTo>
                      <a:pt x="70" y="0"/>
                    </a:lnTo>
                    <a:lnTo>
                      <a:pt x="66" y="0"/>
                    </a:lnTo>
                    <a:lnTo>
                      <a:pt x="62" y="0"/>
                    </a:lnTo>
                    <a:lnTo>
                      <a:pt x="59" y="0"/>
                    </a:lnTo>
                    <a:lnTo>
                      <a:pt x="57" y="0"/>
                    </a:lnTo>
                    <a:lnTo>
                      <a:pt x="50" y="0"/>
                    </a:lnTo>
                    <a:lnTo>
                      <a:pt x="43" y="0"/>
                    </a:lnTo>
                    <a:lnTo>
                      <a:pt x="38" y="0"/>
                    </a:lnTo>
                    <a:lnTo>
                      <a:pt x="32" y="0"/>
                    </a:lnTo>
                    <a:lnTo>
                      <a:pt x="26" y="0"/>
                    </a:lnTo>
                    <a:lnTo>
                      <a:pt x="22" y="0"/>
                    </a:lnTo>
                    <a:lnTo>
                      <a:pt x="18" y="0"/>
                    </a:lnTo>
                    <a:lnTo>
                      <a:pt x="14" y="0"/>
                    </a:lnTo>
                    <a:lnTo>
                      <a:pt x="11" y="0"/>
                    </a:lnTo>
                    <a:lnTo>
                      <a:pt x="8" y="0"/>
                    </a:lnTo>
                    <a:lnTo>
                      <a:pt x="6" y="0"/>
                    </a:lnTo>
                    <a:lnTo>
                      <a:pt x="6" y="2"/>
                    </a:lnTo>
                    <a:lnTo>
                      <a:pt x="4" y="3"/>
                    </a:lnTo>
                    <a:lnTo>
                      <a:pt x="3" y="7"/>
                    </a:lnTo>
                    <a:lnTo>
                      <a:pt x="2" y="10"/>
                    </a:lnTo>
                    <a:lnTo>
                      <a:pt x="2" y="14"/>
                    </a:lnTo>
                    <a:lnTo>
                      <a:pt x="2" y="17"/>
                    </a:lnTo>
                    <a:lnTo>
                      <a:pt x="2" y="21"/>
                    </a:lnTo>
                    <a:lnTo>
                      <a:pt x="0" y="23"/>
                    </a:lnTo>
                    <a:lnTo>
                      <a:pt x="0" y="27"/>
                    </a:lnTo>
                    <a:lnTo>
                      <a:pt x="0" y="30"/>
                    </a:lnTo>
                    <a:lnTo>
                      <a:pt x="0" y="34"/>
                    </a:lnTo>
                    <a:lnTo>
                      <a:pt x="0" y="38"/>
                    </a:lnTo>
                    <a:lnTo>
                      <a:pt x="0" y="39"/>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68" name="Freeform 74">
                <a:extLst>
                  <a:ext uri="{FF2B5EF4-FFF2-40B4-BE49-F238E27FC236}">
                    <a16:creationId xmlns:a16="http://schemas.microsoft.com/office/drawing/2014/main" id="{FFC02E96-8252-4EEF-8272-B91CAAC8D6A0}"/>
                  </a:ext>
                </a:extLst>
              </p:cNvPr>
              <p:cNvSpPr>
                <a:spLocks/>
              </p:cNvSpPr>
              <p:nvPr/>
            </p:nvSpPr>
            <p:spPr bwMode="auto">
              <a:xfrm>
                <a:off x="3102" y="920"/>
                <a:ext cx="83" cy="121"/>
              </a:xfrm>
              <a:custGeom>
                <a:avLst/>
                <a:gdLst>
                  <a:gd name="T0" fmla="*/ 24 w 72"/>
                  <a:gd name="T1" fmla="*/ 16 h 111"/>
                  <a:gd name="T2" fmla="*/ 0 w 72"/>
                  <a:gd name="T3" fmla="*/ 324 h 111"/>
                  <a:gd name="T4" fmla="*/ 206 w 72"/>
                  <a:gd name="T5" fmla="*/ 0 h 111"/>
                  <a:gd name="T6" fmla="*/ 24 w 72"/>
                  <a:gd name="T7" fmla="*/ 16 h 111"/>
                  <a:gd name="T8" fmla="*/ 24 w 72"/>
                  <a:gd name="T9" fmla="*/ 16 h 111"/>
                  <a:gd name="T10" fmla="*/ 0 60000 65536"/>
                  <a:gd name="T11" fmla="*/ 0 60000 65536"/>
                  <a:gd name="T12" fmla="*/ 0 60000 65536"/>
                  <a:gd name="T13" fmla="*/ 0 60000 65536"/>
                  <a:gd name="T14" fmla="*/ 0 60000 65536"/>
                  <a:gd name="T15" fmla="*/ 0 w 72"/>
                  <a:gd name="T16" fmla="*/ 0 h 111"/>
                  <a:gd name="T17" fmla="*/ 72 w 72"/>
                  <a:gd name="T18" fmla="*/ 111 h 111"/>
                </a:gdLst>
                <a:ahLst/>
                <a:cxnLst>
                  <a:cxn ang="T10">
                    <a:pos x="T0" y="T1"/>
                  </a:cxn>
                  <a:cxn ang="T11">
                    <a:pos x="T2" y="T3"/>
                  </a:cxn>
                  <a:cxn ang="T12">
                    <a:pos x="T4" y="T5"/>
                  </a:cxn>
                  <a:cxn ang="T13">
                    <a:pos x="T6" y="T7"/>
                  </a:cxn>
                  <a:cxn ang="T14">
                    <a:pos x="T8" y="T9"/>
                  </a:cxn>
                </a:cxnLst>
                <a:rect l="T15" t="T16" r="T17" b="T18"/>
                <a:pathLst>
                  <a:path w="72" h="111">
                    <a:moveTo>
                      <a:pt x="9" y="5"/>
                    </a:moveTo>
                    <a:lnTo>
                      <a:pt x="0" y="111"/>
                    </a:lnTo>
                    <a:lnTo>
                      <a:pt x="72" y="0"/>
                    </a:lnTo>
                    <a:lnTo>
                      <a:pt x="9" y="5"/>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69" name="Freeform 75">
                <a:extLst>
                  <a:ext uri="{FF2B5EF4-FFF2-40B4-BE49-F238E27FC236}">
                    <a16:creationId xmlns:a16="http://schemas.microsoft.com/office/drawing/2014/main" id="{381D9C66-4B22-4B1E-A8B0-FACFFBC3EE65}"/>
                  </a:ext>
                </a:extLst>
              </p:cNvPr>
              <p:cNvSpPr>
                <a:spLocks/>
              </p:cNvSpPr>
              <p:nvPr/>
            </p:nvSpPr>
            <p:spPr bwMode="auto">
              <a:xfrm>
                <a:off x="3479" y="1600"/>
                <a:ext cx="130" cy="76"/>
              </a:xfrm>
              <a:custGeom>
                <a:avLst/>
                <a:gdLst>
                  <a:gd name="T0" fmla="*/ 145 w 110"/>
                  <a:gd name="T1" fmla="*/ 0 h 63"/>
                  <a:gd name="T2" fmla="*/ 0 w 110"/>
                  <a:gd name="T3" fmla="*/ 116 h 63"/>
                  <a:gd name="T4" fmla="*/ 14 w 110"/>
                  <a:gd name="T5" fmla="*/ 183 h 63"/>
                  <a:gd name="T6" fmla="*/ 326 w 110"/>
                  <a:gd name="T7" fmla="*/ 183 h 63"/>
                  <a:gd name="T8" fmla="*/ 313 w 110"/>
                  <a:gd name="T9" fmla="*/ 69 h 63"/>
                  <a:gd name="T10" fmla="*/ 145 w 110"/>
                  <a:gd name="T11" fmla="*/ 0 h 63"/>
                  <a:gd name="T12" fmla="*/ 145 w 110"/>
                  <a:gd name="T13" fmla="*/ 0 h 63"/>
                  <a:gd name="T14" fmla="*/ 0 60000 65536"/>
                  <a:gd name="T15" fmla="*/ 0 60000 65536"/>
                  <a:gd name="T16" fmla="*/ 0 60000 65536"/>
                  <a:gd name="T17" fmla="*/ 0 60000 65536"/>
                  <a:gd name="T18" fmla="*/ 0 60000 65536"/>
                  <a:gd name="T19" fmla="*/ 0 60000 65536"/>
                  <a:gd name="T20" fmla="*/ 0 60000 65536"/>
                  <a:gd name="T21" fmla="*/ 0 w 110"/>
                  <a:gd name="T22" fmla="*/ 0 h 63"/>
                  <a:gd name="T23" fmla="*/ 110 w 11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63">
                    <a:moveTo>
                      <a:pt x="50" y="0"/>
                    </a:moveTo>
                    <a:lnTo>
                      <a:pt x="0" y="40"/>
                    </a:lnTo>
                    <a:lnTo>
                      <a:pt x="4" y="63"/>
                    </a:lnTo>
                    <a:lnTo>
                      <a:pt x="110" y="63"/>
                    </a:lnTo>
                    <a:lnTo>
                      <a:pt x="107" y="24"/>
                    </a:lnTo>
                    <a:lnTo>
                      <a:pt x="5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70" name="Freeform 76">
                <a:extLst>
                  <a:ext uri="{FF2B5EF4-FFF2-40B4-BE49-F238E27FC236}">
                    <a16:creationId xmlns:a16="http://schemas.microsoft.com/office/drawing/2014/main" id="{04297B0D-733A-45B0-8A8C-20D8A68365F1}"/>
                  </a:ext>
                </a:extLst>
              </p:cNvPr>
              <p:cNvSpPr>
                <a:spLocks/>
              </p:cNvSpPr>
              <p:nvPr/>
            </p:nvSpPr>
            <p:spPr bwMode="auto">
              <a:xfrm>
                <a:off x="3114" y="1593"/>
                <a:ext cx="83" cy="83"/>
              </a:xfrm>
              <a:custGeom>
                <a:avLst/>
                <a:gdLst>
                  <a:gd name="T0" fmla="*/ 0 w 82"/>
                  <a:gd name="T1" fmla="*/ 0 h 75"/>
                  <a:gd name="T2" fmla="*/ 0 w 82"/>
                  <a:gd name="T3" fmla="*/ 15 h 75"/>
                  <a:gd name="T4" fmla="*/ 0 w 82"/>
                  <a:gd name="T5" fmla="*/ 38 h 75"/>
                  <a:gd name="T6" fmla="*/ 0 w 82"/>
                  <a:gd name="T7" fmla="*/ 69 h 75"/>
                  <a:gd name="T8" fmla="*/ 0 w 82"/>
                  <a:gd name="T9" fmla="*/ 103 h 75"/>
                  <a:gd name="T10" fmla="*/ 0 w 82"/>
                  <a:gd name="T11" fmla="*/ 132 h 75"/>
                  <a:gd name="T12" fmla="*/ 1 w 82"/>
                  <a:gd name="T13" fmla="*/ 161 h 75"/>
                  <a:gd name="T14" fmla="*/ 16 w 82"/>
                  <a:gd name="T15" fmla="*/ 186 h 75"/>
                  <a:gd name="T16" fmla="*/ 26 w 82"/>
                  <a:gd name="T17" fmla="*/ 200 h 75"/>
                  <a:gd name="T18" fmla="*/ 48 w 82"/>
                  <a:gd name="T19" fmla="*/ 202 h 75"/>
                  <a:gd name="T20" fmla="*/ 87 w 82"/>
                  <a:gd name="T21" fmla="*/ 208 h 75"/>
                  <a:gd name="T22" fmla="*/ 112 w 82"/>
                  <a:gd name="T23" fmla="*/ 208 h 75"/>
                  <a:gd name="T24" fmla="*/ 138 w 82"/>
                  <a:gd name="T25" fmla="*/ 208 h 75"/>
                  <a:gd name="T26" fmla="*/ 164 w 82"/>
                  <a:gd name="T27" fmla="*/ 208 h 75"/>
                  <a:gd name="T28" fmla="*/ 205 w 82"/>
                  <a:gd name="T29" fmla="*/ 202 h 75"/>
                  <a:gd name="T30" fmla="*/ 232 w 82"/>
                  <a:gd name="T31" fmla="*/ 202 h 75"/>
                  <a:gd name="T32" fmla="*/ 250 w 82"/>
                  <a:gd name="T33" fmla="*/ 202 h 75"/>
                  <a:gd name="T34" fmla="*/ 253 w 82"/>
                  <a:gd name="T35" fmla="*/ 200 h 75"/>
                  <a:gd name="T36" fmla="*/ 253 w 82"/>
                  <a:gd name="T37" fmla="*/ 179 h 75"/>
                  <a:gd name="T38" fmla="*/ 253 w 82"/>
                  <a:gd name="T39" fmla="*/ 146 h 75"/>
                  <a:gd name="T40" fmla="*/ 253 w 82"/>
                  <a:gd name="T41" fmla="*/ 121 h 75"/>
                  <a:gd name="T42" fmla="*/ 239 w 82"/>
                  <a:gd name="T43" fmla="*/ 105 h 75"/>
                  <a:gd name="T44" fmla="*/ 219 w 82"/>
                  <a:gd name="T45" fmla="*/ 92 h 75"/>
                  <a:gd name="T46" fmla="*/ 193 w 82"/>
                  <a:gd name="T47" fmla="*/ 80 h 75"/>
                  <a:gd name="T48" fmla="*/ 170 w 82"/>
                  <a:gd name="T49" fmla="*/ 71 h 75"/>
                  <a:gd name="T50" fmla="*/ 145 w 82"/>
                  <a:gd name="T51" fmla="*/ 62 h 75"/>
                  <a:gd name="T52" fmla="*/ 128 w 82"/>
                  <a:gd name="T53" fmla="*/ 49 h 75"/>
                  <a:gd name="T54" fmla="*/ 109 w 82"/>
                  <a:gd name="T55" fmla="*/ 44 h 75"/>
                  <a:gd name="T56" fmla="*/ 85 w 82"/>
                  <a:gd name="T57" fmla="*/ 38 h 75"/>
                  <a:gd name="T58" fmla="*/ 53 w 82"/>
                  <a:gd name="T59" fmla="*/ 21 h 75"/>
                  <a:gd name="T60" fmla="*/ 20 w 82"/>
                  <a:gd name="T61" fmla="*/ 2 h 75"/>
                  <a:gd name="T62" fmla="*/ 1 w 82"/>
                  <a:gd name="T63" fmla="*/ 0 h 75"/>
                  <a:gd name="T64" fmla="*/ 0 w 82"/>
                  <a:gd name="T65" fmla="*/ 0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75"/>
                  <a:gd name="T101" fmla="*/ 82 w 82"/>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75">
                    <a:moveTo>
                      <a:pt x="0" y="0"/>
                    </a:moveTo>
                    <a:lnTo>
                      <a:pt x="0" y="0"/>
                    </a:lnTo>
                    <a:lnTo>
                      <a:pt x="0" y="2"/>
                    </a:lnTo>
                    <a:lnTo>
                      <a:pt x="0" y="5"/>
                    </a:lnTo>
                    <a:lnTo>
                      <a:pt x="0" y="9"/>
                    </a:lnTo>
                    <a:lnTo>
                      <a:pt x="0" y="13"/>
                    </a:lnTo>
                    <a:lnTo>
                      <a:pt x="0" y="18"/>
                    </a:lnTo>
                    <a:lnTo>
                      <a:pt x="0" y="25"/>
                    </a:lnTo>
                    <a:lnTo>
                      <a:pt x="0" y="32"/>
                    </a:lnTo>
                    <a:lnTo>
                      <a:pt x="0" y="37"/>
                    </a:lnTo>
                    <a:lnTo>
                      <a:pt x="0" y="42"/>
                    </a:lnTo>
                    <a:lnTo>
                      <a:pt x="0" y="48"/>
                    </a:lnTo>
                    <a:lnTo>
                      <a:pt x="1" y="54"/>
                    </a:lnTo>
                    <a:lnTo>
                      <a:pt x="1" y="58"/>
                    </a:lnTo>
                    <a:lnTo>
                      <a:pt x="3" y="64"/>
                    </a:lnTo>
                    <a:lnTo>
                      <a:pt x="5" y="67"/>
                    </a:lnTo>
                    <a:lnTo>
                      <a:pt x="7" y="71"/>
                    </a:lnTo>
                    <a:lnTo>
                      <a:pt x="9" y="72"/>
                    </a:lnTo>
                    <a:lnTo>
                      <a:pt x="12" y="73"/>
                    </a:lnTo>
                    <a:lnTo>
                      <a:pt x="16" y="73"/>
                    </a:lnTo>
                    <a:lnTo>
                      <a:pt x="23" y="75"/>
                    </a:lnTo>
                    <a:lnTo>
                      <a:pt x="28" y="75"/>
                    </a:lnTo>
                    <a:lnTo>
                      <a:pt x="34" y="75"/>
                    </a:lnTo>
                    <a:lnTo>
                      <a:pt x="36" y="75"/>
                    </a:lnTo>
                    <a:lnTo>
                      <a:pt x="40" y="75"/>
                    </a:lnTo>
                    <a:lnTo>
                      <a:pt x="44" y="75"/>
                    </a:lnTo>
                    <a:lnTo>
                      <a:pt x="47" y="75"/>
                    </a:lnTo>
                    <a:lnTo>
                      <a:pt x="54" y="75"/>
                    </a:lnTo>
                    <a:lnTo>
                      <a:pt x="60" y="75"/>
                    </a:lnTo>
                    <a:lnTo>
                      <a:pt x="66" y="73"/>
                    </a:lnTo>
                    <a:lnTo>
                      <a:pt x="71" y="73"/>
                    </a:lnTo>
                    <a:lnTo>
                      <a:pt x="75" y="73"/>
                    </a:lnTo>
                    <a:lnTo>
                      <a:pt x="78" y="73"/>
                    </a:lnTo>
                    <a:lnTo>
                      <a:pt x="80" y="73"/>
                    </a:lnTo>
                    <a:lnTo>
                      <a:pt x="82" y="73"/>
                    </a:lnTo>
                    <a:lnTo>
                      <a:pt x="82" y="72"/>
                    </a:lnTo>
                    <a:lnTo>
                      <a:pt x="82" y="69"/>
                    </a:lnTo>
                    <a:lnTo>
                      <a:pt x="82" y="64"/>
                    </a:lnTo>
                    <a:lnTo>
                      <a:pt x="82" y="60"/>
                    </a:lnTo>
                    <a:lnTo>
                      <a:pt x="82" y="53"/>
                    </a:lnTo>
                    <a:lnTo>
                      <a:pt x="82" y="49"/>
                    </a:lnTo>
                    <a:lnTo>
                      <a:pt x="82" y="44"/>
                    </a:lnTo>
                    <a:lnTo>
                      <a:pt x="80" y="41"/>
                    </a:lnTo>
                    <a:lnTo>
                      <a:pt x="78" y="38"/>
                    </a:lnTo>
                    <a:lnTo>
                      <a:pt x="75" y="37"/>
                    </a:lnTo>
                    <a:lnTo>
                      <a:pt x="70" y="33"/>
                    </a:lnTo>
                    <a:lnTo>
                      <a:pt x="66" y="32"/>
                    </a:lnTo>
                    <a:lnTo>
                      <a:pt x="62" y="29"/>
                    </a:lnTo>
                    <a:lnTo>
                      <a:pt x="59" y="28"/>
                    </a:lnTo>
                    <a:lnTo>
                      <a:pt x="55" y="26"/>
                    </a:lnTo>
                    <a:lnTo>
                      <a:pt x="52" y="24"/>
                    </a:lnTo>
                    <a:lnTo>
                      <a:pt x="48" y="22"/>
                    </a:lnTo>
                    <a:lnTo>
                      <a:pt x="46" y="21"/>
                    </a:lnTo>
                    <a:lnTo>
                      <a:pt x="42" y="18"/>
                    </a:lnTo>
                    <a:lnTo>
                      <a:pt x="38" y="17"/>
                    </a:lnTo>
                    <a:lnTo>
                      <a:pt x="35" y="16"/>
                    </a:lnTo>
                    <a:lnTo>
                      <a:pt x="31" y="14"/>
                    </a:lnTo>
                    <a:lnTo>
                      <a:pt x="27" y="13"/>
                    </a:lnTo>
                    <a:lnTo>
                      <a:pt x="24" y="10"/>
                    </a:lnTo>
                    <a:lnTo>
                      <a:pt x="17" y="8"/>
                    </a:lnTo>
                    <a:lnTo>
                      <a:pt x="12" y="5"/>
                    </a:lnTo>
                    <a:lnTo>
                      <a:pt x="7" y="2"/>
                    </a:lnTo>
                    <a:lnTo>
                      <a:pt x="4" y="1"/>
                    </a:lnTo>
                    <a:lnTo>
                      <a:pt x="1" y="0"/>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71" name="Freeform 77">
                <a:extLst>
                  <a:ext uri="{FF2B5EF4-FFF2-40B4-BE49-F238E27FC236}">
                    <a16:creationId xmlns:a16="http://schemas.microsoft.com/office/drawing/2014/main" id="{34147273-933A-4B61-BAA6-27A530153CBE}"/>
                  </a:ext>
                </a:extLst>
              </p:cNvPr>
              <p:cNvSpPr>
                <a:spLocks/>
              </p:cNvSpPr>
              <p:nvPr/>
            </p:nvSpPr>
            <p:spPr bwMode="auto">
              <a:xfrm>
                <a:off x="2783" y="709"/>
                <a:ext cx="861" cy="921"/>
              </a:xfrm>
              <a:custGeom>
                <a:avLst/>
                <a:gdLst>
                  <a:gd name="T0" fmla="*/ 1448 w 800"/>
                  <a:gd name="T1" fmla="*/ 19 h 858"/>
                  <a:gd name="T2" fmla="*/ 1362 w 800"/>
                  <a:gd name="T3" fmla="*/ 6 h 858"/>
                  <a:gd name="T4" fmla="*/ 1236 w 800"/>
                  <a:gd name="T5" fmla="*/ 1 h 858"/>
                  <a:gd name="T6" fmla="*/ 1078 w 800"/>
                  <a:gd name="T7" fmla="*/ 0 h 858"/>
                  <a:gd name="T8" fmla="*/ 906 w 800"/>
                  <a:gd name="T9" fmla="*/ 3 h 858"/>
                  <a:gd name="T10" fmla="*/ 727 w 800"/>
                  <a:gd name="T11" fmla="*/ 21 h 858"/>
                  <a:gd name="T12" fmla="*/ 552 w 800"/>
                  <a:gd name="T13" fmla="*/ 58 h 858"/>
                  <a:gd name="T14" fmla="*/ 397 w 800"/>
                  <a:gd name="T15" fmla="*/ 119 h 858"/>
                  <a:gd name="T16" fmla="*/ 272 w 800"/>
                  <a:gd name="T17" fmla="*/ 201 h 858"/>
                  <a:gd name="T18" fmla="*/ 176 w 800"/>
                  <a:gd name="T19" fmla="*/ 307 h 858"/>
                  <a:gd name="T20" fmla="*/ 99 w 800"/>
                  <a:gd name="T21" fmla="*/ 426 h 858"/>
                  <a:gd name="T22" fmla="*/ 50 w 800"/>
                  <a:gd name="T23" fmla="*/ 558 h 858"/>
                  <a:gd name="T24" fmla="*/ 18 w 800"/>
                  <a:gd name="T25" fmla="*/ 692 h 858"/>
                  <a:gd name="T26" fmla="*/ 0 w 800"/>
                  <a:gd name="T27" fmla="*/ 830 h 858"/>
                  <a:gd name="T28" fmla="*/ 0 w 800"/>
                  <a:gd name="T29" fmla="*/ 960 h 858"/>
                  <a:gd name="T30" fmla="*/ 16 w 800"/>
                  <a:gd name="T31" fmla="*/ 1082 h 858"/>
                  <a:gd name="T32" fmla="*/ 35 w 800"/>
                  <a:gd name="T33" fmla="*/ 1192 h 858"/>
                  <a:gd name="T34" fmla="*/ 66 w 800"/>
                  <a:gd name="T35" fmla="*/ 1283 h 858"/>
                  <a:gd name="T36" fmla="*/ 99 w 800"/>
                  <a:gd name="T37" fmla="*/ 1355 h 858"/>
                  <a:gd name="T38" fmla="*/ 139 w 800"/>
                  <a:gd name="T39" fmla="*/ 1415 h 858"/>
                  <a:gd name="T40" fmla="*/ 176 w 800"/>
                  <a:gd name="T41" fmla="*/ 1471 h 858"/>
                  <a:gd name="T42" fmla="*/ 208 w 800"/>
                  <a:gd name="T43" fmla="*/ 1517 h 858"/>
                  <a:gd name="T44" fmla="*/ 269 w 800"/>
                  <a:gd name="T45" fmla="*/ 1580 h 858"/>
                  <a:gd name="T46" fmla="*/ 316 w 800"/>
                  <a:gd name="T47" fmla="*/ 1619 h 858"/>
                  <a:gd name="T48" fmla="*/ 317 w 800"/>
                  <a:gd name="T49" fmla="*/ 1579 h 858"/>
                  <a:gd name="T50" fmla="*/ 317 w 800"/>
                  <a:gd name="T51" fmla="*/ 1471 h 858"/>
                  <a:gd name="T52" fmla="*/ 317 w 800"/>
                  <a:gd name="T53" fmla="*/ 1324 h 858"/>
                  <a:gd name="T54" fmla="*/ 317 w 800"/>
                  <a:gd name="T55" fmla="*/ 1150 h 858"/>
                  <a:gd name="T56" fmla="*/ 317 w 800"/>
                  <a:gd name="T57" fmla="*/ 966 h 858"/>
                  <a:gd name="T58" fmla="*/ 317 w 800"/>
                  <a:gd name="T59" fmla="*/ 789 h 858"/>
                  <a:gd name="T60" fmla="*/ 317 w 800"/>
                  <a:gd name="T61" fmla="*/ 627 h 858"/>
                  <a:gd name="T62" fmla="*/ 317 w 800"/>
                  <a:gd name="T63" fmla="*/ 507 h 858"/>
                  <a:gd name="T64" fmla="*/ 317 w 800"/>
                  <a:gd name="T65" fmla="*/ 440 h 858"/>
                  <a:gd name="T66" fmla="*/ 329 w 800"/>
                  <a:gd name="T67" fmla="*/ 376 h 858"/>
                  <a:gd name="T68" fmla="*/ 345 w 800"/>
                  <a:gd name="T69" fmla="*/ 327 h 858"/>
                  <a:gd name="T70" fmla="*/ 408 w 800"/>
                  <a:gd name="T71" fmla="*/ 272 h 858"/>
                  <a:gd name="T72" fmla="*/ 459 w 800"/>
                  <a:gd name="T73" fmla="*/ 254 h 858"/>
                  <a:gd name="T74" fmla="*/ 522 w 800"/>
                  <a:gd name="T75" fmla="*/ 252 h 858"/>
                  <a:gd name="T76" fmla="*/ 568 w 800"/>
                  <a:gd name="T77" fmla="*/ 249 h 858"/>
                  <a:gd name="T78" fmla="*/ 622 w 800"/>
                  <a:gd name="T79" fmla="*/ 248 h 858"/>
                  <a:gd name="T80" fmla="*/ 672 w 800"/>
                  <a:gd name="T81" fmla="*/ 248 h 858"/>
                  <a:gd name="T82" fmla="*/ 718 w 800"/>
                  <a:gd name="T83" fmla="*/ 248 h 858"/>
                  <a:gd name="T84" fmla="*/ 779 w 800"/>
                  <a:gd name="T85" fmla="*/ 248 h 858"/>
                  <a:gd name="T86" fmla="*/ 800 w 800"/>
                  <a:gd name="T87" fmla="*/ 170 h 858"/>
                  <a:gd name="T88" fmla="*/ 847 w 800"/>
                  <a:gd name="T89" fmla="*/ 148 h 858"/>
                  <a:gd name="T90" fmla="*/ 907 w 800"/>
                  <a:gd name="T91" fmla="*/ 129 h 858"/>
                  <a:gd name="T92" fmla="*/ 956 w 800"/>
                  <a:gd name="T93" fmla="*/ 113 h 858"/>
                  <a:gd name="T94" fmla="*/ 1010 w 800"/>
                  <a:gd name="T95" fmla="*/ 103 h 858"/>
                  <a:gd name="T96" fmla="*/ 1065 w 800"/>
                  <a:gd name="T97" fmla="*/ 89 h 858"/>
                  <a:gd name="T98" fmla="*/ 1129 w 800"/>
                  <a:gd name="T99" fmla="*/ 81 h 858"/>
                  <a:gd name="T100" fmla="*/ 1189 w 800"/>
                  <a:gd name="T101" fmla="*/ 79 h 858"/>
                  <a:gd name="T102" fmla="*/ 1246 w 800"/>
                  <a:gd name="T103" fmla="*/ 79 h 858"/>
                  <a:gd name="T104" fmla="*/ 1299 w 800"/>
                  <a:gd name="T105" fmla="*/ 81 h 858"/>
                  <a:gd name="T106" fmla="*/ 1350 w 800"/>
                  <a:gd name="T107" fmla="*/ 81 h 858"/>
                  <a:gd name="T108" fmla="*/ 1394 w 800"/>
                  <a:gd name="T109" fmla="*/ 87 h 858"/>
                  <a:gd name="T110" fmla="*/ 1461 w 800"/>
                  <a:gd name="T111" fmla="*/ 91 h 858"/>
                  <a:gd name="T112" fmla="*/ 1503 w 800"/>
                  <a:gd name="T113" fmla="*/ 97 h 8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0"/>
                  <a:gd name="T172" fmla="*/ 0 h 858"/>
                  <a:gd name="T173" fmla="*/ 800 w 800"/>
                  <a:gd name="T174" fmla="*/ 858 h 8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0" h="858">
                    <a:moveTo>
                      <a:pt x="794" y="12"/>
                    </a:moveTo>
                    <a:lnTo>
                      <a:pt x="791" y="12"/>
                    </a:lnTo>
                    <a:lnTo>
                      <a:pt x="787" y="12"/>
                    </a:lnTo>
                    <a:lnTo>
                      <a:pt x="784" y="11"/>
                    </a:lnTo>
                    <a:lnTo>
                      <a:pt x="780" y="11"/>
                    </a:lnTo>
                    <a:lnTo>
                      <a:pt x="776" y="10"/>
                    </a:lnTo>
                    <a:lnTo>
                      <a:pt x="772" y="10"/>
                    </a:lnTo>
                    <a:lnTo>
                      <a:pt x="767" y="8"/>
                    </a:lnTo>
                    <a:lnTo>
                      <a:pt x="760" y="8"/>
                    </a:lnTo>
                    <a:lnTo>
                      <a:pt x="755" y="7"/>
                    </a:lnTo>
                    <a:lnTo>
                      <a:pt x="748" y="7"/>
                    </a:lnTo>
                    <a:lnTo>
                      <a:pt x="740" y="7"/>
                    </a:lnTo>
                    <a:lnTo>
                      <a:pt x="733" y="7"/>
                    </a:lnTo>
                    <a:lnTo>
                      <a:pt x="725" y="6"/>
                    </a:lnTo>
                    <a:lnTo>
                      <a:pt x="717" y="6"/>
                    </a:lnTo>
                    <a:lnTo>
                      <a:pt x="708" y="4"/>
                    </a:lnTo>
                    <a:lnTo>
                      <a:pt x="698" y="3"/>
                    </a:lnTo>
                    <a:lnTo>
                      <a:pt x="688" y="3"/>
                    </a:lnTo>
                    <a:lnTo>
                      <a:pt x="678" y="1"/>
                    </a:lnTo>
                    <a:lnTo>
                      <a:pt x="668" y="1"/>
                    </a:lnTo>
                    <a:lnTo>
                      <a:pt x="657" y="1"/>
                    </a:lnTo>
                    <a:lnTo>
                      <a:pt x="646" y="0"/>
                    </a:lnTo>
                    <a:lnTo>
                      <a:pt x="635" y="0"/>
                    </a:lnTo>
                    <a:lnTo>
                      <a:pt x="623" y="0"/>
                    </a:lnTo>
                    <a:lnTo>
                      <a:pt x="611" y="0"/>
                    </a:lnTo>
                    <a:lnTo>
                      <a:pt x="599" y="0"/>
                    </a:lnTo>
                    <a:lnTo>
                      <a:pt x="587" y="0"/>
                    </a:lnTo>
                    <a:lnTo>
                      <a:pt x="574" y="0"/>
                    </a:lnTo>
                    <a:lnTo>
                      <a:pt x="562" y="0"/>
                    </a:lnTo>
                    <a:lnTo>
                      <a:pt x="548" y="0"/>
                    </a:lnTo>
                    <a:lnTo>
                      <a:pt x="536" y="1"/>
                    </a:lnTo>
                    <a:lnTo>
                      <a:pt x="523" y="1"/>
                    </a:lnTo>
                    <a:lnTo>
                      <a:pt x="509" y="1"/>
                    </a:lnTo>
                    <a:lnTo>
                      <a:pt x="496" y="1"/>
                    </a:lnTo>
                    <a:lnTo>
                      <a:pt x="483" y="3"/>
                    </a:lnTo>
                    <a:lnTo>
                      <a:pt x="469" y="3"/>
                    </a:lnTo>
                    <a:lnTo>
                      <a:pt x="456" y="4"/>
                    </a:lnTo>
                    <a:lnTo>
                      <a:pt x="441" y="6"/>
                    </a:lnTo>
                    <a:lnTo>
                      <a:pt x="429" y="7"/>
                    </a:lnTo>
                    <a:lnTo>
                      <a:pt x="414" y="8"/>
                    </a:lnTo>
                    <a:lnTo>
                      <a:pt x="401" y="11"/>
                    </a:lnTo>
                    <a:lnTo>
                      <a:pt x="387" y="12"/>
                    </a:lnTo>
                    <a:lnTo>
                      <a:pt x="374" y="15"/>
                    </a:lnTo>
                    <a:lnTo>
                      <a:pt x="361" y="16"/>
                    </a:lnTo>
                    <a:lnTo>
                      <a:pt x="347" y="19"/>
                    </a:lnTo>
                    <a:lnTo>
                      <a:pt x="334" y="22"/>
                    </a:lnTo>
                    <a:lnTo>
                      <a:pt x="322" y="26"/>
                    </a:lnTo>
                    <a:lnTo>
                      <a:pt x="308" y="28"/>
                    </a:lnTo>
                    <a:lnTo>
                      <a:pt x="295" y="31"/>
                    </a:lnTo>
                    <a:lnTo>
                      <a:pt x="283" y="35"/>
                    </a:lnTo>
                    <a:lnTo>
                      <a:pt x="271" y="39"/>
                    </a:lnTo>
                    <a:lnTo>
                      <a:pt x="259" y="43"/>
                    </a:lnTo>
                    <a:lnTo>
                      <a:pt x="247" y="47"/>
                    </a:lnTo>
                    <a:lnTo>
                      <a:pt x="234" y="52"/>
                    </a:lnTo>
                    <a:lnTo>
                      <a:pt x="224" y="58"/>
                    </a:lnTo>
                    <a:lnTo>
                      <a:pt x="212" y="62"/>
                    </a:lnTo>
                    <a:lnTo>
                      <a:pt x="201" y="67"/>
                    </a:lnTo>
                    <a:lnTo>
                      <a:pt x="190" y="73"/>
                    </a:lnTo>
                    <a:lnTo>
                      <a:pt x="181" y="79"/>
                    </a:lnTo>
                    <a:lnTo>
                      <a:pt x="171" y="85"/>
                    </a:lnTo>
                    <a:lnTo>
                      <a:pt x="162" y="91"/>
                    </a:lnTo>
                    <a:lnTo>
                      <a:pt x="153" y="99"/>
                    </a:lnTo>
                    <a:lnTo>
                      <a:pt x="145" y="106"/>
                    </a:lnTo>
                    <a:lnTo>
                      <a:pt x="137" y="114"/>
                    </a:lnTo>
                    <a:lnTo>
                      <a:pt x="129" y="121"/>
                    </a:lnTo>
                    <a:lnTo>
                      <a:pt x="121" y="129"/>
                    </a:lnTo>
                    <a:lnTo>
                      <a:pt x="114" y="135"/>
                    </a:lnTo>
                    <a:lnTo>
                      <a:pt x="107" y="144"/>
                    </a:lnTo>
                    <a:lnTo>
                      <a:pt x="99" y="152"/>
                    </a:lnTo>
                    <a:lnTo>
                      <a:pt x="94" y="161"/>
                    </a:lnTo>
                    <a:lnTo>
                      <a:pt x="87" y="170"/>
                    </a:lnTo>
                    <a:lnTo>
                      <a:pt x="80" y="178"/>
                    </a:lnTo>
                    <a:lnTo>
                      <a:pt x="75" y="188"/>
                    </a:lnTo>
                    <a:lnTo>
                      <a:pt x="70" y="197"/>
                    </a:lnTo>
                    <a:lnTo>
                      <a:pt x="64" y="207"/>
                    </a:lnTo>
                    <a:lnTo>
                      <a:pt x="59" y="215"/>
                    </a:lnTo>
                    <a:lnTo>
                      <a:pt x="53" y="225"/>
                    </a:lnTo>
                    <a:lnTo>
                      <a:pt x="48" y="235"/>
                    </a:lnTo>
                    <a:lnTo>
                      <a:pt x="45" y="244"/>
                    </a:lnTo>
                    <a:lnTo>
                      <a:pt x="40" y="253"/>
                    </a:lnTo>
                    <a:lnTo>
                      <a:pt x="37" y="264"/>
                    </a:lnTo>
                    <a:lnTo>
                      <a:pt x="33" y="273"/>
                    </a:lnTo>
                    <a:lnTo>
                      <a:pt x="29" y="284"/>
                    </a:lnTo>
                    <a:lnTo>
                      <a:pt x="27" y="294"/>
                    </a:lnTo>
                    <a:lnTo>
                      <a:pt x="23" y="304"/>
                    </a:lnTo>
                    <a:lnTo>
                      <a:pt x="20" y="314"/>
                    </a:lnTo>
                    <a:lnTo>
                      <a:pt x="17" y="324"/>
                    </a:lnTo>
                    <a:lnTo>
                      <a:pt x="15" y="335"/>
                    </a:lnTo>
                    <a:lnTo>
                      <a:pt x="13" y="345"/>
                    </a:lnTo>
                    <a:lnTo>
                      <a:pt x="11" y="355"/>
                    </a:lnTo>
                    <a:lnTo>
                      <a:pt x="9" y="366"/>
                    </a:lnTo>
                    <a:lnTo>
                      <a:pt x="8" y="375"/>
                    </a:lnTo>
                    <a:lnTo>
                      <a:pt x="5" y="386"/>
                    </a:lnTo>
                    <a:lnTo>
                      <a:pt x="4" y="397"/>
                    </a:lnTo>
                    <a:lnTo>
                      <a:pt x="4" y="407"/>
                    </a:lnTo>
                    <a:lnTo>
                      <a:pt x="3" y="418"/>
                    </a:lnTo>
                    <a:lnTo>
                      <a:pt x="1" y="428"/>
                    </a:lnTo>
                    <a:lnTo>
                      <a:pt x="0" y="438"/>
                    </a:lnTo>
                    <a:lnTo>
                      <a:pt x="0" y="448"/>
                    </a:lnTo>
                    <a:lnTo>
                      <a:pt x="0" y="458"/>
                    </a:lnTo>
                    <a:lnTo>
                      <a:pt x="0" y="468"/>
                    </a:lnTo>
                    <a:lnTo>
                      <a:pt x="0" y="479"/>
                    </a:lnTo>
                    <a:lnTo>
                      <a:pt x="0" y="489"/>
                    </a:lnTo>
                    <a:lnTo>
                      <a:pt x="0" y="499"/>
                    </a:lnTo>
                    <a:lnTo>
                      <a:pt x="0" y="508"/>
                    </a:lnTo>
                    <a:lnTo>
                      <a:pt x="0" y="517"/>
                    </a:lnTo>
                    <a:lnTo>
                      <a:pt x="1" y="527"/>
                    </a:lnTo>
                    <a:lnTo>
                      <a:pt x="1" y="536"/>
                    </a:lnTo>
                    <a:lnTo>
                      <a:pt x="3" y="545"/>
                    </a:lnTo>
                    <a:lnTo>
                      <a:pt x="4" y="555"/>
                    </a:lnTo>
                    <a:lnTo>
                      <a:pt x="5" y="564"/>
                    </a:lnTo>
                    <a:lnTo>
                      <a:pt x="7" y="572"/>
                    </a:lnTo>
                    <a:lnTo>
                      <a:pt x="8" y="582"/>
                    </a:lnTo>
                    <a:lnTo>
                      <a:pt x="9" y="590"/>
                    </a:lnTo>
                    <a:lnTo>
                      <a:pt x="11" y="598"/>
                    </a:lnTo>
                    <a:lnTo>
                      <a:pt x="13" y="606"/>
                    </a:lnTo>
                    <a:lnTo>
                      <a:pt x="15" y="614"/>
                    </a:lnTo>
                    <a:lnTo>
                      <a:pt x="16" y="622"/>
                    </a:lnTo>
                    <a:lnTo>
                      <a:pt x="19" y="630"/>
                    </a:lnTo>
                    <a:lnTo>
                      <a:pt x="20" y="638"/>
                    </a:lnTo>
                    <a:lnTo>
                      <a:pt x="23" y="645"/>
                    </a:lnTo>
                    <a:lnTo>
                      <a:pt x="25" y="651"/>
                    </a:lnTo>
                    <a:lnTo>
                      <a:pt x="28" y="659"/>
                    </a:lnTo>
                    <a:lnTo>
                      <a:pt x="29" y="665"/>
                    </a:lnTo>
                    <a:lnTo>
                      <a:pt x="33" y="671"/>
                    </a:lnTo>
                    <a:lnTo>
                      <a:pt x="35" y="678"/>
                    </a:lnTo>
                    <a:lnTo>
                      <a:pt x="37" y="685"/>
                    </a:lnTo>
                    <a:lnTo>
                      <a:pt x="40" y="690"/>
                    </a:lnTo>
                    <a:lnTo>
                      <a:pt x="43" y="696"/>
                    </a:lnTo>
                    <a:lnTo>
                      <a:pt x="45" y="701"/>
                    </a:lnTo>
                    <a:lnTo>
                      <a:pt x="48" y="706"/>
                    </a:lnTo>
                    <a:lnTo>
                      <a:pt x="51" y="710"/>
                    </a:lnTo>
                    <a:lnTo>
                      <a:pt x="53" y="716"/>
                    </a:lnTo>
                    <a:lnTo>
                      <a:pt x="56" y="721"/>
                    </a:lnTo>
                    <a:lnTo>
                      <a:pt x="59" y="726"/>
                    </a:lnTo>
                    <a:lnTo>
                      <a:pt x="62" y="730"/>
                    </a:lnTo>
                    <a:lnTo>
                      <a:pt x="64" y="734"/>
                    </a:lnTo>
                    <a:lnTo>
                      <a:pt x="68" y="740"/>
                    </a:lnTo>
                    <a:lnTo>
                      <a:pt x="71" y="744"/>
                    </a:lnTo>
                    <a:lnTo>
                      <a:pt x="74" y="748"/>
                    </a:lnTo>
                    <a:lnTo>
                      <a:pt x="76" y="753"/>
                    </a:lnTo>
                    <a:lnTo>
                      <a:pt x="79" y="757"/>
                    </a:lnTo>
                    <a:lnTo>
                      <a:pt x="83" y="763"/>
                    </a:lnTo>
                    <a:lnTo>
                      <a:pt x="84" y="765"/>
                    </a:lnTo>
                    <a:lnTo>
                      <a:pt x="88" y="769"/>
                    </a:lnTo>
                    <a:lnTo>
                      <a:pt x="90" y="773"/>
                    </a:lnTo>
                    <a:lnTo>
                      <a:pt x="94" y="777"/>
                    </a:lnTo>
                    <a:lnTo>
                      <a:pt x="95" y="781"/>
                    </a:lnTo>
                    <a:lnTo>
                      <a:pt x="99" y="784"/>
                    </a:lnTo>
                    <a:lnTo>
                      <a:pt x="102" y="788"/>
                    </a:lnTo>
                    <a:lnTo>
                      <a:pt x="104" y="792"/>
                    </a:lnTo>
                    <a:lnTo>
                      <a:pt x="107" y="795"/>
                    </a:lnTo>
                    <a:lnTo>
                      <a:pt x="108" y="799"/>
                    </a:lnTo>
                    <a:lnTo>
                      <a:pt x="111" y="801"/>
                    </a:lnTo>
                    <a:lnTo>
                      <a:pt x="114" y="804"/>
                    </a:lnTo>
                    <a:lnTo>
                      <a:pt x="119" y="811"/>
                    </a:lnTo>
                    <a:lnTo>
                      <a:pt x="125" y="816"/>
                    </a:lnTo>
                    <a:lnTo>
                      <a:pt x="129" y="820"/>
                    </a:lnTo>
                    <a:lnTo>
                      <a:pt x="134" y="826"/>
                    </a:lnTo>
                    <a:lnTo>
                      <a:pt x="138" y="830"/>
                    </a:lnTo>
                    <a:lnTo>
                      <a:pt x="143" y="835"/>
                    </a:lnTo>
                    <a:lnTo>
                      <a:pt x="146" y="838"/>
                    </a:lnTo>
                    <a:lnTo>
                      <a:pt x="150" y="842"/>
                    </a:lnTo>
                    <a:lnTo>
                      <a:pt x="154" y="844"/>
                    </a:lnTo>
                    <a:lnTo>
                      <a:pt x="157" y="847"/>
                    </a:lnTo>
                    <a:lnTo>
                      <a:pt x="162" y="851"/>
                    </a:lnTo>
                    <a:lnTo>
                      <a:pt x="166" y="855"/>
                    </a:lnTo>
                    <a:lnTo>
                      <a:pt x="169" y="856"/>
                    </a:lnTo>
                    <a:lnTo>
                      <a:pt x="170" y="858"/>
                    </a:lnTo>
                    <a:lnTo>
                      <a:pt x="170" y="856"/>
                    </a:lnTo>
                    <a:lnTo>
                      <a:pt x="170" y="851"/>
                    </a:lnTo>
                    <a:lnTo>
                      <a:pt x="170" y="847"/>
                    </a:lnTo>
                    <a:lnTo>
                      <a:pt x="170" y="843"/>
                    </a:lnTo>
                    <a:lnTo>
                      <a:pt x="170" y="838"/>
                    </a:lnTo>
                    <a:lnTo>
                      <a:pt x="170" y="834"/>
                    </a:lnTo>
                    <a:lnTo>
                      <a:pt x="170" y="827"/>
                    </a:lnTo>
                    <a:lnTo>
                      <a:pt x="170" y="820"/>
                    </a:lnTo>
                    <a:lnTo>
                      <a:pt x="170" y="812"/>
                    </a:lnTo>
                    <a:lnTo>
                      <a:pt x="170" y="804"/>
                    </a:lnTo>
                    <a:lnTo>
                      <a:pt x="170" y="796"/>
                    </a:lnTo>
                    <a:lnTo>
                      <a:pt x="170" y="787"/>
                    </a:lnTo>
                    <a:lnTo>
                      <a:pt x="170" y="777"/>
                    </a:lnTo>
                    <a:lnTo>
                      <a:pt x="170" y="768"/>
                    </a:lnTo>
                    <a:lnTo>
                      <a:pt x="170" y="757"/>
                    </a:lnTo>
                    <a:lnTo>
                      <a:pt x="170" y="746"/>
                    </a:lnTo>
                    <a:lnTo>
                      <a:pt x="170" y="736"/>
                    </a:lnTo>
                    <a:lnTo>
                      <a:pt x="170" y="724"/>
                    </a:lnTo>
                    <a:lnTo>
                      <a:pt x="170" y="712"/>
                    </a:lnTo>
                    <a:lnTo>
                      <a:pt x="170" y="700"/>
                    </a:lnTo>
                    <a:lnTo>
                      <a:pt x="170" y="688"/>
                    </a:lnTo>
                    <a:lnTo>
                      <a:pt x="170" y="675"/>
                    </a:lnTo>
                    <a:lnTo>
                      <a:pt x="170" y="661"/>
                    </a:lnTo>
                    <a:lnTo>
                      <a:pt x="170" y="649"/>
                    </a:lnTo>
                    <a:lnTo>
                      <a:pt x="170" y="634"/>
                    </a:lnTo>
                    <a:lnTo>
                      <a:pt x="170" y="622"/>
                    </a:lnTo>
                    <a:lnTo>
                      <a:pt x="170" y="608"/>
                    </a:lnTo>
                    <a:lnTo>
                      <a:pt x="170" y="594"/>
                    </a:lnTo>
                    <a:lnTo>
                      <a:pt x="170" y="580"/>
                    </a:lnTo>
                    <a:lnTo>
                      <a:pt x="170" y="567"/>
                    </a:lnTo>
                    <a:lnTo>
                      <a:pt x="170" y="552"/>
                    </a:lnTo>
                    <a:lnTo>
                      <a:pt x="170" y="539"/>
                    </a:lnTo>
                    <a:lnTo>
                      <a:pt x="170" y="524"/>
                    </a:lnTo>
                    <a:lnTo>
                      <a:pt x="170" y="511"/>
                    </a:lnTo>
                    <a:lnTo>
                      <a:pt x="170" y="496"/>
                    </a:lnTo>
                    <a:lnTo>
                      <a:pt x="170" y="483"/>
                    </a:lnTo>
                    <a:lnTo>
                      <a:pt x="170" y="469"/>
                    </a:lnTo>
                    <a:lnTo>
                      <a:pt x="170" y="456"/>
                    </a:lnTo>
                    <a:lnTo>
                      <a:pt x="170" y="441"/>
                    </a:lnTo>
                    <a:lnTo>
                      <a:pt x="170" y="429"/>
                    </a:lnTo>
                    <a:lnTo>
                      <a:pt x="170" y="416"/>
                    </a:lnTo>
                    <a:lnTo>
                      <a:pt x="170" y="402"/>
                    </a:lnTo>
                    <a:lnTo>
                      <a:pt x="170" y="390"/>
                    </a:lnTo>
                    <a:lnTo>
                      <a:pt x="170" y="378"/>
                    </a:lnTo>
                    <a:lnTo>
                      <a:pt x="170" y="366"/>
                    </a:lnTo>
                    <a:lnTo>
                      <a:pt x="170" y="355"/>
                    </a:lnTo>
                    <a:lnTo>
                      <a:pt x="170" y="343"/>
                    </a:lnTo>
                    <a:lnTo>
                      <a:pt x="170" y="332"/>
                    </a:lnTo>
                    <a:lnTo>
                      <a:pt x="170" y="320"/>
                    </a:lnTo>
                    <a:lnTo>
                      <a:pt x="170" y="311"/>
                    </a:lnTo>
                    <a:lnTo>
                      <a:pt x="170" y="300"/>
                    </a:lnTo>
                    <a:lnTo>
                      <a:pt x="170" y="292"/>
                    </a:lnTo>
                    <a:lnTo>
                      <a:pt x="170" y="283"/>
                    </a:lnTo>
                    <a:lnTo>
                      <a:pt x="170" y="276"/>
                    </a:lnTo>
                    <a:lnTo>
                      <a:pt x="170" y="268"/>
                    </a:lnTo>
                    <a:lnTo>
                      <a:pt x="170" y="261"/>
                    </a:lnTo>
                    <a:lnTo>
                      <a:pt x="170" y="255"/>
                    </a:lnTo>
                    <a:lnTo>
                      <a:pt x="170" y="249"/>
                    </a:lnTo>
                    <a:lnTo>
                      <a:pt x="170" y="244"/>
                    </a:lnTo>
                    <a:lnTo>
                      <a:pt x="170" y="240"/>
                    </a:lnTo>
                    <a:lnTo>
                      <a:pt x="170" y="236"/>
                    </a:lnTo>
                    <a:lnTo>
                      <a:pt x="170" y="233"/>
                    </a:lnTo>
                    <a:lnTo>
                      <a:pt x="170" y="228"/>
                    </a:lnTo>
                    <a:lnTo>
                      <a:pt x="170" y="223"/>
                    </a:lnTo>
                    <a:lnTo>
                      <a:pt x="170" y="217"/>
                    </a:lnTo>
                    <a:lnTo>
                      <a:pt x="171" y="212"/>
                    </a:lnTo>
                    <a:lnTo>
                      <a:pt x="171" y="207"/>
                    </a:lnTo>
                    <a:lnTo>
                      <a:pt x="173" y="202"/>
                    </a:lnTo>
                    <a:lnTo>
                      <a:pt x="174" y="198"/>
                    </a:lnTo>
                    <a:lnTo>
                      <a:pt x="175" y="194"/>
                    </a:lnTo>
                    <a:lnTo>
                      <a:pt x="177" y="190"/>
                    </a:lnTo>
                    <a:lnTo>
                      <a:pt x="178" y="186"/>
                    </a:lnTo>
                    <a:lnTo>
                      <a:pt x="180" y="182"/>
                    </a:lnTo>
                    <a:lnTo>
                      <a:pt x="181" y="178"/>
                    </a:lnTo>
                    <a:lnTo>
                      <a:pt x="184" y="176"/>
                    </a:lnTo>
                    <a:lnTo>
                      <a:pt x="185" y="172"/>
                    </a:lnTo>
                    <a:lnTo>
                      <a:pt x="188" y="169"/>
                    </a:lnTo>
                    <a:lnTo>
                      <a:pt x="190" y="166"/>
                    </a:lnTo>
                    <a:lnTo>
                      <a:pt x="194" y="160"/>
                    </a:lnTo>
                    <a:lnTo>
                      <a:pt x="200" y="156"/>
                    </a:lnTo>
                    <a:lnTo>
                      <a:pt x="205" y="150"/>
                    </a:lnTo>
                    <a:lnTo>
                      <a:pt x="212" y="146"/>
                    </a:lnTo>
                    <a:lnTo>
                      <a:pt x="217" y="144"/>
                    </a:lnTo>
                    <a:lnTo>
                      <a:pt x="224" y="141"/>
                    </a:lnTo>
                    <a:lnTo>
                      <a:pt x="226" y="140"/>
                    </a:lnTo>
                    <a:lnTo>
                      <a:pt x="230" y="138"/>
                    </a:lnTo>
                    <a:lnTo>
                      <a:pt x="233" y="138"/>
                    </a:lnTo>
                    <a:lnTo>
                      <a:pt x="237" y="138"/>
                    </a:lnTo>
                    <a:lnTo>
                      <a:pt x="240" y="137"/>
                    </a:lnTo>
                    <a:lnTo>
                      <a:pt x="245" y="135"/>
                    </a:lnTo>
                    <a:lnTo>
                      <a:pt x="249" y="135"/>
                    </a:lnTo>
                    <a:lnTo>
                      <a:pt x="255" y="135"/>
                    </a:lnTo>
                    <a:lnTo>
                      <a:pt x="260" y="134"/>
                    </a:lnTo>
                    <a:lnTo>
                      <a:pt x="267" y="134"/>
                    </a:lnTo>
                    <a:lnTo>
                      <a:pt x="271" y="133"/>
                    </a:lnTo>
                    <a:lnTo>
                      <a:pt x="273" y="133"/>
                    </a:lnTo>
                    <a:lnTo>
                      <a:pt x="277" y="133"/>
                    </a:lnTo>
                    <a:lnTo>
                      <a:pt x="281" y="133"/>
                    </a:lnTo>
                    <a:lnTo>
                      <a:pt x="284" y="133"/>
                    </a:lnTo>
                    <a:lnTo>
                      <a:pt x="288" y="133"/>
                    </a:lnTo>
                    <a:lnTo>
                      <a:pt x="292" y="131"/>
                    </a:lnTo>
                    <a:lnTo>
                      <a:pt x="295" y="131"/>
                    </a:lnTo>
                    <a:lnTo>
                      <a:pt x="299" y="131"/>
                    </a:lnTo>
                    <a:lnTo>
                      <a:pt x="303" y="131"/>
                    </a:lnTo>
                    <a:lnTo>
                      <a:pt x="307" y="131"/>
                    </a:lnTo>
                    <a:lnTo>
                      <a:pt x="311" y="131"/>
                    </a:lnTo>
                    <a:lnTo>
                      <a:pt x="314" y="130"/>
                    </a:lnTo>
                    <a:lnTo>
                      <a:pt x="318" y="130"/>
                    </a:lnTo>
                    <a:lnTo>
                      <a:pt x="323" y="130"/>
                    </a:lnTo>
                    <a:lnTo>
                      <a:pt x="327" y="130"/>
                    </a:lnTo>
                    <a:lnTo>
                      <a:pt x="330" y="130"/>
                    </a:lnTo>
                    <a:lnTo>
                      <a:pt x="334" y="130"/>
                    </a:lnTo>
                    <a:lnTo>
                      <a:pt x="338" y="130"/>
                    </a:lnTo>
                    <a:lnTo>
                      <a:pt x="343" y="130"/>
                    </a:lnTo>
                    <a:lnTo>
                      <a:pt x="346" y="130"/>
                    </a:lnTo>
                    <a:lnTo>
                      <a:pt x="350" y="130"/>
                    </a:lnTo>
                    <a:lnTo>
                      <a:pt x="352" y="130"/>
                    </a:lnTo>
                    <a:lnTo>
                      <a:pt x="358" y="130"/>
                    </a:lnTo>
                    <a:lnTo>
                      <a:pt x="361" y="130"/>
                    </a:lnTo>
                    <a:lnTo>
                      <a:pt x="365" y="130"/>
                    </a:lnTo>
                    <a:lnTo>
                      <a:pt x="369" y="130"/>
                    </a:lnTo>
                    <a:lnTo>
                      <a:pt x="373" y="130"/>
                    </a:lnTo>
                    <a:lnTo>
                      <a:pt x="375" y="130"/>
                    </a:lnTo>
                    <a:lnTo>
                      <a:pt x="378" y="130"/>
                    </a:lnTo>
                    <a:lnTo>
                      <a:pt x="382" y="130"/>
                    </a:lnTo>
                    <a:lnTo>
                      <a:pt x="386" y="130"/>
                    </a:lnTo>
                    <a:lnTo>
                      <a:pt x="391" y="130"/>
                    </a:lnTo>
                    <a:lnTo>
                      <a:pt x="398" y="130"/>
                    </a:lnTo>
                    <a:lnTo>
                      <a:pt x="402" y="130"/>
                    </a:lnTo>
                    <a:lnTo>
                      <a:pt x="407" y="130"/>
                    </a:lnTo>
                    <a:lnTo>
                      <a:pt x="410" y="130"/>
                    </a:lnTo>
                    <a:lnTo>
                      <a:pt x="414" y="130"/>
                    </a:lnTo>
                    <a:lnTo>
                      <a:pt x="418" y="130"/>
                    </a:lnTo>
                    <a:lnTo>
                      <a:pt x="420" y="130"/>
                    </a:lnTo>
                    <a:lnTo>
                      <a:pt x="421" y="130"/>
                    </a:lnTo>
                    <a:lnTo>
                      <a:pt x="422" y="130"/>
                    </a:lnTo>
                    <a:lnTo>
                      <a:pt x="422" y="91"/>
                    </a:lnTo>
                    <a:lnTo>
                      <a:pt x="422" y="90"/>
                    </a:lnTo>
                    <a:lnTo>
                      <a:pt x="426" y="89"/>
                    </a:lnTo>
                    <a:lnTo>
                      <a:pt x="428" y="87"/>
                    </a:lnTo>
                    <a:lnTo>
                      <a:pt x="432" y="86"/>
                    </a:lnTo>
                    <a:lnTo>
                      <a:pt x="434" y="85"/>
                    </a:lnTo>
                    <a:lnTo>
                      <a:pt x="438" y="83"/>
                    </a:lnTo>
                    <a:lnTo>
                      <a:pt x="442" y="82"/>
                    </a:lnTo>
                    <a:lnTo>
                      <a:pt x="448" y="79"/>
                    </a:lnTo>
                    <a:lnTo>
                      <a:pt x="452" y="78"/>
                    </a:lnTo>
                    <a:lnTo>
                      <a:pt x="458" y="77"/>
                    </a:lnTo>
                    <a:lnTo>
                      <a:pt x="464" y="74"/>
                    </a:lnTo>
                    <a:lnTo>
                      <a:pt x="470" y="73"/>
                    </a:lnTo>
                    <a:lnTo>
                      <a:pt x="473" y="71"/>
                    </a:lnTo>
                    <a:lnTo>
                      <a:pt x="476" y="70"/>
                    </a:lnTo>
                    <a:lnTo>
                      <a:pt x="480" y="68"/>
                    </a:lnTo>
                    <a:lnTo>
                      <a:pt x="484" y="68"/>
                    </a:lnTo>
                    <a:lnTo>
                      <a:pt x="487" y="67"/>
                    </a:lnTo>
                    <a:lnTo>
                      <a:pt x="491" y="66"/>
                    </a:lnTo>
                    <a:lnTo>
                      <a:pt x="493" y="64"/>
                    </a:lnTo>
                    <a:lnTo>
                      <a:pt x="497" y="63"/>
                    </a:lnTo>
                    <a:lnTo>
                      <a:pt x="501" y="63"/>
                    </a:lnTo>
                    <a:lnTo>
                      <a:pt x="505" y="62"/>
                    </a:lnTo>
                    <a:lnTo>
                      <a:pt x="509" y="60"/>
                    </a:lnTo>
                    <a:lnTo>
                      <a:pt x="513" y="59"/>
                    </a:lnTo>
                    <a:lnTo>
                      <a:pt x="516" y="58"/>
                    </a:lnTo>
                    <a:lnTo>
                      <a:pt x="521" y="58"/>
                    </a:lnTo>
                    <a:lnTo>
                      <a:pt x="525" y="56"/>
                    </a:lnTo>
                    <a:lnTo>
                      <a:pt x="529" y="55"/>
                    </a:lnTo>
                    <a:lnTo>
                      <a:pt x="534" y="54"/>
                    </a:lnTo>
                    <a:lnTo>
                      <a:pt x="538" y="54"/>
                    </a:lnTo>
                    <a:lnTo>
                      <a:pt x="542" y="52"/>
                    </a:lnTo>
                    <a:lnTo>
                      <a:pt x="547" y="52"/>
                    </a:lnTo>
                    <a:lnTo>
                      <a:pt x="551" y="51"/>
                    </a:lnTo>
                    <a:lnTo>
                      <a:pt x="555" y="50"/>
                    </a:lnTo>
                    <a:lnTo>
                      <a:pt x="559" y="48"/>
                    </a:lnTo>
                    <a:lnTo>
                      <a:pt x="564" y="48"/>
                    </a:lnTo>
                    <a:lnTo>
                      <a:pt x="568" y="47"/>
                    </a:lnTo>
                    <a:lnTo>
                      <a:pt x="572" y="47"/>
                    </a:lnTo>
                    <a:lnTo>
                      <a:pt x="576" y="46"/>
                    </a:lnTo>
                    <a:lnTo>
                      <a:pt x="582" y="46"/>
                    </a:lnTo>
                    <a:lnTo>
                      <a:pt x="587" y="44"/>
                    </a:lnTo>
                    <a:lnTo>
                      <a:pt x="591" y="44"/>
                    </a:lnTo>
                    <a:lnTo>
                      <a:pt x="597" y="43"/>
                    </a:lnTo>
                    <a:lnTo>
                      <a:pt x="601" y="43"/>
                    </a:lnTo>
                    <a:lnTo>
                      <a:pt x="605" y="43"/>
                    </a:lnTo>
                    <a:lnTo>
                      <a:pt x="610" y="43"/>
                    </a:lnTo>
                    <a:lnTo>
                      <a:pt x="614" y="43"/>
                    </a:lnTo>
                    <a:lnTo>
                      <a:pt x="619" y="43"/>
                    </a:lnTo>
                    <a:lnTo>
                      <a:pt x="623" y="43"/>
                    </a:lnTo>
                    <a:lnTo>
                      <a:pt x="627" y="43"/>
                    </a:lnTo>
                    <a:lnTo>
                      <a:pt x="633" y="42"/>
                    </a:lnTo>
                    <a:lnTo>
                      <a:pt x="637" y="42"/>
                    </a:lnTo>
                    <a:lnTo>
                      <a:pt x="641" y="42"/>
                    </a:lnTo>
                    <a:lnTo>
                      <a:pt x="646" y="42"/>
                    </a:lnTo>
                    <a:lnTo>
                      <a:pt x="650" y="42"/>
                    </a:lnTo>
                    <a:lnTo>
                      <a:pt x="654" y="42"/>
                    </a:lnTo>
                    <a:lnTo>
                      <a:pt x="658" y="42"/>
                    </a:lnTo>
                    <a:lnTo>
                      <a:pt x="664" y="42"/>
                    </a:lnTo>
                    <a:lnTo>
                      <a:pt x="668" y="42"/>
                    </a:lnTo>
                    <a:lnTo>
                      <a:pt x="672" y="42"/>
                    </a:lnTo>
                    <a:lnTo>
                      <a:pt x="676" y="42"/>
                    </a:lnTo>
                    <a:lnTo>
                      <a:pt x="680" y="42"/>
                    </a:lnTo>
                    <a:lnTo>
                      <a:pt x="684" y="42"/>
                    </a:lnTo>
                    <a:lnTo>
                      <a:pt x="689" y="43"/>
                    </a:lnTo>
                    <a:lnTo>
                      <a:pt x="692" y="43"/>
                    </a:lnTo>
                    <a:lnTo>
                      <a:pt x="696" y="43"/>
                    </a:lnTo>
                    <a:lnTo>
                      <a:pt x="700" y="43"/>
                    </a:lnTo>
                    <a:lnTo>
                      <a:pt x="704" y="43"/>
                    </a:lnTo>
                    <a:lnTo>
                      <a:pt x="708" y="43"/>
                    </a:lnTo>
                    <a:lnTo>
                      <a:pt x="712" y="43"/>
                    </a:lnTo>
                    <a:lnTo>
                      <a:pt x="715" y="43"/>
                    </a:lnTo>
                    <a:lnTo>
                      <a:pt x="720" y="43"/>
                    </a:lnTo>
                    <a:lnTo>
                      <a:pt x="723" y="43"/>
                    </a:lnTo>
                    <a:lnTo>
                      <a:pt x="725" y="43"/>
                    </a:lnTo>
                    <a:lnTo>
                      <a:pt x="729" y="43"/>
                    </a:lnTo>
                    <a:lnTo>
                      <a:pt x="733" y="44"/>
                    </a:lnTo>
                    <a:lnTo>
                      <a:pt x="736" y="44"/>
                    </a:lnTo>
                    <a:lnTo>
                      <a:pt x="740" y="44"/>
                    </a:lnTo>
                    <a:lnTo>
                      <a:pt x="743" y="46"/>
                    </a:lnTo>
                    <a:lnTo>
                      <a:pt x="747" y="46"/>
                    </a:lnTo>
                    <a:lnTo>
                      <a:pt x="752" y="46"/>
                    </a:lnTo>
                    <a:lnTo>
                      <a:pt x="757" y="47"/>
                    </a:lnTo>
                    <a:lnTo>
                      <a:pt x="763" y="47"/>
                    </a:lnTo>
                    <a:lnTo>
                      <a:pt x="770" y="47"/>
                    </a:lnTo>
                    <a:lnTo>
                      <a:pt x="774" y="47"/>
                    </a:lnTo>
                    <a:lnTo>
                      <a:pt x="778" y="48"/>
                    </a:lnTo>
                    <a:lnTo>
                      <a:pt x="782" y="48"/>
                    </a:lnTo>
                    <a:lnTo>
                      <a:pt x="786" y="50"/>
                    </a:lnTo>
                    <a:lnTo>
                      <a:pt x="790" y="50"/>
                    </a:lnTo>
                    <a:lnTo>
                      <a:pt x="792" y="50"/>
                    </a:lnTo>
                    <a:lnTo>
                      <a:pt x="795" y="50"/>
                    </a:lnTo>
                    <a:lnTo>
                      <a:pt x="796" y="51"/>
                    </a:lnTo>
                    <a:lnTo>
                      <a:pt x="800" y="51"/>
                    </a:lnTo>
                    <a:lnTo>
                      <a:pt x="800" y="52"/>
                    </a:lnTo>
                    <a:lnTo>
                      <a:pt x="794" y="12"/>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72" name="Freeform 78">
                <a:extLst>
                  <a:ext uri="{FF2B5EF4-FFF2-40B4-BE49-F238E27FC236}">
                    <a16:creationId xmlns:a16="http://schemas.microsoft.com/office/drawing/2014/main" id="{83C273D9-1A0C-44F0-94F0-E272054B160D}"/>
                  </a:ext>
                </a:extLst>
              </p:cNvPr>
              <p:cNvSpPr>
                <a:spLocks/>
              </p:cNvSpPr>
              <p:nvPr/>
            </p:nvSpPr>
            <p:spPr bwMode="auto">
              <a:xfrm>
                <a:off x="3691" y="845"/>
                <a:ext cx="224" cy="785"/>
              </a:xfrm>
              <a:custGeom>
                <a:avLst/>
                <a:gdLst>
                  <a:gd name="T0" fmla="*/ 29 w 200"/>
                  <a:gd name="T1" fmla="*/ 18 h 697"/>
                  <a:gd name="T2" fmla="*/ 85 w 200"/>
                  <a:gd name="T3" fmla="*/ 54 h 697"/>
                  <a:gd name="T4" fmla="*/ 125 w 200"/>
                  <a:gd name="T5" fmla="*/ 87 h 697"/>
                  <a:gd name="T6" fmla="*/ 170 w 200"/>
                  <a:gd name="T7" fmla="*/ 125 h 697"/>
                  <a:gd name="T8" fmla="*/ 218 w 200"/>
                  <a:gd name="T9" fmla="*/ 167 h 697"/>
                  <a:gd name="T10" fmla="*/ 268 w 200"/>
                  <a:gd name="T11" fmla="*/ 223 h 697"/>
                  <a:gd name="T12" fmla="*/ 314 w 200"/>
                  <a:gd name="T13" fmla="*/ 288 h 697"/>
                  <a:gd name="T14" fmla="*/ 366 w 200"/>
                  <a:gd name="T15" fmla="*/ 352 h 697"/>
                  <a:gd name="T16" fmla="*/ 415 w 200"/>
                  <a:gd name="T17" fmla="*/ 436 h 697"/>
                  <a:gd name="T18" fmla="*/ 466 w 200"/>
                  <a:gd name="T19" fmla="*/ 526 h 697"/>
                  <a:gd name="T20" fmla="*/ 507 w 200"/>
                  <a:gd name="T21" fmla="*/ 617 h 697"/>
                  <a:gd name="T22" fmla="*/ 540 w 200"/>
                  <a:gd name="T23" fmla="*/ 724 h 697"/>
                  <a:gd name="T24" fmla="*/ 564 w 200"/>
                  <a:gd name="T25" fmla="*/ 844 h 697"/>
                  <a:gd name="T26" fmla="*/ 588 w 200"/>
                  <a:gd name="T27" fmla="*/ 968 h 697"/>
                  <a:gd name="T28" fmla="*/ 598 w 200"/>
                  <a:gd name="T29" fmla="*/ 1099 h 697"/>
                  <a:gd name="T30" fmla="*/ 599 w 200"/>
                  <a:gd name="T31" fmla="*/ 1215 h 697"/>
                  <a:gd name="T32" fmla="*/ 596 w 200"/>
                  <a:gd name="T33" fmla="*/ 1325 h 697"/>
                  <a:gd name="T34" fmla="*/ 579 w 200"/>
                  <a:gd name="T35" fmla="*/ 1433 h 697"/>
                  <a:gd name="T36" fmla="*/ 562 w 200"/>
                  <a:gd name="T37" fmla="*/ 1528 h 697"/>
                  <a:gd name="T38" fmla="*/ 538 w 200"/>
                  <a:gd name="T39" fmla="*/ 1616 h 697"/>
                  <a:gd name="T40" fmla="*/ 512 w 200"/>
                  <a:gd name="T41" fmla="*/ 1695 h 697"/>
                  <a:gd name="T42" fmla="*/ 481 w 200"/>
                  <a:gd name="T43" fmla="*/ 1774 h 697"/>
                  <a:gd name="T44" fmla="*/ 453 w 200"/>
                  <a:gd name="T45" fmla="*/ 1840 h 697"/>
                  <a:gd name="T46" fmla="*/ 421 w 200"/>
                  <a:gd name="T47" fmla="*/ 1890 h 697"/>
                  <a:gd name="T48" fmla="*/ 397 w 200"/>
                  <a:gd name="T49" fmla="*/ 1945 h 697"/>
                  <a:gd name="T50" fmla="*/ 365 w 200"/>
                  <a:gd name="T51" fmla="*/ 1993 h 697"/>
                  <a:gd name="T52" fmla="*/ 325 w 200"/>
                  <a:gd name="T53" fmla="*/ 2042 h 697"/>
                  <a:gd name="T54" fmla="*/ 184 w 200"/>
                  <a:gd name="T55" fmla="*/ 2019 h 697"/>
                  <a:gd name="T56" fmla="*/ 184 w 200"/>
                  <a:gd name="T57" fmla="*/ 1986 h 697"/>
                  <a:gd name="T58" fmla="*/ 188 w 200"/>
                  <a:gd name="T59" fmla="*/ 1940 h 697"/>
                  <a:gd name="T60" fmla="*/ 202 w 200"/>
                  <a:gd name="T61" fmla="*/ 1866 h 697"/>
                  <a:gd name="T62" fmla="*/ 212 w 200"/>
                  <a:gd name="T63" fmla="*/ 1776 h 697"/>
                  <a:gd name="T64" fmla="*/ 225 w 200"/>
                  <a:gd name="T65" fmla="*/ 1676 h 697"/>
                  <a:gd name="T66" fmla="*/ 240 w 200"/>
                  <a:gd name="T67" fmla="*/ 1562 h 697"/>
                  <a:gd name="T68" fmla="*/ 253 w 200"/>
                  <a:gd name="T69" fmla="*/ 1438 h 697"/>
                  <a:gd name="T70" fmla="*/ 268 w 200"/>
                  <a:gd name="T71" fmla="*/ 1317 h 697"/>
                  <a:gd name="T72" fmla="*/ 278 w 200"/>
                  <a:gd name="T73" fmla="*/ 1186 h 697"/>
                  <a:gd name="T74" fmla="*/ 287 w 200"/>
                  <a:gd name="T75" fmla="*/ 1060 h 697"/>
                  <a:gd name="T76" fmla="*/ 293 w 200"/>
                  <a:gd name="T77" fmla="*/ 939 h 697"/>
                  <a:gd name="T78" fmla="*/ 303 w 200"/>
                  <a:gd name="T79" fmla="*/ 828 h 697"/>
                  <a:gd name="T80" fmla="*/ 303 w 200"/>
                  <a:gd name="T81" fmla="*/ 724 h 697"/>
                  <a:gd name="T82" fmla="*/ 302 w 200"/>
                  <a:gd name="T83" fmla="*/ 638 h 697"/>
                  <a:gd name="T84" fmla="*/ 293 w 200"/>
                  <a:gd name="T85" fmla="*/ 569 h 697"/>
                  <a:gd name="T86" fmla="*/ 278 w 200"/>
                  <a:gd name="T87" fmla="*/ 515 h 697"/>
                  <a:gd name="T88" fmla="*/ 266 w 200"/>
                  <a:gd name="T89" fmla="*/ 469 h 697"/>
                  <a:gd name="T90" fmla="*/ 245 w 200"/>
                  <a:gd name="T91" fmla="*/ 416 h 697"/>
                  <a:gd name="T92" fmla="*/ 218 w 200"/>
                  <a:gd name="T93" fmla="*/ 369 h 697"/>
                  <a:gd name="T94" fmla="*/ 199 w 200"/>
                  <a:gd name="T95" fmla="*/ 325 h 697"/>
                  <a:gd name="T96" fmla="*/ 176 w 200"/>
                  <a:gd name="T97" fmla="*/ 273 h 697"/>
                  <a:gd name="T98" fmla="*/ 150 w 200"/>
                  <a:gd name="T99" fmla="*/ 236 h 697"/>
                  <a:gd name="T100" fmla="*/ 125 w 200"/>
                  <a:gd name="T101" fmla="*/ 189 h 697"/>
                  <a:gd name="T102" fmla="*/ 101 w 200"/>
                  <a:gd name="T103" fmla="*/ 149 h 697"/>
                  <a:gd name="T104" fmla="*/ 68 w 200"/>
                  <a:gd name="T105" fmla="*/ 101 h 697"/>
                  <a:gd name="T106" fmla="*/ 33 w 200"/>
                  <a:gd name="T107" fmla="*/ 48 h 697"/>
                  <a:gd name="T108" fmla="*/ 3 w 200"/>
                  <a:gd name="T109" fmla="*/ 14 h 6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
                  <a:gd name="T166" fmla="*/ 0 h 697"/>
                  <a:gd name="T167" fmla="*/ 200 w 200"/>
                  <a:gd name="T168" fmla="*/ 697 h 6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 h="697">
                    <a:moveTo>
                      <a:pt x="0" y="0"/>
                    </a:moveTo>
                    <a:lnTo>
                      <a:pt x="2" y="0"/>
                    </a:lnTo>
                    <a:lnTo>
                      <a:pt x="7" y="4"/>
                    </a:lnTo>
                    <a:lnTo>
                      <a:pt x="10" y="6"/>
                    </a:lnTo>
                    <a:lnTo>
                      <a:pt x="15" y="9"/>
                    </a:lnTo>
                    <a:lnTo>
                      <a:pt x="19" y="13"/>
                    </a:lnTo>
                    <a:lnTo>
                      <a:pt x="26" y="17"/>
                    </a:lnTo>
                    <a:lnTo>
                      <a:pt x="27" y="19"/>
                    </a:lnTo>
                    <a:lnTo>
                      <a:pt x="31" y="21"/>
                    </a:lnTo>
                    <a:lnTo>
                      <a:pt x="34" y="23"/>
                    </a:lnTo>
                    <a:lnTo>
                      <a:pt x="38" y="26"/>
                    </a:lnTo>
                    <a:lnTo>
                      <a:pt x="42" y="29"/>
                    </a:lnTo>
                    <a:lnTo>
                      <a:pt x="45" y="31"/>
                    </a:lnTo>
                    <a:lnTo>
                      <a:pt x="49" y="35"/>
                    </a:lnTo>
                    <a:lnTo>
                      <a:pt x="53" y="39"/>
                    </a:lnTo>
                    <a:lnTo>
                      <a:pt x="57" y="42"/>
                    </a:lnTo>
                    <a:lnTo>
                      <a:pt x="59" y="45"/>
                    </a:lnTo>
                    <a:lnTo>
                      <a:pt x="63" y="49"/>
                    </a:lnTo>
                    <a:lnTo>
                      <a:pt x="67" y="53"/>
                    </a:lnTo>
                    <a:lnTo>
                      <a:pt x="73" y="57"/>
                    </a:lnTo>
                    <a:lnTo>
                      <a:pt x="77" y="62"/>
                    </a:lnTo>
                    <a:lnTo>
                      <a:pt x="81" y="66"/>
                    </a:lnTo>
                    <a:lnTo>
                      <a:pt x="85" y="71"/>
                    </a:lnTo>
                    <a:lnTo>
                      <a:pt x="89" y="75"/>
                    </a:lnTo>
                    <a:lnTo>
                      <a:pt x="93" y="81"/>
                    </a:lnTo>
                    <a:lnTo>
                      <a:pt x="97" y="86"/>
                    </a:lnTo>
                    <a:lnTo>
                      <a:pt x="102" y="92"/>
                    </a:lnTo>
                    <a:lnTo>
                      <a:pt x="105" y="97"/>
                    </a:lnTo>
                    <a:lnTo>
                      <a:pt x="110" y="102"/>
                    </a:lnTo>
                    <a:lnTo>
                      <a:pt x="114" y="108"/>
                    </a:lnTo>
                    <a:lnTo>
                      <a:pt x="118" y="114"/>
                    </a:lnTo>
                    <a:lnTo>
                      <a:pt x="122" y="120"/>
                    </a:lnTo>
                    <a:lnTo>
                      <a:pt x="126" y="126"/>
                    </a:lnTo>
                    <a:lnTo>
                      <a:pt x="130" y="133"/>
                    </a:lnTo>
                    <a:lnTo>
                      <a:pt x="134" y="140"/>
                    </a:lnTo>
                    <a:lnTo>
                      <a:pt x="139" y="148"/>
                    </a:lnTo>
                    <a:lnTo>
                      <a:pt x="143" y="155"/>
                    </a:lnTo>
                    <a:lnTo>
                      <a:pt x="147" y="161"/>
                    </a:lnTo>
                    <a:lnTo>
                      <a:pt x="151" y="169"/>
                    </a:lnTo>
                    <a:lnTo>
                      <a:pt x="155" y="177"/>
                    </a:lnTo>
                    <a:lnTo>
                      <a:pt x="157" y="185"/>
                    </a:lnTo>
                    <a:lnTo>
                      <a:pt x="161" y="193"/>
                    </a:lnTo>
                    <a:lnTo>
                      <a:pt x="165" y="201"/>
                    </a:lnTo>
                    <a:lnTo>
                      <a:pt x="168" y="209"/>
                    </a:lnTo>
                    <a:lnTo>
                      <a:pt x="171" y="219"/>
                    </a:lnTo>
                    <a:lnTo>
                      <a:pt x="173" y="228"/>
                    </a:lnTo>
                    <a:lnTo>
                      <a:pt x="177" y="238"/>
                    </a:lnTo>
                    <a:lnTo>
                      <a:pt x="180" y="246"/>
                    </a:lnTo>
                    <a:lnTo>
                      <a:pt x="181" y="256"/>
                    </a:lnTo>
                    <a:lnTo>
                      <a:pt x="184" y="266"/>
                    </a:lnTo>
                    <a:lnTo>
                      <a:pt x="187" y="276"/>
                    </a:lnTo>
                    <a:lnTo>
                      <a:pt x="188" y="286"/>
                    </a:lnTo>
                    <a:lnTo>
                      <a:pt x="191" y="297"/>
                    </a:lnTo>
                    <a:lnTo>
                      <a:pt x="192" y="307"/>
                    </a:lnTo>
                    <a:lnTo>
                      <a:pt x="195" y="318"/>
                    </a:lnTo>
                    <a:lnTo>
                      <a:pt x="196" y="329"/>
                    </a:lnTo>
                    <a:lnTo>
                      <a:pt x="196" y="339"/>
                    </a:lnTo>
                    <a:lnTo>
                      <a:pt x="198" y="350"/>
                    </a:lnTo>
                    <a:lnTo>
                      <a:pt x="199" y="361"/>
                    </a:lnTo>
                    <a:lnTo>
                      <a:pt x="199" y="372"/>
                    </a:lnTo>
                    <a:lnTo>
                      <a:pt x="200" y="381"/>
                    </a:lnTo>
                    <a:lnTo>
                      <a:pt x="200" y="392"/>
                    </a:lnTo>
                    <a:lnTo>
                      <a:pt x="200" y="402"/>
                    </a:lnTo>
                    <a:lnTo>
                      <a:pt x="200" y="412"/>
                    </a:lnTo>
                    <a:lnTo>
                      <a:pt x="200" y="421"/>
                    </a:lnTo>
                    <a:lnTo>
                      <a:pt x="199" y="431"/>
                    </a:lnTo>
                    <a:lnTo>
                      <a:pt x="199" y="441"/>
                    </a:lnTo>
                    <a:lnTo>
                      <a:pt x="198" y="449"/>
                    </a:lnTo>
                    <a:lnTo>
                      <a:pt x="196" y="459"/>
                    </a:lnTo>
                    <a:lnTo>
                      <a:pt x="196" y="467"/>
                    </a:lnTo>
                    <a:lnTo>
                      <a:pt x="195" y="477"/>
                    </a:lnTo>
                    <a:lnTo>
                      <a:pt x="193" y="486"/>
                    </a:lnTo>
                    <a:lnTo>
                      <a:pt x="191" y="494"/>
                    </a:lnTo>
                    <a:lnTo>
                      <a:pt x="189" y="502"/>
                    </a:lnTo>
                    <a:lnTo>
                      <a:pt x="188" y="510"/>
                    </a:lnTo>
                    <a:lnTo>
                      <a:pt x="187" y="518"/>
                    </a:lnTo>
                    <a:lnTo>
                      <a:pt x="185" y="526"/>
                    </a:lnTo>
                    <a:lnTo>
                      <a:pt x="183" y="534"/>
                    </a:lnTo>
                    <a:lnTo>
                      <a:pt x="181" y="542"/>
                    </a:lnTo>
                    <a:lnTo>
                      <a:pt x="179" y="548"/>
                    </a:lnTo>
                    <a:lnTo>
                      <a:pt x="176" y="555"/>
                    </a:lnTo>
                    <a:lnTo>
                      <a:pt x="175" y="562"/>
                    </a:lnTo>
                    <a:lnTo>
                      <a:pt x="172" y="570"/>
                    </a:lnTo>
                    <a:lnTo>
                      <a:pt x="171" y="575"/>
                    </a:lnTo>
                    <a:lnTo>
                      <a:pt x="168" y="583"/>
                    </a:lnTo>
                    <a:lnTo>
                      <a:pt x="165" y="590"/>
                    </a:lnTo>
                    <a:lnTo>
                      <a:pt x="164" y="595"/>
                    </a:lnTo>
                    <a:lnTo>
                      <a:pt x="160" y="601"/>
                    </a:lnTo>
                    <a:lnTo>
                      <a:pt x="159" y="607"/>
                    </a:lnTo>
                    <a:lnTo>
                      <a:pt x="155" y="613"/>
                    </a:lnTo>
                    <a:lnTo>
                      <a:pt x="153" y="618"/>
                    </a:lnTo>
                    <a:lnTo>
                      <a:pt x="151" y="624"/>
                    </a:lnTo>
                    <a:lnTo>
                      <a:pt x="148" y="629"/>
                    </a:lnTo>
                    <a:lnTo>
                      <a:pt x="145" y="633"/>
                    </a:lnTo>
                    <a:lnTo>
                      <a:pt x="144" y="638"/>
                    </a:lnTo>
                    <a:lnTo>
                      <a:pt x="140" y="642"/>
                    </a:lnTo>
                    <a:lnTo>
                      <a:pt x="139" y="646"/>
                    </a:lnTo>
                    <a:lnTo>
                      <a:pt x="136" y="652"/>
                    </a:lnTo>
                    <a:lnTo>
                      <a:pt x="134" y="656"/>
                    </a:lnTo>
                    <a:lnTo>
                      <a:pt x="132" y="660"/>
                    </a:lnTo>
                    <a:lnTo>
                      <a:pt x="129" y="662"/>
                    </a:lnTo>
                    <a:lnTo>
                      <a:pt x="128" y="666"/>
                    </a:lnTo>
                    <a:lnTo>
                      <a:pt x="125" y="670"/>
                    </a:lnTo>
                    <a:lnTo>
                      <a:pt x="121" y="676"/>
                    </a:lnTo>
                    <a:lnTo>
                      <a:pt x="117" y="681"/>
                    </a:lnTo>
                    <a:lnTo>
                      <a:pt x="114" y="685"/>
                    </a:lnTo>
                    <a:lnTo>
                      <a:pt x="112" y="689"/>
                    </a:lnTo>
                    <a:lnTo>
                      <a:pt x="109" y="693"/>
                    </a:lnTo>
                    <a:lnTo>
                      <a:pt x="109" y="695"/>
                    </a:lnTo>
                    <a:lnTo>
                      <a:pt x="108" y="696"/>
                    </a:lnTo>
                    <a:lnTo>
                      <a:pt x="108" y="697"/>
                    </a:lnTo>
                    <a:lnTo>
                      <a:pt x="61" y="685"/>
                    </a:lnTo>
                    <a:lnTo>
                      <a:pt x="61" y="684"/>
                    </a:lnTo>
                    <a:lnTo>
                      <a:pt x="61" y="681"/>
                    </a:lnTo>
                    <a:lnTo>
                      <a:pt x="61" y="677"/>
                    </a:lnTo>
                    <a:lnTo>
                      <a:pt x="61" y="674"/>
                    </a:lnTo>
                    <a:lnTo>
                      <a:pt x="62" y="670"/>
                    </a:lnTo>
                    <a:lnTo>
                      <a:pt x="62" y="668"/>
                    </a:lnTo>
                    <a:lnTo>
                      <a:pt x="62" y="662"/>
                    </a:lnTo>
                    <a:lnTo>
                      <a:pt x="63" y="657"/>
                    </a:lnTo>
                    <a:lnTo>
                      <a:pt x="63" y="652"/>
                    </a:lnTo>
                    <a:lnTo>
                      <a:pt x="65" y="646"/>
                    </a:lnTo>
                    <a:lnTo>
                      <a:pt x="66" y="640"/>
                    </a:lnTo>
                    <a:lnTo>
                      <a:pt x="67" y="633"/>
                    </a:lnTo>
                    <a:lnTo>
                      <a:pt x="67" y="626"/>
                    </a:lnTo>
                    <a:lnTo>
                      <a:pt x="69" y="619"/>
                    </a:lnTo>
                    <a:lnTo>
                      <a:pt x="70" y="610"/>
                    </a:lnTo>
                    <a:lnTo>
                      <a:pt x="71" y="603"/>
                    </a:lnTo>
                    <a:lnTo>
                      <a:pt x="71" y="594"/>
                    </a:lnTo>
                    <a:lnTo>
                      <a:pt x="73" y="586"/>
                    </a:lnTo>
                    <a:lnTo>
                      <a:pt x="73" y="577"/>
                    </a:lnTo>
                    <a:lnTo>
                      <a:pt x="75" y="569"/>
                    </a:lnTo>
                    <a:lnTo>
                      <a:pt x="75" y="559"/>
                    </a:lnTo>
                    <a:lnTo>
                      <a:pt x="78" y="550"/>
                    </a:lnTo>
                    <a:lnTo>
                      <a:pt x="78" y="539"/>
                    </a:lnTo>
                    <a:lnTo>
                      <a:pt x="80" y="530"/>
                    </a:lnTo>
                    <a:lnTo>
                      <a:pt x="81" y="519"/>
                    </a:lnTo>
                    <a:lnTo>
                      <a:pt x="82" y="510"/>
                    </a:lnTo>
                    <a:lnTo>
                      <a:pt x="84" y="499"/>
                    </a:lnTo>
                    <a:lnTo>
                      <a:pt x="84" y="488"/>
                    </a:lnTo>
                    <a:lnTo>
                      <a:pt x="85" y="477"/>
                    </a:lnTo>
                    <a:lnTo>
                      <a:pt x="88" y="468"/>
                    </a:lnTo>
                    <a:lnTo>
                      <a:pt x="88" y="456"/>
                    </a:lnTo>
                    <a:lnTo>
                      <a:pt x="89" y="447"/>
                    </a:lnTo>
                    <a:lnTo>
                      <a:pt x="89" y="436"/>
                    </a:lnTo>
                    <a:lnTo>
                      <a:pt x="90" y="425"/>
                    </a:lnTo>
                    <a:lnTo>
                      <a:pt x="92" y="413"/>
                    </a:lnTo>
                    <a:lnTo>
                      <a:pt x="93" y="402"/>
                    </a:lnTo>
                    <a:lnTo>
                      <a:pt x="93" y="392"/>
                    </a:lnTo>
                    <a:lnTo>
                      <a:pt x="94" y="381"/>
                    </a:lnTo>
                    <a:lnTo>
                      <a:pt x="96" y="370"/>
                    </a:lnTo>
                    <a:lnTo>
                      <a:pt x="96" y="360"/>
                    </a:lnTo>
                    <a:lnTo>
                      <a:pt x="97" y="349"/>
                    </a:lnTo>
                    <a:lnTo>
                      <a:pt x="98" y="339"/>
                    </a:lnTo>
                    <a:lnTo>
                      <a:pt x="98" y="329"/>
                    </a:lnTo>
                    <a:lnTo>
                      <a:pt x="98" y="318"/>
                    </a:lnTo>
                    <a:lnTo>
                      <a:pt x="100" y="309"/>
                    </a:lnTo>
                    <a:lnTo>
                      <a:pt x="101" y="299"/>
                    </a:lnTo>
                    <a:lnTo>
                      <a:pt x="101" y="290"/>
                    </a:lnTo>
                    <a:lnTo>
                      <a:pt x="101" y="281"/>
                    </a:lnTo>
                    <a:lnTo>
                      <a:pt x="101" y="271"/>
                    </a:lnTo>
                    <a:lnTo>
                      <a:pt x="101" y="263"/>
                    </a:lnTo>
                    <a:lnTo>
                      <a:pt x="101" y="254"/>
                    </a:lnTo>
                    <a:lnTo>
                      <a:pt x="101" y="246"/>
                    </a:lnTo>
                    <a:lnTo>
                      <a:pt x="101" y="238"/>
                    </a:lnTo>
                    <a:lnTo>
                      <a:pt x="101" y="231"/>
                    </a:lnTo>
                    <a:lnTo>
                      <a:pt x="101" y="223"/>
                    </a:lnTo>
                    <a:lnTo>
                      <a:pt x="100" y="216"/>
                    </a:lnTo>
                    <a:lnTo>
                      <a:pt x="100" y="209"/>
                    </a:lnTo>
                    <a:lnTo>
                      <a:pt x="100" y="204"/>
                    </a:lnTo>
                    <a:lnTo>
                      <a:pt x="98" y="197"/>
                    </a:lnTo>
                    <a:lnTo>
                      <a:pt x="98" y="193"/>
                    </a:lnTo>
                    <a:lnTo>
                      <a:pt x="97" y="188"/>
                    </a:lnTo>
                    <a:lnTo>
                      <a:pt x="96" y="184"/>
                    </a:lnTo>
                    <a:lnTo>
                      <a:pt x="94" y="179"/>
                    </a:lnTo>
                    <a:lnTo>
                      <a:pt x="93" y="175"/>
                    </a:lnTo>
                    <a:lnTo>
                      <a:pt x="92" y="171"/>
                    </a:lnTo>
                    <a:lnTo>
                      <a:pt x="90" y="167"/>
                    </a:lnTo>
                    <a:lnTo>
                      <a:pt x="89" y="163"/>
                    </a:lnTo>
                    <a:lnTo>
                      <a:pt x="88" y="159"/>
                    </a:lnTo>
                    <a:lnTo>
                      <a:pt x="85" y="153"/>
                    </a:lnTo>
                    <a:lnTo>
                      <a:pt x="84" y="151"/>
                    </a:lnTo>
                    <a:lnTo>
                      <a:pt x="82" y="145"/>
                    </a:lnTo>
                    <a:lnTo>
                      <a:pt x="81" y="141"/>
                    </a:lnTo>
                    <a:lnTo>
                      <a:pt x="78" y="137"/>
                    </a:lnTo>
                    <a:lnTo>
                      <a:pt x="77" y="133"/>
                    </a:lnTo>
                    <a:lnTo>
                      <a:pt x="75" y="129"/>
                    </a:lnTo>
                    <a:lnTo>
                      <a:pt x="73" y="125"/>
                    </a:lnTo>
                    <a:lnTo>
                      <a:pt x="71" y="121"/>
                    </a:lnTo>
                    <a:lnTo>
                      <a:pt x="70" y="117"/>
                    </a:lnTo>
                    <a:lnTo>
                      <a:pt x="67" y="113"/>
                    </a:lnTo>
                    <a:lnTo>
                      <a:pt x="66" y="109"/>
                    </a:lnTo>
                    <a:lnTo>
                      <a:pt x="63" y="105"/>
                    </a:lnTo>
                    <a:lnTo>
                      <a:pt x="62" y="102"/>
                    </a:lnTo>
                    <a:lnTo>
                      <a:pt x="59" y="97"/>
                    </a:lnTo>
                    <a:lnTo>
                      <a:pt x="58" y="93"/>
                    </a:lnTo>
                    <a:lnTo>
                      <a:pt x="57" y="90"/>
                    </a:lnTo>
                    <a:lnTo>
                      <a:pt x="54" y="86"/>
                    </a:lnTo>
                    <a:lnTo>
                      <a:pt x="53" y="82"/>
                    </a:lnTo>
                    <a:lnTo>
                      <a:pt x="50" y="80"/>
                    </a:lnTo>
                    <a:lnTo>
                      <a:pt x="47" y="75"/>
                    </a:lnTo>
                    <a:lnTo>
                      <a:pt x="46" y="71"/>
                    </a:lnTo>
                    <a:lnTo>
                      <a:pt x="43" y="69"/>
                    </a:lnTo>
                    <a:lnTo>
                      <a:pt x="42" y="65"/>
                    </a:lnTo>
                    <a:lnTo>
                      <a:pt x="41" y="62"/>
                    </a:lnTo>
                    <a:lnTo>
                      <a:pt x="38" y="59"/>
                    </a:lnTo>
                    <a:lnTo>
                      <a:pt x="37" y="55"/>
                    </a:lnTo>
                    <a:lnTo>
                      <a:pt x="34" y="51"/>
                    </a:lnTo>
                    <a:lnTo>
                      <a:pt x="33" y="49"/>
                    </a:lnTo>
                    <a:lnTo>
                      <a:pt x="30" y="46"/>
                    </a:lnTo>
                    <a:lnTo>
                      <a:pt x="27" y="41"/>
                    </a:lnTo>
                    <a:lnTo>
                      <a:pt x="23" y="35"/>
                    </a:lnTo>
                    <a:lnTo>
                      <a:pt x="19" y="30"/>
                    </a:lnTo>
                    <a:lnTo>
                      <a:pt x="16" y="25"/>
                    </a:lnTo>
                    <a:lnTo>
                      <a:pt x="14" y="19"/>
                    </a:lnTo>
                    <a:lnTo>
                      <a:pt x="11" y="17"/>
                    </a:lnTo>
                    <a:lnTo>
                      <a:pt x="8" y="13"/>
                    </a:lnTo>
                    <a:lnTo>
                      <a:pt x="6" y="9"/>
                    </a:lnTo>
                    <a:lnTo>
                      <a:pt x="4" y="6"/>
                    </a:lnTo>
                    <a:lnTo>
                      <a:pt x="3" y="4"/>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73" name="Freeform 79">
                <a:extLst>
                  <a:ext uri="{FF2B5EF4-FFF2-40B4-BE49-F238E27FC236}">
                    <a16:creationId xmlns:a16="http://schemas.microsoft.com/office/drawing/2014/main" id="{37E989B3-A7B7-46DB-A8C4-E01960E97E8F}"/>
                  </a:ext>
                </a:extLst>
              </p:cNvPr>
              <p:cNvSpPr>
                <a:spLocks/>
              </p:cNvSpPr>
              <p:nvPr/>
            </p:nvSpPr>
            <p:spPr bwMode="auto">
              <a:xfrm>
                <a:off x="2984" y="883"/>
                <a:ext cx="106" cy="816"/>
              </a:xfrm>
              <a:custGeom>
                <a:avLst/>
                <a:gdLst>
                  <a:gd name="T0" fmla="*/ 139 w 92"/>
                  <a:gd name="T1" fmla="*/ 14 h 728"/>
                  <a:gd name="T2" fmla="*/ 33 w 92"/>
                  <a:gd name="T3" fmla="*/ 87 h 728"/>
                  <a:gd name="T4" fmla="*/ 3 w 92"/>
                  <a:gd name="T5" fmla="*/ 160 h 728"/>
                  <a:gd name="T6" fmla="*/ 0 w 92"/>
                  <a:gd name="T7" fmla="*/ 252 h 728"/>
                  <a:gd name="T8" fmla="*/ 0 w 92"/>
                  <a:gd name="T9" fmla="*/ 448 h 728"/>
                  <a:gd name="T10" fmla="*/ 0 w 92"/>
                  <a:gd name="T11" fmla="*/ 710 h 728"/>
                  <a:gd name="T12" fmla="*/ 0 w 92"/>
                  <a:gd name="T13" fmla="*/ 1002 h 728"/>
                  <a:gd name="T14" fmla="*/ 2 w 92"/>
                  <a:gd name="T15" fmla="*/ 1314 h 728"/>
                  <a:gd name="T16" fmla="*/ 3 w 92"/>
                  <a:gd name="T17" fmla="*/ 1606 h 728"/>
                  <a:gd name="T18" fmla="*/ 14 w 92"/>
                  <a:gd name="T19" fmla="*/ 1855 h 728"/>
                  <a:gd name="T20" fmla="*/ 14 w 92"/>
                  <a:gd name="T21" fmla="*/ 2035 h 728"/>
                  <a:gd name="T22" fmla="*/ 18 w 92"/>
                  <a:gd name="T23" fmla="*/ 2111 h 728"/>
                  <a:gd name="T24" fmla="*/ 89 w 92"/>
                  <a:gd name="T25" fmla="*/ 2089 h 728"/>
                  <a:gd name="T26" fmla="*/ 87 w 92"/>
                  <a:gd name="T27" fmla="*/ 1949 h 728"/>
                  <a:gd name="T28" fmla="*/ 85 w 92"/>
                  <a:gd name="T29" fmla="*/ 1723 h 728"/>
                  <a:gd name="T30" fmla="*/ 77 w 92"/>
                  <a:gd name="T31" fmla="*/ 1445 h 728"/>
                  <a:gd name="T32" fmla="*/ 76 w 92"/>
                  <a:gd name="T33" fmla="*/ 1133 h 728"/>
                  <a:gd name="T34" fmla="*/ 68 w 92"/>
                  <a:gd name="T35" fmla="*/ 834 h 728"/>
                  <a:gd name="T36" fmla="*/ 66 w 92"/>
                  <a:gd name="T37" fmla="*/ 551 h 728"/>
                  <a:gd name="T38" fmla="*/ 66 w 92"/>
                  <a:gd name="T39" fmla="*/ 329 h 728"/>
                  <a:gd name="T40" fmla="*/ 66 w 92"/>
                  <a:gd name="T41" fmla="*/ 194 h 728"/>
                  <a:gd name="T42" fmla="*/ 89 w 92"/>
                  <a:gd name="T43" fmla="*/ 114 h 728"/>
                  <a:gd name="T44" fmla="*/ 165 w 92"/>
                  <a:gd name="T45" fmla="*/ 68 h 728"/>
                  <a:gd name="T46" fmla="*/ 197 w 92"/>
                  <a:gd name="T47" fmla="*/ 90 h 728"/>
                  <a:gd name="T48" fmla="*/ 184 w 92"/>
                  <a:gd name="T49" fmla="*/ 167 h 728"/>
                  <a:gd name="T50" fmla="*/ 170 w 92"/>
                  <a:gd name="T51" fmla="*/ 258 h 728"/>
                  <a:gd name="T52" fmla="*/ 159 w 92"/>
                  <a:gd name="T53" fmla="*/ 367 h 728"/>
                  <a:gd name="T54" fmla="*/ 146 w 92"/>
                  <a:gd name="T55" fmla="*/ 489 h 728"/>
                  <a:gd name="T56" fmla="*/ 140 w 92"/>
                  <a:gd name="T57" fmla="*/ 621 h 728"/>
                  <a:gd name="T58" fmla="*/ 129 w 92"/>
                  <a:gd name="T59" fmla="*/ 760 h 728"/>
                  <a:gd name="T60" fmla="*/ 129 w 92"/>
                  <a:gd name="T61" fmla="*/ 894 h 728"/>
                  <a:gd name="T62" fmla="*/ 139 w 92"/>
                  <a:gd name="T63" fmla="*/ 1033 h 728"/>
                  <a:gd name="T64" fmla="*/ 141 w 92"/>
                  <a:gd name="T65" fmla="*/ 1178 h 728"/>
                  <a:gd name="T66" fmla="*/ 146 w 92"/>
                  <a:gd name="T67" fmla="*/ 1335 h 728"/>
                  <a:gd name="T68" fmla="*/ 146 w 92"/>
                  <a:gd name="T69" fmla="*/ 1495 h 728"/>
                  <a:gd name="T70" fmla="*/ 146 w 92"/>
                  <a:gd name="T71" fmla="*/ 1660 h 728"/>
                  <a:gd name="T72" fmla="*/ 146 w 92"/>
                  <a:gd name="T73" fmla="*/ 1806 h 728"/>
                  <a:gd name="T74" fmla="*/ 146 w 92"/>
                  <a:gd name="T75" fmla="*/ 1934 h 728"/>
                  <a:gd name="T76" fmla="*/ 146 w 92"/>
                  <a:gd name="T77" fmla="*/ 2034 h 728"/>
                  <a:gd name="T78" fmla="*/ 146 w 92"/>
                  <a:gd name="T79" fmla="*/ 2105 h 728"/>
                  <a:gd name="T80" fmla="*/ 255 w 92"/>
                  <a:gd name="T81" fmla="*/ 2087 h 728"/>
                  <a:gd name="T82" fmla="*/ 253 w 92"/>
                  <a:gd name="T83" fmla="*/ 1988 h 728"/>
                  <a:gd name="T84" fmla="*/ 251 w 92"/>
                  <a:gd name="T85" fmla="*/ 1845 h 728"/>
                  <a:gd name="T86" fmla="*/ 245 w 92"/>
                  <a:gd name="T87" fmla="*/ 1660 h 728"/>
                  <a:gd name="T88" fmla="*/ 235 w 92"/>
                  <a:gd name="T89" fmla="*/ 1454 h 728"/>
                  <a:gd name="T90" fmla="*/ 229 w 92"/>
                  <a:gd name="T91" fmla="*/ 1237 h 728"/>
                  <a:gd name="T92" fmla="*/ 228 w 92"/>
                  <a:gd name="T93" fmla="*/ 1032 h 728"/>
                  <a:gd name="T94" fmla="*/ 228 w 92"/>
                  <a:gd name="T95" fmla="*/ 837 h 728"/>
                  <a:gd name="T96" fmla="*/ 228 w 92"/>
                  <a:gd name="T97" fmla="*/ 686 h 728"/>
                  <a:gd name="T98" fmla="*/ 228 w 92"/>
                  <a:gd name="T99" fmla="*/ 570 h 728"/>
                  <a:gd name="T100" fmla="*/ 229 w 92"/>
                  <a:gd name="T101" fmla="*/ 456 h 728"/>
                  <a:gd name="T102" fmla="*/ 235 w 92"/>
                  <a:gd name="T103" fmla="*/ 354 h 728"/>
                  <a:gd name="T104" fmla="*/ 245 w 92"/>
                  <a:gd name="T105" fmla="*/ 270 h 728"/>
                  <a:gd name="T106" fmla="*/ 253 w 92"/>
                  <a:gd name="T107" fmla="*/ 189 h 728"/>
                  <a:gd name="T108" fmla="*/ 258 w 92"/>
                  <a:gd name="T109" fmla="*/ 118 h 728"/>
                  <a:gd name="T110" fmla="*/ 272 w 92"/>
                  <a:gd name="T111" fmla="*/ 29 h 7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2"/>
                  <a:gd name="T169" fmla="*/ 0 h 728"/>
                  <a:gd name="T170" fmla="*/ 92 w 92"/>
                  <a:gd name="T171" fmla="*/ 728 h 7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2" h="728">
                    <a:moveTo>
                      <a:pt x="63" y="0"/>
                    </a:moveTo>
                    <a:lnTo>
                      <a:pt x="62" y="0"/>
                    </a:lnTo>
                    <a:lnTo>
                      <a:pt x="61" y="0"/>
                    </a:lnTo>
                    <a:lnTo>
                      <a:pt x="57" y="0"/>
                    </a:lnTo>
                    <a:lnTo>
                      <a:pt x="54" y="2"/>
                    </a:lnTo>
                    <a:lnTo>
                      <a:pt x="50" y="3"/>
                    </a:lnTo>
                    <a:lnTo>
                      <a:pt x="45" y="4"/>
                    </a:lnTo>
                    <a:lnTo>
                      <a:pt x="39" y="6"/>
                    </a:lnTo>
                    <a:lnTo>
                      <a:pt x="35" y="10"/>
                    </a:lnTo>
                    <a:lnTo>
                      <a:pt x="29" y="13"/>
                    </a:lnTo>
                    <a:lnTo>
                      <a:pt x="23" y="17"/>
                    </a:lnTo>
                    <a:lnTo>
                      <a:pt x="18" y="21"/>
                    </a:lnTo>
                    <a:lnTo>
                      <a:pt x="14" y="26"/>
                    </a:lnTo>
                    <a:lnTo>
                      <a:pt x="11" y="29"/>
                    </a:lnTo>
                    <a:lnTo>
                      <a:pt x="10" y="31"/>
                    </a:lnTo>
                    <a:lnTo>
                      <a:pt x="8" y="34"/>
                    </a:lnTo>
                    <a:lnTo>
                      <a:pt x="6" y="38"/>
                    </a:lnTo>
                    <a:lnTo>
                      <a:pt x="4" y="41"/>
                    </a:lnTo>
                    <a:lnTo>
                      <a:pt x="4" y="45"/>
                    </a:lnTo>
                    <a:lnTo>
                      <a:pt x="3" y="49"/>
                    </a:lnTo>
                    <a:lnTo>
                      <a:pt x="3" y="54"/>
                    </a:lnTo>
                    <a:lnTo>
                      <a:pt x="2" y="55"/>
                    </a:lnTo>
                    <a:lnTo>
                      <a:pt x="2" y="59"/>
                    </a:lnTo>
                    <a:lnTo>
                      <a:pt x="0" y="62"/>
                    </a:lnTo>
                    <a:lnTo>
                      <a:pt x="0" y="67"/>
                    </a:lnTo>
                    <a:lnTo>
                      <a:pt x="0" y="73"/>
                    </a:lnTo>
                    <a:lnTo>
                      <a:pt x="0" y="79"/>
                    </a:lnTo>
                    <a:lnTo>
                      <a:pt x="0" y="86"/>
                    </a:lnTo>
                    <a:lnTo>
                      <a:pt x="0" y="96"/>
                    </a:lnTo>
                    <a:lnTo>
                      <a:pt x="0" y="102"/>
                    </a:lnTo>
                    <a:lnTo>
                      <a:pt x="0" y="112"/>
                    </a:lnTo>
                    <a:lnTo>
                      <a:pt x="0" y="121"/>
                    </a:lnTo>
                    <a:lnTo>
                      <a:pt x="0" y="132"/>
                    </a:lnTo>
                    <a:lnTo>
                      <a:pt x="0" y="141"/>
                    </a:lnTo>
                    <a:lnTo>
                      <a:pt x="0" y="153"/>
                    </a:lnTo>
                    <a:lnTo>
                      <a:pt x="0" y="164"/>
                    </a:lnTo>
                    <a:lnTo>
                      <a:pt x="0" y="177"/>
                    </a:lnTo>
                    <a:lnTo>
                      <a:pt x="0" y="188"/>
                    </a:lnTo>
                    <a:lnTo>
                      <a:pt x="0" y="201"/>
                    </a:lnTo>
                    <a:lnTo>
                      <a:pt x="0" y="213"/>
                    </a:lnTo>
                    <a:lnTo>
                      <a:pt x="0" y="228"/>
                    </a:lnTo>
                    <a:lnTo>
                      <a:pt x="0" y="242"/>
                    </a:lnTo>
                    <a:lnTo>
                      <a:pt x="0" y="255"/>
                    </a:lnTo>
                    <a:lnTo>
                      <a:pt x="0" y="270"/>
                    </a:lnTo>
                    <a:lnTo>
                      <a:pt x="0" y="285"/>
                    </a:lnTo>
                    <a:lnTo>
                      <a:pt x="0" y="299"/>
                    </a:lnTo>
                    <a:lnTo>
                      <a:pt x="0" y="314"/>
                    </a:lnTo>
                    <a:lnTo>
                      <a:pt x="0" y="329"/>
                    </a:lnTo>
                    <a:lnTo>
                      <a:pt x="0" y="343"/>
                    </a:lnTo>
                    <a:lnTo>
                      <a:pt x="0" y="358"/>
                    </a:lnTo>
                    <a:lnTo>
                      <a:pt x="0" y="374"/>
                    </a:lnTo>
                    <a:lnTo>
                      <a:pt x="0" y="389"/>
                    </a:lnTo>
                    <a:lnTo>
                      <a:pt x="2" y="405"/>
                    </a:lnTo>
                    <a:lnTo>
                      <a:pt x="2" y="420"/>
                    </a:lnTo>
                    <a:lnTo>
                      <a:pt x="2" y="435"/>
                    </a:lnTo>
                    <a:lnTo>
                      <a:pt x="2" y="451"/>
                    </a:lnTo>
                    <a:lnTo>
                      <a:pt x="2" y="465"/>
                    </a:lnTo>
                    <a:lnTo>
                      <a:pt x="2" y="480"/>
                    </a:lnTo>
                    <a:lnTo>
                      <a:pt x="2" y="495"/>
                    </a:lnTo>
                    <a:lnTo>
                      <a:pt x="2" y="508"/>
                    </a:lnTo>
                    <a:lnTo>
                      <a:pt x="3" y="523"/>
                    </a:lnTo>
                    <a:lnTo>
                      <a:pt x="3" y="538"/>
                    </a:lnTo>
                    <a:lnTo>
                      <a:pt x="3" y="551"/>
                    </a:lnTo>
                    <a:lnTo>
                      <a:pt x="3" y="563"/>
                    </a:lnTo>
                    <a:lnTo>
                      <a:pt x="3" y="577"/>
                    </a:lnTo>
                    <a:lnTo>
                      <a:pt x="3" y="589"/>
                    </a:lnTo>
                    <a:lnTo>
                      <a:pt x="4" y="602"/>
                    </a:lnTo>
                    <a:lnTo>
                      <a:pt x="4" y="614"/>
                    </a:lnTo>
                    <a:lnTo>
                      <a:pt x="4" y="625"/>
                    </a:lnTo>
                    <a:lnTo>
                      <a:pt x="4" y="636"/>
                    </a:lnTo>
                    <a:lnTo>
                      <a:pt x="4" y="646"/>
                    </a:lnTo>
                    <a:lnTo>
                      <a:pt x="4" y="656"/>
                    </a:lnTo>
                    <a:lnTo>
                      <a:pt x="4" y="666"/>
                    </a:lnTo>
                    <a:lnTo>
                      <a:pt x="4" y="674"/>
                    </a:lnTo>
                    <a:lnTo>
                      <a:pt x="4" y="682"/>
                    </a:lnTo>
                    <a:lnTo>
                      <a:pt x="4" y="689"/>
                    </a:lnTo>
                    <a:lnTo>
                      <a:pt x="4" y="697"/>
                    </a:lnTo>
                    <a:lnTo>
                      <a:pt x="4" y="703"/>
                    </a:lnTo>
                    <a:lnTo>
                      <a:pt x="4" y="708"/>
                    </a:lnTo>
                    <a:lnTo>
                      <a:pt x="4" y="712"/>
                    </a:lnTo>
                    <a:lnTo>
                      <a:pt x="6" y="717"/>
                    </a:lnTo>
                    <a:lnTo>
                      <a:pt x="6" y="720"/>
                    </a:lnTo>
                    <a:lnTo>
                      <a:pt x="6" y="723"/>
                    </a:lnTo>
                    <a:lnTo>
                      <a:pt x="6" y="724"/>
                    </a:lnTo>
                    <a:lnTo>
                      <a:pt x="30" y="728"/>
                    </a:lnTo>
                    <a:lnTo>
                      <a:pt x="30" y="727"/>
                    </a:lnTo>
                    <a:lnTo>
                      <a:pt x="30" y="725"/>
                    </a:lnTo>
                    <a:lnTo>
                      <a:pt x="30" y="723"/>
                    </a:lnTo>
                    <a:lnTo>
                      <a:pt x="30" y="720"/>
                    </a:lnTo>
                    <a:lnTo>
                      <a:pt x="30" y="716"/>
                    </a:lnTo>
                    <a:lnTo>
                      <a:pt x="30" y="711"/>
                    </a:lnTo>
                    <a:lnTo>
                      <a:pt x="30" y="705"/>
                    </a:lnTo>
                    <a:lnTo>
                      <a:pt x="30" y="700"/>
                    </a:lnTo>
                    <a:lnTo>
                      <a:pt x="29" y="692"/>
                    </a:lnTo>
                    <a:lnTo>
                      <a:pt x="29" y="685"/>
                    </a:lnTo>
                    <a:lnTo>
                      <a:pt x="29" y="676"/>
                    </a:lnTo>
                    <a:lnTo>
                      <a:pt x="29" y="668"/>
                    </a:lnTo>
                    <a:lnTo>
                      <a:pt x="29" y="658"/>
                    </a:lnTo>
                    <a:lnTo>
                      <a:pt x="29" y="649"/>
                    </a:lnTo>
                    <a:lnTo>
                      <a:pt x="29" y="638"/>
                    </a:lnTo>
                    <a:lnTo>
                      <a:pt x="29" y="628"/>
                    </a:lnTo>
                    <a:lnTo>
                      <a:pt x="27" y="615"/>
                    </a:lnTo>
                    <a:lnTo>
                      <a:pt x="27" y="603"/>
                    </a:lnTo>
                    <a:lnTo>
                      <a:pt x="27" y="590"/>
                    </a:lnTo>
                    <a:lnTo>
                      <a:pt x="27" y="578"/>
                    </a:lnTo>
                    <a:lnTo>
                      <a:pt x="26" y="565"/>
                    </a:lnTo>
                    <a:lnTo>
                      <a:pt x="26" y="551"/>
                    </a:lnTo>
                    <a:lnTo>
                      <a:pt x="26" y="538"/>
                    </a:lnTo>
                    <a:lnTo>
                      <a:pt x="26" y="524"/>
                    </a:lnTo>
                    <a:lnTo>
                      <a:pt x="26" y="510"/>
                    </a:lnTo>
                    <a:lnTo>
                      <a:pt x="26" y="495"/>
                    </a:lnTo>
                    <a:lnTo>
                      <a:pt x="25" y="480"/>
                    </a:lnTo>
                    <a:lnTo>
                      <a:pt x="25" y="465"/>
                    </a:lnTo>
                    <a:lnTo>
                      <a:pt x="25" y="451"/>
                    </a:lnTo>
                    <a:lnTo>
                      <a:pt x="25" y="435"/>
                    </a:lnTo>
                    <a:lnTo>
                      <a:pt x="25" y="420"/>
                    </a:lnTo>
                    <a:lnTo>
                      <a:pt x="25" y="405"/>
                    </a:lnTo>
                    <a:lnTo>
                      <a:pt x="25" y="389"/>
                    </a:lnTo>
                    <a:lnTo>
                      <a:pt x="25" y="374"/>
                    </a:lnTo>
                    <a:lnTo>
                      <a:pt x="23" y="358"/>
                    </a:lnTo>
                    <a:lnTo>
                      <a:pt x="23" y="343"/>
                    </a:lnTo>
                    <a:lnTo>
                      <a:pt x="23" y="329"/>
                    </a:lnTo>
                    <a:lnTo>
                      <a:pt x="23" y="314"/>
                    </a:lnTo>
                    <a:lnTo>
                      <a:pt x="23" y="299"/>
                    </a:lnTo>
                    <a:lnTo>
                      <a:pt x="23" y="285"/>
                    </a:lnTo>
                    <a:lnTo>
                      <a:pt x="22" y="270"/>
                    </a:lnTo>
                    <a:lnTo>
                      <a:pt x="22" y="255"/>
                    </a:lnTo>
                    <a:lnTo>
                      <a:pt x="22" y="242"/>
                    </a:lnTo>
                    <a:lnTo>
                      <a:pt x="22" y="228"/>
                    </a:lnTo>
                    <a:lnTo>
                      <a:pt x="21" y="213"/>
                    </a:lnTo>
                    <a:lnTo>
                      <a:pt x="21" y="201"/>
                    </a:lnTo>
                    <a:lnTo>
                      <a:pt x="21" y="189"/>
                    </a:lnTo>
                    <a:lnTo>
                      <a:pt x="21" y="177"/>
                    </a:lnTo>
                    <a:lnTo>
                      <a:pt x="21" y="165"/>
                    </a:lnTo>
                    <a:lnTo>
                      <a:pt x="21" y="153"/>
                    </a:lnTo>
                    <a:lnTo>
                      <a:pt x="21" y="142"/>
                    </a:lnTo>
                    <a:lnTo>
                      <a:pt x="21" y="133"/>
                    </a:lnTo>
                    <a:lnTo>
                      <a:pt x="21" y="122"/>
                    </a:lnTo>
                    <a:lnTo>
                      <a:pt x="21" y="113"/>
                    </a:lnTo>
                    <a:lnTo>
                      <a:pt x="21" y="105"/>
                    </a:lnTo>
                    <a:lnTo>
                      <a:pt x="21" y="97"/>
                    </a:lnTo>
                    <a:lnTo>
                      <a:pt x="21" y="90"/>
                    </a:lnTo>
                    <a:lnTo>
                      <a:pt x="21" y="82"/>
                    </a:lnTo>
                    <a:lnTo>
                      <a:pt x="21" y="77"/>
                    </a:lnTo>
                    <a:lnTo>
                      <a:pt x="21" y="71"/>
                    </a:lnTo>
                    <a:lnTo>
                      <a:pt x="21" y="67"/>
                    </a:lnTo>
                    <a:lnTo>
                      <a:pt x="21" y="63"/>
                    </a:lnTo>
                    <a:lnTo>
                      <a:pt x="21" y="61"/>
                    </a:lnTo>
                    <a:lnTo>
                      <a:pt x="22" y="59"/>
                    </a:lnTo>
                    <a:lnTo>
                      <a:pt x="22" y="53"/>
                    </a:lnTo>
                    <a:lnTo>
                      <a:pt x="25" y="49"/>
                    </a:lnTo>
                    <a:lnTo>
                      <a:pt x="26" y="43"/>
                    </a:lnTo>
                    <a:lnTo>
                      <a:pt x="30" y="39"/>
                    </a:lnTo>
                    <a:lnTo>
                      <a:pt x="33" y="35"/>
                    </a:lnTo>
                    <a:lnTo>
                      <a:pt x="37" y="33"/>
                    </a:lnTo>
                    <a:lnTo>
                      <a:pt x="39" y="30"/>
                    </a:lnTo>
                    <a:lnTo>
                      <a:pt x="45" y="29"/>
                    </a:lnTo>
                    <a:lnTo>
                      <a:pt x="49" y="27"/>
                    </a:lnTo>
                    <a:lnTo>
                      <a:pt x="53" y="25"/>
                    </a:lnTo>
                    <a:lnTo>
                      <a:pt x="55" y="23"/>
                    </a:lnTo>
                    <a:lnTo>
                      <a:pt x="59" y="23"/>
                    </a:lnTo>
                    <a:lnTo>
                      <a:pt x="65" y="23"/>
                    </a:lnTo>
                    <a:lnTo>
                      <a:pt x="66" y="23"/>
                    </a:lnTo>
                    <a:lnTo>
                      <a:pt x="66" y="25"/>
                    </a:lnTo>
                    <a:lnTo>
                      <a:pt x="65" y="27"/>
                    </a:lnTo>
                    <a:lnTo>
                      <a:pt x="65" y="31"/>
                    </a:lnTo>
                    <a:lnTo>
                      <a:pt x="63" y="35"/>
                    </a:lnTo>
                    <a:lnTo>
                      <a:pt x="63" y="41"/>
                    </a:lnTo>
                    <a:lnTo>
                      <a:pt x="62" y="43"/>
                    </a:lnTo>
                    <a:lnTo>
                      <a:pt x="62" y="46"/>
                    </a:lnTo>
                    <a:lnTo>
                      <a:pt x="62" y="50"/>
                    </a:lnTo>
                    <a:lnTo>
                      <a:pt x="62" y="54"/>
                    </a:lnTo>
                    <a:lnTo>
                      <a:pt x="61" y="57"/>
                    </a:lnTo>
                    <a:lnTo>
                      <a:pt x="61" y="61"/>
                    </a:lnTo>
                    <a:lnTo>
                      <a:pt x="59" y="65"/>
                    </a:lnTo>
                    <a:lnTo>
                      <a:pt x="59" y="69"/>
                    </a:lnTo>
                    <a:lnTo>
                      <a:pt x="58" y="73"/>
                    </a:lnTo>
                    <a:lnTo>
                      <a:pt x="58" y="78"/>
                    </a:lnTo>
                    <a:lnTo>
                      <a:pt x="57" y="82"/>
                    </a:lnTo>
                    <a:lnTo>
                      <a:pt x="57" y="88"/>
                    </a:lnTo>
                    <a:lnTo>
                      <a:pt x="55" y="93"/>
                    </a:lnTo>
                    <a:lnTo>
                      <a:pt x="55" y="97"/>
                    </a:lnTo>
                    <a:lnTo>
                      <a:pt x="55" y="102"/>
                    </a:lnTo>
                    <a:lnTo>
                      <a:pt x="55" y="108"/>
                    </a:lnTo>
                    <a:lnTo>
                      <a:pt x="54" y="113"/>
                    </a:lnTo>
                    <a:lnTo>
                      <a:pt x="54" y="118"/>
                    </a:lnTo>
                    <a:lnTo>
                      <a:pt x="53" y="125"/>
                    </a:lnTo>
                    <a:lnTo>
                      <a:pt x="53" y="132"/>
                    </a:lnTo>
                    <a:lnTo>
                      <a:pt x="51" y="137"/>
                    </a:lnTo>
                    <a:lnTo>
                      <a:pt x="51" y="142"/>
                    </a:lnTo>
                    <a:lnTo>
                      <a:pt x="50" y="148"/>
                    </a:lnTo>
                    <a:lnTo>
                      <a:pt x="50" y="155"/>
                    </a:lnTo>
                    <a:lnTo>
                      <a:pt x="50" y="161"/>
                    </a:lnTo>
                    <a:lnTo>
                      <a:pt x="49" y="168"/>
                    </a:lnTo>
                    <a:lnTo>
                      <a:pt x="49" y="173"/>
                    </a:lnTo>
                    <a:lnTo>
                      <a:pt x="49" y="181"/>
                    </a:lnTo>
                    <a:lnTo>
                      <a:pt x="47" y="187"/>
                    </a:lnTo>
                    <a:lnTo>
                      <a:pt x="47" y="193"/>
                    </a:lnTo>
                    <a:lnTo>
                      <a:pt x="46" y="200"/>
                    </a:lnTo>
                    <a:lnTo>
                      <a:pt x="46" y="207"/>
                    </a:lnTo>
                    <a:lnTo>
                      <a:pt x="46" y="213"/>
                    </a:lnTo>
                    <a:lnTo>
                      <a:pt x="45" y="220"/>
                    </a:lnTo>
                    <a:lnTo>
                      <a:pt x="45" y="227"/>
                    </a:lnTo>
                    <a:lnTo>
                      <a:pt x="45" y="235"/>
                    </a:lnTo>
                    <a:lnTo>
                      <a:pt x="45" y="240"/>
                    </a:lnTo>
                    <a:lnTo>
                      <a:pt x="45" y="247"/>
                    </a:lnTo>
                    <a:lnTo>
                      <a:pt x="43" y="254"/>
                    </a:lnTo>
                    <a:lnTo>
                      <a:pt x="43" y="260"/>
                    </a:lnTo>
                    <a:lnTo>
                      <a:pt x="43" y="267"/>
                    </a:lnTo>
                    <a:lnTo>
                      <a:pt x="43" y="275"/>
                    </a:lnTo>
                    <a:lnTo>
                      <a:pt x="43" y="280"/>
                    </a:lnTo>
                    <a:lnTo>
                      <a:pt x="43" y="289"/>
                    </a:lnTo>
                    <a:lnTo>
                      <a:pt x="43" y="295"/>
                    </a:lnTo>
                    <a:lnTo>
                      <a:pt x="43" y="301"/>
                    </a:lnTo>
                    <a:lnTo>
                      <a:pt x="43" y="307"/>
                    </a:lnTo>
                    <a:lnTo>
                      <a:pt x="43" y="315"/>
                    </a:lnTo>
                    <a:lnTo>
                      <a:pt x="43" y="322"/>
                    </a:lnTo>
                    <a:lnTo>
                      <a:pt x="45" y="327"/>
                    </a:lnTo>
                    <a:lnTo>
                      <a:pt x="45" y="334"/>
                    </a:lnTo>
                    <a:lnTo>
                      <a:pt x="45" y="342"/>
                    </a:lnTo>
                    <a:lnTo>
                      <a:pt x="45" y="347"/>
                    </a:lnTo>
                    <a:lnTo>
                      <a:pt x="45" y="354"/>
                    </a:lnTo>
                    <a:lnTo>
                      <a:pt x="45" y="361"/>
                    </a:lnTo>
                    <a:lnTo>
                      <a:pt x="46" y="368"/>
                    </a:lnTo>
                    <a:lnTo>
                      <a:pt x="46" y="374"/>
                    </a:lnTo>
                    <a:lnTo>
                      <a:pt x="46" y="381"/>
                    </a:lnTo>
                    <a:lnTo>
                      <a:pt x="46" y="389"/>
                    </a:lnTo>
                    <a:lnTo>
                      <a:pt x="47" y="396"/>
                    </a:lnTo>
                    <a:lnTo>
                      <a:pt x="47" y="404"/>
                    </a:lnTo>
                    <a:lnTo>
                      <a:pt x="47" y="410"/>
                    </a:lnTo>
                    <a:lnTo>
                      <a:pt x="47" y="418"/>
                    </a:lnTo>
                    <a:lnTo>
                      <a:pt x="47" y="425"/>
                    </a:lnTo>
                    <a:lnTo>
                      <a:pt x="47" y="433"/>
                    </a:lnTo>
                    <a:lnTo>
                      <a:pt x="49" y="441"/>
                    </a:lnTo>
                    <a:lnTo>
                      <a:pt x="49" y="449"/>
                    </a:lnTo>
                    <a:lnTo>
                      <a:pt x="49" y="457"/>
                    </a:lnTo>
                    <a:lnTo>
                      <a:pt x="49" y="465"/>
                    </a:lnTo>
                    <a:lnTo>
                      <a:pt x="49" y="473"/>
                    </a:lnTo>
                    <a:lnTo>
                      <a:pt x="49" y="481"/>
                    </a:lnTo>
                    <a:lnTo>
                      <a:pt x="49" y="490"/>
                    </a:lnTo>
                    <a:lnTo>
                      <a:pt x="49" y="496"/>
                    </a:lnTo>
                    <a:lnTo>
                      <a:pt x="49" y="506"/>
                    </a:lnTo>
                    <a:lnTo>
                      <a:pt x="49" y="512"/>
                    </a:lnTo>
                    <a:lnTo>
                      <a:pt x="49" y="522"/>
                    </a:lnTo>
                    <a:lnTo>
                      <a:pt x="49" y="528"/>
                    </a:lnTo>
                    <a:lnTo>
                      <a:pt x="49" y="536"/>
                    </a:lnTo>
                    <a:lnTo>
                      <a:pt x="49" y="544"/>
                    </a:lnTo>
                    <a:lnTo>
                      <a:pt x="49" y="552"/>
                    </a:lnTo>
                    <a:lnTo>
                      <a:pt x="49" y="559"/>
                    </a:lnTo>
                    <a:lnTo>
                      <a:pt x="49" y="569"/>
                    </a:lnTo>
                    <a:lnTo>
                      <a:pt x="49" y="575"/>
                    </a:lnTo>
                    <a:lnTo>
                      <a:pt x="50" y="583"/>
                    </a:lnTo>
                    <a:lnTo>
                      <a:pt x="49" y="590"/>
                    </a:lnTo>
                    <a:lnTo>
                      <a:pt x="49" y="598"/>
                    </a:lnTo>
                    <a:lnTo>
                      <a:pt x="49" y="605"/>
                    </a:lnTo>
                    <a:lnTo>
                      <a:pt x="49" y="611"/>
                    </a:lnTo>
                    <a:lnTo>
                      <a:pt x="49" y="618"/>
                    </a:lnTo>
                    <a:lnTo>
                      <a:pt x="49" y="625"/>
                    </a:lnTo>
                    <a:lnTo>
                      <a:pt x="49" y="632"/>
                    </a:lnTo>
                    <a:lnTo>
                      <a:pt x="49" y="638"/>
                    </a:lnTo>
                    <a:lnTo>
                      <a:pt x="49" y="645"/>
                    </a:lnTo>
                    <a:lnTo>
                      <a:pt x="49" y="650"/>
                    </a:lnTo>
                    <a:lnTo>
                      <a:pt x="49" y="656"/>
                    </a:lnTo>
                    <a:lnTo>
                      <a:pt x="49" y="662"/>
                    </a:lnTo>
                    <a:lnTo>
                      <a:pt x="49" y="666"/>
                    </a:lnTo>
                    <a:lnTo>
                      <a:pt x="49" y="672"/>
                    </a:lnTo>
                    <a:lnTo>
                      <a:pt x="49" y="677"/>
                    </a:lnTo>
                    <a:lnTo>
                      <a:pt x="49" y="682"/>
                    </a:lnTo>
                    <a:lnTo>
                      <a:pt x="49" y="686"/>
                    </a:lnTo>
                    <a:lnTo>
                      <a:pt x="49" y="692"/>
                    </a:lnTo>
                    <a:lnTo>
                      <a:pt x="49" y="696"/>
                    </a:lnTo>
                    <a:lnTo>
                      <a:pt x="49" y="700"/>
                    </a:lnTo>
                    <a:lnTo>
                      <a:pt x="49" y="703"/>
                    </a:lnTo>
                    <a:lnTo>
                      <a:pt x="49" y="707"/>
                    </a:lnTo>
                    <a:lnTo>
                      <a:pt x="49" y="709"/>
                    </a:lnTo>
                    <a:lnTo>
                      <a:pt x="49" y="713"/>
                    </a:lnTo>
                    <a:lnTo>
                      <a:pt x="49" y="717"/>
                    </a:lnTo>
                    <a:lnTo>
                      <a:pt x="49" y="721"/>
                    </a:lnTo>
                    <a:lnTo>
                      <a:pt x="49" y="723"/>
                    </a:lnTo>
                    <a:lnTo>
                      <a:pt x="49" y="724"/>
                    </a:lnTo>
                    <a:lnTo>
                      <a:pt x="85" y="724"/>
                    </a:lnTo>
                    <a:lnTo>
                      <a:pt x="85" y="723"/>
                    </a:lnTo>
                    <a:lnTo>
                      <a:pt x="85" y="720"/>
                    </a:lnTo>
                    <a:lnTo>
                      <a:pt x="85" y="717"/>
                    </a:lnTo>
                    <a:lnTo>
                      <a:pt x="85" y="715"/>
                    </a:lnTo>
                    <a:lnTo>
                      <a:pt x="85" y="711"/>
                    </a:lnTo>
                    <a:lnTo>
                      <a:pt x="85" y="707"/>
                    </a:lnTo>
                    <a:lnTo>
                      <a:pt x="84" y="703"/>
                    </a:lnTo>
                    <a:lnTo>
                      <a:pt x="84" y="699"/>
                    </a:lnTo>
                    <a:lnTo>
                      <a:pt x="84" y="693"/>
                    </a:lnTo>
                    <a:lnTo>
                      <a:pt x="84" y="688"/>
                    </a:lnTo>
                    <a:lnTo>
                      <a:pt x="84" y="681"/>
                    </a:lnTo>
                    <a:lnTo>
                      <a:pt x="84" y="676"/>
                    </a:lnTo>
                    <a:lnTo>
                      <a:pt x="84" y="669"/>
                    </a:lnTo>
                    <a:lnTo>
                      <a:pt x="84" y="662"/>
                    </a:lnTo>
                    <a:lnTo>
                      <a:pt x="82" y="656"/>
                    </a:lnTo>
                    <a:lnTo>
                      <a:pt x="82" y="648"/>
                    </a:lnTo>
                    <a:lnTo>
                      <a:pt x="82" y="640"/>
                    </a:lnTo>
                    <a:lnTo>
                      <a:pt x="82" y="632"/>
                    </a:lnTo>
                    <a:lnTo>
                      <a:pt x="81" y="623"/>
                    </a:lnTo>
                    <a:lnTo>
                      <a:pt x="81" y="614"/>
                    </a:lnTo>
                    <a:lnTo>
                      <a:pt x="81" y="606"/>
                    </a:lnTo>
                    <a:lnTo>
                      <a:pt x="81" y="597"/>
                    </a:lnTo>
                    <a:lnTo>
                      <a:pt x="81" y="587"/>
                    </a:lnTo>
                    <a:lnTo>
                      <a:pt x="81" y="578"/>
                    </a:lnTo>
                    <a:lnTo>
                      <a:pt x="81" y="569"/>
                    </a:lnTo>
                    <a:lnTo>
                      <a:pt x="81" y="559"/>
                    </a:lnTo>
                    <a:lnTo>
                      <a:pt x="80" y="548"/>
                    </a:lnTo>
                    <a:lnTo>
                      <a:pt x="80" y="539"/>
                    </a:lnTo>
                    <a:lnTo>
                      <a:pt x="80" y="528"/>
                    </a:lnTo>
                    <a:lnTo>
                      <a:pt x="80" y="519"/>
                    </a:lnTo>
                    <a:lnTo>
                      <a:pt x="80" y="508"/>
                    </a:lnTo>
                    <a:lnTo>
                      <a:pt x="78" y="498"/>
                    </a:lnTo>
                    <a:lnTo>
                      <a:pt x="78" y="487"/>
                    </a:lnTo>
                    <a:lnTo>
                      <a:pt x="78" y="476"/>
                    </a:lnTo>
                    <a:lnTo>
                      <a:pt x="77" y="465"/>
                    </a:lnTo>
                    <a:lnTo>
                      <a:pt x="77" y="456"/>
                    </a:lnTo>
                    <a:lnTo>
                      <a:pt x="77" y="445"/>
                    </a:lnTo>
                    <a:lnTo>
                      <a:pt x="77" y="435"/>
                    </a:lnTo>
                    <a:lnTo>
                      <a:pt x="77" y="424"/>
                    </a:lnTo>
                    <a:lnTo>
                      <a:pt x="77" y="413"/>
                    </a:lnTo>
                    <a:lnTo>
                      <a:pt x="76" y="402"/>
                    </a:lnTo>
                    <a:lnTo>
                      <a:pt x="76" y="393"/>
                    </a:lnTo>
                    <a:lnTo>
                      <a:pt x="76" y="382"/>
                    </a:lnTo>
                    <a:lnTo>
                      <a:pt x="76" y="373"/>
                    </a:lnTo>
                    <a:lnTo>
                      <a:pt x="76" y="362"/>
                    </a:lnTo>
                    <a:lnTo>
                      <a:pt x="76" y="353"/>
                    </a:lnTo>
                    <a:lnTo>
                      <a:pt x="76" y="342"/>
                    </a:lnTo>
                    <a:lnTo>
                      <a:pt x="76" y="333"/>
                    </a:lnTo>
                    <a:lnTo>
                      <a:pt x="76" y="323"/>
                    </a:lnTo>
                    <a:lnTo>
                      <a:pt x="76" y="314"/>
                    </a:lnTo>
                    <a:lnTo>
                      <a:pt x="76" y="305"/>
                    </a:lnTo>
                    <a:lnTo>
                      <a:pt x="76" y="297"/>
                    </a:lnTo>
                    <a:lnTo>
                      <a:pt x="76" y="287"/>
                    </a:lnTo>
                    <a:lnTo>
                      <a:pt x="76" y="279"/>
                    </a:lnTo>
                    <a:lnTo>
                      <a:pt x="76" y="270"/>
                    </a:lnTo>
                    <a:lnTo>
                      <a:pt x="76" y="263"/>
                    </a:lnTo>
                    <a:lnTo>
                      <a:pt x="76" y="255"/>
                    </a:lnTo>
                    <a:lnTo>
                      <a:pt x="76" y="248"/>
                    </a:lnTo>
                    <a:lnTo>
                      <a:pt x="76" y="242"/>
                    </a:lnTo>
                    <a:lnTo>
                      <a:pt x="76" y="235"/>
                    </a:lnTo>
                    <a:lnTo>
                      <a:pt x="76" y="230"/>
                    </a:lnTo>
                    <a:lnTo>
                      <a:pt x="76" y="224"/>
                    </a:lnTo>
                    <a:lnTo>
                      <a:pt x="76" y="218"/>
                    </a:lnTo>
                    <a:lnTo>
                      <a:pt x="76" y="212"/>
                    </a:lnTo>
                    <a:lnTo>
                      <a:pt x="76" y="205"/>
                    </a:lnTo>
                    <a:lnTo>
                      <a:pt x="76" y="200"/>
                    </a:lnTo>
                    <a:lnTo>
                      <a:pt x="76" y="195"/>
                    </a:lnTo>
                    <a:lnTo>
                      <a:pt x="76" y="189"/>
                    </a:lnTo>
                    <a:lnTo>
                      <a:pt x="76" y="184"/>
                    </a:lnTo>
                    <a:lnTo>
                      <a:pt x="76" y="179"/>
                    </a:lnTo>
                    <a:lnTo>
                      <a:pt x="76" y="173"/>
                    </a:lnTo>
                    <a:lnTo>
                      <a:pt x="76" y="168"/>
                    </a:lnTo>
                    <a:lnTo>
                      <a:pt x="76" y="163"/>
                    </a:lnTo>
                    <a:lnTo>
                      <a:pt x="77" y="157"/>
                    </a:lnTo>
                    <a:lnTo>
                      <a:pt x="77" y="152"/>
                    </a:lnTo>
                    <a:lnTo>
                      <a:pt x="77" y="146"/>
                    </a:lnTo>
                    <a:lnTo>
                      <a:pt x="78" y="142"/>
                    </a:lnTo>
                    <a:lnTo>
                      <a:pt x="78" y="137"/>
                    </a:lnTo>
                    <a:lnTo>
                      <a:pt x="78" y="132"/>
                    </a:lnTo>
                    <a:lnTo>
                      <a:pt x="78" y="128"/>
                    </a:lnTo>
                    <a:lnTo>
                      <a:pt x="78" y="122"/>
                    </a:lnTo>
                    <a:lnTo>
                      <a:pt x="80" y="118"/>
                    </a:lnTo>
                    <a:lnTo>
                      <a:pt x="80" y="113"/>
                    </a:lnTo>
                    <a:lnTo>
                      <a:pt x="80" y="109"/>
                    </a:lnTo>
                    <a:lnTo>
                      <a:pt x="81" y="105"/>
                    </a:lnTo>
                    <a:lnTo>
                      <a:pt x="81" y="101"/>
                    </a:lnTo>
                    <a:lnTo>
                      <a:pt x="81" y="96"/>
                    </a:lnTo>
                    <a:lnTo>
                      <a:pt x="81" y="92"/>
                    </a:lnTo>
                    <a:lnTo>
                      <a:pt x="81" y="86"/>
                    </a:lnTo>
                    <a:lnTo>
                      <a:pt x="82" y="84"/>
                    </a:lnTo>
                    <a:lnTo>
                      <a:pt x="82" y="79"/>
                    </a:lnTo>
                    <a:lnTo>
                      <a:pt x="82" y="75"/>
                    </a:lnTo>
                    <a:lnTo>
                      <a:pt x="84" y="71"/>
                    </a:lnTo>
                    <a:lnTo>
                      <a:pt x="84" y="69"/>
                    </a:lnTo>
                    <a:lnTo>
                      <a:pt x="84" y="65"/>
                    </a:lnTo>
                    <a:lnTo>
                      <a:pt x="84" y="61"/>
                    </a:lnTo>
                    <a:lnTo>
                      <a:pt x="85" y="57"/>
                    </a:lnTo>
                    <a:lnTo>
                      <a:pt x="85" y="54"/>
                    </a:lnTo>
                    <a:lnTo>
                      <a:pt x="85" y="50"/>
                    </a:lnTo>
                    <a:lnTo>
                      <a:pt x="85" y="46"/>
                    </a:lnTo>
                    <a:lnTo>
                      <a:pt x="85" y="43"/>
                    </a:lnTo>
                    <a:lnTo>
                      <a:pt x="86" y="41"/>
                    </a:lnTo>
                    <a:lnTo>
                      <a:pt x="86" y="35"/>
                    </a:lnTo>
                    <a:lnTo>
                      <a:pt x="88" y="30"/>
                    </a:lnTo>
                    <a:lnTo>
                      <a:pt x="88" y="25"/>
                    </a:lnTo>
                    <a:lnTo>
                      <a:pt x="89" y="21"/>
                    </a:lnTo>
                    <a:lnTo>
                      <a:pt x="89" y="17"/>
                    </a:lnTo>
                    <a:lnTo>
                      <a:pt x="90" y="14"/>
                    </a:lnTo>
                    <a:lnTo>
                      <a:pt x="90" y="10"/>
                    </a:lnTo>
                    <a:lnTo>
                      <a:pt x="90" y="8"/>
                    </a:lnTo>
                    <a:lnTo>
                      <a:pt x="92" y="4"/>
                    </a:lnTo>
                    <a:lnTo>
                      <a:pt x="63" y="0"/>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74" name="Freeform 80">
                <a:extLst>
                  <a:ext uri="{FF2B5EF4-FFF2-40B4-BE49-F238E27FC236}">
                    <a16:creationId xmlns:a16="http://schemas.microsoft.com/office/drawing/2014/main" id="{6236DBD8-8BA6-4E06-B4FA-CA6A36D91E3D}"/>
                  </a:ext>
                </a:extLst>
              </p:cNvPr>
              <p:cNvSpPr>
                <a:spLocks/>
              </p:cNvSpPr>
              <p:nvPr/>
            </p:nvSpPr>
            <p:spPr bwMode="auto">
              <a:xfrm>
                <a:off x="3055" y="868"/>
                <a:ext cx="212" cy="45"/>
              </a:xfrm>
              <a:custGeom>
                <a:avLst/>
                <a:gdLst>
                  <a:gd name="T0" fmla="*/ 2 w 177"/>
                  <a:gd name="T1" fmla="*/ 24 h 40"/>
                  <a:gd name="T2" fmla="*/ 501 w 177"/>
                  <a:gd name="T3" fmla="*/ 0 h 40"/>
                  <a:gd name="T4" fmla="*/ 508 w 177"/>
                  <a:gd name="T5" fmla="*/ 75 h 40"/>
                  <a:gd name="T6" fmla="*/ 506 w 177"/>
                  <a:gd name="T7" fmla="*/ 75 h 40"/>
                  <a:gd name="T8" fmla="*/ 490 w 177"/>
                  <a:gd name="T9" fmla="*/ 75 h 40"/>
                  <a:gd name="T10" fmla="*/ 480 w 177"/>
                  <a:gd name="T11" fmla="*/ 75 h 40"/>
                  <a:gd name="T12" fmla="*/ 471 w 177"/>
                  <a:gd name="T13" fmla="*/ 75 h 40"/>
                  <a:gd name="T14" fmla="*/ 459 w 177"/>
                  <a:gd name="T15" fmla="*/ 75 h 40"/>
                  <a:gd name="T16" fmla="*/ 446 w 177"/>
                  <a:gd name="T17" fmla="*/ 75 h 40"/>
                  <a:gd name="T18" fmla="*/ 435 w 177"/>
                  <a:gd name="T19" fmla="*/ 69 h 40"/>
                  <a:gd name="T20" fmla="*/ 416 w 177"/>
                  <a:gd name="T21" fmla="*/ 69 h 40"/>
                  <a:gd name="T22" fmla="*/ 402 w 177"/>
                  <a:gd name="T23" fmla="*/ 69 h 40"/>
                  <a:gd name="T24" fmla="*/ 386 w 177"/>
                  <a:gd name="T25" fmla="*/ 69 h 40"/>
                  <a:gd name="T26" fmla="*/ 370 w 177"/>
                  <a:gd name="T27" fmla="*/ 69 h 40"/>
                  <a:gd name="T28" fmla="*/ 363 w 177"/>
                  <a:gd name="T29" fmla="*/ 69 h 40"/>
                  <a:gd name="T30" fmla="*/ 353 w 177"/>
                  <a:gd name="T31" fmla="*/ 69 h 40"/>
                  <a:gd name="T32" fmla="*/ 345 w 177"/>
                  <a:gd name="T33" fmla="*/ 69 h 40"/>
                  <a:gd name="T34" fmla="*/ 327 w 177"/>
                  <a:gd name="T35" fmla="*/ 69 h 40"/>
                  <a:gd name="T36" fmla="*/ 308 w 177"/>
                  <a:gd name="T37" fmla="*/ 69 h 40"/>
                  <a:gd name="T38" fmla="*/ 298 w 177"/>
                  <a:gd name="T39" fmla="*/ 69 h 40"/>
                  <a:gd name="T40" fmla="*/ 291 w 177"/>
                  <a:gd name="T41" fmla="*/ 69 h 40"/>
                  <a:gd name="T42" fmla="*/ 278 w 177"/>
                  <a:gd name="T43" fmla="*/ 69 h 40"/>
                  <a:gd name="T44" fmla="*/ 271 w 177"/>
                  <a:gd name="T45" fmla="*/ 69 h 40"/>
                  <a:gd name="T46" fmla="*/ 259 w 177"/>
                  <a:gd name="T47" fmla="*/ 69 h 40"/>
                  <a:gd name="T48" fmla="*/ 247 w 177"/>
                  <a:gd name="T49" fmla="*/ 69 h 40"/>
                  <a:gd name="T50" fmla="*/ 242 w 177"/>
                  <a:gd name="T51" fmla="*/ 69 h 40"/>
                  <a:gd name="T52" fmla="*/ 230 w 177"/>
                  <a:gd name="T53" fmla="*/ 69 h 40"/>
                  <a:gd name="T54" fmla="*/ 221 w 177"/>
                  <a:gd name="T55" fmla="*/ 69 h 40"/>
                  <a:gd name="T56" fmla="*/ 207 w 177"/>
                  <a:gd name="T57" fmla="*/ 69 h 40"/>
                  <a:gd name="T58" fmla="*/ 202 w 177"/>
                  <a:gd name="T59" fmla="*/ 69 h 40"/>
                  <a:gd name="T60" fmla="*/ 191 w 177"/>
                  <a:gd name="T61" fmla="*/ 69 h 40"/>
                  <a:gd name="T62" fmla="*/ 179 w 177"/>
                  <a:gd name="T63" fmla="*/ 75 h 40"/>
                  <a:gd name="T64" fmla="*/ 160 w 177"/>
                  <a:gd name="T65" fmla="*/ 75 h 40"/>
                  <a:gd name="T66" fmla="*/ 142 w 177"/>
                  <a:gd name="T67" fmla="*/ 75 h 40"/>
                  <a:gd name="T68" fmla="*/ 125 w 177"/>
                  <a:gd name="T69" fmla="*/ 78 h 40"/>
                  <a:gd name="T70" fmla="*/ 111 w 177"/>
                  <a:gd name="T71" fmla="*/ 79 h 40"/>
                  <a:gd name="T72" fmla="*/ 99 w 177"/>
                  <a:gd name="T73" fmla="*/ 88 h 40"/>
                  <a:gd name="T74" fmla="*/ 84 w 177"/>
                  <a:gd name="T75" fmla="*/ 89 h 40"/>
                  <a:gd name="T76" fmla="*/ 75 w 177"/>
                  <a:gd name="T77" fmla="*/ 92 h 40"/>
                  <a:gd name="T78" fmla="*/ 62 w 177"/>
                  <a:gd name="T79" fmla="*/ 100 h 40"/>
                  <a:gd name="T80" fmla="*/ 61 w 177"/>
                  <a:gd name="T81" fmla="*/ 103 h 40"/>
                  <a:gd name="T82" fmla="*/ 43 w 177"/>
                  <a:gd name="T83" fmla="*/ 112 h 40"/>
                  <a:gd name="T84" fmla="*/ 30 w 177"/>
                  <a:gd name="T85" fmla="*/ 115 h 40"/>
                  <a:gd name="T86" fmla="*/ 19 w 177"/>
                  <a:gd name="T87" fmla="*/ 115 h 40"/>
                  <a:gd name="T88" fmla="*/ 17 w 177"/>
                  <a:gd name="T89" fmla="*/ 115 h 40"/>
                  <a:gd name="T90" fmla="*/ 2 w 177"/>
                  <a:gd name="T91" fmla="*/ 103 h 40"/>
                  <a:gd name="T92" fmla="*/ 2 w 177"/>
                  <a:gd name="T93" fmla="*/ 89 h 40"/>
                  <a:gd name="T94" fmla="*/ 0 w 177"/>
                  <a:gd name="T95" fmla="*/ 75 h 40"/>
                  <a:gd name="T96" fmla="*/ 0 w 177"/>
                  <a:gd name="T97" fmla="*/ 67 h 40"/>
                  <a:gd name="T98" fmla="*/ 0 w 177"/>
                  <a:gd name="T99" fmla="*/ 54 h 40"/>
                  <a:gd name="T100" fmla="*/ 2 w 177"/>
                  <a:gd name="T101" fmla="*/ 47 h 40"/>
                  <a:gd name="T102" fmla="*/ 2 w 177"/>
                  <a:gd name="T103" fmla="*/ 30 h 40"/>
                  <a:gd name="T104" fmla="*/ 2 w 177"/>
                  <a:gd name="T105" fmla="*/ 24 h 40"/>
                  <a:gd name="T106" fmla="*/ 2 w 177"/>
                  <a:gd name="T107" fmla="*/ 24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40"/>
                  <a:gd name="T164" fmla="*/ 177 w 177"/>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40">
                    <a:moveTo>
                      <a:pt x="2" y="9"/>
                    </a:moveTo>
                    <a:lnTo>
                      <a:pt x="175" y="0"/>
                    </a:lnTo>
                    <a:lnTo>
                      <a:pt x="177" y="26"/>
                    </a:lnTo>
                    <a:lnTo>
                      <a:pt x="176" y="26"/>
                    </a:lnTo>
                    <a:lnTo>
                      <a:pt x="171" y="26"/>
                    </a:lnTo>
                    <a:lnTo>
                      <a:pt x="168" y="26"/>
                    </a:lnTo>
                    <a:lnTo>
                      <a:pt x="164" y="26"/>
                    </a:lnTo>
                    <a:lnTo>
                      <a:pt x="160" y="26"/>
                    </a:lnTo>
                    <a:lnTo>
                      <a:pt x="156" y="26"/>
                    </a:lnTo>
                    <a:lnTo>
                      <a:pt x="151" y="24"/>
                    </a:lnTo>
                    <a:lnTo>
                      <a:pt x="145" y="24"/>
                    </a:lnTo>
                    <a:lnTo>
                      <a:pt x="140" y="24"/>
                    </a:lnTo>
                    <a:lnTo>
                      <a:pt x="133" y="24"/>
                    </a:lnTo>
                    <a:lnTo>
                      <a:pt x="129" y="24"/>
                    </a:lnTo>
                    <a:lnTo>
                      <a:pt x="126" y="24"/>
                    </a:lnTo>
                    <a:lnTo>
                      <a:pt x="124" y="24"/>
                    </a:lnTo>
                    <a:lnTo>
                      <a:pt x="120" y="24"/>
                    </a:lnTo>
                    <a:lnTo>
                      <a:pt x="114" y="24"/>
                    </a:lnTo>
                    <a:lnTo>
                      <a:pt x="108" y="24"/>
                    </a:lnTo>
                    <a:lnTo>
                      <a:pt x="104" y="24"/>
                    </a:lnTo>
                    <a:lnTo>
                      <a:pt x="101" y="24"/>
                    </a:lnTo>
                    <a:lnTo>
                      <a:pt x="97" y="24"/>
                    </a:lnTo>
                    <a:lnTo>
                      <a:pt x="93" y="24"/>
                    </a:lnTo>
                    <a:lnTo>
                      <a:pt x="90" y="24"/>
                    </a:lnTo>
                    <a:lnTo>
                      <a:pt x="86" y="24"/>
                    </a:lnTo>
                    <a:lnTo>
                      <a:pt x="84" y="24"/>
                    </a:lnTo>
                    <a:lnTo>
                      <a:pt x="80" y="24"/>
                    </a:lnTo>
                    <a:lnTo>
                      <a:pt x="77" y="24"/>
                    </a:lnTo>
                    <a:lnTo>
                      <a:pt x="73" y="24"/>
                    </a:lnTo>
                    <a:lnTo>
                      <a:pt x="70" y="24"/>
                    </a:lnTo>
                    <a:lnTo>
                      <a:pt x="67" y="24"/>
                    </a:lnTo>
                    <a:lnTo>
                      <a:pt x="61" y="26"/>
                    </a:lnTo>
                    <a:lnTo>
                      <a:pt x="55" y="26"/>
                    </a:lnTo>
                    <a:lnTo>
                      <a:pt x="49" y="26"/>
                    </a:lnTo>
                    <a:lnTo>
                      <a:pt x="43" y="27"/>
                    </a:lnTo>
                    <a:lnTo>
                      <a:pt x="38" y="28"/>
                    </a:lnTo>
                    <a:lnTo>
                      <a:pt x="34" y="30"/>
                    </a:lnTo>
                    <a:lnTo>
                      <a:pt x="29" y="31"/>
                    </a:lnTo>
                    <a:lnTo>
                      <a:pt x="26" y="32"/>
                    </a:lnTo>
                    <a:lnTo>
                      <a:pt x="22" y="35"/>
                    </a:lnTo>
                    <a:lnTo>
                      <a:pt x="21" y="36"/>
                    </a:lnTo>
                    <a:lnTo>
                      <a:pt x="15" y="39"/>
                    </a:lnTo>
                    <a:lnTo>
                      <a:pt x="11" y="40"/>
                    </a:lnTo>
                    <a:lnTo>
                      <a:pt x="7" y="40"/>
                    </a:lnTo>
                    <a:lnTo>
                      <a:pt x="6" y="40"/>
                    </a:lnTo>
                    <a:lnTo>
                      <a:pt x="2" y="36"/>
                    </a:lnTo>
                    <a:lnTo>
                      <a:pt x="2" y="31"/>
                    </a:lnTo>
                    <a:lnTo>
                      <a:pt x="0" y="26"/>
                    </a:lnTo>
                    <a:lnTo>
                      <a:pt x="0" y="23"/>
                    </a:lnTo>
                    <a:lnTo>
                      <a:pt x="0" y="19"/>
                    </a:lnTo>
                    <a:lnTo>
                      <a:pt x="2" y="16"/>
                    </a:lnTo>
                    <a:lnTo>
                      <a:pt x="2" y="11"/>
                    </a:lnTo>
                    <a:lnTo>
                      <a:pt x="2" y="9"/>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75" name="Freeform 81">
                <a:extLst>
                  <a:ext uri="{FF2B5EF4-FFF2-40B4-BE49-F238E27FC236}">
                    <a16:creationId xmlns:a16="http://schemas.microsoft.com/office/drawing/2014/main" id="{471142BE-CD05-45B7-BF41-5CCAE1DFC34F}"/>
                  </a:ext>
                </a:extLst>
              </p:cNvPr>
              <p:cNvSpPr>
                <a:spLocks/>
              </p:cNvSpPr>
              <p:nvPr/>
            </p:nvSpPr>
            <p:spPr bwMode="auto">
              <a:xfrm>
                <a:off x="3220" y="966"/>
                <a:ext cx="271" cy="128"/>
              </a:xfrm>
              <a:custGeom>
                <a:avLst/>
                <a:gdLst>
                  <a:gd name="T0" fmla="*/ 0 w 243"/>
                  <a:gd name="T1" fmla="*/ 293 h 119"/>
                  <a:gd name="T2" fmla="*/ 18 w 243"/>
                  <a:gd name="T3" fmla="*/ 259 h 119"/>
                  <a:gd name="T4" fmla="*/ 37 w 243"/>
                  <a:gd name="T5" fmla="*/ 227 h 119"/>
                  <a:gd name="T6" fmla="*/ 67 w 243"/>
                  <a:gd name="T7" fmla="*/ 182 h 119"/>
                  <a:gd name="T8" fmla="*/ 97 w 243"/>
                  <a:gd name="T9" fmla="*/ 145 h 119"/>
                  <a:gd name="T10" fmla="*/ 139 w 243"/>
                  <a:gd name="T11" fmla="*/ 114 h 119"/>
                  <a:gd name="T12" fmla="*/ 177 w 243"/>
                  <a:gd name="T13" fmla="*/ 78 h 119"/>
                  <a:gd name="T14" fmla="*/ 218 w 243"/>
                  <a:gd name="T15" fmla="*/ 47 h 119"/>
                  <a:gd name="T16" fmla="*/ 260 w 243"/>
                  <a:gd name="T17" fmla="*/ 23 h 119"/>
                  <a:gd name="T18" fmla="*/ 308 w 243"/>
                  <a:gd name="T19" fmla="*/ 3 h 119"/>
                  <a:gd name="T20" fmla="*/ 356 w 243"/>
                  <a:gd name="T21" fmla="*/ 1 h 119"/>
                  <a:gd name="T22" fmla="*/ 401 w 243"/>
                  <a:gd name="T23" fmla="*/ 1 h 119"/>
                  <a:gd name="T24" fmla="*/ 448 w 243"/>
                  <a:gd name="T25" fmla="*/ 16 h 119"/>
                  <a:gd name="T26" fmla="*/ 495 w 243"/>
                  <a:gd name="T27" fmla="*/ 42 h 119"/>
                  <a:gd name="T28" fmla="*/ 541 w 243"/>
                  <a:gd name="T29" fmla="*/ 69 h 119"/>
                  <a:gd name="T30" fmla="*/ 585 w 243"/>
                  <a:gd name="T31" fmla="*/ 105 h 119"/>
                  <a:gd name="T32" fmla="*/ 629 w 243"/>
                  <a:gd name="T33" fmla="*/ 145 h 119"/>
                  <a:gd name="T34" fmla="*/ 660 w 243"/>
                  <a:gd name="T35" fmla="*/ 182 h 119"/>
                  <a:gd name="T36" fmla="*/ 689 w 243"/>
                  <a:gd name="T37" fmla="*/ 225 h 119"/>
                  <a:gd name="T38" fmla="*/ 704 w 243"/>
                  <a:gd name="T39" fmla="*/ 252 h 119"/>
                  <a:gd name="T40" fmla="*/ 715 w 243"/>
                  <a:gd name="T41" fmla="*/ 288 h 119"/>
                  <a:gd name="T42" fmla="*/ 675 w 243"/>
                  <a:gd name="T43" fmla="*/ 303 h 119"/>
                  <a:gd name="T44" fmla="*/ 638 w 243"/>
                  <a:gd name="T45" fmla="*/ 320 h 119"/>
                  <a:gd name="T46" fmla="*/ 581 w 243"/>
                  <a:gd name="T47" fmla="*/ 321 h 119"/>
                  <a:gd name="T48" fmla="*/ 547 w 243"/>
                  <a:gd name="T49" fmla="*/ 329 h 119"/>
                  <a:gd name="T50" fmla="*/ 516 w 243"/>
                  <a:gd name="T51" fmla="*/ 330 h 119"/>
                  <a:gd name="T52" fmla="*/ 490 w 243"/>
                  <a:gd name="T53" fmla="*/ 332 h 119"/>
                  <a:gd name="T54" fmla="*/ 458 w 243"/>
                  <a:gd name="T55" fmla="*/ 332 h 119"/>
                  <a:gd name="T56" fmla="*/ 426 w 243"/>
                  <a:gd name="T57" fmla="*/ 342 h 119"/>
                  <a:gd name="T58" fmla="*/ 401 w 243"/>
                  <a:gd name="T59" fmla="*/ 342 h 119"/>
                  <a:gd name="T60" fmla="*/ 370 w 243"/>
                  <a:gd name="T61" fmla="*/ 343 h 119"/>
                  <a:gd name="T62" fmla="*/ 326 w 243"/>
                  <a:gd name="T63" fmla="*/ 346 h 119"/>
                  <a:gd name="T64" fmla="*/ 288 w 243"/>
                  <a:gd name="T65" fmla="*/ 346 h 119"/>
                  <a:gd name="T66" fmla="*/ 260 w 243"/>
                  <a:gd name="T67" fmla="*/ 346 h 119"/>
                  <a:gd name="T68" fmla="*/ 231 w 243"/>
                  <a:gd name="T69" fmla="*/ 343 h 119"/>
                  <a:gd name="T70" fmla="*/ 189 w 243"/>
                  <a:gd name="T71" fmla="*/ 332 h 119"/>
                  <a:gd name="T72" fmla="*/ 160 w 243"/>
                  <a:gd name="T73" fmla="*/ 330 h 119"/>
                  <a:gd name="T74" fmla="*/ 125 w 243"/>
                  <a:gd name="T75" fmla="*/ 329 h 119"/>
                  <a:gd name="T76" fmla="*/ 90 w 243"/>
                  <a:gd name="T77" fmla="*/ 324 h 119"/>
                  <a:gd name="T78" fmla="*/ 60 w 243"/>
                  <a:gd name="T79" fmla="*/ 321 h 119"/>
                  <a:gd name="T80" fmla="*/ 33 w 243"/>
                  <a:gd name="T81" fmla="*/ 320 h 119"/>
                  <a:gd name="T82" fmla="*/ 0 w 243"/>
                  <a:gd name="T83" fmla="*/ 310 h 1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3"/>
                  <a:gd name="T127" fmla="*/ 0 h 119"/>
                  <a:gd name="T128" fmla="*/ 243 w 243"/>
                  <a:gd name="T129" fmla="*/ 119 h 1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3" h="119">
                    <a:moveTo>
                      <a:pt x="0" y="107"/>
                    </a:moveTo>
                    <a:lnTo>
                      <a:pt x="0" y="103"/>
                    </a:lnTo>
                    <a:lnTo>
                      <a:pt x="0" y="101"/>
                    </a:lnTo>
                    <a:lnTo>
                      <a:pt x="2" y="97"/>
                    </a:lnTo>
                    <a:lnTo>
                      <a:pt x="4" y="94"/>
                    </a:lnTo>
                    <a:lnTo>
                      <a:pt x="6" y="89"/>
                    </a:lnTo>
                    <a:lnTo>
                      <a:pt x="7" y="85"/>
                    </a:lnTo>
                    <a:lnTo>
                      <a:pt x="10" y="81"/>
                    </a:lnTo>
                    <a:lnTo>
                      <a:pt x="12" y="78"/>
                    </a:lnTo>
                    <a:lnTo>
                      <a:pt x="15" y="72"/>
                    </a:lnTo>
                    <a:lnTo>
                      <a:pt x="18" y="68"/>
                    </a:lnTo>
                    <a:lnTo>
                      <a:pt x="22" y="63"/>
                    </a:lnTo>
                    <a:lnTo>
                      <a:pt x="26" y="60"/>
                    </a:lnTo>
                    <a:lnTo>
                      <a:pt x="28" y="55"/>
                    </a:lnTo>
                    <a:lnTo>
                      <a:pt x="32" y="51"/>
                    </a:lnTo>
                    <a:lnTo>
                      <a:pt x="36" y="47"/>
                    </a:lnTo>
                    <a:lnTo>
                      <a:pt x="42" y="43"/>
                    </a:lnTo>
                    <a:lnTo>
                      <a:pt x="46" y="39"/>
                    </a:lnTo>
                    <a:lnTo>
                      <a:pt x="50" y="35"/>
                    </a:lnTo>
                    <a:lnTo>
                      <a:pt x="54" y="31"/>
                    </a:lnTo>
                    <a:lnTo>
                      <a:pt x="59" y="27"/>
                    </a:lnTo>
                    <a:lnTo>
                      <a:pt x="63" y="24"/>
                    </a:lnTo>
                    <a:lnTo>
                      <a:pt x="69" y="20"/>
                    </a:lnTo>
                    <a:lnTo>
                      <a:pt x="74" y="16"/>
                    </a:lnTo>
                    <a:lnTo>
                      <a:pt x="79" y="15"/>
                    </a:lnTo>
                    <a:lnTo>
                      <a:pt x="83" y="11"/>
                    </a:lnTo>
                    <a:lnTo>
                      <a:pt x="89" y="8"/>
                    </a:lnTo>
                    <a:lnTo>
                      <a:pt x="94" y="7"/>
                    </a:lnTo>
                    <a:lnTo>
                      <a:pt x="99" y="5"/>
                    </a:lnTo>
                    <a:lnTo>
                      <a:pt x="105" y="3"/>
                    </a:lnTo>
                    <a:lnTo>
                      <a:pt x="110" y="1"/>
                    </a:lnTo>
                    <a:lnTo>
                      <a:pt x="116" y="1"/>
                    </a:lnTo>
                    <a:lnTo>
                      <a:pt x="121" y="1"/>
                    </a:lnTo>
                    <a:lnTo>
                      <a:pt x="125" y="0"/>
                    </a:lnTo>
                    <a:lnTo>
                      <a:pt x="130" y="0"/>
                    </a:lnTo>
                    <a:lnTo>
                      <a:pt x="136" y="1"/>
                    </a:lnTo>
                    <a:lnTo>
                      <a:pt x="141" y="3"/>
                    </a:lnTo>
                    <a:lnTo>
                      <a:pt x="146" y="4"/>
                    </a:lnTo>
                    <a:lnTo>
                      <a:pt x="152" y="5"/>
                    </a:lnTo>
                    <a:lnTo>
                      <a:pt x="157" y="8"/>
                    </a:lnTo>
                    <a:lnTo>
                      <a:pt x="163" y="11"/>
                    </a:lnTo>
                    <a:lnTo>
                      <a:pt x="168" y="14"/>
                    </a:lnTo>
                    <a:lnTo>
                      <a:pt x="173" y="18"/>
                    </a:lnTo>
                    <a:lnTo>
                      <a:pt x="179" y="22"/>
                    </a:lnTo>
                    <a:lnTo>
                      <a:pt x="184" y="24"/>
                    </a:lnTo>
                    <a:lnTo>
                      <a:pt x="188" y="28"/>
                    </a:lnTo>
                    <a:lnTo>
                      <a:pt x="193" y="32"/>
                    </a:lnTo>
                    <a:lnTo>
                      <a:pt x="199" y="36"/>
                    </a:lnTo>
                    <a:lnTo>
                      <a:pt x="204" y="42"/>
                    </a:lnTo>
                    <a:lnTo>
                      <a:pt x="208" y="46"/>
                    </a:lnTo>
                    <a:lnTo>
                      <a:pt x="213" y="51"/>
                    </a:lnTo>
                    <a:lnTo>
                      <a:pt x="217" y="55"/>
                    </a:lnTo>
                    <a:lnTo>
                      <a:pt x="222" y="59"/>
                    </a:lnTo>
                    <a:lnTo>
                      <a:pt x="224" y="63"/>
                    </a:lnTo>
                    <a:lnTo>
                      <a:pt x="228" y="67"/>
                    </a:lnTo>
                    <a:lnTo>
                      <a:pt x="231" y="72"/>
                    </a:lnTo>
                    <a:lnTo>
                      <a:pt x="234" y="77"/>
                    </a:lnTo>
                    <a:lnTo>
                      <a:pt x="236" y="79"/>
                    </a:lnTo>
                    <a:lnTo>
                      <a:pt x="239" y="83"/>
                    </a:lnTo>
                    <a:lnTo>
                      <a:pt x="239" y="86"/>
                    </a:lnTo>
                    <a:lnTo>
                      <a:pt x="242" y="90"/>
                    </a:lnTo>
                    <a:lnTo>
                      <a:pt x="243" y="95"/>
                    </a:lnTo>
                    <a:lnTo>
                      <a:pt x="243" y="99"/>
                    </a:lnTo>
                    <a:lnTo>
                      <a:pt x="239" y="101"/>
                    </a:lnTo>
                    <a:lnTo>
                      <a:pt x="234" y="103"/>
                    </a:lnTo>
                    <a:lnTo>
                      <a:pt x="230" y="103"/>
                    </a:lnTo>
                    <a:lnTo>
                      <a:pt x="226" y="106"/>
                    </a:lnTo>
                    <a:lnTo>
                      <a:pt x="220" y="106"/>
                    </a:lnTo>
                    <a:lnTo>
                      <a:pt x="216" y="109"/>
                    </a:lnTo>
                    <a:lnTo>
                      <a:pt x="209" y="109"/>
                    </a:lnTo>
                    <a:lnTo>
                      <a:pt x="204" y="110"/>
                    </a:lnTo>
                    <a:lnTo>
                      <a:pt x="197" y="110"/>
                    </a:lnTo>
                    <a:lnTo>
                      <a:pt x="192" y="111"/>
                    </a:lnTo>
                    <a:lnTo>
                      <a:pt x="188" y="111"/>
                    </a:lnTo>
                    <a:lnTo>
                      <a:pt x="185" y="113"/>
                    </a:lnTo>
                    <a:lnTo>
                      <a:pt x="183" y="113"/>
                    </a:lnTo>
                    <a:lnTo>
                      <a:pt x="179" y="114"/>
                    </a:lnTo>
                    <a:lnTo>
                      <a:pt x="176" y="114"/>
                    </a:lnTo>
                    <a:lnTo>
                      <a:pt x="172" y="114"/>
                    </a:lnTo>
                    <a:lnTo>
                      <a:pt x="169" y="114"/>
                    </a:lnTo>
                    <a:lnTo>
                      <a:pt x="167" y="115"/>
                    </a:lnTo>
                    <a:lnTo>
                      <a:pt x="163" y="115"/>
                    </a:lnTo>
                    <a:lnTo>
                      <a:pt x="158" y="115"/>
                    </a:lnTo>
                    <a:lnTo>
                      <a:pt x="156" y="115"/>
                    </a:lnTo>
                    <a:lnTo>
                      <a:pt x="152" y="115"/>
                    </a:lnTo>
                    <a:lnTo>
                      <a:pt x="149" y="115"/>
                    </a:lnTo>
                    <a:lnTo>
                      <a:pt x="145" y="117"/>
                    </a:lnTo>
                    <a:lnTo>
                      <a:pt x="142" y="117"/>
                    </a:lnTo>
                    <a:lnTo>
                      <a:pt x="140" y="117"/>
                    </a:lnTo>
                    <a:lnTo>
                      <a:pt x="136" y="117"/>
                    </a:lnTo>
                    <a:lnTo>
                      <a:pt x="132" y="117"/>
                    </a:lnTo>
                    <a:lnTo>
                      <a:pt x="129" y="117"/>
                    </a:lnTo>
                    <a:lnTo>
                      <a:pt x="126" y="118"/>
                    </a:lnTo>
                    <a:lnTo>
                      <a:pt x="121" y="118"/>
                    </a:lnTo>
                    <a:lnTo>
                      <a:pt x="116" y="119"/>
                    </a:lnTo>
                    <a:lnTo>
                      <a:pt x="110" y="119"/>
                    </a:lnTo>
                    <a:lnTo>
                      <a:pt x="106" y="119"/>
                    </a:lnTo>
                    <a:lnTo>
                      <a:pt x="101" y="119"/>
                    </a:lnTo>
                    <a:lnTo>
                      <a:pt x="97" y="119"/>
                    </a:lnTo>
                    <a:lnTo>
                      <a:pt x="94" y="119"/>
                    </a:lnTo>
                    <a:lnTo>
                      <a:pt x="91" y="119"/>
                    </a:lnTo>
                    <a:lnTo>
                      <a:pt x="89" y="119"/>
                    </a:lnTo>
                    <a:lnTo>
                      <a:pt x="87" y="119"/>
                    </a:lnTo>
                    <a:lnTo>
                      <a:pt x="85" y="118"/>
                    </a:lnTo>
                    <a:lnTo>
                      <a:pt x="79" y="118"/>
                    </a:lnTo>
                    <a:lnTo>
                      <a:pt x="74" y="117"/>
                    </a:lnTo>
                    <a:lnTo>
                      <a:pt x="69" y="117"/>
                    </a:lnTo>
                    <a:lnTo>
                      <a:pt x="65" y="115"/>
                    </a:lnTo>
                    <a:lnTo>
                      <a:pt x="61" y="115"/>
                    </a:lnTo>
                    <a:lnTo>
                      <a:pt x="57" y="114"/>
                    </a:lnTo>
                    <a:lnTo>
                      <a:pt x="54" y="114"/>
                    </a:lnTo>
                    <a:lnTo>
                      <a:pt x="50" y="114"/>
                    </a:lnTo>
                    <a:lnTo>
                      <a:pt x="46" y="113"/>
                    </a:lnTo>
                    <a:lnTo>
                      <a:pt x="42" y="113"/>
                    </a:lnTo>
                    <a:lnTo>
                      <a:pt x="39" y="113"/>
                    </a:lnTo>
                    <a:lnTo>
                      <a:pt x="35" y="111"/>
                    </a:lnTo>
                    <a:lnTo>
                      <a:pt x="31" y="111"/>
                    </a:lnTo>
                    <a:lnTo>
                      <a:pt x="27" y="110"/>
                    </a:lnTo>
                    <a:lnTo>
                      <a:pt x="24" y="110"/>
                    </a:lnTo>
                    <a:lnTo>
                      <a:pt x="20" y="110"/>
                    </a:lnTo>
                    <a:lnTo>
                      <a:pt x="16" y="109"/>
                    </a:lnTo>
                    <a:lnTo>
                      <a:pt x="14" y="109"/>
                    </a:lnTo>
                    <a:lnTo>
                      <a:pt x="11" y="109"/>
                    </a:lnTo>
                    <a:lnTo>
                      <a:pt x="6" y="109"/>
                    </a:lnTo>
                    <a:lnTo>
                      <a:pt x="3" y="107"/>
                    </a:lnTo>
                    <a:lnTo>
                      <a:pt x="0" y="107"/>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76" name="Freeform 82">
                <a:extLst>
                  <a:ext uri="{FF2B5EF4-FFF2-40B4-BE49-F238E27FC236}">
                    <a16:creationId xmlns:a16="http://schemas.microsoft.com/office/drawing/2014/main" id="{D996A508-BBA1-4885-8CC5-2EA33BF1CC89}"/>
                  </a:ext>
                </a:extLst>
              </p:cNvPr>
              <p:cNvSpPr>
                <a:spLocks/>
              </p:cNvSpPr>
              <p:nvPr/>
            </p:nvSpPr>
            <p:spPr bwMode="auto">
              <a:xfrm>
                <a:off x="3291" y="1593"/>
                <a:ext cx="165" cy="106"/>
              </a:xfrm>
              <a:custGeom>
                <a:avLst/>
                <a:gdLst>
                  <a:gd name="T0" fmla="*/ 0 w 139"/>
                  <a:gd name="T1" fmla="*/ 277 h 90"/>
                  <a:gd name="T2" fmla="*/ 16 w 139"/>
                  <a:gd name="T3" fmla="*/ 277 h 90"/>
                  <a:gd name="T4" fmla="*/ 37 w 139"/>
                  <a:gd name="T5" fmla="*/ 277 h 90"/>
                  <a:gd name="T6" fmla="*/ 60 w 139"/>
                  <a:gd name="T7" fmla="*/ 277 h 90"/>
                  <a:gd name="T8" fmla="*/ 89 w 139"/>
                  <a:gd name="T9" fmla="*/ 271 h 90"/>
                  <a:gd name="T10" fmla="*/ 124 w 139"/>
                  <a:gd name="T11" fmla="*/ 271 h 90"/>
                  <a:gd name="T12" fmla="*/ 159 w 139"/>
                  <a:gd name="T13" fmla="*/ 271 h 90"/>
                  <a:gd name="T14" fmla="*/ 193 w 139"/>
                  <a:gd name="T15" fmla="*/ 271 h 90"/>
                  <a:gd name="T16" fmla="*/ 229 w 139"/>
                  <a:gd name="T17" fmla="*/ 270 h 90"/>
                  <a:gd name="T18" fmla="*/ 272 w 139"/>
                  <a:gd name="T19" fmla="*/ 270 h 90"/>
                  <a:gd name="T20" fmla="*/ 304 w 139"/>
                  <a:gd name="T21" fmla="*/ 263 h 90"/>
                  <a:gd name="T22" fmla="*/ 337 w 139"/>
                  <a:gd name="T23" fmla="*/ 263 h 90"/>
                  <a:gd name="T24" fmla="*/ 366 w 139"/>
                  <a:gd name="T25" fmla="*/ 256 h 90"/>
                  <a:gd name="T26" fmla="*/ 387 w 139"/>
                  <a:gd name="T27" fmla="*/ 250 h 90"/>
                  <a:gd name="T28" fmla="*/ 413 w 139"/>
                  <a:gd name="T29" fmla="*/ 238 h 90"/>
                  <a:gd name="T30" fmla="*/ 413 w 139"/>
                  <a:gd name="T31" fmla="*/ 220 h 90"/>
                  <a:gd name="T32" fmla="*/ 415 w 139"/>
                  <a:gd name="T33" fmla="*/ 186 h 90"/>
                  <a:gd name="T34" fmla="*/ 413 w 139"/>
                  <a:gd name="T35" fmla="*/ 151 h 90"/>
                  <a:gd name="T36" fmla="*/ 411 w 139"/>
                  <a:gd name="T37" fmla="*/ 122 h 90"/>
                  <a:gd name="T38" fmla="*/ 401 w 139"/>
                  <a:gd name="T39" fmla="*/ 85 h 90"/>
                  <a:gd name="T40" fmla="*/ 392 w 139"/>
                  <a:gd name="T41" fmla="*/ 48 h 90"/>
                  <a:gd name="T42" fmla="*/ 381 w 139"/>
                  <a:gd name="T43" fmla="*/ 23 h 90"/>
                  <a:gd name="T44" fmla="*/ 366 w 139"/>
                  <a:gd name="T45" fmla="*/ 14 h 90"/>
                  <a:gd name="T46" fmla="*/ 337 w 139"/>
                  <a:gd name="T47" fmla="*/ 0 h 90"/>
                  <a:gd name="T48" fmla="*/ 322 w 139"/>
                  <a:gd name="T49" fmla="*/ 0 h 90"/>
                  <a:gd name="T50" fmla="*/ 289 w 139"/>
                  <a:gd name="T51" fmla="*/ 0 h 90"/>
                  <a:gd name="T52" fmla="*/ 259 w 139"/>
                  <a:gd name="T53" fmla="*/ 0 h 90"/>
                  <a:gd name="T54" fmla="*/ 229 w 139"/>
                  <a:gd name="T55" fmla="*/ 0 h 90"/>
                  <a:gd name="T56" fmla="*/ 201 w 139"/>
                  <a:gd name="T57" fmla="*/ 0 h 90"/>
                  <a:gd name="T58" fmla="*/ 166 w 139"/>
                  <a:gd name="T59" fmla="*/ 0 h 90"/>
                  <a:gd name="T60" fmla="*/ 138 w 139"/>
                  <a:gd name="T61" fmla="*/ 0 h 90"/>
                  <a:gd name="T62" fmla="*/ 110 w 139"/>
                  <a:gd name="T63" fmla="*/ 0 h 90"/>
                  <a:gd name="T64" fmla="*/ 76 w 139"/>
                  <a:gd name="T65" fmla="*/ 1 h 90"/>
                  <a:gd name="T66" fmla="*/ 49 w 139"/>
                  <a:gd name="T67" fmla="*/ 1 h 90"/>
                  <a:gd name="T68" fmla="*/ 29 w 139"/>
                  <a:gd name="T69" fmla="*/ 2 h 90"/>
                  <a:gd name="T70" fmla="*/ 16 w 139"/>
                  <a:gd name="T71" fmla="*/ 2 h 90"/>
                  <a:gd name="T72" fmla="*/ 0 w 139"/>
                  <a:gd name="T73" fmla="*/ 14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9"/>
                  <a:gd name="T112" fmla="*/ 0 h 90"/>
                  <a:gd name="T113" fmla="*/ 139 w 139"/>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9" h="90">
                    <a:moveTo>
                      <a:pt x="0" y="4"/>
                    </a:moveTo>
                    <a:lnTo>
                      <a:pt x="0" y="90"/>
                    </a:lnTo>
                    <a:lnTo>
                      <a:pt x="1" y="90"/>
                    </a:lnTo>
                    <a:lnTo>
                      <a:pt x="5" y="90"/>
                    </a:lnTo>
                    <a:lnTo>
                      <a:pt x="8" y="90"/>
                    </a:lnTo>
                    <a:lnTo>
                      <a:pt x="12" y="90"/>
                    </a:lnTo>
                    <a:lnTo>
                      <a:pt x="16" y="90"/>
                    </a:lnTo>
                    <a:lnTo>
                      <a:pt x="20" y="90"/>
                    </a:lnTo>
                    <a:lnTo>
                      <a:pt x="25" y="88"/>
                    </a:lnTo>
                    <a:lnTo>
                      <a:pt x="30" y="88"/>
                    </a:lnTo>
                    <a:lnTo>
                      <a:pt x="36" y="88"/>
                    </a:lnTo>
                    <a:lnTo>
                      <a:pt x="41" y="88"/>
                    </a:lnTo>
                    <a:lnTo>
                      <a:pt x="47" y="88"/>
                    </a:lnTo>
                    <a:lnTo>
                      <a:pt x="53" y="88"/>
                    </a:lnTo>
                    <a:lnTo>
                      <a:pt x="60" y="88"/>
                    </a:lnTo>
                    <a:lnTo>
                      <a:pt x="65" y="88"/>
                    </a:lnTo>
                    <a:lnTo>
                      <a:pt x="72" y="88"/>
                    </a:lnTo>
                    <a:lnTo>
                      <a:pt x="77" y="87"/>
                    </a:lnTo>
                    <a:lnTo>
                      <a:pt x="84" y="87"/>
                    </a:lnTo>
                    <a:lnTo>
                      <a:pt x="91" y="87"/>
                    </a:lnTo>
                    <a:lnTo>
                      <a:pt x="96" y="87"/>
                    </a:lnTo>
                    <a:lnTo>
                      <a:pt x="102" y="85"/>
                    </a:lnTo>
                    <a:lnTo>
                      <a:pt x="107" y="85"/>
                    </a:lnTo>
                    <a:lnTo>
                      <a:pt x="112" y="85"/>
                    </a:lnTo>
                    <a:lnTo>
                      <a:pt x="116" y="84"/>
                    </a:lnTo>
                    <a:lnTo>
                      <a:pt x="122" y="83"/>
                    </a:lnTo>
                    <a:lnTo>
                      <a:pt x="126" y="81"/>
                    </a:lnTo>
                    <a:lnTo>
                      <a:pt x="130" y="81"/>
                    </a:lnTo>
                    <a:lnTo>
                      <a:pt x="134" y="80"/>
                    </a:lnTo>
                    <a:lnTo>
                      <a:pt x="138" y="77"/>
                    </a:lnTo>
                    <a:lnTo>
                      <a:pt x="138" y="75"/>
                    </a:lnTo>
                    <a:lnTo>
                      <a:pt x="138" y="71"/>
                    </a:lnTo>
                    <a:lnTo>
                      <a:pt x="138" y="65"/>
                    </a:lnTo>
                    <a:lnTo>
                      <a:pt x="139" y="61"/>
                    </a:lnTo>
                    <a:lnTo>
                      <a:pt x="138" y="56"/>
                    </a:lnTo>
                    <a:lnTo>
                      <a:pt x="138" y="49"/>
                    </a:lnTo>
                    <a:lnTo>
                      <a:pt x="136" y="44"/>
                    </a:lnTo>
                    <a:lnTo>
                      <a:pt x="136" y="39"/>
                    </a:lnTo>
                    <a:lnTo>
                      <a:pt x="135" y="32"/>
                    </a:lnTo>
                    <a:lnTo>
                      <a:pt x="134" y="27"/>
                    </a:lnTo>
                    <a:lnTo>
                      <a:pt x="131" y="21"/>
                    </a:lnTo>
                    <a:lnTo>
                      <a:pt x="131" y="16"/>
                    </a:lnTo>
                    <a:lnTo>
                      <a:pt x="128" y="10"/>
                    </a:lnTo>
                    <a:lnTo>
                      <a:pt x="127" y="8"/>
                    </a:lnTo>
                    <a:lnTo>
                      <a:pt x="124" y="4"/>
                    </a:lnTo>
                    <a:lnTo>
                      <a:pt x="122" y="4"/>
                    </a:lnTo>
                    <a:lnTo>
                      <a:pt x="118" y="1"/>
                    </a:lnTo>
                    <a:lnTo>
                      <a:pt x="112" y="0"/>
                    </a:lnTo>
                    <a:lnTo>
                      <a:pt x="110" y="0"/>
                    </a:lnTo>
                    <a:lnTo>
                      <a:pt x="106" y="0"/>
                    </a:lnTo>
                    <a:lnTo>
                      <a:pt x="102" y="0"/>
                    </a:lnTo>
                    <a:lnTo>
                      <a:pt x="97" y="0"/>
                    </a:lnTo>
                    <a:lnTo>
                      <a:pt x="92" y="0"/>
                    </a:lnTo>
                    <a:lnTo>
                      <a:pt x="87" y="0"/>
                    </a:lnTo>
                    <a:lnTo>
                      <a:pt x="83" y="0"/>
                    </a:lnTo>
                    <a:lnTo>
                      <a:pt x="77" y="0"/>
                    </a:lnTo>
                    <a:lnTo>
                      <a:pt x="72" y="0"/>
                    </a:lnTo>
                    <a:lnTo>
                      <a:pt x="67" y="0"/>
                    </a:lnTo>
                    <a:lnTo>
                      <a:pt x="61" y="0"/>
                    </a:lnTo>
                    <a:lnTo>
                      <a:pt x="56" y="0"/>
                    </a:lnTo>
                    <a:lnTo>
                      <a:pt x="51" y="0"/>
                    </a:lnTo>
                    <a:lnTo>
                      <a:pt x="45" y="0"/>
                    </a:lnTo>
                    <a:lnTo>
                      <a:pt x="40" y="0"/>
                    </a:lnTo>
                    <a:lnTo>
                      <a:pt x="36" y="0"/>
                    </a:lnTo>
                    <a:lnTo>
                      <a:pt x="30" y="0"/>
                    </a:lnTo>
                    <a:lnTo>
                      <a:pt x="25" y="1"/>
                    </a:lnTo>
                    <a:lnTo>
                      <a:pt x="21" y="1"/>
                    </a:lnTo>
                    <a:lnTo>
                      <a:pt x="17" y="1"/>
                    </a:lnTo>
                    <a:lnTo>
                      <a:pt x="13" y="1"/>
                    </a:lnTo>
                    <a:lnTo>
                      <a:pt x="10" y="2"/>
                    </a:lnTo>
                    <a:lnTo>
                      <a:pt x="6" y="2"/>
                    </a:lnTo>
                    <a:lnTo>
                      <a:pt x="5" y="2"/>
                    </a:lnTo>
                    <a:lnTo>
                      <a:pt x="1" y="2"/>
                    </a:lnTo>
                    <a:lnTo>
                      <a:pt x="0" y="4"/>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77" name="Freeform 83">
                <a:extLst>
                  <a:ext uri="{FF2B5EF4-FFF2-40B4-BE49-F238E27FC236}">
                    <a16:creationId xmlns:a16="http://schemas.microsoft.com/office/drawing/2014/main" id="{213B8064-0B6D-476B-9417-605651EDADB9}"/>
                  </a:ext>
                </a:extLst>
              </p:cNvPr>
              <p:cNvSpPr>
                <a:spLocks/>
              </p:cNvSpPr>
              <p:nvPr/>
            </p:nvSpPr>
            <p:spPr bwMode="auto">
              <a:xfrm>
                <a:off x="3161" y="1102"/>
                <a:ext cx="366" cy="521"/>
              </a:xfrm>
              <a:custGeom>
                <a:avLst/>
                <a:gdLst>
                  <a:gd name="T0" fmla="*/ 489 w 319"/>
                  <a:gd name="T1" fmla="*/ 2 h 458"/>
                  <a:gd name="T2" fmla="*/ 556 w 319"/>
                  <a:gd name="T3" fmla="*/ 2 h 458"/>
                  <a:gd name="T4" fmla="*/ 608 w 319"/>
                  <a:gd name="T5" fmla="*/ 3 h 458"/>
                  <a:gd name="T6" fmla="*/ 664 w 319"/>
                  <a:gd name="T7" fmla="*/ 23 h 458"/>
                  <a:gd name="T8" fmla="*/ 708 w 319"/>
                  <a:gd name="T9" fmla="*/ 42 h 458"/>
                  <a:gd name="T10" fmla="*/ 766 w 319"/>
                  <a:gd name="T11" fmla="*/ 78 h 458"/>
                  <a:gd name="T12" fmla="*/ 816 w 319"/>
                  <a:gd name="T13" fmla="*/ 142 h 458"/>
                  <a:gd name="T14" fmla="*/ 853 w 319"/>
                  <a:gd name="T15" fmla="*/ 213 h 458"/>
                  <a:gd name="T16" fmla="*/ 871 w 319"/>
                  <a:gd name="T17" fmla="*/ 261 h 458"/>
                  <a:gd name="T18" fmla="*/ 883 w 319"/>
                  <a:gd name="T19" fmla="*/ 303 h 458"/>
                  <a:gd name="T20" fmla="*/ 885 w 319"/>
                  <a:gd name="T21" fmla="*/ 342 h 458"/>
                  <a:gd name="T22" fmla="*/ 896 w 319"/>
                  <a:gd name="T23" fmla="*/ 385 h 458"/>
                  <a:gd name="T24" fmla="*/ 907 w 319"/>
                  <a:gd name="T25" fmla="*/ 422 h 458"/>
                  <a:gd name="T26" fmla="*/ 920 w 319"/>
                  <a:gd name="T27" fmla="*/ 470 h 458"/>
                  <a:gd name="T28" fmla="*/ 923 w 319"/>
                  <a:gd name="T29" fmla="*/ 510 h 458"/>
                  <a:gd name="T30" fmla="*/ 930 w 319"/>
                  <a:gd name="T31" fmla="*/ 555 h 458"/>
                  <a:gd name="T32" fmla="*/ 936 w 319"/>
                  <a:gd name="T33" fmla="*/ 608 h 458"/>
                  <a:gd name="T34" fmla="*/ 942 w 319"/>
                  <a:gd name="T35" fmla="*/ 662 h 458"/>
                  <a:gd name="T36" fmla="*/ 943 w 319"/>
                  <a:gd name="T37" fmla="*/ 713 h 458"/>
                  <a:gd name="T38" fmla="*/ 943 w 319"/>
                  <a:gd name="T39" fmla="*/ 765 h 458"/>
                  <a:gd name="T40" fmla="*/ 946 w 319"/>
                  <a:gd name="T41" fmla="*/ 824 h 458"/>
                  <a:gd name="T42" fmla="*/ 946 w 319"/>
                  <a:gd name="T43" fmla="*/ 875 h 458"/>
                  <a:gd name="T44" fmla="*/ 946 w 319"/>
                  <a:gd name="T45" fmla="*/ 922 h 458"/>
                  <a:gd name="T46" fmla="*/ 943 w 319"/>
                  <a:gd name="T47" fmla="*/ 967 h 458"/>
                  <a:gd name="T48" fmla="*/ 943 w 319"/>
                  <a:gd name="T49" fmla="*/ 1014 h 458"/>
                  <a:gd name="T50" fmla="*/ 936 w 319"/>
                  <a:gd name="T51" fmla="*/ 1080 h 458"/>
                  <a:gd name="T52" fmla="*/ 923 w 319"/>
                  <a:gd name="T53" fmla="*/ 1130 h 458"/>
                  <a:gd name="T54" fmla="*/ 884 w 319"/>
                  <a:gd name="T55" fmla="*/ 1185 h 458"/>
                  <a:gd name="T56" fmla="*/ 836 w 319"/>
                  <a:gd name="T57" fmla="*/ 1231 h 458"/>
                  <a:gd name="T58" fmla="*/ 799 w 319"/>
                  <a:gd name="T59" fmla="*/ 1264 h 458"/>
                  <a:gd name="T60" fmla="*/ 757 w 319"/>
                  <a:gd name="T61" fmla="*/ 1290 h 458"/>
                  <a:gd name="T62" fmla="*/ 702 w 319"/>
                  <a:gd name="T63" fmla="*/ 1324 h 458"/>
                  <a:gd name="T64" fmla="*/ 674 w 319"/>
                  <a:gd name="T65" fmla="*/ 1335 h 458"/>
                  <a:gd name="T66" fmla="*/ 641 w 319"/>
                  <a:gd name="T67" fmla="*/ 1335 h 458"/>
                  <a:gd name="T68" fmla="*/ 594 w 319"/>
                  <a:gd name="T69" fmla="*/ 1335 h 458"/>
                  <a:gd name="T70" fmla="*/ 529 w 319"/>
                  <a:gd name="T71" fmla="*/ 1335 h 458"/>
                  <a:gd name="T72" fmla="*/ 467 w 319"/>
                  <a:gd name="T73" fmla="*/ 1335 h 458"/>
                  <a:gd name="T74" fmla="*/ 406 w 319"/>
                  <a:gd name="T75" fmla="*/ 1335 h 458"/>
                  <a:gd name="T76" fmla="*/ 355 w 319"/>
                  <a:gd name="T77" fmla="*/ 1327 h 458"/>
                  <a:gd name="T78" fmla="*/ 310 w 319"/>
                  <a:gd name="T79" fmla="*/ 1313 h 458"/>
                  <a:gd name="T80" fmla="*/ 273 w 319"/>
                  <a:gd name="T81" fmla="*/ 1275 h 458"/>
                  <a:gd name="T82" fmla="*/ 228 w 319"/>
                  <a:gd name="T83" fmla="*/ 1231 h 458"/>
                  <a:gd name="T84" fmla="*/ 181 w 319"/>
                  <a:gd name="T85" fmla="*/ 1175 h 458"/>
                  <a:gd name="T86" fmla="*/ 128 w 319"/>
                  <a:gd name="T87" fmla="*/ 1114 h 458"/>
                  <a:gd name="T88" fmla="*/ 86 w 319"/>
                  <a:gd name="T89" fmla="*/ 1046 h 458"/>
                  <a:gd name="T90" fmla="*/ 43 w 319"/>
                  <a:gd name="T91" fmla="*/ 980 h 458"/>
                  <a:gd name="T92" fmla="*/ 18 w 319"/>
                  <a:gd name="T93" fmla="*/ 919 h 458"/>
                  <a:gd name="T94" fmla="*/ 3 w 319"/>
                  <a:gd name="T95" fmla="*/ 875 h 458"/>
                  <a:gd name="T96" fmla="*/ 0 w 319"/>
                  <a:gd name="T97" fmla="*/ 833 h 458"/>
                  <a:gd name="T98" fmla="*/ 0 w 319"/>
                  <a:gd name="T99" fmla="*/ 779 h 458"/>
                  <a:gd name="T100" fmla="*/ 0 w 319"/>
                  <a:gd name="T101" fmla="*/ 713 h 458"/>
                  <a:gd name="T102" fmla="*/ 3 w 319"/>
                  <a:gd name="T103" fmla="*/ 648 h 458"/>
                  <a:gd name="T104" fmla="*/ 18 w 319"/>
                  <a:gd name="T105" fmla="*/ 576 h 458"/>
                  <a:gd name="T106" fmla="*/ 33 w 319"/>
                  <a:gd name="T107" fmla="*/ 498 h 458"/>
                  <a:gd name="T108" fmla="*/ 47 w 319"/>
                  <a:gd name="T109" fmla="*/ 422 h 458"/>
                  <a:gd name="T110" fmla="*/ 70 w 319"/>
                  <a:gd name="T111" fmla="*/ 348 h 458"/>
                  <a:gd name="T112" fmla="*/ 102 w 319"/>
                  <a:gd name="T113" fmla="*/ 278 h 458"/>
                  <a:gd name="T114" fmla="*/ 141 w 319"/>
                  <a:gd name="T115" fmla="*/ 213 h 458"/>
                  <a:gd name="T116" fmla="*/ 181 w 319"/>
                  <a:gd name="T117" fmla="*/ 151 h 458"/>
                  <a:gd name="T118" fmla="*/ 228 w 319"/>
                  <a:gd name="T119" fmla="*/ 99 h 458"/>
                  <a:gd name="T120" fmla="*/ 287 w 319"/>
                  <a:gd name="T121" fmla="*/ 54 h 458"/>
                  <a:gd name="T122" fmla="*/ 348 w 319"/>
                  <a:gd name="T123" fmla="*/ 23 h 458"/>
                  <a:gd name="T124" fmla="*/ 415 w 319"/>
                  <a:gd name="T125" fmla="*/ 3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9"/>
                  <a:gd name="T190" fmla="*/ 0 h 458"/>
                  <a:gd name="T191" fmla="*/ 319 w 31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9" h="458">
                    <a:moveTo>
                      <a:pt x="148" y="3"/>
                    </a:moveTo>
                    <a:lnTo>
                      <a:pt x="153" y="2"/>
                    </a:lnTo>
                    <a:lnTo>
                      <a:pt x="159" y="2"/>
                    </a:lnTo>
                    <a:lnTo>
                      <a:pt x="165" y="2"/>
                    </a:lnTo>
                    <a:lnTo>
                      <a:pt x="171" y="2"/>
                    </a:lnTo>
                    <a:lnTo>
                      <a:pt x="176" y="0"/>
                    </a:lnTo>
                    <a:lnTo>
                      <a:pt x="181" y="0"/>
                    </a:lnTo>
                    <a:lnTo>
                      <a:pt x="187" y="2"/>
                    </a:lnTo>
                    <a:lnTo>
                      <a:pt x="192" y="2"/>
                    </a:lnTo>
                    <a:lnTo>
                      <a:pt x="197" y="2"/>
                    </a:lnTo>
                    <a:lnTo>
                      <a:pt x="201" y="3"/>
                    </a:lnTo>
                    <a:lnTo>
                      <a:pt x="205" y="3"/>
                    </a:lnTo>
                    <a:lnTo>
                      <a:pt x="211" y="4"/>
                    </a:lnTo>
                    <a:lnTo>
                      <a:pt x="215" y="6"/>
                    </a:lnTo>
                    <a:lnTo>
                      <a:pt x="219" y="7"/>
                    </a:lnTo>
                    <a:lnTo>
                      <a:pt x="223" y="8"/>
                    </a:lnTo>
                    <a:lnTo>
                      <a:pt x="227" y="10"/>
                    </a:lnTo>
                    <a:lnTo>
                      <a:pt x="230" y="11"/>
                    </a:lnTo>
                    <a:lnTo>
                      <a:pt x="234" y="12"/>
                    </a:lnTo>
                    <a:lnTo>
                      <a:pt x="238" y="14"/>
                    </a:lnTo>
                    <a:lnTo>
                      <a:pt x="240" y="16"/>
                    </a:lnTo>
                    <a:lnTo>
                      <a:pt x="247" y="19"/>
                    </a:lnTo>
                    <a:lnTo>
                      <a:pt x="254" y="23"/>
                    </a:lnTo>
                    <a:lnTo>
                      <a:pt x="258" y="27"/>
                    </a:lnTo>
                    <a:lnTo>
                      <a:pt x="263" y="32"/>
                    </a:lnTo>
                    <a:lnTo>
                      <a:pt x="267" y="38"/>
                    </a:lnTo>
                    <a:lnTo>
                      <a:pt x="273" y="43"/>
                    </a:lnTo>
                    <a:lnTo>
                      <a:pt x="275" y="48"/>
                    </a:lnTo>
                    <a:lnTo>
                      <a:pt x="279" y="54"/>
                    </a:lnTo>
                    <a:lnTo>
                      <a:pt x="282" y="61"/>
                    </a:lnTo>
                    <a:lnTo>
                      <a:pt x="285" y="67"/>
                    </a:lnTo>
                    <a:lnTo>
                      <a:pt x="287" y="73"/>
                    </a:lnTo>
                    <a:lnTo>
                      <a:pt x="290" y="79"/>
                    </a:lnTo>
                    <a:lnTo>
                      <a:pt x="290" y="83"/>
                    </a:lnTo>
                    <a:lnTo>
                      <a:pt x="291" y="86"/>
                    </a:lnTo>
                    <a:lnTo>
                      <a:pt x="293" y="90"/>
                    </a:lnTo>
                    <a:lnTo>
                      <a:pt x="294" y="94"/>
                    </a:lnTo>
                    <a:lnTo>
                      <a:pt x="295" y="97"/>
                    </a:lnTo>
                    <a:lnTo>
                      <a:pt x="295" y="99"/>
                    </a:lnTo>
                    <a:lnTo>
                      <a:pt x="297" y="103"/>
                    </a:lnTo>
                    <a:lnTo>
                      <a:pt x="297" y="106"/>
                    </a:lnTo>
                    <a:lnTo>
                      <a:pt x="298" y="110"/>
                    </a:lnTo>
                    <a:lnTo>
                      <a:pt x="299" y="114"/>
                    </a:lnTo>
                    <a:lnTo>
                      <a:pt x="299" y="117"/>
                    </a:lnTo>
                    <a:lnTo>
                      <a:pt x="301" y="121"/>
                    </a:lnTo>
                    <a:lnTo>
                      <a:pt x="301" y="125"/>
                    </a:lnTo>
                    <a:lnTo>
                      <a:pt x="302" y="128"/>
                    </a:lnTo>
                    <a:lnTo>
                      <a:pt x="302" y="132"/>
                    </a:lnTo>
                    <a:lnTo>
                      <a:pt x="303" y="136"/>
                    </a:lnTo>
                    <a:lnTo>
                      <a:pt x="305" y="138"/>
                    </a:lnTo>
                    <a:lnTo>
                      <a:pt x="306" y="142"/>
                    </a:lnTo>
                    <a:lnTo>
                      <a:pt x="306" y="145"/>
                    </a:lnTo>
                    <a:lnTo>
                      <a:pt x="307" y="149"/>
                    </a:lnTo>
                    <a:lnTo>
                      <a:pt x="307" y="152"/>
                    </a:lnTo>
                    <a:lnTo>
                      <a:pt x="309" y="156"/>
                    </a:lnTo>
                    <a:lnTo>
                      <a:pt x="309" y="160"/>
                    </a:lnTo>
                    <a:lnTo>
                      <a:pt x="310" y="162"/>
                    </a:lnTo>
                    <a:lnTo>
                      <a:pt x="310" y="166"/>
                    </a:lnTo>
                    <a:lnTo>
                      <a:pt x="311" y="170"/>
                    </a:lnTo>
                    <a:lnTo>
                      <a:pt x="311" y="174"/>
                    </a:lnTo>
                    <a:lnTo>
                      <a:pt x="313" y="178"/>
                    </a:lnTo>
                    <a:lnTo>
                      <a:pt x="313" y="182"/>
                    </a:lnTo>
                    <a:lnTo>
                      <a:pt x="313" y="186"/>
                    </a:lnTo>
                    <a:lnTo>
                      <a:pt x="314" y="190"/>
                    </a:lnTo>
                    <a:lnTo>
                      <a:pt x="314" y="196"/>
                    </a:lnTo>
                    <a:lnTo>
                      <a:pt x="314" y="200"/>
                    </a:lnTo>
                    <a:lnTo>
                      <a:pt x="315" y="204"/>
                    </a:lnTo>
                    <a:lnTo>
                      <a:pt x="315" y="208"/>
                    </a:lnTo>
                    <a:lnTo>
                      <a:pt x="317" y="213"/>
                    </a:lnTo>
                    <a:lnTo>
                      <a:pt x="317" y="217"/>
                    </a:lnTo>
                    <a:lnTo>
                      <a:pt x="317" y="223"/>
                    </a:lnTo>
                    <a:lnTo>
                      <a:pt x="317" y="227"/>
                    </a:lnTo>
                    <a:lnTo>
                      <a:pt x="317" y="231"/>
                    </a:lnTo>
                    <a:lnTo>
                      <a:pt x="317" y="235"/>
                    </a:lnTo>
                    <a:lnTo>
                      <a:pt x="318" y="240"/>
                    </a:lnTo>
                    <a:lnTo>
                      <a:pt x="318" y="244"/>
                    </a:lnTo>
                    <a:lnTo>
                      <a:pt x="318" y="249"/>
                    </a:lnTo>
                    <a:lnTo>
                      <a:pt x="318" y="253"/>
                    </a:lnTo>
                    <a:lnTo>
                      <a:pt x="318" y="259"/>
                    </a:lnTo>
                    <a:lnTo>
                      <a:pt x="318" y="263"/>
                    </a:lnTo>
                    <a:lnTo>
                      <a:pt x="319" y="268"/>
                    </a:lnTo>
                    <a:lnTo>
                      <a:pt x="319" y="272"/>
                    </a:lnTo>
                    <a:lnTo>
                      <a:pt x="319" y="276"/>
                    </a:lnTo>
                    <a:lnTo>
                      <a:pt x="319" y="282"/>
                    </a:lnTo>
                    <a:lnTo>
                      <a:pt x="319" y="286"/>
                    </a:lnTo>
                    <a:lnTo>
                      <a:pt x="319" y="290"/>
                    </a:lnTo>
                    <a:lnTo>
                      <a:pt x="319" y="294"/>
                    </a:lnTo>
                    <a:lnTo>
                      <a:pt x="319" y="299"/>
                    </a:lnTo>
                    <a:lnTo>
                      <a:pt x="319" y="303"/>
                    </a:lnTo>
                    <a:lnTo>
                      <a:pt x="319" y="307"/>
                    </a:lnTo>
                    <a:lnTo>
                      <a:pt x="319" y="311"/>
                    </a:lnTo>
                    <a:lnTo>
                      <a:pt x="319" y="315"/>
                    </a:lnTo>
                    <a:lnTo>
                      <a:pt x="319" y="320"/>
                    </a:lnTo>
                    <a:lnTo>
                      <a:pt x="318" y="323"/>
                    </a:lnTo>
                    <a:lnTo>
                      <a:pt x="318" y="327"/>
                    </a:lnTo>
                    <a:lnTo>
                      <a:pt x="318" y="331"/>
                    </a:lnTo>
                    <a:lnTo>
                      <a:pt x="318" y="335"/>
                    </a:lnTo>
                    <a:lnTo>
                      <a:pt x="318" y="339"/>
                    </a:lnTo>
                    <a:lnTo>
                      <a:pt x="318" y="343"/>
                    </a:lnTo>
                    <a:lnTo>
                      <a:pt x="318" y="346"/>
                    </a:lnTo>
                    <a:lnTo>
                      <a:pt x="318" y="351"/>
                    </a:lnTo>
                    <a:lnTo>
                      <a:pt x="317" y="357"/>
                    </a:lnTo>
                    <a:lnTo>
                      <a:pt x="317" y="363"/>
                    </a:lnTo>
                    <a:lnTo>
                      <a:pt x="315" y="369"/>
                    </a:lnTo>
                    <a:lnTo>
                      <a:pt x="314" y="374"/>
                    </a:lnTo>
                    <a:lnTo>
                      <a:pt x="313" y="379"/>
                    </a:lnTo>
                    <a:lnTo>
                      <a:pt x="313" y="383"/>
                    </a:lnTo>
                    <a:lnTo>
                      <a:pt x="311" y="386"/>
                    </a:lnTo>
                    <a:lnTo>
                      <a:pt x="311" y="391"/>
                    </a:lnTo>
                    <a:lnTo>
                      <a:pt x="307" y="395"/>
                    </a:lnTo>
                    <a:lnTo>
                      <a:pt x="303" y="401"/>
                    </a:lnTo>
                    <a:lnTo>
                      <a:pt x="298" y="406"/>
                    </a:lnTo>
                    <a:lnTo>
                      <a:pt x="293" y="413"/>
                    </a:lnTo>
                    <a:lnTo>
                      <a:pt x="289" y="414"/>
                    </a:lnTo>
                    <a:lnTo>
                      <a:pt x="286" y="417"/>
                    </a:lnTo>
                    <a:lnTo>
                      <a:pt x="282" y="421"/>
                    </a:lnTo>
                    <a:lnTo>
                      <a:pt x="279" y="424"/>
                    </a:lnTo>
                    <a:lnTo>
                      <a:pt x="275" y="426"/>
                    </a:lnTo>
                    <a:lnTo>
                      <a:pt x="273" y="429"/>
                    </a:lnTo>
                    <a:lnTo>
                      <a:pt x="269" y="432"/>
                    </a:lnTo>
                    <a:lnTo>
                      <a:pt x="266" y="434"/>
                    </a:lnTo>
                    <a:lnTo>
                      <a:pt x="262" y="436"/>
                    </a:lnTo>
                    <a:lnTo>
                      <a:pt x="259" y="438"/>
                    </a:lnTo>
                    <a:lnTo>
                      <a:pt x="255" y="441"/>
                    </a:lnTo>
                    <a:lnTo>
                      <a:pt x="252" y="444"/>
                    </a:lnTo>
                    <a:lnTo>
                      <a:pt x="246" y="446"/>
                    </a:lnTo>
                    <a:lnTo>
                      <a:pt x="240" y="450"/>
                    </a:lnTo>
                    <a:lnTo>
                      <a:pt x="236" y="453"/>
                    </a:lnTo>
                    <a:lnTo>
                      <a:pt x="232" y="454"/>
                    </a:lnTo>
                    <a:lnTo>
                      <a:pt x="230" y="456"/>
                    </a:lnTo>
                    <a:lnTo>
                      <a:pt x="230" y="457"/>
                    </a:lnTo>
                    <a:lnTo>
                      <a:pt x="228" y="457"/>
                    </a:lnTo>
                    <a:lnTo>
                      <a:pt x="224" y="457"/>
                    </a:lnTo>
                    <a:lnTo>
                      <a:pt x="222" y="457"/>
                    </a:lnTo>
                    <a:lnTo>
                      <a:pt x="219" y="457"/>
                    </a:lnTo>
                    <a:lnTo>
                      <a:pt x="216" y="457"/>
                    </a:lnTo>
                    <a:lnTo>
                      <a:pt x="212" y="457"/>
                    </a:lnTo>
                    <a:lnTo>
                      <a:pt x="208" y="457"/>
                    </a:lnTo>
                    <a:lnTo>
                      <a:pt x="204" y="457"/>
                    </a:lnTo>
                    <a:lnTo>
                      <a:pt x="199" y="457"/>
                    </a:lnTo>
                    <a:lnTo>
                      <a:pt x="195" y="457"/>
                    </a:lnTo>
                    <a:lnTo>
                      <a:pt x="189" y="457"/>
                    </a:lnTo>
                    <a:lnTo>
                      <a:pt x="184" y="457"/>
                    </a:lnTo>
                    <a:lnTo>
                      <a:pt x="179" y="457"/>
                    </a:lnTo>
                    <a:lnTo>
                      <a:pt x="173" y="458"/>
                    </a:lnTo>
                    <a:lnTo>
                      <a:pt x="168" y="457"/>
                    </a:lnTo>
                    <a:lnTo>
                      <a:pt x="163" y="457"/>
                    </a:lnTo>
                    <a:lnTo>
                      <a:pt x="157" y="457"/>
                    </a:lnTo>
                    <a:lnTo>
                      <a:pt x="152" y="457"/>
                    </a:lnTo>
                    <a:lnTo>
                      <a:pt x="146" y="457"/>
                    </a:lnTo>
                    <a:lnTo>
                      <a:pt x="141" y="457"/>
                    </a:lnTo>
                    <a:lnTo>
                      <a:pt x="137" y="457"/>
                    </a:lnTo>
                    <a:lnTo>
                      <a:pt x="133" y="457"/>
                    </a:lnTo>
                    <a:lnTo>
                      <a:pt x="128" y="456"/>
                    </a:lnTo>
                    <a:lnTo>
                      <a:pt x="124" y="456"/>
                    </a:lnTo>
                    <a:lnTo>
                      <a:pt x="120" y="454"/>
                    </a:lnTo>
                    <a:lnTo>
                      <a:pt x="117" y="454"/>
                    </a:lnTo>
                    <a:lnTo>
                      <a:pt x="112" y="453"/>
                    </a:lnTo>
                    <a:lnTo>
                      <a:pt x="108" y="453"/>
                    </a:lnTo>
                    <a:lnTo>
                      <a:pt x="105" y="449"/>
                    </a:lnTo>
                    <a:lnTo>
                      <a:pt x="100" y="445"/>
                    </a:lnTo>
                    <a:lnTo>
                      <a:pt x="97" y="442"/>
                    </a:lnTo>
                    <a:lnTo>
                      <a:pt x="94" y="440"/>
                    </a:lnTo>
                    <a:lnTo>
                      <a:pt x="92" y="437"/>
                    </a:lnTo>
                    <a:lnTo>
                      <a:pt x="87" y="433"/>
                    </a:lnTo>
                    <a:lnTo>
                      <a:pt x="83" y="429"/>
                    </a:lnTo>
                    <a:lnTo>
                      <a:pt x="81" y="425"/>
                    </a:lnTo>
                    <a:lnTo>
                      <a:pt x="77" y="421"/>
                    </a:lnTo>
                    <a:lnTo>
                      <a:pt x="73" y="417"/>
                    </a:lnTo>
                    <a:lnTo>
                      <a:pt x="69" y="413"/>
                    </a:lnTo>
                    <a:lnTo>
                      <a:pt x="65" y="408"/>
                    </a:lnTo>
                    <a:lnTo>
                      <a:pt x="61" y="402"/>
                    </a:lnTo>
                    <a:lnTo>
                      <a:pt x="57" y="398"/>
                    </a:lnTo>
                    <a:lnTo>
                      <a:pt x="53" y="391"/>
                    </a:lnTo>
                    <a:lnTo>
                      <a:pt x="47" y="386"/>
                    </a:lnTo>
                    <a:lnTo>
                      <a:pt x="43" y="381"/>
                    </a:lnTo>
                    <a:lnTo>
                      <a:pt x="39" y="375"/>
                    </a:lnTo>
                    <a:lnTo>
                      <a:pt x="35" y="370"/>
                    </a:lnTo>
                    <a:lnTo>
                      <a:pt x="31" y="365"/>
                    </a:lnTo>
                    <a:lnTo>
                      <a:pt x="28" y="358"/>
                    </a:lnTo>
                    <a:lnTo>
                      <a:pt x="24" y="353"/>
                    </a:lnTo>
                    <a:lnTo>
                      <a:pt x="20" y="347"/>
                    </a:lnTo>
                    <a:lnTo>
                      <a:pt x="18" y="341"/>
                    </a:lnTo>
                    <a:lnTo>
                      <a:pt x="15" y="335"/>
                    </a:lnTo>
                    <a:lnTo>
                      <a:pt x="12" y="330"/>
                    </a:lnTo>
                    <a:lnTo>
                      <a:pt x="10" y="324"/>
                    </a:lnTo>
                    <a:lnTo>
                      <a:pt x="7" y="319"/>
                    </a:lnTo>
                    <a:lnTo>
                      <a:pt x="6" y="314"/>
                    </a:lnTo>
                    <a:lnTo>
                      <a:pt x="6" y="310"/>
                    </a:lnTo>
                    <a:lnTo>
                      <a:pt x="4" y="306"/>
                    </a:lnTo>
                    <a:lnTo>
                      <a:pt x="3" y="303"/>
                    </a:lnTo>
                    <a:lnTo>
                      <a:pt x="3" y="299"/>
                    </a:lnTo>
                    <a:lnTo>
                      <a:pt x="2" y="296"/>
                    </a:lnTo>
                    <a:lnTo>
                      <a:pt x="2" y="292"/>
                    </a:lnTo>
                    <a:lnTo>
                      <a:pt x="0" y="288"/>
                    </a:lnTo>
                    <a:lnTo>
                      <a:pt x="0" y="284"/>
                    </a:lnTo>
                    <a:lnTo>
                      <a:pt x="0" y="280"/>
                    </a:lnTo>
                    <a:lnTo>
                      <a:pt x="0" y="275"/>
                    </a:lnTo>
                    <a:lnTo>
                      <a:pt x="0" y="271"/>
                    </a:lnTo>
                    <a:lnTo>
                      <a:pt x="0" y="266"/>
                    </a:lnTo>
                    <a:lnTo>
                      <a:pt x="0" y="260"/>
                    </a:lnTo>
                    <a:lnTo>
                      <a:pt x="0" y="255"/>
                    </a:lnTo>
                    <a:lnTo>
                      <a:pt x="0" y="249"/>
                    </a:lnTo>
                    <a:lnTo>
                      <a:pt x="0" y="244"/>
                    </a:lnTo>
                    <a:lnTo>
                      <a:pt x="2" y="239"/>
                    </a:lnTo>
                    <a:lnTo>
                      <a:pt x="2" y="232"/>
                    </a:lnTo>
                    <a:lnTo>
                      <a:pt x="2" y="227"/>
                    </a:lnTo>
                    <a:lnTo>
                      <a:pt x="3" y="221"/>
                    </a:lnTo>
                    <a:lnTo>
                      <a:pt x="3" y="215"/>
                    </a:lnTo>
                    <a:lnTo>
                      <a:pt x="4" y="208"/>
                    </a:lnTo>
                    <a:lnTo>
                      <a:pt x="6" y="203"/>
                    </a:lnTo>
                    <a:lnTo>
                      <a:pt x="6" y="197"/>
                    </a:lnTo>
                    <a:lnTo>
                      <a:pt x="7" y="190"/>
                    </a:lnTo>
                    <a:lnTo>
                      <a:pt x="8" y="184"/>
                    </a:lnTo>
                    <a:lnTo>
                      <a:pt x="10" y="177"/>
                    </a:lnTo>
                    <a:lnTo>
                      <a:pt x="11" y="170"/>
                    </a:lnTo>
                    <a:lnTo>
                      <a:pt x="12" y="165"/>
                    </a:lnTo>
                    <a:lnTo>
                      <a:pt x="14" y="158"/>
                    </a:lnTo>
                    <a:lnTo>
                      <a:pt x="15" y="152"/>
                    </a:lnTo>
                    <a:lnTo>
                      <a:pt x="16" y="145"/>
                    </a:lnTo>
                    <a:lnTo>
                      <a:pt x="19" y="140"/>
                    </a:lnTo>
                    <a:lnTo>
                      <a:pt x="20" y="133"/>
                    </a:lnTo>
                    <a:lnTo>
                      <a:pt x="23" y="126"/>
                    </a:lnTo>
                    <a:lnTo>
                      <a:pt x="24" y="119"/>
                    </a:lnTo>
                    <a:lnTo>
                      <a:pt x="27" y="114"/>
                    </a:lnTo>
                    <a:lnTo>
                      <a:pt x="30" y="107"/>
                    </a:lnTo>
                    <a:lnTo>
                      <a:pt x="33" y="101"/>
                    </a:lnTo>
                    <a:lnTo>
                      <a:pt x="35" y="95"/>
                    </a:lnTo>
                    <a:lnTo>
                      <a:pt x="38" y="90"/>
                    </a:lnTo>
                    <a:lnTo>
                      <a:pt x="41" y="83"/>
                    </a:lnTo>
                    <a:lnTo>
                      <a:pt x="43" y="78"/>
                    </a:lnTo>
                    <a:lnTo>
                      <a:pt x="47" y="73"/>
                    </a:lnTo>
                    <a:lnTo>
                      <a:pt x="50" y="67"/>
                    </a:lnTo>
                    <a:lnTo>
                      <a:pt x="53" y="62"/>
                    </a:lnTo>
                    <a:lnTo>
                      <a:pt x="57" y="57"/>
                    </a:lnTo>
                    <a:lnTo>
                      <a:pt x="61" y="52"/>
                    </a:lnTo>
                    <a:lnTo>
                      <a:pt x="65" y="47"/>
                    </a:lnTo>
                    <a:lnTo>
                      <a:pt x="69" y="42"/>
                    </a:lnTo>
                    <a:lnTo>
                      <a:pt x="73" y="38"/>
                    </a:lnTo>
                    <a:lnTo>
                      <a:pt x="77" y="34"/>
                    </a:lnTo>
                    <a:lnTo>
                      <a:pt x="81" y="31"/>
                    </a:lnTo>
                    <a:lnTo>
                      <a:pt x="85" y="27"/>
                    </a:lnTo>
                    <a:lnTo>
                      <a:pt x="90" y="23"/>
                    </a:lnTo>
                    <a:lnTo>
                      <a:pt x="96" y="19"/>
                    </a:lnTo>
                    <a:lnTo>
                      <a:pt x="101" y="16"/>
                    </a:lnTo>
                    <a:lnTo>
                      <a:pt x="106" y="14"/>
                    </a:lnTo>
                    <a:lnTo>
                      <a:pt x="112" y="11"/>
                    </a:lnTo>
                    <a:lnTo>
                      <a:pt x="117" y="8"/>
                    </a:lnTo>
                    <a:lnTo>
                      <a:pt x="122" y="7"/>
                    </a:lnTo>
                    <a:lnTo>
                      <a:pt x="128" y="6"/>
                    </a:lnTo>
                    <a:lnTo>
                      <a:pt x="134" y="4"/>
                    </a:lnTo>
                    <a:lnTo>
                      <a:pt x="140" y="3"/>
                    </a:lnTo>
                    <a:lnTo>
                      <a:pt x="148" y="3"/>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78" name="Freeform 84">
                <a:extLst>
                  <a:ext uri="{FF2B5EF4-FFF2-40B4-BE49-F238E27FC236}">
                    <a16:creationId xmlns:a16="http://schemas.microsoft.com/office/drawing/2014/main" id="{371DDC68-3A27-4B1F-9123-EAC4468DF51E}"/>
                  </a:ext>
                </a:extLst>
              </p:cNvPr>
              <p:cNvSpPr>
                <a:spLocks/>
              </p:cNvSpPr>
              <p:nvPr/>
            </p:nvSpPr>
            <p:spPr bwMode="auto">
              <a:xfrm>
                <a:off x="2831" y="1698"/>
                <a:ext cx="1073" cy="38"/>
              </a:xfrm>
              <a:custGeom>
                <a:avLst/>
                <a:gdLst>
                  <a:gd name="T0" fmla="*/ 1 w 1518"/>
                  <a:gd name="T1" fmla="*/ 0 h 24"/>
                  <a:gd name="T2" fmla="*/ 1 w 1518"/>
                  <a:gd name="T3" fmla="*/ 0 h 24"/>
                  <a:gd name="T4" fmla="*/ 3 w 1518"/>
                  <a:gd name="T5" fmla="*/ 0 h 24"/>
                  <a:gd name="T6" fmla="*/ 5 w 1518"/>
                  <a:gd name="T7" fmla="*/ 0 h 24"/>
                  <a:gd name="T8" fmla="*/ 8 w 1518"/>
                  <a:gd name="T9" fmla="*/ 0 h 24"/>
                  <a:gd name="T10" fmla="*/ 10 w 1518"/>
                  <a:gd name="T11" fmla="*/ 0 h 24"/>
                  <a:gd name="T12" fmla="*/ 13 w 1518"/>
                  <a:gd name="T13" fmla="*/ 0 h 24"/>
                  <a:gd name="T14" fmla="*/ 16 w 1518"/>
                  <a:gd name="T15" fmla="*/ 273 h 24"/>
                  <a:gd name="T16" fmla="*/ 19 w 1518"/>
                  <a:gd name="T17" fmla="*/ 273 h 24"/>
                  <a:gd name="T18" fmla="*/ 23 w 1518"/>
                  <a:gd name="T19" fmla="*/ 273 h 24"/>
                  <a:gd name="T20" fmla="*/ 25 w 1518"/>
                  <a:gd name="T21" fmla="*/ 273 h 24"/>
                  <a:gd name="T22" fmla="*/ 28 w 1518"/>
                  <a:gd name="T23" fmla="*/ 273 h 24"/>
                  <a:gd name="T24" fmla="*/ 31 w 1518"/>
                  <a:gd name="T25" fmla="*/ 273 h 24"/>
                  <a:gd name="T26" fmla="*/ 33 w 1518"/>
                  <a:gd name="T27" fmla="*/ 273 h 24"/>
                  <a:gd name="T28" fmla="*/ 35 w 1518"/>
                  <a:gd name="T29" fmla="*/ 273 h 24"/>
                  <a:gd name="T30" fmla="*/ 37 w 1518"/>
                  <a:gd name="T31" fmla="*/ 501 h 24"/>
                  <a:gd name="T32" fmla="*/ 39 w 1518"/>
                  <a:gd name="T33" fmla="*/ 501 h 24"/>
                  <a:gd name="T34" fmla="*/ 40 w 1518"/>
                  <a:gd name="T35" fmla="*/ 501 h 24"/>
                  <a:gd name="T36" fmla="*/ 43 w 1518"/>
                  <a:gd name="T37" fmla="*/ 501 h 24"/>
                  <a:gd name="T38" fmla="*/ 45 w 1518"/>
                  <a:gd name="T39" fmla="*/ 501 h 24"/>
                  <a:gd name="T40" fmla="*/ 48 w 1518"/>
                  <a:gd name="T41" fmla="*/ 501 h 24"/>
                  <a:gd name="T42" fmla="*/ 51 w 1518"/>
                  <a:gd name="T43" fmla="*/ 501 h 24"/>
                  <a:gd name="T44" fmla="*/ 53 w 1518"/>
                  <a:gd name="T45" fmla="*/ 501 h 24"/>
                  <a:gd name="T46" fmla="*/ 56 w 1518"/>
                  <a:gd name="T47" fmla="*/ 501 h 24"/>
                  <a:gd name="T48" fmla="*/ 58 w 1518"/>
                  <a:gd name="T49" fmla="*/ 501 h 24"/>
                  <a:gd name="T50" fmla="*/ 61 w 1518"/>
                  <a:gd name="T51" fmla="*/ 501 h 24"/>
                  <a:gd name="T52" fmla="*/ 63 w 1518"/>
                  <a:gd name="T53" fmla="*/ 501 h 24"/>
                  <a:gd name="T54" fmla="*/ 64 w 1518"/>
                  <a:gd name="T55" fmla="*/ 501 h 24"/>
                  <a:gd name="T56" fmla="*/ 66 w 1518"/>
                  <a:gd name="T57" fmla="*/ 501 h 24"/>
                  <a:gd name="T58" fmla="*/ 67 w 1518"/>
                  <a:gd name="T59" fmla="*/ 501 h 24"/>
                  <a:gd name="T60" fmla="*/ 68 w 1518"/>
                  <a:gd name="T61" fmla="*/ 501 h 24"/>
                  <a:gd name="T62" fmla="*/ 68 w 1518"/>
                  <a:gd name="T63" fmla="*/ 4747 h 24"/>
                  <a:gd name="T64" fmla="*/ 67 w 1518"/>
                  <a:gd name="T65" fmla="*/ 4747 h 24"/>
                  <a:gd name="T66" fmla="*/ 66 w 1518"/>
                  <a:gd name="T67" fmla="*/ 4747 h 24"/>
                  <a:gd name="T68" fmla="*/ 64 w 1518"/>
                  <a:gd name="T69" fmla="*/ 4747 h 24"/>
                  <a:gd name="T70" fmla="*/ 62 w 1518"/>
                  <a:gd name="T71" fmla="*/ 4747 h 24"/>
                  <a:gd name="T72" fmla="*/ 59 w 1518"/>
                  <a:gd name="T73" fmla="*/ 5014 h 24"/>
                  <a:gd name="T74" fmla="*/ 57 w 1518"/>
                  <a:gd name="T75" fmla="*/ 5014 h 24"/>
                  <a:gd name="T76" fmla="*/ 54 w 1518"/>
                  <a:gd name="T77" fmla="*/ 5095 h 24"/>
                  <a:gd name="T78" fmla="*/ 51 w 1518"/>
                  <a:gd name="T79" fmla="*/ 5095 h 24"/>
                  <a:gd name="T80" fmla="*/ 48 w 1518"/>
                  <a:gd name="T81" fmla="*/ 5095 h 24"/>
                  <a:gd name="T82" fmla="*/ 45 w 1518"/>
                  <a:gd name="T83" fmla="*/ 5656 h 24"/>
                  <a:gd name="T84" fmla="*/ 42 w 1518"/>
                  <a:gd name="T85" fmla="*/ 5656 h 24"/>
                  <a:gd name="T86" fmla="*/ 40 w 1518"/>
                  <a:gd name="T87" fmla="*/ 5656 h 24"/>
                  <a:gd name="T88" fmla="*/ 38 w 1518"/>
                  <a:gd name="T89" fmla="*/ 5656 h 24"/>
                  <a:gd name="T90" fmla="*/ 37 w 1518"/>
                  <a:gd name="T91" fmla="*/ 5656 h 24"/>
                  <a:gd name="T92" fmla="*/ 36 w 1518"/>
                  <a:gd name="T93" fmla="*/ 5656 h 24"/>
                  <a:gd name="T94" fmla="*/ 35 w 1518"/>
                  <a:gd name="T95" fmla="*/ 5095 h 24"/>
                  <a:gd name="T96" fmla="*/ 34 w 1518"/>
                  <a:gd name="T97" fmla="*/ 5095 h 24"/>
                  <a:gd name="T98" fmla="*/ 33 w 1518"/>
                  <a:gd name="T99" fmla="*/ 5014 h 24"/>
                  <a:gd name="T100" fmla="*/ 30 w 1518"/>
                  <a:gd name="T101" fmla="*/ 5014 h 24"/>
                  <a:gd name="T102" fmla="*/ 28 w 1518"/>
                  <a:gd name="T103" fmla="*/ 5014 h 24"/>
                  <a:gd name="T104" fmla="*/ 25 w 1518"/>
                  <a:gd name="T105" fmla="*/ 5014 h 24"/>
                  <a:gd name="T106" fmla="*/ 22 w 1518"/>
                  <a:gd name="T107" fmla="*/ 5014 h 24"/>
                  <a:gd name="T108" fmla="*/ 19 w 1518"/>
                  <a:gd name="T109" fmla="*/ 5014 h 24"/>
                  <a:gd name="T110" fmla="*/ 16 w 1518"/>
                  <a:gd name="T111" fmla="*/ 5014 h 24"/>
                  <a:gd name="T112" fmla="*/ 13 w 1518"/>
                  <a:gd name="T113" fmla="*/ 5014 h 24"/>
                  <a:gd name="T114" fmla="*/ 9 w 1518"/>
                  <a:gd name="T115" fmla="*/ 5014 h 24"/>
                  <a:gd name="T116" fmla="*/ 6 w 1518"/>
                  <a:gd name="T117" fmla="*/ 5014 h 24"/>
                  <a:gd name="T118" fmla="*/ 4 w 1518"/>
                  <a:gd name="T119" fmla="*/ 5014 h 24"/>
                  <a:gd name="T120" fmla="*/ 2 w 1518"/>
                  <a:gd name="T121" fmla="*/ 5014 h 24"/>
                  <a:gd name="T122" fmla="*/ 1 w 1518"/>
                  <a:gd name="T123" fmla="*/ 5014 h 24"/>
                  <a:gd name="T124" fmla="*/ 1 w 1518"/>
                  <a:gd name="T125" fmla="*/ 5014 h 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18"/>
                  <a:gd name="T190" fmla="*/ 0 h 24"/>
                  <a:gd name="T191" fmla="*/ 1518 w 1518"/>
                  <a:gd name="T192" fmla="*/ 24 h 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18" h="24">
                    <a:moveTo>
                      <a:pt x="0" y="0"/>
                    </a:moveTo>
                    <a:lnTo>
                      <a:pt x="1" y="0"/>
                    </a:lnTo>
                    <a:lnTo>
                      <a:pt x="7" y="0"/>
                    </a:lnTo>
                    <a:lnTo>
                      <a:pt x="11" y="0"/>
                    </a:lnTo>
                    <a:lnTo>
                      <a:pt x="15" y="0"/>
                    </a:lnTo>
                    <a:lnTo>
                      <a:pt x="20" y="0"/>
                    </a:lnTo>
                    <a:lnTo>
                      <a:pt x="28" y="0"/>
                    </a:lnTo>
                    <a:lnTo>
                      <a:pt x="35" y="0"/>
                    </a:lnTo>
                    <a:lnTo>
                      <a:pt x="42" y="0"/>
                    </a:lnTo>
                    <a:lnTo>
                      <a:pt x="50" y="0"/>
                    </a:lnTo>
                    <a:lnTo>
                      <a:pt x="60" y="0"/>
                    </a:lnTo>
                    <a:lnTo>
                      <a:pt x="68" y="0"/>
                    </a:lnTo>
                    <a:lnTo>
                      <a:pt x="79" y="0"/>
                    </a:lnTo>
                    <a:lnTo>
                      <a:pt x="90" y="0"/>
                    </a:lnTo>
                    <a:lnTo>
                      <a:pt x="102" y="0"/>
                    </a:lnTo>
                    <a:lnTo>
                      <a:pt x="114" y="0"/>
                    </a:lnTo>
                    <a:lnTo>
                      <a:pt x="127" y="0"/>
                    </a:lnTo>
                    <a:lnTo>
                      <a:pt x="139" y="0"/>
                    </a:lnTo>
                    <a:lnTo>
                      <a:pt x="153" y="0"/>
                    </a:lnTo>
                    <a:lnTo>
                      <a:pt x="166" y="0"/>
                    </a:lnTo>
                    <a:lnTo>
                      <a:pt x="181" y="0"/>
                    </a:lnTo>
                    <a:lnTo>
                      <a:pt x="196" y="0"/>
                    </a:lnTo>
                    <a:lnTo>
                      <a:pt x="212" y="0"/>
                    </a:lnTo>
                    <a:lnTo>
                      <a:pt x="227" y="0"/>
                    </a:lnTo>
                    <a:lnTo>
                      <a:pt x="241" y="0"/>
                    </a:lnTo>
                    <a:lnTo>
                      <a:pt x="257" y="0"/>
                    </a:lnTo>
                    <a:lnTo>
                      <a:pt x="273" y="0"/>
                    </a:lnTo>
                    <a:lnTo>
                      <a:pt x="290" y="0"/>
                    </a:lnTo>
                    <a:lnTo>
                      <a:pt x="307" y="0"/>
                    </a:lnTo>
                    <a:lnTo>
                      <a:pt x="324" y="0"/>
                    </a:lnTo>
                    <a:lnTo>
                      <a:pt x="342" y="1"/>
                    </a:lnTo>
                    <a:lnTo>
                      <a:pt x="358" y="1"/>
                    </a:lnTo>
                    <a:lnTo>
                      <a:pt x="375" y="1"/>
                    </a:lnTo>
                    <a:lnTo>
                      <a:pt x="391" y="1"/>
                    </a:lnTo>
                    <a:lnTo>
                      <a:pt x="410" y="1"/>
                    </a:lnTo>
                    <a:lnTo>
                      <a:pt x="428" y="1"/>
                    </a:lnTo>
                    <a:lnTo>
                      <a:pt x="445" y="1"/>
                    </a:lnTo>
                    <a:lnTo>
                      <a:pt x="463" y="1"/>
                    </a:lnTo>
                    <a:lnTo>
                      <a:pt x="480" y="1"/>
                    </a:lnTo>
                    <a:lnTo>
                      <a:pt x="496" y="1"/>
                    </a:lnTo>
                    <a:lnTo>
                      <a:pt x="514" y="1"/>
                    </a:lnTo>
                    <a:lnTo>
                      <a:pt x="531" y="1"/>
                    </a:lnTo>
                    <a:lnTo>
                      <a:pt x="548" y="1"/>
                    </a:lnTo>
                    <a:lnTo>
                      <a:pt x="564" y="1"/>
                    </a:lnTo>
                    <a:lnTo>
                      <a:pt x="581" y="1"/>
                    </a:lnTo>
                    <a:lnTo>
                      <a:pt x="598" y="1"/>
                    </a:lnTo>
                    <a:lnTo>
                      <a:pt x="614" y="1"/>
                    </a:lnTo>
                    <a:lnTo>
                      <a:pt x="630" y="1"/>
                    </a:lnTo>
                    <a:lnTo>
                      <a:pt x="645" y="1"/>
                    </a:lnTo>
                    <a:lnTo>
                      <a:pt x="660" y="1"/>
                    </a:lnTo>
                    <a:lnTo>
                      <a:pt x="676" y="1"/>
                    </a:lnTo>
                    <a:lnTo>
                      <a:pt x="689" y="1"/>
                    </a:lnTo>
                    <a:lnTo>
                      <a:pt x="704" y="1"/>
                    </a:lnTo>
                    <a:lnTo>
                      <a:pt x="717" y="1"/>
                    </a:lnTo>
                    <a:lnTo>
                      <a:pt x="732" y="1"/>
                    </a:lnTo>
                    <a:lnTo>
                      <a:pt x="744" y="1"/>
                    </a:lnTo>
                    <a:lnTo>
                      <a:pt x="756" y="1"/>
                    </a:lnTo>
                    <a:lnTo>
                      <a:pt x="767" y="1"/>
                    </a:lnTo>
                    <a:lnTo>
                      <a:pt x="779" y="1"/>
                    </a:lnTo>
                    <a:lnTo>
                      <a:pt x="790" y="1"/>
                    </a:lnTo>
                    <a:lnTo>
                      <a:pt x="800" y="1"/>
                    </a:lnTo>
                    <a:lnTo>
                      <a:pt x="810" y="1"/>
                    </a:lnTo>
                    <a:lnTo>
                      <a:pt x="819" y="2"/>
                    </a:lnTo>
                    <a:lnTo>
                      <a:pt x="827" y="2"/>
                    </a:lnTo>
                    <a:lnTo>
                      <a:pt x="837" y="2"/>
                    </a:lnTo>
                    <a:lnTo>
                      <a:pt x="846" y="2"/>
                    </a:lnTo>
                    <a:lnTo>
                      <a:pt x="857" y="2"/>
                    </a:lnTo>
                    <a:lnTo>
                      <a:pt x="866" y="2"/>
                    </a:lnTo>
                    <a:lnTo>
                      <a:pt x="878" y="2"/>
                    </a:lnTo>
                    <a:lnTo>
                      <a:pt x="889" y="2"/>
                    </a:lnTo>
                    <a:lnTo>
                      <a:pt x="901" y="2"/>
                    </a:lnTo>
                    <a:lnTo>
                      <a:pt x="912" y="2"/>
                    </a:lnTo>
                    <a:lnTo>
                      <a:pt x="925" y="2"/>
                    </a:lnTo>
                    <a:lnTo>
                      <a:pt x="937" y="2"/>
                    </a:lnTo>
                    <a:lnTo>
                      <a:pt x="951" y="2"/>
                    </a:lnTo>
                    <a:lnTo>
                      <a:pt x="963" y="2"/>
                    </a:lnTo>
                    <a:lnTo>
                      <a:pt x="976" y="2"/>
                    </a:lnTo>
                    <a:lnTo>
                      <a:pt x="991" y="2"/>
                    </a:lnTo>
                    <a:lnTo>
                      <a:pt x="1004" y="2"/>
                    </a:lnTo>
                    <a:lnTo>
                      <a:pt x="1018" y="2"/>
                    </a:lnTo>
                    <a:lnTo>
                      <a:pt x="1032" y="2"/>
                    </a:lnTo>
                    <a:lnTo>
                      <a:pt x="1046" y="2"/>
                    </a:lnTo>
                    <a:lnTo>
                      <a:pt x="1061" y="2"/>
                    </a:lnTo>
                    <a:lnTo>
                      <a:pt x="1075" y="2"/>
                    </a:lnTo>
                    <a:lnTo>
                      <a:pt x="1089" y="2"/>
                    </a:lnTo>
                    <a:lnTo>
                      <a:pt x="1104" y="2"/>
                    </a:lnTo>
                    <a:lnTo>
                      <a:pt x="1120" y="2"/>
                    </a:lnTo>
                    <a:lnTo>
                      <a:pt x="1133" y="2"/>
                    </a:lnTo>
                    <a:lnTo>
                      <a:pt x="1148" y="2"/>
                    </a:lnTo>
                    <a:lnTo>
                      <a:pt x="1163" y="2"/>
                    </a:lnTo>
                    <a:lnTo>
                      <a:pt x="1177" y="2"/>
                    </a:lnTo>
                    <a:lnTo>
                      <a:pt x="1192" y="2"/>
                    </a:lnTo>
                    <a:lnTo>
                      <a:pt x="1207" y="2"/>
                    </a:lnTo>
                    <a:lnTo>
                      <a:pt x="1222" y="2"/>
                    </a:lnTo>
                    <a:lnTo>
                      <a:pt x="1236" y="2"/>
                    </a:lnTo>
                    <a:lnTo>
                      <a:pt x="1250" y="2"/>
                    </a:lnTo>
                    <a:lnTo>
                      <a:pt x="1264" y="2"/>
                    </a:lnTo>
                    <a:lnTo>
                      <a:pt x="1278" y="2"/>
                    </a:lnTo>
                    <a:lnTo>
                      <a:pt x="1291" y="2"/>
                    </a:lnTo>
                    <a:lnTo>
                      <a:pt x="1305" y="2"/>
                    </a:lnTo>
                    <a:lnTo>
                      <a:pt x="1317" y="2"/>
                    </a:lnTo>
                    <a:lnTo>
                      <a:pt x="1330" y="2"/>
                    </a:lnTo>
                    <a:lnTo>
                      <a:pt x="1344" y="2"/>
                    </a:lnTo>
                    <a:lnTo>
                      <a:pt x="1356" y="2"/>
                    </a:lnTo>
                    <a:lnTo>
                      <a:pt x="1368" y="2"/>
                    </a:lnTo>
                    <a:lnTo>
                      <a:pt x="1378" y="2"/>
                    </a:lnTo>
                    <a:lnTo>
                      <a:pt x="1390" y="2"/>
                    </a:lnTo>
                    <a:lnTo>
                      <a:pt x="1401" y="2"/>
                    </a:lnTo>
                    <a:lnTo>
                      <a:pt x="1413" y="2"/>
                    </a:lnTo>
                    <a:lnTo>
                      <a:pt x="1423" y="2"/>
                    </a:lnTo>
                    <a:lnTo>
                      <a:pt x="1433" y="2"/>
                    </a:lnTo>
                    <a:lnTo>
                      <a:pt x="1443" y="2"/>
                    </a:lnTo>
                    <a:lnTo>
                      <a:pt x="1451" y="2"/>
                    </a:lnTo>
                    <a:lnTo>
                      <a:pt x="1459" y="2"/>
                    </a:lnTo>
                    <a:lnTo>
                      <a:pt x="1468" y="2"/>
                    </a:lnTo>
                    <a:lnTo>
                      <a:pt x="1475" y="2"/>
                    </a:lnTo>
                    <a:lnTo>
                      <a:pt x="1482" y="2"/>
                    </a:lnTo>
                    <a:lnTo>
                      <a:pt x="1488" y="2"/>
                    </a:lnTo>
                    <a:lnTo>
                      <a:pt x="1495" y="2"/>
                    </a:lnTo>
                    <a:lnTo>
                      <a:pt x="1499" y="2"/>
                    </a:lnTo>
                    <a:lnTo>
                      <a:pt x="1504" y="2"/>
                    </a:lnTo>
                    <a:lnTo>
                      <a:pt x="1507" y="2"/>
                    </a:lnTo>
                    <a:lnTo>
                      <a:pt x="1511" y="2"/>
                    </a:lnTo>
                    <a:lnTo>
                      <a:pt x="1515" y="2"/>
                    </a:lnTo>
                    <a:lnTo>
                      <a:pt x="1518" y="4"/>
                    </a:lnTo>
                    <a:lnTo>
                      <a:pt x="1518" y="20"/>
                    </a:lnTo>
                    <a:lnTo>
                      <a:pt x="1517" y="20"/>
                    </a:lnTo>
                    <a:lnTo>
                      <a:pt x="1515" y="20"/>
                    </a:lnTo>
                    <a:lnTo>
                      <a:pt x="1512" y="20"/>
                    </a:lnTo>
                    <a:lnTo>
                      <a:pt x="1510" y="20"/>
                    </a:lnTo>
                    <a:lnTo>
                      <a:pt x="1504" y="20"/>
                    </a:lnTo>
                    <a:lnTo>
                      <a:pt x="1499" y="20"/>
                    </a:lnTo>
                    <a:lnTo>
                      <a:pt x="1494" y="20"/>
                    </a:lnTo>
                    <a:lnTo>
                      <a:pt x="1487" y="20"/>
                    </a:lnTo>
                    <a:lnTo>
                      <a:pt x="1479" y="20"/>
                    </a:lnTo>
                    <a:lnTo>
                      <a:pt x="1471" y="20"/>
                    </a:lnTo>
                    <a:lnTo>
                      <a:pt x="1462" y="20"/>
                    </a:lnTo>
                    <a:lnTo>
                      <a:pt x="1453" y="20"/>
                    </a:lnTo>
                    <a:lnTo>
                      <a:pt x="1443" y="20"/>
                    </a:lnTo>
                    <a:lnTo>
                      <a:pt x="1432" y="20"/>
                    </a:lnTo>
                    <a:lnTo>
                      <a:pt x="1420" y="20"/>
                    </a:lnTo>
                    <a:lnTo>
                      <a:pt x="1409" y="20"/>
                    </a:lnTo>
                    <a:lnTo>
                      <a:pt x="1396" y="20"/>
                    </a:lnTo>
                    <a:lnTo>
                      <a:pt x="1382" y="20"/>
                    </a:lnTo>
                    <a:lnTo>
                      <a:pt x="1368" y="20"/>
                    </a:lnTo>
                    <a:lnTo>
                      <a:pt x="1354" y="20"/>
                    </a:lnTo>
                    <a:lnTo>
                      <a:pt x="1340" y="20"/>
                    </a:lnTo>
                    <a:lnTo>
                      <a:pt x="1326" y="21"/>
                    </a:lnTo>
                    <a:lnTo>
                      <a:pt x="1311" y="21"/>
                    </a:lnTo>
                    <a:lnTo>
                      <a:pt x="1297" y="21"/>
                    </a:lnTo>
                    <a:lnTo>
                      <a:pt x="1281" y="21"/>
                    </a:lnTo>
                    <a:lnTo>
                      <a:pt x="1264" y="21"/>
                    </a:lnTo>
                    <a:lnTo>
                      <a:pt x="1248" y="21"/>
                    </a:lnTo>
                    <a:lnTo>
                      <a:pt x="1232" y="21"/>
                    </a:lnTo>
                    <a:lnTo>
                      <a:pt x="1215" y="21"/>
                    </a:lnTo>
                    <a:lnTo>
                      <a:pt x="1199" y="22"/>
                    </a:lnTo>
                    <a:lnTo>
                      <a:pt x="1183" y="22"/>
                    </a:lnTo>
                    <a:lnTo>
                      <a:pt x="1167" y="22"/>
                    </a:lnTo>
                    <a:lnTo>
                      <a:pt x="1149" y="22"/>
                    </a:lnTo>
                    <a:lnTo>
                      <a:pt x="1133" y="22"/>
                    </a:lnTo>
                    <a:lnTo>
                      <a:pt x="1116" y="22"/>
                    </a:lnTo>
                    <a:lnTo>
                      <a:pt x="1099" y="22"/>
                    </a:lnTo>
                    <a:lnTo>
                      <a:pt x="1083" y="22"/>
                    </a:lnTo>
                    <a:lnTo>
                      <a:pt x="1066" y="22"/>
                    </a:lnTo>
                    <a:lnTo>
                      <a:pt x="1050" y="22"/>
                    </a:lnTo>
                    <a:lnTo>
                      <a:pt x="1035" y="24"/>
                    </a:lnTo>
                    <a:lnTo>
                      <a:pt x="1019" y="24"/>
                    </a:lnTo>
                    <a:lnTo>
                      <a:pt x="1003" y="24"/>
                    </a:lnTo>
                    <a:lnTo>
                      <a:pt x="988" y="24"/>
                    </a:lnTo>
                    <a:lnTo>
                      <a:pt x="973" y="24"/>
                    </a:lnTo>
                    <a:lnTo>
                      <a:pt x="959" y="24"/>
                    </a:lnTo>
                    <a:lnTo>
                      <a:pt x="945" y="24"/>
                    </a:lnTo>
                    <a:lnTo>
                      <a:pt x="931" y="24"/>
                    </a:lnTo>
                    <a:lnTo>
                      <a:pt x="918" y="24"/>
                    </a:lnTo>
                    <a:lnTo>
                      <a:pt x="905" y="24"/>
                    </a:lnTo>
                    <a:lnTo>
                      <a:pt x="893" y="24"/>
                    </a:lnTo>
                    <a:lnTo>
                      <a:pt x="881" y="24"/>
                    </a:lnTo>
                    <a:lnTo>
                      <a:pt x="870" y="24"/>
                    </a:lnTo>
                    <a:lnTo>
                      <a:pt x="859" y="24"/>
                    </a:lnTo>
                    <a:lnTo>
                      <a:pt x="850" y="24"/>
                    </a:lnTo>
                    <a:lnTo>
                      <a:pt x="841" y="24"/>
                    </a:lnTo>
                    <a:lnTo>
                      <a:pt x="833" y="24"/>
                    </a:lnTo>
                    <a:lnTo>
                      <a:pt x="823" y="24"/>
                    </a:lnTo>
                    <a:lnTo>
                      <a:pt x="817" y="24"/>
                    </a:lnTo>
                    <a:lnTo>
                      <a:pt x="810" y="24"/>
                    </a:lnTo>
                    <a:lnTo>
                      <a:pt x="804" y="24"/>
                    </a:lnTo>
                    <a:lnTo>
                      <a:pt x="800" y="24"/>
                    </a:lnTo>
                    <a:lnTo>
                      <a:pt x="796" y="24"/>
                    </a:lnTo>
                    <a:lnTo>
                      <a:pt x="794" y="24"/>
                    </a:lnTo>
                    <a:lnTo>
                      <a:pt x="792" y="24"/>
                    </a:lnTo>
                    <a:lnTo>
                      <a:pt x="790" y="22"/>
                    </a:lnTo>
                    <a:lnTo>
                      <a:pt x="787" y="22"/>
                    </a:lnTo>
                    <a:lnTo>
                      <a:pt x="783" y="22"/>
                    </a:lnTo>
                    <a:lnTo>
                      <a:pt x="778" y="22"/>
                    </a:lnTo>
                    <a:lnTo>
                      <a:pt x="771" y="22"/>
                    </a:lnTo>
                    <a:lnTo>
                      <a:pt x="764" y="22"/>
                    </a:lnTo>
                    <a:lnTo>
                      <a:pt x="758" y="22"/>
                    </a:lnTo>
                    <a:lnTo>
                      <a:pt x="748" y="22"/>
                    </a:lnTo>
                    <a:lnTo>
                      <a:pt x="739" y="21"/>
                    </a:lnTo>
                    <a:lnTo>
                      <a:pt x="729" y="21"/>
                    </a:lnTo>
                    <a:lnTo>
                      <a:pt x="717" y="21"/>
                    </a:lnTo>
                    <a:lnTo>
                      <a:pt x="707" y="21"/>
                    </a:lnTo>
                    <a:lnTo>
                      <a:pt x="695" y="21"/>
                    </a:lnTo>
                    <a:lnTo>
                      <a:pt x="682" y="21"/>
                    </a:lnTo>
                    <a:lnTo>
                      <a:pt x="669" y="21"/>
                    </a:lnTo>
                    <a:lnTo>
                      <a:pt x="656" y="21"/>
                    </a:lnTo>
                    <a:lnTo>
                      <a:pt x="641" y="21"/>
                    </a:lnTo>
                    <a:lnTo>
                      <a:pt x="626" y="21"/>
                    </a:lnTo>
                    <a:lnTo>
                      <a:pt x="610" y="21"/>
                    </a:lnTo>
                    <a:lnTo>
                      <a:pt x="595" y="21"/>
                    </a:lnTo>
                    <a:lnTo>
                      <a:pt x="578" y="21"/>
                    </a:lnTo>
                    <a:lnTo>
                      <a:pt x="562" y="21"/>
                    </a:lnTo>
                    <a:lnTo>
                      <a:pt x="544" y="21"/>
                    </a:lnTo>
                    <a:lnTo>
                      <a:pt x="528" y="21"/>
                    </a:lnTo>
                    <a:lnTo>
                      <a:pt x="511" y="21"/>
                    </a:lnTo>
                    <a:lnTo>
                      <a:pt x="493" y="21"/>
                    </a:lnTo>
                    <a:lnTo>
                      <a:pt x="475" y="21"/>
                    </a:lnTo>
                    <a:lnTo>
                      <a:pt x="457" y="21"/>
                    </a:lnTo>
                    <a:lnTo>
                      <a:pt x="438" y="21"/>
                    </a:lnTo>
                    <a:lnTo>
                      <a:pt x="421" y="21"/>
                    </a:lnTo>
                    <a:lnTo>
                      <a:pt x="404" y="21"/>
                    </a:lnTo>
                    <a:lnTo>
                      <a:pt x="386" y="21"/>
                    </a:lnTo>
                    <a:lnTo>
                      <a:pt x="367" y="21"/>
                    </a:lnTo>
                    <a:lnTo>
                      <a:pt x="349" y="21"/>
                    </a:lnTo>
                    <a:lnTo>
                      <a:pt x="330" y="21"/>
                    </a:lnTo>
                    <a:lnTo>
                      <a:pt x="312" y="21"/>
                    </a:lnTo>
                    <a:lnTo>
                      <a:pt x="295" y="21"/>
                    </a:lnTo>
                    <a:lnTo>
                      <a:pt x="278" y="21"/>
                    </a:lnTo>
                    <a:lnTo>
                      <a:pt x="260" y="21"/>
                    </a:lnTo>
                    <a:lnTo>
                      <a:pt x="244" y="21"/>
                    </a:lnTo>
                    <a:lnTo>
                      <a:pt x="227" y="21"/>
                    </a:lnTo>
                    <a:lnTo>
                      <a:pt x="209" y="21"/>
                    </a:lnTo>
                    <a:lnTo>
                      <a:pt x="193" y="21"/>
                    </a:lnTo>
                    <a:lnTo>
                      <a:pt x="178" y="21"/>
                    </a:lnTo>
                    <a:lnTo>
                      <a:pt x="162" y="21"/>
                    </a:lnTo>
                    <a:lnTo>
                      <a:pt x="147" y="21"/>
                    </a:lnTo>
                    <a:lnTo>
                      <a:pt x="134" y="21"/>
                    </a:lnTo>
                    <a:lnTo>
                      <a:pt x="121" y="21"/>
                    </a:lnTo>
                    <a:lnTo>
                      <a:pt x="107" y="21"/>
                    </a:lnTo>
                    <a:lnTo>
                      <a:pt x="95" y="21"/>
                    </a:lnTo>
                    <a:lnTo>
                      <a:pt x="83" y="21"/>
                    </a:lnTo>
                    <a:lnTo>
                      <a:pt x="72" y="21"/>
                    </a:lnTo>
                    <a:lnTo>
                      <a:pt x="60" y="21"/>
                    </a:lnTo>
                    <a:lnTo>
                      <a:pt x="51" y="21"/>
                    </a:lnTo>
                    <a:lnTo>
                      <a:pt x="43" y="21"/>
                    </a:lnTo>
                    <a:lnTo>
                      <a:pt x="35" y="21"/>
                    </a:lnTo>
                    <a:lnTo>
                      <a:pt x="27" y="21"/>
                    </a:lnTo>
                    <a:lnTo>
                      <a:pt x="20" y="21"/>
                    </a:lnTo>
                    <a:lnTo>
                      <a:pt x="15" y="21"/>
                    </a:lnTo>
                    <a:lnTo>
                      <a:pt x="11" y="21"/>
                    </a:lnTo>
                    <a:lnTo>
                      <a:pt x="7" y="21"/>
                    </a:lnTo>
                    <a:lnTo>
                      <a:pt x="4" y="21"/>
                    </a:lnTo>
                    <a:lnTo>
                      <a:pt x="3"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79" name="Freeform 85">
                <a:extLst>
                  <a:ext uri="{FF2B5EF4-FFF2-40B4-BE49-F238E27FC236}">
                    <a16:creationId xmlns:a16="http://schemas.microsoft.com/office/drawing/2014/main" id="{1B509704-BB98-4B5A-96AE-5247B857D074}"/>
                  </a:ext>
                </a:extLst>
              </p:cNvPr>
              <p:cNvSpPr>
                <a:spLocks/>
              </p:cNvSpPr>
              <p:nvPr/>
            </p:nvSpPr>
            <p:spPr bwMode="auto">
              <a:xfrm>
                <a:off x="3066" y="913"/>
                <a:ext cx="425" cy="793"/>
              </a:xfrm>
              <a:custGeom>
                <a:avLst/>
                <a:gdLst>
                  <a:gd name="T0" fmla="*/ 1108 w 378"/>
                  <a:gd name="T1" fmla="*/ 325 h 702"/>
                  <a:gd name="T2" fmla="*/ 1067 w 378"/>
                  <a:gd name="T3" fmla="*/ 288 h 702"/>
                  <a:gd name="T4" fmla="*/ 1016 w 378"/>
                  <a:gd name="T5" fmla="*/ 238 h 702"/>
                  <a:gd name="T6" fmla="*/ 964 w 378"/>
                  <a:gd name="T7" fmla="*/ 181 h 702"/>
                  <a:gd name="T8" fmla="*/ 903 w 378"/>
                  <a:gd name="T9" fmla="*/ 123 h 702"/>
                  <a:gd name="T10" fmla="*/ 848 w 378"/>
                  <a:gd name="T11" fmla="*/ 76 h 702"/>
                  <a:gd name="T12" fmla="*/ 803 w 378"/>
                  <a:gd name="T13" fmla="*/ 29 h 702"/>
                  <a:gd name="T14" fmla="*/ 777 w 378"/>
                  <a:gd name="T15" fmla="*/ 18 h 702"/>
                  <a:gd name="T16" fmla="*/ 726 w 378"/>
                  <a:gd name="T17" fmla="*/ 14 h 702"/>
                  <a:gd name="T18" fmla="*/ 663 w 378"/>
                  <a:gd name="T19" fmla="*/ 1 h 702"/>
                  <a:gd name="T20" fmla="*/ 613 w 378"/>
                  <a:gd name="T21" fmla="*/ 1 h 702"/>
                  <a:gd name="T22" fmla="*/ 558 w 378"/>
                  <a:gd name="T23" fmla="*/ 0 h 702"/>
                  <a:gd name="T24" fmla="*/ 511 w 378"/>
                  <a:gd name="T25" fmla="*/ 0 h 702"/>
                  <a:gd name="T26" fmla="*/ 444 w 378"/>
                  <a:gd name="T27" fmla="*/ 0 h 702"/>
                  <a:gd name="T28" fmla="*/ 390 w 378"/>
                  <a:gd name="T29" fmla="*/ 1 h 702"/>
                  <a:gd name="T30" fmla="*/ 364 w 378"/>
                  <a:gd name="T31" fmla="*/ 16 h 702"/>
                  <a:gd name="T32" fmla="*/ 331 w 378"/>
                  <a:gd name="T33" fmla="*/ 53 h 702"/>
                  <a:gd name="T34" fmla="*/ 305 w 378"/>
                  <a:gd name="T35" fmla="*/ 97 h 702"/>
                  <a:gd name="T36" fmla="*/ 278 w 378"/>
                  <a:gd name="T37" fmla="*/ 139 h 702"/>
                  <a:gd name="T38" fmla="*/ 252 w 378"/>
                  <a:gd name="T39" fmla="*/ 181 h 702"/>
                  <a:gd name="T40" fmla="*/ 218 w 378"/>
                  <a:gd name="T41" fmla="*/ 228 h 702"/>
                  <a:gd name="T42" fmla="*/ 186 w 378"/>
                  <a:gd name="T43" fmla="*/ 287 h 702"/>
                  <a:gd name="T44" fmla="*/ 147 w 378"/>
                  <a:gd name="T45" fmla="*/ 329 h 702"/>
                  <a:gd name="T46" fmla="*/ 115 w 378"/>
                  <a:gd name="T47" fmla="*/ 386 h 702"/>
                  <a:gd name="T48" fmla="*/ 86 w 378"/>
                  <a:gd name="T49" fmla="*/ 433 h 702"/>
                  <a:gd name="T50" fmla="*/ 60 w 378"/>
                  <a:gd name="T51" fmla="*/ 479 h 702"/>
                  <a:gd name="T52" fmla="*/ 20 w 378"/>
                  <a:gd name="T53" fmla="*/ 540 h 702"/>
                  <a:gd name="T54" fmla="*/ 0 w 378"/>
                  <a:gd name="T55" fmla="*/ 584 h 702"/>
                  <a:gd name="T56" fmla="*/ 0 w 378"/>
                  <a:gd name="T57" fmla="*/ 615 h 702"/>
                  <a:gd name="T58" fmla="*/ 0 w 378"/>
                  <a:gd name="T59" fmla="*/ 657 h 702"/>
                  <a:gd name="T60" fmla="*/ 0 w 378"/>
                  <a:gd name="T61" fmla="*/ 715 h 702"/>
                  <a:gd name="T62" fmla="*/ 0 w 378"/>
                  <a:gd name="T63" fmla="*/ 785 h 702"/>
                  <a:gd name="T64" fmla="*/ 0 w 378"/>
                  <a:gd name="T65" fmla="*/ 870 h 702"/>
                  <a:gd name="T66" fmla="*/ 0 w 378"/>
                  <a:gd name="T67" fmla="*/ 954 h 702"/>
                  <a:gd name="T68" fmla="*/ 0 w 378"/>
                  <a:gd name="T69" fmla="*/ 1051 h 702"/>
                  <a:gd name="T70" fmla="*/ 0 w 378"/>
                  <a:gd name="T71" fmla="*/ 1145 h 702"/>
                  <a:gd name="T72" fmla="*/ 0 w 378"/>
                  <a:gd name="T73" fmla="*/ 1240 h 702"/>
                  <a:gd name="T74" fmla="*/ 0 w 378"/>
                  <a:gd name="T75" fmla="*/ 1325 h 702"/>
                  <a:gd name="T76" fmla="*/ 0 w 378"/>
                  <a:gd name="T77" fmla="*/ 1413 h 702"/>
                  <a:gd name="T78" fmla="*/ 2 w 378"/>
                  <a:gd name="T79" fmla="*/ 1487 h 702"/>
                  <a:gd name="T80" fmla="*/ 2 w 378"/>
                  <a:gd name="T81" fmla="*/ 1546 h 702"/>
                  <a:gd name="T82" fmla="*/ 3 w 378"/>
                  <a:gd name="T83" fmla="*/ 1594 h 702"/>
                  <a:gd name="T84" fmla="*/ 14 w 378"/>
                  <a:gd name="T85" fmla="*/ 1622 h 702"/>
                  <a:gd name="T86" fmla="*/ 47 w 378"/>
                  <a:gd name="T87" fmla="*/ 1651 h 702"/>
                  <a:gd name="T88" fmla="*/ 101 w 378"/>
                  <a:gd name="T89" fmla="*/ 1678 h 702"/>
                  <a:gd name="T90" fmla="*/ 166 w 378"/>
                  <a:gd name="T91" fmla="*/ 1718 h 702"/>
                  <a:gd name="T92" fmla="*/ 218 w 378"/>
                  <a:gd name="T93" fmla="*/ 1744 h 702"/>
                  <a:gd name="T94" fmla="*/ 285 w 378"/>
                  <a:gd name="T95" fmla="*/ 1780 h 702"/>
                  <a:gd name="T96" fmla="*/ 350 w 378"/>
                  <a:gd name="T97" fmla="*/ 1821 h 702"/>
                  <a:gd name="T98" fmla="*/ 398 w 378"/>
                  <a:gd name="T99" fmla="*/ 1848 h 702"/>
                  <a:gd name="T100" fmla="*/ 416 w 378"/>
                  <a:gd name="T101" fmla="*/ 2082 h 702"/>
                  <a:gd name="T102" fmla="*/ 42 w 378"/>
                  <a:gd name="T103" fmla="*/ 607 h 702"/>
                  <a:gd name="T104" fmla="*/ 1132 w 378"/>
                  <a:gd name="T105" fmla="*/ 346 h 7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8"/>
                  <a:gd name="T160" fmla="*/ 0 h 702"/>
                  <a:gd name="T161" fmla="*/ 378 w 378"/>
                  <a:gd name="T162" fmla="*/ 702 h 7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8" h="702">
                    <a:moveTo>
                      <a:pt x="378" y="117"/>
                    </a:moveTo>
                    <a:lnTo>
                      <a:pt x="376" y="116"/>
                    </a:lnTo>
                    <a:lnTo>
                      <a:pt x="373" y="112"/>
                    </a:lnTo>
                    <a:lnTo>
                      <a:pt x="370" y="109"/>
                    </a:lnTo>
                    <a:lnTo>
                      <a:pt x="368" y="108"/>
                    </a:lnTo>
                    <a:lnTo>
                      <a:pt x="364" y="104"/>
                    </a:lnTo>
                    <a:lnTo>
                      <a:pt x="361" y="101"/>
                    </a:lnTo>
                    <a:lnTo>
                      <a:pt x="357" y="97"/>
                    </a:lnTo>
                    <a:lnTo>
                      <a:pt x="353" y="93"/>
                    </a:lnTo>
                    <a:lnTo>
                      <a:pt x="349" y="88"/>
                    </a:lnTo>
                    <a:lnTo>
                      <a:pt x="345" y="84"/>
                    </a:lnTo>
                    <a:lnTo>
                      <a:pt x="339" y="80"/>
                    </a:lnTo>
                    <a:lnTo>
                      <a:pt x="335" y="75"/>
                    </a:lnTo>
                    <a:lnTo>
                      <a:pt x="330" y="71"/>
                    </a:lnTo>
                    <a:lnTo>
                      <a:pt x="326" y="67"/>
                    </a:lnTo>
                    <a:lnTo>
                      <a:pt x="321" y="61"/>
                    </a:lnTo>
                    <a:lnTo>
                      <a:pt x="315" y="56"/>
                    </a:lnTo>
                    <a:lnTo>
                      <a:pt x="310" y="50"/>
                    </a:lnTo>
                    <a:lnTo>
                      <a:pt x="306" y="46"/>
                    </a:lnTo>
                    <a:lnTo>
                      <a:pt x="301" y="41"/>
                    </a:lnTo>
                    <a:lnTo>
                      <a:pt x="297" y="37"/>
                    </a:lnTo>
                    <a:lnTo>
                      <a:pt x="291" y="32"/>
                    </a:lnTo>
                    <a:lnTo>
                      <a:pt x="287" y="29"/>
                    </a:lnTo>
                    <a:lnTo>
                      <a:pt x="283" y="25"/>
                    </a:lnTo>
                    <a:lnTo>
                      <a:pt x="279" y="21"/>
                    </a:lnTo>
                    <a:lnTo>
                      <a:pt x="276" y="18"/>
                    </a:lnTo>
                    <a:lnTo>
                      <a:pt x="272" y="16"/>
                    </a:lnTo>
                    <a:lnTo>
                      <a:pt x="268" y="10"/>
                    </a:lnTo>
                    <a:lnTo>
                      <a:pt x="266" y="9"/>
                    </a:lnTo>
                    <a:lnTo>
                      <a:pt x="263" y="8"/>
                    </a:lnTo>
                    <a:lnTo>
                      <a:pt x="262" y="8"/>
                    </a:lnTo>
                    <a:lnTo>
                      <a:pt x="259" y="6"/>
                    </a:lnTo>
                    <a:lnTo>
                      <a:pt x="256" y="5"/>
                    </a:lnTo>
                    <a:lnTo>
                      <a:pt x="252" y="5"/>
                    </a:lnTo>
                    <a:lnTo>
                      <a:pt x="248" y="5"/>
                    </a:lnTo>
                    <a:lnTo>
                      <a:pt x="243" y="4"/>
                    </a:lnTo>
                    <a:lnTo>
                      <a:pt x="239" y="4"/>
                    </a:lnTo>
                    <a:lnTo>
                      <a:pt x="233" y="2"/>
                    </a:lnTo>
                    <a:lnTo>
                      <a:pt x="228" y="2"/>
                    </a:lnTo>
                    <a:lnTo>
                      <a:pt x="221" y="1"/>
                    </a:lnTo>
                    <a:lnTo>
                      <a:pt x="216" y="1"/>
                    </a:lnTo>
                    <a:lnTo>
                      <a:pt x="212" y="1"/>
                    </a:lnTo>
                    <a:lnTo>
                      <a:pt x="209" y="1"/>
                    </a:lnTo>
                    <a:lnTo>
                      <a:pt x="205" y="1"/>
                    </a:lnTo>
                    <a:lnTo>
                      <a:pt x="203" y="1"/>
                    </a:lnTo>
                    <a:lnTo>
                      <a:pt x="196" y="1"/>
                    </a:lnTo>
                    <a:lnTo>
                      <a:pt x="191" y="1"/>
                    </a:lnTo>
                    <a:lnTo>
                      <a:pt x="187" y="0"/>
                    </a:lnTo>
                    <a:lnTo>
                      <a:pt x="184" y="0"/>
                    </a:lnTo>
                    <a:lnTo>
                      <a:pt x="180" y="0"/>
                    </a:lnTo>
                    <a:lnTo>
                      <a:pt x="177" y="0"/>
                    </a:lnTo>
                    <a:lnTo>
                      <a:pt x="170" y="0"/>
                    </a:lnTo>
                    <a:lnTo>
                      <a:pt x="165" y="0"/>
                    </a:lnTo>
                    <a:lnTo>
                      <a:pt x="158" y="0"/>
                    </a:lnTo>
                    <a:lnTo>
                      <a:pt x="153" y="0"/>
                    </a:lnTo>
                    <a:lnTo>
                      <a:pt x="148" y="0"/>
                    </a:lnTo>
                    <a:lnTo>
                      <a:pt x="144" y="0"/>
                    </a:lnTo>
                    <a:lnTo>
                      <a:pt x="138" y="0"/>
                    </a:lnTo>
                    <a:lnTo>
                      <a:pt x="134" y="0"/>
                    </a:lnTo>
                    <a:lnTo>
                      <a:pt x="130" y="1"/>
                    </a:lnTo>
                    <a:lnTo>
                      <a:pt x="128" y="1"/>
                    </a:lnTo>
                    <a:lnTo>
                      <a:pt x="122" y="2"/>
                    </a:lnTo>
                    <a:lnTo>
                      <a:pt x="121" y="5"/>
                    </a:lnTo>
                    <a:lnTo>
                      <a:pt x="120" y="5"/>
                    </a:lnTo>
                    <a:lnTo>
                      <a:pt x="118" y="6"/>
                    </a:lnTo>
                    <a:lnTo>
                      <a:pt x="117" y="10"/>
                    </a:lnTo>
                    <a:lnTo>
                      <a:pt x="114" y="14"/>
                    </a:lnTo>
                    <a:lnTo>
                      <a:pt x="111" y="18"/>
                    </a:lnTo>
                    <a:lnTo>
                      <a:pt x="107" y="24"/>
                    </a:lnTo>
                    <a:lnTo>
                      <a:pt x="106" y="25"/>
                    </a:lnTo>
                    <a:lnTo>
                      <a:pt x="103" y="29"/>
                    </a:lnTo>
                    <a:lnTo>
                      <a:pt x="102" y="32"/>
                    </a:lnTo>
                    <a:lnTo>
                      <a:pt x="101" y="36"/>
                    </a:lnTo>
                    <a:lnTo>
                      <a:pt x="98" y="38"/>
                    </a:lnTo>
                    <a:lnTo>
                      <a:pt x="95" y="42"/>
                    </a:lnTo>
                    <a:lnTo>
                      <a:pt x="93" y="46"/>
                    </a:lnTo>
                    <a:lnTo>
                      <a:pt x="91" y="49"/>
                    </a:lnTo>
                    <a:lnTo>
                      <a:pt x="87" y="53"/>
                    </a:lnTo>
                    <a:lnTo>
                      <a:pt x="86" y="57"/>
                    </a:lnTo>
                    <a:lnTo>
                      <a:pt x="83" y="61"/>
                    </a:lnTo>
                    <a:lnTo>
                      <a:pt x="81" y="65"/>
                    </a:lnTo>
                    <a:lnTo>
                      <a:pt x="78" y="69"/>
                    </a:lnTo>
                    <a:lnTo>
                      <a:pt x="75" y="73"/>
                    </a:lnTo>
                    <a:lnTo>
                      <a:pt x="73" y="77"/>
                    </a:lnTo>
                    <a:lnTo>
                      <a:pt x="70" y="83"/>
                    </a:lnTo>
                    <a:lnTo>
                      <a:pt x="67" y="87"/>
                    </a:lnTo>
                    <a:lnTo>
                      <a:pt x="65" y="92"/>
                    </a:lnTo>
                    <a:lnTo>
                      <a:pt x="62" y="96"/>
                    </a:lnTo>
                    <a:lnTo>
                      <a:pt x="59" y="100"/>
                    </a:lnTo>
                    <a:lnTo>
                      <a:pt x="55" y="104"/>
                    </a:lnTo>
                    <a:lnTo>
                      <a:pt x="52" y="108"/>
                    </a:lnTo>
                    <a:lnTo>
                      <a:pt x="50" y="112"/>
                    </a:lnTo>
                    <a:lnTo>
                      <a:pt x="47" y="117"/>
                    </a:lnTo>
                    <a:lnTo>
                      <a:pt x="44" y="122"/>
                    </a:lnTo>
                    <a:lnTo>
                      <a:pt x="42" y="126"/>
                    </a:lnTo>
                    <a:lnTo>
                      <a:pt x="39" y="130"/>
                    </a:lnTo>
                    <a:lnTo>
                      <a:pt x="36" y="135"/>
                    </a:lnTo>
                    <a:lnTo>
                      <a:pt x="34" y="139"/>
                    </a:lnTo>
                    <a:lnTo>
                      <a:pt x="31" y="143"/>
                    </a:lnTo>
                    <a:lnTo>
                      <a:pt x="28" y="146"/>
                    </a:lnTo>
                    <a:lnTo>
                      <a:pt x="27" y="150"/>
                    </a:lnTo>
                    <a:lnTo>
                      <a:pt x="24" y="154"/>
                    </a:lnTo>
                    <a:lnTo>
                      <a:pt x="22" y="158"/>
                    </a:lnTo>
                    <a:lnTo>
                      <a:pt x="20" y="162"/>
                    </a:lnTo>
                    <a:lnTo>
                      <a:pt x="18" y="166"/>
                    </a:lnTo>
                    <a:lnTo>
                      <a:pt x="14" y="171"/>
                    </a:lnTo>
                    <a:lnTo>
                      <a:pt x="11" y="178"/>
                    </a:lnTo>
                    <a:lnTo>
                      <a:pt x="7" y="183"/>
                    </a:lnTo>
                    <a:lnTo>
                      <a:pt x="6" y="189"/>
                    </a:lnTo>
                    <a:lnTo>
                      <a:pt x="3" y="193"/>
                    </a:lnTo>
                    <a:lnTo>
                      <a:pt x="2" y="195"/>
                    </a:lnTo>
                    <a:lnTo>
                      <a:pt x="0" y="198"/>
                    </a:lnTo>
                    <a:lnTo>
                      <a:pt x="0" y="201"/>
                    </a:lnTo>
                    <a:lnTo>
                      <a:pt x="0" y="202"/>
                    </a:lnTo>
                    <a:lnTo>
                      <a:pt x="0" y="206"/>
                    </a:lnTo>
                    <a:lnTo>
                      <a:pt x="0" y="207"/>
                    </a:lnTo>
                    <a:lnTo>
                      <a:pt x="0" y="211"/>
                    </a:lnTo>
                    <a:lnTo>
                      <a:pt x="0" y="214"/>
                    </a:lnTo>
                    <a:lnTo>
                      <a:pt x="0" y="218"/>
                    </a:lnTo>
                    <a:lnTo>
                      <a:pt x="0" y="222"/>
                    </a:lnTo>
                    <a:lnTo>
                      <a:pt x="0" y="226"/>
                    </a:lnTo>
                    <a:lnTo>
                      <a:pt x="0" y="231"/>
                    </a:lnTo>
                    <a:lnTo>
                      <a:pt x="0" y="237"/>
                    </a:lnTo>
                    <a:lnTo>
                      <a:pt x="0" y="242"/>
                    </a:lnTo>
                    <a:lnTo>
                      <a:pt x="0" y="247"/>
                    </a:lnTo>
                    <a:lnTo>
                      <a:pt x="0" y="253"/>
                    </a:lnTo>
                    <a:lnTo>
                      <a:pt x="0" y="260"/>
                    </a:lnTo>
                    <a:lnTo>
                      <a:pt x="0" y="266"/>
                    </a:lnTo>
                    <a:lnTo>
                      <a:pt x="0" y="272"/>
                    </a:lnTo>
                    <a:lnTo>
                      <a:pt x="0" y="278"/>
                    </a:lnTo>
                    <a:lnTo>
                      <a:pt x="0" y="286"/>
                    </a:lnTo>
                    <a:lnTo>
                      <a:pt x="0" y="293"/>
                    </a:lnTo>
                    <a:lnTo>
                      <a:pt x="0" y="300"/>
                    </a:lnTo>
                    <a:lnTo>
                      <a:pt x="0" y="308"/>
                    </a:lnTo>
                    <a:lnTo>
                      <a:pt x="0" y="316"/>
                    </a:lnTo>
                    <a:lnTo>
                      <a:pt x="0" y="322"/>
                    </a:lnTo>
                    <a:lnTo>
                      <a:pt x="0" y="331"/>
                    </a:lnTo>
                    <a:lnTo>
                      <a:pt x="0" y="339"/>
                    </a:lnTo>
                    <a:lnTo>
                      <a:pt x="0" y="347"/>
                    </a:lnTo>
                    <a:lnTo>
                      <a:pt x="0" y="355"/>
                    </a:lnTo>
                    <a:lnTo>
                      <a:pt x="0" y="363"/>
                    </a:lnTo>
                    <a:lnTo>
                      <a:pt x="0" y="371"/>
                    </a:lnTo>
                    <a:lnTo>
                      <a:pt x="0" y="379"/>
                    </a:lnTo>
                    <a:lnTo>
                      <a:pt x="0" y="387"/>
                    </a:lnTo>
                    <a:lnTo>
                      <a:pt x="0" y="395"/>
                    </a:lnTo>
                    <a:lnTo>
                      <a:pt x="0" y="402"/>
                    </a:lnTo>
                    <a:lnTo>
                      <a:pt x="0" y="411"/>
                    </a:lnTo>
                    <a:lnTo>
                      <a:pt x="0" y="418"/>
                    </a:lnTo>
                    <a:lnTo>
                      <a:pt x="0" y="426"/>
                    </a:lnTo>
                    <a:lnTo>
                      <a:pt x="0" y="434"/>
                    </a:lnTo>
                    <a:lnTo>
                      <a:pt x="0" y="442"/>
                    </a:lnTo>
                    <a:lnTo>
                      <a:pt x="0" y="448"/>
                    </a:lnTo>
                    <a:lnTo>
                      <a:pt x="0" y="455"/>
                    </a:lnTo>
                    <a:lnTo>
                      <a:pt x="0" y="462"/>
                    </a:lnTo>
                    <a:lnTo>
                      <a:pt x="0" y="470"/>
                    </a:lnTo>
                    <a:lnTo>
                      <a:pt x="0" y="477"/>
                    </a:lnTo>
                    <a:lnTo>
                      <a:pt x="0" y="483"/>
                    </a:lnTo>
                    <a:lnTo>
                      <a:pt x="0" y="490"/>
                    </a:lnTo>
                    <a:lnTo>
                      <a:pt x="2" y="497"/>
                    </a:lnTo>
                    <a:lnTo>
                      <a:pt x="2" y="502"/>
                    </a:lnTo>
                    <a:lnTo>
                      <a:pt x="2" y="507"/>
                    </a:lnTo>
                    <a:lnTo>
                      <a:pt x="2" y="513"/>
                    </a:lnTo>
                    <a:lnTo>
                      <a:pt x="2" y="518"/>
                    </a:lnTo>
                    <a:lnTo>
                      <a:pt x="2" y="522"/>
                    </a:lnTo>
                    <a:lnTo>
                      <a:pt x="2" y="526"/>
                    </a:lnTo>
                    <a:lnTo>
                      <a:pt x="2" y="530"/>
                    </a:lnTo>
                    <a:lnTo>
                      <a:pt x="3" y="534"/>
                    </a:lnTo>
                    <a:lnTo>
                      <a:pt x="3" y="538"/>
                    </a:lnTo>
                    <a:lnTo>
                      <a:pt x="3" y="541"/>
                    </a:lnTo>
                    <a:lnTo>
                      <a:pt x="3" y="544"/>
                    </a:lnTo>
                    <a:lnTo>
                      <a:pt x="3" y="546"/>
                    </a:lnTo>
                    <a:lnTo>
                      <a:pt x="4" y="549"/>
                    </a:lnTo>
                    <a:lnTo>
                      <a:pt x="6" y="550"/>
                    </a:lnTo>
                    <a:lnTo>
                      <a:pt x="7" y="552"/>
                    </a:lnTo>
                    <a:lnTo>
                      <a:pt x="12" y="554"/>
                    </a:lnTo>
                    <a:lnTo>
                      <a:pt x="16" y="557"/>
                    </a:lnTo>
                    <a:lnTo>
                      <a:pt x="20" y="558"/>
                    </a:lnTo>
                    <a:lnTo>
                      <a:pt x="24" y="561"/>
                    </a:lnTo>
                    <a:lnTo>
                      <a:pt x="30" y="565"/>
                    </a:lnTo>
                    <a:lnTo>
                      <a:pt x="34" y="566"/>
                    </a:lnTo>
                    <a:lnTo>
                      <a:pt x="39" y="570"/>
                    </a:lnTo>
                    <a:lnTo>
                      <a:pt x="44" y="573"/>
                    </a:lnTo>
                    <a:lnTo>
                      <a:pt x="51" y="577"/>
                    </a:lnTo>
                    <a:lnTo>
                      <a:pt x="56" y="580"/>
                    </a:lnTo>
                    <a:lnTo>
                      <a:pt x="63" y="584"/>
                    </a:lnTo>
                    <a:lnTo>
                      <a:pt x="66" y="585"/>
                    </a:lnTo>
                    <a:lnTo>
                      <a:pt x="70" y="586"/>
                    </a:lnTo>
                    <a:lnTo>
                      <a:pt x="73" y="589"/>
                    </a:lnTo>
                    <a:lnTo>
                      <a:pt x="77" y="590"/>
                    </a:lnTo>
                    <a:lnTo>
                      <a:pt x="82" y="594"/>
                    </a:lnTo>
                    <a:lnTo>
                      <a:pt x="87" y="597"/>
                    </a:lnTo>
                    <a:lnTo>
                      <a:pt x="94" y="601"/>
                    </a:lnTo>
                    <a:lnTo>
                      <a:pt x="101" y="605"/>
                    </a:lnTo>
                    <a:lnTo>
                      <a:pt x="106" y="608"/>
                    </a:lnTo>
                    <a:lnTo>
                      <a:pt x="111" y="612"/>
                    </a:lnTo>
                    <a:lnTo>
                      <a:pt x="117" y="615"/>
                    </a:lnTo>
                    <a:lnTo>
                      <a:pt x="122" y="617"/>
                    </a:lnTo>
                    <a:lnTo>
                      <a:pt x="126" y="620"/>
                    </a:lnTo>
                    <a:lnTo>
                      <a:pt x="130" y="621"/>
                    </a:lnTo>
                    <a:lnTo>
                      <a:pt x="133" y="624"/>
                    </a:lnTo>
                    <a:lnTo>
                      <a:pt x="137" y="625"/>
                    </a:lnTo>
                    <a:lnTo>
                      <a:pt x="141" y="628"/>
                    </a:lnTo>
                    <a:lnTo>
                      <a:pt x="142" y="629"/>
                    </a:lnTo>
                    <a:lnTo>
                      <a:pt x="140" y="702"/>
                    </a:lnTo>
                    <a:lnTo>
                      <a:pt x="160" y="702"/>
                    </a:lnTo>
                    <a:lnTo>
                      <a:pt x="161" y="619"/>
                    </a:lnTo>
                    <a:lnTo>
                      <a:pt x="22" y="536"/>
                    </a:lnTo>
                    <a:lnTo>
                      <a:pt x="14" y="205"/>
                    </a:lnTo>
                    <a:lnTo>
                      <a:pt x="134" y="18"/>
                    </a:lnTo>
                    <a:lnTo>
                      <a:pt x="256" y="26"/>
                    </a:lnTo>
                    <a:lnTo>
                      <a:pt x="377" y="144"/>
                    </a:lnTo>
                    <a:lnTo>
                      <a:pt x="378" y="11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80" name="Freeform 86">
                <a:extLst>
                  <a:ext uri="{FF2B5EF4-FFF2-40B4-BE49-F238E27FC236}">
                    <a16:creationId xmlns:a16="http://schemas.microsoft.com/office/drawing/2014/main" id="{7D26BE05-FFE4-43FD-BC5A-73E7BC423F1D}"/>
                  </a:ext>
                </a:extLst>
              </p:cNvPr>
              <p:cNvSpPr>
                <a:spLocks/>
              </p:cNvSpPr>
              <p:nvPr/>
            </p:nvSpPr>
            <p:spPr bwMode="auto">
              <a:xfrm>
                <a:off x="3385" y="1532"/>
                <a:ext cx="142" cy="174"/>
              </a:xfrm>
              <a:custGeom>
                <a:avLst/>
                <a:gdLst>
                  <a:gd name="T0" fmla="*/ 377 w 129"/>
                  <a:gd name="T1" fmla="*/ 0 h 157"/>
                  <a:gd name="T2" fmla="*/ 371 w 129"/>
                  <a:gd name="T3" fmla="*/ 0 h 157"/>
                  <a:gd name="T4" fmla="*/ 362 w 129"/>
                  <a:gd name="T5" fmla="*/ 3 h 157"/>
                  <a:gd name="T6" fmla="*/ 349 w 129"/>
                  <a:gd name="T7" fmla="*/ 16 h 157"/>
                  <a:gd name="T8" fmla="*/ 341 w 129"/>
                  <a:gd name="T9" fmla="*/ 20 h 157"/>
                  <a:gd name="T10" fmla="*/ 328 w 129"/>
                  <a:gd name="T11" fmla="*/ 26 h 157"/>
                  <a:gd name="T12" fmla="*/ 321 w 129"/>
                  <a:gd name="T13" fmla="*/ 37 h 157"/>
                  <a:gd name="T14" fmla="*/ 306 w 129"/>
                  <a:gd name="T15" fmla="*/ 47 h 157"/>
                  <a:gd name="T16" fmla="*/ 291 w 129"/>
                  <a:gd name="T17" fmla="*/ 54 h 157"/>
                  <a:gd name="T18" fmla="*/ 273 w 129"/>
                  <a:gd name="T19" fmla="*/ 68 h 157"/>
                  <a:gd name="T20" fmla="*/ 257 w 129"/>
                  <a:gd name="T21" fmla="*/ 78 h 157"/>
                  <a:gd name="T22" fmla="*/ 244 w 129"/>
                  <a:gd name="T23" fmla="*/ 87 h 157"/>
                  <a:gd name="T24" fmla="*/ 226 w 129"/>
                  <a:gd name="T25" fmla="*/ 98 h 157"/>
                  <a:gd name="T26" fmla="*/ 211 w 129"/>
                  <a:gd name="T27" fmla="*/ 110 h 157"/>
                  <a:gd name="T28" fmla="*/ 191 w 129"/>
                  <a:gd name="T29" fmla="*/ 126 h 157"/>
                  <a:gd name="T30" fmla="*/ 178 w 129"/>
                  <a:gd name="T31" fmla="*/ 140 h 157"/>
                  <a:gd name="T32" fmla="*/ 157 w 129"/>
                  <a:gd name="T33" fmla="*/ 148 h 157"/>
                  <a:gd name="T34" fmla="*/ 140 w 129"/>
                  <a:gd name="T35" fmla="*/ 161 h 157"/>
                  <a:gd name="T36" fmla="*/ 124 w 129"/>
                  <a:gd name="T37" fmla="*/ 177 h 157"/>
                  <a:gd name="T38" fmla="*/ 109 w 129"/>
                  <a:gd name="T39" fmla="*/ 184 h 157"/>
                  <a:gd name="T40" fmla="*/ 89 w 129"/>
                  <a:gd name="T41" fmla="*/ 200 h 157"/>
                  <a:gd name="T42" fmla="*/ 78 w 129"/>
                  <a:gd name="T43" fmla="*/ 207 h 157"/>
                  <a:gd name="T44" fmla="*/ 67 w 129"/>
                  <a:gd name="T45" fmla="*/ 223 h 157"/>
                  <a:gd name="T46" fmla="*/ 54 w 129"/>
                  <a:gd name="T47" fmla="*/ 229 h 157"/>
                  <a:gd name="T48" fmla="*/ 42 w 129"/>
                  <a:gd name="T49" fmla="*/ 240 h 157"/>
                  <a:gd name="T50" fmla="*/ 29 w 129"/>
                  <a:gd name="T51" fmla="*/ 246 h 157"/>
                  <a:gd name="T52" fmla="*/ 23 w 129"/>
                  <a:gd name="T53" fmla="*/ 256 h 157"/>
                  <a:gd name="T54" fmla="*/ 14 w 129"/>
                  <a:gd name="T55" fmla="*/ 269 h 157"/>
                  <a:gd name="T56" fmla="*/ 3 w 129"/>
                  <a:gd name="T57" fmla="*/ 277 h 157"/>
                  <a:gd name="T58" fmla="*/ 2 w 129"/>
                  <a:gd name="T59" fmla="*/ 278 h 157"/>
                  <a:gd name="T60" fmla="*/ 0 w 129"/>
                  <a:gd name="T61" fmla="*/ 289 h 157"/>
                  <a:gd name="T62" fmla="*/ 0 w 129"/>
                  <a:gd name="T63" fmla="*/ 302 h 157"/>
                  <a:gd name="T64" fmla="*/ 0 w 129"/>
                  <a:gd name="T65" fmla="*/ 313 h 157"/>
                  <a:gd name="T66" fmla="*/ 0 w 129"/>
                  <a:gd name="T67" fmla="*/ 327 h 157"/>
                  <a:gd name="T68" fmla="*/ 0 w 129"/>
                  <a:gd name="T69" fmla="*/ 345 h 157"/>
                  <a:gd name="T70" fmla="*/ 0 w 129"/>
                  <a:gd name="T71" fmla="*/ 360 h 157"/>
                  <a:gd name="T72" fmla="*/ 0 w 129"/>
                  <a:gd name="T73" fmla="*/ 378 h 157"/>
                  <a:gd name="T74" fmla="*/ 0 w 129"/>
                  <a:gd name="T75" fmla="*/ 391 h 157"/>
                  <a:gd name="T76" fmla="*/ 0 w 129"/>
                  <a:gd name="T77" fmla="*/ 406 h 157"/>
                  <a:gd name="T78" fmla="*/ 0 w 129"/>
                  <a:gd name="T79" fmla="*/ 419 h 157"/>
                  <a:gd name="T80" fmla="*/ 0 w 129"/>
                  <a:gd name="T81" fmla="*/ 432 h 157"/>
                  <a:gd name="T82" fmla="*/ 0 w 129"/>
                  <a:gd name="T83" fmla="*/ 441 h 157"/>
                  <a:gd name="T84" fmla="*/ 0 w 129"/>
                  <a:gd name="T85" fmla="*/ 453 h 157"/>
                  <a:gd name="T86" fmla="*/ 0 w 129"/>
                  <a:gd name="T87" fmla="*/ 457 h 157"/>
                  <a:gd name="T88" fmla="*/ 0 w 129"/>
                  <a:gd name="T89" fmla="*/ 461 h 157"/>
                  <a:gd name="T90" fmla="*/ 69 w 129"/>
                  <a:gd name="T91" fmla="*/ 461 h 157"/>
                  <a:gd name="T92" fmla="*/ 59 w 129"/>
                  <a:gd name="T93" fmla="*/ 303 h 157"/>
                  <a:gd name="T94" fmla="*/ 395 w 129"/>
                  <a:gd name="T95" fmla="*/ 54 h 157"/>
                  <a:gd name="T96" fmla="*/ 377 w 129"/>
                  <a:gd name="T97" fmla="*/ 0 h 157"/>
                  <a:gd name="T98" fmla="*/ 377 w 129"/>
                  <a:gd name="T99" fmla="*/ 0 h 1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
                  <a:gd name="T151" fmla="*/ 0 h 157"/>
                  <a:gd name="T152" fmla="*/ 129 w 129"/>
                  <a:gd name="T153" fmla="*/ 157 h 1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 h="157">
                    <a:moveTo>
                      <a:pt x="124" y="0"/>
                    </a:moveTo>
                    <a:lnTo>
                      <a:pt x="122" y="0"/>
                    </a:lnTo>
                    <a:lnTo>
                      <a:pt x="118" y="3"/>
                    </a:lnTo>
                    <a:lnTo>
                      <a:pt x="114" y="5"/>
                    </a:lnTo>
                    <a:lnTo>
                      <a:pt x="112" y="7"/>
                    </a:lnTo>
                    <a:lnTo>
                      <a:pt x="108" y="9"/>
                    </a:lnTo>
                    <a:lnTo>
                      <a:pt x="105" y="12"/>
                    </a:lnTo>
                    <a:lnTo>
                      <a:pt x="100" y="16"/>
                    </a:lnTo>
                    <a:lnTo>
                      <a:pt x="96" y="19"/>
                    </a:lnTo>
                    <a:lnTo>
                      <a:pt x="90" y="23"/>
                    </a:lnTo>
                    <a:lnTo>
                      <a:pt x="85" y="27"/>
                    </a:lnTo>
                    <a:lnTo>
                      <a:pt x="80" y="29"/>
                    </a:lnTo>
                    <a:lnTo>
                      <a:pt x="74" y="33"/>
                    </a:lnTo>
                    <a:lnTo>
                      <a:pt x="69" y="37"/>
                    </a:lnTo>
                    <a:lnTo>
                      <a:pt x="63" y="43"/>
                    </a:lnTo>
                    <a:lnTo>
                      <a:pt x="58" y="47"/>
                    </a:lnTo>
                    <a:lnTo>
                      <a:pt x="51" y="51"/>
                    </a:lnTo>
                    <a:lnTo>
                      <a:pt x="46" y="55"/>
                    </a:lnTo>
                    <a:lnTo>
                      <a:pt x="41" y="59"/>
                    </a:lnTo>
                    <a:lnTo>
                      <a:pt x="35" y="63"/>
                    </a:lnTo>
                    <a:lnTo>
                      <a:pt x="30" y="67"/>
                    </a:lnTo>
                    <a:lnTo>
                      <a:pt x="26" y="71"/>
                    </a:lnTo>
                    <a:lnTo>
                      <a:pt x="22" y="75"/>
                    </a:lnTo>
                    <a:lnTo>
                      <a:pt x="18" y="78"/>
                    </a:lnTo>
                    <a:lnTo>
                      <a:pt x="14" y="82"/>
                    </a:lnTo>
                    <a:lnTo>
                      <a:pt x="10" y="83"/>
                    </a:lnTo>
                    <a:lnTo>
                      <a:pt x="8" y="87"/>
                    </a:lnTo>
                    <a:lnTo>
                      <a:pt x="4" y="91"/>
                    </a:lnTo>
                    <a:lnTo>
                      <a:pt x="3" y="94"/>
                    </a:lnTo>
                    <a:lnTo>
                      <a:pt x="2" y="95"/>
                    </a:lnTo>
                    <a:lnTo>
                      <a:pt x="0" y="98"/>
                    </a:lnTo>
                    <a:lnTo>
                      <a:pt x="0" y="102"/>
                    </a:lnTo>
                    <a:lnTo>
                      <a:pt x="0" y="107"/>
                    </a:lnTo>
                    <a:lnTo>
                      <a:pt x="0" y="111"/>
                    </a:lnTo>
                    <a:lnTo>
                      <a:pt x="0" y="117"/>
                    </a:lnTo>
                    <a:lnTo>
                      <a:pt x="0" y="122"/>
                    </a:lnTo>
                    <a:lnTo>
                      <a:pt x="0" y="129"/>
                    </a:lnTo>
                    <a:lnTo>
                      <a:pt x="0" y="133"/>
                    </a:lnTo>
                    <a:lnTo>
                      <a:pt x="0" y="138"/>
                    </a:lnTo>
                    <a:lnTo>
                      <a:pt x="0" y="143"/>
                    </a:lnTo>
                    <a:lnTo>
                      <a:pt x="0" y="147"/>
                    </a:lnTo>
                    <a:lnTo>
                      <a:pt x="0" y="150"/>
                    </a:lnTo>
                    <a:lnTo>
                      <a:pt x="0" y="154"/>
                    </a:lnTo>
                    <a:lnTo>
                      <a:pt x="0" y="155"/>
                    </a:lnTo>
                    <a:lnTo>
                      <a:pt x="0" y="157"/>
                    </a:lnTo>
                    <a:lnTo>
                      <a:pt x="23" y="157"/>
                    </a:lnTo>
                    <a:lnTo>
                      <a:pt x="19" y="103"/>
                    </a:lnTo>
                    <a:lnTo>
                      <a:pt x="129" y="19"/>
                    </a:lnTo>
                    <a:lnTo>
                      <a:pt x="12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81" name="Freeform 87">
                <a:extLst>
                  <a:ext uri="{FF2B5EF4-FFF2-40B4-BE49-F238E27FC236}">
                    <a16:creationId xmlns:a16="http://schemas.microsoft.com/office/drawing/2014/main" id="{A64D86A7-5E6C-4AC7-80C8-5A937018AFBD}"/>
                  </a:ext>
                </a:extLst>
              </p:cNvPr>
              <p:cNvSpPr>
                <a:spLocks/>
              </p:cNvSpPr>
              <p:nvPr/>
            </p:nvSpPr>
            <p:spPr bwMode="auto">
              <a:xfrm>
                <a:off x="3255" y="1615"/>
                <a:ext cx="94" cy="15"/>
              </a:xfrm>
              <a:custGeom>
                <a:avLst/>
                <a:gdLst>
                  <a:gd name="T0" fmla="*/ 0 w 86"/>
                  <a:gd name="T1" fmla="*/ 0 h 22"/>
                  <a:gd name="T2" fmla="*/ 253 w 86"/>
                  <a:gd name="T3" fmla="*/ 1 h 22"/>
                  <a:gd name="T4" fmla="*/ 255 w 86"/>
                  <a:gd name="T5" fmla="*/ 68 h 22"/>
                  <a:gd name="T6" fmla="*/ 2 w 86"/>
                  <a:gd name="T7" fmla="*/ 66 h 22"/>
                  <a:gd name="T8" fmla="*/ 0 w 86"/>
                  <a:gd name="T9" fmla="*/ 0 h 22"/>
                  <a:gd name="T10" fmla="*/ 0 w 86"/>
                  <a:gd name="T11" fmla="*/ 0 h 22"/>
                  <a:gd name="T12" fmla="*/ 0 60000 65536"/>
                  <a:gd name="T13" fmla="*/ 0 60000 65536"/>
                  <a:gd name="T14" fmla="*/ 0 60000 65536"/>
                  <a:gd name="T15" fmla="*/ 0 60000 65536"/>
                  <a:gd name="T16" fmla="*/ 0 60000 65536"/>
                  <a:gd name="T17" fmla="*/ 0 60000 65536"/>
                  <a:gd name="T18" fmla="*/ 0 w 86"/>
                  <a:gd name="T19" fmla="*/ 0 h 22"/>
                  <a:gd name="T20" fmla="*/ 86 w 8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86" h="22">
                    <a:moveTo>
                      <a:pt x="0" y="0"/>
                    </a:moveTo>
                    <a:lnTo>
                      <a:pt x="85" y="1"/>
                    </a:lnTo>
                    <a:lnTo>
                      <a:pt x="86" y="22"/>
                    </a:lnTo>
                    <a:lnTo>
                      <a:pt x="2"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82" name="Freeform 88">
                <a:extLst>
                  <a:ext uri="{FF2B5EF4-FFF2-40B4-BE49-F238E27FC236}">
                    <a16:creationId xmlns:a16="http://schemas.microsoft.com/office/drawing/2014/main" id="{43BA0A44-D810-4C25-A104-A0518CD7FB24}"/>
                  </a:ext>
                </a:extLst>
              </p:cNvPr>
              <p:cNvSpPr>
                <a:spLocks/>
              </p:cNvSpPr>
              <p:nvPr/>
            </p:nvSpPr>
            <p:spPr bwMode="auto">
              <a:xfrm>
                <a:off x="2949" y="822"/>
                <a:ext cx="318" cy="884"/>
              </a:xfrm>
              <a:custGeom>
                <a:avLst/>
                <a:gdLst>
                  <a:gd name="T0" fmla="*/ 761 w 276"/>
                  <a:gd name="T1" fmla="*/ 0 h 780"/>
                  <a:gd name="T2" fmla="*/ 697 w 276"/>
                  <a:gd name="T3" fmla="*/ 1 h 780"/>
                  <a:gd name="T4" fmla="*/ 620 w 276"/>
                  <a:gd name="T5" fmla="*/ 3 h 780"/>
                  <a:gd name="T6" fmla="*/ 533 w 276"/>
                  <a:gd name="T7" fmla="*/ 14 h 780"/>
                  <a:gd name="T8" fmla="*/ 448 w 276"/>
                  <a:gd name="T9" fmla="*/ 16 h 780"/>
                  <a:gd name="T10" fmla="*/ 357 w 276"/>
                  <a:gd name="T11" fmla="*/ 23 h 780"/>
                  <a:gd name="T12" fmla="*/ 278 w 276"/>
                  <a:gd name="T13" fmla="*/ 26 h 780"/>
                  <a:gd name="T14" fmla="*/ 203 w 276"/>
                  <a:gd name="T15" fmla="*/ 33 h 780"/>
                  <a:gd name="T16" fmla="*/ 134 w 276"/>
                  <a:gd name="T17" fmla="*/ 43 h 780"/>
                  <a:gd name="T18" fmla="*/ 78 w 276"/>
                  <a:gd name="T19" fmla="*/ 98 h 780"/>
                  <a:gd name="T20" fmla="*/ 29 w 276"/>
                  <a:gd name="T21" fmla="*/ 188 h 780"/>
                  <a:gd name="T22" fmla="*/ 3 w 276"/>
                  <a:gd name="T23" fmla="*/ 247 h 780"/>
                  <a:gd name="T24" fmla="*/ 0 w 276"/>
                  <a:gd name="T25" fmla="*/ 357 h 780"/>
                  <a:gd name="T26" fmla="*/ 0 w 276"/>
                  <a:gd name="T27" fmla="*/ 533 h 780"/>
                  <a:gd name="T28" fmla="*/ 0 w 276"/>
                  <a:gd name="T29" fmla="*/ 764 h 780"/>
                  <a:gd name="T30" fmla="*/ 2 w 276"/>
                  <a:gd name="T31" fmla="*/ 1040 h 780"/>
                  <a:gd name="T32" fmla="*/ 3 w 276"/>
                  <a:gd name="T33" fmla="*/ 1319 h 780"/>
                  <a:gd name="T34" fmla="*/ 14 w 276"/>
                  <a:gd name="T35" fmla="*/ 1599 h 780"/>
                  <a:gd name="T36" fmla="*/ 18 w 276"/>
                  <a:gd name="T37" fmla="*/ 1850 h 780"/>
                  <a:gd name="T38" fmla="*/ 20 w 276"/>
                  <a:gd name="T39" fmla="*/ 2056 h 780"/>
                  <a:gd name="T40" fmla="*/ 23 w 276"/>
                  <a:gd name="T41" fmla="*/ 2209 h 780"/>
                  <a:gd name="T42" fmla="*/ 23 w 276"/>
                  <a:gd name="T43" fmla="*/ 2274 h 780"/>
                  <a:gd name="T44" fmla="*/ 78 w 276"/>
                  <a:gd name="T45" fmla="*/ 2245 h 780"/>
                  <a:gd name="T46" fmla="*/ 77 w 276"/>
                  <a:gd name="T47" fmla="*/ 2175 h 780"/>
                  <a:gd name="T48" fmla="*/ 77 w 276"/>
                  <a:gd name="T49" fmla="*/ 2077 h 780"/>
                  <a:gd name="T50" fmla="*/ 69 w 276"/>
                  <a:gd name="T51" fmla="*/ 1960 h 780"/>
                  <a:gd name="T52" fmla="*/ 69 w 276"/>
                  <a:gd name="T53" fmla="*/ 1824 h 780"/>
                  <a:gd name="T54" fmla="*/ 66 w 276"/>
                  <a:gd name="T55" fmla="*/ 1689 h 780"/>
                  <a:gd name="T56" fmla="*/ 66 w 276"/>
                  <a:gd name="T57" fmla="*/ 1552 h 780"/>
                  <a:gd name="T58" fmla="*/ 60 w 276"/>
                  <a:gd name="T59" fmla="*/ 1424 h 780"/>
                  <a:gd name="T60" fmla="*/ 60 w 276"/>
                  <a:gd name="T61" fmla="*/ 1314 h 780"/>
                  <a:gd name="T62" fmla="*/ 54 w 276"/>
                  <a:gd name="T63" fmla="*/ 1229 h 780"/>
                  <a:gd name="T64" fmla="*/ 54 w 276"/>
                  <a:gd name="T65" fmla="*/ 1158 h 780"/>
                  <a:gd name="T66" fmla="*/ 54 w 276"/>
                  <a:gd name="T67" fmla="*/ 1068 h 780"/>
                  <a:gd name="T68" fmla="*/ 54 w 276"/>
                  <a:gd name="T69" fmla="*/ 965 h 780"/>
                  <a:gd name="T70" fmla="*/ 54 w 276"/>
                  <a:gd name="T71" fmla="*/ 843 h 780"/>
                  <a:gd name="T72" fmla="*/ 54 w 276"/>
                  <a:gd name="T73" fmla="*/ 725 h 780"/>
                  <a:gd name="T74" fmla="*/ 54 w 276"/>
                  <a:gd name="T75" fmla="*/ 601 h 780"/>
                  <a:gd name="T76" fmla="*/ 54 w 276"/>
                  <a:gd name="T77" fmla="*/ 488 h 780"/>
                  <a:gd name="T78" fmla="*/ 54 w 276"/>
                  <a:gd name="T79" fmla="*/ 392 h 780"/>
                  <a:gd name="T80" fmla="*/ 54 w 276"/>
                  <a:gd name="T81" fmla="*/ 313 h 780"/>
                  <a:gd name="T82" fmla="*/ 54 w 276"/>
                  <a:gd name="T83" fmla="*/ 252 h 780"/>
                  <a:gd name="T84" fmla="*/ 68 w 276"/>
                  <a:gd name="T85" fmla="*/ 224 h 780"/>
                  <a:gd name="T86" fmla="*/ 112 w 276"/>
                  <a:gd name="T87" fmla="*/ 148 h 780"/>
                  <a:gd name="T88" fmla="*/ 167 w 276"/>
                  <a:gd name="T89" fmla="*/ 98 h 780"/>
                  <a:gd name="T90" fmla="*/ 213 w 276"/>
                  <a:gd name="T91" fmla="*/ 87 h 780"/>
                  <a:gd name="T92" fmla="*/ 274 w 276"/>
                  <a:gd name="T93" fmla="*/ 83 h 780"/>
                  <a:gd name="T94" fmla="*/ 350 w 276"/>
                  <a:gd name="T95" fmla="*/ 78 h 780"/>
                  <a:gd name="T96" fmla="*/ 435 w 276"/>
                  <a:gd name="T97" fmla="*/ 74 h 780"/>
                  <a:gd name="T98" fmla="*/ 530 w 276"/>
                  <a:gd name="T99" fmla="*/ 74 h 780"/>
                  <a:gd name="T100" fmla="*/ 613 w 276"/>
                  <a:gd name="T101" fmla="*/ 69 h 780"/>
                  <a:gd name="T102" fmla="*/ 690 w 276"/>
                  <a:gd name="T103" fmla="*/ 68 h 780"/>
                  <a:gd name="T104" fmla="*/ 748 w 276"/>
                  <a:gd name="T105" fmla="*/ 61 h 780"/>
                  <a:gd name="T106" fmla="*/ 805 w 276"/>
                  <a:gd name="T107" fmla="*/ 61 h 7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6"/>
                  <a:gd name="T163" fmla="*/ 0 h 780"/>
                  <a:gd name="T164" fmla="*/ 276 w 276"/>
                  <a:gd name="T165" fmla="*/ 780 h 7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6" h="780">
                    <a:moveTo>
                      <a:pt x="275" y="0"/>
                    </a:moveTo>
                    <a:lnTo>
                      <a:pt x="274" y="0"/>
                    </a:lnTo>
                    <a:lnTo>
                      <a:pt x="272" y="0"/>
                    </a:lnTo>
                    <a:lnTo>
                      <a:pt x="270" y="0"/>
                    </a:lnTo>
                    <a:lnTo>
                      <a:pt x="266" y="0"/>
                    </a:lnTo>
                    <a:lnTo>
                      <a:pt x="260" y="0"/>
                    </a:lnTo>
                    <a:lnTo>
                      <a:pt x="255" y="1"/>
                    </a:lnTo>
                    <a:lnTo>
                      <a:pt x="251" y="1"/>
                    </a:lnTo>
                    <a:lnTo>
                      <a:pt x="248" y="1"/>
                    </a:lnTo>
                    <a:lnTo>
                      <a:pt x="246" y="1"/>
                    </a:lnTo>
                    <a:lnTo>
                      <a:pt x="242" y="1"/>
                    </a:lnTo>
                    <a:lnTo>
                      <a:pt x="238" y="1"/>
                    </a:lnTo>
                    <a:lnTo>
                      <a:pt x="234" y="1"/>
                    </a:lnTo>
                    <a:lnTo>
                      <a:pt x="230" y="1"/>
                    </a:lnTo>
                    <a:lnTo>
                      <a:pt x="226" y="3"/>
                    </a:lnTo>
                    <a:lnTo>
                      <a:pt x="220" y="3"/>
                    </a:lnTo>
                    <a:lnTo>
                      <a:pt x="216" y="3"/>
                    </a:lnTo>
                    <a:lnTo>
                      <a:pt x="212" y="3"/>
                    </a:lnTo>
                    <a:lnTo>
                      <a:pt x="208" y="4"/>
                    </a:lnTo>
                    <a:lnTo>
                      <a:pt x="203" y="4"/>
                    </a:lnTo>
                    <a:lnTo>
                      <a:pt x="197" y="4"/>
                    </a:lnTo>
                    <a:lnTo>
                      <a:pt x="193" y="4"/>
                    </a:lnTo>
                    <a:lnTo>
                      <a:pt x="188" y="4"/>
                    </a:lnTo>
                    <a:lnTo>
                      <a:pt x="183" y="4"/>
                    </a:lnTo>
                    <a:lnTo>
                      <a:pt x="179" y="5"/>
                    </a:lnTo>
                    <a:lnTo>
                      <a:pt x="173" y="5"/>
                    </a:lnTo>
                    <a:lnTo>
                      <a:pt x="168" y="5"/>
                    </a:lnTo>
                    <a:lnTo>
                      <a:pt x="162" y="5"/>
                    </a:lnTo>
                    <a:lnTo>
                      <a:pt x="158" y="5"/>
                    </a:lnTo>
                    <a:lnTo>
                      <a:pt x="153" y="5"/>
                    </a:lnTo>
                    <a:lnTo>
                      <a:pt x="148" y="7"/>
                    </a:lnTo>
                    <a:lnTo>
                      <a:pt x="142" y="7"/>
                    </a:lnTo>
                    <a:lnTo>
                      <a:pt x="137" y="7"/>
                    </a:lnTo>
                    <a:lnTo>
                      <a:pt x="133" y="7"/>
                    </a:lnTo>
                    <a:lnTo>
                      <a:pt x="128" y="8"/>
                    </a:lnTo>
                    <a:lnTo>
                      <a:pt x="122" y="8"/>
                    </a:lnTo>
                    <a:lnTo>
                      <a:pt x="117" y="8"/>
                    </a:lnTo>
                    <a:lnTo>
                      <a:pt x="113" y="8"/>
                    </a:lnTo>
                    <a:lnTo>
                      <a:pt x="109" y="9"/>
                    </a:lnTo>
                    <a:lnTo>
                      <a:pt x="103" y="9"/>
                    </a:lnTo>
                    <a:lnTo>
                      <a:pt x="99" y="9"/>
                    </a:lnTo>
                    <a:lnTo>
                      <a:pt x="95" y="9"/>
                    </a:lnTo>
                    <a:lnTo>
                      <a:pt x="91" y="11"/>
                    </a:lnTo>
                    <a:lnTo>
                      <a:pt x="87" y="11"/>
                    </a:lnTo>
                    <a:lnTo>
                      <a:pt x="82" y="11"/>
                    </a:lnTo>
                    <a:lnTo>
                      <a:pt x="79" y="11"/>
                    </a:lnTo>
                    <a:lnTo>
                      <a:pt x="75" y="11"/>
                    </a:lnTo>
                    <a:lnTo>
                      <a:pt x="69" y="11"/>
                    </a:lnTo>
                    <a:lnTo>
                      <a:pt x="63" y="12"/>
                    </a:lnTo>
                    <a:lnTo>
                      <a:pt x="58" y="12"/>
                    </a:lnTo>
                    <a:lnTo>
                      <a:pt x="54" y="13"/>
                    </a:lnTo>
                    <a:lnTo>
                      <a:pt x="51" y="13"/>
                    </a:lnTo>
                    <a:lnTo>
                      <a:pt x="50" y="15"/>
                    </a:lnTo>
                    <a:lnTo>
                      <a:pt x="46" y="15"/>
                    </a:lnTo>
                    <a:lnTo>
                      <a:pt x="43" y="16"/>
                    </a:lnTo>
                    <a:lnTo>
                      <a:pt x="40" y="19"/>
                    </a:lnTo>
                    <a:lnTo>
                      <a:pt x="36" y="23"/>
                    </a:lnTo>
                    <a:lnTo>
                      <a:pt x="34" y="25"/>
                    </a:lnTo>
                    <a:lnTo>
                      <a:pt x="31" y="29"/>
                    </a:lnTo>
                    <a:lnTo>
                      <a:pt x="27" y="33"/>
                    </a:lnTo>
                    <a:lnTo>
                      <a:pt x="24" y="39"/>
                    </a:lnTo>
                    <a:lnTo>
                      <a:pt x="22" y="44"/>
                    </a:lnTo>
                    <a:lnTo>
                      <a:pt x="18" y="49"/>
                    </a:lnTo>
                    <a:lnTo>
                      <a:pt x="15" y="53"/>
                    </a:lnTo>
                    <a:lnTo>
                      <a:pt x="12" y="59"/>
                    </a:lnTo>
                    <a:lnTo>
                      <a:pt x="10" y="64"/>
                    </a:lnTo>
                    <a:lnTo>
                      <a:pt x="7" y="70"/>
                    </a:lnTo>
                    <a:lnTo>
                      <a:pt x="6" y="74"/>
                    </a:lnTo>
                    <a:lnTo>
                      <a:pt x="4" y="78"/>
                    </a:lnTo>
                    <a:lnTo>
                      <a:pt x="4" y="79"/>
                    </a:lnTo>
                    <a:lnTo>
                      <a:pt x="3" y="82"/>
                    </a:lnTo>
                    <a:lnTo>
                      <a:pt x="3" y="84"/>
                    </a:lnTo>
                    <a:lnTo>
                      <a:pt x="3" y="88"/>
                    </a:lnTo>
                    <a:lnTo>
                      <a:pt x="2" y="94"/>
                    </a:lnTo>
                    <a:lnTo>
                      <a:pt x="2" y="99"/>
                    </a:lnTo>
                    <a:lnTo>
                      <a:pt x="2" y="106"/>
                    </a:lnTo>
                    <a:lnTo>
                      <a:pt x="2" y="114"/>
                    </a:lnTo>
                    <a:lnTo>
                      <a:pt x="0" y="122"/>
                    </a:lnTo>
                    <a:lnTo>
                      <a:pt x="0" y="130"/>
                    </a:lnTo>
                    <a:lnTo>
                      <a:pt x="0" y="139"/>
                    </a:lnTo>
                    <a:lnTo>
                      <a:pt x="0" y="150"/>
                    </a:lnTo>
                    <a:lnTo>
                      <a:pt x="0" y="161"/>
                    </a:lnTo>
                    <a:lnTo>
                      <a:pt x="0" y="171"/>
                    </a:lnTo>
                    <a:lnTo>
                      <a:pt x="0" y="183"/>
                    </a:lnTo>
                    <a:lnTo>
                      <a:pt x="0" y="195"/>
                    </a:lnTo>
                    <a:lnTo>
                      <a:pt x="0" y="209"/>
                    </a:lnTo>
                    <a:lnTo>
                      <a:pt x="0" y="221"/>
                    </a:lnTo>
                    <a:lnTo>
                      <a:pt x="0" y="234"/>
                    </a:lnTo>
                    <a:lnTo>
                      <a:pt x="0" y="249"/>
                    </a:lnTo>
                    <a:lnTo>
                      <a:pt x="0" y="262"/>
                    </a:lnTo>
                    <a:lnTo>
                      <a:pt x="0" y="277"/>
                    </a:lnTo>
                    <a:lnTo>
                      <a:pt x="0" y="292"/>
                    </a:lnTo>
                    <a:lnTo>
                      <a:pt x="2" y="308"/>
                    </a:lnTo>
                    <a:lnTo>
                      <a:pt x="2" y="323"/>
                    </a:lnTo>
                    <a:lnTo>
                      <a:pt x="2" y="339"/>
                    </a:lnTo>
                    <a:lnTo>
                      <a:pt x="2" y="355"/>
                    </a:lnTo>
                    <a:lnTo>
                      <a:pt x="2" y="371"/>
                    </a:lnTo>
                    <a:lnTo>
                      <a:pt x="2" y="386"/>
                    </a:lnTo>
                    <a:lnTo>
                      <a:pt x="3" y="402"/>
                    </a:lnTo>
                    <a:lnTo>
                      <a:pt x="3" y="418"/>
                    </a:lnTo>
                    <a:lnTo>
                      <a:pt x="3" y="435"/>
                    </a:lnTo>
                    <a:lnTo>
                      <a:pt x="3" y="450"/>
                    </a:lnTo>
                    <a:lnTo>
                      <a:pt x="3" y="466"/>
                    </a:lnTo>
                    <a:lnTo>
                      <a:pt x="3" y="482"/>
                    </a:lnTo>
                    <a:lnTo>
                      <a:pt x="4" y="498"/>
                    </a:lnTo>
                    <a:lnTo>
                      <a:pt x="4" y="514"/>
                    </a:lnTo>
                    <a:lnTo>
                      <a:pt x="4" y="530"/>
                    </a:lnTo>
                    <a:lnTo>
                      <a:pt x="4" y="545"/>
                    </a:lnTo>
                    <a:lnTo>
                      <a:pt x="6" y="561"/>
                    </a:lnTo>
                    <a:lnTo>
                      <a:pt x="6" y="575"/>
                    </a:lnTo>
                    <a:lnTo>
                      <a:pt x="6" y="589"/>
                    </a:lnTo>
                    <a:lnTo>
                      <a:pt x="6" y="603"/>
                    </a:lnTo>
                    <a:lnTo>
                      <a:pt x="6" y="618"/>
                    </a:lnTo>
                    <a:lnTo>
                      <a:pt x="6" y="631"/>
                    </a:lnTo>
                    <a:lnTo>
                      <a:pt x="6" y="644"/>
                    </a:lnTo>
                    <a:lnTo>
                      <a:pt x="6" y="656"/>
                    </a:lnTo>
                    <a:lnTo>
                      <a:pt x="7" y="670"/>
                    </a:lnTo>
                    <a:lnTo>
                      <a:pt x="7" y="681"/>
                    </a:lnTo>
                    <a:lnTo>
                      <a:pt x="7" y="693"/>
                    </a:lnTo>
                    <a:lnTo>
                      <a:pt x="7" y="702"/>
                    </a:lnTo>
                    <a:lnTo>
                      <a:pt x="7" y="713"/>
                    </a:lnTo>
                    <a:lnTo>
                      <a:pt x="7" y="722"/>
                    </a:lnTo>
                    <a:lnTo>
                      <a:pt x="7" y="730"/>
                    </a:lnTo>
                    <a:lnTo>
                      <a:pt x="7" y="739"/>
                    </a:lnTo>
                    <a:lnTo>
                      <a:pt x="8" y="746"/>
                    </a:lnTo>
                    <a:lnTo>
                      <a:pt x="8" y="753"/>
                    </a:lnTo>
                    <a:lnTo>
                      <a:pt x="8" y="760"/>
                    </a:lnTo>
                    <a:lnTo>
                      <a:pt x="8" y="764"/>
                    </a:lnTo>
                    <a:lnTo>
                      <a:pt x="8" y="769"/>
                    </a:lnTo>
                    <a:lnTo>
                      <a:pt x="8" y="772"/>
                    </a:lnTo>
                    <a:lnTo>
                      <a:pt x="8" y="774"/>
                    </a:lnTo>
                    <a:lnTo>
                      <a:pt x="8" y="776"/>
                    </a:lnTo>
                    <a:lnTo>
                      <a:pt x="10" y="777"/>
                    </a:lnTo>
                    <a:lnTo>
                      <a:pt x="27" y="780"/>
                    </a:lnTo>
                    <a:lnTo>
                      <a:pt x="27" y="778"/>
                    </a:lnTo>
                    <a:lnTo>
                      <a:pt x="27" y="777"/>
                    </a:lnTo>
                    <a:lnTo>
                      <a:pt x="27" y="772"/>
                    </a:lnTo>
                    <a:lnTo>
                      <a:pt x="27" y="766"/>
                    </a:lnTo>
                    <a:lnTo>
                      <a:pt x="26" y="764"/>
                    </a:lnTo>
                    <a:lnTo>
                      <a:pt x="26" y="760"/>
                    </a:lnTo>
                    <a:lnTo>
                      <a:pt x="26" y="756"/>
                    </a:lnTo>
                    <a:lnTo>
                      <a:pt x="26" y="752"/>
                    </a:lnTo>
                    <a:lnTo>
                      <a:pt x="26" y="746"/>
                    </a:lnTo>
                    <a:lnTo>
                      <a:pt x="26" y="742"/>
                    </a:lnTo>
                    <a:lnTo>
                      <a:pt x="26" y="737"/>
                    </a:lnTo>
                    <a:lnTo>
                      <a:pt x="26" y="733"/>
                    </a:lnTo>
                    <a:lnTo>
                      <a:pt x="26" y="726"/>
                    </a:lnTo>
                    <a:lnTo>
                      <a:pt x="26" y="721"/>
                    </a:lnTo>
                    <a:lnTo>
                      <a:pt x="26" y="715"/>
                    </a:lnTo>
                    <a:lnTo>
                      <a:pt x="26" y="709"/>
                    </a:lnTo>
                    <a:lnTo>
                      <a:pt x="24" y="702"/>
                    </a:lnTo>
                    <a:lnTo>
                      <a:pt x="24" y="695"/>
                    </a:lnTo>
                    <a:lnTo>
                      <a:pt x="24" y="690"/>
                    </a:lnTo>
                    <a:lnTo>
                      <a:pt x="24" y="683"/>
                    </a:lnTo>
                    <a:lnTo>
                      <a:pt x="24" y="675"/>
                    </a:lnTo>
                    <a:lnTo>
                      <a:pt x="24" y="668"/>
                    </a:lnTo>
                    <a:lnTo>
                      <a:pt x="24" y="660"/>
                    </a:lnTo>
                    <a:lnTo>
                      <a:pt x="24" y="654"/>
                    </a:lnTo>
                    <a:lnTo>
                      <a:pt x="24" y="646"/>
                    </a:lnTo>
                    <a:lnTo>
                      <a:pt x="24" y="638"/>
                    </a:lnTo>
                    <a:lnTo>
                      <a:pt x="24" y="631"/>
                    </a:lnTo>
                    <a:lnTo>
                      <a:pt x="24" y="623"/>
                    </a:lnTo>
                    <a:lnTo>
                      <a:pt x="23" y="615"/>
                    </a:lnTo>
                    <a:lnTo>
                      <a:pt x="23" y="607"/>
                    </a:lnTo>
                    <a:lnTo>
                      <a:pt x="23" y="599"/>
                    </a:lnTo>
                    <a:lnTo>
                      <a:pt x="23" y="592"/>
                    </a:lnTo>
                    <a:lnTo>
                      <a:pt x="22" y="584"/>
                    </a:lnTo>
                    <a:lnTo>
                      <a:pt x="22" y="576"/>
                    </a:lnTo>
                    <a:lnTo>
                      <a:pt x="22" y="568"/>
                    </a:lnTo>
                    <a:lnTo>
                      <a:pt x="22" y="561"/>
                    </a:lnTo>
                    <a:lnTo>
                      <a:pt x="22" y="552"/>
                    </a:lnTo>
                    <a:lnTo>
                      <a:pt x="22" y="545"/>
                    </a:lnTo>
                    <a:lnTo>
                      <a:pt x="22" y="537"/>
                    </a:lnTo>
                    <a:lnTo>
                      <a:pt x="22" y="530"/>
                    </a:lnTo>
                    <a:lnTo>
                      <a:pt x="22" y="522"/>
                    </a:lnTo>
                    <a:lnTo>
                      <a:pt x="22" y="514"/>
                    </a:lnTo>
                    <a:lnTo>
                      <a:pt x="22" y="508"/>
                    </a:lnTo>
                    <a:lnTo>
                      <a:pt x="22" y="501"/>
                    </a:lnTo>
                    <a:lnTo>
                      <a:pt x="20" y="494"/>
                    </a:lnTo>
                    <a:lnTo>
                      <a:pt x="20" y="486"/>
                    </a:lnTo>
                    <a:lnTo>
                      <a:pt x="20" y="480"/>
                    </a:lnTo>
                    <a:lnTo>
                      <a:pt x="20" y="473"/>
                    </a:lnTo>
                    <a:lnTo>
                      <a:pt x="20" y="466"/>
                    </a:lnTo>
                    <a:lnTo>
                      <a:pt x="20" y="461"/>
                    </a:lnTo>
                    <a:lnTo>
                      <a:pt x="20" y="454"/>
                    </a:lnTo>
                    <a:lnTo>
                      <a:pt x="20" y="449"/>
                    </a:lnTo>
                    <a:lnTo>
                      <a:pt x="19" y="443"/>
                    </a:lnTo>
                    <a:lnTo>
                      <a:pt x="19" y="438"/>
                    </a:lnTo>
                    <a:lnTo>
                      <a:pt x="19" y="433"/>
                    </a:lnTo>
                    <a:lnTo>
                      <a:pt x="19" y="427"/>
                    </a:lnTo>
                    <a:lnTo>
                      <a:pt x="19" y="422"/>
                    </a:lnTo>
                    <a:lnTo>
                      <a:pt x="19" y="419"/>
                    </a:lnTo>
                    <a:lnTo>
                      <a:pt x="19" y="415"/>
                    </a:lnTo>
                    <a:lnTo>
                      <a:pt x="19" y="413"/>
                    </a:lnTo>
                    <a:lnTo>
                      <a:pt x="19" y="407"/>
                    </a:lnTo>
                    <a:lnTo>
                      <a:pt x="19" y="403"/>
                    </a:lnTo>
                    <a:lnTo>
                      <a:pt x="19" y="399"/>
                    </a:lnTo>
                    <a:lnTo>
                      <a:pt x="19" y="395"/>
                    </a:lnTo>
                    <a:lnTo>
                      <a:pt x="19" y="391"/>
                    </a:lnTo>
                    <a:lnTo>
                      <a:pt x="19" y="386"/>
                    </a:lnTo>
                    <a:lnTo>
                      <a:pt x="19" y="380"/>
                    </a:lnTo>
                    <a:lnTo>
                      <a:pt x="19" y="376"/>
                    </a:lnTo>
                    <a:lnTo>
                      <a:pt x="19" y="370"/>
                    </a:lnTo>
                    <a:lnTo>
                      <a:pt x="19" y="364"/>
                    </a:lnTo>
                    <a:lnTo>
                      <a:pt x="19" y="359"/>
                    </a:lnTo>
                    <a:lnTo>
                      <a:pt x="19" y="354"/>
                    </a:lnTo>
                    <a:lnTo>
                      <a:pt x="19" y="347"/>
                    </a:lnTo>
                    <a:lnTo>
                      <a:pt x="19" y="340"/>
                    </a:lnTo>
                    <a:lnTo>
                      <a:pt x="19" y="335"/>
                    </a:lnTo>
                    <a:lnTo>
                      <a:pt x="19" y="329"/>
                    </a:lnTo>
                    <a:lnTo>
                      <a:pt x="19" y="321"/>
                    </a:lnTo>
                    <a:lnTo>
                      <a:pt x="19" y="315"/>
                    </a:lnTo>
                    <a:lnTo>
                      <a:pt x="19" y="309"/>
                    </a:lnTo>
                    <a:lnTo>
                      <a:pt x="19" y="303"/>
                    </a:lnTo>
                    <a:lnTo>
                      <a:pt x="19" y="295"/>
                    </a:lnTo>
                    <a:lnTo>
                      <a:pt x="19" y="288"/>
                    </a:lnTo>
                    <a:lnTo>
                      <a:pt x="19" y="281"/>
                    </a:lnTo>
                    <a:lnTo>
                      <a:pt x="19" y="275"/>
                    </a:lnTo>
                    <a:lnTo>
                      <a:pt x="19" y="268"/>
                    </a:lnTo>
                    <a:lnTo>
                      <a:pt x="19" y="261"/>
                    </a:lnTo>
                    <a:lnTo>
                      <a:pt x="19" y="253"/>
                    </a:lnTo>
                    <a:lnTo>
                      <a:pt x="19" y="248"/>
                    </a:lnTo>
                    <a:lnTo>
                      <a:pt x="19" y="240"/>
                    </a:lnTo>
                    <a:lnTo>
                      <a:pt x="19" y="233"/>
                    </a:lnTo>
                    <a:lnTo>
                      <a:pt x="19" y="226"/>
                    </a:lnTo>
                    <a:lnTo>
                      <a:pt x="19" y="220"/>
                    </a:lnTo>
                    <a:lnTo>
                      <a:pt x="19" y="213"/>
                    </a:lnTo>
                    <a:lnTo>
                      <a:pt x="19" y="206"/>
                    </a:lnTo>
                    <a:lnTo>
                      <a:pt x="19" y="200"/>
                    </a:lnTo>
                    <a:lnTo>
                      <a:pt x="19" y="193"/>
                    </a:lnTo>
                    <a:lnTo>
                      <a:pt x="19" y="186"/>
                    </a:lnTo>
                    <a:lnTo>
                      <a:pt x="19" y="179"/>
                    </a:lnTo>
                    <a:lnTo>
                      <a:pt x="19" y="173"/>
                    </a:lnTo>
                    <a:lnTo>
                      <a:pt x="19" y="167"/>
                    </a:lnTo>
                    <a:lnTo>
                      <a:pt x="19" y="161"/>
                    </a:lnTo>
                    <a:lnTo>
                      <a:pt x="19" y="155"/>
                    </a:lnTo>
                    <a:lnTo>
                      <a:pt x="19" y="150"/>
                    </a:lnTo>
                    <a:lnTo>
                      <a:pt x="19" y="145"/>
                    </a:lnTo>
                    <a:lnTo>
                      <a:pt x="19" y="139"/>
                    </a:lnTo>
                    <a:lnTo>
                      <a:pt x="19" y="134"/>
                    </a:lnTo>
                    <a:lnTo>
                      <a:pt x="19" y="128"/>
                    </a:lnTo>
                    <a:lnTo>
                      <a:pt x="19" y="124"/>
                    </a:lnTo>
                    <a:lnTo>
                      <a:pt x="19" y="119"/>
                    </a:lnTo>
                    <a:lnTo>
                      <a:pt x="19" y="114"/>
                    </a:lnTo>
                    <a:lnTo>
                      <a:pt x="19" y="110"/>
                    </a:lnTo>
                    <a:lnTo>
                      <a:pt x="19" y="107"/>
                    </a:lnTo>
                    <a:lnTo>
                      <a:pt x="19" y="103"/>
                    </a:lnTo>
                    <a:lnTo>
                      <a:pt x="19" y="99"/>
                    </a:lnTo>
                    <a:lnTo>
                      <a:pt x="19" y="96"/>
                    </a:lnTo>
                    <a:lnTo>
                      <a:pt x="19" y="94"/>
                    </a:lnTo>
                    <a:lnTo>
                      <a:pt x="19" y="88"/>
                    </a:lnTo>
                    <a:lnTo>
                      <a:pt x="19" y="86"/>
                    </a:lnTo>
                    <a:lnTo>
                      <a:pt x="19" y="83"/>
                    </a:lnTo>
                    <a:lnTo>
                      <a:pt x="20" y="82"/>
                    </a:lnTo>
                    <a:lnTo>
                      <a:pt x="22" y="79"/>
                    </a:lnTo>
                    <a:lnTo>
                      <a:pt x="23" y="76"/>
                    </a:lnTo>
                    <a:lnTo>
                      <a:pt x="24" y="72"/>
                    </a:lnTo>
                    <a:lnTo>
                      <a:pt x="27" y="68"/>
                    </a:lnTo>
                    <a:lnTo>
                      <a:pt x="30" y="64"/>
                    </a:lnTo>
                    <a:lnTo>
                      <a:pt x="32" y="60"/>
                    </a:lnTo>
                    <a:lnTo>
                      <a:pt x="35" y="55"/>
                    </a:lnTo>
                    <a:lnTo>
                      <a:pt x="38" y="51"/>
                    </a:lnTo>
                    <a:lnTo>
                      <a:pt x="42" y="47"/>
                    </a:lnTo>
                    <a:lnTo>
                      <a:pt x="44" y="43"/>
                    </a:lnTo>
                    <a:lnTo>
                      <a:pt x="47" y="39"/>
                    </a:lnTo>
                    <a:lnTo>
                      <a:pt x="50" y="36"/>
                    </a:lnTo>
                    <a:lnTo>
                      <a:pt x="53" y="35"/>
                    </a:lnTo>
                    <a:lnTo>
                      <a:pt x="57" y="33"/>
                    </a:lnTo>
                    <a:lnTo>
                      <a:pt x="57" y="32"/>
                    </a:lnTo>
                    <a:lnTo>
                      <a:pt x="59" y="31"/>
                    </a:lnTo>
                    <a:lnTo>
                      <a:pt x="63" y="31"/>
                    </a:lnTo>
                    <a:lnTo>
                      <a:pt x="67" y="31"/>
                    </a:lnTo>
                    <a:lnTo>
                      <a:pt x="70" y="31"/>
                    </a:lnTo>
                    <a:lnTo>
                      <a:pt x="73" y="29"/>
                    </a:lnTo>
                    <a:lnTo>
                      <a:pt x="77" y="29"/>
                    </a:lnTo>
                    <a:lnTo>
                      <a:pt x="79" y="29"/>
                    </a:lnTo>
                    <a:lnTo>
                      <a:pt x="82" y="28"/>
                    </a:lnTo>
                    <a:lnTo>
                      <a:pt x="86" y="28"/>
                    </a:lnTo>
                    <a:lnTo>
                      <a:pt x="90" y="28"/>
                    </a:lnTo>
                    <a:lnTo>
                      <a:pt x="94" y="28"/>
                    </a:lnTo>
                    <a:lnTo>
                      <a:pt x="98" y="28"/>
                    </a:lnTo>
                    <a:lnTo>
                      <a:pt x="102" y="28"/>
                    </a:lnTo>
                    <a:lnTo>
                      <a:pt x="106" y="27"/>
                    </a:lnTo>
                    <a:lnTo>
                      <a:pt x="112" y="27"/>
                    </a:lnTo>
                    <a:lnTo>
                      <a:pt x="116" y="27"/>
                    </a:lnTo>
                    <a:lnTo>
                      <a:pt x="120" y="27"/>
                    </a:lnTo>
                    <a:lnTo>
                      <a:pt x="125" y="27"/>
                    </a:lnTo>
                    <a:lnTo>
                      <a:pt x="130" y="27"/>
                    </a:lnTo>
                    <a:lnTo>
                      <a:pt x="134" y="27"/>
                    </a:lnTo>
                    <a:lnTo>
                      <a:pt x="140" y="27"/>
                    </a:lnTo>
                    <a:lnTo>
                      <a:pt x="144" y="25"/>
                    </a:lnTo>
                    <a:lnTo>
                      <a:pt x="149" y="25"/>
                    </a:lnTo>
                    <a:lnTo>
                      <a:pt x="154" y="25"/>
                    </a:lnTo>
                    <a:lnTo>
                      <a:pt x="160" y="25"/>
                    </a:lnTo>
                    <a:lnTo>
                      <a:pt x="165" y="25"/>
                    </a:lnTo>
                    <a:lnTo>
                      <a:pt x="171" y="25"/>
                    </a:lnTo>
                    <a:lnTo>
                      <a:pt x="175" y="25"/>
                    </a:lnTo>
                    <a:lnTo>
                      <a:pt x="180" y="25"/>
                    </a:lnTo>
                    <a:lnTo>
                      <a:pt x="184" y="24"/>
                    </a:lnTo>
                    <a:lnTo>
                      <a:pt x="189" y="24"/>
                    </a:lnTo>
                    <a:lnTo>
                      <a:pt x="193" y="24"/>
                    </a:lnTo>
                    <a:lnTo>
                      <a:pt x="199" y="24"/>
                    </a:lnTo>
                    <a:lnTo>
                      <a:pt x="204" y="24"/>
                    </a:lnTo>
                    <a:lnTo>
                      <a:pt x="209" y="24"/>
                    </a:lnTo>
                    <a:lnTo>
                      <a:pt x="213" y="23"/>
                    </a:lnTo>
                    <a:lnTo>
                      <a:pt x="217" y="23"/>
                    </a:lnTo>
                    <a:lnTo>
                      <a:pt x="221" y="23"/>
                    </a:lnTo>
                    <a:lnTo>
                      <a:pt x="227" y="23"/>
                    </a:lnTo>
                    <a:lnTo>
                      <a:pt x="231" y="23"/>
                    </a:lnTo>
                    <a:lnTo>
                      <a:pt x="235" y="23"/>
                    </a:lnTo>
                    <a:lnTo>
                      <a:pt x="239" y="23"/>
                    </a:lnTo>
                    <a:lnTo>
                      <a:pt x="243" y="23"/>
                    </a:lnTo>
                    <a:lnTo>
                      <a:pt x="246" y="21"/>
                    </a:lnTo>
                    <a:lnTo>
                      <a:pt x="250" y="21"/>
                    </a:lnTo>
                    <a:lnTo>
                      <a:pt x="252" y="21"/>
                    </a:lnTo>
                    <a:lnTo>
                      <a:pt x="256" y="21"/>
                    </a:lnTo>
                    <a:lnTo>
                      <a:pt x="262" y="21"/>
                    </a:lnTo>
                    <a:lnTo>
                      <a:pt x="267" y="21"/>
                    </a:lnTo>
                    <a:lnTo>
                      <a:pt x="271" y="21"/>
                    </a:lnTo>
                    <a:lnTo>
                      <a:pt x="274" y="21"/>
                    </a:lnTo>
                    <a:lnTo>
                      <a:pt x="275" y="21"/>
                    </a:lnTo>
                    <a:lnTo>
                      <a:pt x="276" y="21"/>
                    </a:lnTo>
                    <a:lnTo>
                      <a:pt x="275"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83" name="Freeform 89">
                <a:extLst>
                  <a:ext uri="{FF2B5EF4-FFF2-40B4-BE49-F238E27FC236}">
                    <a16:creationId xmlns:a16="http://schemas.microsoft.com/office/drawing/2014/main" id="{C55AB3A9-46F9-4AF6-AA8D-5FDD36FC8487}"/>
                  </a:ext>
                </a:extLst>
              </p:cNvPr>
              <p:cNvSpPr>
                <a:spLocks/>
              </p:cNvSpPr>
              <p:nvPr/>
            </p:nvSpPr>
            <p:spPr bwMode="auto">
              <a:xfrm>
                <a:off x="3043" y="852"/>
                <a:ext cx="35" cy="846"/>
              </a:xfrm>
              <a:custGeom>
                <a:avLst/>
                <a:gdLst>
                  <a:gd name="T0" fmla="*/ 109 w 39"/>
                  <a:gd name="T1" fmla="*/ 26 h 754"/>
                  <a:gd name="T2" fmla="*/ 98 w 39"/>
                  <a:gd name="T3" fmla="*/ 86 h 754"/>
                  <a:gd name="T4" fmla="*/ 90 w 39"/>
                  <a:gd name="T5" fmla="*/ 129 h 754"/>
                  <a:gd name="T6" fmla="*/ 87 w 39"/>
                  <a:gd name="T7" fmla="*/ 178 h 754"/>
                  <a:gd name="T8" fmla="*/ 79 w 39"/>
                  <a:gd name="T9" fmla="*/ 225 h 754"/>
                  <a:gd name="T10" fmla="*/ 76 w 39"/>
                  <a:gd name="T11" fmla="*/ 275 h 754"/>
                  <a:gd name="T12" fmla="*/ 68 w 39"/>
                  <a:gd name="T13" fmla="*/ 329 h 754"/>
                  <a:gd name="T14" fmla="*/ 62 w 39"/>
                  <a:gd name="T15" fmla="*/ 386 h 754"/>
                  <a:gd name="T16" fmla="*/ 55 w 39"/>
                  <a:gd name="T17" fmla="*/ 443 h 754"/>
                  <a:gd name="T18" fmla="*/ 49 w 39"/>
                  <a:gd name="T19" fmla="*/ 499 h 754"/>
                  <a:gd name="T20" fmla="*/ 49 w 39"/>
                  <a:gd name="T21" fmla="*/ 558 h 754"/>
                  <a:gd name="T22" fmla="*/ 47 w 39"/>
                  <a:gd name="T23" fmla="*/ 611 h 754"/>
                  <a:gd name="T24" fmla="*/ 47 w 39"/>
                  <a:gd name="T25" fmla="*/ 663 h 754"/>
                  <a:gd name="T26" fmla="*/ 47 w 39"/>
                  <a:gd name="T27" fmla="*/ 720 h 754"/>
                  <a:gd name="T28" fmla="*/ 47 w 39"/>
                  <a:gd name="T29" fmla="*/ 799 h 754"/>
                  <a:gd name="T30" fmla="*/ 47 w 39"/>
                  <a:gd name="T31" fmla="*/ 891 h 754"/>
                  <a:gd name="T32" fmla="*/ 47 w 39"/>
                  <a:gd name="T33" fmla="*/ 999 h 754"/>
                  <a:gd name="T34" fmla="*/ 49 w 39"/>
                  <a:gd name="T35" fmla="*/ 1125 h 754"/>
                  <a:gd name="T36" fmla="*/ 49 w 39"/>
                  <a:gd name="T37" fmla="*/ 1245 h 754"/>
                  <a:gd name="T38" fmla="*/ 49 w 39"/>
                  <a:gd name="T39" fmla="*/ 1375 h 754"/>
                  <a:gd name="T40" fmla="*/ 55 w 39"/>
                  <a:gd name="T41" fmla="*/ 1505 h 754"/>
                  <a:gd name="T42" fmla="*/ 55 w 39"/>
                  <a:gd name="T43" fmla="*/ 1635 h 754"/>
                  <a:gd name="T44" fmla="*/ 60 w 39"/>
                  <a:gd name="T45" fmla="*/ 1760 h 754"/>
                  <a:gd name="T46" fmla="*/ 60 w 39"/>
                  <a:gd name="T47" fmla="*/ 1876 h 754"/>
                  <a:gd name="T48" fmla="*/ 62 w 39"/>
                  <a:gd name="T49" fmla="*/ 1983 h 754"/>
                  <a:gd name="T50" fmla="*/ 62 w 39"/>
                  <a:gd name="T51" fmla="*/ 2064 h 754"/>
                  <a:gd name="T52" fmla="*/ 62 w 39"/>
                  <a:gd name="T53" fmla="*/ 2132 h 754"/>
                  <a:gd name="T54" fmla="*/ 68 w 39"/>
                  <a:gd name="T55" fmla="*/ 2179 h 754"/>
                  <a:gd name="T56" fmla="*/ 16 w 39"/>
                  <a:gd name="T57" fmla="*/ 2217 h 754"/>
                  <a:gd name="T58" fmla="*/ 14 w 39"/>
                  <a:gd name="T59" fmla="*/ 2179 h 754"/>
                  <a:gd name="T60" fmla="*/ 14 w 39"/>
                  <a:gd name="T61" fmla="*/ 2130 h 754"/>
                  <a:gd name="T62" fmla="*/ 14 w 39"/>
                  <a:gd name="T63" fmla="*/ 2051 h 754"/>
                  <a:gd name="T64" fmla="*/ 3 w 39"/>
                  <a:gd name="T65" fmla="*/ 1960 h 754"/>
                  <a:gd name="T66" fmla="*/ 3 w 39"/>
                  <a:gd name="T67" fmla="*/ 1850 h 754"/>
                  <a:gd name="T68" fmla="*/ 1 w 39"/>
                  <a:gd name="T69" fmla="*/ 1728 h 754"/>
                  <a:gd name="T70" fmla="*/ 1 w 39"/>
                  <a:gd name="T71" fmla="*/ 1599 h 754"/>
                  <a:gd name="T72" fmla="*/ 1 w 39"/>
                  <a:gd name="T73" fmla="*/ 1471 h 754"/>
                  <a:gd name="T74" fmla="*/ 1 w 39"/>
                  <a:gd name="T75" fmla="*/ 1331 h 754"/>
                  <a:gd name="T76" fmla="*/ 0 w 39"/>
                  <a:gd name="T77" fmla="*/ 1196 h 754"/>
                  <a:gd name="T78" fmla="*/ 0 w 39"/>
                  <a:gd name="T79" fmla="*/ 1069 h 754"/>
                  <a:gd name="T80" fmla="*/ 0 w 39"/>
                  <a:gd name="T81" fmla="*/ 949 h 754"/>
                  <a:gd name="T82" fmla="*/ 0 w 39"/>
                  <a:gd name="T83" fmla="*/ 842 h 754"/>
                  <a:gd name="T84" fmla="*/ 0 w 39"/>
                  <a:gd name="T85" fmla="*/ 758 h 754"/>
                  <a:gd name="T86" fmla="*/ 0 w 39"/>
                  <a:gd name="T87" fmla="*/ 687 h 754"/>
                  <a:gd name="T88" fmla="*/ 0 w 39"/>
                  <a:gd name="T89" fmla="*/ 635 h 754"/>
                  <a:gd name="T90" fmla="*/ 0 w 39"/>
                  <a:gd name="T91" fmla="*/ 578 h 754"/>
                  <a:gd name="T92" fmla="*/ 0 w 39"/>
                  <a:gd name="T93" fmla="*/ 530 h 754"/>
                  <a:gd name="T94" fmla="*/ 1 w 39"/>
                  <a:gd name="T95" fmla="*/ 477 h 754"/>
                  <a:gd name="T96" fmla="*/ 3 w 39"/>
                  <a:gd name="T97" fmla="*/ 418 h 754"/>
                  <a:gd name="T98" fmla="*/ 16 w 39"/>
                  <a:gd name="T99" fmla="*/ 369 h 754"/>
                  <a:gd name="T100" fmla="*/ 20 w 39"/>
                  <a:gd name="T101" fmla="*/ 310 h 754"/>
                  <a:gd name="T102" fmla="*/ 23 w 39"/>
                  <a:gd name="T103" fmla="*/ 258 h 754"/>
                  <a:gd name="T104" fmla="*/ 33 w 39"/>
                  <a:gd name="T105" fmla="*/ 212 h 754"/>
                  <a:gd name="T106" fmla="*/ 37 w 39"/>
                  <a:gd name="T107" fmla="*/ 163 h 754"/>
                  <a:gd name="T108" fmla="*/ 43 w 39"/>
                  <a:gd name="T109" fmla="*/ 126 h 754"/>
                  <a:gd name="T110" fmla="*/ 49 w 39"/>
                  <a:gd name="T111" fmla="*/ 69 h 754"/>
                  <a:gd name="T112" fmla="*/ 60 w 39"/>
                  <a:gd name="T113" fmla="*/ 23 h 754"/>
                  <a:gd name="T114" fmla="*/ 115 w 39"/>
                  <a:gd name="T115" fmla="*/ 0 h 7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754"/>
                  <a:gd name="T176" fmla="*/ 39 w 39"/>
                  <a:gd name="T177" fmla="*/ 754 h 7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754">
                    <a:moveTo>
                      <a:pt x="39" y="0"/>
                    </a:moveTo>
                    <a:lnTo>
                      <a:pt x="38" y="1"/>
                    </a:lnTo>
                    <a:lnTo>
                      <a:pt x="38" y="7"/>
                    </a:lnTo>
                    <a:lnTo>
                      <a:pt x="36" y="9"/>
                    </a:lnTo>
                    <a:lnTo>
                      <a:pt x="36" y="12"/>
                    </a:lnTo>
                    <a:lnTo>
                      <a:pt x="35" y="17"/>
                    </a:lnTo>
                    <a:lnTo>
                      <a:pt x="35" y="23"/>
                    </a:lnTo>
                    <a:lnTo>
                      <a:pt x="33" y="28"/>
                    </a:lnTo>
                    <a:lnTo>
                      <a:pt x="32" y="35"/>
                    </a:lnTo>
                    <a:lnTo>
                      <a:pt x="32" y="38"/>
                    </a:lnTo>
                    <a:lnTo>
                      <a:pt x="32" y="42"/>
                    </a:lnTo>
                    <a:lnTo>
                      <a:pt x="31" y="44"/>
                    </a:lnTo>
                    <a:lnTo>
                      <a:pt x="31" y="48"/>
                    </a:lnTo>
                    <a:lnTo>
                      <a:pt x="31" y="52"/>
                    </a:lnTo>
                    <a:lnTo>
                      <a:pt x="29" y="56"/>
                    </a:lnTo>
                    <a:lnTo>
                      <a:pt x="29" y="60"/>
                    </a:lnTo>
                    <a:lnTo>
                      <a:pt x="29" y="64"/>
                    </a:lnTo>
                    <a:lnTo>
                      <a:pt x="28" y="68"/>
                    </a:lnTo>
                    <a:lnTo>
                      <a:pt x="28" y="72"/>
                    </a:lnTo>
                    <a:lnTo>
                      <a:pt x="27" y="76"/>
                    </a:lnTo>
                    <a:lnTo>
                      <a:pt x="27" y="82"/>
                    </a:lnTo>
                    <a:lnTo>
                      <a:pt x="27" y="84"/>
                    </a:lnTo>
                    <a:lnTo>
                      <a:pt x="25" y="90"/>
                    </a:lnTo>
                    <a:lnTo>
                      <a:pt x="25" y="94"/>
                    </a:lnTo>
                    <a:lnTo>
                      <a:pt x="25" y="99"/>
                    </a:lnTo>
                    <a:lnTo>
                      <a:pt x="24" y="103"/>
                    </a:lnTo>
                    <a:lnTo>
                      <a:pt x="23" y="109"/>
                    </a:lnTo>
                    <a:lnTo>
                      <a:pt x="23" y="113"/>
                    </a:lnTo>
                    <a:lnTo>
                      <a:pt x="23" y="118"/>
                    </a:lnTo>
                    <a:lnTo>
                      <a:pt x="23" y="122"/>
                    </a:lnTo>
                    <a:lnTo>
                      <a:pt x="21" y="126"/>
                    </a:lnTo>
                    <a:lnTo>
                      <a:pt x="21" y="131"/>
                    </a:lnTo>
                    <a:lnTo>
                      <a:pt x="21" y="137"/>
                    </a:lnTo>
                    <a:lnTo>
                      <a:pt x="20" y="141"/>
                    </a:lnTo>
                    <a:lnTo>
                      <a:pt x="20" y="146"/>
                    </a:lnTo>
                    <a:lnTo>
                      <a:pt x="19" y="151"/>
                    </a:lnTo>
                    <a:lnTo>
                      <a:pt x="19" y="157"/>
                    </a:lnTo>
                    <a:lnTo>
                      <a:pt x="19" y="161"/>
                    </a:lnTo>
                    <a:lnTo>
                      <a:pt x="17" y="166"/>
                    </a:lnTo>
                    <a:lnTo>
                      <a:pt x="17" y="170"/>
                    </a:lnTo>
                    <a:lnTo>
                      <a:pt x="17" y="176"/>
                    </a:lnTo>
                    <a:lnTo>
                      <a:pt x="17" y="180"/>
                    </a:lnTo>
                    <a:lnTo>
                      <a:pt x="17" y="185"/>
                    </a:lnTo>
                    <a:lnTo>
                      <a:pt x="17" y="189"/>
                    </a:lnTo>
                    <a:lnTo>
                      <a:pt x="17" y="194"/>
                    </a:lnTo>
                    <a:lnTo>
                      <a:pt x="16" y="198"/>
                    </a:lnTo>
                    <a:lnTo>
                      <a:pt x="16" y="202"/>
                    </a:lnTo>
                    <a:lnTo>
                      <a:pt x="16" y="208"/>
                    </a:lnTo>
                    <a:lnTo>
                      <a:pt x="16" y="213"/>
                    </a:lnTo>
                    <a:lnTo>
                      <a:pt x="16" y="217"/>
                    </a:lnTo>
                    <a:lnTo>
                      <a:pt x="16" y="221"/>
                    </a:lnTo>
                    <a:lnTo>
                      <a:pt x="16" y="226"/>
                    </a:lnTo>
                    <a:lnTo>
                      <a:pt x="16" y="230"/>
                    </a:lnTo>
                    <a:lnTo>
                      <a:pt x="16" y="234"/>
                    </a:lnTo>
                    <a:lnTo>
                      <a:pt x="16" y="240"/>
                    </a:lnTo>
                    <a:lnTo>
                      <a:pt x="16" y="245"/>
                    </a:lnTo>
                    <a:lnTo>
                      <a:pt x="16" y="251"/>
                    </a:lnTo>
                    <a:lnTo>
                      <a:pt x="16" y="257"/>
                    </a:lnTo>
                    <a:lnTo>
                      <a:pt x="16" y="264"/>
                    </a:lnTo>
                    <a:lnTo>
                      <a:pt x="16" y="271"/>
                    </a:lnTo>
                    <a:lnTo>
                      <a:pt x="16" y="279"/>
                    </a:lnTo>
                    <a:lnTo>
                      <a:pt x="16" y="285"/>
                    </a:lnTo>
                    <a:lnTo>
                      <a:pt x="16" y="295"/>
                    </a:lnTo>
                    <a:lnTo>
                      <a:pt x="16" y="303"/>
                    </a:lnTo>
                    <a:lnTo>
                      <a:pt x="16" y="311"/>
                    </a:lnTo>
                    <a:lnTo>
                      <a:pt x="16" y="320"/>
                    </a:lnTo>
                    <a:lnTo>
                      <a:pt x="16" y="330"/>
                    </a:lnTo>
                    <a:lnTo>
                      <a:pt x="16" y="339"/>
                    </a:lnTo>
                    <a:lnTo>
                      <a:pt x="17" y="350"/>
                    </a:lnTo>
                    <a:lnTo>
                      <a:pt x="17" y="359"/>
                    </a:lnTo>
                    <a:lnTo>
                      <a:pt x="17" y="370"/>
                    </a:lnTo>
                    <a:lnTo>
                      <a:pt x="17" y="381"/>
                    </a:lnTo>
                    <a:lnTo>
                      <a:pt x="17" y="391"/>
                    </a:lnTo>
                    <a:lnTo>
                      <a:pt x="17" y="402"/>
                    </a:lnTo>
                    <a:lnTo>
                      <a:pt x="17" y="413"/>
                    </a:lnTo>
                    <a:lnTo>
                      <a:pt x="17" y="423"/>
                    </a:lnTo>
                    <a:lnTo>
                      <a:pt x="17" y="434"/>
                    </a:lnTo>
                    <a:lnTo>
                      <a:pt x="17" y="445"/>
                    </a:lnTo>
                    <a:lnTo>
                      <a:pt x="17" y="456"/>
                    </a:lnTo>
                    <a:lnTo>
                      <a:pt x="17" y="468"/>
                    </a:lnTo>
                    <a:lnTo>
                      <a:pt x="17" y="480"/>
                    </a:lnTo>
                    <a:lnTo>
                      <a:pt x="17" y="490"/>
                    </a:lnTo>
                    <a:lnTo>
                      <a:pt x="19" y="501"/>
                    </a:lnTo>
                    <a:lnTo>
                      <a:pt x="19" y="512"/>
                    </a:lnTo>
                    <a:lnTo>
                      <a:pt x="19" y="524"/>
                    </a:lnTo>
                    <a:lnTo>
                      <a:pt x="19" y="535"/>
                    </a:lnTo>
                    <a:lnTo>
                      <a:pt x="19" y="545"/>
                    </a:lnTo>
                    <a:lnTo>
                      <a:pt x="19" y="556"/>
                    </a:lnTo>
                    <a:lnTo>
                      <a:pt x="19" y="568"/>
                    </a:lnTo>
                    <a:lnTo>
                      <a:pt x="19" y="577"/>
                    </a:lnTo>
                    <a:lnTo>
                      <a:pt x="20" y="588"/>
                    </a:lnTo>
                    <a:lnTo>
                      <a:pt x="20" y="599"/>
                    </a:lnTo>
                    <a:lnTo>
                      <a:pt x="20" y="610"/>
                    </a:lnTo>
                    <a:lnTo>
                      <a:pt x="20" y="619"/>
                    </a:lnTo>
                    <a:lnTo>
                      <a:pt x="20" y="628"/>
                    </a:lnTo>
                    <a:lnTo>
                      <a:pt x="20" y="638"/>
                    </a:lnTo>
                    <a:lnTo>
                      <a:pt x="20" y="647"/>
                    </a:lnTo>
                    <a:lnTo>
                      <a:pt x="20" y="657"/>
                    </a:lnTo>
                    <a:lnTo>
                      <a:pt x="21" y="666"/>
                    </a:lnTo>
                    <a:lnTo>
                      <a:pt x="21" y="674"/>
                    </a:lnTo>
                    <a:lnTo>
                      <a:pt x="21" y="682"/>
                    </a:lnTo>
                    <a:lnTo>
                      <a:pt x="21" y="689"/>
                    </a:lnTo>
                    <a:lnTo>
                      <a:pt x="21" y="697"/>
                    </a:lnTo>
                    <a:lnTo>
                      <a:pt x="21" y="702"/>
                    </a:lnTo>
                    <a:lnTo>
                      <a:pt x="21" y="710"/>
                    </a:lnTo>
                    <a:lnTo>
                      <a:pt x="21" y="715"/>
                    </a:lnTo>
                    <a:lnTo>
                      <a:pt x="21" y="722"/>
                    </a:lnTo>
                    <a:lnTo>
                      <a:pt x="21" y="726"/>
                    </a:lnTo>
                    <a:lnTo>
                      <a:pt x="23" y="732"/>
                    </a:lnTo>
                    <a:lnTo>
                      <a:pt x="23" y="736"/>
                    </a:lnTo>
                    <a:lnTo>
                      <a:pt x="23" y="740"/>
                    </a:lnTo>
                    <a:lnTo>
                      <a:pt x="23" y="742"/>
                    </a:lnTo>
                    <a:lnTo>
                      <a:pt x="23" y="745"/>
                    </a:lnTo>
                    <a:lnTo>
                      <a:pt x="23" y="749"/>
                    </a:lnTo>
                    <a:lnTo>
                      <a:pt x="23" y="750"/>
                    </a:lnTo>
                    <a:lnTo>
                      <a:pt x="5" y="754"/>
                    </a:lnTo>
                    <a:lnTo>
                      <a:pt x="4" y="753"/>
                    </a:lnTo>
                    <a:lnTo>
                      <a:pt x="4" y="749"/>
                    </a:lnTo>
                    <a:lnTo>
                      <a:pt x="4" y="746"/>
                    </a:lnTo>
                    <a:lnTo>
                      <a:pt x="4" y="742"/>
                    </a:lnTo>
                    <a:lnTo>
                      <a:pt x="4" y="738"/>
                    </a:lnTo>
                    <a:lnTo>
                      <a:pt x="4" y="736"/>
                    </a:lnTo>
                    <a:lnTo>
                      <a:pt x="4" y="730"/>
                    </a:lnTo>
                    <a:lnTo>
                      <a:pt x="4" y="725"/>
                    </a:lnTo>
                    <a:lnTo>
                      <a:pt x="4" y="718"/>
                    </a:lnTo>
                    <a:lnTo>
                      <a:pt x="4" y="713"/>
                    </a:lnTo>
                    <a:lnTo>
                      <a:pt x="4" y="706"/>
                    </a:lnTo>
                    <a:lnTo>
                      <a:pt x="4" y="698"/>
                    </a:lnTo>
                    <a:lnTo>
                      <a:pt x="4" y="691"/>
                    </a:lnTo>
                    <a:lnTo>
                      <a:pt x="4" y="683"/>
                    </a:lnTo>
                    <a:lnTo>
                      <a:pt x="3" y="675"/>
                    </a:lnTo>
                    <a:lnTo>
                      <a:pt x="3" y="666"/>
                    </a:lnTo>
                    <a:lnTo>
                      <a:pt x="3" y="658"/>
                    </a:lnTo>
                    <a:lnTo>
                      <a:pt x="3" y="648"/>
                    </a:lnTo>
                    <a:lnTo>
                      <a:pt x="3" y="639"/>
                    </a:lnTo>
                    <a:lnTo>
                      <a:pt x="3" y="630"/>
                    </a:lnTo>
                    <a:lnTo>
                      <a:pt x="3" y="619"/>
                    </a:lnTo>
                    <a:lnTo>
                      <a:pt x="3" y="610"/>
                    </a:lnTo>
                    <a:lnTo>
                      <a:pt x="1" y="599"/>
                    </a:lnTo>
                    <a:lnTo>
                      <a:pt x="1" y="588"/>
                    </a:lnTo>
                    <a:lnTo>
                      <a:pt x="1" y="577"/>
                    </a:lnTo>
                    <a:lnTo>
                      <a:pt x="1" y="567"/>
                    </a:lnTo>
                    <a:lnTo>
                      <a:pt x="1" y="556"/>
                    </a:lnTo>
                    <a:lnTo>
                      <a:pt x="1" y="544"/>
                    </a:lnTo>
                    <a:lnTo>
                      <a:pt x="1" y="533"/>
                    </a:lnTo>
                    <a:lnTo>
                      <a:pt x="1" y="523"/>
                    </a:lnTo>
                    <a:lnTo>
                      <a:pt x="1" y="510"/>
                    </a:lnTo>
                    <a:lnTo>
                      <a:pt x="1" y="500"/>
                    </a:lnTo>
                    <a:lnTo>
                      <a:pt x="1" y="488"/>
                    </a:lnTo>
                    <a:lnTo>
                      <a:pt x="1" y="476"/>
                    </a:lnTo>
                    <a:lnTo>
                      <a:pt x="1" y="465"/>
                    </a:lnTo>
                    <a:lnTo>
                      <a:pt x="1" y="453"/>
                    </a:lnTo>
                    <a:lnTo>
                      <a:pt x="1" y="441"/>
                    </a:lnTo>
                    <a:lnTo>
                      <a:pt x="1" y="430"/>
                    </a:lnTo>
                    <a:lnTo>
                      <a:pt x="0" y="419"/>
                    </a:lnTo>
                    <a:lnTo>
                      <a:pt x="0" y="407"/>
                    </a:lnTo>
                    <a:lnTo>
                      <a:pt x="0" y="397"/>
                    </a:lnTo>
                    <a:lnTo>
                      <a:pt x="0" y="386"/>
                    </a:lnTo>
                    <a:lnTo>
                      <a:pt x="0" y="375"/>
                    </a:lnTo>
                    <a:lnTo>
                      <a:pt x="0" y="364"/>
                    </a:lnTo>
                    <a:lnTo>
                      <a:pt x="0" y="354"/>
                    </a:lnTo>
                    <a:lnTo>
                      <a:pt x="0" y="344"/>
                    </a:lnTo>
                    <a:lnTo>
                      <a:pt x="0" y="334"/>
                    </a:lnTo>
                    <a:lnTo>
                      <a:pt x="0" y="324"/>
                    </a:lnTo>
                    <a:lnTo>
                      <a:pt x="0" y="314"/>
                    </a:lnTo>
                    <a:lnTo>
                      <a:pt x="0" y="305"/>
                    </a:lnTo>
                    <a:lnTo>
                      <a:pt x="0" y="296"/>
                    </a:lnTo>
                    <a:lnTo>
                      <a:pt x="0" y="287"/>
                    </a:lnTo>
                    <a:lnTo>
                      <a:pt x="0" y="279"/>
                    </a:lnTo>
                    <a:lnTo>
                      <a:pt x="0" y="272"/>
                    </a:lnTo>
                    <a:lnTo>
                      <a:pt x="0" y="264"/>
                    </a:lnTo>
                    <a:lnTo>
                      <a:pt x="0" y="257"/>
                    </a:lnTo>
                    <a:lnTo>
                      <a:pt x="0" y="249"/>
                    </a:lnTo>
                    <a:lnTo>
                      <a:pt x="0" y="244"/>
                    </a:lnTo>
                    <a:lnTo>
                      <a:pt x="0" y="238"/>
                    </a:lnTo>
                    <a:lnTo>
                      <a:pt x="0" y="233"/>
                    </a:lnTo>
                    <a:lnTo>
                      <a:pt x="0" y="228"/>
                    </a:lnTo>
                    <a:lnTo>
                      <a:pt x="0" y="224"/>
                    </a:lnTo>
                    <a:lnTo>
                      <a:pt x="0" y="220"/>
                    </a:lnTo>
                    <a:lnTo>
                      <a:pt x="0" y="216"/>
                    </a:lnTo>
                    <a:lnTo>
                      <a:pt x="0" y="210"/>
                    </a:lnTo>
                    <a:lnTo>
                      <a:pt x="0" y="206"/>
                    </a:lnTo>
                    <a:lnTo>
                      <a:pt x="0" y="202"/>
                    </a:lnTo>
                    <a:lnTo>
                      <a:pt x="0" y="197"/>
                    </a:lnTo>
                    <a:lnTo>
                      <a:pt x="0" y="193"/>
                    </a:lnTo>
                    <a:lnTo>
                      <a:pt x="0" y="189"/>
                    </a:lnTo>
                    <a:lnTo>
                      <a:pt x="0" y="185"/>
                    </a:lnTo>
                    <a:lnTo>
                      <a:pt x="0" y="180"/>
                    </a:lnTo>
                    <a:lnTo>
                      <a:pt x="0" y="176"/>
                    </a:lnTo>
                    <a:lnTo>
                      <a:pt x="1" y="171"/>
                    </a:lnTo>
                    <a:lnTo>
                      <a:pt x="1" y="166"/>
                    </a:lnTo>
                    <a:lnTo>
                      <a:pt x="1" y="162"/>
                    </a:lnTo>
                    <a:lnTo>
                      <a:pt x="1" y="157"/>
                    </a:lnTo>
                    <a:lnTo>
                      <a:pt x="3" y="153"/>
                    </a:lnTo>
                    <a:lnTo>
                      <a:pt x="3" y="147"/>
                    </a:lnTo>
                    <a:lnTo>
                      <a:pt x="3" y="143"/>
                    </a:lnTo>
                    <a:lnTo>
                      <a:pt x="4" y="138"/>
                    </a:lnTo>
                    <a:lnTo>
                      <a:pt x="4" y="134"/>
                    </a:lnTo>
                    <a:lnTo>
                      <a:pt x="4" y="129"/>
                    </a:lnTo>
                    <a:lnTo>
                      <a:pt x="5" y="125"/>
                    </a:lnTo>
                    <a:lnTo>
                      <a:pt x="5" y="119"/>
                    </a:lnTo>
                    <a:lnTo>
                      <a:pt x="7" y="115"/>
                    </a:lnTo>
                    <a:lnTo>
                      <a:pt x="7" y="110"/>
                    </a:lnTo>
                    <a:lnTo>
                      <a:pt x="7" y="106"/>
                    </a:lnTo>
                    <a:lnTo>
                      <a:pt x="7" y="102"/>
                    </a:lnTo>
                    <a:lnTo>
                      <a:pt x="8" y="98"/>
                    </a:lnTo>
                    <a:lnTo>
                      <a:pt x="8" y="92"/>
                    </a:lnTo>
                    <a:lnTo>
                      <a:pt x="8" y="88"/>
                    </a:lnTo>
                    <a:lnTo>
                      <a:pt x="9" y="84"/>
                    </a:lnTo>
                    <a:lnTo>
                      <a:pt x="11" y="80"/>
                    </a:lnTo>
                    <a:lnTo>
                      <a:pt x="11" y="76"/>
                    </a:lnTo>
                    <a:lnTo>
                      <a:pt x="11" y="72"/>
                    </a:lnTo>
                    <a:lnTo>
                      <a:pt x="12" y="68"/>
                    </a:lnTo>
                    <a:lnTo>
                      <a:pt x="12" y="64"/>
                    </a:lnTo>
                    <a:lnTo>
                      <a:pt x="12" y="60"/>
                    </a:lnTo>
                    <a:lnTo>
                      <a:pt x="12" y="56"/>
                    </a:lnTo>
                    <a:lnTo>
                      <a:pt x="13" y="54"/>
                    </a:lnTo>
                    <a:lnTo>
                      <a:pt x="13" y="50"/>
                    </a:lnTo>
                    <a:lnTo>
                      <a:pt x="13" y="46"/>
                    </a:lnTo>
                    <a:lnTo>
                      <a:pt x="15" y="43"/>
                    </a:lnTo>
                    <a:lnTo>
                      <a:pt x="15" y="39"/>
                    </a:lnTo>
                    <a:lnTo>
                      <a:pt x="16" y="36"/>
                    </a:lnTo>
                    <a:lnTo>
                      <a:pt x="16" y="29"/>
                    </a:lnTo>
                    <a:lnTo>
                      <a:pt x="17" y="24"/>
                    </a:lnTo>
                    <a:lnTo>
                      <a:pt x="17" y="19"/>
                    </a:lnTo>
                    <a:lnTo>
                      <a:pt x="19" y="15"/>
                    </a:lnTo>
                    <a:lnTo>
                      <a:pt x="19" y="11"/>
                    </a:lnTo>
                    <a:lnTo>
                      <a:pt x="20" y="8"/>
                    </a:lnTo>
                    <a:lnTo>
                      <a:pt x="20" y="4"/>
                    </a:lnTo>
                    <a:lnTo>
                      <a:pt x="21" y="3"/>
                    </a:lnTo>
                    <a:lnTo>
                      <a:pt x="39"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84" name="Freeform 90">
                <a:extLst>
                  <a:ext uri="{FF2B5EF4-FFF2-40B4-BE49-F238E27FC236}">
                    <a16:creationId xmlns:a16="http://schemas.microsoft.com/office/drawing/2014/main" id="{37EC8D2C-3945-42E3-BE9A-D238C7FA2E77}"/>
                  </a:ext>
                </a:extLst>
              </p:cNvPr>
              <p:cNvSpPr>
                <a:spLocks/>
              </p:cNvSpPr>
              <p:nvPr/>
            </p:nvSpPr>
            <p:spPr bwMode="auto">
              <a:xfrm>
                <a:off x="2960" y="920"/>
                <a:ext cx="94" cy="23"/>
              </a:xfrm>
              <a:custGeom>
                <a:avLst/>
                <a:gdLst>
                  <a:gd name="T0" fmla="*/ 13 w 80"/>
                  <a:gd name="T1" fmla="*/ 0 h 19"/>
                  <a:gd name="T2" fmla="*/ 227 w 80"/>
                  <a:gd name="T3" fmla="*/ 0 h 19"/>
                  <a:gd name="T4" fmla="*/ 227 w 80"/>
                  <a:gd name="T5" fmla="*/ 1 h 19"/>
                  <a:gd name="T6" fmla="*/ 231 w 80"/>
                  <a:gd name="T7" fmla="*/ 19 h 19"/>
                  <a:gd name="T8" fmla="*/ 231 w 80"/>
                  <a:gd name="T9" fmla="*/ 42 h 19"/>
                  <a:gd name="T10" fmla="*/ 231 w 80"/>
                  <a:gd name="T11" fmla="*/ 57 h 19"/>
                  <a:gd name="T12" fmla="*/ 223 w 80"/>
                  <a:gd name="T13" fmla="*/ 60 h 19"/>
                  <a:gd name="T14" fmla="*/ 220 w 80"/>
                  <a:gd name="T15" fmla="*/ 60 h 19"/>
                  <a:gd name="T16" fmla="*/ 206 w 80"/>
                  <a:gd name="T17" fmla="*/ 66 h 19"/>
                  <a:gd name="T18" fmla="*/ 191 w 80"/>
                  <a:gd name="T19" fmla="*/ 66 h 19"/>
                  <a:gd name="T20" fmla="*/ 183 w 80"/>
                  <a:gd name="T21" fmla="*/ 66 h 19"/>
                  <a:gd name="T22" fmla="*/ 179 w 80"/>
                  <a:gd name="T23" fmla="*/ 66 h 19"/>
                  <a:gd name="T24" fmla="*/ 163 w 80"/>
                  <a:gd name="T25" fmla="*/ 66 h 19"/>
                  <a:gd name="T26" fmla="*/ 160 w 80"/>
                  <a:gd name="T27" fmla="*/ 66 h 19"/>
                  <a:gd name="T28" fmla="*/ 146 w 80"/>
                  <a:gd name="T29" fmla="*/ 66 h 19"/>
                  <a:gd name="T30" fmla="*/ 141 w 80"/>
                  <a:gd name="T31" fmla="*/ 66 h 19"/>
                  <a:gd name="T32" fmla="*/ 126 w 80"/>
                  <a:gd name="T33" fmla="*/ 66 h 19"/>
                  <a:gd name="T34" fmla="*/ 116 w 80"/>
                  <a:gd name="T35" fmla="*/ 69 h 19"/>
                  <a:gd name="T36" fmla="*/ 106 w 80"/>
                  <a:gd name="T37" fmla="*/ 66 h 19"/>
                  <a:gd name="T38" fmla="*/ 94 w 80"/>
                  <a:gd name="T39" fmla="*/ 66 h 19"/>
                  <a:gd name="T40" fmla="*/ 88 w 80"/>
                  <a:gd name="T41" fmla="*/ 66 h 19"/>
                  <a:gd name="T42" fmla="*/ 75 w 80"/>
                  <a:gd name="T43" fmla="*/ 66 h 19"/>
                  <a:gd name="T44" fmla="*/ 69 w 80"/>
                  <a:gd name="T45" fmla="*/ 60 h 19"/>
                  <a:gd name="T46" fmla="*/ 60 w 80"/>
                  <a:gd name="T47" fmla="*/ 60 h 19"/>
                  <a:gd name="T48" fmla="*/ 48 w 80"/>
                  <a:gd name="T49" fmla="*/ 60 h 19"/>
                  <a:gd name="T50" fmla="*/ 42 w 80"/>
                  <a:gd name="T51" fmla="*/ 60 h 19"/>
                  <a:gd name="T52" fmla="*/ 24 w 80"/>
                  <a:gd name="T53" fmla="*/ 60 h 19"/>
                  <a:gd name="T54" fmla="*/ 15 w 80"/>
                  <a:gd name="T55" fmla="*/ 60 h 19"/>
                  <a:gd name="T56" fmla="*/ 1 w 80"/>
                  <a:gd name="T57" fmla="*/ 57 h 19"/>
                  <a:gd name="T58" fmla="*/ 1 w 80"/>
                  <a:gd name="T59" fmla="*/ 57 h 19"/>
                  <a:gd name="T60" fmla="*/ 0 w 80"/>
                  <a:gd name="T61" fmla="*/ 45 h 19"/>
                  <a:gd name="T62" fmla="*/ 1 w 80"/>
                  <a:gd name="T63" fmla="*/ 25 h 19"/>
                  <a:gd name="T64" fmla="*/ 2 w 80"/>
                  <a:gd name="T65" fmla="*/ 3 h 19"/>
                  <a:gd name="T66" fmla="*/ 13 w 80"/>
                  <a:gd name="T67" fmla="*/ 0 h 19"/>
                  <a:gd name="T68" fmla="*/ 13 w 80"/>
                  <a:gd name="T69" fmla="*/ 0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19"/>
                  <a:gd name="T107" fmla="*/ 80 w 80"/>
                  <a:gd name="T108" fmla="*/ 19 h 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19">
                    <a:moveTo>
                      <a:pt x="4" y="0"/>
                    </a:moveTo>
                    <a:lnTo>
                      <a:pt x="79" y="0"/>
                    </a:lnTo>
                    <a:lnTo>
                      <a:pt x="79" y="1"/>
                    </a:lnTo>
                    <a:lnTo>
                      <a:pt x="80" y="5"/>
                    </a:lnTo>
                    <a:lnTo>
                      <a:pt x="80" y="11"/>
                    </a:lnTo>
                    <a:lnTo>
                      <a:pt x="80" y="15"/>
                    </a:lnTo>
                    <a:lnTo>
                      <a:pt x="77" y="16"/>
                    </a:lnTo>
                    <a:lnTo>
                      <a:pt x="76" y="16"/>
                    </a:lnTo>
                    <a:lnTo>
                      <a:pt x="72" y="17"/>
                    </a:lnTo>
                    <a:lnTo>
                      <a:pt x="67" y="17"/>
                    </a:lnTo>
                    <a:lnTo>
                      <a:pt x="64" y="17"/>
                    </a:lnTo>
                    <a:lnTo>
                      <a:pt x="61" y="17"/>
                    </a:lnTo>
                    <a:lnTo>
                      <a:pt x="57" y="17"/>
                    </a:lnTo>
                    <a:lnTo>
                      <a:pt x="55" y="17"/>
                    </a:lnTo>
                    <a:lnTo>
                      <a:pt x="52" y="17"/>
                    </a:lnTo>
                    <a:lnTo>
                      <a:pt x="48" y="17"/>
                    </a:lnTo>
                    <a:lnTo>
                      <a:pt x="44" y="17"/>
                    </a:lnTo>
                    <a:lnTo>
                      <a:pt x="41" y="19"/>
                    </a:lnTo>
                    <a:lnTo>
                      <a:pt x="37" y="17"/>
                    </a:lnTo>
                    <a:lnTo>
                      <a:pt x="33" y="17"/>
                    </a:lnTo>
                    <a:lnTo>
                      <a:pt x="30" y="17"/>
                    </a:lnTo>
                    <a:lnTo>
                      <a:pt x="26" y="17"/>
                    </a:lnTo>
                    <a:lnTo>
                      <a:pt x="24" y="16"/>
                    </a:lnTo>
                    <a:lnTo>
                      <a:pt x="20" y="16"/>
                    </a:lnTo>
                    <a:lnTo>
                      <a:pt x="17" y="16"/>
                    </a:lnTo>
                    <a:lnTo>
                      <a:pt x="14" y="16"/>
                    </a:lnTo>
                    <a:lnTo>
                      <a:pt x="9" y="16"/>
                    </a:lnTo>
                    <a:lnTo>
                      <a:pt x="5" y="16"/>
                    </a:lnTo>
                    <a:lnTo>
                      <a:pt x="1" y="15"/>
                    </a:lnTo>
                    <a:lnTo>
                      <a:pt x="0" y="12"/>
                    </a:lnTo>
                    <a:lnTo>
                      <a:pt x="1" y="7"/>
                    </a:lnTo>
                    <a:lnTo>
                      <a:pt x="2" y="3"/>
                    </a:lnTo>
                    <a:lnTo>
                      <a:pt x="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85" name="Freeform 91">
                <a:extLst>
                  <a:ext uri="{FF2B5EF4-FFF2-40B4-BE49-F238E27FC236}">
                    <a16:creationId xmlns:a16="http://schemas.microsoft.com/office/drawing/2014/main" id="{91A450EF-0586-48B9-9304-5A9FD5931C4B}"/>
                  </a:ext>
                </a:extLst>
              </p:cNvPr>
              <p:cNvSpPr>
                <a:spLocks/>
              </p:cNvSpPr>
              <p:nvPr/>
            </p:nvSpPr>
            <p:spPr bwMode="auto">
              <a:xfrm>
                <a:off x="2960" y="1004"/>
                <a:ext cx="94" cy="15"/>
              </a:xfrm>
              <a:custGeom>
                <a:avLst/>
                <a:gdLst>
                  <a:gd name="T0" fmla="*/ 0 w 78"/>
                  <a:gd name="T1" fmla="*/ 1 h 20"/>
                  <a:gd name="T2" fmla="*/ 226 w 78"/>
                  <a:gd name="T3" fmla="*/ 0 h 20"/>
                  <a:gd name="T4" fmla="*/ 230 w 78"/>
                  <a:gd name="T5" fmla="*/ 69 h 20"/>
                  <a:gd name="T6" fmla="*/ 3 w 78"/>
                  <a:gd name="T7" fmla="*/ 69 h 20"/>
                  <a:gd name="T8" fmla="*/ 0 w 78"/>
                  <a:gd name="T9" fmla="*/ 1 h 20"/>
                  <a:gd name="T10" fmla="*/ 0 w 78"/>
                  <a:gd name="T11" fmla="*/ 1 h 20"/>
                  <a:gd name="T12" fmla="*/ 0 60000 65536"/>
                  <a:gd name="T13" fmla="*/ 0 60000 65536"/>
                  <a:gd name="T14" fmla="*/ 0 60000 65536"/>
                  <a:gd name="T15" fmla="*/ 0 60000 65536"/>
                  <a:gd name="T16" fmla="*/ 0 60000 65536"/>
                  <a:gd name="T17" fmla="*/ 0 60000 65536"/>
                  <a:gd name="T18" fmla="*/ 0 w 78"/>
                  <a:gd name="T19" fmla="*/ 0 h 20"/>
                  <a:gd name="T20" fmla="*/ 78 w 7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8" h="20">
                    <a:moveTo>
                      <a:pt x="0" y="1"/>
                    </a:moveTo>
                    <a:lnTo>
                      <a:pt x="76" y="0"/>
                    </a:lnTo>
                    <a:lnTo>
                      <a:pt x="78" y="20"/>
                    </a:lnTo>
                    <a:lnTo>
                      <a:pt x="3" y="2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86" name="Freeform 92">
                <a:extLst>
                  <a:ext uri="{FF2B5EF4-FFF2-40B4-BE49-F238E27FC236}">
                    <a16:creationId xmlns:a16="http://schemas.microsoft.com/office/drawing/2014/main" id="{F13629D4-31A8-4FC8-A00F-09273428A725}"/>
                  </a:ext>
                </a:extLst>
              </p:cNvPr>
              <p:cNvSpPr>
                <a:spLocks/>
              </p:cNvSpPr>
              <p:nvPr/>
            </p:nvSpPr>
            <p:spPr bwMode="auto">
              <a:xfrm>
                <a:off x="2960" y="1087"/>
                <a:ext cx="83" cy="15"/>
              </a:xfrm>
              <a:custGeom>
                <a:avLst/>
                <a:gdLst>
                  <a:gd name="T0" fmla="*/ 0 w 66"/>
                  <a:gd name="T1" fmla="*/ 0 h 19"/>
                  <a:gd name="T2" fmla="*/ 208 w 66"/>
                  <a:gd name="T3" fmla="*/ 0 h 19"/>
                  <a:gd name="T4" fmla="*/ 208 w 66"/>
                  <a:gd name="T5" fmla="*/ 69 h 19"/>
                  <a:gd name="T6" fmla="*/ 3 w 66"/>
                  <a:gd name="T7" fmla="*/ 69 h 19"/>
                  <a:gd name="T8" fmla="*/ 0 w 66"/>
                  <a:gd name="T9" fmla="*/ 0 h 19"/>
                  <a:gd name="T10" fmla="*/ 0 w 66"/>
                  <a:gd name="T11" fmla="*/ 0 h 19"/>
                  <a:gd name="T12" fmla="*/ 0 60000 65536"/>
                  <a:gd name="T13" fmla="*/ 0 60000 65536"/>
                  <a:gd name="T14" fmla="*/ 0 60000 65536"/>
                  <a:gd name="T15" fmla="*/ 0 60000 65536"/>
                  <a:gd name="T16" fmla="*/ 0 60000 65536"/>
                  <a:gd name="T17" fmla="*/ 0 60000 65536"/>
                  <a:gd name="T18" fmla="*/ 0 w 66"/>
                  <a:gd name="T19" fmla="*/ 0 h 19"/>
                  <a:gd name="T20" fmla="*/ 66 w 6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6" h="19">
                    <a:moveTo>
                      <a:pt x="0" y="0"/>
                    </a:moveTo>
                    <a:lnTo>
                      <a:pt x="66" y="0"/>
                    </a:lnTo>
                    <a:lnTo>
                      <a:pt x="66" y="19"/>
                    </a:lnTo>
                    <a:lnTo>
                      <a:pt x="3" y="19"/>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87" name="Freeform 93">
                <a:extLst>
                  <a:ext uri="{FF2B5EF4-FFF2-40B4-BE49-F238E27FC236}">
                    <a16:creationId xmlns:a16="http://schemas.microsoft.com/office/drawing/2014/main" id="{A4CB5633-3E9D-4F04-BF23-15322AF9E0A4}"/>
                  </a:ext>
                </a:extLst>
              </p:cNvPr>
              <p:cNvSpPr>
                <a:spLocks/>
              </p:cNvSpPr>
              <p:nvPr/>
            </p:nvSpPr>
            <p:spPr bwMode="auto">
              <a:xfrm>
                <a:off x="2960" y="1170"/>
                <a:ext cx="83" cy="23"/>
              </a:xfrm>
              <a:custGeom>
                <a:avLst/>
                <a:gdLst>
                  <a:gd name="T0" fmla="*/ 0 w 70"/>
                  <a:gd name="T1" fmla="*/ 0 h 19"/>
                  <a:gd name="T2" fmla="*/ 204 w 70"/>
                  <a:gd name="T3" fmla="*/ 0 h 19"/>
                  <a:gd name="T4" fmla="*/ 208 w 70"/>
                  <a:gd name="T5" fmla="*/ 69 h 19"/>
                  <a:gd name="T6" fmla="*/ 2 w 70"/>
                  <a:gd name="T7" fmla="*/ 66 h 19"/>
                  <a:gd name="T8" fmla="*/ 0 w 70"/>
                  <a:gd name="T9" fmla="*/ 0 h 19"/>
                  <a:gd name="T10" fmla="*/ 0 w 70"/>
                  <a:gd name="T11" fmla="*/ 0 h 19"/>
                  <a:gd name="T12" fmla="*/ 0 60000 65536"/>
                  <a:gd name="T13" fmla="*/ 0 60000 65536"/>
                  <a:gd name="T14" fmla="*/ 0 60000 65536"/>
                  <a:gd name="T15" fmla="*/ 0 60000 65536"/>
                  <a:gd name="T16" fmla="*/ 0 60000 65536"/>
                  <a:gd name="T17" fmla="*/ 0 60000 65536"/>
                  <a:gd name="T18" fmla="*/ 0 w 70"/>
                  <a:gd name="T19" fmla="*/ 0 h 19"/>
                  <a:gd name="T20" fmla="*/ 70 w 7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70" h="19">
                    <a:moveTo>
                      <a:pt x="0" y="0"/>
                    </a:moveTo>
                    <a:lnTo>
                      <a:pt x="69" y="0"/>
                    </a:lnTo>
                    <a:lnTo>
                      <a:pt x="70" y="19"/>
                    </a:lnTo>
                    <a:lnTo>
                      <a:pt x="2"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88" name="Freeform 94">
                <a:extLst>
                  <a:ext uri="{FF2B5EF4-FFF2-40B4-BE49-F238E27FC236}">
                    <a16:creationId xmlns:a16="http://schemas.microsoft.com/office/drawing/2014/main" id="{30FB7BF9-46F8-4F06-8C0D-3661448B1744}"/>
                  </a:ext>
                </a:extLst>
              </p:cNvPr>
              <p:cNvSpPr>
                <a:spLocks/>
              </p:cNvSpPr>
              <p:nvPr/>
            </p:nvSpPr>
            <p:spPr bwMode="auto">
              <a:xfrm>
                <a:off x="2960" y="1253"/>
                <a:ext cx="94" cy="23"/>
              </a:xfrm>
              <a:custGeom>
                <a:avLst/>
                <a:gdLst>
                  <a:gd name="T0" fmla="*/ 0 w 75"/>
                  <a:gd name="T1" fmla="*/ 3 h 20"/>
                  <a:gd name="T2" fmla="*/ 200 w 75"/>
                  <a:gd name="T3" fmla="*/ 0 h 20"/>
                  <a:gd name="T4" fmla="*/ 208 w 75"/>
                  <a:gd name="T5" fmla="*/ 35 h 20"/>
                  <a:gd name="T6" fmla="*/ 1 w 75"/>
                  <a:gd name="T7" fmla="*/ 47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2" y="0"/>
                    </a:lnTo>
                    <a:lnTo>
                      <a:pt x="75" y="15"/>
                    </a:lnTo>
                    <a:lnTo>
                      <a:pt x="1"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89" name="Freeform 95">
                <a:extLst>
                  <a:ext uri="{FF2B5EF4-FFF2-40B4-BE49-F238E27FC236}">
                    <a16:creationId xmlns:a16="http://schemas.microsoft.com/office/drawing/2014/main" id="{DE159D7B-FB5D-4F2D-B897-24A0F8389FB4}"/>
                  </a:ext>
                </a:extLst>
              </p:cNvPr>
              <p:cNvSpPr>
                <a:spLocks/>
              </p:cNvSpPr>
              <p:nvPr/>
            </p:nvSpPr>
            <p:spPr bwMode="auto">
              <a:xfrm>
                <a:off x="2972" y="1351"/>
                <a:ext cx="71" cy="23"/>
              </a:xfrm>
              <a:custGeom>
                <a:avLst/>
                <a:gdLst>
                  <a:gd name="T0" fmla="*/ 1 w 65"/>
                  <a:gd name="T1" fmla="*/ 2 h 21"/>
                  <a:gd name="T2" fmla="*/ 204 w 65"/>
                  <a:gd name="T3" fmla="*/ 0 h 21"/>
                  <a:gd name="T4" fmla="*/ 208 w 65"/>
                  <a:gd name="T5" fmla="*/ 39 h 21"/>
                  <a:gd name="T6" fmla="*/ 0 w 65"/>
                  <a:gd name="T7" fmla="*/ 47 h 21"/>
                  <a:gd name="T8" fmla="*/ 1 w 65"/>
                  <a:gd name="T9" fmla="*/ 2 h 21"/>
                  <a:gd name="T10" fmla="*/ 1 w 65"/>
                  <a:gd name="T11" fmla="*/ 2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1" y="2"/>
                    </a:moveTo>
                    <a:lnTo>
                      <a:pt x="63" y="0"/>
                    </a:lnTo>
                    <a:lnTo>
                      <a:pt x="65" y="17"/>
                    </a:lnTo>
                    <a:lnTo>
                      <a:pt x="0" y="21"/>
                    </a:lnTo>
                    <a:lnTo>
                      <a:pt x="1" y="2"/>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90" name="Freeform 96">
                <a:extLst>
                  <a:ext uri="{FF2B5EF4-FFF2-40B4-BE49-F238E27FC236}">
                    <a16:creationId xmlns:a16="http://schemas.microsoft.com/office/drawing/2014/main" id="{C31ACE43-AF59-4E4E-9F96-D5BE1BA99D39}"/>
                  </a:ext>
                </a:extLst>
              </p:cNvPr>
              <p:cNvSpPr>
                <a:spLocks/>
              </p:cNvSpPr>
              <p:nvPr/>
            </p:nvSpPr>
            <p:spPr bwMode="auto">
              <a:xfrm>
                <a:off x="2972" y="1426"/>
                <a:ext cx="71" cy="23"/>
              </a:xfrm>
              <a:custGeom>
                <a:avLst/>
                <a:gdLst>
                  <a:gd name="T0" fmla="*/ 0 w 69"/>
                  <a:gd name="T1" fmla="*/ 0 h 19"/>
                  <a:gd name="T2" fmla="*/ 202 w 69"/>
                  <a:gd name="T3" fmla="*/ 0 h 19"/>
                  <a:gd name="T4" fmla="*/ 208 w 69"/>
                  <a:gd name="T5" fmla="*/ 46 h 19"/>
                  <a:gd name="T6" fmla="*/ 1 w 69"/>
                  <a:gd name="T7" fmla="*/ 42 h 19"/>
                  <a:gd name="T8" fmla="*/ 0 w 69"/>
                  <a:gd name="T9" fmla="*/ 0 h 19"/>
                  <a:gd name="T10" fmla="*/ 0 w 69"/>
                  <a:gd name="T11" fmla="*/ 0 h 19"/>
                  <a:gd name="T12" fmla="*/ 0 60000 65536"/>
                  <a:gd name="T13" fmla="*/ 0 60000 65536"/>
                  <a:gd name="T14" fmla="*/ 0 60000 65536"/>
                  <a:gd name="T15" fmla="*/ 0 60000 65536"/>
                  <a:gd name="T16" fmla="*/ 0 60000 65536"/>
                  <a:gd name="T17" fmla="*/ 0 60000 65536"/>
                  <a:gd name="T18" fmla="*/ 0 w 69"/>
                  <a:gd name="T19" fmla="*/ 0 h 19"/>
                  <a:gd name="T20" fmla="*/ 69 w 6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9" h="19">
                    <a:moveTo>
                      <a:pt x="0" y="0"/>
                    </a:moveTo>
                    <a:lnTo>
                      <a:pt x="67" y="0"/>
                    </a:lnTo>
                    <a:lnTo>
                      <a:pt x="69" y="19"/>
                    </a:lnTo>
                    <a:lnTo>
                      <a:pt x="1"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91" name="Freeform 97">
                <a:extLst>
                  <a:ext uri="{FF2B5EF4-FFF2-40B4-BE49-F238E27FC236}">
                    <a16:creationId xmlns:a16="http://schemas.microsoft.com/office/drawing/2014/main" id="{58BC91F3-9363-4D9A-B3D2-18A579B67DB0}"/>
                  </a:ext>
                </a:extLst>
              </p:cNvPr>
              <p:cNvSpPr>
                <a:spLocks/>
              </p:cNvSpPr>
              <p:nvPr/>
            </p:nvSpPr>
            <p:spPr bwMode="auto">
              <a:xfrm>
                <a:off x="2960" y="1525"/>
                <a:ext cx="94" cy="23"/>
              </a:xfrm>
              <a:custGeom>
                <a:avLst/>
                <a:gdLst>
                  <a:gd name="T0" fmla="*/ 0 w 75"/>
                  <a:gd name="T1" fmla="*/ 3 h 20"/>
                  <a:gd name="T2" fmla="*/ 228 w 75"/>
                  <a:gd name="T3" fmla="*/ 0 h 20"/>
                  <a:gd name="T4" fmla="*/ 232 w 75"/>
                  <a:gd name="T5" fmla="*/ 52 h 20"/>
                  <a:gd name="T6" fmla="*/ 3 w 75"/>
                  <a:gd name="T7" fmla="*/ 69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4" y="0"/>
                    </a:lnTo>
                    <a:lnTo>
                      <a:pt x="75" y="15"/>
                    </a:lnTo>
                    <a:lnTo>
                      <a:pt x="3"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92" name="Freeform 98">
                <a:extLst>
                  <a:ext uri="{FF2B5EF4-FFF2-40B4-BE49-F238E27FC236}">
                    <a16:creationId xmlns:a16="http://schemas.microsoft.com/office/drawing/2014/main" id="{98794897-7C14-4273-9DD5-692FD4B494AD}"/>
                  </a:ext>
                </a:extLst>
              </p:cNvPr>
              <p:cNvSpPr>
                <a:spLocks/>
              </p:cNvSpPr>
              <p:nvPr/>
            </p:nvSpPr>
            <p:spPr bwMode="auto">
              <a:xfrm>
                <a:off x="2972" y="1623"/>
                <a:ext cx="71" cy="15"/>
              </a:xfrm>
              <a:custGeom>
                <a:avLst/>
                <a:gdLst>
                  <a:gd name="T0" fmla="*/ 0 w 65"/>
                  <a:gd name="T1" fmla="*/ 3 h 21"/>
                  <a:gd name="T2" fmla="*/ 179 w 65"/>
                  <a:gd name="T3" fmla="*/ 0 h 21"/>
                  <a:gd name="T4" fmla="*/ 184 w 65"/>
                  <a:gd name="T5" fmla="*/ 56 h 21"/>
                  <a:gd name="T6" fmla="*/ 0 w 65"/>
                  <a:gd name="T7" fmla="*/ 70 h 21"/>
                  <a:gd name="T8" fmla="*/ 0 w 65"/>
                  <a:gd name="T9" fmla="*/ 3 h 21"/>
                  <a:gd name="T10" fmla="*/ 0 w 65"/>
                  <a:gd name="T11" fmla="*/ 3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0" y="3"/>
                    </a:moveTo>
                    <a:lnTo>
                      <a:pt x="62" y="0"/>
                    </a:lnTo>
                    <a:lnTo>
                      <a:pt x="65" y="17"/>
                    </a:lnTo>
                    <a:lnTo>
                      <a:pt x="0" y="21"/>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93" name="Freeform 99">
                <a:extLst>
                  <a:ext uri="{FF2B5EF4-FFF2-40B4-BE49-F238E27FC236}">
                    <a16:creationId xmlns:a16="http://schemas.microsoft.com/office/drawing/2014/main" id="{8EAB5D99-FB1C-46F6-B203-3C4C040D74BE}"/>
                  </a:ext>
                </a:extLst>
              </p:cNvPr>
              <p:cNvSpPr>
                <a:spLocks/>
              </p:cNvSpPr>
              <p:nvPr/>
            </p:nvSpPr>
            <p:spPr bwMode="auto">
              <a:xfrm>
                <a:off x="3173" y="1064"/>
                <a:ext cx="318" cy="38"/>
              </a:xfrm>
              <a:custGeom>
                <a:avLst/>
                <a:gdLst>
                  <a:gd name="T0" fmla="*/ 839 w 287"/>
                  <a:gd name="T1" fmla="*/ 1 h 37"/>
                  <a:gd name="T2" fmla="*/ 814 w 287"/>
                  <a:gd name="T3" fmla="*/ 3 h 37"/>
                  <a:gd name="T4" fmla="*/ 781 w 287"/>
                  <a:gd name="T5" fmla="*/ 14 h 37"/>
                  <a:gd name="T6" fmla="*/ 738 w 287"/>
                  <a:gd name="T7" fmla="*/ 20 h 37"/>
                  <a:gd name="T8" fmla="*/ 690 w 287"/>
                  <a:gd name="T9" fmla="*/ 34 h 37"/>
                  <a:gd name="T10" fmla="*/ 630 w 287"/>
                  <a:gd name="T11" fmla="*/ 39 h 37"/>
                  <a:gd name="T12" fmla="*/ 595 w 287"/>
                  <a:gd name="T13" fmla="*/ 47 h 37"/>
                  <a:gd name="T14" fmla="*/ 557 w 287"/>
                  <a:gd name="T15" fmla="*/ 50 h 37"/>
                  <a:gd name="T16" fmla="*/ 501 w 287"/>
                  <a:gd name="T17" fmla="*/ 53 h 37"/>
                  <a:gd name="T18" fmla="*/ 444 w 287"/>
                  <a:gd name="T19" fmla="*/ 60 h 37"/>
                  <a:gd name="T20" fmla="*/ 395 w 287"/>
                  <a:gd name="T21" fmla="*/ 65 h 37"/>
                  <a:gd name="T22" fmla="*/ 345 w 287"/>
                  <a:gd name="T23" fmla="*/ 60 h 37"/>
                  <a:gd name="T24" fmla="*/ 300 w 287"/>
                  <a:gd name="T25" fmla="*/ 60 h 37"/>
                  <a:gd name="T26" fmla="*/ 247 w 287"/>
                  <a:gd name="T27" fmla="*/ 53 h 37"/>
                  <a:gd name="T28" fmla="*/ 201 w 287"/>
                  <a:gd name="T29" fmla="*/ 50 h 37"/>
                  <a:gd name="T30" fmla="*/ 159 w 287"/>
                  <a:gd name="T31" fmla="*/ 41 h 37"/>
                  <a:gd name="T32" fmla="*/ 113 w 287"/>
                  <a:gd name="T33" fmla="*/ 39 h 37"/>
                  <a:gd name="T34" fmla="*/ 79 w 287"/>
                  <a:gd name="T35" fmla="*/ 39 h 37"/>
                  <a:gd name="T36" fmla="*/ 53 w 287"/>
                  <a:gd name="T37" fmla="*/ 34 h 37"/>
                  <a:gd name="T38" fmla="*/ 20 w 287"/>
                  <a:gd name="T39" fmla="*/ 26 h 37"/>
                  <a:gd name="T40" fmla="*/ 2 w 287"/>
                  <a:gd name="T41" fmla="*/ 77 h 37"/>
                  <a:gd name="T42" fmla="*/ 37 w 287"/>
                  <a:gd name="T43" fmla="*/ 87 h 37"/>
                  <a:gd name="T44" fmla="*/ 67 w 287"/>
                  <a:gd name="T45" fmla="*/ 89 h 37"/>
                  <a:gd name="T46" fmla="*/ 105 w 287"/>
                  <a:gd name="T47" fmla="*/ 96 h 37"/>
                  <a:gd name="T48" fmla="*/ 147 w 287"/>
                  <a:gd name="T49" fmla="*/ 101 h 37"/>
                  <a:gd name="T50" fmla="*/ 199 w 287"/>
                  <a:gd name="T51" fmla="*/ 101 h 37"/>
                  <a:gd name="T52" fmla="*/ 230 w 287"/>
                  <a:gd name="T53" fmla="*/ 109 h 37"/>
                  <a:gd name="T54" fmla="*/ 266 w 287"/>
                  <a:gd name="T55" fmla="*/ 112 h 37"/>
                  <a:gd name="T56" fmla="*/ 300 w 287"/>
                  <a:gd name="T57" fmla="*/ 112 h 37"/>
                  <a:gd name="T58" fmla="*/ 326 w 287"/>
                  <a:gd name="T59" fmla="*/ 112 h 37"/>
                  <a:gd name="T60" fmla="*/ 365 w 287"/>
                  <a:gd name="T61" fmla="*/ 115 h 37"/>
                  <a:gd name="T62" fmla="*/ 395 w 287"/>
                  <a:gd name="T63" fmla="*/ 115 h 37"/>
                  <a:gd name="T64" fmla="*/ 432 w 287"/>
                  <a:gd name="T65" fmla="*/ 115 h 37"/>
                  <a:gd name="T66" fmla="*/ 467 w 287"/>
                  <a:gd name="T67" fmla="*/ 112 h 37"/>
                  <a:gd name="T68" fmla="*/ 501 w 287"/>
                  <a:gd name="T69" fmla="*/ 109 h 37"/>
                  <a:gd name="T70" fmla="*/ 536 w 287"/>
                  <a:gd name="T71" fmla="*/ 109 h 37"/>
                  <a:gd name="T72" fmla="*/ 560 w 287"/>
                  <a:gd name="T73" fmla="*/ 101 h 37"/>
                  <a:gd name="T74" fmla="*/ 595 w 287"/>
                  <a:gd name="T75" fmla="*/ 101 h 37"/>
                  <a:gd name="T76" fmla="*/ 640 w 287"/>
                  <a:gd name="T77" fmla="*/ 96 h 37"/>
                  <a:gd name="T78" fmla="*/ 692 w 287"/>
                  <a:gd name="T79" fmla="*/ 87 h 37"/>
                  <a:gd name="T80" fmla="*/ 738 w 287"/>
                  <a:gd name="T81" fmla="*/ 87 h 37"/>
                  <a:gd name="T82" fmla="*/ 771 w 287"/>
                  <a:gd name="T83" fmla="*/ 77 h 37"/>
                  <a:gd name="T84" fmla="*/ 802 w 287"/>
                  <a:gd name="T85" fmla="*/ 74 h 37"/>
                  <a:gd name="T86" fmla="*/ 829 w 287"/>
                  <a:gd name="T87" fmla="*/ 66 h 37"/>
                  <a:gd name="T88" fmla="*/ 851 w 287"/>
                  <a:gd name="T89" fmla="*/ 65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37"/>
                  <a:gd name="T137" fmla="*/ 287 w 287"/>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37">
                    <a:moveTo>
                      <a:pt x="287" y="0"/>
                    </a:moveTo>
                    <a:lnTo>
                      <a:pt x="285" y="0"/>
                    </a:lnTo>
                    <a:lnTo>
                      <a:pt x="282" y="1"/>
                    </a:lnTo>
                    <a:lnTo>
                      <a:pt x="279" y="1"/>
                    </a:lnTo>
                    <a:lnTo>
                      <a:pt x="277" y="1"/>
                    </a:lnTo>
                    <a:lnTo>
                      <a:pt x="273" y="3"/>
                    </a:lnTo>
                    <a:lnTo>
                      <a:pt x="270" y="3"/>
                    </a:lnTo>
                    <a:lnTo>
                      <a:pt x="266" y="3"/>
                    </a:lnTo>
                    <a:lnTo>
                      <a:pt x="262" y="4"/>
                    </a:lnTo>
                    <a:lnTo>
                      <a:pt x="256" y="5"/>
                    </a:lnTo>
                    <a:lnTo>
                      <a:pt x="252" y="7"/>
                    </a:lnTo>
                    <a:lnTo>
                      <a:pt x="247" y="7"/>
                    </a:lnTo>
                    <a:lnTo>
                      <a:pt x="242" y="8"/>
                    </a:lnTo>
                    <a:lnTo>
                      <a:pt x="236" y="9"/>
                    </a:lnTo>
                    <a:lnTo>
                      <a:pt x="231" y="11"/>
                    </a:lnTo>
                    <a:lnTo>
                      <a:pt x="224" y="11"/>
                    </a:lnTo>
                    <a:lnTo>
                      <a:pt x="219" y="12"/>
                    </a:lnTo>
                    <a:lnTo>
                      <a:pt x="212" y="12"/>
                    </a:lnTo>
                    <a:lnTo>
                      <a:pt x="206" y="13"/>
                    </a:lnTo>
                    <a:lnTo>
                      <a:pt x="203" y="13"/>
                    </a:lnTo>
                    <a:lnTo>
                      <a:pt x="200" y="15"/>
                    </a:lnTo>
                    <a:lnTo>
                      <a:pt x="196" y="15"/>
                    </a:lnTo>
                    <a:lnTo>
                      <a:pt x="193" y="16"/>
                    </a:lnTo>
                    <a:lnTo>
                      <a:pt x="187" y="16"/>
                    </a:lnTo>
                    <a:lnTo>
                      <a:pt x="180" y="17"/>
                    </a:lnTo>
                    <a:lnTo>
                      <a:pt x="175" y="17"/>
                    </a:lnTo>
                    <a:lnTo>
                      <a:pt x="168" y="17"/>
                    </a:lnTo>
                    <a:lnTo>
                      <a:pt x="161" y="19"/>
                    </a:lnTo>
                    <a:lnTo>
                      <a:pt x="156" y="19"/>
                    </a:lnTo>
                    <a:lnTo>
                      <a:pt x="149" y="19"/>
                    </a:lnTo>
                    <a:lnTo>
                      <a:pt x="144" y="20"/>
                    </a:lnTo>
                    <a:lnTo>
                      <a:pt x="138" y="20"/>
                    </a:lnTo>
                    <a:lnTo>
                      <a:pt x="133" y="20"/>
                    </a:lnTo>
                    <a:lnTo>
                      <a:pt x="128" y="20"/>
                    </a:lnTo>
                    <a:lnTo>
                      <a:pt x="121" y="20"/>
                    </a:lnTo>
                    <a:lnTo>
                      <a:pt x="116" y="19"/>
                    </a:lnTo>
                    <a:lnTo>
                      <a:pt x="110" y="19"/>
                    </a:lnTo>
                    <a:lnTo>
                      <a:pt x="105" y="19"/>
                    </a:lnTo>
                    <a:lnTo>
                      <a:pt x="100" y="19"/>
                    </a:lnTo>
                    <a:lnTo>
                      <a:pt x="94" y="17"/>
                    </a:lnTo>
                    <a:lnTo>
                      <a:pt x="89" y="17"/>
                    </a:lnTo>
                    <a:lnTo>
                      <a:pt x="83" y="17"/>
                    </a:lnTo>
                    <a:lnTo>
                      <a:pt x="78" y="17"/>
                    </a:lnTo>
                    <a:lnTo>
                      <a:pt x="73" y="16"/>
                    </a:lnTo>
                    <a:lnTo>
                      <a:pt x="67" y="16"/>
                    </a:lnTo>
                    <a:lnTo>
                      <a:pt x="62" y="15"/>
                    </a:lnTo>
                    <a:lnTo>
                      <a:pt x="57" y="15"/>
                    </a:lnTo>
                    <a:lnTo>
                      <a:pt x="53" y="13"/>
                    </a:lnTo>
                    <a:lnTo>
                      <a:pt x="49" y="13"/>
                    </a:lnTo>
                    <a:lnTo>
                      <a:pt x="43" y="13"/>
                    </a:lnTo>
                    <a:lnTo>
                      <a:pt x="38" y="12"/>
                    </a:lnTo>
                    <a:lnTo>
                      <a:pt x="34" y="12"/>
                    </a:lnTo>
                    <a:lnTo>
                      <a:pt x="31" y="12"/>
                    </a:lnTo>
                    <a:lnTo>
                      <a:pt x="27" y="12"/>
                    </a:lnTo>
                    <a:lnTo>
                      <a:pt x="23" y="11"/>
                    </a:lnTo>
                    <a:lnTo>
                      <a:pt x="20" y="11"/>
                    </a:lnTo>
                    <a:lnTo>
                      <a:pt x="18" y="11"/>
                    </a:lnTo>
                    <a:lnTo>
                      <a:pt x="12" y="9"/>
                    </a:lnTo>
                    <a:lnTo>
                      <a:pt x="10" y="9"/>
                    </a:lnTo>
                    <a:lnTo>
                      <a:pt x="7" y="9"/>
                    </a:lnTo>
                    <a:lnTo>
                      <a:pt x="0" y="25"/>
                    </a:lnTo>
                    <a:lnTo>
                      <a:pt x="2" y="25"/>
                    </a:lnTo>
                    <a:lnTo>
                      <a:pt x="6" y="27"/>
                    </a:lnTo>
                    <a:lnTo>
                      <a:pt x="10" y="28"/>
                    </a:lnTo>
                    <a:lnTo>
                      <a:pt x="12" y="28"/>
                    </a:lnTo>
                    <a:lnTo>
                      <a:pt x="15" y="28"/>
                    </a:lnTo>
                    <a:lnTo>
                      <a:pt x="19" y="28"/>
                    </a:lnTo>
                    <a:lnTo>
                      <a:pt x="22" y="29"/>
                    </a:lnTo>
                    <a:lnTo>
                      <a:pt x="26" y="29"/>
                    </a:lnTo>
                    <a:lnTo>
                      <a:pt x="31" y="31"/>
                    </a:lnTo>
                    <a:lnTo>
                      <a:pt x="35" y="31"/>
                    </a:lnTo>
                    <a:lnTo>
                      <a:pt x="41" y="32"/>
                    </a:lnTo>
                    <a:lnTo>
                      <a:pt x="45" y="32"/>
                    </a:lnTo>
                    <a:lnTo>
                      <a:pt x="50" y="33"/>
                    </a:lnTo>
                    <a:lnTo>
                      <a:pt x="55" y="33"/>
                    </a:lnTo>
                    <a:lnTo>
                      <a:pt x="61" y="33"/>
                    </a:lnTo>
                    <a:lnTo>
                      <a:pt x="66" y="33"/>
                    </a:lnTo>
                    <a:lnTo>
                      <a:pt x="73" y="35"/>
                    </a:lnTo>
                    <a:lnTo>
                      <a:pt x="75" y="35"/>
                    </a:lnTo>
                    <a:lnTo>
                      <a:pt x="78" y="35"/>
                    </a:lnTo>
                    <a:lnTo>
                      <a:pt x="82" y="35"/>
                    </a:lnTo>
                    <a:lnTo>
                      <a:pt x="86" y="36"/>
                    </a:lnTo>
                    <a:lnTo>
                      <a:pt x="89" y="36"/>
                    </a:lnTo>
                    <a:lnTo>
                      <a:pt x="93" y="36"/>
                    </a:lnTo>
                    <a:lnTo>
                      <a:pt x="96" y="36"/>
                    </a:lnTo>
                    <a:lnTo>
                      <a:pt x="100" y="36"/>
                    </a:lnTo>
                    <a:lnTo>
                      <a:pt x="104" y="36"/>
                    </a:lnTo>
                    <a:lnTo>
                      <a:pt x="106" y="36"/>
                    </a:lnTo>
                    <a:lnTo>
                      <a:pt x="110" y="36"/>
                    </a:lnTo>
                    <a:lnTo>
                      <a:pt x="114" y="37"/>
                    </a:lnTo>
                    <a:lnTo>
                      <a:pt x="117" y="37"/>
                    </a:lnTo>
                    <a:lnTo>
                      <a:pt x="121" y="37"/>
                    </a:lnTo>
                    <a:lnTo>
                      <a:pt x="125" y="37"/>
                    </a:lnTo>
                    <a:lnTo>
                      <a:pt x="129" y="37"/>
                    </a:lnTo>
                    <a:lnTo>
                      <a:pt x="133" y="37"/>
                    </a:lnTo>
                    <a:lnTo>
                      <a:pt x="137" y="37"/>
                    </a:lnTo>
                    <a:lnTo>
                      <a:pt x="141" y="37"/>
                    </a:lnTo>
                    <a:lnTo>
                      <a:pt x="145" y="37"/>
                    </a:lnTo>
                    <a:lnTo>
                      <a:pt x="149" y="36"/>
                    </a:lnTo>
                    <a:lnTo>
                      <a:pt x="153" y="36"/>
                    </a:lnTo>
                    <a:lnTo>
                      <a:pt x="157" y="36"/>
                    </a:lnTo>
                    <a:lnTo>
                      <a:pt x="161" y="36"/>
                    </a:lnTo>
                    <a:lnTo>
                      <a:pt x="164" y="35"/>
                    </a:lnTo>
                    <a:lnTo>
                      <a:pt x="168" y="35"/>
                    </a:lnTo>
                    <a:lnTo>
                      <a:pt x="172" y="35"/>
                    </a:lnTo>
                    <a:lnTo>
                      <a:pt x="176" y="35"/>
                    </a:lnTo>
                    <a:lnTo>
                      <a:pt x="180" y="35"/>
                    </a:lnTo>
                    <a:lnTo>
                      <a:pt x="183" y="33"/>
                    </a:lnTo>
                    <a:lnTo>
                      <a:pt x="187" y="33"/>
                    </a:lnTo>
                    <a:lnTo>
                      <a:pt x="189" y="33"/>
                    </a:lnTo>
                    <a:lnTo>
                      <a:pt x="193" y="33"/>
                    </a:lnTo>
                    <a:lnTo>
                      <a:pt x="196" y="33"/>
                    </a:lnTo>
                    <a:lnTo>
                      <a:pt x="200" y="33"/>
                    </a:lnTo>
                    <a:lnTo>
                      <a:pt x="204" y="33"/>
                    </a:lnTo>
                    <a:lnTo>
                      <a:pt x="210" y="32"/>
                    </a:lnTo>
                    <a:lnTo>
                      <a:pt x="215" y="31"/>
                    </a:lnTo>
                    <a:lnTo>
                      <a:pt x="222" y="31"/>
                    </a:lnTo>
                    <a:lnTo>
                      <a:pt x="227" y="29"/>
                    </a:lnTo>
                    <a:lnTo>
                      <a:pt x="232" y="28"/>
                    </a:lnTo>
                    <a:lnTo>
                      <a:pt x="238" y="28"/>
                    </a:lnTo>
                    <a:lnTo>
                      <a:pt x="242" y="28"/>
                    </a:lnTo>
                    <a:lnTo>
                      <a:pt x="247" y="28"/>
                    </a:lnTo>
                    <a:lnTo>
                      <a:pt x="251" y="27"/>
                    </a:lnTo>
                    <a:lnTo>
                      <a:pt x="255" y="25"/>
                    </a:lnTo>
                    <a:lnTo>
                      <a:pt x="259" y="25"/>
                    </a:lnTo>
                    <a:lnTo>
                      <a:pt x="263" y="24"/>
                    </a:lnTo>
                    <a:lnTo>
                      <a:pt x="266" y="23"/>
                    </a:lnTo>
                    <a:lnTo>
                      <a:pt x="269" y="23"/>
                    </a:lnTo>
                    <a:lnTo>
                      <a:pt x="271" y="23"/>
                    </a:lnTo>
                    <a:lnTo>
                      <a:pt x="275" y="23"/>
                    </a:lnTo>
                    <a:lnTo>
                      <a:pt x="278" y="21"/>
                    </a:lnTo>
                    <a:lnTo>
                      <a:pt x="282" y="20"/>
                    </a:lnTo>
                    <a:lnTo>
                      <a:pt x="283" y="20"/>
                    </a:lnTo>
                    <a:lnTo>
                      <a:pt x="285" y="20"/>
                    </a:lnTo>
                    <a:lnTo>
                      <a:pt x="287"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94" name="Freeform 100">
                <a:extLst>
                  <a:ext uri="{FF2B5EF4-FFF2-40B4-BE49-F238E27FC236}">
                    <a16:creationId xmlns:a16="http://schemas.microsoft.com/office/drawing/2014/main" id="{8193B055-3E67-498F-ABE2-2ED92319E45D}"/>
                  </a:ext>
                </a:extLst>
              </p:cNvPr>
              <p:cNvSpPr>
                <a:spLocks/>
              </p:cNvSpPr>
              <p:nvPr/>
            </p:nvSpPr>
            <p:spPr bwMode="auto">
              <a:xfrm>
                <a:off x="3444" y="1132"/>
                <a:ext cx="24" cy="91"/>
              </a:xfrm>
              <a:custGeom>
                <a:avLst/>
                <a:gdLst>
                  <a:gd name="T0" fmla="*/ 0 w 25"/>
                  <a:gd name="T1" fmla="*/ 3 h 88"/>
                  <a:gd name="T2" fmla="*/ 24 w 25"/>
                  <a:gd name="T3" fmla="*/ 251 h 88"/>
                  <a:gd name="T4" fmla="*/ 27 w 25"/>
                  <a:gd name="T5" fmla="*/ 254 h 88"/>
                  <a:gd name="T6" fmla="*/ 44 w 25"/>
                  <a:gd name="T7" fmla="*/ 254 h 88"/>
                  <a:gd name="T8" fmla="*/ 60 w 25"/>
                  <a:gd name="T9" fmla="*/ 254 h 88"/>
                  <a:gd name="T10" fmla="*/ 69 w 25"/>
                  <a:gd name="T11" fmla="*/ 247 h 88"/>
                  <a:gd name="T12" fmla="*/ 69 w 25"/>
                  <a:gd name="T13" fmla="*/ 241 h 88"/>
                  <a:gd name="T14" fmla="*/ 69 w 25"/>
                  <a:gd name="T15" fmla="*/ 227 h 88"/>
                  <a:gd name="T16" fmla="*/ 69 w 25"/>
                  <a:gd name="T17" fmla="*/ 214 h 88"/>
                  <a:gd name="T18" fmla="*/ 69 w 25"/>
                  <a:gd name="T19" fmla="*/ 198 h 88"/>
                  <a:gd name="T20" fmla="*/ 67 w 25"/>
                  <a:gd name="T21" fmla="*/ 190 h 88"/>
                  <a:gd name="T22" fmla="*/ 67 w 25"/>
                  <a:gd name="T23" fmla="*/ 179 h 88"/>
                  <a:gd name="T24" fmla="*/ 67 w 25"/>
                  <a:gd name="T25" fmla="*/ 163 h 88"/>
                  <a:gd name="T26" fmla="*/ 67 w 25"/>
                  <a:gd name="T27" fmla="*/ 160 h 88"/>
                  <a:gd name="T28" fmla="*/ 62 w 25"/>
                  <a:gd name="T29" fmla="*/ 145 h 88"/>
                  <a:gd name="T30" fmla="*/ 62 w 25"/>
                  <a:gd name="T31" fmla="*/ 135 h 88"/>
                  <a:gd name="T32" fmla="*/ 62 w 25"/>
                  <a:gd name="T33" fmla="*/ 125 h 88"/>
                  <a:gd name="T34" fmla="*/ 62 w 25"/>
                  <a:gd name="T35" fmla="*/ 115 h 88"/>
                  <a:gd name="T36" fmla="*/ 62 w 25"/>
                  <a:gd name="T37" fmla="*/ 103 h 88"/>
                  <a:gd name="T38" fmla="*/ 62 w 25"/>
                  <a:gd name="T39" fmla="*/ 90 h 88"/>
                  <a:gd name="T40" fmla="*/ 60 w 25"/>
                  <a:gd name="T41" fmla="*/ 80 h 88"/>
                  <a:gd name="T42" fmla="*/ 60 w 25"/>
                  <a:gd name="T43" fmla="*/ 69 h 88"/>
                  <a:gd name="T44" fmla="*/ 60 w 25"/>
                  <a:gd name="T45" fmla="*/ 60 h 88"/>
                  <a:gd name="T46" fmla="*/ 55 w 25"/>
                  <a:gd name="T47" fmla="*/ 48 h 88"/>
                  <a:gd name="T48" fmla="*/ 55 w 25"/>
                  <a:gd name="T49" fmla="*/ 38 h 88"/>
                  <a:gd name="T50" fmla="*/ 55 w 25"/>
                  <a:gd name="T51" fmla="*/ 30 h 88"/>
                  <a:gd name="T52" fmla="*/ 49 w 25"/>
                  <a:gd name="T53" fmla="*/ 15 h 88"/>
                  <a:gd name="T54" fmla="*/ 49 w 25"/>
                  <a:gd name="T55" fmla="*/ 3 h 88"/>
                  <a:gd name="T56" fmla="*/ 49 w 25"/>
                  <a:gd name="T57" fmla="*/ 0 h 88"/>
                  <a:gd name="T58" fmla="*/ 49 w 25"/>
                  <a:gd name="T59" fmla="*/ 0 h 88"/>
                  <a:gd name="T60" fmla="*/ 0 w 25"/>
                  <a:gd name="T61" fmla="*/ 3 h 88"/>
                  <a:gd name="T62" fmla="*/ 0 w 25"/>
                  <a:gd name="T63" fmla="*/ 3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
                  <a:gd name="T97" fmla="*/ 0 h 88"/>
                  <a:gd name="T98" fmla="*/ 25 w 25"/>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 h="88">
                    <a:moveTo>
                      <a:pt x="0" y="3"/>
                    </a:moveTo>
                    <a:lnTo>
                      <a:pt x="9" y="87"/>
                    </a:lnTo>
                    <a:lnTo>
                      <a:pt x="10" y="88"/>
                    </a:lnTo>
                    <a:lnTo>
                      <a:pt x="16" y="88"/>
                    </a:lnTo>
                    <a:lnTo>
                      <a:pt x="21" y="88"/>
                    </a:lnTo>
                    <a:lnTo>
                      <a:pt x="25" y="86"/>
                    </a:lnTo>
                    <a:lnTo>
                      <a:pt x="25" y="83"/>
                    </a:lnTo>
                    <a:lnTo>
                      <a:pt x="25" y="79"/>
                    </a:lnTo>
                    <a:lnTo>
                      <a:pt x="25" y="74"/>
                    </a:lnTo>
                    <a:lnTo>
                      <a:pt x="25" y="68"/>
                    </a:lnTo>
                    <a:lnTo>
                      <a:pt x="24" y="66"/>
                    </a:lnTo>
                    <a:lnTo>
                      <a:pt x="24" y="61"/>
                    </a:lnTo>
                    <a:lnTo>
                      <a:pt x="24" y="57"/>
                    </a:lnTo>
                    <a:lnTo>
                      <a:pt x="24" y="55"/>
                    </a:lnTo>
                    <a:lnTo>
                      <a:pt x="22" y="51"/>
                    </a:lnTo>
                    <a:lnTo>
                      <a:pt x="22" y="47"/>
                    </a:lnTo>
                    <a:lnTo>
                      <a:pt x="22" y="43"/>
                    </a:lnTo>
                    <a:lnTo>
                      <a:pt x="22" y="40"/>
                    </a:lnTo>
                    <a:lnTo>
                      <a:pt x="22" y="36"/>
                    </a:lnTo>
                    <a:lnTo>
                      <a:pt x="22" y="31"/>
                    </a:lnTo>
                    <a:lnTo>
                      <a:pt x="21" y="28"/>
                    </a:lnTo>
                    <a:lnTo>
                      <a:pt x="21" y="24"/>
                    </a:lnTo>
                    <a:lnTo>
                      <a:pt x="21" y="20"/>
                    </a:lnTo>
                    <a:lnTo>
                      <a:pt x="20" y="17"/>
                    </a:lnTo>
                    <a:lnTo>
                      <a:pt x="20" y="13"/>
                    </a:lnTo>
                    <a:lnTo>
                      <a:pt x="20" y="11"/>
                    </a:lnTo>
                    <a:lnTo>
                      <a:pt x="18" y="5"/>
                    </a:lnTo>
                    <a:lnTo>
                      <a:pt x="18" y="3"/>
                    </a:lnTo>
                    <a:lnTo>
                      <a:pt x="18" y="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95" name="Freeform 101">
                <a:extLst>
                  <a:ext uri="{FF2B5EF4-FFF2-40B4-BE49-F238E27FC236}">
                    <a16:creationId xmlns:a16="http://schemas.microsoft.com/office/drawing/2014/main" id="{7DDF75B4-42BF-411A-995E-58E241CFC2AB}"/>
                  </a:ext>
                </a:extLst>
              </p:cNvPr>
              <p:cNvSpPr>
                <a:spLocks/>
              </p:cNvSpPr>
              <p:nvPr/>
            </p:nvSpPr>
            <p:spPr bwMode="auto">
              <a:xfrm>
                <a:off x="3456" y="1268"/>
                <a:ext cx="24" cy="121"/>
              </a:xfrm>
              <a:custGeom>
                <a:avLst/>
                <a:gdLst>
                  <a:gd name="T0" fmla="*/ 0 w 25"/>
                  <a:gd name="T1" fmla="*/ 1 h 106"/>
                  <a:gd name="T2" fmla="*/ 0 w 25"/>
                  <a:gd name="T3" fmla="*/ 1 h 106"/>
                  <a:gd name="T4" fmla="*/ 0 w 25"/>
                  <a:gd name="T5" fmla="*/ 16 h 106"/>
                  <a:gd name="T6" fmla="*/ 0 w 25"/>
                  <a:gd name="T7" fmla="*/ 18 h 106"/>
                  <a:gd name="T8" fmla="*/ 0 w 25"/>
                  <a:gd name="T9" fmla="*/ 26 h 106"/>
                  <a:gd name="T10" fmla="*/ 0 w 25"/>
                  <a:gd name="T11" fmla="*/ 37 h 106"/>
                  <a:gd name="T12" fmla="*/ 0 w 25"/>
                  <a:gd name="T13" fmla="*/ 48 h 106"/>
                  <a:gd name="T14" fmla="*/ 0 w 25"/>
                  <a:gd name="T15" fmla="*/ 61 h 106"/>
                  <a:gd name="T16" fmla="*/ 0 w 25"/>
                  <a:gd name="T17" fmla="*/ 69 h 106"/>
                  <a:gd name="T18" fmla="*/ 0 w 25"/>
                  <a:gd name="T19" fmla="*/ 85 h 106"/>
                  <a:gd name="T20" fmla="*/ 0 w 25"/>
                  <a:gd name="T21" fmla="*/ 97 h 106"/>
                  <a:gd name="T22" fmla="*/ 0 w 25"/>
                  <a:gd name="T23" fmla="*/ 110 h 106"/>
                  <a:gd name="T24" fmla="*/ 1 w 25"/>
                  <a:gd name="T25" fmla="*/ 125 h 106"/>
                  <a:gd name="T26" fmla="*/ 1 w 25"/>
                  <a:gd name="T27" fmla="*/ 139 h 106"/>
                  <a:gd name="T28" fmla="*/ 2 w 25"/>
                  <a:gd name="T29" fmla="*/ 157 h 106"/>
                  <a:gd name="T30" fmla="*/ 2 w 25"/>
                  <a:gd name="T31" fmla="*/ 165 h 106"/>
                  <a:gd name="T32" fmla="*/ 2 w 25"/>
                  <a:gd name="T33" fmla="*/ 182 h 106"/>
                  <a:gd name="T34" fmla="*/ 2 w 25"/>
                  <a:gd name="T35" fmla="*/ 196 h 106"/>
                  <a:gd name="T36" fmla="*/ 4 w 25"/>
                  <a:gd name="T37" fmla="*/ 207 h 106"/>
                  <a:gd name="T38" fmla="*/ 4 w 25"/>
                  <a:gd name="T39" fmla="*/ 223 h 106"/>
                  <a:gd name="T40" fmla="*/ 4 w 25"/>
                  <a:gd name="T41" fmla="*/ 234 h 106"/>
                  <a:gd name="T42" fmla="*/ 15 w 25"/>
                  <a:gd name="T43" fmla="*/ 251 h 106"/>
                  <a:gd name="T44" fmla="*/ 15 w 25"/>
                  <a:gd name="T45" fmla="*/ 264 h 106"/>
                  <a:gd name="T46" fmla="*/ 15 w 25"/>
                  <a:gd name="T47" fmla="*/ 271 h 106"/>
                  <a:gd name="T48" fmla="*/ 15 w 25"/>
                  <a:gd name="T49" fmla="*/ 283 h 106"/>
                  <a:gd name="T50" fmla="*/ 17 w 25"/>
                  <a:gd name="T51" fmla="*/ 290 h 106"/>
                  <a:gd name="T52" fmla="*/ 17 w 25"/>
                  <a:gd name="T53" fmla="*/ 303 h 106"/>
                  <a:gd name="T54" fmla="*/ 21 w 25"/>
                  <a:gd name="T55" fmla="*/ 309 h 106"/>
                  <a:gd name="T56" fmla="*/ 24 w 25"/>
                  <a:gd name="T57" fmla="*/ 320 h 106"/>
                  <a:gd name="T58" fmla="*/ 38 w 25"/>
                  <a:gd name="T59" fmla="*/ 323 h 106"/>
                  <a:gd name="T60" fmla="*/ 54 w 25"/>
                  <a:gd name="T61" fmla="*/ 320 h 106"/>
                  <a:gd name="T62" fmla="*/ 63 w 25"/>
                  <a:gd name="T63" fmla="*/ 314 h 106"/>
                  <a:gd name="T64" fmla="*/ 69 w 25"/>
                  <a:gd name="T65" fmla="*/ 309 h 106"/>
                  <a:gd name="T66" fmla="*/ 67 w 25"/>
                  <a:gd name="T67" fmla="*/ 303 h 106"/>
                  <a:gd name="T68" fmla="*/ 67 w 25"/>
                  <a:gd name="T69" fmla="*/ 290 h 106"/>
                  <a:gd name="T70" fmla="*/ 67 w 25"/>
                  <a:gd name="T71" fmla="*/ 283 h 106"/>
                  <a:gd name="T72" fmla="*/ 67 w 25"/>
                  <a:gd name="T73" fmla="*/ 273 h 106"/>
                  <a:gd name="T74" fmla="*/ 67 w 25"/>
                  <a:gd name="T75" fmla="*/ 265 h 106"/>
                  <a:gd name="T76" fmla="*/ 67 w 25"/>
                  <a:gd name="T77" fmla="*/ 256 h 106"/>
                  <a:gd name="T78" fmla="*/ 63 w 25"/>
                  <a:gd name="T79" fmla="*/ 240 h 106"/>
                  <a:gd name="T80" fmla="*/ 63 w 25"/>
                  <a:gd name="T81" fmla="*/ 229 h 106"/>
                  <a:gd name="T82" fmla="*/ 63 w 25"/>
                  <a:gd name="T83" fmla="*/ 216 h 106"/>
                  <a:gd name="T84" fmla="*/ 63 w 25"/>
                  <a:gd name="T85" fmla="*/ 206 h 106"/>
                  <a:gd name="T86" fmla="*/ 60 w 25"/>
                  <a:gd name="T87" fmla="*/ 191 h 106"/>
                  <a:gd name="T88" fmla="*/ 60 w 25"/>
                  <a:gd name="T89" fmla="*/ 177 h 106"/>
                  <a:gd name="T90" fmla="*/ 60 w 25"/>
                  <a:gd name="T91" fmla="*/ 162 h 106"/>
                  <a:gd name="T92" fmla="*/ 60 w 25"/>
                  <a:gd name="T93" fmla="*/ 145 h 106"/>
                  <a:gd name="T94" fmla="*/ 55 w 25"/>
                  <a:gd name="T95" fmla="*/ 129 h 106"/>
                  <a:gd name="T96" fmla="*/ 55 w 25"/>
                  <a:gd name="T97" fmla="*/ 122 h 106"/>
                  <a:gd name="T98" fmla="*/ 55 w 25"/>
                  <a:gd name="T99" fmla="*/ 109 h 106"/>
                  <a:gd name="T100" fmla="*/ 55 w 25"/>
                  <a:gd name="T101" fmla="*/ 96 h 106"/>
                  <a:gd name="T102" fmla="*/ 54 w 25"/>
                  <a:gd name="T103" fmla="*/ 76 h 106"/>
                  <a:gd name="T104" fmla="*/ 54 w 25"/>
                  <a:gd name="T105" fmla="*/ 66 h 106"/>
                  <a:gd name="T106" fmla="*/ 54 w 25"/>
                  <a:gd name="T107" fmla="*/ 52 h 106"/>
                  <a:gd name="T108" fmla="*/ 54 w 25"/>
                  <a:gd name="T109" fmla="*/ 46 h 106"/>
                  <a:gd name="T110" fmla="*/ 54 w 25"/>
                  <a:gd name="T111" fmla="*/ 29 h 106"/>
                  <a:gd name="T112" fmla="*/ 54 w 25"/>
                  <a:gd name="T113" fmla="*/ 23 h 106"/>
                  <a:gd name="T114" fmla="*/ 54 w 25"/>
                  <a:gd name="T115" fmla="*/ 16 h 106"/>
                  <a:gd name="T116" fmla="*/ 54 w 25"/>
                  <a:gd name="T117" fmla="*/ 2 h 106"/>
                  <a:gd name="T118" fmla="*/ 54 w 25"/>
                  <a:gd name="T119" fmla="*/ 0 h 106"/>
                  <a:gd name="T120" fmla="*/ 54 w 25"/>
                  <a:gd name="T121" fmla="*/ 0 h 106"/>
                  <a:gd name="T122" fmla="*/ 0 w 25"/>
                  <a:gd name="T123" fmla="*/ 1 h 106"/>
                  <a:gd name="T124" fmla="*/ 0 w 25"/>
                  <a:gd name="T125" fmla="*/ 1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
                  <a:gd name="T190" fmla="*/ 0 h 106"/>
                  <a:gd name="T191" fmla="*/ 25 w 25"/>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 h="106">
                    <a:moveTo>
                      <a:pt x="0" y="1"/>
                    </a:moveTo>
                    <a:lnTo>
                      <a:pt x="0" y="1"/>
                    </a:lnTo>
                    <a:lnTo>
                      <a:pt x="0" y="5"/>
                    </a:lnTo>
                    <a:lnTo>
                      <a:pt x="0" y="6"/>
                    </a:lnTo>
                    <a:lnTo>
                      <a:pt x="0" y="9"/>
                    </a:lnTo>
                    <a:lnTo>
                      <a:pt x="0" y="12"/>
                    </a:lnTo>
                    <a:lnTo>
                      <a:pt x="0" y="16"/>
                    </a:lnTo>
                    <a:lnTo>
                      <a:pt x="0" y="20"/>
                    </a:lnTo>
                    <a:lnTo>
                      <a:pt x="0" y="23"/>
                    </a:lnTo>
                    <a:lnTo>
                      <a:pt x="0" y="27"/>
                    </a:lnTo>
                    <a:lnTo>
                      <a:pt x="0" y="32"/>
                    </a:lnTo>
                    <a:lnTo>
                      <a:pt x="0" y="36"/>
                    </a:lnTo>
                    <a:lnTo>
                      <a:pt x="1" y="41"/>
                    </a:lnTo>
                    <a:lnTo>
                      <a:pt x="1" y="45"/>
                    </a:lnTo>
                    <a:lnTo>
                      <a:pt x="2" y="51"/>
                    </a:lnTo>
                    <a:lnTo>
                      <a:pt x="2" y="55"/>
                    </a:lnTo>
                    <a:lnTo>
                      <a:pt x="2" y="59"/>
                    </a:lnTo>
                    <a:lnTo>
                      <a:pt x="2" y="64"/>
                    </a:lnTo>
                    <a:lnTo>
                      <a:pt x="4" y="68"/>
                    </a:lnTo>
                    <a:lnTo>
                      <a:pt x="4" y="73"/>
                    </a:lnTo>
                    <a:lnTo>
                      <a:pt x="4" y="77"/>
                    </a:lnTo>
                    <a:lnTo>
                      <a:pt x="5" y="82"/>
                    </a:lnTo>
                    <a:lnTo>
                      <a:pt x="5" y="86"/>
                    </a:lnTo>
                    <a:lnTo>
                      <a:pt x="5" y="88"/>
                    </a:lnTo>
                    <a:lnTo>
                      <a:pt x="5" y="92"/>
                    </a:lnTo>
                    <a:lnTo>
                      <a:pt x="6" y="95"/>
                    </a:lnTo>
                    <a:lnTo>
                      <a:pt x="6" y="99"/>
                    </a:lnTo>
                    <a:lnTo>
                      <a:pt x="8" y="102"/>
                    </a:lnTo>
                    <a:lnTo>
                      <a:pt x="9" y="104"/>
                    </a:lnTo>
                    <a:lnTo>
                      <a:pt x="13" y="106"/>
                    </a:lnTo>
                    <a:lnTo>
                      <a:pt x="19" y="104"/>
                    </a:lnTo>
                    <a:lnTo>
                      <a:pt x="23" y="103"/>
                    </a:lnTo>
                    <a:lnTo>
                      <a:pt x="25" y="102"/>
                    </a:lnTo>
                    <a:lnTo>
                      <a:pt x="24" y="99"/>
                    </a:lnTo>
                    <a:lnTo>
                      <a:pt x="24" y="95"/>
                    </a:lnTo>
                    <a:lnTo>
                      <a:pt x="24" y="92"/>
                    </a:lnTo>
                    <a:lnTo>
                      <a:pt x="24" y="90"/>
                    </a:lnTo>
                    <a:lnTo>
                      <a:pt x="24" y="87"/>
                    </a:lnTo>
                    <a:lnTo>
                      <a:pt x="24" y="84"/>
                    </a:lnTo>
                    <a:lnTo>
                      <a:pt x="23" y="79"/>
                    </a:lnTo>
                    <a:lnTo>
                      <a:pt x="23" y="75"/>
                    </a:lnTo>
                    <a:lnTo>
                      <a:pt x="23" y="71"/>
                    </a:lnTo>
                    <a:lnTo>
                      <a:pt x="23" y="67"/>
                    </a:lnTo>
                    <a:lnTo>
                      <a:pt x="21" y="63"/>
                    </a:lnTo>
                    <a:lnTo>
                      <a:pt x="21" y="57"/>
                    </a:lnTo>
                    <a:lnTo>
                      <a:pt x="21" y="53"/>
                    </a:lnTo>
                    <a:lnTo>
                      <a:pt x="21" y="48"/>
                    </a:lnTo>
                    <a:lnTo>
                      <a:pt x="20" y="43"/>
                    </a:lnTo>
                    <a:lnTo>
                      <a:pt x="20" y="39"/>
                    </a:lnTo>
                    <a:lnTo>
                      <a:pt x="20" y="35"/>
                    </a:lnTo>
                    <a:lnTo>
                      <a:pt x="20" y="31"/>
                    </a:lnTo>
                    <a:lnTo>
                      <a:pt x="19" y="25"/>
                    </a:lnTo>
                    <a:lnTo>
                      <a:pt x="19" y="21"/>
                    </a:lnTo>
                    <a:lnTo>
                      <a:pt x="19" y="17"/>
                    </a:lnTo>
                    <a:lnTo>
                      <a:pt x="19" y="15"/>
                    </a:lnTo>
                    <a:lnTo>
                      <a:pt x="19" y="10"/>
                    </a:lnTo>
                    <a:lnTo>
                      <a:pt x="19" y="8"/>
                    </a:lnTo>
                    <a:lnTo>
                      <a:pt x="19" y="5"/>
                    </a:lnTo>
                    <a:lnTo>
                      <a:pt x="19" y="2"/>
                    </a:lnTo>
                    <a:lnTo>
                      <a:pt x="19" y="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96" name="Freeform 102">
                <a:extLst>
                  <a:ext uri="{FF2B5EF4-FFF2-40B4-BE49-F238E27FC236}">
                    <a16:creationId xmlns:a16="http://schemas.microsoft.com/office/drawing/2014/main" id="{A37D425A-5433-4EE7-896C-4DE0E9C4725F}"/>
                  </a:ext>
                </a:extLst>
              </p:cNvPr>
              <p:cNvSpPr>
                <a:spLocks/>
              </p:cNvSpPr>
              <p:nvPr/>
            </p:nvSpPr>
            <p:spPr bwMode="auto">
              <a:xfrm>
                <a:off x="3467" y="1434"/>
                <a:ext cx="12" cy="68"/>
              </a:xfrm>
              <a:custGeom>
                <a:avLst/>
                <a:gdLst>
                  <a:gd name="T0" fmla="*/ 0 w 21"/>
                  <a:gd name="T1" fmla="*/ 16 h 61"/>
                  <a:gd name="T2" fmla="*/ 15 w 21"/>
                  <a:gd name="T3" fmla="*/ 186 h 61"/>
                  <a:gd name="T4" fmla="*/ 16 w 21"/>
                  <a:gd name="T5" fmla="*/ 186 h 61"/>
                  <a:gd name="T6" fmla="*/ 28 w 21"/>
                  <a:gd name="T7" fmla="*/ 186 h 61"/>
                  <a:gd name="T8" fmla="*/ 39 w 21"/>
                  <a:gd name="T9" fmla="*/ 186 h 61"/>
                  <a:gd name="T10" fmla="*/ 47 w 21"/>
                  <a:gd name="T11" fmla="*/ 170 h 61"/>
                  <a:gd name="T12" fmla="*/ 47 w 21"/>
                  <a:gd name="T13" fmla="*/ 165 h 61"/>
                  <a:gd name="T14" fmla="*/ 47 w 21"/>
                  <a:gd name="T15" fmla="*/ 158 h 61"/>
                  <a:gd name="T16" fmla="*/ 47 w 21"/>
                  <a:gd name="T17" fmla="*/ 145 h 61"/>
                  <a:gd name="T18" fmla="*/ 47 w 21"/>
                  <a:gd name="T19" fmla="*/ 139 h 61"/>
                  <a:gd name="T20" fmla="*/ 47 w 21"/>
                  <a:gd name="T21" fmla="*/ 124 h 61"/>
                  <a:gd name="T22" fmla="*/ 47 w 21"/>
                  <a:gd name="T23" fmla="*/ 113 h 61"/>
                  <a:gd name="T24" fmla="*/ 47 w 21"/>
                  <a:gd name="T25" fmla="*/ 97 h 61"/>
                  <a:gd name="T26" fmla="*/ 47 w 21"/>
                  <a:gd name="T27" fmla="*/ 86 h 61"/>
                  <a:gd name="T28" fmla="*/ 43 w 21"/>
                  <a:gd name="T29" fmla="*/ 69 h 61"/>
                  <a:gd name="T30" fmla="*/ 43 w 21"/>
                  <a:gd name="T31" fmla="*/ 58 h 61"/>
                  <a:gd name="T32" fmla="*/ 41 w 21"/>
                  <a:gd name="T33" fmla="*/ 45 h 61"/>
                  <a:gd name="T34" fmla="*/ 41 w 21"/>
                  <a:gd name="T35" fmla="*/ 33 h 61"/>
                  <a:gd name="T36" fmla="*/ 39 w 21"/>
                  <a:gd name="T37" fmla="*/ 23 h 61"/>
                  <a:gd name="T38" fmla="*/ 39 w 21"/>
                  <a:gd name="T39" fmla="*/ 16 h 61"/>
                  <a:gd name="T40" fmla="*/ 34 w 21"/>
                  <a:gd name="T41" fmla="*/ 3 h 61"/>
                  <a:gd name="T42" fmla="*/ 34 w 21"/>
                  <a:gd name="T43" fmla="*/ 1 h 61"/>
                  <a:gd name="T44" fmla="*/ 24 w 21"/>
                  <a:gd name="T45" fmla="*/ 0 h 61"/>
                  <a:gd name="T46" fmla="*/ 15 w 21"/>
                  <a:gd name="T47" fmla="*/ 1 h 61"/>
                  <a:gd name="T48" fmla="*/ 2 w 21"/>
                  <a:gd name="T49" fmla="*/ 3 h 61"/>
                  <a:gd name="T50" fmla="*/ 0 w 21"/>
                  <a:gd name="T51" fmla="*/ 16 h 61"/>
                  <a:gd name="T52" fmla="*/ 0 w 21"/>
                  <a:gd name="T53" fmla="*/ 16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61"/>
                  <a:gd name="T83" fmla="*/ 21 w 21"/>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61">
                    <a:moveTo>
                      <a:pt x="0" y="5"/>
                    </a:moveTo>
                    <a:lnTo>
                      <a:pt x="6" y="61"/>
                    </a:lnTo>
                    <a:lnTo>
                      <a:pt x="7" y="61"/>
                    </a:lnTo>
                    <a:lnTo>
                      <a:pt x="13" y="61"/>
                    </a:lnTo>
                    <a:lnTo>
                      <a:pt x="17" y="61"/>
                    </a:lnTo>
                    <a:lnTo>
                      <a:pt x="21" y="57"/>
                    </a:lnTo>
                    <a:lnTo>
                      <a:pt x="21" y="55"/>
                    </a:lnTo>
                    <a:lnTo>
                      <a:pt x="21" y="52"/>
                    </a:lnTo>
                    <a:lnTo>
                      <a:pt x="21" y="48"/>
                    </a:lnTo>
                    <a:lnTo>
                      <a:pt x="21" y="45"/>
                    </a:lnTo>
                    <a:lnTo>
                      <a:pt x="21" y="41"/>
                    </a:lnTo>
                    <a:lnTo>
                      <a:pt x="21" y="37"/>
                    </a:lnTo>
                    <a:lnTo>
                      <a:pt x="21" y="32"/>
                    </a:lnTo>
                    <a:lnTo>
                      <a:pt x="21" y="28"/>
                    </a:lnTo>
                    <a:lnTo>
                      <a:pt x="19" y="23"/>
                    </a:lnTo>
                    <a:lnTo>
                      <a:pt x="19" y="19"/>
                    </a:lnTo>
                    <a:lnTo>
                      <a:pt x="18" y="15"/>
                    </a:lnTo>
                    <a:lnTo>
                      <a:pt x="18" y="11"/>
                    </a:lnTo>
                    <a:lnTo>
                      <a:pt x="17" y="8"/>
                    </a:lnTo>
                    <a:lnTo>
                      <a:pt x="17" y="5"/>
                    </a:lnTo>
                    <a:lnTo>
                      <a:pt x="15" y="3"/>
                    </a:lnTo>
                    <a:lnTo>
                      <a:pt x="15" y="1"/>
                    </a:lnTo>
                    <a:lnTo>
                      <a:pt x="11" y="0"/>
                    </a:lnTo>
                    <a:lnTo>
                      <a:pt x="6" y="1"/>
                    </a:lnTo>
                    <a:lnTo>
                      <a:pt x="2" y="3"/>
                    </a:lnTo>
                    <a:lnTo>
                      <a:pt x="0"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97" name="Freeform 103">
                <a:extLst>
                  <a:ext uri="{FF2B5EF4-FFF2-40B4-BE49-F238E27FC236}">
                    <a16:creationId xmlns:a16="http://schemas.microsoft.com/office/drawing/2014/main" id="{47DAAEA0-7F9D-440B-8F0E-91DCBF1ACA32}"/>
                  </a:ext>
                </a:extLst>
              </p:cNvPr>
              <p:cNvSpPr>
                <a:spLocks/>
              </p:cNvSpPr>
              <p:nvPr/>
            </p:nvSpPr>
            <p:spPr bwMode="auto">
              <a:xfrm>
                <a:off x="2842" y="1230"/>
                <a:ext cx="59" cy="60"/>
              </a:xfrm>
              <a:custGeom>
                <a:avLst/>
                <a:gdLst>
                  <a:gd name="T0" fmla="*/ 112 w 47"/>
                  <a:gd name="T1" fmla="*/ 2 h 46"/>
                  <a:gd name="T2" fmla="*/ 99 w 47"/>
                  <a:gd name="T3" fmla="*/ 3 h 46"/>
                  <a:gd name="T4" fmla="*/ 90 w 47"/>
                  <a:gd name="T5" fmla="*/ 18 h 46"/>
                  <a:gd name="T6" fmla="*/ 87 w 47"/>
                  <a:gd name="T7" fmla="*/ 20 h 46"/>
                  <a:gd name="T8" fmla="*/ 77 w 47"/>
                  <a:gd name="T9" fmla="*/ 33 h 46"/>
                  <a:gd name="T10" fmla="*/ 67 w 47"/>
                  <a:gd name="T11" fmla="*/ 42 h 46"/>
                  <a:gd name="T12" fmla="*/ 53 w 47"/>
                  <a:gd name="T13" fmla="*/ 47 h 46"/>
                  <a:gd name="T14" fmla="*/ 43 w 47"/>
                  <a:gd name="T15" fmla="*/ 60 h 46"/>
                  <a:gd name="T16" fmla="*/ 37 w 47"/>
                  <a:gd name="T17" fmla="*/ 75 h 46"/>
                  <a:gd name="T18" fmla="*/ 23 w 47"/>
                  <a:gd name="T19" fmla="*/ 85 h 46"/>
                  <a:gd name="T20" fmla="*/ 20 w 47"/>
                  <a:gd name="T21" fmla="*/ 96 h 46"/>
                  <a:gd name="T22" fmla="*/ 14 w 47"/>
                  <a:gd name="T23" fmla="*/ 101 h 46"/>
                  <a:gd name="T24" fmla="*/ 2 w 47"/>
                  <a:gd name="T25" fmla="*/ 110 h 46"/>
                  <a:gd name="T26" fmla="*/ 0 w 47"/>
                  <a:gd name="T27" fmla="*/ 125 h 46"/>
                  <a:gd name="T28" fmla="*/ 0 w 47"/>
                  <a:gd name="T29" fmla="*/ 140 h 46"/>
                  <a:gd name="T30" fmla="*/ 3 w 47"/>
                  <a:gd name="T31" fmla="*/ 140 h 46"/>
                  <a:gd name="T32" fmla="*/ 29 w 47"/>
                  <a:gd name="T33" fmla="*/ 129 h 46"/>
                  <a:gd name="T34" fmla="*/ 37 w 47"/>
                  <a:gd name="T35" fmla="*/ 125 h 46"/>
                  <a:gd name="T36" fmla="*/ 47 w 47"/>
                  <a:gd name="T37" fmla="*/ 118 h 46"/>
                  <a:gd name="T38" fmla="*/ 60 w 47"/>
                  <a:gd name="T39" fmla="*/ 110 h 46"/>
                  <a:gd name="T40" fmla="*/ 77 w 47"/>
                  <a:gd name="T41" fmla="*/ 97 h 46"/>
                  <a:gd name="T42" fmla="*/ 87 w 47"/>
                  <a:gd name="T43" fmla="*/ 89 h 46"/>
                  <a:gd name="T44" fmla="*/ 98 w 47"/>
                  <a:gd name="T45" fmla="*/ 77 h 46"/>
                  <a:gd name="T46" fmla="*/ 111 w 47"/>
                  <a:gd name="T47" fmla="*/ 67 h 46"/>
                  <a:gd name="T48" fmla="*/ 123 w 47"/>
                  <a:gd name="T49" fmla="*/ 58 h 46"/>
                  <a:gd name="T50" fmla="*/ 125 w 47"/>
                  <a:gd name="T51" fmla="*/ 47 h 46"/>
                  <a:gd name="T52" fmla="*/ 132 w 47"/>
                  <a:gd name="T53" fmla="*/ 37 h 46"/>
                  <a:gd name="T54" fmla="*/ 139 w 47"/>
                  <a:gd name="T55" fmla="*/ 33 h 46"/>
                  <a:gd name="T56" fmla="*/ 141 w 47"/>
                  <a:gd name="T57" fmla="*/ 29 h 46"/>
                  <a:gd name="T58" fmla="*/ 139 w 47"/>
                  <a:gd name="T59" fmla="*/ 18 h 46"/>
                  <a:gd name="T60" fmla="*/ 132 w 47"/>
                  <a:gd name="T61" fmla="*/ 3 h 46"/>
                  <a:gd name="T62" fmla="*/ 125 w 47"/>
                  <a:gd name="T63" fmla="*/ 2 h 46"/>
                  <a:gd name="T64" fmla="*/ 125 w 47"/>
                  <a:gd name="T65" fmla="*/ 2 h 46"/>
                  <a:gd name="T66" fmla="*/ 112 w 47"/>
                  <a:gd name="T67" fmla="*/ 0 h 46"/>
                  <a:gd name="T68" fmla="*/ 112 w 47"/>
                  <a:gd name="T69" fmla="*/ 2 h 46"/>
                  <a:gd name="T70" fmla="*/ 112 w 47"/>
                  <a:gd name="T71" fmla="*/ 2 h 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
                  <a:gd name="T109" fmla="*/ 0 h 46"/>
                  <a:gd name="T110" fmla="*/ 47 w 47"/>
                  <a:gd name="T111" fmla="*/ 46 h 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 h="46">
                    <a:moveTo>
                      <a:pt x="38" y="2"/>
                    </a:moveTo>
                    <a:lnTo>
                      <a:pt x="34" y="3"/>
                    </a:lnTo>
                    <a:lnTo>
                      <a:pt x="31" y="6"/>
                    </a:lnTo>
                    <a:lnTo>
                      <a:pt x="29" y="7"/>
                    </a:lnTo>
                    <a:lnTo>
                      <a:pt x="26" y="11"/>
                    </a:lnTo>
                    <a:lnTo>
                      <a:pt x="22" y="14"/>
                    </a:lnTo>
                    <a:lnTo>
                      <a:pt x="18" y="16"/>
                    </a:lnTo>
                    <a:lnTo>
                      <a:pt x="15" y="20"/>
                    </a:lnTo>
                    <a:lnTo>
                      <a:pt x="12" y="24"/>
                    </a:lnTo>
                    <a:lnTo>
                      <a:pt x="8" y="27"/>
                    </a:lnTo>
                    <a:lnTo>
                      <a:pt x="7" y="31"/>
                    </a:lnTo>
                    <a:lnTo>
                      <a:pt x="4" y="34"/>
                    </a:lnTo>
                    <a:lnTo>
                      <a:pt x="2" y="36"/>
                    </a:lnTo>
                    <a:lnTo>
                      <a:pt x="0" y="42"/>
                    </a:lnTo>
                    <a:lnTo>
                      <a:pt x="0" y="46"/>
                    </a:lnTo>
                    <a:lnTo>
                      <a:pt x="3" y="46"/>
                    </a:lnTo>
                    <a:lnTo>
                      <a:pt x="10" y="43"/>
                    </a:lnTo>
                    <a:lnTo>
                      <a:pt x="12" y="42"/>
                    </a:lnTo>
                    <a:lnTo>
                      <a:pt x="16" y="39"/>
                    </a:lnTo>
                    <a:lnTo>
                      <a:pt x="20" y="36"/>
                    </a:lnTo>
                    <a:lnTo>
                      <a:pt x="26" y="32"/>
                    </a:lnTo>
                    <a:lnTo>
                      <a:pt x="29" y="30"/>
                    </a:lnTo>
                    <a:lnTo>
                      <a:pt x="33" y="26"/>
                    </a:lnTo>
                    <a:lnTo>
                      <a:pt x="37" y="22"/>
                    </a:lnTo>
                    <a:lnTo>
                      <a:pt x="41" y="19"/>
                    </a:lnTo>
                    <a:lnTo>
                      <a:pt x="42" y="16"/>
                    </a:lnTo>
                    <a:lnTo>
                      <a:pt x="45" y="12"/>
                    </a:lnTo>
                    <a:lnTo>
                      <a:pt x="46" y="11"/>
                    </a:lnTo>
                    <a:lnTo>
                      <a:pt x="47" y="10"/>
                    </a:lnTo>
                    <a:lnTo>
                      <a:pt x="46" y="6"/>
                    </a:lnTo>
                    <a:lnTo>
                      <a:pt x="45" y="3"/>
                    </a:lnTo>
                    <a:lnTo>
                      <a:pt x="42" y="2"/>
                    </a:lnTo>
                    <a:lnTo>
                      <a:pt x="38" y="0"/>
                    </a:lnTo>
                    <a:lnTo>
                      <a:pt x="38"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98" name="Freeform 104">
                <a:extLst>
                  <a:ext uri="{FF2B5EF4-FFF2-40B4-BE49-F238E27FC236}">
                    <a16:creationId xmlns:a16="http://schemas.microsoft.com/office/drawing/2014/main" id="{E9265906-9D1E-4ED6-BFFE-891ED0890908}"/>
                  </a:ext>
                </a:extLst>
              </p:cNvPr>
              <p:cNvSpPr>
                <a:spLocks/>
              </p:cNvSpPr>
              <p:nvPr/>
            </p:nvSpPr>
            <p:spPr bwMode="auto">
              <a:xfrm>
                <a:off x="2783" y="1019"/>
                <a:ext cx="47" cy="45"/>
              </a:xfrm>
              <a:custGeom>
                <a:avLst/>
                <a:gdLst>
                  <a:gd name="T0" fmla="*/ 23 w 47"/>
                  <a:gd name="T1" fmla="*/ 0 h 42"/>
                  <a:gd name="T2" fmla="*/ 26 w 47"/>
                  <a:gd name="T3" fmla="*/ 1 h 42"/>
                  <a:gd name="T4" fmla="*/ 42 w 47"/>
                  <a:gd name="T5" fmla="*/ 15 h 42"/>
                  <a:gd name="T6" fmla="*/ 48 w 47"/>
                  <a:gd name="T7" fmla="*/ 17 h 42"/>
                  <a:gd name="T8" fmla="*/ 61 w 47"/>
                  <a:gd name="T9" fmla="*/ 29 h 42"/>
                  <a:gd name="T10" fmla="*/ 76 w 47"/>
                  <a:gd name="T11" fmla="*/ 40 h 42"/>
                  <a:gd name="T12" fmla="*/ 87 w 47"/>
                  <a:gd name="T13" fmla="*/ 53 h 42"/>
                  <a:gd name="T14" fmla="*/ 98 w 47"/>
                  <a:gd name="T15" fmla="*/ 64 h 42"/>
                  <a:gd name="T16" fmla="*/ 111 w 47"/>
                  <a:gd name="T17" fmla="*/ 70 h 42"/>
                  <a:gd name="T18" fmla="*/ 117 w 47"/>
                  <a:gd name="T19" fmla="*/ 83 h 42"/>
                  <a:gd name="T20" fmla="*/ 129 w 47"/>
                  <a:gd name="T21" fmla="*/ 94 h 42"/>
                  <a:gd name="T22" fmla="*/ 141 w 47"/>
                  <a:gd name="T23" fmla="*/ 112 h 42"/>
                  <a:gd name="T24" fmla="*/ 141 w 47"/>
                  <a:gd name="T25" fmla="*/ 128 h 42"/>
                  <a:gd name="T26" fmla="*/ 132 w 47"/>
                  <a:gd name="T27" fmla="*/ 136 h 42"/>
                  <a:gd name="T28" fmla="*/ 129 w 47"/>
                  <a:gd name="T29" fmla="*/ 139 h 42"/>
                  <a:gd name="T30" fmla="*/ 117 w 47"/>
                  <a:gd name="T31" fmla="*/ 139 h 42"/>
                  <a:gd name="T32" fmla="*/ 111 w 47"/>
                  <a:gd name="T33" fmla="*/ 136 h 42"/>
                  <a:gd name="T34" fmla="*/ 98 w 47"/>
                  <a:gd name="T35" fmla="*/ 128 h 42"/>
                  <a:gd name="T36" fmla="*/ 87 w 47"/>
                  <a:gd name="T37" fmla="*/ 125 h 42"/>
                  <a:gd name="T38" fmla="*/ 76 w 47"/>
                  <a:gd name="T39" fmla="*/ 119 h 42"/>
                  <a:gd name="T40" fmla="*/ 61 w 47"/>
                  <a:gd name="T41" fmla="*/ 112 h 42"/>
                  <a:gd name="T42" fmla="*/ 48 w 47"/>
                  <a:gd name="T43" fmla="*/ 104 h 42"/>
                  <a:gd name="T44" fmla="*/ 38 w 47"/>
                  <a:gd name="T45" fmla="*/ 91 h 42"/>
                  <a:gd name="T46" fmla="*/ 26 w 47"/>
                  <a:gd name="T47" fmla="*/ 80 h 42"/>
                  <a:gd name="T48" fmla="*/ 18 w 47"/>
                  <a:gd name="T49" fmla="*/ 70 h 42"/>
                  <a:gd name="T50" fmla="*/ 1 w 47"/>
                  <a:gd name="T51" fmla="*/ 53 h 42"/>
                  <a:gd name="T52" fmla="*/ 0 w 47"/>
                  <a:gd name="T53" fmla="*/ 43 h 42"/>
                  <a:gd name="T54" fmla="*/ 0 w 47"/>
                  <a:gd name="T55" fmla="*/ 29 h 42"/>
                  <a:gd name="T56" fmla="*/ 1 w 47"/>
                  <a:gd name="T57" fmla="*/ 22 h 42"/>
                  <a:gd name="T58" fmla="*/ 2 w 47"/>
                  <a:gd name="T59" fmla="*/ 15 h 42"/>
                  <a:gd name="T60" fmla="*/ 14 w 47"/>
                  <a:gd name="T61" fmla="*/ 3 h 42"/>
                  <a:gd name="T62" fmla="*/ 18 w 47"/>
                  <a:gd name="T63" fmla="*/ 0 h 42"/>
                  <a:gd name="T64" fmla="*/ 23 w 47"/>
                  <a:gd name="T65" fmla="*/ 0 h 42"/>
                  <a:gd name="T66" fmla="*/ 23 w 47"/>
                  <a:gd name="T67" fmla="*/ 0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42"/>
                  <a:gd name="T104" fmla="*/ 47 w 47"/>
                  <a:gd name="T105" fmla="*/ 42 h 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42">
                    <a:moveTo>
                      <a:pt x="8" y="0"/>
                    </a:moveTo>
                    <a:lnTo>
                      <a:pt x="9" y="1"/>
                    </a:lnTo>
                    <a:lnTo>
                      <a:pt x="14" y="4"/>
                    </a:lnTo>
                    <a:lnTo>
                      <a:pt x="17" y="5"/>
                    </a:lnTo>
                    <a:lnTo>
                      <a:pt x="21" y="9"/>
                    </a:lnTo>
                    <a:lnTo>
                      <a:pt x="25" y="12"/>
                    </a:lnTo>
                    <a:lnTo>
                      <a:pt x="29" y="16"/>
                    </a:lnTo>
                    <a:lnTo>
                      <a:pt x="33" y="19"/>
                    </a:lnTo>
                    <a:lnTo>
                      <a:pt x="37" y="21"/>
                    </a:lnTo>
                    <a:lnTo>
                      <a:pt x="40" y="25"/>
                    </a:lnTo>
                    <a:lnTo>
                      <a:pt x="44" y="28"/>
                    </a:lnTo>
                    <a:lnTo>
                      <a:pt x="47" y="34"/>
                    </a:lnTo>
                    <a:lnTo>
                      <a:pt x="47" y="39"/>
                    </a:lnTo>
                    <a:lnTo>
                      <a:pt x="45" y="40"/>
                    </a:lnTo>
                    <a:lnTo>
                      <a:pt x="44" y="42"/>
                    </a:lnTo>
                    <a:lnTo>
                      <a:pt x="40" y="42"/>
                    </a:lnTo>
                    <a:lnTo>
                      <a:pt x="37" y="40"/>
                    </a:lnTo>
                    <a:lnTo>
                      <a:pt x="33" y="39"/>
                    </a:lnTo>
                    <a:lnTo>
                      <a:pt x="29" y="38"/>
                    </a:lnTo>
                    <a:lnTo>
                      <a:pt x="25" y="35"/>
                    </a:lnTo>
                    <a:lnTo>
                      <a:pt x="21" y="34"/>
                    </a:lnTo>
                    <a:lnTo>
                      <a:pt x="17" y="31"/>
                    </a:lnTo>
                    <a:lnTo>
                      <a:pt x="13" y="27"/>
                    </a:lnTo>
                    <a:lnTo>
                      <a:pt x="9" y="24"/>
                    </a:lnTo>
                    <a:lnTo>
                      <a:pt x="6" y="21"/>
                    </a:lnTo>
                    <a:lnTo>
                      <a:pt x="1" y="16"/>
                    </a:lnTo>
                    <a:lnTo>
                      <a:pt x="0" y="13"/>
                    </a:lnTo>
                    <a:lnTo>
                      <a:pt x="0" y="9"/>
                    </a:lnTo>
                    <a:lnTo>
                      <a:pt x="1" y="7"/>
                    </a:lnTo>
                    <a:lnTo>
                      <a:pt x="2" y="4"/>
                    </a:lnTo>
                    <a:lnTo>
                      <a:pt x="4" y="3"/>
                    </a:lnTo>
                    <a:lnTo>
                      <a:pt x="6" y="0"/>
                    </a:lnTo>
                    <a:lnTo>
                      <a:pt x="8"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199" name="Freeform 105">
                <a:extLst>
                  <a:ext uri="{FF2B5EF4-FFF2-40B4-BE49-F238E27FC236}">
                    <a16:creationId xmlns:a16="http://schemas.microsoft.com/office/drawing/2014/main" id="{4C9A3F2F-0CBB-482F-A6FC-DD60A8717986}"/>
                  </a:ext>
                </a:extLst>
              </p:cNvPr>
              <p:cNvSpPr>
                <a:spLocks/>
              </p:cNvSpPr>
              <p:nvPr/>
            </p:nvSpPr>
            <p:spPr bwMode="auto">
              <a:xfrm>
                <a:off x="3007" y="754"/>
                <a:ext cx="35" cy="45"/>
              </a:xfrm>
              <a:custGeom>
                <a:avLst/>
                <a:gdLst>
                  <a:gd name="T0" fmla="*/ 108 w 33"/>
                  <a:gd name="T1" fmla="*/ 0 h 36"/>
                  <a:gd name="T2" fmla="*/ 93 w 33"/>
                  <a:gd name="T3" fmla="*/ 0 h 36"/>
                  <a:gd name="T4" fmla="*/ 78 w 33"/>
                  <a:gd name="T5" fmla="*/ 2 h 36"/>
                  <a:gd name="T6" fmla="*/ 53 w 33"/>
                  <a:gd name="T7" fmla="*/ 16 h 36"/>
                  <a:gd name="T8" fmla="*/ 40 w 33"/>
                  <a:gd name="T9" fmla="*/ 27 h 36"/>
                  <a:gd name="T10" fmla="*/ 21 w 33"/>
                  <a:gd name="T11" fmla="*/ 46 h 36"/>
                  <a:gd name="T12" fmla="*/ 3 w 33"/>
                  <a:gd name="T13" fmla="*/ 63 h 36"/>
                  <a:gd name="T14" fmla="*/ 0 w 33"/>
                  <a:gd name="T15" fmla="*/ 78 h 36"/>
                  <a:gd name="T16" fmla="*/ 3 w 33"/>
                  <a:gd name="T17" fmla="*/ 90 h 36"/>
                  <a:gd name="T18" fmla="*/ 21 w 33"/>
                  <a:gd name="T19" fmla="*/ 91 h 36"/>
                  <a:gd name="T20" fmla="*/ 40 w 33"/>
                  <a:gd name="T21" fmla="*/ 88 h 36"/>
                  <a:gd name="T22" fmla="*/ 61 w 33"/>
                  <a:gd name="T23" fmla="*/ 78 h 36"/>
                  <a:gd name="T24" fmla="*/ 81 w 33"/>
                  <a:gd name="T25" fmla="*/ 60 h 36"/>
                  <a:gd name="T26" fmla="*/ 93 w 33"/>
                  <a:gd name="T27" fmla="*/ 51 h 36"/>
                  <a:gd name="T28" fmla="*/ 94 w 33"/>
                  <a:gd name="T29" fmla="*/ 41 h 36"/>
                  <a:gd name="T30" fmla="*/ 107 w 33"/>
                  <a:gd name="T31" fmla="*/ 30 h 36"/>
                  <a:gd name="T32" fmla="*/ 108 w 33"/>
                  <a:gd name="T33" fmla="*/ 24 h 36"/>
                  <a:gd name="T34" fmla="*/ 120 w 33"/>
                  <a:gd name="T35" fmla="*/ 3 h 36"/>
                  <a:gd name="T36" fmla="*/ 108 w 33"/>
                  <a:gd name="T37" fmla="*/ 0 h 36"/>
                  <a:gd name="T38" fmla="*/ 108 w 33"/>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36"/>
                  <a:gd name="T62" fmla="*/ 33 w 33"/>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36">
                    <a:moveTo>
                      <a:pt x="31" y="0"/>
                    </a:moveTo>
                    <a:lnTo>
                      <a:pt x="26" y="0"/>
                    </a:lnTo>
                    <a:lnTo>
                      <a:pt x="22" y="2"/>
                    </a:lnTo>
                    <a:lnTo>
                      <a:pt x="15" y="6"/>
                    </a:lnTo>
                    <a:lnTo>
                      <a:pt x="11" y="11"/>
                    </a:lnTo>
                    <a:lnTo>
                      <a:pt x="6" y="18"/>
                    </a:lnTo>
                    <a:lnTo>
                      <a:pt x="3" y="24"/>
                    </a:lnTo>
                    <a:lnTo>
                      <a:pt x="0" y="30"/>
                    </a:lnTo>
                    <a:lnTo>
                      <a:pt x="3" y="35"/>
                    </a:lnTo>
                    <a:lnTo>
                      <a:pt x="6" y="36"/>
                    </a:lnTo>
                    <a:lnTo>
                      <a:pt x="11" y="34"/>
                    </a:lnTo>
                    <a:lnTo>
                      <a:pt x="17" y="30"/>
                    </a:lnTo>
                    <a:lnTo>
                      <a:pt x="23" y="23"/>
                    </a:lnTo>
                    <a:lnTo>
                      <a:pt x="26" y="20"/>
                    </a:lnTo>
                    <a:lnTo>
                      <a:pt x="27" y="16"/>
                    </a:lnTo>
                    <a:lnTo>
                      <a:pt x="30" y="12"/>
                    </a:lnTo>
                    <a:lnTo>
                      <a:pt x="31" y="10"/>
                    </a:lnTo>
                    <a:lnTo>
                      <a:pt x="33" y="3"/>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00" name="Freeform 106">
                <a:extLst>
                  <a:ext uri="{FF2B5EF4-FFF2-40B4-BE49-F238E27FC236}">
                    <a16:creationId xmlns:a16="http://schemas.microsoft.com/office/drawing/2014/main" id="{B744BD96-AC94-4496-BFDB-0843ED02BA58}"/>
                  </a:ext>
                </a:extLst>
              </p:cNvPr>
              <p:cNvSpPr>
                <a:spLocks/>
              </p:cNvSpPr>
              <p:nvPr/>
            </p:nvSpPr>
            <p:spPr bwMode="auto">
              <a:xfrm>
                <a:off x="3479" y="905"/>
                <a:ext cx="24" cy="45"/>
              </a:xfrm>
              <a:custGeom>
                <a:avLst/>
                <a:gdLst>
                  <a:gd name="T0" fmla="*/ 95 w 37"/>
                  <a:gd name="T1" fmla="*/ 2 h 44"/>
                  <a:gd name="T2" fmla="*/ 74 w 37"/>
                  <a:gd name="T3" fmla="*/ 3 h 44"/>
                  <a:gd name="T4" fmla="*/ 53 w 37"/>
                  <a:gd name="T5" fmla="*/ 20 h 44"/>
                  <a:gd name="T6" fmla="*/ 44 w 37"/>
                  <a:gd name="T7" fmla="*/ 28 h 44"/>
                  <a:gd name="T8" fmla="*/ 34 w 37"/>
                  <a:gd name="T9" fmla="*/ 40 h 44"/>
                  <a:gd name="T10" fmla="*/ 26 w 37"/>
                  <a:gd name="T11" fmla="*/ 50 h 44"/>
                  <a:gd name="T12" fmla="*/ 20 w 37"/>
                  <a:gd name="T13" fmla="*/ 62 h 44"/>
                  <a:gd name="T14" fmla="*/ 16 w 37"/>
                  <a:gd name="T15" fmla="*/ 69 h 44"/>
                  <a:gd name="T16" fmla="*/ 3 w 37"/>
                  <a:gd name="T17" fmla="*/ 78 h 44"/>
                  <a:gd name="T18" fmla="*/ 2 w 37"/>
                  <a:gd name="T19" fmla="*/ 86 h 44"/>
                  <a:gd name="T20" fmla="*/ 2 w 37"/>
                  <a:gd name="T21" fmla="*/ 96 h 44"/>
                  <a:gd name="T22" fmla="*/ 0 w 37"/>
                  <a:gd name="T23" fmla="*/ 110 h 44"/>
                  <a:gd name="T24" fmla="*/ 3 w 37"/>
                  <a:gd name="T25" fmla="*/ 118 h 44"/>
                  <a:gd name="T26" fmla="*/ 18 w 37"/>
                  <a:gd name="T27" fmla="*/ 110 h 44"/>
                  <a:gd name="T28" fmla="*/ 34 w 37"/>
                  <a:gd name="T29" fmla="*/ 101 h 44"/>
                  <a:gd name="T30" fmla="*/ 44 w 37"/>
                  <a:gd name="T31" fmla="*/ 96 h 44"/>
                  <a:gd name="T32" fmla="*/ 53 w 37"/>
                  <a:gd name="T33" fmla="*/ 86 h 44"/>
                  <a:gd name="T34" fmla="*/ 60 w 37"/>
                  <a:gd name="T35" fmla="*/ 78 h 44"/>
                  <a:gd name="T36" fmla="*/ 74 w 37"/>
                  <a:gd name="T37" fmla="*/ 69 h 44"/>
                  <a:gd name="T38" fmla="*/ 84 w 37"/>
                  <a:gd name="T39" fmla="*/ 59 h 44"/>
                  <a:gd name="T40" fmla="*/ 89 w 37"/>
                  <a:gd name="T41" fmla="*/ 50 h 44"/>
                  <a:gd name="T42" fmla="*/ 96 w 37"/>
                  <a:gd name="T43" fmla="*/ 40 h 44"/>
                  <a:gd name="T44" fmla="*/ 101 w 37"/>
                  <a:gd name="T45" fmla="*/ 31 h 44"/>
                  <a:gd name="T46" fmla="*/ 109 w 37"/>
                  <a:gd name="T47" fmla="*/ 18 h 44"/>
                  <a:gd name="T48" fmla="*/ 115 w 37"/>
                  <a:gd name="T49" fmla="*/ 16 h 44"/>
                  <a:gd name="T50" fmla="*/ 108 w 37"/>
                  <a:gd name="T51" fmla="*/ 2 h 44"/>
                  <a:gd name="T52" fmla="*/ 101 w 37"/>
                  <a:gd name="T53" fmla="*/ 2 h 44"/>
                  <a:gd name="T54" fmla="*/ 95 w 37"/>
                  <a:gd name="T55" fmla="*/ 0 h 44"/>
                  <a:gd name="T56" fmla="*/ 95 w 37"/>
                  <a:gd name="T57" fmla="*/ 2 h 44"/>
                  <a:gd name="T58" fmla="*/ 95 w 37"/>
                  <a:gd name="T59" fmla="*/ 2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44"/>
                  <a:gd name="T92" fmla="*/ 37 w 37"/>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44">
                    <a:moveTo>
                      <a:pt x="30" y="2"/>
                    </a:moveTo>
                    <a:lnTo>
                      <a:pt x="23" y="3"/>
                    </a:lnTo>
                    <a:lnTo>
                      <a:pt x="17" y="8"/>
                    </a:lnTo>
                    <a:lnTo>
                      <a:pt x="14" y="11"/>
                    </a:lnTo>
                    <a:lnTo>
                      <a:pt x="11" y="15"/>
                    </a:lnTo>
                    <a:lnTo>
                      <a:pt x="9" y="19"/>
                    </a:lnTo>
                    <a:lnTo>
                      <a:pt x="7" y="23"/>
                    </a:lnTo>
                    <a:lnTo>
                      <a:pt x="5" y="26"/>
                    </a:lnTo>
                    <a:lnTo>
                      <a:pt x="3" y="30"/>
                    </a:lnTo>
                    <a:lnTo>
                      <a:pt x="2" y="32"/>
                    </a:lnTo>
                    <a:lnTo>
                      <a:pt x="2" y="36"/>
                    </a:lnTo>
                    <a:lnTo>
                      <a:pt x="0" y="42"/>
                    </a:lnTo>
                    <a:lnTo>
                      <a:pt x="3" y="44"/>
                    </a:lnTo>
                    <a:lnTo>
                      <a:pt x="6" y="42"/>
                    </a:lnTo>
                    <a:lnTo>
                      <a:pt x="11" y="39"/>
                    </a:lnTo>
                    <a:lnTo>
                      <a:pt x="14" y="36"/>
                    </a:lnTo>
                    <a:lnTo>
                      <a:pt x="17" y="32"/>
                    </a:lnTo>
                    <a:lnTo>
                      <a:pt x="19" y="30"/>
                    </a:lnTo>
                    <a:lnTo>
                      <a:pt x="23" y="26"/>
                    </a:lnTo>
                    <a:lnTo>
                      <a:pt x="26" y="22"/>
                    </a:lnTo>
                    <a:lnTo>
                      <a:pt x="29" y="19"/>
                    </a:lnTo>
                    <a:lnTo>
                      <a:pt x="31" y="15"/>
                    </a:lnTo>
                    <a:lnTo>
                      <a:pt x="33" y="12"/>
                    </a:lnTo>
                    <a:lnTo>
                      <a:pt x="35" y="7"/>
                    </a:lnTo>
                    <a:lnTo>
                      <a:pt x="37" y="6"/>
                    </a:lnTo>
                    <a:lnTo>
                      <a:pt x="34" y="2"/>
                    </a:lnTo>
                    <a:lnTo>
                      <a:pt x="33" y="2"/>
                    </a:lnTo>
                    <a:lnTo>
                      <a:pt x="30" y="0"/>
                    </a:lnTo>
                    <a:lnTo>
                      <a:pt x="30"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01" name="Freeform 107">
                <a:extLst>
                  <a:ext uri="{FF2B5EF4-FFF2-40B4-BE49-F238E27FC236}">
                    <a16:creationId xmlns:a16="http://schemas.microsoft.com/office/drawing/2014/main" id="{F6D4FEAF-598D-42E0-83C2-6456627B4010}"/>
                  </a:ext>
                </a:extLst>
              </p:cNvPr>
              <p:cNvSpPr>
                <a:spLocks/>
              </p:cNvSpPr>
              <p:nvPr/>
            </p:nvSpPr>
            <p:spPr bwMode="auto">
              <a:xfrm>
                <a:off x="3562" y="1117"/>
                <a:ext cx="130" cy="559"/>
              </a:xfrm>
              <a:custGeom>
                <a:avLst/>
                <a:gdLst>
                  <a:gd name="T0" fmla="*/ 0 w 239"/>
                  <a:gd name="T1" fmla="*/ 26803 h 341"/>
                  <a:gd name="T2" fmla="*/ 0 w 239"/>
                  <a:gd name="T3" fmla="*/ 24671 h 341"/>
                  <a:gd name="T4" fmla="*/ 1 w 239"/>
                  <a:gd name="T5" fmla="*/ 23151 h 341"/>
                  <a:gd name="T6" fmla="*/ 1 w 239"/>
                  <a:gd name="T7" fmla="*/ 21681 h 341"/>
                  <a:gd name="T8" fmla="*/ 1 w 239"/>
                  <a:gd name="T9" fmla="*/ 20230 h 341"/>
                  <a:gd name="T10" fmla="*/ 1 w 239"/>
                  <a:gd name="T11" fmla="*/ 18709 h 341"/>
                  <a:gd name="T12" fmla="*/ 1 w 239"/>
                  <a:gd name="T13" fmla="*/ 17385 h 341"/>
                  <a:gd name="T14" fmla="*/ 1 w 239"/>
                  <a:gd name="T15" fmla="*/ 15825 h 341"/>
                  <a:gd name="T16" fmla="*/ 1 w 239"/>
                  <a:gd name="T17" fmla="*/ 14095 h 341"/>
                  <a:gd name="T18" fmla="*/ 1 w 239"/>
                  <a:gd name="T19" fmla="*/ 12151 h 341"/>
                  <a:gd name="T20" fmla="*/ 1 w 239"/>
                  <a:gd name="T21" fmla="*/ 10184 h 341"/>
                  <a:gd name="T22" fmla="*/ 1 w 239"/>
                  <a:gd name="T23" fmla="*/ 8629 h 341"/>
                  <a:gd name="T24" fmla="*/ 1 w 239"/>
                  <a:gd name="T25" fmla="*/ 7195 h 341"/>
                  <a:gd name="T26" fmla="*/ 1 w 239"/>
                  <a:gd name="T27" fmla="*/ 5616 h 341"/>
                  <a:gd name="T28" fmla="*/ 1 w 239"/>
                  <a:gd name="T29" fmla="*/ 4224 h 341"/>
                  <a:gd name="T30" fmla="*/ 1 w 239"/>
                  <a:gd name="T31" fmla="*/ 2148 h 341"/>
                  <a:gd name="T32" fmla="*/ 1 w 239"/>
                  <a:gd name="T33" fmla="*/ 397 h 341"/>
                  <a:gd name="T34" fmla="*/ 1 w 239"/>
                  <a:gd name="T35" fmla="*/ 91 h 341"/>
                  <a:gd name="T36" fmla="*/ 1 w 239"/>
                  <a:gd name="T37" fmla="*/ 149 h 341"/>
                  <a:gd name="T38" fmla="*/ 1 w 239"/>
                  <a:gd name="T39" fmla="*/ 336 h 341"/>
                  <a:gd name="T40" fmla="*/ 1 w 239"/>
                  <a:gd name="T41" fmla="*/ 493 h 341"/>
                  <a:gd name="T42" fmla="*/ 1 w 239"/>
                  <a:gd name="T43" fmla="*/ 776 h 341"/>
                  <a:gd name="T44" fmla="*/ 1 w 239"/>
                  <a:gd name="T45" fmla="*/ 1024 h 341"/>
                  <a:gd name="T46" fmla="*/ 1 w 239"/>
                  <a:gd name="T47" fmla="*/ 1315 h 341"/>
                  <a:gd name="T48" fmla="*/ 1 w 239"/>
                  <a:gd name="T49" fmla="*/ 1465 h 341"/>
                  <a:gd name="T50" fmla="*/ 1 w 239"/>
                  <a:gd name="T51" fmla="*/ 1823 h 341"/>
                  <a:gd name="T52" fmla="*/ 1 w 239"/>
                  <a:gd name="T53" fmla="*/ 2071 h 341"/>
                  <a:gd name="T54" fmla="*/ 2 w 239"/>
                  <a:gd name="T55" fmla="*/ 2641 h 341"/>
                  <a:gd name="T56" fmla="*/ 2 w 239"/>
                  <a:gd name="T57" fmla="*/ 3665 h 341"/>
                  <a:gd name="T58" fmla="*/ 2 w 239"/>
                  <a:gd name="T59" fmla="*/ 5338 h 341"/>
                  <a:gd name="T60" fmla="*/ 2 w 239"/>
                  <a:gd name="T61" fmla="*/ 7347 h 341"/>
                  <a:gd name="T62" fmla="*/ 2 w 239"/>
                  <a:gd name="T63" fmla="*/ 9837 h 341"/>
                  <a:gd name="T64" fmla="*/ 2 w 239"/>
                  <a:gd name="T65" fmla="*/ 12501 h 341"/>
                  <a:gd name="T66" fmla="*/ 2 w 239"/>
                  <a:gd name="T67" fmla="*/ 15441 h 341"/>
                  <a:gd name="T68" fmla="*/ 2 w 239"/>
                  <a:gd name="T69" fmla="*/ 18317 h 341"/>
                  <a:gd name="T70" fmla="*/ 2 w 239"/>
                  <a:gd name="T71" fmla="*/ 20950 h 341"/>
                  <a:gd name="T72" fmla="*/ 2 w 239"/>
                  <a:gd name="T73" fmla="*/ 23365 h 341"/>
                  <a:gd name="T74" fmla="*/ 2 w 239"/>
                  <a:gd name="T75" fmla="*/ 25374 h 341"/>
                  <a:gd name="T76" fmla="*/ 2 w 239"/>
                  <a:gd name="T77" fmla="*/ 26894 h 341"/>
                  <a:gd name="T78" fmla="*/ 1 w 239"/>
                  <a:gd name="T79" fmla="*/ 3538 h 341"/>
                  <a:gd name="T80" fmla="*/ 1 w 239"/>
                  <a:gd name="T81" fmla="*/ 2586 h 341"/>
                  <a:gd name="T82" fmla="*/ 1 w 239"/>
                  <a:gd name="T83" fmla="*/ 4554 h 341"/>
                  <a:gd name="T84" fmla="*/ 1 w 239"/>
                  <a:gd name="T85" fmla="*/ 6235 h 341"/>
                  <a:gd name="T86" fmla="*/ 1 w 239"/>
                  <a:gd name="T87" fmla="*/ 7595 h 341"/>
                  <a:gd name="T88" fmla="*/ 1 w 239"/>
                  <a:gd name="T89" fmla="*/ 9116 h 341"/>
                  <a:gd name="T90" fmla="*/ 1 w 239"/>
                  <a:gd name="T91" fmla="*/ 10429 h 341"/>
                  <a:gd name="T92" fmla="*/ 1 w 239"/>
                  <a:gd name="T93" fmla="*/ 11846 h 341"/>
                  <a:gd name="T94" fmla="*/ 1 w 239"/>
                  <a:gd name="T95" fmla="*/ 14095 h 341"/>
                  <a:gd name="T96" fmla="*/ 1 w 239"/>
                  <a:gd name="T97" fmla="*/ 15712 h 341"/>
                  <a:gd name="T98" fmla="*/ 1 w 239"/>
                  <a:gd name="T99" fmla="*/ 17746 h 341"/>
                  <a:gd name="T100" fmla="*/ 1 w 239"/>
                  <a:gd name="T101" fmla="*/ 19848 h 341"/>
                  <a:gd name="T102" fmla="*/ 1 w 239"/>
                  <a:gd name="T103" fmla="*/ 21293 h 341"/>
                  <a:gd name="T104" fmla="*/ 1 w 239"/>
                  <a:gd name="T105" fmla="*/ 22724 h 341"/>
                  <a:gd name="T106" fmla="*/ 1 w 239"/>
                  <a:gd name="T107" fmla="*/ 25222 h 341"/>
                  <a:gd name="T108" fmla="*/ 1 w 239"/>
                  <a:gd name="T109" fmla="*/ 27219 h 341"/>
                  <a:gd name="T110" fmla="*/ 0 w 239"/>
                  <a:gd name="T111" fmla="*/ 27863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9"/>
                  <a:gd name="T169" fmla="*/ 0 h 341"/>
                  <a:gd name="T170" fmla="*/ 239 w 239"/>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9" h="341">
                    <a:moveTo>
                      <a:pt x="0" y="337"/>
                    </a:moveTo>
                    <a:lnTo>
                      <a:pt x="0" y="336"/>
                    </a:lnTo>
                    <a:lnTo>
                      <a:pt x="0" y="331"/>
                    </a:lnTo>
                    <a:lnTo>
                      <a:pt x="0" y="328"/>
                    </a:lnTo>
                    <a:lnTo>
                      <a:pt x="0" y="324"/>
                    </a:lnTo>
                    <a:lnTo>
                      <a:pt x="0" y="320"/>
                    </a:lnTo>
                    <a:lnTo>
                      <a:pt x="0" y="316"/>
                    </a:lnTo>
                    <a:lnTo>
                      <a:pt x="0" y="311"/>
                    </a:lnTo>
                    <a:lnTo>
                      <a:pt x="0" y="305"/>
                    </a:lnTo>
                    <a:lnTo>
                      <a:pt x="0" y="298"/>
                    </a:lnTo>
                    <a:lnTo>
                      <a:pt x="0" y="293"/>
                    </a:lnTo>
                    <a:lnTo>
                      <a:pt x="0" y="289"/>
                    </a:lnTo>
                    <a:lnTo>
                      <a:pt x="0" y="286"/>
                    </a:lnTo>
                    <a:lnTo>
                      <a:pt x="0" y="282"/>
                    </a:lnTo>
                    <a:lnTo>
                      <a:pt x="1" y="280"/>
                    </a:lnTo>
                    <a:lnTo>
                      <a:pt x="1" y="276"/>
                    </a:lnTo>
                    <a:lnTo>
                      <a:pt x="1" y="273"/>
                    </a:lnTo>
                    <a:lnTo>
                      <a:pt x="1" y="269"/>
                    </a:lnTo>
                    <a:lnTo>
                      <a:pt x="1" y="266"/>
                    </a:lnTo>
                    <a:lnTo>
                      <a:pt x="1" y="262"/>
                    </a:lnTo>
                    <a:lnTo>
                      <a:pt x="1" y="258"/>
                    </a:lnTo>
                    <a:lnTo>
                      <a:pt x="1" y="254"/>
                    </a:lnTo>
                    <a:lnTo>
                      <a:pt x="1" y="252"/>
                    </a:lnTo>
                    <a:lnTo>
                      <a:pt x="1" y="248"/>
                    </a:lnTo>
                    <a:lnTo>
                      <a:pt x="1" y="244"/>
                    </a:lnTo>
                    <a:lnTo>
                      <a:pt x="1" y="241"/>
                    </a:lnTo>
                    <a:lnTo>
                      <a:pt x="1" y="237"/>
                    </a:lnTo>
                    <a:lnTo>
                      <a:pt x="1" y="233"/>
                    </a:lnTo>
                    <a:lnTo>
                      <a:pt x="1" y="230"/>
                    </a:lnTo>
                    <a:lnTo>
                      <a:pt x="1" y="226"/>
                    </a:lnTo>
                    <a:lnTo>
                      <a:pt x="1" y="222"/>
                    </a:lnTo>
                    <a:lnTo>
                      <a:pt x="1" y="219"/>
                    </a:lnTo>
                    <a:lnTo>
                      <a:pt x="1" y="215"/>
                    </a:lnTo>
                    <a:lnTo>
                      <a:pt x="1" y="213"/>
                    </a:lnTo>
                    <a:lnTo>
                      <a:pt x="3" y="210"/>
                    </a:lnTo>
                    <a:lnTo>
                      <a:pt x="3" y="206"/>
                    </a:lnTo>
                    <a:lnTo>
                      <a:pt x="3" y="202"/>
                    </a:lnTo>
                    <a:lnTo>
                      <a:pt x="3" y="199"/>
                    </a:lnTo>
                    <a:lnTo>
                      <a:pt x="3" y="197"/>
                    </a:lnTo>
                    <a:lnTo>
                      <a:pt x="3" y="191"/>
                    </a:lnTo>
                    <a:lnTo>
                      <a:pt x="3" y="186"/>
                    </a:lnTo>
                    <a:lnTo>
                      <a:pt x="3" y="181"/>
                    </a:lnTo>
                    <a:lnTo>
                      <a:pt x="3" y="177"/>
                    </a:lnTo>
                    <a:lnTo>
                      <a:pt x="3" y="173"/>
                    </a:lnTo>
                    <a:lnTo>
                      <a:pt x="3" y="170"/>
                    </a:lnTo>
                    <a:lnTo>
                      <a:pt x="3" y="166"/>
                    </a:lnTo>
                    <a:lnTo>
                      <a:pt x="3" y="162"/>
                    </a:lnTo>
                    <a:lnTo>
                      <a:pt x="3" y="158"/>
                    </a:lnTo>
                    <a:lnTo>
                      <a:pt x="3" y="152"/>
                    </a:lnTo>
                    <a:lnTo>
                      <a:pt x="3" y="147"/>
                    </a:lnTo>
                    <a:lnTo>
                      <a:pt x="3" y="142"/>
                    </a:lnTo>
                    <a:lnTo>
                      <a:pt x="3" y="135"/>
                    </a:lnTo>
                    <a:lnTo>
                      <a:pt x="3" y="130"/>
                    </a:lnTo>
                    <a:lnTo>
                      <a:pt x="3" y="126"/>
                    </a:lnTo>
                    <a:lnTo>
                      <a:pt x="3" y="123"/>
                    </a:lnTo>
                    <a:lnTo>
                      <a:pt x="3" y="119"/>
                    </a:lnTo>
                    <a:lnTo>
                      <a:pt x="3" y="115"/>
                    </a:lnTo>
                    <a:lnTo>
                      <a:pt x="3" y="112"/>
                    </a:lnTo>
                    <a:lnTo>
                      <a:pt x="3" y="108"/>
                    </a:lnTo>
                    <a:lnTo>
                      <a:pt x="3" y="104"/>
                    </a:lnTo>
                    <a:lnTo>
                      <a:pt x="3" y="102"/>
                    </a:lnTo>
                    <a:lnTo>
                      <a:pt x="3" y="98"/>
                    </a:lnTo>
                    <a:lnTo>
                      <a:pt x="3" y="95"/>
                    </a:lnTo>
                    <a:lnTo>
                      <a:pt x="3" y="91"/>
                    </a:lnTo>
                    <a:lnTo>
                      <a:pt x="3" y="87"/>
                    </a:lnTo>
                    <a:lnTo>
                      <a:pt x="3" y="84"/>
                    </a:lnTo>
                    <a:lnTo>
                      <a:pt x="3" y="80"/>
                    </a:lnTo>
                    <a:lnTo>
                      <a:pt x="3" y="76"/>
                    </a:lnTo>
                    <a:lnTo>
                      <a:pt x="3" y="73"/>
                    </a:lnTo>
                    <a:lnTo>
                      <a:pt x="3" y="68"/>
                    </a:lnTo>
                    <a:lnTo>
                      <a:pt x="3" y="65"/>
                    </a:lnTo>
                    <a:lnTo>
                      <a:pt x="3" y="61"/>
                    </a:lnTo>
                    <a:lnTo>
                      <a:pt x="3" y="59"/>
                    </a:lnTo>
                    <a:lnTo>
                      <a:pt x="3" y="55"/>
                    </a:lnTo>
                    <a:lnTo>
                      <a:pt x="3" y="51"/>
                    </a:lnTo>
                    <a:lnTo>
                      <a:pt x="3" y="48"/>
                    </a:lnTo>
                    <a:lnTo>
                      <a:pt x="3" y="44"/>
                    </a:lnTo>
                    <a:lnTo>
                      <a:pt x="3" y="37"/>
                    </a:lnTo>
                    <a:lnTo>
                      <a:pt x="3" y="32"/>
                    </a:lnTo>
                    <a:lnTo>
                      <a:pt x="3" y="26"/>
                    </a:lnTo>
                    <a:lnTo>
                      <a:pt x="3" y="22"/>
                    </a:lnTo>
                    <a:lnTo>
                      <a:pt x="3" y="17"/>
                    </a:lnTo>
                    <a:lnTo>
                      <a:pt x="3" y="12"/>
                    </a:lnTo>
                    <a:lnTo>
                      <a:pt x="3" y="8"/>
                    </a:lnTo>
                    <a:lnTo>
                      <a:pt x="3" y="5"/>
                    </a:lnTo>
                    <a:lnTo>
                      <a:pt x="3" y="1"/>
                    </a:lnTo>
                    <a:lnTo>
                      <a:pt x="3" y="0"/>
                    </a:lnTo>
                    <a:lnTo>
                      <a:pt x="5" y="0"/>
                    </a:lnTo>
                    <a:lnTo>
                      <a:pt x="8" y="0"/>
                    </a:lnTo>
                    <a:lnTo>
                      <a:pt x="12" y="1"/>
                    </a:lnTo>
                    <a:lnTo>
                      <a:pt x="17" y="1"/>
                    </a:lnTo>
                    <a:lnTo>
                      <a:pt x="24" y="1"/>
                    </a:lnTo>
                    <a:lnTo>
                      <a:pt x="27" y="1"/>
                    </a:lnTo>
                    <a:lnTo>
                      <a:pt x="31" y="2"/>
                    </a:lnTo>
                    <a:lnTo>
                      <a:pt x="35" y="2"/>
                    </a:lnTo>
                    <a:lnTo>
                      <a:pt x="39" y="2"/>
                    </a:lnTo>
                    <a:lnTo>
                      <a:pt x="42" y="2"/>
                    </a:lnTo>
                    <a:lnTo>
                      <a:pt x="47" y="2"/>
                    </a:lnTo>
                    <a:lnTo>
                      <a:pt x="51" y="4"/>
                    </a:lnTo>
                    <a:lnTo>
                      <a:pt x="56" y="4"/>
                    </a:lnTo>
                    <a:lnTo>
                      <a:pt x="60" y="4"/>
                    </a:lnTo>
                    <a:lnTo>
                      <a:pt x="66" y="5"/>
                    </a:lnTo>
                    <a:lnTo>
                      <a:pt x="71" y="5"/>
                    </a:lnTo>
                    <a:lnTo>
                      <a:pt x="76" y="6"/>
                    </a:lnTo>
                    <a:lnTo>
                      <a:pt x="80" y="6"/>
                    </a:lnTo>
                    <a:lnTo>
                      <a:pt x="86" y="6"/>
                    </a:lnTo>
                    <a:lnTo>
                      <a:pt x="91" y="6"/>
                    </a:lnTo>
                    <a:lnTo>
                      <a:pt x="97" y="8"/>
                    </a:lnTo>
                    <a:lnTo>
                      <a:pt x="102" y="8"/>
                    </a:lnTo>
                    <a:lnTo>
                      <a:pt x="107" y="9"/>
                    </a:lnTo>
                    <a:lnTo>
                      <a:pt x="113" y="9"/>
                    </a:lnTo>
                    <a:lnTo>
                      <a:pt x="118" y="10"/>
                    </a:lnTo>
                    <a:lnTo>
                      <a:pt x="123" y="10"/>
                    </a:lnTo>
                    <a:lnTo>
                      <a:pt x="129" y="12"/>
                    </a:lnTo>
                    <a:lnTo>
                      <a:pt x="134" y="12"/>
                    </a:lnTo>
                    <a:lnTo>
                      <a:pt x="139" y="12"/>
                    </a:lnTo>
                    <a:lnTo>
                      <a:pt x="145" y="13"/>
                    </a:lnTo>
                    <a:lnTo>
                      <a:pt x="150" y="13"/>
                    </a:lnTo>
                    <a:lnTo>
                      <a:pt x="156" y="14"/>
                    </a:lnTo>
                    <a:lnTo>
                      <a:pt x="161" y="16"/>
                    </a:lnTo>
                    <a:lnTo>
                      <a:pt x="166" y="16"/>
                    </a:lnTo>
                    <a:lnTo>
                      <a:pt x="170" y="17"/>
                    </a:lnTo>
                    <a:lnTo>
                      <a:pt x="176" y="17"/>
                    </a:lnTo>
                    <a:lnTo>
                      <a:pt x="181" y="17"/>
                    </a:lnTo>
                    <a:lnTo>
                      <a:pt x="185" y="18"/>
                    </a:lnTo>
                    <a:lnTo>
                      <a:pt x="189" y="18"/>
                    </a:lnTo>
                    <a:lnTo>
                      <a:pt x="194" y="20"/>
                    </a:lnTo>
                    <a:lnTo>
                      <a:pt x="198" y="21"/>
                    </a:lnTo>
                    <a:lnTo>
                      <a:pt x="202" y="21"/>
                    </a:lnTo>
                    <a:lnTo>
                      <a:pt x="207" y="22"/>
                    </a:lnTo>
                    <a:lnTo>
                      <a:pt x="211" y="22"/>
                    </a:lnTo>
                    <a:lnTo>
                      <a:pt x="213" y="22"/>
                    </a:lnTo>
                    <a:lnTo>
                      <a:pt x="216" y="24"/>
                    </a:lnTo>
                    <a:lnTo>
                      <a:pt x="220" y="24"/>
                    </a:lnTo>
                    <a:lnTo>
                      <a:pt x="223" y="25"/>
                    </a:lnTo>
                    <a:lnTo>
                      <a:pt x="225" y="26"/>
                    </a:lnTo>
                    <a:lnTo>
                      <a:pt x="231" y="28"/>
                    </a:lnTo>
                    <a:lnTo>
                      <a:pt x="233" y="28"/>
                    </a:lnTo>
                    <a:lnTo>
                      <a:pt x="235" y="29"/>
                    </a:lnTo>
                    <a:lnTo>
                      <a:pt x="237" y="32"/>
                    </a:lnTo>
                    <a:lnTo>
                      <a:pt x="237" y="33"/>
                    </a:lnTo>
                    <a:lnTo>
                      <a:pt x="237" y="36"/>
                    </a:lnTo>
                    <a:lnTo>
                      <a:pt x="237" y="37"/>
                    </a:lnTo>
                    <a:lnTo>
                      <a:pt x="237" y="41"/>
                    </a:lnTo>
                    <a:lnTo>
                      <a:pt x="237" y="44"/>
                    </a:lnTo>
                    <a:lnTo>
                      <a:pt x="237" y="48"/>
                    </a:lnTo>
                    <a:lnTo>
                      <a:pt x="237" y="51"/>
                    </a:lnTo>
                    <a:lnTo>
                      <a:pt x="237" y="55"/>
                    </a:lnTo>
                    <a:lnTo>
                      <a:pt x="237" y="59"/>
                    </a:lnTo>
                    <a:lnTo>
                      <a:pt x="237" y="64"/>
                    </a:lnTo>
                    <a:lnTo>
                      <a:pt x="237" y="68"/>
                    </a:lnTo>
                    <a:lnTo>
                      <a:pt x="237" y="73"/>
                    </a:lnTo>
                    <a:lnTo>
                      <a:pt x="237" y="79"/>
                    </a:lnTo>
                    <a:lnTo>
                      <a:pt x="239" y="84"/>
                    </a:lnTo>
                    <a:lnTo>
                      <a:pt x="239" y="89"/>
                    </a:lnTo>
                    <a:lnTo>
                      <a:pt x="239" y="95"/>
                    </a:lnTo>
                    <a:lnTo>
                      <a:pt x="239" y="100"/>
                    </a:lnTo>
                    <a:lnTo>
                      <a:pt x="239" y="106"/>
                    </a:lnTo>
                    <a:lnTo>
                      <a:pt x="239" y="112"/>
                    </a:lnTo>
                    <a:lnTo>
                      <a:pt x="239" y="119"/>
                    </a:lnTo>
                    <a:lnTo>
                      <a:pt x="239" y="126"/>
                    </a:lnTo>
                    <a:lnTo>
                      <a:pt x="239" y="132"/>
                    </a:lnTo>
                    <a:lnTo>
                      <a:pt x="239" y="139"/>
                    </a:lnTo>
                    <a:lnTo>
                      <a:pt x="239" y="146"/>
                    </a:lnTo>
                    <a:lnTo>
                      <a:pt x="239" y="151"/>
                    </a:lnTo>
                    <a:lnTo>
                      <a:pt x="239" y="159"/>
                    </a:lnTo>
                    <a:lnTo>
                      <a:pt x="239" y="166"/>
                    </a:lnTo>
                    <a:lnTo>
                      <a:pt x="239" y="173"/>
                    </a:lnTo>
                    <a:lnTo>
                      <a:pt x="239" y="181"/>
                    </a:lnTo>
                    <a:lnTo>
                      <a:pt x="239" y="187"/>
                    </a:lnTo>
                    <a:lnTo>
                      <a:pt x="237" y="194"/>
                    </a:lnTo>
                    <a:lnTo>
                      <a:pt x="237" y="201"/>
                    </a:lnTo>
                    <a:lnTo>
                      <a:pt x="237" y="207"/>
                    </a:lnTo>
                    <a:lnTo>
                      <a:pt x="237" y="214"/>
                    </a:lnTo>
                    <a:lnTo>
                      <a:pt x="237" y="221"/>
                    </a:lnTo>
                    <a:lnTo>
                      <a:pt x="237" y="227"/>
                    </a:lnTo>
                    <a:lnTo>
                      <a:pt x="237" y="234"/>
                    </a:lnTo>
                    <a:lnTo>
                      <a:pt x="237" y="241"/>
                    </a:lnTo>
                    <a:lnTo>
                      <a:pt x="237" y="248"/>
                    </a:lnTo>
                    <a:lnTo>
                      <a:pt x="237" y="253"/>
                    </a:lnTo>
                    <a:lnTo>
                      <a:pt x="237" y="258"/>
                    </a:lnTo>
                    <a:lnTo>
                      <a:pt x="237" y="265"/>
                    </a:lnTo>
                    <a:lnTo>
                      <a:pt x="237" y="270"/>
                    </a:lnTo>
                    <a:lnTo>
                      <a:pt x="237" y="277"/>
                    </a:lnTo>
                    <a:lnTo>
                      <a:pt x="237" y="282"/>
                    </a:lnTo>
                    <a:lnTo>
                      <a:pt x="237" y="288"/>
                    </a:lnTo>
                    <a:lnTo>
                      <a:pt x="237" y="293"/>
                    </a:lnTo>
                    <a:lnTo>
                      <a:pt x="237" y="297"/>
                    </a:lnTo>
                    <a:lnTo>
                      <a:pt x="237" y="301"/>
                    </a:lnTo>
                    <a:lnTo>
                      <a:pt x="237" y="307"/>
                    </a:lnTo>
                    <a:lnTo>
                      <a:pt x="237" y="311"/>
                    </a:lnTo>
                    <a:lnTo>
                      <a:pt x="237" y="313"/>
                    </a:lnTo>
                    <a:lnTo>
                      <a:pt x="237" y="317"/>
                    </a:lnTo>
                    <a:lnTo>
                      <a:pt x="237" y="320"/>
                    </a:lnTo>
                    <a:lnTo>
                      <a:pt x="237" y="325"/>
                    </a:lnTo>
                    <a:lnTo>
                      <a:pt x="237" y="331"/>
                    </a:lnTo>
                    <a:lnTo>
                      <a:pt x="237" y="332"/>
                    </a:lnTo>
                    <a:lnTo>
                      <a:pt x="237" y="333"/>
                    </a:lnTo>
                    <a:lnTo>
                      <a:pt x="216" y="341"/>
                    </a:lnTo>
                    <a:lnTo>
                      <a:pt x="223" y="43"/>
                    </a:lnTo>
                    <a:lnTo>
                      <a:pt x="21" y="18"/>
                    </a:lnTo>
                    <a:lnTo>
                      <a:pt x="21" y="20"/>
                    </a:lnTo>
                    <a:lnTo>
                      <a:pt x="21" y="24"/>
                    </a:lnTo>
                    <a:lnTo>
                      <a:pt x="21" y="26"/>
                    </a:lnTo>
                    <a:lnTo>
                      <a:pt x="21" y="31"/>
                    </a:lnTo>
                    <a:lnTo>
                      <a:pt x="21" y="35"/>
                    </a:lnTo>
                    <a:lnTo>
                      <a:pt x="21" y="40"/>
                    </a:lnTo>
                    <a:lnTo>
                      <a:pt x="21" y="44"/>
                    </a:lnTo>
                    <a:lnTo>
                      <a:pt x="21" y="49"/>
                    </a:lnTo>
                    <a:lnTo>
                      <a:pt x="21" y="55"/>
                    </a:lnTo>
                    <a:lnTo>
                      <a:pt x="21" y="61"/>
                    </a:lnTo>
                    <a:lnTo>
                      <a:pt x="21" y="64"/>
                    </a:lnTo>
                    <a:lnTo>
                      <a:pt x="21" y="68"/>
                    </a:lnTo>
                    <a:lnTo>
                      <a:pt x="21" y="71"/>
                    </a:lnTo>
                    <a:lnTo>
                      <a:pt x="21" y="75"/>
                    </a:lnTo>
                    <a:lnTo>
                      <a:pt x="21" y="79"/>
                    </a:lnTo>
                    <a:lnTo>
                      <a:pt x="21" y="81"/>
                    </a:lnTo>
                    <a:lnTo>
                      <a:pt x="21" y="85"/>
                    </a:lnTo>
                    <a:lnTo>
                      <a:pt x="23" y="89"/>
                    </a:lnTo>
                    <a:lnTo>
                      <a:pt x="23" y="92"/>
                    </a:lnTo>
                    <a:lnTo>
                      <a:pt x="23" y="95"/>
                    </a:lnTo>
                    <a:lnTo>
                      <a:pt x="23" y="99"/>
                    </a:lnTo>
                    <a:lnTo>
                      <a:pt x="23" y="103"/>
                    </a:lnTo>
                    <a:lnTo>
                      <a:pt x="23" y="106"/>
                    </a:lnTo>
                    <a:lnTo>
                      <a:pt x="23" y="110"/>
                    </a:lnTo>
                    <a:lnTo>
                      <a:pt x="23" y="112"/>
                    </a:lnTo>
                    <a:lnTo>
                      <a:pt x="23" y="116"/>
                    </a:lnTo>
                    <a:lnTo>
                      <a:pt x="23" y="119"/>
                    </a:lnTo>
                    <a:lnTo>
                      <a:pt x="23" y="123"/>
                    </a:lnTo>
                    <a:lnTo>
                      <a:pt x="23" y="126"/>
                    </a:lnTo>
                    <a:lnTo>
                      <a:pt x="23" y="130"/>
                    </a:lnTo>
                    <a:lnTo>
                      <a:pt x="23" y="132"/>
                    </a:lnTo>
                    <a:lnTo>
                      <a:pt x="23" y="136"/>
                    </a:lnTo>
                    <a:lnTo>
                      <a:pt x="23" y="140"/>
                    </a:lnTo>
                    <a:lnTo>
                      <a:pt x="23" y="143"/>
                    </a:lnTo>
                    <a:lnTo>
                      <a:pt x="21" y="150"/>
                    </a:lnTo>
                    <a:lnTo>
                      <a:pt x="21" y="155"/>
                    </a:lnTo>
                    <a:lnTo>
                      <a:pt x="21" y="160"/>
                    </a:lnTo>
                    <a:lnTo>
                      <a:pt x="21" y="166"/>
                    </a:lnTo>
                    <a:lnTo>
                      <a:pt x="21" y="170"/>
                    </a:lnTo>
                    <a:lnTo>
                      <a:pt x="21" y="175"/>
                    </a:lnTo>
                    <a:lnTo>
                      <a:pt x="21" y="178"/>
                    </a:lnTo>
                    <a:lnTo>
                      <a:pt x="21" y="182"/>
                    </a:lnTo>
                    <a:lnTo>
                      <a:pt x="21" y="186"/>
                    </a:lnTo>
                    <a:lnTo>
                      <a:pt x="21" y="190"/>
                    </a:lnTo>
                    <a:lnTo>
                      <a:pt x="21" y="193"/>
                    </a:lnTo>
                    <a:lnTo>
                      <a:pt x="21" y="198"/>
                    </a:lnTo>
                    <a:lnTo>
                      <a:pt x="21" y="203"/>
                    </a:lnTo>
                    <a:lnTo>
                      <a:pt x="21" y="209"/>
                    </a:lnTo>
                    <a:lnTo>
                      <a:pt x="21" y="214"/>
                    </a:lnTo>
                    <a:lnTo>
                      <a:pt x="21" y="221"/>
                    </a:lnTo>
                    <a:lnTo>
                      <a:pt x="20" y="227"/>
                    </a:lnTo>
                    <a:lnTo>
                      <a:pt x="20" y="233"/>
                    </a:lnTo>
                    <a:lnTo>
                      <a:pt x="20" y="237"/>
                    </a:lnTo>
                    <a:lnTo>
                      <a:pt x="20" y="240"/>
                    </a:lnTo>
                    <a:lnTo>
                      <a:pt x="20" y="244"/>
                    </a:lnTo>
                    <a:lnTo>
                      <a:pt x="20" y="248"/>
                    </a:lnTo>
                    <a:lnTo>
                      <a:pt x="20" y="250"/>
                    </a:lnTo>
                    <a:lnTo>
                      <a:pt x="20" y="253"/>
                    </a:lnTo>
                    <a:lnTo>
                      <a:pt x="20" y="257"/>
                    </a:lnTo>
                    <a:lnTo>
                      <a:pt x="20" y="261"/>
                    </a:lnTo>
                    <a:lnTo>
                      <a:pt x="20" y="264"/>
                    </a:lnTo>
                    <a:lnTo>
                      <a:pt x="20" y="268"/>
                    </a:lnTo>
                    <a:lnTo>
                      <a:pt x="20" y="270"/>
                    </a:lnTo>
                    <a:lnTo>
                      <a:pt x="20" y="274"/>
                    </a:lnTo>
                    <a:lnTo>
                      <a:pt x="20" y="280"/>
                    </a:lnTo>
                    <a:lnTo>
                      <a:pt x="20" y="286"/>
                    </a:lnTo>
                    <a:lnTo>
                      <a:pt x="20" y="293"/>
                    </a:lnTo>
                    <a:lnTo>
                      <a:pt x="20" y="300"/>
                    </a:lnTo>
                    <a:lnTo>
                      <a:pt x="20" y="305"/>
                    </a:lnTo>
                    <a:lnTo>
                      <a:pt x="20" y="311"/>
                    </a:lnTo>
                    <a:lnTo>
                      <a:pt x="20" y="316"/>
                    </a:lnTo>
                    <a:lnTo>
                      <a:pt x="20" y="321"/>
                    </a:lnTo>
                    <a:lnTo>
                      <a:pt x="20" y="325"/>
                    </a:lnTo>
                    <a:lnTo>
                      <a:pt x="20" y="329"/>
                    </a:lnTo>
                    <a:lnTo>
                      <a:pt x="20" y="332"/>
                    </a:lnTo>
                    <a:lnTo>
                      <a:pt x="20" y="336"/>
                    </a:lnTo>
                    <a:lnTo>
                      <a:pt x="20" y="340"/>
                    </a:lnTo>
                    <a:lnTo>
                      <a:pt x="20" y="341"/>
                    </a:lnTo>
                    <a:lnTo>
                      <a:pt x="0" y="33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02" name="Freeform 108">
                <a:extLst>
                  <a:ext uri="{FF2B5EF4-FFF2-40B4-BE49-F238E27FC236}">
                    <a16:creationId xmlns:a16="http://schemas.microsoft.com/office/drawing/2014/main" id="{D31B18F7-8517-4C76-A540-D16F1502F2C3}"/>
                  </a:ext>
                </a:extLst>
              </p:cNvPr>
              <p:cNvSpPr>
                <a:spLocks/>
              </p:cNvSpPr>
              <p:nvPr/>
            </p:nvSpPr>
            <p:spPr bwMode="auto">
              <a:xfrm>
                <a:off x="2819" y="1494"/>
                <a:ext cx="47" cy="23"/>
              </a:xfrm>
              <a:custGeom>
                <a:avLst/>
                <a:gdLst>
                  <a:gd name="T0" fmla="*/ 0 w 48"/>
                  <a:gd name="T1" fmla="*/ 1 h 19"/>
                  <a:gd name="T2" fmla="*/ 1 w 48"/>
                  <a:gd name="T3" fmla="*/ 1 h 19"/>
                  <a:gd name="T4" fmla="*/ 20 w 48"/>
                  <a:gd name="T5" fmla="*/ 1 h 19"/>
                  <a:gd name="T6" fmla="*/ 33 w 48"/>
                  <a:gd name="T7" fmla="*/ 0 h 19"/>
                  <a:gd name="T8" fmla="*/ 43 w 48"/>
                  <a:gd name="T9" fmla="*/ 0 h 19"/>
                  <a:gd name="T10" fmla="*/ 54 w 48"/>
                  <a:gd name="T11" fmla="*/ 0 h 19"/>
                  <a:gd name="T12" fmla="*/ 69 w 48"/>
                  <a:gd name="T13" fmla="*/ 0 h 19"/>
                  <a:gd name="T14" fmla="*/ 80 w 48"/>
                  <a:gd name="T15" fmla="*/ 0 h 19"/>
                  <a:gd name="T16" fmla="*/ 92 w 48"/>
                  <a:gd name="T17" fmla="*/ 0 h 19"/>
                  <a:gd name="T18" fmla="*/ 104 w 48"/>
                  <a:gd name="T19" fmla="*/ 0 h 19"/>
                  <a:gd name="T20" fmla="*/ 115 w 48"/>
                  <a:gd name="T21" fmla="*/ 1 h 19"/>
                  <a:gd name="T22" fmla="*/ 129 w 48"/>
                  <a:gd name="T23" fmla="*/ 2 h 19"/>
                  <a:gd name="T24" fmla="*/ 141 w 48"/>
                  <a:gd name="T25" fmla="*/ 22 h 19"/>
                  <a:gd name="T26" fmla="*/ 135 w 48"/>
                  <a:gd name="T27" fmla="*/ 34 h 19"/>
                  <a:gd name="T28" fmla="*/ 117 w 48"/>
                  <a:gd name="T29" fmla="*/ 45 h 19"/>
                  <a:gd name="T30" fmla="*/ 114 w 48"/>
                  <a:gd name="T31" fmla="*/ 45 h 19"/>
                  <a:gd name="T32" fmla="*/ 104 w 48"/>
                  <a:gd name="T33" fmla="*/ 49 h 19"/>
                  <a:gd name="T34" fmla="*/ 92 w 48"/>
                  <a:gd name="T35" fmla="*/ 57 h 19"/>
                  <a:gd name="T36" fmla="*/ 84 w 48"/>
                  <a:gd name="T37" fmla="*/ 60 h 19"/>
                  <a:gd name="T38" fmla="*/ 78 w 48"/>
                  <a:gd name="T39" fmla="*/ 60 h 19"/>
                  <a:gd name="T40" fmla="*/ 67 w 48"/>
                  <a:gd name="T41" fmla="*/ 66 h 19"/>
                  <a:gd name="T42" fmla="*/ 54 w 48"/>
                  <a:gd name="T43" fmla="*/ 66 h 19"/>
                  <a:gd name="T44" fmla="*/ 47 w 48"/>
                  <a:gd name="T45" fmla="*/ 66 h 19"/>
                  <a:gd name="T46" fmla="*/ 37 w 48"/>
                  <a:gd name="T47" fmla="*/ 66 h 19"/>
                  <a:gd name="T48" fmla="*/ 37 w 48"/>
                  <a:gd name="T49" fmla="*/ 69 h 19"/>
                  <a:gd name="T50" fmla="*/ 0 w 48"/>
                  <a:gd name="T51" fmla="*/ 1 h 19"/>
                  <a:gd name="T52" fmla="*/ 0 w 48"/>
                  <a:gd name="T53" fmla="*/ 1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9"/>
                  <a:gd name="T83" fmla="*/ 48 w 48"/>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9">
                    <a:moveTo>
                      <a:pt x="0" y="1"/>
                    </a:moveTo>
                    <a:lnTo>
                      <a:pt x="1" y="1"/>
                    </a:lnTo>
                    <a:lnTo>
                      <a:pt x="7" y="1"/>
                    </a:lnTo>
                    <a:lnTo>
                      <a:pt x="11" y="0"/>
                    </a:lnTo>
                    <a:lnTo>
                      <a:pt x="15" y="0"/>
                    </a:lnTo>
                    <a:lnTo>
                      <a:pt x="19" y="0"/>
                    </a:lnTo>
                    <a:lnTo>
                      <a:pt x="24" y="0"/>
                    </a:lnTo>
                    <a:lnTo>
                      <a:pt x="28" y="0"/>
                    </a:lnTo>
                    <a:lnTo>
                      <a:pt x="32" y="0"/>
                    </a:lnTo>
                    <a:lnTo>
                      <a:pt x="36" y="0"/>
                    </a:lnTo>
                    <a:lnTo>
                      <a:pt x="40" y="1"/>
                    </a:lnTo>
                    <a:lnTo>
                      <a:pt x="45" y="2"/>
                    </a:lnTo>
                    <a:lnTo>
                      <a:pt x="48" y="6"/>
                    </a:lnTo>
                    <a:lnTo>
                      <a:pt x="47" y="9"/>
                    </a:lnTo>
                    <a:lnTo>
                      <a:pt x="41" y="12"/>
                    </a:lnTo>
                    <a:lnTo>
                      <a:pt x="39" y="12"/>
                    </a:lnTo>
                    <a:lnTo>
                      <a:pt x="36" y="13"/>
                    </a:lnTo>
                    <a:lnTo>
                      <a:pt x="32" y="15"/>
                    </a:lnTo>
                    <a:lnTo>
                      <a:pt x="29" y="16"/>
                    </a:lnTo>
                    <a:lnTo>
                      <a:pt x="27" y="16"/>
                    </a:lnTo>
                    <a:lnTo>
                      <a:pt x="23" y="17"/>
                    </a:lnTo>
                    <a:lnTo>
                      <a:pt x="19" y="17"/>
                    </a:lnTo>
                    <a:lnTo>
                      <a:pt x="16" y="17"/>
                    </a:lnTo>
                    <a:lnTo>
                      <a:pt x="12" y="17"/>
                    </a:lnTo>
                    <a:lnTo>
                      <a:pt x="12" y="19"/>
                    </a:lnTo>
                    <a:lnTo>
                      <a:pt x="0" y="1"/>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03" name="Freeform 109">
                <a:extLst>
                  <a:ext uri="{FF2B5EF4-FFF2-40B4-BE49-F238E27FC236}">
                    <a16:creationId xmlns:a16="http://schemas.microsoft.com/office/drawing/2014/main" id="{C29B16B4-66BA-4CA2-A0B0-CC7F17C269AC}"/>
                  </a:ext>
                </a:extLst>
              </p:cNvPr>
              <p:cNvSpPr>
                <a:spLocks/>
              </p:cNvSpPr>
              <p:nvPr/>
            </p:nvSpPr>
            <p:spPr bwMode="auto">
              <a:xfrm>
                <a:off x="3597" y="1306"/>
                <a:ext cx="224" cy="355"/>
              </a:xfrm>
              <a:custGeom>
                <a:avLst/>
                <a:gdLst>
                  <a:gd name="T0" fmla="*/ 23 w 192"/>
                  <a:gd name="T1" fmla="*/ 1078 h 310"/>
                  <a:gd name="T2" fmla="*/ 63 w 192"/>
                  <a:gd name="T3" fmla="*/ 1078 h 310"/>
                  <a:gd name="T4" fmla="*/ 99 w 192"/>
                  <a:gd name="T5" fmla="*/ 1078 h 310"/>
                  <a:gd name="T6" fmla="*/ 142 w 192"/>
                  <a:gd name="T7" fmla="*/ 1078 h 310"/>
                  <a:gd name="T8" fmla="*/ 189 w 192"/>
                  <a:gd name="T9" fmla="*/ 1078 h 310"/>
                  <a:gd name="T10" fmla="*/ 232 w 192"/>
                  <a:gd name="T11" fmla="*/ 1078 h 310"/>
                  <a:gd name="T12" fmla="*/ 282 w 192"/>
                  <a:gd name="T13" fmla="*/ 1078 h 310"/>
                  <a:gd name="T14" fmla="*/ 330 w 192"/>
                  <a:gd name="T15" fmla="*/ 1078 h 310"/>
                  <a:gd name="T16" fmla="*/ 375 w 192"/>
                  <a:gd name="T17" fmla="*/ 1078 h 310"/>
                  <a:gd name="T18" fmla="*/ 419 w 192"/>
                  <a:gd name="T19" fmla="*/ 1078 h 310"/>
                  <a:gd name="T20" fmla="*/ 476 w 192"/>
                  <a:gd name="T21" fmla="*/ 1070 h 310"/>
                  <a:gd name="T22" fmla="*/ 523 w 192"/>
                  <a:gd name="T23" fmla="*/ 1063 h 310"/>
                  <a:gd name="T24" fmla="*/ 537 w 192"/>
                  <a:gd name="T25" fmla="*/ 1035 h 310"/>
                  <a:gd name="T26" fmla="*/ 546 w 192"/>
                  <a:gd name="T27" fmla="*/ 980 h 310"/>
                  <a:gd name="T28" fmla="*/ 548 w 192"/>
                  <a:gd name="T29" fmla="*/ 924 h 310"/>
                  <a:gd name="T30" fmla="*/ 550 w 192"/>
                  <a:gd name="T31" fmla="*/ 857 h 310"/>
                  <a:gd name="T32" fmla="*/ 550 w 192"/>
                  <a:gd name="T33" fmla="*/ 779 h 310"/>
                  <a:gd name="T34" fmla="*/ 550 w 192"/>
                  <a:gd name="T35" fmla="*/ 697 h 310"/>
                  <a:gd name="T36" fmla="*/ 551 w 192"/>
                  <a:gd name="T37" fmla="*/ 616 h 310"/>
                  <a:gd name="T38" fmla="*/ 551 w 192"/>
                  <a:gd name="T39" fmla="*/ 531 h 310"/>
                  <a:gd name="T40" fmla="*/ 551 w 192"/>
                  <a:gd name="T41" fmla="*/ 446 h 310"/>
                  <a:gd name="T42" fmla="*/ 551 w 192"/>
                  <a:gd name="T43" fmla="*/ 358 h 310"/>
                  <a:gd name="T44" fmla="*/ 551 w 192"/>
                  <a:gd name="T45" fmla="*/ 284 h 310"/>
                  <a:gd name="T46" fmla="*/ 550 w 192"/>
                  <a:gd name="T47" fmla="*/ 215 h 310"/>
                  <a:gd name="T48" fmla="*/ 548 w 192"/>
                  <a:gd name="T49" fmla="*/ 160 h 310"/>
                  <a:gd name="T50" fmla="*/ 546 w 192"/>
                  <a:gd name="T51" fmla="*/ 94 h 310"/>
                  <a:gd name="T52" fmla="*/ 508 w 192"/>
                  <a:gd name="T53" fmla="*/ 52 h 310"/>
                  <a:gd name="T54" fmla="*/ 465 w 192"/>
                  <a:gd name="T55" fmla="*/ 26 h 310"/>
                  <a:gd name="T56" fmla="*/ 411 w 192"/>
                  <a:gd name="T57" fmla="*/ 3 h 310"/>
                  <a:gd name="T58" fmla="*/ 345 w 192"/>
                  <a:gd name="T59" fmla="*/ 0 h 310"/>
                  <a:gd name="T60" fmla="*/ 273 w 192"/>
                  <a:gd name="T61" fmla="*/ 2 h 310"/>
                  <a:gd name="T62" fmla="*/ 214 w 192"/>
                  <a:gd name="T63" fmla="*/ 23 h 310"/>
                  <a:gd name="T64" fmla="*/ 152 w 192"/>
                  <a:gd name="T65" fmla="*/ 69 h 310"/>
                  <a:gd name="T66" fmla="*/ 104 w 192"/>
                  <a:gd name="T67" fmla="*/ 142 h 310"/>
                  <a:gd name="T68" fmla="*/ 80 w 192"/>
                  <a:gd name="T69" fmla="*/ 185 h 310"/>
                  <a:gd name="T70" fmla="*/ 67 w 192"/>
                  <a:gd name="T71" fmla="*/ 242 h 310"/>
                  <a:gd name="T72" fmla="*/ 53 w 192"/>
                  <a:gd name="T73" fmla="*/ 304 h 310"/>
                  <a:gd name="T74" fmla="*/ 43 w 192"/>
                  <a:gd name="T75" fmla="*/ 373 h 310"/>
                  <a:gd name="T76" fmla="*/ 33 w 192"/>
                  <a:gd name="T77" fmla="*/ 447 h 310"/>
                  <a:gd name="T78" fmla="*/ 23 w 192"/>
                  <a:gd name="T79" fmla="*/ 529 h 310"/>
                  <a:gd name="T80" fmla="*/ 18 w 192"/>
                  <a:gd name="T81" fmla="*/ 605 h 310"/>
                  <a:gd name="T82" fmla="*/ 14 w 192"/>
                  <a:gd name="T83" fmla="*/ 684 h 310"/>
                  <a:gd name="T84" fmla="*/ 3 w 192"/>
                  <a:gd name="T85" fmla="*/ 758 h 310"/>
                  <a:gd name="T86" fmla="*/ 2 w 192"/>
                  <a:gd name="T87" fmla="*/ 835 h 310"/>
                  <a:gd name="T88" fmla="*/ 0 w 192"/>
                  <a:gd name="T89" fmla="*/ 899 h 310"/>
                  <a:gd name="T90" fmla="*/ 0 w 192"/>
                  <a:gd name="T91" fmla="*/ 959 h 310"/>
                  <a:gd name="T92" fmla="*/ 0 w 192"/>
                  <a:gd name="T93" fmla="*/ 1007 h 310"/>
                  <a:gd name="T94" fmla="*/ 0 w 192"/>
                  <a:gd name="T95" fmla="*/ 1066 h 3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2"/>
                  <a:gd name="T145" fmla="*/ 0 h 310"/>
                  <a:gd name="T146" fmla="*/ 192 w 192"/>
                  <a:gd name="T147" fmla="*/ 310 h 3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2" h="310">
                    <a:moveTo>
                      <a:pt x="0" y="310"/>
                    </a:moveTo>
                    <a:lnTo>
                      <a:pt x="3" y="310"/>
                    </a:lnTo>
                    <a:lnTo>
                      <a:pt x="4" y="310"/>
                    </a:lnTo>
                    <a:lnTo>
                      <a:pt x="8" y="310"/>
                    </a:lnTo>
                    <a:lnTo>
                      <a:pt x="11" y="310"/>
                    </a:lnTo>
                    <a:lnTo>
                      <a:pt x="16" y="310"/>
                    </a:lnTo>
                    <a:lnTo>
                      <a:pt x="18" y="310"/>
                    </a:lnTo>
                    <a:lnTo>
                      <a:pt x="22" y="310"/>
                    </a:lnTo>
                    <a:lnTo>
                      <a:pt x="24" y="310"/>
                    </a:lnTo>
                    <a:lnTo>
                      <a:pt x="28" y="310"/>
                    </a:lnTo>
                    <a:lnTo>
                      <a:pt x="31" y="310"/>
                    </a:lnTo>
                    <a:lnTo>
                      <a:pt x="34" y="310"/>
                    </a:lnTo>
                    <a:lnTo>
                      <a:pt x="38" y="310"/>
                    </a:lnTo>
                    <a:lnTo>
                      <a:pt x="42" y="310"/>
                    </a:lnTo>
                    <a:lnTo>
                      <a:pt x="45" y="310"/>
                    </a:lnTo>
                    <a:lnTo>
                      <a:pt x="49" y="310"/>
                    </a:lnTo>
                    <a:lnTo>
                      <a:pt x="53" y="310"/>
                    </a:lnTo>
                    <a:lnTo>
                      <a:pt x="57" y="310"/>
                    </a:lnTo>
                    <a:lnTo>
                      <a:pt x="61" y="310"/>
                    </a:lnTo>
                    <a:lnTo>
                      <a:pt x="65" y="310"/>
                    </a:lnTo>
                    <a:lnTo>
                      <a:pt x="69" y="310"/>
                    </a:lnTo>
                    <a:lnTo>
                      <a:pt x="73" y="310"/>
                    </a:lnTo>
                    <a:lnTo>
                      <a:pt x="77" y="310"/>
                    </a:lnTo>
                    <a:lnTo>
                      <a:pt x="81" y="310"/>
                    </a:lnTo>
                    <a:lnTo>
                      <a:pt x="85" y="310"/>
                    </a:lnTo>
                    <a:lnTo>
                      <a:pt x="90" y="310"/>
                    </a:lnTo>
                    <a:lnTo>
                      <a:pt x="94" y="310"/>
                    </a:lnTo>
                    <a:lnTo>
                      <a:pt x="98" y="310"/>
                    </a:lnTo>
                    <a:lnTo>
                      <a:pt x="102" y="310"/>
                    </a:lnTo>
                    <a:lnTo>
                      <a:pt x="106" y="310"/>
                    </a:lnTo>
                    <a:lnTo>
                      <a:pt x="110" y="310"/>
                    </a:lnTo>
                    <a:lnTo>
                      <a:pt x="114" y="310"/>
                    </a:lnTo>
                    <a:lnTo>
                      <a:pt x="118" y="310"/>
                    </a:lnTo>
                    <a:lnTo>
                      <a:pt x="124" y="310"/>
                    </a:lnTo>
                    <a:lnTo>
                      <a:pt x="126" y="310"/>
                    </a:lnTo>
                    <a:lnTo>
                      <a:pt x="130" y="310"/>
                    </a:lnTo>
                    <a:lnTo>
                      <a:pt x="134" y="310"/>
                    </a:lnTo>
                    <a:lnTo>
                      <a:pt x="138" y="310"/>
                    </a:lnTo>
                    <a:lnTo>
                      <a:pt x="142" y="310"/>
                    </a:lnTo>
                    <a:lnTo>
                      <a:pt x="145" y="310"/>
                    </a:lnTo>
                    <a:lnTo>
                      <a:pt x="149" y="310"/>
                    </a:lnTo>
                    <a:lnTo>
                      <a:pt x="153" y="310"/>
                    </a:lnTo>
                    <a:lnTo>
                      <a:pt x="160" y="308"/>
                    </a:lnTo>
                    <a:lnTo>
                      <a:pt x="165" y="308"/>
                    </a:lnTo>
                    <a:lnTo>
                      <a:pt x="171" y="307"/>
                    </a:lnTo>
                    <a:lnTo>
                      <a:pt x="176" y="307"/>
                    </a:lnTo>
                    <a:lnTo>
                      <a:pt x="179" y="306"/>
                    </a:lnTo>
                    <a:lnTo>
                      <a:pt x="181" y="306"/>
                    </a:lnTo>
                    <a:lnTo>
                      <a:pt x="184" y="304"/>
                    </a:lnTo>
                    <a:lnTo>
                      <a:pt x="187" y="304"/>
                    </a:lnTo>
                    <a:lnTo>
                      <a:pt x="187" y="302"/>
                    </a:lnTo>
                    <a:lnTo>
                      <a:pt x="187" y="299"/>
                    </a:lnTo>
                    <a:lnTo>
                      <a:pt x="187" y="294"/>
                    </a:lnTo>
                    <a:lnTo>
                      <a:pt x="188" y="288"/>
                    </a:lnTo>
                    <a:lnTo>
                      <a:pt x="188" y="286"/>
                    </a:lnTo>
                    <a:lnTo>
                      <a:pt x="188" y="282"/>
                    </a:lnTo>
                    <a:lnTo>
                      <a:pt x="188" y="279"/>
                    </a:lnTo>
                    <a:lnTo>
                      <a:pt x="189" y="275"/>
                    </a:lnTo>
                    <a:lnTo>
                      <a:pt x="189" y="270"/>
                    </a:lnTo>
                    <a:lnTo>
                      <a:pt x="189" y="266"/>
                    </a:lnTo>
                    <a:lnTo>
                      <a:pt x="189" y="262"/>
                    </a:lnTo>
                    <a:lnTo>
                      <a:pt x="191" y="258"/>
                    </a:lnTo>
                    <a:lnTo>
                      <a:pt x="191" y="252"/>
                    </a:lnTo>
                    <a:lnTo>
                      <a:pt x="191" y="247"/>
                    </a:lnTo>
                    <a:lnTo>
                      <a:pt x="191" y="241"/>
                    </a:lnTo>
                    <a:lnTo>
                      <a:pt x="191" y="237"/>
                    </a:lnTo>
                    <a:lnTo>
                      <a:pt x="191" y="231"/>
                    </a:lnTo>
                    <a:lnTo>
                      <a:pt x="191" y="225"/>
                    </a:lnTo>
                    <a:lnTo>
                      <a:pt x="191" y="220"/>
                    </a:lnTo>
                    <a:lnTo>
                      <a:pt x="191" y="215"/>
                    </a:lnTo>
                    <a:lnTo>
                      <a:pt x="191" y="208"/>
                    </a:lnTo>
                    <a:lnTo>
                      <a:pt x="191" y="201"/>
                    </a:lnTo>
                    <a:lnTo>
                      <a:pt x="191" y="196"/>
                    </a:lnTo>
                    <a:lnTo>
                      <a:pt x="192" y="191"/>
                    </a:lnTo>
                    <a:lnTo>
                      <a:pt x="192" y="184"/>
                    </a:lnTo>
                    <a:lnTo>
                      <a:pt x="192" y="177"/>
                    </a:lnTo>
                    <a:lnTo>
                      <a:pt x="192" y="172"/>
                    </a:lnTo>
                    <a:lnTo>
                      <a:pt x="192" y="165"/>
                    </a:lnTo>
                    <a:lnTo>
                      <a:pt x="192" y="158"/>
                    </a:lnTo>
                    <a:lnTo>
                      <a:pt x="192" y="153"/>
                    </a:lnTo>
                    <a:lnTo>
                      <a:pt x="192" y="146"/>
                    </a:lnTo>
                    <a:lnTo>
                      <a:pt x="192" y="140"/>
                    </a:lnTo>
                    <a:lnTo>
                      <a:pt x="192" y="134"/>
                    </a:lnTo>
                    <a:lnTo>
                      <a:pt x="192" y="128"/>
                    </a:lnTo>
                    <a:lnTo>
                      <a:pt x="192" y="121"/>
                    </a:lnTo>
                    <a:lnTo>
                      <a:pt x="192" y="116"/>
                    </a:lnTo>
                    <a:lnTo>
                      <a:pt x="192" y="109"/>
                    </a:lnTo>
                    <a:lnTo>
                      <a:pt x="192" y="103"/>
                    </a:lnTo>
                    <a:lnTo>
                      <a:pt x="192" y="98"/>
                    </a:lnTo>
                    <a:lnTo>
                      <a:pt x="192" y="93"/>
                    </a:lnTo>
                    <a:lnTo>
                      <a:pt x="192" y="87"/>
                    </a:lnTo>
                    <a:lnTo>
                      <a:pt x="192" y="82"/>
                    </a:lnTo>
                    <a:lnTo>
                      <a:pt x="192" y="77"/>
                    </a:lnTo>
                    <a:lnTo>
                      <a:pt x="192" y="73"/>
                    </a:lnTo>
                    <a:lnTo>
                      <a:pt x="191" y="67"/>
                    </a:lnTo>
                    <a:lnTo>
                      <a:pt x="191" y="62"/>
                    </a:lnTo>
                    <a:lnTo>
                      <a:pt x="191" y="58"/>
                    </a:lnTo>
                    <a:lnTo>
                      <a:pt x="191" y="53"/>
                    </a:lnTo>
                    <a:lnTo>
                      <a:pt x="191" y="49"/>
                    </a:lnTo>
                    <a:lnTo>
                      <a:pt x="189" y="45"/>
                    </a:lnTo>
                    <a:lnTo>
                      <a:pt x="189" y="42"/>
                    </a:lnTo>
                    <a:lnTo>
                      <a:pt x="189" y="38"/>
                    </a:lnTo>
                    <a:lnTo>
                      <a:pt x="188" y="32"/>
                    </a:lnTo>
                    <a:lnTo>
                      <a:pt x="188" y="27"/>
                    </a:lnTo>
                    <a:lnTo>
                      <a:pt x="187" y="24"/>
                    </a:lnTo>
                    <a:lnTo>
                      <a:pt x="187" y="22"/>
                    </a:lnTo>
                    <a:lnTo>
                      <a:pt x="181" y="18"/>
                    </a:lnTo>
                    <a:lnTo>
                      <a:pt x="176" y="15"/>
                    </a:lnTo>
                    <a:lnTo>
                      <a:pt x="173" y="12"/>
                    </a:lnTo>
                    <a:lnTo>
                      <a:pt x="169" y="11"/>
                    </a:lnTo>
                    <a:lnTo>
                      <a:pt x="165" y="10"/>
                    </a:lnTo>
                    <a:lnTo>
                      <a:pt x="161" y="8"/>
                    </a:lnTo>
                    <a:lnTo>
                      <a:pt x="157" y="7"/>
                    </a:lnTo>
                    <a:lnTo>
                      <a:pt x="152" y="4"/>
                    </a:lnTo>
                    <a:lnTo>
                      <a:pt x="146" y="3"/>
                    </a:lnTo>
                    <a:lnTo>
                      <a:pt x="142" y="3"/>
                    </a:lnTo>
                    <a:lnTo>
                      <a:pt x="136" y="2"/>
                    </a:lnTo>
                    <a:lnTo>
                      <a:pt x="130" y="2"/>
                    </a:lnTo>
                    <a:lnTo>
                      <a:pt x="125" y="0"/>
                    </a:lnTo>
                    <a:lnTo>
                      <a:pt x="120" y="0"/>
                    </a:lnTo>
                    <a:lnTo>
                      <a:pt x="114" y="0"/>
                    </a:lnTo>
                    <a:lnTo>
                      <a:pt x="108" y="0"/>
                    </a:lnTo>
                    <a:lnTo>
                      <a:pt x="102" y="0"/>
                    </a:lnTo>
                    <a:lnTo>
                      <a:pt x="95" y="2"/>
                    </a:lnTo>
                    <a:lnTo>
                      <a:pt x="90" y="2"/>
                    </a:lnTo>
                    <a:lnTo>
                      <a:pt x="83" y="3"/>
                    </a:lnTo>
                    <a:lnTo>
                      <a:pt x="78" y="6"/>
                    </a:lnTo>
                    <a:lnTo>
                      <a:pt x="74" y="7"/>
                    </a:lnTo>
                    <a:lnTo>
                      <a:pt x="67" y="10"/>
                    </a:lnTo>
                    <a:lnTo>
                      <a:pt x="62" y="12"/>
                    </a:lnTo>
                    <a:lnTo>
                      <a:pt x="57" y="16"/>
                    </a:lnTo>
                    <a:lnTo>
                      <a:pt x="53" y="20"/>
                    </a:lnTo>
                    <a:lnTo>
                      <a:pt x="47" y="23"/>
                    </a:lnTo>
                    <a:lnTo>
                      <a:pt x="43" y="28"/>
                    </a:lnTo>
                    <a:lnTo>
                      <a:pt x="39" y="34"/>
                    </a:lnTo>
                    <a:lnTo>
                      <a:pt x="36" y="41"/>
                    </a:lnTo>
                    <a:lnTo>
                      <a:pt x="34" y="42"/>
                    </a:lnTo>
                    <a:lnTo>
                      <a:pt x="32" y="46"/>
                    </a:lnTo>
                    <a:lnTo>
                      <a:pt x="31" y="49"/>
                    </a:lnTo>
                    <a:lnTo>
                      <a:pt x="28" y="53"/>
                    </a:lnTo>
                    <a:lnTo>
                      <a:pt x="27" y="57"/>
                    </a:lnTo>
                    <a:lnTo>
                      <a:pt x="26" y="61"/>
                    </a:lnTo>
                    <a:lnTo>
                      <a:pt x="24" y="65"/>
                    </a:lnTo>
                    <a:lnTo>
                      <a:pt x="23" y="69"/>
                    </a:lnTo>
                    <a:lnTo>
                      <a:pt x="22" y="73"/>
                    </a:lnTo>
                    <a:lnTo>
                      <a:pt x="20" y="78"/>
                    </a:lnTo>
                    <a:lnTo>
                      <a:pt x="19" y="82"/>
                    </a:lnTo>
                    <a:lnTo>
                      <a:pt x="18" y="87"/>
                    </a:lnTo>
                    <a:lnTo>
                      <a:pt x="18" y="91"/>
                    </a:lnTo>
                    <a:lnTo>
                      <a:pt x="16" y="97"/>
                    </a:lnTo>
                    <a:lnTo>
                      <a:pt x="15" y="102"/>
                    </a:lnTo>
                    <a:lnTo>
                      <a:pt x="15" y="107"/>
                    </a:lnTo>
                    <a:lnTo>
                      <a:pt x="12" y="113"/>
                    </a:lnTo>
                    <a:lnTo>
                      <a:pt x="12" y="118"/>
                    </a:lnTo>
                    <a:lnTo>
                      <a:pt x="11" y="124"/>
                    </a:lnTo>
                    <a:lnTo>
                      <a:pt x="11" y="129"/>
                    </a:lnTo>
                    <a:lnTo>
                      <a:pt x="10" y="134"/>
                    </a:lnTo>
                    <a:lnTo>
                      <a:pt x="10" y="140"/>
                    </a:lnTo>
                    <a:lnTo>
                      <a:pt x="8" y="145"/>
                    </a:lnTo>
                    <a:lnTo>
                      <a:pt x="8" y="152"/>
                    </a:lnTo>
                    <a:lnTo>
                      <a:pt x="7" y="157"/>
                    </a:lnTo>
                    <a:lnTo>
                      <a:pt x="7" y="162"/>
                    </a:lnTo>
                    <a:lnTo>
                      <a:pt x="6" y="169"/>
                    </a:lnTo>
                    <a:lnTo>
                      <a:pt x="6" y="174"/>
                    </a:lnTo>
                    <a:lnTo>
                      <a:pt x="6" y="180"/>
                    </a:lnTo>
                    <a:lnTo>
                      <a:pt x="4" y="187"/>
                    </a:lnTo>
                    <a:lnTo>
                      <a:pt x="4" y="192"/>
                    </a:lnTo>
                    <a:lnTo>
                      <a:pt x="4" y="197"/>
                    </a:lnTo>
                    <a:lnTo>
                      <a:pt x="3" y="203"/>
                    </a:lnTo>
                    <a:lnTo>
                      <a:pt x="3" y="208"/>
                    </a:lnTo>
                    <a:lnTo>
                      <a:pt x="3" y="213"/>
                    </a:lnTo>
                    <a:lnTo>
                      <a:pt x="3" y="219"/>
                    </a:lnTo>
                    <a:lnTo>
                      <a:pt x="2" y="224"/>
                    </a:lnTo>
                    <a:lnTo>
                      <a:pt x="2" y="229"/>
                    </a:lnTo>
                    <a:lnTo>
                      <a:pt x="2" y="235"/>
                    </a:lnTo>
                    <a:lnTo>
                      <a:pt x="2" y="240"/>
                    </a:lnTo>
                    <a:lnTo>
                      <a:pt x="0" y="244"/>
                    </a:lnTo>
                    <a:lnTo>
                      <a:pt x="0" y="250"/>
                    </a:lnTo>
                    <a:lnTo>
                      <a:pt x="0" y="254"/>
                    </a:lnTo>
                    <a:lnTo>
                      <a:pt x="0" y="259"/>
                    </a:lnTo>
                    <a:lnTo>
                      <a:pt x="0" y="263"/>
                    </a:lnTo>
                    <a:lnTo>
                      <a:pt x="0" y="267"/>
                    </a:lnTo>
                    <a:lnTo>
                      <a:pt x="0" y="271"/>
                    </a:lnTo>
                    <a:lnTo>
                      <a:pt x="0" y="276"/>
                    </a:lnTo>
                    <a:lnTo>
                      <a:pt x="0" y="279"/>
                    </a:lnTo>
                    <a:lnTo>
                      <a:pt x="0" y="283"/>
                    </a:lnTo>
                    <a:lnTo>
                      <a:pt x="0" y="286"/>
                    </a:lnTo>
                    <a:lnTo>
                      <a:pt x="0" y="290"/>
                    </a:lnTo>
                    <a:lnTo>
                      <a:pt x="0" y="295"/>
                    </a:lnTo>
                    <a:lnTo>
                      <a:pt x="0" y="300"/>
                    </a:lnTo>
                    <a:lnTo>
                      <a:pt x="0" y="304"/>
                    </a:lnTo>
                    <a:lnTo>
                      <a:pt x="0" y="307"/>
                    </a:lnTo>
                    <a:lnTo>
                      <a:pt x="0" y="308"/>
                    </a:lnTo>
                    <a:lnTo>
                      <a:pt x="0" y="310"/>
                    </a:lnTo>
                    <a:close/>
                  </a:path>
                </a:pathLst>
              </a:custGeom>
              <a:solidFill>
                <a:srgbClr val="C73D3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04" name="Freeform 110">
                <a:extLst>
                  <a:ext uri="{FF2B5EF4-FFF2-40B4-BE49-F238E27FC236}">
                    <a16:creationId xmlns:a16="http://schemas.microsoft.com/office/drawing/2014/main" id="{4027F91B-E9B5-4A27-BCAB-E3DAA51F6E68}"/>
                  </a:ext>
                </a:extLst>
              </p:cNvPr>
              <p:cNvSpPr>
                <a:spLocks/>
              </p:cNvSpPr>
              <p:nvPr/>
            </p:nvSpPr>
            <p:spPr bwMode="auto">
              <a:xfrm>
                <a:off x="3621" y="1298"/>
                <a:ext cx="24" cy="378"/>
              </a:xfrm>
              <a:custGeom>
                <a:avLst/>
                <a:gdLst>
                  <a:gd name="T0" fmla="*/ 0 w 21"/>
                  <a:gd name="T1" fmla="*/ 15 h 327"/>
                  <a:gd name="T2" fmla="*/ 0 w 21"/>
                  <a:gd name="T3" fmla="*/ 49 h 327"/>
                  <a:gd name="T4" fmla="*/ 0 w 21"/>
                  <a:gd name="T5" fmla="*/ 91 h 327"/>
                  <a:gd name="T6" fmla="*/ 0 w 21"/>
                  <a:gd name="T7" fmla="*/ 143 h 327"/>
                  <a:gd name="T8" fmla="*/ 1 w 21"/>
                  <a:gd name="T9" fmla="*/ 205 h 327"/>
                  <a:gd name="T10" fmla="*/ 1 w 21"/>
                  <a:gd name="T11" fmla="*/ 264 h 327"/>
                  <a:gd name="T12" fmla="*/ 1 w 21"/>
                  <a:gd name="T13" fmla="*/ 330 h 327"/>
                  <a:gd name="T14" fmla="*/ 3 w 21"/>
                  <a:gd name="T15" fmla="*/ 386 h 327"/>
                  <a:gd name="T16" fmla="*/ 3 w 21"/>
                  <a:gd name="T17" fmla="*/ 444 h 327"/>
                  <a:gd name="T18" fmla="*/ 3 w 21"/>
                  <a:gd name="T19" fmla="*/ 485 h 327"/>
                  <a:gd name="T20" fmla="*/ 1 w 21"/>
                  <a:gd name="T21" fmla="*/ 524 h 327"/>
                  <a:gd name="T22" fmla="*/ 0 w 21"/>
                  <a:gd name="T23" fmla="*/ 581 h 327"/>
                  <a:gd name="T24" fmla="*/ 0 w 21"/>
                  <a:gd name="T25" fmla="*/ 621 h 327"/>
                  <a:gd name="T26" fmla="*/ 0 w 21"/>
                  <a:gd name="T27" fmla="*/ 659 h 327"/>
                  <a:gd name="T28" fmla="*/ 0 w 21"/>
                  <a:gd name="T29" fmla="*/ 698 h 327"/>
                  <a:gd name="T30" fmla="*/ 0 w 21"/>
                  <a:gd name="T31" fmla="*/ 734 h 327"/>
                  <a:gd name="T32" fmla="*/ 0 w 21"/>
                  <a:gd name="T33" fmla="*/ 778 h 327"/>
                  <a:gd name="T34" fmla="*/ 0 w 21"/>
                  <a:gd name="T35" fmla="*/ 820 h 327"/>
                  <a:gd name="T36" fmla="*/ 0 w 21"/>
                  <a:gd name="T37" fmla="*/ 864 h 327"/>
                  <a:gd name="T38" fmla="*/ 0 w 21"/>
                  <a:gd name="T39" fmla="*/ 899 h 327"/>
                  <a:gd name="T40" fmla="*/ 0 w 21"/>
                  <a:gd name="T41" fmla="*/ 942 h 327"/>
                  <a:gd name="T42" fmla="*/ 0 w 21"/>
                  <a:gd name="T43" fmla="*/ 981 h 327"/>
                  <a:gd name="T44" fmla="*/ 0 w 21"/>
                  <a:gd name="T45" fmla="*/ 1015 h 327"/>
                  <a:gd name="T46" fmla="*/ 0 w 21"/>
                  <a:gd name="T47" fmla="*/ 1076 h 327"/>
                  <a:gd name="T48" fmla="*/ 0 w 21"/>
                  <a:gd name="T49" fmla="*/ 1119 h 327"/>
                  <a:gd name="T50" fmla="*/ 0 w 21"/>
                  <a:gd name="T51" fmla="*/ 1142 h 327"/>
                  <a:gd name="T52" fmla="*/ 45 w 21"/>
                  <a:gd name="T53" fmla="*/ 1145 h 327"/>
                  <a:gd name="T54" fmla="*/ 45 w 21"/>
                  <a:gd name="T55" fmla="*/ 1122 h 327"/>
                  <a:gd name="T56" fmla="*/ 45 w 21"/>
                  <a:gd name="T57" fmla="*/ 1076 h 327"/>
                  <a:gd name="T58" fmla="*/ 45 w 21"/>
                  <a:gd name="T59" fmla="*/ 1029 h 327"/>
                  <a:gd name="T60" fmla="*/ 45 w 21"/>
                  <a:gd name="T61" fmla="*/ 993 h 327"/>
                  <a:gd name="T62" fmla="*/ 45 w 21"/>
                  <a:gd name="T63" fmla="*/ 956 h 327"/>
                  <a:gd name="T64" fmla="*/ 45 w 21"/>
                  <a:gd name="T65" fmla="*/ 914 h 327"/>
                  <a:gd name="T66" fmla="*/ 45 w 21"/>
                  <a:gd name="T67" fmla="*/ 872 h 327"/>
                  <a:gd name="T68" fmla="*/ 45 w 21"/>
                  <a:gd name="T69" fmla="*/ 830 h 327"/>
                  <a:gd name="T70" fmla="*/ 45 w 21"/>
                  <a:gd name="T71" fmla="*/ 791 h 327"/>
                  <a:gd name="T72" fmla="*/ 45 w 21"/>
                  <a:gd name="T73" fmla="*/ 742 h 327"/>
                  <a:gd name="T74" fmla="*/ 45 w 21"/>
                  <a:gd name="T75" fmla="*/ 698 h 327"/>
                  <a:gd name="T76" fmla="*/ 45 w 21"/>
                  <a:gd name="T77" fmla="*/ 659 h 327"/>
                  <a:gd name="T78" fmla="*/ 45 w 21"/>
                  <a:gd name="T79" fmla="*/ 621 h 327"/>
                  <a:gd name="T80" fmla="*/ 45 w 21"/>
                  <a:gd name="T81" fmla="*/ 589 h 327"/>
                  <a:gd name="T82" fmla="*/ 45 w 21"/>
                  <a:gd name="T83" fmla="*/ 548 h 327"/>
                  <a:gd name="T84" fmla="*/ 45 w 21"/>
                  <a:gd name="T85" fmla="*/ 511 h 327"/>
                  <a:gd name="T86" fmla="*/ 47 w 21"/>
                  <a:gd name="T87" fmla="*/ 485 h 327"/>
                  <a:gd name="T88" fmla="*/ 47 w 21"/>
                  <a:gd name="T89" fmla="*/ 447 h 327"/>
                  <a:gd name="T90" fmla="*/ 47 w 21"/>
                  <a:gd name="T91" fmla="*/ 402 h 327"/>
                  <a:gd name="T92" fmla="*/ 45 w 21"/>
                  <a:gd name="T93" fmla="*/ 342 h 327"/>
                  <a:gd name="T94" fmla="*/ 45 w 21"/>
                  <a:gd name="T95" fmla="*/ 273 h 327"/>
                  <a:gd name="T96" fmla="*/ 43 w 21"/>
                  <a:gd name="T97" fmla="*/ 206 h 327"/>
                  <a:gd name="T98" fmla="*/ 43 w 21"/>
                  <a:gd name="T99" fmla="*/ 144 h 327"/>
                  <a:gd name="T100" fmla="*/ 43 w 21"/>
                  <a:gd name="T101" fmla="*/ 91 h 327"/>
                  <a:gd name="T102" fmla="*/ 43 w 21"/>
                  <a:gd name="T103" fmla="*/ 49 h 327"/>
                  <a:gd name="T104" fmla="*/ 43 w 21"/>
                  <a:gd name="T105" fmla="*/ 3 h 327"/>
                  <a:gd name="T106" fmla="*/ 0 w 21"/>
                  <a:gd name="T107" fmla="*/ 0 h 3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
                  <a:gd name="T163" fmla="*/ 0 h 327"/>
                  <a:gd name="T164" fmla="*/ 21 w 21"/>
                  <a:gd name="T165" fmla="*/ 327 h 3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 h="327">
                    <a:moveTo>
                      <a:pt x="0" y="0"/>
                    </a:moveTo>
                    <a:lnTo>
                      <a:pt x="0" y="0"/>
                    </a:lnTo>
                    <a:lnTo>
                      <a:pt x="0" y="4"/>
                    </a:lnTo>
                    <a:lnTo>
                      <a:pt x="0" y="6"/>
                    </a:lnTo>
                    <a:lnTo>
                      <a:pt x="0" y="10"/>
                    </a:lnTo>
                    <a:lnTo>
                      <a:pt x="0" y="14"/>
                    </a:lnTo>
                    <a:lnTo>
                      <a:pt x="0" y="18"/>
                    </a:lnTo>
                    <a:lnTo>
                      <a:pt x="0" y="21"/>
                    </a:lnTo>
                    <a:lnTo>
                      <a:pt x="0" y="26"/>
                    </a:lnTo>
                    <a:lnTo>
                      <a:pt x="0" y="30"/>
                    </a:lnTo>
                    <a:lnTo>
                      <a:pt x="0" y="35"/>
                    </a:lnTo>
                    <a:lnTo>
                      <a:pt x="0" y="41"/>
                    </a:lnTo>
                    <a:lnTo>
                      <a:pt x="0" y="46"/>
                    </a:lnTo>
                    <a:lnTo>
                      <a:pt x="0" y="51"/>
                    </a:lnTo>
                    <a:lnTo>
                      <a:pt x="1" y="58"/>
                    </a:lnTo>
                    <a:lnTo>
                      <a:pt x="1" y="63"/>
                    </a:lnTo>
                    <a:lnTo>
                      <a:pt x="1" y="70"/>
                    </a:lnTo>
                    <a:lnTo>
                      <a:pt x="1" y="75"/>
                    </a:lnTo>
                    <a:lnTo>
                      <a:pt x="1" y="82"/>
                    </a:lnTo>
                    <a:lnTo>
                      <a:pt x="1" y="88"/>
                    </a:lnTo>
                    <a:lnTo>
                      <a:pt x="1" y="94"/>
                    </a:lnTo>
                    <a:lnTo>
                      <a:pt x="1" y="100"/>
                    </a:lnTo>
                    <a:lnTo>
                      <a:pt x="3" y="106"/>
                    </a:lnTo>
                    <a:lnTo>
                      <a:pt x="3" y="110"/>
                    </a:lnTo>
                    <a:lnTo>
                      <a:pt x="3" y="116"/>
                    </a:lnTo>
                    <a:lnTo>
                      <a:pt x="3" y="121"/>
                    </a:lnTo>
                    <a:lnTo>
                      <a:pt x="3" y="126"/>
                    </a:lnTo>
                    <a:lnTo>
                      <a:pt x="3" y="130"/>
                    </a:lnTo>
                    <a:lnTo>
                      <a:pt x="3" y="134"/>
                    </a:lnTo>
                    <a:lnTo>
                      <a:pt x="3" y="138"/>
                    </a:lnTo>
                    <a:lnTo>
                      <a:pt x="3" y="142"/>
                    </a:lnTo>
                    <a:lnTo>
                      <a:pt x="1" y="145"/>
                    </a:lnTo>
                    <a:lnTo>
                      <a:pt x="1" y="149"/>
                    </a:lnTo>
                    <a:lnTo>
                      <a:pt x="1" y="155"/>
                    </a:lnTo>
                    <a:lnTo>
                      <a:pt x="1" y="160"/>
                    </a:lnTo>
                    <a:lnTo>
                      <a:pt x="0" y="165"/>
                    </a:lnTo>
                    <a:lnTo>
                      <a:pt x="0" y="171"/>
                    </a:lnTo>
                    <a:lnTo>
                      <a:pt x="0" y="173"/>
                    </a:lnTo>
                    <a:lnTo>
                      <a:pt x="0" y="177"/>
                    </a:lnTo>
                    <a:lnTo>
                      <a:pt x="0" y="181"/>
                    </a:lnTo>
                    <a:lnTo>
                      <a:pt x="0" y="184"/>
                    </a:lnTo>
                    <a:lnTo>
                      <a:pt x="0" y="188"/>
                    </a:lnTo>
                    <a:lnTo>
                      <a:pt x="0" y="192"/>
                    </a:lnTo>
                    <a:lnTo>
                      <a:pt x="0" y="195"/>
                    </a:lnTo>
                    <a:lnTo>
                      <a:pt x="0" y="199"/>
                    </a:lnTo>
                    <a:lnTo>
                      <a:pt x="0" y="203"/>
                    </a:lnTo>
                    <a:lnTo>
                      <a:pt x="0" y="207"/>
                    </a:lnTo>
                    <a:lnTo>
                      <a:pt x="0" y="209"/>
                    </a:lnTo>
                    <a:lnTo>
                      <a:pt x="0" y="213"/>
                    </a:lnTo>
                    <a:lnTo>
                      <a:pt x="0" y="217"/>
                    </a:lnTo>
                    <a:lnTo>
                      <a:pt x="0" y="222"/>
                    </a:lnTo>
                    <a:lnTo>
                      <a:pt x="0" y="226"/>
                    </a:lnTo>
                    <a:lnTo>
                      <a:pt x="0" y="230"/>
                    </a:lnTo>
                    <a:lnTo>
                      <a:pt x="0" y="234"/>
                    </a:lnTo>
                    <a:lnTo>
                      <a:pt x="0" y="238"/>
                    </a:lnTo>
                    <a:lnTo>
                      <a:pt x="0" y="242"/>
                    </a:lnTo>
                    <a:lnTo>
                      <a:pt x="0" y="246"/>
                    </a:lnTo>
                    <a:lnTo>
                      <a:pt x="0" y="250"/>
                    </a:lnTo>
                    <a:lnTo>
                      <a:pt x="0" y="254"/>
                    </a:lnTo>
                    <a:lnTo>
                      <a:pt x="0" y="256"/>
                    </a:lnTo>
                    <a:lnTo>
                      <a:pt x="0" y="260"/>
                    </a:lnTo>
                    <a:lnTo>
                      <a:pt x="0" y="264"/>
                    </a:lnTo>
                    <a:lnTo>
                      <a:pt x="0" y="268"/>
                    </a:lnTo>
                    <a:lnTo>
                      <a:pt x="0" y="271"/>
                    </a:lnTo>
                    <a:lnTo>
                      <a:pt x="0" y="275"/>
                    </a:lnTo>
                    <a:lnTo>
                      <a:pt x="0" y="279"/>
                    </a:lnTo>
                    <a:lnTo>
                      <a:pt x="0" y="282"/>
                    </a:lnTo>
                    <a:lnTo>
                      <a:pt x="0" y="286"/>
                    </a:lnTo>
                    <a:lnTo>
                      <a:pt x="0" y="289"/>
                    </a:lnTo>
                    <a:lnTo>
                      <a:pt x="0" y="295"/>
                    </a:lnTo>
                    <a:lnTo>
                      <a:pt x="0" y="301"/>
                    </a:lnTo>
                    <a:lnTo>
                      <a:pt x="0" y="306"/>
                    </a:lnTo>
                    <a:lnTo>
                      <a:pt x="0" y="310"/>
                    </a:lnTo>
                    <a:lnTo>
                      <a:pt x="0" y="314"/>
                    </a:lnTo>
                    <a:lnTo>
                      <a:pt x="0" y="318"/>
                    </a:lnTo>
                    <a:lnTo>
                      <a:pt x="0" y="321"/>
                    </a:lnTo>
                    <a:lnTo>
                      <a:pt x="0" y="323"/>
                    </a:lnTo>
                    <a:lnTo>
                      <a:pt x="0" y="325"/>
                    </a:lnTo>
                    <a:lnTo>
                      <a:pt x="1" y="325"/>
                    </a:lnTo>
                    <a:lnTo>
                      <a:pt x="21" y="327"/>
                    </a:lnTo>
                    <a:lnTo>
                      <a:pt x="20" y="326"/>
                    </a:lnTo>
                    <a:lnTo>
                      <a:pt x="20" y="325"/>
                    </a:lnTo>
                    <a:lnTo>
                      <a:pt x="20" y="322"/>
                    </a:lnTo>
                    <a:lnTo>
                      <a:pt x="20" y="319"/>
                    </a:lnTo>
                    <a:lnTo>
                      <a:pt x="20" y="315"/>
                    </a:lnTo>
                    <a:lnTo>
                      <a:pt x="20" y="311"/>
                    </a:lnTo>
                    <a:lnTo>
                      <a:pt x="20" y="306"/>
                    </a:lnTo>
                    <a:lnTo>
                      <a:pt x="20" y="301"/>
                    </a:lnTo>
                    <a:lnTo>
                      <a:pt x="20" y="297"/>
                    </a:lnTo>
                    <a:lnTo>
                      <a:pt x="20" y="293"/>
                    </a:lnTo>
                    <a:lnTo>
                      <a:pt x="20" y="290"/>
                    </a:lnTo>
                    <a:lnTo>
                      <a:pt x="20" y="286"/>
                    </a:lnTo>
                    <a:lnTo>
                      <a:pt x="20" y="283"/>
                    </a:lnTo>
                    <a:lnTo>
                      <a:pt x="20" y="279"/>
                    </a:lnTo>
                    <a:lnTo>
                      <a:pt x="20" y="275"/>
                    </a:lnTo>
                    <a:lnTo>
                      <a:pt x="20" y="272"/>
                    </a:lnTo>
                    <a:lnTo>
                      <a:pt x="20" y="268"/>
                    </a:lnTo>
                    <a:lnTo>
                      <a:pt x="20" y="264"/>
                    </a:lnTo>
                    <a:lnTo>
                      <a:pt x="20" y="260"/>
                    </a:lnTo>
                    <a:lnTo>
                      <a:pt x="20" y="256"/>
                    </a:lnTo>
                    <a:lnTo>
                      <a:pt x="20" y="252"/>
                    </a:lnTo>
                    <a:lnTo>
                      <a:pt x="20" y="248"/>
                    </a:lnTo>
                    <a:lnTo>
                      <a:pt x="20" y="244"/>
                    </a:lnTo>
                    <a:lnTo>
                      <a:pt x="20" y="240"/>
                    </a:lnTo>
                    <a:lnTo>
                      <a:pt x="20" y="236"/>
                    </a:lnTo>
                    <a:lnTo>
                      <a:pt x="20" y="232"/>
                    </a:lnTo>
                    <a:lnTo>
                      <a:pt x="20" y="228"/>
                    </a:lnTo>
                    <a:lnTo>
                      <a:pt x="20" y="224"/>
                    </a:lnTo>
                    <a:lnTo>
                      <a:pt x="20" y="219"/>
                    </a:lnTo>
                    <a:lnTo>
                      <a:pt x="20" y="215"/>
                    </a:lnTo>
                    <a:lnTo>
                      <a:pt x="20" y="211"/>
                    </a:lnTo>
                    <a:lnTo>
                      <a:pt x="20" y="208"/>
                    </a:lnTo>
                    <a:lnTo>
                      <a:pt x="20" y="204"/>
                    </a:lnTo>
                    <a:lnTo>
                      <a:pt x="20" y="199"/>
                    </a:lnTo>
                    <a:lnTo>
                      <a:pt x="20" y="195"/>
                    </a:lnTo>
                    <a:lnTo>
                      <a:pt x="20" y="192"/>
                    </a:lnTo>
                    <a:lnTo>
                      <a:pt x="20" y="188"/>
                    </a:lnTo>
                    <a:lnTo>
                      <a:pt x="20" y="184"/>
                    </a:lnTo>
                    <a:lnTo>
                      <a:pt x="20" y="181"/>
                    </a:lnTo>
                    <a:lnTo>
                      <a:pt x="20" y="177"/>
                    </a:lnTo>
                    <a:lnTo>
                      <a:pt x="20" y="175"/>
                    </a:lnTo>
                    <a:lnTo>
                      <a:pt x="20" y="171"/>
                    </a:lnTo>
                    <a:lnTo>
                      <a:pt x="20" y="168"/>
                    </a:lnTo>
                    <a:lnTo>
                      <a:pt x="20" y="165"/>
                    </a:lnTo>
                    <a:lnTo>
                      <a:pt x="20" y="160"/>
                    </a:lnTo>
                    <a:lnTo>
                      <a:pt x="20" y="156"/>
                    </a:lnTo>
                    <a:lnTo>
                      <a:pt x="20" y="150"/>
                    </a:lnTo>
                    <a:lnTo>
                      <a:pt x="20" y="148"/>
                    </a:lnTo>
                    <a:lnTo>
                      <a:pt x="20" y="145"/>
                    </a:lnTo>
                    <a:lnTo>
                      <a:pt x="21" y="144"/>
                    </a:lnTo>
                    <a:lnTo>
                      <a:pt x="21" y="141"/>
                    </a:lnTo>
                    <a:lnTo>
                      <a:pt x="21" y="138"/>
                    </a:lnTo>
                    <a:lnTo>
                      <a:pt x="21" y="136"/>
                    </a:lnTo>
                    <a:lnTo>
                      <a:pt x="21" y="132"/>
                    </a:lnTo>
                    <a:lnTo>
                      <a:pt x="21" y="128"/>
                    </a:lnTo>
                    <a:lnTo>
                      <a:pt x="21" y="124"/>
                    </a:lnTo>
                    <a:lnTo>
                      <a:pt x="21" y="118"/>
                    </a:lnTo>
                    <a:lnTo>
                      <a:pt x="21" y="114"/>
                    </a:lnTo>
                    <a:lnTo>
                      <a:pt x="20" y="108"/>
                    </a:lnTo>
                    <a:lnTo>
                      <a:pt x="20" y="102"/>
                    </a:lnTo>
                    <a:lnTo>
                      <a:pt x="20" y="97"/>
                    </a:lnTo>
                    <a:lnTo>
                      <a:pt x="20" y="90"/>
                    </a:lnTo>
                    <a:lnTo>
                      <a:pt x="20" y="85"/>
                    </a:lnTo>
                    <a:lnTo>
                      <a:pt x="20" y="78"/>
                    </a:lnTo>
                    <a:lnTo>
                      <a:pt x="20" y="73"/>
                    </a:lnTo>
                    <a:lnTo>
                      <a:pt x="20" y="66"/>
                    </a:lnTo>
                    <a:lnTo>
                      <a:pt x="19" y="59"/>
                    </a:lnTo>
                    <a:lnTo>
                      <a:pt x="19" y="54"/>
                    </a:lnTo>
                    <a:lnTo>
                      <a:pt x="19" y="47"/>
                    </a:lnTo>
                    <a:lnTo>
                      <a:pt x="19" y="42"/>
                    </a:lnTo>
                    <a:lnTo>
                      <a:pt x="19" y="37"/>
                    </a:lnTo>
                    <a:lnTo>
                      <a:pt x="19" y="31"/>
                    </a:lnTo>
                    <a:lnTo>
                      <a:pt x="19" y="26"/>
                    </a:lnTo>
                    <a:lnTo>
                      <a:pt x="19" y="22"/>
                    </a:lnTo>
                    <a:lnTo>
                      <a:pt x="19" y="18"/>
                    </a:lnTo>
                    <a:lnTo>
                      <a:pt x="19" y="14"/>
                    </a:lnTo>
                    <a:lnTo>
                      <a:pt x="19" y="10"/>
                    </a:lnTo>
                    <a:lnTo>
                      <a:pt x="19" y="8"/>
                    </a:lnTo>
                    <a:lnTo>
                      <a:pt x="19" y="3"/>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05" name="Freeform 111">
                <a:extLst>
                  <a:ext uri="{FF2B5EF4-FFF2-40B4-BE49-F238E27FC236}">
                    <a16:creationId xmlns:a16="http://schemas.microsoft.com/office/drawing/2014/main" id="{D82A8400-142C-4B79-A777-1934C1D54093}"/>
                  </a:ext>
                </a:extLst>
              </p:cNvPr>
              <p:cNvSpPr>
                <a:spLocks/>
              </p:cNvSpPr>
              <p:nvPr/>
            </p:nvSpPr>
            <p:spPr bwMode="auto">
              <a:xfrm>
                <a:off x="3691" y="1306"/>
                <a:ext cx="24" cy="325"/>
              </a:xfrm>
              <a:custGeom>
                <a:avLst/>
                <a:gdLst>
                  <a:gd name="T0" fmla="*/ 0 w 34"/>
                  <a:gd name="T1" fmla="*/ 21 h 278"/>
                  <a:gd name="T2" fmla="*/ 0 w 34"/>
                  <a:gd name="T3" fmla="*/ 61 h 278"/>
                  <a:gd name="T4" fmla="*/ 0 w 34"/>
                  <a:gd name="T5" fmla="*/ 123 h 278"/>
                  <a:gd name="T6" fmla="*/ 2 w 34"/>
                  <a:gd name="T7" fmla="*/ 159 h 278"/>
                  <a:gd name="T8" fmla="*/ 2 w 34"/>
                  <a:gd name="T9" fmla="*/ 196 h 278"/>
                  <a:gd name="T10" fmla="*/ 3 w 34"/>
                  <a:gd name="T11" fmla="*/ 230 h 278"/>
                  <a:gd name="T12" fmla="*/ 3 w 34"/>
                  <a:gd name="T13" fmla="*/ 280 h 278"/>
                  <a:gd name="T14" fmla="*/ 3 w 34"/>
                  <a:gd name="T15" fmla="*/ 312 h 278"/>
                  <a:gd name="T16" fmla="*/ 4 w 34"/>
                  <a:gd name="T17" fmla="*/ 351 h 278"/>
                  <a:gd name="T18" fmla="*/ 4 w 34"/>
                  <a:gd name="T19" fmla="*/ 391 h 278"/>
                  <a:gd name="T20" fmla="*/ 4 w 34"/>
                  <a:gd name="T21" fmla="*/ 427 h 278"/>
                  <a:gd name="T22" fmla="*/ 17 w 34"/>
                  <a:gd name="T23" fmla="*/ 465 h 278"/>
                  <a:gd name="T24" fmla="*/ 19 w 34"/>
                  <a:gd name="T25" fmla="*/ 518 h 278"/>
                  <a:gd name="T26" fmla="*/ 19 w 34"/>
                  <a:gd name="T27" fmla="*/ 571 h 278"/>
                  <a:gd name="T28" fmla="*/ 21 w 34"/>
                  <a:gd name="T29" fmla="*/ 604 h 278"/>
                  <a:gd name="T30" fmla="*/ 21 w 34"/>
                  <a:gd name="T31" fmla="*/ 652 h 278"/>
                  <a:gd name="T32" fmla="*/ 26 w 34"/>
                  <a:gd name="T33" fmla="*/ 693 h 278"/>
                  <a:gd name="T34" fmla="*/ 26 w 34"/>
                  <a:gd name="T35" fmla="*/ 734 h 278"/>
                  <a:gd name="T36" fmla="*/ 29 w 34"/>
                  <a:gd name="T37" fmla="*/ 780 h 278"/>
                  <a:gd name="T38" fmla="*/ 29 w 34"/>
                  <a:gd name="T39" fmla="*/ 826 h 278"/>
                  <a:gd name="T40" fmla="*/ 29 w 34"/>
                  <a:gd name="T41" fmla="*/ 870 h 278"/>
                  <a:gd name="T42" fmla="*/ 29 w 34"/>
                  <a:gd name="T43" fmla="*/ 909 h 278"/>
                  <a:gd name="T44" fmla="*/ 32 w 34"/>
                  <a:gd name="T45" fmla="*/ 955 h 278"/>
                  <a:gd name="T46" fmla="*/ 40 w 34"/>
                  <a:gd name="T47" fmla="*/ 973 h 278"/>
                  <a:gd name="T48" fmla="*/ 70 w 34"/>
                  <a:gd name="T49" fmla="*/ 988 h 278"/>
                  <a:gd name="T50" fmla="*/ 93 w 34"/>
                  <a:gd name="T51" fmla="*/ 967 h 278"/>
                  <a:gd name="T52" fmla="*/ 89 w 34"/>
                  <a:gd name="T53" fmla="*/ 938 h 278"/>
                  <a:gd name="T54" fmla="*/ 89 w 34"/>
                  <a:gd name="T55" fmla="*/ 894 h 278"/>
                  <a:gd name="T56" fmla="*/ 85 w 34"/>
                  <a:gd name="T57" fmla="*/ 851 h 278"/>
                  <a:gd name="T58" fmla="*/ 85 w 34"/>
                  <a:gd name="T59" fmla="*/ 810 h 278"/>
                  <a:gd name="T60" fmla="*/ 83 w 34"/>
                  <a:gd name="T61" fmla="*/ 751 h 278"/>
                  <a:gd name="T62" fmla="*/ 76 w 34"/>
                  <a:gd name="T63" fmla="*/ 693 h 278"/>
                  <a:gd name="T64" fmla="*/ 76 w 34"/>
                  <a:gd name="T65" fmla="*/ 630 h 278"/>
                  <a:gd name="T66" fmla="*/ 76 w 34"/>
                  <a:gd name="T67" fmla="*/ 566 h 278"/>
                  <a:gd name="T68" fmla="*/ 74 w 34"/>
                  <a:gd name="T69" fmla="*/ 496 h 278"/>
                  <a:gd name="T70" fmla="*/ 70 w 34"/>
                  <a:gd name="T71" fmla="*/ 437 h 278"/>
                  <a:gd name="T72" fmla="*/ 66 w 34"/>
                  <a:gd name="T73" fmla="*/ 371 h 278"/>
                  <a:gd name="T74" fmla="*/ 63 w 34"/>
                  <a:gd name="T75" fmla="*/ 306 h 278"/>
                  <a:gd name="T76" fmla="*/ 61 w 34"/>
                  <a:gd name="T77" fmla="*/ 244 h 278"/>
                  <a:gd name="T78" fmla="*/ 61 w 34"/>
                  <a:gd name="T79" fmla="*/ 188 h 278"/>
                  <a:gd name="T80" fmla="*/ 55 w 34"/>
                  <a:gd name="T81" fmla="*/ 142 h 278"/>
                  <a:gd name="T82" fmla="*/ 50 w 34"/>
                  <a:gd name="T83" fmla="*/ 98 h 278"/>
                  <a:gd name="T84" fmla="*/ 50 w 34"/>
                  <a:gd name="T85" fmla="*/ 61 h 278"/>
                  <a:gd name="T86" fmla="*/ 49 w 34"/>
                  <a:gd name="T87" fmla="*/ 21 h 278"/>
                  <a:gd name="T88" fmla="*/ 44 w 34"/>
                  <a:gd name="T89" fmla="*/ 1 h 278"/>
                  <a:gd name="T90" fmla="*/ 19 w 34"/>
                  <a:gd name="T91" fmla="*/ 0 h 278"/>
                  <a:gd name="T92" fmla="*/ 0 w 34"/>
                  <a:gd name="T93" fmla="*/ 0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
                  <a:gd name="T142" fmla="*/ 0 h 278"/>
                  <a:gd name="T143" fmla="*/ 34 w 34"/>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 h="278">
                    <a:moveTo>
                      <a:pt x="0" y="0"/>
                    </a:moveTo>
                    <a:lnTo>
                      <a:pt x="0" y="1"/>
                    </a:lnTo>
                    <a:lnTo>
                      <a:pt x="0" y="6"/>
                    </a:lnTo>
                    <a:lnTo>
                      <a:pt x="0" y="9"/>
                    </a:lnTo>
                    <a:lnTo>
                      <a:pt x="0" y="13"/>
                    </a:lnTo>
                    <a:lnTo>
                      <a:pt x="0" y="17"/>
                    </a:lnTo>
                    <a:lnTo>
                      <a:pt x="0" y="23"/>
                    </a:lnTo>
                    <a:lnTo>
                      <a:pt x="0" y="28"/>
                    </a:lnTo>
                    <a:lnTo>
                      <a:pt x="0" y="35"/>
                    </a:lnTo>
                    <a:lnTo>
                      <a:pt x="0" y="37"/>
                    </a:lnTo>
                    <a:lnTo>
                      <a:pt x="2" y="41"/>
                    </a:lnTo>
                    <a:lnTo>
                      <a:pt x="2" y="44"/>
                    </a:lnTo>
                    <a:lnTo>
                      <a:pt x="2" y="48"/>
                    </a:lnTo>
                    <a:lnTo>
                      <a:pt x="2" y="51"/>
                    </a:lnTo>
                    <a:lnTo>
                      <a:pt x="2" y="55"/>
                    </a:lnTo>
                    <a:lnTo>
                      <a:pt x="2" y="59"/>
                    </a:lnTo>
                    <a:lnTo>
                      <a:pt x="3" y="61"/>
                    </a:lnTo>
                    <a:lnTo>
                      <a:pt x="3" y="65"/>
                    </a:lnTo>
                    <a:lnTo>
                      <a:pt x="3" y="69"/>
                    </a:lnTo>
                    <a:lnTo>
                      <a:pt x="3" y="73"/>
                    </a:lnTo>
                    <a:lnTo>
                      <a:pt x="3" y="78"/>
                    </a:lnTo>
                    <a:lnTo>
                      <a:pt x="3" y="80"/>
                    </a:lnTo>
                    <a:lnTo>
                      <a:pt x="3" y="84"/>
                    </a:lnTo>
                    <a:lnTo>
                      <a:pt x="3" y="88"/>
                    </a:lnTo>
                    <a:lnTo>
                      <a:pt x="3" y="92"/>
                    </a:lnTo>
                    <a:lnTo>
                      <a:pt x="3" y="95"/>
                    </a:lnTo>
                    <a:lnTo>
                      <a:pt x="4" y="99"/>
                    </a:lnTo>
                    <a:lnTo>
                      <a:pt x="4" y="103"/>
                    </a:lnTo>
                    <a:lnTo>
                      <a:pt x="4" y="107"/>
                    </a:lnTo>
                    <a:lnTo>
                      <a:pt x="4" y="110"/>
                    </a:lnTo>
                    <a:lnTo>
                      <a:pt x="4" y="114"/>
                    </a:lnTo>
                    <a:lnTo>
                      <a:pt x="4" y="118"/>
                    </a:lnTo>
                    <a:lnTo>
                      <a:pt x="4" y="120"/>
                    </a:lnTo>
                    <a:lnTo>
                      <a:pt x="4" y="124"/>
                    </a:lnTo>
                    <a:lnTo>
                      <a:pt x="6" y="127"/>
                    </a:lnTo>
                    <a:lnTo>
                      <a:pt x="6" y="131"/>
                    </a:lnTo>
                    <a:lnTo>
                      <a:pt x="6" y="135"/>
                    </a:lnTo>
                    <a:lnTo>
                      <a:pt x="6" y="140"/>
                    </a:lnTo>
                    <a:lnTo>
                      <a:pt x="7" y="146"/>
                    </a:lnTo>
                    <a:lnTo>
                      <a:pt x="7" y="151"/>
                    </a:lnTo>
                    <a:lnTo>
                      <a:pt x="7" y="157"/>
                    </a:lnTo>
                    <a:lnTo>
                      <a:pt x="7" y="161"/>
                    </a:lnTo>
                    <a:lnTo>
                      <a:pt x="7" y="165"/>
                    </a:lnTo>
                    <a:lnTo>
                      <a:pt x="8" y="167"/>
                    </a:lnTo>
                    <a:lnTo>
                      <a:pt x="8" y="170"/>
                    </a:lnTo>
                    <a:lnTo>
                      <a:pt x="8" y="174"/>
                    </a:lnTo>
                    <a:lnTo>
                      <a:pt x="8" y="181"/>
                    </a:lnTo>
                    <a:lnTo>
                      <a:pt x="8" y="183"/>
                    </a:lnTo>
                    <a:lnTo>
                      <a:pt x="8" y="187"/>
                    </a:lnTo>
                    <a:lnTo>
                      <a:pt x="8" y="191"/>
                    </a:lnTo>
                    <a:lnTo>
                      <a:pt x="10" y="195"/>
                    </a:lnTo>
                    <a:lnTo>
                      <a:pt x="10" y="198"/>
                    </a:lnTo>
                    <a:lnTo>
                      <a:pt x="10" y="202"/>
                    </a:lnTo>
                    <a:lnTo>
                      <a:pt x="10" y="207"/>
                    </a:lnTo>
                    <a:lnTo>
                      <a:pt x="10" y="211"/>
                    </a:lnTo>
                    <a:lnTo>
                      <a:pt x="10" y="216"/>
                    </a:lnTo>
                    <a:lnTo>
                      <a:pt x="11" y="221"/>
                    </a:lnTo>
                    <a:lnTo>
                      <a:pt x="11" y="225"/>
                    </a:lnTo>
                    <a:lnTo>
                      <a:pt x="11" y="229"/>
                    </a:lnTo>
                    <a:lnTo>
                      <a:pt x="11" y="233"/>
                    </a:lnTo>
                    <a:lnTo>
                      <a:pt x="11" y="237"/>
                    </a:lnTo>
                    <a:lnTo>
                      <a:pt x="11" y="241"/>
                    </a:lnTo>
                    <a:lnTo>
                      <a:pt x="11" y="245"/>
                    </a:lnTo>
                    <a:lnTo>
                      <a:pt x="11" y="249"/>
                    </a:lnTo>
                    <a:lnTo>
                      <a:pt x="11" y="253"/>
                    </a:lnTo>
                    <a:lnTo>
                      <a:pt x="11" y="256"/>
                    </a:lnTo>
                    <a:lnTo>
                      <a:pt x="12" y="260"/>
                    </a:lnTo>
                    <a:lnTo>
                      <a:pt x="12" y="265"/>
                    </a:lnTo>
                    <a:lnTo>
                      <a:pt x="12" y="269"/>
                    </a:lnTo>
                    <a:lnTo>
                      <a:pt x="12" y="272"/>
                    </a:lnTo>
                    <a:lnTo>
                      <a:pt x="12" y="273"/>
                    </a:lnTo>
                    <a:lnTo>
                      <a:pt x="15" y="274"/>
                    </a:lnTo>
                    <a:lnTo>
                      <a:pt x="18" y="276"/>
                    </a:lnTo>
                    <a:lnTo>
                      <a:pt x="22" y="277"/>
                    </a:lnTo>
                    <a:lnTo>
                      <a:pt x="26" y="278"/>
                    </a:lnTo>
                    <a:lnTo>
                      <a:pt x="28" y="278"/>
                    </a:lnTo>
                    <a:lnTo>
                      <a:pt x="31" y="276"/>
                    </a:lnTo>
                    <a:lnTo>
                      <a:pt x="34" y="273"/>
                    </a:lnTo>
                    <a:lnTo>
                      <a:pt x="33" y="270"/>
                    </a:lnTo>
                    <a:lnTo>
                      <a:pt x="33" y="268"/>
                    </a:lnTo>
                    <a:lnTo>
                      <a:pt x="33" y="264"/>
                    </a:lnTo>
                    <a:lnTo>
                      <a:pt x="33" y="258"/>
                    </a:lnTo>
                    <a:lnTo>
                      <a:pt x="33" y="254"/>
                    </a:lnTo>
                    <a:lnTo>
                      <a:pt x="33" y="252"/>
                    </a:lnTo>
                    <a:lnTo>
                      <a:pt x="33" y="248"/>
                    </a:lnTo>
                    <a:lnTo>
                      <a:pt x="33" y="244"/>
                    </a:lnTo>
                    <a:lnTo>
                      <a:pt x="31" y="240"/>
                    </a:lnTo>
                    <a:lnTo>
                      <a:pt x="31" y="236"/>
                    </a:lnTo>
                    <a:lnTo>
                      <a:pt x="31" y="232"/>
                    </a:lnTo>
                    <a:lnTo>
                      <a:pt x="31" y="228"/>
                    </a:lnTo>
                    <a:lnTo>
                      <a:pt x="31" y="222"/>
                    </a:lnTo>
                    <a:lnTo>
                      <a:pt x="30" y="217"/>
                    </a:lnTo>
                    <a:lnTo>
                      <a:pt x="30" y="211"/>
                    </a:lnTo>
                    <a:lnTo>
                      <a:pt x="30" y="206"/>
                    </a:lnTo>
                    <a:lnTo>
                      <a:pt x="30" y="201"/>
                    </a:lnTo>
                    <a:lnTo>
                      <a:pt x="28" y="195"/>
                    </a:lnTo>
                    <a:lnTo>
                      <a:pt x="28" y="189"/>
                    </a:lnTo>
                    <a:lnTo>
                      <a:pt x="28" y="183"/>
                    </a:lnTo>
                    <a:lnTo>
                      <a:pt x="28" y="177"/>
                    </a:lnTo>
                    <a:lnTo>
                      <a:pt x="28" y="171"/>
                    </a:lnTo>
                    <a:lnTo>
                      <a:pt x="28" y="166"/>
                    </a:lnTo>
                    <a:lnTo>
                      <a:pt x="28" y="159"/>
                    </a:lnTo>
                    <a:lnTo>
                      <a:pt x="27" y="153"/>
                    </a:lnTo>
                    <a:lnTo>
                      <a:pt x="27" y="147"/>
                    </a:lnTo>
                    <a:lnTo>
                      <a:pt x="27" y="140"/>
                    </a:lnTo>
                    <a:lnTo>
                      <a:pt x="27" y="135"/>
                    </a:lnTo>
                    <a:lnTo>
                      <a:pt x="26" y="128"/>
                    </a:lnTo>
                    <a:lnTo>
                      <a:pt x="26" y="123"/>
                    </a:lnTo>
                    <a:lnTo>
                      <a:pt x="24" y="116"/>
                    </a:lnTo>
                    <a:lnTo>
                      <a:pt x="24" y="110"/>
                    </a:lnTo>
                    <a:lnTo>
                      <a:pt x="24" y="104"/>
                    </a:lnTo>
                    <a:lnTo>
                      <a:pt x="23" y="98"/>
                    </a:lnTo>
                    <a:lnTo>
                      <a:pt x="23" y="92"/>
                    </a:lnTo>
                    <a:lnTo>
                      <a:pt x="23" y="87"/>
                    </a:lnTo>
                    <a:lnTo>
                      <a:pt x="23" y="80"/>
                    </a:lnTo>
                    <a:lnTo>
                      <a:pt x="23" y="75"/>
                    </a:lnTo>
                    <a:lnTo>
                      <a:pt x="22" y="69"/>
                    </a:lnTo>
                    <a:lnTo>
                      <a:pt x="22" y="64"/>
                    </a:lnTo>
                    <a:lnTo>
                      <a:pt x="22" y="59"/>
                    </a:lnTo>
                    <a:lnTo>
                      <a:pt x="22" y="53"/>
                    </a:lnTo>
                    <a:lnTo>
                      <a:pt x="22" y="49"/>
                    </a:lnTo>
                    <a:lnTo>
                      <a:pt x="22" y="45"/>
                    </a:lnTo>
                    <a:lnTo>
                      <a:pt x="20" y="40"/>
                    </a:lnTo>
                    <a:lnTo>
                      <a:pt x="20" y="36"/>
                    </a:lnTo>
                    <a:lnTo>
                      <a:pt x="19" y="32"/>
                    </a:lnTo>
                    <a:lnTo>
                      <a:pt x="19" y="28"/>
                    </a:lnTo>
                    <a:lnTo>
                      <a:pt x="19" y="24"/>
                    </a:lnTo>
                    <a:lnTo>
                      <a:pt x="19" y="20"/>
                    </a:lnTo>
                    <a:lnTo>
                      <a:pt x="19" y="17"/>
                    </a:lnTo>
                    <a:lnTo>
                      <a:pt x="19" y="15"/>
                    </a:lnTo>
                    <a:lnTo>
                      <a:pt x="18" y="9"/>
                    </a:lnTo>
                    <a:lnTo>
                      <a:pt x="18" y="6"/>
                    </a:lnTo>
                    <a:lnTo>
                      <a:pt x="18" y="4"/>
                    </a:lnTo>
                    <a:lnTo>
                      <a:pt x="18" y="2"/>
                    </a:lnTo>
                    <a:lnTo>
                      <a:pt x="16" y="1"/>
                    </a:lnTo>
                    <a:lnTo>
                      <a:pt x="14" y="0"/>
                    </a:lnTo>
                    <a:lnTo>
                      <a:pt x="11" y="0"/>
                    </a:lnTo>
                    <a:lnTo>
                      <a:pt x="7" y="0"/>
                    </a:lnTo>
                    <a:lnTo>
                      <a:pt x="2" y="0"/>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06" name="Freeform 112">
                <a:extLst>
                  <a:ext uri="{FF2B5EF4-FFF2-40B4-BE49-F238E27FC236}">
                    <a16:creationId xmlns:a16="http://schemas.microsoft.com/office/drawing/2014/main" id="{751D3A35-097F-47B8-BA7F-7F296691D5EC}"/>
                  </a:ext>
                </a:extLst>
              </p:cNvPr>
              <p:cNvSpPr>
                <a:spLocks/>
              </p:cNvSpPr>
              <p:nvPr/>
            </p:nvSpPr>
            <p:spPr bwMode="auto">
              <a:xfrm>
                <a:off x="3750" y="1313"/>
                <a:ext cx="24" cy="257"/>
              </a:xfrm>
              <a:custGeom>
                <a:avLst/>
                <a:gdLst>
                  <a:gd name="T0" fmla="*/ 1 w 19"/>
                  <a:gd name="T1" fmla="*/ 2 h 227"/>
                  <a:gd name="T2" fmla="*/ 1 w 19"/>
                  <a:gd name="T3" fmla="*/ 26 h 227"/>
                  <a:gd name="T4" fmla="*/ 1 w 19"/>
                  <a:gd name="T5" fmla="*/ 56 h 227"/>
                  <a:gd name="T6" fmla="*/ 0 w 19"/>
                  <a:gd name="T7" fmla="*/ 94 h 227"/>
                  <a:gd name="T8" fmla="*/ 0 w 19"/>
                  <a:gd name="T9" fmla="*/ 136 h 227"/>
                  <a:gd name="T10" fmla="*/ 0 w 19"/>
                  <a:gd name="T11" fmla="*/ 164 h 227"/>
                  <a:gd name="T12" fmla="*/ 0 w 19"/>
                  <a:gd name="T13" fmla="*/ 189 h 227"/>
                  <a:gd name="T14" fmla="*/ 0 w 19"/>
                  <a:gd name="T15" fmla="*/ 212 h 227"/>
                  <a:gd name="T16" fmla="*/ 0 w 19"/>
                  <a:gd name="T17" fmla="*/ 244 h 227"/>
                  <a:gd name="T18" fmla="*/ 0 w 19"/>
                  <a:gd name="T19" fmla="*/ 264 h 227"/>
                  <a:gd name="T20" fmla="*/ 0 w 19"/>
                  <a:gd name="T21" fmla="*/ 283 h 227"/>
                  <a:gd name="T22" fmla="*/ 0 w 19"/>
                  <a:gd name="T23" fmla="*/ 306 h 227"/>
                  <a:gd name="T24" fmla="*/ 0 w 19"/>
                  <a:gd name="T25" fmla="*/ 335 h 227"/>
                  <a:gd name="T26" fmla="*/ 0 w 19"/>
                  <a:gd name="T27" fmla="*/ 371 h 227"/>
                  <a:gd name="T28" fmla="*/ 0 w 19"/>
                  <a:gd name="T29" fmla="*/ 413 h 227"/>
                  <a:gd name="T30" fmla="*/ 0 w 19"/>
                  <a:gd name="T31" fmla="*/ 445 h 227"/>
                  <a:gd name="T32" fmla="*/ 0 w 19"/>
                  <a:gd name="T33" fmla="*/ 482 h 227"/>
                  <a:gd name="T34" fmla="*/ 0 w 19"/>
                  <a:gd name="T35" fmla="*/ 511 h 227"/>
                  <a:gd name="T36" fmla="*/ 1 w 19"/>
                  <a:gd name="T37" fmla="*/ 527 h 227"/>
                  <a:gd name="T38" fmla="*/ 1 w 19"/>
                  <a:gd name="T39" fmla="*/ 540 h 227"/>
                  <a:gd name="T40" fmla="*/ 1 w 19"/>
                  <a:gd name="T41" fmla="*/ 568 h 227"/>
                  <a:gd name="T42" fmla="*/ 1 w 19"/>
                  <a:gd name="T43" fmla="*/ 607 h 227"/>
                  <a:gd name="T44" fmla="*/ 1 w 19"/>
                  <a:gd name="T45" fmla="*/ 652 h 227"/>
                  <a:gd name="T46" fmla="*/ 1 w 19"/>
                  <a:gd name="T47" fmla="*/ 692 h 227"/>
                  <a:gd name="T48" fmla="*/ 1 w 19"/>
                  <a:gd name="T49" fmla="*/ 729 h 227"/>
                  <a:gd name="T50" fmla="*/ 1 w 19"/>
                  <a:gd name="T51" fmla="*/ 758 h 227"/>
                  <a:gd name="T52" fmla="*/ 1 w 19"/>
                  <a:gd name="T53" fmla="*/ 777 h 227"/>
                  <a:gd name="T54" fmla="*/ 3 w 19"/>
                  <a:gd name="T55" fmla="*/ 789 h 227"/>
                  <a:gd name="T56" fmla="*/ 31 w 19"/>
                  <a:gd name="T57" fmla="*/ 796 h 227"/>
                  <a:gd name="T58" fmla="*/ 42 w 19"/>
                  <a:gd name="T59" fmla="*/ 782 h 227"/>
                  <a:gd name="T60" fmla="*/ 42 w 19"/>
                  <a:gd name="T61" fmla="*/ 758 h 227"/>
                  <a:gd name="T62" fmla="*/ 42 w 19"/>
                  <a:gd name="T63" fmla="*/ 732 h 227"/>
                  <a:gd name="T64" fmla="*/ 42 w 19"/>
                  <a:gd name="T65" fmla="*/ 714 h 227"/>
                  <a:gd name="T66" fmla="*/ 46 w 19"/>
                  <a:gd name="T67" fmla="*/ 692 h 227"/>
                  <a:gd name="T68" fmla="*/ 46 w 19"/>
                  <a:gd name="T69" fmla="*/ 662 h 227"/>
                  <a:gd name="T70" fmla="*/ 46 w 19"/>
                  <a:gd name="T71" fmla="*/ 637 h 227"/>
                  <a:gd name="T72" fmla="*/ 46 w 19"/>
                  <a:gd name="T73" fmla="*/ 607 h 227"/>
                  <a:gd name="T74" fmla="*/ 46 w 19"/>
                  <a:gd name="T75" fmla="*/ 581 h 227"/>
                  <a:gd name="T76" fmla="*/ 46 w 19"/>
                  <a:gd name="T77" fmla="*/ 547 h 227"/>
                  <a:gd name="T78" fmla="*/ 46 w 19"/>
                  <a:gd name="T79" fmla="*/ 512 h 227"/>
                  <a:gd name="T80" fmla="*/ 46 w 19"/>
                  <a:gd name="T81" fmla="*/ 482 h 227"/>
                  <a:gd name="T82" fmla="*/ 46 w 19"/>
                  <a:gd name="T83" fmla="*/ 445 h 227"/>
                  <a:gd name="T84" fmla="*/ 46 w 19"/>
                  <a:gd name="T85" fmla="*/ 413 h 227"/>
                  <a:gd name="T86" fmla="*/ 46 w 19"/>
                  <a:gd name="T87" fmla="*/ 374 h 227"/>
                  <a:gd name="T88" fmla="*/ 46 w 19"/>
                  <a:gd name="T89" fmla="*/ 341 h 227"/>
                  <a:gd name="T90" fmla="*/ 46 w 19"/>
                  <a:gd name="T91" fmla="*/ 304 h 227"/>
                  <a:gd name="T92" fmla="*/ 46 w 19"/>
                  <a:gd name="T93" fmla="*/ 271 h 227"/>
                  <a:gd name="T94" fmla="*/ 46 w 19"/>
                  <a:gd name="T95" fmla="*/ 236 h 227"/>
                  <a:gd name="T96" fmla="*/ 46 w 19"/>
                  <a:gd name="T97" fmla="*/ 206 h 227"/>
                  <a:gd name="T98" fmla="*/ 46 w 19"/>
                  <a:gd name="T99" fmla="*/ 175 h 227"/>
                  <a:gd name="T100" fmla="*/ 46 w 19"/>
                  <a:gd name="T101" fmla="*/ 149 h 227"/>
                  <a:gd name="T102" fmla="*/ 46 w 19"/>
                  <a:gd name="T103" fmla="*/ 122 h 227"/>
                  <a:gd name="T104" fmla="*/ 46 w 19"/>
                  <a:gd name="T105" fmla="*/ 98 h 227"/>
                  <a:gd name="T106" fmla="*/ 46 w 19"/>
                  <a:gd name="T107" fmla="*/ 68 h 227"/>
                  <a:gd name="T108" fmla="*/ 46 w 19"/>
                  <a:gd name="T109" fmla="*/ 39 h 227"/>
                  <a:gd name="T110" fmla="*/ 46 w 19"/>
                  <a:gd name="T111" fmla="*/ 23 h 227"/>
                  <a:gd name="T112" fmla="*/ 1 w 19"/>
                  <a:gd name="T113" fmla="*/ 0 h 2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
                  <a:gd name="T172" fmla="*/ 0 h 227"/>
                  <a:gd name="T173" fmla="*/ 19 w 19"/>
                  <a:gd name="T174" fmla="*/ 227 h 2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 h="227">
                    <a:moveTo>
                      <a:pt x="1" y="0"/>
                    </a:moveTo>
                    <a:lnTo>
                      <a:pt x="1" y="2"/>
                    </a:lnTo>
                    <a:lnTo>
                      <a:pt x="1" y="6"/>
                    </a:lnTo>
                    <a:lnTo>
                      <a:pt x="1" y="8"/>
                    </a:lnTo>
                    <a:lnTo>
                      <a:pt x="1" y="12"/>
                    </a:lnTo>
                    <a:lnTo>
                      <a:pt x="1" y="16"/>
                    </a:lnTo>
                    <a:lnTo>
                      <a:pt x="1" y="22"/>
                    </a:lnTo>
                    <a:lnTo>
                      <a:pt x="0" y="27"/>
                    </a:lnTo>
                    <a:lnTo>
                      <a:pt x="0" y="32"/>
                    </a:lnTo>
                    <a:lnTo>
                      <a:pt x="0" y="38"/>
                    </a:lnTo>
                    <a:lnTo>
                      <a:pt x="0" y="44"/>
                    </a:lnTo>
                    <a:lnTo>
                      <a:pt x="0" y="47"/>
                    </a:lnTo>
                    <a:lnTo>
                      <a:pt x="0" y="51"/>
                    </a:lnTo>
                    <a:lnTo>
                      <a:pt x="0" y="54"/>
                    </a:lnTo>
                    <a:lnTo>
                      <a:pt x="0" y="58"/>
                    </a:lnTo>
                    <a:lnTo>
                      <a:pt x="0" y="60"/>
                    </a:lnTo>
                    <a:lnTo>
                      <a:pt x="0" y="64"/>
                    </a:lnTo>
                    <a:lnTo>
                      <a:pt x="0" y="69"/>
                    </a:lnTo>
                    <a:lnTo>
                      <a:pt x="0" y="71"/>
                    </a:lnTo>
                    <a:lnTo>
                      <a:pt x="0" y="75"/>
                    </a:lnTo>
                    <a:lnTo>
                      <a:pt x="0" y="78"/>
                    </a:lnTo>
                    <a:lnTo>
                      <a:pt x="0" y="81"/>
                    </a:lnTo>
                    <a:lnTo>
                      <a:pt x="0" y="85"/>
                    </a:lnTo>
                    <a:lnTo>
                      <a:pt x="0" y="87"/>
                    </a:lnTo>
                    <a:lnTo>
                      <a:pt x="0" y="91"/>
                    </a:lnTo>
                    <a:lnTo>
                      <a:pt x="0" y="95"/>
                    </a:lnTo>
                    <a:lnTo>
                      <a:pt x="0" y="98"/>
                    </a:lnTo>
                    <a:lnTo>
                      <a:pt x="0" y="105"/>
                    </a:lnTo>
                    <a:lnTo>
                      <a:pt x="0" y="111"/>
                    </a:lnTo>
                    <a:lnTo>
                      <a:pt x="0" y="117"/>
                    </a:lnTo>
                    <a:lnTo>
                      <a:pt x="0" y="123"/>
                    </a:lnTo>
                    <a:lnTo>
                      <a:pt x="0" y="127"/>
                    </a:lnTo>
                    <a:lnTo>
                      <a:pt x="0" y="133"/>
                    </a:lnTo>
                    <a:lnTo>
                      <a:pt x="0" y="137"/>
                    </a:lnTo>
                    <a:lnTo>
                      <a:pt x="0" y="142"/>
                    </a:lnTo>
                    <a:lnTo>
                      <a:pt x="0" y="145"/>
                    </a:lnTo>
                    <a:lnTo>
                      <a:pt x="1" y="148"/>
                    </a:lnTo>
                    <a:lnTo>
                      <a:pt x="1" y="150"/>
                    </a:lnTo>
                    <a:lnTo>
                      <a:pt x="1" y="153"/>
                    </a:lnTo>
                    <a:lnTo>
                      <a:pt x="1" y="154"/>
                    </a:lnTo>
                    <a:lnTo>
                      <a:pt x="1" y="158"/>
                    </a:lnTo>
                    <a:lnTo>
                      <a:pt x="1" y="162"/>
                    </a:lnTo>
                    <a:lnTo>
                      <a:pt x="1" y="168"/>
                    </a:lnTo>
                    <a:lnTo>
                      <a:pt x="1" y="173"/>
                    </a:lnTo>
                    <a:lnTo>
                      <a:pt x="1" y="178"/>
                    </a:lnTo>
                    <a:lnTo>
                      <a:pt x="1" y="185"/>
                    </a:lnTo>
                    <a:lnTo>
                      <a:pt x="1" y="192"/>
                    </a:lnTo>
                    <a:lnTo>
                      <a:pt x="1" y="197"/>
                    </a:lnTo>
                    <a:lnTo>
                      <a:pt x="1" y="204"/>
                    </a:lnTo>
                    <a:lnTo>
                      <a:pt x="1" y="208"/>
                    </a:lnTo>
                    <a:lnTo>
                      <a:pt x="1" y="213"/>
                    </a:lnTo>
                    <a:lnTo>
                      <a:pt x="1" y="216"/>
                    </a:lnTo>
                    <a:lnTo>
                      <a:pt x="1" y="220"/>
                    </a:lnTo>
                    <a:lnTo>
                      <a:pt x="1" y="221"/>
                    </a:lnTo>
                    <a:lnTo>
                      <a:pt x="1" y="223"/>
                    </a:lnTo>
                    <a:lnTo>
                      <a:pt x="3" y="224"/>
                    </a:lnTo>
                    <a:lnTo>
                      <a:pt x="8" y="225"/>
                    </a:lnTo>
                    <a:lnTo>
                      <a:pt x="13" y="227"/>
                    </a:lnTo>
                    <a:lnTo>
                      <a:pt x="17" y="224"/>
                    </a:lnTo>
                    <a:lnTo>
                      <a:pt x="17" y="223"/>
                    </a:lnTo>
                    <a:lnTo>
                      <a:pt x="17" y="220"/>
                    </a:lnTo>
                    <a:lnTo>
                      <a:pt x="17" y="216"/>
                    </a:lnTo>
                    <a:lnTo>
                      <a:pt x="17" y="212"/>
                    </a:lnTo>
                    <a:lnTo>
                      <a:pt x="17" y="209"/>
                    </a:lnTo>
                    <a:lnTo>
                      <a:pt x="17" y="207"/>
                    </a:lnTo>
                    <a:lnTo>
                      <a:pt x="17" y="204"/>
                    </a:lnTo>
                    <a:lnTo>
                      <a:pt x="19" y="200"/>
                    </a:lnTo>
                    <a:lnTo>
                      <a:pt x="19" y="197"/>
                    </a:lnTo>
                    <a:lnTo>
                      <a:pt x="19" y="193"/>
                    </a:lnTo>
                    <a:lnTo>
                      <a:pt x="19" y="189"/>
                    </a:lnTo>
                    <a:lnTo>
                      <a:pt x="19" y="186"/>
                    </a:lnTo>
                    <a:lnTo>
                      <a:pt x="19" y="182"/>
                    </a:lnTo>
                    <a:lnTo>
                      <a:pt x="19" y="178"/>
                    </a:lnTo>
                    <a:lnTo>
                      <a:pt x="19" y="173"/>
                    </a:lnTo>
                    <a:lnTo>
                      <a:pt x="19" y="169"/>
                    </a:lnTo>
                    <a:lnTo>
                      <a:pt x="19" y="165"/>
                    </a:lnTo>
                    <a:lnTo>
                      <a:pt x="19" y="161"/>
                    </a:lnTo>
                    <a:lnTo>
                      <a:pt x="19" y="156"/>
                    </a:lnTo>
                    <a:lnTo>
                      <a:pt x="19" y="152"/>
                    </a:lnTo>
                    <a:lnTo>
                      <a:pt x="19" y="146"/>
                    </a:lnTo>
                    <a:lnTo>
                      <a:pt x="19" y="142"/>
                    </a:lnTo>
                    <a:lnTo>
                      <a:pt x="19" y="137"/>
                    </a:lnTo>
                    <a:lnTo>
                      <a:pt x="19" y="131"/>
                    </a:lnTo>
                    <a:lnTo>
                      <a:pt x="19" y="127"/>
                    </a:lnTo>
                    <a:lnTo>
                      <a:pt x="19" y="122"/>
                    </a:lnTo>
                    <a:lnTo>
                      <a:pt x="19" y="117"/>
                    </a:lnTo>
                    <a:lnTo>
                      <a:pt x="19" y="113"/>
                    </a:lnTo>
                    <a:lnTo>
                      <a:pt x="19" y="107"/>
                    </a:lnTo>
                    <a:lnTo>
                      <a:pt x="19" y="102"/>
                    </a:lnTo>
                    <a:lnTo>
                      <a:pt x="19" y="97"/>
                    </a:lnTo>
                    <a:lnTo>
                      <a:pt x="19" y="91"/>
                    </a:lnTo>
                    <a:lnTo>
                      <a:pt x="19" y="86"/>
                    </a:lnTo>
                    <a:lnTo>
                      <a:pt x="19" y="82"/>
                    </a:lnTo>
                    <a:lnTo>
                      <a:pt x="19" y="77"/>
                    </a:lnTo>
                    <a:lnTo>
                      <a:pt x="19" y="73"/>
                    </a:lnTo>
                    <a:lnTo>
                      <a:pt x="19" y="67"/>
                    </a:lnTo>
                    <a:lnTo>
                      <a:pt x="19" y="63"/>
                    </a:lnTo>
                    <a:lnTo>
                      <a:pt x="19" y="59"/>
                    </a:lnTo>
                    <a:lnTo>
                      <a:pt x="19" y="55"/>
                    </a:lnTo>
                    <a:lnTo>
                      <a:pt x="19" y="50"/>
                    </a:lnTo>
                    <a:lnTo>
                      <a:pt x="19" y="46"/>
                    </a:lnTo>
                    <a:lnTo>
                      <a:pt x="19" y="43"/>
                    </a:lnTo>
                    <a:lnTo>
                      <a:pt x="19" y="39"/>
                    </a:lnTo>
                    <a:lnTo>
                      <a:pt x="19" y="35"/>
                    </a:lnTo>
                    <a:lnTo>
                      <a:pt x="19" y="31"/>
                    </a:lnTo>
                    <a:lnTo>
                      <a:pt x="19" y="28"/>
                    </a:lnTo>
                    <a:lnTo>
                      <a:pt x="19" y="26"/>
                    </a:lnTo>
                    <a:lnTo>
                      <a:pt x="19" y="19"/>
                    </a:lnTo>
                    <a:lnTo>
                      <a:pt x="19" y="15"/>
                    </a:lnTo>
                    <a:lnTo>
                      <a:pt x="19" y="11"/>
                    </a:lnTo>
                    <a:lnTo>
                      <a:pt x="19" y="8"/>
                    </a:lnTo>
                    <a:lnTo>
                      <a:pt x="19" y="7"/>
                    </a:lnTo>
                    <a:lnTo>
                      <a:pt x="1"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07" name="Freeform 113">
                <a:extLst>
                  <a:ext uri="{FF2B5EF4-FFF2-40B4-BE49-F238E27FC236}">
                    <a16:creationId xmlns:a16="http://schemas.microsoft.com/office/drawing/2014/main" id="{9E17BA1F-74D1-435B-A64E-E8FD43B52AC0}"/>
                  </a:ext>
                </a:extLst>
              </p:cNvPr>
              <p:cNvSpPr>
                <a:spLocks/>
              </p:cNvSpPr>
              <p:nvPr/>
            </p:nvSpPr>
            <p:spPr bwMode="auto">
              <a:xfrm>
                <a:off x="3750" y="1608"/>
                <a:ext cx="35" cy="68"/>
              </a:xfrm>
              <a:custGeom>
                <a:avLst/>
                <a:gdLst>
                  <a:gd name="T0" fmla="*/ 3 w 20"/>
                  <a:gd name="T1" fmla="*/ 1 h 60"/>
                  <a:gd name="T2" fmla="*/ 0 w 20"/>
                  <a:gd name="T3" fmla="*/ 212 h 60"/>
                  <a:gd name="T4" fmla="*/ 40 w 20"/>
                  <a:gd name="T5" fmla="*/ 210 h 60"/>
                  <a:gd name="T6" fmla="*/ 40 w 20"/>
                  <a:gd name="T7" fmla="*/ 205 h 60"/>
                  <a:gd name="T8" fmla="*/ 40 w 20"/>
                  <a:gd name="T9" fmla="*/ 199 h 60"/>
                  <a:gd name="T10" fmla="*/ 40 w 20"/>
                  <a:gd name="T11" fmla="*/ 189 h 60"/>
                  <a:gd name="T12" fmla="*/ 40 w 20"/>
                  <a:gd name="T13" fmla="*/ 183 h 60"/>
                  <a:gd name="T14" fmla="*/ 40 w 20"/>
                  <a:gd name="T15" fmla="*/ 162 h 60"/>
                  <a:gd name="T16" fmla="*/ 40 w 20"/>
                  <a:gd name="T17" fmla="*/ 144 h 60"/>
                  <a:gd name="T18" fmla="*/ 44 w 20"/>
                  <a:gd name="T19" fmla="*/ 138 h 60"/>
                  <a:gd name="T20" fmla="*/ 44 w 20"/>
                  <a:gd name="T21" fmla="*/ 113 h 60"/>
                  <a:gd name="T22" fmla="*/ 44 w 20"/>
                  <a:gd name="T23" fmla="*/ 94 h 60"/>
                  <a:gd name="T24" fmla="*/ 44 w 20"/>
                  <a:gd name="T25" fmla="*/ 81 h 60"/>
                  <a:gd name="T26" fmla="*/ 44 w 20"/>
                  <a:gd name="T27" fmla="*/ 61 h 60"/>
                  <a:gd name="T28" fmla="*/ 47 w 20"/>
                  <a:gd name="T29" fmla="*/ 46 h 60"/>
                  <a:gd name="T30" fmla="*/ 44 w 20"/>
                  <a:gd name="T31" fmla="*/ 32 h 60"/>
                  <a:gd name="T32" fmla="*/ 44 w 20"/>
                  <a:gd name="T33" fmla="*/ 24 h 60"/>
                  <a:gd name="T34" fmla="*/ 44 w 20"/>
                  <a:gd name="T35" fmla="*/ 16 h 60"/>
                  <a:gd name="T36" fmla="*/ 44 w 20"/>
                  <a:gd name="T37" fmla="*/ 16 h 60"/>
                  <a:gd name="T38" fmla="*/ 35 w 20"/>
                  <a:gd name="T39" fmla="*/ 1 h 60"/>
                  <a:gd name="T40" fmla="*/ 20 w 20"/>
                  <a:gd name="T41" fmla="*/ 0 h 60"/>
                  <a:gd name="T42" fmla="*/ 4 w 20"/>
                  <a:gd name="T43" fmla="*/ 0 h 60"/>
                  <a:gd name="T44" fmla="*/ 3 w 20"/>
                  <a:gd name="T45" fmla="*/ 1 h 60"/>
                  <a:gd name="T46" fmla="*/ 3 w 20"/>
                  <a:gd name="T47" fmla="*/ 1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60"/>
                  <a:gd name="T74" fmla="*/ 20 w 20"/>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60">
                    <a:moveTo>
                      <a:pt x="3" y="1"/>
                    </a:moveTo>
                    <a:lnTo>
                      <a:pt x="0" y="60"/>
                    </a:lnTo>
                    <a:lnTo>
                      <a:pt x="17" y="59"/>
                    </a:lnTo>
                    <a:lnTo>
                      <a:pt x="17" y="58"/>
                    </a:lnTo>
                    <a:lnTo>
                      <a:pt x="17" y="56"/>
                    </a:lnTo>
                    <a:lnTo>
                      <a:pt x="17" y="54"/>
                    </a:lnTo>
                    <a:lnTo>
                      <a:pt x="17" y="51"/>
                    </a:lnTo>
                    <a:lnTo>
                      <a:pt x="17" y="46"/>
                    </a:lnTo>
                    <a:lnTo>
                      <a:pt x="17" y="42"/>
                    </a:lnTo>
                    <a:lnTo>
                      <a:pt x="19" y="38"/>
                    </a:lnTo>
                    <a:lnTo>
                      <a:pt x="19" y="32"/>
                    </a:lnTo>
                    <a:lnTo>
                      <a:pt x="19" y="27"/>
                    </a:lnTo>
                    <a:lnTo>
                      <a:pt x="19" y="23"/>
                    </a:lnTo>
                    <a:lnTo>
                      <a:pt x="19" y="17"/>
                    </a:lnTo>
                    <a:lnTo>
                      <a:pt x="20" y="13"/>
                    </a:lnTo>
                    <a:lnTo>
                      <a:pt x="19" y="9"/>
                    </a:lnTo>
                    <a:lnTo>
                      <a:pt x="19" y="7"/>
                    </a:lnTo>
                    <a:lnTo>
                      <a:pt x="19" y="4"/>
                    </a:lnTo>
                    <a:lnTo>
                      <a:pt x="15" y="1"/>
                    </a:lnTo>
                    <a:lnTo>
                      <a:pt x="9" y="0"/>
                    </a:lnTo>
                    <a:lnTo>
                      <a:pt x="4" y="0"/>
                    </a:lnTo>
                    <a:lnTo>
                      <a:pt x="3"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08" name="Freeform 114">
                <a:extLst>
                  <a:ext uri="{FF2B5EF4-FFF2-40B4-BE49-F238E27FC236}">
                    <a16:creationId xmlns:a16="http://schemas.microsoft.com/office/drawing/2014/main" id="{22ACCA65-96A8-4A75-B236-70B6423BE111}"/>
                  </a:ext>
                </a:extLst>
              </p:cNvPr>
              <p:cNvSpPr>
                <a:spLocks/>
              </p:cNvSpPr>
              <p:nvPr/>
            </p:nvSpPr>
            <p:spPr bwMode="auto">
              <a:xfrm>
                <a:off x="3845" y="1540"/>
                <a:ext cx="35" cy="128"/>
              </a:xfrm>
              <a:custGeom>
                <a:avLst/>
                <a:gdLst>
                  <a:gd name="T0" fmla="*/ 14 w 23"/>
                  <a:gd name="T1" fmla="*/ 22 h 114"/>
                  <a:gd name="T2" fmla="*/ 14 w 23"/>
                  <a:gd name="T3" fmla="*/ 38 h 114"/>
                  <a:gd name="T4" fmla="*/ 14 w 23"/>
                  <a:gd name="T5" fmla="*/ 59 h 114"/>
                  <a:gd name="T6" fmla="*/ 2 w 23"/>
                  <a:gd name="T7" fmla="*/ 76 h 114"/>
                  <a:gd name="T8" fmla="*/ 2 w 23"/>
                  <a:gd name="T9" fmla="*/ 105 h 114"/>
                  <a:gd name="T10" fmla="*/ 1 w 23"/>
                  <a:gd name="T11" fmla="*/ 139 h 114"/>
                  <a:gd name="T12" fmla="*/ 1 w 23"/>
                  <a:gd name="T13" fmla="*/ 166 h 114"/>
                  <a:gd name="T14" fmla="*/ 1 w 23"/>
                  <a:gd name="T15" fmla="*/ 194 h 114"/>
                  <a:gd name="T16" fmla="*/ 1 w 23"/>
                  <a:gd name="T17" fmla="*/ 230 h 114"/>
                  <a:gd name="T18" fmla="*/ 0 w 23"/>
                  <a:gd name="T19" fmla="*/ 252 h 114"/>
                  <a:gd name="T20" fmla="*/ 0 w 23"/>
                  <a:gd name="T21" fmla="*/ 285 h 114"/>
                  <a:gd name="T22" fmla="*/ 0 w 23"/>
                  <a:gd name="T23" fmla="*/ 306 h 114"/>
                  <a:gd name="T24" fmla="*/ 0 w 23"/>
                  <a:gd name="T25" fmla="*/ 327 h 114"/>
                  <a:gd name="T26" fmla="*/ 0 w 23"/>
                  <a:gd name="T27" fmla="*/ 349 h 114"/>
                  <a:gd name="T28" fmla="*/ 14 w 23"/>
                  <a:gd name="T29" fmla="*/ 372 h 114"/>
                  <a:gd name="T30" fmla="*/ 37 w 23"/>
                  <a:gd name="T31" fmla="*/ 372 h 114"/>
                  <a:gd name="T32" fmla="*/ 45 w 23"/>
                  <a:gd name="T33" fmla="*/ 355 h 114"/>
                  <a:gd name="T34" fmla="*/ 47 w 23"/>
                  <a:gd name="T35" fmla="*/ 325 h 114"/>
                  <a:gd name="T36" fmla="*/ 51 w 23"/>
                  <a:gd name="T37" fmla="*/ 293 h 114"/>
                  <a:gd name="T38" fmla="*/ 51 w 23"/>
                  <a:gd name="T39" fmla="*/ 268 h 114"/>
                  <a:gd name="T40" fmla="*/ 51 w 23"/>
                  <a:gd name="T41" fmla="*/ 239 h 114"/>
                  <a:gd name="T42" fmla="*/ 58 w 23"/>
                  <a:gd name="T43" fmla="*/ 216 h 114"/>
                  <a:gd name="T44" fmla="*/ 60 w 23"/>
                  <a:gd name="T45" fmla="*/ 182 h 114"/>
                  <a:gd name="T46" fmla="*/ 60 w 23"/>
                  <a:gd name="T47" fmla="*/ 156 h 114"/>
                  <a:gd name="T48" fmla="*/ 60 w 23"/>
                  <a:gd name="T49" fmla="*/ 124 h 114"/>
                  <a:gd name="T50" fmla="*/ 66 w 23"/>
                  <a:gd name="T51" fmla="*/ 99 h 114"/>
                  <a:gd name="T52" fmla="*/ 66 w 23"/>
                  <a:gd name="T53" fmla="*/ 76 h 114"/>
                  <a:gd name="T54" fmla="*/ 66 w 23"/>
                  <a:gd name="T55" fmla="*/ 52 h 114"/>
                  <a:gd name="T56" fmla="*/ 66 w 23"/>
                  <a:gd name="T57" fmla="*/ 29 h 114"/>
                  <a:gd name="T58" fmla="*/ 66 w 23"/>
                  <a:gd name="T59" fmla="*/ 3 h 114"/>
                  <a:gd name="T60" fmla="*/ 47 w 23"/>
                  <a:gd name="T61" fmla="*/ 0 h 114"/>
                  <a:gd name="T62" fmla="*/ 20 w 23"/>
                  <a:gd name="T63" fmla="*/ 15 h 114"/>
                  <a:gd name="T64" fmla="*/ 16 w 23"/>
                  <a:gd name="T65" fmla="*/ 1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114"/>
                  <a:gd name="T101" fmla="*/ 23 w 23"/>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114">
                    <a:moveTo>
                      <a:pt x="5" y="5"/>
                    </a:moveTo>
                    <a:lnTo>
                      <a:pt x="4" y="7"/>
                    </a:lnTo>
                    <a:lnTo>
                      <a:pt x="4" y="9"/>
                    </a:lnTo>
                    <a:lnTo>
                      <a:pt x="4" y="11"/>
                    </a:lnTo>
                    <a:lnTo>
                      <a:pt x="4" y="15"/>
                    </a:lnTo>
                    <a:lnTo>
                      <a:pt x="4" y="18"/>
                    </a:lnTo>
                    <a:lnTo>
                      <a:pt x="4" y="22"/>
                    </a:lnTo>
                    <a:lnTo>
                      <a:pt x="2" y="24"/>
                    </a:lnTo>
                    <a:lnTo>
                      <a:pt x="2" y="28"/>
                    </a:lnTo>
                    <a:lnTo>
                      <a:pt x="2" y="32"/>
                    </a:lnTo>
                    <a:lnTo>
                      <a:pt x="2" y="36"/>
                    </a:lnTo>
                    <a:lnTo>
                      <a:pt x="1" y="42"/>
                    </a:lnTo>
                    <a:lnTo>
                      <a:pt x="1" y="46"/>
                    </a:lnTo>
                    <a:lnTo>
                      <a:pt x="1" y="51"/>
                    </a:lnTo>
                    <a:lnTo>
                      <a:pt x="1" y="56"/>
                    </a:lnTo>
                    <a:lnTo>
                      <a:pt x="1" y="60"/>
                    </a:lnTo>
                    <a:lnTo>
                      <a:pt x="1" y="64"/>
                    </a:lnTo>
                    <a:lnTo>
                      <a:pt x="1" y="70"/>
                    </a:lnTo>
                    <a:lnTo>
                      <a:pt x="1" y="74"/>
                    </a:lnTo>
                    <a:lnTo>
                      <a:pt x="0" y="78"/>
                    </a:lnTo>
                    <a:lnTo>
                      <a:pt x="0" y="83"/>
                    </a:lnTo>
                    <a:lnTo>
                      <a:pt x="0" y="87"/>
                    </a:lnTo>
                    <a:lnTo>
                      <a:pt x="0" y="91"/>
                    </a:lnTo>
                    <a:lnTo>
                      <a:pt x="0" y="94"/>
                    </a:lnTo>
                    <a:lnTo>
                      <a:pt x="0" y="98"/>
                    </a:lnTo>
                    <a:lnTo>
                      <a:pt x="0" y="101"/>
                    </a:lnTo>
                    <a:lnTo>
                      <a:pt x="0" y="103"/>
                    </a:lnTo>
                    <a:lnTo>
                      <a:pt x="0" y="107"/>
                    </a:lnTo>
                    <a:lnTo>
                      <a:pt x="1" y="110"/>
                    </a:lnTo>
                    <a:lnTo>
                      <a:pt x="4" y="114"/>
                    </a:lnTo>
                    <a:lnTo>
                      <a:pt x="8" y="114"/>
                    </a:lnTo>
                    <a:lnTo>
                      <a:pt x="12" y="114"/>
                    </a:lnTo>
                    <a:lnTo>
                      <a:pt x="15" y="110"/>
                    </a:lnTo>
                    <a:lnTo>
                      <a:pt x="15" y="109"/>
                    </a:lnTo>
                    <a:lnTo>
                      <a:pt x="16" y="105"/>
                    </a:lnTo>
                    <a:lnTo>
                      <a:pt x="16" y="99"/>
                    </a:lnTo>
                    <a:lnTo>
                      <a:pt x="17" y="94"/>
                    </a:lnTo>
                    <a:lnTo>
                      <a:pt x="17" y="90"/>
                    </a:lnTo>
                    <a:lnTo>
                      <a:pt x="17" y="86"/>
                    </a:lnTo>
                    <a:lnTo>
                      <a:pt x="17" y="82"/>
                    </a:lnTo>
                    <a:lnTo>
                      <a:pt x="17" y="78"/>
                    </a:lnTo>
                    <a:lnTo>
                      <a:pt x="17" y="74"/>
                    </a:lnTo>
                    <a:lnTo>
                      <a:pt x="19" y="70"/>
                    </a:lnTo>
                    <a:lnTo>
                      <a:pt x="19" y="66"/>
                    </a:lnTo>
                    <a:lnTo>
                      <a:pt x="20" y="62"/>
                    </a:lnTo>
                    <a:lnTo>
                      <a:pt x="20" y="56"/>
                    </a:lnTo>
                    <a:lnTo>
                      <a:pt x="20" y="52"/>
                    </a:lnTo>
                    <a:lnTo>
                      <a:pt x="20" y="47"/>
                    </a:lnTo>
                    <a:lnTo>
                      <a:pt x="20" y="43"/>
                    </a:lnTo>
                    <a:lnTo>
                      <a:pt x="20" y="39"/>
                    </a:lnTo>
                    <a:lnTo>
                      <a:pt x="21" y="35"/>
                    </a:lnTo>
                    <a:lnTo>
                      <a:pt x="21" y="31"/>
                    </a:lnTo>
                    <a:lnTo>
                      <a:pt x="21" y="27"/>
                    </a:lnTo>
                    <a:lnTo>
                      <a:pt x="21" y="24"/>
                    </a:lnTo>
                    <a:lnTo>
                      <a:pt x="21" y="20"/>
                    </a:lnTo>
                    <a:lnTo>
                      <a:pt x="21" y="16"/>
                    </a:lnTo>
                    <a:lnTo>
                      <a:pt x="21" y="15"/>
                    </a:lnTo>
                    <a:lnTo>
                      <a:pt x="21" y="9"/>
                    </a:lnTo>
                    <a:lnTo>
                      <a:pt x="23" y="7"/>
                    </a:lnTo>
                    <a:lnTo>
                      <a:pt x="21" y="3"/>
                    </a:lnTo>
                    <a:lnTo>
                      <a:pt x="19" y="0"/>
                    </a:lnTo>
                    <a:lnTo>
                      <a:pt x="16" y="0"/>
                    </a:lnTo>
                    <a:lnTo>
                      <a:pt x="13" y="1"/>
                    </a:lnTo>
                    <a:lnTo>
                      <a:pt x="7" y="4"/>
                    </a:lnTo>
                    <a:lnTo>
                      <a:pt x="5"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09" name="Freeform 115">
                <a:extLst>
                  <a:ext uri="{FF2B5EF4-FFF2-40B4-BE49-F238E27FC236}">
                    <a16:creationId xmlns:a16="http://schemas.microsoft.com/office/drawing/2014/main" id="{60F3EA68-7542-4739-A623-96B5BF2F73A1}"/>
                  </a:ext>
                </a:extLst>
              </p:cNvPr>
              <p:cNvSpPr>
                <a:spLocks/>
              </p:cNvSpPr>
              <p:nvPr/>
            </p:nvSpPr>
            <p:spPr bwMode="auto">
              <a:xfrm>
                <a:off x="4022" y="1404"/>
                <a:ext cx="47" cy="45"/>
              </a:xfrm>
              <a:custGeom>
                <a:avLst/>
                <a:gdLst>
                  <a:gd name="T0" fmla="*/ 76 w 38"/>
                  <a:gd name="T1" fmla="*/ 0 h 46"/>
                  <a:gd name="T2" fmla="*/ 65 w 38"/>
                  <a:gd name="T3" fmla="*/ 1 h 46"/>
                  <a:gd name="T4" fmla="*/ 46 w 38"/>
                  <a:gd name="T5" fmla="*/ 21 h 46"/>
                  <a:gd name="T6" fmla="*/ 40 w 38"/>
                  <a:gd name="T7" fmla="*/ 32 h 46"/>
                  <a:gd name="T8" fmla="*/ 34 w 38"/>
                  <a:gd name="T9" fmla="*/ 47 h 46"/>
                  <a:gd name="T10" fmla="*/ 25 w 38"/>
                  <a:gd name="T11" fmla="*/ 62 h 46"/>
                  <a:gd name="T12" fmla="*/ 19 w 38"/>
                  <a:gd name="T13" fmla="*/ 78 h 46"/>
                  <a:gd name="T14" fmla="*/ 15 w 38"/>
                  <a:gd name="T15" fmla="*/ 90 h 46"/>
                  <a:gd name="T16" fmla="*/ 4 w 38"/>
                  <a:gd name="T17" fmla="*/ 104 h 46"/>
                  <a:gd name="T18" fmla="*/ 2 w 38"/>
                  <a:gd name="T19" fmla="*/ 120 h 46"/>
                  <a:gd name="T20" fmla="*/ 2 w 38"/>
                  <a:gd name="T21" fmla="*/ 138 h 46"/>
                  <a:gd name="T22" fmla="*/ 0 w 38"/>
                  <a:gd name="T23" fmla="*/ 159 h 46"/>
                  <a:gd name="T24" fmla="*/ 3 w 38"/>
                  <a:gd name="T25" fmla="*/ 164 h 46"/>
                  <a:gd name="T26" fmla="*/ 17 w 38"/>
                  <a:gd name="T27" fmla="*/ 162 h 46"/>
                  <a:gd name="T28" fmla="*/ 34 w 38"/>
                  <a:gd name="T29" fmla="*/ 143 h 46"/>
                  <a:gd name="T30" fmla="*/ 40 w 38"/>
                  <a:gd name="T31" fmla="*/ 138 h 46"/>
                  <a:gd name="T32" fmla="*/ 46 w 38"/>
                  <a:gd name="T33" fmla="*/ 122 h 46"/>
                  <a:gd name="T34" fmla="*/ 54 w 38"/>
                  <a:gd name="T35" fmla="*/ 119 h 46"/>
                  <a:gd name="T36" fmla="*/ 65 w 38"/>
                  <a:gd name="T37" fmla="*/ 103 h 46"/>
                  <a:gd name="T38" fmla="*/ 72 w 38"/>
                  <a:gd name="T39" fmla="*/ 89 h 46"/>
                  <a:gd name="T40" fmla="*/ 76 w 38"/>
                  <a:gd name="T41" fmla="*/ 71 h 46"/>
                  <a:gd name="T42" fmla="*/ 81 w 38"/>
                  <a:gd name="T43" fmla="*/ 58 h 46"/>
                  <a:gd name="T44" fmla="*/ 88 w 38"/>
                  <a:gd name="T45" fmla="*/ 47 h 46"/>
                  <a:gd name="T46" fmla="*/ 91 w 38"/>
                  <a:gd name="T47" fmla="*/ 32 h 46"/>
                  <a:gd name="T48" fmla="*/ 93 w 38"/>
                  <a:gd name="T49" fmla="*/ 28 h 46"/>
                  <a:gd name="T50" fmla="*/ 93 w 38"/>
                  <a:gd name="T51" fmla="*/ 18 h 46"/>
                  <a:gd name="T52" fmla="*/ 93 w 38"/>
                  <a:gd name="T53" fmla="*/ 16 h 46"/>
                  <a:gd name="T54" fmla="*/ 91 w 38"/>
                  <a:gd name="T55" fmla="*/ 1 h 46"/>
                  <a:gd name="T56" fmla="*/ 84 w 38"/>
                  <a:gd name="T57" fmla="*/ 0 h 46"/>
                  <a:gd name="T58" fmla="*/ 76 w 38"/>
                  <a:gd name="T59" fmla="*/ 0 h 46"/>
                  <a:gd name="T60" fmla="*/ 76 w 38"/>
                  <a:gd name="T61" fmla="*/ 0 h 46"/>
                  <a:gd name="T62" fmla="*/ 76 w 38"/>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46"/>
                  <a:gd name="T98" fmla="*/ 38 w 38"/>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46">
                    <a:moveTo>
                      <a:pt x="31" y="0"/>
                    </a:moveTo>
                    <a:lnTo>
                      <a:pt x="26" y="1"/>
                    </a:lnTo>
                    <a:lnTo>
                      <a:pt x="19" y="6"/>
                    </a:lnTo>
                    <a:lnTo>
                      <a:pt x="16" y="9"/>
                    </a:lnTo>
                    <a:lnTo>
                      <a:pt x="14" y="13"/>
                    </a:lnTo>
                    <a:lnTo>
                      <a:pt x="11" y="17"/>
                    </a:lnTo>
                    <a:lnTo>
                      <a:pt x="8" y="22"/>
                    </a:lnTo>
                    <a:lnTo>
                      <a:pt x="6" y="25"/>
                    </a:lnTo>
                    <a:lnTo>
                      <a:pt x="4" y="29"/>
                    </a:lnTo>
                    <a:lnTo>
                      <a:pt x="2" y="33"/>
                    </a:lnTo>
                    <a:lnTo>
                      <a:pt x="2" y="38"/>
                    </a:lnTo>
                    <a:lnTo>
                      <a:pt x="0" y="44"/>
                    </a:lnTo>
                    <a:lnTo>
                      <a:pt x="3" y="46"/>
                    </a:lnTo>
                    <a:lnTo>
                      <a:pt x="7" y="45"/>
                    </a:lnTo>
                    <a:lnTo>
                      <a:pt x="14" y="41"/>
                    </a:lnTo>
                    <a:lnTo>
                      <a:pt x="16" y="38"/>
                    </a:lnTo>
                    <a:lnTo>
                      <a:pt x="19" y="34"/>
                    </a:lnTo>
                    <a:lnTo>
                      <a:pt x="22" y="32"/>
                    </a:lnTo>
                    <a:lnTo>
                      <a:pt x="26" y="28"/>
                    </a:lnTo>
                    <a:lnTo>
                      <a:pt x="29" y="24"/>
                    </a:lnTo>
                    <a:lnTo>
                      <a:pt x="31" y="20"/>
                    </a:lnTo>
                    <a:lnTo>
                      <a:pt x="33" y="16"/>
                    </a:lnTo>
                    <a:lnTo>
                      <a:pt x="35" y="13"/>
                    </a:lnTo>
                    <a:lnTo>
                      <a:pt x="37" y="9"/>
                    </a:lnTo>
                    <a:lnTo>
                      <a:pt x="38" y="8"/>
                    </a:lnTo>
                    <a:lnTo>
                      <a:pt x="38" y="5"/>
                    </a:lnTo>
                    <a:lnTo>
                      <a:pt x="38" y="4"/>
                    </a:lnTo>
                    <a:lnTo>
                      <a:pt x="37" y="1"/>
                    </a:lnTo>
                    <a:lnTo>
                      <a:pt x="34" y="0"/>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grpSp>
        <p:pic>
          <p:nvPicPr>
            <p:cNvPr id="161" name="Picture 67" descr="j0238995">
              <a:extLst>
                <a:ext uri="{FF2B5EF4-FFF2-40B4-BE49-F238E27FC236}">
                  <a16:creationId xmlns:a16="http://schemas.microsoft.com/office/drawing/2014/main" id="{DD339D9E-1E9A-4656-B5F5-D624F98B7D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275" y="4668831"/>
              <a:ext cx="434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2" name="Group 116">
              <a:extLst>
                <a:ext uri="{FF2B5EF4-FFF2-40B4-BE49-F238E27FC236}">
                  <a16:creationId xmlns:a16="http://schemas.microsoft.com/office/drawing/2014/main" id="{C5742175-F24A-43DF-A214-931E13F97151}"/>
                </a:ext>
              </a:extLst>
            </p:cNvPr>
            <p:cNvGrpSpPr>
              <a:grpSpLocks/>
            </p:cNvGrpSpPr>
            <p:nvPr/>
          </p:nvGrpSpPr>
          <p:grpSpPr bwMode="auto">
            <a:xfrm>
              <a:off x="1619232" y="4784735"/>
              <a:ext cx="207962" cy="112714"/>
              <a:chOff x="5193" y="220"/>
              <a:chExt cx="301" cy="219"/>
            </a:xfrm>
          </p:grpSpPr>
          <p:sp>
            <p:nvSpPr>
              <p:cNvPr id="163" name="AutoShape 117">
                <a:extLst>
                  <a:ext uri="{FF2B5EF4-FFF2-40B4-BE49-F238E27FC236}">
                    <a16:creationId xmlns:a16="http://schemas.microsoft.com/office/drawing/2014/main" id="{58743F60-DEE5-4D88-80A1-54E4D6CA7419}"/>
                  </a:ext>
                </a:extLst>
              </p:cNvPr>
              <p:cNvSpPr>
                <a:spLocks noChangeArrowheads="1"/>
              </p:cNvSpPr>
              <p:nvPr/>
            </p:nvSpPr>
            <p:spPr bwMode="auto">
              <a:xfrm>
                <a:off x="5193" y="247"/>
                <a:ext cx="199" cy="164"/>
              </a:xfrm>
              <a:prstGeom prst="triangle">
                <a:avLst>
                  <a:gd name="adj" fmla="val 50000"/>
                </a:avLst>
              </a:prstGeom>
              <a:solidFill>
                <a:srgbClr val="0099CC"/>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164" name="AutoShape 118">
                <a:extLst>
                  <a:ext uri="{FF2B5EF4-FFF2-40B4-BE49-F238E27FC236}">
                    <a16:creationId xmlns:a16="http://schemas.microsoft.com/office/drawing/2014/main" id="{78BF7FE6-B5E6-491D-8617-35EF94F67D52}"/>
                  </a:ext>
                </a:extLst>
              </p:cNvPr>
              <p:cNvSpPr>
                <a:spLocks noChangeArrowheads="1"/>
              </p:cNvSpPr>
              <p:nvPr/>
            </p:nvSpPr>
            <p:spPr bwMode="auto">
              <a:xfrm>
                <a:off x="5295" y="220"/>
                <a:ext cx="199"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165" name="AutoShape 119">
                <a:extLst>
                  <a:ext uri="{FF2B5EF4-FFF2-40B4-BE49-F238E27FC236}">
                    <a16:creationId xmlns:a16="http://schemas.microsoft.com/office/drawing/2014/main" id="{B5DE9E12-5E28-4A0F-8AD4-F1E65A746C22}"/>
                  </a:ext>
                </a:extLst>
              </p:cNvPr>
              <p:cNvSpPr>
                <a:spLocks noChangeArrowheads="1"/>
              </p:cNvSpPr>
              <p:nvPr/>
            </p:nvSpPr>
            <p:spPr bwMode="auto">
              <a:xfrm>
                <a:off x="5254" y="275"/>
                <a:ext cx="201"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grpSp>
      </p:grpSp>
      <p:grpSp>
        <p:nvGrpSpPr>
          <p:cNvPr id="210" name="270 Grupo">
            <a:extLst>
              <a:ext uri="{FF2B5EF4-FFF2-40B4-BE49-F238E27FC236}">
                <a16:creationId xmlns:a16="http://schemas.microsoft.com/office/drawing/2014/main" id="{3A1AD71A-0D9D-46CB-B0BB-DE6CD37B4F9A}"/>
              </a:ext>
            </a:extLst>
          </p:cNvPr>
          <p:cNvGrpSpPr>
            <a:grpSpLocks noChangeAspect="1"/>
          </p:cNvGrpSpPr>
          <p:nvPr/>
        </p:nvGrpSpPr>
        <p:grpSpPr bwMode="auto">
          <a:xfrm>
            <a:off x="1460500" y="4477164"/>
            <a:ext cx="540000" cy="241151"/>
            <a:chOff x="1184275" y="4641860"/>
            <a:chExt cx="642919" cy="287321"/>
          </a:xfrm>
        </p:grpSpPr>
        <p:grpSp>
          <p:nvGrpSpPr>
            <p:cNvPr id="211" name="Group 71">
              <a:extLst>
                <a:ext uri="{FF2B5EF4-FFF2-40B4-BE49-F238E27FC236}">
                  <a16:creationId xmlns:a16="http://schemas.microsoft.com/office/drawing/2014/main" id="{ED49BEA7-40AE-4242-989C-19E4117B545A}"/>
                </a:ext>
              </a:extLst>
            </p:cNvPr>
            <p:cNvGrpSpPr>
              <a:grpSpLocks/>
            </p:cNvGrpSpPr>
            <p:nvPr/>
          </p:nvGrpSpPr>
          <p:grpSpPr bwMode="auto">
            <a:xfrm>
              <a:off x="1547811" y="4641860"/>
              <a:ext cx="192086" cy="239713"/>
              <a:chOff x="2788" y="709"/>
              <a:chExt cx="1286" cy="1027"/>
            </a:xfrm>
          </p:grpSpPr>
          <p:sp>
            <p:nvSpPr>
              <p:cNvPr id="217" name="Rectangle 72">
                <a:extLst>
                  <a:ext uri="{FF2B5EF4-FFF2-40B4-BE49-F238E27FC236}">
                    <a16:creationId xmlns:a16="http://schemas.microsoft.com/office/drawing/2014/main" id="{A1C9DA14-3C21-44BC-9437-417B38608800}"/>
                  </a:ext>
                </a:extLst>
              </p:cNvPr>
              <p:cNvSpPr>
                <a:spLocks noChangeArrowheads="1"/>
              </p:cNvSpPr>
              <p:nvPr/>
            </p:nvSpPr>
            <p:spPr bwMode="auto">
              <a:xfrm>
                <a:off x="3055" y="883"/>
                <a:ext cx="1002" cy="778"/>
              </a:xfrm>
              <a:prstGeom prst="rect">
                <a:avLst/>
              </a:prstGeom>
              <a:solidFill>
                <a:schemeClr val="bg1"/>
              </a:solidFill>
              <a:ln w="9525">
                <a:no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218" name="Freeform 73">
                <a:extLst>
                  <a:ext uri="{FF2B5EF4-FFF2-40B4-BE49-F238E27FC236}">
                    <a16:creationId xmlns:a16="http://schemas.microsoft.com/office/drawing/2014/main" id="{E7925092-01EA-471C-81B8-D56B8BD7A90F}"/>
                  </a:ext>
                </a:extLst>
              </p:cNvPr>
              <p:cNvSpPr>
                <a:spLocks/>
              </p:cNvSpPr>
              <p:nvPr/>
            </p:nvSpPr>
            <p:spPr bwMode="auto">
              <a:xfrm>
                <a:off x="3420" y="883"/>
                <a:ext cx="177" cy="121"/>
              </a:xfrm>
              <a:custGeom>
                <a:avLst/>
                <a:gdLst>
                  <a:gd name="T0" fmla="*/ 0 w 157"/>
                  <a:gd name="T1" fmla="*/ 123 h 104"/>
                  <a:gd name="T2" fmla="*/ 168 w 157"/>
                  <a:gd name="T3" fmla="*/ 323 h 104"/>
                  <a:gd name="T4" fmla="*/ 461 w 157"/>
                  <a:gd name="T5" fmla="*/ 2 h 104"/>
                  <a:gd name="T6" fmla="*/ 458 w 157"/>
                  <a:gd name="T7" fmla="*/ 0 h 104"/>
                  <a:gd name="T8" fmla="*/ 441 w 157"/>
                  <a:gd name="T9" fmla="*/ 0 h 104"/>
                  <a:gd name="T10" fmla="*/ 431 w 157"/>
                  <a:gd name="T11" fmla="*/ 0 h 104"/>
                  <a:gd name="T12" fmla="*/ 423 w 157"/>
                  <a:gd name="T13" fmla="*/ 0 h 104"/>
                  <a:gd name="T14" fmla="*/ 406 w 157"/>
                  <a:gd name="T15" fmla="*/ 0 h 104"/>
                  <a:gd name="T16" fmla="*/ 393 w 157"/>
                  <a:gd name="T17" fmla="*/ 0 h 104"/>
                  <a:gd name="T18" fmla="*/ 375 w 157"/>
                  <a:gd name="T19" fmla="*/ 0 h 104"/>
                  <a:gd name="T20" fmla="*/ 368 w 157"/>
                  <a:gd name="T21" fmla="*/ 0 h 104"/>
                  <a:gd name="T22" fmla="*/ 345 w 157"/>
                  <a:gd name="T23" fmla="*/ 0 h 104"/>
                  <a:gd name="T24" fmla="*/ 326 w 157"/>
                  <a:gd name="T25" fmla="*/ 0 h 104"/>
                  <a:gd name="T26" fmla="*/ 319 w 157"/>
                  <a:gd name="T27" fmla="*/ 0 h 104"/>
                  <a:gd name="T28" fmla="*/ 306 w 157"/>
                  <a:gd name="T29" fmla="*/ 0 h 104"/>
                  <a:gd name="T30" fmla="*/ 291 w 157"/>
                  <a:gd name="T31" fmla="*/ 0 h 104"/>
                  <a:gd name="T32" fmla="*/ 286 w 157"/>
                  <a:gd name="T33" fmla="*/ 0 h 104"/>
                  <a:gd name="T34" fmla="*/ 273 w 157"/>
                  <a:gd name="T35" fmla="*/ 0 h 104"/>
                  <a:gd name="T36" fmla="*/ 263 w 157"/>
                  <a:gd name="T37" fmla="*/ 0 h 104"/>
                  <a:gd name="T38" fmla="*/ 256 w 157"/>
                  <a:gd name="T39" fmla="*/ 0 h 104"/>
                  <a:gd name="T40" fmla="*/ 246 w 157"/>
                  <a:gd name="T41" fmla="*/ 0 h 104"/>
                  <a:gd name="T42" fmla="*/ 239 w 157"/>
                  <a:gd name="T43" fmla="*/ 0 h 104"/>
                  <a:gd name="T44" fmla="*/ 227 w 157"/>
                  <a:gd name="T45" fmla="*/ 0 h 104"/>
                  <a:gd name="T46" fmla="*/ 213 w 157"/>
                  <a:gd name="T47" fmla="*/ 0 h 104"/>
                  <a:gd name="T48" fmla="*/ 205 w 157"/>
                  <a:gd name="T49" fmla="*/ 0 h 104"/>
                  <a:gd name="T50" fmla="*/ 193 w 157"/>
                  <a:gd name="T51" fmla="*/ 0 h 104"/>
                  <a:gd name="T52" fmla="*/ 182 w 157"/>
                  <a:gd name="T53" fmla="*/ 0 h 104"/>
                  <a:gd name="T54" fmla="*/ 177 w 157"/>
                  <a:gd name="T55" fmla="*/ 0 h 104"/>
                  <a:gd name="T56" fmla="*/ 167 w 157"/>
                  <a:gd name="T57" fmla="*/ 0 h 104"/>
                  <a:gd name="T58" fmla="*/ 145 w 157"/>
                  <a:gd name="T59" fmla="*/ 0 h 104"/>
                  <a:gd name="T60" fmla="*/ 126 w 157"/>
                  <a:gd name="T61" fmla="*/ 0 h 104"/>
                  <a:gd name="T62" fmla="*/ 112 w 157"/>
                  <a:gd name="T63" fmla="*/ 0 h 104"/>
                  <a:gd name="T64" fmla="*/ 97 w 157"/>
                  <a:gd name="T65" fmla="*/ 0 h 104"/>
                  <a:gd name="T66" fmla="*/ 77 w 157"/>
                  <a:gd name="T67" fmla="*/ 0 h 104"/>
                  <a:gd name="T68" fmla="*/ 67 w 157"/>
                  <a:gd name="T69" fmla="*/ 0 h 104"/>
                  <a:gd name="T70" fmla="*/ 53 w 157"/>
                  <a:gd name="T71" fmla="*/ 0 h 104"/>
                  <a:gd name="T72" fmla="*/ 42 w 157"/>
                  <a:gd name="T73" fmla="*/ 0 h 104"/>
                  <a:gd name="T74" fmla="*/ 33 w 157"/>
                  <a:gd name="T75" fmla="*/ 0 h 104"/>
                  <a:gd name="T76" fmla="*/ 23 w 157"/>
                  <a:gd name="T77" fmla="*/ 0 h 104"/>
                  <a:gd name="T78" fmla="*/ 18 w 157"/>
                  <a:gd name="T79" fmla="*/ 0 h 104"/>
                  <a:gd name="T80" fmla="*/ 18 w 157"/>
                  <a:gd name="T81" fmla="*/ 2 h 104"/>
                  <a:gd name="T82" fmla="*/ 14 w 157"/>
                  <a:gd name="T83" fmla="*/ 3 h 104"/>
                  <a:gd name="T84" fmla="*/ 3 w 157"/>
                  <a:gd name="T85" fmla="*/ 20 h 104"/>
                  <a:gd name="T86" fmla="*/ 2 w 157"/>
                  <a:gd name="T87" fmla="*/ 30 h 104"/>
                  <a:gd name="T88" fmla="*/ 2 w 157"/>
                  <a:gd name="T89" fmla="*/ 42 h 104"/>
                  <a:gd name="T90" fmla="*/ 2 w 157"/>
                  <a:gd name="T91" fmla="*/ 53 h 104"/>
                  <a:gd name="T92" fmla="*/ 2 w 157"/>
                  <a:gd name="T93" fmla="*/ 66 h 104"/>
                  <a:gd name="T94" fmla="*/ 0 w 157"/>
                  <a:gd name="T95" fmla="*/ 74 h 104"/>
                  <a:gd name="T96" fmla="*/ 0 w 157"/>
                  <a:gd name="T97" fmla="*/ 85 h 104"/>
                  <a:gd name="T98" fmla="*/ 0 w 157"/>
                  <a:gd name="T99" fmla="*/ 95 h 104"/>
                  <a:gd name="T100" fmla="*/ 0 w 157"/>
                  <a:gd name="T101" fmla="*/ 108 h 104"/>
                  <a:gd name="T102" fmla="*/ 0 w 157"/>
                  <a:gd name="T103" fmla="*/ 121 h 104"/>
                  <a:gd name="T104" fmla="*/ 0 w 157"/>
                  <a:gd name="T105" fmla="*/ 123 h 104"/>
                  <a:gd name="T106" fmla="*/ 0 w 157"/>
                  <a:gd name="T107" fmla="*/ 123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7"/>
                  <a:gd name="T163" fmla="*/ 0 h 104"/>
                  <a:gd name="T164" fmla="*/ 157 w 157"/>
                  <a:gd name="T165" fmla="*/ 104 h 1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7" h="104">
                    <a:moveTo>
                      <a:pt x="0" y="39"/>
                    </a:moveTo>
                    <a:lnTo>
                      <a:pt x="58" y="104"/>
                    </a:lnTo>
                    <a:lnTo>
                      <a:pt x="157" y="2"/>
                    </a:lnTo>
                    <a:lnTo>
                      <a:pt x="156" y="0"/>
                    </a:lnTo>
                    <a:lnTo>
                      <a:pt x="150" y="0"/>
                    </a:lnTo>
                    <a:lnTo>
                      <a:pt x="146" y="0"/>
                    </a:lnTo>
                    <a:lnTo>
                      <a:pt x="144" y="0"/>
                    </a:lnTo>
                    <a:lnTo>
                      <a:pt x="138" y="0"/>
                    </a:lnTo>
                    <a:lnTo>
                      <a:pt x="134" y="0"/>
                    </a:lnTo>
                    <a:lnTo>
                      <a:pt x="128" y="0"/>
                    </a:lnTo>
                    <a:lnTo>
                      <a:pt x="124" y="0"/>
                    </a:lnTo>
                    <a:lnTo>
                      <a:pt x="117" y="0"/>
                    </a:lnTo>
                    <a:lnTo>
                      <a:pt x="110" y="0"/>
                    </a:lnTo>
                    <a:lnTo>
                      <a:pt x="108" y="0"/>
                    </a:lnTo>
                    <a:lnTo>
                      <a:pt x="104" y="0"/>
                    </a:lnTo>
                    <a:lnTo>
                      <a:pt x="99" y="0"/>
                    </a:lnTo>
                    <a:lnTo>
                      <a:pt x="97" y="0"/>
                    </a:lnTo>
                    <a:lnTo>
                      <a:pt x="93" y="0"/>
                    </a:lnTo>
                    <a:lnTo>
                      <a:pt x="90" y="0"/>
                    </a:lnTo>
                    <a:lnTo>
                      <a:pt x="87" y="0"/>
                    </a:lnTo>
                    <a:lnTo>
                      <a:pt x="83" y="0"/>
                    </a:lnTo>
                    <a:lnTo>
                      <a:pt x="81" y="0"/>
                    </a:lnTo>
                    <a:lnTo>
                      <a:pt x="77" y="0"/>
                    </a:lnTo>
                    <a:lnTo>
                      <a:pt x="73" y="0"/>
                    </a:lnTo>
                    <a:lnTo>
                      <a:pt x="70" y="0"/>
                    </a:lnTo>
                    <a:lnTo>
                      <a:pt x="66" y="0"/>
                    </a:lnTo>
                    <a:lnTo>
                      <a:pt x="62" y="0"/>
                    </a:lnTo>
                    <a:lnTo>
                      <a:pt x="59" y="0"/>
                    </a:lnTo>
                    <a:lnTo>
                      <a:pt x="57" y="0"/>
                    </a:lnTo>
                    <a:lnTo>
                      <a:pt x="50" y="0"/>
                    </a:lnTo>
                    <a:lnTo>
                      <a:pt x="43" y="0"/>
                    </a:lnTo>
                    <a:lnTo>
                      <a:pt x="38" y="0"/>
                    </a:lnTo>
                    <a:lnTo>
                      <a:pt x="32" y="0"/>
                    </a:lnTo>
                    <a:lnTo>
                      <a:pt x="26" y="0"/>
                    </a:lnTo>
                    <a:lnTo>
                      <a:pt x="22" y="0"/>
                    </a:lnTo>
                    <a:lnTo>
                      <a:pt x="18" y="0"/>
                    </a:lnTo>
                    <a:lnTo>
                      <a:pt x="14" y="0"/>
                    </a:lnTo>
                    <a:lnTo>
                      <a:pt x="11" y="0"/>
                    </a:lnTo>
                    <a:lnTo>
                      <a:pt x="8" y="0"/>
                    </a:lnTo>
                    <a:lnTo>
                      <a:pt x="6" y="0"/>
                    </a:lnTo>
                    <a:lnTo>
                      <a:pt x="6" y="2"/>
                    </a:lnTo>
                    <a:lnTo>
                      <a:pt x="4" y="3"/>
                    </a:lnTo>
                    <a:lnTo>
                      <a:pt x="3" y="7"/>
                    </a:lnTo>
                    <a:lnTo>
                      <a:pt x="2" y="10"/>
                    </a:lnTo>
                    <a:lnTo>
                      <a:pt x="2" y="14"/>
                    </a:lnTo>
                    <a:lnTo>
                      <a:pt x="2" y="17"/>
                    </a:lnTo>
                    <a:lnTo>
                      <a:pt x="2" y="21"/>
                    </a:lnTo>
                    <a:lnTo>
                      <a:pt x="0" y="23"/>
                    </a:lnTo>
                    <a:lnTo>
                      <a:pt x="0" y="27"/>
                    </a:lnTo>
                    <a:lnTo>
                      <a:pt x="0" y="30"/>
                    </a:lnTo>
                    <a:lnTo>
                      <a:pt x="0" y="34"/>
                    </a:lnTo>
                    <a:lnTo>
                      <a:pt x="0" y="38"/>
                    </a:lnTo>
                    <a:lnTo>
                      <a:pt x="0" y="39"/>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19" name="Freeform 74">
                <a:extLst>
                  <a:ext uri="{FF2B5EF4-FFF2-40B4-BE49-F238E27FC236}">
                    <a16:creationId xmlns:a16="http://schemas.microsoft.com/office/drawing/2014/main" id="{83EE8860-BC82-4466-87F9-7653736D8B7F}"/>
                  </a:ext>
                </a:extLst>
              </p:cNvPr>
              <p:cNvSpPr>
                <a:spLocks/>
              </p:cNvSpPr>
              <p:nvPr/>
            </p:nvSpPr>
            <p:spPr bwMode="auto">
              <a:xfrm>
                <a:off x="3102" y="920"/>
                <a:ext cx="83" cy="121"/>
              </a:xfrm>
              <a:custGeom>
                <a:avLst/>
                <a:gdLst>
                  <a:gd name="T0" fmla="*/ 24 w 72"/>
                  <a:gd name="T1" fmla="*/ 16 h 111"/>
                  <a:gd name="T2" fmla="*/ 0 w 72"/>
                  <a:gd name="T3" fmla="*/ 324 h 111"/>
                  <a:gd name="T4" fmla="*/ 206 w 72"/>
                  <a:gd name="T5" fmla="*/ 0 h 111"/>
                  <a:gd name="T6" fmla="*/ 24 w 72"/>
                  <a:gd name="T7" fmla="*/ 16 h 111"/>
                  <a:gd name="T8" fmla="*/ 24 w 72"/>
                  <a:gd name="T9" fmla="*/ 16 h 111"/>
                  <a:gd name="T10" fmla="*/ 0 60000 65536"/>
                  <a:gd name="T11" fmla="*/ 0 60000 65536"/>
                  <a:gd name="T12" fmla="*/ 0 60000 65536"/>
                  <a:gd name="T13" fmla="*/ 0 60000 65536"/>
                  <a:gd name="T14" fmla="*/ 0 60000 65536"/>
                  <a:gd name="T15" fmla="*/ 0 w 72"/>
                  <a:gd name="T16" fmla="*/ 0 h 111"/>
                  <a:gd name="T17" fmla="*/ 72 w 72"/>
                  <a:gd name="T18" fmla="*/ 111 h 111"/>
                </a:gdLst>
                <a:ahLst/>
                <a:cxnLst>
                  <a:cxn ang="T10">
                    <a:pos x="T0" y="T1"/>
                  </a:cxn>
                  <a:cxn ang="T11">
                    <a:pos x="T2" y="T3"/>
                  </a:cxn>
                  <a:cxn ang="T12">
                    <a:pos x="T4" y="T5"/>
                  </a:cxn>
                  <a:cxn ang="T13">
                    <a:pos x="T6" y="T7"/>
                  </a:cxn>
                  <a:cxn ang="T14">
                    <a:pos x="T8" y="T9"/>
                  </a:cxn>
                </a:cxnLst>
                <a:rect l="T15" t="T16" r="T17" b="T18"/>
                <a:pathLst>
                  <a:path w="72" h="111">
                    <a:moveTo>
                      <a:pt x="9" y="5"/>
                    </a:moveTo>
                    <a:lnTo>
                      <a:pt x="0" y="111"/>
                    </a:lnTo>
                    <a:lnTo>
                      <a:pt x="72" y="0"/>
                    </a:lnTo>
                    <a:lnTo>
                      <a:pt x="9" y="5"/>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20" name="Freeform 75">
                <a:extLst>
                  <a:ext uri="{FF2B5EF4-FFF2-40B4-BE49-F238E27FC236}">
                    <a16:creationId xmlns:a16="http://schemas.microsoft.com/office/drawing/2014/main" id="{33A1F09E-2459-46FE-BD19-335796D26D0F}"/>
                  </a:ext>
                </a:extLst>
              </p:cNvPr>
              <p:cNvSpPr>
                <a:spLocks/>
              </p:cNvSpPr>
              <p:nvPr/>
            </p:nvSpPr>
            <p:spPr bwMode="auto">
              <a:xfrm>
                <a:off x="3479" y="1600"/>
                <a:ext cx="130" cy="76"/>
              </a:xfrm>
              <a:custGeom>
                <a:avLst/>
                <a:gdLst>
                  <a:gd name="T0" fmla="*/ 145 w 110"/>
                  <a:gd name="T1" fmla="*/ 0 h 63"/>
                  <a:gd name="T2" fmla="*/ 0 w 110"/>
                  <a:gd name="T3" fmla="*/ 116 h 63"/>
                  <a:gd name="T4" fmla="*/ 14 w 110"/>
                  <a:gd name="T5" fmla="*/ 183 h 63"/>
                  <a:gd name="T6" fmla="*/ 326 w 110"/>
                  <a:gd name="T7" fmla="*/ 183 h 63"/>
                  <a:gd name="T8" fmla="*/ 313 w 110"/>
                  <a:gd name="T9" fmla="*/ 69 h 63"/>
                  <a:gd name="T10" fmla="*/ 145 w 110"/>
                  <a:gd name="T11" fmla="*/ 0 h 63"/>
                  <a:gd name="T12" fmla="*/ 145 w 110"/>
                  <a:gd name="T13" fmla="*/ 0 h 63"/>
                  <a:gd name="T14" fmla="*/ 0 60000 65536"/>
                  <a:gd name="T15" fmla="*/ 0 60000 65536"/>
                  <a:gd name="T16" fmla="*/ 0 60000 65536"/>
                  <a:gd name="T17" fmla="*/ 0 60000 65536"/>
                  <a:gd name="T18" fmla="*/ 0 60000 65536"/>
                  <a:gd name="T19" fmla="*/ 0 60000 65536"/>
                  <a:gd name="T20" fmla="*/ 0 60000 65536"/>
                  <a:gd name="T21" fmla="*/ 0 w 110"/>
                  <a:gd name="T22" fmla="*/ 0 h 63"/>
                  <a:gd name="T23" fmla="*/ 110 w 11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63">
                    <a:moveTo>
                      <a:pt x="50" y="0"/>
                    </a:moveTo>
                    <a:lnTo>
                      <a:pt x="0" y="40"/>
                    </a:lnTo>
                    <a:lnTo>
                      <a:pt x="4" y="63"/>
                    </a:lnTo>
                    <a:lnTo>
                      <a:pt x="110" y="63"/>
                    </a:lnTo>
                    <a:lnTo>
                      <a:pt x="107" y="24"/>
                    </a:lnTo>
                    <a:lnTo>
                      <a:pt x="5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21" name="Freeform 76">
                <a:extLst>
                  <a:ext uri="{FF2B5EF4-FFF2-40B4-BE49-F238E27FC236}">
                    <a16:creationId xmlns:a16="http://schemas.microsoft.com/office/drawing/2014/main" id="{1D90FDB6-D8FB-40AC-B94F-B553FC1E7EDE}"/>
                  </a:ext>
                </a:extLst>
              </p:cNvPr>
              <p:cNvSpPr>
                <a:spLocks/>
              </p:cNvSpPr>
              <p:nvPr/>
            </p:nvSpPr>
            <p:spPr bwMode="auto">
              <a:xfrm>
                <a:off x="3114" y="1593"/>
                <a:ext cx="83" cy="83"/>
              </a:xfrm>
              <a:custGeom>
                <a:avLst/>
                <a:gdLst>
                  <a:gd name="T0" fmla="*/ 0 w 82"/>
                  <a:gd name="T1" fmla="*/ 0 h 75"/>
                  <a:gd name="T2" fmla="*/ 0 w 82"/>
                  <a:gd name="T3" fmla="*/ 15 h 75"/>
                  <a:gd name="T4" fmla="*/ 0 w 82"/>
                  <a:gd name="T5" fmla="*/ 38 h 75"/>
                  <a:gd name="T6" fmla="*/ 0 w 82"/>
                  <a:gd name="T7" fmla="*/ 69 h 75"/>
                  <a:gd name="T8" fmla="*/ 0 w 82"/>
                  <a:gd name="T9" fmla="*/ 103 h 75"/>
                  <a:gd name="T10" fmla="*/ 0 w 82"/>
                  <a:gd name="T11" fmla="*/ 132 h 75"/>
                  <a:gd name="T12" fmla="*/ 1 w 82"/>
                  <a:gd name="T13" fmla="*/ 161 h 75"/>
                  <a:gd name="T14" fmla="*/ 16 w 82"/>
                  <a:gd name="T15" fmla="*/ 186 h 75"/>
                  <a:gd name="T16" fmla="*/ 26 w 82"/>
                  <a:gd name="T17" fmla="*/ 200 h 75"/>
                  <a:gd name="T18" fmla="*/ 48 w 82"/>
                  <a:gd name="T19" fmla="*/ 202 h 75"/>
                  <a:gd name="T20" fmla="*/ 87 w 82"/>
                  <a:gd name="T21" fmla="*/ 208 h 75"/>
                  <a:gd name="T22" fmla="*/ 112 w 82"/>
                  <a:gd name="T23" fmla="*/ 208 h 75"/>
                  <a:gd name="T24" fmla="*/ 138 w 82"/>
                  <a:gd name="T25" fmla="*/ 208 h 75"/>
                  <a:gd name="T26" fmla="*/ 164 w 82"/>
                  <a:gd name="T27" fmla="*/ 208 h 75"/>
                  <a:gd name="T28" fmla="*/ 205 w 82"/>
                  <a:gd name="T29" fmla="*/ 202 h 75"/>
                  <a:gd name="T30" fmla="*/ 232 w 82"/>
                  <a:gd name="T31" fmla="*/ 202 h 75"/>
                  <a:gd name="T32" fmla="*/ 250 w 82"/>
                  <a:gd name="T33" fmla="*/ 202 h 75"/>
                  <a:gd name="T34" fmla="*/ 253 w 82"/>
                  <a:gd name="T35" fmla="*/ 200 h 75"/>
                  <a:gd name="T36" fmla="*/ 253 w 82"/>
                  <a:gd name="T37" fmla="*/ 179 h 75"/>
                  <a:gd name="T38" fmla="*/ 253 w 82"/>
                  <a:gd name="T39" fmla="*/ 146 h 75"/>
                  <a:gd name="T40" fmla="*/ 253 w 82"/>
                  <a:gd name="T41" fmla="*/ 121 h 75"/>
                  <a:gd name="T42" fmla="*/ 239 w 82"/>
                  <a:gd name="T43" fmla="*/ 105 h 75"/>
                  <a:gd name="T44" fmla="*/ 219 w 82"/>
                  <a:gd name="T45" fmla="*/ 92 h 75"/>
                  <a:gd name="T46" fmla="*/ 193 w 82"/>
                  <a:gd name="T47" fmla="*/ 80 h 75"/>
                  <a:gd name="T48" fmla="*/ 170 w 82"/>
                  <a:gd name="T49" fmla="*/ 71 h 75"/>
                  <a:gd name="T50" fmla="*/ 145 w 82"/>
                  <a:gd name="T51" fmla="*/ 62 h 75"/>
                  <a:gd name="T52" fmla="*/ 128 w 82"/>
                  <a:gd name="T53" fmla="*/ 49 h 75"/>
                  <a:gd name="T54" fmla="*/ 109 w 82"/>
                  <a:gd name="T55" fmla="*/ 44 h 75"/>
                  <a:gd name="T56" fmla="*/ 85 w 82"/>
                  <a:gd name="T57" fmla="*/ 38 h 75"/>
                  <a:gd name="T58" fmla="*/ 53 w 82"/>
                  <a:gd name="T59" fmla="*/ 21 h 75"/>
                  <a:gd name="T60" fmla="*/ 20 w 82"/>
                  <a:gd name="T61" fmla="*/ 2 h 75"/>
                  <a:gd name="T62" fmla="*/ 1 w 82"/>
                  <a:gd name="T63" fmla="*/ 0 h 75"/>
                  <a:gd name="T64" fmla="*/ 0 w 82"/>
                  <a:gd name="T65" fmla="*/ 0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75"/>
                  <a:gd name="T101" fmla="*/ 82 w 82"/>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75">
                    <a:moveTo>
                      <a:pt x="0" y="0"/>
                    </a:moveTo>
                    <a:lnTo>
                      <a:pt x="0" y="0"/>
                    </a:lnTo>
                    <a:lnTo>
                      <a:pt x="0" y="2"/>
                    </a:lnTo>
                    <a:lnTo>
                      <a:pt x="0" y="5"/>
                    </a:lnTo>
                    <a:lnTo>
                      <a:pt x="0" y="9"/>
                    </a:lnTo>
                    <a:lnTo>
                      <a:pt x="0" y="13"/>
                    </a:lnTo>
                    <a:lnTo>
                      <a:pt x="0" y="18"/>
                    </a:lnTo>
                    <a:lnTo>
                      <a:pt x="0" y="25"/>
                    </a:lnTo>
                    <a:lnTo>
                      <a:pt x="0" y="32"/>
                    </a:lnTo>
                    <a:lnTo>
                      <a:pt x="0" y="37"/>
                    </a:lnTo>
                    <a:lnTo>
                      <a:pt x="0" y="42"/>
                    </a:lnTo>
                    <a:lnTo>
                      <a:pt x="0" y="48"/>
                    </a:lnTo>
                    <a:lnTo>
                      <a:pt x="1" y="54"/>
                    </a:lnTo>
                    <a:lnTo>
                      <a:pt x="1" y="58"/>
                    </a:lnTo>
                    <a:lnTo>
                      <a:pt x="3" y="64"/>
                    </a:lnTo>
                    <a:lnTo>
                      <a:pt x="5" y="67"/>
                    </a:lnTo>
                    <a:lnTo>
                      <a:pt x="7" y="71"/>
                    </a:lnTo>
                    <a:lnTo>
                      <a:pt x="9" y="72"/>
                    </a:lnTo>
                    <a:lnTo>
                      <a:pt x="12" y="73"/>
                    </a:lnTo>
                    <a:lnTo>
                      <a:pt x="16" y="73"/>
                    </a:lnTo>
                    <a:lnTo>
                      <a:pt x="23" y="75"/>
                    </a:lnTo>
                    <a:lnTo>
                      <a:pt x="28" y="75"/>
                    </a:lnTo>
                    <a:lnTo>
                      <a:pt x="34" y="75"/>
                    </a:lnTo>
                    <a:lnTo>
                      <a:pt x="36" y="75"/>
                    </a:lnTo>
                    <a:lnTo>
                      <a:pt x="40" y="75"/>
                    </a:lnTo>
                    <a:lnTo>
                      <a:pt x="44" y="75"/>
                    </a:lnTo>
                    <a:lnTo>
                      <a:pt x="47" y="75"/>
                    </a:lnTo>
                    <a:lnTo>
                      <a:pt x="54" y="75"/>
                    </a:lnTo>
                    <a:lnTo>
                      <a:pt x="60" y="75"/>
                    </a:lnTo>
                    <a:lnTo>
                      <a:pt x="66" y="73"/>
                    </a:lnTo>
                    <a:lnTo>
                      <a:pt x="71" y="73"/>
                    </a:lnTo>
                    <a:lnTo>
                      <a:pt x="75" y="73"/>
                    </a:lnTo>
                    <a:lnTo>
                      <a:pt x="78" y="73"/>
                    </a:lnTo>
                    <a:lnTo>
                      <a:pt x="80" y="73"/>
                    </a:lnTo>
                    <a:lnTo>
                      <a:pt x="82" y="73"/>
                    </a:lnTo>
                    <a:lnTo>
                      <a:pt x="82" y="72"/>
                    </a:lnTo>
                    <a:lnTo>
                      <a:pt x="82" y="69"/>
                    </a:lnTo>
                    <a:lnTo>
                      <a:pt x="82" y="64"/>
                    </a:lnTo>
                    <a:lnTo>
                      <a:pt x="82" y="60"/>
                    </a:lnTo>
                    <a:lnTo>
                      <a:pt x="82" y="53"/>
                    </a:lnTo>
                    <a:lnTo>
                      <a:pt x="82" y="49"/>
                    </a:lnTo>
                    <a:lnTo>
                      <a:pt x="82" y="44"/>
                    </a:lnTo>
                    <a:lnTo>
                      <a:pt x="80" y="41"/>
                    </a:lnTo>
                    <a:lnTo>
                      <a:pt x="78" y="38"/>
                    </a:lnTo>
                    <a:lnTo>
                      <a:pt x="75" y="37"/>
                    </a:lnTo>
                    <a:lnTo>
                      <a:pt x="70" y="33"/>
                    </a:lnTo>
                    <a:lnTo>
                      <a:pt x="66" y="32"/>
                    </a:lnTo>
                    <a:lnTo>
                      <a:pt x="62" y="29"/>
                    </a:lnTo>
                    <a:lnTo>
                      <a:pt x="59" y="28"/>
                    </a:lnTo>
                    <a:lnTo>
                      <a:pt x="55" y="26"/>
                    </a:lnTo>
                    <a:lnTo>
                      <a:pt x="52" y="24"/>
                    </a:lnTo>
                    <a:lnTo>
                      <a:pt x="48" y="22"/>
                    </a:lnTo>
                    <a:lnTo>
                      <a:pt x="46" y="21"/>
                    </a:lnTo>
                    <a:lnTo>
                      <a:pt x="42" y="18"/>
                    </a:lnTo>
                    <a:lnTo>
                      <a:pt x="38" y="17"/>
                    </a:lnTo>
                    <a:lnTo>
                      <a:pt x="35" y="16"/>
                    </a:lnTo>
                    <a:lnTo>
                      <a:pt x="31" y="14"/>
                    </a:lnTo>
                    <a:lnTo>
                      <a:pt x="27" y="13"/>
                    </a:lnTo>
                    <a:lnTo>
                      <a:pt x="24" y="10"/>
                    </a:lnTo>
                    <a:lnTo>
                      <a:pt x="17" y="8"/>
                    </a:lnTo>
                    <a:lnTo>
                      <a:pt x="12" y="5"/>
                    </a:lnTo>
                    <a:lnTo>
                      <a:pt x="7" y="2"/>
                    </a:lnTo>
                    <a:lnTo>
                      <a:pt x="4" y="1"/>
                    </a:lnTo>
                    <a:lnTo>
                      <a:pt x="1" y="0"/>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22" name="Freeform 77">
                <a:extLst>
                  <a:ext uri="{FF2B5EF4-FFF2-40B4-BE49-F238E27FC236}">
                    <a16:creationId xmlns:a16="http://schemas.microsoft.com/office/drawing/2014/main" id="{7FC29789-6E0B-4C69-AC2B-ED71AFC8C36F}"/>
                  </a:ext>
                </a:extLst>
              </p:cNvPr>
              <p:cNvSpPr>
                <a:spLocks/>
              </p:cNvSpPr>
              <p:nvPr/>
            </p:nvSpPr>
            <p:spPr bwMode="auto">
              <a:xfrm>
                <a:off x="2783" y="709"/>
                <a:ext cx="861" cy="921"/>
              </a:xfrm>
              <a:custGeom>
                <a:avLst/>
                <a:gdLst>
                  <a:gd name="T0" fmla="*/ 1448 w 800"/>
                  <a:gd name="T1" fmla="*/ 19 h 858"/>
                  <a:gd name="T2" fmla="*/ 1362 w 800"/>
                  <a:gd name="T3" fmla="*/ 6 h 858"/>
                  <a:gd name="T4" fmla="*/ 1236 w 800"/>
                  <a:gd name="T5" fmla="*/ 1 h 858"/>
                  <a:gd name="T6" fmla="*/ 1078 w 800"/>
                  <a:gd name="T7" fmla="*/ 0 h 858"/>
                  <a:gd name="T8" fmla="*/ 906 w 800"/>
                  <a:gd name="T9" fmla="*/ 3 h 858"/>
                  <a:gd name="T10" fmla="*/ 727 w 800"/>
                  <a:gd name="T11" fmla="*/ 21 h 858"/>
                  <a:gd name="T12" fmla="*/ 552 w 800"/>
                  <a:gd name="T13" fmla="*/ 58 h 858"/>
                  <a:gd name="T14" fmla="*/ 397 w 800"/>
                  <a:gd name="T15" fmla="*/ 119 h 858"/>
                  <a:gd name="T16" fmla="*/ 272 w 800"/>
                  <a:gd name="T17" fmla="*/ 201 h 858"/>
                  <a:gd name="T18" fmla="*/ 176 w 800"/>
                  <a:gd name="T19" fmla="*/ 307 h 858"/>
                  <a:gd name="T20" fmla="*/ 99 w 800"/>
                  <a:gd name="T21" fmla="*/ 426 h 858"/>
                  <a:gd name="T22" fmla="*/ 50 w 800"/>
                  <a:gd name="T23" fmla="*/ 558 h 858"/>
                  <a:gd name="T24" fmla="*/ 18 w 800"/>
                  <a:gd name="T25" fmla="*/ 692 h 858"/>
                  <a:gd name="T26" fmla="*/ 0 w 800"/>
                  <a:gd name="T27" fmla="*/ 830 h 858"/>
                  <a:gd name="T28" fmla="*/ 0 w 800"/>
                  <a:gd name="T29" fmla="*/ 960 h 858"/>
                  <a:gd name="T30" fmla="*/ 16 w 800"/>
                  <a:gd name="T31" fmla="*/ 1082 h 858"/>
                  <a:gd name="T32" fmla="*/ 35 w 800"/>
                  <a:gd name="T33" fmla="*/ 1192 h 858"/>
                  <a:gd name="T34" fmla="*/ 66 w 800"/>
                  <a:gd name="T35" fmla="*/ 1283 h 858"/>
                  <a:gd name="T36" fmla="*/ 99 w 800"/>
                  <a:gd name="T37" fmla="*/ 1355 h 858"/>
                  <a:gd name="T38" fmla="*/ 139 w 800"/>
                  <a:gd name="T39" fmla="*/ 1415 h 858"/>
                  <a:gd name="T40" fmla="*/ 176 w 800"/>
                  <a:gd name="T41" fmla="*/ 1471 h 858"/>
                  <a:gd name="T42" fmla="*/ 208 w 800"/>
                  <a:gd name="T43" fmla="*/ 1517 h 858"/>
                  <a:gd name="T44" fmla="*/ 269 w 800"/>
                  <a:gd name="T45" fmla="*/ 1580 h 858"/>
                  <a:gd name="T46" fmla="*/ 316 w 800"/>
                  <a:gd name="T47" fmla="*/ 1619 h 858"/>
                  <a:gd name="T48" fmla="*/ 317 w 800"/>
                  <a:gd name="T49" fmla="*/ 1579 h 858"/>
                  <a:gd name="T50" fmla="*/ 317 w 800"/>
                  <a:gd name="T51" fmla="*/ 1471 h 858"/>
                  <a:gd name="T52" fmla="*/ 317 w 800"/>
                  <a:gd name="T53" fmla="*/ 1324 h 858"/>
                  <a:gd name="T54" fmla="*/ 317 w 800"/>
                  <a:gd name="T55" fmla="*/ 1150 h 858"/>
                  <a:gd name="T56" fmla="*/ 317 w 800"/>
                  <a:gd name="T57" fmla="*/ 966 h 858"/>
                  <a:gd name="T58" fmla="*/ 317 w 800"/>
                  <a:gd name="T59" fmla="*/ 789 h 858"/>
                  <a:gd name="T60" fmla="*/ 317 w 800"/>
                  <a:gd name="T61" fmla="*/ 627 h 858"/>
                  <a:gd name="T62" fmla="*/ 317 w 800"/>
                  <a:gd name="T63" fmla="*/ 507 h 858"/>
                  <a:gd name="T64" fmla="*/ 317 w 800"/>
                  <a:gd name="T65" fmla="*/ 440 h 858"/>
                  <a:gd name="T66" fmla="*/ 329 w 800"/>
                  <a:gd name="T67" fmla="*/ 376 h 858"/>
                  <a:gd name="T68" fmla="*/ 345 w 800"/>
                  <a:gd name="T69" fmla="*/ 327 h 858"/>
                  <a:gd name="T70" fmla="*/ 408 w 800"/>
                  <a:gd name="T71" fmla="*/ 272 h 858"/>
                  <a:gd name="T72" fmla="*/ 459 w 800"/>
                  <a:gd name="T73" fmla="*/ 254 h 858"/>
                  <a:gd name="T74" fmla="*/ 522 w 800"/>
                  <a:gd name="T75" fmla="*/ 252 h 858"/>
                  <a:gd name="T76" fmla="*/ 568 w 800"/>
                  <a:gd name="T77" fmla="*/ 249 h 858"/>
                  <a:gd name="T78" fmla="*/ 622 w 800"/>
                  <a:gd name="T79" fmla="*/ 248 h 858"/>
                  <a:gd name="T80" fmla="*/ 672 w 800"/>
                  <a:gd name="T81" fmla="*/ 248 h 858"/>
                  <a:gd name="T82" fmla="*/ 718 w 800"/>
                  <a:gd name="T83" fmla="*/ 248 h 858"/>
                  <a:gd name="T84" fmla="*/ 779 w 800"/>
                  <a:gd name="T85" fmla="*/ 248 h 858"/>
                  <a:gd name="T86" fmla="*/ 800 w 800"/>
                  <a:gd name="T87" fmla="*/ 170 h 858"/>
                  <a:gd name="T88" fmla="*/ 847 w 800"/>
                  <a:gd name="T89" fmla="*/ 148 h 858"/>
                  <a:gd name="T90" fmla="*/ 907 w 800"/>
                  <a:gd name="T91" fmla="*/ 129 h 858"/>
                  <a:gd name="T92" fmla="*/ 956 w 800"/>
                  <a:gd name="T93" fmla="*/ 113 h 858"/>
                  <a:gd name="T94" fmla="*/ 1010 w 800"/>
                  <a:gd name="T95" fmla="*/ 103 h 858"/>
                  <a:gd name="T96" fmla="*/ 1065 w 800"/>
                  <a:gd name="T97" fmla="*/ 89 h 858"/>
                  <a:gd name="T98" fmla="*/ 1129 w 800"/>
                  <a:gd name="T99" fmla="*/ 81 h 858"/>
                  <a:gd name="T100" fmla="*/ 1189 w 800"/>
                  <a:gd name="T101" fmla="*/ 79 h 858"/>
                  <a:gd name="T102" fmla="*/ 1246 w 800"/>
                  <a:gd name="T103" fmla="*/ 79 h 858"/>
                  <a:gd name="T104" fmla="*/ 1299 w 800"/>
                  <a:gd name="T105" fmla="*/ 81 h 858"/>
                  <a:gd name="T106" fmla="*/ 1350 w 800"/>
                  <a:gd name="T107" fmla="*/ 81 h 858"/>
                  <a:gd name="T108" fmla="*/ 1394 w 800"/>
                  <a:gd name="T109" fmla="*/ 87 h 858"/>
                  <a:gd name="T110" fmla="*/ 1461 w 800"/>
                  <a:gd name="T111" fmla="*/ 91 h 858"/>
                  <a:gd name="T112" fmla="*/ 1503 w 800"/>
                  <a:gd name="T113" fmla="*/ 97 h 8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0"/>
                  <a:gd name="T172" fmla="*/ 0 h 858"/>
                  <a:gd name="T173" fmla="*/ 800 w 800"/>
                  <a:gd name="T174" fmla="*/ 858 h 8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0" h="858">
                    <a:moveTo>
                      <a:pt x="794" y="12"/>
                    </a:moveTo>
                    <a:lnTo>
                      <a:pt x="791" y="12"/>
                    </a:lnTo>
                    <a:lnTo>
                      <a:pt x="787" y="12"/>
                    </a:lnTo>
                    <a:lnTo>
                      <a:pt x="784" y="11"/>
                    </a:lnTo>
                    <a:lnTo>
                      <a:pt x="780" y="11"/>
                    </a:lnTo>
                    <a:lnTo>
                      <a:pt x="776" y="10"/>
                    </a:lnTo>
                    <a:lnTo>
                      <a:pt x="772" y="10"/>
                    </a:lnTo>
                    <a:lnTo>
                      <a:pt x="767" y="8"/>
                    </a:lnTo>
                    <a:lnTo>
                      <a:pt x="760" y="8"/>
                    </a:lnTo>
                    <a:lnTo>
                      <a:pt x="755" y="7"/>
                    </a:lnTo>
                    <a:lnTo>
                      <a:pt x="748" y="7"/>
                    </a:lnTo>
                    <a:lnTo>
                      <a:pt x="740" y="7"/>
                    </a:lnTo>
                    <a:lnTo>
                      <a:pt x="733" y="7"/>
                    </a:lnTo>
                    <a:lnTo>
                      <a:pt x="725" y="6"/>
                    </a:lnTo>
                    <a:lnTo>
                      <a:pt x="717" y="6"/>
                    </a:lnTo>
                    <a:lnTo>
                      <a:pt x="708" y="4"/>
                    </a:lnTo>
                    <a:lnTo>
                      <a:pt x="698" y="3"/>
                    </a:lnTo>
                    <a:lnTo>
                      <a:pt x="688" y="3"/>
                    </a:lnTo>
                    <a:lnTo>
                      <a:pt x="678" y="1"/>
                    </a:lnTo>
                    <a:lnTo>
                      <a:pt x="668" y="1"/>
                    </a:lnTo>
                    <a:lnTo>
                      <a:pt x="657" y="1"/>
                    </a:lnTo>
                    <a:lnTo>
                      <a:pt x="646" y="0"/>
                    </a:lnTo>
                    <a:lnTo>
                      <a:pt x="635" y="0"/>
                    </a:lnTo>
                    <a:lnTo>
                      <a:pt x="623" y="0"/>
                    </a:lnTo>
                    <a:lnTo>
                      <a:pt x="611" y="0"/>
                    </a:lnTo>
                    <a:lnTo>
                      <a:pt x="599" y="0"/>
                    </a:lnTo>
                    <a:lnTo>
                      <a:pt x="587" y="0"/>
                    </a:lnTo>
                    <a:lnTo>
                      <a:pt x="574" y="0"/>
                    </a:lnTo>
                    <a:lnTo>
                      <a:pt x="562" y="0"/>
                    </a:lnTo>
                    <a:lnTo>
                      <a:pt x="548" y="0"/>
                    </a:lnTo>
                    <a:lnTo>
                      <a:pt x="536" y="1"/>
                    </a:lnTo>
                    <a:lnTo>
                      <a:pt x="523" y="1"/>
                    </a:lnTo>
                    <a:lnTo>
                      <a:pt x="509" y="1"/>
                    </a:lnTo>
                    <a:lnTo>
                      <a:pt x="496" y="1"/>
                    </a:lnTo>
                    <a:lnTo>
                      <a:pt x="483" y="3"/>
                    </a:lnTo>
                    <a:lnTo>
                      <a:pt x="469" y="3"/>
                    </a:lnTo>
                    <a:lnTo>
                      <a:pt x="456" y="4"/>
                    </a:lnTo>
                    <a:lnTo>
                      <a:pt x="441" y="6"/>
                    </a:lnTo>
                    <a:lnTo>
                      <a:pt x="429" y="7"/>
                    </a:lnTo>
                    <a:lnTo>
                      <a:pt x="414" y="8"/>
                    </a:lnTo>
                    <a:lnTo>
                      <a:pt x="401" y="11"/>
                    </a:lnTo>
                    <a:lnTo>
                      <a:pt x="387" y="12"/>
                    </a:lnTo>
                    <a:lnTo>
                      <a:pt x="374" y="15"/>
                    </a:lnTo>
                    <a:lnTo>
                      <a:pt x="361" y="16"/>
                    </a:lnTo>
                    <a:lnTo>
                      <a:pt x="347" y="19"/>
                    </a:lnTo>
                    <a:lnTo>
                      <a:pt x="334" y="22"/>
                    </a:lnTo>
                    <a:lnTo>
                      <a:pt x="322" y="26"/>
                    </a:lnTo>
                    <a:lnTo>
                      <a:pt x="308" y="28"/>
                    </a:lnTo>
                    <a:lnTo>
                      <a:pt x="295" y="31"/>
                    </a:lnTo>
                    <a:lnTo>
                      <a:pt x="283" y="35"/>
                    </a:lnTo>
                    <a:lnTo>
                      <a:pt x="271" y="39"/>
                    </a:lnTo>
                    <a:lnTo>
                      <a:pt x="259" y="43"/>
                    </a:lnTo>
                    <a:lnTo>
                      <a:pt x="247" y="47"/>
                    </a:lnTo>
                    <a:lnTo>
                      <a:pt x="234" y="52"/>
                    </a:lnTo>
                    <a:lnTo>
                      <a:pt x="224" y="58"/>
                    </a:lnTo>
                    <a:lnTo>
                      <a:pt x="212" y="62"/>
                    </a:lnTo>
                    <a:lnTo>
                      <a:pt x="201" y="67"/>
                    </a:lnTo>
                    <a:lnTo>
                      <a:pt x="190" y="73"/>
                    </a:lnTo>
                    <a:lnTo>
                      <a:pt x="181" y="79"/>
                    </a:lnTo>
                    <a:lnTo>
                      <a:pt x="171" y="85"/>
                    </a:lnTo>
                    <a:lnTo>
                      <a:pt x="162" y="91"/>
                    </a:lnTo>
                    <a:lnTo>
                      <a:pt x="153" y="99"/>
                    </a:lnTo>
                    <a:lnTo>
                      <a:pt x="145" y="106"/>
                    </a:lnTo>
                    <a:lnTo>
                      <a:pt x="137" y="114"/>
                    </a:lnTo>
                    <a:lnTo>
                      <a:pt x="129" y="121"/>
                    </a:lnTo>
                    <a:lnTo>
                      <a:pt x="121" y="129"/>
                    </a:lnTo>
                    <a:lnTo>
                      <a:pt x="114" y="135"/>
                    </a:lnTo>
                    <a:lnTo>
                      <a:pt x="107" y="144"/>
                    </a:lnTo>
                    <a:lnTo>
                      <a:pt x="99" y="152"/>
                    </a:lnTo>
                    <a:lnTo>
                      <a:pt x="94" y="161"/>
                    </a:lnTo>
                    <a:lnTo>
                      <a:pt x="87" y="170"/>
                    </a:lnTo>
                    <a:lnTo>
                      <a:pt x="80" y="178"/>
                    </a:lnTo>
                    <a:lnTo>
                      <a:pt x="75" y="188"/>
                    </a:lnTo>
                    <a:lnTo>
                      <a:pt x="70" y="197"/>
                    </a:lnTo>
                    <a:lnTo>
                      <a:pt x="64" y="207"/>
                    </a:lnTo>
                    <a:lnTo>
                      <a:pt x="59" y="215"/>
                    </a:lnTo>
                    <a:lnTo>
                      <a:pt x="53" y="225"/>
                    </a:lnTo>
                    <a:lnTo>
                      <a:pt x="48" y="235"/>
                    </a:lnTo>
                    <a:lnTo>
                      <a:pt x="45" y="244"/>
                    </a:lnTo>
                    <a:lnTo>
                      <a:pt x="40" y="253"/>
                    </a:lnTo>
                    <a:lnTo>
                      <a:pt x="37" y="264"/>
                    </a:lnTo>
                    <a:lnTo>
                      <a:pt x="33" y="273"/>
                    </a:lnTo>
                    <a:lnTo>
                      <a:pt x="29" y="284"/>
                    </a:lnTo>
                    <a:lnTo>
                      <a:pt x="27" y="294"/>
                    </a:lnTo>
                    <a:lnTo>
                      <a:pt x="23" y="304"/>
                    </a:lnTo>
                    <a:lnTo>
                      <a:pt x="20" y="314"/>
                    </a:lnTo>
                    <a:lnTo>
                      <a:pt x="17" y="324"/>
                    </a:lnTo>
                    <a:lnTo>
                      <a:pt x="15" y="335"/>
                    </a:lnTo>
                    <a:lnTo>
                      <a:pt x="13" y="345"/>
                    </a:lnTo>
                    <a:lnTo>
                      <a:pt x="11" y="355"/>
                    </a:lnTo>
                    <a:lnTo>
                      <a:pt x="9" y="366"/>
                    </a:lnTo>
                    <a:lnTo>
                      <a:pt x="8" y="375"/>
                    </a:lnTo>
                    <a:lnTo>
                      <a:pt x="5" y="386"/>
                    </a:lnTo>
                    <a:lnTo>
                      <a:pt x="4" y="397"/>
                    </a:lnTo>
                    <a:lnTo>
                      <a:pt x="4" y="407"/>
                    </a:lnTo>
                    <a:lnTo>
                      <a:pt x="3" y="418"/>
                    </a:lnTo>
                    <a:lnTo>
                      <a:pt x="1" y="428"/>
                    </a:lnTo>
                    <a:lnTo>
                      <a:pt x="0" y="438"/>
                    </a:lnTo>
                    <a:lnTo>
                      <a:pt x="0" y="448"/>
                    </a:lnTo>
                    <a:lnTo>
                      <a:pt x="0" y="458"/>
                    </a:lnTo>
                    <a:lnTo>
                      <a:pt x="0" y="468"/>
                    </a:lnTo>
                    <a:lnTo>
                      <a:pt x="0" y="479"/>
                    </a:lnTo>
                    <a:lnTo>
                      <a:pt x="0" y="489"/>
                    </a:lnTo>
                    <a:lnTo>
                      <a:pt x="0" y="499"/>
                    </a:lnTo>
                    <a:lnTo>
                      <a:pt x="0" y="508"/>
                    </a:lnTo>
                    <a:lnTo>
                      <a:pt x="0" y="517"/>
                    </a:lnTo>
                    <a:lnTo>
                      <a:pt x="1" y="527"/>
                    </a:lnTo>
                    <a:lnTo>
                      <a:pt x="1" y="536"/>
                    </a:lnTo>
                    <a:lnTo>
                      <a:pt x="3" y="545"/>
                    </a:lnTo>
                    <a:lnTo>
                      <a:pt x="4" y="555"/>
                    </a:lnTo>
                    <a:lnTo>
                      <a:pt x="5" y="564"/>
                    </a:lnTo>
                    <a:lnTo>
                      <a:pt x="7" y="572"/>
                    </a:lnTo>
                    <a:lnTo>
                      <a:pt x="8" y="582"/>
                    </a:lnTo>
                    <a:lnTo>
                      <a:pt x="9" y="590"/>
                    </a:lnTo>
                    <a:lnTo>
                      <a:pt x="11" y="598"/>
                    </a:lnTo>
                    <a:lnTo>
                      <a:pt x="13" y="606"/>
                    </a:lnTo>
                    <a:lnTo>
                      <a:pt x="15" y="614"/>
                    </a:lnTo>
                    <a:lnTo>
                      <a:pt x="16" y="622"/>
                    </a:lnTo>
                    <a:lnTo>
                      <a:pt x="19" y="630"/>
                    </a:lnTo>
                    <a:lnTo>
                      <a:pt x="20" y="638"/>
                    </a:lnTo>
                    <a:lnTo>
                      <a:pt x="23" y="645"/>
                    </a:lnTo>
                    <a:lnTo>
                      <a:pt x="25" y="651"/>
                    </a:lnTo>
                    <a:lnTo>
                      <a:pt x="28" y="659"/>
                    </a:lnTo>
                    <a:lnTo>
                      <a:pt x="29" y="665"/>
                    </a:lnTo>
                    <a:lnTo>
                      <a:pt x="33" y="671"/>
                    </a:lnTo>
                    <a:lnTo>
                      <a:pt x="35" y="678"/>
                    </a:lnTo>
                    <a:lnTo>
                      <a:pt x="37" y="685"/>
                    </a:lnTo>
                    <a:lnTo>
                      <a:pt x="40" y="690"/>
                    </a:lnTo>
                    <a:lnTo>
                      <a:pt x="43" y="696"/>
                    </a:lnTo>
                    <a:lnTo>
                      <a:pt x="45" y="701"/>
                    </a:lnTo>
                    <a:lnTo>
                      <a:pt x="48" y="706"/>
                    </a:lnTo>
                    <a:lnTo>
                      <a:pt x="51" y="710"/>
                    </a:lnTo>
                    <a:lnTo>
                      <a:pt x="53" y="716"/>
                    </a:lnTo>
                    <a:lnTo>
                      <a:pt x="56" y="721"/>
                    </a:lnTo>
                    <a:lnTo>
                      <a:pt x="59" y="726"/>
                    </a:lnTo>
                    <a:lnTo>
                      <a:pt x="62" y="730"/>
                    </a:lnTo>
                    <a:lnTo>
                      <a:pt x="64" y="734"/>
                    </a:lnTo>
                    <a:lnTo>
                      <a:pt x="68" y="740"/>
                    </a:lnTo>
                    <a:lnTo>
                      <a:pt x="71" y="744"/>
                    </a:lnTo>
                    <a:lnTo>
                      <a:pt x="74" y="748"/>
                    </a:lnTo>
                    <a:lnTo>
                      <a:pt x="76" y="753"/>
                    </a:lnTo>
                    <a:lnTo>
                      <a:pt x="79" y="757"/>
                    </a:lnTo>
                    <a:lnTo>
                      <a:pt x="83" y="763"/>
                    </a:lnTo>
                    <a:lnTo>
                      <a:pt x="84" y="765"/>
                    </a:lnTo>
                    <a:lnTo>
                      <a:pt x="88" y="769"/>
                    </a:lnTo>
                    <a:lnTo>
                      <a:pt x="90" y="773"/>
                    </a:lnTo>
                    <a:lnTo>
                      <a:pt x="94" y="777"/>
                    </a:lnTo>
                    <a:lnTo>
                      <a:pt x="95" y="781"/>
                    </a:lnTo>
                    <a:lnTo>
                      <a:pt x="99" y="784"/>
                    </a:lnTo>
                    <a:lnTo>
                      <a:pt x="102" y="788"/>
                    </a:lnTo>
                    <a:lnTo>
                      <a:pt x="104" y="792"/>
                    </a:lnTo>
                    <a:lnTo>
                      <a:pt x="107" y="795"/>
                    </a:lnTo>
                    <a:lnTo>
                      <a:pt x="108" y="799"/>
                    </a:lnTo>
                    <a:lnTo>
                      <a:pt x="111" y="801"/>
                    </a:lnTo>
                    <a:lnTo>
                      <a:pt x="114" y="804"/>
                    </a:lnTo>
                    <a:lnTo>
                      <a:pt x="119" y="811"/>
                    </a:lnTo>
                    <a:lnTo>
                      <a:pt x="125" y="816"/>
                    </a:lnTo>
                    <a:lnTo>
                      <a:pt x="129" y="820"/>
                    </a:lnTo>
                    <a:lnTo>
                      <a:pt x="134" y="826"/>
                    </a:lnTo>
                    <a:lnTo>
                      <a:pt x="138" y="830"/>
                    </a:lnTo>
                    <a:lnTo>
                      <a:pt x="143" y="835"/>
                    </a:lnTo>
                    <a:lnTo>
                      <a:pt x="146" y="838"/>
                    </a:lnTo>
                    <a:lnTo>
                      <a:pt x="150" y="842"/>
                    </a:lnTo>
                    <a:lnTo>
                      <a:pt x="154" y="844"/>
                    </a:lnTo>
                    <a:lnTo>
                      <a:pt x="157" y="847"/>
                    </a:lnTo>
                    <a:lnTo>
                      <a:pt x="162" y="851"/>
                    </a:lnTo>
                    <a:lnTo>
                      <a:pt x="166" y="855"/>
                    </a:lnTo>
                    <a:lnTo>
                      <a:pt x="169" y="856"/>
                    </a:lnTo>
                    <a:lnTo>
                      <a:pt x="170" y="858"/>
                    </a:lnTo>
                    <a:lnTo>
                      <a:pt x="170" y="856"/>
                    </a:lnTo>
                    <a:lnTo>
                      <a:pt x="170" y="851"/>
                    </a:lnTo>
                    <a:lnTo>
                      <a:pt x="170" y="847"/>
                    </a:lnTo>
                    <a:lnTo>
                      <a:pt x="170" y="843"/>
                    </a:lnTo>
                    <a:lnTo>
                      <a:pt x="170" y="838"/>
                    </a:lnTo>
                    <a:lnTo>
                      <a:pt x="170" y="834"/>
                    </a:lnTo>
                    <a:lnTo>
                      <a:pt x="170" y="827"/>
                    </a:lnTo>
                    <a:lnTo>
                      <a:pt x="170" y="820"/>
                    </a:lnTo>
                    <a:lnTo>
                      <a:pt x="170" y="812"/>
                    </a:lnTo>
                    <a:lnTo>
                      <a:pt x="170" y="804"/>
                    </a:lnTo>
                    <a:lnTo>
                      <a:pt x="170" y="796"/>
                    </a:lnTo>
                    <a:lnTo>
                      <a:pt x="170" y="787"/>
                    </a:lnTo>
                    <a:lnTo>
                      <a:pt x="170" y="777"/>
                    </a:lnTo>
                    <a:lnTo>
                      <a:pt x="170" y="768"/>
                    </a:lnTo>
                    <a:lnTo>
                      <a:pt x="170" y="757"/>
                    </a:lnTo>
                    <a:lnTo>
                      <a:pt x="170" y="746"/>
                    </a:lnTo>
                    <a:lnTo>
                      <a:pt x="170" y="736"/>
                    </a:lnTo>
                    <a:lnTo>
                      <a:pt x="170" y="724"/>
                    </a:lnTo>
                    <a:lnTo>
                      <a:pt x="170" y="712"/>
                    </a:lnTo>
                    <a:lnTo>
                      <a:pt x="170" y="700"/>
                    </a:lnTo>
                    <a:lnTo>
                      <a:pt x="170" y="688"/>
                    </a:lnTo>
                    <a:lnTo>
                      <a:pt x="170" y="675"/>
                    </a:lnTo>
                    <a:lnTo>
                      <a:pt x="170" y="661"/>
                    </a:lnTo>
                    <a:lnTo>
                      <a:pt x="170" y="649"/>
                    </a:lnTo>
                    <a:lnTo>
                      <a:pt x="170" y="634"/>
                    </a:lnTo>
                    <a:lnTo>
                      <a:pt x="170" y="622"/>
                    </a:lnTo>
                    <a:lnTo>
                      <a:pt x="170" y="608"/>
                    </a:lnTo>
                    <a:lnTo>
                      <a:pt x="170" y="594"/>
                    </a:lnTo>
                    <a:lnTo>
                      <a:pt x="170" y="580"/>
                    </a:lnTo>
                    <a:lnTo>
                      <a:pt x="170" y="567"/>
                    </a:lnTo>
                    <a:lnTo>
                      <a:pt x="170" y="552"/>
                    </a:lnTo>
                    <a:lnTo>
                      <a:pt x="170" y="539"/>
                    </a:lnTo>
                    <a:lnTo>
                      <a:pt x="170" y="524"/>
                    </a:lnTo>
                    <a:lnTo>
                      <a:pt x="170" y="511"/>
                    </a:lnTo>
                    <a:lnTo>
                      <a:pt x="170" y="496"/>
                    </a:lnTo>
                    <a:lnTo>
                      <a:pt x="170" y="483"/>
                    </a:lnTo>
                    <a:lnTo>
                      <a:pt x="170" y="469"/>
                    </a:lnTo>
                    <a:lnTo>
                      <a:pt x="170" y="456"/>
                    </a:lnTo>
                    <a:lnTo>
                      <a:pt x="170" y="441"/>
                    </a:lnTo>
                    <a:lnTo>
                      <a:pt x="170" y="429"/>
                    </a:lnTo>
                    <a:lnTo>
                      <a:pt x="170" y="416"/>
                    </a:lnTo>
                    <a:lnTo>
                      <a:pt x="170" y="402"/>
                    </a:lnTo>
                    <a:lnTo>
                      <a:pt x="170" y="390"/>
                    </a:lnTo>
                    <a:lnTo>
                      <a:pt x="170" y="378"/>
                    </a:lnTo>
                    <a:lnTo>
                      <a:pt x="170" y="366"/>
                    </a:lnTo>
                    <a:lnTo>
                      <a:pt x="170" y="355"/>
                    </a:lnTo>
                    <a:lnTo>
                      <a:pt x="170" y="343"/>
                    </a:lnTo>
                    <a:lnTo>
                      <a:pt x="170" y="332"/>
                    </a:lnTo>
                    <a:lnTo>
                      <a:pt x="170" y="320"/>
                    </a:lnTo>
                    <a:lnTo>
                      <a:pt x="170" y="311"/>
                    </a:lnTo>
                    <a:lnTo>
                      <a:pt x="170" y="300"/>
                    </a:lnTo>
                    <a:lnTo>
                      <a:pt x="170" y="292"/>
                    </a:lnTo>
                    <a:lnTo>
                      <a:pt x="170" y="283"/>
                    </a:lnTo>
                    <a:lnTo>
                      <a:pt x="170" y="276"/>
                    </a:lnTo>
                    <a:lnTo>
                      <a:pt x="170" y="268"/>
                    </a:lnTo>
                    <a:lnTo>
                      <a:pt x="170" y="261"/>
                    </a:lnTo>
                    <a:lnTo>
                      <a:pt x="170" y="255"/>
                    </a:lnTo>
                    <a:lnTo>
                      <a:pt x="170" y="249"/>
                    </a:lnTo>
                    <a:lnTo>
                      <a:pt x="170" y="244"/>
                    </a:lnTo>
                    <a:lnTo>
                      <a:pt x="170" y="240"/>
                    </a:lnTo>
                    <a:lnTo>
                      <a:pt x="170" y="236"/>
                    </a:lnTo>
                    <a:lnTo>
                      <a:pt x="170" y="233"/>
                    </a:lnTo>
                    <a:lnTo>
                      <a:pt x="170" y="228"/>
                    </a:lnTo>
                    <a:lnTo>
                      <a:pt x="170" y="223"/>
                    </a:lnTo>
                    <a:lnTo>
                      <a:pt x="170" y="217"/>
                    </a:lnTo>
                    <a:lnTo>
                      <a:pt x="171" y="212"/>
                    </a:lnTo>
                    <a:lnTo>
                      <a:pt x="171" y="207"/>
                    </a:lnTo>
                    <a:lnTo>
                      <a:pt x="173" y="202"/>
                    </a:lnTo>
                    <a:lnTo>
                      <a:pt x="174" y="198"/>
                    </a:lnTo>
                    <a:lnTo>
                      <a:pt x="175" y="194"/>
                    </a:lnTo>
                    <a:lnTo>
                      <a:pt x="177" y="190"/>
                    </a:lnTo>
                    <a:lnTo>
                      <a:pt x="178" y="186"/>
                    </a:lnTo>
                    <a:lnTo>
                      <a:pt x="180" y="182"/>
                    </a:lnTo>
                    <a:lnTo>
                      <a:pt x="181" y="178"/>
                    </a:lnTo>
                    <a:lnTo>
                      <a:pt x="184" y="176"/>
                    </a:lnTo>
                    <a:lnTo>
                      <a:pt x="185" y="172"/>
                    </a:lnTo>
                    <a:lnTo>
                      <a:pt x="188" y="169"/>
                    </a:lnTo>
                    <a:lnTo>
                      <a:pt x="190" y="166"/>
                    </a:lnTo>
                    <a:lnTo>
                      <a:pt x="194" y="160"/>
                    </a:lnTo>
                    <a:lnTo>
                      <a:pt x="200" y="156"/>
                    </a:lnTo>
                    <a:lnTo>
                      <a:pt x="205" y="150"/>
                    </a:lnTo>
                    <a:lnTo>
                      <a:pt x="212" y="146"/>
                    </a:lnTo>
                    <a:lnTo>
                      <a:pt x="217" y="144"/>
                    </a:lnTo>
                    <a:lnTo>
                      <a:pt x="224" y="141"/>
                    </a:lnTo>
                    <a:lnTo>
                      <a:pt x="226" y="140"/>
                    </a:lnTo>
                    <a:lnTo>
                      <a:pt x="230" y="138"/>
                    </a:lnTo>
                    <a:lnTo>
                      <a:pt x="233" y="138"/>
                    </a:lnTo>
                    <a:lnTo>
                      <a:pt x="237" y="138"/>
                    </a:lnTo>
                    <a:lnTo>
                      <a:pt x="240" y="137"/>
                    </a:lnTo>
                    <a:lnTo>
                      <a:pt x="245" y="135"/>
                    </a:lnTo>
                    <a:lnTo>
                      <a:pt x="249" y="135"/>
                    </a:lnTo>
                    <a:lnTo>
                      <a:pt x="255" y="135"/>
                    </a:lnTo>
                    <a:lnTo>
                      <a:pt x="260" y="134"/>
                    </a:lnTo>
                    <a:lnTo>
                      <a:pt x="267" y="134"/>
                    </a:lnTo>
                    <a:lnTo>
                      <a:pt x="271" y="133"/>
                    </a:lnTo>
                    <a:lnTo>
                      <a:pt x="273" y="133"/>
                    </a:lnTo>
                    <a:lnTo>
                      <a:pt x="277" y="133"/>
                    </a:lnTo>
                    <a:lnTo>
                      <a:pt x="281" y="133"/>
                    </a:lnTo>
                    <a:lnTo>
                      <a:pt x="284" y="133"/>
                    </a:lnTo>
                    <a:lnTo>
                      <a:pt x="288" y="133"/>
                    </a:lnTo>
                    <a:lnTo>
                      <a:pt x="292" y="131"/>
                    </a:lnTo>
                    <a:lnTo>
                      <a:pt x="295" y="131"/>
                    </a:lnTo>
                    <a:lnTo>
                      <a:pt x="299" y="131"/>
                    </a:lnTo>
                    <a:lnTo>
                      <a:pt x="303" y="131"/>
                    </a:lnTo>
                    <a:lnTo>
                      <a:pt x="307" y="131"/>
                    </a:lnTo>
                    <a:lnTo>
                      <a:pt x="311" y="131"/>
                    </a:lnTo>
                    <a:lnTo>
                      <a:pt x="314" y="130"/>
                    </a:lnTo>
                    <a:lnTo>
                      <a:pt x="318" y="130"/>
                    </a:lnTo>
                    <a:lnTo>
                      <a:pt x="323" y="130"/>
                    </a:lnTo>
                    <a:lnTo>
                      <a:pt x="327" y="130"/>
                    </a:lnTo>
                    <a:lnTo>
                      <a:pt x="330" y="130"/>
                    </a:lnTo>
                    <a:lnTo>
                      <a:pt x="334" y="130"/>
                    </a:lnTo>
                    <a:lnTo>
                      <a:pt x="338" y="130"/>
                    </a:lnTo>
                    <a:lnTo>
                      <a:pt x="343" y="130"/>
                    </a:lnTo>
                    <a:lnTo>
                      <a:pt x="346" y="130"/>
                    </a:lnTo>
                    <a:lnTo>
                      <a:pt x="350" y="130"/>
                    </a:lnTo>
                    <a:lnTo>
                      <a:pt x="352" y="130"/>
                    </a:lnTo>
                    <a:lnTo>
                      <a:pt x="358" y="130"/>
                    </a:lnTo>
                    <a:lnTo>
                      <a:pt x="361" y="130"/>
                    </a:lnTo>
                    <a:lnTo>
                      <a:pt x="365" y="130"/>
                    </a:lnTo>
                    <a:lnTo>
                      <a:pt x="369" y="130"/>
                    </a:lnTo>
                    <a:lnTo>
                      <a:pt x="373" y="130"/>
                    </a:lnTo>
                    <a:lnTo>
                      <a:pt x="375" y="130"/>
                    </a:lnTo>
                    <a:lnTo>
                      <a:pt x="378" y="130"/>
                    </a:lnTo>
                    <a:lnTo>
                      <a:pt x="382" y="130"/>
                    </a:lnTo>
                    <a:lnTo>
                      <a:pt x="386" y="130"/>
                    </a:lnTo>
                    <a:lnTo>
                      <a:pt x="391" y="130"/>
                    </a:lnTo>
                    <a:lnTo>
                      <a:pt x="398" y="130"/>
                    </a:lnTo>
                    <a:lnTo>
                      <a:pt x="402" y="130"/>
                    </a:lnTo>
                    <a:lnTo>
                      <a:pt x="407" y="130"/>
                    </a:lnTo>
                    <a:lnTo>
                      <a:pt x="410" y="130"/>
                    </a:lnTo>
                    <a:lnTo>
                      <a:pt x="414" y="130"/>
                    </a:lnTo>
                    <a:lnTo>
                      <a:pt x="418" y="130"/>
                    </a:lnTo>
                    <a:lnTo>
                      <a:pt x="420" y="130"/>
                    </a:lnTo>
                    <a:lnTo>
                      <a:pt x="421" y="130"/>
                    </a:lnTo>
                    <a:lnTo>
                      <a:pt x="422" y="130"/>
                    </a:lnTo>
                    <a:lnTo>
                      <a:pt x="422" y="91"/>
                    </a:lnTo>
                    <a:lnTo>
                      <a:pt x="422" y="90"/>
                    </a:lnTo>
                    <a:lnTo>
                      <a:pt x="426" y="89"/>
                    </a:lnTo>
                    <a:lnTo>
                      <a:pt x="428" y="87"/>
                    </a:lnTo>
                    <a:lnTo>
                      <a:pt x="432" y="86"/>
                    </a:lnTo>
                    <a:lnTo>
                      <a:pt x="434" y="85"/>
                    </a:lnTo>
                    <a:lnTo>
                      <a:pt x="438" y="83"/>
                    </a:lnTo>
                    <a:lnTo>
                      <a:pt x="442" y="82"/>
                    </a:lnTo>
                    <a:lnTo>
                      <a:pt x="448" y="79"/>
                    </a:lnTo>
                    <a:lnTo>
                      <a:pt x="452" y="78"/>
                    </a:lnTo>
                    <a:lnTo>
                      <a:pt x="458" y="77"/>
                    </a:lnTo>
                    <a:lnTo>
                      <a:pt x="464" y="74"/>
                    </a:lnTo>
                    <a:lnTo>
                      <a:pt x="470" y="73"/>
                    </a:lnTo>
                    <a:lnTo>
                      <a:pt x="473" y="71"/>
                    </a:lnTo>
                    <a:lnTo>
                      <a:pt x="476" y="70"/>
                    </a:lnTo>
                    <a:lnTo>
                      <a:pt x="480" y="68"/>
                    </a:lnTo>
                    <a:lnTo>
                      <a:pt x="484" y="68"/>
                    </a:lnTo>
                    <a:lnTo>
                      <a:pt x="487" y="67"/>
                    </a:lnTo>
                    <a:lnTo>
                      <a:pt x="491" y="66"/>
                    </a:lnTo>
                    <a:lnTo>
                      <a:pt x="493" y="64"/>
                    </a:lnTo>
                    <a:lnTo>
                      <a:pt x="497" y="63"/>
                    </a:lnTo>
                    <a:lnTo>
                      <a:pt x="501" y="63"/>
                    </a:lnTo>
                    <a:lnTo>
                      <a:pt x="505" y="62"/>
                    </a:lnTo>
                    <a:lnTo>
                      <a:pt x="509" y="60"/>
                    </a:lnTo>
                    <a:lnTo>
                      <a:pt x="513" y="59"/>
                    </a:lnTo>
                    <a:lnTo>
                      <a:pt x="516" y="58"/>
                    </a:lnTo>
                    <a:lnTo>
                      <a:pt x="521" y="58"/>
                    </a:lnTo>
                    <a:lnTo>
                      <a:pt x="525" y="56"/>
                    </a:lnTo>
                    <a:lnTo>
                      <a:pt x="529" y="55"/>
                    </a:lnTo>
                    <a:lnTo>
                      <a:pt x="534" y="54"/>
                    </a:lnTo>
                    <a:lnTo>
                      <a:pt x="538" y="54"/>
                    </a:lnTo>
                    <a:lnTo>
                      <a:pt x="542" y="52"/>
                    </a:lnTo>
                    <a:lnTo>
                      <a:pt x="547" y="52"/>
                    </a:lnTo>
                    <a:lnTo>
                      <a:pt x="551" y="51"/>
                    </a:lnTo>
                    <a:lnTo>
                      <a:pt x="555" y="50"/>
                    </a:lnTo>
                    <a:lnTo>
                      <a:pt x="559" y="48"/>
                    </a:lnTo>
                    <a:lnTo>
                      <a:pt x="564" y="48"/>
                    </a:lnTo>
                    <a:lnTo>
                      <a:pt x="568" y="47"/>
                    </a:lnTo>
                    <a:lnTo>
                      <a:pt x="572" y="47"/>
                    </a:lnTo>
                    <a:lnTo>
                      <a:pt x="576" y="46"/>
                    </a:lnTo>
                    <a:lnTo>
                      <a:pt x="582" y="46"/>
                    </a:lnTo>
                    <a:lnTo>
                      <a:pt x="587" y="44"/>
                    </a:lnTo>
                    <a:lnTo>
                      <a:pt x="591" y="44"/>
                    </a:lnTo>
                    <a:lnTo>
                      <a:pt x="597" y="43"/>
                    </a:lnTo>
                    <a:lnTo>
                      <a:pt x="601" y="43"/>
                    </a:lnTo>
                    <a:lnTo>
                      <a:pt x="605" y="43"/>
                    </a:lnTo>
                    <a:lnTo>
                      <a:pt x="610" y="43"/>
                    </a:lnTo>
                    <a:lnTo>
                      <a:pt x="614" y="43"/>
                    </a:lnTo>
                    <a:lnTo>
                      <a:pt x="619" y="43"/>
                    </a:lnTo>
                    <a:lnTo>
                      <a:pt x="623" y="43"/>
                    </a:lnTo>
                    <a:lnTo>
                      <a:pt x="627" y="43"/>
                    </a:lnTo>
                    <a:lnTo>
                      <a:pt x="633" y="42"/>
                    </a:lnTo>
                    <a:lnTo>
                      <a:pt x="637" y="42"/>
                    </a:lnTo>
                    <a:lnTo>
                      <a:pt x="641" y="42"/>
                    </a:lnTo>
                    <a:lnTo>
                      <a:pt x="646" y="42"/>
                    </a:lnTo>
                    <a:lnTo>
                      <a:pt x="650" y="42"/>
                    </a:lnTo>
                    <a:lnTo>
                      <a:pt x="654" y="42"/>
                    </a:lnTo>
                    <a:lnTo>
                      <a:pt x="658" y="42"/>
                    </a:lnTo>
                    <a:lnTo>
                      <a:pt x="664" y="42"/>
                    </a:lnTo>
                    <a:lnTo>
                      <a:pt x="668" y="42"/>
                    </a:lnTo>
                    <a:lnTo>
                      <a:pt x="672" y="42"/>
                    </a:lnTo>
                    <a:lnTo>
                      <a:pt x="676" y="42"/>
                    </a:lnTo>
                    <a:lnTo>
                      <a:pt x="680" y="42"/>
                    </a:lnTo>
                    <a:lnTo>
                      <a:pt x="684" y="42"/>
                    </a:lnTo>
                    <a:lnTo>
                      <a:pt x="689" y="43"/>
                    </a:lnTo>
                    <a:lnTo>
                      <a:pt x="692" y="43"/>
                    </a:lnTo>
                    <a:lnTo>
                      <a:pt x="696" y="43"/>
                    </a:lnTo>
                    <a:lnTo>
                      <a:pt x="700" y="43"/>
                    </a:lnTo>
                    <a:lnTo>
                      <a:pt x="704" y="43"/>
                    </a:lnTo>
                    <a:lnTo>
                      <a:pt x="708" y="43"/>
                    </a:lnTo>
                    <a:lnTo>
                      <a:pt x="712" y="43"/>
                    </a:lnTo>
                    <a:lnTo>
                      <a:pt x="715" y="43"/>
                    </a:lnTo>
                    <a:lnTo>
                      <a:pt x="720" y="43"/>
                    </a:lnTo>
                    <a:lnTo>
                      <a:pt x="723" y="43"/>
                    </a:lnTo>
                    <a:lnTo>
                      <a:pt x="725" y="43"/>
                    </a:lnTo>
                    <a:lnTo>
                      <a:pt x="729" y="43"/>
                    </a:lnTo>
                    <a:lnTo>
                      <a:pt x="733" y="44"/>
                    </a:lnTo>
                    <a:lnTo>
                      <a:pt x="736" y="44"/>
                    </a:lnTo>
                    <a:lnTo>
                      <a:pt x="740" y="44"/>
                    </a:lnTo>
                    <a:lnTo>
                      <a:pt x="743" y="46"/>
                    </a:lnTo>
                    <a:lnTo>
                      <a:pt x="747" y="46"/>
                    </a:lnTo>
                    <a:lnTo>
                      <a:pt x="752" y="46"/>
                    </a:lnTo>
                    <a:lnTo>
                      <a:pt x="757" y="47"/>
                    </a:lnTo>
                    <a:lnTo>
                      <a:pt x="763" y="47"/>
                    </a:lnTo>
                    <a:lnTo>
                      <a:pt x="770" y="47"/>
                    </a:lnTo>
                    <a:lnTo>
                      <a:pt x="774" y="47"/>
                    </a:lnTo>
                    <a:lnTo>
                      <a:pt x="778" y="48"/>
                    </a:lnTo>
                    <a:lnTo>
                      <a:pt x="782" y="48"/>
                    </a:lnTo>
                    <a:lnTo>
                      <a:pt x="786" y="50"/>
                    </a:lnTo>
                    <a:lnTo>
                      <a:pt x="790" y="50"/>
                    </a:lnTo>
                    <a:lnTo>
                      <a:pt x="792" y="50"/>
                    </a:lnTo>
                    <a:lnTo>
                      <a:pt x="795" y="50"/>
                    </a:lnTo>
                    <a:lnTo>
                      <a:pt x="796" y="51"/>
                    </a:lnTo>
                    <a:lnTo>
                      <a:pt x="800" y="51"/>
                    </a:lnTo>
                    <a:lnTo>
                      <a:pt x="800" y="52"/>
                    </a:lnTo>
                    <a:lnTo>
                      <a:pt x="794" y="12"/>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23" name="Freeform 78">
                <a:extLst>
                  <a:ext uri="{FF2B5EF4-FFF2-40B4-BE49-F238E27FC236}">
                    <a16:creationId xmlns:a16="http://schemas.microsoft.com/office/drawing/2014/main" id="{341BAE36-2361-4130-8832-14110DA67F22}"/>
                  </a:ext>
                </a:extLst>
              </p:cNvPr>
              <p:cNvSpPr>
                <a:spLocks/>
              </p:cNvSpPr>
              <p:nvPr/>
            </p:nvSpPr>
            <p:spPr bwMode="auto">
              <a:xfrm>
                <a:off x="3691" y="845"/>
                <a:ext cx="224" cy="785"/>
              </a:xfrm>
              <a:custGeom>
                <a:avLst/>
                <a:gdLst>
                  <a:gd name="T0" fmla="*/ 29 w 200"/>
                  <a:gd name="T1" fmla="*/ 18 h 697"/>
                  <a:gd name="T2" fmla="*/ 85 w 200"/>
                  <a:gd name="T3" fmla="*/ 54 h 697"/>
                  <a:gd name="T4" fmla="*/ 125 w 200"/>
                  <a:gd name="T5" fmla="*/ 87 h 697"/>
                  <a:gd name="T6" fmla="*/ 170 w 200"/>
                  <a:gd name="T7" fmla="*/ 125 h 697"/>
                  <a:gd name="T8" fmla="*/ 218 w 200"/>
                  <a:gd name="T9" fmla="*/ 167 h 697"/>
                  <a:gd name="T10" fmla="*/ 268 w 200"/>
                  <a:gd name="T11" fmla="*/ 223 h 697"/>
                  <a:gd name="T12" fmla="*/ 314 w 200"/>
                  <a:gd name="T13" fmla="*/ 288 h 697"/>
                  <a:gd name="T14" fmla="*/ 366 w 200"/>
                  <a:gd name="T15" fmla="*/ 352 h 697"/>
                  <a:gd name="T16" fmla="*/ 415 w 200"/>
                  <a:gd name="T17" fmla="*/ 436 h 697"/>
                  <a:gd name="T18" fmla="*/ 466 w 200"/>
                  <a:gd name="T19" fmla="*/ 526 h 697"/>
                  <a:gd name="T20" fmla="*/ 507 w 200"/>
                  <a:gd name="T21" fmla="*/ 617 h 697"/>
                  <a:gd name="T22" fmla="*/ 540 w 200"/>
                  <a:gd name="T23" fmla="*/ 724 h 697"/>
                  <a:gd name="T24" fmla="*/ 564 w 200"/>
                  <a:gd name="T25" fmla="*/ 844 h 697"/>
                  <a:gd name="T26" fmla="*/ 588 w 200"/>
                  <a:gd name="T27" fmla="*/ 968 h 697"/>
                  <a:gd name="T28" fmla="*/ 598 w 200"/>
                  <a:gd name="T29" fmla="*/ 1099 h 697"/>
                  <a:gd name="T30" fmla="*/ 599 w 200"/>
                  <a:gd name="T31" fmla="*/ 1215 h 697"/>
                  <a:gd name="T32" fmla="*/ 596 w 200"/>
                  <a:gd name="T33" fmla="*/ 1325 h 697"/>
                  <a:gd name="T34" fmla="*/ 579 w 200"/>
                  <a:gd name="T35" fmla="*/ 1433 h 697"/>
                  <a:gd name="T36" fmla="*/ 562 w 200"/>
                  <a:gd name="T37" fmla="*/ 1528 h 697"/>
                  <a:gd name="T38" fmla="*/ 538 w 200"/>
                  <a:gd name="T39" fmla="*/ 1616 h 697"/>
                  <a:gd name="T40" fmla="*/ 512 w 200"/>
                  <a:gd name="T41" fmla="*/ 1695 h 697"/>
                  <a:gd name="T42" fmla="*/ 481 w 200"/>
                  <a:gd name="T43" fmla="*/ 1774 h 697"/>
                  <a:gd name="T44" fmla="*/ 453 w 200"/>
                  <a:gd name="T45" fmla="*/ 1840 h 697"/>
                  <a:gd name="T46" fmla="*/ 421 w 200"/>
                  <a:gd name="T47" fmla="*/ 1890 h 697"/>
                  <a:gd name="T48" fmla="*/ 397 w 200"/>
                  <a:gd name="T49" fmla="*/ 1945 h 697"/>
                  <a:gd name="T50" fmla="*/ 365 w 200"/>
                  <a:gd name="T51" fmla="*/ 1993 h 697"/>
                  <a:gd name="T52" fmla="*/ 325 w 200"/>
                  <a:gd name="T53" fmla="*/ 2042 h 697"/>
                  <a:gd name="T54" fmla="*/ 184 w 200"/>
                  <a:gd name="T55" fmla="*/ 2019 h 697"/>
                  <a:gd name="T56" fmla="*/ 184 w 200"/>
                  <a:gd name="T57" fmla="*/ 1986 h 697"/>
                  <a:gd name="T58" fmla="*/ 188 w 200"/>
                  <a:gd name="T59" fmla="*/ 1940 h 697"/>
                  <a:gd name="T60" fmla="*/ 202 w 200"/>
                  <a:gd name="T61" fmla="*/ 1866 h 697"/>
                  <a:gd name="T62" fmla="*/ 212 w 200"/>
                  <a:gd name="T63" fmla="*/ 1776 h 697"/>
                  <a:gd name="T64" fmla="*/ 225 w 200"/>
                  <a:gd name="T65" fmla="*/ 1676 h 697"/>
                  <a:gd name="T66" fmla="*/ 240 w 200"/>
                  <a:gd name="T67" fmla="*/ 1562 h 697"/>
                  <a:gd name="T68" fmla="*/ 253 w 200"/>
                  <a:gd name="T69" fmla="*/ 1438 h 697"/>
                  <a:gd name="T70" fmla="*/ 268 w 200"/>
                  <a:gd name="T71" fmla="*/ 1317 h 697"/>
                  <a:gd name="T72" fmla="*/ 278 w 200"/>
                  <a:gd name="T73" fmla="*/ 1186 h 697"/>
                  <a:gd name="T74" fmla="*/ 287 w 200"/>
                  <a:gd name="T75" fmla="*/ 1060 h 697"/>
                  <a:gd name="T76" fmla="*/ 293 w 200"/>
                  <a:gd name="T77" fmla="*/ 939 h 697"/>
                  <a:gd name="T78" fmla="*/ 303 w 200"/>
                  <a:gd name="T79" fmla="*/ 828 h 697"/>
                  <a:gd name="T80" fmla="*/ 303 w 200"/>
                  <a:gd name="T81" fmla="*/ 724 h 697"/>
                  <a:gd name="T82" fmla="*/ 302 w 200"/>
                  <a:gd name="T83" fmla="*/ 638 h 697"/>
                  <a:gd name="T84" fmla="*/ 293 w 200"/>
                  <a:gd name="T85" fmla="*/ 569 h 697"/>
                  <a:gd name="T86" fmla="*/ 278 w 200"/>
                  <a:gd name="T87" fmla="*/ 515 h 697"/>
                  <a:gd name="T88" fmla="*/ 266 w 200"/>
                  <a:gd name="T89" fmla="*/ 469 h 697"/>
                  <a:gd name="T90" fmla="*/ 245 w 200"/>
                  <a:gd name="T91" fmla="*/ 416 h 697"/>
                  <a:gd name="T92" fmla="*/ 218 w 200"/>
                  <a:gd name="T93" fmla="*/ 369 h 697"/>
                  <a:gd name="T94" fmla="*/ 199 w 200"/>
                  <a:gd name="T95" fmla="*/ 325 h 697"/>
                  <a:gd name="T96" fmla="*/ 176 w 200"/>
                  <a:gd name="T97" fmla="*/ 273 h 697"/>
                  <a:gd name="T98" fmla="*/ 150 w 200"/>
                  <a:gd name="T99" fmla="*/ 236 h 697"/>
                  <a:gd name="T100" fmla="*/ 125 w 200"/>
                  <a:gd name="T101" fmla="*/ 189 h 697"/>
                  <a:gd name="T102" fmla="*/ 101 w 200"/>
                  <a:gd name="T103" fmla="*/ 149 h 697"/>
                  <a:gd name="T104" fmla="*/ 68 w 200"/>
                  <a:gd name="T105" fmla="*/ 101 h 697"/>
                  <a:gd name="T106" fmla="*/ 33 w 200"/>
                  <a:gd name="T107" fmla="*/ 48 h 697"/>
                  <a:gd name="T108" fmla="*/ 3 w 200"/>
                  <a:gd name="T109" fmla="*/ 14 h 6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
                  <a:gd name="T166" fmla="*/ 0 h 697"/>
                  <a:gd name="T167" fmla="*/ 200 w 200"/>
                  <a:gd name="T168" fmla="*/ 697 h 6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 h="697">
                    <a:moveTo>
                      <a:pt x="0" y="0"/>
                    </a:moveTo>
                    <a:lnTo>
                      <a:pt x="2" y="0"/>
                    </a:lnTo>
                    <a:lnTo>
                      <a:pt x="7" y="4"/>
                    </a:lnTo>
                    <a:lnTo>
                      <a:pt x="10" y="6"/>
                    </a:lnTo>
                    <a:lnTo>
                      <a:pt x="15" y="9"/>
                    </a:lnTo>
                    <a:lnTo>
                      <a:pt x="19" y="13"/>
                    </a:lnTo>
                    <a:lnTo>
                      <a:pt x="26" y="17"/>
                    </a:lnTo>
                    <a:lnTo>
                      <a:pt x="27" y="19"/>
                    </a:lnTo>
                    <a:lnTo>
                      <a:pt x="31" y="21"/>
                    </a:lnTo>
                    <a:lnTo>
                      <a:pt x="34" y="23"/>
                    </a:lnTo>
                    <a:lnTo>
                      <a:pt x="38" y="26"/>
                    </a:lnTo>
                    <a:lnTo>
                      <a:pt x="42" y="29"/>
                    </a:lnTo>
                    <a:lnTo>
                      <a:pt x="45" y="31"/>
                    </a:lnTo>
                    <a:lnTo>
                      <a:pt x="49" y="35"/>
                    </a:lnTo>
                    <a:lnTo>
                      <a:pt x="53" y="39"/>
                    </a:lnTo>
                    <a:lnTo>
                      <a:pt x="57" y="42"/>
                    </a:lnTo>
                    <a:lnTo>
                      <a:pt x="59" y="45"/>
                    </a:lnTo>
                    <a:lnTo>
                      <a:pt x="63" y="49"/>
                    </a:lnTo>
                    <a:lnTo>
                      <a:pt x="67" y="53"/>
                    </a:lnTo>
                    <a:lnTo>
                      <a:pt x="73" y="57"/>
                    </a:lnTo>
                    <a:lnTo>
                      <a:pt x="77" y="62"/>
                    </a:lnTo>
                    <a:lnTo>
                      <a:pt x="81" y="66"/>
                    </a:lnTo>
                    <a:lnTo>
                      <a:pt x="85" y="71"/>
                    </a:lnTo>
                    <a:lnTo>
                      <a:pt x="89" y="75"/>
                    </a:lnTo>
                    <a:lnTo>
                      <a:pt x="93" y="81"/>
                    </a:lnTo>
                    <a:lnTo>
                      <a:pt x="97" y="86"/>
                    </a:lnTo>
                    <a:lnTo>
                      <a:pt x="102" y="92"/>
                    </a:lnTo>
                    <a:lnTo>
                      <a:pt x="105" y="97"/>
                    </a:lnTo>
                    <a:lnTo>
                      <a:pt x="110" y="102"/>
                    </a:lnTo>
                    <a:lnTo>
                      <a:pt x="114" y="108"/>
                    </a:lnTo>
                    <a:lnTo>
                      <a:pt x="118" y="114"/>
                    </a:lnTo>
                    <a:lnTo>
                      <a:pt x="122" y="120"/>
                    </a:lnTo>
                    <a:lnTo>
                      <a:pt x="126" y="126"/>
                    </a:lnTo>
                    <a:lnTo>
                      <a:pt x="130" y="133"/>
                    </a:lnTo>
                    <a:lnTo>
                      <a:pt x="134" y="140"/>
                    </a:lnTo>
                    <a:lnTo>
                      <a:pt x="139" y="148"/>
                    </a:lnTo>
                    <a:lnTo>
                      <a:pt x="143" y="155"/>
                    </a:lnTo>
                    <a:lnTo>
                      <a:pt x="147" y="161"/>
                    </a:lnTo>
                    <a:lnTo>
                      <a:pt x="151" y="169"/>
                    </a:lnTo>
                    <a:lnTo>
                      <a:pt x="155" y="177"/>
                    </a:lnTo>
                    <a:lnTo>
                      <a:pt x="157" y="185"/>
                    </a:lnTo>
                    <a:lnTo>
                      <a:pt x="161" y="193"/>
                    </a:lnTo>
                    <a:lnTo>
                      <a:pt x="165" y="201"/>
                    </a:lnTo>
                    <a:lnTo>
                      <a:pt x="168" y="209"/>
                    </a:lnTo>
                    <a:lnTo>
                      <a:pt x="171" y="219"/>
                    </a:lnTo>
                    <a:lnTo>
                      <a:pt x="173" y="228"/>
                    </a:lnTo>
                    <a:lnTo>
                      <a:pt x="177" y="238"/>
                    </a:lnTo>
                    <a:lnTo>
                      <a:pt x="180" y="246"/>
                    </a:lnTo>
                    <a:lnTo>
                      <a:pt x="181" y="256"/>
                    </a:lnTo>
                    <a:lnTo>
                      <a:pt x="184" y="266"/>
                    </a:lnTo>
                    <a:lnTo>
                      <a:pt x="187" y="276"/>
                    </a:lnTo>
                    <a:lnTo>
                      <a:pt x="188" y="286"/>
                    </a:lnTo>
                    <a:lnTo>
                      <a:pt x="191" y="297"/>
                    </a:lnTo>
                    <a:lnTo>
                      <a:pt x="192" y="307"/>
                    </a:lnTo>
                    <a:lnTo>
                      <a:pt x="195" y="318"/>
                    </a:lnTo>
                    <a:lnTo>
                      <a:pt x="196" y="329"/>
                    </a:lnTo>
                    <a:lnTo>
                      <a:pt x="196" y="339"/>
                    </a:lnTo>
                    <a:lnTo>
                      <a:pt x="198" y="350"/>
                    </a:lnTo>
                    <a:lnTo>
                      <a:pt x="199" y="361"/>
                    </a:lnTo>
                    <a:lnTo>
                      <a:pt x="199" y="372"/>
                    </a:lnTo>
                    <a:lnTo>
                      <a:pt x="200" y="381"/>
                    </a:lnTo>
                    <a:lnTo>
                      <a:pt x="200" y="392"/>
                    </a:lnTo>
                    <a:lnTo>
                      <a:pt x="200" y="402"/>
                    </a:lnTo>
                    <a:lnTo>
                      <a:pt x="200" y="412"/>
                    </a:lnTo>
                    <a:lnTo>
                      <a:pt x="200" y="421"/>
                    </a:lnTo>
                    <a:lnTo>
                      <a:pt x="199" y="431"/>
                    </a:lnTo>
                    <a:lnTo>
                      <a:pt x="199" y="441"/>
                    </a:lnTo>
                    <a:lnTo>
                      <a:pt x="198" y="449"/>
                    </a:lnTo>
                    <a:lnTo>
                      <a:pt x="196" y="459"/>
                    </a:lnTo>
                    <a:lnTo>
                      <a:pt x="196" y="467"/>
                    </a:lnTo>
                    <a:lnTo>
                      <a:pt x="195" y="477"/>
                    </a:lnTo>
                    <a:lnTo>
                      <a:pt x="193" y="486"/>
                    </a:lnTo>
                    <a:lnTo>
                      <a:pt x="191" y="494"/>
                    </a:lnTo>
                    <a:lnTo>
                      <a:pt x="189" y="502"/>
                    </a:lnTo>
                    <a:lnTo>
                      <a:pt x="188" y="510"/>
                    </a:lnTo>
                    <a:lnTo>
                      <a:pt x="187" y="518"/>
                    </a:lnTo>
                    <a:lnTo>
                      <a:pt x="185" y="526"/>
                    </a:lnTo>
                    <a:lnTo>
                      <a:pt x="183" y="534"/>
                    </a:lnTo>
                    <a:lnTo>
                      <a:pt x="181" y="542"/>
                    </a:lnTo>
                    <a:lnTo>
                      <a:pt x="179" y="548"/>
                    </a:lnTo>
                    <a:lnTo>
                      <a:pt x="176" y="555"/>
                    </a:lnTo>
                    <a:lnTo>
                      <a:pt x="175" y="562"/>
                    </a:lnTo>
                    <a:lnTo>
                      <a:pt x="172" y="570"/>
                    </a:lnTo>
                    <a:lnTo>
                      <a:pt x="171" y="575"/>
                    </a:lnTo>
                    <a:lnTo>
                      <a:pt x="168" y="583"/>
                    </a:lnTo>
                    <a:lnTo>
                      <a:pt x="165" y="590"/>
                    </a:lnTo>
                    <a:lnTo>
                      <a:pt x="164" y="595"/>
                    </a:lnTo>
                    <a:lnTo>
                      <a:pt x="160" y="601"/>
                    </a:lnTo>
                    <a:lnTo>
                      <a:pt x="159" y="607"/>
                    </a:lnTo>
                    <a:lnTo>
                      <a:pt x="155" y="613"/>
                    </a:lnTo>
                    <a:lnTo>
                      <a:pt x="153" y="618"/>
                    </a:lnTo>
                    <a:lnTo>
                      <a:pt x="151" y="624"/>
                    </a:lnTo>
                    <a:lnTo>
                      <a:pt x="148" y="629"/>
                    </a:lnTo>
                    <a:lnTo>
                      <a:pt x="145" y="633"/>
                    </a:lnTo>
                    <a:lnTo>
                      <a:pt x="144" y="638"/>
                    </a:lnTo>
                    <a:lnTo>
                      <a:pt x="140" y="642"/>
                    </a:lnTo>
                    <a:lnTo>
                      <a:pt x="139" y="646"/>
                    </a:lnTo>
                    <a:lnTo>
                      <a:pt x="136" y="652"/>
                    </a:lnTo>
                    <a:lnTo>
                      <a:pt x="134" y="656"/>
                    </a:lnTo>
                    <a:lnTo>
                      <a:pt x="132" y="660"/>
                    </a:lnTo>
                    <a:lnTo>
                      <a:pt x="129" y="662"/>
                    </a:lnTo>
                    <a:lnTo>
                      <a:pt x="128" y="666"/>
                    </a:lnTo>
                    <a:lnTo>
                      <a:pt x="125" y="670"/>
                    </a:lnTo>
                    <a:lnTo>
                      <a:pt x="121" y="676"/>
                    </a:lnTo>
                    <a:lnTo>
                      <a:pt x="117" y="681"/>
                    </a:lnTo>
                    <a:lnTo>
                      <a:pt x="114" y="685"/>
                    </a:lnTo>
                    <a:lnTo>
                      <a:pt x="112" y="689"/>
                    </a:lnTo>
                    <a:lnTo>
                      <a:pt x="109" y="693"/>
                    </a:lnTo>
                    <a:lnTo>
                      <a:pt x="109" y="695"/>
                    </a:lnTo>
                    <a:lnTo>
                      <a:pt x="108" y="696"/>
                    </a:lnTo>
                    <a:lnTo>
                      <a:pt x="108" y="697"/>
                    </a:lnTo>
                    <a:lnTo>
                      <a:pt x="61" y="685"/>
                    </a:lnTo>
                    <a:lnTo>
                      <a:pt x="61" y="684"/>
                    </a:lnTo>
                    <a:lnTo>
                      <a:pt x="61" y="681"/>
                    </a:lnTo>
                    <a:lnTo>
                      <a:pt x="61" y="677"/>
                    </a:lnTo>
                    <a:lnTo>
                      <a:pt x="61" y="674"/>
                    </a:lnTo>
                    <a:lnTo>
                      <a:pt x="62" y="670"/>
                    </a:lnTo>
                    <a:lnTo>
                      <a:pt x="62" y="668"/>
                    </a:lnTo>
                    <a:lnTo>
                      <a:pt x="62" y="662"/>
                    </a:lnTo>
                    <a:lnTo>
                      <a:pt x="63" y="657"/>
                    </a:lnTo>
                    <a:lnTo>
                      <a:pt x="63" y="652"/>
                    </a:lnTo>
                    <a:lnTo>
                      <a:pt x="65" y="646"/>
                    </a:lnTo>
                    <a:lnTo>
                      <a:pt x="66" y="640"/>
                    </a:lnTo>
                    <a:lnTo>
                      <a:pt x="67" y="633"/>
                    </a:lnTo>
                    <a:lnTo>
                      <a:pt x="67" y="626"/>
                    </a:lnTo>
                    <a:lnTo>
                      <a:pt x="69" y="619"/>
                    </a:lnTo>
                    <a:lnTo>
                      <a:pt x="70" y="610"/>
                    </a:lnTo>
                    <a:lnTo>
                      <a:pt x="71" y="603"/>
                    </a:lnTo>
                    <a:lnTo>
                      <a:pt x="71" y="594"/>
                    </a:lnTo>
                    <a:lnTo>
                      <a:pt x="73" y="586"/>
                    </a:lnTo>
                    <a:lnTo>
                      <a:pt x="73" y="577"/>
                    </a:lnTo>
                    <a:lnTo>
                      <a:pt x="75" y="569"/>
                    </a:lnTo>
                    <a:lnTo>
                      <a:pt x="75" y="559"/>
                    </a:lnTo>
                    <a:lnTo>
                      <a:pt x="78" y="550"/>
                    </a:lnTo>
                    <a:lnTo>
                      <a:pt x="78" y="539"/>
                    </a:lnTo>
                    <a:lnTo>
                      <a:pt x="80" y="530"/>
                    </a:lnTo>
                    <a:lnTo>
                      <a:pt x="81" y="519"/>
                    </a:lnTo>
                    <a:lnTo>
                      <a:pt x="82" y="510"/>
                    </a:lnTo>
                    <a:lnTo>
                      <a:pt x="84" y="499"/>
                    </a:lnTo>
                    <a:lnTo>
                      <a:pt x="84" y="488"/>
                    </a:lnTo>
                    <a:lnTo>
                      <a:pt x="85" y="477"/>
                    </a:lnTo>
                    <a:lnTo>
                      <a:pt x="88" y="468"/>
                    </a:lnTo>
                    <a:lnTo>
                      <a:pt x="88" y="456"/>
                    </a:lnTo>
                    <a:lnTo>
                      <a:pt x="89" y="447"/>
                    </a:lnTo>
                    <a:lnTo>
                      <a:pt x="89" y="436"/>
                    </a:lnTo>
                    <a:lnTo>
                      <a:pt x="90" y="425"/>
                    </a:lnTo>
                    <a:lnTo>
                      <a:pt x="92" y="413"/>
                    </a:lnTo>
                    <a:lnTo>
                      <a:pt x="93" y="402"/>
                    </a:lnTo>
                    <a:lnTo>
                      <a:pt x="93" y="392"/>
                    </a:lnTo>
                    <a:lnTo>
                      <a:pt x="94" y="381"/>
                    </a:lnTo>
                    <a:lnTo>
                      <a:pt x="96" y="370"/>
                    </a:lnTo>
                    <a:lnTo>
                      <a:pt x="96" y="360"/>
                    </a:lnTo>
                    <a:lnTo>
                      <a:pt x="97" y="349"/>
                    </a:lnTo>
                    <a:lnTo>
                      <a:pt x="98" y="339"/>
                    </a:lnTo>
                    <a:lnTo>
                      <a:pt x="98" y="329"/>
                    </a:lnTo>
                    <a:lnTo>
                      <a:pt x="98" y="318"/>
                    </a:lnTo>
                    <a:lnTo>
                      <a:pt x="100" y="309"/>
                    </a:lnTo>
                    <a:lnTo>
                      <a:pt x="101" y="299"/>
                    </a:lnTo>
                    <a:lnTo>
                      <a:pt x="101" y="290"/>
                    </a:lnTo>
                    <a:lnTo>
                      <a:pt x="101" y="281"/>
                    </a:lnTo>
                    <a:lnTo>
                      <a:pt x="101" y="271"/>
                    </a:lnTo>
                    <a:lnTo>
                      <a:pt x="101" y="263"/>
                    </a:lnTo>
                    <a:lnTo>
                      <a:pt x="101" y="254"/>
                    </a:lnTo>
                    <a:lnTo>
                      <a:pt x="101" y="246"/>
                    </a:lnTo>
                    <a:lnTo>
                      <a:pt x="101" y="238"/>
                    </a:lnTo>
                    <a:lnTo>
                      <a:pt x="101" y="231"/>
                    </a:lnTo>
                    <a:lnTo>
                      <a:pt x="101" y="223"/>
                    </a:lnTo>
                    <a:lnTo>
                      <a:pt x="100" y="216"/>
                    </a:lnTo>
                    <a:lnTo>
                      <a:pt x="100" y="209"/>
                    </a:lnTo>
                    <a:lnTo>
                      <a:pt x="100" y="204"/>
                    </a:lnTo>
                    <a:lnTo>
                      <a:pt x="98" y="197"/>
                    </a:lnTo>
                    <a:lnTo>
                      <a:pt x="98" y="193"/>
                    </a:lnTo>
                    <a:lnTo>
                      <a:pt x="97" y="188"/>
                    </a:lnTo>
                    <a:lnTo>
                      <a:pt x="96" y="184"/>
                    </a:lnTo>
                    <a:lnTo>
                      <a:pt x="94" y="179"/>
                    </a:lnTo>
                    <a:lnTo>
                      <a:pt x="93" y="175"/>
                    </a:lnTo>
                    <a:lnTo>
                      <a:pt x="92" y="171"/>
                    </a:lnTo>
                    <a:lnTo>
                      <a:pt x="90" y="167"/>
                    </a:lnTo>
                    <a:lnTo>
                      <a:pt x="89" y="163"/>
                    </a:lnTo>
                    <a:lnTo>
                      <a:pt x="88" y="159"/>
                    </a:lnTo>
                    <a:lnTo>
                      <a:pt x="85" y="153"/>
                    </a:lnTo>
                    <a:lnTo>
                      <a:pt x="84" y="151"/>
                    </a:lnTo>
                    <a:lnTo>
                      <a:pt x="82" y="145"/>
                    </a:lnTo>
                    <a:lnTo>
                      <a:pt x="81" y="141"/>
                    </a:lnTo>
                    <a:lnTo>
                      <a:pt x="78" y="137"/>
                    </a:lnTo>
                    <a:lnTo>
                      <a:pt x="77" y="133"/>
                    </a:lnTo>
                    <a:lnTo>
                      <a:pt x="75" y="129"/>
                    </a:lnTo>
                    <a:lnTo>
                      <a:pt x="73" y="125"/>
                    </a:lnTo>
                    <a:lnTo>
                      <a:pt x="71" y="121"/>
                    </a:lnTo>
                    <a:lnTo>
                      <a:pt x="70" y="117"/>
                    </a:lnTo>
                    <a:lnTo>
                      <a:pt x="67" y="113"/>
                    </a:lnTo>
                    <a:lnTo>
                      <a:pt x="66" y="109"/>
                    </a:lnTo>
                    <a:lnTo>
                      <a:pt x="63" y="105"/>
                    </a:lnTo>
                    <a:lnTo>
                      <a:pt x="62" y="102"/>
                    </a:lnTo>
                    <a:lnTo>
                      <a:pt x="59" y="97"/>
                    </a:lnTo>
                    <a:lnTo>
                      <a:pt x="58" y="93"/>
                    </a:lnTo>
                    <a:lnTo>
                      <a:pt x="57" y="90"/>
                    </a:lnTo>
                    <a:lnTo>
                      <a:pt x="54" y="86"/>
                    </a:lnTo>
                    <a:lnTo>
                      <a:pt x="53" y="82"/>
                    </a:lnTo>
                    <a:lnTo>
                      <a:pt x="50" y="80"/>
                    </a:lnTo>
                    <a:lnTo>
                      <a:pt x="47" y="75"/>
                    </a:lnTo>
                    <a:lnTo>
                      <a:pt x="46" y="71"/>
                    </a:lnTo>
                    <a:lnTo>
                      <a:pt x="43" y="69"/>
                    </a:lnTo>
                    <a:lnTo>
                      <a:pt x="42" y="65"/>
                    </a:lnTo>
                    <a:lnTo>
                      <a:pt x="41" y="62"/>
                    </a:lnTo>
                    <a:lnTo>
                      <a:pt x="38" y="59"/>
                    </a:lnTo>
                    <a:lnTo>
                      <a:pt x="37" y="55"/>
                    </a:lnTo>
                    <a:lnTo>
                      <a:pt x="34" y="51"/>
                    </a:lnTo>
                    <a:lnTo>
                      <a:pt x="33" y="49"/>
                    </a:lnTo>
                    <a:lnTo>
                      <a:pt x="30" y="46"/>
                    </a:lnTo>
                    <a:lnTo>
                      <a:pt x="27" y="41"/>
                    </a:lnTo>
                    <a:lnTo>
                      <a:pt x="23" y="35"/>
                    </a:lnTo>
                    <a:lnTo>
                      <a:pt x="19" y="30"/>
                    </a:lnTo>
                    <a:lnTo>
                      <a:pt x="16" y="25"/>
                    </a:lnTo>
                    <a:lnTo>
                      <a:pt x="14" y="19"/>
                    </a:lnTo>
                    <a:lnTo>
                      <a:pt x="11" y="17"/>
                    </a:lnTo>
                    <a:lnTo>
                      <a:pt x="8" y="13"/>
                    </a:lnTo>
                    <a:lnTo>
                      <a:pt x="6" y="9"/>
                    </a:lnTo>
                    <a:lnTo>
                      <a:pt x="4" y="6"/>
                    </a:lnTo>
                    <a:lnTo>
                      <a:pt x="3" y="4"/>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24" name="Freeform 79">
                <a:extLst>
                  <a:ext uri="{FF2B5EF4-FFF2-40B4-BE49-F238E27FC236}">
                    <a16:creationId xmlns:a16="http://schemas.microsoft.com/office/drawing/2014/main" id="{7E18ABB3-CA46-4326-9331-E1C4DE785194}"/>
                  </a:ext>
                </a:extLst>
              </p:cNvPr>
              <p:cNvSpPr>
                <a:spLocks/>
              </p:cNvSpPr>
              <p:nvPr/>
            </p:nvSpPr>
            <p:spPr bwMode="auto">
              <a:xfrm>
                <a:off x="2984" y="883"/>
                <a:ext cx="106" cy="816"/>
              </a:xfrm>
              <a:custGeom>
                <a:avLst/>
                <a:gdLst>
                  <a:gd name="T0" fmla="*/ 139 w 92"/>
                  <a:gd name="T1" fmla="*/ 14 h 728"/>
                  <a:gd name="T2" fmla="*/ 33 w 92"/>
                  <a:gd name="T3" fmla="*/ 87 h 728"/>
                  <a:gd name="T4" fmla="*/ 3 w 92"/>
                  <a:gd name="T5" fmla="*/ 160 h 728"/>
                  <a:gd name="T6" fmla="*/ 0 w 92"/>
                  <a:gd name="T7" fmla="*/ 252 h 728"/>
                  <a:gd name="T8" fmla="*/ 0 w 92"/>
                  <a:gd name="T9" fmla="*/ 448 h 728"/>
                  <a:gd name="T10" fmla="*/ 0 w 92"/>
                  <a:gd name="T11" fmla="*/ 710 h 728"/>
                  <a:gd name="T12" fmla="*/ 0 w 92"/>
                  <a:gd name="T13" fmla="*/ 1002 h 728"/>
                  <a:gd name="T14" fmla="*/ 2 w 92"/>
                  <a:gd name="T15" fmla="*/ 1314 h 728"/>
                  <a:gd name="T16" fmla="*/ 3 w 92"/>
                  <a:gd name="T17" fmla="*/ 1606 h 728"/>
                  <a:gd name="T18" fmla="*/ 14 w 92"/>
                  <a:gd name="T19" fmla="*/ 1855 h 728"/>
                  <a:gd name="T20" fmla="*/ 14 w 92"/>
                  <a:gd name="T21" fmla="*/ 2035 h 728"/>
                  <a:gd name="T22" fmla="*/ 18 w 92"/>
                  <a:gd name="T23" fmla="*/ 2111 h 728"/>
                  <a:gd name="T24" fmla="*/ 89 w 92"/>
                  <a:gd name="T25" fmla="*/ 2089 h 728"/>
                  <a:gd name="T26" fmla="*/ 87 w 92"/>
                  <a:gd name="T27" fmla="*/ 1949 h 728"/>
                  <a:gd name="T28" fmla="*/ 85 w 92"/>
                  <a:gd name="T29" fmla="*/ 1723 h 728"/>
                  <a:gd name="T30" fmla="*/ 77 w 92"/>
                  <a:gd name="T31" fmla="*/ 1445 h 728"/>
                  <a:gd name="T32" fmla="*/ 76 w 92"/>
                  <a:gd name="T33" fmla="*/ 1133 h 728"/>
                  <a:gd name="T34" fmla="*/ 68 w 92"/>
                  <a:gd name="T35" fmla="*/ 834 h 728"/>
                  <a:gd name="T36" fmla="*/ 66 w 92"/>
                  <a:gd name="T37" fmla="*/ 551 h 728"/>
                  <a:gd name="T38" fmla="*/ 66 w 92"/>
                  <a:gd name="T39" fmla="*/ 329 h 728"/>
                  <a:gd name="T40" fmla="*/ 66 w 92"/>
                  <a:gd name="T41" fmla="*/ 194 h 728"/>
                  <a:gd name="T42" fmla="*/ 89 w 92"/>
                  <a:gd name="T43" fmla="*/ 114 h 728"/>
                  <a:gd name="T44" fmla="*/ 165 w 92"/>
                  <a:gd name="T45" fmla="*/ 68 h 728"/>
                  <a:gd name="T46" fmla="*/ 197 w 92"/>
                  <a:gd name="T47" fmla="*/ 90 h 728"/>
                  <a:gd name="T48" fmla="*/ 184 w 92"/>
                  <a:gd name="T49" fmla="*/ 167 h 728"/>
                  <a:gd name="T50" fmla="*/ 170 w 92"/>
                  <a:gd name="T51" fmla="*/ 258 h 728"/>
                  <a:gd name="T52" fmla="*/ 159 w 92"/>
                  <a:gd name="T53" fmla="*/ 367 h 728"/>
                  <a:gd name="T54" fmla="*/ 146 w 92"/>
                  <a:gd name="T55" fmla="*/ 489 h 728"/>
                  <a:gd name="T56" fmla="*/ 140 w 92"/>
                  <a:gd name="T57" fmla="*/ 621 h 728"/>
                  <a:gd name="T58" fmla="*/ 129 w 92"/>
                  <a:gd name="T59" fmla="*/ 760 h 728"/>
                  <a:gd name="T60" fmla="*/ 129 w 92"/>
                  <a:gd name="T61" fmla="*/ 894 h 728"/>
                  <a:gd name="T62" fmla="*/ 139 w 92"/>
                  <a:gd name="T63" fmla="*/ 1033 h 728"/>
                  <a:gd name="T64" fmla="*/ 141 w 92"/>
                  <a:gd name="T65" fmla="*/ 1178 h 728"/>
                  <a:gd name="T66" fmla="*/ 146 w 92"/>
                  <a:gd name="T67" fmla="*/ 1335 h 728"/>
                  <a:gd name="T68" fmla="*/ 146 w 92"/>
                  <a:gd name="T69" fmla="*/ 1495 h 728"/>
                  <a:gd name="T70" fmla="*/ 146 w 92"/>
                  <a:gd name="T71" fmla="*/ 1660 h 728"/>
                  <a:gd name="T72" fmla="*/ 146 w 92"/>
                  <a:gd name="T73" fmla="*/ 1806 h 728"/>
                  <a:gd name="T74" fmla="*/ 146 w 92"/>
                  <a:gd name="T75" fmla="*/ 1934 h 728"/>
                  <a:gd name="T76" fmla="*/ 146 w 92"/>
                  <a:gd name="T77" fmla="*/ 2034 h 728"/>
                  <a:gd name="T78" fmla="*/ 146 w 92"/>
                  <a:gd name="T79" fmla="*/ 2105 h 728"/>
                  <a:gd name="T80" fmla="*/ 255 w 92"/>
                  <a:gd name="T81" fmla="*/ 2087 h 728"/>
                  <a:gd name="T82" fmla="*/ 253 w 92"/>
                  <a:gd name="T83" fmla="*/ 1988 h 728"/>
                  <a:gd name="T84" fmla="*/ 251 w 92"/>
                  <a:gd name="T85" fmla="*/ 1845 h 728"/>
                  <a:gd name="T86" fmla="*/ 245 w 92"/>
                  <a:gd name="T87" fmla="*/ 1660 h 728"/>
                  <a:gd name="T88" fmla="*/ 235 w 92"/>
                  <a:gd name="T89" fmla="*/ 1454 h 728"/>
                  <a:gd name="T90" fmla="*/ 229 w 92"/>
                  <a:gd name="T91" fmla="*/ 1237 h 728"/>
                  <a:gd name="T92" fmla="*/ 228 w 92"/>
                  <a:gd name="T93" fmla="*/ 1032 h 728"/>
                  <a:gd name="T94" fmla="*/ 228 w 92"/>
                  <a:gd name="T95" fmla="*/ 837 h 728"/>
                  <a:gd name="T96" fmla="*/ 228 w 92"/>
                  <a:gd name="T97" fmla="*/ 686 h 728"/>
                  <a:gd name="T98" fmla="*/ 228 w 92"/>
                  <a:gd name="T99" fmla="*/ 570 h 728"/>
                  <a:gd name="T100" fmla="*/ 229 w 92"/>
                  <a:gd name="T101" fmla="*/ 456 h 728"/>
                  <a:gd name="T102" fmla="*/ 235 w 92"/>
                  <a:gd name="T103" fmla="*/ 354 h 728"/>
                  <a:gd name="T104" fmla="*/ 245 w 92"/>
                  <a:gd name="T105" fmla="*/ 270 h 728"/>
                  <a:gd name="T106" fmla="*/ 253 w 92"/>
                  <a:gd name="T107" fmla="*/ 189 h 728"/>
                  <a:gd name="T108" fmla="*/ 258 w 92"/>
                  <a:gd name="T109" fmla="*/ 118 h 728"/>
                  <a:gd name="T110" fmla="*/ 272 w 92"/>
                  <a:gd name="T111" fmla="*/ 29 h 7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2"/>
                  <a:gd name="T169" fmla="*/ 0 h 728"/>
                  <a:gd name="T170" fmla="*/ 92 w 92"/>
                  <a:gd name="T171" fmla="*/ 728 h 7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2" h="728">
                    <a:moveTo>
                      <a:pt x="63" y="0"/>
                    </a:moveTo>
                    <a:lnTo>
                      <a:pt x="62" y="0"/>
                    </a:lnTo>
                    <a:lnTo>
                      <a:pt x="61" y="0"/>
                    </a:lnTo>
                    <a:lnTo>
                      <a:pt x="57" y="0"/>
                    </a:lnTo>
                    <a:lnTo>
                      <a:pt x="54" y="2"/>
                    </a:lnTo>
                    <a:lnTo>
                      <a:pt x="50" y="3"/>
                    </a:lnTo>
                    <a:lnTo>
                      <a:pt x="45" y="4"/>
                    </a:lnTo>
                    <a:lnTo>
                      <a:pt x="39" y="6"/>
                    </a:lnTo>
                    <a:lnTo>
                      <a:pt x="35" y="10"/>
                    </a:lnTo>
                    <a:lnTo>
                      <a:pt x="29" y="13"/>
                    </a:lnTo>
                    <a:lnTo>
                      <a:pt x="23" y="17"/>
                    </a:lnTo>
                    <a:lnTo>
                      <a:pt x="18" y="21"/>
                    </a:lnTo>
                    <a:lnTo>
                      <a:pt x="14" y="26"/>
                    </a:lnTo>
                    <a:lnTo>
                      <a:pt x="11" y="29"/>
                    </a:lnTo>
                    <a:lnTo>
                      <a:pt x="10" y="31"/>
                    </a:lnTo>
                    <a:lnTo>
                      <a:pt x="8" y="34"/>
                    </a:lnTo>
                    <a:lnTo>
                      <a:pt x="6" y="38"/>
                    </a:lnTo>
                    <a:lnTo>
                      <a:pt x="4" y="41"/>
                    </a:lnTo>
                    <a:lnTo>
                      <a:pt x="4" y="45"/>
                    </a:lnTo>
                    <a:lnTo>
                      <a:pt x="3" y="49"/>
                    </a:lnTo>
                    <a:lnTo>
                      <a:pt x="3" y="54"/>
                    </a:lnTo>
                    <a:lnTo>
                      <a:pt x="2" y="55"/>
                    </a:lnTo>
                    <a:lnTo>
                      <a:pt x="2" y="59"/>
                    </a:lnTo>
                    <a:lnTo>
                      <a:pt x="0" y="62"/>
                    </a:lnTo>
                    <a:lnTo>
                      <a:pt x="0" y="67"/>
                    </a:lnTo>
                    <a:lnTo>
                      <a:pt x="0" y="73"/>
                    </a:lnTo>
                    <a:lnTo>
                      <a:pt x="0" y="79"/>
                    </a:lnTo>
                    <a:lnTo>
                      <a:pt x="0" y="86"/>
                    </a:lnTo>
                    <a:lnTo>
                      <a:pt x="0" y="96"/>
                    </a:lnTo>
                    <a:lnTo>
                      <a:pt x="0" y="102"/>
                    </a:lnTo>
                    <a:lnTo>
                      <a:pt x="0" y="112"/>
                    </a:lnTo>
                    <a:lnTo>
                      <a:pt x="0" y="121"/>
                    </a:lnTo>
                    <a:lnTo>
                      <a:pt x="0" y="132"/>
                    </a:lnTo>
                    <a:lnTo>
                      <a:pt x="0" y="141"/>
                    </a:lnTo>
                    <a:lnTo>
                      <a:pt x="0" y="153"/>
                    </a:lnTo>
                    <a:lnTo>
                      <a:pt x="0" y="164"/>
                    </a:lnTo>
                    <a:lnTo>
                      <a:pt x="0" y="177"/>
                    </a:lnTo>
                    <a:lnTo>
                      <a:pt x="0" y="188"/>
                    </a:lnTo>
                    <a:lnTo>
                      <a:pt x="0" y="201"/>
                    </a:lnTo>
                    <a:lnTo>
                      <a:pt x="0" y="213"/>
                    </a:lnTo>
                    <a:lnTo>
                      <a:pt x="0" y="228"/>
                    </a:lnTo>
                    <a:lnTo>
                      <a:pt x="0" y="242"/>
                    </a:lnTo>
                    <a:lnTo>
                      <a:pt x="0" y="255"/>
                    </a:lnTo>
                    <a:lnTo>
                      <a:pt x="0" y="270"/>
                    </a:lnTo>
                    <a:lnTo>
                      <a:pt x="0" y="285"/>
                    </a:lnTo>
                    <a:lnTo>
                      <a:pt x="0" y="299"/>
                    </a:lnTo>
                    <a:lnTo>
                      <a:pt x="0" y="314"/>
                    </a:lnTo>
                    <a:lnTo>
                      <a:pt x="0" y="329"/>
                    </a:lnTo>
                    <a:lnTo>
                      <a:pt x="0" y="343"/>
                    </a:lnTo>
                    <a:lnTo>
                      <a:pt x="0" y="358"/>
                    </a:lnTo>
                    <a:lnTo>
                      <a:pt x="0" y="374"/>
                    </a:lnTo>
                    <a:lnTo>
                      <a:pt x="0" y="389"/>
                    </a:lnTo>
                    <a:lnTo>
                      <a:pt x="2" y="405"/>
                    </a:lnTo>
                    <a:lnTo>
                      <a:pt x="2" y="420"/>
                    </a:lnTo>
                    <a:lnTo>
                      <a:pt x="2" y="435"/>
                    </a:lnTo>
                    <a:lnTo>
                      <a:pt x="2" y="451"/>
                    </a:lnTo>
                    <a:lnTo>
                      <a:pt x="2" y="465"/>
                    </a:lnTo>
                    <a:lnTo>
                      <a:pt x="2" y="480"/>
                    </a:lnTo>
                    <a:lnTo>
                      <a:pt x="2" y="495"/>
                    </a:lnTo>
                    <a:lnTo>
                      <a:pt x="2" y="508"/>
                    </a:lnTo>
                    <a:lnTo>
                      <a:pt x="3" y="523"/>
                    </a:lnTo>
                    <a:lnTo>
                      <a:pt x="3" y="538"/>
                    </a:lnTo>
                    <a:lnTo>
                      <a:pt x="3" y="551"/>
                    </a:lnTo>
                    <a:lnTo>
                      <a:pt x="3" y="563"/>
                    </a:lnTo>
                    <a:lnTo>
                      <a:pt x="3" y="577"/>
                    </a:lnTo>
                    <a:lnTo>
                      <a:pt x="3" y="589"/>
                    </a:lnTo>
                    <a:lnTo>
                      <a:pt x="4" y="602"/>
                    </a:lnTo>
                    <a:lnTo>
                      <a:pt x="4" y="614"/>
                    </a:lnTo>
                    <a:lnTo>
                      <a:pt x="4" y="625"/>
                    </a:lnTo>
                    <a:lnTo>
                      <a:pt x="4" y="636"/>
                    </a:lnTo>
                    <a:lnTo>
                      <a:pt x="4" y="646"/>
                    </a:lnTo>
                    <a:lnTo>
                      <a:pt x="4" y="656"/>
                    </a:lnTo>
                    <a:lnTo>
                      <a:pt x="4" y="666"/>
                    </a:lnTo>
                    <a:lnTo>
                      <a:pt x="4" y="674"/>
                    </a:lnTo>
                    <a:lnTo>
                      <a:pt x="4" y="682"/>
                    </a:lnTo>
                    <a:lnTo>
                      <a:pt x="4" y="689"/>
                    </a:lnTo>
                    <a:lnTo>
                      <a:pt x="4" y="697"/>
                    </a:lnTo>
                    <a:lnTo>
                      <a:pt x="4" y="703"/>
                    </a:lnTo>
                    <a:lnTo>
                      <a:pt x="4" y="708"/>
                    </a:lnTo>
                    <a:lnTo>
                      <a:pt x="4" y="712"/>
                    </a:lnTo>
                    <a:lnTo>
                      <a:pt x="6" y="717"/>
                    </a:lnTo>
                    <a:lnTo>
                      <a:pt x="6" y="720"/>
                    </a:lnTo>
                    <a:lnTo>
                      <a:pt x="6" y="723"/>
                    </a:lnTo>
                    <a:lnTo>
                      <a:pt x="6" y="724"/>
                    </a:lnTo>
                    <a:lnTo>
                      <a:pt x="30" y="728"/>
                    </a:lnTo>
                    <a:lnTo>
                      <a:pt x="30" y="727"/>
                    </a:lnTo>
                    <a:lnTo>
                      <a:pt x="30" y="725"/>
                    </a:lnTo>
                    <a:lnTo>
                      <a:pt x="30" y="723"/>
                    </a:lnTo>
                    <a:lnTo>
                      <a:pt x="30" y="720"/>
                    </a:lnTo>
                    <a:lnTo>
                      <a:pt x="30" y="716"/>
                    </a:lnTo>
                    <a:lnTo>
                      <a:pt x="30" y="711"/>
                    </a:lnTo>
                    <a:lnTo>
                      <a:pt x="30" y="705"/>
                    </a:lnTo>
                    <a:lnTo>
                      <a:pt x="30" y="700"/>
                    </a:lnTo>
                    <a:lnTo>
                      <a:pt x="29" y="692"/>
                    </a:lnTo>
                    <a:lnTo>
                      <a:pt x="29" y="685"/>
                    </a:lnTo>
                    <a:lnTo>
                      <a:pt x="29" y="676"/>
                    </a:lnTo>
                    <a:lnTo>
                      <a:pt x="29" y="668"/>
                    </a:lnTo>
                    <a:lnTo>
                      <a:pt x="29" y="658"/>
                    </a:lnTo>
                    <a:lnTo>
                      <a:pt x="29" y="649"/>
                    </a:lnTo>
                    <a:lnTo>
                      <a:pt x="29" y="638"/>
                    </a:lnTo>
                    <a:lnTo>
                      <a:pt x="29" y="628"/>
                    </a:lnTo>
                    <a:lnTo>
                      <a:pt x="27" y="615"/>
                    </a:lnTo>
                    <a:lnTo>
                      <a:pt x="27" y="603"/>
                    </a:lnTo>
                    <a:lnTo>
                      <a:pt x="27" y="590"/>
                    </a:lnTo>
                    <a:lnTo>
                      <a:pt x="27" y="578"/>
                    </a:lnTo>
                    <a:lnTo>
                      <a:pt x="26" y="565"/>
                    </a:lnTo>
                    <a:lnTo>
                      <a:pt x="26" y="551"/>
                    </a:lnTo>
                    <a:lnTo>
                      <a:pt x="26" y="538"/>
                    </a:lnTo>
                    <a:lnTo>
                      <a:pt x="26" y="524"/>
                    </a:lnTo>
                    <a:lnTo>
                      <a:pt x="26" y="510"/>
                    </a:lnTo>
                    <a:lnTo>
                      <a:pt x="26" y="495"/>
                    </a:lnTo>
                    <a:lnTo>
                      <a:pt x="25" y="480"/>
                    </a:lnTo>
                    <a:lnTo>
                      <a:pt x="25" y="465"/>
                    </a:lnTo>
                    <a:lnTo>
                      <a:pt x="25" y="451"/>
                    </a:lnTo>
                    <a:lnTo>
                      <a:pt x="25" y="435"/>
                    </a:lnTo>
                    <a:lnTo>
                      <a:pt x="25" y="420"/>
                    </a:lnTo>
                    <a:lnTo>
                      <a:pt x="25" y="405"/>
                    </a:lnTo>
                    <a:lnTo>
                      <a:pt x="25" y="389"/>
                    </a:lnTo>
                    <a:lnTo>
                      <a:pt x="25" y="374"/>
                    </a:lnTo>
                    <a:lnTo>
                      <a:pt x="23" y="358"/>
                    </a:lnTo>
                    <a:lnTo>
                      <a:pt x="23" y="343"/>
                    </a:lnTo>
                    <a:lnTo>
                      <a:pt x="23" y="329"/>
                    </a:lnTo>
                    <a:lnTo>
                      <a:pt x="23" y="314"/>
                    </a:lnTo>
                    <a:lnTo>
                      <a:pt x="23" y="299"/>
                    </a:lnTo>
                    <a:lnTo>
                      <a:pt x="23" y="285"/>
                    </a:lnTo>
                    <a:lnTo>
                      <a:pt x="22" y="270"/>
                    </a:lnTo>
                    <a:lnTo>
                      <a:pt x="22" y="255"/>
                    </a:lnTo>
                    <a:lnTo>
                      <a:pt x="22" y="242"/>
                    </a:lnTo>
                    <a:lnTo>
                      <a:pt x="22" y="228"/>
                    </a:lnTo>
                    <a:lnTo>
                      <a:pt x="21" y="213"/>
                    </a:lnTo>
                    <a:lnTo>
                      <a:pt x="21" y="201"/>
                    </a:lnTo>
                    <a:lnTo>
                      <a:pt x="21" y="189"/>
                    </a:lnTo>
                    <a:lnTo>
                      <a:pt x="21" y="177"/>
                    </a:lnTo>
                    <a:lnTo>
                      <a:pt x="21" y="165"/>
                    </a:lnTo>
                    <a:lnTo>
                      <a:pt x="21" y="153"/>
                    </a:lnTo>
                    <a:lnTo>
                      <a:pt x="21" y="142"/>
                    </a:lnTo>
                    <a:lnTo>
                      <a:pt x="21" y="133"/>
                    </a:lnTo>
                    <a:lnTo>
                      <a:pt x="21" y="122"/>
                    </a:lnTo>
                    <a:lnTo>
                      <a:pt x="21" y="113"/>
                    </a:lnTo>
                    <a:lnTo>
                      <a:pt x="21" y="105"/>
                    </a:lnTo>
                    <a:lnTo>
                      <a:pt x="21" y="97"/>
                    </a:lnTo>
                    <a:lnTo>
                      <a:pt x="21" y="90"/>
                    </a:lnTo>
                    <a:lnTo>
                      <a:pt x="21" y="82"/>
                    </a:lnTo>
                    <a:lnTo>
                      <a:pt x="21" y="77"/>
                    </a:lnTo>
                    <a:lnTo>
                      <a:pt x="21" y="71"/>
                    </a:lnTo>
                    <a:lnTo>
                      <a:pt x="21" y="67"/>
                    </a:lnTo>
                    <a:lnTo>
                      <a:pt x="21" y="63"/>
                    </a:lnTo>
                    <a:lnTo>
                      <a:pt x="21" y="61"/>
                    </a:lnTo>
                    <a:lnTo>
                      <a:pt x="22" y="59"/>
                    </a:lnTo>
                    <a:lnTo>
                      <a:pt x="22" y="53"/>
                    </a:lnTo>
                    <a:lnTo>
                      <a:pt x="25" y="49"/>
                    </a:lnTo>
                    <a:lnTo>
                      <a:pt x="26" y="43"/>
                    </a:lnTo>
                    <a:lnTo>
                      <a:pt x="30" y="39"/>
                    </a:lnTo>
                    <a:lnTo>
                      <a:pt x="33" y="35"/>
                    </a:lnTo>
                    <a:lnTo>
                      <a:pt x="37" y="33"/>
                    </a:lnTo>
                    <a:lnTo>
                      <a:pt x="39" y="30"/>
                    </a:lnTo>
                    <a:lnTo>
                      <a:pt x="45" y="29"/>
                    </a:lnTo>
                    <a:lnTo>
                      <a:pt x="49" y="27"/>
                    </a:lnTo>
                    <a:lnTo>
                      <a:pt x="53" y="25"/>
                    </a:lnTo>
                    <a:lnTo>
                      <a:pt x="55" y="23"/>
                    </a:lnTo>
                    <a:lnTo>
                      <a:pt x="59" y="23"/>
                    </a:lnTo>
                    <a:lnTo>
                      <a:pt x="65" y="23"/>
                    </a:lnTo>
                    <a:lnTo>
                      <a:pt x="66" y="23"/>
                    </a:lnTo>
                    <a:lnTo>
                      <a:pt x="66" y="25"/>
                    </a:lnTo>
                    <a:lnTo>
                      <a:pt x="65" y="27"/>
                    </a:lnTo>
                    <a:lnTo>
                      <a:pt x="65" y="31"/>
                    </a:lnTo>
                    <a:lnTo>
                      <a:pt x="63" y="35"/>
                    </a:lnTo>
                    <a:lnTo>
                      <a:pt x="63" y="41"/>
                    </a:lnTo>
                    <a:lnTo>
                      <a:pt x="62" y="43"/>
                    </a:lnTo>
                    <a:lnTo>
                      <a:pt x="62" y="46"/>
                    </a:lnTo>
                    <a:lnTo>
                      <a:pt x="62" y="50"/>
                    </a:lnTo>
                    <a:lnTo>
                      <a:pt x="62" y="54"/>
                    </a:lnTo>
                    <a:lnTo>
                      <a:pt x="61" y="57"/>
                    </a:lnTo>
                    <a:lnTo>
                      <a:pt x="61" y="61"/>
                    </a:lnTo>
                    <a:lnTo>
                      <a:pt x="59" y="65"/>
                    </a:lnTo>
                    <a:lnTo>
                      <a:pt x="59" y="69"/>
                    </a:lnTo>
                    <a:lnTo>
                      <a:pt x="58" y="73"/>
                    </a:lnTo>
                    <a:lnTo>
                      <a:pt x="58" y="78"/>
                    </a:lnTo>
                    <a:lnTo>
                      <a:pt x="57" y="82"/>
                    </a:lnTo>
                    <a:lnTo>
                      <a:pt x="57" y="88"/>
                    </a:lnTo>
                    <a:lnTo>
                      <a:pt x="55" y="93"/>
                    </a:lnTo>
                    <a:lnTo>
                      <a:pt x="55" y="97"/>
                    </a:lnTo>
                    <a:lnTo>
                      <a:pt x="55" y="102"/>
                    </a:lnTo>
                    <a:lnTo>
                      <a:pt x="55" y="108"/>
                    </a:lnTo>
                    <a:lnTo>
                      <a:pt x="54" y="113"/>
                    </a:lnTo>
                    <a:lnTo>
                      <a:pt x="54" y="118"/>
                    </a:lnTo>
                    <a:lnTo>
                      <a:pt x="53" y="125"/>
                    </a:lnTo>
                    <a:lnTo>
                      <a:pt x="53" y="132"/>
                    </a:lnTo>
                    <a:lnTo>
                      <a:pt x="51" y="137"/>
                    </a:lnTo>
                    <a:lnTo>
                      <a:pt x="51" y="142"/>
                    </a:lnTo>
                    <a:lnTo>
                      <a:pt x="50" y="148"/>
                    </a:lnTo>
                    <a:lnTo>
                      <a:pt x="50" y="155"/>
                    </a:lnTo>
                    <a:lnTo>
                      <a:pt x="50" y="161"/>
                    </a:lnTo>
                    <a:lnTo>
                      <a:pt x="49" y="168"/>
                    </a:lnTo>
                    <a:lnTo>
                      <a:pt x="49" y="173"/>
                    </a:lnTo>
                    <a:lnTo>
                      <a:pt x="49" y="181"/>
                    </a:lnTo>
                    <a:lnTo>
                      <a:pt x="47" y="187"/>
                    </a:lnTo>
                    <a:lnTo>
                      <a:pt x="47" y="193"/>
                    </a:lnTo>
                    <a:lnTo>
                      <a:pt x="46" y="200"/>
                    </a:lnTo>
                    <a:lnTo>
                      <a:pt x="46" y="207"/>
                    </a:lnTo>
                    <a:lnTo>
                      <a:pt x="46" y="213"/>
                    </a:lnTo>
                    <a:lnTo>
                      <a:pt x="45" y="220"/>
                    </a:lnTo>
                    <a:lnTo>
                      <a:pt x="45" y="227"/>
                    </a:lnTo>
                    <a:lnTo>
                      <a:pt x="45" y="235"/>
                    </a:lnTo>
                    <a:lnTo>
                      <a:pt x="45" y="240"/>
                    </a:lnTo>
                    <a:lnTo>
                      <a:pt x="45" y="247"/>
                    </a:lnTo>
                    <a:lnTo>
                      <a:pt x="43" y="254"/>
                    </a:lnTo>
                    <a:lnTo>
                      <a:pt x="43" y="260"/>
                    </a:lnTo>
                    <a:lnTo>
                      <a:pt x="43" y="267"/>
                    </a:lnTo>
                    <a:lnTo>
                      <a:pt x="43" y="275"/>
                    </a:lnTo>
                    <a:lnTo>
                      <a:pt x="43" y="280"/>
                    </a:lnTo>
                    <a:lnTo>
                      <a:pt x="43" y="289"/>
                    </a:lnTo>
                    <a:lnTo>
                      <a:pt x="43" y="295"/>
                    </a:lnTo>
                    <a:lnTo>
                      <a:pt x="43" y="301"/>
                    </a:lnTo>
                    <a:lnTo>
                      <a:pt x="43" y="307"/>
                    </a:lnTo>
                    <a:lnTo>
                      <a:pt x="43" y="315"/>
                    </a:lnTo>
                    <a:lnTo>
                      <a:pt x="43" y="322"/>
                    </a:lnTo>
                    <a:lnTo>
                      <a:pt x="45" y="327"/>
                    </a:lnTo>
                    <a:lnTo>
                      <a:pt x="45" y="334"/>
                    </a:lnTo>
                    <a:lnTo>
                      <a:pt x="45" y="342"/>
                    </a:lnTo>
                    <a:lnTo>
                      <a:pt x="45" y="347"/>
                    </a:lnTo>
                    <a:lnTo>
                      <a:pt x="45" y="354"/>
                    </a:lnTo>
                    <a:lnTo>
                      <a:pt x="45" y="361"/>
                    </a:lnTo>
                    <a:lnTo>
                      <a:pt x="46" y="368"/>
                    </a:lnTo>
                    <a:lnTo>
                      <a:pt x="46" y="374"/>
                    </a:lnTo>
                    <a:lnTo>
                      <a:pt x="46" y="381"/>
                    </a:lnTo>
                    <a:lnTo>
                      <a:pt x="46" y="389"/>
                    </a:lnTo>
                    <a:lnTo>
                      <a:pt x="47" y="396"/>
                    </a:lnTo>
                    <a:lnTo>
                      <a:pt x="47" y="404"/>
                    </a:lnTo>
                    <a:lnTo>
                      <a:pt x="47" y="410"/>
                    </a:lnTo>
                    <a:lnTo>
                      <a:pt x="47" y="418"/>
                    </a:lnTo>
                    <a:lnTo>
                      <a:pt x="47" y="425"/>
                    </a:lnTo>
                    <a:lnTo>
                      <a:pt x="47" y="433"/>
                    </a:lnTo>
                    <a:lnTo>
                      <a:pt x="49" y="441"/>
                    </a:lnTo>
                    <a:lnTo>
                      <a:pt x="49" y="449"/>
                    </a:lnTo>
                    <a:lnTo>
                      <a:pt x="49" y="457"/>
                    </a:lnTo>
                    <a:lnTo>
                      <a:pt x="49" y="465"/>
                    </a:lnTo>
                    <a:lnTo>
                      <a:pt x="49" y="473"/>
                    </a:lnTo>
                    <a:lnTo>
                      <a:pt x="49" y="481"/>
                    </a:lnTo>
                    <a:lnTo>
                      <a:pt x="49" y="490"/>
                    </a:lnTo>
                    <a:lnTo>
                      <a:pt x="49" y="496"/>
                    </a:lnTo>
                    <a:lnTo>
                      <a:pt x="49" y="506"/>
                    </a:lnTo>
                    <a:lnTo>
                      <a:pt x="49" y="512"/>
                    </a:lnTo>
                    <a:lnTo>
                      <a:pt x="49" y="522"/>
                    </a:lnTo>
                    <a:lnTo>
                      <a:pt x="49" y="528"/>
                    </a:lnTo>
                    <a:lnTo>
                      <a:pt x="49" y="536"/>
                    </a:lnTo>
                    <a:lnTo>
                      <a:pt x="49" y="544"/>
                    </a:lnTo>
                    <a:lnTo>
                      <a:pt x="49" y="552"/>
                    </a:lnTo>
                    <a:lnTo>
                      <a:pt x="49" y="559"/>
                    </a:lnTo>
                    <a:lnTo>
                      <a:pt x="49" y="569"/>
                    </a:lnTo>
                    <a:lnTo>
                      <a:pt x="49" y="575"/>
                    </a:lnTo>
                    <a:lnTo>
                      <a:pt x="50" y="583"/>
                    </a:lnTo>
                    <a:lnTo>
                      <a:pt x="49" y="590"/>
                    </a:lnTo>
                    <a:lnTo>
                      <a:pt x="49" y="598"/>
                    </a:lnTo>
                    <a:lnTo>
                      <a:pt x="49" y="605"/>
                    </a:lnTo>
                    <a:lnTo>
                      <a:pt x="49" y="611"/>
                    </a:lnTo>
                    <a:lnTo>
                      <a:pt x="49" y="618"/>
                    </a:lnTo>
                    <a:lnTo>
                      <a:pt x="49" y="625"/>
                    </a:lnTo>
                    <a:lnTo>
                      <a:pt x="49" y="632"/>
                    </a:lnTo>
                    <a:lnTo>
                      <a:pt x="49" y="638"/>
                    </a:lnTo>
                    <a:lnTo>
                      <a:pt x="49" y="645"/>
                    </a:lnTo>
                    <a:lnTo>
                      <a:pt x="49" y="650"/>
                    </a:lnTo>
                    <a:lnTo>
                      <a:pt x="49" y="656"/>
                    </a:lnTo>
                    <a:lnTo>
                      <a:pt x="49" y="662"/>
                    </a:lnTo>
                    <a:lnTo>
                      <a:pt x="49" y="666"/>
                    </a:lnTo>
                    <a:lnTo>
                      <a:pt x="49" y="672"/>
                    </a:lnTo>
                    <a:lnTo>
                      <a:pt x="49" y="677"/>
                    </a:lnTo>
                    <a:lnTo>
                      <a:pt x="49" y="682"/>
                    </a:lnTo>
                    <a:lnTo>
                      <a:pt x="49" y="686"/>
                    </a:lnTo>
                    <a:lnTo>
                      <a:pt x="49" y="692"/>
                    </a:lnTo>
                    <a:lnTo>
                      <a:pt x="49" y="696"/>
                    </a:lnTo>
                    <a:lnTo>
                      <a:pt x="49" y="700"/>
                    </a:lnTo>
                    <a:lnTo>
                      <a:pt x="49" y="703"/>
                    </a:lnTo>
                    <a:lnTo>
                      <a:pt x="49" y="707"/>
                    </a:lnTo>
                    <a:lnTo>
                      <a:pt x="49" y="709"/>
                    </a:lnTo>
                    <a:lnTo>
                      <a:pt x="49" y="713"/>
                    </a:lnTo>
                    <a:lnTo>
                      <a:pt x="49" y="717"/>
                    </a:lnTo>
                    <a:lnTo>
                      <a:pt x="49" y="721"/>
                    </a:lnTo>
                    <a:lnTo>
                      <a:pt x="49" y="723"/>
                    </a:lnTo>
                    <a:lnTo>
                      <a:pt x="49" y="724"/>
                    </a:lnTo>
                    <a:lnTo>
                      <a:pt x="85" y="724"/>
                    </a:lnTo>
                    <a:lnTo>
                      <a:pt x="85" y="723"/>
                    </a:lnTo>
                    <a:lnTo>
                      <a:pt x="85" y="720"/>
                    </a:lnTo>
                    <a:lnTo>
                      <a:pt x="85" y="717"/>
                    </a:lnTo>
                    <a:lnTo>
                      <a:pt x="85" y="715"/>
                    </a:lnTo>
                    <a:lnTo>
                      <a:pt x="85" y="711"/>
                    </a:lnTo>
                    <a:lnTo>
                      <a:pt x="85" y="707"/>
                    </a:lnTo>
                    <a:lnTo>
                      <a:pt x="84" y="703"/>
                    </a:lnTo>
                    <a:lnTo>
                      <a:pt x="84" y="699"/>
                    </a:lnTo>
                    <a:lnTo>
                      <a:pt x="84" y="693"/>
                    </a:lnTo>
                    <a:lnTo>
                      <a:pt x="84" y="688"/>
                    </a:lnTo>
                    <a:lnTo>
                      <a:pt x="84" y="681"/>
                    </a:lnTo>
                    <a:lnTo>
                      <a:pt x="84" y="676"/>
                    </a:lnTo>
                    <a:lnTo>
                      <a:pt x="84" y="669"/>
                    </a:lnTo>
                    <a:lnTo>
                      <a:pt x="84" y="662"/>
                    </a:lnTo>
                    <a:lnTo>
                      <a:pt x="82" y="656"/>
                    </a:lnTo>
                    <a:lnTo>
                      <a:pt x="82" y="648"/>
                    </a:lnTo>
                    <a:lnTo>
                      <a:pt x="82" y="640"/>
                    </a:lnTo>
                    <a:lnTo>
                      <a:pt x="82" y="632"/>
                    </a:lnTo>
                    <a:lnTo>
                      <a:pt x="81" y="623"/>
                    </a:lnTo>
                    <a:lnTo>
                      <a:pt x="81" y="614"/>
                    </a:lnTo>
                    <a:lnTo>
                      <a:pt x="81" y="606"/>
                    </a:lnTo>
                    <a:lnTo>
                      <a:pt x="81" y="597"/>
                    </a:lnTo>
                    <a:lnTo>
                      <a:pt x="81" y="587"/>
                    </a:lnTo>
                    <a:lnTo>
                      <a:pt x="81" y="578"/>
                    </a:lnTo>
                    <a:lnTo>
                      <a:pt x="81" y="569"/>
                    </a:lnTo>
                    <a:lnTo>
                      <a:pt x="81" y="559"/>
                    </a:lnTo>
                    <a:lnTo>
                      <a:pt x="80" y="548"/>
                    </a:lnTo>
                    <a:lnTo>
                      <a:pt x="80" y="539"/>
                    </a:lnTo>
                    <a:lnTo>
                      <a:pt x="80" y="528"/>
                    </a:lnTo>
                    <a:lnTo>
                      <a:pt x="80" y="519"/>
                    </a:lnTo>
                    <a:lnTo>
                      <a:pt x="80" y="508"/>
                    </a:lnTo>
                    <a:lnTo>
                      <a:pt x="78" y="498"/>
                    </a:lnTo>
                    <a:lnTo>
                      <a:pt x="78" y="487"/>
                    </a:lnTo>
                    <a:lnTo>
                      <a:pt x="78" y="476"/>
                    </a:lnTo>
                    <a:lnTo>
                      <a:pt x="77" y="465"/>
                    </a:lnTo>
                    <a:lnTo>
                      <a:pt x="77" y="456"/>
                    </a:lnTo>
                    <a:lnTo>
                      <a:pt x="77" y="445"/>
                    </a:lnTo>
                    <a:lnTo>
                      <a:pt x="77" y="435"/>
                    </a:lnTo>
                    <a:lnTo>
                      <a:pt x="77" y="424"/>
                    </a:lnTo>
                    <a:lnTo>
                      <a:pt x="77" y="413"/>
                    </a:lnTo>
                    <a:lnTo>
                      <a:pt x="76" y="402"/>
                    </a:lnTo>
                    <a:lnTo>
                      <a:pt x="76" y="393"/>
                    </a:lnTo>
                    <a:lnTo>
                      <a:pt x="76" y="382"/>
                    </a:lnTo>
                    <a:lnTo>
                      <a:pt x="76" y="373"/>
                    </a:lnTo>
                    <a:lnTo>
                      <a:pt x="76" y="362"/>
                    </a:lnTo>
                    <a:lnTo>
                      <a:pt x="76" y="353"/>
                    </a:lnTo>
                    <a:lnTo>
                      <a:pt x="76" y="342"/>
                    </a:lnTo>
                    <a:lnTo>
                      <a:pt x="76" y="333"/>
                    </a:lnTo>
                    <a:lnTo>
                      <a:pt x="76" y="323"/>
                    </a:lnTo>
                    <a:lnTo>
                      <a:pt x="76" y="314"/>
                    </a:lnTo>
                    <a:lnTo>
                      <a:pt x="76" y="305"/>
                    </a:lnTo>
                    <a:lnTo>
                      <a:pt x="76" y="297"/>
                    </a:lnTo>
                    <a:lnTo>
                      <a:pt x="76" y="287"/>
                    </a:lnTo>
                    <a:lnTo>
                      <a:pt x="76" y="279"/>
                    </a:lnTo>
                    <a:lnTo>
                      <a:pt x="76" y="270"/>
                    </a:lnTo>
                    <a:lnTo>
                      <a:pt x="76" y="263"/>
                    </a:lnTo>
                    <a:lnTo>
                      <a:pt x="76" y="255"/>
                    </a:lnTo>
                    <a:lnTo>
                      <a:pt x="76" y="248"/>
                    </a:lnTo>
                    <a:lnTo>
                      <a:pt x="76" y="242"/>
                    </a:lnTo>
                    <a:lnTo>
                      <a:pt x="76" y="235"/>
                    </a:lnTo>
                    <a:lnTo>
                      <a:pt x="76" y="230"/>
                    </a:lnTo>
                    <a:lnTo>
                      <a:pt x="76" y="224"/>
                    </a:lnTo>
                    <a:lnTo>
                      <a:pt x="76" y="218"/>
                    </a:lnTo>
                    <a:lnTo>
                      <a:pt x="76" y="212"/>
                    </a:lnTo>
                    <a:lnTo>
                      <a:pt x="76" y="205"/>
                    </a:lnTo>
                    <a:lnTo>
                      <a:pt x="76" y="200"/>
                    </a:lnTo>
                    <a:lnTo>
                      <a:pt x="76" y="195"/>
                    </a:lnTo>
                    <a:lnTo>
                      <a:pt x="76" y="189"/>
                    </a:lnTo>
                    <a:lnTo>
                      <a:pt x="76" y="184"/>
                    </a:lnTo>
                    <a:lnTo>
                      <a:pt x="76" y="179"/>
                    </a:lnTo>
                    <a:lnTo>
                      <a:pt x="76" y="173"/>
                    </a:lnTo>
                    <a:lnTo>
                      <a:pt x="76" y="168"/>
                    </a:lnTo>
                    <a:lnTo>
                      <a:pt x="76" y="163"/>
                    </a:lnTo>
                    <a:lnTo>
                      <a:pt x="77" y="157"/>
                    </a:lnTo>
                    <a:lnTo>
                      <a:pt x="77" y="152"/>
                    </a:lnTo>
                    <a:lnTo>
                      <a:pt x="77" y="146"/>
                    </a:lnTo>
                    <a:lnTo>
                      <a:pt x="78" y="142"/>
                    </a:lnTo>
                    <a:lnTo>
                      <a:pt x="78" y="137"/>
                    </a:lnTo>
                    <a:lnTo>
                      <a:pt x="78" y="132"/>
                    </a:lnTo>
                    <a:lnTo>
                      <a:pt x="78" y="128"/>
                    </a:lnTo>
                    <a:lnTo>
                      <a:pt x="78" y="122"/>
                    </a:lnTo>
                    <a:lnTo>
                      <a:pt x="80" y="118"/>
                    </a:lnTo>
                    <a:lnTo>
                      <a:pt x="80" y="113"/>
                    </a:lnTo>
                    <a:lnTo>
                      <a:pt x="80" y="109"/>
                    </a:lnTo>
                    <a:lnTo>
                      <a:pt x="81" y="105"/>
                    </a:lnTo>
                    <a:lnTo>
                      <a:pt x="81" y="101"/>
                    </a:lnTo>
                    <a:lnTo>
                      <a:pt x="81" y="96"/>
                    </a:lnTo>
                    <a:lnTo>
                      <a:pt x="81" y="92"/>
                    </a:lnTo>
                    <a:lnTo>
                      <a:pt x="81" y="86"/>
                    </a:lnTo>
                    <a:lnTo>
                      <a:pt x="82" y="84"/>
                    </a:lnTo>
                    <a:lnTo>
                      <a:pt x="82" y="79"/>
                    </a:lnTo>
                    <a:lnTo>
                      <a:pt x="82" y="75"/>
                    </a:lnTo>
                    <a:lnTo>
                      <a:pt x="84" y="71"/>
                    </a:lnTo>
                    <a:lnTo>
                      <a:pt x="84" y="69"/>
                    </a:lnTo>
                    <a:lnTo>
                      <a:pt x="84" y="65"/>
                    </a:lnTo>
                    <a:lnTo>
                      <a:pt x="84" y="61"/>
                    </a:lnTo>
                    <a:lnTo>
                      <a:pt x="85" y="57"/>
                    </a:lnTo>
                    <a:lnTo>
                      <a:pt x="85" y="54"/>
                    </a:lnTo>
                    <a:lnTo>
                      <a:pt x="85" y="50"/>
                    </a:lnTo>
                    <a:lnTo>
                      <a:pt x="85" y="46"/>
                    </a:lnTo>
                    <a:lnTo>
                      <a:pt x="85" y="43"/>
                    </a:lnTo>
                    <a:lnTo>
                      <a:pt x="86" y="41"/>
                    </a:lnTo>
                    <a:lnTo>
                      <a:pt x="86" y="35"/>
                    </a:lnTo>
                    <a:lnTo>
                      <a:pt x="88" y="30"/>
                    </a:lnTo>
                    <a:lnTo>
                      <a:pt x="88" y="25"/>
                    </a:lnTo>
                    <a:lnTo>
                      <a:pt x="89" y="21"/>
                    </a:lnTo>
                    <a:lnTo>
                      <a:pt x="89" y="17"/>
                    </a:lnTo>
                    <a:lnTo>
                      <a:pt x="90" y="14"/>
                    </a:lnTo>
                    <a:lnTo>
                      <a:pt x="90" y="10"/>
                    </a:lnTo>
                    <a:lnTo>
                      <a:pt x="90" y="8"/>
                    </a:lnTo>
                    <a:lnTo>
                      <a:pt x="92" y="4"/>
                    </a:lnTo>
                    <a:lnTo>
                      <a:pt x="63" y="0"/>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25" name="Freeform 80">
                <a:extLst>
                  <a:ext uri="{FF2B5EF4-FFF2-40B4-BE49-F238E27FC236}">
                    <a16:creationId xmlns:a16="http://schemas.microsoft.com/office/drawing/2014/main" id="{9FEC3745-23BD-49BE-AA94-40D351D0033D}"/>
                  </a:ext>
                </a:extLst>
              </p:cNvPr>
              <p:cNvSpPr>
                <a:spLocks/>
              </p:cNvSpPr>
              <p:nvPr/>
            </p:nvSpPr>
            <p:spPr bwMode="auto">
              <a:xfrm>
                <a:off x="3055" y="868"/>
                <a:ext cx="212" cy="45"/>
              </a:xfrm>
              <a:custGeom>
                <a:avLst/>
                <a:gdLst>
                  <a:gd name="T0" fmla="*/ 2 w 177"/>
                  <a:gd name="T1" fmla="*/ 24 h 40"/>
                  <a:gd name="T2" fmla="*/ 501 w 177"/>
                  <a:gd name="T3" fmla="*/ 0 h 40"/>
                  <a:gd name="T4" fmla="*/ 508 w 177"/>
                  <a:gd name="T5" fmla="*/ 75 h 40"/>
                  <a:gd name="T6" fmla="*/ 506 w 177"/>
                  <a:gd name="T7" fmla="*/ 75 h 40"/>
                  <a:gd name="T8" fmla="*/ 490 w 177"/>
                  <a:gd name="T9" fmla="*/ 75 h 40"/>
                  <a:gd name="T10" fmla="*/ 480 w 177"/>
                  <a:gd name="T11" fmla="*/ 75 h 40"/>
                  <a:gd name="T12" fmla="*/ 471 w 177"/>
                  <a:gd name="T13" fmla="*/ 75 h 40"/>
                  <a:gd name="T14" fmla="*/ 459 w 177"/>
                  <a:gd name="T15" fmla="*/ 75 h 40"/>
                  <a:gd name="T16" fmla="*/ 446 w 177"/>
                  <a:gd name="T17" fmla="*/ 75 h 40"/>
                  <a:gd name="T18" fmla="*/ 435 w 177"/>
                  <a:gd name="T19" fmla="*/ 69 h 40"/>
                  <a:gd name="T20" fmla="*/ 416 w 177"/>
                  <a:gd name="T21" fmla="*/ 69 h 40"/>
                  <a:gd name="T22" fmla="*/ 402 w 177"/>
                  <a:gd name="T23" fmla="*/ 69 h 40"/>
                  <a:gd name="T24" fmla="*/ 386 w 177"/>
                  <a:gd name="T25" fmla="*/ 69 h 40"/>
                  <a:gd name="T26" fmla="*/ 370 w 177"/>
                  <a:gd name="T27" fmla="*/ 69 h 40"/>
                  <a:gd name="T28" fmla="*/ 363 w 177"/>
                  <a:gd name="T29" fmla="*/ 69 h 40"/>
                  <a:gd name="T30" fmla="*/ 353 w 177"/>
                  <a:gd name="T31" fmla="*/ 69 h 40"/>
                  <a:gd name="T32" fmla="*/ 345 w 177"/>
                  <a:gd name="T33" fmla="*/ 69 h 40"/>
                  <a:gd name="T34" fmla="*/ 327 w 177"/>
                  <a:gd name="T35" fmla="*/ 69 h 40"/>
                  <a:gd name="T36" fmla="*/ 308 w 177"/>
                  <a:gd name="T37" fmla="*/ 69 h 40"/>
                  <a:gd name="T38" fmla="*/ 298 w 177"/>
                  <a:gd name="T39" fmla="*/ 69 h 40"/>
                  <a:gd name="T40" fmla="*/ 291 w 177"/>
                  <a:gd name="T41" fmla="*/ 69 h 40"/>
                  <a:gd name="T42" fmla="*/ 278 w 177"/>
                  <a:gd name="T43" fmla="*/ 69 h 40"/>
                  <a:gd name="T44" fmla="*/ 271 w 177"/>
                  <a:gd name="T45" fmla="*/ 69 h 40"/>
                  <a:gd name="T46" fmla="*/ 259 w 177"/>
                  <a:gd name="T47" fmla="*/ 69 h 40"/>
                  <a:gd name="T48" fmla="*/ 247 w 177"/>
                  <a:gd name="T49" fmla="*/ 69 h 40"/>
                  <a:gd name="T50" fmla="*/ 242 w 177"/>
                  <a:gd name="T51" fmla="*/ 69 h 40"/>
                  <a:gd name="T52" fmla="*/ 230 w 177"/>
                  <a:gd name="T53" fmla="*/ 69 h 40"/>
                  <a:gd name="T54" fmla="*/ 221 w 177"/>
                  <a:gd name="T55" fmla="*/ 69 h 40"/>
                  <a:gd name="T56" fmla="*/ 207 w 177"/>
                  <a:gd name="T57" fmla="*/ 69 h 40"/>
                  <a:gd name="T58" fmla="*/ 202 w 177"/>
                  <a:gd name="T59" fmla="*/ 69 h 40"/>
                  <a:gd name="T60" fmla="*/ 191 w 177"/>
                  <a:gd name="T61" fmla="*/ 69 h 40"/>
                  <a:gd name="T62" fmla="*/ 179 w 177"/>
                  <a:gd name="T63" fmla="*/ 75 h 40"/>
                  <a:gd name="T64" fmla="*/ 160 w 177"/>
                  <a:gd name="T65" fmla="*/ 75 h 40"/>
                  <a:gd name="T66" fmla="*/ 142 w 177"/>
                  <a:gd name="T67" fmla="*/ 75 h 40"/>
                  <a:gd name="T68" fmla="*/ 125 w 177"/>
                  <a:gd name="T69" fmla="*/ 78 h 40"/>
                  <a:gd name="T70" fmla="*/ 111 w 177"/>
                  <a:gd name="T71" fmla="*/ 79 h 40"/>
                  <a:gd name="T72" fmla="*/ 99 w 177"/>
                  <a:gd name="T73" fmla="*/ 88 h 40"/>
                  <a:gd name="T74" fmla="*/ 84 w 177"/>
                  <a:gd name="T75" fmla="*/ 89 h 40"/>
                  <a:gd name="T76" fmla="*/ 75 w 177"/>
                  <a:gd name="T77" fmla="*/ 92 h 40"/>
                  <a:gd name="T78" fmla="*/ 62 w 177"/>
                  <a:gd name="T79" fmla="*/ 100 h 40"/>
                  <a:gd name="T80" fmla="*/ 61 w 177"/>
                  <a:gd name="T81" fmla="*/ 103 h 40"/>
                  <a:gd name="T82" fmla="*/ 43 w 177"/>
                  <a:gd name="T83" fmla="*/ 112 h 40"/>
                  <a:gd name="T84" fmla="*/ 30 w 177"/>
                  <a:gd name="T85" fmla="*/ 115 h 40"/>
                  <a:gd name="T86" fmla="*/ 19 w 177"/>
                  <a:gd name="T87" fmla="*/ 115 h 40"/>
                  <a:gd name="T88" fmla="*/ 17 w 177"/>
                  <a:gd name="T89" fmla="*/ 115 h 40"/>
                  <a:gd name="T90" fmla="*/ 2 w 177"/>
                  <a:gd name="T91" fmla="*/ 103 h 40"/>
                  <a:gd name="T92" fmla="*/ 2 w 177"/>
                  <a:gd name="T93" fmla="*/ 89 h 40"/>
                  <a:gd name="T94" fmla="*/ 0 w 177"/>
                  <a:gd name="T95" fmla="*/ 75 h 40"/>
                  <a:gd name="T96" fmla="*/ 0 w 177"/>
                  <a:gd name="T97" fmla="*/ 67 h 40"/>
                  <a:gd name="T98" fmla="*/ 0 w 177"/>
                  <a:gd name="T99" fmla="*/ 54 h 40"/>
                  <a:gd name="T100" fmla="*/ 2 w 177"/>
                  <a:gd name="T101" fmla="*/ 47 h 40"/>
                  <a:gd name="T102" fmla="*/ 2 w 177"/>
                  <a:gd name="T103" fmla="*/ 30 h 40"/>
                  <a:gd name="T104" fmla="*/ 2 w 177"/>
                  <a:gd name="T105" fmla="*/ 24 h 40"/>
                  <a:gd name="T106" fmla="*/ 2 w 177"/>
                  <a:gd name="T107" fmla="*/ 24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40"/>
                  <a:gd name="T164" fmla="*/ 177 w 177"/>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40">
                    <a:moveTo>
                      <a:pt x="2" y="9"/>
                    </a:moveTo>
                    <a:lnTo>
                      <a:pt x="175" y="0"/>
                    </a:lnTo>
                    <a:lnTo>
                      <a:pt x="177" y="26"/>
                    </a:lnTo>
                    <a:lnTo>
                      <a:pt x="176" y="26"/>
                    </a:lnTo>
                    <a:lnTo>
                      <a:pt x="171" y="26"/>
                    </a:lnTo>
                    <a:lnTo>
                      <a:pt x="168" y="26"/>
                    </a:lnTo>
                    <a:lnTo>
                      <a:pt x="164" y="26"/>
                    </a:lnTo>
                    <a:lnTo>
                      <a:pt x="160" y="26"/>
                    </a:lnTo>
                    <a:lnTo>
                      <a:pt x="156" y="26"/>
                    </a:lnTo>
                    <a:lnTo>
                      <a:pt x="151" y="24"/>
                    </a:lnTo>
                    <a:lnTo>
                      <a:pt x="145" y="24"/>
                    </a:lnTo>
                    <a:lnTo>
                      <a:pt x="140" y="24"/>
                    </a:lnTo>
                    <a:lnTo>
                      <a:pt x="133" y="24"/>
                    </a:lnTo>
                    <a:lnTo>
                      <a:pt x="129" y="24"/>
                    </a:lnTo>
                    <a:lnTo>
                      <a:pt x="126" y="24"/>
                    </a:lnTo>
                    <a:lnTo>
                      <a:pt x="124" y="24"/>
                    </a:lnTo>
                    <a:lnTo>
                      <a:pt x="120" y="24"/>
                    </a:lnTo>
                    <a:lnTo>
                      <a:pt x="114" y="24"/>
                    </a:lnTo>
                    <a:lnTo>
                      <a:pt x="108" y="24"/>
                    </a:lnTo>
                    <a:lnTo>
                      <a:pt x="104" y="24"/>
                    </a:lnTo>
                    <a:lnTo>
                      <a:pt x="101" y="24"/>
                    </a:lnTo>
                    <a:lnTo>
                      <a:pt x="97" y="24"/>
                    </a:lnTo>
                    <a:lnTo>
                      <a:pt x="93" y="24"/>
                    </a:lnTo>
                    <a:lnTo>
                      <a:pt x="90" y="24"/>
                    </a:lnTo>
                    <a:lnTo>
                      <a:pt x="86" y="24"/>
                    </a:lnTo>
                    <a:lnTo>
                      <a:pt x="84" y="24"/>
                    </a:lnTo>
                    <a:lnTo>
                      <a:pt x="80" y="24"/>
                    </a:lnTo>
                    <a:lnTo>
                      <a:pt x="77" y="24"/>
                    </a:lnTo>
                    <a:lnTo>
                      <a:pt x="73" y="24"/>
                    </a:lnTo>
                    <a:lnTo>
                      <a:pt x="70" y="24"/>
                    </a:lnTo>
                    <a:lnTo>
                      <a:pt x="67" y="24"/>
                    </a:lnTo>
                    <a:lnTo>
                      <a:pt x="61" y="26"/>
                    </a:lnTo>
                    <a:lnTo>
                      <a:pt x="55" y="26"/>
                    </a:lnTo>
                    <a:lnTo>
                      <a:pt x="49" y="26"/>
                    </a:lnTo>
                    <a:lnTo>
                      <a:pt x="43" y="27"/>
                    </a:lnTo>
                    <a:lnTo>
                      <a:pt x="38" y="28"/>
                    </a:lnTo>
                    <a:lnTo>
                      <a:pt x="34" y="30"/>
                    </a:lnTo>
                    <a:lnTo>
                      <a:pt x="29" y="31"/>
                    </a:lnTo>
                    <a:lnTo>
                      <a:pt x="26" y="32"/>
                    </a:lnTo>
                    <a:lnTo>
                      <a:pt x="22" y="35"/>
                    </a:lnTo>
                    <a:lnTo>
                      <a:pt x="21" y="36"/>
                    </a:lnTo>
                    <a:lnTo>
                      <a:pt x="15" y="39"/>
                    </a:lnTo>
                    <a:lnTo>
                      <a:pt x="11" y="40"/>
                    </a:lnTo>
                    <a:lnTo>
                      <a:pt x="7" y="40"/>
                    </a:lnTo>
                    <a:lnTo>
                      <a:pt x="6" y="40"/>
                    </a:lnTo>
                    <a:lnTo>
                      <a:pt x="2" y="36"/>
                    </a:lnTo>
                    <a:lnTo>
                      <a:pt x="2" y="31"/>
                    </a:lnTo>
                    <a:lnTo>
                      <a:pt x="0" y="26"/>
                    </a:lnTo>
                    <a:lnTo>
                      <a:pt x="0" y="23"/>
                    </a:lnTo>
                    <a:lnTo>
                      <a:pt x="0" y="19"/>
                    </a:lnTo>
                    <a:lnTo>
                      <a:pt x="2" y="16"/>
                    </a:lnTo>
                    <a:lnTo>
                      <a:pt x="2" y="11"/>
                    </a:lnTo>
                    <a:lnTo>
                      <a:pt x="2" y="9"/>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26" name="Freeform 81">
                <a:extLst>
                  <a:ext uri="{FF2B5EF4-FFF2-40B4-BE49-F238E27FC236}">
                    <a16:creationId xmlns:a16="http://schemas.microsoft.com/office/drawing/2014/main" id="{16B5503A-22E3-489D-87FE-D00ECB186A7C}"/>
                  </a:ext>
                </a:extLst>
              </p:cNvPr>
              <p:cNvSpPr>
                <a:spLocks/>
              </p:cNvSpPr>
              <p:nvPr/>
            </p:nvSpPr>
            <p:spPr bwMode="auto">
              <a:xfrm>
                <a:off x="3220" y="966"/>
                <a:ext cx="271" cy="128"/>
              </a:xfrm>
              <a:custGeom>
                <a:avLst/>
                <a:gdLst>
                  <a:gd name="T0" fmla="*/ 0 w 243"/>
                  <a:gd name="T1" fmla="*/ 293 h 119"/>
                  <a:gd name="T2" fmla="*/ 18 w 243"/>
                  <a:gd name="T3" fmla="*/ 259 h 119"/>
                  <a:gd name="T4" fmla="*/ 37 w 243"/>
                  <a:gd name="T5" fmla="*/ 227 h 119"/>
                  <a:gd name="T6" fmla="*/ 67 w 243"/>
                  <a:gd name="T7" fmla="*/ 182 h 119"/>
                  <a:gd name="T8" fmla="*/ 97 w 243"/>
                  <a:gd name="T9" fmla="*/ 145 h 119"/>
                  <a:gd name="T10" fmla="*/ 139 w 243"/>
                  <a:gd name="T11" fmla="*/ 114 h 119"/>
                  <a:gd name="T12" fmla="*/ 177 w 243"/>
                  <a:gd name="T13" fmla="*/ 78 h 119"/>
                  <a:gd name="T14" fmla="*/ 218 w 243"/>
                  <a:gd name="T15" fmla="*/ 47 h 119"/>
                  <a:gd name="T16" fmla="*/ 260 w 243"/>
                  <a:gd name="T17" fmla="*/ 23 h 119"/>
                  <a:gd name="T18" fmla="*/ 308 w 243"/>
                  <a:gd name="T19" fmla="*/ 3 h 119"/>
                  <a:gd name="T20" fmla="*/ 356 w 243"/>
                  <a:gd name="T21" fmla="*/ 1 h 119"/>
                  <a:gd name="T22" fmla="*/ 401 w 243"/>
                  <a:gd name="T23" fmla="*/ 1 h 119"/>
                  <a:gd name="T24" fmla="*/ 448 w 243"/>
                  <a:gd name="T25" fmla="*/ 16 h 119"/>
                  <a:gd name="T26" fmla="*/ 495 w 243"/>
                  <a:gd name="T27" fmla="*/ 42 h 119"/>
                  <a:gd name="T28" fmla="*/ 541 w 243"/>
                  <a:gd name="T29" fmla="*/ 69 h 119"/>
                  <a:gd name="T30" fmla="*/ 585 w 243"/>
                  <a:gd name="T31" fmla="*/ 105 h 119"/>
                  <a:gd name="T32" fmla="*/ 629 w 243"/>
                  <a:gd name="T33" fmla="*/ 145 h 119"/>
                  <a:gd name="T34" fmla="*/ 660 w 243"/>
                  <a:gd name="T35" fmla="*/ 182 h 119"/>
                  <a:gd name="T36" fmla="*/ 689 w 243"/>
                  <a:gd name="T37" fmla="*/ 225 h 119"/>
                  <a:gd name="T38" fmla="*/ 704 w 243"/>
                  <a:gd name="T39" fmla="*/ 252 h 119"/>
                  <a:gd name="T40" fmla="*/ 715 w 243"/>
                  <a:gd name="T41" fmla="*/ 288 h 119"/>
                  <a:gd name="T42" fmla="*/ 675 w 243"/>
                  <a:gd name="T43" fmla="*/ 303 h 119"/>
                  <a:gd name="T44" fmla="*/ 638 w 243"/>
                  <a:gd name="T45" fmla="*/ 320 h 119"/>
                  <a:gd name="T46" fmla="*/ 581 w 243"/>
                  <a:gd name="T47" fmla="*/ 321 h 119"/>
                  <a:gd name="T48" fmla="*/ 547 w 243"/>
                  <a:gd name="T49" fmla="*/ 329 h 119"/>
                  <a:gd name="T50" fmla="*/ 516 w 243"/>
                  <a:gd name="T51" fmla="*/ 330 h 119"/>
                  <a:gd name="T52" fmla="*/ 490 w 243"/>
                  <a:gd name="T53" fmla="*/ 332 h 119"/>
                  <a:gd name="T54" fmla="*/ 458 w 243"/>
                  <a:gd name="T55" fmla="*/ 332 h 119"/>
                  <a:gd name="T56" fmla="*/ 426 w 243"/>
                  <a:gd name="T57" fmla="*/ 342 h 119"/>
                  <a:gd name="T58" fmla="*/ 401 w 243"/>
                  <a:gd name="T59" fmla="*/ 342 h 119"/>
                  <a:gd name="T60" fmla="*/ 370 w 243"/>
                  <a:gd name="T61" fmla="*/ 343 h 119"/>
                  <a:gd name="T62" fmla="*/ 326 w 243"/>
                  <a:gd name="T63" fmla="*/ 346 h 119"/>
                  <a:gd name="T64" fmla="*/ 288 w 243"/>
                  <a:gd name="T65" fmla="*/ 346 h 119"/>
                  <a:gd name="T66" fmla="*/ 260 w 243"/>
                  <a:gd name="T67" fmla="*/ 346 h 119"/>
                  <a:gd name="T68" fmla="*/ 231 w 243"/>
                  <a:gd name="T69" fmla="*/ 343 h 119"/>
                  <a:gd name="T70" fmla="*/ 189 w 243"/>
                  <a:gd name="T71" fmla="*/ 332 h 119"/>
                  <a:gd name="T72" fmla="*/ 160 w 243"/>
                  <a:gd name="T73" fmla="*/ 330 h 119"/>
                  <a:gd name="T74" fmla="*/ 125 w 243"/>
                  <a:gd name="T75" fmla="*/ 329 h 119"/>
                  <a:gd name="T76" fmla="*/ 90 w 243"/>
                  <a:gd name="T77" fmla="*/ 324 h 119"/>
                  <a:gd name="T78" fmla="*/ 60 w 243"/>
                  <a:gd name="T79" fmla="*/ 321 h 119"/>
                  <a:gd name="T80" fmla="*/ 33 w 243"/>
                  <a:gd name="T81" fmla="*/ 320 h 119"/>
                  <a:gd name="T82" fmla="*/ 0 w 243"/>
                  <a:gd name="T83" fmla="*/ 310 h 1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3"/>
                  <a:gd name="T127" fmla="*/ 0 h 119"/>
                  <a:gd name="T128" fmla="*/ 243 w 243"/>
                  <a:gd name="T129" fmla="*/ 119 h 1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3" h="119">
                    <a:moveTo>
                      <a:pt x="0" y="107"/>
                    </a:moveTo>
                    <a:lnTo>
                      <a:pt x="0" y="103"/>
                    </a:lnTo>
                    <a:lnTo>
                      <a:pt x="0" y="101"/>
                    </a:lnTo>
                    <a:lnTo>
                      <a:pt x="2" y="97"/>
                    </a:lnTo>
                    <a:lnTo>
                      <a:pt x="4" y="94"/>
                    </a:lnTo>
                    <a:lnTo>
                      <a:pt x="6" y="89"/>
                    </a:lnTo>
                    <a:lnTo>
                      <a:pt x="7" y="85"/>
                    </a:lnTo>
                    <a:lnTo>
                      <a:pt x="10" y="81"/>
                    </a:lnTo>
                    <a:lnTo>
                      <a:pt x="12" y="78"/>
                    </a:lnTo>
                    <a:lnTo>
                      <a:pt x="15" y="72"/>
                    </a:lnTo>
                    <a:lnTo>
                      <a:pt x="18" y="68"/>
                    </a:lnTo>
                    <a:lnTo>
                      <a:pt x="22" y="63"/>
                    </a:lnTo>
                    <a:lnTo>
                      <a:pt x="26" y="60"/>
                    </a:lnTo>
                    <a:lnTo>
                      <a:pt x="28" y="55"/>
                    </a:lnTo>
                    <a:lnTo>
                      <a:pt x="32" y="51"/>
                    </a:lnTo>
                    <a:lnTo>
                      <a:pt x="36" y="47"/>
                    </a:lnTo>
                    <a:lnTo>
                      <a:pt x="42" y="43"/>
                    </a:lnTo>
                    <a:lnTo>
                      <a:pt x="46" y="39"/>
                    </a:lnTo>
                    <a:lnTo>
                      <a:pt x="50" y="35"/>
                    </a:lnTo>
                    <a:lnTo>
                      <a:pt x="54" y="31"/>
                    </a:lnTo>
                    <a:lnTo>
                      <a:pt x="59" y="27"/>
                    </a:lnTo>
                    <a:lnTo>
                      <a:pt x="63" y="24"/>
                    </a:lnTo>
                    <a:lnTo>
                      <a:pt x="69" y="20"/>
                    </a:lnTo>
                    <a:lnTo>
                      <a:pt x="74" y="16"/>
                    </a:lnTo>
                    <a:lnTo>
                      <a:pt x="79" y="15"/>
                    </a:lnTo>
                    <a:lnTo>
                      <a:pt x="83" y="11"/>
                    </a:lnTo>
                    <a:lnTo>
                      <a:pt x="89" y="8"/>
                    </a:lnTo>
                    <a:lnTo>
                      <a:pt x="94" y="7"/>
                    </a:lnTo>
                    <a:lnTo>
                      <a:pt x="99" y="5"/>
                    </a:lnTo>
                    <a:lnTo>
                      <a:pt x="105" y="3"/>
                    </a:lnTo>
                    <a:lnTo>
                      <a:pt x="110" y="1"/>
                    </a:lnTo>
                    <a:lnTo>
                      <a:pt x="116" y="1"/>
                    </a:lnTo>
                    <a:lnTo>
                      <a:pt x="121" y="1"/>
                    </a:lnTo>
                    <a:lnTo>
                      <a:pt x="125" y="0"/>
                    </a:lnTo>
                    <a:lnTo>
                      <a:pt x="130" y="0"/>
                    </a:lnTo>
                    <a:lnTo>
                      <a:pt x="136" y="1"/>
                    </a:lnTo>
                    <a:lnTo>
                      <a:pt x="141" y="3"/>
                    </a:lnTo>
                    <a:lnTo>
                      <a:pt x="146" y="4"/>
                    </a:lnTo>
                    <a:lnTo>
                      <a:pt x="152" y="5"/>
                    </a:lnTo>
                    <a:lnTo>
                      <a:pt x="157" y="8"/>
                    </a:lnTo>
                    <a:lnTo>
                      <a:pt x="163" y="11"/>
                    </a:lnTo>
                    <a:lnTo>
                      <a:pt x="168" y="14"/>
                    </a:lnTo>
                    <a:lnTo>
                      <a:pt x="173" y="18"/>
                    </a:lnTo>
                    <a:lnTo>
                      <a:pt x="179" y="22"/>
                    </a:lnTo>
                    <a:lnTo>
                      <a:pt x="184" y="24"/>
                    </a:lnTo>
                    <a:lnTo>
                      <a:pt x="188" y="28"/>
                    </a:lnTo>
                    <a:lnTo>
                      <a:pt x="193" y="32"/>
                    </a:lnTo>
                    <a:lnTo>
                      <a:pt x="199" y="36"/>
                    </a:lnTo>
                    <a:lnTo>
                      <a:pt x="204" y="42"/>
                    </a:lnTo>
                    <a:lnTo>
                      <a:pt x="208" y="46"/>
                    </a:lnTo>
                    <a:lnTo>
                      <a:pt x="213" y="51"/>
                    </a:lnTo>
                    <a:lnTo>
                      <a:pt x="217" y="55"/>
                    </a:lnTo>
                    <a:lnTo>
                      <a:pt x="222" y="59"/>
                    </a:lnTo>
                    <a:lnTo>
                      <a:pt x="224" y="63"/>
                    </a:lnTo>
                    <a:lnTo>
                      <a:pt x="228" y="67"/>
                    </a:lnTo>
                    <a:lnTo>
                      <a:pt x="231" y="72"/>
                    </a:lnTo>
                    <a:lnTo>
                      <a:pt x="234" y="77"/>
                    </a:lnTo>
                    <a:lnTo>
                      <a:pt x="236" y="79"/>
                    </a:lnTo>
                    <a:lnTo>
                      <a:pt x="239" y="83"/>
                    </a:lnTo>
                    <a:lnTo>
                      <a:pt x="239" y="86"/>
                    </a:lnTo>
                    <a:lnTo>
                      <a:pt x="242" y="90"/>
                    </a:lnTo>
                    <a:lnTo>
                      <a:pt x="243" y="95"/>
                    </a:lnTo>
                    <a:lnTo>
                      <a:pt x="243" y="99"/>
                    </a:lnTo>
                    <a:lnTo>
                      <a:pt x="239" y="101"/>
                    </a:lnTo>
                    <a:lnTo>
                      <a:pt x="234" y="103"/>
                    </a:lnTo>
                    <a:lnTo>
                      <a:pt x="230" y="103"/>
                    </a:lnTo>
                    <a:lnTo>
                      <a:pt x="226" y="106"/>
                    </a:lnTo>
                    <a:lnTo>
                      <a:pt x="220" y="106"/>
                    </a:lnTo>
                    <a:lnTo>
                      <a:pt x="216" y="109"/>
                    </a:lnTo>
                    <a:lnTo>
                      <a:pt x="209" y="109"/>
                    </a:lnTo>
                    <a:lnTo>
                      <a:pt x="204" y="110"/>
                    </a:lnTo>
                    <a:lnTo>
                      <a:pt x="197" y="110"/>
                    </a:lnTo>
                    <a:lnTo>
                      <a:pt x="192" y="111"/>
                    </a:lnTo>
                    <a:lnTo>
                      <a:pt x="188" y="111"/>
                    </a:lnTo>
                    <a:lnTo>
                      <a:pt x="185" y="113"/>
                    </a:lnTo>
                    <a:lnTo>
                      <a:pt x="183" y="113"/>
                    </a:lnTo>
                    <a:lnTo>
                      <a:pt x="179" y="114"/>
                    </a:lnTo>
                    <a:lnTo>
                      <a:pt x="176" y="114"/>
                    </a:lnTo>
                    <a:lnTo>
                      <a:pt x="172" y="114"/>
                    </a:lnTo>
                    <a:lnTo>
                      <a:pt x="169" y="114"/>
                    </a:lnTo>
                    <a:lnTo>
                      <a:pt x="167" y="115"/>
                    </a:lnTo>
                    <a:lnTo>
                      <a:pt x="163" y="115"/>
                    </a:lnTo>
                    <a:lnTo>
                      <a:pt x="158" y="115"/>
                    </a:lnTo>
                    <a:lnTo>
                      <a:pt x="156" y="115"/>
                    </a:lnTo>
                    <a:lnTo>
                      <a:pt x="152" y="115"/>
                    </a:lnTo>
                    <a:lnTo>
                      <a:pt x="149" y="115"/>
                    </a:lnTo>
                    <a:lnTo>
                      <a:pt x="145" y="117"/>
                    </a:lnTo>
                    <a:lnTo>
                      <a:pt x="142" y="117"/>
                    </a:lnTo>
                    <a:lnTo>
                      <a:pt x="140" y="117"/>
                    </a:lnTo>
                    <a:lnTo>
                      <a:pt x="136" y="117"/>
                    </a:lnTo>
                    <a:lnTo>
                      <a:pt x="132" y="117"/>
                    </a:lnTo>
                    <a:lnTo>
                      <a:pt x="129" y="117"/>
                    </a:lnTo>
                    <a:lnTo>
                      <a:pt x="126" y="118"/>
                    </a:lnTo>
                    <a:lnTo>
                      <a:pt x="121" y="118"/>
                    </a:lnTo>
                    <a:lnTo>
                      <a:pt x="116" y="119"/>
                    </a:lnTo>
                    <a:lnTo>
                      <a:pt x="110" y="119"/>
                    </a:lnTo>
                    <a:lnTo>
                      <a:pt x="106" y="119"/>
                    </a:lnTo>
                    <a:lnTo>
                      <a:pt x="101" y="119"/>
                    </a:lnTo>
                    <a:lnTo>
                      <a:pt x="97" y="119"/>
                    </a:lnTo>
                    <a:lnTo>
                      <a:pt x="94" y="119"/>
                    </a:lnTo>
                    <a:lnTo>
                      <a:pt x="91" y="119"/>
                    </a:lnTo>
                    <a:lnTo>
                      <a:pt x="89" y="119"/>
                    </a:lnTo>
                    <a:lnTo>
                      <a:pt x="87" y="119"/>
                    </a:lnTo>
                    <a:lnTo>
                      <a:pt x="85" y="118"/>
                    </a:lnTo>
                    <a:lnTo>
                      <a:pt x="79" y="118"/>
                    </a:lnTo>
                    <a:lnTo>
                      <a:pt x="74" y="117"/>
                    </a:lnTo>
                    <a:lnTo>
                      <a:pt x="69" y="117"/>
                    </a:lnTo>
                    <a:lnTo>
                      <a:pt x="65" y="115"/>
                    </a:lnTo>
                    <a:lnTo>
                      <a:pt x="61" y="115"/>
                    </a:lnTo>
                    <a:lnTo>
                      <a:pt x="57" y="114"/>
                    </a:lnTo>
                    <a:lnTo>
                      <a:pt x="54" y="114"/>
                    </a:lnTo>
                    <a:lnTo>
                      <a:pt x="50" y="114"/>
                    </a:lnTo>
                    <a:lnTo>
                      <a:pt x="46" y="113"/>
                    </a:lnTo>
                    <a:lnTo>
                      <a:pt x="42" y="113"/>
                    </a:lnTo>
                    <a:lnTo>
                      <a:pt x="39" y="113"/>
                    </a:lnTo>
                    <a:lnTo>
                      <a:pt x="35" y="111"/>
                    </a:lnTo>
                    <a:lnTo>
                      <a:pt x="31" y="111"/>
                    </a:lnTo>
                    <a:lnTo>
                      <a:pt x="27" y="110"/>
                    </a:lnTo>
                    <a:lnTo>
                      <a:pt x="24" y="110"/>
                    </a:lnTo>
                    <a:lnTo>
                      <a:pt x="20" y="110"/>
                    </a:lnTo>
                    <a:lnTo>
                      <a:pt x="16" y="109"/>
                    </a:lnTo>
                    <a:lnTo>
                      <a:pt x="14" y="109"/>
                    </a:lnTo>
                    <a:lnTo>
                      <a:pt x="11" y="109"/>
                    </a:lnTo>
                    <a:lnTo>
                      <a:pt x="6" y="109"/>
                    </a:lnTo>
                    <a:lnTo>
                      <a:pt x="3" y="107"/>
                    </a:lnTo>
                    <a:lnTo>
                      <a:pt x="0" y="107"/>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27" name="Freeform 82">
                <a:extLst>
                  <a:ext uri="{FF2B5EF4-FFF2-40B4-BE49-F238E27FC236}">
                    <a16:creationId xmlns:a16="http://schemas.microsoft.com/office/drawing/2014/main" id="{D0139958-519B-480B-B836-AD66E0A71C02}"/>
                  </a:ext>
                </a:extLst>
              </p:cNvPr>
              <p:cNvSpPr>
                <a:spLocks/>
              </p:cNvSpPr>
              <p:nvPr/>
            </p:nvSpPr>
            <p:spPr bwMode="auto">
              <a:xfrm>
                <a:off x="3291" y="1593"/>
                <a:ext cx="165" cy="106"/>
              </a:xfrm>
              <a:custGeom>
                <a:avLst/>
                <a:gdLst>
                  <a:gd name="T0" fmla="*/ 0 w 139"/>
                  <a:gd name="T1" fmla="*/ 277 h 90"/>
                  <a:gd name="T2" fmla="*/ 16 w 139"/>
                  <a:gd name="T3" fmla="*/ 277 h 90"/>
                  <a:gd name="T4" fmla="*/ 37 w 139"/>
                  <a:gd name="T5" fmla="*/ 277 h 90"/>
                  <a:gd name="T6" fmla="*/ 60 w 139"/>
                  <a:gd name="T7" fmla="*/ 277 h 90"/>
                  <a:gd name="T8" fmla="*/ 89 w 139"/>
                  <a:gd name="T9" fmla="*/ 271 h 90"/>
                  <a:gd name="T10" fmla="*/ 124 w 139"/>
                  <a:gd name="T11" fmla="*/ 271 h 90"/>
                  <a:gd name="T12" fmla="*/ 159 w 139"/>
                  <a:gd name="T13" fmla="*/ 271 h 90"/>
                  <a:gd name="T14" fmla="*/ 193 w 139"/>
                  <a:gd name="T15" fmla="*/ 271 h 90"/>
                  <a:gd name="T16" fmla="*/ 229 w 139"/>
                  <a:gd name="T17" fmla="*/ 270 h 90"/>
                  <a:gd name="T18" fmla="*/ 272 w 139"/>
                  <a:gd name="T19" fmla="*/ 270 h 90"/>
                  <a:gd name="T20" fmla="*/ 304 w 139"/>
                  <a:gd name="T21" fmla="*/ 263 h 90"/>
                  <a:gd name="T22" fmla="*/ 337 w 139"/>
                  <a:gd name="T23" fmla="*/ 263 h 90"/>
                  <a:gd name="T24" fmla="*/ 366 w 139"/>
                  <a:gd name="T25" fmla="*/ 256 h 90"/>
                  <a:gd name="T26" fmla="*/ 387 w 139"/>
                  <a:gd name="T27" fmla="*/ 250 h 90"/>
                  <a:gd name="T28" fmla="*/ 413 w 139"/>
                  <a:gd name="T29" fmla="*/ 238 h 90"/>
                  <a:gd name="T30" fmla="*/ 413 w 139"/>
                  <a:gd name="T31" fmla="*/ 220 h 90"/>
                  <a:gd name="T32" fmla="*/ 415 w 139"/>
                  <a:gd name="T33" fmla="*/ 186 h 90"/>
                  <a:gd name="T34" fmla="*/ 413 w 139"/>
                  <a:gd name="T35" fmla="*/ 151 h 90"/>
                  <a:gd name="T36" fmla="*/ 411 w 139"/>
                  <a:gd name="T37" fmla="*/ 122 h 90"/>
                  <a:gd name="T38" fmla="*/ 401 w 139"/>
                  <a:gd name="T39" fmla="*/ 85 h 90"/>
                  <a:gd name="T40" fmla="*/ 392 w 139"/>
                  <a:gd name="T41" fmla="*/ 48 h 90"/>
                  <a:gd name="T42" fmla="*/ 381 w 139"/>
                  <a:gd name="T43" fmla="*/ 23 h 90"/>
                  <a:gd name="T44" fmla="*/ 366 w 139"/>
                  <a:gd name="T45" fmla="*/ 14 h 90"/>
                  <a:gd name="T46" fmla="*/ 337 w 139"/>
                  <a:gd name="T47" fmla="*/ 0 h 90"/>
                  <a:gd name="T48" fmla="*/ 322 w 139"/>
                  <a:gd name="T49" fmla="*/ 0 h 90"/>
                  <a:gd name="T50" fmla="*/ 289 w 139"/>
                  <a:gd name="T51" fmla="*/ 0 h 90"/>
                  <a:gd name="T52" fmla="*/ 259 w 139"/>
                  <a:gd name="T53" fmla="*/ 0 h 90"/>
                  <a:gd name="T54" fmla="*/ 229 w 139"/>
                  <a:gd name="T55" fmla="*/ 0 h 90"/>
                  <a:gd name="T56" fmla="*/ 201 w 139"/>
                  <a:gd name="T57" fmla="*/ 0 h 90"/>
                  <a:gd name="T58" fmla="*/ 166 w 139"/>
                  <a:gd name="T59" fmla="*/ 0 h 90"/>
                  <a:gd name="T60" fmla="*/ 138 w 139"/>
                  <a:gd name="T61" fmla="*/ 0 h 90"/>
                  <a:gd name="T62" fmla="*/ 110 w 139"/>
                  <a:gd name="T63" fmla="*/ 0 h 90"/>
                  <a:gd name="T64" fmla="*/ 76 w 139"/>
                  <a:gd name="T65" fmla="*/ 1 h 90"/>
                  <a:gd name="T66" fmla="*/ 49 w 139"/>
                  <a:gd name="T67" fmla="*/ 1 h 90"/>
                  <a:gd name="T68" fmla="*/ 29 w 139"/>
                  <a:gd name="T69" fmla="*/ 2 h 90"/>
                  <a:gd name="T70" fmla="*/ 16 w 139"/>
                  <a:gd name="T71" fmla="*/ 2 h 90"/>
                  <a:gd name="T72" fmla="*/ 0 w 139"/>
                  <a:gd name="T73" fmla="*/ 14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9"/>
                  <a:gd name="T112" fmla="*/ 0 h 90"/>
                  <a:gd name="T113" fmla="*/ 139 w 139"/>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9" h="90">
                    <a:moveTo>
                      <a:pt x="0" y="4"/>
                    </a:moveTo>
                    <a:lnTo>
                      <a:pt x="0" y="90"/>
                    </a:lnTo>
                    <a:lnTo>
                      <a:pt x="1" y="90"/>
                    </a:lnTo>
                    <a:lnTo>
                      <a:pt x="5" y="90"/>
                    </a:lnTo>
                    <a:lnTo>
                      <a:pt x="8" y="90"/>
                    </a:lnTo>
                    <a:lnTo>
                      <a:pt x="12" y="90"/>
                    </a:lnTo>
                    <a:lnTo>
                      <a:pt x="16" y="90"/>
                    </a:lnTo>
                    <a:lnTo>
                      <a:pt x="20" y="90"/>
                    </a:lnTo>
                    <a:lnTo>
                      <a:pt x="25" y="88"/>
                    </a:lnTo>
                    <a:lnTo>
                      <a:pt x="30" y="88"/>
                    </a:lnTo>
                    <a:lnTo>
                      <a:pt x="36" y="88"/>
                    </a:lnTo>
                    <a:lnTo>
                      <a:pt x="41" y="88"/>
                    </a:lnTo>
                    <a:lnTo>
                      <a:pt x="47" y="88"/>
                    </a:lnTo>
                    <a:lnTo>
                      <a:pt x="53" y="88"/>
                    </a:lnTo>
                    <a:lnTo>
                      <a:pt x="60" y="88"/>
                    </a:lnTo>
                    <a:lnTo>
                      <a:pt x="65" y="88"/>
                    </a:lnTo>
                    <a:lnTo>
                      <a:pt x="72" y="88"/>
                    </a:lnTo>
                    <a:lnTo>
                      <a:pt x="77" y="87"/>
                    </a:lnTo>
                    <a:lnTo>
                      <a:pt x="84" y="87"/>
                    </a:lnTo>
                    <a:lnTo>
                      <a:pt x="91" y="87"/>
                    </a:lnTo>
                    <a:lnTo>
                      <a:pt x="96" y="87"/>
                    </a:lnTo>
                    <a:lnTo>
                      <a:pt x="102" y="85"/>
                    </a:lnTo>
                    <a:lnTo>
                      <a:pt x="107" y="85"/>
                    </a:lnTo>
                    <a:lnTo>
                      <a:pt x="112" y="85"/>
                    </a:lnTo>
                    <a:lnTo>
                      <a:pt x="116" y="84"/>
                    </a:lnTo>
                    <a:lnTo>
                      <a:pt x="122" y="83"/>
                    </a:lnTo>
                    <a:lnTo>
                      <a:pt x="126" y="81"/>
                    </a:lnTo>
                    <a:lnTo>
                      <a:pt x="130" y="81"/>
                    </a:lnTo>
                    <a:lnTo>
                      <a:pt x="134" y="80"/>
                    </a:lnTo>
                    <a:lnTo>
                      <a:pt x="138" y="77"/>
                    </a:lnTo>
                    <a:lnTo>
                      <a:pt x="138" y="75"/>
                    </a:lnTo>
                    <a:lnTo>
                      <a:pt x="138" y="71"/>
                    </a:lnTo>
                    <a:lnTo>
                      <a:pt x="138" y="65"/>
                    </a:lnTo>
                    <a:lnTo>
                      <a:pt x="139" y="61"/>
                    </a:lnTo>
                    <a:lnTo>
                      <a:pt x="138" y="56"/>
                    </a:lnTo>
                    <a:lnTo>
                      <a:pt x="138" y="49"/>
                    </a:lnTo>
                    <a:lnTo>
                      <a:pt x="136" y="44"/>
                    </a:lnTo>
                    <a:lnTo>
                      <a:pt x="136" y="39"/>
                    </a:lnTo>
                    <a:lnTo>
                      <a:pt x="135" y="32"/>
                    </a:lnTo>
                    <a:lnTo>
                      <a:pt x="134" y="27"/>
                    </a:lnTo>
                    <a:lnTo>
                      <a:pt x="131" y="21"/>
                    </a:lnTo>
                    <a:lnTo>
                      <a:pt x="131" y="16"/>
                    </a:lnTo>
                    <a:lnTo>
                      <a:pt x="128" y="10"/>
                    </a:lnTo>
                    <a:lnTo>
                      <a:pt x="127" y="8"/>
                    </a:lnTo>
                    <a:lnTo>
                      <a:pt x="124" y="4"/>
                    </a:lnTo>
                    <a:lnTo>
                      <a:pt x="122" y="4"/>
                    </a:lnTo>
                    <a:lnTo>
                      <a:pt x="118" y="1"/>
                    </a:lnTo>
                    <a:lnTo>
                      <a:pt x="112" y="0"/>
                    </a:lnTo>
                    <a:lnTo>
                      <a:pt x="110" y="0"/>
                    </a:lnTo>
                    <a:lnTo>
                      <a:pt x="106" y="0"/>
                    </a:lnTo>
                    <a:lnTo>
                      <a:pt x="102" y="0"/>
                    </a:lnTo>
                    <a:lnTo>
                      <a:pt x="97" y="0"/>
                    </a:lnTo>
                    <a:lnTo>
                      <a:pt x="92" y="0"/>
                    </a:lnTo>
                    <a:lnTo>
                      <a:pt x="87" y="0"/>
                    </a:lnTo>
                    <a:lnTo>
                      <a:pt x="83" y="0"/>
                    </a:lnTo>
                    <a:lnTo>
                      <a:pt x="77" y="0"/>
                    </a:lnTo>
                    <a:lnTo>
                      <a:pt x="72" y="0"/>
                    </a:lnTo>
                    <a:lnTo>
                      <a:pt x="67" y="0"/>
                    </a:lnTo>
                    <a:lnTo>
                      <a:pt x="61" y="0"/>
                    </a:lnTo>
                    <a:lnTo>
                      <a:pt x="56" y="0"/>
                    </a:lnTo>
                    <a:lnTo>
                      <a:pt x="51" y="0"/>
                    </a:lnTo>
                    <a:lnTo>
                      <a:pt x="45" y="0"/>
                    </a:lnTo>
                    <a:lnTo>
                      <a:pt x="40" y="0"/>
                    </a:lnTo>
                    <a:lnTo>
                      <a:pt x="36" y="0"/>
                    </a:lnTo>
                    <a:lnTo>
                      <a:pt x="30" y="0"/>
                    </a:lnTo>
                    <a:lnTo>
                      <a:pt x="25" y="1"/>
                    </a:lnTo>
                    <a:lnTo>
                      <a:pt x="21" y="1"/>
                    </a:lnTo>
                    <a:lnTo>
                      <a:pt x="17" y="1"/>
                    </a:lnTo>
                    <a:lnTo>
                      <a:pt x="13" y="1"/>
                    </a:lnTo>
                    <a:lnTo>
                      <a:pt x="10" y="2"/>
                    </a:lnTo>
                    <a:lnTo>
                      <a:pt x="6" y="2"/>
                    </a:lnTo>
                    <a:lnTo>
                      <a:pt x="5" y="2"/>
                    </a:lnTo>
                    <a:lnTo>
                      <a:pt x="1" y="2"/>
                    </a:lnTo>
                    <a:lnTo>
                      <a:pt x="0" y="4"/>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28" name="Freeform 83">
                <a:extLst>
                  <a:ext uri="{FF2B5EF4-FFF2-40B4-BE49-F238E27FC236}">
                    <a16:creationId xmlns:a16="http://schemas.microsoft.com/office/drawing/2014/main" id="{A76C0AC0-405E-44E6-8824-2F5FF0378C9C}"/>
                  </a:ext>
                </a:extLst>
              </p:cNvPr>
              <p:cNvSpPr>
                <a:spLocks/>
              </p:cNvSpPr>
              <p:nvPr/>
            </p:nvSpPr>
            <p:spPr bwMode="auto">
              <a:xfrm>
                <a:off x="3161" y="1102"/>
                <a:ext cx="366" cy="521"/>
              </a:xfrm>
              <a:custGeom>
                <a:avLst/>
                <a:gdLst>
                  <a:gd name="T0" fmla="*/ 489 w 319"/>
                  <a:gd name="T1" fmla="*/ 2 h 458"/>
                  <a:gd name="T2" fmla="*/ 556 w 319"/>
                  <a:gd name="T3" fmla="*/ 2 h 458"/>
                  <a:gd name="T4" fmla="*/ 608 w 319"/>
                  <a:gd name="T5" fmla="*/ 3 h 458"/>
                  <a:gd name="T6" fmla="*/ 664 w 319"/>
                  <a:gd name="T7" fmla="*/ 23 h 458"/>
                  <a:gd name="T8" fmla="*/ 708 w 319"/>
                  <a:gd name="T9" fmla="*/ 42 h 458"/>
                  <a:gd name="T10" fmla="*/ 766 w 319"/>
                  <a:gd name="T11" fmla="*/ 78 h 458"/>
                  <a:gd name="T12" fmla="*/ 816 w 319"/>
                  <a:gd name="T13" fmla="*/ 142 h 458"/>
                  <a:gd name="T14" fmla="*/ 853 w 319"/>
                  <a:gd name="T15" fmla="*/ 213 h 458"/>
                  <a:gd name="T16" fmla="*/ 871 w 319"/>
                  <a:gd name="T17" fmla="*/ 261 h 458"/>
                  <a:gd name="T18" fmla="*/ 883 w 319"/>
                  <a:gd name="T19" fmla="*/ 303 h 458"/>
                  <a:gd name="T20" fmla="*/ 885 w 319"/>
                  <a:gd name="T21" fmla="*/ 342 h 458"/>
                  <a:gd name="T22" fmla="*/ 896 w 319"/>
                  <a:gd name="T23" fmla="*/ 385 h 458"/>
                  <a:gd name="T24" fmla="*/ 907 w 319"/>
                  <a:gd name="T25" fmla="*/ 422 h 458"/>
                  <a:gd name="T26" fmla="*/ 920 w 319"/>
                  <a:gd name="T27" fmla="*/ 470 h 458"/>
                  <a:gd name="T28" fmla="*/ 923 w 319"/>
                  <a:gd name="T29" fmla="*/ 510 h 458"/>
                  <a:gd name="T30" fmla="*/ 930 w 319"/>
                  <a:gd name="T31" fmla="*/ 555 h 458"/>
                  <a:gd name="T32" fmla="*/ 936 w 319"/>
                  <a:gd name="T33" fmla="*/ 608 h 458"/>
                  <a:gd name="T34" fmla="*/ 942 w 319"/>
                  <a:gd name="T35" fmla="*/ 662 h 458"/>
                  <a:gd name="T36" fmla="*/ 943 w 319"/>
                  <a:gd name="T37" fmla="*/ 713 h 458"/>
                  <a:gd name="T38" fmla="*/ 943 w 319"/>
                  <a:gd name="T39" fmla="*/ 765 h 458"/>
                  <a:gd name="T40" fmla="*/ 946 w 319"/>
                  <a:gd name="T41" fmla="*/ 824 h 458"/>
                  <a:gd name="T42" fmla="*/ 946 w 319"/>
                  <a:gd name="T43" fmla="*/ 875 h 458"/>
                  <a:gd name="T44" fmla="*/ 946 w 319"/>
                  <a:gd name="T45" fmla="*/ 922 h 458"/>
                  <a:gd name="T46" fmla="*/ 943 w 319"/>
                  <a:gd name="T47" fmla="*/ 967 h 458"/>
                  <a:gd name="T48" fmla="*/ 943 w 319"/>
                  <a:gd name="T49" fmla="*/ 1014 h 458"/>
                  <a:gd name="T50" fmla="*/ 936 w 319"/>
                  <a:gd name="T51" fmla="*/ 1080 h 458"/>
                  <a:gd name="T52" fmla="*/ 923 w 319"/>
                  <a:gd name="T53" fmla="*/ 1130 h 458"/>
                  <a:gd name="T54" fmla="*/ 884 w 319"/>
                  <a:gd name="T55" fmla="*/ 1185 h 458"/>
                  <a:gd name="T56" fmla="*/ 836 w 319"/>
                  <a:gd name="T57" fmla="*/ 1231 h 458"/>
                  <a:gd name="T58" fmla="*/ 799 w 319"/>
                  <a:gd name="T59" fmla="*/ 1264 h 458"/>
                  <a:gd name="T60" fmla="*/ 757 w 319"/>
                  <a:gd name="T61" fmla="*/ 1290 h 458"/>
                  <a:gd name="T62" fmla="*/ 702 w 319"/>
                  <a:gd name="T63" fmla="*/ 1324 h 458"/>
                  <a:gd name="T64" fmla="*/ 674 w 319"/>
                  <a:gd name="T65" fmla="*/ 1335 h 458"/>
                  <a:gd name="T66" fmla="*/ 641 w 319"/>
                  <a:gd name="T67" fmla="*/ 1335 h 458"/>
                  <a:gd name="T68" fmla="*/ 594 w 319"/>
                  <a:gd name="T69" fmla="*/ 1335 h 458"/>
                  <a:gd name="T70" fmla="*/ 529 w 319"/>
                  <a:gd name="T71" fmla="*/ 1335 h 458"/>
                  <a:gd name="T72" fmla="*/ 467 w 319"/>
                  <a:gd name="T73" fmla="*/ 1335 h 458"/>
                  <a:gd name="T74" fmla="*/ 406 w 319"/>
                  <a:gd name="T75" fmla="*/ 1335 h 458"/>
                  <a:gd name="T76" fmla="*/ 355 w 319"/>
                  <a:gd name="T77" fmla="*/ 1327 h 458"/>
                  <a:gd name="T78" fmla="*/ 310 w 319"/>
                  <a:gd name="T79" fmla="*/ 1313 h 458"/>
                  <a:gd name="T80" fmla="*/ 273 w 319"/>
                  <a:gd name="T81" fmla="*/ 1275 h 458"/>
                  <a:gd name="T82" fmla="*/ 228 w 319"/>
                  <a:gd name="T83" fmla="*/ 1231 h 458"/>
                  <a:gd name="T84" fmla="*/ 181 w 319"/>
                  <a:gd name="T85" fmla="*/ 1175 h 458"/>
                  <a:gd name="T86" fmla="*/ 128 w 319"/>
                  <a:gd name="T87" fmla="*/ 1114 h 458"/>
                  <a:gd name="T88" fmla="*/ 86 w 319"/>
                  <a:gd name="T89" fmla="*/ 1046 h 458"/>
                  <a:gd name="T90" fmla="*/ 43 w 319"/>
                  <a:gd name="T91" fmla="*/ 980 h 458"/>
                  <a:gd name="T92" fmla="*/ 18 w 319"/>
                  <a:gd name="T93" fmla="*/ 919 h 458"/>
                  <a:gd name="T94" fmla="*/ 3 w 319"/>
                  <a:gd name="T95" fmla="*/ 875 h 458"/>
                  <a:gd name="T96" fmla="*/ 0 w 319"/>
                  <a:gd name="T97" fmla="*/ 833 h 458"/>
                  <a:gd name="T98" fmla="*/ 0 w 319"/>
                  <a:gd name="T99" fmla="*/ 779 h 458"/>
                  <a:gd name="T100" fmla="*/ 0 w 319"/>
                  <a:gd name="T101" fmla="*/ 713 h 458"/>
                  <a:gd name="T102" fmla="*/ 3 w 319"/>
                  <a:gd name="T103" fmla="*/ 648 h 458"/>
                  <a:gd name="T104" fmla="*/ 18 w 319"/>
                  <a:gd name="T105" fmla="*/ 576 h 458"/>
                  <a:gd name="T106" fmla="*/ 33 w 319"/>
                  <a:gd name="T107" fmla="*/ 498 h 458"/>
                  <a:gd name="T108" fmla="*/ 47 w 319"/>
                  <a:gd name="T109" fmla="*/ 422 h 458"/>
                  <a:gd name="T110" fmla="*/ 70 w 319"/>
                  <a:gd name="T111" fmla="*/ 348 h 458"/>
                  <a:gd name="T112" fmla="*/ 102 w 319"/>
                  <a:gd name="T113" fmla="*/ 278 h 458"/>
                  <a:gd name="T114" fmla="*/ 141 w 319"/>
                  <a:gd name="T115" fmla="*/ 213 h 458"/>
                  <a:gd name="T116" fmla="*/ 181 w 319"/>
                  <a:gd name="T117" fmla="*/ 151 h 458"/>
                  <a:gd name="T118" fmla="*/ 228 w 319"/>
                  <a:gd name="T119" fmla="*/ 99 h 458"/>
                  <a:gd name="T120" fmla="*/ 287 w 319"/>
                  <a:gd name="T121" fmla="*/ 54 h 458"/>
                  <a:gd name="T122" fmla="*/ 348 w 319"/>
                  <a:gd name="T123" fmla="*/ 23 h 458"/>
                  <a:gd name="T124" fmla="*/ 415 w 319"/>
                  <a:gd name="T125" fmla="*/ 3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9"/>
                  <a:gd name="T190" fmla="*/ 0 h 458"/>
                  <a:gd name="T191" fmla="*/ 319 w 31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9" h="458">
                    <a:moveTo>
                      <a:pt x="148" y="3"/>
                    </a:moveTo>
                    <a:lnTo>
                      <a:pt x="153" y="2"/>
                    </a:lnTo>
                    <a:lnTo>
                      <a:pt x="159" y="2"/>
                    </a:lnTo>
                    <a:lnTo>
                      <a:pt x="165" y="2"/>
                    </a:lnTo>
                    <a:lnTo>
                      <a:pt x="171" y="2"/>
                    </a:lnTo>
                    <a:lnTo>
                      <a:pt x="176" y="0"/>
                    </a:lnTo>
                    <a:lnTo>
                      <a:pt x="181" y="0"/>
                    </a:lnTo>
                    <a:lnTo>
                      <a:pt x="187" y="2"/>
                    </a:lnTo>
                    <a:lnTo>
                      <a:pt x="192" y="2"/>
                    </a:lnTo>
                    <a:lnTo>
                      <a:pt x="197" y="2"/>
                    </a:lnTo>
                    <a:lnTo>
                      <a:pt x="201" y="3"/>
                    </a:lnTo>
                    <a:lnTo>
                      <a:pt x="205" y="3"/>
                    </a:lnTo>
                    <a:lnTo>
                      <a:pt x="211" y="4"/>
                    </a:lnTo>
                    <a:lnTo>
                      <a:pt x="215" y="6"/>
                    </a:lnTo>
                    <a:lnTo>
                      <a:pt x="219" y="7"/>
                    </a:lnTo>
                    <a:lnTo>
                      <a:pt x="223" y="8"/>
                    </a:lnTo>
                    <a:lnTo>
                      <a:pt x="227" y="10"/>
                    </a:lnTo>
                    <a:lnTo>
                      <a:pt x="230" y="11"/>
                    </a:lnTo>
                    <a:lnTo>
                      <a:pt x="234" y="12"/>
                    </a:lnTo>
                    <a:lnTo>
                      <a:pt x="238" y="14"/>
                    </a:lnTo>
                    <a:lnTo>
                      <a:pt x="240" y="16"/>
                    </a:lnTo>
                    <a:lnTo>
                      <a:pt x="247" y="19"/>
                    </a:lnTo>
                    <a:lnTo>
                      <a:pt x="254" y="23"/>
                    </a:lnTo>
                    <a:lnTo>
                      <a:pt x="258" y="27"/>
                    </a:lnTo>
                    <a:lnTo>
                      <a:pt x="263" y="32"/>
                    </a:lnTo>
                    <a:lnTo>
                      <a:pt x="267" y="38"/>
                    </a:lnTo>
                    <a:lnTo>
                      <a:pt x="273" y="43"/>
                    </a:lnTo>
                    <a:lnTo>
                      <a:pt x="275" y="48"/>
                    </a:lnTo>
                    <a:lnTo>
                      <a:pt x="279" y="54"/>
                    </a:lnTo>
                    <a:lnTo>
                      <a:pt x="282" y="61"/>
                    </a:lnTo>
                    <a:lnTo>
                      <a:pt x="285" y="67"/>
                    </a:lnTo>
                    <a:lnTo>
                      <a:pt x="287" y="73"/>
                    </a:lnTo>
                    <a:lnTo>
                      <a:pt x="290" y="79"/>
                    </a:lnTo>
                    <a:lnTo>
                      <a:pt x="290" y="83"/>
                    </a:lnTo>
                    <a:lnTo>
                      <a:pt x="291" y="86"/>
                    </a:lnTo>
                    <a:lnTo>
                      <a:pt x="293" y="90"/>
                    </a:lnTo>
                    <a:lnTo>
                      <a:pt x="294" y="94"/>
                    </a:lnTo>
                    <a:lnTo>
                      <a:pt x="295" y="97"/>
                    </a:lnTo>
                    <a:lnTo>
                      <a:pt x="295" y="99"/>
                    </a:lnTo>
                    <a:lnTo>
                      <a:pt x="297" y="103"/>
                    </a:lnTo>
                    <a:lnTo>
                      <a:pt x="297" y="106"/>
                    </a:lnTo>
                    <a:lnTo>
                      <a:pt x="298" y="110"/>
                    </a:lnTo>
                    <a:lnTo>
                      <a:pt x="299" y="114"/>
                    </a:lnTo>
                    <a:lnTo>
                      <a:pt x="299" y="117"/>
                    </a:lnTo>
                    <a:lnTo>
                      <a:pt x="301" y="121"/>
                    </a:lnTo>
                    <a:lnTo>
                      <a:pt x="301" y="125"/>
                    </a:lnTo>
                    <a:lnTo>
                      <a:pt x="302" y="128"/>
                    </a:lnTo>
                    <a:lnTo>
                      <a:pt x="302" y="132"/>
                    </a:lnTo>
                    <a:lnTo>
                      <a:pt x="303" y="136"/>
                    </a:lnTo>
                    <a:lnTo>
                      <a:pt x="305" y="138"/>
                    </a:lnTo>
                    <a:lnTo>
                      <a:pt x="306" y="142"/>
                    </a:lnTo>
                    <a:lnTo>
                      <a:pt x="306" y="145"/>
                    </a:lnTo>
                    <a:lnTo>
                      <a:pt x="307" y="149"/>
                    </a:lnTo>
                    <a:lnTo>
                      <a:pt x="307" y="152"/>
                    </a:lnTo>
                    <a:lnTo>
                      <a:pt x="309" y="156"/>
                    </a:lnTo>
                    <a:lnTo>
                      <a:pt x="309" y="160"/>
                    </a:lnTo>
                    <a:lnTo>
                      <a:pt x="310" y="162"/>
                    </a:lnTo>
                    <a:lnTo>
                      <a:pt x="310" y="166"/>
                    </a:lnTo>
                    <a:lnTo>
                      <a:pt x="311" y="170"/>
                    </a:lnTo>
                    <a:lnTo>
                      <a:pt x="311" y="174"/>
                    </a:lnTo>
                    <a:lnTo>
                      <a:pt x="313" y="178"/>
                    </a:lnTo>
                    <a:lnTo>
                      <a:pt x="313" y="182"/>
                    </a:lnTo>
                    <a:lnTo>
                      <a:pt x="313" y="186"/>
                    </a:lnTo>
                    <a:lnTo>
                      <a:pt x="314" y="190"/>
                    </a:lnTo>
                    <a:lnTo>
                      <a:pt x="314" y="196"/>
                    </a:lnTo>
                    <a:lnTo>
                      <a:pt x="314" y="200"/>
                    </a:lnTo>
                    <a:lnTo>
                      <a:pt x="315" y="204"/>
                    </a:lnTo>
                    <a:lnTo>
                      <a:pt x="315" y="208"/>
                    </a:lnTo>
                    <a:lnTo>
                      <a:pt x="317" y="213"/>
                    </a:lnTo>
                    <a:lnTo>
                      <a:pt x="317" y="217"/>
                    </a:lnTo>
                    <a:lnTo>
                      <a:pt x="317" y="223"/>
                    </a:lnTo>
                    <a:lnTo>
                      <a:pt x="317" y="227"/>
                    </a:lnTo>
                    <a:lnTo>
                      <a:pt x="317" y="231"/>
                    </a:lnTo>
                    <a:lnTo>
                      <a:pt x="317" y="235"/>
                    </a:lnTo>
                    <a:lnTo>
                      <a:pt x="318" y="240"/>
                    </a:lnTo>
                    <a:lnTo>
                      <a:pt x="318" y="244"/>
                    </a:lnTo>
                    <a:lnTo>
                      <a:pt x="318" y="249"/>
                    </a:lnTo>
                    <a:lnTo>
                      <a:pt x="318" y="253"/>
                    </a:lnTo>
                    <a:lnTo>
                      <a:pt x="318" y="259"/>
                    </a:lnTo>
                    <a:lnTo>
                      <a:pt x="318" y="263"/>
                    </a:lnTo>
                    <a:lnTo>
                      <a:pt x="319" y="268"/>
                    </a:lnTo>
                    <a:lnTo>
                      <a:pt x="319" y="272"/>
                    </a:lnTo>
                    <a:lnTo>
                      <a:pt x="319" y="276"/>
                    </a:lnTo>
                    <a:lnTo>
                      <a:pt x="319" y="282"/>
                    </a:lnTo>
                    <a:lnTo>
                      <a:pt x="319" y="286"/>
                    </a:lnTo>
                    <a:lnTo>
                      <a:pt x="319" y="290"/>
                    </a:lnTo>
                    <a:lnTo>
                      <a:pt x="319" y="294"/>
                    </a:lnTo>
                    <a:lnTo>
                      <a:pt x="319" y="299"/>
                    </a:lnTo>
                    <a:lnTo>
                      <a:pt x="319" y="303"/>
                    </a:lnTo>
                    <a:lnTo>
                      <a:pt x="319" y="307"/>
                    </a:lnTo>
                    <a:lnTo>
                      <a:pt x="319" y="311"/>
                    </a:lnTo>
                    <a:lnTo>
                      <a:pt x="319" y="315"/>
                    </a:lnTo>
                    <a:lnTo>
                      <a:pt x="319" y="320"/>
                    </a:lnTo>
                    <a:lnTo>
                      <a:pt x="318" y="323"/>
                    </a:lnTo>
                    <a:lnTo>
                      <a:pt x="318" y="327"/>
                    </a:lnTo>
                    <a:lnTo>
                      <a:pt x="318" y="331"/>
                    </a:lnTo>
                    <a:lnTo>
                      <a:pt x="318" y="335"/>
                    </a:lnTo>
                    <a:lnTo>
                      <a:pt x="318" y="339"/>
                    </a:lnTo>
                    <a:lnTo>
                      <a:pt x="318" y="343"/>
                    </a:lnTo>
                    <a:lnTo>
                      <a:pt x="318" y="346"/>
                    </a:lnTo>
                    <a:lnTo>
                      <a:pt x="318" y="351"/>
                    </a:lnTo>
                    <a:lnTo>
                      <a:pt x="317" y="357"/>
                    </a:lnTo>
                    <a:lnTo>
                      <a:pt x="317" y="363"/>
                    </a:lnTo>
                    <a:lnTo>
                      <a:pt x="315" y="369"/>
                    </a:lnTo>
                    <a:lnTo>
                      <a:pt x="314" y="374"/>
                    </a:lnTo>
                    <a:lnTo>
                      <a:pt x="313" y="379"/>
                    </a:lnTo>
                    <a:lnTo>
                      <a:pt x="313" y="383"/>
                    </a:lnTo>
                    <a:lnTo>
                      <a:pt x="311" y="386"/>
                    </a:lnTo>
                    <a:lnTo>
                      <a:pt x="311" y="391"/>
                    </a:lnTo>
                    <a:lnTo>
                      <a:pt x="307" y="395"/>
                    </a:lnTo>
                    <a:lnTo>
                      <a:pt x="303" y="401"/>
                    </a:lnTo>
                    <a:lnTo>
                      <a:pt x="298" y="406"/>
                    </a:lnTo>
                    <a:lnTo>
                      <a:pt x="293" y="413"/>
                    </a:lnTo>
                    <a:lnTo>
                      <a:pt x="289" y="414"/>
                    </a:lnTo>
                    <a:lnTo>
                      <a:pt x="286" y="417"/>
                    </a:lnTo>
                    <a:lnTo>
                      <a:pt x="282" y="421"/>
                    </a:lnTo>
                    <a:lnTo>
                      <a:pt x="279" y="424"/>
                    </a:lnTo>
                    <a:lnTo>
                      <a:pt x="275" y="426"/>
                    </a:lnTo>
                    <a:lnTo>
                      <a:pt x="273" y="429"/>
                    </a:lnTo>
                    <a:lnTo>
                      <a:pt x="269" y="432"/>
                    </a:lnTo>
                    <a:lnTo>
                      <a:pt x="266" y="434"/>
                    </a:lnTo>
                    <a:lnTo>
                      <a:pt x="262" y="436"/>
                    </a:lnTo>
                    <a:lnTo>
                      <a:pt x="259" y="438"/>
                    </a:lnTo>
                    <a:lnTo>
                      <a:pt x="255" y="441"/>
                    </a:lnTo>
                    <a:lnTo>
                      <a:pt x="252" y="444"/>
                    </a:lnTo>
                    <a:lnTo>
                      <a:pt x="246" y="446"/>
                    </a:lnTo>
                    <a:lnTo>
                      <a:pt x="240" y="450"/>
                    </a:lnTo>
                    <a:lnTo>
                      <a:pt x="236" y="453"/>
                    </a:lnTo>
                    <a:lnTo>
                      <a:pt x="232" y="454"/>
                    </a:lnTo>
                    <a:lnTo>
                      <a:pt x="230" y="456"/>
                    </a:lnTo>
                    <a:lnTo>
                      <a:pt x="230" y="457"/>
                    </a:lnTo>
                    <a:lnTo>
                      <a:pt x="228" y="457"/>
                    </a:lnTo>
                    <a:lnTo>
                      <a:pt x="224" y="457"/>
                    </a:lnTo>
                    <a:lnTo>
                      <a:pt x="222" y="457"/>
                    </a:lnTo>
                    <a:lnTo>
                      <a:pt x="219" y="457"/>
                    </a:lnTo>
                    <a:lnTo>
                      <a:pt x="216" y="457"/>
                    </a:lnTo>
                    <a:lnTo>
                      <a:pt x="212" y="457"/>
                    </a:lnTo>
                    <a:lnTo>
                      <a:pt x="208" y="457"/>
                    </a:lnTo>
                    <a:lnTo>
                      <a:pt x="204" y="457"/>
                    </a:lnTo>
                    <a:lnTo>
                      <a:pt x="199" y="457"/>
                    </a:lnTo>
                    <a:lnTo>
                      <a:pt x="195" y="457"/>
                    </a:lnTo>
                    <a:lnTo>
                      <a:pt x="189" y="457"/>
                    </a:lnTo>
                    <a:lnTo>
                      <a:pt x="184" y="457"/>
                    </a:lnTo>
                    <a:lnTo>
                      <a:pt x="179" y="457"/>
                    </a:lnTo>
                    <a:lnTo>
                      <a:pt x="173" y="458"/>
                    </a:lnTo>
                    <a:lnTo>
                      <a:pt x="168" y="457"/>
                    </a:lnTo>
                    <a:lnTo>
                      <a:pt x="163" y="457"/>
                    </a:lnTo>
                    <a:lnTo>
                      <a:pt x="157" y="457"/>
                    </a:lnTo>
                    <a:lnTo>
                      <a:pt x="152" y="457"/>
                    </a:lnTo>
                    <a:lnTo>
                      <a:pt x="146" y="457"/>
                    </a:lnTo>
                    <a:lnTo>
                      <a:pt x="141" y="457"/>
                    </a:lnTo>
                    <a:lnTo>
                      <a:pt x="137" y="457"/>
                    </a:lnTo>
                    <a:lnTo>
                      <a:pt x="133" y="457"/>
                    </a:lnTo>
                    <a:lnTo>
                      <a:pt x="128" y="456"/>
                    </a:lnTo>
                    <a:lnTo>
                      <a:pt x="124" y="456"/>
                    </a:lnTo>
                    <a:lnTo>
                      <a:pt x="120" y="454"/>
                    </a:lnTo>
                    <a:lnTo>
                      <a:pt x="117" y="454"/>
                    </a:lnTo>
                    <a:lnTo>
                      <a:pt x="112" y="453"/>
                    </a:lnTo>
                    <a:lnTo>
                      <a:pt x="108" y="453"/>
                    </a:lnTo>
                    <a:lnTo>
                      <a:pt x="105" y="449"/>
                    </a:lnTo>
                    <a:lnTo>
                      <a:pt x="100" y="445"/>
                    </a:lnTo>
                    <a:lnTo>
                      <a:pt x="97" y="442"/>
                    </a:lnTo>
                    <a:lnTo>
                      <a:pt x="94" y="440"/>
                    </a:lnTo>
                    <a:lnTo>
                      <a:pt x="92" y="437"/>
                    </a:lnTo>
                    <a:lnTo>
                      <a:pt x="87" y="433"/>
                    </a:lnTo>
                    <a:lnTo>
                      <a:pt x="83" y="429"/>
                    </a:lnTo>
                    <a:lnTo>
                      <a:pt x="81" y="425"/>
                    </a:lnTo>
                    <a:lnTo>
                      <a:pt x="77" y="421"/>
                    </a:lnTo>
                    <a:lnTo>
                      <a:pt x="73" y="417"/>
                    </a:lnTo>
                    <a:lnTo>
                      <a:pt x="69" y="413"/>
                    </a:lnTo>
                    <a:lnTo>
                      <a:pt x="65" y="408"/>
                    </a:lnTo>
                    <a:lnTo>
                      <a:pt x="61" y="402"/>
                    </a:lnTo>
                    <a:lnTo>
                      <a:pt x="57" y="398"/>
                    </a:lnTo>
                    <a:lnTo>
                      <a:pt x="53" y="391"/>
                    </a:lnTo>
                    <a:lnTo>
                      <a:pt x="47" y="386"/>
                    </a:lnTo>
                    <a:lnTo>
                      <a:pt x="43" y="381"/>
                    </a:lnTo>
                    <a:lnTo>
                      <a:pt x="39" y="375"/>
                    </a:lnTo>
                    <a:lnTo>
                      <a:pt x="35" y="370"/>
                    </a:lnTo>
                    <a:lnTo>
                      <a:pt x="31" y="365"/>
                    </a:lnTo>
                    <a:lnTo>
                      <a:pt x="28" y="358"/>
                    </a:lnTo>
                    <a:lnTo>
                      <a:pt x="24" y="353"/>
                    </a:lnTo>
                    <a:lnTo>
                      <a:pt x="20" y="347"/>
                    </a:lnTo>
                    <a:lnTo>
                      <a:pt x="18" y="341"/>
                    </a:lnTo>
                    <a:lnTo>
                      <a:pt x="15" y="335"/>
                    </a:lnTo>
                    <a:lnTo>
                      <a:pt x="12" y="330"/>
                    </a:lnTo>
                    <a:lnTo>
                      <a:pt x="10" y="324"/>
                    </a:lnTo>
                    <a:lnTo>
                      <a:pt x="7" y="319"/>
                    </a:lnTo>
                    <a:lnTo>
                      <a:pt x="6" y="314"/>
                    </a:lnTo>
                    <a:lnTo>
                      <a:pt x="6" y="310"/>
                    </a:lnTo>
                    <a:lnTo>
                      <a:pt x="4" y="306"/>
                    </a:lnTo>
                    <a:lnTo>
                      <a:pt x="3" y="303"/>
                    </a:lnTo>
                    <a:lnTo>
                      <a:pt x="3" y="299"/>
                    </a:lnTo>
                    <a:lnTo>
                      <a:pt x="2" y="296"/>
                    </a:lnTo>
                    <a:lnTo>
                      <a:pt x="2" y="292"/>
                    </a:lnTo>
                    <a:lnTo>
                      <a:pt x="0" y="288"/>
                    </a:lnTo>
                    <a:lnTo>
                      <a:pt x="0" y="284"/>
                    </a:lnTo>
                    <a:lnTo>
                      <a:pt x="0" y="280"/>
                    </a:lnTo>
                    <a:lnTo>
                      <a:pt x="0" y="275"/>
                    </a:lnTo>
                    <a:lnTo>
                      <a:pt x="0" y="271"/>
                    </a:lnTo>
                    <a:lnTo>
                      <a:pt x="0" y="266"/>
                    </a:lnTo>
                    <a:lnTo>
                      <a:pt x="0" y="260"/>
                    </a:lnTo>
                    <a:lnTo>
                      <a:pt x="0" y="255"/>
                    </a:lnTo>
                    <a:lnTo>
                      <a:pt x="0" y="249"/>
                    </a:lnTo>
                    <a:lnTo>
                      <a:pt x="0" y="244"/>
                    </a:lnTo>
                    <a:lnTo>
                      <a:pt x="2" y="239"/>
                    </a:lnTo>
                    <a:lnTo>
                      <a:pt x="2" y="232"/>
                    </a:lnTo>
                    <a:lnTo>
                      <a:pt x="2" y="227"/>
                    </a:lnTo>
                    <a:lnTo>
                      <a:pt x="3" y="221"/>
                    </a:lnTo>
                    <a:lnTo>
                      <a:pt x="3" y="215"/>
                    </a:lnTo>
                    <a:lnTo>
                      <a:pt x="4" y="208"/>
                    </a:lnTo>
                    <a:lnTo>
                      <a:pt x="6" y="203"/>
                    </a:lnTo>
                    <a:lnTo>
                      <a:pt x="6" y="197"/>
                    </a:lnTo>
                    <a:lnTo>
                      <a:pt x="7" y="190"/>
                    </a:lnTo>
                    <a:lnTo>
                      <a:pt x="8" y="184"/>
                    </a:lnTo>
                    <a:lnTo>
                      <a:pt x="10" y="177"/>
                    </a:lnTo>
                    <a:lnTo>
                      <a:pt x="11" y="170"/>
                    </a:lnTo>
                    <a:lnTo>
                      <a:pt x="12" y="165"/>
                    </a:lnTo>
                    <a:lnTo>
                      <a:pt x="14" y="158"/>
                    </a:lnTo>
                    <a:lnTo>
                      <a:pt x="15" y="152"/>
                    </a:lnTo>
                    <a:lnTo>
                      <a:pt x="16" y="145"/>
                    </a:lnTo>
                    <a:lnTo>
                      <a:pt x="19" y="140"/>
                    </a:lnTo>
                    <a:lnTo>
                      <a:pt x="20" y="133"/>
                    </a:lnTo>
                    <a:lnTo>
                      <a:pt x="23" y="126"/>
                    </a:lnTo>
                    <a:lnTo>
                      <a:pt x="24" y="119"/>
                    </a:lnTo>
                    <a:lnTo>
                      <a:pt x="27" y="114"/>
                    </a:lnTo>
                    <a:lnTo>
                      <a:pt x="30" y="107"/>
                    </a:lnTo>
                    <a:lnTo>
                      <a:pt x="33" y="101"/>
                    </a:lnTo>
                    <a:lnTo>
                      <a:pt x="35" y="95"/>
                    </a:lnTo>
                    <a:lnTo>
                      <a:pt x="38" y="90"/>
                    </a:lnTo>
                    <a:lnTo>
                      <a:pt x="41" y="83"/>
                    </a:lnTo>
                    <a:lnTo>
                      <a:pt x="43" y="78"/>
                    </a:lnTo>
                    <a:lnTo>
                      <a:pt x="47" y="73"/>
                    </a:lnTo>
                    <a:lnTo>
                      <a:pt x="50" y="67"/>
                    </a:lnTo>
                    <a:lnTo>
                      <a:pt x="53" y="62"/>
                    </a:lnTo>
                    <a:lnTo>
                      <a:pt x="57" y="57"/>
                    </a:lnTo>
                    <a:lnTo>
                      <a:pt x="61" y="52"/>
                    </a:lnTo>
                    <a:lnTo>
                      <a:pt x="65" y="47"/>
                    </a:lnTo>
                    <a:lnTo>
                      <a:pt x="69" y="42"/>
                    </a:lnTo>
                    <a:lnTo>
                      <a:pt x="73" y="38"/>
                    </a:lnTo>
                    <a:lnTo>
                      <a:pt x="77" y="34"/>
                    </a:lnTo>
                    <a:lnTo>
                      <a:pt x="81" y="31"/>
                    </a:lnTo>
                    <a:lnTo>
                      <a:pt x="85" y="27"/>
                    </a:lnTo>
                    <a:lnTo>
                      <a:pt x="90" y="23"/>
                    </a:lnTo>
                    <a:lnTo>
                      <a:pt x="96" y="19"/>
                    </a:lnTo>
                    <a:lnTo>
                      <a:pt x="101" y="16"/>
                    </a:lnTo>
                    <a:lnTo>
                      <a:pt x="106" y="14"/>
                    </a:lnTo>
                    <a:lnTo>
                      <a:pt x="112" y="11"/>
                    </a:lnTo>
                    <a:lnTo>
                      <a:pt x="117" y="8"/>
                    </a:lnTo>
                    <a:lnTo>
                      <a:pt x="122" y="7"/>
                    </a:lnTo>
                    <a:lnTo>
                      <a:pt x="128" y="6"/>
                    </a:lnTo>
                    <a:lnTo>
                      <a:pt x="134" y="4"/>
                    </a:lnTo>
                    <a:lnTo>
                      <a:pt x="140" y="3"/>
                    </a:lnTo>
                    <a:lnTo>
                      <a:pt x="148" y="3"/>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29" name="Freeform 84">
                <a:extLst>
                  <a:ext uri="{FF2B5EF4-FFF2-40B4-BE49-F238E27FC236}">
                    <a16:creationId xmlns:a16="http://schemas.microsoft.com/office/drawing/2014/main" id="{50E26BDB-8B21-416E-8D86-2600CE47353E}"/>
                  </a:ext>
                </a:extLst>
              </p:cNvPr>
              <p:cNvSpPr>
                <a:spLocks/>
              </p:cNvSpPr>
              <p:nvPr/>
            </p:nvSpPr>
            <p:spPr bwMode="auto">
              <a:xfrm>
                <a:off x="2831" y="1698"/>
                <a:ext cx="1073" cy="38"/>
              </a:xfrm>
              <a:custGeom>
                <a:avLst/>
                <a:gdLst>
                  <a:gd name="T0" fmla="*/ 1 w 1518"/>
                  <a:gd name="T1" fmla="*/ 0 h 24"/>
                  <a:gd name="T2" fmla="*/ 1 w 1518"/>
                  <a:gd name="T3" fmla="*/ 0 h 24"/>
                  <a:gd name="T4" fmla="*/ 3 w 1518"/>
                  <a:gd name="T5" fmla="*/ 0 h 24"/>
                  <a:gd name="T6" fmla="*/ 5 w 1518"/>
                  <a:gd name="T7" fmla="*/ 0 h 24"/>
                  <a:gd name="T8" fmla="*/ 8 w 1518"/>
                  <a:gd name="T9" fmla="*/ 0 h 24"/>
                  <a:gd name="T10" fmla="*/ 10 w 1518"/>
                  <a:gd name="T11" fmla="*/ 0 h 24"/>
                  <a:gd name="T12" fmla="*/ 13 w 1518"/>
                  <a:gd name="T13" fmla="*/ 0 h 24"/>
                  <a:gd name="T14" fmla="*/ 16 w 1518"/>
                  <a:gd name="T15" fmla="*/ 273 h 24"/>
                  <a:gd name="T16" fmla="*/ 19 w 1518"/>
                  <a:gd name="T17" fmla="*/ 273 h 24"/>
                  <a:gd name="T18" fmla="*/ 23 w 1518"/>
                  <a:gd name="T19" fmla="*/ 273 h 24"/>
                  <a:gd name="T20" fmla="*/ 25 w 1518"/>
                  <a:gd name="T21" fmla="*/ 273 h 24"/>
                  <a:gd name="T22" fmla="*/ 28 w 1518"/>
                  <a:gd name="T23" fmla="*/ 273 h 24"/>
                  <a:gd name="T24" fmla="*/ 31 w 1518"/>
                  <a:gd name="T25" fmla="*/ 273 h 24"/>
                  <a:gd name="T26" fmla="*/ 33 w 1518"/>
                  <a:gd name="T27" fmla="*/ 273 h 24"/>
                  <a:gd name="T28" fmla="*/ 35 w 1518"/>
                  <a:gd name="T29" fmla="*/ 273 h 24"/>
                  <a:gd name="T30" fmla="*/ 37 w 1518"/>
                  <a:gd name="T31" fmla="*/ 501 h 24"/>
                  <a:gd name="T32" fmla="*/ 39 w 1518"/>
                  <a:gd name="T33" fmla="*/ 501 h 24"/>
                  <a:gd name="T34" fmla="*/ 40 w 1518"/>
                  <a:gd name="T35" fmla="*/ 501 h 24"/>
                  <a:gd name="T36" fmla="*/ 43 w 1518"/>
                  <a:gd name="T37" fmla="*/ 501 h 24"/>
                  <a:gd name="T38" fmla="*/ 45 w 1518"/>
                  <a:gd name="T39" fmla="*/ 501 h 24"/>
                  <a:gd name="T40" fmla="*/ 48 w 1518"/>
                  <a:gd name="T41" fmla="*/ 501 h 24"/>
                  <a:gd name="T42" fmla="*/ 51 w 1518"/>
                  <a:gd name="T43" fmla="*/ 501 h 24"/>
                  <a:gd name="T44" fmla="*/ 53 w 1518"/>
                  <a:gd name="T45" fmla="*/ 501 h 24"/>
                  <a:gd name="T46" fmla="*/ 56 w 1518"/>
                  <a:gd name="T47" fmla="*/ 501 h 24"/>
                  <a:gd name="T48" fmla="*/ 58 w 1518"/>
                  <a:gd name="T49" fmla="*/ 501 h 24"/>
                  <a:gd name="T50" fmla="*/ 61 w 1518"/>
                  <a:gd name="T51" fmla="*/ 501 h 24"/>
                  <a:gd name="T52" fmla="*/ 63 w 1518"/>
                  <a:gd name="T53" fmla="*/ 501 h 24"/>
                  <a:gd name="T54" fmla="*/ 64 w 1518"/>
                  <a:gd name="T55" fmla="*/ 501 h 24"/>
                  <a:gd name="T56" fmla="*/ 66 w 1518"/>
                  <a:gd name="T57" fmla="*/ 501 h 24"/>
                  <a:gd name="T58" fmla="*/ 67 w 1518"/>
                  <a:gd name="T59" fmla="*/ 501 h 24"/>
                  <a:gd name="T60" fmla="*/ 68 w 1518"/>
                  <a:gd name="T61" fmla="*/ 501 h 24"/>
                  <a:gd name="T62" fmla="*/ 68 w 1518"/>
                  <a:gd name="T63" fmla="*/ 4747 h 24"/>
                  <a:gd name="T64" fmla="*/ 67 w 1518"/>
                  <a:gd name="T65" fmla="*/ 4747 h 24"/>
                  <a:gd name="T66" fmla="*/ 66 w 1518"/>
                  <a:gd name="T67" fmla="*/ 4747 h 24"/>
                  <a:gd name="T68" fmla="*/ 64 w 1518"/>
                  <a:gd name="T69" fmla="*/ 4747 h 24"/>
                  <a:gd name="T70" fmla="*/ 62 w 1518"/>
                  <a:gd name="T71" fmla="*/ 4747 h 24"/>
                  <a:gd name="T72" fmla="*/ 59 w 1518"/>
                  <a:gd name="T73" fmla="*/ 5014 h 24"/>
                  <a:gd name="T74" fmla="*/ 57 w 1518"/>
                  <a:gd name="T75" fmla="*/ 5014 h 24"/>
                  <a:gd name="T76" fmla="*/ 54 w 1518"/>
                  <a:gd name="T77" fmla="*/ 5095 h 24"/>
                  <a:gd name="T78" fmla="*/ 51 w 1518"/>
                  <a:gd name="T79" fmla="*/ 5095 h 24"/>
                  <a:gd name="T80" fmla="*/ 48 w 1518"/>
                  <a:gd name="T81" fmla="*/ 5095 h 24"/>
                  <a:gd name="T82" fmla="*/ 45 w 1518"/>
                  <a:gd name="T83" fmla="*/ 5656 h 24"/>
                  <a:gd name="T84" fmla="*/ 42 w 1518"/>
                  <a:gd name="T85" fmla="*/ 5656 h 24"/>
                  <a:gd name="T86" fmla="*/ 40 w 1518"/>
                  <a:gd name="T87" fmla="*/ 5656 h 24"/>
                  <a:gd name="T88" fmla="*/ 38 w 1518"/>
                  <a:gd name="T89" fmla="*/ 5656 h 24"/>
                  <a:gd name="T90" fmla="*/ 37 w 1518"/>
                  <a:gd name="T91" fmla="*/ 5656 h 24"/>
                  <a:gd name="T92" fmla="*/ 36 w 1518"/>
                  <a:gd name="T93" fmla="*/ 5656 h 24"/>
                  <a:gd name="T94" fmla="*/ 35 w 1518"/>
                  <a:gd name="T95" fmla="*/ 5095 h 24"/>
                  <a:gd name="T96" fmla="*/ 34 w 1518"/>
                  <a:gd name="T97" fmla="*/ 5095 h 24"/>
                  <a:gd name="T98" fmla="*/ 33 w 1518"/>
                  <a:gd name="T99" fmla="*/ 5014 h 24"/>
                  <a:gd name="T100" fmla="*/ 30 w 1518"/>
                  <a:gd name="T101" fmla="*/ 5014 h 24"/>
                  <a:gd name="T102" fmla="*/ 28 w 1518"/>
                  <a:gd name="T103" fmla="*/ 5014 h 24"/>
                  <a:gd name="T104" fmla="*/ 25 w 1518"/>
                  <a:gd name="T105" fmla="*/ 5014 h 24"/>
                  <a:gd name="T106" fmla="*/ 22 w 1518"/>
                  <a:gd name="T107" fmla="*/ 5014 h 24"/>
                  <a:gd name="T108" fmla="*/ 19 w 1518"/>
                  <a:gd name="T109" fmla="*/ 5014 h 24"/>
                  <a:gd name="T110" fmla="*/ 16 w 1518"/>
                  <a:gd name="T111" fmla="*/ 5014 h 24"/>
                  <a:gd name="T112" fmla="*/ 13 w 1518"/>
                  <a:gd name="T113" fmla="*/ 5014 h 24"/>
                  <a:gd name="T114" fmla="*/ 9 w 1518"/>
                  <a:gd name="T115" fmla="*/ 5014 h 24"/>
                  <a:gd name="T116" fmla="*/ 6 w 1518"/>
                  <a:gd name="T117" fmla="*/ 5014 h 24"/>
                  <a:gd name="T118" fmla="*/ 4 w 1518"/>
                  <a:gd name="T119" fmla="*/ 5014 h 24"/>
                  <a:gd name="T120" fmla="*/ 2 w 1518"/>
                  <a:gd name="T121" fmla="*/ 5014 h 24"/>
                  <a:gd name="T122" fmla="*/ 1 w 1518"/>
                  <a:gd name="T123" fmla="*/ 5014 h 24"/>
                  <a:gd name="T124" fmla="*/ 1 w 1518"/>
                  <a:gd name="T125" fmla="*/ 5014 h 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18"/>
                  <a:gd name="T190" fmla="*/ 0 h 24"/>
                  <a:gd name="T191" fmla="*/ 1518 w 1518"/>
                  <a:gd name="T192" fmla="*/ 24 h 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18" h="24">
                    <a:moveTo>
                      <a:pt x="0" y="0"/>
                    </a:moveTo>
                    <a:lnTo>
                      <a:pt x="1" y="0"/>
                    </a:lnTo>
                    <a:lnTo>
                      <a:pt x="7" y="0"/>
                    </a:lnTo>
                    <a:lnTo>
                      <a:pt x="11" y="0"/>
                    </a:lnTo>
                    <a:lnTo>
                      <a:pt x="15" y="0"/>
                    </a:lnTo>
                    <a:lnTo>
                      <a:pt x="20" y="0"/>
                    </a:lnTo>
                    <a:lnTo>
                      <a:pt x="28" y="0"/>
                    </a:lnTo>
                    <a:lnTo>
                      <a:pt x="35" y="0"/>
                    </a:lnTo>
                    <a:lnTo>
                      <a:pt x="42" y="0"/>
                    </a:lnTo>
                    <a:lnTo>
                      <a:pt x="50" y="0"/>
                    </a:lnTo>
                    <a:lnTo>
                      <a:pt x="60" y="0"/>
                    </a:lnTo>
                    <a:lnTo>
                      <a:pt x="68" y="0"/>
                    </a:lnTo>
                    <a:lnTo>
                      <a:pt x="79" y="0"/>
                    </a:lnTo>
                    <a:lnTo>
                      <a:pt x="90" y="0"/>
                    </a:lnTo>
                    <a:lnTo>
                      <a:pt x="102" y="0"/>
                    </a:lnTo>
                    <a:lnTo>
                      <a:pt x="114" y="0"/>
                    </a:lnTo>
                    <a:lnTo>
                      <a:pt x="127" y="0"/>
                    </a:lnTo>
                    <a:lnTo>
                      <a:pt x="139" y="0"/>
                    </a:lnTo>
                    <a:lnTo>
                      <a:pt x="153" y="0"/>
                    </a:lnTo>
                    <a:lnTo>
                      <a:pt x="166" y="0"/>
                    </a:lnTo>
                    <a:lnTo>
                      <a:pt x="181" y="0"/>
                    </a:lnTo>
                    <a:lnTo>
                      <a:pt x="196" y="0"/>
                    </a:lnTo>
                    <a:lnTo>
                      <a:pt x="212" y="0"/>
                    </a:lnTo>
                    <a:lnTo>
                      <a:pt x="227" y="0"/>
                    </a:lnTo>
                    <a:lnTo>
                      <a:pt x="241" y="0"/>
                    </a:lnTo>
                    <a:lnTo>
                      <a:pt x="257" y="0"/>
                    </a:lnTo>
                    <a:lnTo>
                      <a:pt x="273" y="0"/>
                    </a:lnTo>
                    <a:lnTo>
                      <a:pt x="290" y="0"/>
                    </a:lnTo>
                    <a:lnTo>
                      <a:pt x="307" y="0"/>
                    </a:lnTo>
                    <a:lnTo>
                      <a:pt x="324" y="0"/>
                    </a:lnTo>
                    <a:lnTo>
                      <a:pt x="342" y="1"/>
                    </a:lnTo>
                    <a:lnTo>
                      <a:pt x="358" y="1"/>
                    </a:lnTo>
                    <a:lnTo>
                      <a:pt x="375" y="1"/>
                    </a:lnTo>
                    <a:lnTo>
                      <a:pt x="391" y="1"/>
                    </a:lnTo>
                    <a:lnTo>
                      <a:pt x="410" y="1"/>
                    </a:lnTo>
                    <a:lnTo>
                      <a:pt x="428" y="1"/>
                    </a:lnTo>
                    <a:lnTo>
                      <a:pt x="445" y="1"/>
                    </a:lnTo>
                    <a:lnTo>
                      <a:pt x="463" y="1"/>
                    </a:lnTo>
                    <a:lnTo>
                      <a:pt x="480" y="1"/>
                    </a:lnTo>
                    <a:lnTo>
                      <a:pt x="496" y="1"/>
                    </a:lnTo>
                    <a:lnTo>
                      <a:pt x="514" y="1"/>
                    </a:lnTo>
                    <a:lnTo>
                      <a:pt x="531" y="1"/>
                    </a:lnTo>
                    <a:lnTo>
                      <a:pt x="548" y="1"/>
                    </a:lnTo>
                    <a:lnTo>
                      <a:pt x="564" y="1"/>
                    </a:lnTo>
                    <a:lnTo>
                      <a:pt x="581" y="1"/>
                    </a:lnTo>
                    <a:lnTo>
                      <a:pt x="598" y="1"/>
                    </a:lnTo>
                    <a:lnTo>
                      <a:pt x="614" y="1"/>
                    </a:lnTo>
                    <a:lnTo>
                      <a:pt x="630" y="1"/>
                    </a:lnTo>
                    <a:lnTo>
                      <a:pt x="645" y="1"/>
                    </a:lnTo>
                    <a:lnTo>
                      <a:pt x="660" y="1"/>
                    </a:lnTo>
                    <a:lnTo>
                      <a:pt x="676" y="1"/>
                    </a:lnTo>
                    <a:lnTo>
                      <a:pt x="689" y="1"/>
                    </a:lnTo>
                    <a:lnTo>
                      <a:pt x="704" y="1"/>
                    </a:lnTo>
                    <a:lnTo>
                      <a:pt x="717" y="1"/>
                    </a:lnTo>
                    <a:lnTo>
                      <a:pt x="732" y="1"/>
                    </a:lnTo>
                    <a:lnTo>
                      <a:pt x="744" y="1"/>
                    </a:lnTo>
                    <a:lnTo>
                      <a:pt x="756" y="1"/>
                    </a:lnTo>
                    <a:lnTo>
                      <a:pt x="767" y="1"/>
                    </a:lnTo>
                    <a:lnTo>
                      <a:pt x="779" y="1"/>
                    </a:lnTo>
                    <a:lnTo>
                      <a:pt x="790" y="1"/>
                    </a:lnTo>
                    <a:lnTo>
                      <a:pt x="800" y="1"/>
                    </a:lnTo>
                    <a:lnTo>
                      <a:pt x="810" y="1"/>
                    </a:lnTo>
                    <a:lnTo>
                      <a:pt x="819" y="2"/>
                    </a:lnTo>
                    <a:lnTo>
                      <a:pt x="827" y="2"/>
                    </a:lnTo>
                    <a:lnTo>
                      <a:pt x="837" y="2"/>
                    </a:lnTo>
                    <a:lnTo>
                      <a:pt x="846" y="2"/>
                    </a:lnTo>
                    <a:lnTo>
                      <a:pt x="857" y="2"/>
                    </a:lnTo>
                    <a:lnTo>
                      <a:pt x="866" y="2"/>
                    </a:lnTo>
                    <a:lnTo>
                      <a:pt x="878" y="2"/>
                    </a:lnTo>
                    <a:lnTo>
                      <a:pt x="889" y="2"/>
                    </a:lnTo>
                    <a:lnTo>
                      <a:pt x="901" y="2"/>
                    </a:lnTo>
                    <a:lnTo>
                      <a:pt x="912" y="2"/>
                    </a:lnTo>
                    <a:lnTo>
                      <a:pt x="925" y="2"/>
                    </a:lnTo>
                    <a:lnTo>
                      <a:pt x="937" y="2"/>
                    </a:lnTo>
                    <a:lnTo>
                      <a:pt x="951" y="2"/>
                    </a:lnTo>
                    <a:lnTo>
                      <a:pt x="963" y="2"/>
                    </a:lnTo>
                    <a:lnTo>
                      <a:pt x="976" y="2"/>
                    </a:lnTo>
                    <a:lnTo>
                      <a:pt x="991" y="2"/>
                    </a:lnTo>
                    <a:lnTo>
                      <a:pt x="1004" y="2"/>
                    </a:lnTo>
                    <a:lnTo>
                      <a:pt x="1018" y="2"/>
                    </a:lnTo>
                    <a:lnTo>
                      <a:pt x="1032" y="2"/>
                    </a:lnTo>
                    <a:lnTo>
                      <a:pt x="1046" y="2"/>
                    </a:lnTo>
                    <a:lnTo>
                      <a:pt x="1061" y="2"/>
                    </a:lnTo>
                    <a:lnTo>
                      <a:pt x="1075" y="2"/>
                    </a:lnTo>
                    <a:lnTo>
                      <a:pt x="1089" y="2"/>
                    </a:lnTo>
                    <a:lnTo>
                      <a:pt x="1104" y="2"/>
                    </a:lnTo>
                    <a:lnTo>
                      <a:pt x="1120" y="2"/>
                    </a:lnTo>
                    <a:lnTo>
                      <a:pt x="1133" y="2"/>
                    </a:lnTo>
                    <a:lnTo>
                      <a:pt x="1148" y="2"/>
                    </a:lnTo>
                    <a:lnTo>
                      <a:pt x="1163" y="2"/>
                    </a:lnTo>
                    <a:lnTo>
                      <a:pt x="1177" y="2"/>
                    </a:lnTo>
                    <a:lnTo>
                      <a:pt x="1192" y="2"/>
                    </a:lnTo>
                    <a:lnTo>
                      <a:pt x="1207" y="2"/>
                    </a:lnTo>
                    <a:lnTo>
                      <a:pt x="1222" y="2"/>
                    </a:lnTo>
                    <a:lnTo>
                      <a:pt x="1236" y="2"/>
                    </a:lnTo>
                    <a:lnTo>
                      <a:pt x="1250" y="2"/>
                    </a:lnTo>
                    <a:lnTo>
                      <a:pt x="1264" y="2"/>
                    </a:lnTo>
                    <a:lnTo>
                      <a:pt x="1278" y="2"/>
                    </a:lnTo>
                    <a:lnTo>
                      <a:pt x="1291" y="2"/>
                    </a:lnTo>
                    <a:lnTo>
                      <a:pt x="1305" y="2"/>
                    </a:lnTo>
                    <a:lnTo>
                      <a:pt x="1317" y="2"/>
                    </a:lnTo>
                    <a:lnTo>
                      <a:pt x="1330" y="2"/>
                    </a:lnTo>
                    <a:lnTo>
                      <a:pt x="1344" y="2"/>
                    </a:lnTo>
                    <a:lnTo>
                      <a:pt x="1356" y="2"/>
                    </a:lnTo>
                    <a:lnTo>
                      <a:pt x="1368" y="2"/>
                    </a:lnTo>
                    <a:lnTo>
                      <a:pt x="1378" y="2"/>
                    </a:lnTo>
                    <a:lnTo>
                      <a:pt x="1390" y="2"/>
                    </a:lnTo>
                    <a:lnTo>
                      <a:pt x="1401" y="2"/>
                    </a:lnTo>
                    <a:lnTo>
                      <a:pt x="1413" y="2"/>
                    </a:lnTo>
                    <a:lnTo>
                      <a:pt x="1423" y="2"/>
                    </a:lnTo>
                    <a:lnTo>
                      <a:pt x="1433" y="2"/>
                    </a:lnTo>
                    <a:lnTo>
                      <a:pt x="1443" y="2"/>
                    </a:lnTo>
                    <a:lnTo>
                      <a:pt x="1451" y="2"/>
                    </a:lnTo>
                    <a:lnTo>
                      <a:pt x="1459" y="2"/>
                    </a:lnTo>
                    <a:lnTo>
                      <a:pt x="1468" y="2"/>
                    </a:lnTo>
                    <a:lnTo>
                      <a:pt x="1475" y="2"/>
                    </a:lnTo>
                    <a:lnTo>
                      <a:pt x="1482" y="2"/>
                    </a:lnTo>
                    <a:lnTo>
                      <a:pt x="1488" y="2"/>
                    </a:lnTo>
                    <a:lnTo>
                      <a:pt x="1495" y="2"/>
                    </a:lnTo>
                    <a:lnTo>
                      <a:pt x="1499" y="2"/>
                    </a:lnTo>
                    <a:lnTo>
                      <a:pt x="1504" y="2"/>
                    </a:lnTo>
                    <a:lnTo>
                      <a:pt x="1507" y="2"/>
                    </a:lnTo>
                    <a:lnTo>
                      <a:pt x="1511" y="2"/>
                    </a:lnTo>
                    <a:lnTo>
                      <a:pt x="1515" y="2"/>
                    </a:lnTo>
                    <a:lnTo>
                      <a:pt x="1518" y="4"/>
                    </a:lnTo>
                    <a:lnTo>
                      <a:pt x="1518" y="20"/>
                    </a:lnTo>
                    <a:lnTo>
                      <a:pt x="1517" y="20"/>
                    </a:lnTo>
                    <a:lnTo>
                      <a:pt x="1515" y="20"/>
                    </a:lnTo>
                    <a:lnTo>
                      <a:pt x="1512" y="20"/>
                    </a:lnTo>
                    <a:lnTo>
                      <a:pt x="1510" y="20"/>
                    </a:lnTo>
                    <a:lnTo>
                      <a:pt x="1504" y="20"/>
                    </a:lnTo>
                    <a:lnTo>
                      <a:pt x="1499" y="20"/>
                    </a:lnTo>
                    <a:lnTo>
                      <a:pt x="1494" y="20"/>
                    </a:lnTo>
                    <a:lnTo>
                      <a:pt x="1487" y="20"/>
                    </a:lnTo>
                    <a:lnTo>
                      <a:pt x="1479" y="20"/>
                    </a:lnTo>
                    <a:lnTo>
                      <a:pt x="1471" y="20"/>
                    </a:lnTo>
                    <a:lnTo>
                      <a:pt x="1462" y="20"/>
                    </a:lnTo>
                    <a:lnTo>
                      <a:pt x="1453" y="20"/>
                    </a:lnTo>
                    <a:lnTo>
                      <a:pt x="1443" y="20"/>
                    </a:lnTo>
                    <a:lnTo>
                      <a:pt x="1432" y="20"/>
                    </a:lnTo>
                    <a:lnTo>
                      <a:pt x="1420" y="20"/>
                    </a:lnTo>
                    <a:lnTo>
                      <a:pt x="1409" y="20"/>
                    </a:lnTo>
                    <a:lnTo>
                      <a:pt x="1396" y="20"/>
                    </a:lnTo>
                    <a:lnTo>
                      <a:pt x="1382" y="20"/>
                    </a:lnTo>
                    <a:lnTo>
                      <a:pt x="1368" y="20"/>
                    </a:lnTo>
                    <a:lnTo>
                      <a:pt x="1354" y="20"/>
                    </a:lnTo>
                    <a:lnTo>
                      <a:pt x="1340" y="20"/>
                    </a:lnTo>
                    <a:lnTo>
                      <a:pt x="1326" y="21"/>
                    </a:lnTo>
                    <a:lnTo>
                      <a:pt x="1311" y="21"/>
                    </a:lnTo>
                    <a:lnTo>
                      <a:pt x="1297" y="21"/>
                    </a:lnTo>
                    <a:lnTo>
                      <a:pt x="1281" y="21"/>
                    </a:lnTo>
                    <a:lnTo>
                      <a:pt x="1264" y="21"/>
                    </a:lnTo>
                    <a:lnTo>
                      <a:pt x="1248" y="21"/>
                    </a:lnTo>
                    <a:lnTo>
                      <a:pt x="1232" y="21"/>
                    </a:lnTo>
                    <a:lnTo>
                      <a:pt x="1215" y="21"/>
                    </a:lnTo>
                    <a:lnTo>
                      <a:pt x="1199" y="22"/>
                    </a:lnTo>
                    <a:lnTo>
                      <a:pt x="1183" y="22"/>
                    </a:lnTo>
                    <a:lnTo>
                      <a:pt x="1167" y="22"/>
                    </a:lnTo>
                    <a:lnTo>
                      <a:pt x="1149" y="22"/>
                    </a:lnTo>
                    <a:lnTo>
                      <a:pt x="1133" y="22"/>
                    </a:lnTo>
                    <a:lnTo>
                      <a:pt x="1116" y="22"/>
                    </a:lnTo>
                    <a:lnTo>
                      <a:pt x="1099" y="22"/>
                    </a:lnTo>
                    <a:lnTo>
                      <a:pt x="1083" y="22"/>
                    </a:lnTo>
                    <a:lnTo>
                      <a:pt x="1066" y="22"/>
                    </a:lnTo>
                    <a:lnTo>
                      <a:pt x="1050" y="22"/>
                    </a:lnTo>
                    <a:lnTo>
                      <a:pt x="1035" y="24"/>
                    </a:lnTo>
                    <a:lnTo>
                      <a:pt x="1019" y="24"/>
                    </a:lnTo>
                    <a:lnTo>
                      <a:pt x="1003" y="24"/>
                    </a:lnTo>
                    <a:lnTo>
                      <a:pt x="988" y="24"/>
                    </a:lnTo>
                    <a:lnTo>
                      <a:pt x="973" y="24"/>
                    </a:lnTo>
                    <a:lnTo>
                      <a:pt x="959" y="24"/>
                    </a:lnTo>
                    <a:lnTo>
                      <a:pt x="945" y="24"/>
                    </a:lnTo>
                    <a:lnTo>
                      <a:pt x="931" y="24"/>
                    </a:lnTo>
                    <a:lnTo>
                      <a:pt x="918" y="24"/>
                    </a:lnTo>
                    <a:lnTo>
                      <a:pt x="905" y="24"/>
                    </a:lnTo>
                    <a:lnTo>
                      <a:pt x="893" y="24"/>
                    </a:lnTo>
                    <a:lnTo>
                      <a:pt x="881" y="24"/>
                    </a:lnTo>
                    <a:lnTo>
                      <a:pt x="870" y="24"/>
                    </a:lnTo>
                    <a:lnTo>
                      <a:pt x="859" y="24"/>
                    </a:lnTo>
                    <a:lnTo>
                      <a:pt x="850" y="24"/>
                    </a:lnTo>
                    <a:lnTo>
                      <a:pt x="841" y="24"/>
                    </a:lnTo>
                    <a:lnTo>
                      <a:pt x="833" y="24"/>
                    </a:lnTo>
                    <a:lnTo>
                      <a:pt x="823" y="24"/>
                    </a:lnTo>
                    <a:lnTo>
                      <a:pt x="817" y="24"/>
                    </a:lnTo>
                    <a:lnTo>
                      <a:pt x="810" y="24"/>
                    </a:lnTo>
                    <a:lnTo>
                      <a:pt x="804" y="24"/>
                    </a:lnTo>
                    <a:lnTo>
                      <a:pt x="800" y="24"/>
                    </a:lnTo>
                    <a:lnTo>
                      <a:pt x="796" y="24"/>
                    </a:lnTo>
                    <a:lnTo>
                      <a:pt x="794" y="24"/>
                    </a:lnTo>
                    <a:lnTo>
                      <a:pt x="792" y="24"/>
                    </a:lnTo>
                    <a:lnTo>
                      <a:pt x="790" y="22"/>
                    </a:lnTo>
                    <a:lnTo>
                      <a:pt x="787" y="22"/>
                    </a:lnTo>
                    <a:lnTo>
                      <a:pt x="783" y="22"/>
                    </a:lnTo>
                    <a:lnTo>
                      <a:pt x="778" y="22"/>
                    </a:lnTo>
                    <a:lnTo>
                      <a:pt x="771" y="22"/>
                    </a:lnTo>
                    <a:lnTo>
                      <a:pt x="764" y="22"/>
                    </a:lnTo>
                    <a:lnTo>
                      <a:pt x="758" y="22"/>
                    </a:lnTo>
                    <a:lnTo>
                      <a:pt x="748" y="22"/>
                    </a:lnTo>
                    <a:lnTo>
                      <a:pt x="739" y="21"/>
                    </a:lnTo>
                    <a:lnTo>
                      <a:pt x="729" y="21"/>
                    </a:lnTo>
                    <a:lnTo>
                      <a:pt x="717" y="21"/>
                    </a:lnTo>
                    <a:lnTo>
                      <a:pt x="707" y="21"/>
                    </a:lnTo>
                    <a:lnTo>
                      <a:pt x="695" y="21"/>
                    </a:lnTo>
                    <a:lnTo>
                      <a:pt x="682" y="21"/>
                    </a:lnTo>
                    <a:lnTo>
                      <a:pt x="669" y="21"/>
                    </a:lnTo>
                    <a:lnTo>
                      <a:pt x="656" y="21"/>
                    </a:lnTo>
                    <a:lnTo>
                      <a:pt x="641" y="21"/>
                    </a:lnTo>
                    <a:lnTo>
                      <a:pt x="626" y="21"/>
                    </a:lnTo>
                    <a:lnTo>
                      <a:pt x="610" y="21"/>
                    </a:lnTo>
                    <a:lnTo>
                      <a:pt x="595" y="21"/>
                    </a:lnTo>
                    <a:lnTo>
                      <a:pt x="578" y="21"/>
                    </a:lnTo>
                    <a:lnTo>
                      <a:pt x="562" y="21"/>
                    </a:lnTo>
                    <a:lnTo>
                      <a:pt x="544" y="21"/>
                    </a:lnTo>
                    <a:lnTo>
                      <a:pt x="528" y="21"/>
                    </a:lnTo>
                    <a:lnTo>
                      <a:pt x="511" y="21"/>
                    </a:lnTo>
                    <a:lnTo>
                      <a:pt x="493" y="21"/>
                    </a:lnTo>
                    <a:lnTo>
                      <a:pt x="475" y="21"/>
                    </a:lnTo>
                    <a:lnTo>
                      <a:pt x="457" y="21"/>
                    </a:lnTo>
                    <a:lnTo>
                      <a:pt x="438" y="21"/>
                    </a:lnTo>
                    <a:lnTo>
                      <a:pt x="421" y="21"/>
                    </a:lnTo>
                    <a:lnTo>
                      <a:pt x="404" y="21"/>
                    </a:lnTo>
                    <a:lnTo>
                      <a:pt x="386" y="21"/>
                    </a:lnTo>
                    <a:lnTo>
                      <a:pt x="367" y="21"/>
                    </a:lnTo>
                    <a:lnTo>
                      <a:pt x="349" y="21"/>
                    </a:lnTo>
                    <a:lnTo>
                      <a:pt x="330" y="21"/>
                    </a:lnTo>
                    <a:lnTo>
                      <a:pt x="312" y="21"/>
                    </a:lnTo>
                    <a:lnTo>
                      <a:pt x="295" y="21"/>
                    </a:lnTo>
                    <a:lnTo>
                      <a:pt x="278" y="21"/>
                    </a:lnTo>
                    <a:lnTo>
                      <a:pt x="260" y="21"/>
                    </a:lnTo>
                    <a:lnTo>
                      <a:pt x="244" y="21"/>
                    </a:lnTo>
                    <a:lnTo>
                      <a:pt x="227" y="21"/>
                    </a:lnTo>
                    <a:lnTo>
                      <a:pt x="209" y="21"/>
                    </a:lnTo>
                    <a:lnTo>
                      <a:pt x="193" y="21"/>
                    </a:lnTo>
                    <a:lnTo>
                      <a:pt x="178" y="21"/>
                    </a:lnTo>
                    <a:lnTo>
                      <a:pt x="162" y="21"/>
                    </a:lnTo>
                    <a:lnTo>
                      <a:pt x="147" y="21"/>
                    </a:lnTo>
                    <a:lnTo>
                      <a:pt x="134" y="21"/>
                    </a:lnTo>
                    <a:lnTo>
                      <a:pt x="121" y="21"/>
                    </a:lnTo>
                    <a:lnTo>
                      <a:pt x="107" y="21"/>
                    </a:lnTo>
                    <a:lnTo>
                      <a:pt x="95" y="21"/>
                    </a:lnTo>
                    <a:lnTo>
                      <a:pt x="83" y="21"/>
                    </a:lnTo>
                    <a:lnTo>
                      <a:pt x="72" y="21"/>
                    </a:lnTo>
                    <a:lnTo>
                      <a:pt x="60" y="21"/>
                    </a:lnTo>
                    <a:lnTo>
                      <a:pt x="51" y="21"/>
                    </a:lnTo>
                    <a:lnTo>
                      <a:pt x="43" y="21"/>
                    </a:lnTo>
                    <a:lnTo>
                      <a:pt x="35" y="21"/>
                    </a:lnTo>
                    <a:lnTo>
                      <a:pt x="27" y="21"/>
                    </a:lnTo>
                    <a:lnTo>
                      <a:pt x="20" y="21"/>
                    </a:lnTo>
                    <a:lnTo>
                      <a:pt x="15" y="21"/>
                    </a:lnTo>
                    <a:lnTo>
                      <a:pt x="11" y="21"/>
                    </a:lnTo>
                    <a:lnTo>
                      <a:pt x="7" y="21"/>
                    </a:lnTo>
                    <a:lnTo>
                      <a:pt x="4" y="21"/>
                    </a:lnTo>
                    <a:lnTo>
                      <a:pt x="3"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30" name="Freeform 85">
                <a:extLst>
                  <a:ext uri="{FF2B5EF4-FFF2-40B4-BE49-F238E27FC236}">
                    <a16:creationId xmlns:a16="http://schemas.microsoft.com/office/drawing/2014/main" id="{C9E8247F-56F4-492C-9288-34F5C74D4A3E}"/>
                  </a:ext>
                </a:extLst>
              </p:cNvPr>
              <p:cNvSpPr>
                <a:spLocks/>
              </p:cNvSpPr>
              <p:nvPr/>
            </p:nvSpPr>
            <p:spPr bwMode="auto">
              <a:xfrm>
                <a:off x="3066" y="913"/>
                <a:ext cx="425" cy="793"/>
              </a:xfrm>
              <a:custGeom>
                <a:avLst/>
                <a:gdLst>
                  <a:gd name="T0" fmla="*/ 1108 w 378"/>
                  <a:gd name="T1" fmla="*/ 325 h 702"/>
                  <a:gd name="T2" fmla="*/ 1067 w 378"/>
                  <a:gd name="T3" fmla="*/ 288 h 702"/>
                  <a:gd name="T4" fmla="*/ 1016 w 378"/>
                  <a:gd name="T5" fmla="*/ 238 h 702"/>
                  <a:gd name="T6" fmla="*/ 964 w 378"/>
                  <a:gd name="T7" fmla="*/ 181 h 702"/>
                  <a:gd name="T8" fmla="*/ 903 w 378"/>
                  <a:gd name="T9" fmla="*/ 123 h 702"/>
                  <a:gd name="T10" fmla="*/ 848 w 378"/>
                  <a:gd name="T11" fmla="*/ 76 h 702"/>
                  <a:gd name="T12" fmla="*/ 803 w 378"/>
                  <a:gd name="T13" fmla="*/ 29 h 702"/>
                  <a:gd name="T14" fmla="*/ 777 w 378"/>
                  <a:gd name="T15" fmla="*/ 18 h 702"/>
                  <a:gd name="T16" fmla="*/ 726 w 378"/>
                  <a:gd name="T17" fmla="*/ 14 h 702"/>
                  <a:gd name="T18" fmla="*/ 663 w 378"/>
                  <a:gd name="T19" fmla="*/ 1 h 702"/>
                  <a:gd name="T20" fmla="*/ 613 w 378"/>
                  <a:gd name="T21" fmla="*/ 1 h 702"/>
                  <a:gd name="T22" fmla="*/ 558 w 378"/>
                  <a:gd name="T23" fmla="*/ 0 h 702"/>
                  <a:gd name="T24" fmla="*/ 511 w 378"/>
                  <a:gd name="T25" fmla="*/ 0 h 702"/>
                  <a:gd name="T26" fmla="*/ 444 w 378"/>
                  <a:gd name="T27" fmla="*/ 0 h 702"/>
                  <a:gd name="T28" fmla="*/ 390 w 378"/>
                  <a:gd name="T29" fmla="*/ 1 h 702"/>
                  <a:gd name="T30" fmla="*/ 364 w 378"/>
                  <a:gd name="T31" fmla="*/ 16 h 702"/>
                  <a:gd name="T32" fmla="*/ 331 w 378"/>
                  <a:gd name="T33" fmla="*/ 53 h 702"/>
                  <a:gd name="T34" fmla="*/ 305 w 378"/>
                  <a:gd name="T35" fmla="*/ 97 h 702"/>
                  <a:gd name="T36" fmla="*/ 278 w 378"/>
                  <a:gd name="T37" fmla="*/ 139 h 702"/>
                  <a:gd name="T38" fmla="*/ 252 w 378"/>
                  <a:gd name="T39" fmla="*/ 181 h 702"/>
                  <a:gd name="T40" fmla="*/ 218 w 378"/>
                  <a:gd name="T41" fmla="*/ 228 h 702"/>
                  <a:gd name="T42" fmla="*/ 186 w 378"/>
                  <a:gd name="T43" fmla="*/ 287 h 702"/>
                  <a:gd name="T44" fmla="*/ 147 w 378"/>
                  <a:gd name="T45" fmla="*/ 329 h 702"/>
                  <a:gd name="T46" fmla="*/ 115 w 378"/>
                  <a:gd name="T47" fmla="*/ 386 h 702"/>
                  <a:gd name="T48" fmla="*/ 86 w 378"/>
                  <a:gd name="T49" fmla="*/ 433 h 702"/>
                  <a:gd name="T50" fmla="*/ 60 w 378"/>
                  <a:gd name="T51" fmla="*/ 479 h 702"/>
                  <a:gd name="T52" fmla="*/ 20 w 378"/>
                  <a:gd name="T53" fmla="*/ 540 h 702"/>
                  <a:gd name="T54" fmla="*/ 0 w 378"/>
                  <a:gd name="T55" fmla="*/ 584 h 702"/>
                  <a:gd name="T56" fmla="*/ 0 w 378"/>
                  <a:gd name="T57" fmla="*/ 615 h 702"/>
                  <a:gd name="T58" fmla="*/ 0 w 378"/>
                  <a:gd name="T59" fmla="*/ 657 h 702"/>
                  <a:gd name="T60" fmla="*/ 0 w 378"/>
                  <a:gd name="T61" fmla="*/ 715 h 702"/>
                  <a:gd name="T62" fmla="*/ 0 w 378"/>
                  <a:gd name="T63" fmla="*/ 785 h 702"/>
                  <a:gd name="T64" fmla="*/ 0 w 378"/>
                  <a:gd name="T65" fmla="*/ 870 h 702"/>
                  <a:gd name="T66" fmla="*/ 0 w 378"/>
                  <a:gd name="T67" fmla="*/ 954 h 702"/>
                  <a:gd name="T68" fmla="*/ 0 w 378"/>
                  <a:gd name="T69" fmla="*/ 1051 h 702"/>
                  <a:gd name="T70" fmla="*/ 0 w 378"/>
                  <a:gd name="T71" fmla="*/ 1145 h 702"/>
                  <a:gd name="T72" fmla="*/ 0 w 378"/>
                  <a:gd name="T73" fmla="*/ 1240 h 702"/>
                  <a:gd name="T74" fmla="*/ 0 w 378"/>
                  <a:gd name="T75" fmla="*/ 1325 h 702"/>
                  <a:gd name="T76" fmla="*/ 0 w 378"/>
                  <a:gd name="T77" fmla="*/ 1413 h 702"/>
                  <a:gd name="T78" fmla="*/ 2 w 378"/>
                  <a:gd name="T79" fmla="*/ 1487 h 702"/>
                  <a:gd name="T80" fmla="*/ 2 w 378"/>
                  <a:gd name="T81" fmla="*/ 1546 h 702"/>
                  <a:gd name="T82" fmla="*/ 3 w 378"/>
                  <a:gd name="T83" fmla="*/ 1594 h 702"/>
                  <a:gd name="T84" fmla="*/ 14 w 378"/>
                  <a:gd name="T85" fmla="*/ 1622 h 702"/>
                  <a:gd name="T86" fmla="*/ 47 w 378"/>
                  <a:gd name="T87" fmla="*/ 1651 h 702"/>
                  <a:gd name="T88" fmla="*/ 101 w 378"/>
                  <a:gd name="T89" fmla="*/ 1678 h 702"/>
                  <a:gd name="T90" fmla="*/ 166 w 378"/>
                  <a:gd name="T91" fmla="*/ 1718 h 702"/>
                  <a:gd name="T92" fmla="*/ 218 w 378"/>
                  <a:gd name="T93" fmla="*/ 1744 h 702"/>
                  <a:gd name="T94" fmla="*/ 285 w 378"/>
                  <a:gd name="T95" fmla="*/ 1780 h 702"/>
                  <a:gd name="T96" fmla="*/ 350 w 378"/>
                  <a:gd name="T97" fmla="*/ 1821 h 702"/>
                  <a:gd name="T98" fmla="*/ 398 w 378"/>
                  <a:gd name="T99" fmla="*/ 1848 h 702"/>
                  <a:gd name="T100" fmla="*/ 416 w 378"/>
                  <a:gd name="T101" fmla="*/ 2082 h 702"/>
                  <a:gd name="T102" fmla="*/ 42 w 378"/>
                  <a:gd name="T103" fmla="*/ 607 h 702"/>
                  <a:gd name="T104" fmla="*/ 1132 w 378"/>
                  <a:gd name="T105" fmla="*/ 346 h 7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8"/>
                  <a:gd name="T160" fmla="*/ 0 h 702"/>
                  <a:gd name="T161" fmla="*/ 378 w 378"/>
                  <a:gd name="T162" fmla="*/ 702 h 7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8" h="702">
                    <a:moveTo>
                      <a:pt x="378" y="117"/>
                    </a:moveTo>
                    <a:lnTo>
                      <a:pt x="376" y="116"/>
                    </a:lnTo>
                    <a:lnTo>
                      <a:pt x="373" y="112"/>
                    </a:lnTo>
                    <a:lnTo>
                      <a:pt x="370" y="109"/>
                    </a:lnTo>
                    <a:lnTo>
                      <a:pt x="368" y="108"/>
                    </a:lnTo>
                    <a:lnTo>
                      <a:pt x="364" y="104"/>
                    </a:lnTo>
                    <a:lnTo>
                      <a:pt x="361" y="101"/>
                    </a:lnTo>
                    <a:lnTo>
                      <a:pt x="357" y="97"/>
                    </a:lnTo>
                    <a:lnTo>
                      <a:pt x="353" y="93"/>
                    </a:lnTo>
                    <a:lnTo>
                      <a:pt x="349" y="88"/>
                    </a:lnTo>
                    <a:lnTo>
                      <a:pt x="345" y="84"/>
                    </a:lnTo>
                    <a:lnTo>
                      <a:pt x="339" y="80"/>
                    </a:lnTo>
                    <a:lnTo>
                      <a:pt x="335" y="75"/>
                    </a:lnTo>
                    <a:lnTo>
                      <a:pt x="330" y="71"/>
                    </a:lnTo>
                    <a:lnTo>
                      <a:pt x="326" y="67"/>
                    </a:lnTo>
                    <a:lnTo>
                      <a:pt x="321" y="61"/>
                    </a:lnTo>
                    <a:lnTo>
                      <a:pt x="315" y="56"/>
                    </a:lnTo>
                    <a:lnTo>
                      <a:pt x="310" y="50"/>
                    </a:lnTo>
                    <a:lnTo>
                      <a:pt x="306" y="46"/>
                    </a:lnTo>
                    <a:lnTo>
                      <a:pt x="301" y="41"/>
                    </a:lnTo>
                    <a:lnTo>
                      <a:pt x="297" y="37"/>
                    </a:lnTo>
                    <a:lnTo>
                      <a:pt x="291" y="32"/>
                    </a:lnTo>
                    <a:lnTo>
                      <a:pt x="287" y="29"/>
                    </a:lnTo>
                    <a:lnTo>
                      <a:pt x="283" y="25"/>
                    </a:lnTo>
                    <a:lnTo>
                      <a:pt x="279" y="21"/>
                    </a:lnTo>
                    <a:lnTo>
                      <a:pt x="276" y="18"/>
                    </a:lnTo>
                    <a:lnTo>
                      <a:pt x="272" y="16"/>
                    </a:lnTo>
                    <a:lnTo>
                      <a:pt x="268" y="10"/>
                    </a:lnTo>
                    <a:lnTo>
                      <a:pt x="266" y="9"/>
                    </a:lnTo>
                    <a:lnTo>
                      <a:pt x="263" y="8"/>
                    </a:lnTo>
                    <a:lnTo>
                      <a:pt x="262" y="8"/>
                    </a:lnTo>
                    <a:lnTo>
                      <a:pt x="259" y="6"/>
                    </a:lnTo>
                    <a:lnTo>
                      <a:pt x="256" y="5"/>
                    </a:lnTo>
                    <a:lnTo>
                      <a:pt x="252" y="5"/>
                    </a:lnTo>
                    <a:lnTo>
                      <a:pt x="248" y="5"/>
                    </a:lnTo>
                    <a:lnTo>
                      <a:pt x="243" y="4"/>
                    </a:lnTo>
                    <a:lnTo>
                      <a:pt x="239" y="4"/>
                    </a:lnTo>
                    <a:lnTo>
                      <a:pt x="233" y="2"/>
                    </a:lnTo>
                    <a:lnTo>
                      <a:pt x="228" y="2"/>
                    </a:lnTo>
                    <a:lnTo>
                      <a:pt x="221" y="1"/>
                    </a:lnTo>
                    <a:lnTo>
                      <a:pt x="216" y="1"/>
                    </a:lnTo>
                    <a:lnTo>
                      <a:pt x="212" y="1"/>
                    </a:lnTo>
                    <a:lnTo>
                      <a:pt x="209" y="1"/>
                    </a:lnTo>
                    <a:lnTo>
                      <a:pt x="205" y="1"/>
                    </a:lnTo>
                    <a:lnTo>
                      <a:pt x="203" y="1"/>
                    </a:lnTo>
                    <a:lnTo>
                      <a:pt x="196" y="1"/>
                    </a:lnTo>
                    <a:lnTo>
                      <a:pt x="191" y="1"/>
                    </a:lnTo>
                    <a:lnTo>
                      <a:pt x="187" y="0"/>
                    </a:lnTo>
                    <a:lnTo>
                      <a:pt x="184" y="0"/>
                    </a:lnTo>
                    <a:lnTo>
                      <a:pt x="180" y="0"/>
                    </a:lnTo>
                    <a:lnTo>
                      <a:pt x="177" y="0"/>
                    </a:lnTo>
                    <a:lnTo>
                      <a:pt x="170" y="0"/>
                    </a:lnTo>
                    <a:lnTo>
                      <a:pt x="165" y="0"/>
                    </a:lnTo>
                    <a:lnTo>
                      <a:pt x="158" y="0"/>
                    </a:lnTo>
                    <a:lnTo>
                      <a:pt x="153" y="0"/>
                    </a:lnTo>
                    <a:lnTo>
                      <a:pt x="148" y="0"/>
                    </a:lnTo>
                    <a:lnTo>
                      <a:pt x="144" y="0"/>
                    </a:lnTo>
                    <a:lnTo>
                      <a:pt x="138" y="0"/>
                    </a:lnTo>
                    <a:lnTo>
                      <a:pt x="134" y="0"/>
                    </a:lnTo>
                    <a:lnTo>
                      <a:pt x="130" y="1"/>
                    </a:lnTo>
                    <a:lnTo>
                      <a:pt x="128" y="1"/>
                    </a:lnTo>
                    <a:lnTo>
                      <a:pt x="122" y="2"/>
                    </a:lnTo>
                    <a:lnTo>
                      <a:pt x="121" y="5"/>
                    </a:lnTo>
                    <a:lnTo>
                      <a:pt x="120" y="5"/>
                    </a:lnTo>
                    <a:lnTo>
                      <a:pt x="118" y="6"/>
                    </a:lnTo>
                    <a:lnTo>
                      <a:pt x="117" y="10"/>
                    </a:lnTo>
                    <a:lnTo>
                      <a:pt x="114" y="14"/>
                    </a:lnTo>
                    <a:lnTo>
                      <a:pt x="111" y="18"/>
                    </a:lnTo>
                    <a:lnTo>
                      <a:pt x="107" y="24"/>
                    </a:lnTo>
                    <a:lnTo>
                      <a:pt x="106" y="25"/>
                    </a:lnTo>
                    <a:lnTo>
                      <a:pt x="103" y="29"/>
                    </a:lnTo>
                    <a:lnTo>
                      <a:pt x="102" y="32"/>
                    </a:lnTo>
                    <a:lnTo>
                      <a:pt x="101" y="36"/>
                    </a:lnTo>
                    <a:lnTo>
                      <a:pt x="98" y="38"/>
                    </a:lnTo>
                    <a:lnTo>
                      <a:pt x="95" y="42"/>
                    </a:lnTo>
                    <a:lnTo>
                      <a:pt x="93" y="46"/>
                    </a:lnTo>
                    <a:lnTo>
                      <a:pt x="91" y="49"/>
                    </a:lnTo>
                    <a:lnTo>
                      <a:pt x="87" y="53"/>
                    </a:lnTo>
                    <a:lnTo>
                      <a:pt x="86" y="57"/>
                    </a:lnTo>
                    <a:lnTo>
                      <a:pt x="83" y="61"/>
                    </a:lnTo>
                    <a:lnTo>
                      <a:pt x="81" y="65"/>
                    </a:lnTo>
                    <a:lnTo>
                      <a:pt x="78" y="69"/>
                    </a:lnTo>
                    <a:lnTo>
                      <a:pt x="75" y="73"/>
                    </a:lnTo>
                    <a:lnTo>
                      <a:pt x="73" y="77"/>
                    </a:lnTo>
                    <a:lnTo>
                      <a:pt x="70" y="83"/>
                    </a:lnTo>
                    <a:lnTo>
                      <a:pt x="67" y="87"/>
                    </a:lnTo>
                    <a:lnTo>
                      <a:pt x="65" y="92"/>
                    </a:lnTo>
                    <a:lnTo>
                      <a:pt x="62" y="96"/>
                    </a:lnTo>
                    <a:lnTo>
                      <a:pt x="59" y="100"/>
                    </a:lnTo>
                    <a:lnTo>
                      <a:pt x="55" y="104"/>
                    </a:lnTo>
                    <a:lnTo>
                      <a:pt x="52" y="108"/>
                    </a:lnTo>
                    <a:lnTo>
                      <a:pt x="50" y="112"/>
                    </a:lnTo>
                    <a:lnTo>
                      <a:pt x="47" y="117"/>
                    </a:lnTo>
                    <a:lnTo>
                      <a:pt x="44" y="122"/>
                    </a:lnTo>
                    <a:lnTo>
                      <a:pt x="42" y="126"/>
                    </a:lnTo>
                    <a:lnTo>
                      <a:pt x="39" y="130"/>
                    </a:lnTo>
                    <a:lnTo>
                      <a:pt x="36" y="135"/>
                    </a:lnTo>
                    <a:lnTo>
                      <a:pt x="34" y="139"/>
                    </a:lnTo>
                    <a:lnTo>
                      <a:pt x="31" y="143"/>
                    </a:lnTo>
                    <a:lnTo>
                      <a:pt x="28" y="146"/>
                    </a:lnTo>
                    <a:lnTo>
                      <a:pt x="27" y="150"/>
                    </a:lnTo>
                    <a:lnTo>
                      <a:pt x="24" y="154"/>
                    </a:lnTo>
                    <a:lnTo>
                      <a:pt x="22" y="158"/>
                    </a:lnTo>
                    <a:lnTo>
                      <a:pt x="20" y="162"/>
                    </a:lnTo>
                    <a:lnTo>
                      <a:pt x="18" y="166"/>
                    </a:lnTo>
                    <a:lnTo>
                      <a:pt x="14" y="171"/>
                    </a:lnTo>
                    <a:lnTo>
                      <a:pt x="11" y="178"/>
                    </a:lnTo>
                    <a:lnTo>
                      <a:pt x="7" y="183"/>
                    </a:lnTo>
                    <a:lnTo>
                      <a:pt x="6" y="189"/>
                    </a:lnTo>
                    <a:lnTo>
                      <a:pt x="3" y="193"/>
                    </a:lnTo>
                    <a:lnTo>
                      <a:pt x="2" y="195"/>
                    </a:lnTo>
                    <a:lnTo>
                      <a:pt x="0" y="198"/>
                    </a:lnTo>
                    <a:lnTo>
                      <a:pt x="0" y="201"/>
                    </a:lnTo>
                    <a:lnTo>
                      <a:pt x="0" y="202"/>
                    </a:lnTo>
                    <a:lnTo>
                      <a:pt x="0" y="206"/>
                    </a:lnTo>
                    <a:lnTo>
                      <a:pt x="0" y="207"/>
                    </a:lnTo>
                    <a:lnTo>
                      <a:pt x="0" y="211"/>
                    </a:lnTo>
                    <a:lnTo>
                      <a:pt x="0" y="214"/>
                    </a:lnTo>
                    <a:lnTo>
                      <a:pt x="0" y="218"/>
                    </a:lnTo>
                    <a:lnTo>
                      <a:pt x="0" y="222"/>
                    </a:lnTo>
                    <a:lnTo>
                      <a:pt x="0" y="226"/>
                    </a:lnTo>
                    <a:lnTo>
                      <a:pt x="0" y="231"/>
                    </a:lnTo>
                    <a:lnTo>
                      <a:pt x="0" y="237"/>
                    </a:lnTo>
                    <a:lnTo>
                      <a:pt x="0" y="242"/>
                    </a:lnTo>
                    <a:lnTo>
                      <a:pt x="0" y="247"/>
                    </a:lnTo>
                    <a:lnTo>
                      <a:pt x="0" y="253"/>
                    </a:lnTo>
                    <a:lnTo>
                      <a:pt x="0" y="260"/>
                    </a:lnTo>
                    <a:lnTo>
                      <a:pt x="0" y="266"/>
                    </a:lnTo>
                    <a:lnTo>
                      <a:pt x="0" y="272"/>
                    </a:lnTo>
                    <a:lnTo>
                      <a:pt x="0" y="278"/>
                    </a:lnTo>
                    <a:lnTo>
                      <a:pt x="0" y="286"/>
                    </a:lnTo>
                    <a:lnTo>
                      <a:pt x="0" y="293"/>
                    </a:lnTo>
                    <a:lnTo>
                      <a:pt x="0" y="300"/>
                    </a:lnTo>
                    <a:lnTo>
                      <a:pt x="0" y="308"/>
                    </a:lnTo>
                    <a:lnTo>
                      <a:pt x="0" y="316"/>
                    </a:lnTo>
                    <a:lnTo>
                      <a:pt x="0" y="322"/>
                    </a:lnTo>
                    <a:lnTo>
                      <a:pt x="0" y="331"/>
                    </a:lnTo>
                    <a:lnTo>
                      <a:pt x="0" y="339"/>
                    </a:lnTo>
                    <a:lnTo>
                      <a:pt x="0" y="347"/>
                    </a:lnTo>
                    <a:lnTo>
                      <a:pt x="0" y="355"/>
                    </a:lnTo>
                    <a:lnTo>
                      <a:pt x="0" y="363"/>
                    </a:lnTo>
                    <a:lnTo>
                      <a:pt x="0" y="371"/>
                    </a:lnTo>
                    <a:lnTo>
                      <a:pt x="0" y="379"/>
                    </a:lnTo>
                    <a:lnTo>
                      <a:pt x="0" y="387"/>
                    </a:lnTo>
                    <a:lnTo>
                      <a:pt x="0" y="395"/>
                    </a:lnTo>
                    <a:lnTo>
                      <a:pt x="0" y="402"/>
                    </a:lnTo>
                    <a:lnTo>
                      <a:pt x="0" y="411"/>
                    </a:lnTo>
                    <a:lnTo>
                      <a:pt x="0" y="418"/>
                    </a:lnTo>
                    <a:lnTo>
                      <a:pt x="0" y="426"/>
                    </a:lnTo>
                    <a:lnTo>
                      <a:pt x="0" y="434"/>
                    </a:lnTo>
                    <a:lnTo>
                      <a:pt x="0" y="442"/>
                    </a:lnTo>
                    <a:lnTo>
                      <a:pt x="0" y="448"/>
                    </a:lnTo>
                    <a:lnTo>
                      <a:pt x="0" y="455"/>
                    </a:lnTo>
                    <a:lnTo>
                      <a:pt x="0" y="462"/>
                    </a:lnTo>
                    <a:lnTo>
                      <a:pt x="0" y="470"/>
                    </a:lnTo>
                    <a:lnTo>
                      <a:pt x="0" y="477"/>
                    </a:lnTo>
                    <a:lnTo>
                      <a:pt x="0" y="483"/>
                    </a:lnTo>
                    <a:lnTo>
                      <a:pt x="0" y="490"/>
                    </a:lnTo>
                    <a:lnTo>
                      <a:pt x="2" y="497"/>
                    </a:lnTo>
                    <a:lnTo>
                      <a:pt x="2" y="502"/>
                    </a:lnTo>
                    <a:lnTo>
                      <a:pt x="2" y="507"/>
                    </a:lnTo>
                    <a:lnTo>
                      <a:pt x="2" y="513"/>
                    </a:lnTo>
                    <a:lnTo>
                      <a:pt x="2" y="518"/>
                    </a:lnTo>
                    <a:lnTo>
                      <a:pt x="2" y="522"/>
                    </a:lnTo>
                    <a:lnTo>
                      <a:pt x="2" y="526"/>
                    </a:lnTo>
                    <a:lnTo>
                      <a:pt x="2" y="530"/>
                    </a:lnTo>
                    <a:lnTo>
                      <a:pt x="3" y="534"/>
                    </a:lnTo>
                    <a:lnTo>
                      <a:pt x="3" y="538"/>
                    </a:lnTo>
                    <a:lnTo>
                      <a:pt x="3" y="541"/>
                    </a:lnTo>
                    <a:lnTo>
                      <a:pt x="3" y="544"/>
                    </a:lnTo>
                    <a:lnTo>
                      <a:pt x="3" y="546"/>
                    </a:lnTo>
                    <a:lnTo>
                      <a:pt x="4" y="549"/>
                    </a:lnTo>
                    <a:lnTo>
                      <a:pt x="6" y="550"/>
                    </a:lnTo>
                    <a:lnTo>
                      <a:pt x="7" y="552"/>
                    </a:lnTo>
                    <a:lnTo>
                      <a:pt x="12" y="554"/>
                    </a:lnTo>
                    <a:lnTo>
                      <a:pt x="16" y="557"/>
                    </a:lnTo>
                    <a:lnTo>
                      <a:pt x="20" y="558"/>
                    </a:lnTo>
                    <a:lnTo>
                      <a:pt x="24" y="561"/>
                    </a:lnTo>
                    <a:lnTo>
                      <a:pt x="30" y="565"/>
                    </a:lnTo>
                    <a:lnTo>
                      <a:pt x="34" y="566"/>
                    </a:lnTo>
                    <a:lnTo>
                      <a:pt x="39" y="570"/>
                    </a:lnTo>
                    <a:lnTo>
                      <a:pt x="44" y="573"/>
                    </a:lnTo>
                    <a:lnTo>
                      <a:pt x="51" y="577"/>
                    </a:lnTo>
                    <a:lnTo>
                      <a:pt x="56" y="580"/>
                    </a:lnTo>
                    <a:lnTo>
                      <a:pt x="63" y="584"/>
                    </a:lnTo>
                    <a:lnTo>
                      <a:pt x="66" y="585"/>
                    </a:lnTo>
                    <a:lnTo>
                      <a:pt x="70" y="586"/>
                    </a:lnTo>
                    <a:lnTo>
                      <a:pt x="73" y="589"/>
                    </a:lnTo>
                    <a:lnTo>
                      <a:pt x="77" y="590"/>
                    </a:lnTo>
                    <a:lnTo>
                      <a:pt x="82" y="594"/>
                    </a:lnTo>
                    <a:lnTo>
                      <a:pt x="87" y="597"/>
                    </a:lnTo>
                    <a:lnTo>
                      <a:pt x="94" y="601"/>
                    </a:lnTo>
                    <a:lnTo>
                      <a:pt x="101" y="605"/>
                    </a:lnTo>
                    <a:lnTo>
                      <a:pt x="106" y="608"/>
                    </a:lnTo>
                    <a:lnTo>
                      <a:pt x="111" y="612"/>
                    </a:lnTo>
                    <a:lnTo>
                      <a:pt x="117" y="615"/>
                    </a:lnTo>
                    <a:lnTo>
                      <a:pt x="122" y="617"/>
                    </a:lnTo>
                    <a:lnTo>
                      <a:pt x="126" y="620"/>
                    </a:lnTo>
                    <a:lnTo>
                      <a:pt x="130" y="621"/>
                    </a:lnTo>
                    <a:lnTo>
                      <a:pt x="133" y="624"/>
                    </a:lnTo>
                    <a:lnTo>
                      <a:pt x="137" y="625"/>
                    </a:lnTo>
                    <a:lnTo>
                      <a:pt x="141" y="628"/>
                    </a:lnTo>
                    <a:lnTo>
                      <a:pt x="142" y="629"/>
                    </a:lnTo>
                    <a:lnTo>
                      <a:pt x="140" y="702"/>
                    </a:lnTo>
                    <a:lnTo>
                      <a:pt x="160" y="702"/>
                    </a:lnTo>
                    <a:lnTo>
                      <a:pt x="161" y="619"/>
                    </a:lnTo>
                    <a:lnTo>
                      <a:pt x="22" y="536"/>
                    </a:lnTo>
                    <a:lnTo>
                      <a:pt x="14" y="205"/>
                    </a:lnTo>
                    <a:lnTo>
                      <a:pt x="134" y="18"/>
                    </a:lnTo>
                    <a:lnTo>
                      <a:pt x="256" y="26"/>
                    </a:lnTo>
                    <a:lnTo>
                      <a:pt x="377" y="144"/>
                    </a:lnTo>
                    <a:lnTo>
                      <a:pt x="378" y="11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31" name="Freeform 86">
                <a:extLst>
                  <a:ext uri="{FF2B5EF4-FFF2-40B4-BE49-F238E27FC236}">
                    <a16:creationId xmlns:a16="http://schemas.microsoft.com/office/drawing/2014/main" id="{88BC98E9-3094-4A3E-9531-BA827C36CAC4}"/>
                  </a:ext>
                </a:extLst>
              </p:cNvPr>
              <p:cNvSpPr>
                <a:spLocks/>
              </p:cNvSpPr>
              <p:nvPr/>
            </p:nvSpPr>
            <p:spPr bwMode="auto">
              <a:xfrm>
                <a:off x="3385" y="1532"/>
                <a:ext cx="142" cy="174"/>
              </a:xfrm>
              <a:custGeom>
                <a:avLst/>
                <a:gdLst>
                  <a:gd name="T0" fmla="*/ 377 w 129"/>
                  <a:gd name="T1" fmla="*/ 0 h 157"/>
                  <a:gd name="T2" fmla="*/ 371 w 129"/>
                  <a:gd name="T3" fmla="*/ 0 h 157"/>
                  <a:gd name="T4" fmla="*/ 362 w 129"/>
                  <a:gd name="T5" fmla="*/ 3 h 157"/>
                  <a:gd name="T6" fmla="*/ 349 w 129"/>
                  <a:gd name="T7" fmla="*/ 16 h 157"/>
                  <a:gd name="T8" fmla="*/ 341 w 129"/>
                  <a:gd name="T9" fmla="*/ 20 h 157"/>
                  <a:gd name="T10" fmla="*/ 328 w 129"/>
                  <a:gd name="T11" fmla="*/ 26 h 157"/>
                  <a:gd name="T12" fmla="*/ 321 w 129"/>
                  <a:gd name="T13" fmla="*/ 37 h 157"/>
                  <a:gd name="T14" fmla="*/ 306 w 129"/>
                  <a:gd name="T15" fmla="*/ 47 h 157"/>
                  <a:gd name="T16" fmla="*/ 291 w 129"/>
                  <a:gd name="T17" fmla="*/ 54 h 157"/>
                  <a:gd name="T18" fmla="*/ 273 w 129"/>
                  <a:gd name="T19" fmla="*/ 68 h 157"/>
                  <a:gd name="T20" fmla="*/ 257 w 129"/>
                  <a:gd name="T21" fmla="*/ 78 h 157"/>
                  <a:gd name="T22" fmla="*/ 244 w 129"/>
                  <a:gd name="T23" fmla="*/ 87 h 157"/>
                  <a:gd name="T24" fmla="*/ 226 w 129"/>
                  <a:gd name="T25" fmla="*/ 98 h 157"/>
                  <a:gd name="T26" fmla="*/ 211 w 129"/>
                  <a:gd name="T27" fmla="*/ 110 h 157"/>
                  <a:gd name="T28" fmla="*/ 191 w 129"/>
                  <a:gd name="T29" fmla="*/ 126 h 157"/>
                  <a:gd name="T30" fmla="*/ 178 w 129"/>
                  <a:gd name="T31" fmla="*/ 140 h 157"/>
                  <a:gd name="T32" fmla="*/ 157 w 129"/>
                  <a:gd name="T33" fmla="*/ 148 h 157"/>
                  <a:gd name="T34" fmla="*/ 140 w 129"/>
                  <a:gd name="T35" fmla="*/ 161 h 157"/>
                  <a:gd name="T36" fmla="*/ 124 w 129"/>
                  <a:gd name="T37" fmla="*/ 177 h 157"/>
                  <a:gd name="T38" fmla="*/ 109 w 129"/>
                  <a:gd name="T39" fmla="*/ 184 h 157"/>
                  <a:gd name="T40" fmla="*/ 89 w 129"/>
                  <a:gd name="T41" fmla="*/ 200 h 157"/>
                  <a:gd name="T42" fmla="*/ 78 w 129"/>
                  <a:gd name="T43" fmla="*/ 207 h 157"/>
                  <a:gd name="T44" fmla="*/ 67 w 129"/>
                  <a:gd name="T45" fmla="*/ 223 h 157"/>
                  <a:gd name="T46" fmla="*/ 54 w 129"/>
                  <a:gd name="T47" fmla="*/ 229 h 157"/>
                  <a:gd name="T48" fmla="*/ 42 w 129"/>
                  <a:gd name="T49" fmla="*/ 240 h 157"/>
                  <a:gd name="T50" fmla="*/ 29 w 129"/>
                  <a:gd name="T51" fmla="*/ 246 h 157"/>
                  <a:gd name="T52" fmla="*/ 23 w 129"/>
                  <a:gd name="T53" fmla="*/ 256 h 157"/>
                  <a:gd name="T54" fmla="*/ 14 w 129"/>
                  <a:gd name="T55" fmla="*/ 269 h 157"/>
                  <a:gd name="T56" fmla="*/ 3 w 129"/>
                  <a:gd name="T57" fmla="*/ 277 h 157"/>
                  <a:gd name="T58" fmla="*/ 2 w 129"/>
                  <a:gd name="T59" fmla="*/ 278 h 157"/>
                  <a:gd name="T60" fmla="*/ 0 w 129"/>
                  <a:gd name="T61" fmla="*/ 289 h 157"/>
                  <a:gd name="T62" fmla="*/ 0 w 129"/>
                  <a:gd name="T63" fmla="*/ 302 h 157"/>
                  <a:gd name="T64" fmla="*/ 0 w 129"/>
                  <a:gd name="T65" fmla="*/ 313 h 157"/>
                  <a:gd name="T66" fmla="*/ 0 w 129"/>
                  <a:gd name="T67" fmla="*/ 327 h 157"/>
                  <a:gd name="T68" fmla="*/ 0 w 129"/>
                  <a:gd name="T69" fmla="*/ 345 h 157"/>
                  <a:gd name="T70" fmla="*/ 0 w 129"/>
                  <a:gd name="T71" fmla="*/ 360 h 157"/>
                  <a:gd name="T72" fmla="*/ 0 w 129"/>
                  <a:gd name="T73" fmla="*/ 378 h 157"/>
                  <a:gd name="T74" fmla="*/ 0 w 129"/>
                  <a:gd name="T75" fmla="*/ 391 h 157"/>
                  <a:gd name="T76" fmla="*/ 0 w 129"/>
                  <a:gd name="T77" fmla="*/ 406 h 157"/>
                  <a:gd name="T78" fmla="*/ 0 w 129"/>
                  <a:gd name="T79" fmla="*/ 419 h 157"/>
                  <a:gd name="T80" fmla="*/ 0 w 129"/>
                  <a:gd name="T81" fmla="*/ 432 h 157"/>
                  <a:gd name="T82" fmla="*/ 0 w 129"/>
                  <a:gd name="T83" fmla="*/ 441 h 157"/>
                  <a:gd name="T84" fmla="*/ 0 w 129"/>
                  <a:gd name="T85" fmla="*/ 453 h 157"/>
                  <a:gd name="T86" fmla="*/ 0 w 129"/>
                  <a:gd name="T87" fmla="*/ 457 h 157"/>
                  <a:gd name="T88" fmla="*/ 0 w 129"/>
                  <a:gd name="T89" fmla="*/ 461 h 157"/>
                  <a:gd name="T90" fmla="*/ 69 w 129"/>
                  <a:gd name="T91" fmla="*/ 461 h 157"/>
                  <a:gd name="T92" fmla="*/ 59 w 129"/>
                  <a:gd name="T93" fmla="*/ 303 h 157"/>
                  <a:gd name="T94" fmla="*/ 395 w 129"/>
                  <a:gd name="T95" fmla="*/ 54 h 157"/>
                  <a:gd name="T96" fmla="*/ 377 w 129"/>
                  <a:gd name="T97" fmla="*/ 0 h 157"/>
                  <a:gd name="T98" fmla="*/ 377 w 129"/>
                  <a:gd name="T99" fmla="*/ 0 h 1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
                  <a:gd name="T151" fmla="*/ 0 h 157"/>
                  <a:gd name="T152" fmla="*/ 129 w 129"/>
                  <a:gd name="T153" fmla="*/ 157 h 1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 h="157">
                    <a:moveTo>
                      <a:pt x="124" y="0"/>
                    </a:moveTo>
                    <a:lnTo>
                      <a:pt x="122" y="0"/>
                    </a:lnTo>
                    <a:lnTo>
                      <a:pt x="118" y="3"/>
                    </a:lnTo>
                    <a:lnTo>
                      <a:pt x="114" y="5"/>
                    </a:lnTo>
                    <a:lnTo>
                      <a:pt x="112" y="7"/>
                    </a:lnTo>
                    <a:lnTo>
                      <a:pt x="108" y="9"/>
                    </a:lnTo>
                    <a:lnTo>
                      <a:pt x="105" y="12"/>
                    </a:lnTo>
                    <a:lnTo>
                      <a:pt x="100" y="16"/>
                    </a:lnTo>
                    <a:lnTo>
                      <a:pt x="96" y="19"/>
                    </a:lnTo>
                    <a:lnTo>
                      <a:pt x="90" y="23"/>
                    </a:lnTo>
                    <a:lnTo>
                      <a:pt x="85" y="27"/>
                    </a:lnTo>
                    <a:lnTo>
                      <a:pt x="80" y="29"/>
                    </a:lnTo>
                    <a:lnTo>
                      <a:pt x="74" y="33"/>
                    </a:lnTo>
                    <a:lnTo>
                      <a:pt x="69" y="37"/>
                    </a:lnTo>
                    <a:lnTo>
                      <a:pt x="63" y="43"/>
                    </a:lnTo>
                    <a:lnTo>
                      <a:pt x="58" y="47"/>
                    </a:lnTo>
                    <a:lnTo>
                      <a:pt x="51" y="51"/>
                    </a:lnTo>
                    <a:lnTo>
                      <a:pt x="46" y="55"/>
                    </a:lnTo>
                    <a:lnTo>
                      <a:pt x="41" y="59"/>
                    </a:lnTo>
                    <a:lnTo>
                      <a:pt x="35" y="63"/>
                    </a:lnTo>
                    <a:lnTo>
                      <a:pt x="30" y="67"/>
                    </a:lnTo>
                    <a:lnTo>
                      <a:pt x="26" y="71"/>
                    </a:lnTo>
                    <a:lnTo>
                      <a:pt x="22" y="75"/>
                    </a:lnTo>
                    <a:lnTo>
                      <a:pt x="18" y="78"/>
                    </a:lnTo>
                    <a:lnTo>
                      <a:pt x="14" y="82"/>
                    </a:lnTo>
                    <a:lnTo>
                      <a:pt x="10" y="83"/>
                    </a:lnTo>
                    <a:lnTo>
                      <a:pt x="8" y="87"/>
                    </a:lnTo>
                    <a:lnTo>
                      <a:pt x="4" y="91"/>
                    </a:lnTo>
                    <a:lnTo>
                      <a:pt x="3" y="94"/>
                    </a:lnTo>
                    <a:lnTo>
                      <a:pt x="2" y="95"/>
                    </a:lnTo>
                    <a:lnTo>
                      <a:pt x="0" y="98"/>
                    </a:lnTo>
                    <a:lnTo>
                      <a:pt x="0" y="102"/>
                    </a:lnTo>
                    <a:lnTo>
                      <a:pt x="0" y="107"/>
                    </a:lnTo>
                    <a:lnTo>
                      <a:pt x="0" y="111"/>
                    </a:lnTo>
                    <a:lnTo>
                      <a:pt x="0" y="117"/>
                    </a:lnTo>
                    <a:lnTo>
                      <a:pt x="0" y="122"/>
                    </a:lnTo>
                    <a:lnTo>
                      <a:pt x="0" y="129"/>
                    </a:lnTo>
                    <a:lnTo>
                      <a:pt x="0" y="133"/>
                    </a:lnTo>
                    <a:lnTo>
                      <a:pt x="0" y="138"/>
                    </a:lnTo>
                    <a:lnTo>
                      <a:pt x="0" y="143"/>
                    </a:lnTo>
                    <a:lnTo>
                      <a:pt x="0" y="147"/>
                    </a:lnTo>
                    <a:lnTo>
                      <a:pt x="0" y="150"/>
                    </a:lnTo>
                    <a:lnTo>
                      <a:pt x="0" y="154"/>
                    </a:lnTo>
                    <a:lnTo>
                      <a:pt x="0" y="155"/>
                    </a:lnTo>
                    <a:lnTo>
                      <a:pt x="0" y="157"/>
                    </a:lnTo>
                    <a:lnTo>
                      <a:pt x="23" y="157"/>
                    </a:lnTo>
                    <a:lnTo>
                      <a:pt x="19" y="103"/>
                    </a:lnTo>
                    <a:lnTo>
                      <a:pt x="129" y="19"/>
                    </a:lnTo>
                    <a:lnTo>
                      <a:pt x="12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32" name="Freeform 87">
                <a:extLst>
                  <a:ext uri="{FF2B5EF4-FFF2-40B4-BE49-F238E27FC236}">
                    <a16:creationId xmlns:a16="http://schemas.microsoft.com/office/drawing/2014/main" id="{A9E79499-6C2B-40A3-8BEA-36BA684A92D8}"/>
                  </a:ext>
                </a:extLst>
              </p:cNvPr>
              <p:cNvSpPr>
                <a:spLocks/>
              </p:cNvSpPr>
              <p:nvPr/>
            </p:nvSpPr>
            <p:spPr bwMode="auto">
              <a:xfrm>
                <a:off x="3255" y="1615"/>
                <a:ext cx="94" cy="15"/>
              </a:xfrm>
              <a:custGeom>
                <a:avLst/>
                <a:gdLst>
                  <a:gd name="T0" fmla="*/ 0 w 86"/>
                  <a:gd name="T1" fmla="*/ 0 h 22"/>
                  <a:gd name="T2" fmla="*/ 253 w 86"/>
                  <a:gd name="T3" fmla="*/ 1 h 22"/>
                  <a:gd name="T4" fmla="*/ 255 w 86"/>
                  <a:gd name="T5" fmla="*/ 68 h 22"/>
                  <a:gd name="T6" fmla="*/ 2 w 86"/>
                  <a:gd name="T7" fmla="*/ 66 h 22"/>
                  <a:gd name="T8" fmla="*/ 0 w 86"/>
                  <a:gd name="T9" fmla="*/ 0 h 22"/>
                  <a:gd name="T10" fmla="*/ 0 w 86"/>
                  <a:gd name="T11" fmla="*/ 0 h 22"/>
                  <a:gd name="T12" fmla="*/ 0 60000 65536"/>
                  <a:gd name="T13" fmla="*/ 0 60000 65536"/>
                  <a:gd name="T14" fmla="*/ 0 60000 65536"/>
                  <a:gd name="T15" fmla="*/ 0 60000 65536"/>
                  <a:gd name="T16" fmla="*/ 0 60000 65536"/>
                  <a:gd name="T17" fmla="*/ 0 60000 65536"/>
                  <a:gd name="T18" fmla="*/ 0 w 86"/>
                  <a:gd name="T19" fmla="*/ 0 h 22"/>
                  <a:gd name="T20" fmla="*/ 86 w 8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86" h="22">
                    <a:moveTo>
                      <a:pt x="0" y="0"/>
                    </a:moveTo>
                    <a:lnTo>
                      <a:pt x="85" y="1"/>
                    </a:lnTo>
                    <a:lnTo>
                      <a:pt x="86" y="22"/>
                    </a:lnTo>
                    <a:lnTo>
                      <a:pt x="2"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33" name="Freeform 88">
                <a:extLst>
                  <a:ext uri="{FF2B5EF4-FFF2-40B4-BE49-F238E27FC236}">
                    <a16:creationId xmlns:a16="http://schemas.microsoft.com/office/drawing/2014/main" id="{EF8179E9-7D1A-4FC0-90C4-9A0C81BE9281}"/>
                  </a:ext>
                </a:extLst>
              </p:cNvPr>
              <p:cNvSpPr>
                <a:spLocks/>
              </p:cNvSpPr>
              <p:nvPr/>
            </p:nvSpPr>
            <p:spPr bwMode="auto">
              <a:xfrm>
                <a:off x="2949" y="822"/>
                <a:ext cx="318" cy="884"/>
              </a:xfrm>
              <a:custGeom>
                <a:avLst/>
                <a:gdLst>
                  <a:gd name="T0" fmla="*/ 761 w 276"/>
                  <a:gd name="T1" fmla="*/ 0 h 780"/>
                  <a:gd name="T2" fmla="*/ 697 w 276"/>
                  <a:gd name="T3" fmla="*/ 1 h 780"/>
                  <a:gd name="T4" fmla="*/ 620 w 276"/>
                  <a:gd name="T5" fmla="*/ 3 h 780"/>
                  <a:gd name="T6" fmla="*/ 533 w 276"/>
                  <a:gd name="T7" fmla="*/ 14 h 780"/>
                  <a:gd name="T8" fmla="*/ 448 w 276"/>
                  <a:gd name="T9" fmla="*/ 16 h 780"/>
                  <a:gd name="T10" fmla="*/ 357 w 276"/>
                  <a:gd name="T11" fmla="*/ 23 h 780"/>
                  <a:gd name="T12" fmla="*/ 278 w 276"/>
                  <a:gd name="T13" fmla="*/ 26 h 780"/>
                  <a:gd name="T14" fmla="*/ 203 w 276"/>
                  <a:gd name="T15" fmla="*/ 33 h 780"/>
                  <a:gd name="T16" fmla="*/ 134 w 276"/>
                  <a:gd name="T17" fmla="*/ 43 h 780"/>
                  <a:gd name="T18" fmla="*/ 78 w 276"/>
                  <a:gd name="T19" fmla="*/ 98 h 780"/>
                  <a:gd name="T20" fmla="*/ 29 w 276"/>
                  <a:gd name="T21" fmla="*/ 188 h 780"/>
                  <a:gd name="T22" fmla="*/ 3 w 276"/>
                  <a:gd name="T23" fmla="*/ 247 h 780"/>
                  <a:gd name="T24" fmla="*/ 0 w 276"/>
                  <a:gd name="T25" fmla="*/ 357 h 780"/>
                  <a:gd name="T26" fmla="*/ 0 w 276"/>
                  <a:gd name="T27" fmla="*/ 533 h 780"/>
                  <a:gd name="T28" fmla="*/ 0 w 276"/>
                  <a:gd name="T29" fmla="*/ 764 h 780"/>
                  <a:gd name="T30" fmla="*/ 2 w 276"/>
                  <a:gd name="T31" fmla="*/ 1040 h 780"/>
                  <a:gd name="T32" fmla="*/ 3 w 276"/>
                  <a:gd name="T33" fmla="*/ 1319 h 780"/>
                  <a:gd name="T34" fmla="*/ 14 w 276"/>
                  <a:gd name="T35" fmla="*/ 1599 h 780"/>
                  <a:gd name="T36" fmla="*/ 18 w 276"/>
                  <a:gd name="T37" fmla="*/ 1850 h 780"/>
                  <a:gd name="T38" fmla="*/ 20 w 276"/>
                  <a:gd name="T39" fmla="*/ 2056 h 780"/>
                  <a:gd name="T40" fmla="*/ 23 w 276"/>
                  <a:gd name="T41" fmla="*/ 2209 h 780"/>
                  <a:gd name="T42" fmla="*/ 23 w 276"/>
                  <a:gd name="T43" fmla="*/ 2274 h 780"/>
                  <a:gd name="T44" fmla="*/ 78 w 276"/>
                  <a:gd name="T45" fmla="*/ 2245 h 780"/>
                  <a:gd name="T46" fmla="*/ 77 w 276"/>
                  <a:gd name="T47" fmla="*/ 2175 h 780"/>
                  <a:gd name="T48" fmla="*/ 77 w 276"/>
                  <a:gd name="T49" fmla="*/ 2077 h 780"/>
                  <a:gd name="T50" fmla="*/ 69 w 276"/>
                  <a:gd name="T51" fmla="*/ 1960 h 780"/>
                  <a:gd name="T52" fmla="*/ 69 w 276"/>
                  <a:gd name="T53" fmla="*/ 1824 h 780"/>
                  <a:gd name="T54" fmla="*/ 66 w 276"/>
                  <a:gd name="T55" fmla="*/ 1689 h 780"/>
                  <a:gd name="T56" fmla="*/ 66 w 276"/>
                  <a:gd name="T57" fmla="*/ 1552 h 780"/>
                  <a:gd name="T58" fmla="*/ 60 w 276"/>
                  <a:gd name="T59" fmla="*/ 1424 h 780"/>
                  <a:gd name="T60" fmla="*/ 60 w 276"/>
                  <a:gd name="T61" fmla="*/ 1314 h 780"/>
                  <a:gd name="T62" fmla="*/ 54 w 276"/>
                  <a:gd name="T63" fmla="*/ 1229 h 780"/>
                  <a:gd name="T64" fmla="*/ 54 w 276"/>
                  <a:gd name="T65" fmla="*/ 1158 h 780"/>
                  <a:gd name="T66" fmla="*/ 54 w 276"/>
                  <a:gd name="T67" fmla="*/ 1068 h 780"/>
                  <a:gd name="T68" fmla="*/ 54 w 276"/>
                  <a:gd name="T69" fmla="*/ 965 h 780"/>
                  <a:gd name="T70" fmla="*/ 54 w 276"/>
                  <a:gd name="T71" fmla="*/ 843 h 780"/>
                  <a:gd name="T72" fmla="*/ 54 w 276"/>
                  <a:gd name="T73" fmla="*/ 725 h 780"/>
                  <a:gd name="T74" fmla="*/ 54 w 276"/>
                  <a:gd name="T75" fmla="*/ 601 h 780"/>
                  <a:gd name="T76" fmla="*/ 54 w 276"/>
                  <a:gd name="T77" fmla="*/ 488 h 780"/>
                  <a:gd name="T78" fmla="*/ 54 w 276"/>
                  <a:gd name="T79" fmla="*/ 392 h 780"/>
                  <a:gd name="T80" fmla="*/ 54 w 276"/>
                  <a:gd name="T81" fmla="*/ 313 h 780"/>
                  <a:gd name="T82" fmla="*/ 54 w 276"/>
                  <a:gd name="T83" fmla="*/ 252 h 780"/>
                  <a:gd name="T84" fmla="*/ 68 w 276"/>
                  <a:gd name="T85" fmla="*/ 224 h 780"/>
                  <a:gd name="T86" fmla="*/ 112 w 276"/>
                  <a:gd name="T87" fmla="*/ 148 h 780"/>
                  <a:gd name="T88" fmla="*/ 167 w 276"/>
                  <a:gd name="T89" fmla="*/ 98 h 780"/>
                  <a:gd name="T90" fmla="*/ 213 w 276"/>
                  <a:gd name="T91" fmla="*/ 87 h 780"/>
                  <a:gd name="T92" fmla="*/ 274 w 276"/>
                  <a:gd name="T93" fmla="*/ 83 h 780"/>
                  <a:gd name="T94" fmla="*/ 350 w 276"/>
                  <a:gd name="T95" fmla="*/ 78 h 780"/>
                  <a:gd name="T96" fmla="*/ 435 w 276"/>
                  <a:gd name="T97" fmla="*/ 74 h 780"/>
                  <a:gd name="T98" fmla="*/ 530 w 276"/>
                  <a:gd name="T99" fmla="*/ 74 h 780"/>
                  <a:gd name="T100" fmla="*/ 613 w 276"/>
                  <a:gd name="T101" fmla="*/ 69 h 780"/>
                  <a:gd name="T102" fmla="*/ 690 w 276"/>
                  <a:gd name="T103" fmla="*/ 68 h 780"/>
                  <a:gd name="T104" fmla="*/ 748 w 276"/>
                  <a:gd name="T105" fmla="*/ 61 h 780"/>
                  <a:gd name="T106" fmla="*/ 805 w 276"/>
                  <a:gd name="T107" fmla="*/ 61 h 7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6"/>
                  <a:gd name="T163" fmla="*/ 0 h 780"/>
                  <a:gd name="T164" fmla="*/ 276 w 276"/>
                  <a:gd name="T165" fmla="*/ 780 h 7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6" h="780">
                    <a:moveTo>
                      <a:pt x="275" y="0"/>
                    </a:moveTo>
                    <a:lnTo>
                      <a:pt x="274" y="0"/>
                    </a:lnTo>
                    <a:lnTo>
                      <a:pt x="272" y="0"/>
                    </a:lnTo>
                    <a:lnTo>
                      <a:pt x="270" y="0"/>
                    </a:lnTo>
                    <a:lnTo>
                      <a:pt x="266" y="0"/>
                    </a:lnTo>
                    <a:lnTo>
                      <a:pt x="260" y="0"/>
                    </a:lnTo>
                    <a:lnTo>
                      <a:pt x="255" y="1"/>
                    </a:lnTo>
                    <a:lnTo>
                      <a:pt x="251" y="1"/>
                    </a:lnTo>
                    <a:lnTo>
                      <a:pt x="248" y="1"/>
                    </a:lnTo>
                    <a:lnTo>
                      <a:pt x="246" y="1"/>
                    </a:lnTo>
                    <a:lnTo>
                      <a:pt x="242" y="1"/>
                    </a:lnTo>
                    <a:lnTo>
                      <a:pt x="238" y="1"/>
                    </a:lnTo>
                    <a:lnTo>
                      <a:pt x="234" y="1"/>
                    </a:lnTo>
                    <a:lnTo>
                      <a:pt x="230" y="1"/>
                    </a:lnTo>
                    <a:lnTo>
                      <a:pt x="226" y="3"/>
                    </a:lnTo>
                    <a:lnTo>
                      <a:pt x="220" y="3"/>
                    </a:lnTo>
                    <a:lnTo>
                      <a:pt x="216" y="3"/>
                    </a:lnTo>
                    <a:lnTo>
                      <a:pt x="212" y="3"/>
                    </a:lnTo>
                    <a:lnTo>
                      <a:pt x="208" y="4"/>
                    </a:lnTo>
                    <a:lnTo>
                      <a:pt x="203" y="4"/>
                    </a:lnTo>
                    <a:lnTo>
                      <a:pt x="197" y="4"/>
                    </a:lnTo>
                    <a:lnTo>
                      <a:pt x="193" y="4"/>
                    </a:lnTo>
                    <a:lnTo>
                      <a:pt x="188" y="4"/>
                    </a:lnTo>
                    <a:lnTo>
                      <a:pt x="183" y="4"/>
                    </a:lnTo>
                    <a:lnTo>
                      <a:pt x="179" y="5"/>
                    </a:lnTo>
                    <a:lnTo>
                      <a:pt x="173" y="5"/>
                    </a:lnTo>
                    <a:lnTo>
                      <a:pt x="168" y="5"/>
                    </a:lnTo>
                    <a:lnTo>
                      <a:pt x="162" y="5"/>
                    </a:lnTo>
                    <a:lnTo>
                      <a:pt x="158" y="5"/>
                    </a:lnTo>
                    <a:lnTo>
                      <a:pt x="153" y="5"/>
                    </a:lnTo>
                    <a:lnTo>
                      <a:pt x="148" y="7"/>
                    </a:lnTo>
                    <a:lnTo>
                      <a:pt x="142" y="7"/>
                    </a:lnTo>
                    <a:lnTo>
                      <a:pt x="137" y="7"/>
                    </a:lnTo>
                    <a:lnTo>
                      <a:pt x="133" y="7"/>
                    </a:lnTo>
                    <a:lnTo>
                      <a:pt x="128" y="8"/>
                    </a:lnTo>
                    <a:lnTo>
                      <a:pt x="122" y="8"/>
                    </a:lnTo>
                    <a:lnTo>
                      <a:pt x="117" y="8"/>
                    </a:lnTo>
                    <a:lnTo>
                      <a:pt x="113" y="8"/>
                    </a:lnTo>
                    <a:lnTo>
                      <a:pt x="109" y="9"/>
                    </a:lnTo>
                    <a:lnTo>
                      <a:pt x="103" y="9"/>
                    </a:lnTo>
                    <a:lnTo>
                      <a:pt x="99" y="9"/>
                    </a:lnTo>
                    <a:lnTo>
                      <a:pt x="95" y="9"/>
                    </a:lnTo>
                    <a:lnTo>
                      <a:pt x="91" y="11"/>
                    </a:lnTo>
                    <a:lnTo>
                      <a:pt x="87" y="11"/>
                    </a:lnTo>
                    <a:lnTo>
                      <a:pt x="82" y="11"/>
                    </a:lnTo>
                    <a:lnTo>
                      <a:pt x="79" y="11"/>
                    </a:lnTo>
                    <a:lnTo>
                      <a:pt x="75" y="11"/>
                    </a:lnTo>
                    <a:lnTo>
                      <a:pt x="69" y="11"/>
                    </a:lnTo>
                    <a:lnTo>
                      <a:pt x="63" y="12"/>
                    </a:lnTo>
                    <a:lnTo>
                      <a:pt x="58" y="12"/>
                    </a:lnTo>
                    <a:lnTo>
                      <a:pt x="54" y="13"/>
                    </a:lnTo>
                    <a:lnTo>
                      <a:pt x="51" y="13"/>
                    </a:lnTo>
                    <a:lnTo>
                      <a:pt x="50" y="15"/>
                    </a:lnTo>
                    <a:lnTo>
                      <a:pt x="46" y="15"/>
                    </a:lnTo>
                    <a:lnTo>
                      <a:pt x="43" y="16"/>
                    </a:lnTo>
                    <a:lnTo>
                      <a:pt x="40" y="19"/>
                    </a:lnTo>
                    <a:lnTo>
                      <a:pt x="36" y="23"/>
                    </a:lnTo>
                    <a:lnTo>
                      <a:pt x="34" y="25"/>
                    </a:lnTo>
                    <a:lnTo>
                      <a:pt x="31" y="29"/>
                    </a:lnTo>
                    <a:lnTo>
                      <a:pt x="27" y="33"/>
                    </a:lnTo>
                    <a:lnTo>
                      <a:pt x="24" y="39"/>
                    </a:lnTo>
                    <a:lnTo>
                      <a:pt x="22" y="44"/>
                    </a:lnTo>
                    <a:lnTo>
                      <a:pt x="18" y="49"/>
                    </a:lnTo>
                    <a:lnTo>
                      <a:pt x="15" y="53"/>
                    </a:lnTo>
                    <a:lnTo>
                      <a:pt x="12" y="59"/>
                    </a:lnTo>
                    <a:lnTo>
                      <a:pt x="10" y="64"/>
                    </a:lnTo>
                    <a:lnTo>
                      <a:pt x="7" y="70"/>
                    </a:lnTo>
                    <a:lnTo>
                      <a:pt x="6" y="74"/>
                    </a:lnTo>
                    <a:lnTo>
                      <a:pt x="4" y="78"/>
                    </a:lnTo>
                    <a:lnTo>
                      <a:pt x="4" y="79"/>
                    </a:lnTo>
                    <a:lnTo>
                      <a:pt x="3" y="82"/>
                    </a:lnTo>
                    <a:lnTo>
                      <a:pt x="3" y="84"/>
                    </a:lnTo>
                    <a:lnTo>
                      <a:pt x="3" y="88"/>
                    </a:lnTo>
                    <a:lnTo>
                      <a:pt x="2" y="94"/>
                    </a:lnTo>
                    <a:lnTo>
                      <a:pt x="2" y="99"/>
                    </a:lnTo>
                    <a:lnTo>
                      <a:pt x="2" y="106"/>
                    </a:lnTo>
                    <a:lnTo>
                      <a:pt x="2" y="114"/>
                    </a:lnTo>
                    <a:lnTo>
                      <a:pt x="0" y="122"/>
                    </a:lnTo>
                    <a:lnTo>
                      <a:pt x="0" y="130"/>
                    </a:lnTo>
                    <a:lnTo>
                      <a:pt x="0" y="139"/>
                    </a:lnTo>
                    <a:lnTo>
                      <a:pt x="0" y="150"/>
                    </a:lnTo>
                    <a:lnTo>
                      <a:pt x="0" y="161"/>
                    </a:lnTo>
                    <a:lnTo>
                      <a:pt x="0" y="171"/>
                    </a:lnTo>
                    <a:lnTo>
                      <a:pt x="0" y="183"/>
                    </a:lnTo>
                    <a:lnTo>
                      <a:pt x="0" y="195"/>
                    </a:lnTo>
                    <a:lnTo>
                      <a:pt x="0" y="209"/>
                    </a:lnTo>
                    <a:lnTo>
                      <a:pt x="0" y="221"/>
                    </a:lnTo>
                    <a:lnTo>
                      <a:pt x="0" y="234"/>
                    </a:lnTo>
                    <a:lnTo>
                      <a:pt x="0" y="249"/>
                    </a:lnTo>
                    <a:lnTo>
                      <a:pt x="0" y="262"/>
                    </a:lnTo>
                    <a:lnTo>
                      <a:pt x="0" y="277"/>
                    </a:lnTo>
                    <a:lnTo>
                      <a:pt x="0" y="292"/>
                    </a:lnTo>
                    <a:lnTo>
                      <a:pt x="2" y="308"/>
                    </a:lnTo>
                    <a:lnTo>
                      <a:pt x="2" y="323"/>
                    </a:lnTo>
                    <a:lnTo>
                      <a:pt x="2" y="339"/>
                    </a:lnTo>
                    <a:lnTo>
                      <a:pt x="2" y="355"/>
                    </a:lnTo>
                    <a:lnTo>
                      <a:pt x="2" y="371"/>
                    </a:lnTo>
                    <a:lnTo>
                      <a:pt x="2" y="386"/>
                    </a:lnTo>
                    <a:lnTo>
                      <a:pt x="3" y="402"/>
                    </a:lnTo>
                    <a:lnTo>
                      <a:pt x="3" y="418"/>
                    </a:lnTo>
                    <a:lnTo>
                      <a:pt x="3" y="435"/>
                    </a:lnTo>
                    <a:lnTo>
                      <a:pt x="3" y="450"/>
                    </a:lnTo>
                    <a:lnTo>
                      <a:pt x="3" y="466"/>
                    </a:lnTo>
                    <a:lnTo>
                      <a:pt x="3" y="482"/>
                    </a:lnTo>
                    <a:lnTo>
                      <a:pt x="4" y="498"/>
                    </a:lnTo>
                    <a:lnTo>
                      <a:pt x="4" y="514"/>
                    </a:lnTo>
                    <a:lnTo>
                      <a:pt x="4" y="530"/>
                    </a:lnTo>
                    <a:lnTo>
                      <a:pt x="4" y="545"/>
                    </a:lnTo>
                    <a:lnTo>
                      <a:pt x="6" y="561"/>
                    </a:lnTo>
                    <a:lnTo>
                      <a:pt x="6" y="575"/>
                    </a:lnTo>
                    <a:lnTo>
                      <a:pt x="6" y="589"/>
                    </a:lnTo>
                    <a:lnTo>
                      <a:pt x="6" y="603"/>
                    </a:lnTo>
                    <a:lnTo>
                      <a:pt x="6" y="618"/>
                    </a:lnTo>
                    <a:lnTo>
                      <a:pt x="6" y="631"/>
                    </a:lnTo>
                    <a:lnTo>
                      <a:pt x="6" y="644"/>
                    </a:lnTo>
                    <a:lnTo>
                      <a:pt x="6" y="656"/>
                    </a:lnTo>
                    <a:lnTo>
                      <a:pt x="7" y="670"/>
                    </a:lnTo>
                    <a:lnTo>
                      <a:pt x="7" y="681"/>
                    </a:lnTo>
                    <a:lnTo>
                      <a:pt x="7" y="693"/>
                    </a:lnTo>
                    <a:lnTo>
                      <a:pt x="7" y="702"/>
                    </a:lnTo>
                    <a:lnTo>
                      <a:pt x="7" y="713"/>
                    </a:lnTo>
                    <a:lnTo>
                      <a:pt x="7" y="722"/>
                    </a:lnTo>
                    <a:lnTo>
                      <a:pt x="7" y="730"/>
                    </a:lnTo>
                    <a:lnTo>
                      <a:pt x="7" y="739"/>
                    </a:lnTo>
                    <a:lnTo>
                      <a:pt x="8" y="746"/>
                    </a:lnTo>
                    <a:lnTo>
                      <a:pt x="8" y="753"/>
                    </a:lnTo>
                    <a:lnTo>
                      <a:pt x="8" y="760"/>
                    </a:lnTo>
                    <a:lnTo>
                      <a:pt x="8" y="764"/>
                    </a:lnTo>
                    <a:lnTo>
                      <a:pt x="8" y="769"/>
                    </a:lnTo>
                    <a:lnTo>
                      <a:pt x="8" y="772"/>
                    </a:lnTo>
                    <a:lnTo>
                      <a:pt x="8" y="774"/>
                    </a:lnTo>
                    <a:lnTo>
                      <a:pt x="8" y="776"/>
                    </a:lnTo>
                    <a:lnTo>
                      <a:pt x="10" y="777"/>
                    </a:lnTo>
                    <a:lnTo>
                      <a:pt x="27" y="780"/>
                    </a:lnTo>
                    <a:lnTo>
                      <a:pt x="27" y="778"/>
                    </a:lnTo>
                    <a:lnTo>
                      <a:pt x="27" y="777"/>
                    </a:lnTo>
                    <a:lnTo>
                      <a:pt x="27" y="772"/>
                    </a:lnTo>
                    <a:lnTo>
                      <a:pt x="27" y="766"/>
                    </a:lnTo>
                    <a:lnTo>
                      <a:pt x="26" y="764"/>
                    </a:lnTo>
                    <a:lnTo>
                      <a:pt x="26" y="760"/>
                    </a:lnTo>
                    <a:lnTo>
                      <a:pt x="26" y="756"/>
                    </a:lnTo>
                    <a:lnTo>
                      <a:pt x="26" y="752"/>
                    </a:lnTo>
                    <a:lnTo>
                      <a:pt x="26" y="746"/>
                    </a:lnTo>
                    <a:lnTo>
                      <a:pt x="26" y="742"/>
                    </a:lnTo>
                    <a:lnTo>
                      <a:pt x="26" y="737"/>
                    </a:lnTo>
                    <a:lnTo>
                      <a:pt x="26" y="733"/>
                    </a:lnTo>
                    <a:lnTo>
                      <a:pt x="26" y="726"/>
                    </a:lnTo>
                    <a:lnTo>
                      <a:pt x="26" y="721"/>
                    </a:lnTo>
                    <a:lnTo>
                      <a:pt x="26" y="715"/>
                    </a:lnTo>
                    <a:lnTo>
                      <a:pt x="26" y="709"/>
                    </a:lnTo>
                    <a:lnTo>
                      <a:pt x="24" y="702"/>
                    </a:lnTo>
                    <a:lnTo>
                      <a:pt x="24" y="695"/>
                    </a:lnTo>
                    <a:lnTo>
                      <a:pt x="24" y="690"/>
                    </a:lnTo>
                    <a:lnTo>
                      <a:pt x="24" y="683"/>
                    </a:lnTo>
                    <a:lnTo>
                      <a:pt x="24" y="675"/>
                    </a:lnTo>
                    <a:lnTo>
                      <a:pt x="24" y="668"/>
                    </a:lnTo>
                    <a:lnTo>
                      <a:pt x="24" y="660"/>
                    </a:lnTo>
                    <a:lnTo>
                      <a:pt x="24" y="654"/>
                    </a:lnTo>
                    <a:lnTo>
                      <a:pt x="24" y="646"/>
                    </a:lnTo>
                    <a:lnTo>
                      <a:pt x="24" y="638"/>
                    </a:lnTo>
                    <a:lnTo>
                      <a:pt x="24" y="631"/>
                    </a:lnTo>
                    <a:lnTo>
                      <a:pt x="24" y="623"/>
                    </a:lnTo>
                    <a:lnTo>
                      <a:pt x="23" y="615"/>
                    </a:lnTo>
                    <a:lnTo>
                      <a:pt x="23" y="607"/>
                    </a:lnTo>
                    <a:lnTo>
                      <a:pt x="23" y="599"/>
                    </a:lnTo>
                    <a:lnTo>
                      <a:pt x="23" y="592"/>
                    </a:lnTo>
                    <a:lnTo>
                      <a:pt x="22" y="584"/>
                    </a:lnTo>
                    <a:lnTo>
                      <a:pt x="22" y="576"/>
                    </a:lnTo>
                    <a:lnTo>
                      <a:pt x="22" y="568"/>
                    </a:lnTo>
                    <a:lnTo>
                      <a:pt x="22" y="561"/>
                    </a:lnTo>
                    <a:lnTo>
                      <a:pt x="22" y="552"/>
                    </a:lnTo>
                    <a:lnTo>
                      <a:pt x="22" y="545"/>
                    </a:lnTo>
                    <a:lnTo>
                      <a:pt x="22" y="537"/>
                    </a:lnTo>
                    <a:lnTo>
                      <a:pt x="22" y="530"/>
                    </a:lnTo>
                    <a:lnTo>
                      <a:pt x="22" y="522"/>
                    </a:lnTo>
                    <a:lnTo>
                      <a:pt x="22" y="514"/>
                    </a:lnTo>
                    <a:lnTo>
                      <a:pt x="22" y="508"/>
                    </a:lnTo>
                    <a:lnTo>
                      <a:pt x="22" y="501"/>
                    </a:lnTo>
                    <a:lnTo>
                      <a:pt x="20" y="494"/>
                    </a:lnTo>
                    <a:lnTo>
                      <a:pt x="20" y="486"/>
                    </a:lnTo>
                    <a:lnTo>
                      <a:pt x="20" y="480"/>
                    </a:lnTo>
                    <a:lnTo>
                      <a:pt x="20" y="473"/>
                    </a:lnTo>
                    <a:lnTo>
                      <a:pt x="20" y="466"/>
                    </a:lnTo>
                    <a:lnTo>
                      <a:pt x="20" y="461"/>
                    </a:lnTo>
                    <a:lnTo>
                      <a:pt x="20" y="454"/>
                    </a:lnTo>
                    <a:lnTo>
                      <a:pt x="20" y="449"/>
                    </a:lnTo>
                    <a:lnTo>
                      <a:pt x="19" y="443"/>
                    </a:lnTo>
                    <a:lnTo>
                      <a:pt x="19" y="438"/>
                    </a:lnTo>
                    <a:lnTo>
                      <a:pt x="19" y="433"/>
                    </a:lnTo>
                    <a:lnTo>
                      <a:pt x="19" y="427"/>
                    </a:lnTo>
                    <a:lnTo>
                      <a:pt x="19" y="422"/>
                    </a:lnTo>
                    <a:lnTo>
                      <a:pt x="19" y="419"/>
                    </a:lnTo>
                    <a:lnTo>
                      <a:pt x="19" y="415"/>
                    </a:lnTo>
                    <a:lnTo>
                      <a:pt x="19" y="413"/>
                    </a:lnTo>
                    <a:lnTo>
                      <a:pt x="19" y="407"/>
                    </a:lnTo>
                    <a:lnTo>
                      <a:pt x="19" y="403"/>
                    </a:lnTo>
                    <a:lnTo>
                      <a:pt x="19" y="399"/>
                    </a:lnTo>
                    <a:lnTo>
                      <a:pt x="19" y="395"/>
                    </a:lnTo>
                    <a:lnTo>
                      <a:pt x="19" y="391"/>
                    </a:lnTo>
                    <a:lnTo>
                      <a:pt x="19" y="386"/>
                    </a:lnTo>
                    <a:lnTo>
                      <a:pt x="19" y="380"/>
                    </a:lnTo>
                    <a:lnTo>
                      <a:pt x="19" y="376"/>
                    </a:lnTo>
                    <a:lnTo>
                      <a:pt x="19" y="370"/>
                    </a:lnTo>
                    <a:lnTo>
                      <a:pt x="19" y="364"/>
                    </a:lnTo>
                    <a:lnTo>
                      <a:pt x="19" y="359"/>
                    </a:lnTo>
                    <a:lnTo>
                      <a:pt x="19" y="354"/>
                    </a:lnTo>
                    <a:lnTo>
                      <a:pt x="19" y="347"/>
                    </a:lnTo>
                    <a:lnTo>
                      <a:pt x="19" y="340"/>
                    </a:lnTo>
                    <a:lnTo>
                      <a:pt x="19" y="335"/>
                    </a:lnTo>
                    <a:lnTo>
                      <a:pt x="19" y="329"/>
                    </a:lnTo>
                    <a:lnTo>
                      <a:pt x="19" y="321"/>
                    </a:lnTo>
                    <a:lnTo>
                      <a:pt x="19" y="315"/>
                    </a:lnTo>
                    <a:lnTo>
                      <a:pt x="19" y="309"/>
                    </a:lnTo>
                    <a:lnTo>
                      <a:pt x="19" y="303"/>
                    </a:lnTo>
                    <a:lnTo>
                      <a:pt x="19" y="295"/>
                    </a:lnTo>
                    <a:lnTo>
                      <a:pt x="19" y="288"/>
                    </a:lnTo>
                    <a:lnTo>
                      <a:pt x="19" y="281"/>
                    </a:lnTo>
                    <a:lnTo>
                      <a:pt x="19" y="275"/>
                    </a:lnTo>
                    <a:lnTo>
                      <a:pt x="19" y="268"/>
                    </a:lnTo>
                    <a:lnTo>
                      <a:pt x="19" y="261"/>
                    </a:lnTo>
                    <a:lnTo>
                      <a:pt x="19" y="253"/>
                    </a:lnTo>
                    <a:lnTo>
                      <a:pt x="19" y="248"/>
                    </a:lnTo>
                    <a:lnTo>
                      <a:pt x="19" y="240"/>
                    </a:lnTo>
                    <a:lnTo>
                      <a:pt x="19" y="233"/>
                    </a:lnTo>
                    <a:lnTo>
                      <a:pt x="19" y="226"/>
                    </a:lnTo>
                    <a:lnTo>
                      <a:pt x="19" y="220"/>
                    </a:lnTo>
                    <a:lnTo>
                      <a:pt x="19" y="213"/>
                    </a:lnTo>
                    <a:lnTo>
                      <a:pt x="19" y="206"/>
                    </a:lnTo>
                    <a:lnTo>
                      <a:pt x="19" y="200"/>
                    </a:lnTo>
                    <a:lnTo>
                      <a:pt x="19" y="193"/>
                    </a:lnTo>
                    <a:lnTo>
                      <a:pt x="19" y="186"/>
                    </a:lnTo>
                    <a:lnTo>
                      <a:pt x="19" y="179"/>
                    </a:lnTo>
                    <a:lnTo>
                      <a:pt x="19" y="173"/>
                    </a:lnTo>
                    <a:lnTo>
                      <a:pt x="19" y="167"/>
                    </a:lnTo>
                    <a:lnTo>
                      <a:pt x="19" y="161"/>
                    </a:lnTo>
                    <a:lnTo>
                      <a:pt x="19" y="155"/>
                    </a:lnTo>
                    <a:lnTo>
                      <a:pt x="19" y="150"/>
                    </a:lnTo>
                    <a:lnTo>
                      <a:pt x="19" y="145"/>
                    </a:lnTo>
                    <a:lnTo>
                      <a:pt x="19" y="139"/>
                    </a:lnTo>
                    <a:lnTo>
                      <a:pt x="19" y="134"/>
                    </a:lnTo>
                    <a:lnTo>
                      <a:pt x="19" y="128"/>
                    </a:lnTo>
                    <a:lnTo>
                      <a:pt x="19" y="124"/>
                    </a:lnTo>
                    <a:lnTo>
                      <a:pt x="19" y="119"/>
                    </a:lnTo>
                    <a:lnTo>
                      <a:pt x="19" y="114"/>
                    </a:lnTo>
                    <a:lnTo>
                      <a:pt x="19" y="110"/>
                    </a:lnTo>
                    <a:lnTo>
                      <a:pt x="19" y="107"/>
                    </a:lnTo>
                    <a:lnTo>
                      <a:pt x="19" y="103"/>
                    </a:lnTo>
                    <a:lnTo>
                      <a:pt x="19" y="99"/>
                    </a:lnTo>
                    <a:lnTo>
                      <a:pt x="19" y="96"/>
                    </a:lnTo>
                    <a:lnTo>
                      <a:pt x="19" y="94"/>
                    </a:lnTo>
                    <a:lnTo>
                      <a:pt x="19" y="88"/>
                    </a:lnTo>
                    <a:lnTo>
                      <a:pt x="19" y="86"/>
                    </a:lnTo>
                    <a:lnTo>
                      <a:pt x="19" y="83"/>
                    </a:lnTo>
                    <a:lnTo>
                      <a:pt x="20" y="82"/>
                    </a:lnTo>
                    <a:lnTo>
                      <a:pt x="22" y="79"/>
                    </a:lnTo>
                    <a:lnTo>
                      <a:pt x="23" y="76"/>
                    </a:lnTo>
                    <a:lnTo>
                      <a:pt x="24" y="72"/>
                    </a:lnTo>
                    <a:lnTo>
                      <a:pt x="27" y="68"/>
                    </a:lnTo>
                    <a:lnTo>
                      <a:pt x="30" y="64"/>
                    </a:lnTo>
                    <a:lnTo>
                      <a:pt x="32" y="60"/>
                    </a:lnTo>
                    <a:lnTo>
                      <a:pt x="35" y="55"/>
                    </a:lnTo>
                    <a:lnTo>
                      <a:pt x="38" y="51"/>
                    </a:lnTo>
                    <a:lnTo>
                      <a:pt x="42" y="47"/>
                    </a:lnTo>
                    <a:lnTo>
                      <a:pt x="44" y="43"/>
                    </a:lnTo>
                    <a:lnTo>
                      <a:pt x="47" y="39"/>
                    </a:lnTo>
                    <a:lnTo>
                      <a:pt x="50" y="36"/>
                    </a:lnTo>
                    <a:lnTo>
                      <a:pt x="53" y="35"/>
                    </a:lnTo>
                    <a:lnTo>
                      <a:pt x="57" y="33"/>
                    </a:lnTo>
                    <a:lnTo>
                      <a:pt x="57" y="32"/>
                    </a:lnTo>
                    <a:lnTo>
                      <a:pt x="59" y="31"/>
                    </a:lnTo>
                    <a:lnTo>
                      <a:pt x="63" y="31"/>
                    </a:lnTo>
                    <a:lnTo>
                      <a:pt x="67" y="31"/>
                    </a:lnTo>
                    <a:lnTo>
                      <a:pt x="70" y="31"/>
                    </a:lnTo>
                    <a:lnTo>
                      <a:pt x="73" y="29"/>
                    </a:lnTo>
                    <a:lnTo>
                      <a:pt x="77" y="29"/>
                    </a:lnTo>
                    <a:lnTo>
                      <a:pt x="79" y="29"/>
                    </a:lnTo>
                    <a:lnTo>
                      <a:pt x="82" y="28"/>
                    </a:lnTo>
                    <a:lnTo>
                      <a:pt x="86" y="28"/>
                    </a:lnTo>
                    <a:lnTo>
                      <a:pt x="90" y="28"/>
                    </a:lnTo>
                    <a:lnTo>
                      <a:pt x="94" y="28"/>
                    </a:lnTo>
                    <a:lnTo>
                      <a:pt x="98" y="28"/>
                    </a:lnTo>
                    <a:lnTo>
                      <a:pt x="102" y="28"/>
                    </a:lnTo>
                    <a:lnTo>
                      <a:pt x="106" y="27"/>
                    </a:lnTo>
                    <a:lnTo>
                      <a:pt x="112" y="27"/>
                    </a:lnTo>
                    <a:lnTo>
                      <a:pt x="116" y="27"/>
                    </a:lnTo>
                    <a:lnTo>
                      <a:pt x="120" y="27"/>
                    </a:lnTo>
                    <a:lnTo>
                      <a:pt x="125" y="27"/>
                    </a:lnTo>
                    <a:lnTo>
                      <a:pt x="130" y="27"/>
                    </a:lnTo>
                    <a:lnTo>
                      <a:pt x="134" y="27"/>
                    </a:lnTo>
                    <a:lnTo>
                      <a:pt x="140" y="27"/>
                    </a:lnTo>
                    <a:lnTo>
                      <a:pt x="144" y="25"/>
                    </a:lnTo>
                    <a:lnTo>
                      <a:pt x="149" y="25"/>
                    </a:lnTo>
                    <a:lnTo>
                      <a:pt x="154" y="25"/>
                    </a:lnTo>
                    <a:lnTo>
                      <a:pt x="160" y="25"/>
                    </a:lnTo>
                    <a:lnTo>
                      <a:pt x="165" y="25"/>
                    </a:lnTo>
                    <a:lnTo>
                      <a:pt x="171" y="25"/>
                    </a:lnTo>
                    <a:lnTo>
                      <a:pt x="175" y="25"/>
                    </a:lnTo>
                    <a:lnTo>
                      <a:pt x="180" y="25"/>
                    </a:lnTo>
                    <a:lnTo>
                      <a:pt x="184" y="24"/>
                    </a:lnTo>
                    <a:lnTo>
                      <a:pt x="189" y="24"/>
                    </a:lnTo>
                    <a:lnTo>
                      <a:pt x="193" y="24"/>
                    </a:lnTo>
                    <a:lnTo>
                      <a:pt x="199" y="24"/>
                    </a:lnTo>
                    <a:lnTo>
                      <a:pt x="204" y="24"/>
                    </a:lnTo>
                    <a:lnTo>
                      <a:pt x="209" y="24"/>
                    </a:lnTo>
                    <a:lnTo>
                      <a:pt x="213" y="23"/>
                    </a:lnTo>
                    <a:lnTo>
                      <a:pt x="217" y="23"/>
                    </a:lnTo>
                    <a:lnTo>
                      <a:pt x="221" y="23"/>
                    </a:lnTo>
                    <a:lnTo>
                      <a:pt x="227" y="23"/>
                    </a:lnTo>
                    <a:lnTo>
                      <a:pt x="231" y="23"/>
                    </a:lnTo>
                    <a:lnTo>
                      <a:pt x="235" y="23"/>
                    </a:lnTo>
                    <a:lnTo>
                      <a:pt x="239" y="23"/>
                    </a:lnTo>
                    <a:lnTo>
                      <a:pt x="243" y="23"/>
                    </a:lnTo>
                    <a:lnTo>
                      <a:pt x="246" y="21"/>
                    </a:lnTo>
                    <a:lnTo>
                      <a:pt x="250" y="21"/>
                    </a:lnTo>
                    <a:lnTo>
                      <a:pt x="252" y="21"/>
                    </a:lnTo>
                    <a:lnTo>
                      <a:pt x="256" y="21"/>
                    </a:lnTo>
                    <a:lnTo>
                      <a:pt x="262" y="21"/>
                    </a:lnTo>
                    <a:lnTo>
                      <a:pt x="267" y="21"/>
                    </a:lnTo>
                    <a:lnTo>
                      <a:pt x="271" y="21"/>
                    </a:lnTo>
                    <a:lnTo>
                      <a:pt x="274" y="21"/>
                    </a:lnTo>
                    <a:lnTo>
                      <a:pt x="275" y="21"/>
                    </a:lnTo>
                    <a:lnTo>
                      <a:pt x="276" y="21"/>
                    </a:lnTo>
                    <a:lnTo>
                      <a:pt x="275"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34" name="Freeform 89">
                <a:extLst>
                  <a:ext uri="{FF2B5EF4-FFF2-40B4-BE49-F238E27FC236}">
                    <a16:creationId xmlns:a16="http://schemas.microsoft.com/office/drawing/2014/main" id="{BCF90EAE-5720-4F4C-B0F9-8F9251687968}"/>
                  </a:ext>
                </a:extLst>
              </p:cNvPr>
              <p:cNvSpPr>
                <a:spLocks/>
              </p:cNvSpPr>
              <p:nvPr/>
            </p:nvSpPr>
            <p:spPr bwMode="auto">
              <a:xfrm>
                <a:off x="3043" y="852"/>
                <a:ext cx="35" cy="846"/>
              </a:xfrm>
              <a:custGeom>
                <a:avLst/>
                <a:gdLst>
                  <a:gd name="T0" fmla="*/ 109 w 39"/>
                  <a:gd name="T1" fmla="*/ 26 h 754"/>
                  <a:gd name="T2" fmla="*/ 98 w 39"/>
                  <a:gd name="T3" fmla="*/ 86 h 754"/>
                  <a:gd name="T4" fmla="*/ 90 w 39"/>
                  <a:gd name="T5" fmla="*/ 129 h 754"/>
                  <a:gd name="T6" fmla="*/ 87 w 39"/>
                  <a:gd name="T7" fmla="*/ 178 h 754"/>
                  <a:gd name="T8" fmla="*/ 79 w 39"/>
                  <a:gd name="T9" fmla="*/ 225 h 754"/>
                  <a:gd name="T10" fmla="*/ 76 w 39"/>
                  <a:gd name="T11" fmla="*/ 275 h 754"/>
                  <a:gd name="T12" fmla="*/ 68 w 39"/>
                  <a:gd name="T13" fmla="*/ 329 h 754"/>
                  <a:gd name="T14" fmla="*/ 62 w 39"/>
                  <a:gd name="T15" fmla="*/ 386 h 754"/>
                  <a:gd name="T16" fmla="*/ 55 w 39"/>
                  <a:gd name="T17" fmla="*/ 443 h 754"/>
                  <a:gd name="T18" fmla="*/ 49 w 39"/>
                  <a:gd name="T19" fmla="*/ 499 h 754"/>
                  <a:gd name="T20" fmla="*/ 49 w 39"/>
                  <a:gd name="T21" fmla="*/ 558 h 754"/>
                  <a:gd name="T22" fmla="*/ 47 w 39"/>
                  <a:gd name="T23" fmla="*/ 611 h 754"/>
                  <a:gd name="T24" fmla="*/ 47 w 39"/>
                  <a:gd name="T25" fmla="*/ 663 h 754"/>
                  <a:gd name="T26" fmla="*/ 47 w 39"/>
                  <a:gd name="T27" fmla="*/ 720 h 754"/>
                  <a:gd name="T28" fmla="*/ 47 w 39"/>
                  <a:gd name="T29" fmla="*/ 799 h 754"/>
                  <a:gd name="T30" fmla="*/ 47 w 39"/>
                  <a:gd name="T31" fmla="*/ 891 h 754"/>
                  <a:gd name="T32" fmla="*/ 47 w 39"/>
                  <a:gd name="T33" fmla="*/ 999 h 754"/>
                  <a:gd name="T34" fmla="*/ 49 w 39"/>
                  <a:gd name="T35" fmla="*/ 1125 h 754"/>
                  <a:gd name="T36" fmla="*/ 49 w 39"/>
                  <a:gd name="T37" fmla="*/ 1245 h 754"/>
                  <a:gd name="T38" fmla="*/ 49 w 39"/>
                  <a:gd name="T39" fmla="*/ 1375 h 754"/>
                  <a:gd name="T40" fmla="*/ 55 w 39"/>
                  <a:gd name="T41" fmla="*/ 1505 h 754"/>
                  <a:gd name="T42" fmla="*/ 55 w 39"/>
                  <a:gd name="T43" fmla="*/ 1635 h 754"/>
                  <a:gd name="T44" fmla="*/ 60 w 39"/>
                  <a:gd name="T45" fmla="*/ 1760 h 754"/>
                  <a:gd name="T46" fmla="*/ 60 w 39"/>
                  <a:gd name="T47" fmla="*/ 1876 h 754"/>
                  <a:gd name="T48" fmla="*/ 62 w 39"/>
                  <a:gd name="T49" fmla="*/ 1983 h 754"/>
                  <a:gd name="T50" fmla="*/ 62 w 39"/>
                  <a:gd name="T51" fmla="*/ 2064 h 754"/>
                  <a:gd name="T52" fmla="*/ 62 w 39"/>
                  <a:gd name="T53" fmla="*/ 2132 h 754"/>
                  <a:gd name="T54" fmla="*/ 68 w 39"/>
                  <a:gd name="T55" fmla="*/ 2179 h 754"/>
                  <a:gd name="T56" fmla="*/ 16 w 39"/>
                  <a:gd name="T57" fmla="*/ 2217 h 754"/>
                  <a:gd name="T58" fmla="*/ 14 w 39"/>
                  <a:gd name="T59" fmla="*/ 2179 h 754"/>
                  <a:gd name="T60" fmla="*/ 14 w 39"/>
                  <a:gd name="T61" fmla="*/ 2130 h 754"/>
                  <a:gd name="T62" fmla="*/ 14 w 39"/>
                  <a:gd name="T63" fmla="*/ 2051 h 754"/>
                  <a:gd name="T64" fmla="*/ 3 w 39"/>
                  <a:gd name="T65" fmla="*/ 1960 h 754"/>
                  <a:gd name="T66" fmla="*/ 3 w 39"/>
                  <a:gd name="T67" fmla="*/ 1850 h 754"/>
                  <a:gd name="T68" fmla="*/ 1 w 39"/>
                  <a:gd name="T69" fmla="*/ 1728 h 754"/>
                  <a:gd name="T70" fmla="*/ 1 w 39"/>
                  <a:gd name="T71" fmla="*/ 1599 h 754"/>
                  <a:gd name="T72" fmla="*/ 1 w 39"/>
                  <a:gd name="T73" fmla="*/ 1471 h 754"/>
                  <a:gd name="T74" fmla="*/ 1 w 39"/>
                  <a:gd name="T75" fmla="*/ 1331 h 754"/>
                  <a:gd name="T76" fmla="*/ 0 w 39"/>
                  <a:gd name="T77" fmla="*/ 1196 h 754"/>
                  <a:gd name="T78" fmla="*/ 0 w 39"/>
                  <a:gd name="T79" fmla="*/ 1069 h 754"/>
                  <a:gd name="T80" fmla="*/ 0 w 39"/>
                  <a:gd name="T81" fmla="*/ 949 h 754"/>
                  <a:gd name="T82" fmla="*/ 0 w 39"/>
                  <a:gd name="T83" fmla="*/ 842 h 754"/>
                  <a:gd name="T84" fmla="*/ 0 w 39"/>
                  <a:gd name="T85" fmla="*/ 758 h 754"/>
                  <a:gd name="T86" fmla="*/ 0 w 39"/>
                  <a:gd name="T87" fmla="*/ 687 h 754"/>
                  <a:gd name="T88" fmla="*/ 0 w 39"/>
                  <a:gd name="T89" fmla="*/ 635 h 754"/>
                  <a:gd name="T90" fmla="*/ 0 w 39"/>
                  <a:gd name="T91" fmla="*/ 578 h 754"/>
                  <a:gd name="T92" fmla="*/ 0 w 39"/>
                  <a:gd name="T93" fmla="*/ 530 h 754"/>
                  <a:gd name="T94" fmla="*/ 1 w 39"/>
                  <a:gd name="T95" fmla="*/ 477 h 754"/>
                  <a:gd name="T96" fmla="*/ 3 w 39"/>
                  <a:gd name="T97" fmla="*/ 418 h 754"/>
                  <a:gd name="T98" fmla="*/ 16 w 39"/>
                  <a:gd name="T99" fmla="*/ 369 h 754"/>
                  <a:gd name="T100" fmla="*/ 20 w 39"/>
                  <a:gd name="T101" fmla="*/ 310 h 754"/>
                  <a:gd name="T102" fmla="*/ 23 w 39"/>
                  <a:gd name="T103" fmla="*/ 258 h 754"/>
                  <a:gd name="T104" fmla="*/ 33 w 39"/>
                  <a:gd name="T105" fmla="*/ 212 h 754"/>
                  <a:gd name="T106" fmla="*/ 37 w 39"/>
                  <a:gd name="T107" fmla="*/ 163 h 754"/>
                  <a:gd name="T108" fmla="*/ 43 w 39"/>
                  <a:gd name="T109" fmla="*/ 126 h 754"/>
                  <a:gd name="T110" fmla="*/ 49 w 39"/>
                  <a:gd name="T111" fmla="*/ 69 h 754"/>
                  <a:gd name="T112" fmla="*/ 60 w 39"/>
                  <a:gd name="T113" fmla="*/ 23 h 754"/>
                  <a:gd name="T114" fmla="*/ 115 w 39"/>
                  <a:gd name="T115" fmla="*/ 0 h 7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754"/>
                  <a:gd name="T176" fmla="*/ 39 w 39"/>
                  <a:gd name="T177" fmla="*/ 754 h 7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754">
                    <a:moveTo>
                      <a:pt x="39" y="0"/>
                    </a:moveTo>
                    <a:lnTo>
                      <a:pt x="38" y="1"/>
                    </a:lnTo>
                    <a:lnTo>
                      <a:pt x="38" y="7"/>
                    </a:lnTo>
                    <a:lnTo>
                      <a:pt x="36" y="9"/>
                    </a:lnTo>
                    <a:lnTo>
                      <a:pt x="36" y="12"/>
                    </a:lnTo>
                    <a:lnTo>
                      <a:pt x="35" y="17"/>
                    </a:lnTo>
                    <a:lnTo>
                      <a:pt x="35" y="23"/>
                    </a:lnTo>
                    <a:lnTo>
                      <a:pt x="33" y="28"/>
                    </a:lnTo>
                    <a:lnTo>
                      <a:pt x="32" y="35"/>
                    </a:lnTo>
                    <a:lnTo>
                      <a:pt x="32" y="38"/>
                    </a:lnTo>
                    <a:lnTo>
                      <a:pt x="32" y="42"/>
                    </a:lnTo>
                    <a:lnTo>
                      <a:pt x="31" y="44"/>
                    </a:lnTo>
                    <a:lnTo>
                      <a:pt x="31" y="48"/>
                    </a:lnTo>
                    <a:lnTo>
                      <a:pt x="31" y="52"/>
                    </a:lnTo>
                    <a:lnTo>
                      <a:pt x="29" y="56"/>
                    </a:lnTo>
                    <a:lnTo>
                      <a:pt x="29" y="60"/>
                    </a:lnTo>
                    <a:lnTo>
                      <a:pt x="29" y="64"/>
                    </a:lnTo>
                    <a:lnTo>
                      <a:pt x="28" y="68"/>
                    </a:lnTo>
                    <a:lnTo>
                      <a:pt x="28" y="72"/>
                    </a:lnTo>
                    <a:lnTo>
                      <a:pt x="27" y="76"/>
                    </a:lnTo>
                    <a:lnTo>
                      <a:pt x="27" y="82"/>
                    </a:lnTo>
                    <a:lnTo>
                      <a:pt x="27" y="84"/>
                    </a:lnTo>
                    <a:lnTo>
                      <a:pt x="25" y="90"/>
                    </a:lnTo>
                    <a:lnTo>
                      <a:pt x="25" y="94"/>
                    </a:lnTo>
                    <a:lnTo>
                      <a:pt x="25" y="99"/>
                    </a:lnTo>
                    <a:lnTo>
                      <a:pt x="24" y="103"/>
                    </a:lnTo>
                    <a:lnTo>
                      <a:pt x="23" y="109"/>
                    </a:lnTo>
                    <a:lnTo>
                      <a:pt x="23" y="113"/>
                    </a:lnTo>
                    <a:lnTo>
                      <a:pt x="23" y="118"/>
                    </a:lnTo>
                    <a:lnTo>
                      <a:pt x="23" y="122"/>
                    </a:lnTo>
                    <a:lnTo>
                      <a:pt x="21" y="126"/>
                    </a:lnTo>
                    <a:lnTo>
                      <a:pt x="21" y="131"/>
                    </a:lnTo>
                    <a:lnTo>
                      <a:pt x="21" y="137"/>
                    </a:lnTo>
                    <a:lnTo>
                      <a:pt x="20" y="141"/>
                    </a:lnTo>
                    <a:lnTo>
                      <a:pt x="20" y="146"/>
                    </a:lnTo>
                    <a:lnTo>
                      <a:pt x="19" y="151"/>
                    </a:lnTo>
                    <a:lnTo>
                      <a:pt x="19" y="157"/>
                    </a:lnTo>
                    <a:lnTo>
                      <a:pt x="19" y="161"/>
                    </a:lnTo>
                    <a:lnTo>
                      <a:pt x="17" y="166"/>
                    </a:lnTo>
                    <a:lnTo>
                      <a:pt x="17" y="170"/>
                    </a:lnTo>
                    <a:lnTo>
                      <a:pt x="17" y="176"/>
                    </a:lnTo>
                    <a:lnTo>
                      <a:pt x="17" y="180"/>
                    </a:lnTo>
                    <a:lnTo>
                      <a:pt x="17" y="185"/>
                    </a:lnTo>
                    <a:lnTo>
                      <a:pt x="17" y="189"/>
                    </a:lnTo>
                    <a:lnTo>
                      <a:pt x="17" y="194"/>
                    </a:lnTo>
                    <a:lnTo>
                      <a:pt x="16" y="198"/>
                    </a:lnTo>
                    <a:lnTo>
                      <a:pt x="16" y="202"/>
                    </a:lnTo>
                    <a:lnTo>
                      <a:pt x="16" y="208"/>
                    </a:lnTo>
                    <a:lnTo>
                      <a:pt x="16" y="213"/>
                    </a:lnTo>
                    <a:lnTo>
                      <a:pt x="16" y="217"/>
                    </a:lnTo>
                    <a:lnTo>
                      <a:pt x="16" y="221"/>
                    </a:lnTo>
                    <a:lnTo>
                      <a:pt x="16" y="226"/>
                    </a:lnTo>
                    <a:lnTo>
                      <a:pt x="16" y="230"/>
                    </a:lnTo>
                    <a:lnTo>
                      <a:pt x="16" y="234"/>
                    </a:lnTo>
                    <a:lnTo>
                      <a:pt x="16" y="240"/>
                    </a:lnTo>
                    <a:lnTo>
                      <a:pt x="16" y="245"/>
                    </a:lnTo>
                    <a:lnTo>
                      <a:pt x="16" y="251"/>
                    </a:lnTo>
                    <a:lnTo>
                      <a:pt x="16" y="257"/>
                    </a:lnTo>
                    <a:lnTo>
                      <a:pt x="16" y="264"/>
                    </a:lnTo>
                    <a:lnTo>
                      <a:pt x="16" y="271"/>
                    </a:lnTo>
                    <a:lnTo>
                      <a:pt x="16" y="279"/>
                    </a:lnTo>
                    <a:lnTo>
                      <a:pt x="16" y="285"/>
                    </a:lnTo>
                    <a:lnTo>
                      <a:pt x="16" y="295"/>
                    </a:lnTo>
                    <a:lnTo>
                      <a:pt x="16" y="303"/>
                    </a:lnTo>
                    <a:lnTo>
                      <a:pt x="16" y="311"/>
                    </a:lnTo>
                    <a:lnTo>
                      <a:pt x="16" y="320"/>
                    </a:lnTo>
                    <a:lnTo>
                      <a:pt x="16" y="330"/>
                    </a:lnTo>
                    <a:lnTo>
                      <a:pt x="16" y="339"/>
                    </a:lnTo>
                    <a:lnTo>
                      <a:pt x="17" y="350"/>
                    </a:lnTo>
                    <a:lnTo>
                      <a:pt x="17" y="359"/>
                    </a:lnTo>
                    <a:lnTo>
                      <a:pt x="17" y="370"/>
                    </a:lnTo>
                    <a:lnTo>
                      <a:pt x="17" y="381"/>
                    </a:lnTo>
                    <a:lnTo>
                      <a:pt x="17" y="391"/>
                    </a:lnTo>
                    <a:lnTo>
                      <a:pt x="17" y="402"/>
                    </a:lnTo>
                    <a:lnTo>
                      <a:pt x="17" y="413"/>
                    </a:lnTo>
                    <a:lnTo>
                      <a:pt x="17" y="423"/>
                    </a:lnTo>
                    <a:lnTo>
                      <a:pt x="17" y="434"/>
                    </a:lnTo>
                    <a:lnTo>
                      <a:pt x="17" y="445"/>
                    </a:lnTo>
                    <a:lnTo>
                      <a:pt x="17" y="456"/>
                    </a:lnTo>
                    <a:lnTo>
                      <a:pt x="17" y="468"/>
                    </a:lnTo>
                    <a:lnTo>
                      <a:pt x="17" y="480"/>
                    </a:lnTo>
                    <a:lnTo>
                      <a:pt x="17" y="490"/>
                    </a:lnTo>
                    <a:lnTo>
                      <a:pt x="19" y="501"/>
                    </a:lnTo>
                    <a:lnTo>
                      <a:pt x="19" y="512"/>
                    </a:lnTo>
                    <a:lnTo>
                      <a:pt x="19" y="524"/>
                    </a:lnTo>
                    <a:lnTo>
                      <a:pt x="19" y="535"/>
                    </a:lnTo>
                    <a:lnTo>
                      <a:pt x="19" y="545"/>
                    </a:lnTo>
                    <a:lnTo>
                      <a:pt x="19" y="556"/>
                    </a:lnTo>
                    <a:lnTo>
                      <a:pt x="19" y="568"/>
                    </a:lnTo>
                    <a:lnTo>
                      <a:pt x="19" y="577"/>
                    </a:lnTo>
                    <a:lnTo>
                      <a:pt x="20" y="588"/>
                    </a:lnTo>
                    <a:lnTo>
                      <a:pt x="20" y="599"/>
                    </a:lnTo>
                    <a:lnTo>
                      <a:pt x="20" y="610"/>
                    </a:lnTo>
                    <a:lnTo>
                      <a:pt x="20" y="619"/>
                    </a:lnTo>
                    <a:lnTo>
                      <a:pt x="20" y="628"/>
                    </a:lnTo>
                    <a:lnTo>
                      <a:pt x="20" y="638"/>
                    </a:lnTo>
                    <a:lnTo>
                      <a:pt x="20" y="647"/>
                    </a:lnTo>
                    <a:lnTo>
                      <a:pt x="20" y="657"/>
                    </a:lnTo>
                    <a:lnTo>
                      <a:pt x="21" y="666"/>
                    </a:lnTo>
                    <a:lnTo>
                      <a:pt x="21" y="674"/>
                    </a:lnTo>
                    <a:lnTo>
                      <a:pt x="21" y="682"/>
                    </a:lnTo>
                    <a:lnTo>
                      <a:pt x="21" y="689"/>
                    </a:lnTo>
                    <a:lnTo>
                      <a:pt x="21" y="697"/>
                    </a:lnTo>
                    <a:lnTo>
                      <a:pt x="21" y="702"/>
                    </a:lnTo>
                    <a:lnTo>
                      <a:pt x="21" y="710"/>
                    </a:lnTo>
                    <a:lnTo>
                      <a:pt x="21" y="715"/>
                    </a:lnTo>
                    <a:lnTo>
                      <a:pt x="21" y="722"/>
                    </a:lnTo>
                    <a:lnTo>
                      <a:pt x="21" y="726"/>
                    </a:lnTo>
                    <a:lnTo>
                      <a:pt x="23" y="732"/>
                    </a:lnTo>
                    <a:lnTo>
                      <a:pt x="23" y="736"/>
                    </a:lnTo>
                    <a:lnTo>
                      <a:pt x="23" y="740"/>
                    </a:lnTo>
                    <a:lnTo>
                      <a:pt x="23" y="742"/>
                    </a:lnTo>
                    <a:lnTo>
                      <a:pt x="23" y="745"/>
                    </a:lnTo>
                    <a:lnTo>
                      <a:pt x="23" y="749"/>
                    </a:lnTo>
                    <a:lnTo>
                      <a:pt x="23" y="750"/>
                    </a:lnTo>
                    <a:lnTo>
                      <a:pt x="5" y="754"/>
                    </a:lnTo>
                    <a:lnTo>
                      <a:pt x="4" y="753"/>
                    </a:lnTo>
                    <a:lnTo>
                      <a:pt x="4" y="749"/>
                    </a:lnTo>
                    <a:lnTo>
                      <a:pt x="4" y="746"/>
                    </a:lnTo>
                    <a:lnTo>
                      <a:pt x="4" y="742"/>
                    </a:lnTo>
                    <a:lnTo>
                      <a:pt x="4" y="738"/>
                    </a:lnTo>
                    <a:lnTo>
                      <a:pt x="4" y="736"/>
                    </a:lnTo>
                    <a:lnTo>
                      <a:pt x="4" y="730"/>
                    </a:lnTo>
                    <a:lnTo>
                      <a:pt x="4" y="725"/>
                    </a:lnTo>
                    <a:lnTo>
                      <a:pt x="4" y="718"/>
                    </a:lnTo>
                    <a:lnTo>
                      <a:pt x="4" y="713"/>
                    </a:lnTo>
                    <a:lnTo>
                      <a:pt x="4" y="706"/>
                    </a:lnTo>
                    <a:lnTo>
                      <a:pt x="4" y="698"/>
                    </a:lnTo>
                    <a:lnTo>
                      <a:pt x="4" y="691"/>
                    </a:lnTo>
                    <a:lnTo>
                      <a:pt x="4" y="683"/>
                    </a:lnTo>
                    <a:lnTo>
                      <a:pt x="3" y="675"/>
                    </a:lnTo>
                    <a:lnTo>
                      <a:pt x="3" y="666"/>
                    </a:lnTo>
                    <a:lnTo>
                      <a:pt x="3" y="658"/>
                    </a:lnTo>
                    <a:lnTo>
                      <a:pt x="3" y="648"/>
                    </a:lnTo>
                    <a:lnTo>
                      <a:pt x="3" y="639"/>
                    </a:lnTo>
                    <a:lnTo>
                      <a:pt x="3" y="630"/>
                    </a:lnTo>
                    <a:lnTo>
                      <a:pt x="3" y="619"/>
                    </a:lnTo>
                    <a:lnTo>
                      <a:pt x="3" y="610"/>
                    </a:lnTo>
                    <a:lnTo>
                      <a:pt x="1" y="599"/>
                    </a:lnTo>
                    <a:lnTo>
                      <a:pt x="1" y="588"/>
                    </a:lnTo>
                    <a:lnTo>
                      <a:pt x="1" y="577"/>
                    </a:lnTo>
                    <a:lnTo>
                      <a:pt x="1" y="567"/>
                    </a:lnTo>
                    <a:lnTo>
                      <a:pt x="1" y="556"/>
                    </a:lnTo>
                    <a:lnTo>
                      <a:pt x="1" y="544"/>
                    </a:lnTo>
                    <a:lnTo>
                      <a:pt x="1" y="533"/>
                    </a:lnTo>
                    <a:lnTo>
                      <a:pt x="1" y="523"/>
                    </a:lnTo>
                    <a:lnTo>
                      <a:pt x="1" y="510"/>
                    </a:lnTo>
                    <a:lnTo>
                      <a:pt x="1" y="500"/>
                    </a:lnTo>
                    <a:lnTo>
                      <a:pt x="1" y="488"/>
                    </a:lnTo>
                    <a:lnTo>
                      <a:pt x="1" y="476"/>
                    </a:lnTo>
                    <a:lnTo>
                      <a:pt x="1" y="465"/>
                    </a:lnTo>
                    <a:lnTo>
                      <a:pt x="1" y="453"/>
                    </a:lnTo>
                    <a:lnTo>
                      <a:pt x="1" y="441"/>
                    </a:lnTo>
                    <a:lnTo>
                      <a:pt x="1" y="430"/>
                    </a:lnTo>
                    <a:lnTo>
                      <a:pt x="0" y="419"/>
                    </a:lnTo>
                    <a:lnTo>
                      <a:pt x="0" y="407"/>
                    </a:lnTo>
                    <a:lnTo>
                      <a:pt x="0" y="397"/>
                    </a:lnTo>
                    <a:lnTo>
                      <a:pt x="0" y="386"/>
                    </a:lnTo>
                    <a:lnTo>
                      <a:pt x="0" y="375"/>
                    </a:lnTo>
                    <a:lnTo>
                      <a:pt x="0" y="364"/>
                    </a:lnTo>
                    <a:lnTo>
                      <a:pt x="0" y="354"/>
                    </a:lnTo>
                    <a:lnTo>
                      <a:pt x="0" y="344"/>
                    </a:lnTo>
                    <a:lnTo>
                      <a:pt x="0" y="334"/>
                    </a:lnTo>
                    <a:lnTo>
                      <a:pt x="0" y="324"/>
                    </a:lnTo>
                    <a:lnTo>
                      <a:pt x="0" y="314"/>
                    </a:lnTo>
                    <a:lnTo>
                      <a:pt x="0" y="305"/>
                    </a:lnTo>
                    <a:lnTo>
                      <a:pt x="0" y="296"/>
                    </a:lnTo>
                    <a:lnTo>
                      <a:pt x="0" y="287"/>
                    </a:lnTo>
                    <a:lnTo>
                      <a:pt x="0" y="279"/>
                    </a:lnTo>
                    <a:lnTo>
                      <a:pt x="0" y="272"/>
                    </a:lnTo>
                    <a:lnTo>
                      <a:pt x="0" y="264"/>
                    </a:lnTo>
                    <a:lnTo>
                      <a:pt x="0" y="257"/>
                    </a:lnTo>
                    <a:lnTo>
                      <a:pt x="0" y="249"/>
                    </a:lnTo>
                    <a:lnTo>
                      <a:pt x="0" y="244"/>
                    </a:lnTo>
                    <a:lnTo>
                      <a:pt x="0" y="238"/>
                    </a:lnTo>
                    <a:lnTo>
                      <a:pt x="0" y="233"/>
                    </a:lnTo>
                    <a:lnTo>
                      <a:pt x="0" y="228"/>
                    </a:lnTo>
                    <a:lnTo>
                      <a:pt x="0" y="224"/>
                    </a:lnTo>
                    <a:lnTo>
                      <a:pt x="0" y="220"/>
                    </a:lnTo>
                    <a:lnTo>
                      <a:pt x="0" y="216"/>
                    </a:lnTo>
                    <a:lnTo>
                      <a:pt x="0" y="210"/>
                    </a:lnTo>
                    <a:lnTo>
                      <a:pt x="0" y="206"/>
                    </a:lnTo>
                    <a:lnTo>
                      <a:pt x="0" y="202"/>
                    </a:lnTo>
                    <a:lnTo>
                      <a:pt x="0" y="197"/>
                    </a:lnTo>
                    <a:lnTo>
                      <a:pt x="0" y="193"/>
                    </a:lnTo>
                    <a:lnTo>
                      <a:pt x="0" y="189"/>
                    </a:lnTo>
                    <a:lnTo>
                      <a:pt x="0" y="185"/>
                    </a:lnTo>
                    <a:lnTo>
                      <a:pt x="0" y="180"/>
                    </a:lnTo>
                    <a:lnTo>
                      <a:pt x="0" y="176"/>
                    </a:lnTo>
                    <a:lnTo>
                      <a:pt x="1" y="171"/>
                    </a:lnTo>
                    <a:lnTo>
                      <a:pt x="1" y="166"/>
                    </a:lnTo>
                    <a:lnTo>
                      <a:pt x="1" y="162"/>
                    </a:lnTo>
                    <a:lnTo>
                      <a:pt x="1" y="157"/>
                    </a:lnTo>
                    <a:lnTo>
                      <a:pt x="3" y="153"/>
                    </a:lnTo>
                    <a:lnTo>
                      <a:pt x="3" y="147"/>
                    </a:lnTo>
                    <a:lnTo>
                      <a:pt x="3" y="143"/>
                    </a:lnTo>
                    <a:lnTo>
                      <a:pt x="4" y="138"/>
                    </a:lnTo>
                    <a:lnTo>
                      <a:pt x="4" y="134"/>
                    </a:lnTo>
                    <a:lnTo>
                      <a:pt x="4" y="129"/>
                    </a:lnTo>
                    <a:lnTo>
                      <a:pt x="5" y="125"/>
                    </a:lnTo>
                    <a:lnTo>
                      <a:pt x="5" y="119"/>
                    </a:lnTo>
                    <a:lnTo>
                      <a:pt x="7" y="115"/>
                    </a:lnTo>
                    <a:lnTo>
                      <a:pt x="7" y="110"/>
                    </a:lnTo>
                    <a:lnTo>
                      <a:pt x="7" y="106"/>
                    </a:lnTo>
                    <a:lnTo>
                      <a:pt x="7" y="102"/>
                    </a:lnTo>
                    <a:lnTo>
                      <a:pt x="8" y="98"/>
                    </a:lnTo>
                    <a:lnTo>
                      <a:pt x="8" y="92"/>
                    </a:lnTo>
                    <a:lnTo>
                      <a:pt x="8" y="88"/>
                    </a:lnTo>
                    <a:lnTo>
                      <a:pt x="9" y="84"/>
                    </a:lnTo>
                    <a:lnTo>
                      <a:pt x="11" y="80"/>
                    </a:lnTo>
                    <a:lnTo>
                      <a:pt x="11" y="76"/>
                    </a:lnTo>
                    <a:lnTo>
                      <a:pt x="11" y="72"/>
                    </a:lnTo>
                    <a:lnTo>
                      <a:pt x="12" y="68"/>
                    </a:lnTo>
                    <a:lnTo>
                      <a:pt x="12" y="64"/>
                    </a:lnTo>
                    <a:lnTo>
                      <a:pt x="12" y="60"/>
                    </a:lnTo>
                    <a:lnTo>
                      <a:pt x="12" y="56"/>
                    </a:lnTo>
                    <a:lnTo>
                      <a:pt x="13" y="54"/>
                    </a:lnTo>
                    <a:lnTo>
                      <a:pt x="13" y="50"/>
                    </a:lnTo>
                    <a:lnTo>
                      <a:pt x="13" y="46"/>
                    </a:lnTo>
                    <a:lnTo>
                      <a:pt x="15" y="43"/>
                    </a:lnTo>
                    <a:lnTo>
                      <a:pt x="15" y="39"/>
                    </a:lnTo>
                    <a:lnTo>
                      <a:pt x="16" y="36"/>
                    </a:lnTo>
                    <a:lnTo>
                      <a:pt x="16" y="29"/>
                    </a:lnTo>
                    <a:lnTo>
                      <a:pt x="17" y="24"/>
                    </a:lnTo>
                    <a:lnTo>
                      <a:pt x="17" y="19"/>
                    </a:lnTo>
                    <a:lnTo>
                      <a:pt x="19" y="15"/>
                    </a:lnTo>
                    <a:lnTo>
                      <a:pt x="19" y="11"/>
                    </a:lnTo>
                    <a:lnTo>
                      <a:pt x="20" y="8"/>
                    </a:lnTo>
                    <a:lnTo>
                      <a:pt x="20" y="4"/>
                    </a:lnTo>
                    <a:lnTo>
                      <a:pt x="21" y="3"/>
                    </a:lnTo>
                    <a:lnTo>
                      <a:pt x="39"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35" name="Freeform 90">
                <a:extLst>
                  <a:ext uri="{FF2B5EF4-FFF2-40B4-BE49-F238E27FC236}">
                    <a16:creationId xmlns:a16="http://schemas.microsoft.com/office/drawing/2014/main" id="{15BE04CD-AD98-4F14-8372-FDD9BA82E6B6}"/>
                  </a:ext>
                </a:extLst>
              </p:cNvPr>
              <p:cNvSpPr>
                <a:spLocks/>
              </p:cNvSpPr>
              <p:nvPr/>
            </p:nvSpPr>
            <p:spPr bwMode="auto">
              <a:xfrm>
                <a:off x="2960" y="920"/>
                <a:ext cx="94" cy="23"/>
              </a:xfrm>
              <a:custGeom>
                <a:avLst/>
                <a:gdLst>
                  <a:gd name="T0" fmla="*/ 13 w 80"/>
                  <a:gd name="T1" fmla="*/ 0 h 19"/>
                  <a:gd name="T2" fmla="*/ 227 w 80"/>
                  <a:gd name="T3" fmla="*/ 0 h 19"/>
                  <a:gd name="T4" fmla="*/ 227 w 80"/>
                  <a:gd name="T5" fmla="*/ 1 h 19"/>
                  <a:gd name="T6" fmla="*/ 231 w 80"/>
                  <a:gd name="T7" fmla="*/ 19 h 19"/>
                  <a:gd name="T8" fmla="*/ 231 w 80"/>
                  <a:gd name="T9" fmla="*/ 42 h 19"/>
                  <a:gd name="T10" fmla="*/ 231 w 80"/>
                  <a:gd name="T11" fmla="*/ 57 h 19"/>
                  <a:gd name="T12" fmla="*/ 223 w 80"/>
                  <a:gd name="T13" fmla="*/ 60 h 19"/>
                  <a:gd name="T14" fmla="*/ 220 w 80"/>
                  <a:gd name="T15" fmla="*/ 60 h 19"/>
                  <a:gd name="T16" fmla="*/ 206 w 80"/>
                  <a:gd name="T17" fmla="*/ 66 h 19"/>
                  <a:gd name="T18" fmla="*/ 191 w 80"/>
                  <a:gd name="T19" fmla="*/ 66 h 19"/>
                  <a:gd name="T20" fmla="*/ 183 w 80"/>
                  <a:gd name="T21" fmla="*/ 66 h 19"/>
                  <a:gd name="T22" fmla="*/ 179 w 80"/>
                  <a:gd name="T23" fmla="*/ 66 h 19"/>
                  <a:gd name="T24" fmla="*/ 163 w 80"/>
                  <a:gd name="T25" fmla="*/ 66 h 19"/>
                  <a:gd name="T26" fmla="*/ 160 w 80"/>
                  <a:gd name="T27" fmla="*/ 66 h 19"/>
                  <a:gd name="T28" fmla="*/ 146 w 80"/>
                  <a:gd name="T29" fmla="*/ 66 h 19"/>
                  <a:gd name="T30" fmla="*/ 141 w 80"/>
                  <a:gd name="T31" fmla="*/ 66 h 19"/>
                  <a:gd name="T32" fmla="*/ 126 w 80"/>
                  <a:gd name="T33" fmla="*/ 66 h 19"/>
                  <a:gd name="T34" fmla="*/ 116 w 80"/>
                  <a:gd name="T35" fmla="*/ 69 h 19"/>
                  <a:gd name="T36" fmla="*/ 106 w 80"/>
                  <a:gd name="T37" fmla="*/ 66 h 19"/>
                  <a:gd name="T38" fmla="*/ 94 w 80"/>
                  <a:gd name="T39" fmla="*/ 66 h 19"/>
                  <a:gd name="T40" fmla="*/ 88 w 80"/>
                  <a:gd name="T41" fmla="*/ 66 h 19"/>
                  <a:gd name="T42" fmla="*/ 75 w 80"/>
                  <a:gd name="T43" fmla="*/ 66 h 19"/>
                  <a:gd name="T44" fmla="*/ 69 w 80"/>
                  <a:gd name="T45" fmla="*/ 60 h 19"/>
                  <a:gd name="T46" fmla="*/ 60 w 80"/>
                  <a:gd name="T47" fmla="*/ 60 h 19"/>
                  <a:gd name="T48" fmla="*/ 48 w 80"/>
                  <a:gd name="T49" fmla="*/ 60 h 19"/>
                  <a:gd name="T50" fmla="*/ 42 w 80"/>
                  <a:gd name="T51" fmla="*/ 60 h 19"/>
                  <a:gd name="T52" fmla="*/ 24 w 80"/>
                  <a:gd name="T53" fmla="*/ 60 h 19"/>
                  <a:gd name="T54" fmla="*/ 15 w 80"/>
                  <a:gd name="T55" fmla="*/ 60 h 19"/>
                  <a:gd name="T56" fmla="*/ 1 w 80"/>
                  <a:gd name="T57" fmla="*/ 57 h 19"/>
                  <a:gd name="T58" fmla="*/ 1 w 80"/>
                  <a:gd name="T59" fmla="*/ 57 h 19"/>
                  <a:gd name="T60" fmla="*/ 0 w 80"/>
                  <a:gd name="T61" fmla="*/ 45 h 19"/>
                  <a:gd name="T62" fmla="*/ 1 w 80"/>
                  <a:gd name="T63" fmla="*/ 25 h 19"/>
                  <a:gd name="T64" fmla="*/ 2 w 80"/>
                  <a:gd name="T65" fmla="*/ 3 h 19"/>
                  <a:gd name="T66" fmla="*/ 13 w 80"/>
                  <a:gd name="T67" fmla="*/ 0 h 19"/>
                  <a:gd name="T68" fmla="*/ 13 w 80"/>
                  <a:gd name="T69" fmla="*/ 0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19"/>
                  <a:gd name="T107" fmla="*/ 80 w 80"/>
                  <a:gd name="T108" fmla="*/ 19 h 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19">
                    <a:moveTo>
                      <a:pt x="4" y="0"/>
                    </a:moveTo>
                    <a:lnTo>
                      <a:pt x="79" y="0"/>
                    </a:lnTo>
                    <a:lnTo>
                      <a:pt x="79" y="1"/>
                    </a:lnTo>
                    <a:lnTo>
                      <a:pt x="80" y="5"/>
                    </a:lnTo>
                    <a:lnTo>
                      <a:pt x="80" y="11"/>
                    </a:lnTo>
                    <a:lnTo>
                      <a:pt x="80" y="15"/>
                    </a:lnTo>
                    <a:lnTo>
                      <a:pt x="77" y="16"/>
                    </a:lnTo>
                    <a:lnTo>
                      <a:pt x="76" y="16"/>
                    </a:lnTo>
                    <a:lnTo>
                      <a:pt x="72" y="17"/>
                    </a:lnTo>
                    <a:lnTo>
                      <a:pt x="67" y="17"/>
                    </a:lnTo>
                    <a:lnTo>
                      <a:pt x="64" y="17"/>
                    </a:lnTo>
                    <a:lnTo>
                      <a:pt x="61" y="17"/>
                    </a:lnTo>
                    <a:lnTo>
                      <a:pt x="57" y="17"/>
                    </a:lnTo>
                    <a:lnTo>
                      <a:pt x="55" y="17"/>
                    </a:lnTo>
                    <a:lnTo>
                      <a:pt x="52" y="17"/>
                    </a:lnTo>
                    <a:lnTo>
                      <a:pt x="48" y="17"/>
                    </a:lnTo>
                    <a:lnTo>
                      <a:pt x="44" y="17"/>
                    </a:lnTo>
                    <a:lnTo>
                      <a:pt x="41" y="19"/>
                    </a:lnTo>
                    <a:lnTo>
                      <a:pt x="37" y="17"/>
                    </a:lnTo>
                    <a:lnTo>
                      <a:pt x="33" y="17"/>
                    </a:lnTo>
                    <a:lnTo>
                      <a:pt x="30" y="17"/>
                    </a:lnTo>
                    <a:lnTo>
                      <a:pt x="26" y="17"/>
                    </a:lnTo>
                    <a:lnTo>
                      <a:pt x="24" y="16"/>
                    </a:lnTo>
                    <a:lnTo>
                      <a:pt x="20" y="16"/>
                    </a:lnTo>
                    <a:lnTo>
                      <a:pt x="17" y="16"/>
                    </a:lnTo>
                    <a:lnTo>
                      <a:pt x="14" y="16"/>
                    </a:lnTo>
                    <a:lnTo>
                      <a:pt x="9" y="16"/>
                    </a:lnTo>
                    <a:lnTo>
                      <a:pt x="5" y="16"/>
                    </a:lnTo>
                    <a:lnTo>
                      <a:pt x="1" y="15"/>
                    </a:lnTo>
                    <a:lnTo>
                      <a:pt x="0" y="12"/>
                    </a:lnTo>
                    <a:lnTo>
                      <a:pt x="1" y="7"/>
                    </a:lnTo>
                    <a:lnTo>
                      <a:pt x="2" y="3"/>
                    </a:lnTo>
                    <a:lnTo>
                      <a:pt x="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36" name="Freeform 91">
                <a:extLst>
                  <a:ext uri="{FF2B5EF4-FFF2-40B4-BE49-F238E27FC236}">
                    <a16:creationId xmlns:a16="http://schemas.microsoft.com/office/drawing/2014/main" id="{2DE757AA-9B7A-4ADB-BB25-9481EB9AFB58}"/>
                  </a:ext>
                </a:extLst>
              </p:cNvPr>
              <p:cNvSpPr>
                <a:spLocks/>
              </p:cNvSpPr>
              <p:nvPr/>
            </p:nvSpPr>
            <p:spPr bwMode="auto">
              <a:xfrm>
                <a:off x="2960" y="1004"/>
                <a:ext cx="94" cy="15"/>
              </a:xfrm>
              <a:custGeom>
                <a:avLst/>
                <a:gdLst>
                  <a:gd name="T0" fmla="*/ 0 w 78"/>
                  <a:gd name="T1" fmla="*/ 1 h 20"/>
                  <a:gd name="T2" fmla="*/ 226 w 78"/>
                  <a:gd name="T3" fmla="*/ 0 h 20"/>
                  <a:gd name="T4" fmla="*/ 230 w 78"/>
                  <a:gd name="T5" fmla="*/ 69 h 20"/>
                  <a:gd name="T6" fmla="*/ 3 w 78"/>
                  <a:gd name="T7" fmla="*/ 69 h 20"/>
                  <a:gd name="T8" fmla="*/ 0 w 78"/>
                  <a:gd name="T9" fmla="*/ 1 h 20"/>
                  <a:gd name="T10" fmla="*/ 0 w 78"/>
                  <a:gd name="T11" fmla="*/ 1 h 20"/>
                  <a:gd name="T12" fmla="*/ 0 60000 65536"/>
                  <a:gd name="T13" fmla="*/ 0 60000 65536"/>
                  <a:gd name="T14" fmla="*/ 0 60000 65536"/>
                  <a:gd name="T15" fmla="*/ 0 60000 65536"/>
                  <a:gd name="T16" fmla="*/ 0 60000 65536"/>
                  <a:gd name="T17" fmla="*/ 0 60000 65536"/>
                  <a:gd name="T18" fmla="*/ 0 w 78"/>
                  <a:gd name="T19" fmla="*/ 0 h 20"/>
                  <a:gd name="T20" fmla="*/ 78 w 7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8" h="20">
                    <a:moveTo>
                      <a:pt x="0" y="1"/>
                    </a:moveTo>
                    <a:lnTo>
                      <a:pt x="76" y="0"/>
                    </a:lnTo>
                    <a:lnTo>
                      <a:pt x="78" y="20"/>
                    </a:lnTo>
                    <a:lnTo>
                      <a:pt x="3" y="2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37" name="Freeform 92">
                <a:extLst>
                  <a:ext uri="{FF2B5EF4-FFF2-40B4-BE49-F238E27FC236}">
                    <a16:creationId xmlns:a16="http://schemas.microsoft.com/office/drawing/2014/main" id="{5A14799A-0B3C-4AB2-9205-D6127F947ED6}"/>
                  </a:ext>
                </a:extLst>
              </p:cNvPr>
              <p:cNvSpPr>
                <a:spLocks/>
              </p:cNvSpPr>
              <p:nvPr/>
            </p:nvSpPr>
            <p:spPr bwMode="auto">
              <a:xfrm>
                <a:off x="2960" y="1087"/>
                <a:ext cx="83" cy="15"/>
              </a:xfrm>
              <a:custGeom>
                <a:avLst/>
                <a:gdLst>
                  <a:gd name="T0" fmla="*/ 0 w 66"/>
                  <a:gd name="T1" fmla="*/ 0 h 19"/>
                  <a:gd name="T2" fmla="*/ 208 w 66"/>
                  <a:gd name="T3" fmla="*/ 0 h 19"/>
                  <a:gd name="T4" fmla="*/ 208 w 66"/>
                  <a:gd name="T5" fmla="*/ 69 h 19"/>
                  <a:gd name="T6" fmla="*/ 3 w 66"/>
                  <a:gd name="T7" fmla="*/ 69 h 19"/>
                  <a:gd name="T8" fmla="*/ 0 w 66"/>
                  <a:gd name="T9" fmla="*/ 0 h 19"/>
                  <a:gd name="T10" fmla="*/ 0 w 66"/>
                  <a:gd name="T11" fmla="*/ 0 h 19"/>
                  <a:gd name="T12" fmla="*/ 0 60000 65536"/>
                  <a:gd name="T13" fmla="*/ 0 60000 65536"/>
                  <a:gd name="T14" fmla="*/ 0 60000 65536"/>
                  <a:gd name="T15" fmla="*/ 0 60000 65536"/>
                  <a:gd name="T16" fmla="*/ 0 60000 65536"/>
                  <a:gd name="T17" fmla="*/ 0 60000 65536"/>
                  <a:gd name="T18" fmla="*/ 0 w 66"/>
                  <a:gd name="T19" fmla="*/ 0 h 19"/>
                  <a:gd name="T20" fmla="*/ 66 w 6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6" h="19">
                    <a:moveTo>
                      <a:pt x="0" y="0"/>
                    </a:moveTo>
                    <a:lnTo>
                      <a:pt x="66" y="0"/>
                    </a:lnTo>
                    <a:lnTo>
                      <a:pt x="66" y="19"/>
                    </a:lnTo>
                    <a:lnTo>
                      <a:pt x="3" y="19"/>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38" name="Freeform 93">
                <a:extLst>
                  <a:ext uri="{FF2B5EF4-FFF2-40B4-BE49-F238E27FC236}">
                    <a16:creationId xmlns:a16="http://schemas.microsoft.com/office/drawing/2014/main" id="{0F9F48AD-3BF8-4FAE-848F-9F32BA342F44}"/>
                  </a:ext>
                </a:extLst>
              </p:cNvPr>
              <p:cNvSpPr>
                <a:spLocks/>
              </p:cNvSpPr>
              <p:nvPr/>
            </p:nvSpPr>
            <p:spPr bwMode="auto">
              <a:xfrm>
                <a:off x="2960" y="1170"/>
                <a:ext cx="83" cy="23"/>
              </a:xfrm>
              <a:custGeom>
                <a:avLst/>
                <a:gdLst>
                  <a:gd name="T0" fmla="*/ 0 w 70"/>
                  <a:gd name="T1" fmla="*/ 0 h 19"/>
                  <a:gd name="T2" fmla="*/ 204 w 70"/>
                  <a:gd name="T3" fmla="*/ 0 h 19"/>
                  <a:gd name="T4" fmla="*/ 208 w 70"/>
                  <a:gd name="T5" fmla="*/ 69 h 19"/>
                  <a:gd name="T6" fmla="*/ 2 w 70"/>
                  <a:gd name="T7" fmla="*/ 66 h 19"/>
                  <a:gd name="T8" fmla="*/ 0 w 70"/>
                  <a:gd name="T9" fmla="*/ 0 h 19"/>
                  <a:gd name="T10" fmla="*/ 0 w 70"/>
                  <a:gd name="T11" fmla="*/ 0 h 19"/>
                  <a:gd name="T12" fmla="*/ 0 60000 65536"/>
                  <a:gd name="T13" fmla="*/ 0 60000 65536"/>
                  <a:gd name="T14" fmla="*/ 0 60000 65536"/>
                  <a:gd name="T15" fmla="*/ 0 60000 65536"/>
                  <a:gd name="T16" fmla="*/ 0 60000 65536"/>
                  <a:gd name="T17" fmla="*/ 0 60000 65536"/>
                  <a:gd name="T18" fmla="*/ 0 w 70"/>
                  <a:gd name="T19" fmla="*/ 0 h 19"/>
                  <a:gd name="T20" fmla="*/ 70 w 7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70" h="19">
                    <a:moveTo>
                      <a:pt x="0" y="0"/>
                    </a:moveTo>
                    <a:lnTo>
                      <a:pt x="69" y="0"/>
                    </a:lnTo>
                    <a:lnTo>
                      <a:pt x="70" y="19"/>
                    </a:lnTo>
                    <a:lnTo>
                      <a:pt x="2"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39" name="Freeform 94">
                <a:extLst>
                  <a:ext uri="{FF2B5EF4-FFF2-40B4-BE49-F238E27FC236}">
                    <a16:creationId xmlns:a16="http://schemas.microsoft.com/office/drawing/2014/main" id="{2CC02766-43D5-40C6-A39F-DABFCB831FF8}"/>
                  </a:ext>
                </a:extLst>
              </p:cNvPr>
              <p:cNvSpPr>
                <a:spLocks/>
              </p:cNvSpPr>
              <p:nvPr/>
            </p:nvSpPr>
            <p:spPr bwMode="auto">
              <a:xfrm>
                <a:off x="2960" y="1253"/>
                <a:ext cx="94" cy="23"/>
              </a:xfrm>
              <a:custGeom>
                <a:avLst/>
                <a:gdLst>
                  <a:gd name="T0" fmla="*/ 0 w 75"/>
                  <a:gd name="T1" fmla="*/ 3 h 20"/>
                  <a:gd name="T2" fmla="*/ 200 w 75"/>
                  <a:gd name="T3" fmla="*/ 0 h 20"/>
                  <a:gd name="T4" fmla="*/ 208 w 75"/>
                  <a:gd name="T5" fmla="*/ 35 h 20"/>
                  <a:gd name="T6" fmla="*/ 1 w 75"/>
                  <a:gd name="T7" fmla="*/ 47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2" y="0"/>
                    </a:lnTo>
                    <a:lnTo>
                      <a:pt x="75" y="15"/>
                    </a:lnTo>
                    <a:lnTo>
                      <a:pt x="1"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40" name="Freeform 95">
                <a:extLst>
                  <a:ext uri="{FF2B5EF4-FFF2-40B4-BE49-F238E27FC236}">
                    <a16:creationId xmlns:a16="http://schemas.microsoft.com/office/drawing/2014/main" id="{E0F58D18-6397-4F0C-96FB-990CCC051322}"/>
                  </a:ext>
                </a:extLst>
              </p:cNvPr>
              <p:cNvSpPr>
                <a:spLocks/>
              </p:cNvSpPr>
              <p:nvPr/>
            </p:nvSpPr>
            <p:spPr bwMode="auto">
              <a:xfrm>
                <a:off x="2972" y="1351"/>
                <a:ext cx="71" cy="23"/>
              </a:xfrm>
              <a:custGeom>
                <a:avLst/>
                <a:gdLst>
                  <a:gd name="T0" fmla="*/ 1 w 65"/>
                  <a:gd name="T1" fmla="*/ 2 h 21"/>
                  <a:gd name="T2" fmla="*/ 204 w 65"/>
                  <a:gd name="T3" fmla="*/ 0 h 21"/>
                  <a:gd name="T4" fmla="*/ 208 w 65"/>
                  <a:gd name="T5" fmla="*/ 39 h 21"/>
                  <a:gd name="T6" fmla="*/ 0 w 65"/>
                  <a:gd name="T7" fmla="*/ 47 h 21"/>
                  <a:gd name="T8" fmla="*/ 1 w 65"/>
                  <a:gd name="T9" fmla="*/ 2 h 21"/>
                  <a:gd name="T10" fmla="*/ 1 w 65"/>
                  <a:gd name="T11" fmla="*/ 2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1" y="2"/>
                    </a:moveTo>
                    <a:lnTo>
                      <a:pt x="63" y="0"/>
                    </a:lnTo>
                    <a:lnTo>
                      <a:pt x="65" y="17"/>
                    </a:lnTo>
                    <a:lnTo>
                      <a:pt x="0" y="21"/>
                    </a:lnTo>
                    <a:lnTo>
                      <a:pt x="1" y="2"/>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41" name="Freeform 96">
                <a:extLst>
                  <a:ext uri="{FF2B5EF4-FFF2-40B4-BE49-F238E27FC236}">
                    <a16:creationId xmlns:a16="http://schemas.microsoft.com/office/drawing/2014/main" id="{6BD6100C-04E1-490F-9E66-02966C43140F}"/>
                  </a:ext>
                </a:extLst>
              </p:cNvPr>
              <p:cNvSpPr>
                <a:spLocks/>
              </p:cNvSpPr>
              <p:nvPr/>
            </p:nvSpPr>
            <p:spPr bwMode="auto">
              <a:xfrm>
                <a:off x="2972" y="1426"/>
                <a:ext cx="71" cy="23"/>
              </a:xfrm>
              <a:custGeom>
                <a:avLst/>
                <a:gdLst>
                  <a:gd name="T0" fmla="*/ 0 w 69"/>
                  <a:gd name="T1" fmla="*/ 0 h 19"/>
                  <a:gd name="T2" fmla="*/ 202 w 69"/>
                  <a:gd name="T3" fmla="*/ 0 h 19"/>
                  <a:gd name="T4" fmla="*/ 208 w 69"/>
                  <a:gd name="T5" fmla="*/ 46 h 19"/>
                  <a:gd name="T6" fmla="*/ 1 w 69"/>
                  <a:gd name="T7" fmla="*/ 42 h 19"/>
                  <a:gd name="T8" fmla="*/ 0 w 69"/>
                  <a:gd name="T9" fmla="*/ 0 h 19"/>
                  <a:gd name="T10" fmla="*/ 0 w 69"/>
                  <a:gd name="T11" fmla="*/ 0 h 19"/>
                  <a:gd name="T12" fmla="*/ 0 60000 65536"/>
                  <a:gd name="T13" fmla="*/ 0 60000 65536"/>
                  <a:gd name="T14" fmla="*/ 0 60000 65536"/>
                  <a:gd name="T15" fmla="*/ 0 60000 65536"/>
                  <a:gd name="T16" fmla="*/ 0 60000 65536"/>
                  <a:gd name="T17" fmla="*/ 0 60000 65536"/>
                  <a:gd name="T18" fmla="*/ 0 w 69"/>
                  <a:gd name="T19" fmla="*/ 0 h 19"/>
                  <a:gd name="T20" fmla="*/ 69 w 6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9" h="19">
                    <a:moveTo>
                      <a:pt x="0" y="0"/>
                    </a:moveTo>
                    <a:lnTo>
                      <a:pt x="67" y="0"/>
                    </a:lnTo>
                    <a:lnTo>
                      <a:pt x="69" y="19"/>
                    </a:lnTo>
                    <a:lnTo>
                      <a:pt x="1"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42" name="Freeform 97">
                <a:extLst>
                  <a:ext uri="{FF2B5EF4-FFF2-40B4-BE49-F238E27FC236}">
                    <a16:creationId xmlns:a16="http://schemas.microsoft.com/office/drawing/2014/main" id="{368D7B8E-D6C4-4C95-8F27-C6C38B766560}"/>
                  </a:ext>
                </a:extLst>
              </p:cNvPr>
              <p:cNvSpPr>
                <a:spLocks/>
              </p:cNvSpPr>
              <p:nvPr/>
            </p:nvSpPr>
            <p:spPr bwMode="auto">
              <a:xfrm>
                <a:off x="2960" y="1525"/>
                <a:ext cx="94" cy="23"/>
              </a:xfrm>
              <a:custGeom>
                <a:avLst/>
                <a:gdLst>
                  <a:gd name="T0" fmla="*/ 0 w 75"/>
                  <a:gd name="T1" fmla="*/ 3 h 20"/>
                  <a:gd name="T2" fmla="*/ 228 w 75"/>
                  <a:gd name="T3" fmla="*/ 0 h 20"/>
                  <a:gd name="T4" fmla="*/ 232 w 75"/>
                  <a:gd name="T5" fmla="*/ 52 h 20"/>
                  <a:gd name="T6" fmla="*/ 3 w 75"/>
                  <a:gd name="T7" fmla="*/ 69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4" y="0"/>
                    </a:lnTo>
                    <a:lnTo>
                      <a:pt x="75" y="15"/>
                    </a:lnTo>
                    <a:lnTo>
                      <a:pt x="3"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43" name="Freeform 98">
                <a:extLst>
                  <a:ext uri="{FF2B5EF4-FFF2-40B4-BE49-F238E27FC236}">
                    <a16:creationId xmlns:a16="http://schemas.microsoft.com/office/drawing/2014/main" id="{71D814F9-4AD1-4E98-AC1C-4124CBF15EBF}"/>
                  </a:ext>
                </a:extLst>
              </p:cNvPr>
              <p:cNvSpPr>
                <a:spLocks/>
              </p:cNvSpPr>
              <p:nvPr/>
            </p:nvSpPr>
            <p:spPr bwMode="auto">
              <a:xfrm>
                <a:off x="2972" y="1623"/>
                <a:ext cx="71" cy="15"/>
              </a:xfrm>
              <a:custGeom>
                <a:avLst/>
                <a:gdLst>
                  <a:gd name="T0" fmla="*/ 0 w 65"/>
                  <a:gd name="T1" fmla="*/ 3 h 21"/>
                  <a:gd name="T2" fmla="*/ 179 w 65"/>
                  <a:gd name="T3" fmla="*/ 0 h 21"/>
                  <a:gd name="T4" fmla="*/ 184 w 65"/>
                  <a:gd name="T5" fmla="*/ 56 h 21"/>
                  <a:gd name="T6" fmla="*/ 0 w 65"/>
                  <a:gd name="T7" fmla="*/ 70 h 21"/>
                  <a:gd name="T8" fmla="*/ 0 w 65"/>
                  <a:gd name="T9" fmla="*/ 3 h 21"/>
                  <a:gd name="T10" fmla="*/ 0 w 65"/>
                  <a:gd name="T11" fmla="*/ 3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0" y="3"/>
                    </a:moveTo>
                    <a:lnTo>
                      <a:pt x="62" y="0"/>
                    </a:lnTo>
                    <a:lnTo>
                      <a:pt x="65" y="17"/>
                    </a:lnTo>
                    <a:lnTo>
                      <a:pt x="0" y="21"/>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44" name="Freeform 99">
                <a:extLst>
                  <a:ext uri="{FF2B5EF4-FFF2-40B4-BE49-F238E27FC236}">
                    <a16:creationId xmlns:a16="http://schemas.microsoft.com/office/drawing/2014/main" id="{DDE43656-1623-4FA5-A844-C70A8197A052}"/>
                  </a:ext>
                </a:extLst>
              </p:cNvPr>
              <p:cNvSpPr>
                <a:spLocks/>
              </p:cNvSpPr>
              <p:nvPr/>
            </p:nvSpPr>
            <p:spPr bwMode="auto">
              <a:xfrm>
                <a:off x="3173" y="1064"/>
                <a:ext cx="318" cy="38"/>
              </a:xfrm>
              <a:custGeom>
                <a:avLst/>
                <a:gdLst>
                  <a:gd name="T0" fmla="*/ 839 w 287"/>
                  <a:gd name="T1" fmla="*/ 1 h 37"/>
                  <a:gd name="T2" fmla="*/ 814 w 287"/>
                  <a:gd name="T3" fmla="*/ 3 h 37"/>
                  <a:gd name="T4" fmla="*/ 781 w 287"/>
                  <a:gd name="T5" fmla="*/ 14 h 37"/>
                  <a:gd name="T6" fmla="*/ 738 w 287"/>
                  <a:gd name="T7" fmla="*/ 20 h 37"/>
                  <a:gd name="T8" fmla="*/ 690 w 287"/>
                  <a:gd name="T9" fmla="*/ 34 h 37"/>
                  <a:gd name="T10" fmla="*/ 630 w 287"/>
                  <a:gd name="T11" fmla="*/ 39 h 37"/>
                  <a:gd name="T12" fmla="*/ 595 w 287"/>
                  <a:gd name="T13" fmla="*/ 47 h 37"/>
                  <a:gd name="T14" fmla="*/ 557 w 287"/>
                  <a:gd name="T15" fmla="*/ 50 h 37"/>
                  <a:gd name="T16" fmla="*/ 501 w 287"/>
                  <a:gd name="T17" fmla="*/ 53 h 37"/>
                  <a:gd name="T18" fmla="*/ 444 w 287"/>
                  <a:gd name="T19" fmla="*/ 60 h 37"/>
                  <a:gd name="T20" fmla="*/ 395 w 287"/>
                  <a:gd name="T21" fmla="*/ 65 h 37"/>
                  <a:gd name="T22" fmla="*/ 345 w 287"/>
                  <a:gd name="T23" fmla="*/ 60 h 37"/>
                  <a:gd name="T24" fmla="*/ 300 w 287"/>
                  <a:gd name="T25" fmla="*/ 60 h 37"/>
                  <a:gd name="T26" fmla="*/ 247 w 287"/>
                  <a:gd name="T27" fmla="*/ 53 h 37"/>
                  <a:gd name="T28" fmla="*/ 201 w 287"/>
                  <a:gd name="T29" fmla="*/ 50 h 37"/>
                  <a:gd name="T30" fmla="*/ 159 w 287"/>
                  <a:gd name="T31" fmla="*/ 41 h 37"/>
                  <a:gd name="T32" fmla="*/ 113 w 287"/>
                  <a:gd name="T33" fmla="*/ 39 h 37"/>
                  <a:gd name="T34" fmla="*/ 79 w 287"/>
                  <a:gd name="T35" fmla="*/ 39 h 37"/>
                  <a:gd name="T36" fmla="*/ 53 w 287"/>
                  <a:gd name="T37" fmla="*/ 34 h 37"/>
                  <a:gd name="T38" fmla="*/ 20 w 287"/>
                  <a:gd name="T39" fmla="*/ 26 h 37"/>
                  <a:gd name="T40" fmla="*/ 2 w 287"/>
                  <a:gd name="T41" fmla="*/ 77 h 37"/>
                  <a:gd name="T42" fmla="*/ 37 w 287"/>
                  <a:gd name="T43" fmla="*/ 87 h 37"/>
                  <a:gd name="T44" fmla="*/ 67 w 287"/>
                  <a:gd name="T45" fmla="*/ 89 h 37"/>
                  <a:gd name="T46" fmla="*/ 105 w 287"/>
                  <a:gd name="T47" fmla="*/ 96 h 37"/>
                  <a:gd name="T48" fmla="*/ 147 w 287"/>
                  <a:gd name="T49" fmla="*/ 101 h 37"/>
                  <a:gd name="T50" fmla="*/ 199 w 287"/>
                  <a:gd name="T51" fmla="*/ 101 h 37"/>
                  <a:gd name="T52" fmla="*/ 230 w 287"/>
                  <a:gd name="T53" fmla="*/ 109 h 37"/>
                  <a:gd name="T54" fmla="*/ 266 w 287"/>
                  <a:gd name="T55" fmla="*/ 112 h 37"/>
                  <a:gd name="T56" fmla="*/ 300 w 287"/>
                  <a:gd name="T57" fmla="*/ 112 h 37"/>
                  <a:gd name="T58" fmla="*/ 326 w 287"/>
                  <a:gd name="T59" fmla="*/ 112 h 37"/>
                  <a:gd name="T60" fmla="*/ 365 w 287"/>
                  <a:gd name="T61" fmla="*/ 115 h 37"/>
                  <a:gd name="T62" fmla="*/ 395 w 287"/>
                  <a:gd name="T63" fmla="*/ 115 h 37"/>
                  <a:gd name="T64" fmla="*/ 432 w 287"/>
                  <a:gd name="T65" fmla="*/ 115 h 37"/>
                  <a:gd name="T66" fmla="*/ 467 w 287"/>
                  <a:gd name="T67" fmla="*/ 112 h 37"/>
                  <a:gd name="T68" fmla="*/ 501 w 287"/>
                  <a:gd name="T69" fmla="*/ 109 h 37"/>
                  <a:gd name="T70" fmla="*/ 536 w 287"/>
                  <a:gd name="T71" fmla="*/ 109 h 37"/>
                  <a:gd name="T72" fmla="*/ 560 w 287"/>
                  <a:gd name="T73" fmla="*/ 101 h 37"/>
                  <a:gd name="T74" fmla="*/ 595 w 287"/>
                  <a:gd name="T75" fmla="*/ 101 h 37"/>
                  <a:gd name="T76" fmla="*/ 640 w 287"/>
                  <a:gd name="T77" fmla="*/ 96 h 37"/>
                  <a:gd name="T78" fmla="*/ 692 w 287"/>
                  <a:gd name="T79" fmla="*/ 87 h 37"/>
                  <a:gd name="T80" fmla="*/ 738 w 287"/>
                  <a:gd name="T81" fmla="*/ 87 h 37"/>
                  <a:gd name="T82" fmla="*/ 771 w 287"/>
                  <a:gd name="T83" fmla="*/ 77 h 37"/>
                  <a:gd name="T84" fmla="*/ 802 w 287"/>
                  <a:gd name="T85" fmla="*/ 74 h 37"/>
                  <a:gd name="T86" fmla="*/ 829 w 287"/>
                  <a:gd name="T87" fmla="*/ 66 h 37"/>
                  <a:gd name="T88" fmla="*/ 851 w 287"/>
                  <a:gd name="T89" fmla="*/ 65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37"/>
                  <a:gd name="T137" fmla="*/ 287 w 287"/>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37">
                    <a:moveTo>
                      <a:pt x="287" y="0"/>
                    </a:moveTo>
                    <a:lnTo>
                      <a:pt x="285" y="0"/>
                    </a:lnTo>
                    <a:lnTo>
                      <a:pt x="282" y="1"/>
                    </a:lnTo>
                    <a:lnTo>
                      <a:pt x="279" y="1"/>
                    </a:lnTo>
                    <a:lnTo>
                      <a:pt x="277" y="1"/>
                    </a:lnTo>
                    <a:lnTo>
                      <a:pt x="273" y="3"/>
                    </a:lnTo>
                    <a:lnTo>
                      <a:pt x="270" y="3"/>
                    </a:lnTo>
                    <a:lnTo>
                      <a:pt x="266" y="3"/>
                    </a:lnTo>
                    <a:lnTo>
                      <a:pt x="262" y="4"/>
                    </a:lnTo>
                    <a:lnTo>
                      <a:pt x="256" y="5"/>
                    </a:lnTo>
                    <a:lnTo>
                      <a:pt x="252" y="7"/>
                    </a:lnTo>
                    <a:lnTo>
                      <a:pt x="247" y="7"/>
                    </a:lnTo>
                    <a:lnTo>
                      <a:pt x="242" y="8"/>
                    </a:lnTo>
                    <a:lnTo>
                      <a:pt x="236" y="9"/>
                    </a:lnTo>
                    <a:lnTo>
                      <a:pt x="231" y="11"/>
                    </a:lnTo>
                    <a:lnTo>
                      <a:pt x="224" y="11"/>
                    </a:lnTo>
                    <a:lnTo>
                      <a:pt x="219" y="12"/>
                    </a:lnTo>
                    <a:lnTo>
                      <a:pt x="212" y="12"/>
                    </a:lnTo>
                    <a:lnTo>
                      <a:pt x="206" y="13"/>
                    </a:lnTo>
                    <a:lnTo>
                      <a:pt x="203" y="13"/>
                    </a:lnTo>
                    <a:lnTo>
                      <a:pt x="200" y="15"/>
                    </a:lnTo>
                    <a:lnTo>
                      <a:pt x="196" y="15"/>
                    </a:lnTo>
                    <a:lnTo>
                      <a:pt x="193" y="16"/>
                    </a:lnTo>
                    <a:lnTo>
                      <a:pt x="187" y="16"/>
                    </a:lnTo>
                    <a:lnTo>
                      <a:pt x="180" y="17"/>
                    </a:lnTo>
                    <a:lnTo>
                      <a:pt x="175" y="17"/>
                    </a:lnTo>
                    <a:lnTo>
                      <a:pt x="168" y="17"/>
                    </a:lnTo>
                    <a:lnTo>
                      <a:pt x="161" y="19"/>
                    </a:lnTo>
                    <a:lnTo>
                      <a:pt x="156" y="19"/>
                    </a:lnTo>
                    <a:lnTo>
                      <a:pt x="149" y="19"/>
                    </a:lnTo>
                    <a:lnTo>
                      <a:pt x="144" y="20"/>
                    </a:lnTo>
                    <a:lnTo>
                      <a:pt x="138" y="20"/>
                    </a:lnTo>
                    <a:lnTo>
                      <a:pt x="133" y="20"/>
                    </a:lnTo>
                    <a:lnTo>
                      <a:pt x="128" y="20"/>
                    </a:lnTo>
                    <a:lnTo>
                      <a:pt x="121" y="20"/>
                    </a:lnTo>
                    <a:lnTo>
                      <a:pt x="116" y="19"/>
                    </a:lnTo>
                    <a:lnTo>
                      <a:pt x="110" y="19"/>
                    </a:lnTo>
                    <a:lnTo>
                      <a:pt x="105" y="19"/>
                    </a:lnTo>
                    <a:lnTo>
                      <a:pt x="100" y="19"/>
                    </a:lnTo>
                    <a:lnTo>
                      <a:pt x="94" y="17"/>
                    </a:lnTo>
                    <a:lnTo>
                      <a:pt x="89" y="17"/>
                    </a:lnTo>
                    <a:lnTo>
                      <a:pt x="83" y="17"/>
                    </a:lnTo>
                    <a:lnTo>
                      <a:pt x="78" y="17"/>
                    </a:lnTo>
                    <a:lnTo>
                      <a:pt x="73" y="16"/>
                    </a:lnTo>
                    <a:lnTo>
                      <a:pt x="67" y="16"/>
                    </a:lnTo>
                    <a:lnTo>
                      <a:pt x="62" y="15"/>
                    </a:lnTo>
                    <a:lnTo>
                      <a:pt x="57" y="15"/>
                    </a:lnTo>
                    <a:lnTo>
                      <a:pt x="53" y="13"/>
                    </a:lnTo>
                    <a:lnTo>
                      <a:pt x="49" y="13"/>
                    </a:lnTo>
                    <a:lnTo>
                      <a:pt x="43" y="13"/>
                    </a:lnTo>
                    <a:lnTo>
                      <a:pt x="38" y="12"/>
                    </a:lnTo>
                    <a:lnTo>
                      <a:pt x="34" y="12"/>
                    </a:lnTo>
                    <a:lnTo>
                      <a:pt x="31" y="12"/>
                    </a:lnTo>
                    <a:lnTo>
                      <a:pt x="27" y="12"/>
                    </a:lnTo>
                    <a:lnTo>
                      <a:pt x="23" y="11"/>
                    </a:lnTo>
                    <a:lnTo>
                      <a:pt x="20" y="11"/>
                    </a:lnTo>
                    <a:lnTo>
                      <a:pt x="18" y="11"/>
                    </a:lnTo>
                    <a:lnTo>
                      <a:pt x="12" y="9"/>
                    </a:lnTo>
                    <a:lnTo>
                      <a:pt x="10" y="9"/>
                    </a:lnTo>
                    <a:lnTo>
                      <a:pt x="7" y="9"/>
                    </a:lnTo>
                    <a:lnTo>
                      <a:pt x="0" y="25"/>
                    </a:lnTo>
                    <a:lnTo>
                      <a:pt x="2" y="25"/>
                    </a:lnTo>
                    <a:lnTo>
                      <a:pt x="6" y="27"/>
                    </a:lnTo>
                    <a:lnTo>
                      <a:pt x="10" y="28"/>
                    </a:lnTo>
                    <a:lnTo>
                      <a:pt x="12" y="28"/>
                    </a:lnTo>
                    <a:lnTo>
                      <a:pt x="15" y="28"/>
                    </a:lnTo>
                    <a:lnTo>
                      <a:pt x="19" y="28"/>
                    </a:lnTo>
                    <a:lnTo>
                      <a:pt x="22" y="29"/>
                    </a:lnTo>
                    <a:lnTo>
                      <a:pt x="26" y="29"/>
                    </a:lnTo>
                    <a:lnTo>
                      <a:pt x="31" y="31"/>
                    </a:lnTo>
                    <a:lnTo>
                      <a:pt x="35" y="31"/>
                    </a:lnTo>
                    <a:lnTo>
                      <a:pt x="41" y="32"/>
                    </a:lnTo>
                    <a:lnTo>
                      <a:pt x="45" y="32"/>
                    </a:lnTo>
                    <a:lnTo>
                      <a:pt x="50" y="33"/>
                    </a:lnTo>
                    <a:lnTo>
                      <a:pt x="55" y="33"/>
                    </a:lnTo>
                    <a:lnTo>
                      <a:pt x="61" y="33"/>
                    </a:lnTo>
                    <a:lnTo>
                      <a:pt x="66" y="33"/>
                    </a:lnTo>
                    <a:lnTo>
                      <a:pt x="73" y="35"/>
                    </a:lnTo>
                    <a:lnTo>
                      <a:pt x="75" y="35"/>
                    </a:lnTo>
                    <a:lnTo>
                      <a:pt x="78" y="35"/>
                    </a:lnTo>
                    <a:lnTo>
                      <a:pt x="82" y="35"/>
                    </a:lnTo>
                    <a:lnTo>
                      <a:pt x="86" y="36"/>
                    </a:lnTo>
                    <a:lnTo>
                      <a:pt x="89" y="36"/>
                    </a:lnTo>
                    <a:lnTo>
                      <a:pt x="93" y="36"/>
                    </a:lnTo>
                    <a:lnTo>
                      <a:pt x="96" y="36"/>
                    </a:lnTo>
                    <a:lnTo>
                      <a:pt x="100" y="36"/>
                    </a:lnTo>
                    <a:lnTo>
                      <a:pt x="104" y="36"/>
                    </a:lnTo>
                    <a:lnTo>
                      <a:pt x="106" y="36"/>
                    </a:lnTo>
                    <a:lnTo>
                      <a:pt x="110" y="36"/>
                    </a:lnTo>
                    <a:lnTo>
                      <a:pt x="114" y="37"/>
                    </a:lnTo>
                    <a:lnTo>
                      <a:pt x="117" y="37"/>
                    </a:lnTo>
                    <a:lnTo>
                      <a:pt x="121" y="37"/>
                    </a:lnTo>
                    <a:lnTo>
                      <a:pt x="125" y="37"/>
                    </a:lnTo>
                    <a:lnTo>
                      <a:pt x="129" y="37"/>
                    </a:lnTo>
                    <a:lnTo>
                      <a:pt x="133" y="37"/>
                    </a:lnTo>
                    <a:lnTo>
                      <a:pt x="137" y="37"/>
                    </a:lnTo>
                    <a:lnTo>
                      <a:pt x="141" y="37"/>
                    </a:lnTo>
                    <a:lnTo>
                      <a:pt x="145" y="37"/>
                    </a:lnTo>
                    <a:lnTo>
                      <a:pt x="149" y="36"/>
                    </a:lnTo>
                    <a:lnTo>
                      <a:pt x="153" y="36"/>
                    </a:lnTo>
                    <a:lnTo>
                      <a:pt x="157" y="36"/>
                    </a:lnTo>
                    <a:lnTo>
                      <a:pt x="161" y="36"/>
                    </a:lnTo>
                    <a:lnTo>
                      <a:pt x="164" y="35"/>
                    </a:lnTo>
                    <a:lnTo>
                      <a:pt x="168" y="35"/>
                    </a:lnTo>
                    <a:lnTo>
                      <a:pt x="172" y="35"/>
                    </a:lnTo>
                    <a:lnTo>
                      <a:pt x="176" y="35"/>
                    </a:lnTo>
                    <a:lnTo>
                      <a:pt x="180" y="35"/>
                    </a:lnTo>
                    <a:lnTo>
                      <a:pt x="183" y="33"/>
                    </a:lnTo>
                    <a:lnTo>
                      <a:pt x="187" y="33"/>
                    </a:lnTo>
                    <a:lnTo>
                      <a:pt x="189" y="33"/>
                    </a:lnTo>
                    <a:lnTo>
                      <a:pt x="193" y="33"/>
                    </a:lnTo>
                    <a:lnTo>
                      <a:pt x="196" y="33"/>
                    </a:lnTo>
                    <a:lnTo>
                      <a:pt x="200" y="33"/>
                    </a:lnTo>
                    <a:lnTo>
                      <a:pt x="204" y="33"/>
                    </a:lnTo>
                    <a:lnTo>
                      <a:pt x="210" y="32"/>
                    </a:lnTo>
                    <a:lnTo>
                      <a:pt x="215" y="31"/>
                    </a:lnTo>
                    <a:lnTo>
                      <a:pt x="222" y="31"/>
                    </a:lnTo>
                    <a:lnTo>
                      <a:pt x="227" y="29"/>
                    </a:lnTo>
                    <a:lnTo>
                      <a:pt x="232" y="28"/>
                    </a:lnTo>
                    <a:lnTo>
                      <a:pt x="238" y="28"/>
                    </a:lnTo>
                    <a:lnTo>
                      <a:pt x="242" y="28"/>
                    </a:lnTo>
                    <a:lnTo>
                      <a:pt x="247" y="28"/>
                    </a:lnTo>
                    <a:lnTo>
                      <a:pt x="251" y="27"/>
                    </a:lnTo>
                    <a:lnTo>
                      <a:pt x="255" y="25"/>
                    </a:lnTo>
                    <a:lnTo>
                      <a:pt x="259" y="25"/>
                    </a:lnTo>
                    <a:lnTo>
                      <a:pt x="263" y="24"/>
                    </a:lnTo>
                    <a:lnTo>
                      <a:pt x="266" y="23"/>
                    </a:lnTo>
                    <a:lnTo>
                      <a:pt x="269" y="23"/>
                    </a:lnTo>
                    <a:lnTo>
                      <a:pt x="271" y="23"/>
                    </a:lnTo>
                    <a:lnTo>
                      <a:pt x="275" y="23"/>
                    </a:lnTo>
                    <a:lnTo>
                      <a:pt x="278" y="21"/>
                    </a:lnTo>
                    <a:lnTo>
                      <a:pt x="282" y="20"/>
                    </a:lnTo>
                    <a:lnTo>
                      <a:pt x="283" y="20"/>
                    </a:lnTo>
                    <a:lnTo>
                      <a:pt x="285" y="20"/>
                    </a:lnTo>
                    <a:lnTo>
                      <a:pt x="287"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45" name="Freeform 100">
                <a:extLst>
                  <a:ext uri="{FF2B5EF4-FFF2-40B4-BE49-F238E27FC236}">
                    <a16:creationId xmlns:a16="http://schemas.microsoft.com/office/drawing/2014/main" id="{962A7967-BDF0-411D-A694-58FCEF0F01EB}"/>
                  </a:ext>
                </a:extLst>
              </p:cNvPr>
              <p:cNvSpPr>
                <a:spLocks/>
              </p:cNvSpPr>
              <p:nvPr/>
            </p:nvSpPr>
            <p:spPr bwMode="auto">
              <a:xfrm>
                <a:off x="3444" y="1132"/>
                <a:ext cx="24" cy="91"/>
              </a:xfrm>
              <a:custGeom>
                <a:avLst/>
                <a:gdLst>
                  <a:gd name="T0" fmla="*/ 0 w 25"/>
                  <a:gd name="T1" fmla="*/ 3 h 88"/>
                  <a:gd name="T2" fmla="*/ 24 w 25"/>
                  <a:gd name="T3" fmla="*/ 251 h 88"/>
                  <a:gd name="T4" fmla="*/ 27 w 25"/>
                  <a:gd name="T5" fmla="*/ 254 h 88"/>
                  <a:gd name="T6" fmla="*/ 44 w 25"/>
                  <a:gd name="T7" fmla="*/ 254 h 88"/>
                  <a:gd name="T8" fmla="*/ 60 w 25"/>
                  <a:gd name="T9" fmla="*/ 254 h 88"/>
                  <a:gd name="T10" fmla="*/ 69 w 25"/>
                  <a:gd name="T11" fmla="*/ 247 h 88"/>
                  <a:gd name="T12" fmla="*/ 69 w 25"/>
                  <a:gd name="T13" fmla="*/ 241 h 88"/>
                  <a:gd name="T14" fmla="*/ 69 w 25"/>
                  <a:gd name="T15" fmla="*/ 227 h 88"/>
                  <a:gd name="T16" fmla="*/ 69 w 25"/>
                  <a:gd name="T17" fmla="*/ 214 h 88"/>
                  <a:gd name="T18" fmla="*/ 69 w 25"/>
                  <a:gd name="T19" fmla="*/ 198 h 88"/>
                  <a:gd name="T20" fmla="*/ 67 w 25"/>
                  <a:gd name="T21" fmla="*/ 190 h 88"/>
                  <a:gd name="T22" fmla="*/ 67 w 25"/>
                  <a:gd name="T23" fmla="*/ 179 h 88"/>
                  <a:gd name="T24" fmla="*/ 67 w 25"/>
                  <a:gd name="T25" fmla="*/ 163 h 88"/>
                  <a:gd name="T26" fmla="*/ 67 w 25"/>
                  <a:gd name="T27" fmla="*/ 160 h 88"/>
                  <a:gd name="T28" fmla="*/ 62 w 25"/>
                  <a:gd name="T29" fmla="*/ 145 h 88"/>
                  <a:gd name="T30" fmla="*/ 62 w 25"/>
                  <a:gd name="T31" fmla="*/ 135 h 88"/>
                  <a:gd name="T32" fmla="*/ 62 w 25"/>
                  <a:gd name="T33" fmla="*/ 125 h 88"/>
                  <a:gd name="T34" fmla="*/ 62 w 25"/>
                  <a:gd name="T35" fmla="*/ 115 h 88"/>
                  <a:gd name="T36" fmla="*/ 62 w 25"/>
                  <a:gd name="T37" fmla="*/ 103 h 88"/>
                  <a:gd name="T38" fmla="*/ 62 w 25"/>
                  <a:gd name="T39" fmla="*/ 90 h 88"/>
                  <a:gd name="T40" fmla="*/ 60 w 25"/>
                  <a:gd name="T41" fmla="*/ 80 h 88"/>
                  <a:gd name="T42" fmla="*/ 60 w 25"/>
                  <a:gd name="T43" fmla="*/ 69 h 88"/>
                  <a:gd name="T44" fmla="*/ 60 w 25"/>
                  <a:gd name="T45" fmla="*/ 60 h 88"/>
                  <a:gd name="T46" fmla="*/ 55 w 25"/>
                  <a:gd name="T47" fmla="*/ 48 h 88"/>
                  <a:gd name="T48" fmla="*/ 55 w 25"/>
                  <a:gd name="T49" fmla="*/ 38 h 88"/>
                  <a:gd name="T50" fmla="*/ 55 w 25"/>
                  <a:gd name="T51" fmla="*/ 30 h 88"/>
                  <a:gd name="T52" fmla="*/ 49 w 25"/>
                  <a:gd name="T53" fmla="*/ 15 h 88"/>
                  <a:gd name="T54" fmla="*/ 49 w 25"/>
                  <a:gd name="T55" fmla="*/ 3 h 88"/>
                  <a:gd name="T56" fmla="*/ 49 w 25"/>
                  <a:gd name="T57" fmla="*/ 0 h 88"/>
                  <a:gd name="T58" fmla="*/ 49 w 25"/>
                  <a:gd name="T59" fmla="*/ 0 h 88"/>
                  <a:gd name="T60" fmla="*/ 0 w 25"/>
                  <a:gd name="T61" fmla="*/ 3 h 88"/>
                  <a:gd name="T62" fmla="*/ 0 w 25"/>
                  <a:gd name="T63" fmla="*/ 3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
                  <a:gd name="T97" fmla="*/ 0 h 88"/>
                  <a:gd name="T98" fmla="*/ 25 w 25"/>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 h="88">
                    <a:moveTo>
                      <a:pt x="0" y="3"/>
                    </a:moveTo>
                    <a:lnTo>
                      <a:pt x="9" y="87"/>
                    </a:lnTo>
                    <a:lnTo>
                      <a:pt x="10" y="88"/>
                    </a:lnTo>
                    <a:lnTo>
                      <a:pt x="16" y="88"/>
                    </a:lnTo>
                    <a:lnTo>
                      <a:pt x="21" y="88"/>
                    </a:lnTo>
                    <a:lnTo>
                      <a:pt x="25" y="86"/>
                    </a:lnTo>
                    <a:lnTo>
                      <a:pt x="25" y="83"/>
                    </a:lnTo>
                    <a:lnTo>
                      <a:pt x="25" y="79"/>
                    </a:lnTo>
                    <a:lnTo>
                      <a:pt x="25" y="74"/>
                    </a:lnTo>
                    <a:lnTo>
                      <a:pt x="25" y="68"/>
                    </a:lnTo>
                    <a:lnTo>
                      <a:pt x="24" y="66"/>
                    </a:lnTo>
                    <a:lnTo>
                      <a:pt x="24" y="61"/>
                    </a:lnTo>
                    <a:lnTo>
                      <a:pt x="24" y="57"/>
                    </a:lnTo>
                    <a:lnTo>
                      <a:pt x="24" y="55"/>
                    </a:lnTo>
                    <a:lnTo>
                      <a:pt x="22" y="51"/>
                    </a:lnTo>
                    <a:lnTo>
                      <a:pt x="22" y="47"/>
                    </a:lnTo>
                    <a:lnTo>
                      <a:pt x="22" y="43"/>
                    </a:lnTo>
                    <a:lnTo>
                      <a:pt x="22" y="40"/>
                    </a:lnTo>
                    <a:lnTo>
                      <a:pt x="22" y="36"/>
                    </a:lnTo>
                    <a:lnTo>
                      <a:pt x="22" y="31"/>
                    </a:lnTo>
                    <a:lnTo>
                      <a:pt x="21" y="28"/>
                    </a:lnTo>
                    <a:lnTo>
                      <a:pt x="21" y="24"/>
                    </a:lnTo>
                    <a:lnTo>
                      <a:pt x="21" y="20"/>
                    </a:lnTo>
                    <a:lnTo>
                      <a:pt x="20" y="17"/>
                    </a:lnTo>
                    <a:lnTo>
                      <a:pt x="20" y="13"/>
                    </a:lnTo>
                    <a:lnTo>
                      <a:pt x="20" y="11"/>
                    </a:lnTo>
                    <a:lnTo>
                      <a:pt x="18" y="5"/>
                    </a:lnTo>
                    <a:lnTo>
                      <a:pt x="18" y="3"/>
                    </a:lnTo>
                    <a:lnTo>
                      <a:pt x="18" y="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46" name="Freeform 101">
                <a:extLst>
                  <a:ext uri="{FF2B5EF4-FFF2-40B4-BE49-F238E27FC236}">
                    <a16:creationId xmlns:a16="http://schemas.microsoft.com/office/drawing/2014/main" id="{86154A0F-EB86-4C80-8CB0-FC8D7038E6E8}"/>
                  </a:ext>
                </a:extLst>
              </p:cNvPr>
              <p:cNvSpPr>
                <a:spLocks/>
              </p:cNvSpPr>
              <p:nvPr/>
            </p:nvSpPr>
            <p:spPr bwMode="auto">
              <a:xfrm>
                <a:off x="3456" y="1268"/>
                <a:ext cx="24" cy="121"/>
              </a:xfrm>
              <a:custGeom>
                <a:avLst/>
                <a:gdLst>
                  <a:gd name="T0" fmla="*/ 0 w 25"/>
                  <a:gd name="T1" fmla="*/ 1 h 106"/>
                  <a:gd name="T2" fmla="*/ 0 w 25"/>
                  <a:gd name="T3" fmla="*/ 1 h 106"/>
                  <a:gd name="T4" fmla="*/ 0 w 25"/>
                  <a:gd name="T5" fmla="*/ 16 h 106"/>
                  <a:gd name="T6" fmla="*/ 0 w 25"/>
                  <a:gd name="T7" fmla="*/ 18 h 106"/>
                  <a:gd name="T8" fmla="*/ 0 w 25"/>
                  <a:gd name="T9" fmla="*/ 26 h 106"/>
                  <a:gd name="T10" fmla="*/ 0 w 25"/>
                  <a:gd name="T11" fmla="*/ 37 h 106"/>
                  <a:gd name="T12" fmla="*/ 0 w 25"/>
                  <a:gd name="T13" fmla="*/ 48 h 106"/>
                  <a:gd name="T14" fmla="*/ 0 w 25"/>
                  <a:gd name="T15" fmla="*/ 61 h 106"/>
                  <a:gd name="T16" fmla="*/ 0 w 25"/>
                  <a:gd name="T17" fmla="*/ 69 h 106"/>
                  <a:gd name="T18" fmla="*/ 0 w 25"/>
                  <a:gd name="T19" fmla="*/ 85 h 106"/>
                  <a:gd name="T20" fmla="*/ 0 w 25"/>
                  <a:gd name="T21" fmla="*/ 97 h 106"/>
                  <a:gd name="T22" fmla="*/ 0 w 25"/>
                  <a:gd name="T23" fmla="*/ 110 h 106"/>
                  <a:gd name="T24" fmla="*/ 1 w 25"/>
                  <a:gd name="T25" fmla="*/ 125 h 106"/>
                  <a:gd name="T26" fmla="*/ 1 w 25"/>
                  <a:gd name="T27" fmla="*/ 139 h 106"/>
                  <a:gd name="T28" fmla="*/ 2 w 25"/>
                  <a:gd name="T29" fmla="*/ 157 h 106"/>
                  <a:gd name="T30" fmla="*/ 2 w 25"/>
                  <a:gd name="T31" fmla="*/ 165 h 106"/>
                  <a:gd name="T32" fmla="*/ 2 w 25"/>
                  <a:gd name="T33" fmla="*/ 182 h 106"/>
                  <a:gd name="T34" fmla="*/ 2 w 25"/>
                  <a:gd name="T35" fmla="*/ 196 h 106"/>
                  <a:gd name="T36" fmla="*/ 4 w 25"/>
                  <a:gd name="T37" fmla="*/ 207 h 106"/>
                  <a:gd name="T38" fmla="*/ 4 w 25"/>
                  <a:gd name="T39" fmla="*/ 223 h 106"/>
                  <a:gd name="T40" fmla="*/ 4 w 25"/>
                  <a:gd name="T41" fmla="*/ 234 h 106"/>
                  <a:gd name="T42" fmla="*/ 15 w 25"/>
                  <a:gd name="T43" fmla="*/ 251 h 106"/>
                  <a:gd name="T44" fmla="*/ 15 w 25"/>
                  <a:gd name="T45" fmla="*/ 264 h 106"/>
                  <a:gd name="T46" fmla="*/ 15 w 25"/>
                  <a:gd name="T47" fmla="*/ 271 h 106"/>
                  <a:gd name="T48" fmla="*/ 15 w 25"/>
                  <a:gd name="T49" fmla="*/ 283 h 106"/>
                  <a:gd name="T50" fmla="*/ 17 w 25"/>
                  <a:gd name="T51" fmla="*/ 290 h 106"/>
                  <a:gd name="T52" fmla="*/ 17 w 25"/>
                  <a:gd name="T53" fmla="*/ 303 h 106"/>
                  <a:gd name="T54" fmla="*/ 21 w 25"/>
                  <a:gd name="T55" fmla="*/ 309 h 106"/>
                  <a:gd name="T56" fmla="*/ 24 w 25"/>
                  <a:gd name="T57" fmla="*/ 320 h 106"/>
                  <a:gd name="T58" fmla="*/ 38 w 25"/>
                  <a:gd name="T59" fmla="*/ 323 h 106"/>
                  <a:gd name="T60" fmla="*/ 54 w 25"/>
                  <a:gd name="T61" fmla="*/ 320 h 106"/>
                  <a:gd name="T62" fmla="*/ 63 w 25"/>
                  <a:gd name="T63" fmla="*/ 314 h 106"/>
                  <a:gd name="T64" fmla="*/ 69 w 25"/>
                  <a:gd name="T65" fmla="*/ 309 h 106"/>
                  <a:gd name="T66" fmla="*/ 67 w 25"/>
                  <a:gd name="T67" fmla="*/ 303 h 106"/>
                  <a:gd name="T68" fmla="*/ 67 w 25"/>
                  <a:gd name="T69" fmla="*/ 290 h 106"/>
                  <a:gd name="T70" fmla="*/ 67 w 25"/>
                  <a:gd name="T71" fmla="*/ 283 h 106"/>
                  <a:gd name="T72" fmla="*/ 67 w 25"/>
                  <a:gd name="T73" fmla="*/ 273 h 106"/>
                  <a:gd name="T74" fmla="*/ 67 w 25"/>
                  <a:gd name="T75" fmla="*/ 265 h 106"/>
                  <a:gd name="T76" fmla="*/ 67 w 25"/>
                  <a:gd name="T77" fmla="*/ 256 h 106"/>
                  <a:gd name="T78" fmla="*/ 63 w 25"/>
                  <a:gd name="T79" fmla="*/ 240 h 106"/>
                  <a:gd name="T80" fmla="*/ 63 w 25"/>
                  <a:gd name="T81" fmla="*/ 229 h 106"/>
                  <a:gd name="T82" fmla="*/ 63 w 25"/>
                  <a:gd name="T83" fmla="*/ 216 h 106"/>
                  <a:gd name="T84" fmla="*/ 63 w 25"/>
                  <a:gd name="T85" fmla="*/ 206 h 106"/>
                  <a:gd name="T86" fmla="*/ 60 w 25"/>
                  <a:gd name="T87" fmla="*/ 191 h 106"/>
                  <a:gd name="T88" fmla="*/ 60 w 25"/>
                  <a:gd name="T89" fmla="*/ 177 h 106"/>
                  <a:gd name="T90" fmla="*/ 60 w 25"/>
                  <a:gd name="T91" fmla="*/ 162 h 106"/>
                  <a:gd name="T92" fmla="*/ 60 w 25"/>
                  <a:gd name="T93" fmla="*/ 145 h 106"/>
                  <a:gd name="T94" fmla="*/ 55 w 25"/>
                  <a:gd name="T95" fmla="*/ 129 h 106"/>
                  <a:gd name="T96" fmla="*/ 55 w 25"/>
                  <a:gd name="T97" fmla="*/ 122 h 106"/>
                  <a:gd name="T98" fmla="*/ 55 w 25"/>
                  <a:gd name="T99" fmla="*/ 109 h 106"/>
                  <a:gd name="T100" fmla="*/ 55 w 25"/>
                  <a:gd name="T101" fmla="*/ 96 h 106"/>
                  <a:gd name="T102" fmla="*/ 54 w 25"/>
                  <a:gd name="T103" fmla="*/ 76 h 106"/>
                  <a:gd name="T104" fmla="*/ 54 w 25"/>
                  <a:gd name="T105" fmla="*/ 66 h 106"/>
                  <a:gd name="T106" fmla="*/ 54 w 25"/>
                  <a:gd name="T107" fmla="*/ 52 h 106"/>
                  <a:gd name="T108" fmla="*/ 54 w 25"/>
                  <a:gd name="T109" fmla="*/ 46 h 106"/>
                  <a:gd name="T110" fmla="*/ 54 w 25"/>
                  <a:gd name="T111" fmla="*/ 29 h 106"/>
                  <a:gd name="T112" fmla="*/ 54 w 25"/>
                  <a:gd name="T113" fmla="*/ 23 h 106"/>
                  <a:gd name="T114" fmla="*/ 54 w 25"/>
                  <a:gd name="T115" fmla="*/ 16 h 106"/>
                  <a:gd name="T116" fmla="*/ 54 w 25"/>
                  <a:gd name="T117" fmla="*/ 2 h 106"/>
                  <a:gd name="T118" fmla="*/ 54 w 25"/>
                  <a:gd name="T119" fmla="*/ 0 h 106"/>
                  <a:gd name="T120" fmla="*/ 54 w 25"/>
                  <a:gd name="T121" fmla="*/ 0 h 106"/>
                  <a:gd name="T122" fmla="*/ 0 w 25"/>
                  <a:gd name="T123" fmla="*/ 1 h 106"/>
                  <a:gd name="T124" fmla="*/ 0 w 25"/>
                  <a:gd name="T125" fmla="*/ 1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
                  <a:gd name="T190" fmla="*/ 0 h 106"/>
                  <a:gd name="T191" fmla="*/ 25 w 25"/>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 h="106">
                    <a:moveTo>
                      <a:pt x="0" y="1"/>
                    </a:moveTo>
                    <a:lnTo>
                      <a:pt x="0" y="1"/>
                    </a:lnTo>
                    <a:lnTo>
                      <a:pt x="0" y="5"/>
                    </a:lnTo>
                    <a:lnTo>
                      <a:pt x="0" y="6"/>
                    </a:lnTo>
                    <a:lnTo>
                      <a:pt x="0" y="9"/>
                    </a:lnTo>
                    <a:lnTo>
                      <a:pt x="0" y="12"/>
                    </a:lnTo>
                    <a:lnTo>
                      <a:pt x="0" y="16"/>
                    </a:lnTo>
                    <a:lnTo>
                      <a:pt x="0" y="20"/>
                    </a:lnTo>
                    <a:lnTo>
                      <a:pt x="0" y="23"/>
                    </a:lnTo>
                    <a:lnTo>
                      <a:pt x="0" y="27"/>
                    </a:lnTo>
                    <a:lnTo>
                      <a:pt x="0" y="32"/>
                    </a:lnTo>
                    <a:lnTo>
                      <a:pt x="0" y="36"/>
                    </a:lnTo>
                    <a:lnTo>
                      <a:pt x="1" y="41"/>
                    </a:lnTo>
                    <a:lnTo>
                      <a:pt x="1" y="45"/>
                    </a:lnTo>
                    <a:lnTo>
                      <a:pt x="2" y="51"/>
                    </a:lnTo>
                    <a:lnTo>
                      <a:pt x="2" y="55"/>
                    </a:lnTo>
                    <a:lnTo>
                      <a:pt x="2" y="59"/>
                    </a:lnTo>
                    <a:lnTo>
                      <a:pt x="2" y="64"/>
                    </a:lnTo>
                    <a:lnTo>
                      <a:pt x="4" y="68"/>
                    </a:lnTo>
                    <a:lnTo>
                      <a:pt x="4" y="73"/>
                    </a:lnTo>
                    <a:lnTo>
                      <a:pt x="4" y="77"/>
                    </a:lnTo>
                    <a:lnTo>
                      <a:pt x="5" y="82"/>
                    </a:lnTo>
                    <a:lnTo>
                      <a:pt x="5" y="86"/>
                    </a:lnTo>
                    <a:lnTo>
                      <a:pt x="5" y="88"/>
                    </a:lnTo>
                    <a:lnTo>
                      <a:pt x="5" y="92"/>
                    </a:lnTo>
                    <a:lnTo>
                      <a:pt x="6" y="95"/>
                    </a:lnTo>
                    <a:lnTo>
                      <a:pt x="6" y="99"/>
                    </a:lnTo>
                    <a:lnTo>
                      <a:pt x="8" y="102"/>
                    </a:lnTo>
                    <a:lnTo>
                      <a:pt x="9" y="104"/>
                    </a:lnTo>
                    <a:lnTo>
                      <a:pt x="13" y="106"/>
                    </a:lnTo>
                    <a:lnTo>
                      <a:pt x="19" y="104"/>
                    </a:lnTo>
                    <a:lnTo>
                      <a:pt x="23" y="103"/>
                    </a:lnTo>
                    <a:lnTo>
                      <a:pt x="25" y="102"/>
                    </a:lnTo>
                    <a:lnTo>
                      <a:pt x="24" y="99"/>
                    </a:lnTo>
                    <a:lnTo>
                      <a:pt x="24" y="95"/>
                    </a:lnTo>
                    <a:lnTo>
                      <a:pt x="24" y="92"/>
                    </a:lnTo>
                    <a:lnTo>
                      <a:pt x="24" y="90"/>
                    </a:lnTo>
                    <a:lnTo>
                      <a:pt x="24" y="87"/>
                    </a:lnTo>
                    <a:lnTo>
                      <a:pt x="24" y="84"/>
                    </a:lnTo>
                    <a:lnTo>
                      <a:pt x="23" y="79"/>
                    </a:lnTo>
                    <a:lnTo>
                      <a:pt x="23" y="75"/>
                    </a:lnTo>
                    <a:lnTo>
                      <a:pt x="23" y="71"/>
                    </a:lnTo>
                    <a:lnTo>
                      <a:pt x="23" y="67"/>
                    </a:lnTo>
                    <a:lnTo>
                      <a:pt x="21" y="63"/>
                    </a:lnTo>
                    <a:lnTo>
                      <a:pt x="21" y="57"/>
                    </a:lnTo>
                    <a:lnTo>
                      <a:pt x="21" y="53"/>
                    </a:lnTo>
                    <a:lnTo>
                      <a:pt x="21" y="48"/>
                    </a:lnTo>
                    <a:lnTo>
                      <a:pt x="20" y="43"/>
                    </a:lnTo>
                    <a:lnTo>
                      <a:pt x="20" y="39"/>
                    </a:lnTo>
                    <a:lnTo>
                      <a:pt x="20" y="35"/>
                    </a:lnTo>
                    <a:lnTo>
                      <a:pt x="20" y="31"/>
                    </a:lnTo>
                    <a:lnTo>
                      <a:pt x="19" y="25"/>
                    </a:lnTo>
                    <a:lnTo>
                      <a:pt x="19" y="21"/>
                    </a:lnTo>
                    <a:lnTo>
                      <a:pt x="19" y="17"/>
                    </a:lnTo>
                    <a:lnTo>
                      <a:pt x="19" y="15"/>
                    </a:lnTo>
                    <a:lnTo>
                      <a:pt x="19" y="10"/>
                    </a:lnTo>
                    <a:lnTo>
                      <a:pt x="19" y="8"/>
                    </a:lnTo>
                    <a:lnTo>
                      <a:pt x="19" y="5"/>
                    </a:lnTo>
                    <a:lnTo>
                      <a:pt x="19" y="2"/>
                    </a:lnTo>
                    <a:lnTo>
                      <a:pt x="19" y="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47" name="Freeform 102">
                <a:extLst>
                  <a:ext uri="{FF2B5EF4-FFF2-40B4-BE49-F238E27FC236}">
                    <a16:creationId xmlns:a16="http://schemas.microsoft.com/office/drawing/2014/main" id="{913C5CB9-B36D-4588-8714-7DF8A320A29D}"/>
                  </a:ext>
                </a:extLst>
              </p:cNvPr>
              <p:cNvSpPr>
                <a:spLocks/>
              </p:cNvSpPr>
              <p:nvPr/>
            </p:nvSpPr>
            <p:spPr bwMode="auto">
              <a:xfrm>
                <a:off x="3467" y="1434"/>
                <a:ext cx="12" cy="68"/>
              </a:xfrm>
              <a:custGeom>
                <a:avLst/>
                <a:gdLst>
                  <a:gd name="T0" fmla="*/ 0 w 21"/>
                  <a:gd name="T1" fmla="*/ 16 h 61"/>
                  <a:gd name="T2" fmla="*/ 15 w 21"/>
                  <a:gd name="T3" fmla="*/ 186 h 61"/>
                  <a:gd name="T4" fmla="*/ 16 w 21"/>
                  <a:gd name="T5" fmla="*/ 186 h 61"/>
                  <a:gd name="T6" fmla="*/ 28 w 21"/>
                  <a:gd name="T7" fmla="*/ 186 h 61"/>
                  <a:gd name="T8" fmla="*/ 39 w 21"/>
                  <a:gd name="T9" fmla="*/ 186 h 61"/>
                  <a:gd name="T10" fmla="*/ 47 w 21"/>
                  <a:gd name="T11" fmla="*/ 170 h 61"/>
                  <a:gd name="T12" fmla="*/ 47 w 21"/>
                  <a:gd name="T13" fmla="*/ 165 h 61"/>
                  <a:gd name="T14" fmla="*/ 47 w 21"/>
                  <a:gd name="T15" fmla="*/ 158 h 61"/>
                  <a:gd name="T16" fmla="*/ 47 w 21"/>
                  <a:gd name="T17" fmla="*/ 145 h 61"/>
                  <a:gd name="T18" fmla="*/ 47 w 21"/>
                  <a:gd name="T19" fmla="*/ 139 h 61"/>
                  <a:gd name="T20" fmla="*/ 47 w 21"/>
                  <a:gd name="T21" fmla="*/ 124 h 61"/>
                  <a:gd name="T22" fmla="*/ 47 w 21"/>
                  <a:gd name="T23" fmla="*/ 113 h 61"/>
                  <a:gd name="T24" fmla="*/ 47 w 21"/>
                  <a:gd name="T25" fmla="*/ 97 h 61"/>
                  <a:gd name="T26" fmla="*/ 47 w 21"/>
                  <a:gd name="T27" fmla="*/ 86 h 61"/>
                  <a:gd name="T28" fmla="*/ 43 w 21"/>
                  <a:gd name="T29" fmla="*/ 69 h 61"/>
                  <a:gd name="T30" fmla="*/ 43 w 21"/>
                  <a:gd name="T31" fmla="*/ 58 h 61"/>
                  <a:gd name="T32" fmla="*/ 41 w 21"/>
                  <a:gd name="T33" fmla="*/ 45 h 61"/>
                  <a:gd name="T34" fmla="*/ 41 w 21"/>
                  <a:gd name="T35" fmla="*/ 33 h 61"/>
                  <a:gd name="T36" fmla="*/ 39 w 21"/>
                  <a:gd name="T37" fmla="*/ 23 h 61"/>
                  <a:gd name="T38" fmla="*/ 39 w 21"/>
                  <a:gd name="T39" fmla="*/ 16 h 61"/>
                  <a:gd name="T40" fmla="*/ 34 w 21"/>
                  <a:gd name="T41" fmla="*/ 3 h 61"/>
                  <a:gd name="T42" fmla="*/ 34 w 21"/>
                  <a:gd name="T43" fmla="*/ 1 h 61"/>
                  <a:gd name="T44" fmla="*/ 24 w 21"/>
                  <a:gd name="T45" fmla="*/ 0 h 61"/>
                  <a:gd name="T46" fmla="*/ 15 w 21"/>
                  <a:gd name="T47" fmla="*/ 1 h 61"/>
                  <a:gd name="T48" fmla="*/ 2 w 21"/>
                  <a:gd name="T49" fmla="*/ 3 h 61"/>
                  <a:gd name="T50" fmla="*/ 0 w 21"/>
                  <a:gd name="T51" fmla="*/ 16 h 61"/>
                  <a:gd name="T52" fmla="*/ 0 w 21"/>
                  <a:gd name="T53" fmla="*/ 16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61"/>
                  <a:gd name="T83" fmla="*/ 21 w 21"/>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61">
                    <a:moveTo>
                      <a:pt x="0" y="5"/>
                    </a:moveTo>
                    <a:lnTo>
                      <a:pt x="6" y="61"/>
                    </a:lnTo>
                    <a:lnTo>
                      <a:pt x="7" y="61"/>
                    </a:lnTo>
                    <a:lnTo>
                      <a:pt x="13" y="61"/>
                    </a:lnTo>
                    <a:lnTo>
                      <a:pt x="17" y="61"/>
                    </a:lnTo>
                    <a:lnTo>
                      <a:pt x="21" y="57"/>
                    </a:lnTo>
                    <a:lnTo>
                      <a:pt x="21" y="55"/>
                    </a:lnTo>
                    <a:lnTo>
                      <a:pt x="21" y="52"/>
                    </a:lnTo>
                    <a:lnTo>
                      <a:pt x="21" y="48"/>
                    </a:lnTo>
                    <a:lnTo>
                      <a:pt x="21" y="45"/>
                    </a:lnTo>
                    <a:lnTo>
                      <a:pt x="21" y="41"/>
                    </a:lnTo>
                    <a:lnTo>
                      <a:pt x="21" y="37"/>
                    </a:lnTo>
                    <a:lnTo>
                      <a:pt x="21" y="32"/>
                    </a:lnTo>
                    <a:lnTo>
                      <a:pt x="21" y="28"/>
                    </a:lnTo>
                    <a:lnTo>
                      <a:pt x="19" y="23"/>
                    </a:lnTo>
                    <a:lnTo>
                      <a:pt x="19" y="19"/>
                    </a:lnTo>
                    <a:lnTo>
                      <a:pt x="18" y="15"/>
                    </a:lnTo>
                    <a:lnTo>
                      <a:pt x="18" y="11"/>
                    </a:lnTo>
                    <a:lnTo>
                      <a:pt x="17" y="8"/>
                    </a:lnTo>
                    <a:lnTo>
                      <a:pt x="17" y="5"/>
                    </a:lnTo>
                    <a:lnTo>
                      <a:pt x="15" y="3"/>
                    </a:lnTo>
                    <a:lnTo>
                      <a:pt x="15" y="1"/>
                    </a:lnTo>
                    <a:lnTo>
                      <a:pt x="11" y="0"/>
                    </a:lnTo>
                    <a:lnTo>
                      <a:pt x="6" y="1"/>
                    </a:lnTo>
                    <a:lnTo>
                      <a:pt x="2" y="3"/>
                    </a:lnTo>
                    <a:lnTo>
                      <a:pt x="0"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48" name="Freeform 103">
                <a:extLst>
                  <a:ext uri="{FF2B5EF4-FFF2-40B4-BE49-F238E27FC236}">
                    <a16:creationId xmlns:a16="http://schemas.microsoft.com/office/drawing/2014/main" id="{EAC2A700-7501-42EB-B3B9-0BCD06EFDD11}"/>
                  </a:ext>
                </a:extLst>
              </p:cNvPr>
              <p:cNvSpPr>
                <a:spLocks/>
              </p:cNvSpPr>
              <p:nvPr/>
            </p:nvSpPr>
            <p:spPr bwMode="auto">
              <a:xfrm>
                <a:off x="2842" y="1230"/>
                <a:ext cx="59" cy="60"/>
              </a:xfrm>
              <a:custGeom>
                <a:avLst/>
                <a:gdLst>
                  <a:gd name="T0" fmla="*/ 112 w 47"/>
                  <a:gd name="T1" fmla="*/ 2 h 46"/>
                  <a:gd name="T2" fmla="*/ 99 w 47"/>
                  <a:gd name="T3" fmla="*/ 3 h 46"/>
                  <a:gd name="T4" fmla="*/ 90 w 47"/>
                  <a:gd name="T5" fmla="*/ 18 h 46"/>
                  <a:gd name="T6" fmla="*/ 87 w 47"/>
                  <a:gd name="T7" fmla="*/ 20 h 46"/>
                  <a:gd name="T8" fmla="*/ 77 w 47"/>
                  <a:gd name="T9" fmla="*/ 33 h 46"/>
                  <a:gd name="T10" fmla="*/ 67 w 47"/>
                  <a:gd name="T11" fmla="*/ 42 h 46"/>
                  <a:gd name="T12" fmla="*/ 53 w 47"/>
                  <a:gd name="T13" fmla="*/ 47 h 46"/>
                  <a:gd name="T14" fmla="*/ 43 w 47"/>
                  <a:gd name="T15" fmla="*/ 60 h 46"/>
                  <a:gd name="T16" fmla="*/ 37 w 47"/>
                  <a:gd name="T17" fmla="*/ 75 h 46"/>
                  <a:gd name="T18" fmla="*/ 23 w 47"/>
                  <a:gd name="T19" fmla="*/ 85 h 46"/>
                  <a:gd name="T20" fmla="*/ 20 w 47"/>
                  <a:gd name="T21" fmla="*/ 96 h 46"/>
                  <a:gd name="T22" fmla="*/ 14 w 47"/>
                  <a:gd name="T23" fmla="*/ 101 h 46"/>
                  <a:gd name="T24" fmla="*/ 2 w 47"/>
                  <a:gd name="T25" fmla="*/ 110 h 46"/>
                  <a:gd name="T26" fmla="*/ 0 w 47"/>
                  <a:gd name="T27" fmla="*/ 125 h 46"/>
                  <a:gd name="T28" fmla="*/ 0 w 47"/>
                  <a:gd name="T29" fmla="*/ 140 h 46"/>
                  <a:gd name="T30" fmla="*/ 3 w 47"/>
                  <a:gd name="T31" fmla="*/ 140 h 46"/>
                  <a:gd name="T32" fmla="*/ 29 w 47"/>
                  <a:gd name="T33" fmla="*/ 129 h 46"/>
                  <a:gd name="T34" fmla="*/ 37 w 47"/>
                  <a:gd name="T35" fmla="*/ 125 h 46"/>
                  <a:gd name="T36" fmla="*/ 47 w 47"/>
                  <a:gd name="T37" fmla="*/ 118 h 46"/>
                  <a:gd name="T38" fmla="*/ 60 w 47"/>
                  <a:gd name="T39" fmla="*/ 110 h 46"/>
                  <a:gd name="T40" fmla="*/ 77 w 47"/>
                  <a:gd name="T41" fmla="*/ 97 h 46"/>
                  <a:gd name="T42" fmla="*/ 87 w 47"/>
                  <a:gd name="T43" fmla="*/ 89 h 46"/>
                  <a:gd name="T44" fmla="*/ 98 w 47"/>
                  <a:gd name="T45" fmla="*/ 77 h 46"/>
                  <a:gd name="T46" fmla="*/ 111 w 47"/>
                  <a:gd name="T47" fmla="*/ 67 h 46"/>
                  <a:gd name="T48" fmla="*/ 123 w 47"/>
                  <a:gd name="T49" fmla="*/ 58 h 46"/>
                  <a:gd name="T50" fmla="*/ 125 w 47"/>
                  <a:gd name="T51" fmla="*/ 47 h 46"/>
                  <a:gd name="T52" fmla="*/ 132 w 47"/>
                  <a:gd name="T53" fmla="*/ 37 h 46"/>
                  <a:gd name="T54" fmla="*/ 139 w 47"/>
                  <a:gd name="T55" fmla="*/ 33 h 46"/>
                  <a:gd name="T56" fmla="*/ 141 w 47"/>
                  <a:gd name="T57" fmla="*/ 29 h 46"/>
                  <a:gd name="T58" fmla="*/ 139 w 47"/>
                  <a:gd name="T59" fmla="*/ 18 h 46"/>
                  <a:gd name="T60" fmla="*/ 132 w 47"/>
                  <a:gd name="T61" fmla="*/ 3 h 46"/>
                  <a:gd name="T62" fmla="*/ 125 w 47"/>
                  <a:gd name="T63" fmla="*/ 2 h 46"/>
                  <a:gd name="T64" fmla="*/ 125 w 47"/>
                  <a:gd name="T65" fmla="*/ 2 h 46"/>
                  <a:gd name="T66" fmla="*/ 112 w 47"/>
                  <a:gd name="T67" fmla="*/ 0 h 46"/>
                  <a:gd name="T68" fmla="*/ 112 w 47"/>
                  <a:gd name="T69" fmla="*/ 2 h 46"/>
                  <a:gd name="T70" fmla="*/ 112 w 47"/>
                  <a:gd name="T71" fmla="*/ 2 h 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
                  <a:gd name="T109" fmla="*/ 0 h 46"/>
                  <a:gd name="T110" fmla="*/ 47 w 47"/>
                  <a:gd name="T111" fmla="*/ 46 h 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 h="46">
                    <a:moveTo>
                      <a:pt x="38" y="2"/>
                    </a:moveTo>
                    <a:lnTo>
                      <a:pt x="34" y="3"/>
                    </a:lnTo>
                    <a:lnTo>
                      <a:pt x="31" y="6"/>
                    </a:lnTo>
                    <a:lnTo>
                      <a:pt x="29" y="7"/>
                    </a:lnTo>
                    <a:lnTo>
                      <a:pt x="26" y="11"/>
                    </a:lnTo>
                    <a:lnTo>
                      <a:pt x="22" y="14"/>
                    </a:lnTo>
                    <a:lnTo>
                      <a:pt x="18" y="16"/>
                    </a:lnTo>
                    <a:lnTo>
                      <a:pt x="15" y="20"/>
                    </a:lnTo>
                    <a:lnTo>
                      <a:pt x="12" y="24"/>
                    </a:lnTo>
                    <a:lnTo>
                      <a:pt x="8" y="27"/>
                    </a:lnTo>
                    <a:lnTo>
                      <a:pt x="7" y="31"/>
                    </a:lnTo>
                    <a:lnTo>
                      <a:pt x="4" y="34"/>
                    </a:lnTo>
                    <a:lnTo>
                      <a:pt x="2" y="36"/>
                    </a:lnTo>
                    <a:lnTo>
                      <a:pt x="0" y="42"/>
                    </a:lnTo>
                    <a:lnTo>
                      <a:pt x="0" y="46"/>
                    </a:lnTo>
                    <a:lnTo>
                      <a:pt x="3" y="46"/>
                    </a:lnTo>
                    <a:lnTo>
                      <a:pt x="10" y="43"/>
                    </a:lnTo>
                    <a:lnTo>
                      <a:pt x="12" y="42"/>
                    </a:lnTo>
                    <a:lnTo>
                      <a:pt x="16" y="39"/>
                    </a:lnTo>
                    <a:lnTo>
                      <a:pt x="20" y="36"/>
                    </a:lnTo>
                    <a:lnTo>
                      <a:pt x="26" y="32"/>
                    </a:lnTo>
                    <a:lnTo>
                      <a:pt x="29" y="30"/>
                    </a:lnTo>
                    <a:lnTo>
                      <a:pt x="33" y="26"/>
                    </a:lnTo>
                    <a:lnTo>
                      <a:pt x="37" y="22"/>
                    </a:lnTo>
                    <a:lnTo>
                      <a:pt x="41" y="19"/>
                    </a:lnTo>
                    <a:lnTo>
                      <a:pt x="42" y="16"/>
                    </a:lnTo>
                    <a:lnTo>
                      <a:pt x="45" y="12"/>
                    </a:lnTo>
                    <a:lnTo>
                      <a:pt x="46" y="11"/>
                    </a:lnTo>
                    <a:lnTo>
                      <a:pt x="47" y="10"/>
                    </a:lnTo>
                    <a:lnTo>
                      <a:pt x="46" y="6"/>
                    </a:lnTo>
                    <a:lnTo>
                      <a:pt x="45" y="3"/>
                    </a:lnTo>
                    <a:lnTo>
                      <a:pt x="42" y="2"/>
                    </a:lnTo>
                    <a:lnTo>
                      <a:pt x="38" y="0"/>
                    </a:lnTo>
                    <a:lnTo>
                      <a:pt x="38"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49" name="Freeform 104">
                <a:extLst>
                  <a:ext uri="{FF2B5EF4-FFF2-40B4-BE49-F238E27FC236}">
                    <a16:creationId xmlns:a16="http://schemas.microsoft.com/office/drawing/2014/main" id="{9C4CFA14-7F47-4808-AA77-EA3FDDB684B4}"/>
                  </a:ext>
                </a:extLst>
              </p:cNvPr>
              <p:cNvSpPr>
                <a:spLocks/>
              </p:cNvSpPr>
              <p:nvPr/>
            </p:nvSpPr>
            <p:spPr bwMode="auto">
              <a:xfrm>
                <a:off x="2783" y="1019"/>
                <a:ext cx="47" cy="45"/>
              </a:xfrm>
              <a:custGeom>
                <a:avLst/>
                <a:gdLst>
                  <a:gd name="T0" fmla="*/ 23 w 47"/>
                  <a:gd name="T1" fmla="*/ 0 h 42"/>
                  <a:gd name="T2" fmla="*/ 26 w 47"/>
                  <a:gd name="T3" fmla="*/ 1 h 42"/>
                  <a:gd name="T4" fmla="*/ 42 w 47"/>
                  <a:gd name="T5" fmla="*/ 15 h 42"/>
                  <a:gd name="T6" fmla="*/ 48 w 47"/>
                  <a:gd name="T7" fmla="*/ 17 h 42"/>
                  <a:gd name="T8" fmla="*/ 61 w 47"/>
                  <a:gd name="T9" fmla="*/ 29 h 42"/>
                  <a:gd name="T10" fmla="*/ 76 w 47"/>
                  <a:gd name="T11" fmla="*/ 40 h 42"/>
                  <a:gd name="T12" fmla="*/ 87 w 47"/>
                  <a:gd name="T13" fmla="*/ 53 h 42"/>
                  <a:gd name="T14" fmla="*/ 98 w 47"/>
                  <a:gd name="T15" fmla="*/ 64 h 42"/>
                  <a:gd name="T16" fmla="*/ 111 w 47"/>
                  <a:gd name="T17" fmla="*/ 70 h 42"/>
                  <a:gd name="T18" fmla="*/ 117 w 47"/>
                  <a:gd name="T19" fmla="*/ 83 h 42"/>
                  <a:gd name="T20" fmla="*/ 129 w 47"/>
                  <a:gd name="T21" fmla="*/ 94 h 42"/>
                  <a:gd name="T22" fmla="*/ 141 w 47"/>
                  <a:gd name="T23" fmla="*/ 112 h 42"/>
                  <a:gd name="T24" fmla="*/ 141 w 47"/>
                  <a:gd name="T25" fmla="*/ 128 h 42"/>
                  <a:gd name="T26" fmla="*/ 132 w 47"/>
                  <a:gd name="T27" fmla="*/ 136 h 42"/>
                  <a:gd name="T28" fmla="*/ 129 w 47"/>
                  <a:gd name="T29" fmla="*/ 139 h 42"/>
                  <a:gd name="T30" fmla="*/ 117 w 47"/>
                  <a:gd name="T31" fmla="*/ 139 h 42"/>
                  <a:gd name="T32" fmla="*/ 111 w 47"/>
                  <a:gd name="T33" fmla="*/ 136 h 42"/>
                  <a:gd name="T34" fmla="*/ 98 w 47"/>
                  <a:gd name="T35" fmla="*/ 128 h 42"/>
                  <a:gd name="T36" fmla="*/ 87 w 47"/>
                  <a:gd name="T37" fmla="*/ 125 h 42"/>
                  <a:gd name="T38" fmla="*/ 76 w 47"/>
                  <a:gd name="T39" fmla="*/ 119 h 42"/>
                  <a:gd name="T40" fmla="*/ 61 w 47"/>
                  <a:gd name="T41" fmla="*/ 112 h 42"/>
                  <a:gd name="T42" fmla="*/ 48 w 47"/>
                  <a:gd name="T43" fmla="*/ 104 h 42"/>
                  <a:gd name="T44" fmla="*/ 38 w 47"/>
                  <a:gd name="T45" fmla="*/ 91 h 42"/>
                  <a:gd name="T46" fmla="*/ 26 w 47"/>
                  <a:gd name="T47" fmla="*/ 80 h 42"/>
                  <a:gd name="T48" fmla="*/ 18 w 47"/>
                  <a:gd name="T49" fmla="*/ 70 h 42"/>
                  <a:gd name="T50" fmla="*/ 1 w 47"/>
                  <a:gd name="T51" fmla="*/ 53 h 42"/>
                  <a:gd name="T52" fmla="*/ 0 w 47"/>
                  <a:gd name="T53" fmla="*/ 43 h 42"/>
                  <a:gd name="T54" fmla="*/ 0 w 47"/>
                  <a:gd name="T55" fmla="*/ 29 h 42"/>
                  <a:gd name="T56" fmla="*/ 1 w 47"/>
                  <a:gd name="T57" fmla="*/ 22 h 42"/>
                  <a:gd name="T58" fmla="*/ 2 w 47"/>
                  <a:gd name="T59" fmla="*/ 15 h 42"/>
                  <a:gd name="T60" fmla="*/ 14 w 47"/>
                  <a:gd name="T61" fmla="*/ 3 h 42"/>
                  <a:gd name="T62" fmla="*/ 18 w 47"/>
                  <a:gd name="T63" fmla="*/ 0 h 42"/>
                  <a:gd name="T64" fmla="*/ 23 w 47"/>
                  <a:gd name="T65" fmla="*/ 0 h 42"/>
                  <a:gd name="T66" fmla="*/ 23 w 47"/>
                  <a:gd name="T67" fmla="*/ 0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42"/>
                  <a:gd name="T104" fmla="*/ 47 w 47"/>
                  <a:gd name="T105" fmla="*/ 42 h 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42">
                    <a:moveTo>
                      <a:pt x="8" y="0"/>
                    </a:moveTo>
                    <a:lnTo>
                      <a:pt x="9" y="1"/>
                    </a:lnTo>
                    <a:lnTo>
                      <a:pt x="14" y="4"/>
                    </a:lnTo>
                    <a:lnTo>
                      <a:pt x="17" y="5"/>
                    </a:lnTo>
                    <a:lnTo>
                      <a:pt x="21" y="9"/>
                    </a:lnTo>
                    <a:lnTo>
                      <a:pt x="25" y="12"/>
                    </a:lnTo>
                    <a:lnTo>
                      <a:pt x="29" y="16"/>
                    </a:lnTo>
                    <a:lnTo>
                      <a:pt x="33" y="19"/>
                    </a:lnTo>
                    <a:lnTo>
                      <a:pt x="37" y="21"/>
                    </a:lnTo>
                    <a:lnTo>
                      <a:pt x="40" y="25"/>
                    </a:lnTo>
                    <a:lnTo>
                      <a:pt x="44" y="28"/>
                    </a:lnTo>
                    <a:lnTo>
                      <a:pt x="47" y="34"/>
                    </a:lnTo>
                    <a:lnTo>
                      <a:pt x="47" y="39"/>
                    </a:lnTo>
                    <a:lnTo>
                      <a:pt x="45" y="40"/>
                    </a:lnTo>
                    <a:lnTo>
                      <a:pt x="44" y="42"/>
                    </a:lnTo>
                    <a:lnTo>
                      <a:pt x="40" y="42"/>
                    </a:lnTo>
                    <a:lnTo>
                      <a:pt x="37" y="40"/>
                    </a:lnTo>
                    <a:lnTo>
                      <a:pt x="33" y="39"/>
                    </a:lnTo>
                    <a:lnTo>
                      <a:pt x="29" y="38"/>
                    </a:lnTo>
                    <a:lnTo>
                      <a:pt x="25" y="35"/>
                    </a:lnTo>
                    <a:lnTo>
                      <a:pt x="21" y="34"/>
                    </a:lnTo>
                    <a:lnTo>
                      <a:pt x="17" y="31"/>
                    </a:lnTo>
                    <a:lnTo>
                      <a:pt x="13" y="27"/>
                    </a:lnTo>
                    <a:lnTo>
                      <a:pt x="9" y="24"/>
                    </a:lnTo>
                    <a:lnTo>
                      <a:pt x="6" y="21"/>
                    </a:lnTo>
                    <a:lnTo>
                      <a:pt x="1" y="16"/>
                    </a:lnTo>
                    <a:lnTo>
                      <a:pt x="0" y="13"/>
                    </a:lnTo>
                    <a:lnTo>
                      <a:pt x="0" y="9"/>
                    </a:lnTo>
                    <a:lnTo>
                      <a:pt x="1" y="7"/>
                    </a:lnTo>
                    <a:lnTo>
                      <a:pt x="2" y="4"/>
                    </a:lnTo>
                    <a:lnTo>
                      <a:pt x="4" y="3"/>
                    </a:lnTo>
                    <a:lnTo>
                      <a:pt x="6" y="0"/>
                    </a:lnTo>
                    <a:lnTo>
                      <a:pt x="8"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50" name="Freeform 105">
                <a:extLst>
                  <a:ext uri="{FF2B5EF4-FFF2-40B4-BE49-F238E27FC236}">
                    <a16:creationId xmlns:a16="http://schemas.microsoft.com/office/drawing/2014/main" id="{6EC505C7-4699-475B-A972-202CD7A43F68}"/>
                  </a:ext>
                </a:extLst>
              </p:cNvPr>
              <p:cNvSpPr>
                <a:spLocks/>
              </p:cNvSpPr>
              <p:nvPr/>
            </p:nvSpPr>
            <p:spPr bwMode="auto">
              <a:xfrm>
                <a:off x="3007" y="754"/>
                <a:ext cx="35" cy="45"/>
              </a:xfrm>
              <a:custGeom>
                <a:avLst/>
                <a:gdLst>
                  <a:gd name="T0" fmla="*/ 108 w 33"/>
                  <a:gd name="T1" fmla="*/ 0 h 36"/>
                  <a:gd name="T2" fmla="*/ 93 w 33"/>
                  <a:gd name="T3" fmla="*/ 0 h 36"/>
                  <a:gd name="T4" fmla="*/ 78 w 33"/>
                  <a:gd name="T5" fmla="*/ 2 h 36"/>
                  <a:gd name="T6" fmla="*/ 53 w 33"/>
                  <a:gd name="T7" fmla="*/ 16 h 36"/>
                  <a:gd name="T8" fmla="*/ 40 w 33"/>
                  <a:gd name="T9" fmla="*/ 27 h 36"/>
                  <a:gd name="T10" fmla="*/ 21 w 33"/>
                  <a:gd name="T11" fmla="*/ 46 h 36"/>
                  <a:gd name="T12" fmla="*/ 3 w 33"/>
                  <a:gd name="T13" fmla="*/ 63 h 36"/>
                  <a:gd name="T14" fmla="*/ 0 w 33"/>
                  <a:gd name="T15" fmla="*/ 78 h 36"/>
                  <a:gd name="T16" fmla="*/ 3 w 33"/>
                  <a:gd name="T17" fmla="*/ 90 h 36"/>
                  <a:gd name="T18" fmla="*/ 21 w 33"/>
                  <a:gd name="T19" fmla="*/ 91 h 36"/>
                  <a:gd name="T20" fmla="*/ 40 w 33"/>
                  <a:gd name="T21" fmla="*/ 88 h 36"/>
                  <a:gd name="T22" fmla="*/ 61 w 33"/>
                  <a:gd name="T23" fmla="*/ 78 h 36"/>
                  <a:gd name="T24" fmla="*/ 81 w 33"/>
                  <a:gd name="T25" fmla="*/ 60 h 36"/>
                  <a:gd name="T26" fmla="*/ 93 w 33"/>
                  <a:gd name="T27" fmla="*/ 51 h 36"/>
                  <a:gd name="T28" fmla="*/ 94 w 33"/>
                  <a:gd name="T29" fmla="*/ 41 h 36"/>
                  <a:gd name="T30" fmla="*/ 107 w 33"/>
                  <a:gd name="T31" fmla="*/ 30 h 36"/>
                  <a:gd name="T32" fmla="*/ 108 w 33"/>
                  <a:gd name="T33" fmla="*/ 24 h 36"/>
                  <a:gd name="T34" fmla="*/ 120 w 33"/>
                  <a:gd name="T35" fmla="*/ 3 h 36"/>
                  <a:gd name="T36" fmla="*/ 108 w 33"/>
                  <a:gd name="T37" fmla="*/ 0 h 36"/>
                  <a:gd name="T38" fmla="*/ 108 w 33"/>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36"/>
                  <a:gd name="T62" fmla="*/ 33 w 33"/>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36">
                    <a:moveTo>
                      <a:pt x="31" y="0"/>
                    </a:moveTo>
                    <a:lnTo>
                      <a:pt x="26" y="0"/>
                    </a:lnTo>
                    <a:lnTo>
                      <a:pt x="22" y="2"/>
                    </a:lnTo>
                    <a:lnTo>
                      <a:pt x="15" y="6"/>
                    </a:lnTo>
                    <a:lnTo>
                      <a:pt x="11" y="11"/>
                    </a:lnTo>
                    <a:lnTo>
                      <a:pt x="6" y="18"/>
                    </a:lnTo>
                    <a:lnTo>
                      <a:pt x="3" y="24"/>
                    </a:lnTo>
                    <a:lnTo>
                      <a:pt x="0" y="30"/>
                    </a:lnTo>
                    <a:lnTo>
                      <a:pt x="3" y="35"/>
                    </a:lnTo>
                    <a:lnTo>
                      <a:pt x="6" y="36"/>
                    </a:lnTo>
                    <a:lnTo>
                      <a:pt x="11" y="34"/>
                    </a:lnTo>
                    <a:lnTo>
                      <a:pt x="17" y="30"/>
                    </a:lnTo>
                    <a:lnTo>
                      <a:pt x="23" y="23"/>
                    </a:lnTo>
                    <a:lnTo>
                      <a:pt x="26" y="20"/>
                    </a:lnTo>
                    <a:lnTo>
                      <a:pt x="27" y="16"/>
                    </a:lnTo>
                    <a:lnTo>
                      <a:pt x="30" y="12"/>
                    </a:lnTo>
                    <a:lnTo>
                      <a:pt x="31" y="10"/>
                    </a:lnTo>
                    <a:lnTo>
                      <a:pt x="33" y="3"/>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51" name="Freeform 106">
                <a:extLst>
                  <a:ext uri="{FF2B5EF4-FFF2-40B4-BE49-F238E27FC236}">
                    <a16:creationId xmlns:a16="http://schemas.microsoft.com/office/drawing/2014/main" id="{B615A1D0-83E8-4C54-9D00-78DEB74EBD59}"/>
                  </a:ext>
                </a:extLst>
              </p:cNvPr>
              <p:cNvSpPr>
                <a:spLocks/>
              </p:cNvSpPr>
              <p:nvPr/>
            </p:nvSpPr>
            <p:spPr bwMode="auto">
              <a:xfrm>
                <a:off x="3479" y="905"/>
                <a:ext cx="24" cy="45"/>
              </a:xfrm>
              <a:custGeom>
                <a:avLst/>
                <a:gdLst>
                  <a:gd name="T0" fmla="*/ 95 w 37"/>
                  <a:gd name="T1" fmla="*/ 2 h 44"/>
                  <a:gd name="T2" fmla="*/ 74 w 37"/>
                  <a:gd name="T3" fmla="*/ 3 h 44"/>
                  <a:gd name="T4" fmla="*/ 53 w 37"/>
                  <a:gd name="T5" fmla="*/ 20 h 44"/>
                  <a:gd name="T6" fmla="*/ 44 w 37"/>
                  <a:gd name="T7" fmla="*/ 28 h 44"/>
                  <a:gd name="T8" fmla="*/ 34 w 37"/>
                  <a:gd name="T9" fmla="*/ 40 h 44"/>
                  <a:gd name="T10" fmla="*/ 26 w 37"/>
                  <a:gd name="T11" fmla="*/ 50 h 44"/>
                  <a:gd name="T12" fmla="*/ 20 w 37"/>
                  <a:gd name="T13" fmla="*/ 62 h 44"/>
                  <a:gd name="T14" fmla="*/ 16 w 37"/>
                  <a:gd name="T15" fmla="*/ 69 h 44"/>
                  <a:gd name="T16" fmla="*/ 3 w 37"/>
                  <a:gd name="T17" fmla="*/ 78 h 44"/>
                  <a:gd name="T18" fmla="*/ 2 w 37"/>
                  <a:gd name="T19" fmla="*/ 86 h 44"/>
                  <a:gd name="T20" fmla="*/ 2 w 37"/>
                  <a:gd name="T21" fmla="*/ 96 h 44"/>
                  <a:gd name="T22" fmla="*/ 0 w 37"/>
                  <a:gd name="T23" fmla="*/ 110 h 44"/>
                  <a:gd name="T24" fmla="*/ 3 w 37"/>
                  <a:gd name="T25" fmla="*/ 118 h 44"/>
                  <a:gd name="T26" fmla="*/ 18 w 37"/>
                  <a:gd name="T27" fmla="*/ 110 h 44"/>
                  <a:gd name="T28" fmla="*/ 34 w 37"/>
                  <a:gd name="T29" fmla="*/ 101 h 44"/>
                  <a:gd name="T30" fmla="*/ 44 w 37"/>
                  <a:gd name="T31" fmla="*/ 96 h 44"/>
                  <a:gd name="T32" fmla="*/ 53 w 37"/>
                  <a:gd name="T33" fmla="*/ 86 h 44"/>
                  <a:gd name="T34" fmla="*/ 60 w 37"/>
                  <a:gd name="T35" fmla="*/ 78 h 44"/>
                  <a:gd name="T36" fmla="*/ 74 w 37"/>
                  <a:gd name="T37" fmla="*/ 69 h 44"/>
                  <a:gd name="T38" fmla="*/ 84 w 37"/>
                  <a:gd name="T39" fmla="*/ 59 h 44"/>
                  <a:gd name="T40" fmla="*/ 89 w 37"/>
                  <a:gd name="T41" fmla="*/ 50 h 44"/>
                  <a:gd name="T42" fmla="*/ 96 w 37"/>
                  <a:gd name="T43" fmla="*/ 40 h 44"/>
                  <a:gd name="T44" fmla="*/ 101 w 37"/>
                  <a:gd name="T45" fmla="*/ 31 h 44"/>
                  <a:gd name="T46" fmla="*/ 109 w 37"/>
                  <a:gd name="T47" fmla="*/ 18 h 44"/>
                  <a:gd name="T48" fmla="*/ 115 w 37"/>
                  <a:gd name="T49" fmla="*/ 16 h 44"/>
                  <a:gd name="T50" fmla="*/ 108 w 37"/>
                  <a:gd name="T51" fmla="*/ 2 h 44"/>
                  <a:gd name="T52" fmla="*/ 101 w 37"/>
                  <a:gd name="T53" fmla="*/ 2 h 44"/>
                  <a:gd name="T54" fmla="*/ 95 w 37"/>
                  <a:gd name="T55" fmla="*/ 0 h 44"/>
                  <a:gd name="T56" fmla="*/ 95 w 37"/>
                  <a:gd name="T57" fmla="*/ 2 h 44"/>
                  <a:gd name="T58" fmla="*/ 95 w 37"/>
                  <a:gd name="T59" fmla="*/ 2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44"/>
                  <a:gd name="T92" fmla="*/ 37 w 37"/>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44">
                    <a:moveTo>
                      <a:pt x="30" y="2"/>
                    </a:moveTo>
                    <a:lnTo>
                      <a:pt x="23" y="3"/>
                    </a:lnTo>
                    <a:lnTo>
                      <a:pt x="17" y="8"/>
                    </a:lnTo>
                    <a:lnTo>
                      <a:pt x="14" y="11"/>
                    </a:lnTo>
                    <a:lnTo>
                      <a:pt x="11" y="15"/>
                    </a:lnTo>
                    <a:lnTo>
                      <a:pt x="9" y="19"/>
                    </a:lnTo>
                    <a:lnTo>
                      <a:pt x="7" y="23"/>
                    </a:lnTo>
                    <a:lnTo>
                      <a:pt x="5" y="26"/>
                    </a:lnTo>
                    <a:lnTo>
                      <a:pt x="3" y="30"/>
                    </a:lnTo>
                    <a:lnTo>
                      <a:pt x="2" y="32"/>
                    </a:lnTo>
                    <a:lnTo>
                      <a:pt x="2" y="36"/>
                    </a:lnTo>
                    <a:lnTo>
                      <a:pt x="0" y="42"/>
                    </a:lnTo>
                    <a:lnTo>
                      <a:pt x="3" y="44"/>
                    </a:lnTo>
                    <a:lnTo>
                      <a:pt x="6" y="42"/>
                    </a:lnTo>
                    <a:lnTo>
                      <a:pt x="11" y="39"/>
                    </a:lnTo>
                    <a:lnTo>
                      <a:pt x="14" y="36"/>
                    </a:lnTo>
                    <a:lnTo>
                      <a:pt x="17" y="32"/>
                    </a:lnTo>
                    <a:lnTo>
                      <a:pt x="19" y="30"/>
                    </a:lnTo>
                    <a:lnTo>
                      <a:pt x="23" y="26"/>
                    </a:lnTo>
                    <a:lnTo>
                      <a:pt x="26" y="22"/>
                    </a:lnTo>
                    <a:lnTo>
                      <a:pt x="29" y="19"/>
                    </a:lnTo>
                    <a:lnTo>
                      <a:pt x="31" y="15"/>
                    </a:lnTo>
                    <a:lnTo>
                      <a:pt x="33" y="12"/>
                    </a:lnTo>
                    <a:lnTo>
                      <a:pt x="35" y="7"/>
                    </a:lnTo>
                    <a:lnTo>
                      <a:pt x="37" y="6"/>
                    </a:lnTo>
                    <a:lnTo>
                      <a:pt x="34" y="2"/>
                    </a:lnTo>
                    <a:lnTo>
                      <a:pt x="33" y="2"/>
                    </a:lnTo>
                    <a:lnTo>
                      <a:pt x="30" y="0"/>
                    </a:lnTo>
                    <a:lnTo>
                      <a:pt x="30"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52" name="Freeform 107">
                <a:extLst>
                  <a:ext uri="{FF2B5EF4-FFF2-40B4-BE49-F238E27FC236}">
                    <a16:creationId xmlns:a16="http://schemas.microsoft.com/office/drawing/2014/main" id="{D5857ECE-6607-46BF-9C77-672E693CB0A4}"/>
                  </a:ext>
                </a:extLst>
              </p:cNvPr>
              <p:cNvSpPr>
                <a:spLocks/>
              </p:cNvSpPr>
              <p:nvPr/>
            </p:nvSpPr>
            <p:spPr bwMode="auto">
              <a:xfrm>
                <a:off x="3562" y="1117"/>
                <a:ext cx="130" cy="559"/>
              </a:xfrm>
              <a:custGeom>
                <a:avLst/>
                <a:gdLst>
                  <a:gd name="T0" fmla="*/ 0 w 239"/>
                  <a:gd name="T1" fmla="*/ 26803 h 341"/>
                  <a:gd name="T2" fmla="*/ 0 w 239"/>
                  <a:gd name="T3" fmla="*/ 24671 h 341"/>
                  <a:gd name="T4" fmla="*/ 1 w 239"/>
                  <a:gd name="T5" fmla="*/ 23151 h 341"/>
                  <a:gd name="T6" fmla="*/ 1 w 239"/>
                  <a:gd name="T7" fmla="*/ 21681 h 341"/>
                  <a:gd name="T8" fmla="*/ 1 w 239"/>
                  <a:gd name="T9" fmla="*/ 20230 h 341"/>
                  <a:gd name="T10" fmla="*/ 1 w 239"/>
                  <a:gd name="T11" fmla="*/ 18709 h 341"/>
                  <a:gd name="T12" fmla="*/ 1 w 239"/>
                  <a:gd name="T13" fmla="*/ 17385 h 341"/>
                  <a:gd name="T14" fmla="*/ 1 w 239"/>
                  <a:gd name="T15" fmla="*/ 15825 h 341"/>
                  <a:gd name="T16" fmla="*/ 1 w 239"/>
                  <a:gd name="T17" fmla="*/ 14095 h 341"/>
                  <a:gd name="T18" fmla="*/ 1 w 239"/>
                  <a:gd name="T19" fmla="*/ 12151 h 341"/>
                  <a:gd name="T20" fmla="*/ 1 w 239"/>
                  <a:gd name="T21" fmla="*/ 10184 h 341"/>
                  <a:gd name="T22" fmla="*/ 1 w 239"/>
                  <a:gd name="T23" fmla="*/ 8629 h 341"/>
                  <a:gd name="T24" fmla="*/ 1 w 239"/>
                  <a:gd name="T25" fmla="*/ 7195 h 341"/>
                  <a:gd name="T26" fmla="*/ 1 w 239"/>
                  <a:gd name="T27" fmla="*/ 5616 h 341"/>
                  <a:gd name="T28" fmla="*/ 1 w 239"/>
                  <a:gd name="T29" fmla="*/ 4224 h 341"/>
                  <a:gd name="T30" fmla="*/ 1 w 239"/>
                  <a:gd name="T31" fmla="*/ 2148 h 341"/>
                  <a:gd name="T32" fmla="*/ 1 w 239"/>
                  <a:gd name="T33" fmla="*/ 397 h 341"/>
                  <a:gd name="T34" fmla="*/ 1 w 239"/>
                  <a:gd name="T35" fmla="*/ 91 h 341"/>
                  <a:gd name="T36" fmla="*/ 1 w 239"/>
                  <a:gd name="T37" fmla="*/ 149 h 341"/>
                  <a:gd name="T38" fmla="*/ 1 w 239"/>
                  <a:gd name="T39" fmla="*/ 336 h 341"/>
                  <a:gd name="T40" fmla="*/ 1 w 239"/>
                  <a:gd name="T41" fmla="*/ 493 h 341"/>
                  <a:gd name="T42" fmla="*/ 1 w 239"/>
                  <a:gd name="T43" fmla="*/ 776 h 341"/>
                  <a:gd name="T44" fmla="*/ 1 w 239"/>
                  <a:gd name="T45" fmla="*/ 1024 h 341"/>
                  <a:gd name="T46" fmla="*/ 1 w 239"/>
                  <a:gd name="T47" fmla="*/ 1315 h 341"/>
                  <a:gd name="T48" fmla="*/ 1 w 239"/>
                  <a:gd name="T49" fmla="*/ 1465 h 341"/>
                  <a:gd name="T50" fmla="*/ 1 w 239"/>
                  <a:gd name="T51" fmla="*/ 1823 h 341"/>
                  <a:gd name="T52" fmla="*/ 1 w 239"/>
                  <a:gd name="T53" fmla="*/ 2071 h 341"/>
                  <a:gd name="T54" fmla="*/ 2 w 239"/>
                  <a:gd name="T55" fmla="*/ 2641 h 341"/>
                  <a:gd name="T56" fmla="*/ 2 w 239"/>
                  <a:gd name="T57" fmla="*/ 3665 h 341"/>
                  <a:gd name="T58" fmla="*/ 2 w 239"/>
                  <a:gd name="T59" fmla="*/ 5338 h 341"/>
                  <a:gd name="T60" fmla="*/ 2 w 239"/>
                  <a:gd name="T61" fmla="*/ 7347 h 341"/>
                  <a:gd name="T62" fmla="*/ 2 w 239"/>
                  <a:gd name="T63" fmla="*/ 9837 h 341"/>
                  <a:gd name="T64" fmla="*/ 2 w 239"/>
                  <a:gd name="T65" fmla="*/ 12501 h 341"/>
                  <a:gd name="T66" fmla="*/ 2 w 239"/>
                  <a:gd name="T67" fmla="*/ 15441 h 341"/>
                  <a:gd name="T68" fmla="*/ 2 w 239"/>
                  <a:gd name="T69" fmla="*/ 18317 h 341"/>
                  <a:gd name="T70" fmla="*/ 2 w 239"/>
                  <a:gd name="T71" fmla="*/ 20950 h 341"/>
                  <a:gd name="T72" fmla="*/ 2 w 239"/>
                  <a:gd name="T73" fmla="*/ 23365 h 341"/>
                  <a:gd name="T74" fmla="*/ 2 w 239"/>
                  <a:gd name="T75" fmla="*/ 25374 h 341"/>
                  <a:gd name="T76" fmla="*/ 2 w 239"/>
                  <a:gd name="T77" fmla="*/ 26894 h 341"/>
                  <a:gd name="T78" fmla="*/ 1 w 239"/>
                  <a:gd name="T79" fmla="*/ 3538 h 341"/>
                  <a:gd name="T80" fmla="*/ 1 w 239"/>
                  <a:gd name="T81" fmla="*/ 2586 h 341"/>
                  <a:gd name="T82" fmla="*/ 1 w 239"/>
                  <a:gd name="T83" fmla="*/ 4554 h 341"/>
                  <a:gd name="T84" fmla="*/ 1 w 239"/>
                  <a:gd name="T85" fmla="*/ 6235 h 341"/>
                  <a:gd name="T86" fmla="*/ 1 w 239"/>
                  <a:gd name="T87" fmla="*/ 7595 h 341"/>
                  <a:gd name="T88" fmla="*/ 1 w 239"/>
                  <a:gd name="T89" fmla="*/ 9116 h 341"/>
                  <a:gd name="T90" fmla="*/ 1 w 239"/>
                  <a:gd name="T91" fmla="*/ 10429 h 341"/>
                  <a:gd name="T92" fmla="*/ 1 w 239"/>
                  <a:gd name="T93" fmla="*/ 11846 h 341"/>
                  <a:gd name="T94" fmla="*/ 1 w 239"/>
                  <a:gd name="T95" fmla="*/ 14095 h 341"/>
                  <a:gd name="T96" fmla="*/ 1 w 239"/>
                  <a:gd name="T97" fmla="*/ 15712 h 341"/>
                  <a:gd name="T98" fmla="*/ 1 w 239"/>
                  <a:gd name="T99" fmla="*/ 17746 h 341"/>
                  <a:gd name="T100" fmla="*/ 1 w 239"/>
                  <a:gd name="T101" fmla="*/ 19848 h 341"/>
                  <a:gd name="T102" fmla="*/ 1 w 239"/>
                  <a:gd name="T103" fmla="*/ 21293 h 341"/>
                  <a:gd name="T104" fmla="*/ 1 w 239"/>
                  <a:gd name="T105" fmla="*/ 22724 h 341"/>
                  <a:gd name="T106" fmla="*/ 1 w 239"/>
                  <a:gd name="T107" fmla="*/ 25222 h 341"/>
                  <a:gd name="T108" fmla="*/ 1 w 239"/>
                  <a:gd name="T109" fmla="*/ 27219 h 341"/>
                  <a:gd name="T110" fmla="*/ 0 w 239"/>
                  <a:gd name="T111" fmla="*/ 27863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9"/>
                  <a:gd name="T169" fmla="*/ 0 h 341"/>
                  <a:gd name="T170" fmla="*/ 239 w 239"/>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9" h="341">
                    <a:moveTo>
                      <a:pt x="0" y="337"/>
                    </a:moveTo>
                    <a:lnTo>
                      <a:pt x="0" y="336"/>
                    </a:lnTo>
                    <a:lnTo>
                      <a:pt x="0" y="331"/>
                    </a:lnTo>
                    <a:lnTo>
                      <a:pt x="0" y="328"/>
                    </a:lnTo>
                    <a:lnTo>
                      <a:pt x="0" y="324"/>
                    </a:lnTo>
                    <a:lnTo>
                      <a:pt x="0" y="320"/>
                    </a:lnTo>
                    <a:lnTo>
                      <a:pt x="0" y="316"/>
                    </a:lnTo>
                    <a:lnTo>
                      <a:pt x="0" y="311"/>
                    </a:lnTo>
                    <a:lnTo>
                      <a:pt x="0" y="305"/>
                    </a:lnTo>
                    <a:lnTo>
                      <a:pt x="0" y="298"/>
                    </a:lnTo>
                    <a:lnTo>
                      <a:pt x="0" y="293"/>
                    </a:lnTo>
                    <a:lnTo>
                      <a:pt x="0" y="289"/>
                    </a:lnTo>
                    <a:lnTo>
                      <a:pt x="0" y="286"/>
                    </a:lnTo>
                    <a:lnTo>
                      <a:pt x="0" y="282"/>
                    </a:lnTo>
                    <a:lnTo>
                      <a:pt x="1" y="280"/>
                    </a:lnTo>
                    <a:lnTo>
                      <a:pt x="1" y="276"/>
                    </a:lnTo>
                    <a:lnTo>
                      <a:pt x="1" y="273"/>
                    </a:lnTo>
                    <a:lnTo>
                      <a:pt x="1" y="269"/>
                    </a:lnTo>
                    <a:lnTo>
                      <a:pt x="1" y="266"/>
                    </a:lnTo>
                    <a:lnTo>
                      <a:pt x="1" y="262"/>
                    </a:lnTo>
                    <a:lnTo>
                      <a:pt x="1" y="258"/>
                    </a:lnTo>
                    <a:lnTo>
                      <a:pt x="1" y="254"/>
                    </a:lnTo>
                    <a:lnTo>
                      <a:pt x="1" y="252"/>
                    </a:lnTo>
                    <a:lnTo>
                      <a:pt x="1" y="248"/>
                    </a:lnTo>
                    <a:lnTo>
                      <a:pt x="1" y="244"/>
                    </a:lnTo>
                    <a:lnTo>
                      <a:pt x="1" y="241"/>
                    </a:lnTo>
                    <a:lnTo>
                      <a:pt x="1" y="237"/>
                    </a:lnTo>
                    <a:lnTo>
                      <a:pt x="1" y="233"/>
                    </a:lnTo>
                    <a:lnTo>
                      <a:pt x="1" y="230"/>
                    </a:lnTo>
                    <a:lnTo>
                      <a:pt x="1" y="226"/>
                    </a:lnTo>
                    <a:lnTo>
                      <a:pt x="1" y="222"/>
                    </a:lnTo>
                    <a:lnTo>
                      <a:pt x="1" y="219"/>
                    </a:lnTo>
                    <a:lnTo>
                      <a:pt x="1" y="215"/>
                    </a:lnTo>
                    <a:lnTo>
                      <a:pt x="1" y="213"/>
                    </a:lnTo>
                    <a:lnTo>
                      <a:pt x="3" y="210"/>
                    </a:lnTo>
                    <a:lnTo>
                      <a:pt x="3" y="206"/>
                    </a:lnTo>
                    <a:lnTo>
                      <a:pt x="3" y="202"/>
                    </a:lnTo>
                    <a:lnTo>
                      <a:pt x="3" y="199"/>
                    </a:lnTo>
                    <a:lnTo>
                      <a:pt x="3" y="197"/>
                    </a:lnTo>
                    <a:lnTo>
                      <a:pt x="3" y="191"/>
                    </a:lnTo>
                    <a:lnTo>
                      <a:pt x="3" y="186"/>
                    </a:lnTo>
                    <a:lnTo>
                      <a:pt x="3" y="181"/>
                    </a:lnTo>
                    <a:lnTo>
                      <a:pt x="3" y="177"/>
                    </a:lnTo>
                    <a:lnTo>
                      <a:pt x="3" y="173"/>
                    </a:lnTo>
                    <a:lnTo>
                      <a:pt x="3" y="170"/>
                    </a:lnTo>
                    <a:lnTo>
                      <a:pt x="3" y="166"/>
                    </a:lnTo>
                    <a:lnTo>
                      <a:pt x="3" y="162"/>
                    </a:lnTo>
                    <a:lnTo>
                      <a:pt x="3" y="158"/>
                    </a:lnTo>
                    <a:lnTo>
                      <a:pt x="3" y="152"/>
                    </a:lnTo>
                    <a:lnTo>
                      <a:pt x="3" y="147"/>
                    </a:lnTo>
                    <a:lnTo>
                      <a:pt x="3" y="142"/>
                    </a:lnTo>
                    <a:lnTo>
                      <a:pt x="3" y="135"/>
                    </a:lnTo>
                    <a:lnTo>
                      <a:pt x="3" y="130"/>
                    </a:lnTo>
                    <a:lnTo>
                      <a:pt x="3" y="126"/>
                    </a:lnTo>
                    <a:lnTo>
                      <a:pt x="3" y="123"/>
                    </a:lnTo>
                    <a:lnTo>
                      <a:pt x="3" y="119"/>
                    </a:lnTo>
                    <a:lnTo>
                      <a:pt x="3" y="115"/>
                    </a:lnTo>
                    <a:lnTo>
                      <a:pt x="3" y="112"/>
                    </a:lnTo>
                    <a:lnTo>
                      <a:pt x="3" y="108"/>
                    </a:lnTo>
                    <a:lnTo>
                      <a:pt x="3" y="104"/>
                    </a:lnTo>
                    <a:lnTo>
                      <a:pt x="3" y="102"/>
                    </a:lnTo>
                    <a:lnTo>
                      <a:pt x="3" y="98"/>
                    </a:lnTo>
                    <a:lnTo>
                      <a:pt x="3" y="95"/>
                    </a:lnTo>
                    <a:lnTo>
                      <a:pt x="3" y="91"/>
                    </a:lnTo>
                    <a:lnTo>
                      <a:pt x="3" y="87"/>
                    </a:lnTo>
                    <a:lnTo>
                      <a:pt x="3" y="84"/>
                    </a:lnTo>
                    <a:lnTo>
                      <a:pt x="3" y="80"/>
                    </a:lnTo>
                    <a:lnTo>
                      <a:pt x="3" y="76"/>
                    </a:lnTo>
                    <a:lnTo>
                      <a:pt x="3" y="73"/>
                    </a:lnTo>
                    <a:lnTo>
                      <a:pt x="3" y="68"/>
                    </a:lnTo>
                    <a:lnTo>
                      <a:pt x="3" y="65"/>
                    </a:lnTo>
                    <a:lnTo>
                      <a:pt x="3" y="61"/>
                    </a:lnTo>
                    <a:lnTo>
                      <a:pt x="3" y="59"/>
                    </a:lnTo>
                    <a:lnTo>
                      <a:pt x="3" y="55"/>
                    </a:lnTo>
                    <a:lnTo>
                      <a:pt x="3" y="51"/>
                    </a:lnTo>
                    <a:lnTo>
                      <a:pt x="3" y="48"/>
                    </a:lnTo>
                    <a:lnTo>
                      <a:pt x="3" y="44"/>
                    </a:lnTo>
                    <a:lnTo>
                      <a:pt x="3" y="37"/>
                    </a:lnTo>
                    <a:lnTo>
                      <a:pt x="3" y="32"/>
                    </a:lnTo>
                    <a:lnTo>
                      <a:pt x="3" y="26"/>
                    </a:lnTo>
                    <a:lnTo>
                      <a:pt x="3" y="22"/>
                    </a:lnTo>
                    <a:lnTo>
                      <a:pt x="3" y="17"/>
                    </a:lnTo>
                    <a:lnTo>
                      <a:pt x="3" y="12"/>
                    </a:lnTo>
                    <a:lnTo>
                      <a:pt x="3" y="8"/>
                    </a:lnTo>
                    <a:lnTo>
                      <a:pt x="3" y="5"/>
                    </a:lnTo>
                    <a:lnTo>
                      <a:pt x="3" y="1"/>
                    </a:lnTo>
                    <a:lnTo>
                      <a:pt x="3" y="0"/>
                    </a:lnTo>
                    <a:lnTo>
                      <a:pt x="5" y="0"/>
                    </a:lnTo>
                    <a:lnTo>
                      <a:pt x="8" y="0"/>
                    </a:lnTo>
                    <a:lnTo>
                      <a:pt x="12" y="1"/>
                    </a:lnTo>
                    <a:lnTo>
                      <a:pt x="17" y="1"/>
                    </a:lnTo>
                    <a:lnTo>
                      <a:pt x="24" y="1"/>
                    </a:lnTo>
                    <a:lnTo>
                      <a:pt x="27" y="1"/>
                    </a:lnTo>
                    <a:lnTo>
                      <a:pt x="31" y="2"/>
                    </a:lnTo>
                    <a:lnTo>
                      <a:pt x="35" y="2"/>
                    </a:lnTo>
                    <a:lnTo>
                      <a:pt x="39" y="2"/>
                    </a:lnTo>
                    <a:lnTo>
                      <a:pt x="42" y="2"/>
                    </a:lnTo>
                    <a:lnTo>
                      <a:pt x="47" y="2"/>
                    </a:lnTo>
                    <a:lnTo>
                      <a:pt x="51" y="4"/>
                    </a:lnTo>
                    <a:lnTo>
                      <a:pt x="56" y="4"/>
                    </a:lnTo>
                    <a:lnTo>
                      <a:pt x="60" y="4"/>
                    </a:lnTo>
                    <a:lnTo>
                      <a:pt x="66" y="5"/>
                    </a:lnTo>
                    <a:lnTo>
                      <a:pt x="71" y="5"/>
                    </a:lnTo>
                    <a:lnTo>
                      <a:pt x="76" y="6"/>
                    </a:lnTo>
                    <a:lnTo>
                      <a:pt x="80" y="6"/>
                    </a:lnTo>
                    <a:lnTo>
                      <a:pt x="86" y="6"/>
                    </a:lnTo>
                    <a:lnTo>
                      <a:pt x="91" y="6"/>
                    </a:lnTo>
                    <a:lnTo>
                      <a:pt x="97" y="8"/>
                    </a:lnTo>
                    <a:lnTo>
                      <a:pt x="102" y="8"/>
                    </a:lnTo>
                    <a:lnTo>
                      <a:pt x="107" y="9"/>
                    </a:lnTo>
                    <a:lnTo>
                      <a:pt x="113" y="9"/>
                    </a:lnTo>
                    <a:lnTo>
                      <a:pt x="118" y="10"/>
                    </a:lnTo>
                    <a:lnTo>
                      <a:pt x="123" y="10"/>
                    </a:lnTo>
                    <a:lnTo>
                      <a:pt x="129" y="12"/>
                    </a:lnTo>
                    <a:lnTo>
                      <a:pt x="134" y="12"/>
                    </a:lnTo>
                    <a:lnTo>
                      <a:pt x="139" y="12"/>
                    </a:lnTo>
                    <a:lnTo>
                      <a:pt x="145" y="13"/>
                    </a:lnTo>
                    <a:lnTo>
                      <a:pt x="150" y="13"/>
                    </a:lnTo>
                    <a:lnTo>
                      <a:pt x="156" y="14"/>
                    </a:lnTo>
                    <a:lnTo>
                      <a:pt x="161" y="16"/>
                    </a:lnTo>
                    <a:lnTo>
                      <a:pt x="166" y="16"/>
                    </a:lnTo>
                    <a:lnTo>
                      <a:pt x="170" y="17"/>
                    </a:lnTo>
                    <a:lnTo>
                      <a:pt x="176" y="17"/>
                    </a:lnTo>
                    <a:lnTo>
                      <a:pt x="181" y="17"/>
                    </a:lnTo>
                    <a:lnTo>
                      <a:pt x="185" y="18"/>
                    </a:lnTo>
                    <a:lnTo>
                      <a:pt x="189" y="18"/>
                    </a:lnTo>
                    <a:lnTo>
                      <a:pt x="194" y="20"/>
                    </a:lnTo>
                    <a:lnTo>
                      <a:pt x="198" y="21"/>
                    </a:lnTo>
                    <a:lnTo>
                      <a:pt x="202" y="21"/>
                    </a:lnTo>
                    <a:lnTo>
                      <a:pt x="207" y="22"/>
                    </a:lnTo>
                    <a:lnTo>
                      <a:pt x="211" y="22"/>
                    </a:lnTo>
                    <a:lnTo>
                      <a:pt x="213" y="22"/>
                    </a:lnTo>
                    <a:lnTo>
                      <a:pt x="216" y="24"/>
                    </a:lnTo>
                    <a:lnTo>
                      <a:pt x="220" y="24"/>
                    </a:lnTo>
                    <a:lnTo>
                      <a:pt x="223" y="25"/>
                    </a:lnTo>
                    <a:lnTo>
                      <a:pt x="225" y="26"/>
                    </a:lnTo>
                    <a:lnTo>
                      <a:pt x="231" y="28"/>
                    </a:lnTo>
                    <a:lnTo>
                      <a:pt x="233" y="28"/>
                    </a:lnTo>
                    <a:lnTo>
                      <a:pt x="235" y="29"/>
                    </a:lnTo>
                    <a:lnTo>
                      <a:pt x="237" y="32"/>
                    </a:lnTo>
                    <a:lnTo>
                      <a:pt x="237" y="33"/>
                    </a:lnTo>
                    <a:lnTo>
                      <a:pt x="237" y="36"/>
                    </a:lnTo>
                    <a:lnTo>
                      <a:pt x="237" y="37"/>
                    </a:lnTo>
                    <a:lnTo>
                      <a:pt x="237" y="41"/>
                    </a:lnTo>
                    <a:lnTo>
                      <a:pt x="237" y="44"/>
                    </a:lnTo>
                    <a:lnTo>
                      <a:pt x="237" y="48"/>
                    </a:lnTo>
                    <a:lnTo>
                      <a:pt x="237" y="51"/>
                    </a:lnTo>
                    <a:lnTo>
                      <a:pt x="237" y="55"/>
                    </a:lnTo>
                    <a:lnTo>
                      <a:pt x="237" y="59"/>
                    </a:lnTo>
                    <a:lnTo>
                      <a:pt x="237" y="64"/>
                    </a:lnTo>
                    <a:lnTo>
                      <a:pt x="237" y="68"/>
                    </a:lnTo>
                    <a:lnTo>
                      <a:pt x="237" y="73"/>
                    </a:lnTo>
                    <a:lnTo>
                      <a:pt x="237" y="79"/>
                    </a:lnTo>
                    <a:lnTo>
                      <a:pt x="239" y="84"/>
                    </a:lnTo>
                    <a:lnTo>
                      <a:pt x="239" y="89"/>
                    </a:lnTo>
                    <a:lnTo>
                      <a:pt x="239" y="95"/>
                    </a:lnTo>
                    <a:lnTo>
                      <a:pt x="239" y="100"/>
                    </a:lnTo>
                    <a:lnTo>
                      <a:pt x="239" y="106"/>
                    </a:lnTo>
                    <a:lnTo>
                      <a:pt x="239" y="112"/>
                    </a:lnTo>
                    <a:lnTo>
                      <a:pt x="239" y="119"/>
                    </a:lnTo>
                    <a:lnTo>
                      <a:pt x="239" y="126"/>
                    </a:lnTo>
                    <a:lnTo>
                      <a:pt x="239" y="132"/>
                    </a:lnTo>
                    <a:lnTo>
                      <a:pt x="239" y="139"/>
                    </a:lnTo>
                    <a:lnTo>
                      <a:pt x="239" y="146"/>
                    </a:lnTo>
                    <a:lnTo>
                      <a:pt x="239" y="151"/>
                    </a:lnTo>
                    <a:lnTo>
                      <a:pt x="239" y="159"/>
                    </a:lnTo>
                    <a:lnTo>
                      <a:pt x="239" y="166"/>
                    </a:lnTo>
                    <a:lnTo>
                      <a:pt x="239" y="173"/>
                    </a:lnTo>
                    <a:lnTo>
                      <a:pt x="239" y="181"/>
                    </a:lnTo>
                    <a:lnTo>
                      <a:pt x="239" y="187"/>
                    </a:lnTo>
                    <a:lnTo>
                      <a:pt x="237" y="194"/>
                    </a:lnTo>
                    <a:lnTo>
                      <a:pt x="237" y="201"/>
                    </a:lnTo>
                    <a:lnTo>
                      <a:pt x="237" y="207"/>
                    </a:lnTo>
                    <a:lnTo>
                      <a:pt x="237" y="214"/>
                    </a:lnTo>
                    <a:lnTo>
                      <a:pt x="237" y="221"/>
                    </a:lnTo>
                    <a:lnTo>
                      <a:pt x="237" y="227"/>
                    </a:lnTo>
                    <a:lnTo>
                      <a:pt x="237" y="234"/>
                    </a:lnTo>
                    <a:lnTo>
                      <a:pt x="237" y="241"/>
                    </a:lnTo>
                    <a:lnTo>
                      <a:pt x="237" y="248"/>
                    </a:lnTo>
                    <a:lnTo>
                      <a:pt x="237" y="253"/>
                    </a:lnTo>
                    <a:lnTo>
                      <a:pt x="237" y="258"/>
                    </a:lnTo>
                    <a:lnTo>
                      <a:pt x="237" y="265"/>
                    </a:lnTo>
                    <a:lnTo>
                      <a:pt x="237" y="270"/>
                    </a:lnTo>
                    <a:lnTo>
                      <a:pt x="237" y="277"/>
                    </a:lnTo>
                    <a:lnTo>
                      <a:pt x="237" y="282"/>
                    </a:lnTo>
                    <a:lnTo>
                      <a:pt x="237" y="288"/>
                    </a:lnTo>
                    <a:lnTo>
                      <a:pt x="237" y="293"/>
                    </a:lnTo>
                    <a:lnTo>
                      <a:pt x="237" y="297"/>
                    </a:lnTo>
                    <a:lnTo>
                      <a:pt x="237" y="301"/>
                    </a:lnTo>
                    <a:lnTo>
                      <a:pt x="237" y="307"/>
                    </a:lnTo>
                    <a:lnTo>
                      <a:pt x="237" y="311"/>
                    </a:lnTo>
                    <a:lnTo>
                      <a:pt x="237" y="313"/>
                    </a:lnTo>
                    <a:lnTo>
                      <a:pt x="237" y="317"/>
                    </a:lnTo>
                    <a:lnTo>
                      <a:pt x="237" y="320"/>
                    </a:lnTo>
                    <a:lnTo>
                      <a:pt x="237" y="325"/>
                    </a:lnTo>
                    <a:lnTo>
                      <a:pt x="237" y="331"/>
                    </a:lnTo>
                    <a:lnTo>
                      <a:pt x="237" y="332"/>
                    </a:lnTo>
                    <a:lnTo>
                      <a:pt x="237" y="333"/>
                    </a:lnTo>
                    <a:lnTo>
                      <a:pt x="216" y="341"/>
                    </a:lnTo>
                    <a:lnTo>
                      <a:pt x="223" y="43"/>
                    </a:lnTo>
                    <a:lnTo>
                      <a:pt x="21" y="18"/>
                    </a:lnTo>
                    <a:lnTo>
                      <a:pt x="21" y="20"/>
                    </a:lnTo>
                    <a:lnTo>
                      <a:pt x="21" y="24"/>
                    </a:lnTo>
                    <a:lnTo>
                      <a:pt x="21" y="26"/>
                    </a:lnTo>
                    <a:lnTo>
                      <a:pt x="21" y="31"/>
                    </a:lnTo>
                    <a:lnTo>
                      <a:pt x="21" y="35"/>
                    </a:lnTo>
                    <a:lnTo>
                      <a:pt x="21" y="40"/>
                    </a:lnTo>
                    <a:lnTo>
                      <a:pt x="21" y="44"/>
                    </a:lnTo>
                    <a:lnTo>
                      <a:pt x="21" y="49"/>
                    </a:lnTo>
                    <a:lnTo>
                      <a:pt x="21" y="55"/>
                    </a:lnTo>
                    <a:lnTo>
                      <a:pt x="21" y="61"/>
                    </a:lnTo>
                    <a:lnTo>
                      <a:pt x="21" y="64"/>
                    </a:lnTo>
                    <a:lnTo>
                      <a:pt x="21" y="68"/>
                    </a:lnTo>
                    <a:lnTo>
                      <a:pt x="21" y="71"/>
                    </a:lnTo>
                    <a:lnTo>
                      <a:pt x="21" y="75"/>
                    </a:lnTo>
                    <a:lnTo>
                      <a:pt x="21" y="79"/>
                    </a:lnTo>
                    <a:lnTo>
                      <a:pt x="21" y="81"/>
                    </a:lnTo>
                    <a:lnTo>
                      <a:pt x="21" y="85"/>
                    </a:lnTo>
                    <a:lnTo>
                      <a:pt x="23" y="89"/>
                    </a:lnTo>
                    <a:lnTo>
                      <a:pt x="23" y="92"/>
                    </a:lnTo>
                    <a:lnTo>
                      <a:pt x="23" y="95"/>
                    </a:lnTo>
                    <a:lnTo>
                      <a:pt x="23" y="99"/>
                    </a:lnTo>
                    <a:lnTo>
                      <a:pt x="23" y="103"/>
                    </a:lnTo>
                    <a:lnTo>
                      <a:pt x="23" y="106"/>
                    </a:lnTo>
                    <a:lnTo>
                      <a:pt x="23" y="110"/>
                    </a:lnTo>
                    <a:lnTo>
                      <a:pt x="23" y="112"/>
                    </a:lnTo>
                    <a:lnTo>
                      <a:pt x="23" y="116"/>
                    </a:lnTo>
                    <a:lnTo>
                      <a:pt x="23" y="119"/>
                    </a:lnTo>
                    <a:lnTo>
                      <a:pt x="23" y="123"/>
                    </a:lnTo>
                    <a:lnTo>
                      <a:pt x="23" y="126"/>
                    </a:lnTo>
                    <a:lnTo>
                      <a:pt x="23" y="130"/>
                    </a:lnTo>
                    <a:lnTo>
                      <a:pt x="23" y="132"/>
                    </a:lnTo>
                    <a:lnTo>
                      <a:pt x="23" y="136"/>
                    </a:lnTo>
                    <a:lnTo>
                      <a:pt x="23" y="140"/>
                    </a:lnTo>
                    <a:lnTo>
                      <a:pt x="23" y="143"/>
                    </a:lnTo>
                    <a:lnTo>
                      <a:pt x="21" y="150"/>
                    </a:lnTo>
                    <a:lnTo>
                      <a:pt x="21" y="155"/>
                    </a:lnTo>
                    <a:lnTo>
                      <a:pt x="21" y="160"/>
                    </a:lnTo>
                    <a:lnTo>
                      <a:pt x="21" y="166"/>
                    </a:lnTo>
                    <a:lnTo>
                      <a:pt x="21" y="170"/>
                    </a:lnTo>
                    <a:lnTo>
                      <a:pt x="21" y="175"/>
                    </a:lnTo>
                    <a:lnTo>
                      <a:pt x="21" y="178"/>
                    </a:lnTo>
                    <a:lnTo>
                      <a:pt x="21" y="182"/>
                    </a:lnTo>
                    <a:lnTo>
                      <a:pt x="21" y="186"/>
                    </a:lnTo>
                    <a:lnTo>
                      <a:pt x="21" y="190"/>
                    </a:lnTo>
                    <a:lnTo>
                      <a:pt x="21" y="193"/>
                    </a:lnTo>
                    <a:lnTo>
                      <a:pt x="21" y="198"/>
                    </a:lnTo>
                    <a:lnTo>
                      <a:pt x="21" y="203"/>
                    </a:lnTo>
                    <a:lnTo>
                      <a:pt x="21" y="209"/>
                    </a:lnTo>
                    <a:lnTo>
                      <a:pt x="21" y="214"/>
                    </a:lnTo>
                    <a:lnTo>
                      <a:pt x="21" y="221"/>
                    </a:lnTo>
                    <a:lnTo>
                      <a:pt x="20" y="227"/>
                    </a:lnTo>
                    <a:lnTo>
                      <a:pt x="20" y="233"/>
                    </a:lnTo>
                    <a:lnTo>
                      <a:pt x="20" y="237"/>
                    </a:lnTo>
                    <a:lnTo>
                      <a:pt x="20" y="240"/>
                    </a:lnTo>
                    <a:lnTo>
                      <a:pt x="20" y="244"/>
                    </a:lnTo>
                    <a:lnTo>
                      <a:pt x="20" y="248"/>
                    </a:lnTo>
                    <a:lnTo>
                      <a:pt x="20" y="250"/>
                    </a:lnTo>
                    <a:lnTo>
                      <a:pt x="20" y="253"/>
                    </a:lnTo>
                    <a:lnTo>
                      <a:pt x="20" y="257"/>
                    </a:lnTo>
                    <a:lnTo>
                      <a:pt x="20" y="261"/>
                    </a:lnTo>
                    <a:lnTo>
                      <a:pt x="20" y="264"/>
                    </a:lnTo>
                    <a:lnTo>
                      <a:pt x="20" y="268"/>
                    </a:lnTo>
                    <a:lnTo>
                      <a:pt x="20" y="270"/>
                    </a:lnTo>
                    <a:lnTo>
                      <a:pt x="20" y="274"/>
                    </a:lnTo>
                    <a:lnTo>
                      <a:pt x="20" y="280"/>
                    </a:lnTo>
                    <a:lnTo>
                      <a:pt x="20" y="286"/>
                    </a:lnTo>
                    <a:lnTo>
                      <a:pt x="20" y="293"/>
                    </a:lnTo>
                    <a:lnTo>
                      <a:pt x="20" y="300"/>
                    </a:lnTo>
                    <a:lnTo>
                      <a:pt x="20" y="305"/>
                    </a:lnTo>
                    <a:lnTo>
                      <a:pt x="20" y="311"/>
                    </a:lnTo>
                    <a:lnTo>
                      <a:pt x="20" y="316"/>
                    </a:lnTo>
                    <a:lnTo>
                      <a:pt x="20" y="321"/>
                    </a:lnTo>
                    <a:lnTo>
                      <a:pt x="20" y="325"/>
                    </a:lnTo>
                    <a:lnTo>
                      <a:pt x="20" y="329"/>
                    </a:lnTo>
                    <a:lnTo>
                      <a:pt x="20" y="332"/>
                    </a:lnTo>
                    <a:lnTo>
                      <a:pt x="20" y="336"/>
                    </a:lnTo>
                    <a:lnTo>
                      <a:pt x="20" y="340"/>
                    </a:lnTo>
                    <a:lnTo>
                      <a:pt x="20" y="341"/>
                    </a:lnTo>
                    <a:lnTo>
                      <a:pt x="0" y="33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53" name="Freeform 108">
                <a:extLst>
                  <a:ext uri="{FF2B5EF4-FFF2-40B4-BE49-F238E27FC236}">
                    <a16:creationId xmlns:a16="http://schemas.microsoft.com/office/drawing/2014/main" id="{7902E81D-3765-4A6A-AF97-FB5B6A73AF2D}"/>
                  </a:ext>
                </a:extLst>
              </p:cNvPr>
              <p:cNvSpPr>
                <a:spLocks/>
              </p:cNvSpPr>
              <p:nvPr/>
            </p:nvSpPr>
            <p:spPr bwMode="auto">
              <a:xfrm>
                <a:off x="2819" y="1494"/>
                <a:ext cx="47" cy="23"/>
              </a:xfrm>
              <a:custGeom>
                <a:avLst/>
                <a:gdLst>
                  <a:gd name="T0" fmla="*/ 0 w 48"/>
                  <a:gd name="T1" fmla="*/ 1 h 19"/>
                  <a:gd name="T2" fmla="*/ 1 w 48"/>
                  <a:gd name="T3" fmla="*/ 1 h 19"/>
                  <a:gd name="T4" fmla="*/ 20 w 48"/>
                  <a:gd name="T5" fmla="*/ 1 h 19"/>
                  <a:gd name="T6" fmla="*/ 33 w 48"/>
                  <a:gd name="T7" fmla="*/ 0 h 19"/>
                  <a:gd name="T8" fmla="*/ 43 w 48"/>
                  <a:gd name="T9" fmla="*/ 0 h 19"/>
                  <a:gd name="T10" fmla="*/ 54 w 48"/>
                  <a:gd name="T11" fmla="*/ 0 h 19"/>
                  <a:gd name="T12" fmla="*/ 69 w 48"/>
                  <a:gd name="T13" fmla="*/ 0 h 19"/>
                  <a:gd name="T14" fmla="*/ 80 w 48"/>
                  <a:gd name="T15" fmla="*/ 0 h 19"/>
                  <a:gd name="T16" fmla="*/ 92 w 48"/>
                  <a:gd name="T17" fmla="*/ 0 h 19"/>
                  <a:gd name="T18" fmla="*/ 104 w 48"/>
                  <a:gd name="T19" fmla="*/ 0 h 19"/>
                  <a:gd name="T20" fmla="*/ 115 w 48"/>
                  <a:gd name="T21" fmla="*/ 1 h 19"/>
                  <a:gd name="T22" fmla="*/ 129 w 48"/>
                  <a:gd name="T23" fmla="*/ 2 h 19"/>
                  <a:gd name="T24" fmla="*/ 141 w 48"/>
                  <a:gd name="T25" fmla="*/ 22 h 19"/>
                  <a:gd name="T26" fmla="*/ 135 w 48"/>
                  <a:gd name="T27" fmla="*/ 34 h 19"/>
                  <a:gd name="T28" fmla="*/ 117 w 48"/>
                  <a:gd name="T29" fmla="*/ 45 h 19"/>
                  <a:gd name="T30" fmla="*/ 114 w 48"/>
                  <a:gd name="T31" fmla="*/ 45 h 19"/>
                  <a:gd name="T32" fmla="*/ 104 w 48"/>
                  <a:gd name="T33" fmla="*/ 49 h 19"/>
                  <a:gd name="T34" fmla="*/ 92 w 48"/>
                  <a:gd name="T35" fmla="*/ 57 h 19"/>
                  <a:gd name="T36" fmla="*/ 84 w 48"/>
                  <a:gd name="T37" fmla="*/ 60 h 19"/>
                  <a:gd name="T38" fmla="*/ 78 w 48"/>
                  <a:gd name="T39" fmla="*/ 60 h 19"/>
                  <a:gd name="T40" fmla="*/ 67 w 48"/>
                  <a:gd name="T41" fmla="*/ 66 h 19"/>
                  <a:gd name="T42" fmla="*/ 54 w 48"/>
                  <a:gd name="T43" fmla="*/ 66 h 19"/>
                  <a:gd name="T44" fmla="*/ 47 w 48"/>
                  <a:gd name="T45" fmla="*/ 66 h 19"/>
                  <a:gd name="T46" fmla="*/ 37 w 48"/>
                  <a:gd name="T47" fmla="*/ 66 h 19"/>
                  <a:gd name="T48" fmla="*/ 37 w 48"/>
                  <a:gd name="T49" fmla="*/ 69 h 19"/>
                  <a:gd name="T50" fmla="*/ 0 w 48"/>
                  <a:gd name="T51" fmla="*/ 1 h 19"/>
                  <a:gd name="T52" fmla="*/ 0 w 48"/>
                  <a:gd name="T53" fmla="*/ 1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9"/>
                  <a:gd name="T83" fmla="*/ 48 w 48"/>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9">
                    <a:moveTo>
                      <a:pt x="0" y="1"/>
                    </a:moveTo>
                    <a:lnTo>
                      <a:pt x="1" y="1"/>
                    </a:lnTo>
                    <a:lnTo>
                      <a:pt x="7" y="1"/>
                    </a:lnTo>
                    <a:lnTo>
                      <a:pt x="11" y="0"/>
                    </a:lnTo>
                    <a:lnTo>
                      <a:pt x="15" y="0"/>
                    </a:lnTo>
                    <a:lnTo>
                      <a:pt x="19" y="0"/>
                    </a:lnTo>
                    <a:lnTo>
                      <a:pt x="24" y="0"/>
                    </a:lnTo>
                    <a:lnTo>
                      <a:pt x="28" y="0"/>
                    </a:lnTo>
                    <a:lnTo>
                      <a:pt x="32" y="0"/>
                    </a:lnTo>
                    <a:lnTo>
                      <a:pt x="36" y="0"/>
                    </a:lnTo>
                    <a:lnTo>
                      <a:pt x="40" y="1"/>
                    </a:lnTo>
                    <a:lnTo>
                      <a:pt x="45" y="2"/>
                    </a:lnTo>
                    <a:lnTo>
                      <a:pt x="48" y="6"/>
                    </a:lnTo>
                    <a:lnTo>
                      <a:pt x="47" y="9"/>
                    </a:lnTo>
                    <a:lnTo>
                      <a:pt x="41" y="12"/>
                    </a:lnTo>
                    <a:lnTo>
                      <a:pt x="39" y="12"/>
                    </a:lnTo>
                    <a:lnTo>
                      <a:pt x="36" y="13"/>
                    </a:lnTo>
                    <a:lnTo>
                      <a:pt x="32" y="15"/>
                    </a:lnTo>
                    <a:lnTo>
                      <a:pt x="29" y="16"/>
                    </a:lnTo>
                    <a:lnTo>
                      <a:pt x="27" y="16"/>
                    </a:lnTo>
                    <a:lnTo>
                      <a:pt x="23" y="17"/>
                    </a:lnTo>
                    <a:lnTo>
                      <a:pt x="19" y="17"/>
                    </a:lnTo>
                    <a:lnTo>
                      <a:pt x="16" y="17"/>
                    </a:lnTo>
                    <a:lnTo>
                      <a:pt x="12" y="17"/>
                    </a:lnTo>
                    <a:lnTo>
                      <a:pt x="12" y="19"/>
                    </a:lnTo>
                    <a:lnTo>
                      <a:pt x="0" y="1"/>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54" name="Freeform 109">
                <a:extLst>
                  <a:ext uri="{FF2B5EF4-FFF2-40B4-BE49-F238E27FC236}">
                    <a16:creationId xmlns:a16="http://schemas.microsoft.com/office/drawing/2014/main" id="{6A7A76D5-788E-415E-9E47-171114DDE60A}"/>
                  </a:ext>
                </a:extLst>
              </p:cNvPr>
              <p:cNvSpPr>
                <a:spLocks/>
              </p:cNvSpPr>
              <p:nvPr/>
            </p:nvSpPr>
            <p:spPr bwMode="auto">
              <a:xfrm>
                <a:off x="3597" y="1306"/>
                <a:ext cx="224" cy="355"/>
              </a:xfrm>
              <a:custGeom>
                <a:avLst/>
                <a:gdLst>
                  <a:gd name="T0" fmla="*/ 23 w 192"/>
                  <a:gd name="T1" fmla="*/ 1078 h 310"/>
                  <a:gd name="T2" fmla="*/ 63 w 192"/>
                  <a:gd name="T3" fmla="*/ 1078 h 310"/>
                  <a:gd name="T4" fmla="*/ 99 w 192"/>
                  <a:gd name="T5" fmla="*/ 1078 h 310"/>
                  <a:gd name="T6" fmla="*/ 142 w 192"/>
                  <a:gd name="T7" fmla="*/ 1078 h 310"/>
                  <a:gd name="T8" fmla="*/ 189 w 192"/>
                  <a:gd name="T9" fmla="*/ 1078 h 310"/>
                  <a:gd name="T10" fmla="*/ 232 w 192"/>
                  <a:gd name="T11" fmla="*/ 1078 h 310"/>
                  <a:gd name="T12" fmla="*/ 282 w 192"/>
                  <a:gd name="T13" fmla="*/ 1078 h 310"/>
                  <a:gd name="T14" fmla="*/ 330 w 192"/>
                  <a:gd name="T15" fmla="*/ 1078 h 310"/>
                  <a:gd name="T16" fmla="*/ 375 w 192"/>
                  <a:gd name="T17" fmla="*/ 1078 h 310"/>
                  <a:gd name="T18" fmla="*/ 419 w 192"/>
                  <a:gd name="T19" fmla="*/ 1078 h 310"/>
                  <a:gd name="T20" fmla="*/ 476 w 192"/>
                  <a:gd name="T21" fmla="*/ 1070 h 310"/>
                  <a:gd name="T22" fmla="*/ 523 w 192"/>
                  <a:gd name="T23" fmla="*/ 1063 h 310"/>
                  <a:gd name="T24" fmla="*/ 537 w 192"/>
                  <a:gd name="T25" fmla="*/ 1035 h 310"/>
                  <a:gd name="T26" fmla="*/ 546 w 192"/>
                  <a:gd name="T27" fmla="*/ 980 h 310"/>
                  <a:gd name="T28" fmla="*/ 548 w 192"/>
                  <a:gd name="T29" fmla="*/ 924 h 310"/>
                  <a:gd name="T30" fmla="*/ 550 w 192"/>
                  <a:gd name="T31" fmla="*/ 857 h 310"/>
                  <a:gd name="T32" fmla="*/ 550 w 192"/>
                  <a:gd name="T33" fmla="*/ 779 h 310"/>
                  <a:gd name="T34" fmla="*/ 550 w 192"/>
                  <a:gd name="T35" fmla="*/ 697 h 310"/>
                  <a:gd name="T36" fmla="*/ 551 w 192"/>
                  <a:gd name="T37" fmla="*/ 616 h 310"/>
                  <a:gd name="T38" fmla="*/ 551 w 192"/>
                  <a:gd name="T39" fmla="*/ 531 h 310"/>
                  <a:gd name="T40" fmla="*/ 551 w 192"/>
                  <a:gd name="T41" fmla="*/ 446 h 310"/>
                  <a:gd name="T42" fmla="*/ 551 w 192"/>
                  <a:gd name="T43" fmla="*/ 358 h 310"/>
                  <a:gd name="T44" fmla="*/ 551 w 192"/>
                  <a:gd name="T45" fmla="*/ 284 h 310"/>
                  <a:gd name="T46" fmla="*/ 550 w 192"/>
                  <a:gd name="T47" fmla="*/ 215 h 310"/>
                  <a:gd name="T48" fmla="*/ 548 w 192"/>
                  <a:gd name="T49" fmla="*/ 160 h 310"/>
                  <a:gd name="T50" fmla="*/ 546 w 192"/>
                  <a:gd name="T51" fmla="*/ 94 h 310"/>
                  <a:gd name="T52" fmla="*/ 508 w 192"/>
                  <a:gd name="T53" fmla="*/ 52 h 310"/>
                  <a:gd name="T54" fmla="*/ 465 w 192"/>
                  <a:gd name="T55" fmla="*/ 26 h 310"/>
                  <a:gd name="T56" fmla="*/ 411 w 192"/>
                  <a:gd name="T57" fmla="*/ 3 h 310"/>
                  <a:gd name="T58" fmla="*/ 345 w 192"/>
                  <a:gd name="T59" fmla="*/ 0 h 310"/>
                  <a:gd name="T60" fmla="*/ 273 w 192"/>
                  <a:gd name="T61" fmla="*/ 2 h 310"/>
                  <a:gd name="T62" fmla="*/ 214 w 192"/>
                  <a:gd name="T63" fmla="*/ 23 h 310"/>
                  <a:gd name="T64" fmla="*/ 152 w 192"/>
                  <a:gd name="T65" fmla="*/ 69 h 310"/>
                  <a:gd name="T66" fmla="*/ 104 w 192"/>
                  <a:gd name="T67" fmla="*/ 142 h 310"/>
                  <a:gd name="T68" fmla="*/ 80 w 192"/>
                  <a:gd name="T69" fmla="*/ 185 h 310"/>
                  <a:gd name="T70" fmla="*/ 67 w 192"/>
                  <a:gd name="T71" fmla="*/ 242 h 310"/>
                  <a:gd name="T72" fmla="*/ 53 w 192"/>
                  <a:gd name="T73" fmla="*/ 304 h 310"/>
                  <a:gd name="T74" fmla="*/ 43 w 192"/>
                  <a:gd name="T75" fmla="*/ 373 h 310"/>
                  <a:gd name="T76" fmla="*/ 33 w 192"/>
                  <a:gd name="T77" fmla="*/ 447 h 310"/>
                  <a:gd name="T78" fmla="*/ 23 w 192"/>
                  <a:gd name="T79" fmla="*/ 529 h 310"/>
                  <a:gd name="T80" fmla="*/ 18 w 192"/>
                  <a:gd name="T81" fmla="*/ 605 h 310"/>
                  <a:gd name="T82" fmla="*/ 14 w 192"/>
                  <a:gd name="T83" fmla="*/ 684 h 310"/>
                  <a:gd name="T84" fmla="*/ 3 w 192"/>
                  <a:gd name="T85" fmla="*/ 758 h 310"/>
                  <a:gd name="T86" fmla="*/ 2 w 192"/>
                  <a:gd name="T87" fmla="*/ 835 h 310"/>
                  <a:gd name="T88" fmla="*/ 0 w 192"/>
                  <a:gd name="T89" fmla="*/ 899 h 310"/>
                  <a:gd name="T90" fmla="*/ 0 w 192"/>
                  <a:gd name="T91" fmla="*/ 959 h 310"/>
                  <a:gd name="T92" fmla="*/ 0 w 192"/>
                  <a:gd name="T93" fmla="*/ 1007 h 310"/>
                  <a:gd name="T94" fmla="*/ 0 w 192"/>
                  <a:gd name="T95" fmla="*/ 1066 h 3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2"/>
                  <a:gd name="T145" fmla="*/ 0 h 310"/>
                  <a:gd name="T146" fmla="*/ 192 w 192"/>
                  <a:gd name="T147" fmla="*/ 310 h 3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2" h="310">
                    <a:moveTo>
                      <a:pt x="0" y="310"/>
                    </a:moveTo>
                    <a:lnTo>
                      <a:pt x="3" y="310"/>
                    </a:lnTo>
                    <a:lnTo>
                      <a:pt x="4" y="310"/>
                    </a:lnTo>
                    <a:lnTo>
                      <a:pt x="8" y="310"/>
                    </a:lnTo>
                    <a:lnTo>
                      <a:pt x="11" y="310"/>
                    </a:lnTo>
                    <a:lnTo>
                      <a:pt x="16" y="310"/>
                    </a:lnTo>
                    <a:lnTo>
                      <a:pt x="18" y="310"/>
                    </a:lnTo>
                    <a:lnTo>
                      <a:pt x="22" y="310"/>
                    </a:lnTo>
                    <a:lnTo>
                      <a:pt x="24" y="310"/>
                    </a:lnTo>
                    <a:lnTo>
                      <a:pt x="28" y="310"/>
                    </a:lnTo>
                    <a:lnTo>
                      <a:pt x="31" y="310"/>
                    </a:lnTo>
                    <a:lnTo>
                      <a:pt x="34" y="310"/>
                    </a:lnTo>
                    <a:lnTo>
                      <a:pt x="38" y="310"/>
                    </a:lnTo>
                    <a:lnTo>
                      <a:pt x="42" y="310"/>
                    </a:lnTo>
                    <a:lnTo>
                      <a:pt x="45" y="310"/>
                    </a:lnTo>
                    <a:lnTo>
                      <a:pt x="49" y="310"/>
                    </a:lnTo>
                    <a:lnTo>
                      <a:pt x="53" y="310"/>
                    </a:lnTo>
                    <a:lnTo>
                      <a:pt x="57" y="310"/>
                    </a:lnTo>
                    <a:lnTo>
                      <a:pt x="61" y="310"/>
                    </a:lnTo>
                    <a:lnTo>
                      <a:pt x="65" y="310"/>
                    </a:lnTo>
                    <a:lnTo>
                      <a:pt x="69" y="310"/>
                    </a:lnTo>
                    <a:lnTo>
                      <a:pt x="73" y="310"/>
                    </a:lnTo>
                    <a:lnTo>
                      <a:pt x="77" y="310"/>
                    </a:lnTo>
                    <a:lnTo>
                      <a:pt x="81" y="310"/>
                    </a:lnTo>
                    <a:lnTo>
                      <a:pt x="85" y="310"/>
                    </a:lnTo>
                    <a:lnTo>
                      <a:pt x="90" y="310"/>
                    </a:lnTo>
                    <a:lnTo>
                      <a:pt x="94" y="310"/>
                    </a:lnTo>
                    <a:lnTo>
                      <a:pt x="98" y="310"/>
                    </a:lnTo>
                    <a:lnTo>
                      <a:pt x="102" y="310"/>
                    </a:lnTo>
                    <a:lnTo>
                      <a:pt x="106" y="310"/>
                    </a:lnTo>
                    <a:lnTo>
                      <a:pt x="110" y="310"/>
                    </a:lnTo>
                    <a:lnTo>
                      <a:pt x="114" y="310"/>
                    </a:lnTo>
                    <a:lnTo>
                      <a:pt x="118" y="310"/>
                    </a:lnTo>
                    <a:lnTo>
                      <a:pt x="124" y="310"/>
                    </a:lnTo>
                    <a:lnTo>
                      <a:pt x="126" y="310"/>
                    </a:lnTo>
                    <a:lnTo>
                      <a:pt x="130" y="310"/>
                    </a:lnTo>
                    <a:lnTo>
                      <a:pt x="134" y="310"/>
                    </a:lnTo>
                    <a:lnTo>
                      <a:pt x="138" y="310"/>
                    </a:lnTo>
                    <a:lnTo>
                      <a:pt x="142" y="310"/>
                    </a:lnTo>
                    <a:lnTo>
                      <a:pt x="145" y="310"/>
                    </a:lnTo>
                    <a:lnTo>
                      <a:pt x="149" y="310"/>
                    </a:lnTo>
                    <a:lnTo>
                      <a:pt x="153" y="310"/>
                    </a:lnTo>
                    <a:lnTo>
                      <a:pt x="160" y="308"/>
                    </a:lnTo>
                    <a:lnTo>
                      <a:pt x="165" y="308"/>
                    </a:lnTo>
                    <a:lnTo>
                      <a:pt x="171" y="307"/>
                    </a:lnTo>
                    <a:lnTo>
                      <a:pt x="176" y="307"/>
                    </a:lnTo>
                    <a:lnTo>
                      <a:pt x="179" y="306"/>
                    </a:lnTo>
                    <a:lnTo>
                      <a:pt x="181" y="306"/>
                    </a:lnTo>
                    <a:lnTo>
                      <a:pt x="184" y="304"/>
                    </a:lnTo>
                    <a:lnTo>
                      <a:pt x="187" y="304"/>
                    </a:lnTo>
                    <a:lnTo>
                      <a:pt x="187" y="302"/>
                    </a:lnTo>
                    <a:lnTo>
                      <a:pt x="187" y="299"/>
                    </a:lnTo>
                    <a:lnTo>
                      <a:pt x="187" y="294"/>
                    </a:lnTo>
                    <a:lnTo>
                      <a:pt x="188" y="288"/>
                    </a:lnTo>
                    <a:lnTo>
                      <a:pt x="188" y="286"/>
                    </a:lnTo>
                    <a:lnTo>
                      <a:pt x="188" y="282"/>
                    </a:lnTo>
                    <a:lnTo>
                      <a:pt x="188" y="279"/>
                    </a:lnTo>
                    <a:lnTo>
                      <a:pt x="189" y="275"/>
                    </a:lnTo>
                    <a:lnTo>
                      <a:pt x="189" y="270"/>
                    </a:lnTo>
                    <a:lnTo>
                      <a:pt x="189" y="266"/>
                    </a:lnTo>
                    <a:lnTo>
                      <a:pt x="189" y="262"/>
                    </a:lnTo>
                    <a:lnTo>
                      <a:pt x="191" y="258"/>
                    </a:lnTo>
                    <a:lnTo>
                      <a:pt x="191" y="252"/>
                    </a:lnTo>
                    <a:lnTo>
                      <a:pt x="191" y="247"/>
                    </a:lnTo>
                    <a:lnTo>
                      <a:pt x="191" y="241"/>
                    </a:lnTo>
                    <a:lnTo>
                      <a:pt x="191" y="237"/>
                    </a:lnTo>
                    <a:lnTo>
                      <a:pt x="191" y="231"/>
                    </a:lnTo>
                    <a:lnTo>
                      <a:pt x="191" y="225"/>
                    </a:lnTo>
                    <a:lnTo>
                      <a:pt x="191" y="220"/>
                    </a:lnTo>
                    <a:lnTo>
                      <a:pt x="191" y="215"/>
                    </a:lnTo>
                    <a:lnTo>
                      <a:pt x="191" y="208"/>
                    </a:lnTo>
                    <a:lnTo>
                      <a:pt x="191" y="201"/>
                    </a:lnTo>
                    <a:lnTo>
                      <a:pt x="191" y="196"/>
                    </a:lnTo>
                    <a:lnTo>
                      <a:pt x="192" y="191"/>
                    </a:lnTo>
                    <a:lnTo>
                      <a:pt x="192" y="184"/>
                    </a:lnTo>
                    <a:lnTo>
                      <a:pt x="192" y="177"/>
                    </a:lnTo>
                    <a:lnTo>
                      <a:pt x="192" y="172"/>
                    </a:lnTo>
                    <a:lnTo>
                      <a:pt x="192" y="165"/>
                    </a:lnTo>
                    <a:lnTo>
                      <a:pt x="192" y="158"/>
                    </a:lnTo>
                    <a:lnTo>
                      <a:pt x="192" y="153"/>
                    </a:lnTo>
                    <a:lnTo>
                      <a:pt x="192" y="146"/>
                    </a:lnTo>
                    <a:lnTo>
                      <a:pt x="192" y="140"/>
                    </a:lnTo>
                    <a:lnTo>
                      <a:pt x="192" y="134"/>
                    </a:lnTo>
                    <a:lnTo>
                      <a:pt x="192" y="128"/>
                    </a:lnTo>
                    <a:lnTo>
                      <a:pt x="192" y="121"/>
                    </a:lnTo>
                    <a:lnTo>
                      <a:pt x="192" y="116"/>
                    </a:lnTo>
                    <a:lnTo>
                      <a:pt x="192" y="109"/>
                    </a:lnTo>
                    <a:lnTo>
                      <a:pt x="192" y="103"/>
                    </a:lnTo>
                    <a:lnTo>
                      <a:pt x="192" y="98"/>
                    </a:lnTo>
                    <a:lnTo>
                      <a:pt x="192" y="93"/>
                    </a:lnTo>
                    <a:lnTo>
                      <a:pt x="192" y="87"/>
                    </a:lnTo>
                    <a:lnTo>
                      <a:pt x="192" y="82"/>
                    </a:lnTo>
                    <a:lnTo>
                      <a:pt x="192" y="77"/>
                    </a:lnTo>
                    <a:lnTo>
                      <a:pt x="192" y="73"/>
                    </a:lnTo>
                    <a:lnTo>
                      <a:pt x="191" y="67"/>
                    </a:lnTo>
                    <a:lnTo>
                      <a:pt x="191" y="62"/>
                    </a:lnTo>
                    <a:lnTo>
                      <a:pt x="191" y="58"/>
                    </a:lnTo>
                    <a:lnTo>
                      <a:pt x="191" y="53"/>
                    </a:lnTo>
                    <a:lnTo>
                      <a:pt x="191" y="49"/>
                    </a:lnTo>
                    <a:lnTo>
                      <a:pt x="189" y="45"/>
                    </a:lnTo>
                    <a:lnTo>
                      <a:pt x="189" y="42"/>
                    </a:lnTo>
                    <a:lnTo>
                      <a:pt x="189" y="38"/>
                    </a:lnTo>
                    <a:lnTo>
                      <a:pt x="188" y="32"/>
                    </a:lnTo>
                    <a:lnTo>
                      <a:pt x="188" y="27"/>
                    </a:lnTo>
                    <a:lnTo>
                      <a:pt x="187" y="24"/>
                    </a:lnTo>
                    <a:lnTo>
                      <a:pt x="187" y="22"/>
                    </a:lnTo>
                    <a:lnTo>
                      <a:pt x="181" y="18"/>
                    </a:lnTo>
                    <a:lnTo>
                      <a:pt x="176" y="15"/>
                    </a:lnTo>
                    <a:lnTo>
                      <a:pt x="173" y="12"/>
                    </a:lnTo>
                    <a:lnTo>
                      <a:pt x="169" y="11"/>
                    </a:lnTo>
                    <a:lnTo>
                      <a:pt x="165" y="10"/>
                    </a:lnTo>
                    <a:lnTo>
                      <a:pt x="161" y="8"/>
                    </a:lnTo>
                    <a:lnTo>
                      <a:pt x="157" y="7"/>
                    </a:lnTo>
                    <a:lnTo>
                      <a:pt x="152" y="4"/>
                    </a:lnTo>
                    <a:lnTo>
                      <a:pt x="146" y="3"/>
                    </a:lnTo>
                    <a:lnTo>
                      <a:pt x="142" y="3"/>
                    </a:lnTo>
                    <a:lnTo>
                      <a:pt x="136" y="2"/>
                    </a:lnTo>
                    <a:lnTo>
                      <a:pt x="130" y="2"/>
                    </a:lnTo>
                    <a:lnTo>
                      <a:pt x="125" y="0"/>
                    </a:lnTo>
                    <a:lnTo>
                      <a:pt x="120" y="0"/>
                    </a:lnTo>
                    <a:lnTo>
                      <a:pt x="114" y="0"/>
                    </a:lnTo>
                    <a:lnTo>
                      <a:pt x="108" y="0"/>
                    </a:lnTo>
                    <a:lnTo>
                      <a:pt x="102" y="0"/>
                    </a:lnTo>
                    <a:lnTo>
                      <a:pt x="95" y="2"/>
                    </a:lnTo>
                    <a:lnTo>
                      <a:pt x="90" y="2"/>
                    </a:lnTo>
                    <a:lnTo>
                      <a:pt x="83" y="3"/>
                    </a:lnTo>
                    <a:lnTo>
                      <a:pt x="78" y="6"/>
                    </a:lnTo>
                    <a:lnTo>
                      <a:pt x="74" y="7"/>
                    </a:lnTo>
                    <a:lnTo>
                      <a:pt x="67" y="10"/>
                    </a:lnTo>
                    <a:lnTo>
                      <a:pt x="62" y="12"/>
                    </a:lnTo>
                    <a:lnTo>
                      <a:pt x="57" y="16"/>
                    </a:lnTo>
                    <a:lnTo>
                      <a:pt x="53" y="20"/>
                    </a:lnTo>
                    <a:lnTo>
                      <a:pt x="47" y="23"/>
                    </a:lnTo>
                    <a:lnTo>
                      <a:pt x="43" y="28"/>
                    </a:lnTo>
                    <a:lnTo>
                      <a:pt x="39" y="34"/>
                    </a:lnTo>
                    <a:lnTo>
                      <a:pt x="36" y="41"/>
                    </a:lnTo>
                    <a:lnTo>
                      <a:pt x="34" y="42"/>
                    </a:lnTo>
                    <a:lnTo>
                      <a:pt x="32" y="46"/>
                    </a:lnTo>
                    <a:lnTo>
                      <a:pt x="31" y="49"/>
                    </a:lnTo>
                    <a:lnTo>
                      <a:pt x="28" y="53"/>
                    </a:lnTo>
                    <a:lnTo>
                      <a:pt x="27" y="57"/>
                    </a:lnTo>
                    <a:lnTo>
                      <a:pt x="26" y="61"/>
                    </a:lnTo>
                    <a:lnTo>
                      <a:pt x="24" y="65"/>
                    </a:lnTo>
                    <a:lnTo>
                      <a:pt x="23" y="69"/>
                    </a:lnTo>
                    <a:lnTo>
                      <a:pt x="22" y="73"/>
                    </a:lnTo>
                    <a:lnTo>
                      <a:pt x="20" y="78"/>
                    </a:lnTo>
                    <a:lnTo>
                      <a:pt x="19" y="82"/>
                    </a:lnTo>
                    <a:lnTo>
                      <a:pt x="18" y="87"/>
                    </a:lnTo>
                    <a:lnTo>
                      <a:pt x="18" y="91"/>
                    </a:lnTo>
                    <a:lnTo>
                      <a:pt x="16" y="97"/>
                    </a:lnTo>
                    <a:lnTo>
                      <a:pt x="15" y="102"/>
                    </a:lnTo>
                    <a:lnTo>
                      <a:pt x="15" y="107"/>
                    </a:lnTo>
                    <a:lnTo>
                      <a:pt x="12" y="113"/>
                    </a:lnTo>
                    <a:lnTo>
                      <a:pt x="12" y="118"/>
                    </a:lnTo>
                    <a:lnTo>
                      <a:pt x="11" y="124"/>
                    </a:lnTo>
                    <a:lnTo>
                      <a:pt x="11" y="129"/>
                    </a:lnTo>
                    <a:lnTo>
                      <a:pt x="10" y="134"/>
                    </a:lnTo>
                    <a:lnTo>
                      <a:pt x="10" y="140"/>
                    </a:lnTo>
                    <a:lnTo>
                      <a:pt x="8" y="145"/>
                    </a:lnTo>
                    <a:lnTo>
                      <a:pt x="8" y="152"/>
                    </a:lnTo>
                    <a:lnTo>
                      <a:pt x="7" y="157"/>
                    </a:lnTo>
                    <a:lnTo>
                      <a:pt x="7" y="162"/>
                    </a:lnTo>
                    <a:lnTo>
                      <a:pt x="6" y="169"/>
                    </a:lnTo>
                    <a:lnTo>
                      <a:pt x="6" y="174"/>
                    </a:lnTo>
                    <a:lnTo>
                      <a:pt x="6" y="180"/>
                    </a:lnTo>
                    <a:lnTo>
                      <a:pt x="4" y="187"/>
                    </a:lnTo>
                    <a:lnTo>
                      <a:pt x="4" y="192"/>
                    </a:lnTo>
                    <a:lnTo>
                      <a:pt x="4" y="197"/>
                    </a:lnTo>
                    <a:lnTo>
                      <a:pt x="3" y="203"/>
                    </a:lnTo>
                    <a:lnTo>
                      <a:pt x="3" y="208"/>
                    </a:lnTo>
                    <a:lnTo>
                      <a:pt x="3" y="213"/>
                    </a:lnTo>
                    <a:lnTo>
                      <a:pt x="3" y="219"/>
                    </a:lnTo>
                    <a:lnTo>
                      <a:pt x="2" y="224"/>
                    </a:lnTo>
                    <a:lnTo>
                      <a:pt x="2" y="229"/>
                    </a:lnTo>
                    <a:lnTo>
                      <a:pt x="2" y="235"/>
                    </a:lnTo>
                    <a:lnTo>
                      <a:pt x="2" y="240"/>
                    </a:lnTo>
                    <a:lnTo>
                      <a:pt x="0" y="244"/>
                    </a:lnTo>
                    <a:lnTo>
                      <a:pt x="0" y="250"/>
                    </a:lnTo>
                    <a:lnTo>
                      <a:pt x="0" y="254"/>
                    </a:lnTo>
                    <a:lnTo>
                      <a:pt x="0" y="259"/>
                    </a:lnTo>
                    <a:lnTo>
                      <a:pt x="0" y="263"/>
                    </a:lnTo>
                    <a:lnTo>
                      <a:pt x="0" y="267"/>
                    </a:lnTo>
                    <a:lnTo>
                      <a:pt x="0" y="271"/>
                    </a:lnTo>
                    <a:lnTo>
                      <a:pt x="0" y="276"/>
                    </a:lnTo>
                    <a:lnTo>
                      <a:pt x="0" y="279"/>
                    </a:lnTo>
                    <a:lnTo>
                      <a:pt x="0" y="283"/>
                    </a:lnTo>
                    <a:lnTo>
                      <a:pt x="0" y="286"/>
                    </a:lnTo>
                    <a:lnTo>
                      <a:pt x="0" y="290"/>
                    </a:lnTo>
                    <a:lnTo>
                      <a:pt x="0" y="295"/>
                    </a:lnTo>
                    <a:lnTo>
                      <a:pt x="0" y="300"/>
                    </a:lnTo>
                    <a:lnTo>
                      <a:pt x="0" y="304"/>
                    </a:lnTo>
                    <a:lnTo>
                      <a:pt x="0" y="307"/>
                    </a:lnTo>
                    <a:lnTo>
                      <a:pt x="0" y="308"/>
                    </a:lnTo>
                    <a:lnTo>
                      <a:pt x="0" y="310"/>
                    </a:lnTo>
                    <a:close/>
                  </a:path>
                </a:pathLst>
              </a:custGeom>
              <a:solidFill>
                <a:srgbClr val="C73D3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55" name="Freeform 110">
                <a:extLst>
                  <a:ext uri="{FF2B5EF4-FFF2-40B4-BE49-F238E27FC236}">
                    <a16:creationId xmlns:a16="http://schemas.microsoft.com/office/drawing/2014/main" id="{ADCCA0D1-610B-4DAF-BF58-47EA00EE24CE}"/>
                  </a:ext>
                </a:extLst>
              </p:cNvPr>
              <p:cNvSpPr>
                <a:spLocks/>
              </p:cNvSpPr>
              <p:nvPr/>
            </p:nvSpPr>
            <p:spPr bwMode="auto">
              <a:xfrm>
                <a:off x="3621" y="1298"/>
                <a:ext cx="24" cy="378"/>
              </a:xfrm>
              <a:custGeom>
                <a:avLst/>
                <a:gdLst>
                  <a:gd name="T0" fmla="*/ 0 w 21"/>
                  <a:gd name="T1" fmla="*/ 15 h 327"/>
                  <a:gd name="T2" fmla="*/ 0 w 21"/>
                  <a:gd name="T3" fmla="*/ 49 h 327"/>
                  <a:gd name="T4" fmla="*/ 0 w 21"/>
                  <a:gd name="T5" fmla="*/ 91 h 327"/>
                  <a:gd name="T6" fmla="*/ 0 w 21"/>
                  <a:gd name="T7" fmla="*/ 143 h 327"/>
                  <a:gd name="T8" fmla="*/ 1 w 21"/>
                  <a:gd name="T9" fmla="*/ 205 h 327"/>
                  <a:gd name="T10" fmla="*/ 1 w 21"/>
                  <a:gd name="T11" fmla="*/ 264 h 327"/>
                  <a:gd name="T12" fmla="*/ 1 w 21"/>
                  <a:gd name="T13" fmla="*/ 330 h 327"/>
                  <a:gd name="T14" fmla="*/ 3 w 21"/>
                  <a:gd name="T15" fmla="*/ 386 h 327"/>
                  <a:gd name="T16" fmla="*/ 3 w 21"/>
                  <a:gd name="T17" fmla="*/ 444 h 327"/>
                  <a:gd name="T18" fmla="*/ 3 w 21"/>
                  <a:gd name="T19" fmla="*/ 485 h 327"/>
                  <a:gd name="T20" fmla="*/ 1 w 21"/>
                  <a:gd name="T21" fmla="*/ 524 h 327"/>
                  <a:gd name="T22" fmla="*/ 0 w 21"/>
                  <a:gd name="T23" fmla="*/ 581 h 327"/>
                  <a:gd name="T24" fmla="*/ 0 w 21"/>
                  <a:gd name="T25" fmla="*/ 621 h 327"/>
                  <a:gd name="T26" fmla="*/ 0 w 21"/>
                  <a:gd name="T27" fmla="*/ 659 h 327"/>
                  <a:gd name="T28" fmla="*/ 0 w 21"/>
                  <a:gd name="T29" fmla="*/ 698 h 327"/>
                  <a:gd name="T30" fmla="*/ 0 w 21"/>
                  <a:gd name="T31" fmla="*/ 734 h 327"/>
                  <a:gd name="T32" fmla="*/ 0 w 21"/>
                  <a:gd name="T33" fmla="*/ 778 h 327"/>
                  <a:gd name="T34" fmla="*/ 0 w 21"/>
                  <a:gd name="T35" fmla="*/ 820 h 327"/>
                  <a:gd name="T36" fmla="*/ 0 w 21"/>
                  <a:gd name="T37" fmla="*/ 864 h 327"/>
                  <a:gd name="T38" fmla="*/ 0 w 21"/>
                  <a:gd name="T39" fmla="*/ 899 h 327"/>
                  <a:gd name="T40" fmla="*/ 0 w 21"/>
                  <a:gd name="T41" fmla="*/ 942 h 327"/>
                  <a:gd name="T42" fmla="*/ 0 w 21"/>
                  <a:gd name="T43" fmla="*/ 981 h 327"/>
                  <a:gd name="T44" fmla="*/ 0 w 21"/>
                  <a:gd name="T45" fmla="*/ 1015 h 327"/>
                  <a:gd name="T46" fmla="*/ 0 w 21"/>
                  <a:gd name="T47" fmla="*/ 1076 h 327"/>
                  <a:gd name="T48" fmla="*/ 0 w 21"/>
                  <a:gd name="T49" fmla="*/ 1119 h 327"/>
                  <a:gd name="T50" fmla="*/ 0 w 21"/>
                  <a:gd name="T51" fmla="*/ 1142 h 327"/>
                  <a:gd name="T52" fmla="*/ 45 w 21"/>
                  <a:gd name="T53" fmla="*/ 1145 h 327"/>
                  <a:gd name="T54" fmla="*/ 45 w 21"/>
                  <a:gd name="T55" fmla="*/ 1122 h 327"/>
                  <a:gd name="T56" fmla="*/ 45 w 21"/>
                  <a:gd name="T57" fmla="*/ 1076 h 327"/>
                  <a:gd name="T58" fmla="*/ 45 w 21"/>
                  <a:gd name="T59" fmla="*/ 1029 h 327"/>
                  <a:gd name="T60" fmla="*/ 45 w 21"/>
                  <a:gd name="T61" fmla="*/ 993 h 327"/>
                  <a:gd name="T62" fmla="*/ 45 w 21"/>
                  <a:gd name="T63" fmla="*/ 956 h 327"/>
                  <a:gd name="T64" fmla="*/ 45 w 21"/>
                  <a:gd name="T65" fmla="*/ 914 h 327"/>
                  <a:gd name="T66" fmla="*/ 45 w 21"/>
                  <a:gd name="T67" fmla="*/ 872 h 327"/>
                  <a:gd name="T68" fmla="*/ 45 w 21"/>
                  <a:gd name="T69" fmla="*/ 830 h 327"/>
                  <a:gd name="T70" fmla="*/ 45 w 21"/>
                  <a:gd name="T71" fmla="*/ 791 h 327"/>
                  <a:gd name="T72" fmla="*/ 45 w 21"/>
                  <a:gd name="T73" fmla="*/ 742 h 327"/>
                  <a:gd name="T74" fmla="*/ 45 w 21"/>
                  <a:gd name="T75" fmla="*/ 698 h 327"/>
                  <a:gd name="T76" fmla="*/ 45 w 21"/>
                  <a:gd name="T77" fmla="*/ 659 h 327"/>
                  <a:gd name="T78" fmla="*/ 45 w 21"/>
                  <a:gd name="T79" fmla="*/ 621 h 327"/>
                  <a:gd name="T80" fmla="*/ 45 w 21"/>
                  <a:gd name="T81" fmla="*/ 589 h 327"/>
                  <a:gd name="T82" fmla="*/ 45 w 21"/>
                  <a:gd name="T83" fmla="*/ 548 h 327"/>
                  <a:gd name="T84" fmla="*/ 45 w 21"/>
                  <a:gd name="T85" fmla="*/ 511 h 327"/>
                  <a:gd name="T86" fmla="*/ 47 w 21"/>
                  <a:gd name="T87" fmla="*/ 485 h 327"/>
                  <a:gd name="T88" fmla="*/ 47 w 21"/>
                  <a:gd name="T89" fmla="*/ 447 h 327"/>
                  <a:gd name="T90" fmla="*/ 47 w 21"/>
                  <a:gd name="T91" fmla="*/ 402 h 327"/>
                  <a:gd name="T92" fmla="*/ 45 w 21"/>
                  <a:gd name="T93" fmla="*/ 342 h 327"/>
                  <a:gd name="T94" fmla="*/ 45 w 21"/>
                  <a:gd name="T95" fmla="*/ 273 h 327"/>
                  <a:gd name="T96" fmla="*/ 43 w 21"/>
                  <a:gd name="T97" fmla="*/ 206 h 327"/>
                  <a:gd name="T98" fmla="*/ 43 w 21"/>
                  <a:gd name="T99" fmla="*/ 144 h 327"/>
                  <a:gd name="T100" fmla="*/ 43 w 21"/>
                  <a:gd name="T101" fmla="*/ 91 h 327"/>
                  <a:gd name="T102" fmla="*/ 43 w 21"/>
                  <a:gd name="T103" fmla="*/ 49 h 327"/>
                  <a:gd name="T104" fmla="*/ 43 w 21"/>
                  <a:gd name="T105" fmla="*/ 3 h 327"/>
                  <a:gd name="T106" fmla="*/ 0 w 21"/>
                  <a:gd name="T107" fmla="*/ 0 h 3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
                  <a:gd name="T163" fmla="*/ 0 h 327"/>
                  <a:gd name="T164" fmla="*/ 21 w 21"/>
                  <a:gd name="T165" fmla="*/ 327 h 3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 h="327">
                    <a:moveTo>
                      <a:pt x="0" y="0"/>
                    </a:moveTo>
                    <a:lnTo>
                      <a:pt x="0" y="0"/>
                    </a:lnTo>
                    <a:lnTo>
                      <a:pt x="0" y="4"/>
                    </a:lnTo>
                    <a:lnTo>
                      <a:pt x="0" y="6"/>
                    </a:lnTo>
                    <a:lnTo>
                      <a:pt x="0" y="10"/>
                    </a:lnTo>
                    <a:lnTo>
                      <a:pt x="0" y="14"/>
                    </a:lnTo>
                    <a:lnTo>
                      <a:pt x="0" y="18"/>
                    </a:lnTo>
                    <a:lnTo>
                      <a:pt x="0" y="21"/>
                    </a:lnTo>
                    <a:lnTo>
                      <a:pt x="0" y="26"/>
                    </a:lnTo>
                    <a:lnTo>
                      <a:pt x="0" y="30"/>
                    </a:lnTo>
                    <a:lnTo>
                      <a:pt x="0" y="35"/>
                    </a:lnTo>
                    <a:lnTo>
                      <a:pt x="0" y="41"/>
                    </a:lnTo>
                    <a:lnTo>
                      <a:pt x="0" y="46"/>
                    </a:lnTo>
                    <a:lnTo>
                      <a:pt x="0" y="51"/>
                    </a:lnTo>
                    <a:lnTo>
                      <a:pt x="1" y="58"/>
                    </a:lnTo>
                    <a:lnTo>
                      <a:pt x="1" y="63"/>
                    </a:lnTo>
                    <a:lnTo>
                      <a:pt x="1" y="70"/>
                    </a:lnTo>
                    <a:lnTo>
                      <a:pt x="1" y="75"/>
                    </a:lnTo>
                    <a:lnTo>
                      <a:pt x="1" y="82"/>
                    </a:lnTo>
                    <a:lnTo>
                      <a:pt x="1" y="88"/>
                    </a:lnTo>
                    <a:lnTo>
                      <a:pt x="1" y="94"/>
                    </a:lnTo>
                    <a:lnTo>
                      <a:pt x="1" y="100"/>
                    </a:lnTo>
                    <a:lnTo>
                      <a:pt x="3" y="106"/>
                    </a:lnTo>
                    <a:lnTo>
                      <a:pt x="3" y="110"/>
                    </a:lnTo>
                    <a:lnTo>
                      <a:pt x="3" y="116"/>
                    </a:lnTo>
                    <a:lnTo>
                      <a:pt x="3" y="121"/>
                    </a:lnTo>
                    <a:lnTo>
                      <a:pt x="3" y="126"/>
                    </a:lnTo>
                    <a:lnTo>
                      <a:pt x="3" y="130"/>
                    </a:lnTo>
                    <a:lnTo>
                      <a:pt x="3" y="134"/>
                    </a:lnTo>
                    <a:lnTo>
                      <a:pt x="3" y="138"/>
                    </a:lnTo>
                    <a:lnTo>
                      <a:pt x="3" y="142"/>
                    </a:lnTo>
                    <a:lnTo>
                      <a:pt x="1" y="145"/>
                    </a:lnTo>
                    <a:lnTo>
                      <a:pt x="1" y="149"/>
                    </a:lnTo>
                    <a:lnTo>
                      <a:pt x="1" y="155"/>
                    </a:lnTo>
                    <a:lnTo>
                      <a:pt x="1" y="160"/>
                    </a:lnTo>
                    <a:lnTo>
                      <a:pt x="0" y="165"/>
                    </a:lnTo>
                    <a:lnTo>
                      <a:pt x="0" y="171"/>
                    </a:lnTo>
                    <a:lnTo>
                      <a:pt x="0" y="173"/>
                    </a:lnTo>
                    <a:lnTo>
                      <a:pt x="0" y="177"/>
                    </a:lnTo>
                    <a:lnTo>
                      <a:pt x="0" y="181"/>
                    </a:lnTo>
                    <a:lnTo>
                      <a:pt x="0" y="184"/>
                    </a:lnTo>
                    <a:lnTo>
                      <a:pt x="0" y="188"/>
                    </a:lnTo>
                    <a:lnTo>
                      <a:pt x="0" y="192"/>
                    </a:lnTo>
                    <a:lnTo>
                      <a:pt x="0" y="195"/>
                    </a:lnTo>
                    <a:lnTo>
                      <a:pt x="0" y="199"/>
                    </a:lnTo>
                    <a:lnTo>
                      <a:pt x="0" y="203"/>
                    </a:lnTo>
                    <a:lnTo>
                      <a:pt x="0" y="207"/>
                    </a:lnTo>
                    <a:lnTo>
                      <a:pt x="0" y="209"/>
                    </a:lnTo>
                    <a:lnTo>
                      <a:pt x="0" y="213"/>
                    </a:lnTo>
                    <a:lnTo>
                      <a:pt x="0" y="217"/>
                    </a:lnTo>
                    <a:lnTo>
                      <a:pt x="0" y="222"/>
                    </a:lnTo>
                    <a:lnTo>
                      <a:pt x="0" y="226"/>
                    </a:lnTo>
                    <a:lnTo>
                      <a:pt x="0" y="230"/>
                    </a:lnTo>
                    <a:lnTo>
                      <a:pt x="0" y="234"/>
                    </a:lnTo>
                    <a:lnTo>
                      <a:pt x="0" y="238"/>
                    </a:lnTo>
                    <a:lnTo>
                      <a:pt x="0" y="242"/>
                    </a:lnTo>
                    <a:lnTo>
                      <a:pt x="0" y="246"/>
                    </a:lnTo>
                    <a:lnTo>
                      <a:pt x="0" y="250"/>
                    </a:lnTo>
                    <a:lnTo>
                      <a:pt x="0" y="254"/>
                    </a:lnTo>
                    <a:lnTo>
                      <a:pt x="0" y="256"/>
                    </a:lnTo>
                    <a:lnTo>
                      <a:pt x="0" y="260"/>
                    </a:lnTo>
                    <a:lnTo>
                      <a:pt x="0" y="264"/>
                    </a:lnTo>
                    <a:lnTo>
                      <a:pt x="0" y="268"/>
                    </a:lnTo>
                    <a:lnTo>
                      <a:pt x="0" y="271"/>
                    </a:lnTo>
                    <a:lnTo>
                      <a:pt x="0" y="275"/>
                    </a:lnTo>
                    <a:lnTo>
                      <a:pt x="0" y="279"/>
                    </a:lnTo>
                    <a:lnTo>
                      <a:pt x="0" y="282"/>
                    </a:lnTo>
                    <a:lnTo>
                      <a:pt x="0" y="286"/>
                    </a:lnTo>
                    <a:lnTo>
                      <a:pt x="0" y="289"/>
                    </a:lnTo>
                    <a:lnTo>
                      <a:pt x="0" y="295"/>
                    </a:lnTo>
                    <a:lnTo>
                      <a:pt x="0" y="301"/>
                    </a:lnTo>
                    <a:lnTo>
                      <a:pt x="0" y="306"/>
                    </a:lnTo>
                    <a:lnTo>
                      <a:pt x="0" y="310"/>
                    </a:lnTo>
                    <a:lnTo>
                      <a:pt x="0" y="314"/>
                    </a:lnTo>
                    <a:lnTo>
                      <a:pt x="0" y="318"/>
                    </a:lnTo>
                    <a:lnTo>
                      <a:pt x="0" y="321"/>
                    </a:lnTo>
                    <a:lnTo>
                      <a:pt x="0" y="323"/>
                    </a:lnTo>
                    <a:lnTo>
                      <a:pt x="0" y="325"/>
                    </a:lnTo>
                    <a:lnTo>
                      <a:pt x="1" y="325"/>
                    </a:lnTo>
                    <a:lnTo>
                      <a:pt x="21" y="327"/>
                    </a:lnTo>
                    <a:lnTo>
                      <a:pt x="20" y="326"/>
                    </a:lnTo>
                    <a:lnTo>
                      <a:pt x="20" y="325"/>
                    </a:lnTo>
                    <a:lnTo>
                      <a:pt x="20" y="322"/>
                    </a:lnTo>
                    <a:lnTo>
                      <a:pt x="20" y="319"/>
                    </a:lnTo>
                    <a:lnTo>
                      <a:pt x="20" y="315"/>
                    </a:lnTo>
                    <a:lnTo>
                      <a:pt x="20" y="311"/>
                    </a:lnTo>
                    <a:lnTo>
                      <a:pt x="20" y="306"/>
                    </a:lnTo>
                    <a:lnTo>
                      <a:pt x="20" y="301"/>
                    </a:lnTo>
                    <a:lnTo>
                      <a:pt x="20" y="297"/>
                    </a:lnTo>
                    <a:lnTo>
                      <a:pt x="20" y="293"/>
                    </a:lnTo>
                    <a:lnTo>
                      <a:pt x="20" y="290"/>
                    </a:lnTo>
                    <a:lnTo>
                      <a:pt x="20" y="286"/>
                    </a:lnTo>
                    <a:lnTo>
                      <a:pt x="20" y="283"/>
                    </a:lnTo>
                    <a:lnTo>
                      <a:pt x="20" y="279"/>
                    </a:lnTo>
                    <a:lnTo>
                      <a:pt x="20" y="275"/>
                    </a:lnTo>
                    <a:lnTo>
                      <a:pt x="20" y="272"/>
                    </a:lnTo>
                    <a:lnTo>
                      <a:pt x="20" y="268"/>
                    </a:lnTo>
                    <a:lnTo>
                      <a:pt x="20" y="264"/>
                    </a:lnTo>
                    <a:lnTo>
                      <a:pt x="20" y="260"/>
                    </a:lnTo>
                    <a:lnTo>
                      <a:pt x="20" y="256"/>
                    </a:lnTo>
                    <a:lnTo>
                      <a:pt x="20" y="252"/>
                    </a:lnTo>
                    <a:lnTo>
                      <a:pt x="20" y="248"/>
                    </a:lnTo>
                    <a:lnTo>
                      <a:pt x="20" y="244"/>
                    </a:lnTo>
                    <a:lnTo>
                      <a:pt x="20" y="240"/>
                    </a:lnTo>
                    <a:lnTo>
                      <a:pt x="20" y="236"/>
                    </a:lnTo>
                    <a:lnTo>
                      <a:pt x="20" y="232"/>
                    </a:lnTo>
                    <a:lnTo>
                      <a:pt x="20" y="228"/>
                    </a:lnTo>
                    <a:lnTo>
                      <a:pt x="20" y="224"/>
                    </a:lnTo>
                    <a:lnTo>
                      <a:pt x="20" y="219"/>
                    </a:lnTo>
                    <a:lnTo>
                      <a:pt x="20" y="215"/>
                    </a:lnTo>
                    <a:lnTo>
                      <a:pt x="20" y="211"/>
                    </a:lnTo>
                    <a:lnTo>
                      <a:pt x="20" y="208"/>
                    </a:lnTo>
                    <a:lnTo>
                      <a:pt x="20" y="204"/>
                    </a:lnTo>
                    <a:lnTo>
                      <a:pt x="20" y="199"/>
                    </a:lnTo>
                    <a:lnTo>
                      <a:pt x="20" y="195"/>
                    </a:lnTo>
                    <a:lnTo>
                      <a:pt x="20" y="192"/>
                    </a:lnTo>
                    <a:lnTo>
                      <a:pt x="20" y="188"/>
                    </a:lnTo>
                    <a:lnTo>
                      <a:pt x="20" y="184"/>
                    </a:lnTo>
                    <a:lnTo>
                      <a:pt x="20" y="181"/>
                    </a:lnTo>
                    <a:lnTo>
                      <a:pt x="20" y="177"/>
                    </a:lnTo>
                    <a:lnTo>
                      <a:pt x="20" y="175"/>
                    </a:lnTo>
                    <a:lnTo>
                      <a:pt x="20" y="171"/>
                    </a:lnTo>
                    <a:lnTo>
                      <a:pt x="20" y="168"/>
                    </a:lnTo>
                    <a:lnTo>
                      <a:pt x="20" y="165"/>
                    </a:lnTo>
                    <a:lnTo>
                      <a:pt x="20" y="160"/>
                    </a:lnTo>
                    <a:lnTo>
                      <a:pt x="20" y="156"/>
                    </a:lnTo>
                    <a:lnTo>
                      <a:pt x="20" y="150"/>
                    </a:lnTo>
                    <a:lnTo>
                      <a:pt x="20" y="148"/>
                    </a:lnTo>
                    <a:lnTo>
                      <a:pt x="20" y="145"/>
                    </a:lnTo>
                    <a:lnTo>
                      <a:pt x="21" y="144"/>
                    </a:lnTo>
                    <a:lnTo>
                      <a:pt x="21" y="141"/>
                    </a:lnTo>
                    <a:lnTo>
                      <a:pt x="21" y="138"/>
                    </a:lnTo>
                    <a:lnTo>
                      <a:pt x="21" y="136"/>
                    </a:lnTo>
                    <a:lnTo>
                      <a:pt x="21" y="132"/>
                    </a:lnTo>
                    <a:lnTo>
                      <a:pt x="21" y="128"/>
                    </a:lnTo>
                    <a:lnTo>
                      <a:pt x="21" y="124"/>
                    </a:lnTo>
                    <a:lnTo>
                      <a:pt x="21" y="118"/>
                    </a:lnTo>
                    <a:lnTo>
                      <a:pt x="21" y="114"/>
                    </a:lnTo>
                    <a:lnTo>
                      <a:pt x="20" y="108"/>
                    </a:lnTo>
                    <a:lnTo>
                      <a:pt x="20" y="102"/>
                    </a:lnTo>
                    <a:lnTo>
                      <a:pt x="20" y="97"/>
                    </a:lnTo>
                    <a:lnTo>
                      <a:pt x="20" y="90"/>
                    </a:lnTo>
                    <a:lnTo>
                      <a:pt x="20" y="85"/>
                    </a:lnTo>
                    <a:lnTo>
                      <a:pt x="20" y="78"/>
                    </a:lnTo>
                    <a:lnTo>
                      <a:pt x="20" y="73"/>
                    </a:lnTo>
                    <a:lnTo>
                      <a:pt x="20" y="66"/>
                    </a:lnTo>
                    <a:lnTo>
                      <a:pt x="19" y="59"/>
                    </a:lnTo>
                    <a:lnTo>
                      <a:pt x="19" y="54"/>
                    </a:lnTo>
                    <a:lnTo>
                      <a:pt x="19" y="47"/>
                    </a:lnTo>
                    <a:lnTo>
                      <a:pt x="19" y="42"/>
                    </a:lnTo>
                    <a:lnTo>
                      <a:pt x="19" y="37"/>
                    </a:lnTo>
                    <a:lnTo>
                      <a:pt x="19" y="31"/>
                    </a:lnTo>
                    <a:lnTo>
                      <a:pt x="19" y="26"/>
                    </a:lnTo>
                    <a:lnTo>
                      <a:pt x="19" y="22"/>
                    </a:lnTo>
                    <a:lnTo>
                      <a:pt x="19" y="18"/>
                    </a:lnTo>
                    <a:lnTo>
                      <a:pt x="19" y="14"/>
                    </a:lnTo>
                    <a:lnTo>
                      <a:pt x="19" y="10"/>
                    </a:lnTo>
                    <a:lnTo>
                      <a:pt x="19" y="8"/>
                    </a:lnTo>
                    <a:lnTo>
                      <a:pt x="19" y="3"/>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56" name="Freeform 111">
                <a:extLst>
                  <a:ext uri="{FF2B5EF4-FFF2-40B4-BE49-F238E27FC236}">
                    <a16:creationId xmlns:a16="http://schemas.microsoft.com/office/drawing/2014/main" id="{9A722CC7-FE04-4E14-B07D-882EB630CE8E}"/>
                  </a:ext>
                </a:extLst>
              </p:cNvPr>
              <p:cNvSpPr>
                <a:spLocks/>
              </p:cNvSpPr>
              <p:nvPr/>
            </p:nvSpPr>
            <p:spPr bwMode="auto">
              <a:xfrm>
                <a:off x="3691" y="1306"/>
                <a:ext cx="24" cy="325"/>
              </a:xfrm>
              <a:custGeom>
                <a:avLst/>
                <a:gdLst>
                  <a:gd name="T0" fmla="*/ 0 w 34"/>
                  <a:gd name="T1" fmla="*/ 21 h 278"/>
                  <a:gd name="T2" fmla="*/ 0 w 34"/>
                  <a:gd name="T3" fmla="*/ 61 h 278"/>
                  <a:gd name="T4" fmla="*/ 0 w 34"/>
                  <a:gd name="T5" fmla="*/ 123 h 278"/>
                  <a:gd name="T6" fmla="*/ 2 w 34"/>
                  <a:gd name="T7" fmla="*/ 159 h 278"/>
                  <a:gd name="T8" fmla="*/ 2 w 34"/>
                  <a:gd name="T9" fmla="*/ 196 h 278"/>
                  <a:gd name="T10" fmla="*/ 3 w 34"/>
                  <a:gd name="T11" fmla="*/ 230 h 278"/>
                  <a:gd name="T12" fmla="*/ 3 w 34"/>
                  <a:gd name="T13" fmla="*/ 280 h 278"/>
                  <a:gd name="T14" fmla="*/ 3 w 34"/>
                  <a:gd name="T15" fmla="*/ 312 h 278"/>
                  <a:gd name="T16" fmla="*/ 4 w 34"/>
                  <a:gd name="T17" fmla="*/ 351 h 278"/>
                  <a:gd name="T18" fmla="*/ 4 w 34"/>
                  <a:gd name="T19" fmla="*/ 391 h 278"/>
                  <a:gd name="T20" fmla="*/ 4 w 34"/>
                  <a:gd name="T21" fmla="*/ 427 h 278"/>
                  <a:gd name="T22" fmla="*/ 17 w 34"/>
                  <a:gd name="T23" fmla="*/ 465 h 278"/>
                  <a:gd name="T24" fmla="*/ 19 w 34"/>
                  <a:gd name="T25" fmla="*/ 518 h 278"/>
                  <a:gd name="T26" fmla="*/ 19 w 34"/>
                  <a:gd name="T27" fmla="*/ 571 h 278"/>
                  <a:gd name="T28" fmla="*/ 21 w 34"/>
                  <a:gd name="T29" fmla="*/ 604 h 278"/>
                  <a:gd name="T30" fmla="*/ 21 w 34"/>
                  <a:gd name="T31" fmla="*/ 652 h 278"/>
                  <a:gd name="T32" fmla="*/ 26 w 34"/>
                  <a:gd name="T33" fmla="*/ 693 h 278"/>
                  <a:gd name="T34" fmla="*/ 26 w 34"/>
                  <a:gd name="T35" fmla="*/ 734 h 278"/>
                  <a:gd name="T36" fmla="*/ 29 w 34"/>
                  <a:gd name="T37" fmla="*/ 780 h 278"/>
                  <a:gd name="T38" fmla="*/ 29 w 34"/>
                  <a:gd name="T39" fmla="*/ 826 h 278"/>
                  <a:gd name="T40" fmla="*/ 29 w 34"/>
                  <a:gd name="T41" fmla="*/ 870 h 278"/>
                  <a:gd name="T42" fmla="*/ 29 w 34"/>
                  <a:gd name="T43" fmla="*/ 909 h 278"/>
                  <a:gd name="T44" fmla="*/ 32 w 34"/>
                  <a:gd name="T45" fmla="*/ 955 h 278"/>
                  <a:gd name="T46" fmla="*/ 40 w 34"/>
                  <a:gd name="T47" fmla="*/ 973 h 278"/>
                  <a:gd name="T48" fmla="*/ 70 w 34"/>
                  <a:gd name="T49" fmla="*/ 988 h 278"/>
                  <a:gd name="T50" fmla="*/ 93 w 34"/>
                  <a:gd name="T51" fmla="*/ 967 h 278"/>
                  <a:gd name="T52" fmla="*/ 89 w 34"/>
                  <a:gd name="T53" fmla="*/ 938 h 278"/>
                  <a:gd name="T54" fmla="*/ 89 w 34"/>
                  <a:gd name="T55" fmla="*/ 894 h 278"/>
                  <a:gd name="T56" fmla="*/ 85 w 34"/>
                  <a:gd name="T57" fmla="*/ 851 h 278"/>
                  <a:gd name="T58" fmla="*/ 85 w 34"/>
                  <a:gd name="T59" fmla="*/ 810 h 278"/>
                  <a:gd name="T60" fmla="*/ 83 w 34"/>
                  <a:gd name="T61" fmla="*/ 751 h 278"/>
                  <a:gd name="T62" fmla="*/ 76 w 34"/>
                  <a:gd name="T63" fmla="*/ 693 h 278"/>
                  <a:gd name="T64" fmla="*/ 76 w 34"/>
                  <a:gd name="T65" fmla="*/ 630 h 278"/>
                  <a:gd name="T66" fmla="*/ 76 w 34"/>
                  <a:gd name="T67" fmla="*/ 566 h 278"/>
                  <a:gd name="T68" fmla="*/ 74 w 34"/>
                  <a:gd name="T69" fmla="*/ 496 h 278"/>
                  <a:gd name="T70" fmla="*/ 70 w 34"/>
                  <a:gd name="T71" fmla="*/ 437 h 278"/>
                  <a:gd name="T72" fmla="*/ 66 w 34"/>
                  <a:gd name="T73" fmla="*/ 371 h 278"/>
                  <a:gd name="T74" fmla="*/ 63 w 34"/>
                  <a:gd name="T75" fmla="*/ 306 h 278"/>
                  <a:gd name="T76" fmla="*/ 61 w 34"/>
                  <a:gd name="T77" fmla="*/ 244 h 278"/>
                  <a:gd name="T78" fmla="*/ 61 w 34"/>
                  <a:gd name="T79" fmla="*/ 188 h 278"/>
                  <a:gd name="T80" fmla="*/ 55 w 34"/>
                  <a:gd name="T81" fmla="*/ 142 h 278"/>
                  <a:gd name="T82" fmla="*/ 50 w 34"/>
                  <a:gd name="T83" fmla="*/ 98 h 278"/>
                  <a:gd name="T84" fmla="*/ 50 w 34"/>
                  <a:gd name="T85" fmla="*/ 61 h 278"/>
                  <a:gd name="T86" fmla="*/ 49 w 34"/>
                  <a:gd name="T87" fmla="*/ 21 h 278"/>
                  <a:gd name="T88" fmla="*/ 44 w 34"/>
                  <a:gd name="T89" fmla="*/ 1 h 278"/>
                  <a:gd name="T90" fmla="*/ 19 w 34"/>
                  <a:gd name="T91" fmla="*/ 0 h 278"/>
                  <a:gd name="T92" fmla="*/ 0 w 34"/>
                  <a:gd name="T93" fmla="*/ 0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
                  <a:gd name="T142" fmla="*/ 0 h 278"/>
                  <a:gd name="T143" fmla="*/ 34 w 34"/>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 h="278">
                    <a:moveTo>
                      <a:pt x="0" y="0"/>
                    </a:moveTo>
                    <a:lnTo>
                      <a:pt x="0" y="1"/>
                    </a:lnTo>
                    <a:lnTo>
                      <a:pt x="0" y="6"/>
                    </a:lnTo>
                    <a:lnTo>
                      <a:pt x="0" y="9"/>
                    </a:lnTo>
                    <a:lnTo>
                      <a:pt x="0" y="13"/>
                    </a:lnTo>
                    <a:lnTo>
                      <a:pt x="0" y="17"/>
                    </a:lnTo>
                    <a:lnTo>
                      <a:pt x="0" y="23"/>
                    </a:lnTo>
                    <a:lnTo>
                      <a:pt x="0" y="28"/>
                    </a:lnTo>
                    <a:lnTo>
                      <a:pt x="0" y="35"/>
                    </a:lnTo>
                    <a:lnTo>
                      <a:pt x="0" y="37"/>
                    </a:lnTo>
                    <a:lnTo>
                      <a:pt x="2" y="41"/>
                    </a:lnTo>
                    <a:lnTo>
                      <a:pt x="2" y="44"/>
                    </a:lnTo>
                    <a:lnTo>
                      <a:pt x="2" y="48"/>
                    </a:lnTo>
                    <a:lnTo>
                      <a:pt x="2" y="51"/>
                    </a:lnTo>
                    <a:lnTo>
                      <a:pt x="2" y="55"/>
                    </a:lnTo>
                    <a:lnTo>
                      <a:pt x="2" y="59"/>
                    </a:lnTo>
                    <a:lnTo>
                      <a:pt x="3" y="61"/>
                    </a:lnTo>
                    <a:lnTo>
                      <a:pt x="3" y="65"/>
                    </a:lnTo>
                    <a:lnTo>
                      <a:pt x="3" y="69"/>
                    </a:lnTo>
                    <a:lnTo>
                      <a:pt x="3" y="73"/>
                    </a:lnTo>
                    <a:lnTo>
                      <a:pt x="3" y="78"/>
                    </a:lnTo>
                    <a:lnTo>
                      <a:pt x="3" y="80"/>
                    </a:lnTo>
                    <a:lnTo>
                      <a:pt x="3" y="84"/>
                    </a:lnTo>
                    <a:lnTo>
                      <a:pt x="3" y="88"/>
                    </a:lnTo>
                    <a:lnTo>
                      <a:pt x="3" y="92"/>
                    </a:lnTo>
                    <a:lnTo>
                      <a:pt x="3" y="95"/>
                    </a:lnTo>
                    <a:lnTo>
                      <a:pt x="4" y="99"/>
                    </a:lnTo>
                    <a:lnTo>
                      <a:pt x="4" y="103"/>
                    </a:lnTo>
                    <a:lnTo>
                      <a:pt x="4" y="107"/>
                    </a:lnTo>
                    <a:lnTo>
                      <a:pt x="4" y="110"/>
                    </a:lnTo>
                    <a:lnTo>
                      <a:pt x="4" y="114"/>
                    </a:lnTo>
                    <a:lnTo>
                      <a:pt x="4" y="118"/>
                    </a:lnTo>
                    <a:lnTo>
                      <a:pt x="4" y="120"/>
                    </a:lnTo>
                    <a:lnTo>
                      <a:pt x="4" y="124"/>
                    </a:lnTo>
                    <a:lnTo>
                      <a:pt x="6" y="127"/>
                    </a:lnTo>
                    <a:lnTo>
                      <a:pt x="6" y="131"/>
                    </a:lnTo>
                    <a:lnTo>
                      <a:pt x="6" y="135"/>
                    </a:lnTo>
                    <a:lnTo>
                      <a:pt x="6" y="140"/>
                    </a:lnTo>
                    <a:lnTo>
                      <a:pt x="7" y="146"/>
                    </a:lnTo>
                    <a:lnTo>
                      <a:pt x="7" y="151"/>
                    </a:lnTo>
                    <a:lnTo>
                      <a:pt x="7" y="157"/>
                    </a:lnTo>
                    <a:lnTo>
                      <a:pt x="7" y="161"/>
                    </a:lnTo>
                    <a:lnTo>
                      <a:pt x="7" y="165"/>
                    </a:lnTo>
                    <a:lnTo>
                      <a:pt x="8" y="167"/>
                    </a:lnTo>
                    <a:lnTo>
                      <a:pt x="8" y="170"/>
                    </a:lnTo>
                    <a:lnTo>
                      <a:pt x="8" y="174"/>
                    </a:lnTo>
                    <a:lnTo>
                      <a:pt x="8" y="181"/>
                    </a:lnTo>
                    <a:lnTo>
                      <a:pt x="8" y="183"/>
                    </a:lnTo>
                    <a:lnTo>
                      <a:pt x="8" y="187"/>
                    </a:lnTo>
                    <a:lnTo>
                      <a:pt x="8" y="191"/>
                    </a:lnTo>
                    <a:lnTo>
                      <a:pt x="10" y="195"/>
                    </a:lnTo>
                    <a:lnTo>
                      <a:pt x="10" y="198"/>
                    </a:lnTo>
                    <a:lnTo>
                      <a:pt x="10" y="202"/>
                    </a:lnTo>
                    <a:lnTo>
                      <a:pt x="10" y="207"/>
                    </a:lnTo>
                    <a:lnTo>
                      <a:pt x="10" y="211"/>
                    </a:lnTo>
                    <a:lnTo>
                      <a:pt x="10" y="216"/>
                    </a:lnTo>
                    <a:lnTo>
                      <a:pt x="11" y="221"/>
                    </a:lnTo>
                    <a:lnTo>
                      <a:pt x="11" y="225"/>
                    </a:lnTo>
                    <a:lnTo>
                      <a:pt x="11" y="229"/>
                    </a:lnTo>
                    <a:lnTo>
                      <a:pt x="11" y="233"/>
                    </a:lnTo>
                    <a:lnTo>
                      <a:pt x="11" y="237"/>
                    </a:lnTo>
                    <a:lnTo>
                      <a:pt x="11" y="241"/>
                    </a:lnTo>
                    <a:lnTo>
                      <a:pt x="11" y="245"/>
                    </a:lnTo>
                    <a:lnTo>
                      <a:pt x="11" y="249"/>
                    </a:lnTo>
                    <a:lnTo>
                      <a:pt x="11" y="253"/>
                    </a:lnTo>
                    <a:lnTo>
                      <a:pt x="11" y="256"/>
                    </a:lnTo>
                    <a:lnTo>
                      <a:pt x="12" y="260"/>
                    </a:lnTo>
                    <a:lnTo>
                      <a:pt x="12" y="265"/>
                    </a:lnTo>
                    <a:lnTo>
                      <a:pt x="12" y="269"/>
                    </a:lnTo>
                    <a:lnTo>
                      <a:pt x="12" y="272"/>
                    </a:lnTo>
                    <a:lnTo>
                      <a:pt x="12" y="273"/>
                    </a:lnTo>
                    <a:lnTo>
                      <a:pt x="15" y="274"/>
                    </a:lnTo>
                    <a:lnTo>
                      <a:pt x="18" y="276"/>
                    </a:lnTo>
                    <a:lnTo>
                      <a:pt x="22" y="277"/>
                    </a:lnTo>
                    <a:lnTo>
                      <a:pt x="26" y="278"/>
                    </a:lnTo>
                    <a:lnTo>
                      <a:pt x="28" y="278"/>
                    </a:lnTo>
                    <a:lnTo>
                      <a:pt x="31" y="276"/>
                    </a:lnTo>
                    <a:lnTo>
                      <a:pt x="34" y="273"/>
                    </a:lnTo>
                    <a:lnTo>
                      <a:pt x="33" y="270"/>
                    </a:lnTo>
                    <a:lnTo>
                      <a:pt x="33" y="268"/>
                    </a:lnTo>
                    <a:lnTo>
                      <a:pt x="33" y="264"/>
                    </a:lnTo>
                    <a:lnTo>
                      <a:pt x="33" y="258"/>
                    </a:lnTo>
                    <a:lnTo>
                      <a:pt x="33" y="254"/>
                    </a:lnTo>
                    <a:lnTo>
                      <a:pt x="33" y="252"/>
                    </a:lnTo>
                    <a:lnTo>
                      <a:pt x="33" y="248"/>
                    </a:lnTo>
                    <a:lnTo>
                      <a:pt x="33" y="244"/>
                    </a:lnTo>
                    <a:lnTo>
                      <a:pt x="31" y="240"/>
                    </a:lnTo>
                    <a:lnTo>
                      <a:pt x="31" y="236"/>
                    </a:lnTo>
                    <a:lnTo>
                      <a:pt x="31" y="232"/>
                    </a:lnTo>
                    <a:lnTo>
                      <a:pt x="31" y="228"/>
                    </a:lnTo>
                    <a:lnTo>
                      <a:pt x="31" y="222"/>
                    </a:lnTo>
                    <a:lnTo>
                      <a:pt x="30" y="217"/>
                    </a:lnTo>
                    <a:lnTo>
                      <a:pt x="30" y="211"/>
                    </a:lnTo>
                    <a:lnTo>
                      <a:pt x="30" y="206"/>
                    </a:lnTo>
                    <a:lnTo>
                      <a:pt x="30" y="201"/>
                    </a:lnTo>
                    <a:lnTo>
                      <a:pt x="28" y="195"/>
                    </a:lnTo>
                    <a:lnTo>
                      <a:pt x="28" y="189"/>
                    </a:lnTo>
                    <a:lnTo>
                      <a:pt x="28" y="183"/>
                    </a:lnTo>
                    <a:lnTo>
                      <a:pt x="28" y="177"/>
                    </a:lnTo>
                    <a:lnTo>
                      <a:pt x="28" y="171"/>
                    </a:lnTo>
                    <a:lnTo>
                      <a:pt x="28" y="166"/>
                    </a:lnTo>
                    <a:lnTo>
                      <a:pt x="28" y="159"/>
                    </a:lnTo>
                    <a:lnTo>
                      <a:pt x="27" y="153"/>
                    </a:lnTo>
                    <a:lnTo>
                      <a:pt x="27" y="147"/>
                    </a:lnTo>
                    <a:lnTo>
                      <a:pt x="27" y="140"/>
                    </a:lnTo>
                    <a:lnTo>
                      <a:pt x="27" y="135"/>
                    </a:lnTo>
                    <a:lnTo>
                      <a:pt x="26" y="128"/>
                    </a:lnTo>
                    <a:lnTo>
                      <a:pt x="26" y="123"/>
                    </a:lnTo>
                    <a:lnTo>
                      <a:pt x="24" y="116"/>
                    </a:lnTo>
                    <a:lnTo>
                      <a:pt x="24" y="110"/>
                    </a:lnTo>
                    <a:lnTo>
                      <a:pt x="24" y="104"/>
                    </a:lnTo>
                    <a:lnTo>
                      <a:pt x="23" y="98"/>
                    </a:lnTo>
                    <a:lnTo>
                      <a:pt x="23" y="92"/>
                    </a:lnTo>
                    <a:lnTo>
                      <a:pt x="23" y="87"/>
                    </a:lnTo>
                    <a:lnTo>
                      <a:pt x="23" y="80"/>
                    </a:lnTo>
                    <a:lnTo>
                      <a:pt x="23" y="75"/>
                    </a:lnTo>
                    <a:lnTo>
                      <a:pt x="22" y="69"/>
                    </a:lnTo>
                    <a:lnTo>
                      <a:pt x="22" y="64"/>
                    </a:lnTo>
                    <a:lnTo>
                      <a:pt x="22" y="59"/>
                    </a:lnTo>
                    <a:lnTo>
                      <a:pt x="22" y="53"/>
                    </a:lnTo>
                    <a:lnTo>
                      <a:pt x="22" y="49"/>
                    </a:lnTo>
                    <a:lnTo>
                      <a:pt x="22" y="45"/>
                    </a:lnTo>
                    <a:lnTo>
                      <a:pt x="20" y="40"/>
                    </a:lnTo>
                    <a:lnTo>
                      <a:pt x="20" y="36"/>
                    </a:lnTo>
                    <a:lnTo>
                      <a:pt x="19" y="32"/>
                    </a:lnTo>
                    <a:lnTo>
                      <a:pt x="19" y="28"/>
                    </a:lnTo>
                    <a:lnTo>
                      <a:pt x="19" y="24"/>
                    </a:lnTo>
                    <a:lnTo>
                      <a:pt x="19" y="20"/>
                    </a:lnTo>
                    <a:lnTo>
                      <a:pt x="19" y="17"/>
                    </a:lnTo>
                    <a:lnTo>
                      <a:pt x="19" y="15"/>
                    </a:lnTo>
                    <a:lnTo>
                      <a:pt x="18" y="9"/>
                    </a:lnTo>
                    <a:lnTo>
                      <a:pt x="18" y="6"/>
                    </a:lnTo>
                    <a:lnTo>
                      <a:pt x="18" y="4"/>
                    </a:lnTo>
                    <a:lnTo>
                      <a:pt x="18" y="2"/>
                    </a:lnTo>
                    <a:lnTo>
                      <a:pt x="16" y="1"/>
                    </a:lnTo>
                    <a:lnTo>
                      <a:pt x="14" y="0"/>
                    </a:lnTo>
                    <a:lnTo>
                      <a:pt x="11" y="0"/>
                    </a:lnTo>
                    <a:lnTo>
                      <a:pt x="7" y="0"/>
                    </a:lnTo>
                    <a:lnTo>
                      <a:pt x="2" y="0"/>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57" name="Freeform 112">
                <a:extLst>
                  <a:ext uri="{FF2B5EF4-FFF2-40B4-BE49-F238E27FC236}">
                    <a16:creationId xmlns:a16="http://schemas.microsoft.com/office/drawing/2014/main" id="{0F417FD4-4F8B-47EB-A125-783BD4C27C23}"/>
                  </a:ext>
                </a:extLst>
              </p:cNvPr>
              <p:cNvSpPr>
                <a:spLocks/>
              </p:cNvSpPr>
              <p:nvPr/>
            </p:nvSpPr>
            <p:spPr bwMode="auto">
              <a:xfrm>
                <a:off x="3750" y="1313"/>
                <a:ext cx="24" cy="257"/>
              </a:xfrm>
              <a:custGeom>
                <a:avLst/>
                <a:gdLst>
                  <a:gd name="T0" fmla="*/ 1 w 19"/>
                  <a:gd name="T1" fmla="*/ 2 h 227"/>
                  <a:gd name="T2" fmla="*/ 1 w 19"/>
                  <a:gd name="T3" fmla="*/ 26 h 227"/>
                  <a:gd name="T4" fmla="*/ 1 w 19"/>
                  <a:gd name="T5" fmla="*/ 56 h 227"/>
                  <a:gd name="T6" fmla="*/ 0 w 19"/>
                  <a:gd name="T7" fmla="*/ 94 h 227"/>
                  <a:gd name="T8" fmla="*/ 0 w 19"/>
                  <a:gd name="T9" fmla="*/ 136 h 227"/>
                  <a:gd name="T10" fmla="*/ 0 w 19"/>
                  <a:gd name="T11" fmla="*/ 164 h 227"/>
                  <a:gd name="T12" fmla="*/ 0 w 19"/>
                  <a:gd name="T13" fmla="*/ 189 h 227"/>
                  <a:gd name="T14" fmla="*/ 0 w 19"/>
                  <a:gd name="T15" fmla="*/ 212 h 227"/>
                  <a:gd name="T16" fmla="*/ 0 w 19"/>
                  <a:gd name="T17" fmla="*/ 244 h 227"/>
                  <a:gd name="T18" fmla="*/ 0 w 19"/>
                  <a:gd name="T19" fmla="*/ 264 h 227"/>
                  <a:gd name="T20" fmla="*/ 0 w 19"/>
                  <a:gd name="T21" fmla="*/ 283 h 227"/>
                  <a:gd name="T22" fmla="*/ 0 w 19"/>
                  <a:gd name="T23" fmla="*/ 306 h 227"/>
                  <a:gd name="T24" fmla="*/ 0 w 19"/>
                  <a:gd name="T25" fmla="*/ 335 h 227"/>
                  <a:gd name="T26" fmla="*/ 0 w 19"/>
                  <a:gd name="T27" fmla="*/ 371 h 227"/>
                  <a:gd name="T28" fmla="*/ 0 w 19"/>
                  <a:gd name="T29" fmla="*/ 413 h 227"/>
                  <a:gd name="T30" fmla="*/ 0 w 19"/>
                  <a:gd name="T31" fmla="*/ 445 h 227"/>
                  <a:gd name="T32" fmla="*/ 0 w 19"/>
                  <a:gd name="T33" fmla="*/ 482 h 227"/>
                  <a:gd name="T34" fmla="*/ 0 w 19"/>
                  <a:gd name="T35" fmla="*/ 511 h 227"/>
                  <a:gd name="T36" fmla="*/ 1 w 19"/>
                  <a:gd name="T37" fmla="*/ 527 h 227"/>
                  <a:gd name="T38" fmla="*/ 1 w 19"/>
                  <a:gd name="T39" fmla="*/ 540 h 227"/>
                  <a:gd name="T40" fmla="*/ 1 w 19"/>
                  <a:gd name="T41" fmla="*/ 568 h 227"/>
                  <a:gd name="T42" fmla="*/ 1 w 19"/>
                  <a:gd name="T43" fmla="*/ 607 h 227"/>
                  <a:gd name="T44" fmla="*/ 1 w 19"/>
                  <a:gd name="T45" fmla="*/ 652 h 227"/>
                  <a:gd name="T46" fmla="*/ 1 w 19"/>
                  <a:gd name="T47" fmla="*/ 692 h 227"/>
                  <a:gd name="T48" fmla="*/ 1 w 19"/>
                  <a:gd name="T49" fmla="*/ 729 h 227"/>
                  <a:gd name="T50" fmla="*/ 1 w 19"/>
                  <a:gd name="T51" fmla="*/ 758 h 227"/>
                  <a:gd name="T52" fmla="*/ 1 w 19"/>
                  <a:gd name="T53" fmla="*/ 777 h 227"/>
                  <a:gd name="T54" fmla="*/ 3 w 19"/>
                  <a:gd name="T55" fmla="*/ 789 h 227"/>
                  <a:gd name="T56" fmla="*/ 31 w 19"/>
                  <a:gd name="T57" fmla="*/ 796 h 227"/>
                  <a:gd name="T58" fmla="*/ 42 w 19"/>
                  <a:gd name="T59" fmla="*/ 782 h 227"/>
                  <a:gd name="T60" fmla="*/ 42 w 19"/>
                  <a:gd name="T61" fmla="*/ 758 h 227"/>
                  <a:gd name="T62" fmla="*/ 42 w 19"/>
                  <a:gd name="T63" fmla="*/ 732 h 227"/>
                  <a:gd name="T64" fmla="*/ 42 w 19"/>
                  <a:gd name="T65" fmla="*/ 714 h 227"/>
                  <a:gd name="T66" fmla="*/ 46 w 19"/>
                  <a:gd name="T67" fmla="*/ 692 h 227"/>
                  <a:gd name="T68" fmla="*/ 46 w 19"/>
                  <a:gd name="T69" fmla="*/ 662 h 227"/>
                  <a:gd name="T70" fmla="*/ 46 w 19"/>
                  <a:gd name="T71" fmla="*/ 637 h 227"/>
                  <a:gd name="T72" fmla="*/ 46 w 19"/>
                  <a:gd name="T73" fmla="*/ 607 h 227"/>
                  <a:gd name="T74" fmla="*/ 46 w 19"/>
                  <a:gd name="T75" fmla="*/ 581 h 227"/>
                  <a:gd name="T76" fmla="*/ 46 w 19"/>
                  <a:gd name="T77" fmla="*/ 547 h 227"/>
                  <a:gd name="T78" fmla="*/ 46 w 19"/>
                  <a:gd name="T79" fmla="*/ 512 h 227"/>
                  <a:gd name="T80" fmla="*/ 46 w 19"/>
                  <a:gd name="T81" fmla="*/ 482 h 227"/>
                  <a:gd name="T82" fmla="*/ 46 w 19"/>
                  <a:gd name="T83" fmla="*/ 445 h 227"/>
                  <a:gd name="T84" fmla="*/ 46 w 19"/>
                  <a:gd name="T85" fmla="*/ 413 h 227"/>
                  <a:gd name="T86" fmla="*/ 46 w 19"/>
                  <a:gd name="T87" fmla="*/ 374 h 227"/>
                  <a:gd name="T88" fmla="*/ 46 w 19"/>
                  <a:gd name="T89" fmla="*/ 341 h 227"/>
                  <a:gd name="T90" fmla="*/ 46 w 19"/>
                  <a:gd name="T91" fmla="*/ 304 h 227"/>
                  <a:gd name="T92" fmla="*/ 46 w 19"/>
                  <a:gd name="T93" fmla="*/ 271 h 227"/>
                  <a:gd name="T94" fmla="*/ 46 w 19"/>
                  <a:gd name="T95" fmla="*/ 236 h 227"/>
                  <a:gd name="T96" fmla="*/ 46 w 19"/>
                  <a:gd name="T97" fmla="*/ 206 h 227"/>
                  <a:gd name="T98" fmla="*/ 46 w 19"/>
                  <a:gd name="T99" fmla="*/ 175 h 227"/>
                  <a:gd name="T100" fmla="*/ 46 w 19"/>
                  <a:gd name="T101" fmla="*/ 149 h 227"/>
                  <a:gd name="T102" fmla="*/ 46 w 19"/>
                  <a:gd name="T103" fmla="*/ 122 h 227"/>
                  <a:gd name="T104" fmla="*/ 46 w 19"/>
                  <a:gd name="T105" fmla="*/ 98 h 227"/>
                  <a:gd name="T106" fmla="*/ 46 w 19"/>
                  <a:gd name="T107" fmla="*/ 68 h 227"/>
                  <a:gd name="T108" fmla="*/ 46 w 19"/>
                  <a:gd name="T109" fmla="*/ 39 h 227"/>
                  <a:gd name="T110" fmla="*/ 46 w 19"/>
                  <a:gd name="T111" fmla="*/ 23 h 227"/>
                  <a:gd name="T112" fmla="*/ 1 w 19"/>
                  <a:gd name="T113" fmla="*/ 0 h 2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
                  <a:gd name="T172" fmla="*/ 0 h 227"/>
                  <a:gd name="T173" fmla="*/ 19 w 19"/>
                  <a:gd name="T174" fmla="*/ 227 h 2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 h="227">
                    <a:moveTo>
                      <a:pt x="1" y="0"/>
                    </a:moveTo>
                    <a:lnTo>
                      <a:pt x="1" y="2"/>
                    </a:lnTo>
                    <a:lnTo>
                      <a:pt x="1" y="6"/>
                    </a:lnTo>
                    <a:lnTo>
                      <a:pt x="1" y="8"/>
                    </a:lnTo>
                    <a:lnTo>
                      <a:pt x="1" y="12"/>
                    </a:lnTo>
                    <a:lnTo>
                      <a:pt x="1" y="16"/>
                    </a:lnTo>
                    <a:lnTo>
                      <a:pt x="1" y="22"/>
                    </a:lnTo>
                    <a:lnTo>
                      <a:pt x="0" y="27"/>
                    </a:lnTo>
                    <a:lnTo>
                      <a:pt x="0" y="32"/>
                    </a:lnTo>
                    <a:lnTo>
                      <a:pt x="0" y="38"/>
                    </a:lnTo>
                    <a:lnTo>
                      <a:pt x="0" y="44"/>
                    </a:lnTo>
                    <a:lnTo>
                      <a:pt x="0" y="47"/>
                    </a:lnTo>
                    <a:lnTo>
                      <a:pt x="0" y="51"/>
                    </a:lnTo>
                    <a:lnTo>
                      <a:pt x="0" y="54"/>
                    </a:lnTo>
                    <a:lnTo>
                      <a:pt x="0" y="58"/>
                    </a:lnTo>
                    <a:lnTo>
                      <a:pt x="0" y="60"/>
                    </a:lnTo>
                    <a:lnTo>
                      <a:pt x="0" y="64"/>
                    </a:lnTo>
                    <a:lnTo>
                      <a:pt x="0" y="69"/>
                    </a:lnTo>
                    <a:lnTo>
                      <a:pt x="0" y="71"/>
                    </a:lnTo>
                    <a:lnTo>
                      <a:pt x="0" y="75"/>
                    </a:lnTo>
                    <a:lnTo>
                      <a:pt x="0" y="78"/>
                    </a:lnTo>
                    <a:lnTo>
                      <a:pt x="0" y="81"/>
                    </a:lnTo>
                    <a:lnTo>
                      <a:pt x="0" y="85"/>
                    </a:lnTo>
                    <a:lnTo>
                      <a:pt x="0" y="87"/>
                    </a:lnTo>
                    <a:lnTo>
                      <a:pt x="0" y="91"/>
                    </a:lnTo>
                    <a:lnTo>
                      <a:pt x="0" y="95"/>
                    </a:lnTo>
                    <a:lnTo>
                      <a:pt x="0" y="98"/>
                    </a:lnTo>
                    <a:lnTo>
                      <a:pt x="0" y="105"/>
                    </a:lnTo>
                    <a:lnTo>
                      <a:pt x="0" y="111"/>
                    </a:lnTo>
                    <a:lnTo>
                      <a:pt x="0" y="117"/>
                    </a:lnTo>
                    <a:lnTo>
                      <a:pt x="0" y="123"/>
                    </a:lnTo>
                    <a:lnTo>
                      <a:pt x="0" y="127"/>
                    </a:lnTo>
                    <a:lnTo>
                      <a:pt x="0" y="133"/>
                    </a:lnTo>
                    <a:lnTo>
                      <a:pt x="0" y="137"/>
                    </a:lnTo>
                    <a:lnTo>
                      <a:pt x="0" y="142"/>
                    </a:lnTo>
                    <a:lnTo>
                      <a:pt x="0" y="145"/>
                    </a:lnTo>
                    <a:lnTo>
                      <a:pt x="1" y="148"/>
                    </a:lnTo>
                    <a:lnTo>
                      <a:pt x="1" y="150"/>
                    </a:lnTo>
                    <a:lnTo>
                      <a:pt x="1" y="153"/>
                    </a:lnTo>
                    <a:lnTo>
                      <a:pt x="1" y="154"/>
                    </a:lnTo>
                    <a:lnTo>
                      <a:pt x="1" y="158"/>
                    </a:lnTo>
                    <a:lnTo>
                      <a:pt x="1" y="162"/>
                    </a:lnTo>
                    <a:lnTo>
                      <a:pt x="1" y="168"/>
                    </a:lnTo>
                    <a:lnTo>
                      <a:pt x="1" y="173"/>
                    </a:lnTo>
                    <a:lnTo>
                      <a:pt x="1" y="178"/>
                    </a:lnTo>
                    <a:lnTo>
                      <a:pt x="1" y="185"/>
                    </a:lnTo>
                    <a:lnTo>
                      <a:pt x="1" y="192"/>
                    </a:lnTo>
                    <a:lnTo>
                      <a:pt x="1" y="197"/>
                    </a:lnTo>
                    <a:lnTo>
                      <a:pt x="1" y="204"/>
                    </a:lnTo>
                    <a:lnTo>
                      <a:pt x="1" y="208"/>
                    </a:lnTo>
                    <a:lnTo>
                      <a:pt x="1" y="213"/>
                    </a:lnTo>
                    <a:lnTo>
                      <a:pt x="1" y="216"/>
                    </a:lnTo>
                    <a:lnTo>
                      <a:pt x="1" y="220"/>
                    </a:lnTo>
                    <a:lnTo>
                      <a:pt x="1" y="221"/>
                    </a:lnTo>
                    <a:lnTo>
                      <a:pt x="1" y="223"/>
                    </a:lnTo>
                    <a:lnTo>
                      <a:pt x="3" y="224"/>
                    </a:lnTo>
                    <a:lnTo>
                      <a:pt x="8" y="225"/>
                    </a:lnTo>
                    <a:lnTo>
                      <a:pt x="13" y="227"/>
                    </a:lnTo>
                    <a:lnTo>
                      <a:pt x="17" y="224"/>
                    </a:lnTo>
                    <a:lnTo>
                      <a:pt x="17" y="223"/>
                    </a:lnTo>
                    <a:lnTo>
                      <a:pt x="17" y="220"/>
                    </a:lnTo>
                    <a:lnTo>
                      <a:pt x="17" y="216"/>
                    </a:lnTo>
                    <a:lnTo>
                      <a:pt x="17" y="212"/>
                    </a:lnTo>
                    <a:lnTo>
                      <a:pt x="17" y="209"/>
                    </a:lnTo>
                    <a:lnTo>
                      <a:pt x="17" y="207"/>
                    </a:lnTo>
                    <a:lnTo>
                      <a:pt x="17" y="204"/>
                    </a:lnTo>
                    <a:lnTo>
                      <a:pt x="19" y="200"/>
                    </a:lnTo>
                    <a:lnTo>
                      <a:pt x="19" y="197"/>
                    </a:lnTo>
                    <a:lnTo>
                      <a:pt x="19" y="193"/>
                    </a:lnTo>
                    <a:lnTo>
                      <a:pt x="19" y="189"/>
                    </a:lnTo>
                    <a:lnTo>
                      <a:pt x="19" y="186"/>
                    </a:lnTo>
                    <a:lnTo>
                      <a:pt x="19" y="182"/>
                    </a:lnTo>
                    <a:lnTo>
                      <a:pt x="19" y="178"/>
                    </a:lnTo>
                    <a:lnTo>
                      <a:pt x="19" y="173"/>
                    </a:lnTo>
                    <a:lnTo>
                      <a:pt x="19" y="169"/>
                    </a:lnTo>
                    <a:lnTo>
                      <a:pt x="19" y="165"/>
                    </a:lnTo>
                    <a:lnTo>
                      <a:pt x="19" y="161"/>
                    </a:lnTo>
                    <a:lnTo>
                      <a:pt x="19" y="156"/>
                    </a:lnTo>
                    <a:lnTo>
                      <a:pt x="19" y="152"/>
                    </a:lnTo>
                    <a:lnTo>
                      <a:pt x="19" y="146"/>
                    </a:lnTo>
                    <a:lnTo>
                      <a:pt x="19" y="142"/>
                    </a:lnTo>
                    <a:lnTo>
                      <a:pt x="19" y="137"/>
                    </a:lnTo>
                    <a:lnTo>
                      <a:pt x="19" y="131"/>
                    </a:lnTo>
                    <a:lnTo>
                      <a:pt x="19" y="127"/>
                    </a:lnTo>
                    <a:lnTo>
                      <a:pt x="19" y="122"/>
                    </a:lnTo>
                    <a:lnTo>
                      <a:pt x="19" y="117"/>
                    </a:lnTo>
                    <a:lnTo>
                      <a:pt x="19" y="113"/>
                    </a:lnTo>
                    <a:lnTo>
                      <a:pt x="19" y="107"/>
                    </a:lnTo>
                    <a:lnTo>
                      <a:pt x="19" y="102"/>
                    </a:lnTo>
                    <a:lnTo>
                      <a:pt x="19" y="97"/>
                    </a:lnTo>
                    <a:lnTo>
                      <a:pt x="19" y="91"/>
                    </a:lnTo>
                    <a:lnTo>
                      <a:pt x="19" y="86"/>
                    </a:lnTo>
                    <a:lnTo>
                      <a:pt x="19" y="82"/>
                    </a:lnTo>
                    <a:lnTo>
                      <a:pt x="19" y="77"/>
                    </a:lnTo>
                    <a:lnTo>
                      <a:pt x="19" y="73"/>
                    </a:lnTo>
                    <a:lnTo>
                      <a:pt x="19" y="67"/>
                    </a:lnTo>
                    <a:lnTo>
                      <a:pt x="19" y="63"/>
                    </a:lnTo>
                    <a:lnTo>
                      <a:pt x="19" y="59"/>
                    </a:lnTo>
                    <a:lnTo>
                      <a:pt x="19" y="55"/>
                    </a:lnTo>
                    <a:lnTo>
                      <a:pt x="19" y="50"/>
                    </a:lnTo>
                    <a:lnTo>
                      <a:pt x="19" y="46"/>
                    </a:lnTo>
                    <a:lnTo>
                      <a:pt x="19" y="43"/>
                    </a:lnTo>
                    <a:lnTo>
                      <a:pt x="19" y="39"/>
                    </a:lnTo>
                    <a:lnTo>
                      <a:pt x="19" y="35"/>
                    </a:lnTo>
                    <a:lnTo>
                      <a:pt x="19" y="31"/>
                    </a:lnTo>
                    <a:lnTo>
                      <a:pt x="19" y="28"/>
                    </a:lnTo>
                    <a:lnTo>
                      <a:pt x="19" y="26"/>
                    </a:lnTo>
                    <a:lnTo>
                      <a:pt x="19" y="19"/>
                    </a:lnTo>
                    <a:lnTo>
                      <a:pt x="19" y="15"/>
                    </a:lnTo>
                    <a:lnTo>
                      <a:pt x="19" y="11"/>
                    </a:lnTo>
                    <a:lnTo>
                      <a:pt x="19" y="8"/>
                    </a:lnTo>
                    <a:lnTo>
                      <a:pt x="19" y="7"/>
                    </a:lnTo>
                    <a:lnTo>
                      <a:pt x="1"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58" name="Freeform 113">
                <a:extLst>
                  <a:ext uri="{FF2B5EF4-FFF2-40B4-BE49-F238E27FC236}">
                    <a16:creationId xmlns:a16="http://schemas.microsoft.com/office/drawing/2014/main" id="{F8E0BE83-DC92-403A-AAD0-5CBF4802E856}"/>
                  </a:ext>
                </a:extLst>
              </p:cNvPr>
              <p:cNvSpPr>
                <a:spLocks/>
              </p:cNvSpPr>
              <p:nvPr/>
            </p:nvSpPr>
            <p:spPr bwMode="auto">
              <a:xfrm>
                <a:off x="3750" y="1608"/>
                <a:ext cx="35" cy="68"/>
              </a:xfrm>
              <a:custGeom>
                <a:avLst/>
                <a:gdLst>
                  <a:gd name="T0" fmla="*/ 3 w 20"/>
                  <a:gd name="T1" fmla="*/ 1 h 60"/>
                  <a:gd name="T2" fmla="*/ 0 w 20"/>
                  <a:gd name="T3" fmla="*/ 212 h 60"/>
                  <a:gd name="T4" fmla="*/ 40 w 20"/>
                  <a:gd name="T5" fmla="*/ 210 h 60"/>
                  <a:gd name="T6" fmla="*/ 40 w 20"/>
                  <a:gd name="T7" fmla="*/ 205 h 60"/>
                  <a:gd name="T8" fmla="*/ 40 w 20"/>
                  <a:gd name="T9" fmla="*/ 199 h 60"/>
                  <a:gd name="T10" fmla="*/ 40 w 20"/>
                  <a:gd name="T11" fmla="*/ 189 h 60"/>
                  <a:gd name="T12" fmla="*/ 40 w 20"/>
                  <a:gd name="T13" fmla="*/ 183 h 60"/>
                  <a:gd name="T14" fmla="*/ 40 w 20"/>
                  <a:gd name="T15" fmla="*/ 162 h 60"/>
                  <a:gd name="T16" fmla="*/ 40 w 20"/>
                  <a:gd name="T17" fmla="*/ 144 h 60"/>
                  <a:gd name="T18" fmla="*/ 44 w 20"/>
                  <a:gd name="T19" fmla="*/ 138 h 60"/>
                  <a:gd name="T20" fmla="*/ 44 w 20"/>
                  <a:gd name="T21" fmla="*/ 113 h 60"/>
                  <a:gd name="T22" fmla="*/ 44 w 20"/>
                  <a:gd name="T23" fmla="*/ 94 h 60"/>
                  <a:gd name="T24" fmla="*/ 44 w 20"/>
                  <a:gd name="T25" fmla="*/ 81 h 60"/>
                  <a:gd name="T26" fmla="*/ 44 w 20"/>
                  <a:gd name="T27" fmla="*/ 61 h 60"/>
                  <a:gd name="T28" fmla="*/ 47 w 20"/>
                  <a:gd name="T29" fmla="*/ 46 h 60"/>
                  <a:gd name="T30" fmla="*/ 44 w 20"/>
                  <a:gd name="T31" fmla="*/ 32 h 60"/>
                  <a:gd name="T32" fmla="*/ 44 w 20"/>
                  <a:gd name="T33" fmla="*/ 24 h 60"/>
                  <a:gd name="T34" fmla="*/ 44 w 20"/>
                  <a:gd name="T35" fmla="*/ 16 h 60"/>
                  <a:gd name="T36" fmla="*/ 44 w 20"/>
                  <a:gd name="T37" fmla="*/ 16 h 60"/>
                  <a:gd name="T38" fmla="*/ 35 w 20"/>
                  <a:gd name="T39" fmla="*/ 1 h 60"/>
                  <a:gd name="T40" fmla="*/ 20 w 20"/>
                  <a:gd name="T41" fmla="*/ 0 h 60"/>
                  <a:gd name="T42" fmla="*/ 4 w 20"/>
                  <a:gd name="T43" fmla="*/ 0 h 60"/>
                  <a:gd name="T44" fmla="*/ 3 w 20"/>
                  <a:gd name="T45" fmla="*/ 1 h 60"/>
                  <a:gd name="T46" fmla="*/ 3 w 20"/>
                  <a:gd name="T47" fmla="*/ 1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60"/>
                  <a:gd name="T74" fmla="*/ 20 w 20"/>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60">
                    <a:moveTo>
                      <a:pt x="3" y="1"/>
                    </a:moveTo>
                    <a:lnTo>
                      <a:pt x="0" y="60"/>
                    </a:lnTo>
                    <a:lnTo>
                      <a:pt x="17" y="59"/>
                    </a:lnTo>
                    <a:lnTo>
                      <a:pt x="17" y="58"/>
                    </a:lnTo>
                    <a:lnTo>
                      <a:pt x="17" y="56"/>
                    </a:lnTo>
                    <a:lnTo>
                      <a:pt x="17" y="54"/>
                    </a:lnTo>
                    <a:lnTo>
                      <a:pt x="17" y="51"/>
                    </a:lnTo>
                    <a:lnTo>
                      <a:pt x="17" y="46"/>
                    </a:lnTo>
                    <a:lnTo>
                      <a:pt x="17" y="42"/>
                    </a:lnTo>
                    <a:lnTo>
                      <a:pt x="19" y="38"/>
                    </a:lnTo>
                    <a:lnTo>
                      <a:pt x="19" y="32"/>
                    </a:lnTo>
                    <a:lnTo>
                      <a:pt x="19" y="27"/>
                    </a:lnTo>
                    <a:lnTo>
                      <a:pt x="19" y="23"/>
                    </a:lnTo>
                    <a:lnTo>
                      <a:pt x="19" y="17"/>
                    </a:lnTo>
                    <a:lnTo>
                      <a:pt x="20" y="13"/>
                    </a:lnTo>
                    <a:lnTo>
                      <a:pt x="19" y="9"/>
                    </a:lnTo>
                    <a:lnTo>
                      <a:pt x="19" y="7"/>
                    </a:lnTo>
                    <a:lnTo>
                      <a:pt x="19" y="4"/>
                    </a:lnTo>
                    <a:lnTo>
                      <a:pt x="15" y="1"/>
                    </a:lnTo>
                    <a:lnTo>
                      <a:pt x="9" y="0"/>
                    </a:lnTo>
                    <a:lnTo>
                      <a:pt x="4" y="0"/>
                    </a:lnTo>
                    <a:lnTo>
                      <a:pt x="3"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59" name="Freeform 114">
                <a:extLst>
                  <a:ext uri="{FF2B5EF4-FFF2-40B4-BE49-F238E27FC236}">
                    <a16:creationId xmlns:a16="http://schemas.microsoft.com/office/drawing/2014/main" id="{31E89C7A-211B-4A45-AE20-ABFCA9AA13B0}"/>
                  </a:ext>
                </a:extLst>
              </p:cNvPr>
              <p:cNvSpPr>
                <a:spLocks/>
              </p:cNvSpPr>
              <p:nvPr/>
            </p:nvSpPr>
            <p:spPr bwMode="auto">
              <a:xfrm>
                <a:off x="3845" y="1540"/>
                <a:ext cx="35" cy="128"/>
              </a:xfrm>
              <a:custGeom>
                <a:avLst/>
                <a:gdLst>
                  <a:gd name="T0" fmla="*/ 14 w 23"/>
                  <a:gd name="T1" fmla="*/ 22 h 114"/>
                  <a:gd name="T2" fmla="*/ 14 w 23"/>
                  <a:gd name="T3" fmla="*/ 38 h 114"/>
                  <a:gd name="T4" fmla="*/ 14 w 23"/>
                  <a:gd name="T5" fmla="*/ 59 h 114"/>
                  <a:gd name="T6" fmla="*/ 2 w 23"/>
                  <a:gd name="T7" fmla="*/ 76 h 114"/>
                  <a:gd name="T8" fmla="*/ 2 w 23"/>
                  <a:gd name="T9" fmla="*/ 105 h 114"/>
                  <a:gd name="T10" fmla="*/ 1 w 23"/>
                  <a:gd name="T11" fmla="*/ 139 h 114"/>
                  <a:gd name="T12" fmla="*/ 1 w 23"/>
                  <a:gd name="T13" fmla="*/ 166 h 114"/>
                  <a:gd name="T14" fmla="*/ 1 w 23"/>
                  <a:gd name="T15" fmla="*/ 194 h 114"/>
                  <a:gd name="T16" fmla="*/ 1 w 23"/>
                  <a:gd name="T17" fmla="*/ 230 h 114"/>
                  <a:gd name="T18" fmla="*/ 0 w 23"/>
                  <a:gd name="T19" fmla="*/ 252 h 114"/>
                  <a:gd name="T20" fmla="*/ 0 w 23"/>
                  <a:gd name="T21" fmla="*/ 285 h 114"/>
                  <a:gd name="T22" fmla="*/ 0 w 23"/>
                  <a:gd name="T23" fmla="*/ 306 h 114"/>
                  <a:gd name="T24" fmla="*/ 0 w 23"/>
                  <a:gd name="T25" fmla="*/ 327 h 114"/>
                  <a:gd name="T26" fmla="*/ 0 w 23"/>
                  <a:gd name="T27" fmla="*/ 349 h 114"/>
                  <a:gd name="T28" fmla="*/ 14 w 23"/>
                  <a:gd name="T29" fmla="*/ 372 h 114"/>
                  <a:gd name="T30" fmla="*/ 37 w 23"/>
                  <a:gd name="T31" fmla="*/ 372 h 114"/>
                  <a:gd name="T32" fmla="*/ 45 w 23"/>
                  <a:gd name="T33" fmla="*/ 355 h 114"/>
                  <a:gd name="T34" fmla="*/ 47 w 23"/>
                  <a:gd name="T35" fmla="*/ 325 h 114"/>
                  <a:gd name="T36" fmla="*/ 51 w 23"/>
                  <a:gd name="T37" fmla="*/ 293 h 114"/>
                  <a:gd name="T38" fmla="*/ 51 w 23"/>
                  <a:gd name="T39" fmla="*/ 268 h 114"/>
                  <a:gd name="T40" fmla="*/ 51 w 23"/>
                  <a:gd name="T41" fmla="*/ 239 h 114"/>
                  <a:gd name="T42" fmla="*/ 58 w 23"/>
                  <a:gd name="T43" fmla="*/ 216 h 114"/>
                  <a:gd name="T44" fmla="*/ 60 w 23"/>
                  <a:gd name="T45" fmla="*/ 182 h 114"/>
                  <a:gd name="T46" fmla="*/ 60 w 23"/>
                  <a:gd name="T47" fmla="*/ 156 h 114"/>
                  <a:gd name="T48" fmla="*/ 60 w 23"/>
                  <a:gd name="T49" fmla="*/ 124 h 114"/>
                  <a:gd name="T50" fmla="*/ 66 w 23"/>
                  <a:gd name="T51" fmla="*/ 99 h 114"/>
                  <a:gd name="T52" fmla="*/ 66 w 23"/>
                  <a:gd name="T53" fmla="*/ 76 h 114"/>
                  <a:gd name="T54" fmla="*/ 66 w 23"/>
                  <a:gd name="T55" fmla="*/ 52 h 114"/>
                  <a:gd name="T56" fmla="*/ 66 w 23"/>
                  <a:gd name="T57" fmla="*/ 29 h 114"/>
                  <a:gd name="T58" fmla="*/ 66 w 23"/>
                  <a:gd name="T59" fmla="*/ 3 h 114"/>
                  <a:gd name="T60" fmla="*/ 47 w 23"/>
                  <a:gd name="T61" fmla="*/ 0 h 114"/>
                  <a:gd name="T62" fmla="*/ 20 w 23"/>
                  <a:gd name="T63" fmla="*/ 15 h 114"/>
                  <a:gd name="T64" fmla="*/ 16 w 23"/>
                  <a:gd name="T65" fmla="*/ 1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114"/>
                  <a:gd name="T101" fmla="*/ 23 w 23"/>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114">
                    <a:moveTo>
                      <a:pt x="5" y="5"/>
                    </a:moveTo>
                    <a:lnTo>
                      <a:pt x="4" y="7"/>
                    </a:lnTo>
                    <a:lnTo>
                      <a:pt x="4" y="9"/>
                    </a:lnTo>
                    <a:lnTo>
                      <a:pt x="4" y="11"/>
                    </a:lnTo>
                    <a:lnTo>
                      <a:pt x="4" y="15"/>
                    </a:lnTo>
                    <a:lnTo>
                      <a:pt x="4" y="18"/>
                    </a:lnTo>
                    <a:lnTo>
                      <a:pt x="4" y="22"/>
                    </a:lnTo>
                    <a:lnTo>
                      <a:pt x="2" y="24"/>
                    </a:lnTo>
                    <a:lnTo>
                      <a:pt x="2" y="28"/>
                    </a:lnTo>
                    <a:lnTo>
                      <a:pt x="2" y="32"/>
                    </a:lnTo>
                    <a:lnTo>
                      <a:pt x="2" y="36"/>
                    </a:lnTo>
                    <a:lnTo>
                      <a:pt x="1" y="42"/>
                    </a:lnTo>
                    <a:lnTo>
                      <a:pt x="1" y="46"/>
                    </a:lnTo>
                    <a:lnTo>
                      <a:pt x="1" y="51"/>
                    </a:lnTo>
                    <a:lnTo>
                      <a:pt x="1" y="56"/>
                    </a:lnTo>
                    <a:lnTo>
                      <a:pt x="1" y="60"/>
                    </a:lnTo>
                    <a:lnTo>
                      <a:pt x="1" y="64"/>
                    </a:lnTo>
                    <a:lnTo>
                      <a:pt x="1" y="70"/>
                    </a:lnTo>
                    <a:lnTo>
                      <a:pt x="1" y="74"/>
                    </a:lnTo>
                    <a:lnTo>
                      <a:pt x="0" y="78"/>
                    </a:lnTo>
                    <a:lnTo>
                      <a:pt x="0" y="83"/>
                    </a:lnTo>
                    <a:lnTo>
                      <a:pt x="0" y="87"/>
                    </a:lnTo>
                    <a:lnTo>
                      <a:pt x="0" y="91"/>
                    </a:lnTo>
                    <a:lnTo>
                      <a:pt x="0" y="94"/>
                    </a:lnTo>
                    <a:lnTo>
                      <a:pt x="0" y="98"/>
                    </a:lnTo>
                    <a:lnTo>
                      <a:pt x="0" y="101"/>
                    </a:lnTo>
                    <a:lnTo>
                      <a:pt x="0" y="103"/>
                    </a:lnTo>
                    <a:lnTo>
                      <a:pt x="0" y="107"/>
                    </a:lnTo>
                    <a:lnTo>
                      <a:pt x="1" y="110"/>
                    </a:lnTo>
                    <a:lnTo>
                      <a:pt x="4" y="114"/>
                    </a:lnTo>
                    <a:lnTo>
                      <a:pt x="8" y="114"/>
                    </a:lnTo>
                    <a:lnTo>
                      <a:pt x="12" y="114"/>
                    </a:lnTo>
                    <a:lnTo>
                      <a:pt x="15" y="110"/>
                    </a:lnTo>
                    <a:lnTo>
                      <a:pt x="15" y="109"/>
                    </a:lnTo>
                    <a:lnTo>
                      <a:pt x="16" y="105"/>
                    </a:lnTo>
                    <a:lnTo>
                      <a:pt x="16" y="99"/>
                    </a:lnTo>
                    <a:lnTo>
                      <a:pt x="17" y="94"/>
                    </a:lnTo>
                    <a:lnTo>
                      <a:pt x="17" y="90"/>
                    </a:lnTo>
                    <a:lnTo>
                      <a:pt x="17" y="86"/>
                    </a:lnTo>
                    <a:lnTo>
                      <a:pt x="17" y="82"/>
                    </a:lnTo>
                    <a:lnTo>
                      <a:pt x="17" y="78"/>
                    </a:lnTo>
                    <a:lnTo>
                      <a:pt x="17" y="74"/>
                    </a:lnTo>
                    <a:lnTo>
                      <a:pt x="19" y="70"/>
                    </a:lnTo>
                    <a:lnTo>
                      <a:pt x="19" y="66"/>
                    </a:lnTo>
                    <a:lnTo>
                      <a:pt x="20" y="62"/>
                    </a:lnTo>
                    <a:lnTo>
                      <a:pt x="20" y="56"/>
                    </a:lnTo>
                    <a:lnTo>
                      <a:pt x="20" y="52"/>
                    </a:lnTo>
                    <a:lnTo>
                      <a:pt x="20" y="47"/>
                    </a:lnTo>
                    <a:lnTo>
                      <a:pt x="20" y="43"/>
                    </a:lnTo>
                    <a:lnTo>
                      <a:pt x="20" y="39"/>
                    </a:lnTo>
                    <a:lnTo>
                      <a:pt x="21" y="35"/>
                    </a:lnTo>
                    <a:lnTo>
                      <a:pt x="21" y="31"/>
                    </a:lnTo>
                    <a:lnTo>
                      <a:pt x="21" y="27"/>
                    </a:lnTo>
                    <a:lnTo>
                      <a:pt x="21" y="24"/>
                    </a:lnTo>
                    <a:lnTo>
                      <a:pt x="21" y="20"/>
                    </a:lnTo>
                    <a:lnTo>
                      <a:pt x="21" y="16"/>
                    </a:lnTo>
                    <a:lnTo>
                      <a:pt x="21" y="15"/>
                    </a:lnTo>
                    <a:lnTo>
                      <a:pt x="21" y="9"/>
                    </a:lnTo>
                    <a:lnTo>
                      <a:pt x="23" y="7"/>
                    </a:lnTo>
                    <a:lnTo>
                      <a:pt x="21" y="3"/>
                    </a:lnTo>
                    <a:lnTo>
                      <a:pt x="19" y="0"/>
                    </a:lnTo>
                    <a:lnTo>
                      <a:pt x="16" y="0"/>
                    </a:lnTo>
                    <a:lnTo>
                      <a:pt x="13" y="1"/>
                    </a:lnTo>
                    <a:lnTo>
                      <a:pt x="7" y="4"/>
                    </a:lnTo>
                    <a:lnTo>
                      <a:pt x="5"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60" name="Freeform 115">
                <a:extLst>
                  <a:ext uri="{FF2B5EF4-FFF2-40B4-BE49-F238E27FC236}">
                    <a16:creationId xmlns:a16="http://schemas.microsoft.com/office/drawing/2014/main" id="{7A2031A0-905D-4990-9308-125D4F1EEDE2}"/>
                  </a:ext>
                </a:extLst>
              </p:cNvPr>
              <p:cNvSpPr>
                <a:spLocks/>
              </p:cNvSpPr>
              <p:nvPr/>
            </p:nvSpPr>
            <p:spPr bwMode="auto">
              <a:xfrm>
                <a:off x="4022" y="1404"/>
                <a:ext cx="47" cy="45"/>
              </a:xfrm>
              <a:custGeom>
                <a:avLst/>
                <a:gdLst>
                  <a:gd name="T0" fmla="*/ 76 w 38"/>
                  <a:gd name="T1" fmla="*/ 0 h 46"/>
                  <a:gd name="T2" fmla="*/ 65 w 38"/>
                  <a:gd name="T3" fmla="*/ 1 h 46"/>
                  <a:gd name="T4" fmla="*/ 46 w 38"/>
                  <a:gd name="T5" fmla="*/ 21 h 46"/>
                  <a:gd name="T6" fmla="*/ 40 w 38"/>
                  <a:gd name="T7" fmla="*/ 32 h 46"/>
                  <a:gd name="T8" fmla="*/ 34 w 38"/>
                  <a:gd name="T9" fmla="*/ 47 h 46"/>
                  <a:gd name="T10" fmla="*/ 25 w 38"/>
                  <a:gd name="T11" fmla="*/ 62 h 46"/>
                  <a:gd name="T12" fmla="*/ 19 w 38"/>
                  <a:gd name="T13" fmla="*/ 78 h 46"/>
                  <a:gd name="T14" fmla="*/ 15 w 38"/>
                  <a:gd name="T15" fmla="*/ 90 h 46"/>
                  <a:gd name="T16" fmla="*/ 4 w 38"/>
                  <a:gd name="T17" fmla="*/ 104 h 46"/>
                  <a:gd name="T18" fmla="*/ 2 w 38"/>
                  <a:gd name="T19" fmla="*/ 120 h 46"/>
                  <a:gd name="T20" fmla="*/ 2 w 38"/>
                  <a:gd name="T21" fmla="*/ 138 h 46"/>
                  <a:gd name="T22" fmla="*/ 0 w 38"/>
                  <a:gd name="T23" fmla="*/ 159 h 46"/>
                  <a:gd name="T24" fmla="*/ 3 w 38"/>
                  <a:gd name="T25" fmla="*/ 164 h 46"/>
                  <a:gd name="T26" fmla="*/ 17 w 38"/>
                  <a:gd name="T27" fmla="*/ 162 h 46"/>
                  <a:gd name="T28" fmla="*/ 34 w 38"/>
                  <a:gd name="T29" fmla="*/ 143 h 46"/>
                  <a:gd name="T30" fmla="*/ 40 w 38"/>
                  <a:gd name="T31" fmla="*/ 138 h 46"/>
                  <a:gd name="T32" fmla="*/ 46 w 38"/>
                  <a:gd name="T33" fmla="*/ 122 h 46"/>
                  <a:gd name="T34" fmla="*/ 54 w 38"/>
                  <a:gd name="T35" fmla="*/ 119 h 46"/>
                  <a:gd name="T36" fmla="*/ 65 w 38"/>
                  <a:gd name="T37" fmla="*/ 103 h 46"/>
                  <a:gd name="T38" fmla="*/ 72 w 38"/>
                  <a:gd name="T39" fmla="*/ 89 h 46"/>
                  <a:gd name="T40" fmla="*/ 76 w 38"/>
                  <a:gd name="T41" fmla="*/ 71 h 46"/>
                  <a:gd name="T42" fmla="*/ 81 w 38"/>
                  <a:gd name="T43" fmla="*/ 58 h 46"/>
                  <a:gd name="T44" fmla="*/ 88 w 38"/>
                  <a:gd name="T45" fmla="*/ 47 h 46"/>
                  <a:gd name="T46" fmla="*/ 91 w 38"/>
                  <a:gd name="T47" fmla="*/ 32 h 46"/>
                  <a:gd name="T48" fmla="*/ 93 w 38"/>
                  <a:gd name="T49" fmla="*/ 28 h 46"/>
                  <a:gd name="T50" fmla="*/ 93 w 38"/>
                  <a:gd name="T51" fmla="*/ 18 h 46"/>
                  <a:gd name="T52" fmla="*/ 93 w 38"/>
                  <a:gd name="T53" fmla="*/ 16 h 46"/>
                  <a:gd name="T54" fmla="*/ 91 w 38"/>
                  <a:gd name="T55" fmla="*/ 1 h 46"/>
                  <a:gd name="T56" fmla="*/ 84 w 38"/>
                  <a:gd name="T57" fmla="*/ 0 h 46"/>
                  <a:gd name="T58" fmla="*/ 76 w 38"/>
                  <a:gd name="T59" fmla="*/ 0 h 46"/>
                  <a:gd name="T60" fmla="*/ 76 w 38"/>
                  <a:gd name="T61" fmla="*/ 0 h 46"/>
                  <a:gd name="T62" fmla="*/ 76 w 38"/>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46"/>
                  <a:gd name="T98" fmla="*/ 38 w 38"/>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46">
                    <a:moveTo>
                      <a:pt x="31" y="0"/>
                    </a:moveTo>
                    <a:lnTo>
                      <a:pt x="26" y="1"/>
                    </a:lnTo>
                    <a:lnTo>
                      <a:pt x="19" y="6"/>
                    </a:lnTo>
                    <a:lnTo>
                      <a:pt x="16" y="9"/>
                    </a:lnTo>
                    <a:lnTo>
                      <a:pt x="14" y="13"/>
                    </a:lnTo>
                    <a:lnTo>
                      <a:pt x="11" y="17"/>
                    </a:lnTo>
                    <a:lnTo>
                      <a:pt x="8" y="22"/>
                    </a:lnTo>
                    <a:lnTo>
                      <a:pt x="6" y="25"/>
                    </a:lnTo>
                    <a:lnTo>
                      <a:pt x="4" y="29"/>
                    </a:lnTo>
                    <a:lnTo>
                      <a:pt x="2" y="33"/>
                    </a:lnTo>
                    <a:lnTo>
                      <a:pt x="2" y="38"/>
                    </a:lnTo>
                    <a:lnTo>
                      <a:pt x="0" y="44"/>
                    </a:lnTo>
                    <a:lnTo>
                      <a:pt x="3" y="46"/>
                    </a:lnTo>
                    <a:lnTo>
                      <a:pt x="7" y="45"/>
                    </a:lnTo>
                    <a:lnTo>
                      <a:pt x="14" y="41"/>
                    </a:lnTo>
                    <a:lnTo>
                      <a:pt x="16" y="38"/>
                    </a:lnTo>
                    <a:lnTo>
                      <a:pt x="19" y="34"/>
                    </a:lnTo>
                    <a:lnTo>
                      <a:pt x="22" y="32"/>
                    </a:lnTo>
                    <a:lnTo>
                      <a:pt x="26" y="28"/>
                    </a:lnTo>
                    <a:lnTo>
                      <a:pt x="29" y="24"/>
                    </a:lnTo>
                    <a:lnTo>
                      <a:pt x="31" y="20"/>
                    </a:lnTo>
                    <a:lnTo>
                      <a:pt x="33" y="16"/>
                    </a:lnTo>
                    <a:lnTo>
                      <a:pt x="35" y="13"/>
                    </a:lnTo>
                    <a:lnTo>
                      <a:pt x="37" y="9"/>
                    </a:lnTo>
                    <a:lnTo>
                      <a:pt x="38" y="8"/>
                    </a:lnTo>
                    <a:lnTo>
                      <a:pt x="38" y="5"/>
                    </a:lnTo>
                    <a:lnTo>
                      <a:pt x="38" y="4"/>
                    </a:lnTo>
                    <a:lnTo>
                      <a:pt x="37" y="1"/>
                    </a:lnTo>
                    <a:lnTo>
                      <a:pt x="34" y="0"/>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grpSp>
        <p:pic>
          <p:nvPicPr>
            <p:cNvPr id="212" name="Picture 67" descr="j0238995">
              <a:extLst>
                <a:ext uri="{FF2B5EF4-FFF2-40B4-BE49-F238E27FC236}">
                  <a16:creationId xmlns:a16="http://schemas.microsoft.com/office/drawing/2014/main" id="{30358FC9-5325-4F51-868B-2A2341A771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275" y="4668831"/>
              <a:ext cx="434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3" name="Group 116">
              <a:extLst>
                <a:ext uri="{FF2B5EF4-FFF2-40B4-BE49-F238E27FC236}">
                  <a16:creationId xmlns:a16="http://schemas.microsoft.com/office/drawing/2014/main" id="{2B972033-F93E-4EEE-9AD1-4403A06CA20B}"/>
                </a:ext>
              </a:extLst>
            </p:cNvPr>
            <p:cNvGrpSpPr>
              <a:grpSpLocks/>
            </p:cNvGrpSpPr>
            <p:nvPr/>
          </p:nvGrpSpPr>
          <p:grpSpPr bwMode="auto">
            <a:xfrm>
              <a:off x="1619232" y="4784735"/>
              <a:ext cx="207962" cy="112714"/>
              <a:chOff x="5193" y="220"/>
              <a:chExt cx="301" cy="219"/>
            </a:xfrm>
          </p:grpSpPr>
          <p:sp>
            <p:nvSpPr>
              <p:cNvPr id="214" name="AutoShape 117">
                <a:extLst>
                  <a:ext uri="{FF2B5EF4-FFF2-40B4-BE49-F238E27FC236}">
                    <a16:creationId xmlns:a16="http://schemas.microsoft.com/office/drawing/2014/main" id="{B463EFD5-8B6C-4E32-82FA-CD936471BECF}"/>
                  </a:ext>
                </a:extLst>
              </p:cNvPr>
              <p:cNvSpPr>
                <a:spLocks noChangeArrowheads="1"/>
              </p:cNvSpPr>
              <p:nvPr/>
            </p:nvSpPr>
            <p:spPr bwMode="auto">
              <a:xfrm>
                <a:off x="5193" y="247"/>
                <a:ext cx="199" cy="164"/>
              </a:xfrm>
              <a:prstGeom prst="triangle">
                <a:avLst>
                  <a:gd name="adj" fmla="val 50000"/>
                </a:avLst>
              </a:prstGeom>
              <a:solidFill>
                <a:srgbClr val="0099CC"/>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215" name="AutoShape 118">
                <a:extLst>
                  <a:ext uri="{FF2B5EF4-FFF2-40B4-BE49-F238E27FC236}">
                    <a16:creationId xmlns:a16="http://schemas.microsoft.com/office/drawing/2014/main" id="{3257B528-4F71-455A-997F-D7E024FE24D6}"/>
                  </a:ext>
                </a:extLst>
              </p:cNvPr>
              <p:cNvSpPr>
                <a:spLocks noChangeArrowheads="1"/>
              </p:cNvSpPr>
              <p:nvPr/>
            </p:nvSpPr>
            <p:spPr bwMode="auto">
              <a:xfrm>
                <a:off x="5295" y="220"/>
                <a:ext cx="199"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216" name="AutoShape 119">
                <a:extLst>
                  <a:ext uri="{FF2B5EF4-FFF2-40B4-BE49-F238E27FC236}">
                    <a16:creationId xmlns:a16="http://schemas.microsoft.com/office/drawing/2014/main" id="{E55F72C0-9019-462E-86EC-76753FB1692B}"/>
                  </a:ext>
                </a:extLst>
              </p:cNvPr>
              <p:cNvSpPr>
                <a:spLocks noChangeArrowheads="1"/>
              </p:cNvSpPr>
              <p:nvPr/>
            </p:nvSpPr>
            <p:spPr bwMode="auto">
              <a:xfrm>
                <a:off x="5254" y="275"/>
                <a:ext cx="201"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grpSp>
      </p:grpSp>
      <p:grpSp>
        <p:nvGrpSpPr>
          <p:cNvPr id="261" name="270 Grupo">
            <a:extLst>
              <a:ext uri="{FF2B5EF4-FFF2-40B4-BE49-F238E27FC236}">
                <a16:creationId xmlns:a16="http://schemas.microsoft.com/office/drawing/2014/main" id="{F0CB497E-7319-418A-8477-8C2C59F55081}"/>
              </a:ext>
            </a:extLst>
          </p:cNvPr>
          <p:cNvGrpSpPr>
            <a:grpSpLocks noChangeAspect="1"/>
          </p:cNvGrpSpPr>
          <p:nvPr/>
        </p:nvGrpSpPr>
        <p:grpSpPr bwMode="auto">
          <a:xfrm>
            <a:off x="2255838" y="4477164"/>
            <a:ext cx="540000" cy="241151"/>
            <a:chOff x="1184275" y="4641860"/>
            <a:chExt cx="642919" cy="287321"/>
          </a:xfrm>
        </p:grpSpPr>
        <p:grpSp>
          <p:nvGrpSpPr>
            <p:cNvPr id="262" name="Group 71">
              <a:extLst>
                <a:ext uri="{FF2B5EF4-FFF2-40B4-BE49-F238E27FC236}">
                  <a16:creationId xmlns:a16="http://schemas.microsoft.com/office/drawing/2014/main" id="{E5FCBA08-4464-4919-9E5B-8301DF085636}"/>
                </a:ext>
              </a:extLst>
            </p:cNvPr>
            <p:cNvGrpSpPr>
              <a:grpSpLocks/>
            </p:cNvGrpSpPr>
            <p:nvPr/>
          </p:nvGrpSpPr>
          <p:grpSpPr bwMode="auto">
            <a:xfrm>
              <a:off x="1547811" y="4641860"/>
              <a:ext cx="192086" cy="239713"/>
              <a:chOff x="2788" y="709"/>
              <a:chExt cx="1286" cy="1027"/>
            </a:xfrm>
          </p:grpSpPr>
          <p:sp>
            <p:nvSpPr>
              <p:cNvPr id="268" name="Rectangle 72">
                <a:extLst>
                  <a:ext uri="{FF2B5EF4-FFF2-40B4-BE49-F238E27FC236}">
                    <a16:creationId xmlns:a16="http://schemas.microsoft.com/office/drawing/2014/main" id="{71DC3605-8A45-4D85-9BE0-3C1FBD9F3A02}"/>
                  </a:ext>
                </a:extLst>
              </p:cNvPr>
              <p:cNvSpPr>
                <a:spLocks noChangeArrowheads="1"/>
              </p:cNvSpPr>
              <p:nvPr/>
            </p:nvSpPr>
            <p:spPr bwMode="auto">
              <a:xfrm>
                <a:off x="3055" y="883"/>
                <a:ext cx="1002" cy="778"/>
              </a:xfrm>
              <a:prstGeom prst="rect">
                <a:avLst/>
              </a:prstGeom>
              <a:solidFill>
                <a:schemeClr val="bg1"/>
              </a:solidFill>
              <a:ln w="9525">
                <a:no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269" name="Freeform 73">
                <a:extLst>
                  <a:ext uri="{FF2B5EF4-FFF2-40B4-BE49-F238E27FC236}">
                    <a16:creationId xmlns:a16="http://schemas.microsoft.com/office/drawing/2014/main" id="{922B4E1E-9A56-4C2C-8B97-C7EE7F485F4A}"/>
                  </a:ext>
                </a:extLst>
              </p:cNvPr>
              <p:cNvSpPr>
                <a:spLocks/>
              </p:cNvSpPr>
              <p:nvPr/>
            </p:nvSpPr>
            <p:spPr bwMode="auto">
              <a:xfrm>
                <a:off x="3420" y="883"/>
                <a:ext cx="177" cy="121"/>
              </a:xfrm>
              <a:custGeom>
                <a:avLst/>
                <a:gdLst>
                  <a:gd name="T0" fmla="*/ 0 w 157"/>
                  <a:gd name="T1" fmla="*/ 123 h 104"/>
                  <a:gd name="T2" fmla="*/ 168 w 157"/>
                  <a:gd name="T3" fmla="*/ 323 h 104"/>
                  <a:gd name="T4" fmla="*/ 461 w 157"/>
                  <a:gd name="T5" fmla="*/ 2 h 104"/>
                  <a:gd name="T6" fmla="*/ 458 w 157"/>
                  <a:gd name="T7" fmla="*/ 0 h 104"/>
                  <a:gd name="T8" fmla="*/ 441 w 157"/>
                  <a:gd name="T9" fmla="*/ 0 h 104"/>
                  <a:gd name="T10" fmla="*/ 431 w 157"/>
                  <a:gd name="T11" fmla="*/ 0 h 104"/>
                  <a:gd name="T12" fmla="*/ 423 w 157"/>
                  <a:gd name="T13" fmla="*/ 0 h 104"/>
                  <a:gd name="T14" fmla="*/ 406 w 157"/>
                  <a:gd name="T15" fmla="*/ 0 h 104"/>
                  <a:gd name="T16" fmla="*/ 393 w 157"/>
                  <a:gd name="T17" fmla="*/ 0 h 104"/>
                  <a:gd name="T18" fmla="*/ 375 w 157"/>
                  <a:gd name="T19" fmla="*/ 0 h 104"/>
                  <a:gd name="T20" fmla="*/ 368 w 157"/>
                  <a:gd name="T21" fmla="*/ 0 h 104"/>
                  <a:gd name="T22" fmla="*/ 345 w 157"/>
                  <a:gd name="T23" fmla="*/ 0 h 104"/>
                  <a:gd name="T24" fmla="*/ 326 w 157"/>
                  <a:gd name="T25" fmla="*/ 0 h 104"/>
                  <a:gd name="T26" fmla="*/ 319 w 157"/>
                  <a:gd name="T27" fmla="*/ 0 h 104"/>
                  <a:gd name="T28" fmla="*/ 306 w 157"/>
                  <a:gd name="T29" fmla="*/ 0 h 104"/>
                  <a:gd name="T30" fmla="*/ 291 w 157"/>
                  <a:gd name="T31" fmla="*/ 0 h 104"/>
                  <a:gd name="T32" fmla="*/ 286 w 157"/>
                  <a:gd name="T33" fmla="*/ 0 h 104"/>
                  <a:gd name="T34" fmla="*/ 273 w 157"/>
                  <a:gd name="T35" fmla="*/ 0 h 104"/>
                  <a:gd name="T36" fmla="*/ 263 w 157"/>
                  <a:gd name="T37" fmla="*/ 0 h 104"/>
                  <a:gd name="T38" fmla="*/ 256 w 157"/>
                  <a:gd name="T39" fmla="*/ 0 h 104"/>
                  <a:gd name="T40" fmla="*/ 246 w 157"/>
                  <a:gd name="T41" fmla="*/ 0 h 104"/>
                  <a:gd name="T42" fmla="*/ 239 w 157"/>
                  <a:gd name="T43" fmla="*/ 0 h 104"/>
                  <a:gd name="T44" fmla="*/ 227 w 157"/>
                  <a:gd name="T45" fmla="*/ 0 h 104"/>
                  <a:gd name="T46" fmla="*/ 213 w 157"/>
                  <a:gd name="T47" fmla="*/ 0 h 104"/>
                  <a:gd name="T48" fmla="*/ 205 w 157"/>
                  <a:gd name="T49" fmla="*/ 0 h 104"/>
                  <a:gd name="T50" fmla="*/ 193 w 157"/>
                  <a:gd name="T51" fmla="*/ 0 h 104"/>
                  <a:gd name="T52" fmla="*/ 182 w 157"/>
                  <a:gd name="T53" fmla="*/ 0 h 104"/>
                  <a:gd name="T54" fmla="*/ 177 w 157"/>
                  <a:gd name="T55" fmla="*/ 0 h 104"/>
                  <a:gd name="T56" fmla="*/ 167 w 157"/>
                  <a:gd name="T57" fmla="*/ 0 h 104"/>
                  <a:gd name="T58" fmla="*/ 145 w 157"/>
                  <a:gd name="T59" fmla="*/ 0 h 104"/>
                  <a:gd name="T60" fmla="*/ 126 w 157"/>
                  <a:gd name="T61" fmla="*/ 0 h 104"/>
                  <a:gd name="T62" fmla="*/ 112 w 157"/>
                  <a:gd name="T63" fmla="*/ 0 h 104"/>
                  <a:gd name="T64" fmla="*/ 97 w 157"/>
                  <a:gd name="T65" fmla="*/ 0 h 104"/>
                  <a:gd name="T66" fmla="*/ 77 w 157"/>
                  <a:gd name="T67" fmla="*/ 0 h 104"/>
                  <a:gd name="T68" fmla="*/ 67 w 157"/>
                  <a:gd name="T69" fmla="*/ 0 h 104"/>
                  <a:gd name="T70" fmla="*/ 53 w 157"/>
                  <a:gd name="T71" fmla="*/ 0 h 104"/>
                  <a:gd name="T72" fmla="*/ 42 w 157"/>
                  <a:gd name="T73" fmla="*/ 0 h 104"/>
                  <a:gd name="T74" fmla="*/ 33 w 157"/>
                  <a:gd name="T75" fmla="*/ 0 h 104"/>
                  <a:gd name="T76" fmla="*/ 23 w 157"/>
                  <a:gd name="T77" fmla="*/ 0 h 104"/>
                  <a:gd name="T78" fmla="*/ 18 w 157"/>
                  <a:gd name="T79" fmla="*/ 0 h 104"/>
                  <a:gd name="T80" fmla="*/ 18 w 157"/>
                  <a:gd name="T81" fmla="*/ 2 h 104"/>
                  <a:gd name="T82" fmla="*/ 14 w 157"/>
                  <a:gd name="T83" fmla="*/ 3 h 104"/>
                  <a:gd name="T84" fmla="*/ 3 w 157"/>
                  <a:gd name="T85" fmla="*/ 20 h 104"/>
                  <a:gd name="T86" fmla="*/ 2 w 157"/>
                  <a:gd name="T87" fmla="*/ 30 h 104"/>
                  <a:gd name="T88" fmla="*/ 2 w 157"/>
                  <a:gd name="T89" fmla="*/ 42 h 104"/>
                  <a:gd name="T90" fmla="*/ 2 w 157"/>
                  <a:gd name="T91" fmla="*/ 53 h 104"/>
                  <a:gd name="T92" fmla="*/ 2 w 157"/>
                  <a:gd name="T93" fmla="*/ 66 h 104"/>
                  <a:gd name="T94" fmla="*/ 0 w 157"/>
                  <a:gd name="T95" fmla="*/ 74 h 104"/>
                  <a:gd name="T96" fmla="*/ 0 w 157"/>
                  <a:gd name="T97" fmla="*/ 85 h 104"/>
                  <a:gd name="T98" fmla="*/ 0 w 157"/>
                  <a:gd name="T99" fmla="*/ 95 h 104"/>
                  <a:gd name="T100" fmla="*/ 0 w 157"/>
                  <a:gd name="T101" fmla="*/ 108 h 104"/>
                  <a:gd name="T102" fmla="*/ 0 w 157"/>
                  <a:gd name="T103" fmla="*/ 121 h 104"/>
                  <a:gd name="T104" fmla="*/ 0 w 157"/>
                  <a:gd name="T105" fmla="*/ 123 h 104"/>
                  <a:gd name="T106" fmla="*/ 0 w 157"/>
                  <a:gd name="T107" fmla="*/ 123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7"/>
                  <a:gd name="T163" fmla="*/ 0 h 104"/>
                  <a:gd name="T164" fmla="*/ 157 w 157"/>
                  <a:gd name="T165" fmla="*/ 104 h 1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7" h="104">
                    <a:moveTo>
                      <a:pt x="0" y="39"/>
                    </a:moveTo>
                    <a:lnTo>
                      <a:pt x="58" y="104"/>
                    </a:lnTo>
                    <a:lnTo>
                      <a:pt x="157" y="2"/>
                    </a:lnTo>
                    <a:lnTo>
                      <a:pt x="156" y="0"/>
                    </a:lnTo>
                    <a:lnTo>
                      <a:pt x="150" y="0"/>
                    </a:lnTo>
                    <a:lnTo>
                      <a:pt x="146" y="0"/>
                    </a:lnTo>
                    <a:lnTo>
                      <a:pt x="144" y="0"/>
                    </a:lnTo>
                    <a:lnTo>
                      <a:pt x="138" y="0"/>
                    </a:lnTo>
                    <a:lnTo>
                      <a:pt x="134" y="0"/>
                    </a:lnTo>
                    <a:lnTo>
                      <a:pt x="128" y="0"/>
                    </a:lnTo>
                    <a:lnTo>
                      <a:pt x="124" y="0"/>
                    </a:lnTo>
                    <a:lnTo>
                      <a:pt x="117" y="0"/>
                    </a:lnTo>
                    <a:lnTo>
                      <a:pt x="110" y="0"/>
                    </a:lnTo>
                    <a:lnTo>
                      <a:pt x="108" y="0"/>
                    </a:lnTo>
                    <a:lnTo>
                      <a:pt x="104" y="0"/>
                    </a:lnTo>
                    <a:lnTo>
                      <a:pt x="99" y="0"/>
                    </a:lnTo>
                    <a:lnTo>
                      <a:pt x="97" y="0"/>
                    </a:lnTo>
                    <a:lnTo>
                      <a:pt x="93" y="0"/>
                    </a:lnTo>
                    <a:lnTo>
                      <a:pt x="90" y="0"/>
                    </a:lnTo>
                    <a:lnTo>
                      <a:pt x="87" y="0"/>
                    </a:lnTo>
                    <a:lnTo>
                      <a:pt x="83" y="0"/>
                    </a:lnTo>
                    <a:lnTo>
                      <a:pt x="81" y="0"/>
                    </a:lnTo>
                    <a:lnTo>
                      <a:pt x="77" y="0"/>
                    </a:lnTo>
                    <a:lnTo>
                      <a:pt x="73" y="0"/>
                    </a:lnTo>
                    <a:lnTo>
                      <a:pt x="70" y="0"/>
                    </a:lnTo>
                    <a:lnTo>
                      <a:pt x="66" y="0"/>
                    </a:lnTo>
                    <a:lnTo>
                      <a:pt x="62" y="0"/>
                    </a:lnTo>
                    <a:lnTo>
                      <a:pt x="59" y="0"/>
                    </a:lnTo>
                    <a:lnTo>
                      <a:pt x="57" y="0"/>
                    </a:lnTo>
                    <a:lnTo>
                      <a:pt x="50" y="0"/>
                    </a:lnTo>
                    <a:lnTo>
                      <a:pt x="43" y="0"/>
                    </a:lnTo>
                    <a:lnTo>
                      <a:pt x="38" y="0"/>
                    </a:lnTo>
                    <a:lnTo>
                      <a:pt x="32" y="0"/>
                    </a:lnTo>
                    <a:lnTo>
                      <a:pt x="26" y="0"/>
                    </a:lnTo>
                    <a:lnTo>
                      <a:pt x="22" y="0"/>
                    </a:lnTo>
                    <a:lnTo>
                      <a:pt x="18" y="0"/>
                    </a:lnTo>
                    <a:lnTo>
                      <a:pt x="14" y="0"/>
                    </a:lnTo>
                    <a:lnTo>
                      <a:pt x="11" y="0"/>
                    </a:lnTo>
                    <a:lnTo>
                      <a:pt x="8" y="0"/>
                    </a:lnTo>
                    <a:lnTo>
                      <a:pt x="6" y="0"/>
                    </a:lnTo>
                    <a:lnTo>
                      <a:pt x="6" y="2"/>
                    </a:lnTo>
                    <a:lnTo>
                      <a:pt x="4" y="3"/>
                    </a:lnTo>
                    <a:lnTo>
                      <a:pt x="3" y="7"/>
                    </a:lnTo>
                    <a:lnTo>
                      <a:pt x="2" y="10"/>
                    </a:lnTo>
                    <a:lnTo>
                      <a:pt x="2" y="14"/>
                    </a:lnTo>
                    <a:lnTo>
                      <a:pt x="2" y="17"/>
                    </a:lnTo>
                    <a:lnTo>
                      <a:pt x="2" y="21"/>
                    </a:lnTo>
                    <a:lnTo>
                      <a:pt x="0" y="23"/>
                    </a:lnTo>
                    <a:lnTo>
                      <a:pt x="0" y="27"/>
                    </a:lnTo>
                    <a:lnTo>
                      <a:pt x="0" y="30"/>
                    </a:lnTo>
                    <a:lnTo>
                      <a:pt x="0" y="34"/>
                    </a:lnTo>
                    <a:lnTo>
                      <a:pt x="0" y="38"/>
                    </a:lnTo>
                    <a:lnTo>
                      <a:pt x="0" y="39"/>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70" name="Freeform 74">
                <a:extLst>
                  <a:ext uri="{FF2B5EF4-FFF2-40B4-BE49-F238E27FC236}">
                    <a16:creationId xmlns:a16="http://schemas.microsoft.com/office/drawing/2014/main" id="{2C0AE5FC-F125-4130-9C7E-97CFCB7162DF}"/>
                  </a:ext>
                </a:extLst>
              </p:cNvPr>
              <p:cNvSpPr>
                <a:spLocks/>
              </p:cNvSpPr>
              <p:nvPr/>
            </p:nvSpPr>
            <p:spPr bwMode="auto">
              <a:xfrm>
                <a:off x="3102" y="920"/>
                <a:ext cx="83" cy="121"/>
              </a:xfrm>
              <a:custGeom>
                <a:avLst/>
                <a:gdLst>
                  <a:gd name="T0" fmla="*/ 24 w 72"/>
                  <a:gd name="T1" fmla="*/ 16 h 111"/>
                  <a:gd name="T2" fmla="*/ 0 w 72"/>
                  <a:gd name="T3" fmla="*/ 324 h 111"/>
                  <a:gd name="T4" fmla="*/ 206 w 72"/>
                  <a:gd name="T5" fmla="*/ 0 h 111"/>
                  <a:gd name="T6" fmla="*/ 24 w 72"/>
                  <a:gd name="T7" fmla="*/ 16 h 111"/>
                  <a:gd name="T8" fmla="*/ 24 w 72"/>
                  <a:gd name="T9" fmla="*/ 16 h 111"/>
                  <a:gd name="T10" fmla="*/ 0 60000 65536"/>
                  <a:gd name="T11" fmla="*/ 0 60000 65536"/>
                  <a:gd name="T12" fmla="*/ 0 60000 65536"/>
                  <a:gd name="T13" fmla="*/ 0 60000 65536"/>
                  <a:gd name="T14" fmla="*/ 0 60000 65536"/>
                  <a:gd name="T15" fmla="*/ 0 w 72"/>
                  <a:gd name="T16" fmla="*/ 0 h 111"/>
                  <a:gd name="T17" fmla="*/ 72 w 72"/>
                  <a:gd name="T18" fmla="*/ 111 h 111"/>
                </a:gdLst>
                <a:ahLst/>
                <a:cxnLst>
                  <a:cxn ang="T10">
                    <a:pos x="T0" y="T1"/>
                  </a:cxn>
                  <a:cxn ang="T11">
                    <a:pos x="T2" y="T3"/>
                  </a:cxn>
                  <a:cxn ang="T12">
                    <a:pos x="T4" y="T5"/>
                  </a:cxn>
                  <a:cxn ang="T13">
                    <a:pos x="T6" y="T7"/>
                  </a:cxn>
                  <a:cxn ang="T14">
                    <a:pos x="T8" y="T9"/>
                  </a:cxn>
                </a:cxnLst>
                <a:rect l="T15" t="T16" r="T17" b="T18"/>
                <a:pathLst>
                  <a:path w="72" h="111">
                    <a:moveTo>
                      <a:pt x="9" y="5"/>
                    </a:moveTo>
                    <a:lnTo>
                      <a:pt x="0" y="111"/>
                    </a:lnTo>
                    <a:lnTo>
                      <a:pt x="72" y="0"/>
                    </a:lnTo>
                    <a:lnTo>
                      <a:pt x="9" y="5"/>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71" name="Freeform 75">
                <a:extLst>
                  <a:ext uri="{FF2B5EF4-FFF2-40B4-BE49-F238E27FC236}">
                    <a16:creationId xmlns:a16="http://schemas.microsoft.com/office/drawing/2014/main" id="{5DDAEACF-15EF-459E-B34A-EF9ECE2AC49C}"/>
                  </a:ext>
                </a:extLst>
              </p:cNvPr>
              <p:cNvSpPr>
                <a:spLocks/>
              </p:cNvSpPr>
              <p:nvPr/>
            </p:nvSpPr>
            <p:spPr bwMode="auto">
              <a:xfrm>
                <a:off x="3479" y="1600"/>
                <a:ext cx="130" cy="76"/>
              </a:xfrm>
              <a:custGeom>
                <a:avLst/>
                <a:gdLst>
                  <a:gd name="T0" fmla="*/ 145 w 110"/>
                  <a:gd name="T1" fmla="*/ 0 h 63"/>
                  <a:gd name="T2" fmla="*/ 0 w 110"/>
                  <a:gd name="T3" fmla="*/ 116 h 63"/>
                  <a:gd name="T4" fmla="*/ 14 w 110"/>
                  <a:gd name="T5" fmla="*/ 183 h 63"/>
                  <a:gd name="T6" fmla="*/ 326 w 110"/>
                  <a:gd name="T7" fmla="*/ 183 h 63"/>
                  <a:gd name="T8" fmla="*/ 313 w 110"/>
                  <a:gd name="T9" fmla="*/ 69 h 63"/>
                  <a:gd name="T10" fmla="*/ 145 w 110"/>
                  <a:gd name="T11" fmla="*/ 0 h 63"/>
                  <a:gd name="T12" fmla="*/ 145 w 110"/>
                  <a:gd name="T13" fmla="*/ 0 h 63"/>
                  <a:gd name="T14" fmla="*/ 0 60000 65536"/>
                  <a:gd name="T15" fmla="*/ 0 60000 65536"/>
                  <a:gd name="T16" fmla="*/ 0 60000 65536"/>
                  <a:gd name="T17" fmla="*/ 0 60000 65536"/>
                  <a:gd name="T18" fmla="*/ 0 60000 65536"/>
                  <a:gd name="T19" fmla="*/ 0 60000 65536"/>
                  <a:gd name="T20" fmla="*/ 0 60000 65536"/>
                  <a:gd name="T21" fmla="*/ 0 w 110"/>
                  <a:gd name="T22" fmla="*/ 0 h 63"/>
                  <a:gd name="T23" fmla="*/ 110 w 11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63">
                    <a:moveTo>
                      <a:pt x="50" y="0"/>
                    </a:moveTo>
                    <a:lnTo>
                      <a:pt x="0" y="40"/>
                    </a:lnTo>
                    <a:lnTo>
                      <a:pt x="4" y="63"/>
                    </a:lnTo>
                    <a:lnTo>
                      <a:pt x="110" y="63"/>
                    </a:lnTo>
                    <a:lnTo>
                      <a:pt x="107" y="24"/>
                    </a:lnTo>
                    <a:lnTo>
                      <a:pt x="5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72" name="Freeform 76">
                <a:extLst>
                  <a:ext uri="{FF2B5EF4-FFF2-40B4-BE49-F238E27FC236}">
                    <a16:creationId xmlns:a16="http://schemas.microsoft.com/office/drawing/2014/main" id="{A98A5557-54F1-4A4C-A478-A93E479CBE49}"/>
                  </a:ext>
                </a:extLst>
              </p:cNvPr>
              <p:cNvSpPr>
                <a:spLocks/>
              </p:cNvSpPr>
              <p:nvPr/>
            </p:nvSpPr>
            <p:spPr bwMode="auto">
              <a:xfrm>
                <a:off x="3114" y="1593"/>
                <a:ext cx="83" cy="83"/>
              </a:xfrm>
              <a:custGeom>
                <a:avLst/>
                <a:gdLst>
                  <a:gd name="T0" fmla="*/ 0 w 82"/>
                  <a:gd name="T1" fmla="*/ 0 h 75"/>
                  <a:gd name="T2" fmla="*/ 0 w 82"/>
                  <a:gd name="T3" fmla="*/ 15 h 75"/>
                  <a:gd name="T4" fmla="*/ 0 w 82"/>
                  <a:gd name="T5" fmla="*/ 38 h 75"/>
                  <a:gd name="T6" fmla="*/ 0 w 82"/>
                  <a:gd name="T7" fmla="*/ 69 h 75"/>
                  <a:gd name="T8" fmla="*/ 0 w 82"/>
                  <a:gd name="T9" fmla="*/ 103 h 75"/>
                  <a:gd name="T10" fmla="*/ 0 w 82"/>
                  <a:gd name="T11" fmla="*/ 132 h 75"/>
                  <a:gd name="T12" fmla="*/ 1 w 82"/>
                  <a:gd name="T13" fmla="*/ 161 h 75"/>
                  <a:gd name="T14" fmla="*/ 16 w 82"/>
                  <a:gd name="T15" fmla="*/ 186 h 75"/>
                  <a:gd name="T16" fmla="*/ 26 w 82"/>
                  <a:gd name="T17" fmla="*/ 200 h 75"/>
                  <a:gd name="T18" fmla="*/ 48 w 82"/>
                  <a:gd name="T19" fmla="*/ 202 h 75"/>
                  <a:gd name="T20" fmla="*/ 87 w 82"/>
                  <a:gd name="T21" fmla="*/ 208 h 75"/>
                  <a:gd name="T22" fmla="*/ 112 w 82"/>
                  <a:gd name="T23" fmla="*/ 208 h 75"/>
                  <a:gd name="T24" fmla="*/ 138 w 82"/>
                  <a:gd name="T25" fmla="*/ 208 h 75"/>
                  <a:gd name="T26" fmla="*/ 164 w 82"/>
                  <a:gd name="T27" fmla="*/ 208 h 75"/>
                  <a:gd name="T28" fmla="*/ 205 w 82"/>
                  <a:gd name="T29" fmla="*/ 202 h 75"/>
                  <a:gd name="T30" fmla="*/ 232 w 82"/>
                  <a:gd name="T31" fmla="*/ 202 h 75"/>
                  <a:gd name="T32" fmla="*/ 250 w 82"/>
                  <a:gd name="T33" fmla="*/ 202 h 75"/>
                  <a:gd name="T34" fmla="*/ 253 w 82"/>
                  <a:gd name="T35" fmla="*/ 200 h 75"/>
                  <a:gd name="T36" fmla="*/ 253 w 82"/>
                  <a:gd name="T37" fmla="*/ 179 h 75"/>
                  <a:gd name="T38" fmla="*/ 253 w 82"/>
                  <a:gd name="T39" fmla="*/ 146 h 75"/>
                  <a:gd name="T40" fmla="*/ 253 w 82"/>
                  <a:gd name="T41" fmla="*/ 121 h 75"/>
                  <a:gd name="T42" fmla="*/ 239 w 82"/>
                  <a:gd name="T43" fmla="*/ 105 h 75"/>
                  <a:gd name="T44" fmla="*/ 219 w 82"/>
                  <a:gd name="T45" fmla="*/ 92 h 75"/>
                  <a:gd name="T46" fmla="*/ 193 w 82"/>
                  <a:gd name="T47" fmla="*/ 80 h 75"/>
                  <a:gd name="T48" fmla="*/ 170 w 82"/>
                  <a:gd name="T49" fmla="*/ 71 h 75"/>
                  <a:gd name="T50" fmla="*/ 145 w 82"/>
                  <a:gd name="T51" fmla="*/ 62 h 75"/>
                  <a:gd name="T52" fmla="*/ 128 w 82"/>
                  <a:gd name="T53" fmla="*/ 49 h 75"/>
                  <a:gd name="T54" fmla="*/ 109 w 82"/>
                  <a:gd name="T55" fmla="*/ 44 h 75"/>
                  <a:gd name="T56" fmla="*/ 85 w 82"/>
                  <a:gd name="T57" fmla="*/ 38 h 75"/>
                  <a:gd name="T58" fmla="*/ 53 w 82"/>
                  <a:gd name="T59" fmla="*/ 21 h 75"/>
                  <a:gd name="T60" fmla="*/ 20 w 82"/>
                  <a:gd name="T61" fmla="*/ 2 h 75"/>
                  <a:gd name="T62" fmla="*/ 1 w 82"/>
                  <a:gd name="T63" fmla="*/ 0 h 75"/>
                  <a:gd name="T64" fmla="*/ 0 w 82"/>
                  <a:gd name="T65" fmla="*/ 0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75"/>
                  <a:gd name="T101" fmla="*/ 82 w 82"/>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75">
                    <a:moveTo>
                      <a:pt x="0" y="0"/>
                    </a:moveTo>
                    <a:lnTo>
                      <a:pt x="0" y="0"/>
                    </a:lnTo>
                    <a:lnTo>
                      <a:pt x="0" y="2"/>
                    </a:lnTo>
                    <a:lnTo>
                      <a:pt x="0" y="5"/>
                    </a:lnTo>
                    <a:lnTo>
                      <a:pt x="0" y="9"/>
                    </a:lnTo>
                    <a:lnTo>
                      <a:pt x="0" y="13"/>
                    </a:lnTo>
                    <a:lnTo>
                      <a:pt x="0" y="18"/>
                    </a:lnTo>
                    <a:lnTo>
                      <a:pt x="0" y="25"/>
                    </a:lnTo>
                    <a:lnTo>
                      <a:pt x="0" y="32"/>
                    </a:lnTo>
                    <a:lnTo>
                      <a:pt x="0" y="37"/>
                    </a:lnTo>
                    <a:lnTo>
                      <a:pt x="0" y="42"/>
                    </a:lnTo>
                    <a:lnTo>
                      <a:pt x="0" y="48"/>
                    </a:lnTo>
                    <a:lnTo>
                      <a:pt x="1" y="54"/>
                    </a:lnTo>
                    <a:lnTo>
                      <a:pt x="1" y="58"/>
                    </a:lnTo>
                    <a:lnTo>
                      <a:pt x="3" y="64"/>
                    </a:lnTo>
                    <a:lnTo>
                      <a:pt x="5" y="67"/>
                    </a:lnTo>
                    <a:lnTo>
                      <a:pt x="7" y="71"/>
                    </a:lnTo>
                    <a:lnTo>
                      <a:pt x="9" y="72"/>
                    </a:lnTo>
                    <a:lnTo>
                      <a:pt x="12" y="73"/>
                    </a:lnTo>
                    <a:lnTo>
                      <a:pt x="16" y="73"/>
                    </a:lnTo>
                    <a:lnTo>
                      <a:pt x="23" y="75"/>
                    </a:lnTo>
                    <a:lnTo>
                      <a:pt x="28" y="75"/>
                    </a:lnTo>
                    <a:lnTo>
                      <a:pt x="34" y="75"/>
                    </a:lnTo>
                    <a:lnTo>
                      <a:pt x="36" y="75"/>
                    </a:lnTo>
                    <a:lnTo>
                      <a:pt x="40" y="75"/>
                    </a:lnTo>
                    <a:lnTo>
                      <a:pt x="44" y="75"/>
                    </a:lnTo>
                    <a:lnTo>
                      <a:pt x="47" y="75"/>
                    </a:lnTo>
                    <a:lnTo>
                      <a:pt x="54" y="75"/>
                    </a:lnTo>
                    <a:lnTo>
                      <a:pt x="60" y="75"/>
                    </a:lnTo>
                    <a:lnTo>
                      <a:pt x="66" y="73"/>
                    </a:lnTo>
                    <a:lnTo>
                      <a:pt x="71" y="73"/>
                    </a:lnTo>
                    <a:lnTo>
                      <a:pt x="75" y="73"/>
                    </a:lnTo>
                    <a:lnTo>
                      <a:pt x="78" y="73"/>
                    </a:lnTo>
                    <a:lnTo>
                      <a:pt x="80" y="73"/>
                    </a:lnTo>
                    <a:lnTo>
                      <a:pt x="82" y="73"/>
                    </a:lnTo>
                    <a:lnTo>
                      <a:pt x="82" y="72"/>
                    </a:lnTo>
                    <a:lnTo>
                      <a:pt x="82" y="69"/>
                    </a:lnTo>
                    <a:lnTo>
                      <a:pt x="82" y="64"/>
                    </a:lnTo>
                    <a:lnTo>
                      <a:pt x="82" y="60"/>
                    </a:lnTo>
                    <a:lnTo>
                      <a:pt x="82" y="53"/>
                    </a:lnTo>
                    <a:lnTo>
                      <a:pt x="82" y="49"/>
                    </a:lnTo>
                    <a:lnTo>
                      <a:pt x="82" y="44"/>
                    </a:lnTo>
                    <a:lnTo>
                      <a:pt x="80" y="41"/>
                    </a:lnTo>
                    <a:lnTo>
                      <a:pt x="78" y="38"/>
                    </a:lnTo>
                    <a:lnTo>
                      <a:pt x="75" y="37"/>
                    </a:lnTo>
                    <a:lnTo>
                      <a:pt x="70" y="33"/>
                    </a:lnTo>
                    <a:lnTo>
                      <a:pt x="66" y="32"/>
                    </a:lnTo>
                    <a:lnTo>
                      <a:pt x="62" y="29"/>
                    </a:lnTo>
                    <a:lnTo>
                      <a:pt x="59" y="28"/>
                    </a:lnTo>
                    <a:lnTo>
                      <a:pt x="55" y="26"/>
                    </a:lnTo>
                    <a:lnTo>
                      <a:pt x="52" y="24"/>
                    </a:lnTo>
                    <a:lnTo>
                      <a:pt x="48" y="22"/>
                    </a:lnTo>
                    <a:lnTo>
                      <a:pt x="46" y="21"/>
                    </a:lnTo>
                    <a:lnTo>
                      <a:pt x="42" y="18"/>
                    </a:lnTo>
                    <a:lnTo>
                      <a:pt x="38" y="17"/>
                    </a:lnTo>
                    <a:lnTo>
                      <a:pt x="35" y="16"/>
                    </a:lnTo>
                    <a:lnTo>
                      <a:pt x="31" y="14"/>
                    </a:lnTo>
                    <a:lnTo>
                      <a:pt x="27" y="13"/>
                    </a:lnTo>
                    <a:lnTo>
                      <a:pt x="24" y="10"/>
                    </a:lnTo>
                    <a:lnTo>
                      <a:pt x="17" y="8"/>
                    </a:lnTo>
                    <a:lnTo>
                      <a:pt x="12" y="5"/>
                    </a:lnTo>
                    <a:lnTo>
                      <a:pt x="7" y="2"/>
                    </a:lnTo>
                    <a:lnTo>
                      <a:pt x="4" y="1"/>
                    </a:lnTo>
                    <a:lnTo>
                      <a:pt x="1" y="0"/>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73" name="Freeform 77">
                <a:extLst>
                  <a:ext uri="{FF2B5EF4-FFF2-40B4-BE49-F238E27FC236}">
                    <a16:creationId xmlns:a16="http://schemas.microsoft.com/office/drawing/2014/main" id="{2D041EF6-BE0A-4701-8D8F-720722677F8E}"/>
                  </a:ext>
                </a:extLst>
              </p:cNvPr>
              <p:cNvSpPr>
                <a:spLocks/>
              </p:cNvSpPr>
              <p:nvPr/>
            </p:nvSpPr>
            <p:spPr bwMode="auto">
              <a:xfrm>
                <a:off x="2783" y="709"/>
                <a:ext cx="861" cy="921"/>
              </a:xfrm>
              <a:custGeom>
                <a:avLst/>
                <a:gdLst>
                  <a:gd name="T0" fmla="*/ 1448 w 800"/>
                  <a:gd name="T1" fmla="*/ 19 h 858"/>
                  <a:gd name="T2" fmla="*/ 1362 w 800"/>
                  <a:gd name="T3" fmla="*/ 6 h 858"/>
                  <a:gd name="T4" fmla="*/ 1236 w 800"/>
                  <a:gd name="T5" fmla="*/ 1 h 858"/>
                  <a:gd name="T6" fmla="*/ 1078 w 800"/>
                  <a:gd name="T7" fmla="*/ 0 h 858"/>
                  <a:gd name="T8" fmla="*/ 906 w 800"/>
                  <a:gd name="T9" fmla="*/ 3 h 858"/>
                  <a:gd name="T10" fmla="*/ 727 w 800"/>
                  <a:gd name="T11" fmla="*/ 21 h 858"/>
                  <a:gd name="T12" fmla="*/ 552 w 800"/>
                  <a:gd name="T13" fmla="*/ 58 h 858"/>
                  <a:gd name="T14" fmla="*/ 397 w 800"/>
                  <a:gd name="T15" fmla="*/ 119 h 858"/>
                  <a:gd name="T16" fmla="*/ 272 w 800"/>
                  <a:gd name="T17" fmla="*/ 201 h 858"/>
                  <a:gd name="T18" fmla="*/ 176 w 800"/>
                  <a:gd name="T19" fmla="*/ 307 h 858"/>
                  <a:gd name="T20" fmla="*/ 99 w 800"/>
                  <a:gd name="T21" fmla="*/ 426 h 858"/>
                  <a:gd name="T22" fmla="*/ 50 w 800"/>
                  <a:gd name="T23" fmla="*/ 558 h 858"/>
                  <a:gd name="T24" fmla="*/ 18 w 800"/>
                  <a:gd name="T25" fmla="*/ 692 h 858"/>
                  <a:gd name="T26" fmla="*/ 0 w 800"/>
                  <a:gd name="T27" fmla="*/ 830 h 858"/>
                  <a:gd name="T28" fmla="*/ 0 w 800"/>
                  <a:gd name="T29" fmla="*/ 960 h 858"/>
                  <a:gd name="T30" fmla="*/ 16 w 800"/>
                  <a:gd name="T31" fmla="*/ 1082 h 858"/>
                  <a:gd name="T32" fmla="*/ 35 w 800"/>
                  <a:gd name="T33" fmla="*/ 1192 h 858"/>
                  <a:gd name="T34" fmla="*/ 66 w 800"/>
                  <a:gd name="T35" fmla="*/ 1283 h 858"/>
                  <a:gd name="T36" fmla="*/ 99 w 800"/>
                  <a:gd name="T37" fmla="*/ 1355 h 858"/>
                  <a:gd name="T38" fmla="*/ 139 w 800"/>
                  <a:gd name="T39" fmla="*/ 1415 h 858"/>
                  <a:gd name="T40" fmla="*/ 176 w 800"/>
                  <a:gd name="T41" fmla="*/ 1471 h 858"/>
                  <a:gd name="T42" fmla="*/ 208 w 800"/>
                  <a:gd name="T43" fmla="*/ 1517 h 858"/>
                  <a:gd name="T44" fmla="*/ 269 w 800"/>
                  <a:gd name="T45" fmla="*/ 1580 h 858"/>
                  <a:gd name="T46" fmla="*/ 316 w 800"/>
                  <a:gd name="T47" fmla="*/ 1619 h 858"/>
                  <a:gd name="T48" fmla="*/ 317 w 800"/>
                  <a:gd name="T49" fmla="*/ 1579 h 858"/>
                  <a:gd name="T50" fmla="*/ 317 w 800"/>
                  <a:gd name="T51" fmla="*/ 1471 h 858"/>
                  <a:gd name="T52" fmla="*/ 317 w 800"/>
                  <a:gd name="T53" fmla="*/ 1324 h 858"/>
                  <a:gd name="T54" fmla="*/ 317 w 800"/>
                  <a:gd name="T55" fmla="*/ 1150 h 858"/>
                  <a:gd name="T56" fmla="*/ 317 w 800"/>
                  <a:gd name="T57" fmla="*/ 966 h 858"/>
                  <a:gd name="T58" fmla="*/ 317 w 800"/>
                  <a:gd name="T59" fmla="*/ 789 h 858"/>
                  <a:gd name="T60" fmla="*/ 317 w 800"/>
                  <a:gd name="T61" fmla="*/ 627 h 858"/>
                  <a:gd name="T62" fmla="*/ 317 w 800"/>
                  <a:gd name="T63" fmla="*/ 507 h 858"/>
                  <a:gd name="T64" fmla="*/ 317 w 800"/>
                  <a:gd name="T65" fmla="*/ 440 h 858"/>
                  <a:gd name="T66" fmla="*/ 329 w 800"/>
                  <a:gd name="T67" fmla="*/ 376 h 858"/>
                  <a:gd name="T68" fmla="*/ 345 w 800"/>
                  <a:gd name="T69" fmla="*/ 327 h 858"/>
                  <a:gd name="T70" fmla="*/ 408 w 800"/>
                  <a:gd name="T71" fmla="*/ 272 h 858"/>
                  <a:gd name="T72" fmla="*/ 459 w 800"/>
                  <a:gd name="T73" fmla="*/ 254 h 858"/>
                  <a:gd name="T74" fmla="*/ 522 w 800"/>
                  <a:gd name="T75" fmla="*/ 252 h 858"/>
                  <a:gd name="T76" fmla="*/ 568 w 800"/>
                  <a:gd name="T77" fmla="*/ 249 h 858"/>
                  <a:gd name="T78" fmla="*/ 622 w 800"/>
                  <a:gd name="T79" fmla="*/ 248 h 858"/>
                  <a:gd name="T80" fmla="*/ 672 w 800"/>
                  <a:gd name="T81" fmla="*/ 248 h 858"/>
                  <a:gd name="T82" fmla="*/ 718 w 800"/>
                  <a:gd name="T83" fmla="*/ 248 h 858"/>
                  <a:gd name="T84" fmla="*/ 779 w 800"/>
                  <a:gd name="T85" fmla="*/ 248 h 858"/>
                  <a:gd name="T86" fmla="*/ 800 w 800"/>
                  <a:gd name="T87" fmla="*/ 170 h 858"/>
                  <a:gd name="T88" fmla="*/ 847 w 800"/>
                  <a:gd name="T89" fmla="*/ 148 h 858"/>
                  <a:gd name="T90" fmla="*/ 907 w 800"/>
                  <a:gd name="T91" fmla="*/ 129 h 858"/>
                  <a:gd name="T92" fmla="*/ 956 w 800"/>
                  <a:gd name="T93" fmla="*/ 113 h 858"/>
                  <a:gd name="T94" fmla="*/ 1010 w 800"/>
                  <a:gd name="T95" fmla="*/ 103 h 858"/>
                  <a:gd name="T96" fmla="*/ 1065 w 800"/>
                  <a:gd name="T97" fmla="*/ 89 h 858"/>
                  <a:gd name="T98" fmla="*/ 1129 w 800"/>
                  <a:gd name="T99" fmla="*/ 81 h 858"/>
                  <a:gd name="T100" fmla="*/ 1189 w 800"/>
                  <a:gd name="T101" fmla="*/ 79 h 858"/>
                  <a:gd name="T102" fmla="*/ 1246 w 800"/>
                  <a:gd name="T103" fmla="*/ 79 h 858"/>
                  <a:gd name="T104" fmla="*/ 1299 w 800"/>
                  <a:gd name="T105" fmla="*/ 81 h 858"/>
                  <a:gd name="T106" fmla="*/ 1350 w 800"/>
                  <a:gd name="T107" fmla="*/ 81 h 858"/>
                  <a:gd name="T108" fmla="*/ 1394 w 800"/>
                  <a:gd name="T109" fmla="*/ 87 h 858"/>
                  <a:gd name="T110" fmla="*/ 1461 w 800"/>
                  <a:gd name="T111" fmla="*/ 91 h 858"/>
                  <a:gd name="T112" fmla="*/ 1503 w 800"/>
                  <a:gd name="T113" fmla="*/ 97 h 8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0"/>
                  <a:gd name="T172" fmla="*/ 0 h 858"/>
                  <a:gd name="T173" fmla="*/ 800 w 800"/>
                  <a:gd name="T174" fmla="*/ 858 h 8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0" h="858">
                    <a:moveTo>
                      <a:pt x="794" y="12"/>
                    </a:moveTo>
                    <a:lnTo>
                      <a:pt x="791" y="12"/>
                    </a:lnTo>
                    <a:lnTo>
                      <a:pt x="787" y="12"/>
                    </a:lnTo>
                    <a:lnTo>
                      <a:pt x="784" y="11"/>
                    </a:lnTo>
                    <a:lnTo>
                      <a:pt x="780" y="11"/>
                    </a:lnTo>
                    <a:lnTo>
                      <a:pt x="776" y="10"/>
                    </a:lnTo>
                    <a:lnTo>
                      <a:pt x="772" y="10"/>
                    </a:lnTo>
                    <a:lnTo>
                      <a:pt x="767" y="8"/>
                    </a:lnTo>
                    <a:lnTo>
                      <a:pt x="760" y="8"/>
                    </a:lnTo>
                    <a:lnTo>
                      <a:pt x="755" y="7"/>
                    </a:lnTo>
                    <a:lnTo>
                      <a:pt x="748" y="7"/>
                    </a:lnTo>
                    <a:lnTo>
                      <a:pt x="740" y="7"/>
                    </a:lnTo>
                    <a:lnTo>
                      <a:pt x="733" y="7"/>
                    </a:lnTo>
                    <a:lnTo>
                      <a:pt x="725" y="6"/>
                    </a:lnTo>
                    <a:lnTo>
                      <a:pt x="717" y="6"/>
                    </a:lnTo>
                    <a:lnTo>
                      <a:pt x="708" y="4"/>
                    </a:lnTo>
                    <a:lnTo>
                      <a:pt x="698" y="3"/>
                    </a:lnTo>
                    <a:lnTo>
                      <a:pt x="688" y="3"/>
                    </a:lnTo>
                    <a:lnTo>
                      <a:pt x="678" y="1"/>
                    </a:lnTo>
                    <a:lnTo>
                      <a:pt x="668" y="1"/>
                    </a:lnTo>
                    <a:lnTo>
                      <a:pt x="657" y="1"/>
                    </a:lnTo>
                    <a:lnTo>
                      <a:pt x="646" y="0"/>
                    </a:lnTo>
                    <a:lnTo>
                      <a:pt x="635" y="0"/>
                    </a:lnTo>
                    <a:lnTo>
                      <a:pt x="623" y="0"/>
                    </a:lnTo>
                    <a:lnTo>
                      <a:pt x="611" y="0"/>
                    </a:lnTo>
                    <a:lnTo>
                      <a:pt x="599" y="0"/>
                    </a:lnTo>
                    <a:lnTo>
                      <a:pt x="587" y="0"/>
                    </a:lnTo>
                    <a:lnTo>
                      <a:pt x="574" y="0"/>
                    </a:lnTo>
                    <a:lnTo>
                      <a:pt x="562" y="0"/>
                    </a:lnTo>
                    <a:lnTo>
                      <a:pt x="548" y="0"/>
                    </a:lnTo>
                    <a:lnTo>
                      <a:pt x="536" y="1"/>
                    </a:lnTo>
                    <a:lnTo>
                      <a:pt x="523" y="1"/>
                    </a:lnTo>
                    <a:lnTo>
                      <a:pt x="509" y="1"/>
                    </a:lnTo>
                    <a:lnTo>
                      <a:pt x="496" y="1"/>
                    </a:lnTo>
                    <a:lnTo>
                      <a:pt x="483" y="3"/>
                    </a:lnTo>
                    <a:lnTo>
                      <a:pt x="469" y="3"/>
                    </a:lnTo>
                    <a:lnTo>
                      <a:pt x="456" y="4"/>
                    </a:lnTo>
                    <a:lnTo>
                      <a:pt x="441" y="6"/>
                    </a:lnTo>
                    <a:lnTo>
                      <a:pt x="429" y="7"/>
                    </a:lnTo>
                    <a:lnTo>
                      <a:pt x="414" y="8"/>
                    </a:lnTo>
                    <a:lnTo>
                      <a:pt x="401" y="11"/>
                    </a:lnTo>
                    <a:lnTo>
                      <a:pt x="387" y="12"/>
                    </a:lnTo>
                    <a:lnTo>
                      <a:pt x="374" y="15"/>
                    </a:lnTo>
                    <a:lnTo>
                      <a:pt x="361" y="16"/>
                    </a:lnTo>
                    <a:lnTo>
                      <a:pt x="347" y="19"/>
                    </a:lnTo>
                    <a:lnTo>
                      <a:pt x="334" y="22"/>
                    </a:lnTo>
                    <a:lnTo>
                      <a:pt x="322" y="26"/>
                    </a:lnTo>
                    <a:lnTo>
                      <a:pt x="308" y="28"/>
                    </a:lnTo>
                    <a:lnTo>
                      <a:pt x="295" y="31"/>
                    </a:lnTo>
                    <a:lnTo>
                      <a:pt x="283" y="35"/>
                    </a:lnTo>
                    <a:lnTo>
                      <a:pt x="271" y="39"/>
                    </a:lnTo>
                    <a:lnTo>
                      <a:pt x="259" y="43"/>
                    </a:lnTo>
                    <a:lnTo>
                      <a:pt x="247" y="47"/>
                    </a:lnTo>
                    <a:lnTo>
                      <a:pt x="234" y="52"/>
                    </a:lnTo>
                    <a:lnTo>
                      <a:pt x="224" y="58"/>
                    </a:lnTo>
                    <a:lnTo>
                      <a:pt x="212" y="62"/>
                    </a:lnTo>
                    <a:lnTo>
                      <a:pt x="201" y="67"/>
                    </a:lnTo>
                    <a:lnTo>
                      <a:pt x="190" y="73"/>
                    </a:lnTo>
                    <a:lnTo>
                      <a:pt x="181" y="79"/>
                    </a:lnTo>
                    <a:lnTo>
                      <a:pt x="171" y="85"/>
                    </a:lnTo>
                    <a:lnTo>
                      <a:pt x="162" y="91"/>
                    </a:lnTo>
                    <a:lnTo>
                      <a:pt x="153" y="99"/>
                    </a:lnTo>
                    <a:lnTo>
                      <a:pt x="145" y="106"/>
                    </a:lnTo>
                    <a:lnTo>
                      <a:pt x="137" y="114"/>
                    </a:lnTo>
                    <a:lnTo>
                      <a:pt x="129" y="121"/>
                    </a:lnTo>
                    <a:lnTo>
                      <a:pt x="121" y="129"/>
                    </a:lnTo>
                    <a:lnTo>
                      <a:pt x="114" y="135"/>
                    </a:lnTo>
                    <a:lnTo>
                      <a:pt x="107" y="144"/>
                    </a:lnTo>
                    <a:lnTo>
                      <a:pt x="99" y="152"/>
                    </a:lnTo>
                    <a:lnTo>
                      <a:pt x="94" y="161"/>
                    </a:lnTo>
                    <a:lnTo>
                      <a:pt x="87" y="170"/>
                    </a:lnTo>
                    <a:lnTo>
                      <a:pt x="80" y="178"/>
                    </a:lnTo>
                    <a:lnTo>
                      <a:pt x="75" y="188"/>
                    </a:lnTo>
                    <a:lnTo>
                      <a:pt x="70" y="197"/>
                    </a:lnTo>
                    <a:lnTo>
                      <a:pt x="64" y="207"/>
                    </a:lnTo>
                    <a:lnTo>
                      <a:pt x="59" y="215"/>
                    </a:lnTo>
                    <a:lnTo>
                      <a:pt x="53" y="225"/>
                    </a:lnTo>
                    <a:lnTo>
                      <a:pt x="48" y="235"/>
                    </a:lnTo>
                    <a:lnTo>
                      <a:pt x="45" y="244"/>
                    </a:lnTo>
                    <a:lnTo>
                      <a:pt x="40" y="253"/>
                    </a:lnTo>
                    <a:lnTo>
                      <a:pt x="37" y="264"/>
                    </a:lnTo>
                    <a:lnTo>
                      <a:pt x="33" y="273"/>
                    </a:lnTo>
                    <a:lnTo>
                      <a:pt x="29" y="284"/>
                    </a:lnTo>
                    <a:lnTo>
                      <a:pt x="27" y="294"/>
                    </a:lnTo>
                    <a:lnTo>
                      <a:pt x="23" y="304"/>
                    </a:lnTo>
                    <a:lnTo>
                      <a:pt x="20" y="314"/>
                    </a:lnTo>
                    <a:lnTo>
                      <a:pt x="17" y="324"/>
                    </a:lnTo>
                    <a:lnTo>
                      <a:pt x="15" y="335"/>
                    </a:lnTo>
                    <a:lnTo>
                      <a:pt x="13" y="345"/>
                    </a:lnTo>
                    <a:lnTo>
                      <a:pt x="11" y="355"/>
                    </a:lnTo>
                    <a:lnTo>
                      <a:pt x="9" y="366"/>
                    </a:lnTo>
                    <a:lnTo>
                      <a:pt x="8" y="375"/>
                    </a:lnTo>
                    <a:lnTo>
                      <a:pt x="5" y="386"/>
                    </a:lnTo>
                    <a:lnTo>
                      <a:pt x="4" y="397"/>
                    </a:lnTo>
                    <a:lnTo>
                      <a:pt x="4" y="407"/>
                    </a:lnTo>
                    <a:lnTo>
                      <a:pt x="3" y="418"/>
                    </a:lnTo>
                    <a:lnTo>
                      <a:pt x="1" y="428"/>
                    </a:lnTo>
                    <a:lnTo>
                      <a:pt x="0" y="438"/>
                    </a:lnTo>
                    <a:lnTo>
                      <a:pt x="0" y="448"/>
                    </a:lnTo>
                    <a:lnTo>
                      <a:pt x="0" y="458"/>
                    </a:lnTo>
                    <a:lnTo>
                      <a:pt x="0" y="468"/>
                    </a:lnTo>
                    <a:lnTo>
                      <a:pt x="0" y="479"/>
                    </a:lnTo>
                    <a:lnTo>
                      <a:pt x="0" y="489"/>
                    </a:lnTo>
                    <a:lnTo>
                      <a:pt x="0" y="499"/>
                    </a:lnTo>
                    <a:lnTo>
                      <a:pt x="0" y="508"/>
                    </a:lnTo>
                    <a:lnTo>
                      <a:pt x="0" y="517"/>
                    </a:lnTo>
                    <a:lnTo>
                      <a:pt x="1" y="527"/>
                    </a:lnTo>
                    <a:lnTo>
                      <a:pt x="1" y="536"/>
                    </a:lnTo>
                    <a:lnTo>
                      <a:pt x="3" y="545"/>
                    </a:lnTo>
                    <a:lnTo>
                      <a:pt x="4" y="555"/>
                    </a:lnTo>
                    <a:lnTo>
                      <a:pt x="5" y="564"/>
                    </a:lnTo>
                    <a:lnTo>
                      <a:pt x="7" y="572"/>
                    </a:lnTo>
                    <a:lnTo>
                      <a:pt x="8" y="582"/>
                    </a:lnTo>
                    <a:lnTo>
                      <a:pt x="9" y="590"/>
                    </a:lnTo>
                    <a:lnTo>
                      <a:pt x="11" y="598"/>
                    </a:lnTo>
                    <a:lnTo>
                      <a:pt x="13" y="606"/>
                    </a:lnTo>
                    <a:lnTo>
                      <a:pt x="15" y="614"/>
                    </a:lnTo>
                    <a:lnTo>
                      <a:pt x="16" y="622"/>
                    </a:lnTo>
                    <a:lnTo>
                      <a:pt x="19" y="630"/>
                    </a:lnTo>
                    <a:lnTo>
                      <a:pt x="20" y="638"/>
                    </a:lnTo>
                    <a:lnTo>
                      <a:pt x="23" y="645"/>
                    </a:lnTo>
                    <a:lnTo>
                      <a:pt x="25" y="651"/>
                    </a:lnTo>
                    <a:lnTo>
                      <a:pt x="28" y="659"/>
                    </a:lnTo>
                    <a:lnTo>
                      <a:pt x="29" y="665"/>
                    </a:lnTo>
                    <a:lnTo>
                      <a:pt x="33" y="671"/>
                    </a:lnTo>
                    <a:lnTo>
                      <a:pt x="35" y="678"/>
                    </a:lnTo>
                    <a:lnTo>
                      <a:pt x="37" y="685"/>
                    </a:lnTo>
                    <a:lnTo>
                      <a:pt x="40" y="690"/>
                    </a:lnTo>
                    <a:lnTo>
                      <a:pt x="43" y="696"/>
                    </a:lnTo>
                    <a:lnTo>
                      <a:pt x="45" y="701"/>
                    </a:lnTo>
                    <a:lnTo>
                      <a:pt x="48" y="706"/>
                    </a:lnTo>
                    <a:lnTo>
                      <a:pt x="51" y="710"/>
                    </a:lnTo>
                    <a:lnTo>
                      <a:pt x="53" y="716"/>
                    </a:lnTo>
                    <a:lnTo>
                      <a:pt x="56" y="721"/>
                    </a:lnTo>
                    <a:lnTo>
                      <a:pt x="59" y="726"/>
                    </a:lnTo>
                    <a:lnTo>
                      <a:pt x="62" y="730"/>
                    </a:lnTo>
                    <a:lnTo>
                      <a:pt x="64" y="734"/>
                    </a:lnTo>
                    <a:lnTo>
                      <a:pt x="68" y="740"/>
                    </a:lnTo>
                    <a:lnTo>
                      <a:pt x="71" y="744"/>
                    </a:lnTo>
                    <a:lnTo>
                      <a:pt x="74" y="748"/>
                    </a:lnTo>
                    <a:lnTo>
                      <a:pt x="76" y="753"/>
                    </a:lnTo>
                    <a:lnTo>
                      <a:pt x="79" y="757"/>
                    </a:lnTo>
                    <a:lnTo>
                      <a:pt x="83" y="763"/>
                    </a:lnTo>
                    <a:lnTo>
                      <a:pt x="84" y="765"/>
                    </a:lnTo>
                    <a:lnTo>
                      <a:pt x="88" y="769"/>
                    </a:lnTo>
                    <a:lnTo>
                      <a:pt x="90" y="773"/>
                    </a:lnTo>
                    <a:lnTo>
                      <a:pt x="94" y="777"/>
                    </a:lnTo>
                    <a:lnTo>
                      <a:pt x="95" y="781"/>
                    </a:lnTo>
                    <a:lnTo>
                      <a:pt x="99" y="784"/>
                    </a:lnTo>
                    <a:lnTo>
                      <a:pt x="102" y="788"/>
                    </a:lnTo>
                    <a:lnTo>
                      <a:pt x="104" y="792"/>
                    </a:lnTo>
                    <a:lnTo>
                      <a:pt x="107" y="795"/>
                    </a:lnTo>
                    <a:lnTo>
                      <a:pt x="108" y="799"/>
                    </a:lnTo>
                    <a:lnTo>
                      <a:pt x="111" y="801"/>
                    </a:lnTo>
                    <a:lnTo>
                      <a:pt x="114" y="804"/>
                    </a:lnTo>
                    <a:lnTo>
                      <a:pt x="119" y="811"/>
                    </a:lnTo>
                    <a:lnTo>
                      <a:pt x="125" y="816"/>
                    </a:lnTo>
                    <a:lnTo>
                      <a:pt x="129" y="820"/>
                    </a:lnTo>
                    <a:lnTo>
                      <a:pt x="134" y="826"/>
                    </a:lnTo>
                    <a:lnTo>
                      <a:pt x="138" y="830"/>
                    </a:lnTo>
                    <a:lnTo>
                      <a:pt x="143" y="835"/>
                    </a:lnTo>
                    <a:lnTo>
                      <a:pt x="146" y="838"/>
                    </a:lnTo>
                    <a:lnTo>
                      <a:pt x="150" y="842"/>
                    </a:lnTo>
                    <a:lnTo>
                      <a:pt x="154" y="844"/>
                    </a:lnTo>
                    <a:lnTo>
                      <a:pt x="157" y="847"/>
                    </a:lnTo>
                    <a:lnTo>
                      <a:pt x="162" y="851"/>
                    </a:lnTo>
                    <a:lnTo>
                      <a:pt x="166" y="855"/>
                    </a:lnTo>
                    <a:lnTo>
                      <a:pt x="169" y="856"/>
                    </a:lnTo>
                    <a:lnTo>
                      <a:pt x="170" y="858"/>
                    </a:lnTo>
                    <a:lnTo>
                      <a:pt x="170" y="856"/>
                    </a:lnTo>
                    <a:lnTo>
                      <a:pt x="170" y="851"/>
                    </a:lnTo>
                    <a:lnTo>
                      <a:pt x="170" y="847"/>
                    </a:lnTo>
                    <a:lnTo>
                      <a:pt x="170" y="843"/>
                    </a:lnTo>
                    <a:lnTo>
                      <a:pt x="170" y="838"/>
                    </a:lnTo>
                    <a:lnTo>
                      <a:pt x="170" y="834"/>
                    </a:lnTo>
                    <a:lnTo>
                      <a:pt x="170" y="827"/>
                    </a:lnTo>
                    <a:lnTo>
                      <a:pt x="170" y="820"/>
                    </a:lnTo>
                    <a:lnTo>
                      <a:pt x="170" y="812"/>
                    </a:lnTo>
                    <a:lnTo>
                      <a:pt x="170" y="804"/>
                    </a:lnTo>
                    <a:lnTo>
                      <a:pt x="170" y="796"/>
                    </a:lnTo>
                    <a:lnTo>
                      <a:pt x="170" y="787"/>
                    </a:lnTo>
                    <a:lnTo>
                      <a:pt x="170" y="777"/>
                    </a:lnTo>
                    <a:lnTo>
                      <a:pt x="170" y="768"/>
                    </a:lnTo>
                    <a:lnTo>
                      <a:pt x="170" y="757"/>
                    </a:lnTo>
                    <a:lnTo>
                      <a:pt x="170" y="746"/>
                    </a:lnTo>
                    <a:lnTo>
                      <a:pt x="170" y="736"/>
                    </a:lnTo>
                    <a:lnTo>
                      <a:pt x="170" y="724"/>
                    </a:lnTo>
                    <a:lnTo>
                      <a:pt x="170" y="712"/>
                    </a:lnTo>
                    <a:lnTo>
                      <a:pt x="170" y="700"/>
                    </a:lnTo>
                    <a:lnTo>
                      <a:pt x="170" y="688"/>
                    </a:lnTo>
                    <a:lnTo>
                      <a:pt x="170" y="675"/>
                    </a:lnTo>
                    <a:lnTo>
                      <a:pt x="170" y="661"/>
                    </a:lnTo>
                    <a:lnTo>
                      <a:pt x="170" y="649"/>
                    </a:lnTo>
                    <a:lnTo>
                      <a:pt x="170" y="634"/>
                    </a:lnTo>
                    <a:lnTo>
                      <a:pt x="170" y="622"/>
                    </a:lnTo>
                    <a:lnTo>
                      <a:pt x="170" y="608"/>
                    </a:lnTo>
                    <a:lnTo>
                      <a:pt x="170" y="594"/>
                    </a:lnTo>
                    <a:lnTo>
                      <a:pt x="170" y="580"/>
                    </a:lnTo>
                    <a:lnTo>
                      <a:pt x="170" y="567"/>
                    </a:lnTo>
                    <a:lnTo>
                      <a:pt x="170" y="552"/>
                    </a:lnTo>
                    <a:lnTo>
                      <a:pt x="170" y="539"/>
                    </a:lnTo>
                    <a:lnTo>
                      <a:pt x="170" y="524"/>
                    </a:lnTo>
                    <a:lnTo>
                      <a:pt x="170" y="511"/>
                    </a:lnTo>
                    <a:lnTo>
                      <a:pt x="170" y="496"/>
                    </a:lnTo>
                    <a:lnTo>
                      <a:pt x="170" y="483"/>
                    </a:lnTo>
                    <a:lnTo>
                      <a:pt x="170" y="469"/>
                    </a:lnTo>
                    <a:lnTo>
                      <a:pt x="170" y="456"/>
                    </a:lnTo>
                    <a:lnTo>
                      <a:pt x="170" y="441"/>
                    </a:lnTo>
                    <a:lnTo>
                      <a:pt x="170" y="429"/>
                    </a:lnTo>
                    <a:lnTo>
                      <a:pt x="170" y="416"/>
                    </a:lnTo>
                    <a:lnTo>
                      <a:pt x="170" y="402"/>
                    </a:lnTo>
                    <a:lnTo>
                      <a:pt x="170" y="390"/>
                    </a:lnTo>
                    <a:lnTo>
                      <a:pt x="170" y="378"/>
                    </a:lnTo>
                    <a:lnTo>
                      <a:pt x="170" y="366"/>
                    </a:lnTo>
                    <a:lnTo>
                      <a:pt x="170" y="355"/>
                    </a:lnTo>
                    <a:lnTo>
                      <a:pt x="170" y="343"/>
                    </a:lnTo>
                    <a:lnTo>
                      <a:pt x="170" y="332"/>
                    </a:lnTo>
                    <a:lnTo>
                      <a:pt x="170" y="320"/>
                    </a:lnTo>
                    <a:lnTo>
                      <a:pt x="170" y="311"/>
                    </a:lnTo>
                    <a:lnTo>
                      <a:pt x="170" y="300"/>
                    </a:lnTo>
                    <a:lnTo>
                      <a:pt x="170" y="292"/>
                    </a:lnTo>
                    <a:lnTo>
                      <a:pt x="170" y="283"/>
                    </a:lnTo>
                    <a:lnTo>
                      <a:pt x="170" y="276"/>
                    </a:lnTo>
                    <a:lnTo>
                      <a:pt x="170" y="268"/>
                    </a:lnTo>
                    <a:lnTo>
                      <a:pt x="170" y="261"/>
                    </a:lnTo>
                    <a:lnTo>
                      <a:pt x="170" y="255"/>
                    </a:lnTo>
                    <a:lnTo>
                      <a:pt x="170" y="249"/>
                    </a:lnTo>
                    <a:lnTo>
                      <a:pt x="170" y="244"/>
                    </a:lnTo>
                    <a:lnTo>
                      <a:pt x="170" y="240"/>
                    </a:lnTo>
                    <a:lnTo>
                      <a:pt x="170" y="236"/>
                    </a:lnTo>
                    <a:lnTo>
                      <a:pt x="170" y="233"/>
                    </a:lnTo>
                    <a:lnTo>
                      <a:pt x="170" y="228"/>
                    </a:lnTo>
                    <a:lnTo>
                      <a:pt x="170" y="223"/>
                    </a:lnTo>
                    <a:lnTo>
                      <a:pt x="170" y="217"/>
                    </a:lnTo>
                    <a:lnTo>
                      <a:pt x="171" y="212"/>
                    </a:lnTo>
                    <a:lnTo>
                      <a:pt x="171" y="207"/>
                    </a:lnTo>
                    <a:lnTo>
                      <a:pt x="173" y="202"/>
                    </a:lnTo>
                    <a:lnTo>
                      <a:pt x="174" y="198"/>
                    </a:lnTo>
                    <a:lnTo>
                      <a:pt x="175" y="194"/>
                    </a:lnTo>
                    <a:lnTo>
                      <a:pt x="177" y="190"/>
                    </a:lnTo>
                    <a:lnTo>
                      <a:pt x="178" y="186"/>
                    </a:lnTo>
                    <a:lnTo>
                      <a:pt x="180" y="182"/>
                    </a:lnTo>
                    <a:lnTo>
                      <a:pt x="181" y="178"/>
                    </a:lnTo>
                    <a:lnTo>
                      <a:pt x="184" y="176"/>
                    </a:lnTo>
                    <a:lnTo>
                      <a:pt x="185" y="172"/>
                    </a:lnTo>
                    <a:lnTo>
                      <a:pt x="188" y="169"/>
                    </a:lnTo>
                    <a:lnTo>
                      <a:pt x="190" y="166"/>
                    </a:lnTo>
                    <a:lnTo>
                      <a:pt x="194" y="160"/>
                    </a:lnTo>
                    <a:lnTo>
                      <a:pt x="200" y="156"/>
                    </a:lnTo>
                    <a:lnTo>
                      <a:pt x="205" y="150"/>
                    </a:lnTo>
                    <a:lnTo>
                      <a:pt x="212" y="146"/>
                    </a:lnTo>
                    <a:lnTo>
                      <a:pt x="217" y="144"/>
                    </a:lnTo>
                    <a:lnTo>
                      <a:pt x="224" y="141"/>
                    </a:lnTo>
                    <a:lnTo>
                      <a:pt x="226" y="140"/>
                    </a:lnTo>
                    <a:lnTo>
                      <a:pt x="230" y="138"/>
                    </a:lnTo>
                    <a:lnTo>
                      <a:pt x="233" y="138"/>
                    </a:lnTo>
                    <a:lnTo>
                      <a:pt x="237" y="138"/>
                    </a:lnTo>
                    <a:lnTo>
                      <a:pt x="240" y="137"/>
                    </a:lnTo>
                    <a:lnTo>
                      <a:pt x="245" y="135"/>
                    </a:lnTo>
                    <a:lnTo>
                      <a:pt x="249" y="135"/>
                    </a:lnTo>
                    <a:lnTo>
                      <a:pt x="255" y="135"/>
                    </a:lnTo>
                    <a:lnTo>
                      <a:pt x="260" y="134"/>
                    </a:lnTo>
                    <a:lnTo>
                      <a:pt x="267" y="134"/>
                    </a:lnTo>
                    <a:lnTo>
                      <a:pt x="271" y="133"/>
                    </a:lnTo>
                    <a:lnTo>
                      <a:pt x="273" y="133"/>
                    </a:lnTo>
                    <a:lnTo>
                      <a:pt x="277" y="133"/>
                    </a:lnTo>
                    <a:lnTo>
                      <a:pt x="281" y="133"/>
                    </a:lnTo>
                    <a:lnTo>
                      <a:pt x="284" y="133"/>
                    </a:lnTo>
                    <a:lnTo>
                      <a:pt x="288" y="133"/>
                    </a:lnTo>
                    <a:lnTo>
                      <a:pt x="292" y="131"/>
                    </a:lnTo>
                    <a:lnTo>
                      <a:pt x="295" y="131"/>
                    </a:lnTo>
                    <a:lnTo>
                      <a:pt x="299" y="131"/>
                    </a:lnTo>
                    <a:lnTo>
                      <a:pt x="303" y="131"/>
                    </a:lnTo>
                    <a:lnTo>
                      <a:pt x="307" y="131"/>
                    </a:lnTo>
                    <a:lnTo>
                      <a:pt x="311" y="131"/>
                    </a:lnTo>
                    <a:lnTo>
                      <a:pt x="314" y="130"/>
                    </a:lnTo>
                    <a:lnTo>
                      <a:pt x="318" y="130"/>
                    </a:lnTo>
                    <a:lnTo>
                      <a:pt x="323" y="130"/>
                    </a:lnTo>
                    <a:lnTo>
                      <a:pt x="327" y="130"/>
                    </a:lnTo>
                    <a:lnTo>
                      <a:pt x="330" y="130"/>
                    </a:lnTo>
                    <a:lnTo>
                      <a:pt x="334" y="130"/>
                    </a:lnTo>
                    <a:lnTo>
                      <a:pt x="338" y="130"/>
                    </a:lnTo>
                    <a:lnTo>
                      <a:pt x="343" y="130"/>
                    </a:lnTo>
                    <a:lnTo>
                      <a:pt x="346" y="130"/>
                    </a:lnTo>
                    <a:lnTo>
                      <a:pt x="350" y="130"/>
                    </a:lnTo>
                    <a:lnTo>
                      <a:pt x="352" y="130"/>
                    </a:lnTo>
                    <a:lnTo>
                      <a:pt x="358" y="130"/>
                    </a:lnTo>
                    <a:lnTo>
                      <a:pt x="361" y="130"/>
                    </a:lnTo>
                    <a:lnTo>
                      <a:pt x="365" y="130"/>
                    </a:lnTo>
                    <a:lnTo>
                      <a:pt x="369" y="130"/>
                    </a:lnTo>
                    <a:lnTo>
                      <a:pt x="373" y="130"/>
                    </a:lnTo>
                    <a:lnTo>
                      <a:pt x="375" y="130"/>
                    </a:lnTo>
                    <a:lnTo>
                      <a:pt x="378" y="130"/>
                    </a:lnTo>
                    <a:lnTo>
                      <a:pt x="382" y="130"/>
                    </a:lnTo>
                    <a:lnTo>
                      <a:pt x="386" y="130"/>
                    </a:lnTo>
                    <a:lnTo>
                      <a:pt x="391" y="130"/>
                    </a:lnTo>
                    <a:lnTo>
                      <a:pt x="398" y="130"/>
                    </a:lnTo>
                    <a:lnTo>
                      <a:pt x="402" y="130"/>
                    </a:lnTo>
                    <a:lnTo>
                      <a:pt x="407" y="130"/>
                    </a:lnTo>
                    <a:lnTo>
                      <a:pt x="410" y="130"/>
                    </a:lnTo>
                    <a:lnTo>
                      <a:pt x="414" y="130"/>
                    </a:lnTo>
                    <a:lnTo>
                      <a:pt x="418" y="130"/>
                    </a:lnTo>
                    <a:lnTo>
                      <a:pt x="420" y="130"/>
                    </a:lnTo>
                    <a:lnTo>
                      <a:pt x="421" y="130"/>
                    </a:lnTo>
                    <a:lnTo>
                      <a:pt x="422" y="130"/>
                    </a:lnTo>
                    <a:lnTo>
                      <a:pt x="422" y="91"/>
                    </a:lnTo>
                    <a:lnTo>
                      <a:pt x="422" y="90"/>
                    </a:lnTo>
                    <a:lnTo>
                      <a:pt x="426" y="89"/>
                    </a:lnTo>
                    <a:lnTo>
                      <a:pt x="428" y="87"/>
                    </a:lnTo>
                    <a:lnTo>
                      <a:pt x="432" y="86"/>
                    </a:lnTo>
                    <a:lnTo>
                      <a:pt x="434" y="85"/>
                    </a:lnTo>
                    <a:lnTo>
                      <a:pt x="438" y="83"/>
                    </a:lnTo>
                    <a:lnTo>
                      <a:pt x="442" y="82"/>
                    </a:lnTo>
                    <a:lnTo>
                      <a:pt x="448" y="79"/>
                    </a:lnTo>
                    <a:lnTo>
                      <a:pt x="452" y="78"/>
                    </a:lnTo>
                    <a:lnTo>
                      <a:pt x="458" y="77"/>
                    </a:lnTo>
                    <a:lnTo>
                      <a:pt x="464" y="74"/>
                    </a:lnTo>
                    <a:lnTo>
                      <a:pt x="470" y="73"/>
                    </a:lnTo>
                    <a:lnTo>
                      <a:pt x="473" y="71"/>
                    </a:lnTo>
                    <a:lnTo>
                      <a:pt x="476" y="70"/>
                    </a:lnTo>
                    <a:lnTo>
                      <a:pt x="480" y="68"/>
                    </a:lnTo>
                    <a:lnTo>
                      <a:pt x="484" y="68"/>
                    </a:lnTo>
                    <a:lnTo>
                      <a:pt x="487" y="67"/>
                    </a:lnTo>
                    <a:lnTo>
                      <a:pt x="491" y="66"/>
                    </a:lnTo>
                    <a:lnTo>
                      <a:pt x="493" y="64"/>
                    </a:lnTo>
                    <a:lnTo>
                      <a:pt x="497" y="63"/>
                    </a:lnTo>
                    <a:lnTo>
                      <a:pt x="501" y="63"/>
                    </a:lnTo>
                    <a:lnTo>
                      <a:pt x="505" y="62"/>
                    </a:lnTo>
                    <a:lnTo>
                      <a:pt x="509" y="60"/>
                    </a:lnTo>
                    <a:lnTo>
                      <a:pt x="513" y="59"/>
                    </a:lnTo>
                    <a:lnTo>
                      <a:pt x="516" y="58"/>
                    </a:lnTo>
                    <a:lnTo>
                      <a:pt x="521" y="58"/>
                    </a:lnTo>
                    <a:lnTo>
                      <a:pt x="525" y="56"/>
                    </a:lnTo>
                    <a:lnTo>
                      <a:pt x="529" y="55"/>
                    </a:lnTo>
                    <a:lnTo>
                      <a:pt x="534" y="54"/>
                    </a:lnTo>
                    <a:lnTo>
                      <a:pt x="538" y="54"/>
                    </a:lnTo>
                    <a:lnTo>
                      <a:pt x="542" y="52"/>
                    </a:lnTo>
                    <a:lnTo>
                      <a:pt x="547" y="52"/>
                    </a:lnTo>
                    <a:lnTo>
                      <a:pt x="551" y="51"/>
                    </a:lnTo>
                    <a:lnTo>
                      <a:pt x="555" y="50"/>
                    </a:lnTo>
                    <a:lnTo>
                      <a:pt x="559" y="48"/>
                    </a:lnTo>
                    <a:lnTo>
                      <a:pt x="564" y="48"/>
                    </a:lnTo>
                    <a:lnTo>
                      <a:pt x="568" y="47"/>
                    </a:lnTo>
                    <a:lnTo>
                      <a:pt x="572" y="47"/>
                    </a:lnTo>
                    <a:lnTo>
                      <a:pt x="576" y="46"/>
                    </a:lnTo>
                    <a:lnTo>
                      <a:pt x="582" y="46"/>
                    </a:lnTo>
                    <a:lnTo>
                      <a:pt x="587" y="44"/>
                    </a:lnTo>
                    <a:lnTo>
                      <a:pt x="591" y="44"/>
                    </a:lnTo>
                    <a:lnTo>
                      <a:pt x="597" y="43"/>
                    </a:lnTo>
                    <a:lnTo>
                      <a:pt x="601" y="43"/>
                    </a:lnTo>
                    <a:lnTo>
                      <a:pt x="605" y="43"/>
                    </a:lnTo>
                    <a:lnTo>
                      <a:pt x="610" y="43"/>
                    </a:lnTo>
                    <a:lnTo>
                      <a:pt x="614" y="43"/>
                    </a:lnTo>
                    <a:lnTo>
                      <a:pt x="619" y="43"/>
                    </a:lnTo>
                    <a:lnTo>
                      <a:pt x="623" y="43"/>
                    </a:lnTo>
                    <a:lnTo>
                      <a:pt x="627" y="43"/>
                    </a:lnTo>
                    <a:lnTo>
                      <a:pt x="633" y="42"/>
                    </a:lnTo>
                    <a:lnTo>
                      <a:pt x="637" y="42"/>
                    </a:lnTo>
                    <a:lnTo>
                      <a:pt x="641" y="42"/>
                    </a:lnTo>
                    <a:lnTo>
                      <a:pt x="646" y="42"/>
                    </a:lnTo>
                    <a:lnTo>
                      <a:pt x="650" y="42"/>
                    </a:lnTo>
                    <a:lnTo>
                      <a:pt x="654" y="42"/>
                    </a:lnTo>
                    <a:lnTo>
                      <a:pt x="658" y="42"/>
                    </a:lnTo>
                    <a:lnTo>
                      <a:pt x="664" y="42"/>
                    </a:lnTo>
                    <a:lnTo>
                      <a:pt x="668" y="42"/>
                    </a:lnTo>
                    <a:lnTo>
                      <a:pt x="672" y="42"/>
                    </a:lnTo>
                    <a:lnTo>
                      <a:pt x="676" y="42"/>
                    </a:lnTo>
                    <a:lnTo>
                      <a:pt x="680" y="42"/>
                    </a:lnTo>
                    <a:lnTo>
                      <a:pt x="684" y="42"/>
                    </a:lnTo>
                    <a:lnTo>
                      <a:pt x="689" y="43"/>
                    </a:lnTo>
                    <a:lnTo>
                      <a:pt x="692" y="43"/>
                    </a:lnTo>
                    <a:lnTo>
                      <a:pt x="696" y="43"/>
                    </a:lnTo>
                    <a:lnTo>
                      <a:pt x="700" y="43"/>
                    </a:lnTo>
                    <a:lnTo>
                      <a:pt x="704" y="43"/>
                    </a:lnTo>
                    <a:lnTo>
                      <a:pt x="708" y="43"/>
                    </a:lnTo>
                    <a:lnTo>
                      <a:pt x="712" y="43"/>
                    </a:lnTo>
                    <a:lnTo>
                      <a:pt x="715" y="43"/>
                    </a:lnTo>
                    <a:lnTo>
                      <a:pt x="720" y="43"/>
                    </a:lnTo>
                    <a:lnTo>
                      <a:pt x="723" y="43"/>
                    </a:lnTo>
                    <a:lnTo>
                      <a:pt x="725" y="43"/>
                    </a:lnTo>
                    <a:lnTo>
                      <a:pt x="729" y="43"/>
                    </a:lnTo>
                    <a:lnTo>
                      <a:pt x="733" y="44"/>
                    </a:lnTo>
                    <a:lnTo>
                      <a:pt x="736" y="44"/>
                    </a:lnTo>
                    <a:lnTo>
                      <a:pt x="740" y="44"/>
                    </a:lnTo>
                    <a:lnTo>
                      <a:pt x="743" y="46"/>
                    </a:lnTo>
                    <a:lnTo>
                      <a:pt x="747" y="46"/>
                    </a:lnTo>
                    <a:lnTo>
                      <a:pt x="752" y="46"/>
                    </a:lnTo>
                    <a:lnTo>
                      <a:pt x="757" y="47"/>
                    </a:lnTo>
                    <a:lnTo>
                      <a:pt x="763" y="47"/>
                    </a:lnTo>
                    <a:lnTo>
                      <a:pt x="770" y="47"/>
                    </a:lnTo>
                    <a:lnTo>
                      <a:pt x="774" y="47"/>
                    </a:lnTo>
                    <a:lnTo>
                      <a:pt x="778" y="48"/>
                    </a:lnTo>
                    <a:lnTo>
                      <a:pt x="782" y="48"/>
                    </a:lnTo>
                    <a:lnTo>
                      <a:pt x="786" y="50"/>
                    </a:lnTo>
                    <a:lnTo>
                      <a:pt x="790" y="50"/>
                    </a:lnTo>
                    <a:lnTo>
                      <a:pt x="792" y="50"/>
                    </a:lnTo>
                    <a:lnTo>
                      <a:pt x="795" y="50"/>
                    </a:lnTo>
                    <a:lnTo>
                      <a:pt x="796" y="51"/>
                    </a:lnTo>
                    <a:lnTo>
                      <a:pt x="800" y="51"/>
                    </a:lnTo>
                    <a:lnTo>
                      <a:pt x="800" y="52"/>
                    </a:lnTo>
                    <a:lnTo>
                      <a:pt x="794" y="12"/>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74" name="Freeform 78">
                <a:extLst>
                  <a:ext uri="{FF2B5EF4-FFF2-40B4-BE49-F238E27FC236}">
                    <a16:creationId xmlns:a16="http://schemas.microsoft.com/office/drawing/2014/main" id="{657159FB-05B3-44D0-9330-0B56C5252D76}"/>
                  </a:ext>
                </a:extLst>
              </p:cNvPr>
              <p:cNvSpPr>
                <a:spLocks/>
              </p:cNvSpPr>
              <p:nvPr/>
            </p:nvSpPr>
            <p:spPr bwMode="auto">
              <a:xfrm>
                <a:off x="3691" y="845"/>
                <a:ext cx="224" cy="785"/>
              </a:xfrm>
              <a:custGeom>
                <a:avLst/>
                <a:gdLst>
                  <a:gd name="T0" fmla="*/ 29 w 200"/>
                  <a:gd name="T1" fmla="*/ 18 h 697"/>
                  <a:gd name="T2" fmla="*/ 85 w 200"/>
                  <a:gd name="T3" fmla="*/ 54 h 697"/>
                  <a:gd name="T4" fmla="*/ 125 w 200"/>
                  <a:gd name="T5" fmla="*/ 87 h 697"/>
                  <a:gd name="T6" fmla="*/ 170 w 200"/>
                  <a:gd name="T7" fmla="*/ 125 h 697"/>
                  <a:gd name="T8" fmla="*/ 218 w 200"/>
                  <a:gd name="T9" fmla="*/ 167 h 697"/>
                  <a:gd name="T10" fmla="*/ 268 w 200"/>
                  <a:gd name="T11" fmla="*/ 223 h 697"/>
                  <a:gd name="T12" fmla="*/ 314 w 200"/>
                  <a:gd name="T13" fmla="*/ 288 h 697"/>
                  <a:gd name="T14" fmla="*/ 366 w 200"/>
                  <a:gd name="T15" fmla="*/ 352 h 697"/>
                  <a:gd name="T16" fmla="*/ 415 w 200"/>
                  <a:gd name="T17" fmla="*/ 436 h 697"/>
                  <a:gd name="T18" fmla="*/ 466 w 200"/>
                  <a:gd name="T19" fmla="*/ 526 h 697"/>
                  <a:gd name="T20" fmla="*/ 507 w 200"/>
                  <a:gd name="T21" fmla="*/ 617 h 697"/>
                  <a:gd name="T22" fmla="*/ 540 w 200"/>
                  <a:gd name="T23" fmla="*/ 724 h 697"/>
                  <a:gd name="T24" fmla="*/ 564 w 200"/>
                  <a:gd name="T25" fmla="*/ 844 h 697"/>
                  <a:gd name="T26" fmla="*/ 588 w 200"/>
                  <a:gd name="T27" fmla="*/ 968 h 697"/>
                  <a:gd name="T28" fmla="*/ 598 w 200"/>
                  <a:gd name="T29" fmla="*/ 1099 h 697"/>
                  <a:gd name="T30" fmla="*/ 599 w 200"/>
                  <a:gd name="T31" fmla="*/ 1215 h 697"/>
                  <a:gd name="T32" fmla="*/ 596 w 200"/>
                  <a:gd name="T33" fmla="*/ 1325 h 697"/>
                  <a:gd name="T34" fmla="*/ 579 w 200"/>
                  <a:gd name="T35" fmla="*/ 1433 h 697"/>
                  <a:gd name="T36" fmla="*/ 562 w 200"/>
                  <a:gd name="T37" fmla="*/ 1528 h 697"/>
                  <a:gd name="T38" fmla="*/ 538 w 200"/>
                  <a:gd name="T39" fmla="*/ 1616 h 697"/>
                  <a:gd name="T40" fmla="*/ 512 w 200"/>
                  <a:gd name="T41" fmla="*/ 1695 h 697"/>
                  <a:gd name="T42" fmla="*/ 481 w 200"/>
                  <a:gd name="T43" fmla="*/ 1774 h 697"/>
                  <a:gd name="T44" fmla="*/ 453 w 200"/>
                  <a:gd name="T45" fmla="*/ 1840 h 697"/>
                  <a:gd name="T46" fmla="*/ 421 w 200"/>
                  <a:gd name="T47" fmla="*/ 1890 h 697"/>
                  <a:gd name="T48" fmla="*/ 397 w 200"/>
                  <a:gd name="T49" fmla="*/ 1945 h 697"/>
                  <a:gd name="T50" fmla="*/ 365 w 200"/>
                  <a:gd name="T51" fmla="*/ 1993 h 697"/>
                  <a:gd name="T52" fmla="*/ 325 w 200"/>
                  <a:gd name="T53" fmla="*/ 2042 h 697"/>
                  <a:gd name="T54" fmla="*/ 184 w 200"/>
                  <a:gd name="T55" fmla="*/ 2019 h 697"/>
                  <a:gd name="T56" fmla="*/ 184 w 200"/>
                  <a:gd name="T57" fmla="*/ 1986 h 697"/>
                  <a:gd name="T58" fmla="*/ 188 w 200"/>
                  <a:gd name="T59" fmla="*/ 1940 h 697"/>
                  <a:gd name="T60" fmla="*/ 202 w 200"/>
                  <a:gd name="T61" fmla="*/ 1866 h 697"/>
                  <a:gd name="T62" fmla="*/ 212 w 200"/>
                  <a:gd name="T63" fmla="*/ 1776 h 697"/>
                  <a:gd name="T64" fmla="*/ 225 w 200"/>
                  <a:gd name="T65" fmla="*/ 1676 h 697"/>
                  <a:gd name="T66" fmla="*/ 240 w 200"/>
                  <a:gd name="T67" fmla="*/ 1562 h 697"/>
                  <a:gd name="T68" fmla="*/ 253 w 200"/>
                  <a:gd name="T69" fmla="*/ 1438 h 697"/>
                  <a:gd name="T70" fmla="*/ 268 w 200"/>
                  <a:gd name="T71" fmla="*/ 1317 h 697"/>
                  <a:gd name="T72" fmla="*/ 278 w 200"/>
                  <a:gd name="T73" fmla="*/ 1186 h 697"/>
                  <a:gd name="T74" fmla="*/ 287 w 200"/>
                  <a:gd name="T75" fmla="*/ 1060 h 697"/>
                  <a:gd name="T76" fmla="*/ 293 w 200"/>
                  <a:gd name="T77" fmla="*/ 939 h 697"/>
                  <a:gd name="T78" fmla="*/ 303 w 200"/>
                  <a:gd name="T79" fmla="*/ 828 h 697"/>
                  <a:gd name="T80" fmla="*/ 303 w 200"/>
                  <a:gd name="T81" fmla="*/ 724 h 697"/>
                  <a:gd name="T82" fmla="*/ 302 w 200"/>
                  <a:gd name="T83" fmla="*/ 638 h 697"/>
                  <a:gd name="T84" fmla="*/ 293 w 200"/>
                  <a:gd name="T85" fmla="*/ 569 h 697"/>
                  <a:gd name="T86" fmla="*/ 278 w 200"/>
                  <a:gd name="T87" fmla="*/ 515 h 697"/>
                  <a:gd name="T88" fmla="*/ 266 w 200"/>
                  <a:gd name="T89" fmla="*/ 469 h 697"/>
                  <a:gd name="T90" fmla="*/ 245 w 200"/>
                  <a:gd name="T91" fmla="*/ 416 h 697"/>
                  <a:gd name="T92" fmla="*/ 218 w 200"/>
                  <a:gd name="T93" fmla="*/ 369 h 697"/>
                  <a:gd name="T94" fmla="*/ 199 w 200"/>
                  <a:gd name="T95" fmla="*/ 325 h 697"/>
                  <a:gd name="T96" fmla="*/ 176 w 200"/>
                  <a:gd name="T97" fmla="*/ 273 h 697"/>
                  <a:gd name="T98" fmla="*/ 150 w 200"/>
                  <a:gd name="T99" fmla="*/ 236 h 697"/>
                  <a:gd name="T100" fmla="*/ 125 w 200"/>
                  <a:gd name="T101" fmla="*/ 189 h 697"/>
                  <a:gd name="T102" fmla="*/ 101 w 200"/>
                  <a:gd name="T103" fmla="*/ 149 h 697"/>
                  <a:gd name="T104" fmla="*/ 68 w 200"/>
                  <a:gd name="T105" fmla="*/ 101 h 697"/>
                  <a:gd name="T106" fmla="*/ 33 w 200"/>
                  <a:gd name="T107" fmla="*/ 48 h 697"/>
                  <a:gd name="T108" fmla="*/ 3 w 200"/>
                  <a:gd name="T109" fmla="*/ 14 h 6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
                  <a:gd name="T166" fmla="*/ 0 h 697"/>
                  <a:gd name="T167" fmla="*/ 200 w 200"/>
                  <a:gd name="T168" fmla="*/ 697 h 6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 h="697">
                    <a:moveTo>
                      <a:pt x="0" y="0"/>
                    </a:moveTo>
                    <a:lnTo>
                      <a:pt x="2" y="0"/>
                    </a:lnTo>
                    <a:lnTo>
                      <a:pt x="7" y="4"/>
                    </a:lnTo>
                    <a:lnTo>
                      <a:pt x="10" y="6"/>
                    </a:lnTo>
                    <a:lnTo>
                      <a:pt x="15" y="9"/>
                    </a:lnTo>
                    <a:lnTo>
                      <a:pt x="19" y="13"/>
                    </a:lnTo>
                    <a:lnTo>
                      <a:pt x="26" y="17"/>
                    </a:lnTo>
                    <a:lnTo>
                      <a:pt x="27" y="19"/>
                    </a:lnTo>
                    <a:lnTo>
                      <a:pt x="31" y="21"/>
                    </a:lnTo>
                    <a:lnTo>
                      <a:pt x="34" y="23"/>
                    </a:lnTo>
                    <a:lnTo>
                      <a:pt x="38" y="26"/>
                    </a:lnTo>
                    <a:lnTo>
                      <a:pt x="42" y="29"/>
                    </a:lnTo>
                    <a:lnTo>
                      <a:pt x="45" y="31"/>
                    </a:lnTo>
                    <a:lnTo>
                      <a:pt x="49" y="35"/>
                    </a:lnTo>
                    <a:lnTo>
                      <a:pt x="53" y="39"/>
                    </a:lnTo>
                    <a:lnTo>
                      <a:pt x="57" y="42"/>
                    </a:lnTo>
                    <a:lnTo>
                      <a:pt x="59" y="45"/>
                    </a:lnTo>
                    <a:lnTo>
                      <a:pt x="63" y="49"/>
                    </a:lnTo>
                    <a:lnTo>
                      <a:pt x="67" y="53"/>
                    </a:lnTo>
                    <a:lnTo>
                      <a:pt x="73" y="57"/>
                    </a:lnTo>
                    <a:lnTo>
                      <a:pt x="77" y="62"/>
                    </a:lnTo>
                    <a:lnTo>
                      <a:pt x="81" y="66"/>
                    </a:lnTo>
                    <a:lnTo>
                      <a:pt x="85" y="71"/>
                    </a:lnTo>
                    <a:lnTo>
                      <a:pt x="89" y="75"/>
                    </a:lnTo>
                    <a:lnTo>
                      <a:pt x="93" y="81"/>
                    </a:lnTo>
                    <a:lnTo>
                      <a:pt x="97" y="86"/>
                    </a:lnTo>
                    <a:lnTo>
                      <a:pt x="102" y="92"/>
                    </a:lnTo>
                    <a:lnTo>
                      <a:pt x="105" y="97"/>
                    </a:lnTo>
                    <a:lnTo>
                      <a:pt x="110" y="102"/>
                    </a:lnTo>
                    <a:lnTo>
                      <a:pt x="114" y="108"/>
                    </a:lnTo>
                    <a:lnTo>
                      <a:pt x="118" y="114"/>
                    </a:lnTo>
                    <a:lnTo>
                      <a:pt x="122" y="120"/>
                    </a:lnTo>
                    <a:lnTo>
                      <a:pt x="126" y="126"/>
                    </a:lnTo>
                    <a:lnTo>
                      <a:pt x="130" y="133"/>
                    </a:lnTo>
                    <a:lnTo>
                      <a:pt x="134" y="140"/>
                    </a:lnTo>
                    <a:lnTo>
                      <a:pt x="139" y="148"/>
                    </a:lnTo>
                    <a:lnTo>
                      <a:pt x="143" y="155"/>
                    </a:lnTo>
                    <a:lnTo>
                      <a:pt x="147" y="161"/>
                    </a:lnTo>
                    <a:lnTo>
                      <a:pt x="151" y="169"/>
                    </a:lnTo>
                    <a:lnTo>
                      <a:pt x="155" y="177"/>
                    </a:lnTo>
                    <a:lnTo>
                      <a:pt x="157" y="185"/>
                    </a:lnTo>
                    <a:lnTo>
                      <a:pt x="161" y="193"/>
                    </a:lnTo>
                    <a:lnTo>
                      <a:pt x="165" y="201"/>
                    </a:lnTo>
                    <a:lnTo>
                      <a:pt x="168" y="209"/>
                    </a:lnTo>
                    <a:lnTo>
                      <a:pt x="171" y="219"/>
                    </a:lnTo>
                    <a:lnTo>
                      <a:pt x="173" y="228"/>
                    </a:lnTo>
                    <a:lnTo>
                      <a:pt x="177" y="238"/>
                    </a:lnTo>
                    <a:lnTo>
                      <a:pt x="180" y="246"/>
                    </a:lnTo>
                    <a:lnTo>
                      <a:pt x="181" y="256"/>
                    </a:lnTo>
                    <a:lnTo>
                      <a:pt x="184" y="266"/>
                    </a:lnTo>
                    <a:lnTo>
                      <a:pt x="187" y="276"/>
                    </a:lnTo>
                    <a:lnTo>
                      <a:pt x="188" y="286"/>
                    </a:lnTo>
                    <a:lnTo>
                      <a:pt x="191" y="297"/>
                    </a:lnTo>
                    <a:lnTo>
                      <a:pt x="192" y="307"/>
                    </a:lnTo>
                    <a:lnTo>
                      <a:pt x="195" y="318"/>
                    </a:lnTo>
                    <a:lnTo>
                      <a:pt x="196" y="329"/>
                    </a:lnTo>
                    <a:lnTo>
                      <a:pt x="196" y="339"/>
                    </a:lnTo>
                    <a:lnTo>
                      <a:pt x="198" y="350"/>
                    </a:lnTo>
                    <a:lnTo>
                      <a:pt x="199" y="361"/>
                    </a:lnTo>
                    <a:lnTo>
                      <a:pt x="199" y="372"/>
                    </a:lnTo>
                    <a:lnTo>
                      <a:pt x="200" y="381"/>
                    </a:lnTo>
                    <a:lnTo>
                      <a:pt x="200" y="392"/>
                    </a:lnTo>
                    <a:lnTo>
                      <a:pt x="200" y="402"/>
                    </a:lnTo>
                    <a:lnTo>
                      <a:pt x="200" y="412"/>
                    </a:lnTo>
                    <a:lnTo>
                      <a:pt x="200" y="421"/>
                    </a:lnTo>
                    <a:lnTo>
                      <a:pt x="199" y="431"/>
                    </a:lnTo>
                    <a:lnTo>
                      <a:pt x="199" y="441"/>
                    </a:lnTo>
                    <a:lnTo>
                      <a:pt x="198" y="449"/>
                    </a:lnTo>
                    <a:lnTo>
                      <a:pt x="196" y="459"/>
                    </a:lnTo>
                    <a:lnTo>
                      <a:pt x="196" y="467"/>
                    </a:lnTo>
                    <a:lnTo>
                      <a:pt x="195" y="477"/>
                    </a:lnTo>
                    <a:lnTo>
                      <a:pt x="193" y="486"/>
                    </a:lnTo>
                    <a:lnTo>
                      <a:pt x="191" y="494"/>
                    </a:lnTo>
                    <a:lnTo>
                      <a:pt x="189" y="502"/>
                    </a:lnTo>
                    <a:lnTo>
                      <a:pt x="188" y="510"/>
                    </a:lnTo>
                    <a:lnTo>
                      <a:pt x="187" y="518"/>
                    </a:lnTo>
                    <a:lnTo>
                      <a:pt x="185" y="526"/>
                    </a:lnTo>
                    <a:lnTo>
                      <a:pt x="183" y="534"/>
                    </a:lnTo>
                    <a:lnTo>
                      <a:pt x="181" y="542"/>
                    </a:lnTo>
                    <a:lnTo>
                      <a:pt x="179" y="548"/>
                    </a:lnTo>
                    <a:lnTo>
                      <a:pt x="176" y="555"/>
                    </a:lnTo>
                    <a:lnTo>
                      <a:pt x="175" y="562"/>
                    </a:lnTo>
                    <a:lnTo>
                      <a:pt x="172" y="570"/>
                    </a:lnTo>
                    <a:lnTo>
                      <a:pt x="171" y="575"/>
                    </a:lnTo>
                    <a:lnTo>
                      <a:pt x="168" y="583"/>
                    </a:lnTo>
                    <a:lnTo>
                      <a:pt x="165" y="590"/>
                    </a:lnTo>
                    <a:lnTo>
                      <a:pt x="164" y="595"/>
                    </a:lnTo>
                    <a:lnTo>
                      <a:pt x="160" y="601"/>
                    </a:lnTo>
                    <a:lnTo>
                      <a:pt x="159" y="607"/>
                    </a:lnTo>
                    <a:lnTo>
                      <a:pt x="155" y="613"/>
                    </a:lnTo>
                    <a:lnTo>
                      <a:pt x="153" y="618"/>
                    </a:lnTo>
                    <a:lnTo>
                      <a:pt x="151" y="624"/>
                    </a:lnTo>
                    <a:lnTo>
                      <a:pt x="148" y="629"/>
                    </a:lnTo>
                    <a:lnTo>
                      <a:pt x="145" y="633"/>
                    </a:lnTo>
                    <a:lnTo>
                      <a:pt x="144" y="638"/>
                    </a:lnTo>
                    <a:lnTo>
                      <a:pt x="140" y="642"/>
                    </a:lnTo>
                    <a:lnTo>
                      <a:pt x="139" y="646"/>
                    </a:lnTo>
                    <a:lnTo>
                      <a:pt x="136" y="652"/>
                    </a:lnTo>
                    <a:lnTo>
                      <a:pt x="134" y="656"/>
                    </a:lnTo>
                    <a:lnTo>
                      <a:pt x="132" y="660"/>
                    </a:lnTo>
                    <a:lnTo>
                      <a:pt x="129" y="662"/>
                    </a:lnTo>
                    <a:lnTo>
                      <a:pt x="128" y="666"/>
                    </a:lnTo>
                    <a:lnTo>
                      <a:pt x="125" y="670"/>
                    </a:lnTo>
                    <a:lnTo>
                      <a:pt x="121" y="676"/>
                    </a:lnTo>
                    <a:lnTo>
                      <a:pt x="117" y="681"/>
                    </a:lnTo>
                    <a:lnTo>
                      <a:pt x="114" y="685"/>
                    </a:lnTo>
                    <a:lnTo>
                      <a:pt x="112" y="689"/>
                    </a:lnTo>
                    <a:lnTo>
                      <a:pt x="109" y="693"/>
                    </a:lnTo>
                    <a:lnTo>
                      <a:pt x="109" y="695"/>
                    </a:lnTo>
                    <a:lnTo>
                      <a:pt x="108" y="696"/>
                    </a:lnTo>
                    <a:lnTo>
                      <a:pt x="108" y="697"/>
                    </a:lnTo>
                    <a:lnTo>
                      <a:pt x="61" y="685"/>
                    </a:lnTo>
                    <a:lnTo>
                      <a:pt x="61" y="684"/>
                    </a:lnTo>
                    <a:lnTo>
                      <a:pt x="61" y="681"/>
                    </a:lnTo>
                    <a:lnTo>
                      <a:pt x="61" y="677"/>
                    </a:lnTo>
                    <a:lnTo>
                      <a:pt x="61" y="674"/>
                    </a:lnTo>
                    <a:lnTo>
                      <a:pt x="62" y="670"/>
                    </a:lnTo>
                    <a:lnTo>
                      <a:pt x="62" y="668"/>
                    </a:lnTo>
                    <a:lnTo>
                      <a:pt x="62" y="662"/>
                    </a:lnTo>
                    <a:lnTo>
                      <a:pt x="63" y="657"/>
                    </a:lnTo>
                    <a:lnTo>
                      <a:pt x="63" y="652"/>
                    </a:lnTo>
                    <a:lnTo>
                      <a:pt x="65" y="646"/>
                    </a:lnTo>
                    <a:lnTo>
                      <a:pt x="66" y="640"/>
                    </a:lnTo>
                    <a:lnTo>
                      <a:pt x="67" y="633"/>
                    </a:lnTo>
                    <a:lnTo>
                      <a:pt x="67" y="626"/>
                    </a:lnTo>
                    <a:lnTo>
                      <a:pt x="69" y="619"/>
                    </a:lnTo>
                    <a:lnTo>
                      <a:pt x="70" y="610"/>
                    </a:lnTo>
                    <a:lnTo>
                      <a:pt x="71" y="603"/>
                    </a:lnTo>
                    <a:lnTo>
                      <a:pt x="71" y="594"/>
                    </a:lnTo>
                    <a:lnTo>
                      <a:pt x="73" y="586"/>
                    </a:lnTo>
                    <a:lnTo>
                      <a:pt x="73" y="577"/>
                    </a:lnTo>
                    <a:lnTo>
                      <a:pt x="75" y="569"/>
                    </a:lnTo>
                    <a:lnTo>
                      <a:pt x="75" y="559"/>
                    </a:lnTo>
                    <a:lnTo>
                      <a:pt x="78" y="550"/>
                    </a:lnTo>
                    <a:lnTo>
                      <a:pt x="78" y="539"/>
                    </a:lnTo>
                    <a:lnTo>
                      <a:pt x="80" y="530"/>
                    </a:lnTo>
                    <a:lnTo>
                      <a:pt x="81" y="519"/>
                    </a:lnTo>
                    <a:lnTo>
                      <a:pt x="82" y="510"/>
                    </a:lnTo>
                    <a:lnTo>
                      <a:pt x="84" y="499"/>
                    </a:lnTo>
                    <a:lnTo>
                      <a:pt x="84" y="488"/>
                    </a:lnTo>
                    <a:lnTo>
                      <a:pt x="85" y="477"/>
                    </a:lnTo>
                    <a:lnTo>
                      <a:pt x="88" y="468"/>
                    </a:lnTo>
                    <a:lnTo>
                      <a:pt x="88" y="456"/>
                    </a:lnTo>
                    <a:lnTo>
                      <a:pt x="89" y="447"/>
                    </a:lnTo>
                    <a:lnTo>
                      <a:pt x="89" y="436"/>
                    </a:lnTo>
                    <a:lnTo>
                      <a:pt x="90" y="425"/>
                    </a:lnTo>
                    <a:lnTo>
                      <a:pt x="92" y="413"/>
                    </a:lnTo>
                    <a:lnTo>
                      <a:pt x="93" y="402"/>
                    </a:lnTo>
                    <a:lnTo>
                      <a:pt x="93" y="392"/>
                    </a:lnTo>
                    <a:lnTo>
                      <a:pt x="94" y="381"/>
                    </a:lnTo>
                    <a:lnTo>
                      <a:pt x="96" y="370"/>
                    </a:lnTo>
                    <a:lnTo>
                      <a:pt x="96" y="360"/>
                    </a:lnTo>
                    <a:lnTo>
                      <a:pt x="97" y="349"/>
                    </a:lnTo>
                    <a:lnTo>
                      <a:pt x="98" y="339"/>
                    </a:lnTo>
                    <a:lnTo>
                      <a:pt x="98" y="329"/>
                    </a:lnTo>
                    <a:lnTo>
                      <a:pt x="98" y="318"/>
                    </a:lnTo>
                    <a:lnTo>
                      <a:pt x="100" y="309"/>
                    </a:lnTo>
                    <a:lnTo>
                      <a:pt x="101" y="299"/>
                    </a:lnTo>
                    <a:lnTo>
                      <a:pt x="101" y="290"/>
                    </a:lnTo>
                    <a:lnTo>
                      <a:pt x="101" y="281"/>
                    </a:lnTo>
                    <a:lnTo>
                      <a:pt x="101" y="271"/>
                    </a:lnTo>
                    <a:lnTo>
                      <a:pt x="101" y="263"/>
                    </a:lnTo>
                    <a:lnTo>
                      <a:pt x="101" y="254"/>
                    </a:lnTo>
                    <a:lnTo>
                      <a:pt x="101" y="246"/>
                    </a:lnTo>
                    <a:lnTo>
                      <a:pt x="101" y="238"/>
                    </a:lnTo>
                    <a:lnTo>
                      <a:pt x="101" y="231"/>
                    </a:lnTo>
                    <a:lnTo>
                      <a:pt x="101" y="223"/>
                    </a:lnTo>
                    <a:lnTo>
                      <a:pt x="100" y="216"/>
                    </a:lnTo>
                    <a:lnTo>
                      <a:pt x="100" y="209"/>
                    </a:lnTo>
                    <a:lnTo>
                      <a:pt x="100" y="204"/>
                    </a:lnTo>
                    <a:lnTo>
                      <a:pt x="98" y="197"/>
                    </a:lnTo>
                    <a:lnTo>
                      <a:pt x="98" y="193"/>
                    </a:lnTo>
                    <a:lnTo>
                      <a:pt x="97" y="188"/>
                    </a:lnTo>
                    <a:lnTo>
                      <a:pt x="96" y="184"/>
                    </a:lnTo>
                    <a:lnTo>
                      <a:pt x="94" y="179"/>
                    </a:lnTo>
                    <a:lnTo>
                      <a:pt x="93" y="175"/>
                    </a:lnTo>
                    <a:lnTo>
                      <a:pt x="92" y="171"/>
                    </a:lnTo>
                    <a:lnTo>
                      <a:pt x="90" y="167"/>
                    </a:lnTo>
                    <a:lnTo>
                      <a:pt x="89" y="163"/>
                    </a:lnTo>
                    <a:lnTo>
                      <a:pt x="88" y="159"/>
                    </a:lnTo>
                    <a:lnTo>
                      <a:pt x="85" y="153"/>
                    </a:lnTo>
                    <a:lnTo>
                      <a:pt x="84" y="151"/>
                    </a:lnTo>
                    <a:lnTo>
                      <a:pt x="82" y="145"/>
                    </a:lnTo>
                    <a:lnTo>
                      <a:pt x="81" y="141"/>
                    </a:lnTo>
                    <a:lnTo>
                      <a:pt x="78" y="137"/>
                    </a:lnTo>
                    <a:lnTo>
                      <a:pt x="77" y="133"/>
                    </a:lnTo>
                    <a:lnTo>
                      <a:pt x="75" y="129"/>
                    </a:lnTo>
                    <a:lnTo>
                      <a:pt x="73" y="125"/>
                    </a:lnTo>
                    <a:lnTo>
                      <a:pt x="71" y="121"/>
                    </a:lnTo>
                    <a:lnTo>
                      <a:pt x="70" y="117"/>
                    </a:lnTo>
                    <a:lnTo>
                      <a:pt x="67" y="113"/>
                    </a:lnTo>
                    <a:lnTo>
                      <a:pt x="66" y="109"/>
                    </a:lnTo>
                    <a:lnTo>
                      <a:pt x="63" y="105"/>
                    </a:lnTo>
                    <a:lnTo>
                      <a:pt x="62" y="102"/>
                    </a:lnTo>
                    <a:lnTo>
                      <a:pt x="59" y="97"/>
                    </a:lnTo>
                    <a:lnTo>
                      <a:pt x="58" y="93"/>
                    </a:lnTo>
                    <a:lnTo>
                      <a:pt x="57" y="90"/>
                    </a:lnTo>
                    <a:lnTo>
                      <a:pt x="54" y="86"/>
                    </a:lnTo>
                    <a:lnTo>
                      <a:pt x="53" y="82"/>
                    </a:lnTo>
                    <a:lnTo>
                      <a:pt x="50" y="80"/>
                    </a:lnTo>
                    <a:lnTo>
                      <a:pt x="47" y="75"/>
                    </a:lnTo>
                    <a:lnTo>
                      <a:pt x="46" y="71"/>
                    </a:lnTo>
                    <a:lnTo>
                      <a:pt x="43" y="69"/>
                    </a:lnTo>
                    <a:lnTo>
                      <a:pt x="42" y="65"/>
                    </a:lnTo>
                    <a:lnTo>
                      <a:pt x="41" y="62"/>
                    </a:lnTo>
                    <a:lnTo>
                      <a:pt x="38" y="59"/>
                    </a:lnTo>
                    <a:lnTo>
                      <a:pt x="37" y="55"/>
                    </a:lnTo>
                    <a:lnTo>
                      <a:pt x="34" y="51"/>
                    </a:lnTo>
                    <a:lnTo>
                      <a:pt x="33" y="49"/>
                    </a:lnTo>
                    <a:lnTo>
                      <a:pt x="30" y="46"/>
                    </a:lnTo>
                    <a:lnTo>
                      <a:pt x="27" y="41"/>
                    </a:lnTo>
                    <a:lnTo>
                      <a:pt x="23" y="35"/>
                    </a:lnTo>
                    <a:lnTo>
                      <a:pt x="19" y="30"/>
                    </a:lnTo>
                    <a:lnTo>
                      <a:pt x="16" y="25"/>
                    </a:lnTo>
                    <a:lnTo>
                      <a:pt x="14" y="19"/>
                    </a:lnTo>
                    <a:lnTo>
                      <a:pt x="11" y="17"/>
                    </a:lnTo>
                    <a:lnTo>
                      <a:pt x="8" y="13"/>
                    </a:lnTo>
                    <a:lnTo>
                      <a:pt x="6" y="9"/>
                    </a:lnTo>
                    <a:lnTo>
                      <a:pt x="4" y="6"/>
                    </a:lnTo>
                    <a:lnTo>
                      <a:pt x="3" y="4"/>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75" name="Freeform 79">
                <a:extLst>
                  <a:ext uri="{FF2B5EF4-FFF2-40B4-BE49-F238E27FC236}">
                    <a16:creationId xmlns:a16="http://schemas.microsoft.com/office/drawing/2014/main" id="{D4CF55A1-12D6-4CA2-995E-35B594345CCA}"/>
                  </a:ext>
                </a:extLst>
              </p:cNvPr>
              <p:cNvSpPr>
                <a:spLocks/>
              </p:cNvSpPr>
              <p:nvPr/>
            </p:nvSpPr>
            <p:spPr bwMode="auto">
              <a:xfrm>
                <a:off x="2984" y="883"/>
                <a:ext cx="106" cy="816"/>
              </a:xfrm>
              <a:custGeom>
                <a:avLst/>
                <a:gdLst>
                  <a:gd name="T0" fmla="*/ 139 w 92"/>
                  <a:gd name="T1" fmla="*/ 14 h 728"/>
                  <a:gd name="T2" fmla="*/ 33 w 92"/>
                  <a:gd name="T3" fmla="*/ 87 h 728"/>
                  <a:gd name="T4" fmla="*/ 3 w 92"/>
                  <a:gd name="T5" fmla="*/ 160 h 728"/>
                  <a:gd name="T6" fmla="*/ 0 w 92"/>
                  <a:gd name="T7" fmla="*/ 252 h 728"/>
                  <a:gd name="T8" fmla="*/ 0 w 92"/>
                  <a:gd name="T9" fmla="*/ 448 h 728"/>
                  <a:gd name="T10" fmla="*/ 0 w 92"/>
                  <a:gd name="T11" fmla="*/ 710 h 728"/>
                  <a:gd name="T12" fmla="*/ 0 w 92"/>
                  <a:gd name="T13" fmla="*/ 1002 h 728"/>
                  <a:gd name="T14" fmla="*/ 2 w 92"/>
                  <a:gd name="T15" fmla="*/ 1314 h 728"/>
                  <a:gd name="T16" fmla="*/ 3 w 92"/>
                  <a:gd name="T17" fmla="*/ 1606 h 728"/>
                  <a:gd name="T18" fmla="*/ 14 w 92"/>
                  <a:gd name="T19" fmla="*/ 1855 h 728"/>
                  <a:gd name="T20" fmla="*/ 14 w 92"/>
                  <a:gd name="T21" fmla="*/ 2035 h 728"/>
                  <a:gd name="T22" fmla="*/ 18 w 92"/>
                  <a:gd name="T23" fmla="*/ 2111 h 728"/>
                  <a:gd name="T24" fmla="*/ 89 w 92"/>
                  <a:gd name="T25" fmla="*/ 2089 h 728"/>
                  <a:gd name="T26" fmla="*/ 87 w 92"/>
                  <a:gd name="T27" fmla="*/ 1949 h 728"/>
                  <a:gd name="T28" fmla="*/ 85 w 92"/>
                  <a:gd name="T29" fmla="*/ 1723 h 728"/>
                  <a:gd name="T30" fmla="*/ 77 w 92"/>
                  <a:gd name="T31" fmla="*/ 1445 h 728"/>
                  <a:gd name="T32" fmla="*/ 76 w 92"/>
                  <a:gd name="T33" fmla="*/ 1133 h 728"/>
                  <a:gd name="T34" fmla="*/ 68 w 92"/>
                  <a:gd name="T35" fmla="*/ 834 h 728"/>
                  <a:gd name="T36" fmla="*/ 66 w 92"/>
                  <a:gd name="T37" fmla="*/ 551 h 728"/>
                  <a:gd name="T38" fmla="*/ 66 w 92"/>
                  <a:gd name="T39" fmla="*/ 329 h 728"/>
                  <a:gd name="T40" fmla="*/ 66 w 92"/>
                  <a:gd name="T41" fmla="*/ 194 h 728"/>
                  <a:gd name="T42" fmla="*/ 89 w 92"/>
                  <a:gd name="T43" fmla="*/ 114 h 728"/>
                  <a:gd name="T44" fmla="*/ 165 w 92"/>
                  <a:gd name="T45" fmla="*/ 68 h 728"/>
                  <a:gd name="T46" fmla="*/ 197 w 92"/>
                  <a:gd name="T47" fmla="*/ 90 h 728"/>
                  <a:gd name="T48" fmla="*/ 184 w 92"/>
                  <a:gd name="T49" fmla="*/ 167 h 728"/>
                  <a:gd name="T50" fmla="*/ 170 w 92"/>
                  <a:gd name="T51" fmla="*/ 258 h 728"/>
                  <a:gd name="T52" fmla="*/ 159 w 92"/>
                  <a:gd name="T53" fmla="*/ 367 h 728"/>
                  <a:gd name="T54" fmla="*/ 146 w 92"/>
                  <a:gd name="T55" fmla="*/ 489 h 728"/>
                  <a:gd name="T56" fmla="*/ 140 w 92"/>
                  <a:gd name="T57" fmla="*/ 621 h 728"/>
                  <a:gd name="T58" fmla="*/ 129 w 92"/>
                  <a:gd name="T59" fmla="*/ 760 h 728"/>
                  <a:gd name="T60" fmla="*/ 129 w 92"/>
                  <a:gd name="T61" fmla="*/ 894 h 728"/>
                  <a:gd name="T62" fmla="*/ 139 w 92"/>
                  <a:gd name="T63" fmla="*/ 1033 h 728"/>
                  <a:gd name="T64" fmla="*/ 141 w 92"/>
                  <a:gd name="T65" fmla="*/ 1178 h 728"/>
                  <a:gd name="T66" fmla="*/ 146 w 92"/>
                  <a:gd name="T67" fmla="*/ 1335 h 728"/>
                  <a:gd name="T68" fmla="*/ 146 w 92"/>
                  <a:gd name="T69" fmla="*/ 1495 h 728"/>
                  <a:gd name="T70" fmla="*/ 146 w 92"/>
                  <a:gd name="T71" fmla="*/ 1660 h 728"/>
                  <a:gd name="T72" fmla="*/ 146 w 92"/>
                  <a:gd name="T73" fmla="*/ 1806 h 728"/>
                  <a:gd name="T74" fmla="*/ 146 w 92"/>
                  <a:gd name="T75" fmla="*/ 1934 h 728"/>
                  <a:gd name="T76" fmla="*/ 146 w 92"/>
                  <a:gd name="T77" fmla="*/ 2034 h 728"/>
                  <a:gd name="T78" fmla="*/ 146 w 92"/>
                  <a:gd name="T79" fmla="*/ 2105 h 728"/>
                  <a:gd name="T80" fmla="*/ 255 w 92"/>
                  <a:gd name="T81" fmla="*/ 2087 h 728"/>
                  <a:gd name="T82" fmla="*/ 253 w 92"/>
                  <a:gd name="T83" fmla="*/ 1988 h 728"/>
                  <a:gd name="T84" fmla="*/ 251 w 92"/>
                  <a:gd name="T85" fmla="*/ 1845 h 728"/>
                  <a:gd name="T86" fmla="*/ 245 w 92"/>
                  <a:gd name="T87" fmla="*/ 1660 h 728"/>
                  <a:gd name="T88" fmla="*/ 235 w 92"/>
                  <a:gd name="T89" fmla="*/ 1454 h 728"/>
                  <a:gd name="T90" fmla="*/ 229 w 92"/>
                  <a:gd name="T91" fmla="*/ 1237 h 728"/>
                  <a:gd name="T92" fmla="*/ 228 w 92"/>
                  <a:gd name="T93" fmla="*/ 1032 h 728"/>
                  <a:gd name="T94" fmla="*/ 228 w 92"/>
                  <a:gd name="T95" fmla="*/ 837 h 728"/>
                  <a:gd name="T96" fmla="*/ 228 w 92"/>
                  <a:gd name="T97" fmla="*/ 686 h 728"/>
                  <a:gd name="T98" fmla="*/ 228 w 92"/>
                  <a:gd name="T99" fmla="*/ 570 h 728"/>
                  <a:gd name="T100" fmla="*/ 229 w 92"/>
                  <a:gd name="T101" fmla="*/ 456 h 728"/>
                  <a:gd name="T102" fmla="*/ 235 w 92"/>
                  <a:gd name="T103" fmla="*/ 354 h 728"/>
                  <a:gd name="T104" fmla="*/ 245 w 92"/>
                  <a:gd name="T105" fmla="*/ 270 h 728"/>
                  <a:gd name="T106" fmla="*/ 253 w 92"/>
                  <a:gd name="T107" fmla="*/ 189 h 728"/>
                  <a:gd name="T108" fmla="*/ 258 w 92"/>
                  <a:gd name="T109" fmla="*/ 118 h 728"/>
                  <a:gd name="T110" fmla="*/ 272 w 92"/>
                  <a:gd name="T111" fmla="*/ 29 h 7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2"/>
                  <a:gd name="T169" fmla="*/ 0 h 728"/>
                  <a:gd name="T170" fmla="*/ 92 w 92"/>
                  <a:gd name="T171" fmla="*/ 728 h 7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2" h="728">
                    <a:moveTo>
                      <a:pt x="63" y="0"/>
                    </a:moveTo>
                    <a:lnTo>
                      <a:pt x="62" y="0"/>
                    </a:lnTo>
                    <a:lnTo>
                      <a:pt x="61" y="0"/>
                    </a:lnTo>
                    <a:lnTo>
                      <a:pt x="57" y="0"/>
                    </a:lnTo>
                    <a:lnTo>
                      <a:pt x="54" y="2"/>
                    </a:lnTo>
                    <a:lnTo>
                      <a:pt x="50" y="3"/>
                    </a:lnTo>
                    <a:lnTo>
                      <a:pt x="45" y="4"/>
                    </a:lnTo>
                    <a:lnTo>
                      <a:pt x="39" y="6"/>
                    </a:lnTo>
                    <a:lnTo>
                      <a:pt x="35" y="10"/>
                    </a:lnTo>
                    <a:lnTo>
                      <a:pt x="29" y="13"/>
                    </a:lnTo>
                    <a:lnTo>
                      <a:pt x="23" y="17"/>
                    </a:lnTo>
                    <a:lnTo>
                      <a:pt x="18" y="21"/>
                    </a:lnTo>
                    <a:lnTo>
                      <a:pt x="14" y="26"/>
                    </a:lnTo>
                    <a:lnTo>
                      <a:pt x="11" y="29"/>
                    </a:lnTo>
                    <a:lnTo>
                      <a:pt x="10" y="31"/>
                    </a:lnTo>
                    <a:lnTo>
                      <a:pt x="8" y="34"/>
                    </a:lnTo>
                    <a:lnTo>
                      <a:pt x="6" y="38"/>
                    </a:lnTo>
                    <a:lnTo>
                      <a:pt x="4" y="41"/>
                    </a:lnTo>
                    <a:lnTo>
                      <a:pt x="4" y="45"/>
                    </a:lnTo>
                    <a:lnTo>
                      <a:pt x="3" y="49"/>
                    </a:lnTo>
                    <a:lnTo>
                      <a:pt x="3" y="54"/>
                    </a:lnTo>
                    <a:lnTo>
                      <a:pt x="2" y="55"/>
                    </a:lnTo>
                    <a:lnTo>
                      <a:pt x="2" y="59"/>
                    </a:lnTo>
                    <a:lnTo>
                      <a:pt x="0" y="62"/>
                    </a:lnTo>
                    <a:lnTo>
                      <a:pt x="0" y="67"/>
                    </a:lnTo>
                    <a:lnTo>
                      <a:pt x="0" y="73"/>
                    </a:lnTo>
                    <a:lnTo>
                      <a:pt x="0" y="79"/>
                    </a:lnTo>
                    <a:lnTo>
                      <a:pt x="0" y="86"/>
                    </a:lnTo>
                    <a:lnTo>
                      <a:pt x="0" y="96"/>
                    </a:lnTo>
                    <a:lnTo>
                      <a:pt x="0" y="102"/>
                    </a:lnTo>
                    <a:lnTo>
                      <a:pt x="0" y="112"/>
                    </a:lnTo>
                    <a:lnTo>
                      <a:pt x="0" y="121"/>
                    </a:lnTo>
                    <a:lnTo>
                      <a:pt x="0" y="132"/>
                    </a:lnTo>
                    <a:lnTo>
                      <a:pt x="0" y="141"/>
                    </a:lnTo>
                    <a:lnTo>
                      <a:pt x="0" y="153"/>
                    </a:lnTo>
                    <a:lnTo>
                      <a:pt x="0" y="164"/>
                    </a:lnTo>
                    <a:lnTo>
                      <a:pt x="0" y="177"/>
                    </a:lnTo>
                    <a:lnTo>
                      <a:pt x="0" y="188"/>
                    </a:lnTo>
                    <a:lnTo>
                      <a:pt x="0" y="201"/>
                    </a:lnTo>
                    <a:lnTo>
                      <a:pt x="0" y="213"/>
                    </a:lnTo>
                    <a:lnTo>
                      <a:pt x="0" y="228"/>
                    </a:lnTo>
                    <a:lnTo>
                      <a:pt x="0" y="242"/>
                    </a:lnTo>
                    <a:lnTo>
                      <a:pt x="0" y="255"/>
                    </a:lnTo>
                    <a:lnTo>
                      <a:pt x="0" y="270"/>
                    </a:lnTo>
                    <a:lnTo>
                      <a:pt x="0" y="285"/>
                    </a:lnTo>
                    <a:lnTo>
                      <a:pt x="0" y="299"/>
                    </a:lnTo>
                    <a:lnTo>
                      <a:pt x="0" y="314"/>
                    </a:lnTo>
                    <a:lnTo>
                      <a:pt x="0" y="329"/>
                    </a:lnTo>
                    <a:lnTo>
                      <a:pt x="0" y="343"/>
                    </a:lnTo>
                    <a:lnTo>
                      <a:pt x="0" y="358"/>
                    </a:lnTo>
                    <a:lnTo>
                      <a:pt x="0" y="374"/>
                    </a:lnTo>
                    <a:lnTo>
                      <a:pt x="0" y="389"/>
                    </a:lnTo>
                    <a:lnTo>
                      <a:pt x="2" y="405"/>
                    </a:lnTo>
                    <a:lnTo>
                      <a:pt x="2" y="420"/>
                    </a:lnTo>
                    <a:lnTo>
                      <a:pt x="2" y="435"/>
                    </a:lnTo>
                    <a:lnTo>
                      <a:pt x="2" y="451"/>
                    </a:lnTo>
                    <a:lnTo>
                      <a:pt x="2" y="465"/>
                    </a:lnTo>
                    <a:lnTo>
                      <a:pt x="2" y="480"/>
                    </a:lnTo>
                    <a:lnTo>
                      <a:pt x="2" y="495"/>
                    </a:lnTo>
                    <a:lnTo>
                      <a:pt x="2" y="508"/>
                    </a:lnTo>
                    <a:lnTo>
                      <a:pt x="3" y="523"/>
                    </a:lnTo>
                    <a:lnTo>
                      <a:pt x="3" y="538"/>
                    </a:lnTo>
                    <a:lnTo>
                      <a:pt x="3" y="551"/>
                    </a:lnTo>
                    <a:lnTo>
                      <a:pt x="3" y="563"/>
                    </a:lnTo>
                    <a:lnTo>
                      <a:pt x="3" y="577"/>
                    </a:lnTo>
                    <a:lnTo>
                      <a:pt x="3" y="589"/>
                    </a:lnTo>
                    <a:lnTo>
                      <a:pt x="4" y="602"/>
                    </a:lnTo>
                    <a:lnTo>
                      <a:pt x="4" y="614"/>
                    </a:lnTo>
                    <a:lnTo>
                      <a:pt x="4" y="625"/>
                    </a:lnTo>
                    <a:lnTo>
                      <a:pt x="4" y="636"/>
                    </a:lnTo>
                    <a:lnTo>
                      <a:pt x="4" y="646"/>
                    </a:lnTo>
                    <a:lnTo>
                      <a:pt x="4" y="656"/>
                    </a:lnTo>
                    <a:lnTo>
                      <a:pt x="4" y="666"/>
                    </a:lnTo>
                    <a:lnTo>
                      <a:pt x="4" y="674"/>
                    </a:lnTo>
                    <a:lnTo>
                      <a:pt x="4" y="682"/>
                    </a:lnTo>
                    <a:lnTo>
                      <a:pt x="4" y="689"/>
                    </a:lnTo>
                    <a:lnTo>
                      <a:pt x="4" y="697"/>
                    </a:lnTo>
                    <a:lnTo>
                      <a:pt x="4" y="703"/>
                    </a:lnTo>
                    <a:lnTo>
                      <a:pt x="4" y="708"/>
                    </a:lnTo>
                    <a:lnTo>
                      <a:pt x="4" y="712"/>
                    </a:lnTo>
                    <a:lnTo>
                      <a:pt x="6" y="717"/>
                    </a:lnTo>
                    <a:lnTo>
                      <a:pt x="6" y="720"/>
                    </a:lnTo>
                    <a:lnTo>
                      <a:pt x="6" y="723"/>
                    </a:lnTo>
                    <a:lnTo>
                      <a:pt x="6" y="724"/>
                    </a:lnTo>
                    <a:lnTo>
                      <a:pt x="30" y="728"/>
                    </a:lnTo>
                    <a:lnTo>
                      <a:pt x="30" y="727"/>
                    </a:lnTo>
                    <a:lnTo>
                      <a:pt x="30" y="725"/>
                    </a:lnTo>
                    <a:lnTo>
                      <a:pt x="30" y="723"/>
                    </a:lnTo>
                    <a:lnTo>
                      <a:pt x="30" y="720"/>
                    </a:lnTo>
                    <a:lnTo>
                      <a:pt x="30" y="716"/>
                    </a:lnTo>
                    <a:lnTo>
                      <a:pt x="30" y="711"/>
                    </a:lnTo>
                    <a:lnTo>
                      <a:pt x="30" y="705"/>
                    </a:lnTo>
                    <a:lnTo>
                      <a:pt x="30" y="700"/>
                    </a:lnTo>
                    <a:lnTo>
                      <a:pt x="29" y="692"/>
                    </a:lnTo>
                    <a:lnTo>
                      <a:pt x="29" y="685"/>
                    </a:lnTo>
                    <a:lnTo>
                      <a:pt x="29" y="676"/>
                    </a:lnTo>
                    <a:lnTo>
                      <a:pt x="29" y="668"/>
                    </a:lnTo>
                    <a:lnTo>
                      <a:pt x="29" y="658"/>
                    </a:lnTo>
                    <a:lnTo>
                      <a:pt x="29" y="649"/>
                    </a:lnTo>
                    <a:lnTo>
                      <a:pt x="29" y="638"/>
                    </a:lnTo>
                    <a:lnTo>
                      <a:pt x="29" y="628"/>
                    </a:lnTo>
                    <a:lnTo>
                      <a:pt x="27" y="615"/>
                    </a:lnTo>
                    <a:lnTo>
                      <a:pt x="27" y="603"/>
                    </a:lnTo>
                    <a:lnTo>
                      <a:pt x="27" y="590"/>
                    </a:lnTo>
                    <a:lnTo>
                      <a:pt x="27" y="578"/>
                    </a:lnTo>
                    <a:lnTo>
                      <a:pt x="26" y="565"/>
                    </a:lnTo>
                    <a:lnTo>
                      <a:pt x="26" y="551"/>
                    </a:lnTo>
                    <a:lnTo>
                      <a:pt x="26" y="538"/>
                    </a:lnTo>
                    <a:lnTo>
                      <a:pt x="26" y="524"/>
                    </a:lnTo>
                    <a:lnTo>
                      <a:pt x="26" y="510"/>
                    </a:lnTo>
                    <a:lnTo>
                      <a:pt x="26" y="495"/>
                    </a:lnTo>
                    <a:lnTo>
                      <a:pt x="25" y="480"/>
                    </a:lnTo>
                    <a:lnTo>
                      <a:pt x="25" y="465"/>
                    </a:lnTo>
                    <a:lnTo>
                      <a:pt x="25" y="451"/>
                    </a:lnTo>
                    <a:lnTo>
                      <a:pt x="25" y="435"/>
                    </a:lnTo>
                    <a:lnTo>
                      <a:pt x="25" y="420"/>
                    </a:lnTo>
                    <a:lnTo>
                      <a:pt x="25" y="405"/>
                    </a:lnTo>
                    <a:lnTo>
                      <a:pt x="25" y="389"/>
                    </a:lnTo>
                    <a:lnTo>
                      <a:pt x="25" y="374"/>
                    </a:lnTo>
                    <a:lnTo>
                      <a:pt x="23" y="358"/>
                    </a:lnTo>
                    <a:lnTo>
                      <a:pt x="23" y="343"/>
                    </a:lnTo>
                    <a:lnTo>
                      <a:pt x="23" y="329"/>
                    </a:lnTo>
                    <a:lnTo>
                      <a:pt x="23" y="314"/>
                    </a:lnTo>
                    <a:lnTo>
                      <a:pt x="23" y="299"/>
                    </a:lnTo>
                    <a:lnTo>
                      <a:pt x="23" y="285"/>
                    </a:lnTo>
                    <a:lnTo>
                      <a:pt x="22" y="270"/>
                    </a:lnTo>
                    <a:lnTo>
                      <a:pt x="22" y="255"/>
                    </a:lnTo>
                    <a:lnTo>
                      <a:pt x="22" y="242"/>
                    </a:lnTo>
                    <a:lnTo>
                      <a:pt x="22" y="228"/>
                    </a:lnTo>
                    <a:lnTo>
                      <a:pt x="21" y="213"/>
                    </a:lnTo>
                    <a:lnTo>
                      <a:pt x="21" y="201"/>
                    </a:lnTo>
                    <a:lnTo>
                      <a:pt x="21" y="189"/>
                    </a:lnTo>
                    <a:lnTo>
                      <a:pt x="21" y="177"/>
                    </a:lnTo>
                    <a:lnTo>
                      <a:pt x="21" y="165"/>
                    </a:lnTo>
                    <a:lnTo>
                      <a:pt x="21" y="153"/>
                    </a:lnTo>
                    <a:lnTo>
                      <a:pt x="21" y="142"/>
                    </a:lnTo>
                    <a:lnTo>
                      <a:pt x="21" y="133"/>
                    </a:lnTo>
                    <a:lnTo>
                      <a:pt x="21" y="122"/>
                    </a:lnTo>
                    <a:lnTo>
                      <a:pt x="21" y="113"/>
                    </a:lnTo>
                    <a:lnTo>
                      <a:pt x="21" y="105"/>
                    </a:lnTo>
                    <a:lnTo>
                      <a:pt x="21" y="97"/>
                    </a:lnTo>
                    <a:lnTo>
                      <a:pt x="21" y="90"/>
                    </a:lnTo>
                    <a:lnTo>
                      <a:pt x="21" y="82"/>
                    </a:lnTo>
                    <a:lnTo>
                      <a:pt x="21" y="77"/>
                    </a:lnTo>
                    <a:lnTo>
                      <a:pt x="21" y="71"/>
                    </a:lnTo>
                    <a:lnTo>
                      <a:pt x="21" y="67"/>
                    </a:lnTo>
                    <a:lnTo>
                      <a:pt x="21" y="63"/>
                    </a:lnTo>
                    <a:lnTo>
                      <a:pt x="21" y="61"/>
                    </a:lnTo>
                    <a:lnTo>
                      <a:pt x="22" y="59"/>
                    </a:lnTo>
                    <a:lnTo>
                      <a:pt x="22" y="53"/>
                    </a:lnTo>
                    <a:lnTo>
                      <a:pt x="25" y="49"/>
                    </a:lnTo>
                    <a:lnTo>
                      <a:pt x="26" y="43"/>
                    </a:lnTo>
                    <a:lnTo>
                      <a:pt x="30" y="39"/>
                    </a:lnTo>
                    <a:lnTo>
                      <a:pt x="33" y="35"/>
                    </a:lnTo>
                    <a:lnTo>
                      <a:pt x="37" y="33"/>
                    </a:lnTo>
                    <a:lnTo>
                      <a:pt x="39" y="30"/>
                    </a:lnTo>
                    <a:lnTo>
                      <a:pt x="45" y="29"/>
                    </a:lnTo>
                    <a:lnTo>
                      <a:pt x="49" y="27"/>
                    </a:lnTo>
                    <a:lnTo>
                      <a:pt x="53" y="25"/>
                    </a:lnTo>
                    <a:lnTo>
                      <a:pt x="55" y="23"/>
                    </a:lnTo>
                    <a:lnTo>
                      <a:pt x="59" y="23"/>
                    </a:lnTo>
                    <a:lnTo>
                      <a:pt x="65" y="23"/>
                    </a:lnTo>
                    <a:lnTo>
                      <a:pt x="66" y="23"/>
                    </a:lnTo>
                    <a:lnTo>
                      <a:pt x="66" y="25"/>
                    </a:lnTo>
                    <a:lnTo>
                      <a:pt x="65" y="27"/>
                    </a:lnTo>
                    <a:lnTo>
                      <a:pt x="65" y="31"/>
                    </a:lnTo>
                    <a:lnTo>
                      <a:pt x="63" y="35"/>
                    </a:lnTo>
                    <a:lnTo>
                      <a:pt x="63" y="41"/>
                    </a:lnTo>
                    <a:lnTo>
                      <a:pt x="62" y="43"/>
                    </a:lnTo>
                    <a:lnTo>
                      <a:pt x="62" y="46"/>
                    </a:lnTo>
                    <a:lnTo>
                      <a:pt x="62" y="50"/>
                    </a:lnTo>
                    <a:lnTo>
                      <a:pt x="62" y="54"/>
                    </a:lnTo>
                    <a:lnTo>
                      <a:pt x="61" y="57"/>
                    </a:lnTo>
                    <a:lnTo>
                      <a:pt x="61" y="61"/>
                    </a:lnTo>
                    <a:lnTo>
                      <a:pt x="59" y="65"/>
                    </a:lnTo>
                    <a:lnTo>
                      <a:pt x="59" y="69"/>
                    </a:lnTo>
                    <a:lnTo>
                      <a:pt x="58" y="73"/>
                    </a:lnTo>
                    <a:lnTo>
                      <a:pt x="58" y="78"/>
                    </a:lnTo>
                    <a:lnTo>
                      <a:pt x="57" y="82"/>
                    </a:lnTo>
                    <a:lnTo>
                      <a:pt x="57" y="88"/>
                    </a:lnTo>
                    <a:lnTo>
                      <a:pt x="55" y="93"/>
                    </a:lnTo>
                    <a:lnTo>
                      <a:pt x="55" y="97"/>
                    </a:lnTo>
                    <a:lnTo>
                      <a:pt x="55" y="102"/>
                    </a:lnTo>
                    <a:lnTo>
                      <a:pt x="55" y="108"/>
                    </a:lnTo>
                    <a:lnTo>
                      <a:pt x="54" y="113"/>
                    </a:lnTo>
                    <a:lnTo>
                      <a:pt x="54" y="118"/>
                    </a:lnTo>
                    <a:lnTo>
                      <a:pt x="53" y="125"/>
                    </a:lnTo>
                    <a:lnTo>
                      <a:pt x="53" y="132"/>
                    </a:lnTo>
                    <a:lnTo>
                      <a:pt x="51" y="137"/>
                    </a:lnTo>
                    <a:lnTo>
                      <a:pt x="51" y="142"/>
                    </a:lnTo>
                    <a:lnTo>
                      <a:pt x="50" y="148"/>
                    </a:lnTo>
                    <a:lnTo>
                      <a:pt x="50" y="155"/>
                    </a:lnTo>
                    <a:lnTo>
                      <a:pt x="50" y="161"/>
                    </a:lnTo>
                    <a:lnTo>
                      <a:pt x="49" y="168"/>
                    </a:lnTo>
                    <a:lnTo>
                      <a:pt x="49" y="173"/>
                    </a:lnTo>
                    <a:lnTo>
                      <a:pt x="49" y="181"/>
                    </a:lnTo>
                    <a:lnTo>
                      <a:pt x="47" y="187"/>
                    </a:lnTo>
                    <a:lnTo>
                      <a:pt x="47" y="193"/>
                    </a:lnTo>
                    <a:lnTo>
                      <a:pt x="46" y="200"/>
                    </a:lnTo>
                    <a:lnTo>
                      <a:pt x="46" y="207"/>
                    </a:lnTo>
                    <a:lnTo>
                      <a:pt x="46" y="213"/>
                    </a:lnTo>
                    <a:lnTo>
                      <a:pt x="45" y="220"/>
                    </a:lnTo>
                    <a:lnTo>
                      <a:pt x="45" y="227"/>
                    </a:lnTo>
                    <a:lnTo>
                      <a:pt x="45" y="235"/>
                    </a:lnTo>
                    <a:lnTo>
                      <a:pt x="45" y="240"/>
                    </a:lnTo>
                    <a:lnTo>
                      <a:pt x="45" y="247"/>
                    </a:lnTo>
                    <a:lnTo>
                      <a:pt x="43" y="254"/>
                    </a:lnTo>
                    <a:lnTo>
                      <a:pt x="43" y="260"/>
                    </a:lnTo>
                    <a:lnTo>
                      <a:pt x="43" y="267"/>
                    </a:lnTo>
                    <a:lnTo>
                      <a:pt x="43" y="275"/>
                    </a:lnTo>
                    <a:lnTo>
                      <a:pt x="43" y="280"/>
                    </a:lnTo>
                    <a:lnTo>
                      <a:pt x="43" y="289"/>
                    </a:lnTo>
                    <a:lnTo>
                      <a:pt x="43" y="295"/>
                    </a:lnTo>
                    <a:lnTo>
                      <a:pt x="43" y="301"/>
                    </a:lnTo>
                    <a:lnTo>
                      <a:pt x="43" y="307"/>
                    </a:lnTo>
                    <a:lnTo>
                      <a:pt x="43" y="315"/>
                    </a:lnTo>
                    <a:lnTo>
                      <a:pt x="43" y="322"/>
                    </a:lnTo>
                    <a:lnTo>
                      <a:pt x="45" y="327"/>
                    </a:lnTo>
                    <a:lnTo>
                      <a:pt x="45" y="334"/>
                    </a:lnTo>
                    <a:lnTo>
                      <a:pt x="45" y="342"/>
                    </a:lnTo>
                    <a:lnTo>
                      <a:pt x="45" y="347"/>
                    </a:lnTo>
                    <a:lnTo>
                      <a:pt x="45" y="354"/>
                    </a:lnTo>
                    <a:lnTo>
                      <a:pt x="45" y="361"/>
                    </a:lnTo>
                    <a:lnTo>
                      <a:pt x="46" y="368"/>
                    </a:lnTo>
                    <a:lnTo>
                      <a:pt x="46" y="374"/>
                    </a:lnTo>
                    <a:lnTo>
                      <a:pt x="46" y="381"/>
                    </a:lnTo>
                    <a:lnTo>
                      <a:pt x="46" y="389"/>
                    </a:lnTo>
                    <a:lnTo>
                      <a:pt x="47" y="396"/>
                    </a:lnTo>
                    <a:lnTo>
                      <a:pt x="47" y="404"/>
                    </a:lnTo>
                    <a:lnTo>
                      <a:pt x="47" y="410"/>
                    </a:lnTo>
                    <a:lnTo>
                      <a:pt x="47" y="418"/>
                    </a:lnTo>
                    <a:lnTo>
                      <a:pt x="47" y="425"/>
                    </a:lnTo>
                    <a:lnTo>
                      <a:pt x="47" y="433"/>
                    </a:lnTo>
                    <a:lnTo>
                      <a:pt x="49" y="441"/>
                    </a:lnTo>
                    <a:lnTo>
                      <a:pt x="49" y="449"/>
                    </a:lnTo>
                    <a:lnTo>
                      <a:pt x="49" y="457"/>
                    </a:lnTo>
                    <a:lnTo>
                      <a:pt x="49" y="465"/>
                    </a:lnTo>
                    <a:lnTo>
                      <a:pt x="49" y="473"/>
                    </a:lnTo>
                    <a:lnTo>
                      <a:pt x="49" y="481"/>
                    </a:lnTo>
                    <a:lnTo>
                      <a:pt x="49" y="490"/>
                    </a:lnTo>
                    <a:lnTo>
                      <a:pt x="49" y="496"/>
                    </a:lnTo>
                    <a:lnTo>
                      <a:pt x="49" y="506"/>
                    </a:lnTo>
                    <a:lnTo>
                      <a:pt x="49" y="512"/>
                    </a:lnTo>
                    <a:lnTo>
                      <a:pt x="49" y="522"/>
                    </a:lnTo>
                    <a:lnTo>
                      <a:pt x="49" y="528"/>
                    </a:lnTo>
                    <a:lnTo>
                      <a:pt x="49" y="536"/>
                    </a:lnTo>
                    <a:lnTo>
                      <a:pt x="49" y="544"/>
                    </a:lnTo>
                    <a:lnTo>
                      <a:pt x="49" y="552"/>
                    </a:lnTo>
                    <a:lnTo>
                      <a:pt x="49" y="559"/>
                    </a:lnTo>
                    <a:lnTo>
                      <a:pt x="49" y="569"/>
                    </a:lnTo>
                    <a:lnTo>
                      <a:pt x="49" y="575"/>
                    </a:lnTo>
                    <a:lnTo>
                      <a:pt x="50" y="583"/>
                    </a:lnTo>
                    <a:lnTo>
                      <a:pt x="49" y="590"/>
                    </a:lnTo>
                    <a:lnTo>
                      <a:pt x="49" y="598"/>
                    </a:lnTo>
                    <a:lnTo>
                      <a:pt x="49" y="605"/>
                    </a:lnTo>
                    <a:lnTo>
                      <a:pt x="49" y="611"/>
                    </a:lnTo>
                    <a:lnTo>
                      <a:pt x="49" y="618"/>
                    </a:lnTo>
                    <a:lnTo>
                      <a:pt x="49" y="625"/>
                    </a:lnTo>
                    <a:lnTo>
                      <a:pt x="49" y="632"/>
                    </a:lnTo>
                    <a:lnTo>
                      <a:pt x="49" y="638"/>
                    </a:lnTo>
                    <a:lnTo>
                      <a:pt x="49" y="645"/>
                    </a:lnTo>
                    <a:lnTo>
                      <a:pt x="49" y="650"/>
                    </a:lnTo>
                    <a:lnTo>
                      <a:pt x="49" y="656"/>
                    </a:lnTo>
                    <a:lnTo>
                      <a:pt x="49" y="662"/>
                    </a:lnTo>
                    <a:lnTo>
                      <a:pt x="49" y="666"/>
                    </a:lnTo>
                    <a:lnTo>
                      <a:pt x="49" y="672"/>
                    </a:lnTo>
                    <a:lnTo>
                      <a:pt x="49" y="677"/>
                    </a:lnTo>
                    <a:lnTo>
                      <a:pt x="49" y="682"/>
                    </a:lnTo>
                    <a:lnTo>
                      <a:pt x="49" y="686"/>
                    </a:lnTo>
                    <a:lnTo>
                      <a:pt x="49" y="692"/>
                    </a:lnTo>
                    <a:lnTo>
                      <a:pt x="49" y="696"/>
                    </a:lnTo>
                    <a:lnTo>
                      <a:pt x="49" y="700"/>
                    </a:lnTo>
                    <a:lnTo>
                      <a:pt x="49" y="703"/>
                    </a:lnTo>
                    <a:lnTo>
                      <a:pt x="49" y="707"/>
                    </a:lnTo>
                    <a:lnTo>
                      <a:pt x="49" y="709"/>
                    </a:lnTo>
                    <a:lnTo>
                      <a:pt x="49" y="713"/>
                    </a:lnTo>
                    <a:lnTo>
                      <a:pt x="49" y="717"/>
                    </a:lnTo>
                    <a:lnTo>
                      <a:pt x="49" y="721"/>
                    </a:lnTo>
                    <a:lnTo>
                      <a:pt x="49" y="723"/>
                    </a:lnTo>
                    <a:lnTo>
                      <a:pt x="49" y="724"/>
                    </a:lnTo>
                    <a:lnTo>
                      <a:pt x="85" y="724"/>
                    </a:lnTo>
                    <a:lnTo>
                      <a:pt x="85" y="723"/>
                    </a:lnTo>
                    <a:lnTo>
                      <a:pt x="85" y="720"/>
                    </a:lnTo>
                    <a:lnTo>
                      <a:pt x="85" y="717"/>
                    </a:lnTo>
                    <a:lnTo>
                      <a:pt x="85" y="715"/>
                    </a:lnTo>
                    <a:lnTo>
                      <a:pt x="85" y="711"/>
                    </a:lnTo>
                    <a:lnTo>
                      <a:pt x="85" y="707"/>
                    </a:lnTo>
                    <a:lnTo>
                      <a:pt x="84" y="703"/>
                    </a:lnTo>
                    <a:lnTo>
                      <a:pt x="84" y="699"/>
                    </a:lnTo>
                    <a:lnTo>
                      <a:pt x="84" y="693"/>
                    </a:lnTo>
                    <a:lnTo>
                      <a:pt x="84" y="688"/>
                    </a:lnTo>
                    <a:lnTo>
                      <a:pt x="84" y="681"/>
                    </a:lnTo>
                    <a:lnTo>
                      <a:pt x="84" y="676"/>
                    </a:lnTo>
                    <a:lnTo>
                      <a:pt x="84" y="669"/>
                    </a:lnTo>
                    <a:lnTo>
                      <a:pt x="84" y="662"/>
                    </a:lnTo>
                    <a:lnTo>
                      <a:pt x="82" y="656"/>
                    </a:lnTo>
                    <a:lnTo>
                      <a:pt x="82" y="648"/>
                    </a:lnTo>
                    <a:lnTo>
                      <a:pt x="82" y="640"/>
                    </a:lnTo>
                    <a:lnTo>
                      <a:pt x="82" y="632"/>
                    </a:lnTo>
                    <a:lnTo>
                      <a:pt x="81" y="623"/>
                    </a:lnTo>
                    <a:lnTo>
                      <a:pt x="81" y="614"/>
                    </a:lnTo>
                    <a:lnTo>
                      <a:pt x="81" y="606"/>
                    </a:lnTo>
                    <a:lnTo>
                      <a:pt x="81" y="597"/>
                    </a:lnTo>
                    <a:lnTo>
                      <a:pt x="81" y="587"/>
                    </a:lnTo>
                    <a:lnTo>
                      <a:pt x="81" y="578"/>
                    </a:lnTo>
                    <a:lnTo>
                      <a:pt x="81" y="569"/>
                    </a:lnTo>
                    <a:lnTo>
                      <a:pt x="81" y="559"/>
                    </a:lnTo>
                    <a:lnTo>
                      <a:pt x="80" y="548"/>
                    </a:lnTo>
                    <a:lnTo>
                      <a:pt x="80" y="539"/>
                    </a:lnTo>
                    <a:lnTo>
                      <a:pt x="80" y="528"/>
                    </a:lnTo>
                    <a:lnTo>
                      <a:pt x="80" y="519"/>
                    </a:lnTo>
                    <a:lnTo>
                      <a:pt x="80" y="508"/>
                    </a:lnTo>
                    <a:lnTo>
                      <a:pt x="78" y="498"/>
                    </a:lnTo>
                    <a:lnTo>
                      <a:pt x="78" y="487"/>
                    </a:lnTo>
                    <a:lnTo>
                      <a:pt x="78" y="476"/>
                    </a:lnTo>
                    <a:lnTo>
                      <a:pt x="77" y="465"/>
                    </a:lnTo>
                    <a:lnTo>
                      <a:pt x="77" y="456"/>
                    </a:lnTo>
                    <a:lnTo>
                      <a:pt x="77" y="445"/>
                    </a:lnTo>
                    <a:lnTo>
                      <a:pt x="77" y="435"/>
                    </a:lnTo>
                    <a:lnTo>
                      <a:pt x="77" y="424"/>
                    </a:lnTo>
                    <a:lnTo>
                      <a:pt x="77" y="413"/>
                    </a:lnTo>
                    <a:lnTo>
                      <a:pt x="76" y="402"/>
                    </a:lnTo>
                    <a:lnTo>
                      <a:pt x="76" y="393"/>
                    </a:lnTo>
                    <a:lnTo>
                      <a:pt x="76" y="382"/>
                    </a:lnTo>
                    <a:lnTo>
                      <a:pt x="76" y="373"/>
                    </a:lnTo>
                    <a:lnTo>
                      <a:pt x="76" y="362"/>
                    </a:lnTo>
                    <a:lnTo>
                      <a:pt x="76" y="353"/>
                    </a:lnTo>
                    <a:lnTo>
                      <a:pt x="76" y="342"/>
                    </a:lnTo>
                    <a:lnTo>
                      <a:pt x="76" y="333"/>
                    </a:lnTo>
                    <a:lnTo>
                      <a:pt x="76" y="323"/>
                    </a:lnTo>
                    <a:lnTo>
                      <a:pt x="76" y="314"/>
                    </a:lnTo>
                    <a:lnTo>
                      <a:pt x="76" y="305"/>
                    </a:lnTo>
                    <a:lnTo>
                      <a:pt x="76" y="297"/>
                    </a:lnTo>
                    <a:lnTo>
                      <a:pt x="76" y="287"/>
                    </a:lnTo>
                    <a:lnTo>
                      <a:pt x="76" y="279"/>
                    </a:lnTo>
                    <a:lnTo>
                      <a:pt x="76" y="270"/>
                    </a:lnTo>
                    <a:lnTo>
                      <a:pt x="76" y="263"/>
                    </a:lnTo>
                    <a:lnTo>
                      <a:pt x="76" y="255"/>
                    </a:lnTo>
                    <a:lnTo>
                      <a:pt x="76" y="248"/>
                    </a:lnTo>
                    <a:lnTo>
                      <a:pt x="76" y="242"/>
                    </a:lnTo>
                    <a:lnTo>
                      <a:pt x="76" y="235"/>
                    </a:lnTo>
                    <a:lnTo>
                      <a:pt x="76" y="230"/>
                    </a:lnTo>
                    <a:lnTo>
                      <a:pt x="76" y="224"/>
                    </a:lnTo>
                    <a:lnTo>
                      <a:pt x="76" y="218"/>
                    </a:lnTo>
                    <a:lnTo>
                      <a:pt x="76" y="212"/>
                    </a:lnTo>
                    <a:lnTo>
                      <a:pt x="76" y="205"/>
                    </a:lnTo>
                    <a:lnTo>
                      <a:pt x="76" y="200"/>
                    </a:lnTo>
                    <a:lnTo>
                      <a:pt x="76" y="195"/>
                    </a:lnTo>
                    <a:lnTo>
                      <a:pt x="76" y="189"/>
                    </a:lnTo>
                    <a:lnTo>
                      <a:pt x="76" y="184"/>
                    </a:lnTo>
                    <a:lnTo>
                      <a:pt x="76" y="179"/>
                    </a:lnTo>
                    <a:lnTo>
                      <a:pt x="76" y="173"/>
                    </a:lnTo>
                    <a:lnTo>
                      <a:pt x="76" y="168"/>
                    </a:lnTo>
                    <a:lnTo>
                      <a:pt x="76" y="163"/>
                    </a:lnTo>
                    <a:lnTo>
                      <a:pt x="77" y="157"/>
                    </a:lnTo>
                    <a:lnTo>
                      <a:pt x="77" y="152"/>
                    </a:lnTo>
                    <a:lnTo>
                      <a:pt x="77" y="146"/>
                    </a:lnTo>
                    <a:lnTo>
                      <a:pt x="78" y="142"/>
                    </a:lnTo>
                    <a:lnTo>
                      <a:pt x="78" y="137"/>
                    </a:lnTo>
                    <a:lnTo>
                      <a:pt x="78" y="132"/>
                    </a:lnTo>
                    <a:lnTo>
                      <a:pt x="78" y="128"/>
                    </a:lnTo>
                    <a:lnTo>
                      <a:pt x="78" y="122"/>
                    </a:lnTo>
                    <a:lnTo>
                      <a:pt x="80" y="118"/>
                    </a:lnTo>
                    <a:lnTo>
                      <a:pt x="80" y="113"/>
                    </a:lnTo>
                    <a:lnTo>
                      <a:pt x="80" y="109"/>
                    </a:lnTo>
                    <a:lnTo>
                      <a:pt x="81" y="105"/>
                    </a:lnTo>
                    <a:lnTo>
                      <a:pt x="81" y="101"/>
                    </a:lnTo>
                    <a:lnTo>
                      <a:pt x="81" y="96"/>
                    </a:lnTo>
                    <a:lnTo>
                      <a:pt x="81" y="92"/>
                    </a:lnTo>
                    <a:lnTo>
                      <a:pt x="81" y="86"/>
                    </a:lnTo>
                    <a:lnTo>
                      <a:pt x="82" y="84"/>
                    </a:lnTo>
                    <a:lnTo>
                      <a:pt x="82" y="79"/>
                    </a:lnTo>
                    <a:lnTo>
                      <a:pt x="82" y="75"/>
                    </a:lnTo>
                    <a:lnTo>
                      <a:pt x="84" y="71"/>
                    </a:lnTo>
                    <a:lnTo>
                      <a:pt x="84" y="69"/>
                    </a:lnTo>
                    <a:lnTo>
                      <a:pt x="84" y="65"/>
                    </a:lnTo>
                    <a:lnTo>
                      <a:pt x="84" y="61"/>
                    </a:lnTo>
                    <a:lnTo>
                      <a:pt x="85" y="57"/>
                    </a:lnTo>
                    <a:lnTo>
                      <a:pt x="85" y="54"/>
                    </a:lnTo>
                    <a:lnTo>
                      <a:pt x="85" y="50"/>
                    </a:lnTo>
                    <a:lnTo>
                      <a:pt x="85" y="46"/>
                    </a:lnTo>
                    <a:lnTo>
                      <a:pt x="85" y="43"/>
                    </a:lnTo>
                    <a:lnTo>
                      <a:pt x="86" y="41"/>
                    </a:lnTo>
                    <a:lnTo>
                      <a:pt x="86" y="35"/>
                    </a:lnTo>
                    <a:lnTo>
                      <a:pt x="88" y="30"/>
                    </a:lnTo>
                    <a:lnTo>
                      <a:pt x="88" y="25"/>
                    </a:lnTo>
                    <a:lnTo>
                      <a:pt x="89" y="21"/>
                    </a:lnTo>
                    <a:lnTo>
                      <a:pt x="89" y="17"/>
                    </a:lnTo>
                    <a:lnTo>
                      <a:pt x="90" y="14"/>
                    </a:lnTo>
                    <a:lnTo>
                      <a:pt x="90" y="10"/>
                    </a:lnTo>
                    <a:lnTo>
                      <a:pt x="90" y="8"/>
                    </a:lnTo>
                    <a:lnTo>
                      <a:pt x="92" y="4"/>
                    </a:lnTo>
                    <a:lnTo>
                      <a:pt x="63" y="0"/>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76" name="Freeform 80">
                <a:extLst>
                  <a:ext uri="{FF2B5EF4-FFF2-40B4-BE49-F238E27FC236}">
                    <a16:creationId xmlns:a16="http://schemas.microsoft.com/office/drawing/2014/main" id="{CBD1363E-C7A3-498D-857F-1621DFC43B1E}"/>
                  </a:ext>
                </a:extLst>
              </p:cNvPr>
              <p:cNvSpPr>
                <a:spLocks/>
              </p:cNvSpPr>
              <p:nvPr/>
            </p:nvSpPr>
            <p:spPr bwMode="auto">
              <a:xfrm>
                <a:off x="3055" y="868"/>
                <a:ext cx="212" cy="45"/>
              </a:xfrm>
              <a:custGeom>
                <a:avLst/>
                <a:gdLst>
                  <a:gd name="T0" fmla="*/ 2 w 177"/>
                  <a:gd name="T1" fmla="*/ 24 h 40"/>
                  <a:gd name="T2" fmla="*/ 501 w 177"/>
                  <a:gd name="T3" fmla="*/ 0 h 40"/>
                  <a:gd name="T4" fmla="*/ 508 w 177"/>
                  <a:gd name="T5" fmla="*/ 75 h 40"/>
                  <a:gd name="T6" fmla="*/ 506 w 177"/>
                  <a:gd name="T7" fmla="*/ 75 h 40"/>
                  <a:gd name="T8" fmla="*/ 490 w 177"/>
                  <a:gd name="T9" fmla="*/ 75 h 40"/>
                  <a:gd name="T10" fmla="*/ 480 w 177"/>
                  <a:gd name="T11" fmla="*/ 75 h 40"/>
                  <a:gd name="T12" fmla="*/ 471 w 177"/>
                  <a:gd name="T13" fmla="*/ 75 h 40"/>
                  <a:gd name="T14" fmla="*/ 459 w 177"/>
                  <a:gd name="T15" fmla="*/ 75 h 40"/>
                  <a:gd name="T16" fmla="*/ 446 w 177"/>
                  <a:gd name="T17" fmla="*/ 75 h 40"/>
                  <a:gd name="T18" fmla="*/ 435 w 177"/>
                  <a:gd name="T19" fmla="*/ 69 h 40"/>
                  <a:gd name="T20" fmla="*/ 416 w 177"/>
                  <a:gd name="T21" fmla="*/ 69 h 40"/>
                  <a:gd name="T22" fmla="*/ 402 w 177"/>
                  <a:gd name="T23" fmla="*/ 69 h 40"/>
                  <a:gd name="T24" fmla="*/ 386 w 177"/>
                  <a:gd name="T25" fmla="*/ 69 h 40"/>
                  <a:gd name="T26" fmla="*/ 370 w 177"/>
                  <a:gd name="T27" fmla="*/ 69 h 40"/>
                  <a:gd name="T28" fmla="*/ 363 w 177"/>
                  <a:gd name="T29" fmla="*/ 69 h 40"/>
                  <a:gd name="T30" fmla="*/ 353 w 177"/>
                  <a:gd name="T31" fmla="*/ 69 h 40"/>
                  <a:gd name="T32" fmla="*/ 345 w 177"/>
                  <a:gd name="T33" fmla="*/ 69 h 40"/>
                  <a:gd name="T34" fmla="*/ 327 w 177"/>
                  <a:gd name="T35" fmla="*/ 69 h 40"/>
                  <a:gd name="T36" fmla="*/ 308 w 177"/>
                  <a:gd name="T37" fmla="*/ 69 h 40"/>
                  <a:gd name="T38" fmla="*/ 298 w 177"/>
                  <a:gd name="T39" fmla="*/ 69 h 40"/>
                  <a:gd name="T40" fmla="*/ 291 w 177"/>
                  <a:gd name="T41" fmla="*/ 69 h 40"/>
                  <a:gd name="T42" fmla="*/ 278 w 177"/>
                  <a:gd name="T43" fmla="*/ 69 h 40"/>
                  <a:gd name="T44" fmla="*/ 271 w 177"/>
                  <a:gd name="T45" fmla="*/ 69 h 40"/>
                  <a:gd name="T46" fmla="*/ 259 w 177"/>
                  <a:gd name="T47" fmla="*/ 69 h 40"/>
                  <a:gd name="T48" fmla="*/ 247 w 177"/>
                  <a:gd name="T49" fmla="*/ 69 h 40"/>
                  <a:gd name="T50" fmla="*/ 242 w 177"/>
                  <a:gd name="T51" fmla="*/ 69 h 40"/>
                  <a:gd name="T52" fmla="*/ 230 w 177"/>
                  <a:gd name="T53" fmla="*/ 69 h 40"/>
                  <a:gd name="T54" fmla="*/ 221 w 177"/>
                  <a:gd name="T55" fmla="*/ 69 h 40"/>
                  <a:gd name="T56" fmla="*/ 207 w 177"/>
                  <a:gd name="T57" fmla="*/ 69 h 40"/>
                  <a:gd name="T58" fmla="*/ 202 w 177"/>
                  <a:gd name="T59" fmla="*/ 69 h 40"/>
                  <a:gd name="T60" fmla="*/ 191 w 177"/>
                  <a:gd name="T61" fmla="*/ 69 h 40"/>
                  <a:gd name="T62" fmla="*/ 179 w 177"/>
                  <a:gd name="T63" fmla="*/ 75 h 40"/>
                  <a:gd name="T64" fmla="*/ 160 w 177"/>
                  <a:gd name="T65" fmla="*/ 75 h 40"/>
                  <a:gd name="T66" fmla="*/ 142 w 177"/>
                  <a:gd name="T67" fmla="*/ 75 h 40"/>
                  <a:gd name="T68" fmla="*/ 125 w 177"/>
                  <a:gd name="T69" fmla="*/ 78 h 40"/>
                  <a:gd name="T70" fmla="*/ 111 w 177"/>
                  <a:gd name="T71" fmla="*/ 79 h 40"/>
                  <a:gd name="T72" fmla="*/ 99 w 177"/>
                  <a:gd name="T73" fmla="*/ 88 h 40"/>
                  <a:gd name="T74" fmla="*/ 84 w 177"/>
                  <a:gd name="T75" fmla="*/ 89 h 40"/>
                  <a:gd name="T76" fmla="*/ 75 w 177"/>
                  <a:gd name="T77" fmla="*/ 92 h 40"/>
                  <a:gd name="T78" fmla="*/ 62 w 177"/>
                  <a:gd name="T79" fmla="*/ 100 h 40"/>
                  <a:gd name="T80" fmla="*/ 61 w 177"/>
                  <a:gd name="T81" fmla="*/ 103 h 40"/>
                  <a:gd name="T82" fmla="*/ 43 w 177"/>
                  <a:gd name="T83" fmla="*/ 112 h 40"/>
                  <a:gd name="T84" fmla="*/ 30 w 177"/>
                  <a:gd name="T85" fmla="*/ 115 h 40"/>
                  <a:gd name="T86" fmla="*/ 19 w 177"/>
                  <a:gd name="T87" fmla="*/ 115 h 40"/>
                  <a:gd name="T88" fmla="*/ 17 w 177"/>
                  <a:gd name="T89" fmla="*/ 115 h 40"/>
                  <a:gd name="T90" fmla="*/ 2 w 177"/>
                  <a:gd name="T91" fmla="*/ 103 h 40"/>
                  <a:gd name="T92" fmla="*/ 2 w 177"/>
                  <a:gd name="T93" fmla="*/ 89 h 40"/>
                  <a:gd name="T94" fmla="*/ 0 w 177"/>
                  <a:gd name="T95" fmla="*/ 75 h 40"/>
                  <a:gd name="T96" fmla="*/ 0 w 177"/>
                  <a:gd name="T97" fmla="*/ 67 h 40"/>
                  <a:gd name="T98" fmla="*/ 0 w 177"/>
                  <a:gd name="T99" fmla="*/ 54 h 40"/>
                  <a:gd name="T100" fmla="*/ 2 w 177"/>
                  <a:gd name="T101" fmla="*/ 47 h 40"/>
                  <a:gd name="T102" fmla="*/ 2 w 177"/>
                  <a:gd name="T103" fmla="*/ 30 h 40"/>
                  <a:gd name="T104" fmla="*/ 2 w 177"/>
                  <a:gd name="T105" fmla="*/ 24 h 40"/>
                  <a:gd name="T106" fmla="*/ 2 w 177"/>
                  <a:gd name="T107" fmla="*/ 24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40"/>
                  <a:gd name="T164" fmla="*/ 177 w 177"/>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40">
                    <a:moveTo>
                      <a:pt x="2" y="9"/>
                    </a:moveTo>
                    <a:lnTo>
                      <a:pt x="175" y="0"/>
                    </a:lnTo>
                    <a:lnTo>
                      <a:pt x="177" y="26"/>
                    </a:lnTo>
                    <a:lnTo>
                      <a:pt x="176" y="26"/>
                    </a:lnTo>
                    <a:lnTo>
                      <a:pt x="171" y="26"/>
                    </a:lnTo>
                    <a:lnTo>
                      <a:pt x="168" y="26"/>
                    </a:lnTo>
                    <a:lnTo>
                      <a:pt x="164" y="26"/>
                    </a:lnTo>
                    <a:lnTo>
                      <a:pt x="160" y="26"/>
                    </a:lnTo>
                    <a:lnTo>
                      <a:pt x="156" y="26"/>
                    </a:lnTo>
                    <a:lnTo>
                      <a:pt x="151" y="24"/>
                    </a:lnTo>
                    <a:lnTo>
                      <a:pt x="145" y="24"/>
                    </a:lnTo>
                    <a:lnTo>
                      <a:pt x="140" y="24"/>
                    </a:lnTo>
                    <a:lnTo>
                      <a:pt x="133" y="24"/>
                    </a:lnTo>
                    <a:lnTo>
                      <a:pt x="129" y="24"/>
                    </a:lnTo>
                    <a:lnTo>
                      <a:pt x="126" y="24"/>
                    </a:lnTo>
                    <a:lnTo>
                      <a:pt x="124" y="24"/>
                    </a:lnTo>
                    <a:lnTo>
                      <a:pt x="120" y="24"/>
                    </a:lnTo>
                    <a:lnTo>
                      <a:pt x="114" y="24"/>
                    </a:lnTo>
                    <a:lnTo>
                      <a:pt x="108" y="24"/>
                    </a:lnTo>
                    <a:lnTo>
                      <a:pt x="104" y="24"/>
                    </a:lnTo>
                    <a:lnTo>
                      <a:pt x="101" y="24"/>
                    </a:lnTo>
                    <a:lnTo>
                      <a:pt x="97" y="24"/>
                    </a:lnTo>
                    <a:lnTo>
                      <a:pt x="93" y="24"/>
                    </a:lnTo>
                    <a:lnTo>
                      <a:pt x="90" y="24"/>
                    </a:lnTo>
                    <a:lnTo>
                      <a:pt x="86" y="24"/>
                    </a:lnTo>
                    <a:lnTo>
                      <a:pt x="84" y="24"/>
                    </a:lnTo>
                    <a:lnTo>
                      <a:pt x="80" y="24"/>
                    </a:lnTo>
                    <a:lnTo>
                      <a:pt x="77" y="24"/>
                    </a:lnTo>
                    <a:lnTo>
                      <a:pt x="73" y="24"/>
                    </a:lnTo>
                    <a:lnTo>
                      <a:pt x="70" y="24"/>
                    </a:lnTo>
                    <a:lnTo>
                      <a:pt x="67" y="24"/>
                    </a:lnTo>
                    <a:lnTo>
                      <a:pt x="61" y="26"/>
                    </a:lnTo>
                    <a:lnTo>
                      <a:pt x="55" y="26"/>
                    </a:lnTo>
                    <a:lnTo>
                      <a:pt x="49" y="26"/>
                    </a:lnTo>
                    <a:lnTo>
                      <a:pt x="43" y="27"/>
                    </a:lnTo>
                    <a:lnTo>
                      <a:pt x="38" y="28"/>
                    </a:lnTo>
                    <a:lnTo>
                      <a:pt x="34" y="30"/>
                    </a:lnTo>
                    <a:lnTo>
                      <a:pt x="29" y="31"/>
                    </a:lnTo>
                    <a:lnTo>
                      <a:pt x="26" y="32"/>
                    </a:lnTo>
                    <a:lnTo>
                      <a:pt x="22" y="35"/>
                    </a:lnTo>
                    <a:lnTo>
                      <a:pt x="21" y="36"/>
                    </a:lnTo>
                    <a:lnTo>
                      <a:pt x="15" y="39"/>
                    </a:lnTo>
                    <a:lnTo>
                      <a:pt x="11" y="40"/>
                    </a:lnTo>
                    <a:lnTo>
                      <a:pt x="7" y="40"/>
                    </a:lnTo>
                    <a:lnTo>
                      <a:pt x="6" y="40"/>
                    </a:lnTo>
                    <a:lnTo>
                      <a:pt x="2" y="36"/>
                    </a:lnTo>
                    <a:lnTo>
                      <a:pt x="2" y="31"/>
                    </a:lnTo>
                    <a:lnTo>
                      <a:pt x="0" y="26"/>
                    </a:lnTo>
                    <a:lnTo>
                      <a:pt x="0" y="23"/>
                    </a:lnTo>
                    <a:lnTo>
                      <a:pt x="0" y="19"/>
                    </a:lnTo>
                    <a:lnTo>
                      <a:pt x="2" y="16"/>
                    </a:lnTo>
                    <a:lnTo>
                      <a:pt x="2" y="11"/>
                    </a:lnTo>
                    <a:lnTo>
                      <a:pt x="2" y="9"/>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77" name="Freeform 81">
                <a:extLst>
                  <a:ext uri="{FF2B5EF4-FFF2-40B4-BE49-F238E27FC236}">
                    <a16:creationId xmlns:a16="http://schemas.microsoft.com/office/drawing/2014/main" id="{01F56FCA-8592-4EEF-9905-CCD10E23C27A}"/>
                  </a:ext>
                </a:extLst>
              </p:cNvPr>
              <p:cNvSpPr>
                <a:spLocks/>
              </p:cNvSpPr>
              <p:nvPr/>
            </p:nvSpPr>
            <p:spPr bwMode="auto">
              <a:xfrm>
                <a:off x="3220" y="966"/>
                <a:ext cx="271" cy="128"/>
              </a:xfrm>
              <a:custGeom>
                <a:avLst/>
                <a:gdLst>
                  <a:gd name="T0" fmla="*/ 0 w 243"/>
                  <a:gd name="T1" fmla="*/ 293 h 119"/>
                  <a:gd name="T2" fmla="*/ 18 w 243"/>
                  <a:gd name="T3" fmla="*/ 259 h 119"/>
                  <a:gd name="T4" fmla="*/ 37 w 243"/>
                  <a:gd name="T5" fmla="*/ 227 h 119"/>
                  <a:gd name="T6" fmla="*/ 67 w 243"/>
                  <a:gd name="T7" fmla="*/ 182 h 119"/>
                  <a:gd name="T8" fmla="*/ 97 w 243"/>
                  <a:gd name="T9" fmla="*/ 145 h 119"/>
                  <a:gd name="T10" fmla="*/ 139 w 243"/>
                  <a:gd name="T11" fmla="*/ 114 h 119"/>
                  <a:gd name="T12" fmla="*/ 177 w 243"/>
                  <a:gd name="T13" fmla="*/ 78 h 119"/>
                  <a:gd name="T14" fmla="*/ 218 w 243"/>
                  <a:gd name="T15" fmla="*/ 47 h 119"/>
                  <a:gd name="T16" fmla="*/ 260 w 243"/>
                  <a:gd name="T17" fmla="*/ 23 h 119"/>
                  <a:gd name="T18" fmla="*/ 308 w 243"/>
                  <a:gd name="T19" fmla="*/ 3 h 119"/>
                  <a:gd name="T20" fmla="*/ 356 w 243"/>
                  <a:gd name="T21" fmla="*/ 1 h 119"/>
                  <a:gd name="T22" fmla="*/ 401 w 243"/>
                  <a:gd name="T23" fmla="*/ 1 h 119"/>
                  <a:gd name="T24" fmla="*/ 448 w 243"/>
                  <a:gd name="T25" fmla="*/ 16 h 119"/>
                  <a:gd name="T26" fmla="*/ 495 w 243"/>
                  <a:gd name="T27" fmla="*/ 42 h 119"/>
                  <a:gd name="T28" fmla="*/ 541 w 243"/>
                  <a:gd name="T29" fmla="*/ 69 h 119"/>
                  <a:gd name="T30" fmla="*/ 585 w 243"/>
                  <a:gd name="T31" fmla="*/ 105 h 119"/>
                  <a:gd name="T32" fmla="*/ 629 w 243"/>
                  <a:gd name="T33" fmla="*/ 145 h 119"/>
                  <a:gd name="T34" fmla="*/ 660 w 243"/>
                  <a:gd name="T35" fmla="*/ 182 h 119"/>
                  <a:gd name="T36" fmla="*/ 689 w 243"/>
                  <a:gd name="T37" fmla="*/ 225 h 119"/>
                  <a:gd name="T38" fmla="*/ 704 w 243"/>
                  <a:gd name="T39" fmla="*/ 252 h 119"/>
                  <a:gd name="T40" fmla="*/ 715 w 243"/>
                  <a:gd name="T41" fmla="*/ 288 h 119"/>
                  <a:gd name="T42" fmla="*/ 675 w 243"/>
                  <a:gd name="T43" fmla="*/ 303 h 119"/>
                  <a:gd name="T44" fmla="*/ 638 w 243"/>
                  <a:gd name="T45" fmla="*/ 320 h 119"/>
                  <a:gd name="T46" fmla="*/ 581 w 243"/>
                  <a:gd name="T47" fmla="*/ 321 h 119"/>
                  <a:gd name="T48" fmla="*/ 547 w 243"/>
                  <a:gd name="T49" fmla="*/ 329 h 119"/>
                  <a:gd name="T50" fmla="*/ 516 w 243"/>
                  <a:gd name="T51" fmla="*/ 330 h 119"/>
                  <a:gd name="T52" fmla="*/ 490 w 243"/>
                  <a:gd name="T53" fmla="*/ 332 h 119"/>
                  <a:gd name="T54" fmla="*/ 458 w 243"/>
                  <a:gd name="T55" fmla="*/ 332 h 119"/>
                  <a:gd name="T56" fmla="*/ 426 w 243"/>
                  <a:gd name="T57" fmla="*/ 342 h 119"/>
                  <a:gd name="T58" fmla="*/ 401 w 243"/>
                  <a:gd name="T59" fmla="*/ 342 h 119"/>
                  <a:gd name="T60" fmla="*/ 370 w 243"/>
                  <a:gd name="T61" fmla="*/ 343 h 119"/>
                  <a:gd name="T62" fmla="*/ 326 w 243"/>
                  <a:gd name="T63" fmla="*/ 346 h 119"/>
                  <a:gd name="T64" fmla="*/ 288 w 243"/>
                  <a:gd name="T65" fmla="*/ 346 h 119"/>
                  <a:gd name="T66" fmla="*/ 260 w 243"/>
                  <a:gd name="T67" fmla="*/ 346 h 119"/>
                  <a:gd name="T68" fmla="*/ 231 w 243"/>
                  <a:gd name="T69" fmla="*/ 343 h 119"/>
                  <a:gd name="T70" fmla="*/ 189 w 243"/>
                  <a:gd name="T71" fmla="*/ 332 h 119"/>
                  <a:gd name="T72" fmla="*/ 160 w 243"/>
                  <a:gd name="T73" fmla="*/ 330 h 119"/>
                  <a:gd name="T74" fmla="*/ 125 w 243"/>
                  <a:gd name="T75" fmla="*/ 329 h 119"/>
                  <a:gd name="T76" fmla="*/ 90 w 243"/>
                  <a:gd name="T77" fmla="*/ 324 h 119"/>
                  <a:gd name="T78" fmla="*/ 60 w 243"/>
                  <a:gd name="T79" fmla="*/ 321 h 119"/>
                  <a:gd name="T80" fmla="*/ 33 w 243"/>
                  <a:gd name="T81" fmla="*/ 320 h 119"/>
                  <a:gd name="T82" fmla="*/ 0 w 243"/>
                  <a:gd name="T83" fmla="*/ 310 h 1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3"/>
                  <a:gd name="T127" fmla="*/ 0 h 119"/>
                  <a:gd name="T128" fmla="*/ 243 w 243"/>
                  <a:gd name="T129" fmla="*/ 119 h 1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3" h="119">
                    <a:moveTo>
                      <a:pt x="0" y="107"/>
                    </a:moveTo>
                    <a:lnTo>
                      <a:pt x="0" y="103"/>
                    </a:lnTo>
                    <a:lnTo>
                      <a:pt x="0" y="101"/>
                    </a:lnTo>
                    <a:lnTo>
                      <a:pt x="2" y="97"/>
                    </a:lnTo>
                    <a:lnTo>
                      <a:pt x="4" y="94"/>
                    </a:lnTo>
                    <a:lnTo>
                      <a:pt x="6" y="89"/>
                    </a:lnTo>
                    <a:lnTo>
                      <a:pt x="7" y="85"/>
                    </a:lnTo>
                    <a:lnTo>
                      <a:pt x="10" y="81"/>
                    </a:lnTo>
                    <a:lnTo>
                      <a:pt x="12" y="78"/>
                    </a:lnTo>
                    <a:lnTo>
                      <a:pt x="15" y="72"/>
                    </a:lnTo>
                    <a:lnTo>
                      <a:pt x="18" y="68"/>
                    </a:lnTo>
                    <a:lnTo>
                      <a:pt x="22" y="63"/>
                    </a:lnTo>
                    <a:lnTo>
                      <a:pt x="26" y="60"/>
                    </a:lnTo>
                    <a:lnTo>
                      <a:pt x="28" y="55"/>
                    </a:lnTo>
                    <a:lnTo>
                      <a:pt x="32" y="51"/>
                    </a:lnTo>
                    <a:lnTo>
                      <a:pt x="36" y="47"/>
                    </a:lnTo>
                    <a:lnTo>
                      <a:pt x="42" y="43"/>
                    </a:lnTo>
                    <a:lnTo>
                      <a:pt x="46" y="39"/>
                    </a:lnTo>
                    <a:lnTo>
                      <a:pt x="50" y="35"/>
                    </a:lnTo>
                    <a:lnTo>
                      <a:pt x="54" y="31"/>
                    </a:lnTo>
                    <a:lnTo>
                      <a:pt x="59" y="27"/>
                    </a:lnTo>
                    <a:lnTo>
                      <a:pt x="63" y="24"/>
                    </a:lnTo>
                    <a:lnTo>
                      <a:pt x="69" y="20"/>
                    </a:lnTo>
                    <a:lnTo>
                      <a:pt x="74" y="16"/>
                    </a:lnTo>
                    <a:lnTo>
                      <a:pt x="79" y="15"/>
                    </a:lnTo>
                    <a:lnTo>
                      <a:pt x="83" y="11"/>
                    </a:lnTo>
                    <a:lnTo>
                      <a:pt x="89" y="8"/>
                    </a:lnTo>
                    <a:lnTo>
                      <a:pt x="94" y="7"/>
                    </a:lnTo>
                    <a:lnTo>
                      <a:pt x="99" y="5"/>
                    </a:lnTo>
                    <a:lnTo>
                      <a:pt x="105" y="3"/>
                    </a:lnTo>
                    <a:lnTo>
                      <a:pt x="110" y="1"/>
                    </a:lnTo>
                    <a:lnTo>
                      <a:pt x="116" y="1"/>
                    </a:lnTo>
                    <a:lnTo>
                      <a:pt x="121" y="1"/>
                    </a:lnTo>
                    <a:lnTo>
                      <a:pt x="125" y="0"/>
                    </a:lnTo>
                    <a:lnTo>
                      <a:pt x="130" y="0"/>
                    </a:lnTo>
                    <a:lnTo>
                      <a:pt x="136" y="1"/>
                    </a:lnTo>
                    <a:lnTo>
                      <a:pt x="141" y="3"/>
                    </a:lnTo>
                    <a:lnTo>
                      <a:pt x="146" y="4"/>
                    </a:lnTo>
                    <a:lnTo>
                      <a:pt x="152" y="5"/>
                    </a:lnTo>
                    <a:lnTo>
                      <a:pt x="157" y="8"/>
                    </a:lnTo>
                    <a:lnTo>
                      <a:pt x="163" y="11"/>
                    </a:lnTo>
                    <a:lnTo>
                      <a:pt x="168" y="14"/>
                    </a:lnTo>
                    <a:lnTo>
                      <a:pt x="173" y="18"/>
                    </a:lnTo>
                    <a:lnTo>
                      <a:pt x="179" y="22"/>
                    </a:lnTo>
                    <a:lnTo>
                      <a:pt x="184" y="24"/>
                    </a:lnTo>
                    <a:lnTo>
                      <a:pt x="188" y="28"/>
                    </a:lnTo>
                    <a:lnTo>
                      <a:pt x="193" y="32"/>
                    </a:lnTo>
                    <a:lnTo>
                      <a:pt x="199" y="36"/>
                    </a:lnTo>
                    <a:lnTo>
                      <a:pt x="204" y="42"/>
                    </a:lnTo>
                    <a:lnTo>
                      <a:pt x="208" y="46"/>
                    </a:lnTo>
                    <a:lnTo>
                      <a:pt x="213" y="51"/>
                    </a:lnTo>
                    <a:lnTo>
                      <a:pt x="217" y="55"/>
                    </a:lnTo>
                    <a:lnTo>
                      <a:pt x="222" y="59"/>
                    </a:lnTo>
                    <a:lnTo>
                      <a:pt x="224" y="63"/>
                    </a:lnTo>
                    <a:lnTo>
                      <a:pt x="228" y="67"/>
                    </a:lnTo>
                    <a:lnTo>
                      <a:pt x="231" y="72"/>
                    </a:lnTo>
                    <a:lnTo>
                      <a:pt x="234" y="77"/>
                    </a:lnTo>
                    <a:lnTo>
                      <a:pt x="236" y="79"/>
                    </a:lnTo>
                    <a:lnTo>
                      <a:pt x="239" y="83"/>
                    </a:lnTo>
                    <a:lnTo>
                      <a:pt x="239" y="86"/>
                    </a:lnTo>
                    <a:lnTo>
                      <a:pt x="242" y="90"/>
                    </a:lnTo>
                    <a:lnTo>
                      <a:pt x="243" y="95"/>
                    </a:lnTo>
                    <a:lnTo>
                      <a:pt x="243" y="99"/>
                    </a:lnTo>
                    <a:lnTo>
                      <a:pt x="239" y="101"/>
                    </a:lnTo>
                    <a:lnTo>
                      <a:pt x="234" y="103"/>
                    </a:lnTo>
                    <a:lnTo>
                      <a:pt x="230" y="103"/>
                    </a:lnTo>
                    <a:lnTo>
                      <a:pt x="226" y="106"/>
                    </a:lnTo>
                    <a:lnTo>
                      <a:pt x="220" y="106"/>
                    </a:lnTo>
                    <a:lnTo>
                      <a:pt x="216" y="109"/>
                    </a:lnTo>
                    <a:lnTo>
                      <a:pt x="209" y="109"/>
                    </a:lnTo>
                    <a:lnTo>
                      <a:pt x="204" y="110"/>
                    </a:lnTo>
                    <a:lnTo>
                      <a:pt x="197" y="110"/>
                    </a:lnTo>
                    <a:lnTo>
                      <a:pt x="192" y="111"/>
                    </a:lnTo>
                    <a:lnTo>
                      <a:pt x="188" y="111"/>
                    </a:lnTo>
                    <a:lnTo>
                      <a:pt x="185" y="113"/>
                    </a:lnTo>
                    <a:lnTo>
                      <a:pt x="183" y="113"/>
                    </a:lnTo>
                    <a:lnTo>
                      <a:pt x="179" y="114"/>
                    </a:lnTo>
                    <a:lnTo>
                      <a:pt x="176" y="114"/>
                    </a:lnTo>
                    <a:lnTo>
                      <a:pt x="172" y="114"/>
                    </a:lnTo>
                    <a:lnTo>
                      <a:pt x="169" y="114"/>
                    </a:lnTo>
                    <a:lnTo>
                      <a:pt x="167" y="115"/>
                    </a:lnTo>
                    <a:lnTo>
                      <a:pt x="163" y="115"/>
                    </a:lnTo>
                    <a:lnTo>
                      <a:pt x="158" y="115"/>
                    </a:lnTo>
                    <a:lnTo>
                      <a:pt x="156" y="115"/>
                    </a:lnTo>
                    <a:lnTo>
                      <a:pt x="152" y="115"/>
                    </a:lnTo>
                    <a:lnTo>
                      <a:pt x="149" y="115"/>
                    </a:lnTo>
                    <a:lnTo>
                      <a:pt x="145" y="117"/>
                    </a:lnTo>
                    <a:lnTo>
                      <a:pt x="142" y="117"/>
                    </a:lnTo>
                    <a:lnTo>
                      <a:pt x="140" y="117"/>
                    </a:lnTo>
                    <a:lnTo>
                      <a:pt x="136" y="117"/>
                    </a:lnTo>
                    <a:lnTo>
                      <a:pt x="132" y="117"/>
                    </a:lnTo>
                    <a:lnTo>
                      <a:pt x="129" y="117"/>
                    </a:lnTo>
                    <a:lnTo>
                      <a:pt x="126" y="118"/>
                    </a:lnTo>
                    <a:lnTo>
                      <a:pt x="121" y="118"/>
                    </a:lnTo>
                    <a:lnTo>
                      <a:pt x="116" y="119"/>
                    </a:lnTo>
                    <a:lnTo>
                      <a:pt x="110" y="119"/>
                    </a:lnTo>
                    <a:lnTo>
                      <a:pt x="106" y="119"/>
                    </a:lnTo>
                    <a:lnTo>
                      <a:pt x="101" y="119"/>
                    </a:lnTo>
                    <a:lnTo>
                      <a:pt x="97" y="119"/>
                    </a:lnTo>
                    <a:lnTo>
                      <a:pt x="94" y="119"/>
                    </a:lnTo>
                    <a:lnTo>
                      <a:pt x="91" y="119"/>
                    </a:lnTo>
                    <a:lnTo>
                      <a:pt x="89" y="119"/>
                    </a:lnTo>
                    <a:lnTo>
                      <a:pt x="87" y="119"/>
                    </a:lnTo>
                    <a:lnTo>
                      <a:pt x="85" y="118"/>
                    </a:lnTo>
                    <a:lnTo>
                      <a:pt x="79" y="118"/>
                    </a:lnTo>
                    <a:lnTo>
                      <a:pt x="74" y="117"/>
                    </a:lnTo>
                    <a:lnTo>
                      <a:pt x="69" y="117"/>
                    </a:lnTo>
                    <a:lnTo>
                      <a:pt x="65" y="115"/>
                    </a:lnTo>
                    <a:lnTo>
                      <a:pt x="61" y="115"/>
                    </a:lnTo>
                    <a:lnTo>
                      <a:pt x="57" y="114"/>
                    </a:lnTo>
                    <a:lnTo>
                      <a:pt x="54" y="114"/>
                    </a:lnTo>
                    <a:lnTo>
                      <a:pt x="50" y="114"/>
                    </a:lnTo>
                    <a:lnTo>
                      <a:pt x="46" y="113"/>
                    </a:lnTo>
                    <a:lnTo>
                      <a:pt x="42" y="113"/>
                    </a:lnTo>
                    <a:lnTo>
                      <a:pt x="39" y="113"/>
                    </a:lnTo>
                    <a:lnTo>
                      <a:pt x="35" y="111"/>
                    </a:lnTo>
                    <a:lnTo>
                      <a:pt x="31" y="111"/>
                    </a:lnTo>
                    <a:lnTo>
                      <a:pt x="27" y="110"/>
                    </a:lnTo>
                    <a:lnTo>
                      <a:pt x="24" y="110"/>
                    </a:lnTo>
                    <a:lnTo>
                      <a:pt x="20" y="110"/>
                    </a:lnTo>
                    <a:lnTo>
                      <a:pt x="16" y="109"/>
                    </a:lnTo>
                    <a:lnTo>
                      <a:pt x="14" y="109"/>
                    </a:lnTo>
                    <a:lnTo>
                      <a:pt x="11" y="109"/>
                    </a:lnTo>
                    <a:lnTo>
                      <a:pt x="6" y="109"/>
                    </a:lnTo>
                    <a:lnTo>
                      <a:pt x="3" y="107"/>
                    </a:lnTo>
                    <a:lnTo>
                      <a:pt x="0" y="107"/>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78" name="Freeform 82">
                <a:extLst>
                  <a:ext uri="{FF2B5EF4-FFF2-40B4-BE49-F238E27FC236}">
                    <a16:creationId xmlns:a16="http://schemas.microsoft.com/office/drawing/2014/main" id="{74981FBD-FA79-4C8D-9F25-D11CF638E9EE}"/>
                  </a:ext>
                </a:extLst>
              </p:cNvPr>
              <p:cNvSpPr>
                <a:spLocks/>
              </p:cNvSpPr>
              <p:nvPr/>
            </p:nvSpPr>
            <p:spPr bwMode="auto">
              <a:xfrm>
                <a:off x="3291" y="1593"/>
                <a:ext cx="165" cy="106"/>
              </a:xfrm>
              <a:custGeom>
                <a:avLst/>
                <a:gdLst>
                  <a:gd name="T0" fmla="*/ 0 w 139"/>
                  <a:gd name="T1" fmla="*/ 277 h 90"/>
                  <a:gd name="T2" fmla="*/ 16 w 139"/>
                  <a:gd name="T3" fmla="*/ 277 h 90"/>
                  <a:gd name="T4" fmla="*/ 37 w 139"/>
                  <a:gd name="T5" fmla="*/ 277 h 90"/>
                  <a:gd name="T6" fmla="*/ 60 w 139"/>
                  <a:gd name="T7" fmla="*/ 277 h 90"/>
                  <a:gd name="T8" fmla="*/ 89 w 139"/>
                  <a:gd name="T9" fmla="*/ 271 h 90"/>
                  <a:gd name="T10" fmla="*/ 124 w 139"/>
                  <a:gd name="T11" fmla="*/ 271 h 90"/>
                  <a:gd name="T12" fmla="*/ 159 w 139"/>
                  <a:gd name="T13" fmla="*/ 271 h 90"/>
                  <a:gd name="T14" fmla="*/ 193 w 139"/>
                  <a:gd name="T15" fmla="*/ 271 h 90"/>
                  <a:gd name="T16" fmla="*/ 229 w 139"/>
                  <a:gd name="T17" fmla="*/ 270 h 90"/>
                  <a:gd name="T18" fmla="*/ 272 w 139"/>
                  <a:gd name="T19" fmla="*/ 270 h 90"/>
                  <a:gd name="T20" fmla="*/ 304 w 139"/>
                  <a:gd name="T21" fmla="*/ 263 h 90"/>
                  <a:gd name="T22" fmla="*/ 337 w 139"/>
                  <a:gd name="T23" fmla="*/ 263 h 90"/>
                  <a:gd name="T24" fmla="*/ 366 w 139"/>
                  <a:gd name="T25" fmla="*/ 256 h 90"/>
                  <a:gd name="T26" fmla="*/ 387 w 139"/>
                  <a:gd name="T27" fmla="*/ 250 h 90"/>
                  <a:gd name="T28" fmla="*/ 413 w 139"/>
                  <a:gd name="T29" fmla="*/ 238 h 90"/>
                  <a:gd name="T30" fmla="*/ 413 w 139"/>
                  <a:gd name="T31" fmla="*/ 220 h 90"/>
                  <a:gd name="T32" fmla="*/ 415 w 139"/>
                  <a:gd name="T33" fmla="*/ 186 h 90"/>
                  <a:gd name="T34" fmla="*/ 413 w 139"/>
                  <a:gd name="T35" fmla="*/ 151 h 90"/>
                  <a:gd name="T36" fmla="*/ 411 w 139"/>
                  <a:gd name="T37" fmla="*/ 122 h 90"/>
                  <a:gd name="T38" fmla="*/ 401 w 139"/>
                  <a:gd name="T39" fmla="*/ 85 h 90"/>
                  <a:gd name="T40" fmla="*/ 392 w 139"/>
                  <a:gd name="T41" fmla="*/ 48 h 90"/>
                  <a:gd name="T42" fmla="*/ 381 w 139"/>
                  <a:gd name="T43" fmla="*/ 23 h 90"/>
                  <a:gd name="T44" fmla="*/ 366 w 139"/>
                  <a:gd name="T45" fmla="*/ 14 h 90"/>
                  <a:gd name="T46" fmla="*/ 337 w 139"/>
                  <a:gd name="T47" fmla="*/ 0 h 90"/>
                  <a:gd name="T48" fmla="*/ 322 w 139"/>
                  <a:gd name="T49" fmla="*/ 0 h 90"/>
                  <a:gd name="T50" fmla="*/ 289 w 139"/>
                  <a:gd name="T51" fmla="*/ 0 h 90"/>
                  <a:gd name="T52" fmla="*/ 259 w 139"/>
                  <a:gd name="T53" fmla="*/ 0 h 90"/>
                  <a:gd name="T54" fmla="*/ 229 w 139"/>
                  <a:gd name="T55" fmla="*/ 0 h 90"/>
                  <a:gd name="T56" fmla="*/ 201 w 139"/>
                  <a:gd name="T57" fmla="*/ 0 h 90"/>
                  <a:gd name="T58" fmla="*/ 166 w 139"/>
                  <a:gd name="T59" fmla="*/ 0 h 90"/>
                  <a:gd name="T60" fmla="*/ 138 w 139"/>
                  <a:gd name="T61" fmla="*/ 0 h 90"/>
                  <a:gd name="T62" fmla="*/ 110 w 139"/>
                  <a:gd name="T63" fmla="*/ 0 h 90"/>
                  <a:gd name="T64" fmla="*/ 76 w 139"/>
                  <a:gd name="T65" fmla="*/ 1 h 90"/>
                  <a:gd name="T66" fmla="*/ 49 w 139"/>
                  <a:gd name="T67" fmla="*/ 1 h 90"/>
                  <a:gd name="T68" fmla="*/ 29 w 139"/>
                  <a:gd name="T69" fmla="*/ 2 h 90"/>
                  <a:gd name="T70" fmla="*/ 16 w 139"/>
                  <a:gd name="T71" fmla="*/ 2 h 90"/>
                  <a:gd name="T72" fmla="*/ 0 w 139"/>
                  <a:gd name="T73" fmla="*/ 14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9"/>
                  <a:gd name="T112" fmla="*/ 0 h 90"/>
                  <a:gd name="T113" fmla="*/ 139 w 139"/>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9" h="90">
                    <a:moveTo>
                      <a:pt x="0" y="4"/>
                    </a:moveTo>
                    <a:lnTo>
                      <a:pt x="0" y="90"/>
                    </a:lnTo>
                    <a:lnTo>
                      <a:pt x="1" y="90"/>
                    </a:lnTo>
                    <a:lnTo>
                      <a:pt x="5" y="90"/>
                    </a:lnTo>
                    <a:lnTo>
                      <a:pt x="8" y="90"/>
                    </a:lnTo>
                    <a:lnTo>
                      <a:pt x="12" y="90"/>
                    </a:lnTo>
                    <a:lnTo>
                      <a:pt x="16" y="90"/>
                    </a:lnTo>
                    <a:lnTo>
                      <a:pt x="20" y="90"/>
                    </a:lnTo>
                    <a:lnTo>
                      <a:pt x="25" y="88"/>
                    </a:lnTo>
                    <a:lnTo>
                      <a:pt x="30" y="88"/>
                    </a:lnTo>
                    <a:lnTo>
                      <a:pt x="36" y="88"/>
                    </a:lnTo>
                    <a:lnTo>
                      <a:pt x="41" y="88"/>
                    </a:lnTo>
                    <a:lnTo>
                      <a:pt x="47" y="88"/>
                    </a:lnTo>
                    <a:lnTo>
                      <a:pt x="53" y="88"/>
                    </a:lnTo>
                    <a:lnTo>
                      <a:pt x="60" y="88"/>
                    </a:lnTo>
                    <a:lnTo>
                      <a:pt x="65" y="88"/>
                    </a:lnTo>
                    <a:lnTo>
                      <a:pt x="72" y="88"/>
                    </a:lnTo>
                    <a:lnTo>
                      <a:pt x="77" y="87"/>
                    </a:lnTo>
                    <a:lnTo>
                      <a:pt x="84" y="87"/>
                    </a:lnTo>
                    <a:lnTo>
                      <a:pt x="91" y="87"/>
                    </a:lnTo>
                    <a:lnTo>
                      <a:pt x="96" y="87"/>
                    </a:lnTo>
                    <a:lnTo>
                      <a:pt x="102" y="85"/>
                    </a:lnTo>
                    <a:lnTo>
                      <a:pt x="107" y="85"/>
                    </a:lnTo>
                    <a:lnTo>
                      <a:pt x="112" y="85"/>
                    </a:lnTo>
                    <a:lnTo>
                      <a:pt x="116" y="84"/>
                    </a:lnTo>
                    <a:lnTo>
                      <a:pt x="122" y="83"/>
                    </a:lnTo>
                    <a:lnTo>
                      <a:pt x="126" y="81"/>
                    </a:lnTo>
                    <a:lnTo>
                      <a:pt x="130" y="81"/>
                    </a:lnTo>
                    <a:lnTo>
                      <a:pt x="134" y="80"/>
                    </a:lnTo>
                    <a:lnTo>
                      <a:pt x="138" y="77"/>
                    </a:lnTo>
                    <a:lnTo>
                      <a:pt x="138" y="75"/>
                    </a:lnTo>
                    <a:lnTo>
                      <a:pt x="138" y="71"/>
                    </a:lnTo>
                    <a:lnTo>
                      <a:pt x="138" y="65"/>
                    </a:lnTo>
                    <a:lnTo>
                      <a:pt x="139" y="61"/>
                    </a:lnTo>
                    <a:lnTo>
                      <a:pt x="138" y="56"/>
                    </a:lnTo>
                    <a:lnTo>
                      <a:pt x="138" y="49"/>
                    </a:lnTo>
                    <a:lnTo>
                      <a:pt x="136" y="44"/>
                    </a:lnTo>
                    <a:lnTo>
                      <a:pt x="136" y="39"/>
                    </a:lnTo>
                    <a:lnTo>
                      <a:pt x="135" y="32"/>
                    </a:lnTo>
                    <a:lnTo>
                      <a:pt x="134" y="27"/>
                    </a:lnTo>
                    <a:lnTo>
                      <a:pt x="131" y="21"/>
                    </a:lnTo>
                    <a:lnTo>
                      <a:pt x="131" y="16"/>
                    </a:lnTo>
                    <a:lnTo>
                      <a:pt x="128" y="10"/>
                    </a:lnTo>
                    <a:lnTo>
                      <a:pt x="127" y="8"/>
                    </a:lnTo>
                    <a:lnTo>
                      <a:pt x="124" y="4"/>
                    </a:lnTo>
                    <a:lnTo>
                      <a:pt x="122" y="4"/>
                    </a:lnTo>
                    <a:lnTo>
                      <a:pt x="118" y="1"/>
                    </a:lnTo>
                    <a:lnTo>
                      <a:pt x="112" y="0"/>
                    </a:lnTo>
                    <a:lnTo>
                      <a:pt x="110" y="0"/>
                    </a:lnTo>
                    <a:lnTo>
                      <a:pt x="106" y="0"/>
                    </a:lnTo>
                    <a:lnTo>
                      <a:pt x="102" y="0"/>
                    </a:lnTo>
                    <a:lnTo>
                      <a:pt x="97" y="0"/>
                    </a:lnTo>
                    <a:lnTo>
                      <a:pt x="92" y="0"/>
                    </a:lnTo>
                    <a:lnTo>
                      <a:pt x="87" y="0"/>
                    </a:lnTo>
                    <a:lnTo>
                      <a:pt x="83" y="0"/>
                    </a:lnTo>
                    <a:lnTo>
                      <a:pt x="77" y="0"/>
                    </a:lnTo>
                    <a:lnTo>
                      <a:pt x="72" y="0"/>
                    </a:lnTo>
                    <a:lnTo>
                      <a:pt x="67" y="0"/>
                    </a:lnTo>
                    <a:lnTo>
                      <a:pt x="61" y="0"/>
                    </a:lnTo>
                    <a:lnTo>
                      <a:pt x="56" y="0"/>
                    </a:lnTo>
                    <a:lnTo>
                      <a:pt x="51" y="0"/>
                    </a:lnTo>
                    <a:lnTo>
                      <a:pt x="45" y="0"/>
                    </a:lnTo>
                    <a:lnTo>
                      <a:pt x="40" y="0"/>
                    </a:lnTo>
                    <a:lnTo>
                      <a:pt x="36" y="0"/>
                    </a:lnTo>
                    <a:lnTo>
                      <a:pt x="30" y="0"/>
                    </a:lnTo>
                    <a:lnTo>
                      <a:pt x="25" y="1"/>
                    </a:lnTo>
                    <a:lnTo>
                      <a:pt x="21" y="1"/>
                    </a:lnTo>
                    <a:lnTo>
                      <a:pt x="17" y="1"/>
                    </a:lnTo>
                    <a:lnTo>
                      <a:pt x="13" y="1"/>
                    </a:lnTo>
                    <a:lnTo>
                      <a:pt x="10" y="2"/>
                    </a:lnTo>
                    <a:lnTo>
                      <a:pt x="6" y="2"/>
                    </a:lnTo>
                    <a:lnTo>
                      <a:pt x="5" y="2"/>
                    </a:lnTo>
                    <a:lnTo>
                      <a:pt x="1" y="2"/>
                    </a:lnTo>
                    <a:lnTo>
                      <a:pt x="0" y="4"/>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79" name="Freeform 83">
                <a:extLst>
                  <a:ext uri="{FF2B5EF4-FFF2-40B4-BE49-F238E27FC236}">
                    <a16:creationId xmlns:a16="http://schemas.microsoft.com/office/drawing/2014/main" id="{FD2E968C-1759-404A-BE72-7454D1A44691}"/>
                  </a:ext>
                </a:extLst>
              </p:cNvPr>
              <p:cNvSpPr>
                <a:spLocks/>
              </p:cNvSpPr>
              <p:nvPr/>
            </p:nvSpPr>
            <p:spPr bwMode="auto">
              <a:xfrm>
                <a:off x="3161" y="1102"/>
                <a:ext cx="366" cy="521"/>
              </a:xfrm>
              <a:custGeom>
                <a:avLst/>
                <a:gdLst>
                  <a:gd name="T0" fmla="*/ 489 w 319"/>
                  <a:gd name="T1" fmla="*/ 2 h 458"/>
                  <a:gd name="T2" fmla="*/ 556 w 319"/>
                  <a:gd name="T3" fmla="*/ 2 h 458"/>
                  <a:gd name="T4" fmla="*/ 608 w 319"/>
                  <a:gd name="T5" fmla="*/ 3 h 458"/>
                  <a:gd name="T6" fmla="*/ 664 w 319"/>
                  <a:gd name="T7" fmla="*/ 23 h 458"/>
                  <a:gd name="T8" fmla="*/ 708 w 319"/>
                  <a:gd name="T9" fmla="*/ 42 h 458"/>
                  <a:gd name="T10" fmla="*/ 766 w 319"/>
                  <a:gd name="T11" fmla="*/ 78 h 458"/>
                  <a:gd name="T12" fmla="*/ 816 w 319"/>
                  <a:gd name="T13" fmla="*/ 142 h 458"/>
                  <a:gd name="T14" fmla="*/ 853 w 319"/>
                  <a:gd name="T15" fmla="*/ 213 h 458"/>
                  <a:gd name="T16" fmla="*/ 871 w 319"/>
                  <a:gd name="T17" fmla="*/ 261 h 458"/>
                  <a:gd name="T18" fmla="*/ 883 w 319"/>
                  <a:gd name="T19" fmla="*/ 303 h 458"/>
                  <a:gd name="T20" fmla="*/ 885 w 319"/>
                  <a:gd name="T21" fmla="*/ 342 h 458"/>
                  <a:gd name="T22" fmla="*/ 896 w 319"/>
                  <a:gd name="T23" fmla="*/ 385 h 458"/>
                  <a:gd name="T24" fmla="*/ 907 w 319"/>
                  <a:gd name="T25" fmla="*/ 422 h 458"/>
                  <a:gd name="T26" fmla="*/ 920 w 319"/>
                  <a:gd name="T27" fmla="*/ 470 h 458"/>
                  <a:gd name="T28" fmla="*/ 923 w 319"/>
                  <a:gd name="T29" fmla="*/ 510 h 458"/>
                  <a:gd name="T30" fmla="*/ 930 w 319"/>
                  <a:gd name="T31" fmla="*/ 555 h 458"/>
                  <a:gd name="T32" fmla="*/ 936 w 319"/>
                  <a:gd name="T33" fmla="*/ 608 h 458"/>
                  <a:gd name="T34" fmla="*/ 942 w 319"/>
                  <a:gd name="T35" fmla="*/ 662 h 458"/>
                  <a:gd name="T36" fmla="*/ 943 w 319"/>
                  <a:gd name="T37" fmla="*/ 713 h 458"/>
                  <a:gd name="T38" fmla="*/ 943 w 319"/>
                  <a:gd name="T39" fmla="*/ 765 h 458"/>
                  <a:gd name="T40" fmla="*/ 946 w 319"/>
                  <a:gd name="T41" fmla="*/ 824 h 458"/>
                  <a:gd name="T42" fmla="*/ 946 w 319"/>
                  <a:gd name="T43" fmla="*/ 875 h 458"/>
                  <a:gd name="T44" fmla="*/ 946 w 319"/>
                  <a:gd name="T45" fmla="*/ 922 h 458"/>
                  <a:gd name="T46" fmla="*/ 943 w 319"/>
                  <a:gd name="T47" fmla="*/ 967 h 458"/>
                  <a:gd name="T48" fmla="*/ 943 w 319"/>
                  <a:gd name="T49" fmla="*/ 1014 h 458"/>
                  <a:gd name="T50" fmla="*/ 936 w 319"/>
                  <a:gd name="T51" fmla="*/ 1080 h 458"/>
                  <a:gd name="T52" fmla="*/ 923 w 319"/>
                  <a:gd name="T53" fmla="*/ 1130 h 458"/>
                  <a:gd name="T54" fmla="*/ 884 w 319"/>
                  <a:gd name="T55" fmla="*/ 1185 h 458"/>
                  <a:gd name="T56" fmla="*/ 836 w 319"/>
                  <a:gd name="T57" fmla="*/ 1231 h 458"/>
                  <a:gd name="T58" fmla="*/ 799 w 319"/>
                  <a:gd name="T59" fmla="*/ 1264 h 458"/>
                  <a:gd name="T60" fmla="*/ 757 w 319"/>
                  <a:gd name="T61" fmla="*/ 1290 h 458"/>
                  <a:gd name="T62" fmla="*/ 702 w 319"/>
                  <a:gd name="T63" fmla="*/ 1324 h 458"/>
                  <a:gd name="T64" fmla="*/ 674 w 319"/>
                  <a:gd name="T65" fmla="*/ 1335 h 458"/>
                  <a:gd name="T66" fmla="*/ 641 w 319"/>
                  <a:gd name="T67" fmla="*/ 1335 h 458"/>
                  <a:gd name="T68" fmla="*/ 594 w 319"/>
                  <a:gd name="T69" fmla="*/ 1335 h 458"/>
                  <a:gd name="T70" fmla="*/ 529 w 319"/>
                  <a:gd name="T71" fmla="*/ 1335 h 458"/>
                  <a:gd name="T72" fmla="*/ 467 w 319"/>
                  <a:gd name="T73" fmla="*/ 1335 h 458"/>
                  <a:gd name="T74" fmla="*/ 406 w 319"/>
                  <a:gd name="T75" fmla="*/ 1335 h 458"/>
                  <a:gd name="T76" fmla="*/ 355 w 319"/>
                  <a:gd name="T77" fmla="*/ 1327 h 458"/>
                  <a:gd name="T78" fmla="*/ 310 w 319"/>
                  <a:gd name="T79" fmla="*/ 1313 h 458"/>
                  <a:gd name="T80" fmla="*/ 273 w 319"/>
                  <a:gd name="T81" fmla="*/ 1275 h 458"/>
                  <a:gd name="T82" fmla="*/ 228 w 319"/>
                  <a:gd name="T83" fmla="*/ 1231 h 458"/>
                  <a:gd name="T84" fmla="*/ 181 w 319"/>
                  <a:gd name="T85" fmla="*/ 1175 h 458"/>
                  <a:gd name="T86" fmla="*/ 128 w 319"/>
                  <a:gd name="T87" fmla="*/ 1114 h 458"/>
                  <a:gd name="T88" fmla="*/ 86 w 319"/>
                  <a:gd name="T89" fmla="*/ 1046 h 458"/>
                  <a:gd name="T90" fmla="*/ 43 w 319"/>
                  <a:gd name="T91" fmla="*/ 980 h 458"/>
                  <a:gd name="T92" fmla="*/ 18 w 319"/>
                  <a:gd name="T93" fmla="*/ 919 h 458"/>
                  <a:gd name="T94" fmla="*/ 3 w 319"/>
                  <a:gd name="T95" fmla="*/ 875 h 458"/>
                  <a:gd name="T96" fmla="*/ 0 w 319"/>
                  <a:gd name="T97" fmla="*/ 833 h 458"/>
                  <a:gd name="T98" fmla="*/ 0 w 319"/>
                  <a:gd name="T99" fmla="*/ 779 h 458"/>
                  <a:gd name="T100" fmla="*/ 0 w 319"/>
                  <a:gd name="T101" fmla="*/ 713 h 458"/>
                  <a:gd name="T102" fmla="*/ 3 w 319"/>
                  <a:gd name="T103" fmla="*/ 648 h 458"/>
                  <a:gd name="T104" fmla="*/ 18 w 319"/>
                  <a:gd name="T105" fmla="*/ 576 h 458"/>
                  <a:gd name="T106" fmla="*/ 33 w 319"/>
                  <a:gd name="T107" fmla="*/ 498 h 458"/>
                  <a:gd name="T108" fmla="*/ 47 w 319"/>
                  <a:gd name="T109" fmla="*/ 422 h 458"/>
                  <a:gd name="T110" fmla="*/ 70 w 319"/>
                  <a:gd name="T111" fmla="*/ 348 h 458"/>
                  <a:gd name="T112" fmla="*/ 102 w 319"/>
                  <a:gd name="T113" fmla="*/ 278 h 458"/>
                  <a:gd name="T114" fmla="*/ 141 w 319"/>
                  <a:gd name="T115" fmla="*/ 213 h 458"/>
                  <a:gd name="T116" fmla="*/ 181 w 319"/>
                  <a:gd name="T117" fmla="*/ 151 h 458"/>
                  <a:gd name="T118" fmla="*/ 228 w 319"/>
                  <a:gd name="T119" fmla="*/ 99 h 458"/>
                  <a:gd name="T120" fmla="*/ 287 w 319"/>
                  <a:gd name="T121" fmla="*/ 54 h 458"/>
                  <a:gd name="T122" fmla="*/ 348 w 319"/>
                  <a:gd name="T123" fmla="*/ 23 h 458"/>
                  <a:gd name="T124" fmla="*/ 415 w 319"/>
                  <a:gd name="T125" fmla="*/ 3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9"/>
                  <a:gd name="T190" fmla="*/ 0 h 458"/>
                  <a:gd name="T191" fmla="*/ 319 w 31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9" h="458">
                    <a:moveTo>
                      <a:pt x="148" y="3"/>
                    </a:moveTo>
                    <a:lnTo>
                      <a:pt x="153" y="2"/>
                    </a:lnTo>
                    <a:lnTo>
                      <a:pt x="159" y="2"/>
                    </a:lnTo>
                    <a:lnTo>
                      <a:pt x="165" y="2"/>
                    </a:lnTo>
                    <a:lnTo>
                      <a:pt x="171" y="2"/>
                    </a:lnTo>
                    <a:lnTo>
                      <a:pt x="176" y="0"/>
                    </a:lnTo>
                    <a:lnTo>
                      <a:pt x="181" y="0"/>
                    </a:lnTo>
                    <a:lnTo>
                      <a:pt x="187" y="2"/>
                    </a:lnTo>
                    <a:lnTo>
                      <a:pt x="192" y="2"/>
                    </a:lnTo>
                    <a:lnTo>
                      <a:pt x="197" y="2"/>
                    </a:lnTo>
                    <a:lnTo>
                      <a:pt x="201" y="3"/>
                    </a:lnTo>
                    <a:lnTo>
                      <a:pt x="205" y="3"/>
                    </a:lnTo>
                    <a:lnTo>
                      <a:pt x="211" y="4"/>
                    </a:lnTo>
                    <a:lnTo>
                      <a:pt x="215" y="6"/>
                    </a:lnTo>
                    <a:lnTo>
                      <a:pt x="219" y="7"/>
                    </a:lnTo>
                    <a:lnTo>
                      <a:pt x="223" y="8"/>
                    </a:lnTo>
                    <a:lnTo>
                      <a:pt x="227" y="10"/>
                    </a:lnTo>
                    <a:lnTo>
                      <a:pt x="230" y="11"/>
                    </a:lnTo>
                    <a:lnTo>
                      <a:pt x="234" y="12"/>
                    </a:lnTo>
                    <a:lnTo>
                      <a:pt x="238" y="14"/>
                    </a:lnTo>
                    <a:lnTo>
                      <a:pt x="240" y="16"/>
                    </a:lnTo>
                    <a:lnTo>
                      <a:pt x="247" y="19"/>
                    </a:lnTo>
                    <a:lnTo>
                      <a:pt x="254" y="23"/>
                    </a:lnTo>
                    <a:lnTo>
                      <a:pt x="258" y="27"/>
                    </a:lnTo>
                    <a:lnTo>
                      <a:pt x="263" y="32"/>
                    </a:lnTo>
                    <a:lnTo>
                      <a:pt x="267" y="38"/>
                    </a:lnTo>
                    <a:lnTo>
                      <a:pt x="273" y="43"/>
                    </a:lnTo>
                    <a:lnTo>
                      <a:pt x="275" y="48"/>
                    </a:lnTo>
                    <a:lnTo>
                      <a:pt x="279" y="54"/>
                    </a:lnTo>
                    <a:lnTo>
                      <a:pt x="282" y="61"/>
                    </a:lnTo>
                    <a:lnTo>
                      <a:pt x="285" y="67"/>
                    </a:lnTo>
                    <a:lnTo>
                      <a:pt x="287" y="73"/>
                    </a:lnTo>
                    <a:lnTo>
                      <a:pt x="290" y="79"/>
                    </a:lnTo>
                    <a:lnTo>
                      <a:pt x="290" y="83"/>
                    </a:lnTo>
                    <a:lnTo>
                      <a:pt x="291" y="86"/>
                    </a:lnTo>
                    <a:lnTo>
                      <a:pt x="293" y="90"/>
                    </a:lnTo>
                    <a:lnTo>
                      <a:pt x="294" y="94"/>
                    </a:lnTo>
                    <a:lnTo>
                      <a:pt x="295" y="97"/>
                    </a:lnTo>
                    <a:lnTo>
                      <a:pt x="295" y="99"/>
                    </a:lnTo>
                    <a:lnTo>
                      <a:pt x="297" y="103"/>
                    </a:lnTo>
                    <a:lnTo>
                      <a:pt x="297" y="106"/>
                    </a:lnTo>
                    <a:lnTo>
                      <a:pt x="298" y="110"/>
                    </a:lnTo>
                    <a:lnTo>
                      <a:pt x="299" y="114"/>
                    </a:lnTo>
                    <a:lnTo>
                      <a:pt x="299" y="117"/>
                    </a:lnTo>
                    <a:lnTo>
                      <a:pt x="301" y="121"/>
                    </a:lnTo>
                    <a:lnTo>
                      <a:pt x="301" y="125"/>
                    </a:lnTo>
                    <a:lnTo>
                      <a:pt x="302" y="128"/>
                    </a:lnTo>
                    <a:lnTo>
                      <a:pt x="302" y="132"/>
                    </a:lnTo>
                    <a:lnTo>
                      <a:pt x="303" y="136"/>
                    </a:lnTo>
                    <a:lnTo>
                      <a:pt x="305" y="138"/>
                    </a:lnTo>
                    <a:lnTo>
                      <a:pt x="306" y="142"/>
                    </a:lnTo>
                    <a:lnTo>
                      <a:pt x="306" y="145"/>
                    </a:lnTo>
                    <a:lnTo>
                      <a:pt x="307" y="149"/>
                    </a:lnTo>
                    <a:lnTo>
                      <a:pt x="307" y="152"/>
                    </a:lnTo>
                    <a:lnTo>
                      <a:pt x="309" y="156"/>
                    </a:lnTo>
                    <a:lnTo>
                      <a:pt x="309" y="160"/>
                    </a:lnTo>
                    <a:lnTo>
                      <a:pt x="310" y="162"/>
                    </a:lnTo>
                    <a:lnTo>
                      <a:pt x="310" y="166"/>
                    </a:lnTo>
                    <a:lnTo>
                      <a:pt x="311" y="170"/>
                    </a:lnTo>
                    <a:lnTo>
                      <a:pt x="311" y="174"/>
                    </a:lnTo>
                    <a:lnTo>
                      <a:pt x="313" y="178"/>
                    </a:lnTo>
                    <a:lnTo>
                      <a:pt x="313" y="182"/>
                    </a:lnTo>
                    <a:lnTo>
                      <a:pt x="313" y="186"/>
                    </a:lnTo>
                    <a:lnTo>
                      <a:pt x="314" y="190"/>
                    </a:lnTo>
                    <a:lnTo>
                      <a:pt x="314" y="196"/>
                    </a:lnTo>
                    <a:lnTo>
                      <a:pt x="314" y="200"/>
                    </a:lnTo>
                    <a:lnTo>
                      <a:pt x="315" y="204"/>
                    </a:lnTo>
                    <a:lnTo>
                      <a:pt x="315" y="208"/>
                    </a:lnTo>
                    <a:lnTo>
                      <a:pt x="317" y="213"/>
                    </a:lnTo>
                    <a:lnTo>
                      <a:pt x="317" y="217"/>
                    </a:lnTo>
                    <a:lnTo>
                      <a:pt x="317" y="223"/>
                    </a:lnTo>
                    <a:lnTo>
                      <a:pt x="317" y="227"/>
                    </a:lnTo>
                    <a:lnTo>
                      <a:pt x="317" y="231"/>
                    </a:lnTo>
                    <a:lnTo>
                      <a:pt x="317" y="235"/>
                    </a:lnTo>
                    <a:lnTo>
                      <a:pt x="318" y="240"/>
                    </a:lnTo>
                    <a:lnTo>
                      <a:pt x="318" y="244"/>
                    </a:lnTo>
                    <a:lnTo>
                      <a:pt x="318" y="249"/>
                    </a:lnTo>
                    <a:lnTo>
                      <a:pt x="318" y="253"/>
                    </a:lnTo>
                    <a:lnTo>
                      <a:pt x="318" y="259"/>
                    </a:lnTo>
                    <a:lnTo>
                      <a:pt x="318" y="263"/>
                    </a:lnTo>
                    <a:lnTo>
                      <a:pt x="319" y="268"/>
                    </a:lnTo>
                    <a:lnTo>
                      <a:pt x="319" y="272"/>
                    </a:lnTo>
                    <a:lnTo>
                      <a:pt x="319" y="276"/>
                    </a:lnTo>
                    <a:lnTo>
                      <a:pt x="319" y="282"/>
                    </a:lnTo>
                    <a:lnTo>
                      <a:pt x="319" y="286"/>
                    </a:lnTo>
                    <a:lnTo>
                      <a:pt x="319" y="290"/>
                    </a:lnTo>
                    <a:lnTo>
                      <a:pt x="319" y="294"/>
                    </a:lnTo>
                    <a:lnTo>
                      <a:pt x="319" y="299"/>
                    </a:lnTo>
                    <a:lnTo>
                      <a:pt x="319" y="303"/>
                    </a:lnTo>
                    <a:lnTo>
                      <a:pt x="319" y="307"/>
                    </a:lnTo>
                    <a:lnTo>
                      <a:pt x="319" y="311"/>
                    </a:lnTo>
                    <a:lnTo>
                      <a:pt x="319" y="315"/>
                    </a:lnTo>
                    <a:lnTo>
                      <a:pt x="319" y="320"/>
                    </a:lnTo>
                    <a:lnTo>
                      <a:pt x="318" y="323"/>
                    </a:lnTo>
                    <a:lnTo>
                      <a:pt x="318" y="327"/>
                    </a:lnTo>
                    <a:lnTo>
                      <a:pt x="318" y="331"/>
                    </a:lnTo>
                    <a:lnTo>
                      <a:pt x="318" y="335"/>
                    </a:lnTo>
                    <a:lnTo>
                      <a:pt x="318" y="339"/>
                    </a:lnTo>
                    <a:lnTo>
                      <a:pt x="318" y="343"/>
                    </a:lnTo>
                    <a:lnTo>
                      <a:pt x="318" y="346"/>
                    </a:lnTo>
                    <a:lnTo>
                      <a:pt x="318" y="351"/>
                    </a:lnTo>
                    <a:lnTo>
                      <a:pt x="317" y="357"/>
                    </a:lnTo>
                    <a:lnTo>
                      <a:pt x="317" y="363"/>
                    </a:lnTo>
                    <a:lnTo>
                      <a:pt x="315" y="369"/>
                    </a:lnTo>
                    <a:lnTo>
                      <a:pt x="314" y="374"/>
                    </a:lnTo>
                    <a:lnTo>
                      <a:pt x="313" y="379"/>
                    </a:lnTo>
                    <a:lnTo>
                      <a:pt x="313" y="383"/>
                    </a:lnTo>
                    <a:lnTo>
                      <a:pt x="311" y="386"/>
                    </a:lnTo>
                    <a:lnTo>
                      <a:pt x="311" y="391"/>
                    </a:lnTo>
                    <a:lnTo>
                      <a:pt x="307" y="395"/>
                    </a:lnTo>
                    <a:lnTo>
                      <a:pt x="303" y="401"/>
                    </a:lnTo>
                    <a:lnTo>
                      <a:pt x="298" y="406"/>
                    </a:lnTo>
                    <a:lnTo>
                      <a:pt x="293" y="413"/>
                    </a:lnTo>
                    <a:lnTo>
                      <a:pt x="289" y="414"/>
                    </a:lnTo>
                    <a:lnTo>
                      <a:pt x="286" y="417"/>
                    </a:lnTo>
                    <a:lnTo>
                      <a:pt x="282" y="421"/>
                    </a:lnTo>
                    <a:lnTo>
                      <a:pt x="279" y="424"/>
                    </a:lnTo>
                    <a:lnTo>
                      <a:pt x="275" y="426"/>
                    </a:lnTo>
                    <a:lnTo>
                      <a:pt x="273" y="429"/>
                    </a:lnTo>
                    <a:lnTo>
                      <a:pt x="269" y="432"/>
                    </a:lnTo>
                    <a:lnTo>
                      <a:pt x="266" y="434"/>
                    </a:lnTo>
                    <a:lnTo>
                      <a:pt x="262" y="436"/>
                    </a:lnTo>
                    <a:lnTo>
                      <a:pt x="259" y="438"/>
                    </a:lnTo>
                    <a:lnTo>
                      <a:pt x="255" y="441"/>
                    </a:lnTo>
                    <a:lnTo>
                      <a:pt x="252" y="444"/>
                    </a:lnTo>
                    <a:lnTo>
                      <a:pt x="246" y="446"/>
                    </a:lnTo>
                    <a:lnTo>
                      <a:pt x="240" y="450"/>
                    </a:lnTo>
                    <a:lnTo>
                      <a:pt x="236" y="453"/>
                    </a:lnTo>
                    <a:lnTo>
                      <a:pt x="232" y="454"/>
                    </a:lnTo>
                    <a:lnTo>
                      <a:pt x="230" y="456"/>
                    </a:lnTo>
                    <a:lnTo>
                      <a:pt x="230" y="457"/>
                    </a:lnTo>
                    <a:lnTo>
                      <a:pt x="228" y="457"/>
                    </a:lnTo>
                    <a:lnTo>
                      <a:pt x="224" y="457"/>
                    </a:lnTo>
                    <a:lnTo>
                      <a:pt x="222" y="457"/>
                    </a:lnTo>
                    <a:lnTo>
                      <a:pt x="219" y="457"/>
                    </a:lnTo>
                    <a:lnTo>
                      <a:pt x="216" y="457"/>
                    </a:lnTo>
                    <a:lnTo>
                      <a:pt x="212" y="457"/>
                    </a:lnTo>
                    <a:lnTo>
                      <a:pt x="208" y="457"/>
                    </a:lnTo>
                    <a:lnTo>
                      <a:pt x="204" y="457"/>
                    </a:lnTo>
                    <a:lnTo>
                      <a:pt x="199" y="457"/>
                    </a:lnTo>
                    <a:lnTo>
                      <a:pt x="195" y="457"/>
                    </a:lnTo>
                    <a:lnTo>
                      <a:pt x="189" y="457"/>
                    </a:lnTo>
                    <a:lnTo>
                      <a:pt x="184" y="457"/>
                    </a:lnTo>
                    <a:lnTo>
                      <a:pt x="179" y="457"/>
                    </a:lnTo>
                    <a:lnTo>
                      <a:pt x="173" y="458"/>
                    </a:lnTo>
                    <a:lnTo>
                      <a:pt x="168" y="457"/>
                    </a:lnTo>
                    <a:lnTo>
                      <a:pt x="163" y="457"/>
                    </a:lnTo>
                    <a:lnTo>
                      <a:pt x="157" y="457"/>
                    </a:lnTo>
                    <a:lnTo>
                      <a:pt x="152" y="457"/>
                    </a:lnTo>
                    <a:lnTo>
                      <a:pt x="146" y="457"/>
                    </a:lnTo>
                    <a:lnTo>
                      <a:pt x="141" y="457"/>
                    </a:lnTo>
                    <a:lnTo>
                      <a:pt x="137" y="457"/>
                    </a:lnTo>
                    <a:lnTo>
                      <a:pt x="133" y="457"/>
                    </a:lnTo>
                    <a:lnTo>
                      <a:pt x="128" y="456"/>
                    </a:lnTo>
                    <a:lnTo>
                      <a:pt x="124" y="456"/>
                    </a:lnTo>
                    <a:lnTo>
                      <a:pt x="120" y="454"/>
                    </a:lnTo>
                    <a:lnTo>
                      <a:pt x="117" y="454"/>
                    </a:lnTo>
                    <a:lnTo>
                      <a:pt x="112" y="453"/>
                    </a:lnTo>
                    <a:lnTo>
                      <a:pt x="108" y="453"/>
                    </a:lnTo>
                    <a:lnTo>
                      <a:pt x="105" y="449"/>
                    </a:lnTo>
                    <a:lnTo>
                      <a:pt x="100" y="445"/>
                    </a:lnTo>
                    <a:lnTo>
                      <a:pt x="97" y="442"/>
                    </a:lnTo>
                    <a:lnTo>
                      <a:pt x="94" y="440"/>
                    </a:lnTo>
                    <a:lnTo>
                      <a:pt x="92" y="437"/>
                    </a:lnTo>
                    <a:lnTo>
                      <a:pt x="87" y="433"/>
                    </a:lnTo>
                    <a:lnTo>
                      <a:pt x="83" y="429"/>
                    </a:lnTo>
                    <a:lnTo>
                      <a:pt x="81" y="425"/>
                    </a:lnTo>
                    <a:lnTo>
                      <a:pt x="77" y="421"/>
                    </a:lnTo>
                    <a:lnTo>
                      <a:pt x="73" y="417"/>
                    </a:lnTo>
                    <a:lnTo>
                      <a:pt x="69" y="413"/>
                    </a:lnTo>
                    <a:lnTo>
                      <a:pt x="65" y="408"/>
                    </a:lnTo>
                    <a:lnTo>
                      <a:pt x="61" y="402"/>
                    </a:lnTo>
                    <a:lnTo>
                      <a:pt x="57" y="398"/>
                    </a:lnTo>
                    <a:lnTo>
                      <a:pt x="53" y="391"/>
                    </a:lnTo>
                    <a:lnTo>
                      <a:pt x="47" y="386"/>
                    </a:lnTo>
                    <a:lnTo>
                      <a:pt x="43" y="381"/>
                    </a:lnTo>
                    <a:lnTo>
                      <a:pt x="39" y="375"/>
                    </a:lnTo>
                    <a:lnTo>
                      <a:pt x="35" y="370"/>
                    </a:lnTo>
                    <a:lnTo>
                      <a:pt x="31" y="365"/>
                    </a:lnTo>
                    <a:lnTo>
                      <a:pt x="28" y="358"/>
                    </a:lnTo>
                    <a:lnTo>
                      <a:pt x="24" y="353"/>
                    </a:lnTo>
                    <a:lnTo>
                      <a:pt x="20" y="347"/>
                    </a:lnTo>
                    <a:lnTo>
                      <a:pt x="18" y="341"/>
                    </a:lnTo>
                    <a:lnTo>
                      <a:pt x="15" y="335"/>
                    </a:lnTo>
                    <a:lnTo>
                      <a:pt x="12" y="330"/>
                    </a:lnTo>
                    <a:lnTo>
                      <a:pt x="10" y="324"/>
                    </a:lnTo>
                    <a:lnTo>
                      <a:pt x="7" y="319"/>
                    </a:lnTo>
                    <a:lnTo>
                      <a:pt x="6" y="314"/>
                    </a:lnTo>
                    <a:lnTo>
                      <a:pt x="6" y="310"/>
                    </a:lnTo>
                    <a:lnTo>
                      <a:pt x="4" y="306"/>
                    </a:lnTo>
                    <a:lnTo>
                      <a:pt x="3" y="303"/>
                    </a:lnTo>
                    <a:lnTo>
                      <a:pt x="3" y="299"/>
                    </a:lnTo>
                    <a:lnTo>
                      <a:pt x="2" y="296"/>
                    </a:lnTo>
                    <a:lnTo>
                      <a:pt x="2" y="292"/>
                    </a:lnTo>
                    <a:lnTo>
                      <a:pt x="0" y="288"/>
                    </a:lnTo>
                    <a:lnTo>
                      <a:pt x="0" y="284"/>
                    </a:lnTo>
                    <a:lnTo>
                      <a:pt x="0" y="280"/>
                    </a:lnTo>
                    <a:lnTo>
                      <a:pt x="0" y="275"/>
                    </a:lnTo>
                    <a:lnTo>
                      <a:pt x="0" y="271"/>
                    </a:lnTo>
                    <a:lnTo>
                      <a:pt x="0" y="266"/>
                    </a:lnTo>
                    <a:lnTo>
                      <a:pt x="0" y="260"/>
                    </a:lnTo>
                    <a:lnTo>
                      <a:pt x="0" y="255"/>
                    </a:lnTo>
                    <a:lnTo>
                      <a:pt x="0" y="249"/>
                    </a:lnTo>
                    <a:lnTo>
                      <a:pt x="0" y="244"/>
                    </a:lnTo>
                    <a:lnTo>
                      <a:pt x="2" y="239"/>
                    </a:lnTo>
                    <a:lnTo>
                      <a:pt x="2" y="232"/>
                    </a:lnTo>
                    <a:lnTo>
                      <a:pt x="2" y="227"/>
                    </a:lnTo>
                    <a:lnTo>
                      <a:pt x="3" y="221"/>
                    </a:lnTo>
                    <a:lnTo>
                      <a:pt x="3" y="215"/>
                    </a:lnTo>
                    <a:lnTo>
                      <a:pt x="4" y="208"/>
                    </a:lnTo>
                    <a:lnTo>
                      <a:pt x="6" y="203"/>
                    </a:lnTo>
                    <a:lnTo>
                      <a:pt x="6" y="197"/>
                    </a:lnTo>
                    <a:lnTo>
                      <a:pt x="7" y="190"/>
                    </a:lnTo>
                    <a:lnTo>
                      <a:pt x="8" y="184"/>
                    </a:lnTo>
                    <a:lnTo>
                      <a:pt x="10" y="177"/>
                    </a:lnTo>
                    <a:lnTo>
                      <a:pt x="11" y="170"/>
                    </a:lnTo>
                    <a:lnTo>
                      <a:pt x="12" y="165"/>
                    </a:lnTo>
                    <a:lnTo>
                      <a:pt x="14" y="158"/>
                    </a:lnTo>
                    <a:lnTo>
                      <a:pt x="15" y="152"/>
                    </a:lnTo>
                    <a:lnTo>
                      <a:pt x="16" y="145"/>
                    </a:lnTo>
                    <a:lnTo>
                      <a:pt x="19" y="140"/>
                    </a:lnTo>
                    <a:lnTo>
                      <a:pt x="20" y="133"/>
                    </a:lnTo>
                    <a:lnTo>
                      <a:pt x="23" y="126"/>
                    </a:lnTo>
                    <a:lnTo>
                      <a:pt x="24" y="119"/>
                    </a:lnTo>
                    <a:lnTo>
                      <a:pt x="27" y="114"/>
                    </a:lnTo>
                    <a:lnTo>
                      <a:pt x="30" y="107"/>
                    </a:lnTo>
                    <a:lnTo>
                      <a:pt x="33" y="101"/>
                    </a:lnTo>
                    <a:lnTo>
                      <a:pt x="35" y="95"/>
                    </a:lnTo>
                    <a:lnTo>
                      <a:pt x="38" y="90"/>
                    </a:lnTo>
                    <a:lnTo>
                      <a:pt x="41" y="83"/>
                    </a:lnTo>
                    <a:lnTo>
                      <a:pt x="43" y="78"/>
                    </a:lnTo>
                    <a:lnTo>
                      <a:pt x="47" y="73"/>
                    </a:lnTo>
                    <a:lnTo>
                      <a:pt x="50" y="67"/>
                    </a:lnTo>
                    <a:lnTo>
                      <a:pt x="53" y="62"/>
                    </a:lnTo>
                    <a:lnTo>
                      <a:pt x="57" y="57"/>
                    </a:lnTo>
                    <a:lnTo>
                      <a:pt x="61" y="52"/>
                    </a:lnTo>
                    <a:lnTo>
                      <a:pt x="65" y="47"/>
                    </a:lnTo>
                    <a:lnTo>
                      <a:pt x="69" y="42"/>
                    </a:lnTo>
                    <a:lnTo>
                      <a:pt x="73" y="38"/>
                    </a:lnTo>
                    <a:lnTo>
                      <a:pt x="77" y="34"/>
                    </a:lnTo>
                    <a:lnTo>
                      <a:pt x="81" y="31"/>
                    </a:lnTo>
                    <a:lnTo>
                      <a:pt x="85" y="27"/>
                    </a:lnTo>
                    <a:lnTo>
                      <a:pt x="90" y="23"/>
                    </a:lnTo>
                    <a:lnTo>
                      <a:pt x="96" y="19"/>
                    </a:lnTo>
                    <a:lnTo>
                      <a:pt x="101" y="16"/>
                    </a:lnTo>
                    <a:lnTo>
                      <a:pt x="106" y="14"/>
                    </a:lnTo>
                    <a:lnTo>
                      <a:pt x="112" y="11"/>
                    </a:lnTo>
                    <a:lnTo>
                      <a:pt x="117" y="8"/>
                    </a:lnTo>
                    <a:lnTo>
                      <a:pt x="122" y="7"/>
                    </a:lnTo>
                    <a:lnTo>
                      <a:pt x="128" y="6"/>
                    </a:lnTo>
                    <a:lnTo>
                      <a:pt x="134" y="4"/>
                    </a:lnTo>
                    <a:lnTo>
                      <a:pt x="140" y="3"/>
                    </a:lnTo>
                    <a:lnTo>
                      <a:pt x="148" y="3"/>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80" name="Freeform 84">
                <a:extLst>
                  <a:ext uri="{FF2B5EF4-FFF2-40B4-BE49-F238E27FC236}">
                    <a16:creationId xmlns:a16="http://schemas.microsoft.com/office/drawing/2014/main" id="{6D8A35C9-2F1B-40AC-9D97-B0860FF40567}"/>
                  </a:ext>
                </a:extLst>
              </p:cNvPr>
              <p:cNvSpPr>
                <a:spLocks/>
              </p:cNvSpPr>
              <p:nvPr/>
            </p:nvSpPr>
            <p:spPr bwMode="auto">
              <a:xfrm>
                <a:off x="2831" y="1698"/>
                <a:ext cx="1073" cy="38"/>
              </a:xfrm>
              <a:custGeom>
                <a:avLst/>
                <a:gdLst>
                  <a:gd name="T0" fmla="*/ 1 w 1518"/>
                  <a:gd name="T1" fmla="*/ 0 h 24"/>
                  <a:gd name="T2" fmla="*/ 1 w 1518"/>
                  <a:gd name="T3" fmla="*/ 0 h 24"/>
                  <a:gd name="T4" fmla="*/ 3 w 1518"/>
                  <a:gd name="T5" fmla="*/ 0 h 24"/>
                  <a:gd name="T6" fmla="*/ 5 w 1518"/>
                  <a:gd name="T7" fmla="*/ 0 h 24"/>
                  <a:gd name="T8" fmla="*/ 8 w 1518"/>
                  <a:gd name="T9" fmla="*/ 0 h 24"/>
                  <a:gd name="T10" fmla="*/ 10 w 1518"/>
                  <a:gd name="T11" fmla="*/ 0 h 24"/>
                  <a:gd name="T12" fmla="*/ 13 w 1518"/>
                  <a:gd name="T13" fmla="*/ 0 h 24"/>
                  <a:gd name="T14" fmla="*/ 16 w 1518"/>
                  <a:gd name="T15" fmla="*/ 273 h 24"/>
                  <a:gd name="T16" fmla="*/ 19 w 1518"/>
                  <a:gd name="T17" fmla="*/ 273 h 24"/>
                  <a:gd name="T18" fmla="*/ 23 w 1518"/>
                  <a:gd name="T19" fmla="*/ 273 h 24"/>
                  <a:gd name="T20" fmla="*/ 25 w 1518"/>
                  <a:gd name="T21" fmla="*/ 273 h 24"/>
                  <a:gd name="T22" fmla="*/ 28 w 1518"/>
                  <a:gd name="T23" fmla="*/ 273 h 24"/>
                  <a:gd name="T24" fmla="*/ 31 w 1518"/>
                  <a:gd name="T25" fmla="*/ 273 h 24"/>
                  <a:gd name="T26" fmla="*/ 33 w 1518"/>
                  <a:gd name="T27" fmla="*/ 273 h 24"/>
                  <a:gd name="T28" fmla="*/ 35 w 1518"/>
                  <a:gd name="T29" fmla="*/ 273 h 24"/>
                  <a:gd name="T30" fmla="*/ 37 w 1518"/>
                  <a:gd name="T31" fmla="*/ 501 h 24"/>
                  <a:gd name="T32" fmla="*/ 39 w 1518"/>
                  <a:gd name="T33" fmla="*/ 501 h 24"/>
                  <a:gd name="T34" fmla="*/ 40 w 1518"/>
                  <a:gd name="T35" fmla="*/ 501 h 24"/>
                  <a:gd name="T36" fmla="*/ 43 w 1518"/>
                  <a:gd name="T37" fmla="*/ 501 h 24"/>
                  <a:gd name="T38" fmla="*/ 45 w 1518"/>
                  <a:gd name="T39" fmla="*/ 501 h 24"/>
                  <a:gd name="T40" fmla="*/ 48 w 1518"/>
                  <a:gd name="T41" fmla="*/ 501 h 24"/>
                  <a:gd name="T42" fmla="*/ 51 w 1518"/>
                  <a:gd name="T43" fmla="*/ 501 h 24"/>
                  <a:gd name="T44" fmla="*/ 53 w 1518"/>
                  <a:gd name="T45" fmla="*/ 501 h 24"/>
                  <a:gd name="T46" fmla="*/ 56 w 1518"/>
                  <a:gd name="T47" fmla="*/ 501 h 24"/>
                  <a:gd name="T48" fmla="*/ 58 w 1518"/>
                  <a:gd name="T49" fmla="*/ 501 h 24"/>
                  <a:gd name="T50" fmla="*/ 61 w 1518"/>
                  <a:gd name="T51" fmla="*/ 501 h 24"/>
                  <a:gd name="T52" fmla="*/ 63 w 1518"/>
                  <a:gd name="T53" fmla="*/ 501 h 24"/>
                  <a:gd name="T54" fmla="*/ 64 w 1518"/>
                  <a:gd name="T55" fmla="*/ 501 h 24"/>
                  <a:gd name="T56" fmla="*/ 66 w 1518"/>
                  <a:gd name="T57" fmla="*/ 501 h 24"/>
                  <a:gd name="T58" fmla="*/ 67 w 1518"/>
                  <a:gd name="T59" fmla="*/ 501 h 24"/>
                  <a:gd name="T60" fmla="*/ 68 w 1518"/>
                  <a:gd name="T61" fmla="*/ 501 h 24"/>
                  <a:gd name="T62" fmla="*/ 68 w 1518"/>
                  <a:gd name="T63" fmla="*/ 4747 h 24"/>
                  <a:gd name="T64" fmla="*/ 67 w 1518"/>
                  <a:gd name="T65" fmla="*/ 4747 h 24"/>
                  <a:gd name="T66" fmla="*/ 66 w 1518"/>
                  <a:gd name="T67" fmla="*/ 4747 h 24"/>
                  <a:gd name="T68" fmla="*/ 64 w 1518"/>
                  <a:gd name="T69" fmla="*/ 4747 h 24"/>
                  <a:gd name="T70" fmla="*/ 62 w 1518"/>
                  <a:gd name="T71" fmla="*/ 4747 h 24"/>
                  <a:gd name="T72" fmla="*/ 59 w 1518"/>
                  <a:gd name="T73" fmla="*/ 5014 h 24"/>
                  <a:gd name="T74" fmla="*/ 57 w 1518"/>
                  <a:gd name="T75" fmla="*/ 5014 h 24"/>
                  <a:gd name="T76" fmla="*/ 54 w 1518"/>
                  <a:gd name="T77" fmla="*/ 5095 h 24"/>
                  <a:gd name="T78" fmla="*/ 51 w 1518"/>
                  <a:gd name="T79" fmla="*/ 5095 h 24"/>
                  <a:gd name="T80" fmla="*/ 48 w 1518"/>
                  <a:gd name="T81" fmla="*/ 5095 h 24"/>
                  <a:gd name="T82" fmla="*/ 45 w 1518"/>
                  <a:gd name="T83" fmla="*/ 5656 h 24"/>
                  <a:gd name="T84" fmla="*/ 42 w 1518"/>
                  <a:gd name="T85" fmla="*/ 5656 h 24"/>
                  <a:gd name="T86" fmla="*/ 40 w 1518"/>
                  <a:gd name="T87" fmla="*/ 5656 h 24"/>
                  <a:gd name="T88" fmla="*/ 38 w 1518"/>
                  <a:gd name="T89" fmla="*/ 5656 h 24"/>
                  <a:gd name="T90" fmla="*/ 37 w 1518"/>
                  <a:gd name="T91" fmla="*/ 5656 h 24"/>
                  <a:gd name="T92" fmla="*/ 36 w 1518"/>
                  <a:gd name="T93" fmla="*/ 5656 h 24"/>
                  <a:gd name="T94" fmla="*/ 35 w 1518"/>
                  <a:gd name="T95" fmla="*/ 5095 h 24"/>
                  <a:gd name="T96" fmla="*/ 34 w 1518"/>
                  <a:gd name="T97" fmla="*/ 5095 h 24"/>
                  <a:gd name="T98" fmla="*/ 33 w 1518"/>
                  <a:gd name="T99" fmla="*/ 5014 h 24"/>
                  <a:gd name="T100" fmla="*/ 30 w 1518"/>
                  <a:gd name="T101" fmla="*/ 5014 h 24"/>
                  <a:gd name="T102" fmla="*/ 28 w 1518"/>
                  <a:gd name="T103" fmla="*/ 5014 h 24"/>
                  <a:gd name="T104" fmla="*/ 25 w 1518"/>
                  <a:gd name="T105" fmla="*/ 5014 h 24"/>
                  <a:gd name="T106" fmla="*/ 22 w 1518"/>
                  <a:gd name="T107" fmla="*/ 5014 h 24"/>
                  <a:gd name="T108" fmla="*/ 19 w 1518"/>
                  <a:gd name="T109" fmla="*/ 5014 h 24"/>
                  <a:gd name="T110" fmla="*/ 16 w 1518"/>
                  <a:gd name="T111" fmla="*/ 5014 h 24"/>
                  <a:gd name="T112" fmla="*/ 13 w 1518"/>
                  <a:gd name="T113" fmla="*/ 5014 h 24"/>
                  <a:gd name="T114" fmla="*/ 9 w 1518"/>
                  <a:gd name="T115" fmla="*/ 5014 h 24"/>
                  <a:gd name="T116" fmla="*/ 6 w 1518"/>
                  <a:gd name="T117" fmla="*/ 5014 h 24"/>
                  <a:gd name="T118" fmla="*/ 4 w 1518"/>
                  <a:gd name="T119" fmla="*/ 5014 h 24"/>
                  <a:gd name="T120" fmla="*/ 2 w 1518"/>
                  <a:gd name="T121" fmla="*/ 5014 h 24"/>
                  <a:gd name="T122" fmla="*/ 1 w 1518"/>
                  <a:gd name="T123" fmla="*/ 5014 h 24"/>
                  <a:gd name="T124" fmla="*/ 1 w 1518"/>
                  <a:gd name="T125" fmla="*/ 5014 h 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18"/>
                  <a:gd name="T190" fmla="*/ 0 h 24"/>
                  <a:gd name="T191" fmla="*/ 1518 w 1518"/>
                  <a:gd name="T192" fmla="*/ 24 h 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18" h="24">
                    <a:moveTo>
                      <a:pt x="0" y="0"/>
                    </a:moveTo>
                    <a:lnTo>
                      <a:pt x="1" y="0"/>
                    </a:lnTo>
                    <a:lnTo>
                      <a:pt x="7" y="0"/>
                    </a:lnTo>
                    <a:lnTo>
                      <a:pt x="11" y="0"/>
                    </a:lnTo>
                    <a:lnTo>
                      <a:pt x="15" y="0"/>
                    </a:lnTo>
                    <a:lnTo>
                      <a:pt x="20" y="0"/>
                    </a:lnTo>
                    <a:lnTo>
                      <a:pt x="28" y="0"/>
                    </a:lnTo>
                    <a:lnTo>
                      <a:pt x="35" y="0"/>
                    </a:lnTo>
                    <a:lnTo>
                      <a:pt x="42" y="0"/>
                    </a:lnTo>
                    <a:lnTo>
                      <a:pt x="50" y="0"/>
                    </a:lnTo>
                    <a:lnTo>
                      <a:pt x="60" y="0"/>
                    </a:lnTo>
                    <a:lnTo>
                      <a:pt x="68" y="0"/>
                    </a:lnTo>
                    <a:lnTo>
                      <a:pt x="79" y="0"/>
                    </a:lnTo>
                    <a:lnTo>
                      <a:pt x="90" y="0"/>
                    </a:lnTo>
                    <a:lnTo>
                      <a:pt x="102" y="0"/>
                    </a:lnTo>
                    <a:lnTo>
                      <a:pt x="114" y="0"/>
                    </a:lnTo>
                    <a:lnTo>
                      <a:pt x="127" y="0"/>
                    </a:lnTo>
                    <a:lnTo>
                      <a:pt x="139" y="0"/>
                    </a:lnTo>
                    <a:lnTo>
                      <a:pt x="153" y="0"/>
                    </a:lnTo>
                    <a:lnTo>
                      <a:pt x="166" y="0"/>
                    </a:lnTo>
                    <a:lnTo>
                      <a:pt x="181" y="0"/>
                    </a:lnTo>
                    <a:lnTo>
                      <a:pt x="196" y="0"/>
                    </a:lnTo>
                    <a:lnTo>
                      <a:pt x="212" y="0"/>
                    </a:lnTo>
                    <a:lnTo>
                      <a:pt x="227" y="0"/>
                    </a:lnTo>
                    <a:lnTo>
                      <a:pt x="241" y="0"/>
                    </a:lnTo>
                    <a:lnTo>
                      <a:pt x="257" y="0"/>
                    </a:lnTo>
                    <a:lnTo>
                      <a:pt x="273" y="0"/>
                    </a:lnTo>
                    <a:lnTo>
                      <a:pt x="290" y="0"/>
                    </a:lnTo>
                    <a:lnTo>
                      <a:pt x="307" y="0"/>
                    </a:lnTo>
                    <a:lnTo>
                      <a:pt x="324" y="0"/>
                    </a:lnTo>
                    <a:lnTo>
                      <a:pt x="342" y="1"/>
                    </a:lnTo>
                    <a:lnTo>
                      <a:pt x="358" y="1"/>
                    </a:lnTo>
                    <a:lnTo>
                      <a:pt x="375" y="1"/>
                    </a:lnTo>
                    <a:lnTo>
                      <a:pt x="391" y="1"/>
                    </a:lnTo>
                    <a:lnTo>
                      <a:pt x="410" y="1"/>
                    </a:lnTo>
                    <a:lnTo>
                      <a:pt x="428" y="1"/>
                    </a:lnTo>
                    <a:lnTo>
                      <a:pt x="445" y="1"/>
                    </a:lnTo>
                    <a:lnTo>
                      <a:pt x="463" y="1"/>
                    </a:lnTo>
                    <a:lnTo>
                      <a:pt x="480" y="1"/>
                    </a:lnTo>
                    <a:lnTo>
                      <a:pt x="496" y="1"/>
                    </a:lnTo>
                    <a:lnTo>
                      <a:pt x="514" y="1"/>
                    </a:lnTo>
                    <a:lnTo>
                      <a:pt x="531" y="1"/>
                    </a:lnTo>
                    <a:lnTo>
                      <a:pt x="548" y="1"/>
                    </a:lnTo>
                    <a:lnTo>
                      <a:pt x="564" y="1"/>
                    </a:lnTo>
                    <a:lnTo>
                      <a:pt x="581" y="1"/>
                    </a:lnTo>
                    <a:lnTo>
                      <a:pt x="598" y="1"/>
                    </a:lnTo>
                    <a:lnTo>
                      <a:pt x="614" y="1"/>
                    </a:lnTo>
                    <a:lnTo>
                      <a:pt x="630" y="1"/>
                    </a:lnTo>
                    <a:lnTo>
                      <a:pt x="645" y="1"/>
                    </a:lnTo>
                    <a:lnTo>
                      <a:pt x="660" y="1"/>
                    </a:lnTo>
                    <a:lnTo>
                      <a:pt x="676" y="1"/>
                    </a:lnTo>
                    <a:lnTo>
                      <a:pt x="689" y="1"/>
                    </a:lnTo>
                    <a:lnTo>
                      <a:pt x="704" y="1"/>
                    </a:lnTo>
                    <a:lnTo>
                      <a:pt x="717" y="1"/>
                    </a:lnTo>
                    <a:lnTo>
                      <a:pt x="732" y="1"/>
                    </a:lnTo>
                    <a:lnTo>
                      <a:pt x="744" y="1"/>
                    </a:lnTo>
                    <a:lnTo>
                      <a:pt x="756" y="1"/>
                    </a:lnTo>
                    <a:lnTo>
                      <a:pt x="767" y="1"/>
                    </a:lnTo>
                    <a:lnTo>
                      <a:pt x="779" y="1"/>
                    </a:lnTo>
                    <a:lnTo>
                      <a:pt x="790" y="1"/>
                    </a:lnTo>
                    <a:lnTo>
                      <a:pt x="800" y="1"/>
                    </a:lnTo>
                    <a:lnTo>
                      <a:pt x="810" y="1"/>
                    </a:lnTo>
                    <a:lnTo>
                      <a:pt x="819" y="2"/>
                    </a:lnTo>
                    <a:lnTo>
                      <a:pt x="827" y="2"/>
                    </a:lnTo>
                    <a:lnTo>
                      <a:pt x="837" y="2"/>
                    </a:lnTo>
                    <a:lnTo>
                      <a:pt x="846" y="2"/>
                    </a:lnTo>
                    <a:lnTo>
                      <a:pt x="857" y="2"/>
                    </a:lnTo>
                    <a:lnTo>
                      <a:pt x="866" y="2"/>
                    </a:lnTo>
                    <a:lnTo>
                      <a:pt x="878" y="2"/>
                    </a:lnTo>
                    <a:lnTo>
                      <a:pt x="889" y="2"/>
                    </a:lnTo>
                    <a:lnTo>
                      <a:pt x="901" y="2"/>
                    </a:lnTo>
                    <a:lnTo>
                      <a:pt x="912" y="2"/>
                    </a:lnTo>
                    <a:lnTo>
                      <a:pt x="925" y="2"/>
                    </a:lnTo>
                    <a:lnTo>
                      <a:pt x="937" y="2"/>
                    </a:lnTo>
                    <a:lnTo>
                      <a:pt x="951" y="2"/>
                    </a:lnTo>
                    <a:lnTo>
                      <a:pt x="963" y="2"/>
                    </a:lnTo>
                    <a:lnTo>
                      <a:pt x="976" y="2"/>
                    </a:lnTo>
                    <a:lnTo>
                      <a:pt x="991" y="2"/>
                    </a:lnTo>
                    <a:lnTo>
                      <a:pt x="1004" y="2"/>
                    </a:lnTo>
                    <a:lnTo>
                      <a:pt x="1018" y="2"/>
                    </a:lnTo>
                    <a:lnTo>
                      <a:pt x="1032" y="2"/>
                    </a:lnTo>
                    <a:lnTo>
                      <a:pt x="1046" y="2"/>
                    </a:lnTo>
                    <a:lnTo>
                      <a:pt x="1061" y="2"/>
                    </a:lnTo>
                    <a:lnTo>
                      <a:pt x="1075" y="2"/>
                    </a:lnTo>
                    <a:lnTo>
                      <a:pt x="1089" y="2"/>
                    </a:lnTo>
                    <a:lnTo>
                      <a:pt x="1104" y="2"/>
                    </a:lnTo>
                    <a:lnTo>
                      <a:pt x="1120" y="2"/>
                    </a:lnTo>
                    <a:lnTo>
                      <a:pt x="1133" y="2"/>
                    </a:lnTo>
                    <a:lnTo>
                      <a:pt x="1148" y="2"/>
                    </a:lnTo>
                    <a:lnTo>
                      <a:pt x="1163" y="2"/>
                    </a:lnTo>
                    <a:lnTo>
                      <a:pt x="1177" y="2"/>
                    </a:lnTo>
                    <a:lnTo>
                      <a:pt x="1192" y="2"/>
                    </a:lnTo>
                    <a:lnTo>
                      <a:pt x="1207" y="2"/>
                    </a:lnTo>
                    <a:lnTo>
                      <a:pt x="1222" y="2"/>
                    </a:lnTo>
                    <a:lnTo>
                      <a:pt x="1236" y="2"/>
                    </a:lnTo>
                    <a:lnTo>
                      <a:pt x="1250" y="2"/>
                    </a:lnTo>
                    <a:lnTo>
                      <a:pt x="1264" y="2"/>
                    </a:lnTo>
                    <a:lnTo>
                      <a:pt x="1278" y="2"/>
                    </a:lnTo>
                    <a:lnTo>
                      <a:pt x="1291" y="2"/>
                    </a:lnTo>
                    <a:lnTo>
                      <a:pt x="1305" y="2"/>
                    </a:lnTo>
                    <a:lnTo>
                      <a:pt x="1317" y="2"/>
                    </a:lnTo>
                    <a:lnTo>
                      <a:pt x="1330" y="2"/>
                    </a:lnTo>
                    <a:lnTo>
                      <a:pt x="1344" y="2"/>
                    </a:lnTo>
                    <a:lnTo>
                      <a:pt x="1356" y="2"/>
                    </a:lnTo>
                    <a:lnTo>
                      <a:pt x="1368" y="2"/>
                    </a:lnTo>
                    <a:lnTo>
                      <a:pt x="1378" y="2"/>
                    </a:lnTo>
                    <a:lnTo>
                      <a:pt x="1390" y="2"/>
                    </a:lnTo>
                    <a:lnTo>
                      <a:pt x="1401" y="2"/>
                    </a:lnTo>
                    <a:lnTo>
                      <a:pt x="1413" y="2"/>
                    </a:lnTo>
                    <a:lnTo>
                      <a:pt x="1423" y="2"/>
                    </a:lnTo>
                    <a:lnTo>
                      <a:pt x="1433" y="2"/>
                    </a:lnTo>
                    <a:lnTo>
                      <a:pt x="1443" y="2"/>
                    </a:lnTo>
                    <a:lnTo>
                      <a:pt x="1451" y="2"/>
                    </a:lnTo>
                    <a:lnTo>
                      <a:pt x="1459" y="2"/>
                    </a:lnTo>
                    <a:lnTo>
                      <a:pt x="1468" y="2"/>
                    </a:lnTo>
                    <a:lnTo>
                      <a:pt x="1475" y="2"/>
                    </a:lnTo>
                    <a:lnTo>
                      <a:pt x="1482" y="2"/>
                    </a:lnTo>
                    <a:lnTo>
                      <a:pt x="1488" y="2"/>
                    </a:lnTo>
                    <a:lnTo>
                      <a:pt x="1495" y="2"/>
                    </a:lnTo>
                    <a:lnTo>
                      <a:pt x="1499" y="2"/>
                    </a:lnTo>
                    <a:lnTo>
                      <a:pt x="1504" y="2"/>
                    </a:lnTo>
                    <a:lnTo>
                      <a:pt x="1507" y="2"/>
                    </a:lnTo>
                    <a:lnTo>
                      <a:pt x="1511" y="2"/>
                    </a:lnTo>
                    <a:lnTo>
                      <a:pt x="1515" y="2"/>
                    </a:lnTo>
                    <a:lnTo>
                      <a:pt x="1518" y="4"/>
                    </a:lnTo>
                    <a:lnTo>
                      <a:pt x="1518" y="20"/>
                    </a:lnTo>
                    <a:lnTo>
                      <a:pt x="1517" y="20"/>
                    </a:lnTo>
                    <a:lnTo>
                      <a:pt x="1515" y="20"/>
                    </a:lnTo>
                    <a:lnTo>
                      <a:pt x="1512" y="20"/>
                    </a:lnTo>
                    <a:lnTo>
                      <a:pt x="1510" y="20"/>
                    </a:lnTo>
                    <a:lnTo>
                      <a:pt x="1504" y="20"/>
                    </a:lnTo>
                    <a:lnTo>
                      <a:pt x="1499" y="20"/>
                    </a:lnTo>
                    <a:lnTo>
                      <a:pt x="1494" y="20"/>
                    </a:lnTo>
                    <a:lnTo>
                      <a:pt x="1487" y="20"/>
                    </a:lnTo>
                    <a:lnTo>
                      <a:pt x="1479" y="20"/>
                    </a:lnTo>
                    <a:lnTo>
                      <a:pt x="1471" y="20"/>
                    </a:lnTo>
                    <a:lnTo>
                      <a:pt x="1462" y="20"/>
                    </a:lnTo>
                    <a:lnTo>
                      <a:pt x="1453" y="20"/>
                    </a:lnTo>
                    <a:lnTo>
                      <a:pt x="1443" y="20"/>
                    </a:lnTo>
                    <a:lnTo>
                      <a:pt x="1432" y="20"/>
                    </a:lnTo>
                    <a:lnTo>
                      <a:pt x="1420" y="20"/>
                    </a:lnTo>
                    <a:lnTo>
                      <a:pt x="1409" y="20"/>
                    </a:lnTo>
                    <a:lnTo>
                      <a:pt x="1396" y="20"/>
                    </a:lnTo>
                    <a:lnTo>
                      <a:pt x="1382" y="20"/>
                    </a:lnTo>
                    <a:lnTo>
                      <a:pt x="1368" y="20"/>
                    </a:lnTo>
                    <a:lnTo>
                      <a:pt x="1354" y="20"/>
                    </a:lnTo>
                    <a:lnTo>
                      <a:pt x="1340" y="20"/>
                    </a:lnTo>
                    <a:lnTo>
                      <a:pt x="1326" y="21"/>
                    </a:lnTo>
                    <a:lnTo>
                      <a:pt x="1311" y="21"/>
                    </a:lnTo>
                    <a:lnTo>
                      <a:pt x="1297" y="21"/>
                    </a:lnTo>
                    <a:lnTo>
                      <a:pt x="1281" y="21"/>
                    </a:lnTo>
                    <a:lnTo>
                      <a:pt x="1264" y="21"/>
                    </a:lnTo>
                    <a:lnTo>
                      <a:pt x="1248" y="21"/>
                    </a:lnTo>
                    <a:lnTo>
                      <a:pt x="1232" y="21"/>
                    </a:lnTo>
                    <a:lnTo>
                      <a:pt x="1215" y="21"/>
                    </a:lnTo>
                    <a:lnTo>
                      <a:pt x="1199" y="22"/>
                    </a:lnTo>
                    <a:lnTo>
                      <a:pt x="1183" y="22"/>
                    </a:lnTo>
                    <a:lnTo>
                      <a:pt x="1167" y="22"/>
                    </a:lnTo>
                    <a:lnTo>
                      <a:pt x="1149" y="22"/>
                    </a:lnTo>
                    <a:lnTo>
                      <a:pt x="1133" y="22"/>
                    </a:lnTo>
                    <a:lnTo>
                      <a:pt x="1116" y="22"/>
                    </a:lnTo>
                    <a:lnTo>
                      <a:pt x="1099" y="22"/>
                    </a:lnTo>
                    <a:lnTo>
                      <a:pt x="1083" y="22"/>
                    </a:lnTo>
                    <a:lnTo>
                      <a:pt x="1066" y="22"/>
                    </a:lnTo>
                    <a:lnTo>
                      <a:pt x="1050" y="22"/>
                    </a:lnTo>
                    <a:lnTo>
                      <a:pt x="1035" y="24"/>
                    </a:lnTo>
                    <a:lnTo>
                      <a:pt x="1019" y="24"/>
                    </a:lnTo>
                    <a:lnTo>
                      <a:pt x="1003" y="24"/>
                    </a:lnTo>
                    <a:lnTo>
                      <a:pt x="988" y="24"/>
                    </a:lnTo>
                    <a:lnTo>
                      <a:pt x="973" y="24"/>
                    </a:lnTo>
                    <a:lnTo>
                      <a:pt x="959" y="24"/>
                    </a:lnTo>
                    <a:lnTo>
                      <a:pt x="945" y="24"/>
                    </a:lnTo>
                    <a:lnTo>
                      <a:pt x="931" y="24"/>
                    </a:lnTo>
                    <a:lnTo>
                      <a:pt x="918" y="24"/>
                    </a:lnTo>
                    <a:lnTo>
                      <a:pt x="905" y="24"/>
                    </a:lnTo>
                    <a:lnTo>
                      <a:pt x="893" y="24"/>
                    </a:lnTo>
                    <a:lnTo>
                      <a:pt x="881" y="24"/>
                    </a:lnTo>
                    <a:lnTo>
                      <a:pt x="870" y="24"/>
                    </a:lnTo>
                    <a:lnTo>
                      <a:pt x="859" y="24"/>
                    </a:lnTo>
                    <a:lnTo>
                      <a:pt x="850" y="24"/>
                    </a:lnTo>
                    <a:lnTo>
                      <a:pt x="841" y="24"/>
                    </a:lnTo>
                    <a:lnTo>
                      <a:pt x="833" y="24"/>
                    </a:lnTo>
                    <a:lnTo>
                      <a:pt x="823" y="24"/>
                    </a:lnTo>
                    <a:lnTo>
                      <a:pt x="817" y="24"/>
                    </a:lnTo>
                    <a:lnTo>
                      <a:pt x="810" y="24"/>
                    </a:lnTo>
                    <a:lnTo>
                      <a:pt x="804" y="24"/>
                    </a:lnTo>
                    <a:lnTo>
                      <a:pt x="800" y="24"/>
                    </a:lnTo>
                    <a:lnTo>
                      <a:pt x="796" y="24"/>
                    </a:lnTo>
                    <a:lnTo>
                      <a:pt x="794" y="24"/>
                    </a:lnTo>
                    <a:lnTo>
                      <a:pt x="792" y="24"/>
                    </a:lnTo>
                    <a:lnTo>
                      <a:pt x="790" y="22"/>
                    </a:lnTo>
                    <a:lnTo>
                      <a:pt x="787" y="22"/>
                    </a:lnTo>
                    <a:lnTo>
                      <a:pt x="783" y="22"/>
                    </a:lnTo>
                    <a:lnTo>
                      <a:pt x="778" y="22"/>
                    </a:lnTo>
                    <a:lnTo>
                      <a:pt x="771" y="22"/>
                    </a:lnTo>
                    <a:lnTo>
                      <a:pt x="764" y="22"/>
                    </a:lnTo>
                    <a:lnTo>
                      <a:pt x="758" y="22"/>
                    </a:lnTo>
                    <a:lnTo>
                      <a:pt x="748" y="22"/>
                    </a:lnTo>
                    <a:lnTo>
                      <a:pt x="739" y="21"/>
                    </a:lnTo>
                    <a:lnTo>
                      <a:pt x="729" y="21"/>
                    </a:lnTo>
                    <a:lnTo>
                      <a:pt x="717" y="21"/>
                    </a:lnTo>
                    <a:lnTo>
                      <a:pt x="707" y="21"/>
                    </a:lnTo>
                    <a:lnTo>
                      <a:pt x="695" y="21"/>
                    </a:lnTo>
                    <a:lnTo>
                      <a:pt x="682" y="21"/>
                    </a:lnTo>
                    <a:lnTo>
                      <a:pt x="669" y="21"/>
                    </a:lnTo>
                    <a:lnTo>
                      <a:pt x="656" y="21"/>
                    </a:lnTo>
                    <a:lnTo>
                      <a:pt x="641" y="21"/>
                    </a:lnTo>
                    <a:lnTo>
                      <a:pt x="626" y="21"/>
                    </a:lnTo>
                    <a:lnTo>
                      <a:pt x="610" y="21"/>
                    </a:lnTo>
                    <a:lnTo>
                      <a:pt x="595" y="21"/>
                    </a:lnTo>
                    <a:lnTo>
                      <a:pt x="578" y="21"/>
                    </a:lnTo>
                    <a:lnTo>
                      <a:pt x="562" y="21"/>
                    </a:lnTo>
                    <a:lnTo>
                      <a:pt x="544" y="21"/>
                    </a:lnTo>
                    <a:lnTo>
                      <a:pt x="528" y="21"/>
                    </a:lnTo>
                    <a:lnTo>
                      <a:pt x="511" y="21"/>
                    </a:lnTo>
                    <a:lnTo>
                      <a:pt x="493" y="21"/>
                    </a:lnTo>
                    <a:lnTo>
                      <a:pt x="475" y="21"/>
                    </a:lnTo>
                    <a:lnTo>
                      <a:pt x="457" y="21"/>
                    </a:lnTo>
                    <a:lnTo>
                      <a:pt x="438" y="21"/>
                    </a:lnTo>
                    <a:lnTo>
                      <a:pt x="421" y="21"/>
                    </a:lnTo>
                    <a:lnTo>
                      <a:pt x="404" y="21"/>
                    </a:lnTo>
                    <a:lnTo>
                      <a:pt x="386" y="21"/>
                    </a:lnTo>
                    <a:lnTo>
                      <a:pt x="367" y="21"/>
                    </a:lnTo>
                    <a:lnTo>
                      <a:pt x="349" y="21"/>
                    </a:lnTo>
                    <a:lnTo>
                      <a:pt x="330" y="21"/>
                    </a:lnTo>
                    <a:lnTo>
                      <a:pt x="312" y="21"/>
                    </a:lnTo>
                    <a:lnTo>
                      <a:pt x="295" y="21"/>
                    </a:lnTo>
                    <a:lnTo>
                      <a:pt x="278" y="21"/>
                    </a:lnTo>
                    <a:lnTo>
                      <a:pt x="260" y="21"/>
                    </a:lnTo>
                    <a:lnTo>
                      <a:pt x="244" y="21"/>
                    </a:lnTo>
                    <a:lnTo>
                      <a:pt x="227" y="21"/>
                    </a:lnTo>
                    <a:lnTo>
                      <a:pt x="209" y="21"/>
                    </a:lnTo>
                    <a:lnTo>
                      <a:pt x="193" y="21"/>
                    </a:lnTo>
                    <a:lnTo>
                      <a:pt x="178" y="21"/>
                    </a:lnTo>
                    <a:lnTo>
                      <a:pt x="162" y="21"/>
                    </a:lnTo>
                    <a:lnTo>
                      <a:pt x="147" y="21"/>
                    </a:lnTo>
                    <a:lnTo>
                      <a:pt x="134" y="21"/>
                    </a:lnTo>
                    <a:lnTo>
                      <a:pt x="121" y="21"/>
                    </a:lnTo>
                    <a:lnTo>
                      <a:pt x="107" y="21"/>
                    </a:lnTo>
                    <a:lnTo>
                      <a:pt x="95" y="21"/>
                    </a:lnTo>
                    <a:lnTo>
                      <a:pt x="83" y="21"/>
                    </a:lnTo>
                    <a:lnTo>
                      <a:pt x="72" y="21"/>
                    </a:lnTo>
                    <a:lnTo>
                      <a:pt x="60" y="21"/>
                    </a:lnTo>
                    <a:lnTo>
                      <a:pt x="51" y="21"/>
                    </a:lnTo>
                    <a:lnTo>
                      <a:pt x="43" y="21"/>
                    </a:lnTo>
                    <a:lnTo>
                      <a:pt x="35" y="21"/>
                    </a:lnTo>
                    <a:lnTo>
                      <a:pt x="27" y="21"/>
                    </a:lnTo>
                    <a:lnTo>
                      <a:pt x="20" y="21"/>
                    </a:lnTo>
                    <a:lnTo>
                      <a:pt x="15" y="21"/>
                    </a:lnTo>
                    <a:lnTo>
                      <a:pt x="11" y="21"/>
                    </a:lnTo>
                    <a:lnTo>
                      <a:pt x="7" y="21"/>
                    </a:lnTo>
                    <a:lnTo>
                      <a:pt x="4" y="21"/>
                    </a:lnTo>
                    <a:lnTo>
                      <a:pt x="3"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81" name="Freeform 85">
                <a:extLst>
                  <a:ext uri="{FF2B5EF4-FFF2-40B4-BE49-F238E27FC236}">
                    <a16:creationId xmlns:a16="http://schemas.microsoft.com/office/drawing/2014/main" id="{AAB8CB5B-7310-44C8-A0A2-7EE287A872CD}"/>
                  </a:ext>
                </a:extLst>
              </p:cNvPr>
              <p:cNvSpPr>
                <a:spLocks/>
              </p:cNvSpPr>
              <p:nvPr/>
            </p:nvSpPr>
            <p:spPr bwMode="auto">
              <a:xfrm>
                <a:off x="3066" y="913"/>
                <a:ext cx="425" cy="793"/>
              </a:xfrm>
              <a:custGeom>
                <a:avLst/>
                <a:gdLst>
                  <a:gd name="T0" fmla="*/ 1108 w 378"/>
                  <a:gd name="T1" fmla="*/ 325 h 702"/>
                  <a:gd name="T2" fmla="*/ 1067 w 378"/>
                  <a:gd name="T3" fmla="*/ 288 h 702"/>
                  <a:gd name="T4" fmla="*/ 1016 w 378"/>
                  <a:gd name="T5" fmla="*/ 238 h 702"/>
                  <a:gd name="T6" fmla="*/ 964 w 378"/>
                  <a:gd name="T7" fmla="*/ 181 h 702"/>
                  <a:gd name="T8" fmla="*/ 903 w 378"/>
                  <a:gd name="T9" fmla="*/ 123 h 702"/>
                  <a:gd name="T10" fmla="*/ 848 w 378"/>
                  <a:gd name="T11" fmla="*/ 76 h 702"/>
                  <a:gd name="T12" fmla="*/ 803 w 378"/>
                  <a:gd name="T13" fmla="*/ 29 h 702"/>
                  <a:gd name="T14" fmla="*/ 777 w 378"/>
                  <a:gd name="T15" fmla="*/ 18 h 702"/>
                  <a:gd name="T16" fmla="*/ 726 w 378"/>
                  <a:gd name="T17" fmla="*/ 14 h 702"/>
                  <a:gd name="T18" fmla="*/ 663 w 378"/>
                  <a:gd name="T19" fmla="*/ 1 h 702"/>
                  <a:gd name="T20" fmla="*/ 613 w 378"/>
                  <a:gd name="T21" fmla="*/ 1 h 702"/>
                  <a:gd name="T22" fmla="*/ 558 w 378"/>
                  <a:gd name="T23" fmla="*/ 0 h 702"/>
                  <a:gd name="T24" fmla="*/ 511 w 378"/>
                  <a:gd name="T25" fmla="*/ 0 h 702"/>
                  <a:gd name="T26" fmla="*/ 444 w 378"/>
                  <a:gd name="T27" fmla="*/ 0 h 702"/>
                  <a:gd name="T28" fmla="*/ 390 w 378"/>
                  <a:gd name="T29" fmla="*/ 1 h 702"/>
                  <a:gd name="T30" fmla="*/ 364 w 378"/>
                  <a:gd name="T31" fmla="*/ 16 h 702"/>
                  <a:gd name="T32" fmla="*/ 331 w 378"/>
                  <a:gd name="T33" fmla="*/ 53 h 702"/>
                  <a:gd name="T34" fmla="*/ 305 w 378"/>
                  <a:gd name="T35" fmla="*/ 97 h 702"/>
                  <a:gd name="T36" fmla="*/ 278 w 378"/>
                  <a:gd name="T37" fmla="*/ 139 h 702"/>
                  <a:gd name="T38" fmla="*/ 252 w 378"/>
                  <a:gd name="T39" fmla="*/ 181 h 702"/>
                  <a:gd name="T40" fmla="*/ 218 w 378"/>
                  <a:gd name="T41" fmla="*/ 228 h 702"/>
                  <a:gd name="T42" fmla="*/ 186 w 378"/>
                  <a:gd name="T43" fmla="*/ 287 h 702"/>
                  <a:gd name="T44" fmla="*/ 147 w 378"/>
                  <a:gd name="T45" fmla="*/ 329 h 702"/>
                  <a:gd name="T46" fmla="*/ 115 w 378"/>
                  <a:gd name="T47" fmla="*/ 386 h 702"/>
                  <a:gd name="T48" fmla="*/ 86 w 378"/>
                  <a:gd name="T49" fmla="*/ 433 h 702"/>
                  <a:gd name="T50" fmla="*/ 60 w 378"/>
                  <a:gd name="T51" fmla="*/ 479 h 702"/>
                  <a:gd name="T52" fmla="*/ 20 w 378"/>
                  <a:gd name="T53" fmla="*/ 540 h 702"/>
                  <a:gd name="T54" fmla="*/ 0 w 378"/>
                  <a:gd name="T55" fmla="*/ 584 h 702"/>
                  <a:gd name="T56" fmla="*/ 0 w 378"/>
                  <a:gd name="T57" fmla="*/ 615 h 702"/>
                  <a:gd name="T58" fmla="*/ 0 w 378"/>
                  <a:gd name="T59" fmla="*/ 657 h 702"/>
                  <a:gd name="T60" fmla="*/ 0 w 378"/>
                  <a:gd name="T61" fmla="*/ 715 h 702"/>
                  <a:gd name="T62" fmla="*/ 0 w 378"/>
                  <a:gd name="T63" fmla="*/ 785 h 702"/>
                  <a:gd name="T64" fmla="*/ 0 w 378"/>
                  <a:gd name="T65" fmla="*/ 870 h 702"/>
                  <a:gd name="T66" fmla="*/ 0 w 378"/>
                  <a:gd name="T67" fmla="*/ 954 h 702"/>
                  <a:gd name="T68" fmla="*/ 0 w 378"/>
                  <a:gd name="T69" fmla="*/ 1051 h 702"/>
                  <a:gd name="T70" fmla="*/ 0 w 378"/>
                  <a:gd name="T71" fmla="*/ 1145 h 702"/>
                  <a:gd name="T72" fmla="*/ 0 w 378"/>
                  <a:gd name="T73" fmla="*/ 1240 h 702"/>
                  <a:gd name="T74" fmla="*/ 0 w 378"/>
                  <a:gd name="T75" fmla="*/ 1325 h 702"/>
                  <a:gd name="T76" fmla="*/ 0 w 378"/>
                  <a:gd name="T77" fmla="*/ 1413 h 702"/>
                  <a:gd name="T78" fmla="*/ 2 w 378"/>
                  <a:gd name="T79" fmla="*/ 1487 h 702"/>
                  <a:gd name="T80" fmla="*/ 2 w 378"/>
                  <a:gd name="T81" fmla="*/ 1546 h 702"/>
                  <a:gd name="T82" fmla="*/ 3 w 378"/>
                  <a:gd name="T83" fmla="*/ 1594 h 702"/>
                  <a:gd name="T84" fmla="*/ 14 w 378"/>
                  <a:gd name="T85" fmla="*/ 1622 h 702"/>
                  <a:gd name="T86" fmla="*/ 47 w 378"/>
                  <a:gd name="T87" fmla="*/ 1651 h 702"/>
                  <a:gd name="T88" fmla="*/ 101 w 378"/>
                  <a:gd name="T89" fmla="*/ 1678 h 702"/>
                  <a:gd name="T90" fmla="*/ 166 w 378"/>
                  <a:gd name="T91" fmla="*/ 1718 h 702"/>
                  <a:gd name="T92" fmla="*/ 218 w 378"/>
                  <a:gd name="T93" fmla="*/ 1744 h 702"/>
                  <a:gd name="T94" fmla="*/ 285 w 378"/>
                  <a:gd name="T95" fmla="*/ 1780 h 702"/>
                  <a:gd name="T96" fmla="*/ 350 w 378"/>
                  <a:gd name="T97" fmla="*/ 1821 h 702"/>
                  <a:gd name="T98" fmla="*/ 398 w 378"/>
                  <a:gd name="T99" fmla="*/ 1848 h 702"/>
                  <a:gd name="T100" fmla="*/ 416 w 378"/>
                  <a:gd name="T101" fmla="*/ 2082 h 702"/>
                  <a:gd name="T102" fmla="*/ 42 w 378"/>
                  <a:gd name="T103" fmla="*/ 607 h 702"/>
                  <a:gd name="T104" fmla="*/ 1132 w 378"/>
                  <a:gd name="T105" fmla="*/ 346 h 7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8"/>
                  <a:gd name="T160" fmla="*/ 0 h 702"/>
                  <a:gd name="T161" fmla="*/ 378 w 378"/>
                  <a:gd name="T162" fmla="*/ 702 h 7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8" h="702">
                    <a:moveTo>
                      <a:pt x="378" y="117"/>
                    </a:moveTo>
                    <a:lnTo>
                      <a:pt x="376" y="116"/>
                    </a:lnTo>
                    <a:lnTo>
                      <a:pt x="373" y="112"/>
                    </a:lnTo>
                    <a:lnTo>
                      <a:pt x="370" y="109"/>
                    </a:lnTo>
                    <a:lnTo>
                      <a:pt x="368" y="108"/>
                    </a:lnTo>
                    <a:lnTo>
                      <a:pt x="364" y="104"/>
                    </a:lnTo>
                    <a:lnTo>
                      <a:pt x="361" y="101"/>
                    </a:lnTo>
                    <a:lnTo>
                      <a:pt x="357" y="97"/>
                    </a:lnTo>
                    <a:lnTo>
                      <a:pt x="353" y="93"/>
                    </a:lnTo>
                    <a:lnTo>
                      <a:pt x="349" y="88"/>
                    </a:lnTo>
                    <a:lnTo>
                      <a:pt x="345" y="84"/>
                    </a:lnTo>
                    <a:lnTo>
                      <a:pt x="339" y="80"/>
                    </a:lnTo>
                    <a:lnTo>
                      <a:pt x="335" y="75"/>
                    </a:lnTo>
                    <a:lnTo>
                      <a:pt x="330" y="71"/>
                    </a:lnTo>
                    <a:lnTo>
                      <a:pt x="326" y="67"/>
                    </a:lnTo>
                    <a:lnTo>
                      <a:pt x="321" y="61"/>
                    </a:lnTo>
                    <a:lnTo>
                      <a:pt x="315" y="56"/>
                    </a:lnTo>
                    <a:lnTo>
                      <a:pt x="310" y="50"/>
                    </a:lnTo>
                    <a:lnTo>
                      <a:pt x="306" y="46"/>
                    </a:lnTo>
                    <a:lnTo>
                      <a:pt x="301" y="41"/>
                    </a:lnTo>
                    <a:lnTo>
                      <a:pt x="297" y="37"/>
                    </a:lnTo>
                    <a:lnTo>
                      <a:pt x="291" y="32"/>
                    </a:lnTo>
                    <a:lnTo>
                      <a:pt x="287" y="29"/>
                    </a:lnTo>
                    <a:lnTo>
                      <a:pt x="283" y="25"/>
                    </a:lnTo>
                    <a:lnTo>
                      <a:pt x="279" y="21"/>
                    </a:lnTo>
                    <a:lnTo>
                      <a:pt x="276" y="18"/>
                    </a:lnTo>
                    <a:lnTo>
                      <a:pt x="272" y="16"/>
                    </a:lnTo>
                    <a:lnTo>
                      <a:pt x="268" y="10"/>
                    </a:lnTo>
                    <a:lnTo>
                      <a:pt x="266" y="9"/>
                    </a:lnTo>
                    <a:lnTo>
                      <a:pt x="263" y="8"/>
                    </a:lnTo>
                    <a:lnTo>
                      <a:pt x="262" y="8"/>
                    </a:lnTo>
                    <a:lnTo>
                      <a:pt x="259" y="6"/>
                    </a:lnTo>
                    <a:lnTo>
                      <a:pt x="256" y="5"/>
                    </a:lnTo>
                    <a:lnTo>
                      <a:pt x="252" y="5"/>
                    </a:lnTo>
                    <a:lnTo>
                      <a:pt x="248" y="5"/>
                    </a:lnTo>
                    <a:lnTo>
                      <a:pt x="243" y="4"/>
                    </a:lnTo>
                    <a:lnTo>
                      <a:pt x="239" y="4"/>
                    </a:lnTo>
                    <a:lnTo>
                      <a:pt x="233" y="2"/>
                    </a:lnTo>
                    <a:lnTo>
                      <a:pt x="228" y="2"/>
                    </a:lnTo>
                    <a:lnTo>
                      <a:pt x="221" y="1"/>
                    </a:lnTo>
                    <a:lnTo>
                      <a:pt x="216" y="1"/>
                    </a:lnTo>
                    <a:lnTo>
                      <a:pt x="212" y="1"/>
                    </a:lnTo>
                    <a:lnTo>
                      <a:pt x="209" y="1"/>
                    </a:lnTo>
                    <a:lnTo>
                      <a:pt x="205" y="1"/>
                    </a:lnTo>
                    <a:lnTo>
                      <a:pt x="203" y="1"/>
                    </a:lnTo>
                    <a:lnTo>
                      <a:pt x="196" y="1"/>
                    </a:lnTo>
                    <a:lnTo>
                      <a:pt x="191" y="1"/>
                    </a:lnTo>
                    <a:lnTo>
                      <a:pt x="187" y="0"/>
                    </a:lnTo>
                    <a:lnTo>
                      <a:pt x="184" y="0"/>
                    </a:lnTo>
                    <a:lnTo>
                      <a:pt x="180" y="0"/>
                    </a:lnTo>
                    <a:lnTo>
                      <a:pt x="177" y="0"/>
                    </a:lnTo>
                    <a:lnTo>
                      <a:pt x="170" y="0"/>
                    </a:lnTo>
                    <a:lnTo>
                      <a:pt x="165" y="0"/>
                    </a:lnTo>
                    <a:lnTo>
                      <a:pt x="158" y="0"/>
                    </a:lnTo>
                    <a:lnTo>
                      <a:pt x="153" y="0"/>
                    </a:lnTo>
                    <a:lnTo>
                      <a:pt x="148" y="0"/>
                    </a:lnTo>
                    <a:lnTo>
                      <a:pt x="144" y="0"/>
                    </a:lnTo>
                    <a:lnTo>
                      <a:pt x="138" y="0"/>
                    </a:lnTo>
                    <a:lnTo>
                      <a:pt x="134" y="0"/>
                    </a:lnTo>
                    <a:lnTo>
                      <a:pt x="130" y="1"/>
                    </a:lnTo>
                    <a:lnTo>
                      <a:pt x="128" y="1"/>
                    </a:lnTo>
                    <a:lnTo>
                      <a:pt x="122" y="2"/>
                    </a:lnTo>
                    <a:lnTo>
                      <a:pt x="121" y="5"/>
                    </a:lnTo>
                    <a:lnTo>
                      <a:pt x="120" y="5"/>
                    </a:lnTo>
                    <a:lnTo>
                      <a:pt x="118" y="6"/>
                    </a:lnTo>
                    <a:lnTo>
                      <a:pt x="117" y="10"/>
                    </a:lnTo>
                    <a:lnTo>
                      <a:pt x="114" y="14"/>
                    </a:lnTo>
                    <a:lnTo>
                      <a:pt x="111" y="18"/>
                    </a:lnTo>
                    <a:lnTo>
                      <a:pt x="107" y="24"/>
                    </a:lnTo>
                    <a:lnTo>
                      <a:pt x="106" y="25"/>
                    </a:lnTo>
                    <a:lnTo>
                      <a:pt x="103" y="29"/>
                    </a:lnTo>
                    <a:lnTo>
                      <a:pt x="102" y="32"/>
                    </a:lnTo>
                    <a:lnTo>
                      <a:pt x="101" y="36"/>
                    </a:lnTo>
                    <a:lnTo>
                      <a:pt x="98" y="38"/>
                    </a:lnTo>
                    <a:lnTo>
                      <a:pt x="95" y="42"/>
                    </a:lnTo>
                    <a:lnTo>
                      <a:pt x="93" y="46"/>
                    </a:lnTo>
                    <a:lnTo>
                      <a:pt x="91" y="49"/>
                    </a:lnTo>
                    <a:lnTo>
                      <a:pt x="87" y="53"/>
                    </a:lnTo>
                    <a:lnTo>
                      <a:pt x="86" y="57"/>
                    </a:lnTo>
                    <a:lnTo>
                      <a:pt x="83" y="61"/>
                    </a:lnTo>
                    <a:lnTo>
                      <a:pt x="81" y="65"/>
                    </a:lnTo>
                    <a:lnTo>
                      <a:pt x="78" y="69"/>
                    </a:lnTo>
                    <a:lnTo>
                      <a:pt x="75" y="73"/>
                    </a:lnTo>
                    <a:lnTo>
                      <a:pt x="73" y="77"/>
                    </a:lnTo>
                    <a:lnTo>
                      <a:pt x="70" y="83"/>
                    </a:lnTo>
                    <a:lnTo>
                      <a:pt x="67" y="87"/>
                    </a:lnTo>
                    <a:lnTo>
                      <a:pt x="65" y="92"/>
                    </a:lnTo>
                    <a:lnTo>
                      <a:pt x="62" y="96"/>
                    </a:lnTo>
                    <a:lnTo>
                      <a:pt x="59" y="100"/>
                    </a:lnTo>
                    <a:lnTo>
                      <a:pt x="55" y="104"/>
                    </a:lnTo>
                    <a:lnTo>
                      <a:pt x="52" y="108"/>
                    </a:lnTo>
                    <a:lnTo>
                      <a:pt x="50" y="112"/>
                    </a:lnTo>
                    <a:lnTo>
                      <a:pt x="47" y="117"/>
                    </a:lnTo>
                    <a:lnTo>
                      <a:pt x="44" y="122"/>
                    </a:lnTo>
                    <a:lnTo>
                      <a:pt x="42" y="126"/>
                    </a:lnTo>
                    <a:lnTo>
                      <a:pt x="39" y="130"/>
                    </a:lnTo>
                    <a:lnTo>
                      <a:pt x="36" y="135"/>
                    </a:lnTo>
                    <a:lnTo>
                      <a:pt x="34" y="139"/>
                    </a:lnTo>
                    <a:lnTo>
                      <a:pt x="31" y="143"/>
                    </a:lnTo>
                    <a:lnTo>
                      <a:pt x="28" y="146"/>
                    </a:lnTo>
                    <a:lnTo>
                      <a:pt x="27" y="150"/>
                    </a:lnTo>
                    <a:lnTo>
                      <a:pt x="24" y="154"/>
                    </a:lnTo>
                    <a:lnTo>
                      <a:pt x="22" y="158"/>
                    </a:lnTo>
                    <a:lnTo>
                      <a:pt x="20" y="162"/>
                    </a:lnTo>
                    <a:lnTo>
                      <a:pt x="18" y="166"/>
                    </a:lnTo>
                    <a:lnTo>
                      <a:pt x="14" y="171"/>
                    </a:lnTo>
                    <a:lnTo>
                      <a:pt x="11" y="178"/>
                    </a:lnTo>
                    <a:lnTo>
                      <a:pt x="7" y="183"/>
                    </a:lnTo>
                    <a:lnTo>
                      <a:pt x="6" y="189"/>
                    </a:lnTo>
                    <a:lnTo>
                      <a:pt x="3" y="193"/>
                    </a:lnTo>
                    <a:lnTo>
                      <a:pt x="2" y="195"/>
                    </a:lnTo>
                    <a:lnTo>
                      <a:pt x="0" y="198"/>
                    </a:lnTo>
                    <a:lnTo>
                      <a:pt x="0" y="201"/>
                    </a:lnTo>
                    <a:lnTo>
                      <a:pt x="0" y="202"/>
                    </a:lnTo>
                    <a:lnTo>
                      <a:pt x="0" y="206"/>
                    </a:lnTo>
                    <a:lnTo>
                      <a:pt x="0" y="207"/>
                    </a:lnTo>
                    <a:lnTo>
                      <a:pt x="0" y="211"/>
                    </a:lnTo>
                    <a:lnTo>
                      <a:pt x="0" y="214"/>
                    </a:lnTo>
                    <a:lnTo>
                      <a:pt x="0" y="218"/>
                    </a:lnTo>
                    <a:lnTo>
                      <a:pt x="0" y="222"/>
                    </a:lnTo>
                    <a:lnTo>
                      <a:pt x="0" y="226"/>
                    </a:lnTo>
                    <a:lnTo>
                      <a:pt x="0" y="231"/>
                    </a:lnTo>
                    <a:lnTo>
                      <a:pt x="0" y="237"/>
                    </a:lnTo>
                    <a:lnTo>
                      <a:pt x="0" y="242"/>
                    </a:lnTo>
                    <a:lnTo>
                      <a:pt x="0" y="247"/>
                    </a:lnTo>
                    <a:lnTo>
                      <a:pt x="0" y="253"/>
                    </a:lnTo>
                    <a:lnTo>
                      <a:pt x="0" y="260"/>
                    </a:lnTo>
                    <a:lnTo>
                      <a:pt x="0" y="266"/>
                    </a:lnTo>
                    <a:lnTo>
                      <a:pt x="0" y="272"/>
                    </a:lnTo>
                    <a:lnTo>
                      <a:pt x="0" y="278"/>
                    </a:lnTo>
                    <a:lnTo>
                      <a:pt x="0" y="286"/>
                    </a:lnTo>
                    <a:lnTo>
                      <a:pt x="0" y="293"/>
                    </a:lnTo>
                    <a:lnTo>
                      <a:pt x="0" y="300"/>
                    </a:lnTo>
                    <a:lnTo>
                      <a:pt x="0" y="308"/>
                    </a:lnTo>
                    <a:lnTo>
                      <a:pt x="0" y="316"/>
                    </a:lnTo>
                    <a:lnTo>
                      <a:pt x="0" y="322"/>
                    </a:lnTo>
                    <a:lnTo>
                      <a:pt x="0" y="331"/>
                    </a:lnTo>
                    <a:lnTo>
                      <a:pt x="0" y="339"/>
                    </a:lnTo>
                    <a:lnTo>
                      <a:pt x="0" y="347"/>
                    </a:lnTo>
                    <a:lnTo>
                      <a:pt x="0" y="355"/>
                    </a:lnTo>
                    <a:lnTo>
                      <a:pt x="0" y="363"/>
                    </a:lnTo>
                    <a:lnTo>
                      <a:pt x="0" y="371"/>
                    </a:lnTo>
                    <a:lnTo>
                      <a:pt x="0" y="379"/>
                    </a:lnTo>
                    <a:lnTo>
                      <a:pt x="0" y="387"/>
                    </a:lnTo>
                    <a:lnTo>
                      <a:pt x="0" y="395"/>
                    </a:lnTo>
                    <a:lnTo>
                      <a:pt x="0" y="402"/>
                    </a:lnTo>
                    <a:lnTo>
                      <a:pt x="0" y="411"/>
                    </a:lnTo>
                    <a:lnTo>
                      <a:pt x="0" y="418"/>
                    </a:lnTo>
                    <a:lnTo>
                      <a:pt x="0" y="426"/>
                    </a:lnTo>
                    <a:lnTo>
                      <a:pt x="0" y="434"/>
                    </a:lnTo>
                    <a:lnTo>
                      <a:pt x="0" y="442"/>
                    </a:lnTo>
                    <a:lnTo>
                      <a:pt x="0" y="448"/>
                    </a:lnTo>
                    <a:lnTo>
                      <a:pt x="0" y="455"/>
                    </a:lnTo>
                    <a:lnTo>
                      <a:pt x="0" y="462"/>
                    </a:lnTo>
                    <a:lnTo>
                      <a:pt x="0" y="470"/>
                    </a:lnTo>
                    <a:lnTo>
                      <a:pt x="0" y="477"/>
                    </a:lnTo>
                    <a:lnTo>
                      <a:pt x="0" y="483"/>
                    </a:lnTo>
                    <a:lnTo>
                      <a:pt x="0" y="490"/>
                    </a:lnTo>
                    <a:lnTo>
                      <a:pt x="2" y="497"/>
                    </a:lnTo>
                    <a:lnTo>
                      <a:pt x="2" y="502"/>
                    </a:lnTo>
                    <a:lnTo>
                      <a:pt x="2" y="507"/>
                    </a:lnTo>
                    <a:lnTo>
                      <a:pt x="2" y="513"/>
                    </a:lnTo>
                    <a:lnTo>
                      <a:pt x="2" y="518"/>
                    </a:lnTo>
                    <a:lnTo>
                      <a:pt x="2" y="522"/>
                    </a:lnTo>
                    <a:lnTo>
                      <a:pt x="2" y="526"/>
                    </a:lnTo>
                    <a:lnTo>
                      <a:pt x="2" y="530"/>
                    </a:lnTo>
                    <a:lnTo>
                      <a:pt x="3" y="534"/>
                    </a:lnTo>
                    <a:lnTo>
                      <a:pt x="3" y="538"/>
                    </a:lnTo>
                    <a:lnTo>
                      <a:pt x="3" y="541"/>
                    </a:lnTo>
                    <a:lnTo>
                      <a:pt x="3" y="544"/>
                    </a:lnTo>
                    <a:lnTo>
                      <a:pt x="3" y="546"/>
                    </a:lnTo>
                    <a:lnTo>
                      <a:pt x="4" y="549"/>
                    </a:lnTo>
                    <a:lnTo>
                      <a:pt x="6" y="550"/>
                    </a:lnTo>
                    <a:lnTo>
                      <a:pt x="7" y="552"/>
                    </a:lnTo>
                    <a:lnTo>
                      <a:pt x="12" y="554"/>
                    </a:lnTo>
                    <a:lnTo>
                      <a:pt x="16" y="557"/>
                    </a:lnTo>
                    <a:lnTo>
                      <a:pt x="20" y="558"/>
                    </a:lnTo>
                    <a:lnTo>
                      <a:pt x="24" y="561"/>
                    </a:lnTo>
                    <a:lnTo>
                      <a:pt x="30" y="565"/>
                    </a:lnTo>
                    <a:lnTo>
                      <a:pt x="34" y="566"/>
                    </a:lnTo>
                    <a:lnTo>
                      <a:pt x="39" y="570"/>
                    </a:lnTo>
                    <a:lnTo>
                      <a:pt x="44" y="573"/>
                    </a:lnTo>
                    <a:lnTo>
                      <a:pt x="51" y="577"/>
                    </a:lnTo>
                    <a:lnTo>
                      <a:pt x="56" y="580"/>
                    </a:lnTo>
                    <a:lnTo>
                      <a:pt x="63" y="584"/>
                    </a:lnTo>
                    <a:lnTo>
                      <a:pt x="66" y="585"/>
                    </a:lnTo>
                    <a:lnTo>
                      <a:pt x="70" y="586"/>
                    </a:lnTo>
                    <a:lnTo>
                      <a:pt x="73" y="589"/>
                    </a:lnTo>
                    <a:lnTo>
                      <a:pt x="77" y="590"/>
                    </a:lnTo>
                    <a:lnTo>
                      <a:pt x="82" y="594"/>
                    </a:lnTo>
                    <a:lnTo>
                      <a:pt x="87" y="597"/>
                    </a:lnTo>
                    <a:lnTo>
                      <a:pt x="94" y="601"/>
                    </a:lnTo>
                    <a:lnTo>
                      <a:pt x="101" y="605"/>
                    </a:lnTo>
                    <a:lnTo>
                      <a:pt x="106" y="608"/>
                    </a:lnTo>
                    <a:lnTo>
                      <a:pt x="111" y="612"/>
                    </a:lnTo>
                    <a:lnTo>
                      <a:pt x="117" y="615"/>
                    </a:lnTo>
                    <a:lnTo>
                      <a:pt x="122" y="617"/>
                    </a:lnTo>
                    <a:lnTo>
                      <a:pt x="126" y="620"/>
                    </a:lnTo>
                    <a:lnTo>
                      <a:pt x="130" y="621"/>
                    </a:lnTo>
                    <a:lnTo>
                      <a:pt x="133" y="624"/>
                    </a:lnTo>
                    <a:lnTo>
                      <a:pt x="137" y="625"/>
                    </a:lnTo>
                    <a:lnTo>
                      <a:pt x="141" y="628"/>
                    </a:lnTo>
                    <a:lnTo>
                      <a:pt x="142" y="629"/>
                    </a:lnTo>
                    <a:lnTo>
                      <a:pt x="140" y="702"/>
                    </a:lnTo>
                    <a:lnTo>
                      <a:pt x="160" y="702"/>
                    </a:lnTo>
                    <a:lnTo>
                      <a:pt x="161" y="619"/>
                    </a:lnTo>
                    <a:lnTo>
                      <a:pt x="22" y="536"/>
                    </a:lnTo>
                    <a:lnTo>
                      <a:pt x="14" y="205"/>
                    </a:lnTo>
                    <a:lnTo>
                      <a:pt x="134" y="18"/>
                    </a:lnTo>
                    <a:lnTo>
                      <a:pt x="256" y="26"/>
                    </a:lnTo>
                    <a:lnTo>
                      <a:pt x="377" y="144"/>
                    </a:lnTo>
                    <a:lnTo>
                      <a:pt x="378" y="11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82" name="Freeform 86">
                <a:extLst>
                  <a:ext uri="{FF2B5EF4-FFF2-40B4-BE49-F238E27FC236}">
                    <a16:creationId xmlns:a16="http://schemas.microsoft.com/office/drawing/2014/main" id="{5AB70401-8977-4DBE-9114-C817ABFE58B8}"/>
                  </a:ext>
                </a:extLst>
              </p:cNvPr>
              <p:cNvSpPr>
                <a:spLocks/>
              </p:cNvSpPr>
              <p:nvPr/>
            </p:nvSpPr>
            <p:spPr bwMode="auto">
              <a:xfrm>
                <a:off x="3385" y="1532"/>
                <a:ext cx="142" cy="174"/>
              </a:xfrm>
              <a:custGeom>
                <a:avLst/>
                <a:gdLst>
                  <a:gd name="T0" fmla="*/ 377 w 129"/>
                  <a:gd name="T1" fmla="*/ 0 h 157"/>
                  <a:gd name="T2" fmla="*/ 371 w 129"/>
                  <a:gd name="T3" fmla="*/ 0 h 157"/>
                  <a:gd name="T4" fmla="*/ 362 w 129"/>
                  <a:gd name="T5" fmla="*/ 3 h 157"/>
                  <a:gd name="T6" fmla="*/ 349 w 129"/>
                  <a:gd name="T7" fmla="*/ 16 h 157"/>
                  <a:gd name="T8" fmla="*/ 341 w 129"/>
                  <a:gd name="T9" fmla="*/ 20 h 157"/>
                  <a:gd name="T10" fmla="*/ 328 w 129"/>
                  <a:gd name="T11" fmla="*/ 26 h 157"/>
                  <a:gd name="T12" fmla="*/ 321 w 129"/>
                  <a:gd name="T13" fmla="*/ 37 h 157"/>
                  <a:gd name="T14" fmla="*/ 306 w 129"/>
                  <a:gd name="T15" fmla="*/ 47 h 157"/>
                  <a:gd name="T16" fmla="*/ 291 w 129"/>
                  <a:gd name="T17" fmla="*/ 54 h 157"/>
                  <a:gd name="T18" fmla="*/ 273 w 129"/>
                  <a:gd name="T19" fmla="*/ 68 h 157"/>
                  <a:gd name="T20" fmla="*/ 257 w 129"/>
                  <a:gd name="T21" fmla="*/ 78 h 157"/>
                  <a:gd name="T22" fmla="*/ 244 w 129"/>
                  <a:gd name="T23" fmla="*/ 87 h 157"/>
                  <a:gd name="T24" fmla="*/ 226 w 129"/>
                  <a:gd name="T25" fmla="*/ 98 h 157"/>
                  <a:gd name="T26" fmla="*/ 211 w 129"/>
                  <a:gd name="T27" fmla="*/ 110 h 157"/>
                  <a:gd name="T28" fmla="*/ 191 w 129"/>
                  <a:gd name="T29" fmla="*/ 126 h 157"/>
                  <a:gd name="T30" fmla="*/ 178 w 129"/>
                  <a:gd name="T31" fmla="*/ 140 h 157"/>
                  <a:gd name="T32" fmla="*/ 157 w 129"/>
                  <a:gd name="T33" fmla="*/ 148 h 157"/>
                  <a:gd name="T34" fmla="*/ 140 w 129"/>
                  <a:gd name="T35" fmla="*/ 161 h 157"/>
                  <a:gd name="T36" fmla="*/ 124 w 129"/>
                  <a:gd name="T37" fmla="*/ 177 h 157"/>
                  <a:gd name="T38" fmla="*/ 109 w 129"/>
                  <a:gd name="T39" fmla="*/ 184 h 157"/>
                  <a:gd name="T40" fmla="*/ 89 w 129"/>
                  <a:gd name="T41" fmla="*/ 200 h 157"/>
                  <a:gd name="T42" fmla="*/ 78 w 129"/>
                  <a:gd name="T43" fmla="*/ 207 h 157"/>
                  <a:gd name="T44" fmla="*/ 67 w 129"/>
                  <a:gd name="T45" fmla="*/ 223 h 157"/>
                  <a:gd name="T46" fmla="*/ 54 w 129"/>
                  <a:gd name="T47" fmla="*/ 229 h 157"/>
                  <a:gd name="T48" fmla="*/ 42 w 129"/>
                  <a:gd name="T49" fmla="*/ 240 h 157"/>
                  <a:gd name="T50" fmla="*/ 29 w 129"/>
                  <a:gd name="T51" fmla="*/ 246 h 157"/>
                  <a:gd name="T52" fmla="*/ 23 w 129"/>
                  <a:gd name="T53" fmla="*/ 256 h 157"/>
                  <a:gd name="T54" fmla="*/ 14 w 129"/>
                  <a:gd name="T55" fmla="*/ 269 h 157"/>
                  <a:gd name="T56" fmla="*/ 3 w 129"/>
                  <a:gd name="T57" fmla="*/ 277 h 157"/>
                  <a:gd name="T58" fmla="*/ 2 w 129"/>
                  <a:gd name="T59" fmla="*/ 278 h 157"/>
                  <a:gd name="T60" fmla="*/ 0 w 129"/>
                  <a:gd name="T61" fmla="*/ 289 h 157"/>
                  <a:gd name="T62" fmla="*/ 0 w 129"/>
                  <a:gd name="T63" fmla="*/ 302 h 157"/>
                  <a:gd name="T64" fmla="*/ 0 w 129"/>
                  <a:gd name="T65" fmla="*/ 313 h 157"/>
                  <a:gd name="T66" fmla="*/ 0 w 129"/>
                  <a:gd name="T67" fmla="*/ 327 h 157"/>
                  <a:gd name="T68" fmla="*/ 0 w 129"/>
                  <a:gd name="T69" fmla="*/ 345 h 157"/>
                  <a:gd name="T70" fmla="*/ 0 w 129"/>
                  <a:gd name="T71" fmla="*/ 360 h 157"/>
                  <a:gd name="T72" fmla="*/ 0 w 129"/>
                  <a:gd name="T73" fmla="*/ 378 h 157"/>
                  <a:gd name="T74" fmla="*/ 0 w 129"/>
                  <a:gd name="T75" fmla="*/ 391 h 157"/>
                  <a:gd name="T76" fmla="*/ 0 w 129"/>
                  <a:gd name="T77" fmla="*/ 406 h 157"/>
                  <a:gd name="T78" fmla="*/ 0 w 129"/>
                  <a:gd name="T79" fmla="*/ 419 h 157"/>
                  <a:gd name="T80" fmla="*/ 0 w 129"/>
                  <a:gd name="T81" fmla="*/ 432 h 157"/>
                  <a:gd name="T82" fmla="*/ 0 w 129"/>
                  <a:gd name="T83" fmla="*/ 441 h 157"/>
                  <a:gd name="T84" fmla="*/ 0 w 129"/>
                  <a:gd name="T85" fmla="*/ 453 h 157"/>
                  <a:gd name="T86" fmla="*/ 0 w 129"/>
                  <a:gd name="T87" fmla="*/ 457 h 157"/>
                  <a:gd name="T88" fmla="*/ 0 w 129"/>
                  <a:gd name="T89" fmla="*/ 461 h 157"/>
                  <a:gd name="T90" fmla="*/ 69 w 129"/>
                  <a:gd name="T91" fmla="*/ 461 h 157"/>
                  <a:gd name="T92" fmla="*/ 59 w 129"/>
                  <a:gd name="T93" fmla="*/ 303 h 157"/>
                  <a:gd name="T94" fmla="*/ 395 w 129"/>
                  <a:gd name="T95" fmla="*/ 54 h 157"/>
                  <a:gd name="T96" fmla="*/ 377 w 129"/>
                  <a:gd name="T97" fmla="*/ 0 h 157"/>
                  <a:gd name="T98" fmla="*/ 377 w 129"/>
                  <a:gd name="T99" fmla="*/ 0 h 1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
                  <a:gd name="T151" fmla="*/ 0 h 157"/>
                  <a:gd name="T152" fmla="*/ 129 w 129"/>
                  <a:gd name="T153" fmla="*/ 157 h 1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 h="157">
                    <a:moveTo>
                      <a:pt x="124" y="0"/>
                    </a:moveTo>
                    <a:lnTo>
                      <a:pt x="122" y="0"/>
                    </a:lnTo>
                    <a:lnTo>
                      <a:pt x="118" y="3"/>
                    </a:lnTo>
                    <a:lnTo>
                      <a:pt x="114" y="5"/>
                    </a:lnTo>
                    <a:lnTo>
                      <a:pt x="112" y="7"/>
                    </a:lnTo>
                    <a:lnTo>
                      <a:pt x="108" y="9"/>
                    </a:lnTo>
                    <a:lnTo>
                      <a:pt x="105" y="12"/>
                    </a:lnTo>
                    <a:lnTo>
                      <a:pt x="100" y="16"/>
                    </a:lnTo>
                    <a:lnTo>
                      <a:pt x="96" y="19"/>
                    </a:lnTo>
                    <a:lnTo>
                      <a:pt x="90" y="23"/>
                    </a:lnTo>
                    <a:lnTo>
                      <a:pt x="85" y="27"/>
                    </a:lnTo>
                    <a:lnTo>
                      <a:pt x="80" y="29"/>
                    </a:lnTo>
                    <a:lnTo>
                      <a:pt x="74" y="33"/>
                    </a:lnTo>
                    <a:lnTo>
                      <a:pt x="69" y="37"/>
                    </a:lnTo>
                    <a:lnTo>
                      <a:pt x="63" y="43"/>
                    </a:lnTo>
                    <a:lnTo>
                      <a:pt x="58" y="47"/>
                    </a:lnTo>
                    <a:lnTo>
                      <a:pt x="51" y="51"/>
                    </a:lnTo>
                    <a:lnTo>
                      <a:pt x="46" y="55"/>
                    </a:lnTo>
                    <a:lnTo>
                      <a:pt x="41" y="59"/>
                    </a:lnTo>
                    <a:lnTo>
                      <a:pt x="35" y="63"/>
                    </a:lnTo>
                    <a:lnTo>
                      <a:pt x="30" y="67"/>
                    </a:lnTo>
                    <a:lnTo>
                      <a:pt x="26" y="71"/>
                    </a:lnTo>
                    <a:lnTo>
                      <a:pt x="22" y="75"/>
                    </a:lnTo>
                    <a:lnTo>
                      <a:pt x="18" y="78"/>
                    </a:lnTo>
                    <a:lnTo>
                      <a:pt x="14" y="82"/>
                    </a:lnTo>
                    <a:lnTo>
                      <a:pt x="10" y="83"/>
                    </a:lnTo>
                    <a:lnTo>
                      <a:pt x="8" y="87"/>
                    </a:lnTo>
                    <a:lnTo>
                      <a:pt x="4" y="91"/>
                    </a:lnTo>
                    <a:lnTo>
                      <a:pt x="3" y="94"/>
                    </a:lnTo>
                    <a:lnTo>
                      <a:pt x="2" y="95"/>
                    </a:lnTo>
                    <a:lnTo>
                      <a:pt x="0" y="98"/>
                    </a:lnTo>
                    <a:lnTo>
                      <a:pt x="0" y="102"/>
                    </a:lnTo>
                    <a:lnTo>
                      <a:pt x="0" y="107"/>
                    </a:lnTo>
                    <a:lnTo>
                      <a:pt x="0" y="111"/>
                    </a:lnTo>
                    <a:lnTo>
                      <a:pt x="0" y="117"/>
                    </a:lnTo>
                    <a:lnTo>
                      <a:pt x="0" y="122"/>
                    </a:lnTo>
                    <a:lnTo>
                      <a:pt x="0" y="129"/>
                    </a:lnTo>
                    <a:lnTo>
                      <a:pt x="0" y="133"/>
                    </a:lnTo>
                    <a:lnTo>
                      <a:pt x="0" y="138"/>
                    </a:lnTo>
                    <a:lnTo>
                      <a:pt x="0" y="143"/>
                    </a:lnTo>
                    <a:lnTo>
                      <a:pt x="0" y="147"/>
                    </a:lnTo>
                    <a:lnTo>
                      <a:pt x="0" y="150"/>
                    </a:lnTo>
                    <a:lnTo>
                      <a:pt x="0" y="154"/>
                    </a:lnTo>
                    <a:lnTo>
                      <a:pt x="0" y="155"/>
                    </a:lnTo>
                    <a:lnTo>
                      <a:pt x="0" y="157"/>
                    </a:lnTo>
                    <a:lnTo>
                      <a:pt x="23" y="157"/>
                    </a:lnTo>
                    <a:lnTo>
                      <a:pt x="19" y="103"/>
                    </a:lnTo>
                    <a:lnTo>
                      <a:pt x="129" y="19"/>
                    </a:lnTo>
                    <a:lnTo>
                      <a:pt x="12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83" name="Freeform 87">
                <a:extLst>
                  <a:ext uri="{FF2B5EF4-FFF2-40B4-BE49-F238E27FC236}">
                    <a16:creationId xmlns:a16="http://schemas.microsoft.com/office/drawing/2014/main" id="{956684EE-20DF-4AF8-B8A2-F1D7655AD3C0}"/>
                  </a:ext>
                </a:extLst>
              </p:cNvPr>
              <p:cNvSpPr>
                <a:spLocks/>
              </p:cNvSpPr>
              <p:nvPr/>
            </p:nvSpPr>
            <p:spPr bwMode="auto">
              <a:xfrm>
                <a:off x="3255" y="1615"/>
                <a:ext cx="94" cy="15"/>
              </a:xfrm>
              <a:custGeom>
                <a:avLst/>
                <a:gdLst>
                  <a:gd name="T0" fmla="*/ 0 w 86"/>
                  <a:gd name="T1" fmla="*/ 0 h 22"/>
                  <a:gd name="T2" fmla="*/ 253 w 86"/>
                  <a:gd name="T3" fmla="*/ 1 h 22"/>
                  <a:gd name="T4" fmla="*/ 255 w 86"/>
                  <a:gd name="T5" fmla="*/ 68 h 22"/>
                  <a:gd name="T6" fmla="*/ 2 w 86"/>
                  <a:gd name="T7" fmla="*/ 66 h 22"/>
                  <a:gd name="T8" fmla="*/ 0 w 86"/>
                  <a:gd name="T9" fmla="*/ 0 h 22"/>
                  <a:gd name="T10" fmla="*/ 0 w 86"/>
                  <a:gd name="T11" fmla="*/ 0 h 22"/>
                  <a:gd name="T12" fmla="*/ 0 60000 65536"/>
                  <a:gd name="T13" fmla="*/ 0 60000 65536"/>
                  <a:gd name="T14" fmla="*/ 0 60000 65536"/>
                  <a:gd name="T15" fmla="*/ 0 60000 65536"/>
                  <a:gd name="T16" fmla="*/ 0 60000 65536"/>
                  <a:gd name="T17" fmla="*/ 0 60000 65536"/>
                  <a:gd name="T18" fmla="*/ 0 w 86"/>
                  <a:gd name="T19" fmla="*/ 0 h 22"/>
                  <a:gd name="T20" fmla="*/ 86 w 8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86" h="22">
                    <a:moveTo>
                      <a:pt x="0" y="0"/>
                    </a:moveTo>
                    <a:lnTo>
                      <a:pt x="85" y="1"/>
                    </a:lnTo>
                    <a:lnTo>
                      <a:pt x="86" y="22"/>
                    </a:lnTo>
                    <a:lnTo>
                      <a:pt x="2"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84" name="Freeform 88">
                <a:extLst>
                  <a:ext uri="{FF2B5EF4-FFF2-40B4-BE49-F238E27FC236}">
                    <a16:creationId xmlns:a16="http://schemas.microsoft.com/office/drawing/2014/main" id="{98663B25-9D87-46FD-8D53-29EA9E8F2DAC}"/>
                  </a:ext>
                </a:extLst>
              </p:cNvPr>
              <p:cNvSpPr>
                <a:spLocks/>
              </p:cNvSpPr>
              <p:nvPr/>
            </p:nvSpPr>
            <p:spPr bwMode="auto">
              <a:xfrm>
                <a:off x="2949" y="822"/>
                <a:ext cx="318" cy="884"/>
              </a:xfrm>
              <a:custGeom>
                <a:avLst/>
                <a:gdLst>
                  <a:gd name="T0" fmla="*/ 761 w 276"/>
                  <a:gd name="T1" fmla="*/ 0 h 780"/>
                  <a:gd name="T2" fmla="*/ 697 w 276"/>
                  <a:gd name="T3" fmla="*/ 1 h 780"/>
                  <a:gd name="T4" fmla="*/ 620 w 276"/>
                  <a:gd name="T5" fmla="*/ 3 h 780"/>
                  <a:gd name="T6" fmla="*/ 533 w 276"/>
                  <a:gd name="T7" fmla="*/ 14 h 780"/>
                  <a:gd name="T8" fmla="*/ 448 w 276"/>
                  <a:gd name="T9" fmla="*/ 16 h 780"/>
                  <a:gd name="T10" fmla="*/ 357 w 276"/>
                  <a:gd name="T11" fmla="*/ 23 h 780"/>
                  <a:gd name="T12" fmla="*/ 278 w 276"/>
                  <a:gd name="T13" fmla="*/ 26 h 780"/>
                  <a:gd name="T14" fmla="*/ 203 w 276"/>
                  <a:gd name="T15" fmla="*/ 33 h 780"/>
                  <a:gd name="T16" fmla="*/ 134 w 276"/>
                  <a:gd name="T17" fmla="*/ 43 h 780"/>
                  <a:gd name="T18" fmla="*/ 78 w 276"/>
                  <a:gd name="T19" fmla="*/ 98 h 780"/>
                  <a:gd name="T20" fmla="*/ 29 w 276"/>
                  <a:gd name="T21" fmla="*/ 188 h 780"/>
                  <a:gd name="T22" fmla="*/ 3 w 276"/>
                  <a:gd name="T23" fmla="*/ 247 h 780"/>
                  <a:gd name="T24" fmla="*/ 0 w 276"/>
                  <a:gd name="T25" fmla="*/ 357 h 780"/>
                  <a:gd name="T26" fmla="*/ 0 w 276"/>
                  <a:gd name="T27" fmla="*/ 533 h 780"/>
                  <a:gd name="T28" fmla="*/ 0 w 276"/>
                  <a:gd name="T29" fmla="*/ 764 h 780"/>
                  <a:gd name="T30" fmla="*/ 2 w 276"/>
                  <a:gd name="T31" fmla="*/ 1040 h 780"/>
                  <a:gd name="T32" fmla="*/ 3 w 276"/>
                  <a:gd name="T33" fmla="*/ 1319 h 780"/>
                  <a:gd name="T34" fmla="*/ 14 w 276"/>
                  <a:gd name="T35" fmla="*/ 1599 h 780"/>
                  <a:gd name="T36" fmla="*/ 18 w 276"/>
                  <a:gd name="T37" fmla="*/ 1850 h 780"/>
                  <a:gd name="T38" fmla="*/ 20 w 276"/>
                  <a:gd name="T39" fmla="*/ 2056 h 780"/>
                  <a:gd name="T40" fmla="*/ 23 w 276"/>
                  <a:gd name="T41" fmla="*/ 2209 h 780"/>
                  <a:gd name="T42" fmla="*/ 23 w 276"/>
                  <a:gd name="T43" fmla="*/ 2274 h 780"/>
                  <a:gd name="T44" fmla="*/ 78 w 276"/>
                  <a:gd name="T45" fmla="*/ 2245 h 780"/>
                  <a:gd name="T46" fmla="*/ 77 w 276"/>
                  <a:gd name="T47" fmla="*/ 2175 h 780"/>
                  <a:gd name="T48" fmla="*/ 77 w 276"/>
                  <a:gd name="T49" fmla="*/ 2077 h 780"/>
                  <a:gd name="T50" fmla="*/ 69 w 276"/>
                  <a:gd name="T51" fmla="*/ 1960 h 780"/>
                  <a:gd name="T52" fmla="*/ 69 w 276"/>
                  <a:gd name="T53" fmla="*/ 1824 h 780"/>
                  <a:gd name="T54" fmla="*/ 66 w 276"/>
                  <a:gd name="T55" fmla="*/ 1689 h 780"/>
                  <a:gd name="T56" fmla="*/ 66 w 276"/>
                  <a:gd name="T57" fmla="*/ 1552 h 780"/>
                  <a:gd name="T58" fmla="*/ 60 w 276"/>
                  <a:gd name="T59" fmla="*/ 1424 h 780"/>
                  <a:gd name="T60" fmla="*/ 60 w 276"/>
                  <a:gd name="T61" fmla="*/ 1314 h 780"/>
                  <a:gd name="T62" fmla="*/ 54 w 276"/>
                  <a:gd name="T63" fmla="*/ 1229 h 780"/>
                  <a:gd name="T64" fmla="*/ 54 w 276"/>
                  <a:gd name="T65" fmla="*/ 1158 h 780"/>
                  <a:gd name="T66" fmla="*/ 54 w 276"/>
                  <a:gd name="T67" fmla="*/ 1068 h 780"/>
                  <a:gd name="T68" fmla="*/ 54 w 276"/>
                  <a:gd name="T69" fmla="*/ 965 h 780"/>
                  <a:gd name="T70" fmla="*/ 54 w 276"/>
                  <a:gd name="T71" fmla="*/ 843 h 780"/>
                  <a:gd name="T72" fmla="*/ 54 w 276"/>
                  <a:gd name="T73" fmla="*/ 725 h 780"/>
                  <a:gd name="T74" fmla="*/ 54 w 276"/>
                  <a:gd name="T75" fmla="*/ 601 h 780"/>
                  <a:gd name="T76" fmla="*/ 54 w 276"/>
                  <a:gd name="T77" fmla="*/ 488 h 780"/>
                  <a:gd name="T78" fmla="*/ 54 w 276"/>
                  <a:gd name="T79" fmla="*/ 392 h 780"/>
                  <a:gd name="T80" fmla="*/ 54 w 276"/>
                  <a:gd name="T81" fmla="*/ 313 h 780"/>
                  <a:gd name="T82" fmla="*/ 54 w 276"/>
                  <a:gd name="T83" fmla="*/ 252 h 780"/>
                  <a:gd name="T84" fmla="*/ 68 w 276"/>
                  <a:gd name="T85" fmla="*/ 224 h 780"/>
                  <a:gd name="T86" fmla="*/ 112 w 276"/>
                  <a:gd name="T87" fmla="*/ 148 h 780"/>
                  <a:gd name="T88" fmla="*/ 167 w 276"/>
                  <a:gd name="T89" fmla="*/ 98 h 780"/>
                  <a:gd name="T90" fmla="*/ 213 w 276"/>
                  <a:gd name="T91" fmla="*/ 87 h 780"/>
                  <a:gd name="T92" fmla="*/ 274 w 276"/>
                  <a:gd name="T93" fmla="*/ 83 h 780"/>
                  <a:gd name="T94" fmla="*/ 350 w 276"/>
                  <a:gd name="T95" fmla="*/ 78 h 780"/>
                  <a:gd name="T96" fmla="*/ 435 w 276"/>
                  <a:gd name="T97" fmla="*/ 74 h 780"/>
                  <a:gd name="T98" fmla="*/ 530 w 276"/>
                  <a:gd name="T99" fmla="*/ 74 h 780"/>
                  <a:gd name="T100" fmla="*/ 613 w 276"/>
                  <a:gd name="T101" fmla="*/ 69 h 780"/>
                  <a:gd name="T102" fmla="*/ 690 w 276"/>
                  <a:gd name="T103" fmla="*/ 68 h 780"/>
                  <a:gd name="T104" fmla="*/ 748 w 276"/>
                  <a:gd name="T105" fmla="*/ 61 h 780"/>
                  <a:gd name="T106" fmla="*/ 805 w 276"/>
                  <a:gd name="T107" fmla="*/ 61 h 7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6"/>
                  <a:gd name="T163" fmla="*/ 0 h 780"/>
                  <a:gd name="T164" fmla="*/ 276 w 276"/>
                  <a:gd name="T165" fmla="*/ 780 h 7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6" h="780">
                    <a:moveTo>
                      <a:pt x="275" y="0"/>
                    </a:moveTo>
                    <a:lnTo>
                      <a:pt x="274" y="0"/>
                    </a:lnTo>
                    <a:lnTo>
                      <a:pt x="272" y="0"/>
                    </a:lnTo>
                    <a:lnTo>
                      <a:pt x="270" y="0"/>
                    </a:lnTo>
                    <a:lnTo>
                      <a:pt x="266" y="0"/>
                    </a:lnTo>
                    <a:lnTo>
                      <a:pt x="260" y="0"/>
                    </a:lnTo>
                    <a:lnTo>
                      <a:pt x="255" y="1"/>
                    </a:lnTo>
                    <a:lnTo>
                      <a:pt x="251" y="1"/>
                    </a:lnTo>
                    <a:lnTo>
                      <a:pt x="248" y="1"/>
                    </a:lnTo>
                    <a:lnTo>
                      <a:pt x="246" y="1"/>
                    </a:lnTo>
                    <a:lnTo>
                      <a:pt x="242" y="1"/>
                    </a:lnTo>
                    <a:lnTo>
                      <a:pt x="238" y="1"/>
                    </a:lnTo>
                    <a:lnTo>
                      <a:pt x="234" y="1"/>
                    </a:lnTo>
                    <a:lnTo>
                      <a:pt x="230" y="1"/>
                    </a:lnTo>
                    <a:lnTo>
                      <a:pt x="226" y="3"/>
                    </a:lnTo>
                    <a:lnTo>
                      <a:pt x="220" y="3"/>
                    </a:lnTo>
                    <a:lnTo>
                      <a:pt x="216" y="3"/>
                    </a:lnTo>
                    <a:lnTo>
                      <a:pt x="212" y="3"/>
                    </a:lnTo>
                    <a:lnTo>
                      <a:pt x="208" y="4"/>
                    </a:lnTo>
                    <a:lnTo>
                      <a:pt x="203" y="4"/>
                    </a:lnTo>
                    <a:lnTo>
                      <a:pt x="197" y="4"/>
                    </a:lnTo>
                    <a:lnTo>
                      <a:pt x="193" y="4"/>
                    </a:lnTo>
                    <a:lnTo>
                      <a:pt x="188" y="4"/>
                    </a:lnTo>
                    <a:lnTo>
                      <a:pt x="183" y="4"/>
                    </a:lnTo>
                    <a:lnTo>
                      <a:pt x="179" y="5"/>
                    </a:lnTo>
                    <a:lnTo>
                      <a:pt x="173" y="5"/>
                    </a:lnTo>
                    <a:lnTo>
                      <a:pt x="168" y="5"/>
                    </a:lnTo>
                    <a:lnTo>
                      <a:pt x="162" y="5"/>
                    </a:lnTo>
                    <a:lnTo>
                      <a:pt x="158" y="5"/>
                    </a:lnTo>
                    <a:lnTo>
                      <a:pt x="153" y="5"/>
                    </a:lnTo>
                    <a:lnTo>
                      <a:pt x="148" y="7"/>
                    </a:lnTo>
                    <a:lnTo>
                      <a:pt x="142" y="7"/>
                    </a:lnTo>
                    <a:lnTo>
                      <a:pt x="137" y="7"/>
                    </a:lnTo>
                    <a:lnTo>
                      <a:pt x="133" y="7"/>
                    </a:lnTo>
                    <a:lnTo>
                      <a:pt x="128" y="8"/>
                    </a:lnTo>
                    <a:lnTo>
                      <a:pt x="122" y="8"/>
                    </a:lnTo>
                    <a:lnTo>
                      <a:pt x="117" y="8"/>
                    </a:lnTo>
                    <a:lnTo>
                      <a:pt x="113" y="8"/>
                    </a:lnTo>
                    <a:lnTo>
                      <a:pt x="109" y="9"/>
                    </a:lnTo>
                    <a:lnTo>
                      <a:pt x="103" y="9"/>
                    </a:lnTo>
                    <a:lnTo>
                      <a:pt x="99" y="9"/>
                    </a:lnTo>
                    <a:lnTo>
                      <a:pt x="95" y="9"/>
                    </a:lnTo>
                    <a:lnTo>
                      <a:pt x="91" y="11"/>
                    </a:lnTo>
                    <a:lnTo>
                      <a:pt x="87" y="11"/>
                    </a:lnTo>
                    <a:lnTo>
                      <a:pt x="82" y="11"/>
                    </a:lnTo>
                    <a:lnTo>
                      <a:pt x="79" y="11"/>
                    </a:lnTo>
                    <a:lnTo>
                      <a:pt x="75" y="11"/>
                    </a:lnTo>
                    <a:lnTo>
                      <a:pt x="69" y="11"/>
                    </a:lnTo>
                    <a:lnTo>
                      <a:pt x="63" y="12"/>
                    </a:lnTo>
                    <a:lnTo>
                      <a:pt x="58" y="12"/>
                    </a:lnTo>
                    <a:lnTo>
                      <a:pt x="54" y="13"/>
                    </a:lnTo>
                    <a:lnTo>
                      <a:pt x="51" y="13"/>
                    </a:lnTo>
                    <a:lnTo>
                      <a:pt x="50" y="15"/>
                    </a:lnTo>
                    <a:lnTo>
                      <a:pt x="46" y="15"/>
                    </a:lnTo>
                    <a:lnTo>
                      <a:pt x="43" y="16"/>
                    </a:lnTo>
                    <a:lnTo>
                      <a:pt x="40" y="19"/>
                    </a:lnTo>
                    <a:lnTo>
                      <a:pt x="36" y="23"/>
                    </a:lnTo>
                    <a:lnTo>
                      <a:pt x="34" y="25"/>
                    </a:lnTo>
                    <a:lnTo>
                      <a:pt x="31" y="29"/>
                    </a:lnTo>
                    <a:lnTo>
                      <a:pt x="27" y="33"/>
                    </a:lnTo>
                    <a:lnTo>
                      <a:pt x="24" y="39"/>
                    </a:lnTo>
                    <a:lnTo>
                      <a:pt x="22" y="44"/>
                    </a:lnTo>
                    <a:lnTo>
                      <a:pt x="18" y="49"/>
                    </a:lnTo>
                    <a:lnTo>
                      <a:pt x="15" y="53"/>
                    </a:lnTo>
                    <a:lnTo>
                      <a:pt x="12" y="59"/>
                    </a:lnTo>
                    <a:lnTo>
                      <a:pt x="10" y="64"/>
                    </a:lnTo>
                    <a:lnTo>
                      <a:pt x="7" y="70"/>
                    </a:lnTo>
                    <a:lnTo>
                      <a:pt x="6" y="74"/>
                    </a:lnTo>
                    <a:lnTo>
                      <a:pt x="4" y="78"/>
                    </a:lnTo>
                    <a:lnTo>
                      <a:pt x="4" y="79"/>
                    </a:lnTo>
                    <a:lnTo>
                      <a:pt x="3" y="82"/>
                    </a:lnTo>
                    <a:lnTo>
                      <a:pt x="3" y="84"/>
                    </a:lnTo>
                    <a:lnTo>
                      <a:pt x="3" y="88"/>
                    </a:lnTo>
                    <a:lnTo>
                      <a:pt x="2" y="94"/>
                    </a:lnTo>
                    <a:lnTo>
                      <a:pt x="2" y="99"/>
                    </a:lnTo>
                    <a:lnTo>
                      <a:pt x="2" y="106"/>
                    </a:lnTo>
                    <a:lnTo>
                      <a:pt x="2" y="114"/>
                    </a:lnTo>
                    <a:lnTo>
                      <a:pt x="0" y="122"/>
                    </a:lnTo>
                    <a:lnTo>
                      <a:pt x="0" y="130"/>
                    </a:lnTo>
                    <a:lnTo>
                      <a:pt x="0" y="139"/>
                    </a:lnTo>
                    <a:lnTo>
                      <a:pt x="0" y="150"/>
                    </a:lnTo>
                    <a:lnTo>
                      <a:pt x="0" y="161"/>
                    </a:lnTo>
                    <a:lnTo>
                      <a:pt x="0" y="171"/>
                    </a:lnTo>
                    <a:lnTo>
                      <a:pt x="0" y="183"/>
                    </a:lnTo>
                    <a:lnTo>
                      <a:pt x="0" y="195"/>
                    </a:lnTo>
                    <a:lnTo>
                      <a:pt x="0" y="209"/>
                    </a:lnTo>
                    <a:lnTo>
                      <a:pt x="0" y="221"/>
                    </a:lnTo>
                    <a:lnTo>
                      <a:pt x="0" y="234"/>
                    </a:lnTo>
                    <a:lnTo>
                      <a:pt x="0" y="249"/>
                    </a:lnTo>
                    <a:lnTo>
                      <a:pt x="0" y="262"/>
                    </a:lnTo>
                    <a:lnTo>
                      <a:pt x="0" y="277"/>
                    </a:lnTo>
                    <a:lnTo>
                      <a:pt x="0" y="292"/>
                    </a:lnTo>
                    <a:lnTo>
                      <a:pt x="2" y="308"/>
                    </a:lnTo>
                    <a:lnTo>
                      <a:pt x="2" y="323"/>
                    </a:lnTo>
                    <a:lnTo>
                      <a:pt x="2" y="339"/>
                    </a:lnTo>
                    <a:lnTo>
                      <a:pt x="2" y="355"/>
                    </a:lnTo>
                    <a:lnTo>
                      <a:pt x="2" y="371"/>
                    </a:lnTo>
                    <a:lnTo>
                      <a:pt x="2" y="386"/>
                    </a:lnTo>
                    <a:lnTo>
                      <a:pt x="3" y="402"/>
                    </a:lnTo>
                    <a:lnTo>
                      <a:pt x="3" y="418"/>
                    </a:lnTo>
                    <a:lnTo>
                      <a:pt x="3" y="435"/>
                    </a:lnTo>
                    <a:lnTo>
                      <a:pt x="3" y="450"/>
                    </a:lnTo>
                    <a:lnTo>
                      <a:pt x="3" y="466"/>
                    </a:lnTo>
                    <a:lnTo>
                      <a:pt x="3" y="482"/>
                    </a:lnTo>
                    <a:lnTo>
                      <a:pt x="4" y="498"/>
                    </a:lnTo>
                    <a:lnTo>
                      <a:pt x="4" y="514"/>
                    </a:lnTo>
                    <a:lnTo>
                      <a:pt x="4" y="530"/>
                    </a:lnTo>
                    <a:lnTo>
                      <a:pt x="4" y="545"/>
                    </a:lnTo>
                    <a:lnTo>
                      <a:pt x="6" y="561"/>
                    </a:lnTo>
                    <a:lnTo>
                      <a:pt x="6" y="575"/>
                    </a:lnTo>
                    <a:lnTo>
                      <a:pt x="6" y="589"/>
                    </a:lnTo>
                    <a:lnTo>
                      <a:pt x="6" y="603"/>
                    </a:lnTo>
                    <a:lnTo>
                      <a:pt x="6" y="618"/>
                    </a:lnTo>
                    <a:lnTo>
                      <a:pt x="6" y="631"/>
                    </a:lnTo>
                    <a:lnTo>
                      <a:pt x="6" y="644"/>
                    </a:lnTo>
                    <a:lnTo>
                      <a:pt x="6" y="656"/>
                    </a:lnTo>
                    <a:lnTo>
                      <a:pt x="7" y="670"/>
                    </a:lnTo>
                    <a:lnTo>
                      <a:pt x="7" y="681"/>
                    </a:lnTo>
                    <a:lnTo>
                      <a:pt x="7" y="693"/>
                    </a:lnTo>
                    <a:lnTo>
                      <a:pt x="7" y="702"/>
                    </a:lnTo>
                    <a:lnTo>
                      <a:pt x="7" y="713"/>
                    </a:lnTo>
                    <a:lnTo>
                      <a:pt x="7" y="722"/>
                    </a:lnTo>
                    <a:lnTo>
                      <a:pt x="7" y="730"/>
                    </a:lnTo>
                    <a:lnTo>
                      <a:pt x="7" y="739"/>
                    </a:lnTo>
                    <a:lnTo>
                      <a:pt x="8" y="746"/>
                    </a:lnTo>
                    <a:lnTo>
                      <a:pt x="8" y="753"/>
                    </a:lnTo>
                    <a:lnTo>
                      <a:pt x="8" y="760"/>
                    </a:lnTo>
                    <a:lnTo>
                      <a:pt x="8" y="764"/>
                    </a:lnTo>
                    <a:lnTo>
                      <a:pt x="8" y="769"/>
                    </a:lnTo>
                    <a:lnTo>
                      <a:pt x="8" y="772"/>
                    </a:lnTo>
                    <a:lnTo>
                      <a:pt x="8" y="774"/>
                    </a:lnTo>
                    <a:lnTo>
                      <a:pt x="8" y="776"/>
                    </a:lnTo>
                    <a:lnTo>
                      <a:pt x="10" y="777"/>
                    </a:lnTo>
                    <a:lnTo>
                      <a:pt x="27" y="780"/>
                    </a:lnTo>
                    <a:lnTo>
                      <a:pt x="27" y="778"/>
                    </a:lnTo>
                    <a:lnTo>
                      <a:pt x="27" y="777"/>
                    </a:lnTo>
                    <a:lnTo>
                      <a:pt x="27" y="772"/>
                    </a:lnTo>
                    <a:lnTo>
                      <a:pt x="27" y="766"/>
                    </a:lnTo>
                    <a:lnTo>
                      <a:pt x="26" y="764"/>
                    </a:lnTo>
                    <a:lnTo>
                      <a:pt x="26" y="760"/>
                    </a:lnTo>
                    <a:lnTo>
                      <a:pt x="26" y="756"/>
                    </a:lnTo>
                    <a:lnTo>
                      <a:pt x="26" y="752"/>
                    </a:lnTo>
                    <a:lnTo>
                      <a:pt x="26" y="746"/>
                    </a:lnTo>
                    <a:lnTo>
                      <a:pt x="26" y="742"/>
                    </a:lnTo>
                    <a:lnTo>
                      <a:pt x="26" y="737"/>
                    </a:lnTo>
                    <a:lnTo>
                      <a:pt x="26" y="733"/>
                    </a:lnTo>
                    <a:lnTo>
                      <a:pt x="26" y="726"/>
                    </a:lnTo>
                    <a:lnTo>
                      <a:pt x="26" y="721"/>
                    </a:lnTo>
                    <a:lnTo>
                      <a:pt x="26" y="715"/>
                    </a:lnTo>
                    <a:lnTo>
                      <a:pt x="26" y="709"/>
                    </a:lnTo>
                    <a:lnTo>
                      <a:pt x="24" y="702"/>
                    </a:lnTo>
                    <a:lnTo>
                      <a:pt x="24" y="695"/>
                    </a:lnTo>
                    <a:lnTo>
                      <a:pt x="24" y="690"/>
                    </a:lnTo>
                    <a:lnTo>
                      <a:pt x="24" y="683"/>
                    </a:lnTo>
                    <a:lnTo>
                      <a:pt x="24" y="675"/>
                    </a:lnTo>
                    <a:lnTo>
                      <a:pt x="24" y="668"/>
                    </a:lnTo>
                    <a:lnTo>
                      <a:pt x="24" y="660"/>
                    </a:lnTo>
                    <a:lnTo>
                      <a:pt x="24" y="654"/>
                    </a:lnTo>
                    <a:lnTo>
                      <a:pt x="24" y="646"/>
                    </a:lnTo>
                    <a:lnTo>
                      <a:pt x="24" y="638"/>
                    </a:lnTo>
                    <a:lnTo>
                      <a:pt x="24" y="631"/>
                    </a:lnTo>
                    <a:lnTo>
                      <a:pt x="24" y="623"/>
                    </a:lnTo>
                    <a:lnTo>
                      <a:pt x="23" y="615"/>
                    </a:lnTo>
                    <a:lnTo>
                      <a:pt x="23" y="607"/>
                    </a:lnTo>
                    <a:lnTo>
                      <a:pt x="23" y="599"/>
                    </a:lnTo>
                    <a:lnTo>
                      <a:pt x="23" y="592"/>
                    </a:lnTo>
                    <a:lnTo>
                      <a:pt x="22" y="584"/>
                    </a:lnTo>
                    <a:lnTo>
                      <a:pt x="22" y="576"/>
                    </a:lnTo>
                    <a:lnTo>
                      <a:pt x="22" y="568"/>
                    </a:lnTo>
                    <a:lnTo>
                      <a:pt x="22" y="561"/>
                    </a:lnTo>
                    <a:lnTo>
                      <a:pt x="22" y="552"/>
                    </a:lnTo>
                    <a:lnTo>
                      <a:pt x="22" y="545"/>
                    </a:lnTo>
                    <a:lnTo>
                      <a:pt x="22" y="537"/>
                    </a:lnTo>
                    <a:lnTo>
                      <a:pt x="22" y="530"/>
                    </a:lnTo>
                    <a:lnTo>
                      <a:pt x="22" y="522"/>
                    </a:lnTo>
                    <a:lnTo>
                      <a:pt x="22" y="514"/>
                    </a:lnTo>
                    <a:lnTo>
                      <a:pt x="22" y="508"/>
                    </a:lnTo>
                    <a:lnTo>
                      <a:pt x="22" y="501"/>
                    </a:lnTo>
                    <a:lnTo>
                      <a:pt x="20" y="494"/>
                    </a:lnTo>
                    <a:lnTo>
                      <a:pt x="20" y="486"/>
                    </a:lnTo>
                    <a:lnTo>
                      <a:pt x="20" y="480"/>
                    </a:lnTo>
                    <a:lnTo>
                      <a:pt x="20" y="473"/>
                    </a:lnTo>
                    <a:lnTo>
                      <a:pt x="20" y="466"/>
                    </a:lnTo>
                    <a:lnTo>
                      <a:pt x="20" y="461"/>
                    </a:lnTo>
                    <a:lnTo>
                      <a:pt x="20" y="454"/>
                    </a:lnTo>
                    <a:lnTo>
                      <a:pt x="20" y="449"/>
                    </a:lnTo>
                    <a:lnTo>
                      <a:pt x="19" y="443"/>
                    </a:lnTo>
                    <a:lnTo>
                      <a:pt x="19" y="438"/>
                    </a:lnTo>
                    <a:lnTo>
                      <a:pt x="19" y="433"/>
                    </a:lnTo>
                    <a:lnTo>
                      <a:pt x="19" y="427"/>
                    </a:lnTo>
                    <a:lnTo>
                      <a:pt x="19" y="422"/>
                    </a:lnTo>
                    <a:lnTo>
                      <a:pt x="19" y="419"/>
                    </a:lnTo>
                    <a:lnTo>
                      <a:pt x="19" y="415"/>
                    </a:lnTo>
                    <a:lnTo>
                      <a:pt x="19" y="413"/>
                    </a:lnTo>
                    <a:lnTo>
                      <a:pt x="19" y="407"/>
                    </a:lnTo>
                    <a:lnTo>
                      <a:pt x="19" y="403"/>
                    </a:lnTo>
                    <a:lnTo>
                      <a:pt x="19" y="399"/>
                    </a:lnTo>
                    <a:lnTo>
                      <a:pt x="19" y="395"/>
                    </a:lnTo>
                    <a:lnTo>
                      <a:pt x="19" y="391"/>
                    </a:lnTo>
                    <a:lnTo>
                      <a:pt x="19" y="386"/>
                    </a:lnTo>
                    <a:lnTo>
                      <a:pt x="19" y="380"/>
                    </a:lnTo>
                    <a:lnTo>
                      <a:pt x="19" y="376"/>
                    </a:lnTo>
                    <a:lnTo>
                      <a:pt x="19" y="370"/>
                    </a:lnTo>
                    <a:lnTo>
                      <a:pt x="19" y="364"/>
                    </a:lnTo>
                    <a:lnTo>
                      <a:pt x="19" y="359"/>
                    </a:lnTo>
                    <a:lnTo>
                      <a:pt x="19" y="354"/>
                    </a:lnTo>
                    <a:lnTo>
                      <a:pt x="19" y="347"/>
                    </a:lnTo>
                    <a:lnTo>
                      <a:pt x="19" y="340"/>
                    </a:lnTo>
                    <a:lnTo>
                      <a:pt x="19" y="335"/>
                    </a:lnTo>
                    <a:lnTo>
                      <a:pt x="19" y="329"/>
                    </a:lnTo>
                    <a:lnTo>
                      <a:pt x="19" y="321"/>
                    </a:lnTo>
                    <a:lnTo>
                      <a:pt x="19" y="315"/>
                    </a:lnTo>
                    <a:lnTo>
                      <a:pt x="19" y="309"/>
                    </a:lnTo>
                    <a:lnTo>
                      <a:pt x="19" y="303"/>
                    </a:lnTo>
                    <a:lnTo>
                      <a:pt x="19" y="295"/>
                    </a:lnTo>
                    <a:lnTo>
                      <a:pt x="19" y="288"/>
                    </a:lnTo>
                    <a:lnTo>
                      <a:pt x="19" y="281"/>
                    </a:lnTo>
                    <a:lnTo>
                      <a:pt x="19" y="275"/>
                    </a:lnTo>
                    <a:lnTo>
                      <a:pt x="19" y="268"/>
                    </a:lnTo>
                    <a:lnTo>
                      <a:pt x="19" y="261"/>
                    </a:lnTo>
                    <a:lnTo>
                      <a:pt x="19" y="253"/>
                    </a:lnTo>
                    <a:lnTo>
                      <a:pt x="19" y="248"/>
                    </a:lnTo>
                    <a:lnTo>
                      <a:pt x="19" y="240"/>
                    </a:lnTo>
                    <a:lnTo>
                      <a:pt x="19" y="233"/>
                    </a:lnTo>
                    <a:lnTo>
                      <a:pt x="19" y="226"/>
                    </a:lnTo>
                    <a:lnTo>
                      <a:pt x="19" y="220"/>
                    </a:lnTo>
                    <a:lnTo>
                      <a:pt x="19" y="213"/>
                    </a:lnTo>
                    <a:lnTo>
                      <a:pt x="19" y="206"/>
                    </a:lnTo>
                    <a:lnTo>
                      <a:pt x="19" y="200"/>
                    </a:lnTo>
                    <a:lnTo>
                      <a:pt x="19" y="193"/>
                    </a:lnTo>
                    <a:lnTo>
                      <a:pt x="19" y="186"/>
                    </a:lnTo>
                    <a:lnTo>
                      <a:pt x="19" y="179"/>
                    </a:lnTo>
                    <a:lnTo>
                      <a:pt x="19" y="173"/>
                    </a:lnTo>
                    <a:lnTo>
                      <a:pt x="19" y="167"/>
                    </a:lnTo>
                    <a:lnTo>
                      <a:pt x="19" y="161"/>
                    </a:lnTo>
                    <a:lnTo>
                      <a:pt x="19" y="155"/>
                    </a:lnTo>
                    <a:lnTo>
                      <a:pt x="19" y="150"/>
                    </a:lnTo>
                    <a:lnTo>
                      <a:pt x="19" y="145"/>
                    </a:lnTo>
                    <a:lnTo>
                      <a:pt x="19" y="139"/>
                    </a:lnTo>
                    <a:lnTo>
                      <a:pt x="19" y="134"/>
                    </a:lnTo>
                    <a:lnTo>
                      <a:pt x="19" y="128"/>
                    </a:lnTo>
                    <a:lnTo>
                      <a:pt x="19" y="124"/>
                    </a:lnTo>
                    <a:lnTo>
                      <a:pt x="19" y="119"/>
                    </a:lnTo>
                    <a:lnTo>
                      <a:pt x="19" y="114"/>
                    </a:lnTo>
                    <a:lnTo>
                      <a:pt x="19" y="110"/>
                    </a:lnTo>
                    <a:lnTo>
                      <a:pt x="19" y="107"/>
                    </a:lnTo>
                    <a:lnTo>
                      <a:pt x="19" y="103"/>
                    </a:lnTo>
                    <a:lnTo>
                      <a:pt x="19" y="99"/>
                    </a:lnTo>
                    <a:lnTo>
                      <a:pt x="19" y="96"/>
                    </a:lnTo>
                    <a:lnTo>
                      <a:pt x="19" y="94"/>
                    </a:lnTo>
                    <a:lnTo>
                      <a:pt x="19" y="88"/>
                    </a:lnTo>
                    <a:lnTo>
                      <a:pt x="19" y="86"/>
                    </a:lnTo>
                    <a:lnTo>
                      <a:pt x="19" y="83"/>
                    </a:lnTo>
                    <a:lnTo>
                      <a:pt x="20" y="82"/>
                    </a:lnTo>
                    <a:lnTo>
                      <a:pt x="22" y="79"/>
                    </a:lnTo>
                    <a:lnTo>
                      <a:pt x="23" y="76"/>
                    </a:lnTo>
                    <a:lnTo>
                      <a:pt x="24" y="72"/>
                    </a:lnTo>
                    <a:lnTo>
                      <a:pt x="27" y="68"/>
                    </a:lnTo>
                    <a:lnTo>
                      <a:pt x="30" y="64"/>
                    </a:lnTo>
                    <a:lnTo>
                      <a:pt x="32" y="60"/>
                    </a:lnTo>
                    <a:lnTo>
                      <a:pt x="35" y="55"/>
                    </a:lnTo>
                    <a:lnTo>
                      <a:pt x="38" y="51"/>
                    </a:lnTo>
                    <a:lnTo>
                      <a:pt x="42" y="47"/>
                    </a:lnTo>
                    <a:lnTo>
                      <a:pt x="44" y="43"/>
                    </a:lnTo>
                    <a:lnTo>
                      <a:pt x="47" y="39"/>
                    </a:lnTo>
                    <a:lnTo>
                      <a:pt x="50" y="36"/>
                    </a:lnTo>
                    <a:lnTo>
                      <a:pt x="53" y="35"/>
                    </a:lnTo>
                    <a:lnTo>
                      <a:pt x="57" y="33"/>
                    </a:lnTo>
                    <a:lnTo>
                      <a:pt x="57" y="32"/>
                    </a:lnTo>
                    <a:lnTo>
                      <a:pt x="59" y="31"/>
                    </a:lnTo>
                    <a:lnTo>
                      <a:pt x="63" y="31"/>
                    </a:lnTo>
                    <a:lnTo>
                      <a:pt x="67" y="31"/>
                    </a:lnTo>
                    <a:lnTo>
                      <a:pt x="70" y="31"/>
                    </a:lnTo>
                    <a:lnTo>
                      <a:pt x="73" y="29"/>
                    </a:lnTo>
                    <a:lnTo>
                      <a:pt x="77" y="29"/>
                    </a:lnTo>
                    <a:lnTo>
                      <a:pt x="79" y="29"/>
                    </a:lnTo>
                    <a:lnTo>
                      <a:pt x="82" y="28"/>
                    </a:lnTo>
                    <a:lnTo>
                      <a:pt x="86" y="28"/>
                    </a:lnTo>
                    <a:lnTo>
                      <a:pt x="90" y="28"/>
                    </a:lnTo>
                    <a:lnTo>
                      <a:pt x="94" y="28"/>
                    </a:lnTo>
                    <a:lnTo>
                      <a:pt x="98" y="28"/>
                    </a:lnTo>
                    <a:lnTo>
                      <a:pt x="102" y="28"/>
                    </a:lnTo>
                    <a:lnTo>
                      <a:pt x="106" y="27"/>
                    </a:lnTo>
                    <a:lnTo>
                      <a:pt x="112" y="27"/>
                    </a:lnTo>
                    <a:lnTo>
                      <a:pt x="116" y="27"/>
                    </a:lnTo>
                    <a:lnTo>
                      <a:pt x="120" y="27"/>
                    </a:lnTo>
                    <a:lnTo>
                      <a:pt x="125" y="27"/>
                    </a:lnTo>
                    <a:lnTo>
                      <a:pt x="130" y="27"/>
                    </a:lnTo>
                    <a:lnTo>
                      <a:pt x="134" y="27"/>
                    </a:lnTo>
                    <a:lnTo>
                      <a:pt x="140" y="27"/>
                    </a:lnTo>
                    <a:lnTo>
                      <a:pt x="144" y="25"/>
                    </a:lnTo>
                    <a:lnTo>
                      <a:pt x="149" y="25"/>
                    </a:lnTo>
                    <a:lnTo>
                      <a:pt x="154" y="25"/>
                    </a:lnTo>
                    <a:lnTo>
                      <a:pt x="160" y="25"/>
                    </a:lnTo>
                    <a:lnTo>
                      <a:pt x="165" y="25"/>
                    </a:lnTo>
                    <a:lnTo>
                      <a:pt x="171" y="25"/>
                    </a:lnTo>
                    <a:lnTo>
                      <a:pt x="175" y="25"/>
                    </a:lnTo>
                    <a:lnTo>
                      <a:pt x="180" y="25"/>
                    </a:lnTo>
                    <a:lnTo>
                      <a:pt x="184" y="24"/>
                    </a:lnTo>
                    <a:lnTo>
                      <a:pt x="189" y="24"/>
                    </a:lnTo>
                    <a:lnTo>
                      <a:pt x="193" y="24"/>
                    </a:lnTo>
                    <a:lnTo>
                      <a:pt x="199" y="24"/>
                    </a:lnTo>
                    <a:lnTo>
                      <a:pt x="204" y="24"/>
                    </a:lnTo>
                    <a:lnTo>
                      <a:pt x="209" y="24"/>
                    </a:lnTo>
                    <a:lnTo>
                      <a:pt x="213" y="23"/>
                    </a:lnTo>
                    <a:lnTo>
                      <a:pt x="217" y="23"/>
                    </a:lnTo>
                    <a:lnTo>
                      <a:pt x="221" y="23"/>
                    </a:lnTo>
                    <a:lnTo>
                      <a:pt x="227" y="23"/>
                    </a:lnTo>
                    <a:lnTo>
                      <a:pt x="231" y="23"/>
                    </a:lnTo>
                    <a:lnTo>
                      <a:pt x="235" y="23"/>
                    </a:lnTo>
                    <a:lnTo>
                      <a:pt x="239" y="23"/>
                    </a:lnTo>
                    <a:lnTo>
                      <a:pt x="243" y="23"/>
                    </a:lnTo>
                    <a:lnTo>
                      <a:pt x="246" y="21"/>
                    </a:lnTo>
                    <a:lnTo>
                      <a:pt x="250" y="21"/>
                    </a:lnTo>
                    <a:lnTo>
                      <a:pt x="252" y="21"/>
                    </a:lnTo>
                    <a:lnTo>
                      <a:pt x="256" y="21"/>
                    </a:lnTo>
                    <a:lnTo>
                      <a:pt x="262" y="21"/>
                    </a:lnTo>
                    <a:lnTo>
                      <a:pt x="267" y="21"/>
                    </a:lnTo>
                    <a:lnTo>
                      <a:pt x="271" y="21"/>
                    </a:lnTo>
                    <a:lnTo>
                      <a:pt x="274" y="21"/>
                    </a:lnTo>
                    <a:lnTo>
                      <a:pt x="275" y="21"/>
                    </a:lnTo>
                    <a:lnTo>
                      <a:pt x="276" y="21"/>
                    </a:lnTo>
                    <a:lnTo>
                      <a:pt x="275"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85" name="Freeform 89">
                <a:extLst>
                  <a:ext uri="{FF2B5EF4-FFF2-40B4-BE49-F238E27FC236}">
                    <a16:creationId xmlns:a16="http://schemas.microsoft.com/office/drawing/2014/main" id="{C9086D5E-3FD2-47D8-B812-20E0EACB039F}"/>
                  </a:ext>
                </a:extLst>
              </p:cNvPr>
              <p:cNvSpPr>
                <a:spLocks/>
              </p:cNvSpPr>
              <p:nvPr/>
            </p:nvSpPr>
            <p:spPr bwMode="auto">
              <a:xfrm>
                <a:off x="3043" y="852"/>
                <a:ext cx="35" cy="846"/>
              </a:xfrm>
              <a:custGeom>
                <a:avLst/>
                <a:gdLst>
                  <a:gd name="T0" fmla="*/ 109 w 39"/>
                  <a:gd name="T1" fmla="*/ 26 h 754"/>
                  <a:gd name="T2" fmla="*/ 98 w 39"/>
                  <a:gd name="T3" fmla="*/ 86 h 754"/>
                  <a:gd name="T4" fmla="*/ 90 w 39"/>
                  <a:gd name="T5" fmla="*/ 129 h 754"/>
                  <a:gd name="T6" fmla="*/ 87 w 39"/>
                  <a:gd name="T7" fmla="*/ 178 h 754"/>
                  <a:gd name="T8" fmla="*/ 79 w 39"/>
                  <a:gd name="T9" fmla="*/ 225 h 754"/>
                  <a:gd name="T10" fmla="*/ 76 w 39"/>
                  <a:gd name="T11" fmla="*/ 275 h 754"/>
                  <a:gd name="T12" fmla="*/ 68 w 39"/>
                  <a:gd name="T13" fmla="*/ 329 h 754"/>
                  <a:gd name="T14" fmla="*/ 62 w 39"/>
                  <a:gd name="T15" fmla="*/ 386 h 754"/>
                  <a:gd name="T16" fmla="*/ 55 w 39"/>
                  <a:gd name="T17" fmla="*/ 443 h 754"/>
                  <a:gd name="T18" fmla="*/ 49 w 39"/>
                  <a:gd name="T19" fmla="*/ 499 h 754"/>
                  <a:gd name="T20" fmla="*/ 49 w 39"/>
                  <a:gd name="T21" fmla="*/ 558 h 754"/>
                  <a:gd name="T22" fmla="*/ 47 w 39"/>
                  <a:gd name="T23" fmla="*/ 611 h 754"/>
                  <a:gd name="T24" fmla="*/ 47 w 39"/>
                  <a:gd name="T25" fmla="*/ 663 h 754"/>
                  <a:gd name="T26" fmla="*/ 47 w 39"/>
                  <a:gd name="T27" fmla="*/ 720 h 754"/>
                  <a:gd name="T28" fmla="*/ 47 w 39"/>
                  <a:gd name="T29" fmla="*/ 799 h 754"/>
                  <a:gd name="T30" fmla="*/ 47 w 39"/>
                  <a:gd name="T31" fmla="*/ 891 h 754"/>
                  <a:gd name="T32" fmla="*/ 47 w 39"/>
                  <a:gd name="T33" fmla="*/ 999 h 754"/>
                  <a:gd name="T34" fmla="*/ 49 w 39"/>
                  <a:gd name="T35" fmla="*/ 1125 h 754"/>
                  <a:gd name="T36" fmla="*/ 49 w 39"/>
                  <a:gd name="T37" fmla="*/ 1245 h 754"/>
                  <a:gd name="T38" fmla="*/ 49 w 39"/>
                  <a:gd name="T39" fmla="*/ 1375 h 754"/>
                  <a:gd name="T40" fmla="*/ 55 w 39"/>
                  <a:gd name="T41" fmla="*/ 1505 h 754"/>
                  <a:gd name="T42" fmla="*/ 55 w 39"/>
                  <a:gd name="T43" fmla="*/ 1635 h 754"/>
                  <a:gd name="T44" fmla="*/ 60 w 39"/>
                  <a:gd name="T45" fmla="*/ 1760 h 754"/>
                  <a:gd name="T46" fmla="*/ 60 w 39"/>
                  <a:gd name="T47" fmla="*/ 1876 h 754"/>
                  <a:gd name="T48" fmla="*/ 62 w 39"/>
                  <a:gd name="T49" fmla="*/ 1983 h 754"/>
                  <a:gd name="T50" fmla="*/ 62 w 39"/>
                  <a:gd name="T51" fmla="*/ 2064 h 754"/>
                  <a:gd name="T52" fmla="*/ 62 w 39"/>
                  <a:gd name="T53" fmla="*/ 2132 h 754"/>
                  <a:gd name="T54" fmla="*/ 68 w 39"/>
                  <a:gd name="T55" fmla="*/ 2179 h 754"/>
                  <a:gd name="T56" fmla="*/ 16 w 39"/>
                  <a:gd name="T57" fmla="*/ 2217 h 754"/>
                  <a:gd name="T58" fmla="*/ 14 w 39"/>
                  <a:gd name="T59" fmla="*/ 2179 h 754"/>
                  <a:gd name="T60" fmla="*/ 14 w 39"/>
                  <a:gd name="T61" fmla="*/ 2130 h 754"/>
                  <a:gd name="T62" fmla="*/ 14 w 39"/>
                  <a:gd name="T63" fmla="*/ 2051 h 754"/>
                  <a:gd name="T64" fmla="*/ 3 w 39"/>
                  <a:gd name="T65" fmla="*/ 1960 h 754"/>
                  <a:gd name="T66" fmla="*/ 3 w 39"/>
                  <a:gd name="T67" fmla="*/ 1850 h 754"/>
                  <a:gd name="T68" fmla="*/ 1 w 39"/>
                  <a:gd name="T69" fmla="*/ 1728 h 754"/>
                  <a:gd name="T70" fmla="*/ 1 w 39"/>
                  <a:gd name="T71" fmla="*/ 1599 h 754"/>
                  <a:gd name="T72" fmla="*/ 1 w 39"/>
                  <a:gd name="T73" fmla="*/ 1471 h 754"/>
                  <a:gd name="T74" fmla="*/ 1 w 39"/>
                  <a:gd name="T75" fmla="*/ 1331 h 754"/>
                  <a:gd name="T76" fmla="*/ 0 w 39"/>
                  <a:gd name="T77" fmla="*/ 1196 h 754"/>
                  <a:gd name="T78" fmla="*/ 0 w 39"/>
                  <a:gd name="T79" fmla="*/ 1069 h 754"/>
                  <a:gd name="T80" fmla="*/ 0 w 39"/>
                  <a:gd name="T81" fmla="*/ 949 h 754"/>
                  <a:gd name="T82" fmla="*/ 0 w 39"/>
                  <a:gd name="T83" fmla="*/ 842 h 754"/>
                  <a:gd name="T84" fmla="*/ 0 w 39"/>
                  <a:gd name="T85" fmla="*/ 758 h 754"/>
                  <a:gd name="T86" fmla="*/ 0 w 39"/>
                  <a:gd name="T87" fmla="*/ 687 h 754"/>
                  <a:gd name="T88" fmla="*/ 0 w 39"/>
                  <a:gd name="T89" fmla="*/ 635 h 754"/>
                  <a:gd name="T90" fmla="*/ 0 w 39"/>
                  <a:gd name="T91" fmla="*/ 578 h 754"/>
                  <a:gd name="T92" fmla="*/ 0 w 39"/>
                  <a:gd name="T93" fmla="*/ 530 h 754"/>
                  <a:gd name="T94" fmla="*/ 1 w 39"/>
                  <a:gd name="T95" fmla="*/ 477 h 754"/>
                  <a:gd name="T96" fmla="*/ 3 w 39"/>
                  <a:gd name="T97" fmla="*/ 418 h 754"/>
                  <a:gd name="T98" fmla="*/ 16 w 39"/>
                  <a:gd name="T99" fmla="*/ 369 h 754"/>
                  <a:gd name="T100" fmla="*/ 20 w 39"/>
                  <a:gd name="T101" fmla="*/ 310 h 754"/>
                  <a:gd name="T102" fmla="*/ 23 w 39"/>
                  <a:gd name="T103" fmla="*/ 258 h 754"/>
                  <a:gd name="T104" fmla="*/ 33 w 39"/>
                  <a:gd name="T105" fmla="*/ 212 h 754"/>
                  <a:gd name="T106" fmla="*/ 37 w 39"/>
                  <a:gd name="T107" fmla="*/ 163 h 754"/>
                  <a:gd name="T108" fmla="*/ 43 w 39"/>
                  <a:gd name="T109" fmla="*/ 126 h 754"/>
                  <a:gd name="T110" fmla="*/ 49 w 39"/>
                  <a:gd name="T111" fmla="*/ 69 h 754"/>
                  <a:gd name="T112" fmla="*/ 60 w 39"/>
                  <a:gd name="T113" fmla="*/ 23 h 754"/>
                  <a:gd name="T114" fmla="*/ 115 w 39"/>
                  <a:gd name="T115" fmla="*/ 0 h 7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754"/>
                  <a:gd name="T176" fmla="*/ 39 w 39"/>
                  <a:gd name="T177" fmla="*/ 754 h 7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754">
                    <a:moveTo>
                      <a:pt x="39" y="0"/>
                    </a:moveTo>
                    <a:lnTo>
                      <a:pt x="38" y="1"/>
                    </a:lnTo>
                    <a:lnTo>
                      <a:pt x="38" y="7"/>
                    </a:lnTo>
                    <a:lnTo>
                      <a:pt x="36" y="9"/>
                    </a:lnTo>
                    <a:lnTo>
                      <a:pt x="36" y="12"/>
                    </a:lnTo>
                    <a:lnTo>
                      <a:pt x="35" y="17"/>
                    </a:lnTo>
                    <a:lnTo>
                      <a:pt x="35" y="23"/>
                    </a:lnTo>
                    <a:lnTo>
                      <a:pt x="33" y="28"/>
                    </a:lnTo>
                    <a:lnTo>
                      <a:pt x="32" y="35"/>
                    </a:lnTo>
                    <a:lnTo>
                      <a:pt x="32" y="38"/>
                    </a:lnTo>
                    <a:lnTo>
                      <a:pt x="32" y="42"/>
                    </a:lnTo>
                    <a:lnTo>
                      <a:pt x="31" y="44"/>
                    </a:lnTo>
                    <a:lnTo>
                      <a:pt x="31" y="48"/>
                    </a:lnTo>
                    <a:lnTo>
                      <a:pt x="31" y="52"/>
                    </a:lnTo>
                    <a:lnTo>
                      <a:pt x="29" y="56"/>
                    </a:lnTo>
                    <a:lnTo>
                      <a:pt x="29" y="60"/>
                    </a:lnTo>
                    <a:lnTo>
                      <a:pt x="29" y="64"/>
                    </a:lnTo>
                    <a:lnTo>
                      <a:pt x="28" y="68"/>
                    </a:lnTo>
                    <a:lnTo>
                      <a:pt x="28" y="72"/>
                    </a:lnTo>
                    <a:lnTo>
                      <a:pt x="27" y="76"/>
                    </a:lnTo>
                    <a:lnTo>
                      <a:pt x="27" y="82"/>
                    </a:lnTo>
                    <a:lnTo>
                      <a:pt x="27" y="84"/>
                    </a:lnTo>
                    <a:lnTo>
                      <a:pt x="25" y="90"/>
                    </a:lnTo>
                    <a:lnTo>
                      <a:pt x="25" y="94"/>
                    </a:lnTo>
                    <a:lnTo>
                      <a:pt x="25" y="99"/>
                    </a:lnTo>
                    <a:lnTo>
                      <a:pt x="24" y="103"/>
                    </a:lnTo>
                    <a:lnTo>
                      <a:pt x="23" y="109"/>
                    </a:lnTo>
                    <a:lnTo>
                      <a:pt x="23" y="113"/>
                    </a:lnTo>
                    <a:lnTo>
                      <a:pt x="23" y="118"/>
                    </a:lnTo>
                    <a:lnTo>
                      <a:pt x="23" y="122"/>
                    </a:lnTo>
                    <a:lnTo>
                      <a:pt x="21" y="126"/>
                    </a:lnTo>
                    <a:lnTo>
                      <a:pt x="21" y="131"/>
                    </a:lnTo>
                    <a:lnTo>
                      <a:pt x="21" y="137"/>
                    </a:lnTo>
                    <a:lnTo>
                      <a:pt x="20" y="141"/>
                    </a:lnTo>
                    <a:lnTo>
                      <a:pt x="20" y="146"/>
                    </a:lnTo>
                    <a:lnTo>
                      <a:pt x="19" y="151"/>
                    </a:lnTo>
                    <a:lnTo>
                      <a:pt x="19" y="157"/>
                    </a:lnTo>
                    <a:lnTo>
                      <a:pt x="19" y="161"/>
                    </a:lnTo>
                    <a:lnTo>
                      <a:pt x="17" y="166"/>
                    </a:lnTo>
                    <a:lnTo>
                      <a:pt x="17" y="170"/>
                    </a:lnTo>
                    <a:lnTo>
                      <a:pt x="17" y="176"/>
                    </a:lnTo>
                    <a:lnTo>
                      <a:pt x="17" y="180"/>
                    </a:lnTo>
                    <a:lnTo>
                      <a:pt x="17" y="185"/>
                    </a:lnTo>
                    <a:lnTo>
                      <a:pt x="17" y="189"/>
                    </a:lnTo>
                    <a:lnTo>
                      <a:pt x="17" y="194"/>
                    </a:lnTo>
                    <a:lnTo>
                      <a:pt x="16" y="198"/>
                    </a:lnTo>
                    <a:lnTo>
                      <a:pt x="16" y="202"/>
                    </a:lnTo>
                    <a:lnTo>
                      <a:pt x="16" y="208"/>
                    </a:lnTo>
                    <a:lnTo>
                      <a:pt x="16" y="213"/>
                    </a:lnTo>
                    <a:lnTo>
                      <a:pt x="16" y="217"/>
                    </a:lnTo>
                    <a:lnTo>
                      <a:pt x="16" y="221"/>
                    </a:lnTo>
                    <a:lnTo>
                      <a:pt x="16" y="226"/>
                    </a:lnTo>
                    <a:lnTo>
                      <a:pt x="16" y="230"/>
                    </a:lnTo>
                    <a:lnTo>
                      <a:pt x="16" y="234"/>
                    </a:lnTo>
                    <a:lnTo>
                      <a:pt x="16" y="240"/>
                    </a:lnTo>
                    <a:lnTo>
                      <a:pt x="16" y="245"/>
                    </a:lnTo>
                    <a:lnTo>
                      <a:pt x="16" y="251"/>
                    </a:lnTo>
                    <a:lnTo>
                      <a:pt x="16" y="257"/>
                    </a:lnTo>
                    <a:lnTo>
                      <a:pt x="16" y="264"/>
                    </a:lnTo>
                    <a:lnTo>
                      <a:pt x="16" y="271"/>
                    </a:lnTo>
                    <a:lnTo>
                      <a:pt x="16" y="279"/>
                    </a:lnTo>
                    <a:lnTo>
                      <a:pt x="16" y="285"/>
                    </a:lnTo>
                    <a:lnTo>
                      <a:pt x="16" y="295"/>
                    </a:lnTo>
                    <a:lnTo>
                      <a:pt x="16" y="303"/>
                    </a:lnTo>
                    <a:lnTo>
                      <a:pt x="16" y="311"/>
                    </a:lnTo>
                    <a:lnTo>
                      <a:pt x="16" y="320"/>
                    </a:lnTo>
                    <a:lnTo>
                      <a:pt x="16" y="330"/>
                    </a:lnTo>
                    <a:lnTo>
                      <a:pt x="16" y="339"/>
                    </a:lnTo>
                    <a:lnTo>
                      <a:pt x="17" y="350"/>
                    </a:lnTo>
                    <a:lnTo>
                      <a:pt x="17" y="359"/>
                    </a:lnTo>
                    <a:lnTo>
                      <a:pt x="17" y="370"/>
                    </a:lnTo>
                    <a:lnTo>
                      <a:pt x="17" y="381"/>
                    </a:lnTo>
                    <a:lnTo>
                      <a:pt x="17" y="391"/>
                    </a:lnTo>
                    <a:lnTo>
                      <a:pt x="17" y="402"/>
                    </a:lnTo>
                    <a:lnTo>
                      <a:pt x="17" y="413"/>
                    </a:lnTo>
                    <a:lnTo>
                      <a:pt x="17" y="423"/>
                    </a:lnTo>
                    <a:lnTo>
                      <a:pt x="17" y="434"/>
                    </a:lnTo>
                    <a:lnTo>
                      <a:pt x="17" y="445"/>
                    </a:lnTo>
                    <a:lnTo>
                      <a:pt x="17" y="456"/>
                    </a:lnTo>
                    <a:lnTo>
                      <a:pt x="17" y="468"/>
                    </a:lnTo>
                    <a:lnTo>
                      <a:pt x="17" y="480"/>
                    </a:lnTo>
                    <a:lnTo>
                      <a:pt x="17" y="490"/>
                    </a:lnTo>
                    <a:lnTo>
                      <a:pt x="19" y="501"/>
                    </a:lnTo>
                    <a:lnTo>
                      <a:pt x="19" y="512"/>
                    </a:lnTo>
                    <a:lnTo>
                      <a:pt x="19" y="524"/>
                    </a:lnTo>
                    <a:lnTo>
                      <a:pt x="19" y="535"/>
                    </a:lnTo>
                    <a:lnTo>
                      <a:pt x="19" y="545"/>
                    </a:lnTo>
                    <a:lnTo>
                      <a:pt x="19" y="556"/>
                    </a:lnTo>
                    <a:lnTo>
                      <a:pt x="19" y="568"/>
                    </a:lnTo>
                    <a:lnTo>
                      <a:pt x="19" y="577"/>
                    </a:lnTo>
                    <a:lnTo>
                      <a:pt x="20" y="588"/>
                    </a:lnTo>
                    <a:lnTo>
                      <a:pt x="20" y="599"/>
                    </a:lnTo>
                    <a:lnTo>
                      <a:pt x="20" y="610"/>
                    </a:lnTo>
                    <a:lnTo>
                      <a:pt x="20" y="619"/>
                    </a:lnTo>
                    <a:lnTo>
                      <a:pt x="20" y="628"/>
                    </a:lnTo>
                    <a:lnTo>
                      <a:pt x="20" y="638"/>
                    </a:lnTo>
                    <a:lnTo>
                      <a:pt x="20" y="647"/>
                    </a:lnTo>
                    <a:lnTo>
                      <a:pt x="20" y="657"/>
                    </a:lnTo>
                    <a:lnTo>
                      <a:pt x="21" y="666"/>
                    </a:lnTo>
                    <a:lnTo>
                      <a:pt x="21" y="674"/>
                    </a:lnTo>
                    <a:lnTo>
                      <a:pt x="21" y="682"/>
                    </a:lnTo>
                    <a:lnTo>
                      <a:pt x="21" y="689"/>
                    </a:lnTo>
                    <a:lnTo>
                      <a:pt x="21" y="697"/>
                    </a:lnTo>
                    <a:lnTo>
                      <a:pt x="21" y="702"/>
                    </a:lnTo>
                    <a:lnTo>
                      <a:pt x="21" y="710"/>
                    </a:lnTo>
                    <a:lnTo>
                      <a:pt x="21" y="715"/>
                    </a:lnTo>
                    <a:lnTo>
                      <a:pt x="21" y="722"/>
                    </a:lnTo>
                    <a:lnTo>
                      <a:pt x="21" y="726"/>
                    </a:lnTo>
                    <a:lnTo>
                      <a:pt x="23" y="732"/>
                    </a:lnTo>
                    <a:lnTo>
                      <a:pt x="23" y="736"/>
                    </a:lnTo>
                    <a:lnTo>
                      <a:pt x="23" y="740"/>
                    </a:lnTo>
                    <a:lnTo>
                      <a:pt x="23" y="742"/>
                    </a:lnTo>
                    <a:lnTo>
                      <a:pt x="23" y="745"/>
                    </a:lnTo>
                    <a:lnTo>
                      <a:pt x="23" y="749"/>
                    </a:lnTo>
                    <a:lnTo>
                      <a:pt x="23" y="750"/>
                    </a:lnTo>
                    <a:lnTo>
                      <a:pt x="5" y="754"/>
                    </a:lnTo>
                    <a:lnTo>
                      <a:pt x="4" y="753"/>
                    </a:lnTo>
                    <a:lnTo>
                      <a:pt x="4" y="749"/>
                    </a:lnTo>
                    <a:lnTo>
                      <a:pt x="4" y="746"/>
                    </a:lnTo>
                    <a:lnTo>
                      <a:pt x="4" y="742"/>
                    </a:lnTo>
                    <a:lnTo>
                      <a:pt x="4" y="738"/>
                    </a:lnTo>
                    <a:lnTo>
                      <a:pt x="4" y="736"/>
                    </a:lnTo>
                    <a:lnTo>
                      <a:pt x="4" y="730"/>
                    </a:lnTo>
                    <a:lnTo>
                      <a:pt x="4" y="725"/>
                    </a:lnTo>
                    <a:lnTo>
                      <a:pt x="4" y="718"/>
                    </a:lnTo>
                    <a:lnTo>
                      <a:pt x="4" y="713"/>
                    </a:lnTo>
                    <a:lnTo>
                      <a:pt x="4" y="706"/>
                    </a:lnTo>
                    <a:lnTo>
                      <a:pt x="4" y="698"/>
                    </a:lnTo>
                    <a:lnTo>
                      <a:pt x="4" y="691"/>
                    </a:lnTo>
                    <a:lnTo>
                      <a:pt x="4" y="683"/>
                    </a:lnTo>
                    <a:lnTo>
                      <a:pt x="3" y="675"/>
                    </a:lnTo>
                    <a:lnTo>
                      <a:pt x="3" y="666"/>
                    </a:lnTo>
                    <a:lnTo>
                      <a:pt x="3" y="658"/>
                    </a:lnTo>
                    <a:lnTo>
                      <a:pt x="3" y="648"/>
                    </a:lnTo>
                    <a:lnTo>
                      <a:pt x="3" y="639"/>
                    </a:lnTo>
                    <a:lnTo>
                      <a:pt x="3" y="630"/>
                    </a:lnTo>
                    <a:lnTo>
                      <a:pt x="3" y="619"/>
                    </a:lnTo>
                    <a:lnTo>
                      <a:pt x="3" y="610"/>
                    </a:lnTo>
                    <a:lnTo>
                      <a:pt x="1" y="599"/>
                    </a:lnTo>
                    <a:lnTo>
                      <a:pt x="1" y="588"/>
                    </a:lnTo>
                    <a:lnTo>
                      <a:pt x="1" y="577"/>
                    </a:lnTo>
                    <a:lnTo>
                      <a:pt x="1" y="567"/>
                    </a:lnTo>
                    <a:lnTo>
                      <a:pt x="1" y="556"/>
                    </a:lnTo>
                    <a:lnTo>
                      <a:pt x="1" y="544"/>
                    </a:lnTo>
                    <a:lnTo>
                      <a:pt x="1" y="533"/>
                    </a:lnTo>
                    <a:lnTo>
                      <a:pt x="1" y="523"/>
                    </a:lnTo>
                    <a:lnTo>
                      <a:pt x="1" y="510"/>
                    </a:lnTo>
                    <a:lnTo>
                      <a:pt x="1" y="500"/>
                    </a:lnTo>
                    <a:lnTo>
                      <a:pt x="1" y="488"/>
                    </a:lnTo>
                    <a:lnTo>
                      <a:pt x="1" y="476"/>
                    </a:lnTo>
                    <a:lnTo>
                      <a:pt x="1" y="465"/>
                    </a:lnTo>
                    <a:lnTo>
                      <a:pt x="1" y="453"/>
                    </a:lnTo>
                    <a:lnTo>
                      <a:pt x="1" y="441"/>
                    </a:lnTo>
                    <a:lnTo>
                      <a:pt x="1" y="430"/>
                    </a:lnTo>
                    <a:lnTo>
                      <a:pt x="0" y="419"/>
                    </a:lnTo>
                    <a:lnTo>
                      <a:pt x="0" y="407"/>
                    </a:lnTo>
                    <a:lnTo>
                      <a:pt x="0" y="397"/>
                    </a:lnTo>
                    <a:lnTo>
                      <a:pt x="0" y="386"/>
                    </a:lnTo>
                    <a:lnTo>
                      <a:pt x="0" y="375"/>
                    </a:lnTo>
                    <a:lnTo>
                      <a:pt x="0" y="364"/>
                    </a:lnTo>
                    <a:lnTo>
                      <a:pt x="0" y="354"/>
                    </a:lnTo>
                    <a:lnTo>
                      <a:pt x="0" y="344"/>
                    </a:lnTo>
                    <a:lnTo>
                      <a:pt x="0" y="334"/>
                    </a:lnTo>
                    <a:lnTo>
                      <a:pt x="0" y="324"/>
                    </a:lnTo>
                    <a:lnTo>
                      <a:pt x="0" y="314"/>
                    </a:lnTo>
                    <a:lnTo>
                      <a:pt x="0" y="305"/>
                    </a:lnTo>
                    <a:lnTo>
                      <a:pt x="0" y="296"/>
                    </a:lnTo>
                    <a:lnTo>
                      <a:pt x="0" y="287"/>
                    </a:lnTo>
                    <a:lnTo>
                      <a:pt x="0" y="279"/>
                    </a:lnTo>
                    <a:lnTo>
                      <a:pt x="0" y="272"/>
                    </a:lnTo>
                    <a:lnTo>
                      <a:pt x="0" y="264"/>
                    </a:lnTo>
                    <a:lnTo>
                      <a:pt x="0" y="257"/>
                    </a:lnTo>
                    <a:lnTo>
                      <a:pt x="0" y="249"/>
                    </a:lnTo>
                    <a:lnTo>
                      <a:pt x="0" y="244"/>
                    </a:lnTo>
                    <a:lnTo>
                      <a:pt x="0" y="238"/>
                    </a:lnTo>
                    <a:lnTo>
                      <a:pt x="0" y="233"/>
                    </a:lnTo>
                    <a:lnTo>
                      <a:pt x="0" y="228"/>
                    </a:lnTo>
                    <a:lnTo>
                      <a:pt x="0" y="224"/>
                    </a:lnTo>
                    <a:lnTo>
                      <a:pt x="0" y="220"/>
                    </a:lnTo>
                    <a:lnTo>
                      <a:pt x="0" y="216"/>
                    </a:lnTo>
                    <a:lnTo>
                      <a:pt x="0" y="210"/>
                    </a:lnTo>
                    <a:lnTo>
                      <a:pt x="0" y="206"/>
                    </a:lnTo>
                    <a:lnTo>
                      <a:pt x="0" y="202"/>
                    </a:lnTo>
                    <a:lnTo>
                      <a:pt x="0" y="197"/>
                    </a:lnTo>
                    <a:lnTo>
                      <a:pt x="0" y="193"/>
                    </a:lnTo>
                    <a:lnTo>
                      <a:pt x="0" y="189"/>
                    </a:lnTo>
                    <a:lnTo>
                      <a:pt x="0" y="185"/>
                    </a:lnTo>
                    <a:lnTo>
                      <a:pt x="0" y="180"/>
                    </a:lnTo>
                    <a:lnTo>
                      <a:pt x="0" y="176"/>
                    </a:lnTo>
                    <a:lnTo>
                      <a:pt x="1" y="171"/>
                    </a:lnTo>
                    <a:lnTo>
                      <a:pt x="1" y="166"/>
                    </a:lnTo>
                    <a:lnTo>
                      <a:pt x="1" y="162"/>
                    </a:lnTo>
                    <a:lnTo>
                      <a:pt x="1" y="157"/>
                    </a:lnTo>
                    <a:lnTo>
                      <a:pt x="3" y="153"/>
                    </a:lnTo>
                    <a:lnTo>
                      <a:pt x="3" y="147"/>
                    </a:lnTo>
                    <a:lnTo>
                      <a:pt x="3" y="143"/>
                    </a:lnTo>
                    <a:lnTo>
                      <a:pt x="4" y="138"/>
                    </a:lnTo>
                    <a:lnTo>
                      <a:pt x="4" y="134"/>
                    </a:lnTo>
                    <a:lnTo>
                      <a:pt x="4" y="129"/>
                    </a:lnTo>
                    <a:lnTo>
                      <a:pt x="5" y="125"/>
                    </a:lnTo>
                    <a:lnTo>
                      <a:pt x="5" y="119"/>
                    </a:lnTo>
                    <a:lnTo>
                      <a:pt x="7" y="115"/>
                    </a:lnTo>
                    <a:lnTo>
                      <a:pt x="7" y="110"/>
                    </a:lnTo>
                    <a:lnTo>
                      <a:pt x="7" y="106"/>
                    </a:lnTo>
                    <a:lnTo>
                      <a:pt x="7" y="102"/>
                    </a:lnTo>
                    <a:lnTo>
                      <a:pt x="8" y="98"/>
                    </a:lnTo>
                    <a:lnTo>
                      <a:pt x="8" y="92"/>
                    </a:lnTo>
                    <a:lnTo>
                      <a:pt x="8" y="88"/>
                    </a:lnTo>
                    <a:lnTo>
                      <a:pt x="9" y="84"/>
                    </a:lnTo>
                    <a:lnTo>
                      <a:pt x="11" y="80"/>
                    </a:lnTo>
                    <a:lnTo>
                      <a:pt x="11" y="76"/>
                    </a:lnTo>
                    <a:lnTo>
                      <a:pt x="11" y="72"/>
                    </a:lnTo>
                    <a:lnTo>
                      <a:pt x="12" y="68"/>
                    </a:lnTo>
                    <a:lnTo>
                      <a:pt x="12" y="64"/>
                    </a:lnTo>
                    <a:lnTo>
                      <a:pt x="12" y="60"/>
                    </a:lnTo>
                    <a:lnTo>
                      <a:pt x="12" y="56"/>
                    </a:lnTo>
                    <a:lnTo>
                      <a:pt x="13" y="54"/>
                    </a:lnTo>
                    <a:lnTo>
                      <a:pt x="13" y="50"/>
                    </a:lnTo>
                    <a:lnTo>
                      <a:pt x="13" y="46"/>
                    </a:lnTo>
                    <a:lnTo>
                      <a:pt x="15" y="43"/>
                    </a:lnTo>
                    <a:lnTo>
                      <a:pt x="15" y="39"/>
                    </a:lnTo>
                    <a:lnTo>
                      <a:pt x="16" y="36"/>
                    </a:lnTo>
                    <a:lnTo>
                      <a:pt x="16" y="29"/>
                    </a:lnTo>
                    <a:lnTo>
                      <a:pt x="17" y="24"/>
                    </a:lnTo>
                    <a:lnTo>
                      <a:pt x="17" y="19"/>
                    </a:lnTo>
                    <a:lnTo>
                      <a:pt x="19" y="15"/>
                    </a:lnTo>
                    <a:lnTo>
                      <a:pt x="19" y="11"/>
                    </a:lnTo>
                    <a:lnTo>
                      <a:pt x="20" y="8"/>
                    </a:lnTo>
                    <a:lnTo>
                      <a:pt x="20" y="4"/>
                    </a:lnTo>
                    <a:lnTo>
                      <a:pt x="21" y="3"/>
                    </a:lnTo>
                    <a:lnTo>
                      <a:pt x="39"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86" name="Freeform 90">
                <a:extLst>
                  <a:ext uri="{FF2B5EF4-FFF2-40B4-BE49-F238E27FC236}">
                    <a16:creationId xmlns:a16="http://schemas.microsoft.com/office/drawing/2014/main" id="{7D1834E4-E727-4BC1-A333-C656A125FBFC}"/>
                  </a:ext>
                </a:extLst>
              </p:cNvPr>
              <p:cNvSpPr>
                <a:spLocks/>
              </p:cNvSpPr>
              <p:nvPr/>
            </p:nvSpPr>
            <p:spPr bwMode="auto">
              <a:xfrm>
                <a:off x="2960" y="920"/>
                <a:ext cx="94" cy="23"/>
              </a:xfrm>
              <a:custGeom>
                <a:avLst/>
                <a:gdLst>
                  <a:gd name="T0" fmla="*/ 13 w 80"/>
                  <a:gd name="T1" fmla="*/ 0 h 19"/>
                  <a:gd name="T2" fmla="*/ 227 w 80"/>
                  <a:gd name="T3" fmla="*/ 0 h 19"/>
                  <a:gd name="T4" fmla="*/ 227 w 80"/>
                  <a:gd name="T5" fmla="*/ 1 h 19"/>
                  <a:gd name="T6" fmla="*/ 231 w 80"/>
                  <a:gd name="T7" fmla="*/ 19 h 19"/>
                  <a:gd name="T8" fmla="*/ 231 w 80"/>
                  <a:gd name="T9" fmla="*/ 42 h 19"/>
                  <a:gd name="T10" fmla="*/ 231 w 80"/>
                  <a:gd name="T11" fmla="*/ 57 h 19"/>
                  <a:gd name="T12" fmla="*/ 223 w 80"/>
                  <a:gd name="T13" fmla="*/ 60 h 19"/>
                  <a:gd name="T14" fmla="*/ 220 w 80"/>
                  <a:gd name="T15" fmla="*/ 60 h 19"/>
                  <a:gd name="T16" fmla="*/ 206 w 80"/>
                  <a:gd name="T17" fmla="*/ 66 h 19"/>
                  <a:gd name="T18" fmla="*/ 191 w 80"/>
                  <a:gd name="T19" fmla="*/ 66 h 19"/>
                  <a:gd name="T20" fmla="*/ 183 w 80"/>
                  <a:gd name="T21" fmla="*/ 66 h 19"/>
                  <a:gd name="T22" fmla="*/ 179 w 80"/>
                  <a:gd name="T23" fmla="*/ 66 h 19"/>
                  <a:gd name="T24" fmla="*/ 163 w 80"/>
                  <a:gd name="T25" fmla="*/ 66 h 19"/>
                  <a:gd name="T26" fmla="*/ 160 w 80"/>
                  <a:gd name="T27" fmla="*/ 66 h 19"/>
                  <a:gd name="T28" fmla="*/ 146 w 80"/>
                  <a:gd name="T29" fmla="*/ 66 h 19"/>
                  <a:gd name="T30" fmla="*/ 141 w 80"/>
                  <a:gd name="T31" fmla="*/ 66 h 19"/>
                  <a:gd name="T32" fmla="*/ 126 w 80"/>
                  <a:gd name="T33" fmla="*/ 66 h 19"/>
                  <a:gd name="T34" fmla="*/ 116 w 80"/>
                  <a:gd name="T35" fmla="*/ 69 h 19"/>
                  <a:gd name="T36" fmla="*/ 106 w 80"/>
                  <a:gd name="T37" fmla="*/ 66 h 19"/>
                  <a:gd name="T38" fmla="*/ 94 w 80"/>
                  <a:gd name="T39" fmla="*/ 66 h 19"/>
                  <a:gd name="T40" fmla="*/ 88 w 80"/>
                  <a:gd name="T41" fmla="*/ 66 h 19"/>
                  <a:gd name="T42" fmla="*/ 75 w 80"/>
                  <a:gd name="T43" fmla="*/ 66 h 19"/>
                  <a:gd name="T44" fmla="*/ 69 w 80"/>
                  <a:gd name="T45" fmla="*/ 60 h 19"/>
                  <a:gd name="T46" fmla="*/ 60 w 80"/>
                  <a:gd name="T47" fmla="*/ 60 h 19"/>
                  <a:gd name="T48" fmla="*/ 48 w 80"/>
                  <a:gd name="T49" fmla="*/ 60 h 19"/>
                  <a:gd name="T50" fmla="*/ 42 w 80"/>
                  <a:gd name="T51" fmla="*/ 60 h 19"/>
                  <a:gd name="T52" fmla="*/ 24 w 80"/>
                  <a:gd name="T53" fmla="*/ 60 h 19"/>
                  <a:gd name="T54" fmla="*/ 15 w 80"/>
                  <a:gd name="T55" fmla="*/ 60 h 19"/>
                  <a:gd name="T56" fmla="*/ 1 w 80"/>
                  <a:gd name="T57" fmla="*/ 57 h 19"/>
                  <a:gd name="T58" fmla="*/ 1 w 80"/>
                  <a:gd name="T59" fmla="*/ 57 h 19"/>
                  <a:gd name="T60" fmla="*/ 0 w 80"/>
                  <a:gd name="T61" fmla="*/ 45 h 19"/>
                  <a:gd name="T62" fmla="*/ 1 w 80"/>
                  <a:gd name="T63" fmla="*/ 25 h 19"/>
                  <a:gd name="T64" fmla="*/ 2 w 80"/>
                  <a:gd name="T65" fmla="*/ 3 h 19"/>
                  <a:gd name="T66" fmla="*/ 13 w 80"/>
                  <a:gd name="T67" fmla="*/ 0 h 19"/>
                  <a:gd name="T68" fmla="*/ 13 w 80"/>
                  <a:gd name="T69" fmla="*/ 0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19"/>
                  <a:gd name="T107" fmla="*/ 80 w 80"/>
                  <a:gd name="T108" fmla="*/ 19 h 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19">
                    <a:moveTo>
                      <a:pt x="4" y="0"/>
                    </a:moveTo>
                    <a:lnTo>
                      <a:pt x="79" y="0"/>
                    </a:lnTo>
                    <a:lnTo>
                      <a:pt x="79" y="1"/>
                    </a:lnTo>
                    <a:lnTo>
                      <a:pt x="80" y="5"/>
                    </a:lnTo>
                    <a:lnTo>
                      <a:pt x="80" y="11"/>
                    </a:lnTo>
                    <a:lnTo>
                      <a:pt x="80" y="15"/>
                    </a:lnTo>
                    <a:lnTo>
                      <a:pt x="77" y="16"/>
                    </a:lnTo>
                    <a:lnTo>
                      <a:pt x="76" y="16"/>
                    </a:lnTo>
                    <a:lnTo>
                      <a:pt x="72" y="17"/>
                    </a:lnTo>
                    <a:lnTo>
                      <a:pt x="67" y="17"/>
                    </a:lnTo>
                    <a:lnTo>
                      <a:pt x="64" y="17"/>
                    </a:lnTo>
                    <a:lnTo>
                      <a:pt x="61" y="17"/>
                    </a:lnTo>
                    <a:lnTo>
                      <a:pt x="57" y="17"/>
                    </a:lnTo>
                    <a:lnTo>
                      <a:pt x="55" y="17"/>
                    </a:lnTo>
                    <a:lnTo>
                      <a:pt x="52" y="17"/>
                    </a:lnTo>
                    <a:lnTo>
                      <a:pt x="48" y="17"/>
                    </a:lnTo>
                    <a:lnTo>
                      <a:pt x="44" y="17"/>
                    </a:lnTo>
                    <a:lnTo>
                      <a:pt x="41" y="19"/>
                    </a:lnTo>
                    <a:lnTo>
                      <a:pt x="37" y="17"/>
                    </a:lnTo>
                    <a:lnTo>
                      <a:pt x="33" y="17"/>
                    </a:lnTo>
                    <a:lnTo>
                      <a:pt x="30" y="17"/>
                    </a:lnTo>
                    <a:lnTo>
                      <a:pt x="26" y="17"/>
                    </a:lnTo>
                    <a:lnTo>
                      <a:pt x="24" y="16"/>
                    </a:lnTo>
                    <a:lnTo>
                      <a:pt x="20" y="16"/>
                    </a:lnTo>
                    <a:lnTo>
                      <a:pt x="17" y="16"/>
                    </a:lnTo>
                    <a:lnTo>
                      <a:pt x="14" y="16"/>
                    </a:lnTo>
                    <a:lnTo>
                      <a:pt x="9" y="16"/>
                    </a:lnTo>
                    <a:lnTo>
                      <a:pt x="5" y="16"/>
                    </a:lnTo>
                    <a:lnTo>
                      <a:pt x="1" y="15"/>
                    </a:lnTo>
                    <a:lnTo>
                      <a:pt x="0" y="12"/>
                    </a:lnTo>
                    <a:lnTo>
                      <a:pt x="1" y="7"/>
                    </a:lnTo>
                    <a:lnTo>
                      <a:pt x="2" y="3"/>
                    </a:lnTo>
                    <a:lnTo>
                      <a:pt x="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87" name="Freeform 91">
                <a:extLst>
                  <a:ext uri="{FF2B5EF4-FFF2-40B4-BE49-F238E27FC236}">
                    <a16:creationId xmlns:a16="http://schemas.microsoft.com/office/drawing/2014/main" id="{8D9CBD14-13EB-459C-AD94-6E7B0F78C34B}"/>
                  </a:ext>
                </a:extLst>
              </p:cNvPr>
              <p:cNvSpPr>
                <a:spLocks/>
              </p:cNvSpPr>
              <p:nvPr/>
            </p:nvSpPr>
            <p:spPr bwMode="auto">
              <a:xfrm>
                <a:off x="2960" y="1004"/>
                <a:ext cx="94" cy="15"/>
              </a:xfrm>
              <a:custGeom>
                <a:avLst/>
                <a:gdLst>
                  <a:gd name="T0" fmla="*/ 0 w 78"/>
                  <a:gd name="T1" fmla="*/ 1 h 20"/>
                  <a:gd name="T2" fmla="*/ 226 w 78"/>
                  <a:gd name="T3" fmla="*/ 0 h 20"/>
                  <a:gd name="T4" fmla="*/ 230 w 78"/>
                  <a:gd name="T5" fmla="*/ 69 h 20"/>
                  <a:gd name="T6" fmla="*/ 3 w 78"/>
                  <a:gd name="T7" fmla="*/ 69 h 20"/>
                  <a:gd name="T8" fmla="*/ 0 w 78"/>
                  <a:gd name="T9" fmla="*/ 1 h 20"/>
                  <a:gd name="T10" fmla="*/ 0 w 78"/>
                  <a:gd name="T11" fmla="*/ 1 h 20"/>
                  <a:gd name="T12" fmla="*/ 0 60000 65536"/>
                  <a:gd name="T13" fmla="*/ 0 60000 65536"/>
                  <a:gd name="T14" fmla="*/ 0 60000 65536"/>
                  <a:gd name="T15" fmla="*/ 0 60000 65536"/>
                  <a:gd name="T16" fmla="*/ 0 60000 65536"/>
                  <a:gd name="T17" fmla="*/ 0 60000 65536"/>
                  <a:gd name="T18" fmla="*/ 0 w 78"/>
                  <a:gd name="T19" fmla="*/ 0 h 20"/>
                  <a:gd name="T20" fmla="*/ 78 w 7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8" h="20">
                    <a:moveTo>
                      <a:pt x="0" y="1"/>
                    </a:moveTo>
                    <a:lnTo>
                      <a:pt x="76" y="0"/>
                    </a:lnTo>
                    <a:lnTo>
                      <a:pt x="78" y="20"/>
                    </a:lnTo>
                    <a:lnTo>
                      <a:pt x="3" y="2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88" name="Freeform 92">
                <a:extLst>
                  <a:ext uri="{FF2B5EF4-FFF2-40B4-BE49-F238E27FC236}">
                    <a16:creationId xmlns:a16="http://schemas.microsoft.com/office/drawing/2014/main" id="{9B6C9095-2457-410B-AEDA-61C136D67C1D}"/>
                  </a:ext>
                </a:extLst>
              </p:cNvPr>
              <p:cNvSpPr>
                <a:spLocks/>
              </p:cNvSpPr>
              <p:nvPr/>
            </p:nvSpPr>
            <p:spPr bwMode="auto">
              <a:xfrm>
                <a:off x="2960" y="1087"/>
                <a:ext cx="83" cy="15"/>
              </a:xfrm>
              <a:custGeom>
                <a:avLst/>
                <a:gdLst>
                  <a:gd name="T0" fmla="*/ 0 w 66"/>
                  <a:gd name="T1" fmla="*/ 0 h 19"/>
                  <a:gd name="T2" fmla="*/ 208 w 66"/>
                  <a:gd name="T3" fmla="*/ 0 h 19"/>
                  <a:gd name="T4" fmla="*/ 208 w 66"/>
                  <a:gd name="T5" fmla="*/ 69 h 19"/>
                  <a:gd name="T6" fmla="*/ 3 w 66"/>
                  <a:gd name="T7" fmla="*/ 69 h 19"/>
                  <a:gd name="T8" fmla="*/ 0 w 66"/>
                  <a:gd name="T9" fmla="*/ 0 h 19"/>
                  <a:gd name="T10" fmla="*/ 0 w 66"/>
                  <a:gd name="T11" fmla="*/ 0 h 19"/>
                  <a:gd name="T12" fmla="*/ 0 60000 65536"/>
                  <a:gd name="T13" fmla="*/ 0 60000 65536"/>
                  <a:gd name="T14" fmla="*/ 0 60000 65536"/>
                  <a:gd name="T15" fmla="*/ 0 60000 65536"/>
                  <a:gd name="T16" fmla="*/ 0 60000 65536"/>
                  <a:gd name="T17" fmla="*/ 0 60000 65536"/>
                  <a:gd name="T18" fmla="*/ 0 w 66"/>
                  <a:gd name="T19" fmla="*/ 0 h 19"/>
                  <a:gd name="T20" fmla="*/ 66 w 6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6" h="19">
                    <a:moveTo>
                      <a:pt x="0" y="0"/>
                    </a:moveTo>
                    <a:lnTo>
                      <a:pt x="66" y="0"/>
                    </a:lnTo>
                    <a:lnTo>
                      <a:pt x="66" y="19"/>
                    </a:lnTo>
                    <a:lnTo>
                      <a:pt x="3" y="19"/>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89" name="Freeform 93">
                <a:extLst>
                  <a:ext uri="{FF2B5EF4-FFF2-40B4-BE49-F238E27FC236}">
                    <a16:creationId xmlns:a16="http://schemas.microsoft.com/office/drawing/2014/main" id="{2F97BB49-D021-4C0B-90A4-1FCF29F51677}"/>
                  </a:ext>
                </a:extLst>
              </p:cNvPr>
              <p:cNvSpPr>
                <a:spLocks/>
              </p:cNvSpPr>
              <p:nvPr/>
            </p:nvSpPr>
            <p:spPr bwMode="auto">
              <a:xfrm>
                <a:off x="2960" y="1170"/>
                <a:ext cx="83" cy="23"/>
              </a:xfrm>
              <a:custGeom>
                <a:avLst/>
                <a:gdLst>
                  <a:gd name="T0" fmla="*/ 0 w 70"/>
                  <a:gd name="T1" fmla="*/ 0 h 19"/>
                  <a:gd name="T2" fmla="*/ 204 w 70"/>
                  <a:gd name="T3" fmla="*/ 0 h 19"/>
                  <a:gd name="T4" fmla="*/ 208 w 70"/>
                  <a:gd name="T5" fmla="*/ 69 h 19"/>
                  <a:gd name="T6" fmla="*/ 2 w 70"/>
                  <a:gd name="T7" fmla="*/ 66 h 19"/>
                  <a:gd name="T8" fmla="*/ 0 w 70"/>
                  <a:gd name="T9" fmla="*/ 0 h 19"/>
                  <a:gd name="T10" fmla="*/ 0 w 70"/>
                  <a:gd name="T11" fmla="*/ 0 h 19"/>
                  <a:gd name="T12" fmla="*/ 0 60000 65536"/>
                  <a:gd name="T13" fmla="*/ 0 60000 65536"/>
                  <a:gd name="T14" fmla="*/ 0 60000 65536"/>
                  <a:gd name="T15" fmla="*/ 0 60000 65536"/>
                  <a:gd name="T16" fmla="*/ 0 60000 65536"/>
                  <a:gd name="T17" fmla="*/ 0 60000 65536"/>
                  <a:gd name="T18" fmla="*/ 0 w 70"/>
                  <a:gd name="T19" fmla="*/ 0 h 19"/>
                  <a:gd name="T20" fmla="*/ 70 w 7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70" h="19">
                    <a:moveTo>
                      <a:pt x="0" y="0"/>
                    </a:moveTo>
                    <a:lnTo>
                      <a:pt x="69" y="0"/>
                    </a:lnTo>
                    <a:lnTo>
                      <a:pt x="70" y="19"/>
                    </a:lnTo>
                    <a:lnTo>
                      <a:pt x="2"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90" name="Freeform 94">
                <a:extLst>
                  <a:ext uri="{FF2B5EF4-FFF2-40B4-BE49-F238E27FC236}">
                    <a16:creationId xmlns:a16="http://schemas.microsoft.com/office/drawing/2014/main" id="{0A25D63C-D558-46D8-BD79-F66DFD559972}"/>
                  </a:ext>
                </a:extLst>
              </p:cNvPr>
              <p:cNvSpPr>
                <a:spLocks/>
              </p:cNvSpPr>
              <p:nvPr/>
            </p:nvSpPr>
            <p:spPr bwMode="auto">
              <a:xfrm>
                <a:off x="2960" y="1253"/>
                <a:ext cx="94" cy="23"/>
              </a:xfrm>
              <a:custGeom>
                <a:avLst/>
                <a:gdLst>
                  <a:gd name="T0" fmla="*/ 0 w 75"/>
                  <a:gd name="T1" fmla="*/ 3 h 20"/>
                  <a:gd name="T2" fmla="*/ 200 w 75"/>
                  <a:gd name="T3" fmla="*/ 0 h 20"/>
                  <a:gd name="T4" fmla="*/ 208 w 75"/>
                  <a:gd name="T5" fmla="*/ 35 h 20"/>
                  <a:gd name="T6" fmla="*/ 1 w 75"/>
                  <a:gd name="T7" fmla="*/ 47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2" y="0"/>
                    </a:lnTo>
                    <a:lnTo>
                      <a:pt x="75" y="15"/>
                    </a:lnTo>
                    <a:lnTo>
                      <a:pt x="1"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91" name="Freeform 95">
                <a:extLst>
                  <a:ext uri="{FF2B5EF4-FFF2-40B4-BE49-F238E27FC236}">
                    <a16:creationId xmlns:a16="http://schemas.microsoft.com/office/drawing/2014/main" id="{272C5D23-18E3-4846-83ED-3C1B9CA1D14B}"/>
                  </a:ext>
                </a:extLst>
              </p:cNvPr>
              <p:cNvSpPr>
                <a:spLocks/>
              </p:cNvSpPr>
              <p:nvPr/>
            </p:nvSpPr>
            <p:spPr bwMode="auto">
              <a:xfrm>
                <a:off x="2972" y="1351"/>
                <a:ext cx="71" cy="23"/>
              </a:xfrm>
              <a:custGeom>
                <a:avLst/>
                <a:gdLst>
                  <a:gd name="T0" fmla="*/ 1 w 65"/>
                  <a:gd name="T1" fmla="*/ 2 h 21"/>
                  <a:gd name="T2" fmla="*/ 204 w 65"/>
                  <a:gd name="T3" fmla="*/ 0 h 21"/>
                  <a:gd name="T4" fmla="*/ 208 w 65"/>
                  <a:gd name="T5" fmla="*/ 39 h 21"/>
                  <a:gd name="T6" fmla="*/ 0 w 65"/>
                  <a:gd name="T7" fmla="*/ 47 h 21"/>
                  <a:gd name="T8" fmla="*/ 1 w 65"/>
                  <a:gd name="T9" fmla="*/ 2 h 21"/>
                  <a:gd name="T10" fmla="*/ 1 w 65"/>
                  <a:gd name="T11" fmla="*/ 2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1" y="2"/>
                    </a:moveTo>
                    <a:lnTo>
                      <a:pt x="63" y="0"/>
                    </a:lnTo>
                    <a:lnTo>
                      <a:pt x="65" y="17"/>
                    </a:lnTo>
                    <a:lnTo>
                      <a:pt x="0" y="21"/>
                    </a:lnTo>
                    <a:lnTo>
                      <a:pt x="1" y="2"/>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92" name="Freeform 96">
                <a:extLst>
                  <a:ext uri="{FF2B5EF4-FFF2-40B4-BE49-F238E27FC236}">
                    <a16:creationId xmlns:a16="http://schemas.microsoft.com/office/drawing/2014/main" id="{CC84001B-7F96-4018-ADC0-43A2A5855002}"/>
                  </a:ext>
                </a:extLst>
              </p:cNvPr>
              <p:cNvSpPr>
                <a:spLocks/>
              </p:cNvSpPr>
              <p:nvPr/>
            </p:nvSpPr>
            <p:spPr bwMode="auto">
              <a:xfrm>
                <a:off x="2972" y="1426"/>
                <a:ext cx="71" cy="23"/>
              </a:xfrm>
              <a:custGeom>
                <a:avLst/>
                <a:gdLst>
                  <a:gd name="T0" fmla="*/ 0 w 69"/>
                  <a:gd name="T1" fmla="*/ 0 h 19"/>
                  <a:gd name="T2" fmla="*/ 202 w 69"/>
                  <a:gd name="T3" fmla="*/ 0 h 19"/>
                  <a:gd name="T4" fmla="*/ 208 w 69"/>
                  <a:gd name="T5" fmla="*/ 46 h 19"/>
                  <a:gd name="T6" fmla="*/ 1 w 69"/>
                  <a:gd name="T7" fmla="*/ 42 h 19"/>
                  <a:gd name="T8" fmla="*/ 0 w 69"/>
                  <a:gd name="T9" fmla="*/ 0 h 19"/>
                  <a:gd name="T10" fmla="*/ 0 w 69"/>
                  <a:gd name="T11" fmla="*/ 0 h 19"/>
                  <a:gd name="T12" fmla="*/ 0 60000 65536"/>
                  <a:gd name="T13" fmla="*/ 0 60000 65536"/>
                  <a:gd name="T14" fmla="*/ 0 60000 65536"/>
                  <a:gd name="T15" fmla="*/ 0 60000 65536"/>
                  <a:gd name="T16" fmla="*/ 0 60000 65536"/>
                  <a:gd name="T17" fmla="*/ 0 60000 65536"/>
                  <a:gd name="T18" fmla="*/ 0 w 69"/>
                  <a:gd name="T19" fmla="*/ 0 h 19"/>
                  <a:gd name="T20" fmla="*/ 69 w 6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9" h="19">
                    <a:moveTo>
                      <a:pt x="0" y="0"/>
                    </a:moveTo>
                    <a:lnTo>
                      <a:pt x="67" y="0"/>
                    </a:lnTo>
                    <a:lnTo>
                      <a:pt x="69" y="19"/>
                    </a:lnTo>
                    <a:lnTo>
                      <a:pt x="1"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93" name="Freeform 97">
                <a:extLst>
                  <a:ext uri="{FF2B5EF4-FFF2-40B4-BE49-F238E27FC236}">
                    <a16:creationId xmlns:a16="http://schemas.microsoft.com/office/drawing/2014/main" id="{5D94158A-1632-478B-AED0-4E85B67A44DE}"/>
                  </a:ext>
                </a:extLst>
              </p:cNvPr>
              <p:cNvSpPr>
                <a:spLocks/>
              </p:cNvSpPr>
              <p:nvPr/>
            </p:nvSpPr>
            <p:spPr bwMode="auto">
              <a:xfrm>
                <a:off x="2960" y="1525"/>
                <a:ext cx="94" cy="23"/>
              </a:xfrm>
              <a:custGeom>
                <a:avLst/>
                <a:gdLst>
                  <a:gd name="T0" fmla="*/ 0 w 75"/>
                  <a:gd name="T1" fmla="*/ 3 h 20"/>
                  <a:gd name="T2" fmla="*/ 228 w 75"/>
                  <a:gd name="T3" fmla="*/ 0 h 20"/>
                  <a:gd name="T4" fmla="*/ 232 w 75"/>
                  <a:gd name="T5" fmla="*/ 52 h 20"/>
                  <a:gd name="T6" fmla="*/ 3 w 75"/>
                  <a:gd name="T7" fmla="*/ 69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4" y="0"/>
                    </a:lnTo>
                    <a:lnTo>
                      <a:pt x="75" y="15"/>
                    </a:lnTo>
                    <a:lnTo>
                      <a:pt x="3"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94" name="Freeform 98">
                <a:extLst>
                  <a:ext uri="{FF2B5EF4-FFF2-40B4-BE49-F238E27FC236}">
                    <a16:creationId xmlns:a16="http://schemas.microsoft.com/office/drawing/2014/main" id="{5CCC971E-9579-4363-8B69-2501E8A70A2B}"/>
                  </a:ext>
                </a:extLst>
              </p:cNvPr>
              <p:cNvSpPr>
                <a:spLocks/>
              </p:cNvSpPr>
              <p:nvPr/>
            </p:nvSpPr>
            <p:spPr bwMode="auto">
              <a:xfrm>
                <a:off x="2972" y="1623"/>
                <a:ext cx="71" cy="15"/>
              </a:xfrm>
              <a:custGeom>
                <a:avLst/>
                <a:gdLst>
                  <a:gd name="T0" fmla="*/ 0 w 65"/>
                  <a:gd name="T1" fmla="*/ 3 h 21"/>
                  <a:gd name="T2" fmla="*/ 179 w 65"/>
                  <a:gd name="T3" fmla="*/ 0 h 21"/>
                  <a:gd name="T4" fmla="*/ 184 w 65"/>
                  <a:gd name="T5" fmla="*/ 56 h 21"/>
                  <a:gd name="T6" fmla="*/ 0 w 65"/>
                  <a:gd name="T7" fmla="*/ 70 h 21"/>
                  <a:gd name="T8" fmla="*/ 0 w 65"/>
                  <a:gd name="T9" fmla="*/ 3 h 21"/>
                  <a:gd name="T10" fmla="*/ 0 w 65"/>
                  <a:gd name="T11" fmla="*/ 3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0" y="3"/>
                    </a:moveTo>
                    <a:lnTo>
                      <a:pt x="62" y="0"/>
                    </a:lnTo>
                    <a:lnTo>
                      <a:pt x="65" y="17"/>
                    </a:lnTo>
                    <a:lnTo>
                      <a:pt x="0" y="21"/>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95" name="Freeform 99">
                <a:extLst>
                  <a:ext uri="{FF2B5EF4-FFF2-40B4-BE49-F238E27FC236}">
                    <a16:creationId xmlns:a16="http://schemas.microsoft.com/office/drawing/2014/main" id="{A46DBF66-BD23-4E2F-A411-29756EA54BDD}"/>
                  </a:ext>
                </a:extLst>
              </p:cNvPr>
              <p:cNvSpPr>
                <a:spLocks/>
              </p:cNvSpPr>
              <p:nvPr/>
            </p:nvSpPr>
            <p:spPr bwMode="auto">
              <a:xfrm>
                <a:off x="3173" y="1064"/>
                <a:ext cx="318" cy="38"/>
              </a:xfrm>
              <a:custGeom>
                <a:avLst/>
                <a:gdLst>
                  <a:gd name="T0" fmla="*/ 839 w 287"/>
                  <a:gd name="T1" fmla="*/ 1 h 37"/>
                  <a:gd name="T2" fmla="*/ 814 w 287"/>
                  <a:gd name="T3" fmla="*/ 3 h 37"/>
                  <a:gd name="T4" fmla="*/ 781 w 287"/>
                  <a:gd name="T5" fmla="*/ 14 h 37"/>
                  <a:gd name="T6" fmla="*/ 738 w 287"/>
                  <a:gd name="T7" fmla="*/ 20 h 37"/>
                  <a:gd name="T8" fmla="*/ 690 w 287"/>
                  <a:gd name="T9" fmla="*/ 34 h 37"/>
                  <a:gd name="T10" fmla="*/ 630 w 287"/>
                  <a:gd name="T11" fmla="*/ 39 h 37"/>
                  <a:gd name="T12" fmla="*/ 595 w 287"/>
                  <a:gd name="T13" fmla="*/ 47 h 37"/>
                  <a:gd name="T14" fmla="*/ 557 w 287"/>
                  <a:gd name="T15" fmla="*/ 50 h 37"/>
                  <a:gd name="T16" fmla="*/ 501 w 287"/>
                  <a:gd name="T17" fmla="*/ 53 h 37"/>
                  <a:gd name="T18" fmla="*/ 444 w 287"/>
                  <a:gd name="T19" fmla="*/ 60 h 37"/>
                  <a:gd name="T20" fmla="*/ 395 w 287"/>
                  <a:gd name="T21" fmla="*/ 65 h 37"/>
                  <a:gd name="T22" fmla="*/ 345 w 287"/>
                  <a:gd name="T23" fmla="*/ 60 h 37"/>
                  <a:gd name="T24" fmla="*/ 300 w 287"/>
                  <a:gd name="T25" fmla="*/ 60 h 37"/>
                  <a:gd name="T26" fmla="*/ 247 w 287"/>
                  <a:gd name="T27" fmla="*/ 53 h 37"/>
                  <a:gd name="T28" fmla="*/ 201 w 287"/>
                  <a:gd name="T29" fmla="*/ 50 h 37"/>
                  <a:gd name="T30" fmla="*/ 159 w 287"/>
                  <a:gd name="T31" fmla="*/ 41 h 37"/>
                  <a:gd name="T32" fmla="*/ 113 w 287"/>
                  <a:gd name="T33" fmla="*/ 39 h 37"/>
                  <a:gd name="T34" fmla="*/ 79 w 287"/>
                  <a:gd name="T35" fmla="*/ 39 h 37"/>
                  <a:gd name="T36" fmla="*/ 53 w 287"/>
                  <a:gd name="T37" fmla="*/ 34 h 37"/>
                  <a:gd name="T38" fmla="*/ 20 w 287"/>
                  <a:gd name="T39" fmla="*/ 26 h 37"/>
                  <a:gd name="T40" fmla="*/ 2 w 287"/>
                  <a:gd name="T41" fmla="*/ 77 h 37"/>
                  <a:gd name="T42" fmla="*/ 37 w 287"/>
                  <a:gd name="T43" fmla="*/ 87 h 37"/>
                  <a:gd name="T44" fmla="*/ 67 w 287"/>
                  <a:gd name="T45" fmla="*/ 89 h 37"/>
                  <a:gd name="T46" fmla="*/ 105 w 287"/>
                  <a:gd name="T47" fmla="*/ 96 h 37"/>
                  <a:gd name="T48" fmla="*/ 147 w 287"/>
                  <a:gd name="T49" fmla="*/ 101 h 37"/>
                  <a:gd name="T50" fmla="*/ 199 w 287"/>
                  <a:gd name="T51" fmla="*/ 101 h 37"/>
                  <a:gd name="T52" fmla="*/ 230 w 287"/>
                  <a:gd name="T53" fmla="*/ 109 h 37"/>
                  <a:gd name="T54" fmla="*/ 266 w 287"/>
                  <a:gd name="T55" fmla="*/ 112 h 37"/>
                  <a:gd name="T56" fmla="*/ 300 w 287"/>
                  <a:gd name="T57" fmla="*/ 112 h 37"/>
                  <a:gd name="T58" fmla="*/ 326 w 287"/>
                  <a:gd name="T59" fmla="*/ 112 h 37"/>
                  <a:gd name="T60" fmla="*/ 365 w 287"/>
                  <a:gd name="T61" fmla="*/ 115 h 37"/>
                  <a:gd name="T62" fmla="*/ 395 w 287"/>
                  <a:gd name="T63" fmla="*/ 115 h 37"/>
                  <a:gd name="T64" fmla="*/ 432 w 287"/>
                  <a:gd name="T65" fmla="*/ 115 h 37"/>
                  <a:gd name="T66" fmla="*/ 467 w 287"/>
                  <a:gd name="T67" fmla="*/ 112 h 37"/>
                  <a:gd name="T68" fmla="*/ 501 w 287"/>
                  <a:gd name="T69" fmla="*/ 109 h 37"/>
                  <a:gd name="T70" fmla="*/ 536 w 287"/>
                  <a:gd name="T71" fmla="*/ 109 h 37"/>
                  <a:gd name="T72" fmla="*/ 560 w 287"/>
                  <a:gd name="T73" fmla="*/ 101 h 37"/>
                  <a:gd name="T74" fmla="*/ 595 w 287"/>
                  <a:gd name="T75" fmla="*/ 101 h 37"/>
                  <a:gd name="T76" fmla="*/ 640 w 287"/>
                  <a:gd name="T77" fmla="*/ 96 h 37"/>
                  <a:gd name="T78" fmla="*/ 692 w 287"/>
                  <a:gd name="T79" fmla="*/ 87 h 37"/>
                  <a:gd name="T80" fmla="*/ 738 w 287"/>
                  <a:gd name="T81" fmla="*/ 87 h 37"/>
                  <a:gd name="T82" fmla="*/ 771 w 287"/>
                  <a:gd name="T83" fmla="*/ 77 h 37"/>
                  <a:gd name="T84" fmla="*/ 802 w 287"/>
                  <a:gd name="T85" fmla="*/ 74 h 37"/>
                  <a:gd name="T86" fmla="*/ 829 w 287"/>
                  <a:gd name="T87" fmla="*/ 66 h 37"/>
                  <a:gd name="T88" fmla="*/ 851 w 287"/>
                  <a:gd name="T89" fmla="*/ 65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37"/>
                  <a:gd name="T137" fmla="*/ 287 w 287"/>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37">
                    <a:moveTo>
                      <a:pt x="287" y="0"/>
                    </a:moveTo>
                    <a:lnTo>
                      <a:pt x="285" y="0"/>
                    </a:lnTo>
                    <a:lnTo>
                      <a:pt x="282" y="1"/>
                    </a:lnTo>
                    <a:lnTo>
                      <a:pt x="279" y="1"/>
                    </a:lnTo>
                    <a:lnTo>
                      <a:pt x="277" y="1"/>
                    </a:lnTo>
                    <a:lnTo>
                      <a:pt x="273" y="3"/>
                    </a:lnTo>
                    <a:lnTo>
                      <a:pt x="270" y="3"/>
                    </a:lnTo>
                    <a:lnTo>
                      <a:pt x="266" y="3"/>
                    </a:lnTo>
                    <a:lnTo>
                      <a:pt x="262" y="4"/>
                    </a:lnTo>
                    <a:lnTo>
                      <a:pt x="256" y="5"/>
                    </a:lnTo>
                    <a:lnTo>
                      <a:pt x="252" y="7"/>
                    </a:lnTo>
                    <a:lnTo>
                      <a:pt x="247" y="7"/>
                    </a:lnTo>
                    <a:lnTo>
                      <a:pt x="242" y="8"/>
                    </a:lnTo>
                    <a:lnTo>
                      <a:pt x="236" y="9"/>
                    </a:lnTo>
                    <a:lnTo>
                      <a:pt x="231" y="11"/>
                    </a:lnTo>
                    <a:lnTo>
                      <a:pt x="224" y="11"/>
                    </a:lnTo>
                    <a:lnTo>
                      <a:pt x="219" y="12"/>
                    </a:lnTo>
                    <a:lnTo>
                      <a:pt x="212" y="12"/>
                    </a:lnTo>
                    <a:lnTo>
                      <a:pt x="206" y="13"/>
                    </a:lnTo>
                    <a:lnTo>
                      <a:pt x="203" y="13"/>
                    </a:lnTo>
                    <a:lnTo>
                      <a:pt x="200" y="15"/>
                    </a:lnTo>
                    <a:lnTo>
                      <a:pt x="196" y="15"/>
                    </a:lnTo>
                    <a:lnTo>
                      <a:pt x="193" y="16"/>
                    </a:lnTo>
                    <a:lnTo>
                      <a:pt x="187" y="16"/>
                    </a:lnTo>
                    <a:lnTo>
                      <a:pt x="180" y="17"/>
                    </a:lnTo>
                    <a:lnTo>
                      <a:pt x="175" y="17"/>
                    </a:lnTo>
                    <a:lnTo>
                      <a:pt x="168" y="17"/>
                    </a:lnTo>
                    <a:lnTo>
                      <a:pt x="161" y="19"/>
                    </a:lnTo>
                    <a:lnTo>
                      <a:pt x="156" y="19"/>
                    </a:lnTo>
                    <a:lnTo>
                      <a:pt x="149" y="19"/>
                    </a:lnTo>
                    <a:lnTo>
                      <a:pt x="144" y="20"/>
                    </a:lnTo>
                    <a:lnTo>
                      <a:pt x="138" y="20"/>
                    </a:lnTo>
                    <a:lnTo>
                      <a:pt x="133" y="20"/>
                    </a:lnTo>
                    <a:lnTo>
                      <a:pt x="128" y="20"/>
                    </a:lnTo>
                    <a:lnTo>
                      <a:pt x="121" y="20"/>
                    </a:lnTo>
                    <a:lnTo>
                      <a:pt x="116" y="19"/>
                    </a:lnTo>
                    <a:lnTo>
                      <a:pt x="110" y="19"/>
                    </a:lnTo>
                    <a:lnTo>
                      <a:pt x="105" y="19"/>
                    </a:lnTo>
                    <a:lnTo>
                      <a:pt x="100" y="19"/>
                    </a:lnTo>
                    <a:lnTo>
                      <a:pt x="94" y="17"/>
                    </a:lnTo>
                    <a:lnTo>
                      <a:pt x="89" y="17"/>
                    </a:lnTo>
                    <a:lnTo>
                      <a:pt x="83" y="17"/>
                    </a:lnTo>
                    <a:lnTo>
                      <a:pt x="78" y="17"/>
                    </a:lnTo>
                    <a:lnTo>
                      <a:pt x="73" y="16"/>
                    </a:lnTo>
                    <a:lnTo>
                      <a:pt x="67" y="16"/>
                    </a:lnTo>
                    <a:lnTo>
                      <a:pt x="62" y="15"/>
                    </a:lnTo>
                    <a:lnTo>
                      <a:pt x="57" y="15"/>
                    </a:lnTo>
                    <a:lnTo>
                      <a:pt x="53" y="13"/>
                    </a:lnTo>
                    <a:lnTo>
                      <a:pt x="49" y="13"/>
                    </a:lnTo>
                    <a:lnTo>
                      <a:pt x="43" y="13"/>
                    </a:lnTo>
                    <a:lnTo>
                      <a:pt x="38" y="12"/>
                    </a:lnTo>
                    <a:lnTo>
                      <a:pt x="34" y="12"/>
                    </a:lnTo>
                    <a:lnTo>
                      <a:pt x="31" y="12"/>
                    </a:lnTo>
                    <a:lnTo>
                      <a:pt x="27" y="12"/>
                    </a:lnTo>
                    <a:lnTo>
                      <a:pt x="23" y="11"/>
                    </a:lnTo>
                    <a:lnTo>
                      <a:pt x="20" y="11"/>
                    </a:lnTo>
                    <a:lnTo>
                      <a:pt x="18" y="11"/>
                    </a:lnTo>
                    <a:lnTo>
                      <a:pt x="12" y="9"/>
                    </a:lnTo>
                    <a:lnTo>
                      <a:pt x="10" y="9"/>
                    </a:lnTo>
                    <a:lnTo>
                      <a:pt x="7" y="9"/>
                    </a:lnTo>
                    <a:lnTo>
                      <a:pt x="0" y="25"/>
                    </a:lnTo>
                    <a:lnTo>
                      <a:pt x="2" y="25"/>
                    </a:lnTo>
                    <a:lnTo>
                      <a:pt x="6" y="27"/>
                    </a:lnTo>
                    <a:lnTo>
                      <a:pt x="10" y="28"/>
                    </a:lnTo>
                    <a:lnTo>
                      <a:pt x="12" y="28"/>
                    </a:lnTo>
                    <a:lnTo>
                      <a:pt x="15" y="28"/>
                    </a:lnTo>
                    <a:lnTo>
                      <a:pt x="19" y="28"/>
                    </a:lnTo>
                    <a:lnTo>
                      <a:pt x="22" y="29"/>
                    </a:lnTo>
                    <a:lnTo>
                      <a:pt x="26" y="29"/>
                    </a:lnTo>
                    <a:lnTo>
                      <a:pt x="31" y="31"/>
                    </a:lnTo>
                    <a:lnTo>
                      <a:pt x="35" y="31"/>
                    </a:lnTo>
                    <a:lnTo>
                      <a:pt x="41" y="32"/>
                    </a:lnTo>
                    <a:lnTo>
                      <a:pt x="45" y="32"/>
                    </a:lnTo>
                    <a:lnTo>
                      <a:pt x="50" y="33"/>
                    </a:lnTo>
                    <a:lnTo>
                      <a:pt x="55" y="33"/>
                    </a:lnTo>
                    <a:lnTo>
                      <a:pt x="61" y="33"/>
                    </a:lnTo>
                    <a:lnTo>
                      <a:pt x="66" y="33"/>
                    </a:lnTo>
                    <a:lnTo>
                      <a:pt x="73" y="35"/>
                    </a:lnTo>
                    <a:lnTo>
                      <a:pt x="75" y="35"/>
                    </a:lnTo>
                    <a:lnTo>
                      <a:pt x="78" y="35"/>
                    </a:lnTo>
                    <a:lnTo>
                      <a:pt x="82" y="35"/>
                    </a:lnTo>
                    <a:lnTo>
                      <a:pt x="86" y="36"/>
                    </a:lnTo>
                    <a:lnTo>
                      <a:pt x="89" y="36"/>
                    </a:lnTo>
                    <a:lnTo>
                      <a:pt x="93" y="36"/>
                    </a:lnTo>
                    <a:lnTo>
                      <a:pt x="96" y="36"/>
                    </a:lnTo>
                    <a:lnTo>
                      <a:pt x="100" y="36"/>
                    </a:lnTo>
                    <a:lnTo>
                      <a:pt x="104" y="36"/>
                    </a:lnTo>
                    <a:lnTo>
                      <a:pt x="106" y="36"/>
                    </a:lnTo>
                    <a:lnTo>
                      <a:pt x="110" y="36"/>
                    </a:lnTo>
                    <a:lnTo>
                      <a:pt x="114" y="37"/>
                    </a:lnTo>
                    <a:lnTo>
                      <a:pt x="117" y="37"/>
                    </a:lnTo>
                    <a:lnTo>
                      <a:pt x="121" y="37"/>
                    </a:lnTo>
                    <a:lnTo>
                      <a:pt x="125" y="37"/>
                    </a:lnTo>
                    <a:lnTo>
                      <a:pt x="129" y="37"/>
                    </a:lnTo>
                    <a:lnTo>
                      <a:pt x="133" y="37"/>
                    </a:lnTo>
                    <a:lnTo>
                      <a:pt x="137" y="37"/>
                    </a:lnTo>
                    <a:lnTo>
                      <a:pt x="141" y="37"/>
                    </a:lnTo>
                    <a:lnTo>
                      <a:pt x="145" y="37"/>
                    </a:lnTo>
                    <a:lnTo>
                      <a:pt x="149" y="36"/>
                    </a:lnTo>
                    <a:lnTo>
                      <a:pt x="153" y="36"/>
                    </a:lnTo>
                    <a:lnTo>
                      <a:pt x="157" y="36"/>
                    </a:lnTo>
                    <a:lnTo>
                      <a:pt x="161" y="36"/>
                    </a:lnTo>
                    <a:lnTo>
                      <a:pt x="164" y="35"/>
                    </a:lnTo>
                    <a:lnTo>
                      <a:pt x="168" y="35"/>
                    </a:lnTo>
                    <a:lnTo>
                      <a:pt x="172" y="35"/>
                    </a:lnTo>
                    <a:lnTo>
                      <a:pt x="176" y="35"/>
                    </a:lnTo>
                    <a:lnTo>
                      <a:pt x="180" y="35"/>
                    </a:lnTo>
                    <a:lnTo>
                      <a:pt x="183" y="33"/>
                    </a:lnTo>
                    <a:lnTo>
                      <a:pt x="187" y="33"/>
                    </a:lnTo>
                    <a:lnTo>
                      <a:pt x="189" y="33"/>
                    </a:lnTo>
                    <a:lnTo>
                      <a:pt x="193" y="33"/>
                    </a:lnTo>
                    <a:lnTo>
                      <a:pt x="196" y="33"/>
                    </a:lnTo>
                    <a:lnTo>
                      <a:pt x="200" y="33"/>
                    </a:lnTo>
                    <a:lnTo>
                      <a:pt x="204" y="33"/>
                    </a:lnTo>
                    <a:lnTo>
                      <a:pt x="210" y="32"/>
                    </a:lnTo>
                    <a:lnTo>
                      <a:pt x="215" y="31"/>
                    </a:lnTo>
                    <a:lnTo>
                      <a:pt x="222" y="31"/>
                    </a:lnTo>
                    <a:lnTo>
                      <a:pt x="227" y="29"/>
                    </a:lnTo>
                    <a:lnTo>
                      <a:pt x="232" y="28"/>
                    </a:lnTo>
                    <a:lnTo>
                      <a:pt x="238" y="28"/>
                    </a:lnTo>
                    <a:lnTo>
                      <a:pt x="242" y="28"/>
                    </a:lnTo>
                    <a:lnTo>
                      <a:pt x="247" y="28"/>
                    </a:lnTo>
                    <a:lnTo>
                      <a:pt x="251" y="27"/>
                    </a:lnTo>
                    <a:lnTo>
                      <a:pt x="255" y="25"/>
                    </a:lnTo>
                    <a:lnTo>
                      <a:pt x="259" y="25"/>
                    </a:lnTo>
                    <a:lnTo>
                      <a:pt x="263" y="24"/>
                    </a:lnTo>
                    <a:lnTo>
                      <a:pt x="266" y="23"/>
                    </a:lnTo>
                    <a:lnTo>
                      <a:pt x="269" y="23"/>
                    </a:lnTo>
                    <a:lnTo>
                      <a:pt x="271" y="23"/>
                    </a:lnTo>
                    <a:lnTo>
                      <a:pt x="275" y="23"/>
                    </a:lnTo>
                    <a:lnTo>
                      <a:pt x="278" y="21"/>
                    </a:lnTo>
                    <a:lnTo>
                      <a:pt x="282" y="20"/>
                    </a:lnTo>
                    <a:lnTo>
                      <a:pt x="283" y="20"/>
                    </a:lnTo>
                    <a:lnTo>
                      <a:pt x="285" y="20"/>
                    </a:lnTo>
                    <a:lnTo>
                      <a:pt x="287"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96" name="Freeform 100">
                <a:extLst>
                  <a:ext uri="{FF2B5EF4-FFF2-40B4-BE49-F238E27FC236}">
                    <a16:creationId xmlns:a16="http://schemas.microsoft.com/office/drawing/2014/main" id="{7FC2BAF0-98A2-49D1-935A-64AE02DB8656}"/>
                  </a:ext>
                </a:extLst>
              </p:cNvPr>
              <p:cNvSpPr>
                <a:spLocks/>
              </p:cNvSpPr>
              <p:nvPr/>
            </p:nvSpPr>
            <p:spPr bwMode="auto">
              <a:xfrm>
                <a:off x="3444" y="1132"/>
                <a:ext cx="24" cy="91"/>
              </a:xfrm>
              <a:custGeom>
                <a:avLst/>
                <a:gdLst>
                  <a:gd name="T0" fmla="*/ 0 w 25"/>
                  <a:gd name="T1" fmla="*/ 3 h 88"/>
                  <a:gd name="T2" fmla="*/ 24 w 25"/>
                  <a:gd name="T3" fmla="*/ 251 h 88"/>
                  <a:gd name="T4" fmla="*/ 27 w 25"/>
                  <a:gd name="T5" fmla="*/ 254 h 88"/>
                  <a:gd name="T6" fmla="*/ 44 w 25"/>
                  <a:gd name="T7" fmla="*/ 254 h 88"/>
                  <a:gd name="T8" fmla="*/ 60 w 25"/>
                  <a:gd name="T9" fmla="*/ 254 h 88"/>
                  <a:gd name="T10" fmla="*/ 69 w 25"/>
                  <a:gd name="T11" fmla="*/ 247 h 88"/>
                  <a:gd name="T12" fmla="*/ 69 w 25"/>
                  <a:gd name="T13" fmla="*/ 241 h 88"/>
                  <a:gd name="T14" fmla="*/ 69 w 25"/>
                  <a:gd name="T15" fmla="*/ 227 h 88"/>
                  <a:gd name="T16" fmla="*/ 69 w 25"/>
                  <a:gd name="T17" fmla="*/ 214 h 88"/>
                  <a:gd name="T18" fmla="*/ 69 w 25"/>
                  <a:gd name="T19" fmla="*/ 198 h 88"/>
                  <a:gd name="T20" fmla="*/ 67 w 25"/>
                  <a:gd name="T21" fmla="*/ 190 h 88"/>
                  <a:gd name="T22" fmla="*/ 67 w 25"/>
                  <a:gd name="T23" fmla="*/ 179 h 88"/>
                  <a:gd name="T24" fmla="*/ 67 w 25"/>
                  <a:gd name="T25" fmla="*/ 163 h 88"/>
                  <a:gd name="T26" fmla="*/ 67 w 25"/>
                  <a:gd name="T27" fmla="*/ 160 h 88"/>
                  <a:gd name="T28" fmla="*/ 62 w 25"/>
                  <a:gd name="T29" fmla="*/ 145 h 88"/>
                  <a:gd name="T30" fmla="*/ 62 w 25"/>
                  <a:gd name="T31" fmla="*/ 135 h 88"/>
                  <a:gd name="T32" fmla="*/ 62 w 25"/>
                  <a:gd name="T33" fmla="*/ 125 h 88"/>
                  <a:gd name="T34" fmla="*/ 62 w 25"/>
                  <a:gd name="T35" fmla="*/ 115 h 88"/>
                  <a:gd name="T36" fmla="*/ 62 w 25"/>
                  <a:gd name="T37" fmla="*/ 103 h 88"/>
                  <a:gd name="T38" fmla="*/ 62 w 25"/>
                  <a:gd name="T39" fmla="*/ 90 h 88"/>
                  <a:gd name="T40" fmla="*/ 60 w 25"/>
                  <a:gd name="T41" fmla="*/ 80 h 88"/>
                  <a:gd name="T42" fmla="*/ 60 w 25"/>
                  <a:gd name="T43" fmla="*/ 69 h 88"/>
                  <a:gd name="T44" fmla="*/ 60 w 25"/>
                  <a:gd name="T45" fmla="*/ 60 h 88"/>
                  <a:gd name="T46" fmla="*/ 55 w 25"/>
                  <a:gd name="T47" fmla="*/ 48 h 88"/>
                  <a:gd name="T48" fmla="*/ 55 w 25"/>
                  <a:gd name="T49" fmla="*/ 38 h 88"/>
                  <a:gd name="T50" fmla="*/ 55 w 25"/>
                  <a:gd name="T51" fmla="*/ 30 h 88"/>
                  <a:gd name="T52" fmla="*/ 49 w 25"/>
                  <a:gd name="T53" fmla="*/ 15 h 88"/>
                  <a:gd name="T54" fmla="*/ 49 w 25"/>
                  <a:gd name="T55" fmla="*/ 3 h 88"/>
                  <a:gd name="T56" fmla="*/ 49 w 25"/>
                  <a:gd name="T57" fmla="*/ 0 h 88"/>
                  <a:gd name="T58" fmla="*/ 49 w 25"/>
                  <a:gd name="T59" fmla="*/ 0 h 88"/>
                  <a:gd name="T60" fmla="*/ 0 w 25"/>
                  <a:gd name="T61" fmla="*/ 3 h 88"/>
                  <a:gd name="T62" fmla="*/ 0 w 25"/>
                  <a:gd name="T63" fmla="*/ 3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
                  <a:gd name="T97" fmla="*/ 0 h 88"/>
                  <a:gd name="T98" fmla="*/ 25 w 25"/>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 h="88">
                    <a:moveTo>
                      <a:pt x="0" y="3"/>
                    </a:moveTo>
                    <a:lnTo>
                      <a:pt x="9" y="87"/>
                    </a:lnTo>
                    <a:lnTo>
                      <a:pt x="10" y="88"/>
                    </a:lnTo>
                    <a:lnTo>
                      <a:pt x="16" y="88"/>
                    </a:lnTo>
                    <a:lnTo>
                      <a:pt x="21" y="88"/>
                    </a:lnTo>
                    <a:lnTo>
                      <a:pt x="25" y="86"/>
                    </a:lnTo>
                    <a:lnTo>
                      <a:pt x="25" y="83"/>
                    </a:lnTo>
                    <a:lnTo>
                      <a:pt x="25" y="79"/>
                    </a:lnTo>
                    <a:lnTo>
                      <a:pt x="25" y="74"/>
                    </a:lnTo>
                    <a:lnTo>
                      <a:pt x="25" y="68"/>
                    </a:lnTo>
                    <a:lnTo>
                      <a:pt x="24" y="66"/>
                    </a:lnTo>
                    <a:lnTo>
                      <a:pt x="24" y="61"/>
                    </a:lnTo>
                    <a:lnTo>
                      <a:pt x="24" y="57"/>
                    </a:lnTo>
                    <a:lnTo>
                      <a:pt x="24" y="55"/>
                    </a:lnTo>
                    <a:lnTo>
                      <a:pt x="22" y="51"/>
                    </a:lnTo>
                    <a:lnTo>
                      <a:pt x="22" y="47"/>
                    </a:lnTo>
                    <a:lnTo>
                      <a:pt x="22" y="43"/>
                    </a:lnTo>
                    <a:lnTo>
                      <a:pt x="22" y="40"/>
                    </a:lnTo>
                    <a:lnTo>
                      <a:pt x="22" y="36"/>
                    </a:lnTo>
                    <a:lnTo>
                      <a:pt x="22" y="31"/>
                    </a:lnTo>
                    <a:lnTo>
                      <a:pt x="21" y="28"/>
                    </a:lnTo>
                    <a:lnTo>
                      <a:pt x="21" y="24"/>
                    </a:lnTo>
                    <a:lnTo>
                      <a:pt x="21" y="20"/>
                    </a:lnTo>
                    <a:lnTo>
                      <a:pt x="20" y="17"/>
                    </a:lnTo>
                    <a:lnTo>
                      <a:pt x="20" y="13"/>
                    </a:lnTo>
                    <a:lnTo>
                      <a:pt x="20" y="11"/>
                    </a:lnTo>
                    <a:lnTo>
                      <a:pt x="18" y="5"/>
                    </a:lnTo>
                    <a:lnTo>
                      <a:pt x="18" y="3"/>
                    </a:lnTo>
                    <a:lnTo>
                      <a:pt x="18" y="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97" name="Freeform 101">
                <a:extLst>
                  <a:ext uri="{FF2B5EF4-FFF2-40B4-BE49-F238E27FC236}">
                    <a16:creationId xmlns:a16="http://schemas.microsoft.com/office/drawing/2014/main" id="{4CC90AA3-54DA-4C42-A3A3-1DB7E67D4A1C}"/>
                  </a:ext>
                </a:extLst>
              </p:cNvPr>
              <p:cNvSpPr>
                <a:spLocks/>
              </p:cNvSpPr>
              <p:nvPr/>
            </p:nvSpPr>
            <p:spPr bwMode="auto">
              <a:xfrm>
                <a:off x="3456" y="1268"/>
                <a:ext cx="24" cy="121"/>
              </a:xfrm>
              <a:custGeom>
                <a:avLst/>
                <a:gdLst>
                  <a:gd name="T0" fmla="*/ 0 w 25"/>
                  <a:gd name="T1" fmla="*/ 1 h 106"/>
                  <a:gd name="T2" fmla="*/ 0 w 25"/>
                  <a:gd name="T3" fmla="*/ 1 h 106"/>
                  <a:gd name="T4" fmla="*/ 0 w 25"/>
                  <a:gd name="T5" fmla="*/ 16 h 106"/>
                  <a:gd name="T6" fmla="*/ 0 w 25"/>
                  <a:gd name="T7" fmla="*/ 18 h 106"/>
                  <a:gd name="T8" fmla="*/ 0 w 25"/>
                  <a:gd name="T9" fmla="*/ 26 h 106"/>
                  <a:gd name="T10" fmla="*/ 0 w 25"/>
                  <a:gd name="T11" fmla="*/ 37 h 106"/>
                  <a:gd name="T12" fmla="*/ 0 w 25"/>
                  <a:gd name="T13" fmla="*/ 48 h 106"/>
                  <a:gd name="T14" fmla="*/ 0 w 25"/>
                  <a:gd name="T15" fmla="*/ 61 h 106"/>
                  <a:gd name="T16" fmla="*/ 0 w 25"/>
                  <a:gd name="T17" fmla="*/ 69 h 106"/>
                  <a:gd name="T18" fmla="*/ 0 w 25"/>
                  <a:gd name="T19" fmla="*/ 85 h 106"/>
                  <a:gd name="T20" fmla="*/ 0 w 25"/>
                  <a:gd name="T21" fmla="*/ 97 h 106"/>
                  <a:gd name="T22" fmla="*/ 0 w 25"/>
                  <a:gd name="T23" fmla="*/ 110 h 106"/>
                  <a:gd name="T24" fmla="*/ 1 w 25"/>
                  <a:gd name="T25" fmla="*/ 125 h 106"/>
                  <a:gd name="T26" fmla="*/ 1 w 25"/>
                  <a:gd name="T27" fmla="*/ 139 h 106"/>
                  <a:gd name="T28" fmla="*/ 2 w 25"/>
                  <a:gd name="T29" fmla="*/ 157 h 106"/>
                  <a:gd name="T30" fmla="*/ 2 w 25"/>
                  <a:gd name="T31" fmla="*/ 165 h 106"/>
                  <a:gd name="T32" fmla="*/ 2 w 25"/>
                  <a:gd name="T33" fmla="*/ 182 h 106"/>
                  <a:gd name="T34" fmla="*/ 2 w 25"/>
                  <a:gd name="T35" fmla="*/ 196 h 106"/>
                  <a:gd name="T36" fmla="*/ 4 w 25"/>
                  <a:gd name="T37" fmla="*/ 207 h 106"/>
                  <a:gd name="T38" fmla="*/ 4 w 25"/>
                  <a:gd name="T39" fmla="*/ 223 h 106"/>
                  <a:gd name="T40" fmla="*/ 4 w 25"/>
                  <a:gd name="T41" fmla="*/ 234 h 106"/>
                  <a:gd name="T42" fmla="*/ 15 w 25"/>
                  <a:gd name="T43" fmla="*/ 251 h 106"/>
                  <a:gd name="T44" fmla="*/ 15 w 25"/>
                  <a:gd name="T45" fmla="*/ 264 h 106"/>
                  <a:gd name="T46" fmla="*/ 15 w 25"/>
                  <a:gd name="T47" fmla="*/ 271 h 106"/>
                  <a:gd name="T48" fmla="*/ 15 w 25"/>
                  <a:gd name="T49" fmla="*/ 283 h 106"/>
                  <a:gd name="T50" fmla="*/ 17 w 25"/>
                  <a:gd name="T51" fmla="*/ 290 h 106"/>
                  <a:gd name="T52" fmla="*/ 17 w 25"/>
                  <a:gd name="T53" fmla="*/ 303 h 106"/>
                  <a:gd name="T54" fmla="*/ 21 w 25"/>
                  <a:gd name="T55" fmla="*/ 309 h 106"/>
                  <a:gd name="T56" fmla="*/ 24 w 25"/>
                  <a:gd name="T57" fmla="*/ 320 h 106"/>
                  <a:gd name="T58" fmla="*/ 38 w 25"/>
                  <a:gd name="T59" fmla="*/ 323 h 106"/>
                  <a:gd name="T60" fmla="*/ 54 w 25"/>
                  <a:gd name="T61" fmla="*/ 320 h 106"/>
                  <a:gd name="T62" fmla="*/ 63 w 25"/>
                  <a:gd name="T63" fmla="*/ 314 h 106"/>
                  <a:gd name="T64" fmla="*/ 69 w 25"/>
                  <a:gd name="T65" fmla="*/ 309 h 106"/>
                  <a:gd name="T66" fmla="*/ 67 w 25"/>
                  <a:gd name="T67" fmla="*/ 303 h 106"/>
                  <a:gd name="T68" fmla="*/ 67 w 25"/>
                  <a:gd name="T69" fmla="*/ 290 h 106"/>
                  <a:gd name="T70" fmla="*/ 67 w 25"/>
                  <a:gd name="T71" fmla="*/ 283 h 106"/>
                  <a:gd name="T72" fmla="*/ 67 w 25"/>
                  <a:gd name="T73" fmla="*/ 273 h 106"/>
                  <a:gd name="T74" fmla="*/ 67 w 25"/>
                  <a:gd name="T75" fmla="*/ 265 h 106"/>
                  <a:gd name="T76" fmla="*/ 67 w 25"/>
                  <a:gd name="T77" fmla="*/ 256 h 106"/>
                  <a:gd name="T78" fmla="*/ 63 w 25"/>
                  <a:gd name="T79" fmla="*/ 240 h 106"/>
                  <a:gd name="T80" fmla="*/ 63 w 25"/>
                  <a:gd name="T81" fmla="*/ 229 h 106"/>
                  <a:gd name="T82" fmla="*/ 63 w 25"/>
                  <a:gd name="T83" fmla="*/ 216 h 106"/>
                  <a:gd name="T84" fmla="*/ 63 w 25"/>
                  <a:gd name="T85" fmla="*/ 206 h 106"/>
                  <a:gd name="T86" fmla="*/ 60 w 25"/>
                  <a:gd name="T87" fmla="*/ 191 h 106"/>
                  <a:gd name="T88" fmla="*/ 60 w 25"/>
                  <a:gd name="T89" fmla="*/ 177 h 106"/>
                  <a:gd name="T90" fmla="*/ 60 w 25"/>
                  <a:gd name="T91" fmla="*/ 162 h 106"/>
                  <a:gd name="T92" fmla="*/ 60 w 25"/>
                  <a:gd name="T93" fmla="*/ 145 h 106"/>
                  <a:gd name="T94" fmla="*/ 55 w 25"/>
                  <a:gd name="T95" fmla="*/ 129 h 106"/>
                  <a:gd name="T96" fmla="*/ 55 w 25"/>
                  <a:gd name="T97" fmla="*/ 122 h 106"/>
                  <a:gd name="T98" fmla="*/ 55 w 25"/>
                  <a:gd name="T99" fmla="*/ 109 h 106"/>
                  <a:gd name="T100" fmla="*/ 55 w 25"/>
                  <a:gd name="T101" fmla="*/ 96 h 106"/>
                  <a:gd name="T102" fmla="*/ 54 w 25"/>
                  <a:gd name="T103" fmla="*/ 76 h 106"/>
                  <a:gd name="T104" fmla="*/ 54 w 25"/>
                  <a:gd name="T105" fmla="*/ 66 h 106"/>
                  <a:gd name="T106" fmla="*/ 54 w 25"/>
                  <a:gd name="T107" fmla="*/ 52 h 106"/>
                  <a:gd name="T108" fmla="*/ 54 w 25"/>
                  <a:gd name="T109" fmla="*/ 46 h 106"/>
                  <a:gd name="T110" fmla="*/ 54 w 25"/>
                  <a:gd name="T111" fmla="*/ 29 h 106"/>
                  <a:gd name="T112" fmla="*/ 54 w 25"/>
                  <a:gd name="T113" fmla="*/ 23 h 106"/>
                  <a:gd name="T114" fmla="*/ 54 w 25"/>
                  <a:gd name="T115" fmla="*/ 16 h 106"/>
                  <a:gd name="T116" fmla="*/ 54 w 25"/>
                  <a:gd name="T117" fmla="*/ 2 h 106"/>
                  <a:gd name="T118" fmla="*/ 54 w 25"/>
                  <a:gd name="T119" fmla="*/ 0 h 106"/>
                  <a:gd name="T120" fmla="*/ 54 w 25"/>
                  <a:gd name="T121" fmla="*/ 0 h 106"/>
                  <a:gd name="T122" fmla="*/ 0 w 25"/>
                  <a:gd name="T123" fmla="*/ 1 h 106"/>
                  <a:gd name="T124" fmla="*/ 0 w 25"/>
                  <a:gd name="T125" fmla="*/ 1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
                  <a:gd name="T190" fmla="*/ 0 h 106"/>
                  <a:gd name="T191" fmla="*/ 25 w 25"/>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 h="106">
                    <a:moveTo>
                      <a:pt x="0" y="1"/>
                    </a:moveTo>
                    <a:lnTo>
                      <a:pt x="0" y="1"/>
                    </a:lnTo>
                    <a:lnTo>
                      <a:pt x="0" y="5"/>
                    </a:lnTo>
                    <a:lnTo>
                      <a:pt x="0" y="6"/>
                    </a:lnTo>
                    <a:lnTo>
                      <a:pt x="0" y="9"/>
                    </a:lnTo>
                    <a:lnTo>
                      <a:pt x="0" y="12"/>
                    </a:lnTo>
                    <a:lnTo>
                      <a:pt x="0" y="16"/>
                    </a:lnTo>
                    <a:lnTo>
                      <a:pt x="0" y="20"/>
                    </a:lnTo>
                    <a:lnTo>
                      <a:pt x="0" y="23"/>
                    </a:lnTo>
                    <a:lnTo>
                      <a:pt x="0" y="27"/>
                    </a:lnTo>
                    <a:lnTo>
                      <a:pt x="0" y="32"/>
                    </a:lnTo>
                    <a:lnTo>
                      <a:pt x="0" y="36"/>
                    </a:lnTo>
                    <a:lnTo>
                      <a:pt x="1" y="41"/>
                    </a:lnTo>
                    <a:lnTo>
                      <a:pt x="1" y="45"/>
                    </a:lnTo>
                    <a:lnTo>
                      <a:pt x="2" y="51"/>
                    </a:lnTo>
                    <a:lnTo>
                      <a:pt x="2" y="55"/>
                    </a:lnTo>
                    <a:lnTo>
                      <a:pt x="2" y="59"/>
                    </a:lnTo>
                    <a:lnTo>
                      <a:pt x="2" y="64"/>
                    </a:lnTo>
                    <a:lnTo>
                      <a:pt x="4" y="68"/>
                    </a:lnTo>
                    <a:lnTo>
                      <a:pt x="4" y="73"/>
                    </a:lnTo>
                    <a:lnTo>
                      <a:pt x="4" y="77"/>
                    </a:lnTo>
                    <a:lnTo>
                      <a:pt x="5" y="82"/>
                    </a:lnTo>
                    <a:lnTo>
                      <a:pt x="5" y="86"/>
                    </a:lnTo>
                    <a:lnTo>
                      <a:pt x="5" y="88"/>
                    </a:lnTo>
                    <a:lnTo>
                      <a:pt x="5" y="92"/>
                    </a:lnTo>
                    <a:lnTo>
                      <a:pt x="6" y="95"/>
                    </a:lnTo>
                    <a:lnTo>
                      <a:pt x="6" y="99"/>
                    </a:lnTo>
                    <a:lnTo>
                      <a:pt x="8" y="102"/>
                    </a:lnTo>
                    <a:lnTo>
                      <a:pt x="9" y="104"/>
                    </a:lnTo>
                    <a:lnTo>
                      <a:pt x="13" y="106"/>
                    </a:lnTo>
                    <a:lnTo>
                      <a:pt x="19" y="104"/>
                    </a:lnTo>
                    <a:lnTo>
                      <a:pt x="23" y="103"/>
                    </a:lnTo>
                    <a:lnTo>
                      <a:pt x="25" y="102"/>
                    </a:lnTo>
                    <a:lnTo>
                      <a:pt x="24" y="99"/>
                    </a:lnTo>
                    <a:lnTo>
                      <a:pt x="24" y="95"/>
                    </a:lnTo>
                    <a:lnTo>
                      <a:pt x="24" y="92"/>
                    </a:lnTo>
                    <a:lnTo>
                      <a:pt x="24" y="90"/>
                    </a:lnTo>
                    <a:lnTo>
                      <a:pt x="24" y="87"/>
                    </a:lnTo>
                    <a:lnTo>
                      <a:pt x="24" y="84"/>
                    </a:lnTo>
                    <a:lnTo>
                      <a:pt x="23" y="79"/>
                    </a:lnTo>
                    <a:lnTo>
                      <a:pt x="23" y="75"/>
                    </a:lnTo>
                    <a:lnTo>
                      <a:pt x="23" y="71"/>
                    </a:lnTo>
                    <a:lnTo>
                      <a:pt x="23" y="67"/>
                    </a:lnTo>
                    <a:lnTo>
                      <a:pt x="21" y="63"/>
                    </a:lnTo>
                    <a:lnTo>
                      <a:pt x="21" y="57"/>
                    </a:lnTo>
                    <a:lnTo>
                      <a:pt x="21" y="53"/>
                    </a:lnTo>
                    <a:lnTo>
                      <a:pt x="21" y="48"/>
                    </a:lnTo>
                    <a:lnTo>
                      <a:pt x="20" y="43"/>
                    </a:lnTo>
                    <a:lnTo>
                      <a:pt x="20" y="39"/>
                    </a:lnTo>
                    <a:lnTo>
                      <a:pt x="20" y="35"/>
                    </a:lnTo>
                    <a:lnTo>
                      <a:pt x="20" y="31"/>
                    </a:lnTo>
                    <a:lnTo>
                      <a:pt x="19" y="25"/>
                    </a:lnTo>
                    <a:lnTo>
                      <a:pt x="19" y="21"/>
                    </a:lnTo>
                    <a:lnTo>
                      <a:pt x="19" y="17"/>
                    </a:lnTo>
                    <a:lnTo>
                      <a:pt x="19" y="15"/>
                    </a:lnTo>
                    <a:lnTo>
                      <a:pt x="19" y="10"/>
                    </a:lnTo>
                    <a:lnTo>
                      <a:pt x="19" y="8"/>
                    </a:lnTo>
                    <a:lnTo>
                      <a:pt x="19" y="5"/>
                    </a:lnTo>
                    <a:lnTo>
                      <a:pt x="19" y="2"/>
                    </a:lnTo>
                    <a:lnTo>
                      <a:pt x="19" y="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98" name="Freeform 102">
                <a:extLst>
                  <a:ext uri="{FF2B5EF4-FFF2-40B4-BE49-F238E27FC236}">
                    <a16:creationId xmlns:a16="http://schemas.microsoft.com/office/drawing/2014/main" id="{7831768B-3291-46AF-9FC4-47E9B612C787}"/>
                  </a:ext>
                </a:extLst>
              </p:cNvPr>
              <p:cNvSpPr>
                <a:spLocks/>
              </p:cNvSpPr>
              <p:nvPr/>
            </p:nvSpPr>
            <p:spPr bwMode="auto">
              <a:xfrm>
                <a:off x="3467" y="1434"/>
                <a:ext cx="12" cy="68"/>
              </a:xfrm>
              <a:custGeom>
                <a:avLst/>
                <a:gdLst>
                  <a:gd name="T0" fmla="*/ 0 w 21"/>
                  <a:gd name="T1" fmla="*/ 16 h 61"/>
                  <a:gd name="T2" fmla="*/ 15 w 21"/>
                  <a:gd name="T3" fmla="*/ 186 h 61"/>
                  <a:gd name="T4" fmla="*/ 16 w 21"/>
                  <a:gd name="T5" fmla="*/ 186 h 61"/>
                  <a:gd name="T6" fmla="*/ 28 w 21"/>
                  <a:gd name="T7" fmla="*/ 186 h 61"/>
                  <a:gd name="T8" fmla="*/ 39 w 21"/>
                  <a:gd name="T9" fmla="*/ 186 h 61"/>
                  <a:gd name="T10" fmla="*/ 47 w 21"/>
                  <a:gd name="T11" fmla="*/ 170 h 61"/>
                  <a:gd name="T12" fmla="*/ 47 w 21"/>
                  <a:gd name="T13" fmla="*/ 165 h 61"/>
                  <a:gd name="T14" fmla="*/ 47 w 21"/>
                  <a:gd name="T15" fmla="*/ 158 h 61"/>
                  <a:gd name="T16" fmla="*/ 47 w 21"/>
                  <a:gd name="T17" fmla="*/ 145 h 61"/>
                  <a:gd name="T18" fmla="*/ 47 w 21"/>
                  <a:gd name="T19" fmla="*/ 139 h 61"/>
                  <a:gd name="T20" fmla="*/ 47 w 21"/>
                  <a:gd name="T21" fmla="*/ 124 h 61"/>
                  <a:gd name="T22" fmla="*/ 47 w 21"/>
                  <a:gd name="T23" fmla="*/ 113 h 61"/>
                  <a:gd name="T24" fmla="*/ 47 w 21"/>
                  <a:gd name="T25" fmla="*/ 97 h 61"/>
                  <a:gd name="T26" fmla="*/ 47 w 21"/>
                  <a:gd name="T27" fmla="*/ 86 h 61"/>
                  <a:gd name="T28" fmla="*/ 43 w 21"/>
                  <a:gd name="T29" fmla="*/ 69 h 61"/>
                  <a:gd name="T30" fmla="*/ 43 w 21"/>
                  <a:gd name="T31" fmla="*/ 58 h 61"/>
                  <a:gd name="T32" fmla="*/ 41 w 21"/>
                  <a:gd name="T33" fmla="*/ 45 h 61"/>
                  <a:gd name="T34" fmla="*/ 41 w 21"/>
                  <a:gd name="T35" fmla="*/ 33 h 61"/>
                  <a:gd name="T36" fmla="*/ 39 w 21"/>
                  <a:gd name="T37" fmla="*/ 23 h 61"/>
                  <a:gd name="T38" fmla="*/ 39 w 21"/>
                  <a:gd name="T39" fmla="*/ 16 h 61"/>
                  <a:gd name="T40" fmla="*/ 34 w 21"/>
                  <a:gd name="T41" fmla="*/ 3 h 61"/>
                  <a:gd name="T42" fmla="*/ 34 w 21"/>
                  <a:gd name="T43" fmla="*/ 1 h 61"/>
                  <a:gd name="T44" fmla="*/ 24 w 21"/>
                  <a:gd name="T45" fmla="*/ 0 h 61"/>
                  <a:gd name="T46" fmla="*/ 15 w 21"/>
                  <a:gd name="T47" fmla="*/ 1 h 61"/>
                  <a:gd name="T48" fmla="*/ 2 w 21"/>
                  <a:gd name="T49" fmla="*/ 3 h 61"/>
                  <a:gd name="T50" fmla="*/ 0 w 21"/>
                  <a:gd name="T51" fmla="*/ 16 h 61"/>
                  <a:gd name="T52" fmla="*/ 0 w 21"/>
                  <a:gd name="T53" fmla="*/ 16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61"/>
                  <a:gd name="T83" fmla="*/ 21 w 21"/>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61">
                    <a:moveTo>
                      <a:pt x="0" y="5"/>
                    </a:moveTo>
                    <a:lnTo>
                      <a:pt x="6" y="61"/>
                    </a:lnTo>
                    <a:lnTo>
                      <a:pt x="7" y="61"/>
                    </a:lnTo>
                    <a:lnTo>
                      <a:pt x="13" y="61"/>
                    </a:lnTo>
                    <a:lnTo>
                      <a:pt x="17" y="61"/>
                    </a:lnTo>
                    <a:lnTo>
                      <a:pt x="21" y="57"/>
                    </a:lnTo>
                    <a:lnTo>
                      <a:pt x="21" y="55"/>
                    </a:lnTo>
                    <a:lnTo>
                      <a:pt x="21" y="52"/>
                    </a:lnTo>
                    <a:lnTo>
                      <a:pt x="21" y="48"/>
                    </a:lnTo>
                    <a:lnTo>
                      <a:pt x="21" y="45"/>
                    </a:lnTo>
                    <a:lnTo>
                      <a:pt x="21" y="41"/>
                    </a:lnTo>
                    <a:lnTo>
                      <a:pt x="21" y="37"/>
                    </a:lnTo>
                    <a:lnTo>
                      <a:pt x="21" y="32"/>
                    </a:lnTo>
                    <a:lnTo>
                      <a:pt x="21" y="28"/>
                    </a:lnTo>
                    <a:lnTo>
                      <a:pt x="19" y="23"/>
                    </a:lnTo>
                    <a:lnTo>
                      <a:pt x="19" y="19"/>
                    </a:lnTo>
                    <a:lnTo>
                      <a:pt x="18" y="15"/>
                    </a:lnTo>
                    <a:lnTo>
                      <a:pt x="18" y="11"/>
                    </a:lnTo>
                    <a:lnTo>
                      <a:pt x="17" y="8"/>
                    </a:lnTo>
                    <a:lnTo>
                      <a:pt x="17" y="5"/>
                    </a:lnTo>
                    <a:lnTo>
                      <a:pt x="15" y="3"/>
                    </a:lnTo>
                    <a:lnTo>
                      <a:pt x="15" y="1"/>
                    </a:lnTo>
                    <a:lnTo>
                      <a:pt x="11" y="0"/>
                    </a:lnTo>
                    <a:lnTo>
                      <a:pt x="6" y="1"/>
                    </a:lnTo>
                    <a:lnTo>
                      <a:pt x="2" y="3"/>
                    </a:lnTo>
                    <a:lnTo>
                      <a:pt x="0"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299" name="Freeform 103">
                <a:extLst>
                  <a:ext uri="{FF2B5EF4-FFF2-40B4-BE49-F238E27FC236}">
                    <a16:creationId xmlns:a16="http://schemas.microsoft.com/office/drawing/2014/main" id="{9E683C80-46D3-4B0B-ADF4-B2682C779238}"/>
                  </a:ext>
                </a:extLst>
              </p:cNvPr>
              <p:cNvSpPr>
                <a:spLocks/>
              </p:cNvSpPr>
              <p:nvPr/>
            </p:nvSpPr>
            <p:spPr bwMode="auto">
              <a:xfrm>
                <a:off x="2842" y="1230"/>
                <a:ext cx="59" cy="60"/>
              </a:xfrm>
              <a:custGeom>
                <a:avLst/>
                <a:gdLst>
                  <a:gd name="T0" fmla="*/ 112 w 47"/>
                  <a:gd name="T1" fmla="*/ 2 h 46"/>
                  <a:gd name="T2" fmla="*/ 99 w 47"/>
                  <a:gd name="T3" fmla="*/ 3 h 46"/>
                  <a:gd name="T4" fmla="*/ 90 w 47"/>
                  <a:gd name="T5" fmla="*/ 18 h 46"/>
                  <a:gd name="T6" fmla="*/ 87 w 47"/>
                  <a:gd name="T7" fmla="*/ 20 h 46"/>
                  <a:gd name="T8" fmla="*/ 77 w 47"/>
                  <a:gd name="T9" fmla="*/ 33 h 46"/>
                  <a:gd name="T10" fmla="*/ 67 w 47"/>
                  <a:gd name="T11" fmla="*/ 42 h 46"/>
                  <a:gd name="T12" fmla="*/ 53 w 47"/>
                  <a:gd name="T13" fmla="*/ 47 h 46"/>
                  <a:gd name="T14" fmla="*/ 43 w 47"/>
                  <a:gd name="T15" fmla="*/ 60 h 46"/>
                  <a:gd name="T16" fmla="*/ 37 w 47"/>
                  <a:gd name="T17" fmla="*/ 75 h 46"/>
                  <a:gd name="T18" fmla="*/ 23 w 47"/>
                  <a:gd name="T19" fmla="*/ 85 h 46"/>
                  <a:gd name="T20" fmla="*/ 20 w 47"/>
                  <a:gd name="T21" fmla="*/ 96 h 46"/>
                  <a:gd name="T22" fmla="*/ 14 w 47"/>
                  <a:gd name="T23" fmla="*/ 101 h 46"/>
                  <a:gd name="T24" fmla="*/ 2 w 47"/>
                  <a:gd name="T25" fmla="*/ 110 h 46"/>
                  <a:gd name="T26" fmla="*/ 0 w 47"/>
                  <a:gd name="T27" fmla="*/ 125 h 46"/>
                  <a:gd name="T28" fmla="*/ 0 w 47"/>
                  <a:gd name="T29" fmla="*/ 140 h 46"/>
                  <a:gd name="T30" fmla="*/ 3 w 47"/>
                  <a:gd name="T31" fmla="*/ 140 h 46"/>
                  <a:gd name="T32" fmla="*/ 29 w 47"/>
                  <a:gd name="T33" fmla="*/ 129 h 46"/>
                  <a:gd name="T34" fmla="*/ 37 w 47"/>
                  <a:gd name="T35" fmla="*/ 125 h 46"/>
                  <a:gd name="T36" fmla="*/ 47 w 47"/>
                  <a:gd name="T37" fmla="*/ 118 h 46"/>
                  <a:gd name="T38" fmla="*/ 60 w 47"/>
                  <a:gd name="T39" fmla="*/ 110 h 46"/>
                  <a:gd name="T40" fmla="*/ 77 w 47"/>
                  <a:gd name="T41" fmla="*/ 97 h 46"/>
                  <a:gd name="T42" fmla="*/ 87 w 47"/>
                  <a:gd name="T43" fmla="*/ 89 h 46"/>
                  <a:gd name="T44" fmla="*/ 98 w 47"/>
                  <a:gd name="T45" fmla="*/ 77 h 46"/>
                  <a:gd name="T46" fmla="*/ 111 w 47"/>
                  <a:gd name="T47" fmla="*/ 67 h 46"/>
                  <a:gd name="T48" fmla="*/ 123 w 47"/>
                  <a:gd name="T49" fmla="*/ 58 h 46"/>
                  <a:gd name="T50" fmla="*/ 125 w 47"/>
                  <a:gd name="T51" fmla="*/ 47 h 46"/>
                  <a:gd name="T52" fmla="*/ 132 w 47"/>
                  <a:gd name="T53" fmla="*/ 37 h 46"/>
                  <a:gd name="T54" fmla="*/ 139 w 47"/>
                  <a:gd name="T55" fmla="*/ 33 h 46"/>
                  <a:gd name="T56" fmla="*/ 141 w 47"/>
                  <a:gd name="T57" fmla="*/ 29 h 46"/>
                  <a:gd name="T58" fmla="*/ 139 w 47"/>
                  <a:gd name="T59" fmla="*/ 18 h 46"/>
                  <a:gd name="T60" fmla="*/ 132 w 47"/>
                  <a:gd name="T61" fmla="*/ 3 h 46"/>
                  <a:gd name="T62" fmla="*/ 125 w 47"/>
                  <a:gd name="T63" fmla="*/ 2 h 46"/>
                  <a:gd name="T64" fmla="*/ 125 w 47"/>
                  <a:gd name="T65" fmla="*/ 2 h 46"/>
                  <a:gd name="T66" fmla="*/ 112 w 47"/>
                  <a:gd name="T67" fmla="*/ 0 h 46"/>
                  <a:gd name="T68" fmla="*/ 112 w 47"/>
                  <a:gd name="T69" fmla="*/ 2 h 46"/>
                  <a:gd name="T70" fmla="*/ 112 w 47"/>
                  <a:gd name="T71" fmla="*/ 2 h 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
                  <a:gd name="T109" fmla="*/ 0 h 46"/>
                  <a:gd name="T110" fmla="*/ 47 w 47"/>
                  <a:gd name="T111" fmla="*/ 46 h 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 h="46">
                    <a:moveTo>
                      <a:pt x="38" y="2"/>
                    </a:moveTo>
                    <a:lnTo>
                      <a:pt x="34" y="3"/>
                    </a:lnTo>
                    <a:lnTo>
                      <a:pt x="31" y="6"/>
                    </a:lnTo>
                    <a:lnTo>
                      <a:pt x="29" y="7"/>
                    </a:lnTo>
                    <a:lnTo>
                      <a:pt x="26" y="11"/>
                    </a:lnTo>
                    <a:lnTo>
                      <a:pt x="22" y="14"/>
                    </a:lnTo>
                    <a:lnTo>
                      <a:pt x="18" y="16"/>
                    </a:lnTo>
                    <a:lnTo>
                      <a:pt x="15" y="20"/>
                    </a:lnTo>
                    <a:lnTo>
                      <a:pt x="12" y="24"/>
                    </a:lnTo>
                    <a:lnTo>
                      <a:pt x="8" y="27"/>
                    </a:lnTo>
                    <a:lnTo>
                      <a:pt x="7" y="31"/>
                    </a:lnTo>
                    <a:lnTo>
                      <a:pt x="4" y="34"/>
                    </a:lnTo>
                    <a:lnTo>
                      <a:pt x="2" y="36"/>
                    </a:lnTo>
                    <a:lnTo>
                      <a:pt x="0" y="42"/>
                    </a:lnTo>
                    <a:lnTo>
                      <a:pt x="0" y="46"/>
                    </a:lnTo>
                    <a:lnTo>
                      <a:pt x="3" y="46"/>
                    </a:lnTo>
                    <a:lnTo>
                      <a:pt x="10" y="43"/>
                    </a:lnTo>
                    <a:lnTo>
                      <a:pt x="12" y="42"/>
                    </a:lnTo>
                    <a:lnTo>
                      <a:pt x="16" y="39"/>
                    </a:lnTo>
                    <a:lnTo>
                      <a:pt x="20" y="36"/>
                    </a:lnTo>
                    <a:lnTo>
                      <a:pt x="26" y="32"/>
                    </a:lnTo>
                    <a:lnTo>
                      <a:pt x="29" y="30"/>
                    </a:lnTo>
                    <a:lnTo>
                      <a:pt x="33" y="26"/>
                    </a:lnTo>
                    <a:lnTo>
                      <a:pt x="37" y="22"/>
                    </a:lnTo>
                    <a:lnTo>
                      <a:pt x="41" y="19"/>
                    </a:lnTo>
                    <a:lnTo>
                      <a:pt x="42" y="16"/>
                    </a:lnTo>
                    <a:lnTo>
                      <a:pt x="45" y="12"/>
                    </a:lnTo>
                    <a:lnTo>
                      <a:pt x="46" y="11"/>
                    </a:lnTo>
                    <a:lnTo>
                      <a:pt x="47" y="10"/>
                    </a:lnTo>
                    <a:lnTo>
                      <a:pt x="46" y="6"/>
                    </a:lnTo>
                    <a:lnTo>
                      <a:pt x="45" y="3"/>
                    </a:lnTo>
                    <a:lnTo>
                      <a:pt x="42" y="2"/>
                    </a:lnTo>
                    <a:lnTo>
                      <a:pt x="38" y="0"/>
                    </a:lnTo>
                    <a:lnTo>
                      <a:pt x="38"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00" name="Freeform 104">
                <a:extLst>
                  <a:ext uri="{FF2B5EF4-FFF2-40B4-BE49-F238E27FC236}">
                    <a16:creationId xmlns:a16="http://schemas.microsoft.com/office/drawing/2014/main" id="{3CED8672-429B-4409-AF54-0EC8C2B794FB}"/>
                  </a:ext>
                </a:extLst>
              </p:cNvPr>
              <p:cNvSpPr>
                <a:spLocks/>
              </p:cNvSpPr>
              <p:nvPr/>
            </p:nvSpPr>
            <p:spPr bwMode="auto">
              <a:xfrm>
                <a:off x="2783" y="1019"/>
                <a:ext cx="47" cy="45"/>
              </a:xfrm>
              <a:custGeom>
                <a:avLst/>
                <a:gdLst>
                  <a:gd name="T0" fmla="*/ 23 w 47"/>
                  <a:gd name="T1" fmla="*/ 0 h 42"/>
                  <a:gd name="T2" fmla="*/ 26 w 47"/>
                  <a:gd name="T3" fmla="*/ 1 h 42"/>
                  <a:gd name="T4" fmla="*/ 42 w 47"/>
                  <a:gd name="T5" fmla="*/ 15 h 42"/>
                  <a:gd name="T6" fmla="*/ 48 w 47"/>
                  <a:gd name="T7" fmla="*/ 17 h 42"/>
                  <a:gd name="T8" fmla="*/ 61 w 47"/>
                  <a:gd name="T9" fmla="*/ 29 h 42"/>
                  <a:gd name="T10" fmla="*/ 76 w 47"/>
                  <a:gd name="T11" fmla="*/ 40 h 42"/>
                  <a:gd name="T12" fmla="*/ 87 w 47"/>
                  <a:gd name="T13" fmla="*/ 53 h 42"/>
                  <a:gd name="T14" fmla="*/ 98 w 47"/>
                  <a:gd name="T15" fmla="*/ 64 h 42"/>
                  <a:gd name="T16" fmla="*/ 111 w 47"/>
                  <a:gd name="T17" fmla="*/ 70 h 42"/>
                  <a:gd name="T18" fmla="*/ 117 w 47"/>
                  <a:gd name="T19" fmla="*/ 83 h 42"/>
                  <a:gd name="T20" fmla="*/ 129 w 47"/>
                  <a:gd name="T21" fmla="*/ 94 h 42"/>
                  <a:gd name="T22" fmla="*/ 141 w 47"/>
                  <a:gd name="T23" fmla="*/ 112 h 42"/>
                  <a:gd name="T24" fmla="*/ 141 w 47"/>
                  <a:gd name="T25" fmla="*/ 128 h 42"/>
                  <a:gd name="T26" fmla="*/ 132 w 47"/>
                  <a:gd name="T27" fmla="*/ 136 h 42"/>
                  <a:gd name="T28" fmla="*/ 129 w 47"/>
                  <a:gd name="T29" fmla="*/ 139 h 42"/>
                  <a:gd name="T30" fmla="*/ 117 w 47"/>
                  <a:gd name="T31" fmla="*/ 139 h 42"/>
                  <a:gd name="T32" fmla="*/ 111 w 47"/>
                  <a:gd name="T33" fmla="*/ 136 h 42"/>
                  <a:gd name="T34" fmla="*/ 98 w 47"/>
                  <a:gd name="T35" fmla="*/ 128 h 42"/>
                  <a:gd name="T36" fmla="*/ 87 w 47"/>
                  <a:gd name="T37" fmla="*/ 125 h 42"/>
                  <a:gd name="T38" fmla="*/ 76 w 47"/>
                  <a:gd name="T39" fmla="*/ 119 h 42"/>
                  <a:gd name="T40" fmla="*/ 61 w 47"/>
                  <a:gd name="T41" fmla="*/ 112 h 42"/>
                  <a:gd name="T42" fmla="*/ 48 w 47"/>
                  <a:gd name="T43" fmla="*/ 104 h 42"/>
                  <a:gd name="T44" fmla="*/ 38 w 47"/>
                  <a:gd name="T45" fmla="*/ 91 h 42"/>
                  <a:gd name="T46" fmla="*/ 26 w 47"/>
                  <a:gd name="T47" fmla="*/ 80 h 42"/>
                  <a:gd name="T48" fmla="*/ 18 w 47"/>
                  <a:gd name="T49" fmla="*/ 70 h 42"/>
                  <a:gd name="T50" fmla="*/ 1 w 47"/>
                  <a:gd name="T51" fmla="*/ 53 h 42"/>
                  <a:gd name="T52" fmla="*/ 0 w 47"/>
                  <a:gd name="T53" fmla="*/ 43 h 42"/>
                  <a:gd name="T54" fmla="*/ 0 w 47"/>
                  <a:gd name="T55" fmla="*/ 29 h 42"/>
                  <a:gd name="T56" fmla="*/ 1 w 47"/>
                  <a:gd name="T57" fmla="*/ 22 h 42"/>
                  <a:gd name="T58" fmla="*/ 2 w 47"/>
                  <a:gd name="T59" fmla="*/ 15 h 42"/>
                  <a:gd name="T60" fmla="*/ 14 w 47"/>
                  <a:gd name="T61" fmla="*/ 3 h 42"/>
                  <a:gd name="T62" fmla="*/ 18 w 47"/>
                  <a:gd name="T63" fmla="*/ 0 h 42"/>
                  <a:gd name="T64" fmla="*/ 23 w 47"/>
                  <a:gd name="T65" fmla="*/ 0 h 42"/>
                  <a:gd name="T66" fmla="*/ 23 w 47"/>
                  <a:gd name="T67" fmla="*/ 0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42"/>
                  <a:gd name="T104" fmla="*/ 47 w 47"/>
                  <a:gd name="T105" fmla="*/ 42 h 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42">
                    <a:moveTo>
                      <a:pt x="8" y="0"/>
                    </a:moveTo>
                    <a:lnTo>
                      <a:pt x="9" y="1"/>
                    </a:lnTo>
                    <a:lnTo>
                      <a:pt x="14" y="4"/>
                    </a:lnTo>
                    <a:lnTo>
                      <a:pt x="17" y="5"/>
                    </a:lnTo>
                    <a:lnTo>
                      <a:pt x="21" y="9"/>
                    </a:lnTo>
                    <a:lnTo>
                      <a:pt x="25" y="12"/>
                    </a:lnTo>
                    <a:lnTo>
                      <a:pt x="29" y="16"/>
                    </a:lnTo>
                    <a:lnTo>
                      <a:pt x="33" y="19"/>
                    </a:lnTo>
                    <a:lnTo>
                      <a:pt x="37" y="21"/>
                    </a:lnTo>
                    <a:lnTo>
                      <a:pt x="40" y="25"/>
                    </a:lnTo>
                    <a:lnTo>
                      <a:pt x="44" y="28"/>
                    </a:lnTo>
                    <a:lnTo>
                      <a:pt x="47" y="34"/>
                    </a:lnTo>
                    <a:lnTo>
                      <a:pt x="47" y="39"/>
                    </a:lnTo>
                    <a:lnTo>
                      <a:pt x="45" y="40"/>
                    </a:lnTo>
                    <a:lnTo>
                      <a:pt x="44" y="42"/>
                    </a:lnTo>
                    <a:lnTo>
                      <a:pt x="40" y="42"/>
                    </a:lnTo>
                    <a:lnTo>
                      <a:pt x="37" y="40"/>
                    </a:lnTo>
                    <a:lnTo>
                      <a:pt x="33" y="39"/>
                    </a:lnTo>
                    <a:lnTo>
                      <a:pt x="29" y="38"/>
                    </a:lnTo>
                    <a:lnTo>
                      <a:pt x="25" y="35"/>
                    </a:lnTo>
                    <a:lnTo>
                      <a:pt x="21" y="34"/>
                    </a:lnTo>
                    <a:lnTo>
                      <a:pt x="17" y="31"/>
                    </a:lnTo>
                    <a:lnTo>
                      <a:pt x="13" y="27"/>
                    </a:lnTo>
                    <a:lnTo>
                      <a:pt x="9" y="24"/>
                    </a:lnTo>
                    <a:lnTo>
                      <a:pt x="6" y="21"/>
                    </a:lnTo>
                    <a:lnTo>
                      <a:pt x="1" y="16"/>
                    </a:lnTo>
                    <a:lnTo>
                      <a:pt x="0" y="13"/>
                    </a:lnTo>
                    <a:lnTo>
                      <a:pt x="0" y="9"/>
                    </a:lnTo>
                    <a:lnTo>
                      <a:pt x="1" y="7"/>
                    </a:lnTo>
                    <a:lnTo>
                      <a:pt x="2" y="4"/>
                    </a:lnTo>
                    <a:lnTo>
                      <a:pt x="4" y="3"/>
                    </a:lnTo>
                    <a:lnTo>
                      <a:pt x="6" y="0"/>
                    </a:lnTo>
                    <a:lnTo>
                      <a:pt x="8"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01" name="Freeform 105">
                <a:extLst>
                  <a:ext uri="{FF2B5EF4-FFF2-40B4-BE49-F238E27FC236}">
                    <a16:creationId xmlns:a16="http://schemas.microsoft.com/office/drawing/2014/main" id="{BB93B446-540C-41D4-AC72-D4076D9DBA61}"/>
                  </a:ext>
                </a:extLst>
              </p:cNvPr>
              <p:cNvSpPr>
                <a:spLocks/>
              </p:cNvSpPr>
              <p:nvPr/>
            </p:nvSpPr>
            <p:spPr bwMode="auto">
              <a:xfrm>
                <a:off x="3007" y="754"/>
                <a:ext cx="35" cy="45"/>
              </a:xfrm>
              <a:custGeom>
                <a:avLst/>
                <a:gdLst>
                  <a:gd name="T0" fmla="*/ 108 w 33"/>
                  <a:gd name="T1" fmla="*/ 0 h 36"/>
                  <a:gd name="T2" fmla="*/ 93 w 33"/>
                  <a:gd name="T3" fmla="*/ 0 h 36"/>
                  <a:gd name="T4" fmla="*/ 78 w 33"/>
                  <a:gd name="T5" fmla="*/ 2 h 36"/>
                  <a:gd name="T6" fmla="*/ 53 w 33"/>
                  <a:gd name="T7" fmla="*/ 16 h 36"/>
                  <a:gd name="T8" fmla="*/ 40 w 33"/>
                  <a:gd name="T9" fmla="*/ 27 h 36"/>
                  <a:gd name="T10" fmla="*/ 21 w 33"/>
                  <a:gd name="T11" fmla="*/ 46 h 36"/>
                  <a:gd name="T12" fmla="*/ 3 w 33"/>
                  <a:gd name="T13" fmla="*/ 63 h 36"/>
                  <a:gd name="T14" fmla="*/ 0 w 33"/>
                  <a:gd name="T15" fmla="*/ 78 h 36"/>
                  <a:gd name="T16" fmla="*/ 3 w 33"/>
                  <a:gd name="T17" fmla="*/ 90 h 36"/>
                  <a:gd name="T18" fmla="*/ 21 w 33"/>
                  <a:gd name="T19" fmla="*/ 91 h 36"/>
                  <a:gd name="T20" fmla="*/ 40 w 33"/>
                  <a:gd name="T21" fmla="*/ 88 h 36"/>
                  <a:gd name="T22" fmla="*/ 61 w 33"/>
                  <a:gd name="T23" fmla="*/ 78 h 36"/>
                  <a:gd name="T24" fmla="*/ 81 w 33"/>
                  <a:gd name="T25" fmla="*/ 60 h 36"/>
                  <a:gd name="T26" fmla="*/ 93 w 33"/>
                  <a:gd name="T27" fmla="*/ 51 h 36"/>
                  <a:gd name="T28" fmla="*/ 94 w 33"/>
                  <a:gd name="T29" fmla="*/ 41 h 36"/>
                  <a:gd name="T30" fmla="*/ 107 w 33"/>
                  <a:gd name="T31" fmla="*/ 30 h 36"/>
                  <a:gd name="T32" fmla="*/ 108 w 33"/>
                  <a:gd name="T33" fmla="*/ 24 h 36"/>
                  <a:gd name="T34" fmla="*/ 120 w 33"/>
                  <a:gd name="T35" fmla="*/ 3 h 36"/>
                  <a:gd name="T36" fmla="*/ 108 w 33"/>
                  <a:gd name="T37" fmla="*/ 0 h 36"/>
                  <a:gd name="T38" fmla="*/ 108 w 33"/>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36"/>
                  <a:gd name="T62" fmla="*/ 33 w 33"/>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36">
                    <a:moveTo>
                      <a:pt x="31" y="0"/>
                    </a:moveTo>
                    <a:lnTo>
                      <a:pt x="26" y="0"/>
                    </a:lnTo>
                    <a:lnTo>
                      <a:pt x="22" y="2"/>
                    </a:lnTo>
                    <a:lnTo>
                      <a:pt x="15" y="6"/>
                    </a:lnTo>
                    <a:lnTo>
                      <a:pt x="11" y="11"/>
                    </a:lnTo>
                    <a:lnTo>
                      <a:pt x="6" y="18"/>
                    </a:lnTo>
                    <a:lnTo>
                      <a:pt x="3" y="24"/>
                    </a:lnTo>
                    <a:lnTo>
                      <a:pt x="0" y="30"/>
                    </a:lnTo>
                    <a:lnTo>
                      <a:pt x="3" y="35"/>
                    </a:lnTo>
                    <a:lnTo>
                      <a:pt x="6" y="36"/>
                    </a:lnTo>
                    <a:lnTo>
                      <a:pt x="11" y="34"/>
                    </a:lnTo>
                    <a:lnTo>
                      <a:pt x="17" y="30"/>
                    </a:lnTo>
                    <a:lnTo>
                      <a:pt x="23" y="23"/>
                    </a:lnTo>
                    <a:lnTo>
                      <a:pt x="26" y="20"/>
                    </a:lnTo>
                    <a:lnTo>
                      <a:pt x="27" y="16"/>
                    </a:lnTo>
                    <a:lnTo>
                      <a:pt x="30" y="12"/>
                    </a:lnTo>
                    <a:lnTo>
                      <a:pt x="31" y="10"/>
                    </a:lnTo>
                    <a:lnTo>
                      <a:pt x="33" y="3"/>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02" name="Freeform 106">
                <a:extLst>
                  <a:ext uri="{FF2B5EF4-FFF2-40B4-BE49-F238E27FC236}">
                    <a16:creationId xmlns:a16="http://schemas.microsoft.com/office/drawing/2014/main" id="{7110859C-6708-41CD-ADDE-9EE9E341241A}"/>
                  </a:ext>
                </a:extLst>
              </p:cNvPr>
              <p:cNvSpPr>
                <a:spLocks/>
              </p:cNvSpPr>
              <p:nvPr/>
            </p:nvSpPr>
            <p:spPr bwMode="auto">
              <a:xfrm>
                <a:off x="3479" y="905"/>
                <a:ext cx="24" cy="45"/>
              </a:xfrm>
              <a:custGeom>
                <a:avLst/>
                <a:gdLst>
                  <a:gd name="T0" fmla="*/ 95 w 37"/>
                  <a:gd name="T1" fmla="*/ 2 h 44"/>
                  <a:gd name="T2" fmla="*/ 74 w 37"/>
                  <a:gd name="T3" fmla="*/ 3 h 44"/>
                  <a:gd name="T4" fmla="*/ 53 w 37"/>
                  <a:gd name="T5" fmla="*/ 20 h 44"/>
                  <a:gd name="T6" fmla="*/ 44 w 37"/>
                  <a:gd name="T7" fmla="*/ 28 h 44"/>
                  <a:gd name="T8" fmla="*/ 34 w 37"/>
                  <a:gd name="T9" fmla="*/ 40 h 44"/>
                  <a:gd name="T10" fmla="*/ 26 w 37"/>
                  <a:gd name="T11" fmla="*/ 50 h 44"/>
                  <a:gd name="T12" fmla="*/ 20 w 37"/>
                  <a:gd name="T13" fmla="*/ 62 h 44"/>
                  <a:gd name="T14" fmla="*/ 16 w 37"/>
                  <a:gd name="T15" fmla="*/ 69 h 44"/>
                  <a:gd name="T16" fmla="*/ 3 w 37"/>
                  <a:gd name="T17" fmla="*/ 78 h 44"/>
                  <a:gd name="T18" fmla="*/ 2 w 37"/>
                  <a:gd name="T19" fmla="*/ 86 h 44"/>
                  <a:gd name="T20" fmla="*/ 2 w 37"/>
                  <a:gd name="T21" fmla="*/ 96 h 44"/>
                  <a:gd name="T22" fmla="*/ 0 w 37"/>
                  <a:gd name="T23" fmla="*/ 110 h 44"/>
                  <a:gd name="T24" fmla="*/ 3 w 37"/>
                  <a:gd name="T25" fmla="*/ 118 h 44"/>
                  <a:gd name="T26" fmla="*/ 18 w 37"/>
                  <a:gd name="T27" fmla="*/ 110 h 44"/>
                  <a:gd name="T28" fmla="*/ 34 w 37"/>
                  <a:gd name="T29" fmla="*/ 101 h 44"/>
                  <a:gd name="T30" fmla="*/ 44 w 37"/>
                  <a:gd name="T31" fmla="*/ 96 h 44"/>
                  <a:gd name="T32" fmla="*/ 53 w 37"/>
                  <a:gd name="T33" fmla="*/ 86 h 44"/>
                  <a:gd name="T34" fmla="*/ 60 w 37"/>
                  <a:gd name="T35" fmla="*/ 78 h 44"/>
                  <a:gd name="T36" fmla="*/ 74 w 37"/>
                  <a:gd name="T37" fmla="*/ 69 h 44"/>
                  <a:gd name="T38" fmla="*/ 84 w 37"/>
                  <a:gd name="T39" fmla="*/ 59 h 44"/>
                  <a:gd name="T40" fmla="*/ 89 w 37"/>
                  <a:gd name="T41" fmla="*/ 50 h 44"/>
                  <a:gd name="T42" fmla="*/ 96 w 37"/>
                  <a:gd name="T43" fmla="*/ 40 h 44"/>
                  <a:gd name="T44" fmla="*/ 101 w 37"/>
                  <a:gd name="T45" fmla="*/ 31 h 44"/>
                  <a:gd name="T46" fmla="*/ 109 w 37"/>
                  <a:gd name="T47" fmla="*/ 18 h 44"/>
                  <a:gd name="T48" fmla="*/ 115 w 37"/>
                  <a:gd name="T49" fmla="*/ 16 h 44"/>
                  <a:gd name="T50" fmla="*/ 108 w 37"/>
                  <a:gd name="T51" fmla="*/ 2 h 44"/>
                  <a:gd name="T52" fmla="*/ 101 w 37"/>
                  <a:gd name="T53" fmla="*/ 2 h 44"/>
                  <a:gd name="T54" fmla="*/ 95 w 37"/>
                  <a:gd name="T55" fmla="*/ 0 h 44"/>
                  <a:gd name="T56" fmla="*/ 95 w 37"/>
                  <a:gd name="T57" fmla="*/ 2 h 44"/>
                  <a:gd name="T58" fmla="*/ 95 w 37"/>
                  <a:gd name="T59" fmla="*/ 2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44"/>
                  <a:gd name="T92" fmla="*/ 37 w 37"/>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44">
                    <a:moveTo>
                      <a:pt x="30" y="2"/>
                    </a:moveTo>
                    <a:lnTo>
                      <a:pt x="23" y="3"/>
                    </a:lnTo>
                    <a:lnTo>
                      <a:pt x="17" y="8"/>
                    </a:lnTo>
                    <a:lnTo>
                      <a:pt x="14" y="11"/>
                    </a:lnTo>
                    <a:lnTo>
                      <a:pt x="11" y="15"/>
                    </a:lnTo>
                    <a:lnTo>
                      <a:pt x="9" y="19"/>
                    </a:lnTo>
                    <a:lnTo>
                      <a:pt x="7" y="23"/>
                    </a:lnTo>
                    <a:lnTo>
                      <a:pt x="5" y="26"/>
                    </a:lnTo>
                    <a:lnTo>
                      <a:pt x="3" y="30"/>
                    </a:lnTo>
                    <a:lnTo>
                      <a:pt x="2" y="32"/>
                    </a:lnTo>
                    <a:lnTo>
                      <a:pt x="2" y="36"/>
                    </a:lnTo>
                    <a:lnTo>
                      <a:pt x="0" y="42"/>
                    </a:lnTo>
                    <a:lnTo>
                      <a:pt x="3" y="44"/>
                    </a:lnTo>
                    <a:lnTo>
                      <a:pt x="6" y="42"/>
                    </a:lnTo>
                    <a:lnTo>
                      <a:pt x="11" y="39"/>
                    </a:lnTo>
                    <a:lnTo>
                      <a:pt x="14" y="36"/>
                    </a:lnTo>
                    <a:lnTo>
                      <a:pt x="17" y="32"/>
                    </a:lnTo>
                    <a:lnTo>
                      <a:pt x="19" y="30"/>
                    </a:lnTo>
                    <a:lnTo>
                      <a:pt x="23" y="26"/>
                    </a:lnTo>
                    <a:lnTo>
                      <a:pt x="26" y="22"/>
                    </a:lnTo>
                    <a:lnTo>
                      <a:pt x="29" y="19"/>
                    </a:lnTo>
                    <a:lnTo>
                      <a:pt x="31" y="15"/>
                    </a:lnTo>
                    <a:lnTo>
                      <a:pt x="33" y="12"/>
                    </a:lnTo>
                    <a:lnTo>
                      <a:pt x="35" y="7"/>
                    </a:lnTo>
                    <a:lnTo>
                      <a:pt x="37" y="6"/>
                    </a:lnTo>
                    <a:lnTo>
                      <a:pt x="34" y="2"/>
                    </a:lnTo>
                    <a:lnTo>
                      <a:pt x="33" y="2"/>
                    </a:lnTo>
                    <a:lnTo>
                      <a:pt x="30" y="0"/>
                    </a:lnTo>
                    <a:lnTo>
                      <a:pt x="30"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03" name="Freeform 107">
                <a:extLst>
                  <a:ext uri="{FF2B5EF4-FFF2-40B4-BE49-F238E27FC236}">
                    <a16:creationId xmlns:a16="http://schemas.microsoft.com/office/drawing/2014/main" id="{298DE7F9-6518-461E-B8E6-A1990B747199}"/>
                  </a:ext>
                </a:extLst>
              </p:cNvPr>
              <p:cNvSpPr>
                <a:spLocks/>
              </p:cNvSpPr>
              <p:nvPr/>
            </p:nvSpPr>
            <p:spPr bwMode="auto">
              <a:xfrm>
                <a:off x="3562" y="1117"/>
                <a:ext cx="130" cy="559"/>
              </a:xfrm>
              <a:custGeom>
                <a:avLst/>
                <a:gdLst>
                  <a:gd name="T0" fmla="*/ 0 w 239"/>
                  <a:gd name="T1" fmla="*/ 26803 h 341"/>
                  <a:gd name="T2" fmla="*/ 0 w 239"/>
                  <a:gd name="T3" fmla="*/ 24671 h 341"/>
                  <a:gd name="T4" fmla="*/ 1 w 239"/>
                  <a:gd name="T5" fmla="*/ 23151 h 341"/>
                  <a:gd name="T6" fmla="*/ 1 w 239"/>
                  <a:gd name="T7" fmla="*/ 21681 h 341"/>
                  <a:gd name="T8" fmla="*/ 1 w 239"/>
                  <a:gd name="T9" fmla="*/ 20230 h 341"/>
                  <a:gd name="T10" fmla="*/ 1 w 239"/>
                  <a:gd name="T11" fmla="*/ 18709 h 341"/>
                  <a:gd name="T12" fmla="*/ 1 w 239"/>
                  <a:gd name="T13" fmla="*/ 17385 h 341"/>
                  <a:gd name="T14" fmla="*/ 1 w 239"/>
                  <a:gd name="T15" fmla="*/ 15825 h 341"/>
                  <a:gd name="T16" fmla="*/ 1 w 239"/>
                  <a:gd name="T17" fmla="*/ 14095 h 341"/>
                  <a:gd name="T18" fmla="*/ 1 w 239"/>
                  <a:gd name="T19" fmla="*/ 12151 h 341"/>
                  <a:gd name="T20" fmla="*/ 1 w 239"/>
                  <a:gd name="T21" fmla="*/ 10184 h 341"/>
                  <a:gd name="T22" fmla="*/ 1 w 239"/>
                  <a:gd name="T23" fmla="*/ 8629 h 341"/>
                  <a:gd name="T24" fmla="*/ 1 w 239"/>
                  <a:gd name="T25" fmla="*/ 7195 h 341"/>
                  <a:gd name="T26" fmla="*/ 1 w 239"/>
                  <a:gd name="T27" fmla="*/ 5616 h 341"/>
                  <a:gd name="T28" fmla="*/ 1 w 239"/>
                  <a:gd name="T29" fmla="*/ 4224 h 341"/>
                  <a:gd name="T30" fmla="*/ 1 w 239"/>
                  <a:gd name="T31" fmla="*/ 2148 h 341"/>
                  <a:gd name="T32" fmla="*/ 1 w 239"/>
                  <a:gd name="T33" fmla="*/ 397 h 341"/>
                  <a:gd name="T34" fmla="*/ 1 w 239"/>
                  <a:gd name="T35" fmla="*/ 91 h 341"/>
                  <a:gd name="T36" fmla="*/ 1 w 239"/>
                  <a:gd name="T37" fmla="*/ 149 h 341"/>
                  <a:gd name="T38" fmla="*/ 1 w 239"/>
                  <a:gd name="T39" fmla="*/ 336 h 341"/>
                  <a:gd name="T40" fmla="*/ 1 w 239"/>
                  <a:gd name="T41" fmla="*/ 493 h 341"/>
                  <a:gd name="T42" fmla="*/ 1 w 239"/>
                  <a:gd name="T43" fmla="*/ 776 h 341"/>
                  <a:gd name="T44" fmla="*/ 1 w 239"/>
                  <a:gd name="T45" fmla="*/ 1024 h 341"/>
                  <a:gd name="T46" fmla="*/ 1 w 239"/>
                  <a:gd name="T47" fmla="*/ 1315 h 341"/>
                  <a:gd name="T48" fmla="*/ 1 w 239"/>
                  <a:gd name="T49" fmla="*/ 1465 h 341"/>
                  <a:gd name="T50" fmla="*/ 1 w 239"/>
                  <a:gd name="T51" fmla="*/ 1823 h 341"/>
                  <a:gd name="T52" fmla="*/ 1 w 239"/>
                  <a:gd name="T53" fmla="*/ 2071 h 341"/>
                  <a:gd name="T54" fmla="*/ 2 w 239"/>
                  <a:gd name="T55" fmla="*/ 2641 h 341"/>
                  <a:gd name="T56" fmla="*/ 2 w 239"/>
                  <a:gd name="T57" fmla="*/ 3665 h 341"/>
                  <a:gd name="T58" fmla="*/ 2 w 239"/>
                  <a:gd name="T59" fmla="*/ 5338 h 341"/>
                  <a:gd name="T60" fmla="*/ 2 w 239"/>
                  <a:gd name="T61" fmla="*/ 7347 h 341"/>
                  <a:gd name="T62" fmla="*/ 2 w 239"/>
                  <a:gd name="T63" fmla="*/ 9837 h 341"/>
                  <a:gd name="T64" fmla="*/ 2 w 239"/>
                  <a:gd name="T65" fmla="*/ 12501 h 341"/>
                  <a:gd name="T66" fmla="*/ 2 w 239"/>
                  <a:gd name="T67" fmla="*/ 15441 h 341"/>
                  <a:gd name="T68" fmla="*/ 2 w 239"/>
                  <a:gd name="T69" fmla="*/ 18317 h 341"/>
                  <a:gd name="T70" fmla="*/ 2 w 239"/>
                  <a:gd name="T71" fmla="*/ 20950 h 341"/>
                  <a:gd name="T72" fmla="*/ 2 w 239"/>
                  <a:gd name="T73" fmla="*/ 23365 h 341"/>
                  <a:gd name="T74" fmla="*/ 2 w 239"/>
                  <a:gd name="T75" fmla="*/ 25374 h 341"/>
                  <a:gd name="T76" fmla="*/ 2 w 239"/>
                  <a:gd name="T77" fmla="*/ 26894 h 341"/>
                  <a:gd name="T78" fmla="*/ 1 w 239"/>
                  <a:gd name="T79" fmla="*/ 3538 h 341"/>
                  <a:gd name="T80" fmla="*/ 1 w 239"/>
                  <a:gd name="T81" fmla="*/ 2586 h 341"/>
                  <a:gd name="T82" fmla="*/ 1 w 239"/>
                  <a:gd name="T83" fmla="*/ 4554 h 341"/>
                  <a:gd name="T84" fmla="*/ 1 w 239"/>
                  <a:gd name="T85" fmla="*/ 6235 h 341"/>
                  <a:gd name="T86" fmla="*/ 1 w 239"/>
                  <a:gd name="T87" fmla="*/ 7595 h 341"/>
                  <a:gd name="T88" fmla="*/ 1 w 239"/>
                  <a:gd name="T89" fmla="*/ 9116 h 341"/>
                  <a:gd name="T90" fmla="*/ 1 w 239"/>
                  <a:gd name="T91" fmla="*/ 10429 h 341"/>
                  <a:gd name="T92" fmla="*/ 1 w 239"/>
                  <a:gd name="T93" fmla="*/ 11846 h 341"/>
                  <a:gd name="T94" fmla="*/ 1 w 239"/>
                  <a:gd name="T95" fmla="*/ 14095 h 341"/>
                  <a:gd name="T96" fmla="*/ 1 w 239"/>
                  <a:gd name="T97" fmla="*/ 15712 h 341"/>
                  <a:gd name="T98" fmla="*/ 1 w 239"/>
                  <a:gd name="T99" fmla="*/ 17746 h 341"/>
                  <a:gd name="T100" fmla="*/ 1 w 239"/>
                  <a:gd name="T101" fmla="*/ 19848 h 341"/>
                  <a:gd name="T102" fmla="*/ 1 w 239"/>
                  <a:gd name="T103" fmla="*/ 21293 h 341"/>
                  <a:gd name="T104" fmla="*/ 1 w 239"/>
                  <a:gd name="T105" fmla="*/ 22724 h 341"/>
                  <a:gd name="T106" fmla="*/ 1 w 239"/>
                  <a:gd name="T107" fmla="*/ 25222 h 341"/>
                  <a:gd name="T108" fmla="*/ 1 w 239"/>
                  <a:gd name="T109" fmla="*/ 27219 h 341"/>
                  <a:gd name="T110" fmla="*/ 0 w 239"/>
                  <a:gd name="T111" fmla="*/ 27863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9"/>
                  <a:gd name="T169" fmla="*/ 0 h 341"/>
                  <a:gd name="T170" fmla="*/ 239 w 239"/>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9" h="341">
                    <a:moveTo>
                      <a:pt x="0" y="337"/>
                    </a:moveTo>
                    <a:lnTo>
                      <a:pt x="0" y="336"/>
                    </a:lnTo>
                    <a:lnTo>
                      <a:pt x="0" y="331"/>
                    </a:lnTo>
                    <a:lnTo>
                      <a:pt x="0" y="328"/>
                    </a:lnTo>
                    <a:lnTo>
                      <a:pt x="0" y="324"/>
                    </a:lnTo>
                    <a:lnTo>
                      <a:pt x="0" y="320"/>
                    </a:lnTo>
                    <a:lnTo>
                      <a:pt x="0" y="316"/>
                    </a:lnTo>
                    <a:lnTo>
                      <a:pt x="0" y="311"/>
                    </a:lnTo>
                    <a:lnTo>
                      <a:pt x="0" y="305"/>
                    </a:lnTo>
                    <a:lnTo>
                      <a:pt x="0" y="298"/>
                    </a:lnTo>
                    <a:lnTo>
                      <a:pt x="0" y="293"/>
                    </a:lnTo>
                    <a:lnTo>
                      <a:pt x="0" y="289"/>
                    </a:lnTo>
                    <a:lnTo>
                      <a:pt x="0" y="286"/>
                    </a:lnTo>
                    <a:lnTo>
                      <a:pt x="0" y="282"/>
                    </a:lnTo>
                    <a:lnTo>
                      <a:pt x="1" y="280"/>
                    </a:lnTo>
                    <a:lnTo>
                      <a:pt x="1" y="276"/>
                    </a:lnTo>
                    <a:lnTo>
                      <a:pt x="1" y="273"/>
                    </a:lnTo>
                    <a:lnTo>
                      <a:pt x="1" y="269"/>
                    </a:lnTo>
                    <a:lnTo>
                      <a:pt x="1" y="266"/>
                    </a:lnTo>
                    <a:lnTo>
                      <a:pt x="1" y="262"/>
                    </a:lnTo>
                    <a:lnTo>
                      <a:pt x="1" y="258"/>
                    </a:lnTo>
                    <a:lnTo>
                      <a:pt x="1" y="254"/>
                    </a:lnTo>
                    <a:lnTo>
                      <a:pt x="1" y="252"/>
                    </a:lnTo>
                    <a:lnTo>
                      <a:pt x="1" y="248"/>
                    </a:lnTo>
                    <a:lnTo>
                      <a:pt x="1" y="244"/>
                    </a:lnTo>
                    <a:lnTo>
                      <a:pt x="1" y="241"/>
                    </a:lnTo>
                    <a:lnTo>
                      <a:pt x="1" y="237"/>
                    </a:lnTo>
                    <a:lnTo>
                      <a:pt x="1" y="233"/>
                    </a:lnTo>
                    <a:lnTo>
                      <a:pt x="1" y="230"/>
                    </a:lnTo>
                    <a:lnTo>
                      <a:pt x="1" y="226"/>
                    </a:lnTo>
                    <a:lnTo>
                      <a:pt x="1" y="222"/>
                    </a:lnTo>
                    <a:lnTo>
                      <a:pt x="1" y="219"/>
                    </a:lnTo>
                    <a:lnTo>
                      <a:pt x="1" y="215"/>
                    </a:lnTo>
                    <a:lnTo>
                      <a:pt x="1" y="213"/>
                    </a:lnTo>
                    <a:lnTo>
                      <a:pt x="3" y="210"/>
                    </a:lnTo>
                    <a:lnTo>
                      <a:pt x="3" y="206"/>
                    </a:lnTo>
                    <a:lnTo>
                      <a:pt x="3" y="202"/>
                    </a:lnTo>
                    <a:lnTo>
                      <a:pt x="3" y="199"/>
                    </a:lnTo>
                    <a:lnTo>
                      <a:pt x="3" y="197"/>
                    </a:lnTo>
                    <a:lnTo>
                      <a:pt x="3" y="191"/>
                    </a:lnTo>
                    <a:lnTo>
                      <a:pt x="3" y="186"/>
                    </a:lnTo>
                    <a:lnTo>
                      <a:pt x="3" y="181"/>
                    </a:lnTo>
                    <a:lnTo>
                      <a:pt x="3" y="177"/>
                    </a:lnTo>
                    <a:lnTo>
                      <a:pt x="3" y="173"/>
                    </a:lnTo>
                    <a:lnTo>
                      <a:pt x="3" y="170"/>
                    </a:lnTo>
                    <a:lnTo>
                      <a:pt x="3" y="166"/>
                    </a:lnTo>
                    <a:lnTo>
                      <a:pt x="3" y="162"/>
                    </a:lnTo>
                    <a:lnTo>
                      <a:pt x="3" y="158"/>
                    </a:lnTo>
                    <a:lnTo>
                      <a:pt x="3" y="152"/>
                    </a:lnTo>
                    <a:lnTo>
                      <a:pt x="3" y="147"/>
                    </a:lnTo>
                    <a:lnTo>
                      <a:pt x="3" y="142"/>
                    </a:lnTo>
                    <a:lnTo>
                      <a:pt x="3" y="135"/>
                    </a:lnTo>
                    <a:lnTo>
                      <a:pt x="3" y="130"/>
                    </a:lnTo>
                    <a:lnTo>
                      <a:pt x="3" y="126"/>
                    </a:lnTo>
                    <a:lnTo>
                      <a:pt x="3" y="123"/>
                    </a:lnTo>
                    <a:lnTo>
                      <a:pt x="3" y="119"/>
                    </a:lnTo>
                    <a:lnTo>
                      <a:pt x="3" y="115"/>
                    </a:lnTo>
                    <a:lnTo>
                      <a:pt x="3" y="112"/>
                    </a:lnTo>
                    <a:lnTo>
                      <a:pt x="3" y="108"/>
                    </a:lnTo>
                    <a:lnTo>
                      <a:pt x="3" y="104"/>
                    </a:lnTo>
                    <a:lnTo>
                      <a:pt x="3" y="102"/>
                    </a:lnTo>
                    <a:lnTo>
                      <a:pt x="3" y="98"/>
                    </a:lnTo>
                    <a:lnTo>
                      <a:pt x="3" y="95"/>
                    </a:lnTo>
                    <a:lnTo>
                      <a:pt x="3" y="91"/>
                    </a:lnTo>
                    <a:lnTo>
                      <a:pt x="3" y="87"/>
                    </a:lnTo>
                    <a:lnTo>
                      <a:pt x="3" y="84"/>
                    </a:lnTo>
                    <a:lnTo>
                      <a:pt x="3" y="80"/>
                    </a:lnTo>
                    <a:lnTo>
                      <a:pt x="3" y="76"/>
                    </a:lnTo>
                    <a:lnTo>
                      <a:pt x="3" y="73"/>
                    </a:lnTo>
                    <a:lnTo>
                      <a:pt x="3" y="68"/>
                    </a:lnTo>
                    <a:lnTo>
                      <a:pt x="3" y="65"/>
                    </a:lnTo>
                    <a:lnTo>
                      <a:pt x="3" y="61"/>
                    </a:lnTo>
                    <a:lnTo>
                      <a:pt x="3" y="59"/>
                    </a:lnTo>
                    <a:lnTo>
                      <a:pt x="3" y="55"/>
                    </a:lnTo>
                    <a:lnTo>
                      <a:pt x="3" y="51"/>
                    </a:lnTo>
                    <a:lnTo>
                      <a:pt x="3" y="48"/>
                    </a:lnTo>
                    <a:lnTo>
                      <a:pt x="3" y="44"/>
                    </a:lnTo>
                    <a:lnTo>
                      <a:pt x="3" y="37"/>
                    </a:lnTo>
                    <a:lnTo>
                      <a:pt x="3" y="32"/>
                    </a:lnTo>
                    <a:lnTo>
                      <a:pt x="3" y="26"/>
                    </a:lnTo>
                    <a:lnTo>
                      <a:pt x="3" y="22"/>
                    </a:lnTo>
                    <a:lnTo>
                      <a:pt x="3" y="17"/>
                    </a:lnTo>
                    <a:lnTo>
                      <a:pt x="3" y="12"/>
                    </a:lnTo>
                    <a:lnTo>
                      <a:pt x="3" y="8"/>
                    </a:lnTo>
                    <a:lnTo>
                      <a:pt x="3" y="5"/>
                    </a:lnTo>
                    <a:lnTo>
                      <a:pt x="3" y="1"/>
                    </a:lnTo>
                    <a:lnTo>
                      <a:pt x="3" y="0"/>
                    </a:lnTo>
                    <a:lnTo>
                      <a:pt x="5" y="0"/>
                    </a:lnTo>
                    <a:lnTo>
                      <a:pt x="8" y="0"/>
                    </a:lnTo>
                    <a:lnTo>
                      <a:pt x="12" y="1"/>
                    </a:lnTo>
                    <a:lnTo>
                      <a:pt x="17" y="1"/>
                    </a:lnTo>
                    <a:lnTo>
                      <a:pt x="24" y="1"/>
                    </a:lnTo>
                    <a:lnTo>
                      <a:pt x="27" y="1"/>
                    </a:lnTo>
                    <a:lnTo>
                      <a:pt x="31" y="2"/>
                    </a:lnTo>
                    <a:lnTo>
                      <a:pt x="35" y="2"/>
                    </a:lnTo>
                    <a:lnTo>
                      <a:pt x="39" y="2"/>
                    </a:lnTo>
                    <a:lnTo>
                      <a:pt x="42" y="2"/>
                    </a:lnTo>
                    <a:lnTo>
                      <a:pt x="47" y="2"/>
                    </a:lnTo>
                    <a:lnTo>
                      <a:pt x="51" y="4"/>
                    </a:lnTo>
                    <a:lnTo>
                      <a:pt x="56" y="4"/>
                    </a:lnTo>
                    <a:lnTo>
                      <a:pt x="60" y="4"/>
                    </a:lnTo>
                    <a:lnTo>
                      <a:pt x="66" y="5"/>
                    </a:lnTo>
                    <a:lnTo>
                      <a:pt x="71" y="5"/>
                    </a:lnTo>
                    <a:lnTo>
                      <a:pt x="76" y="6"/>
                    </a:lnTo>
                    <a:lnTo>
                      <a:pt x="80" y="6"/>
                    </a:lnTo>
                    <a:lnTo>
                      <a:pt x="86" y="6"/>
                    </a:lnTo>
                    <a:lnTo>
                      <a:pt x="91" y="6"/>
                    </a:lnTo>
                    <a:lnTo>
                      <a:pt x="97" y="8"/>
                    </a:lnTo>
                    <a:lnTo>
                      <a:pt x="102" y="8"/>
                    </a:lnTo>
                    <a:lnTo>
                      <a:pt x="107" y="9"/>
                    </a:lnTo>
                    <a:lnTo>
                      <a:pt x="113" y="9"/>
                    </a:lnTo>
                    <a:lnTo>
                      <a:pt x="118" y="10"/>
                    </a:lnTo>
                    <a:lnTo>
                      <a:pt x="123" y="10"/>
                    </a:lnTo>
                    <a:lnTo>
                      <a:pt x="129" y="12"/>
                    </a:lnTo>
                    <a:lnTo>
                      <a:pt x="134" y="12"/>
                    </a:lnTo>
                    <a:lnTo>
                      <a:pt x="139" y="12"/>
                    </a:lnTo>
                    <a:lnTo>
                      <a:pt x="145" y="13"/>
                    </a:lnTo>
                    <a:lnTo>
                      <a:pt x="150" y="13"/>
                    </a:lnTo>
                    <a:lnTo>
                      <a:pt x="156" y="14"/>
                    </a:lnTo>
                    <a:lnTo>
                      <a:pt x="161" y="16"/>
                    </a:lnTo>
                    <a:lnTo>
                      <a:pt x="166" y="16"/>
                    </a:lnTo>
                    <a:lnTo>
                      <a:pt x="170" y="17"/>
                    </a:lnTo>
                    <a:lnTo>
                      <a:pt x="176" y="17"/>
                    </a:lnTo>
                    <a:lnTo>
                      <a:pt x="181" y="17"/>
                    </a:lnTo>
                    <a:lnTo>
                      <a:pt x="185" y="18"/>
                    </a:lnTo>
                    <a:lnTo>
                      <a:pt x="189" y="18"/>
                    </a:lnTo>
                    <a:lnTo>
                      <a:pt x="194" y="20"/>
                    </a:lnTo>
                    <a:lnTo>
                      <a:pt x="198" y="21"/>
                    </a:lnTo>
                    <a:lnTo>
                      <a:pt x="202" y="21"/>
                    </a:lnTo>
                    <a:lnTo>
                      <a:pt x="207" y="22"/>
                    </a:lnTo>
                    <a:lnTo>
                      <a:pt x="211" y="22"/>
                    </a:lnTo>
                    <a:lnTo>
                      <a:pt x="213" y="22"/>
                    </a:lnTo>
                    <a:lnTo>
                      <a:pt x="216" y="24"/>
                    </a:lnTo>
                    <a:lnTo>
                      <a:pt x="220" y="24"/>
                    </a:lnTo>
                    <a:lnTo>
                      <a:pt x="223" y="25"/>
                    </a:lnTo>
                    <a:lnTo>
                      <a:pt x="225" y="26"/>
                    </a:lnTo>
                    <a:lnTo>
                      <a:pt x="231" y="28"/>
                    </a:lnTo>
                    <a:lnTo>
                      <a:pt x="233" y="28"/>
                    </a:lnTo>
                    <a:lnTo>
                      <a:pt x="235" y="29"/>
                    </a:lnTo>
                    <a:lnTo>
                      <a:pt x="237" y="32"/>
                    </a:lnTo>
                    <a:lnTo>
                      <a:pt x="237" y="33"/>
                    </a:lnTo>
                    <a:lnTo>
                      <a:pt x="237" y="36"/>
                    </a:lnTo>
                    <a:lnTo>
                      <a:pt x="237" y="37"/>
                    </a:lnTo>
                    <a:lnTo>
                      <a:pt x="237" y="41"/>
                    </a:lnTo>
                    <a:lnTo>
                      <a:pt x="237" y="44"/>
                    </a:lnTo>
                    <a:lnTo>
                      <a:pt x="237" y="48"/>
                    </a:lnTo>
                    <a:lnTo>
                      <a:pt x="237" y="51"/>
                    </a:lnTo>
                    <a:lnTo>
                      <a:pt x="237" y="55"/>
                    </a:lnTo>
                    <a:lnTo>
                      <a:pt x="237" y="59"/>
                    </a:lnTo>
                    <a:lnTo>
                      <a:pt x="237" y="64"/>
                    </a:lnTo>
                    <a:lnTo>
                      <a:pt x="237" y="68"/>
                    </a:lnTo>
                    <a:lnTo>
                      <a:pt x="237" y="73"/>
                    </a:lnTo>
                    <a:lnTo>
                      <a:pt x="237" y="79"/>
                    </a:lnTo>
                    <a:lnTo>
                      <a:pt x="239" y="84"/>
                    </a:lnTo>
                    <a:lnTo>
                      <a:pt x="239" y="89"/>
                    </a:lnTo>
                    <a:lnTo>
                      <a:pt x="239" y="95"/>
                    </a:lnTo>
                    <a:lnTo>
                      <a:pt x="239" y="100"/>
                    </a:lnTo>
                    <a:lnTo>
                      <a:pt x="239" y="106"/>
                    </a:lnTo>
                    <a:lnTo>
                      <a:pt x="239" y="112"/>
                    </a:lnTo>
                    <a:lnTo>
                      <a:pt x="239" y="119"/>
                    </a:lnTo>
                    <a:lnTo>
                      <a:pt x="239" y="126"/>
                    </a:lnTo>
                    <a:lnTo>
                      <a:pt x="239" y="132"/>
                    </a:lnTo>
                    <a:lnTo>
                      <a:pt x="239" y="139"/>
                    </a:lnTo>
                    <a:lnTo>
                      <a:pt x="239" y="146"/>
                    </a:lnTo>
                    <a:lnTo>
                      <a:pt x="239" y="151"/>
                    </a:lnTo>
                    <a:lnTo>
                      <a:pt x="239" y="159"/>
                    </a:lnTo>
                    <a:lnTo>
                      <a:pt x="239" y="166"/>
                    </a:lnTo>
                    <a:lnTo>
                      <a:pt x="239" y="173"/>
                    </a:lnTo>
                    <a:lnTo>
                      <a:pt x="239" y="181"/>
                    </a:lnTo>
                    <a:lnTo>
                      <a:pt x="239" y="187"/>
                    </a:lnTo>
                    <a:lnTo>
                      <a:pt x="237" y="194"/>
                    </a:lnTo>
                    <a:lnTo>
                      <a:pt x="237" y="201"/>
                    </a:lnTo>
                    <a:lnTo>
                      <a:pt x="237" y="207"/>
                    </a:lnTo>
                    <a:lnTo>
                      <a:pt x="237" y="214"/>
                    </a:lnTo>
                    <a:lnTo>
                      <a:pt x="237" y="221"/>
                    </a:lnTo>
                    <a:lnTo>
                      <a:pt x="237" y="227"/>
                    </a:lnTo>
                    <a:lnTo>
                      <a:pt x="237" y="234"/>
                    </a:lnTo>
                    <a:lnTo>
                      <a:pt x="237" y="241"/>
                    </a:lnTo>
                    <a:lnTo>
                      <a:pt x="237" y="248"/>
                    </a:lnTo>
                    <a:lnTo>
                      <a:pt x="237" y="253"/>
                    </a:lnTo>
                    <a:lnTo>
                      <a:pt x="237" y="258"/>
                    </a:lnTo>
                    <a:lnTo>
                      <a:pt x="237" y="265"/>
                    </a:lnTo>
                    <a:lnTo>
                      <a:pt x="237" y="270"/>
                    </a:lnTo>
                    <a:lnTo>
                      <a:pt x="237" y="277"/>
                    </a:lnTo>
                    <a:lnTo>
                      <a:pt x="237" y="282"/>
                    </a:lnTo>
                    <a:lnTo>
                      <a:pt x="237" y="288"/>
                    </a:lnTo>
                    <a:lnTo>
                      <a:pt x="237" y="293"/>
                    </a:lnTo>
                    <a:lnTo>
                      <a:pt x="237" y="297"/>
                    </a:lnTo>
                    <a:lnTo>
                      <a:pt x="237" y="301"/>
                    </a:lnTo>
                    <a:lnTo>
                      <a:pt x="237" y="307"/>
                    </a:lnTo>
                    <a:lnTo>
                      <a:pt x="237" y="311"/>
                    </a:lnTo>
                    <a:lnTo>
                      <a:pt x="237" y="313"/>
                    </a:lnTo>
                    <a:lnTo>
                      <a:pt x="237" y="317"/>
                    </a:lnTo>
                    <a:lnTo>
                      <a:pt x="237" y="320"/>
                    </a:lnTo>
                    <a:lnTo>
                      <a:pt x="237" y="325"/>
                    </a:lnTo>
                    <a:lnTo>
                      <a:pt x="237" y="331"/>
                    </a:lnTo>
                    <a:lnTo>
                      <a:pt x="237" y="332"/>
                    </a:lnTo>
                    <a:lnTo>
                      <a:pt x="237" y="333"/>
                    </a:lnTo>
                    <a:lnTo>
                      <a:pt x="216" y="341"/>
                    </a:lnTo>
                    <a:lnTo>
                      <a:pt x="223" y="43"/>
                    </a:lnTo>
                    <a:lnTo>
                      <a:pt x="21" y="18"/>
                    </a:lnTo>
                    <a:lnTo>
                      <a:pt x="21" y="20"/>
                    </a:lnTo>
                    <a:lnTo>
                      <a:pt x="21" y="24"/>
                    </a:lnTo>
                    <a:lnTo>
                      <a:pt x="21" y="26"/>
                    </a:lnTo>
                    <a:lnTo>
                      <a:pt x="21" y="31"/>
                    </a:lnTo>
                    <a:lnTo>
                      <a:pt x="21" y="35"/>
                    </a:lnTo>
                    <a:lnTo>
                      <a:pt x="21" y="40"/>
                    </a:lnTo>
                    <a:lnTo>
                      <a:pt x="21" y="44"/>
                    </a:lnTo>
                    <a:lnTo>
                      <a:pt x="21" y="49"/>
                    </a:lnTo>
                    <a:lnTo>
                      <a:pt x="21" y="55"/>
                    </a:lnTo>
                    <a:lnTo>
                      <a:pt x="21" y="61"/>
                    </a:lnTo>
                    <a:lnTo>
                      <a:pt x="21" y="64"/>
                    </a:lnTo>
                    <a:lnTo>
                      <a:pt x="21" y="68"/>
                    </a:lnTo>
                    <a:lnTo>
                      <a:pt x="21" y="71"/>
                    </a:lnTo>
                    <a:lnTo>
                      <a:pt x="21" y="75"/>
                    </a:lnTo>
                    <a:lnTo>
                      <a:pt x="21" y="79"/>
                    </a:lnTo>
                    <a:lnTo>
                      <a:pt x="21" y="81"/>
                    </a:lnTo>
                    <a:lnTo>
                      <a:pt x="21" y="85"/>
                    </a:lnTo>
                    <a:lnTo>
                      <a:pt x="23" y="89"/>
                    </a:lnTo>
                    <a:lnTo>
                      <a:pt x="23" y="92"/>
                    </a:lnTo>
                    <a:lnTo>
                      <a:pt x="23" y="95"/>
                    </a:lnTo>
                    <a:lnTo>
                      <a:pt x="23" y="99"/>
                    </a:lnTo>
                    <a:lnTo>
                      <a:pt x="23" y="103"/>
                    </a:lnTo>
                    <a:lnTo>
                      <a:pt x="23" y="106"/>
                    </a:lnTo>
                    <a:lnTo>
                      <a:pt x="23" y="110"/>
                    </a:lnTo>
                    <a:lnTo>
                      <a:pt x="23" y="112"/>
                    </a:lnTo>
                    <a:lnTo>
                      <a:pt x="23" y="116"/>
                    </a:lnTo>
                    <a:lnTo>
                      <a:pt x="23" y="119"/>
                    </a:lnTo>
                    <a:lnTo>
                      <a:pt x="23" y="123"/>
                    </a:lnTo>
                    <a:lnTo>
                      <a:pt x="23" y="126"/>
                    </a:lnTo>
                    <a:lnTo>
                      <a:pt x="23" y="130"/>
                    </a:lnTo>
                    <a:lnTo>
                      <a:pt x="23" y="132"/>
                    </a:lnTo>
                    <a:lnTo>
                      <a:pt x="23" y="136"/>
                    </a:lnTo>
                    <a:lnTo>
                      <a:pt x="23" y="140"/>
                    </a:lnTo>
                    <a:lnTo>
                      <a:pt x="23" y="143"/>
                    </a:lnTo>
                    <a:lnTo>
                      <a:pt x="21" y="150"/>
                    </a:lnTo>
                    <a:lnTo>
                      <a:pt x="21" y="155"/>
                    </a:lnTo>
                    <a:lnTo>
                      <a:pt x="21" y="160"/>
                    </a:lnTo>
                    <a:lnTo>
                      <a:pt x="21" y="166"/>
                    </a:lnTo>
                    <a:lnTo>
                      <a:pt x="21" y="170"/>
                    </a:lnTo>
                    <a:lnTo>
                      <a:pt x="21" y="175"/>
                    </a:lnTo>
                    <a:lnTo>
                      <a:pt x="21" y="178"/>
                    </a:lnTo>
                    <a:lnTo>
                      <a:pt x="21" y="182"/>
                    </a:lnTo>
                    <a:lnTo>
                      <a:pt x="21" y="186"/>
                    </a:lnTo>
                    <a:lnTo>
                      <a:pt x="21" y="190"/>
                    </a:lnTo>
                    <a:lnTo>
                      <a:pt x="21" y="193"/>
                    </a:lnTo>
                    <a:lnTo>
                      <a:pt x="21" y="198"/>
                    </a:lnTo>
                    <a:lnTo>
                      <a:pt x="21" y="203"/>
                    </a:lnTo>
                    <a:lnTo>
                      <a:pt x="21" y="209"/>
                    </a:lnTo>
                    <a:lnTo>
                      <a:pt x="21" y="214"/>
                    </a:lnTo>
                    <a:lnTo>
                      <a:pt x="21" y="221"/>
                    </a:lnTo>
                    <a:lnTo>
                      <a:pt x="20" y="227"/>
                    </a:lnTo>
                    <a:lnTo>
                      <a:pt x="20" y="233"/>
                    </a:lnTo>
                    <a:lnTo>
                      <a:pt x="20" y="237"/>
                    </a:lnTo>
                    <a:lnTo>
                      <a:pt x="20" y="240"/>
                    </a:lnTo>
                    <a:lnTo>
                      <a:pt x="20" y="244"/>
                    </a:lnTo>
                    <a:lnTo>
                      <a:pt x="20" y="248"/>
                    </a:lnTo>
                    <a:lnTo>
                      <a:pt x="20" y="250"/>
                    </a:lnTo>
                    <a:lnTo>
                      <a:pt x="20" y="253"/>
                    </a:lnTo>
                    <a:lnTo>
                      <a:pt x="20" y="257"/>
                    </a:lnTo>
                    <a:lnTo>
                      <a:pt x="20" y="261"/>
                    </a:lnTo>
                    <a:lnTo>
                      <a:pt x="20" y="264"/>
                    </a:lnTo>
                    <a:lnTo>
                      <a:pt x="20" y="268"/>
                    </a:lnTo>
                    <a:lnTo>
                      <a:pt x="20" y="270"/>
                    </a:lnTo>
                    <a:lnTo>
                      <a:pt x="20" y="274"/>
                    </a:lnTo>
                    <a:lnTo>
                      <a:pt x="20" y="280"/>
                    </a:lnTo>
                    <a:lnTo>
                      <a:pt x="20" y="286"/>
                    </a:lnTo>
                    <a:lnTo>
                      <a:pt x="20" y="293"/>
                    </a:lnTo>
                    <a:lnTo>
                      <a:pt x="20" y="300"/>
                    </a:lnTo>
                    <a:lnTo>
                      <a:pt x="20" y="305"/>
                    </a:lnTo>
                    <a:lnTo>
                      <a:pt x="20" y="311"/>
                    </a:lnTo>
                    <a:lnTo>
                      <a:pt x="20" y="316"/>
                    </a:lnTo>
                    <a:lnTo>
                      <a:pt x="20" y="321"/>
                    </a:lnTo>
                    <a:lnTo>
                      <a:pt x="20" y="325"/>
                    </a:lnTo>
                    <a:lnTo>
                      <a:pt x="20" y="329"/>
                    </a:lnTo>
                    <a:lnTo>
                      <a:pt x="20" y="332"/>
                    </a:lnTo>
                    <a:lnTo>
                      <a:pt x="20" y="336"/>
                    </a:lnTo>
                    <a:lnTo>
                      <a:pt x="20" y="340"/>
                    </a:lnTo>
                    <a:lnTo>
                      <a:pt x="20" y="341"/>
                    </a:lnTo>
                    <a:lnTo>
                      <a:pt x="0" y="33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04" name="Freeform 108">
                <a:extLst>
                  <a:ext uri="{FF2B5EF4-FFF2-40B4-BE49-F238E27FC236}">
                    <a16:creationId xmlns:a16="http://schemas.microsoft.com/office/drawing/2014/main" id="{1CD1D162-00D4-482B-99D0-63FBD1526E9B}"/>
                  </a:ext>
                </a:extLst>
              </p:cNvPr>
              <p:cNvSpPr>
                <a:spLocks/>
              </p:cNvSpPr>
              <p:nvPr/>
            </p:nvSpPr>
            <p:spPr bwMode="auto">
              <a:xfrm>
                <a:off x="2819" y="1494"/>
                <a:ext cx="47" cy="23"/>
              </a:xfrm>
              <a:custGeom>
                <a:avLst/>
                <a:gdLst>
                  <a:gd name="T0" fmla="*/ 0 w 48"/>
                  <a:gd name="T1" fmla="*/ 1 h 19"/>
                  <a:gd name="T2" fmla="*/ 1 w 48"/>
                  <a:gd name="T3" fmla="*/ 1 h 19"/>
                  <a:gd name="T4" fmla="*/ 20 w 48"/>
                  <a:gd name="T5" fmla="*/ 1 h 19"/>
                  <a:gd name="T6" fmla="*/ 33 w 48"/>
                  <a:gd name="T7" fmla="*/ 0 h 19"/>
                  <a:gd name="T8" fmla="*/ 43 w 48"/>
                  <a:gd name="T9" fmla="*/ 0 h 19"/>
                  <a:gd name="T10" fmla="*/ 54 w 48"/>
                  <a:gd name="T11" fmla="*/ 0 h 19"/>
                  <a:gd name="T12" fmla="*/ 69 w 48"/>
                  <a:gd name="T13" fmla="*/ 0 h 19"/>
                  <a:gd name="T14" fmla="*/ 80 w 48"/>
                  <a:gd name="T15" fmla="*/ 0 h 19"/>
                  <a:gd name="T16" fmla="*/ 92 w 48"/>
                  <a:gd name="T17" fmla="*/ 0 h 19"/>
                  <a:gd name="T18" fmla="*/ 104 w 48"/>
                  <a:gd name="T19" fmla="*/ 0 h 19"/>
                  <a:gd name="T20" fmla="*/ 115 w 48"/>
                  <a:gd name="T21" fmla="*/ 1 h 19"/>
                  <a:gd name="T22" fmla="*/ 129 w 48"/>
                  <a:gd name="T23" fmla="*/ 2 h 19"/>
                  <a:gd name="T24" fmla="*/ 141 w 48"/>
                  <a:gd name="T25" fmla="*/ 22 h 19"/>
                  <a:gd name="T26" fmla="*/ 135 w 48"/>
                  <a:gd name="T27" fmla="*/ 34 h 19"/>
                  <a:gd name="T28" fmla="*/ 117 w 48"/>
                  <a:gd name="T29" fmla="*/ 45 h 19"/>
                  <a:gd name="T30" fmla="*/ 114 w 48"/>
                  <a:gd name="T31" fmla="*/ 45 h 19"/>
                  <a:gd name="T32" fmla="*/ 104 w 48"/>
                  <a:gd name="T33" fmla="*/ 49 h 19"/>
                  <a:gd name="T34" fmla="*/ 92 w 48"/>
                  <a:gd name="T35" fmla="*/ 57 h 19"/>
                  <a:gd name="T36" fmla="*/ 84 w 48"/>
                  <a:gd name="T37" fmla="*/ 60 h 19"/>
                  <a:gd name="T38" fmla="*/ 78 w 48"/>
                  <a:gd name="T39" fmla="*/ 60 h 19"/>
                  <a:gd name="T40" fmla="*/ 67 w 48"/>
                  <a:gd name="T41" fmla="*/ 66 h 19"/>
                  <a:gd name="T42" fmla="*/ 54 w 48"/>
                  <a:gd name="T43" fmla="*/ 66 h 19"/>
                  <a:gd name="T44" fmla="*/ 47 w 48"/>
                  <a:gd name="T45" fmla="*/ 66 h 19"/>
                  <a:gd name="T46" fmla="*/ 37 w 48"/>
                  <a:gd name="T47" fmla="*/ 66 h 19"/>
                  <a:gd name="T48" fmla="*/ 37 w 48"/>
                  <a:gd name="T49" fmla="*/ 69 h 19"/>
                  <a:gd name="T50" fmla="*/ 0 w 48"/>
                  <a:gd name="T51" fmla="*/ 1 h 19"/>
                  <a:gd name="T52" fmla="*/ 0 w 48"/>
                  <a:gd name="T53" fmla="*/ 1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9"/>
                  <a:gd name="T83" fmla="*/ 48 w 48"/>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9">
                    <a:moveTo>
                      <a:pt x="0" y="1"/>
                    </a:moveTo>
                    <a:lnTo>
                      <a:pt x="1" y="1"/>
                    </a:lnTo>
                    <a:lnTo>
                      <a:pt x="7" y="1"/>
                    </a:lnTo>
                    <a:lnTo>
                      <a:pt x="11" y="0"/>
                    </a:lnTo>
                    <a:lnTo>
                      <a:pt x="15" y="0"/>
                    </a:lnTo>
                    <a:lnTo>
                      <a:pt x="19" y="0"/>
                    </a:lnTo>
                    <a:lnTo>
                      <a:pt x="24" y="0"/>
                    </a:lnTo>
                    <a:lnTo>
                      <a:pt x="28" y="0"/>
                    </a:lnTo>
                    <a:lnTo>
                      <a:pt x="32" y="0"/>
                    </a:lnTo>
                    <a:lnTo>
                      <a:pt x="36" y="0"/>
                    </a:lnTo>
                    <a:lnTo>
                      <a:pt x="40" y="1"/>
                    </a:lnTo>
                    <a:lnTo>
                      <a:pt x="45" y="2"/>
                    </a:lnTo>
                    <a:lnTo>
                      <a:pt x="48" y="6"/>
                    </a:lnTo>
                    <a:lnTo>
                      <a:pt x="47" y="9"/>
                    </a:lnTo>
                    <a:lnTo>
                      <a:pt x="41" y="12"/>
                    </a:lnTo>
                    <a:lnTo>
                      <a:pt x="39" y="12"/>
                    </a:lnTo>
                    <a:lnTo>
                      <a:pt x="36" y="13"/>
                    </a:lnTo>
                    <a:lnTo>
                      <a:pt x="32" y="15"/>
                    </a:lnTo>
                    <a:lnTo>
                      <a:pt x="29" y="16"/>
                    </a:lnTo>
                    <a:lnTo>
                      <a:pt x="27" y="16"/>
                    </a:lnTo>
                    <a:lnTo>
                      <a:pt x="23" y="17"/>
                    </a:lnTo>
                    <a:lnTo>
                      <a:pt x="19" y="17"/>
                    </a:lnTo>
                    <a:lnTo>
                      <a:pt x="16" y="17"/>
                    </a:lnTo>
                    <a:lnTo>
                      <a:pt x="12" y="17"/>
                    </a:lnTo>
                    <a:lnTo>
                      <a:pt x="12" y="19"/>
                    </a:lnTo>
                    <a:lnTo>
                      <a:pt x="0" y="1"/>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05" name="Freeform 109">
                <a:extLst>
                  <a:ext uri="{FF2B5EF4-FFF2-40B4-BE49-F238E27FC236}">
                    <a16:creationId xmlns:a16="http://schemas.microsoft.com/office/drawing/2014/main" id="{268BE277-775F-481E-9FA8-6BE815ADBAE4}"/>
                  </a:ext>
                </a:extLst>
              </p:cNvPr>
              <p:cNvSpPr>
                <a:spLocks/>
              </p:cNvSpPr>
              <p:nvPr/>
            </p:nvSpPr>
            <p:spPr bwMode="auto">
              <a:xfrm>
                <a:off x="3597" y="1306"/>
                <a:ext cx="224" cy="355"/>
              </a:xfrm>
              <a:custGeom>
                <a:avLst/>
                <a:gdLst>
                  <a:gd name="T0" fmla="*/ 23 w 192"/>
                  <a:gd name="T1" fmla="*/ 1078 h 310"/>
                  <a:gd name="T2" fmla="*/ 63 w 192"/>
                  <a:gd name="T3" fmla="*/ 1078 h 310"/>
                  <a:gd name="T4" fmla="*/ 99 w 192"/>
                  <a:gd name="T5" fmla="*/ 1078 h 310"/>
                  <a:gd name="T6" fmla="*/ 142 w 192"/>
                  <a:gd name="T7" fmla="*/ 1078 h 310"/>
                  <a:gd name="T8" fmla="*/ 189 w 192"/>
                  <a:gd name="T9" fmla="*/ 1078 h 310"/>
                  <a:gd name="T10" fmla="*/ 232 w 192"/>
                  <a:gd name="T11" fmla="*/ 1078 h 310"/>
                  <a:gd name="T12" fmla="*/ 282 w 192"/>
                  <a:gd name="T13" fmla="*/ 1078 h 310"/>
                  <a:gd name="T14" fmla="*/ 330 w 192"/>
                  <a:gd name="T15" fmla="*/ 1078 h 310"/>
                  <a:gd name="T16" fmla="*/ 375 w 192"/>
                  <a:gd name="T17" fmla="*/ 1078 h 310"/>
                  <a:gd name="T18" fmla="*/ 419 w 192"/>
                  <a:gd name="T19" fmla="*/ 1078 h 310"/>
                  <a:gd name="T20" fmla="*/ 476 w 192"/>
                  <a:gd name="T21" fmla="*/ 1070 h 310"/>
                  <a:gd name="T22" fmla="*/ 523 w 192"/>
                  <a:gd name="T23" fmla="*/ 1063 h 310"/>
                  <a:gd name="T24" fmla="*/ 537 w 192"/>
                  <a:gd name="T25" fmla="*/ 1035 h 310"/>
                  <a:gd name="T26" fmla="*/ 546 w 192"/>
                  <a:gd name="T27" fmla="*/ 980 h 310"/>
                  <a:gd name="T28" fmla="*/ 548 w 192"/>
                  <a:gd name="T29" fmla="*/ 924 h 310"/>
                  <a:gd name="T30" fmla="*/ 550 w 192"/>
                  <a:gd name="T31" fmla="*/ 857 h 310"/>
                  <a:gd name="T32" fmla="*/ 550 w 192"/>
                  <a:gd name="T33" fmla="*/ 779 h 310"/>
                  <a:gd name="T34" fmla="*/ 550 w 192"/>
                  <a:gd name="T35" fmla="*/ 697 h 310"/>
                  <a:gd name="T36" fmla="*/ 551 w 192"/>
                  <a:gd name="T37" fmla="*/ 616 h 310"/>
                  <a:gd name="T38" fmla="*/ 551 w 192"/>
                  <a:gd name="T39" fmla="*/ 531 h 310"/>
                  <a:gd name="T40" fmla="*/ 551 w 192"/>
                  <a:gd name="T41" fmla="*/ 446 h 310"/>
                  <a:gd name="T42" fmla="*/ 551 w 192"/>
                  <a:gd name="T43" fmla="*/ 358 h 310"/>
                  <a:gd name="T44" fmla="*/ 551 w 192"/>
                  <a:gd name="T45" fmla="*/ 284 h 310"/>
                  <a:gd name="T46" fmla="*/ 550 w 192"/>
                  <a:gd name="T47" fmla="*/ 215 h 310"/>
                  <a:gd name="T48" fmla="*/ 548 w 192"/>
                  <a:gd name="T49" fmla="*/ 160 h 310"/>
                  <a:gd name="T50" fmla="*/ 546 w 192"/>
                  <a:gd name="T51" fmla="*/ 94 h 310"/>
                  <a:gd name="T52" fmla="*/ 508 w 192"/>
                  <a:gd name="T53" fmla="*/ 52 h 310"/>
                  <a:gd name="T54" fmla="*/ 465 w 192"/>
                  <a:gd name="T55" fmla="*/ 26 h 310"/>
                  <a:gd name="T56" fmla="*/ 411 w 192"/>
                  <a:gd name="T57" fmla="*/ 3 h 310"/>
                  <a:gd name="T58" fmla="*/ 345 w 192"/>
                  <a:gd name="T59" fmla="*/ 0 h 310"/>
                  <a:gd name="T60" fmla="*/ 273 w 192"/>
                  <a:gd name="T61" fmla="*/ 2 h 310"/>
                  <a:gd name="T62" fmla="*/ 214 w 192"/>
                  <a:gd name="T63" fmla="*/ 23 h 310"/>
                  <a:gd name="T64" fmla="*/ 152 w 192"/>
                  <a:gd name="T65" fmla="*/ 69 h 310"/>
                  <a:gd name="T66" fmla="*/ 104 w 192"/>
                  <a:gd name="T67" fmla="*/ 142 h 310"/>
                  <a:gd name="T68" fmla="*/ 80 w 192"/>
                  <a:gd name="T69" fmla="*/ 185 h 310"/>
                  <a:gd name="T70" fmla="*/ 67 w 192"/>
                  <a:gd name="T71" fmla="*/ 242 h 310"/>
                  <a:gd name="T72" fmla="*/ 53 w 192"/>
                  <a:gd name="T73" fmla="*/ 304 h 310"/>
                  <a:gd name="T74" fmla="*/ 43 w 192"/>
                  <a:gd name="T75" fmla="*/ 373 h 310"/>
                  <a:gd name="T76" fmla="*/ 33 w 192"/>
                  <a:gd name="T77" fmla="*/ 447 h 310"/>
                  <a:gd name="T78" fmla="*/ 23 w 192"/>
                  <a:gd name="T79" fmla="*/ 529 h 310"/>
                  <a:gd name="T80" fmla="*/ 18 w 192"/>
                  <a:gd name="T81" fmla="*/ 605 h 310"/>
                  <a:gd name="T82" fmla="*/ 14 w 192"/>
                  <a:gd name="T83" fmla="*/ 684 h 310"/>
                  <a:gd name="T84" fmla="*/ 3 w 192"/>
                  <a:gd name="T85" fmla="*/ 758 h 310"/>
                  <a:gd name="T86" fmla="*/ 2 w 192"/>
                  <a:gd name="T87" fmla="*/ 835 h 310"/>
                  <a:gd name="T88" fmla="*/ 0 w 192"/>
                  <a:gd name="T89" fmla="*/ 899 h 310"/>
                  <a:gd name="T90" fmla="*/ 0 w 192"/>
                  <a:gd name="T91" fmla="*/ 959 h 310"/>
                  <a:gd name="T92" fmla="*/ 0 w 192"/>
                  <a:gd name="T93" fmla="*/ 1007 h 310"/>
                  <a:gd name="T94" fmla="*/ 0 w 192"/>
                  <a:gd name="T95" fmla="*/ 1066 h 3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2"/>
                  <a:gd name="T145" fmla="*/ 0 h 310"/>
                  <a:gd name="T146" fmla="*/ 192 w 192"/>
                  <a:gd name="T147" fmla="*/ 310 h 3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2" h="310">
                    <a:moveTo>
                      <a:pt x="0" y="310"/>
                    </a:moveTo>
                    <a:lnTo>
                      <a:pt x="3" y="310"/>
                    </a:lnTo>
                    <a:lnTo>
                      <a:pt x="4" y="310"/>
                    </a:lnTo>
                    <a:lnTo>
                      <a:pt x="8" y="310"/>
                    </a:lnTo>
                    <a:lnTo>
                      <a:pt x="11" y="310"/>
                    </a:lnTo>
                    <a:lnTo>
                      <a:pt x="16" y="310"/>
                    </a:lnTo>
                    <a:lnTo>
                      <a:pt x="18" y="310"/>
                    </a:lnTo>
                    <a:lnTo>
                      <a:pt x="22" y="310"/>
                    </a:lnTo>
                    <a:lnTo>
                      <a:pt x="24" y="310"/>
                    </a:lnTo>
                    <a:lnTo>
                      <a:pt x="28" y="310"/>
                    </a:lnTo>
                    <a:lnTo>
                      <a:pt x="31" y="310"/>
                    </a:lnTo>
                    <a:lnTo>
                      <a:pt x="34" y="310"/>
                    </a:lnTo>
                    <a:lnTo>
                      <a:pt x="38" y="310"/>
                    </a:lnTo>
                    <a:lnTo>
                      <a:pt x="42" y="310"/>
                    </a:lnTo>
                    <a:lnTo>
                      <a:pt x="45" y="310"/>
                    </a:lnTo>
                    <a:lnTo>
                      <a:pt x="49" y="310"/>
                    </a:lnTo>
                    <a:lnTo>
                      <a:pt x="53" y="310"/>
                    </a:lnTo>
                    <a:lnTo>
                      <a:pt x="57" y="310"/>
                    </a:lnTo>
                    <a:lnTo>
                      <a:pt x="61" y="310"/>
                    </a:lnTo>
                    <a:lnTo>
                      <a:pt x="65" y="310"/>
                    </a:lnTo>
                    <a:lnTo>
                      <a:pt x="69" y="310"/>
                    </a:lnTo>
                    <a:lnTo>
                      <a:pt x="73" y="310"/>
                    </a:lnTo>
                    <a:lnTo>
                      <a:pt x="77" y="310"/>
                    </a:lnTo>
                    <a:lnTo>
                      <a:pt x="81" y="310"/>
                    </a:lnTo>
                    <a:lnTo>
                      <a:pt x="85" y="310"/>
                    </a:lnTo>
                    <a:lnTo>
                      <a:pt x="90" y="310"/>
                    </a:lnTo>
                    <a:lnTo>
                      <a:pt x="94" y="310"/>
                    </a:lnTo>
                    <a:lnTo>
                      <a:pt x="98" y="310"/>
                    </a:lnTo>
                    <a:lnTo>
                      <a:pt x="102" y="310"/>
                    </a:lnTo>
                    <a:lnTo>
                      <a:pt x="106" y="310"/>
                    </a:lnTo>
                    <a:lnTo>
                      <a:pt x="110" y="310"/>
                    </a:lnTo>
                    <a:lnTo>
                      <a:pt x="114" y="310"/>
                    </a:lnTo>
                    <a:lnTo>
                      <a:pt x="118" y="310"/>
                    </a:lnTo>
                    <a:lnTo>
                      <a:pt x="124" y="310"/>
                    </a:lnTo>
                    <a:lnTo>
                      <a:pt x="126" y="310"/>
                    </a:lnTo>
                    <a:lnTo>
                      <a:pt x="130" y="310"/>
                    </a:lnTo>
                    <a:lnTo>
                      <a:pt x="134" y="310"/>
                    </a:lnTo>
                    <a:lnTo>
                      <a:pt x="138" y="310"/>
                    </a:lnTo>
                    <a:lnTo>
                      <a:pt x="142" y="310"/>
                    </a:lnTo>
                    <a:lnTo>
                      <a:pt x="145" y="310"/>
                    </a:lnTo>
                    <a:lnTo>
                      <a:pt x="149" y="310"/>
                    </a:lnTo>
                    <a:lnTo>
                      <a:pt x="153" y="310"/>
                    </a:lnTo>
                    <a:lnTo>
                      <a:pt x="160" y="308"/>
                    </a:lnTo>
                    <a:lnTo>
                      <a:pt x="165" y="308"/>
                    </a:lnTo>
                    <a:lnTo>
                      <a:pt x="171" y="307"/>
                    </a:lnTo>
                    <a:lnTo>
                      <a:pt x="176" y="307"/>
                    </a:lnTo>
                    <a:lnTo>
                      <a:pt x="179" y="306"/>
                    </a:lnTo>
                    <a:lnTo>
                      <a:pt x="181" y="306"/>
                    </a:lnTo>
                    <a:lnTo>
                      <a:pt x="184" y="304"/>
                    </a:lnTo>
                    <a:lnTo>
                      <a:pt x="187" y="304"/>
                    </a:lnTo>
                    <a:lnTo>
                      <a:pt x="187" y="302"/>
                    </a:lnTo>
                    <a:lnTo>
                      <a:pt x="187" y="299"/>
                    </a:lnTo>
                    <a:lnTo>
                      <a:pt x="187" y="294"/>
                    </a:lnTo>
                    <a:lnTo>
                      <a:pt x="188" y="288"/>
                    </a:lnTo>
                    <a:lnTo>
                      <a:pt x="188" y="286"/>
                    </a:lnTo>
                    <a:lnTo>
                      <a:pt x="188" y="282"/>
                    </a:lnTo>
                    <a:lnTo>
                      <a:pt x="188" y="279"/>
                    </a:lnTo>
                    <a:lnTo>
                      <a:pt x="189" y="275"/>
                    </a:lnTo>
                    <a:lnTo>
                      <a:pt x="189" y="270"/>
                    </a:lnTo>
                    <a:lnTo>
                      <a:pt x="189" y="266"/>
                    </a:lnTo>
                    <a:lnTo>
                      <a:pt x="189" y="262"/>
                    </a:lnTo>
                    <a:lnTo>
                      <a:pt x="191" y="258"/>
                    </a:lnTo>
                    <a:lnTo>
                      <a:pt x="191" y="252"/>
                    </a:lnTo>
                    <a:lnTo>
                      <a:pt x="191" y="247"/>
                    </a:lnTo>
                    <a:lnTo>
                      <a:pt x="191" y="241"/>
                    </a:lnTo>
                    <a:lnTo>
                      <a:pt x="191" y="237"/>
                    </a:lnTo>
                    <a:lnTo>
                      <a:pt x="191" y="231"/>
                    </a:lnTo>
                    <a:lnTo>
                      <a:pt x="191" y="225"/>
                    </a:lnTo>
                    <a:lnTo>
                      <a:pt x="191" y="220"/>
                    </a:lnTo>
                    <a:lnTo>
                      <a:pt x="191" y="215"/>
                    </a:lnTo>
                    <a:lnTo>
                      <a:pt x="191" y="208"/>
                    </a:lnTo>
                    <a:lnTo>
                      <a:pt x="191" y="201"/>
                    </a:lnTo>
                    <a:lnTo>
                      <a:pt x="191" y="196"/>
                    </a:lnTo>
                    <a:lnTo>
                      <a:pt x="192" y="191"/>
                    </a:lnTo>
                    <a:lnTo>
                      <a:pt x="192" y="184"/>
                    </a:lnTo>
                    <a:lnTo>
                      <a:pt x="192" y="177"/>
                    </a:lnTo>
                    <a:lnTo>
                      <a:pt x="192" y="172"/>
                    </a:lnTo>
                    <a:lnTo>
                      <a:pt x="192" y="165"/>
                    </a:lnTo>
                    <a:lnTo>
                      <a:pt x="192" y="158"/>
                    </a:lnTo>
                    <a:lnTo>
                      <a:pt x="192" y="153"/>
                    </a:lnTo>
                    <a:lnTo>
                      <a:pt x="192" y="146"/>
                    </a:lnTo>
                    <a:lnTo>
                      <a:pt x="192" y="140"/>
                    </a:lnTo>
                    <a:lnTo>
                      <a:pt x="192" y="134"/>
                    </a:lnTo>
                    <a:lnTo>
                      <a:pt x="192" y="128"/>
                    </a:lnTo>
                    <a:lnTo>
                      <a:pt x="192" y="121"/>
                    </a:lnTo>
                    <a:lnTo>
                      <a:pt x="192" y="116"/>
                    </a:lnTo>
                    <a:lnTo>
                      <a:pt x="192" y="109"/>
                    </a:lnTo>
                    <a:lnTo>
                      <a:pt x="192" y="103"/>
                    </a:lnTo>
                    <a:lnTo>
                      <a:pt x="192" y="98"/>
                    </a:lnTo>
                    <a:lnTo>
                      <a:pt x="192" y="93"/>
                    </a:lnTo>
                    <a:lnTo>
                      <a:pt x="192" y="87"/>
                    </a:lnTo>
                    <a:lnTo>
                      <a:pt x="192" y="82"/>
                    </a:lnTo>
                    <a:lnTo>
                      <a:pt x="192" y="77"/>
                    </a:lnTo>
                    <a:lnTo>
                      <a:pt x="192" y="73"/>
                    </a:lnTo>
                    <a:lnTo>
                      <a:pt x="191" y="67"/>
                    </a:lnTo>
                    <a:lnTo>
                      <a:pt x="191" y="62"/>
                    </a:lnTo>
                    <a:lnTo>
                      <a:pt x="191" y="58"/>
                    </a:lnTo>
                    <a:lnTo>
                      <a:pt x="191" y="53"/>
                    </a:lnTo>
                    <a:lnTo>
                      <a:pt x="191" y="49"/>
                    </a:lnTo>
                    <a:lnTo>
                      <a:pt x="189" y="45"/>
                    </a:lnTo>
                    <a:lnTo>
                      <a:pt x="189" y="42"/>
                    </a:lnTo>
                    <a:lnTo>
                      <a:pt x="189" y="38"/>
                    </a:lnTo>
                    <a:lnTo>
                      <a:pt x="188" y="32"/>
                    </a:lnTo>
                    <a:lnTo>
                      <a:pt x="188" y="27"/>
                    </a:lnTo>
                    <a:lnTo>
                      <a:pt x="187" y="24"/>
                    </a:lnTo>
                    <a:lnTo>
                      <a:pt x="187" y="22"/>
                    </a:lnTo>
                    <a:lnTo>
                      <a:pt x="181" y="18"/>
                    </a:lnTo>
                    <a:lnTo>
                      <a:pt x="176" y="15"/>
                    </a:lnTo>
                    <a:lnTo>
                      <a:pt x="173" y="12"/>
                    </a:lnTo>
                    <a:lnTo>
                      <a:pt x="169" y="11"/>
                    </a:lnTo>
                    <a:lnTo>
                      <a:pt x="165" y="10"/>
                    </a:lnTo>
                    <a:lnTo>
                      <a:pt x="161" y="8"/>
                    </a:lnTo>
                    <a:lnTo>
                      <a:pt x="157" y="7"/>
                    </a:lnTo>
                    <a:lnTo>
                      <a:pt x="152" y="4"/>
                    </a:lnTo>
                    <a:lnTo>
                      <a:pt x="146" y="3"/>
                    </a:lnTo>
                    <a:lnTo>
                      <a:pt x="142" y="3"/>
                    </a:lnTo>
                    <a:lnTo>
                      <a:pt x="136" y="2"/>
                    </a:lnTo>
                    <a:lnTo>
                      <a:pt x="130" y="2"/>
                    </a:lnTo>
                    <a:lnTo>
                      <a:pt x="125" y="0"/>
                    </a:lnTo>
                    <a:lnTo>
                      <a:pt x="120" y="0"/>
                    </a:lnTo>
                    <a:lnTo>
                      <a:pt x="114" y="0"/>
                    </a:lnTo>
                    <a:lnTo>
                      <a:pt x="108" y="0"/>
                    </a:lnTo>
                    <a:lnTo>
                      <a:pt x="102" y="0"/>
                    </a:lnTo>
                    <a:lnTo>
                      <a:pt x="95" y="2"/>
                    </a:lnTo>
                    <a:lnTo>
                      <a:pt x="90" y="2"/>
                    </a:lnTo>
                    <a:lnTo>
                      <a:pt x="83" y="3"/>
                    </a:lnTo>
                    <a:lnTo>
                      <a:pt x="78" y="6"/>
                    </a:lnTo>
                    <a:lnTo>
                      <a:pt x="74" y="7"/>
                    </a:lnTo>
                    <a:lnTo>
                      <a:pt x="67" y="10"/>
                    </a:lnTo>
                    <a:lnTo>
                      <a:pt x="62" y="12"/>
                    </a:lnTo>
                    <a:lnTo>
                      <a:pt x="57" y="16"/>
                    </a:lnTo>
                    <a:lnTo>
                      <a:pt x="53" y="20"/>
                    </a:lnTo>
                    <a:lnTo>
                      <a:pt x="47" y="23"/>
                    </a:lnTo>
                    <a:lnTo>
                      <a:pt x="43" y="28"/>
                    </a:lnTo>
                    <a:lnTo>
                      <a:pt x="39" y="34"/>
                    </a:lnTo>
                    <a:lnTo>
                      <a:pt x="36" y="41"/>
                    </a:lnTo>
                    <a:lnTo>
                      <a:pt x="34" y="42"/>
                    </a:lnTo>
                    <a:lnTo>
                      <a:pt x="32" y="46"/>
                    </a:lnTo>
                    <a:lnTo>
                      <a:pt x="31" y="49"/>
                    </a:lnTo>
                    <a:lnTo>
                      <a:pt x="28" y="53"/>
                    </a:lnTo>
                    <a:lnTo>
                      <a:pt x="27" y="57"/>
                    </a:lnTo>
                    <a:lnTo>
                      <a:pt x="26" y="61"/>
                    </a:lnTo>
                    <a:lnTo>
                      <a:pt x="24" y="65"/>
                    </a:lnTo>
                    <a:lnTo>
                      <a:pt x="23" y="69"/>
                    </a:lnTo>
                    <a:lnTo>
                      <a:pt x="22" y="73"/>
                    </a:lnTo>
                    <a:lnTo>
                      <a:pt x="20" y="78"/>
                    </a:lnTo>
                    <a:lnTo>
                      <a:pt x="19" y="82"/>
                    </a:lnTo>
                    <a:lnTo>
                      <a:pt x="18" y="87"/>
                    </a:lnTo>
                    <a:lnTo>
                      <a:pt x="18" y="91"/>
                    </a:lnTo>
                    <a:lnTo>
                      <a:pt x="16" y="97"/>
                    </a:lnTo>
                    <a:lnTo>
                      <a:pt x="15" y="102"/>
                    </a:lnTo>
                    <a:lnTo>
                      <a:pt x="15" y="107"/>
                    </a:lnTo>
                    <a:lnTo>
                      <a:pt x="12" y="113"/>
                    </a:lnTo>
                    <a:lnTo>
                      <a:pt x="12" y="118"/>
                    </a:lnTo>
                    <a:lnTo>
                      <a:pt x="11" y="124"/>
                    </a:lnTo>
                    <a:lnTo>
                      <a:pt x="11" y="129"/>
                    </a:lnTo>
                    <a:lnTo>
                      <a:pt x="10" y="134"/>
                    </a:lnTo>
                    <a:lnTo>
                      <a:pt x="10" y="140"/>
                    </a:lnTo>
                    <a:lnTo>
                      <a:pt x="8" y="145"/>
                    </a:lnTo>
                    <a:lnTo>
                      <a:pt x="8" y="152"/>
                    </a:lnTo>
                    <a:lnTo>
                      <a:pt x="7" y="157"/>
                    </a:lnTo>
                    <a:lnTo>
                      <a:pt x="7" y="162"/>
                    </a:lnTo>
                    <a:lnTo>
                      <a:pt x="6" y="169"/>
                    </a:lnTo>
                    <a:lnTo>
                      <a:pt x="6" y="174"/>
                    </a:lnTo>
                    <a:lnTo>
                      <a:pt x="6" y="180"/>
                    </a:lnTo>
                    <a:lnTo>
                      <a:pt x="4" y="187"/>
                    </a:lnTo>
                    <a:lnTo>
                      <a:pt x="4" y="192"/>
                    </a:lnTo>
                    <a:lnTo>
                      <a:pt x="4" y="197"/>
                    </a:lnTo>
                    <a:lnTo>
                      <a:pt x="3" y="203"/>
                    </a:lnTo>
                    <a:lnTo>
                      <a:pt x="3" y="208"/>
                    </a:lnTo>
                    <a:lnTo>
                      <a:pt x="3" y="213"/>
                    </a:lnTo>
                    <a:lnTo>
                      <a:pt x="3" y="219"/>
                    </a:lnTo>
                    <a:lnTo>
                      <a:pt x="2" y="224"/>
                    </a:lnTo>
                    <a:lnTo>
                      <a:pt x="2" y="229"/>
                    </a:lnTo>
                    <a:lnTo>
                      <a:pt x="2" y="235"/>
                    </a:lnTo>
                    <a:lnTo>
                      <a:pt x="2" y="240"/>
                    </a:lnTo>
                    <a:lnTo>
                      <a:pt x="0" y="244"/>
                    </a:lnTo>
                    <a:lnTo>
                      <a:pt x="0" y="250"/>
                    </a:lnTo>
                    <a:lnTo>
                      <a:pt x="0" y="254"/>
                    </a:lnTo>
                    <a:lnTo>
                      <a:pt x="0" y="259"/>
                    </a:lnTo>
                    <a:lnTo>
                      <a:pt x="0" y="263"/>
                    </a:lnTo>
                    <a:lnTo>
                      <a:pt x="0" y="267"/>
                    </a:lnTo>
                    <a:lnTo>
                      <a:pt x="0" y="271"/>
                    </a:lnTo>
                    <a:lnTo>
                      <a:pt x="0" y="276"/>
                    </a:lnTo>
                    <a:lnTo>
                      <a:pt x="0" y="279"/>
                    </a:lnTo>
                    <a:lnTo>
                      <a:pt x="0" y="283"/>
                    </a:lnTo>
                    <a:lnTo>
                      <a:pt x="0" y="286"/>
                    </a:lnTo>
                    <a:lnTo>
                      <a:pt x="0" y="290"/>
                    </a:lnTo>
                    <a:lnTo>
                      <a:pt x="0" y="295"/>
                    </a:lnTo>
                    <a:lnTo>
                      <a:pt x="0" y="300"/>
                    </a:lnTo>
                    <a:lnTo>
                      <a:pt x="0" y="304"/>
                    </a:lnTo>
                    <a:lnTo>
                      <a:pt x="0" y="307"/>
                    </a:lnTo>
                    <a:lnTo>
                      <a:pt x="0" y="308"/>
                    </a:lnTo>
                    <a:lnTo>
                      <a:pt x="0" y="310"/>
                    </a:lnTo>
                    <a:close/>
                  </a:path>
                </a:pathLst>
              </a:custGeom>
              <a:solidFill>
                <a:srgbClr val="C73D3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06" name="Freeform 110">
                <a:extLst>
                  <a:ext uri="{FF2B5EF4-FFF2-40B4-BE49-F238E27FC236}">
                    <a16:creationId xmlns:a16="http://schemas.microsoft.com/office/drawing/2014/main" id="{34503317-1E25-48EA-AF6A-3A37D07068A9}"/>
                  </a:ext>
                </a:extLst>
              </p:cNvPr>
              <p:cNvSpPr>
                <a:spLocks/>
              </p:cNvSpPr>
              <p:nvPr/>
            </p:nvSpPr>
            <p:spPr bwMode="auto">
              <a:xfrm>
                <a:off x="3621" y="1298"/>
                <a:ext cx="24" cy="378"/>
              </a:xfrm>
              <a:custGeom>
                <a:avLst/>
                <a:gdLst>
                  <a:gd name="T0" fmla="*/ 0 w 21"/>
                  <a:gd name="T1" fmla="*/ 15 h 327"/>
                  <a:gd name="T2" fmla="*/ 0 w 21"/>
                  <a:gd name="T3" fmla="*/ 49 h 327"/>
                  <a:gd name="T4" fmla="*/ 0 w 21"/>
                  <a:gd name="T5" fmla="*/ 91 h 327"/>
                  <a:gd name="T6" fmla="*/ 0 w 21"/>
                  <a:gd name="T7" fmla="*/ 143 h 327"/>
                  <a:gd name="T8" fmla="*/ 1 w 21"/>
                  <a:gd name="T9" fmla="*/ 205 h 327"/>
                  <a:gd name="T10" fmla="*/ 1 w 21"/>
                  <a:gd name="T11" fmla="*/ 264 h 327"/>
                  <a:gd name="T12" fmla="*/ 1 w 21"/>
                  <a:gd name="T13" fmla="*/ 330 h 327"/>
                  <a:gd name="T14" fmla="*/ 3 w 21"/>
                  <a:gd name="T15" fmla="*/ 386 h 327"/>
                  <a:gd name="T16" fmla="*/ 3 w 21"/>
                  <a:gd name="T17" fmla="*/ 444 h 327"/>
                  <a:gd name="T18" fmla="*/ 3 w 21"/>
                  <a:gd name="T19" fmla="*/ 485 h 327"/>
                  <a:gd name="T20" fmla="*/ 1 w 21"/>
                  <a:gd name="T21" fmla="*/ 524 h 327"/>
                  <a:gd name="T22" fmla="*/ 0 w 21"/>
                  <a:gd name="T23" fmla="*/ 581 h 327"/>
                  <a:gd name="T24" fmla="*/ 0 w 21"/>
                  <a:gd name="T25" fmla="*/ 621 h 327"/>
                  <a:gd name="T26" fmla="*/ 0 w 21"/>
                  <a:gd name="T27" fmla="*/ 659 h 327"/>
                  <a:gd name="T28" fmla="*/ 0 w 21"/>
                  <a:gd name="T29" fmla="*/ 698 h 327"/>
                  <a:gd name="T30" fmla="*/ 0 w 21"/>
                  <a:gd name="T31" fmla="*/ 734 h 327"/>
                  <a:gd name="T32" fmla="*/ 0 w 21"/>
                  <a:gd name="T33" fmla="*/ 778 h 327"/>
                  <a:gd name="T34" fmla="*/ 0 w 21"/>
                  <a:gd name="T35" fmla="*/ 820 h 327"/>
                  <a:gd name="T36" fmla="*/ 0 w 21"/>
                  <a:gd name="T37" fmla="*/ 864 h 327"/>
                  <a:gd name="T38" fmla="*/ 0 w 21"/>
                  <a:gd name="T39" fmla="*/ 899 h 327"/>
                  <a:gd name="T40" fmla="*/ 0 w 21"/>
                  <a:gd name="T41" fmla="*/ 942 h 327"/>
                  <a:gd name="T42" fmla="*/ 0 w 21"/>
                  <a:gd name="T43" fmla="*/ 981 h 327"/>
                  <a:gd name="T44" fmla="*/ 0 w 21"/>
                  <a:gd name="T45" fmla="*/ 1015 h 327"/>
                  <a:gd name="T46" fmla="*/ 0 w 21"/>
                  <a:gd name="T47" fmla="*/ 1076 h 327"/>
                  <a:gd name="T48" fmla="*/ 0 w 21"/>
                  <a:gd name="T49" fmla="*/ 1119 h 327"/>
                  <a:gd name="T50" fmla="*/ 0 w 21"/>
                  <a:gd name="T51" fmla="*/ 1142 h 327"/>
                  <a:gd name="T52" fmla="*/ 45 w 21"/>
                  <a:gd name="T53" fmla="*/ 1145 h 327"/>
                  <a:gd name="T54" fmla="*/ 45 w 21"/>
                  <a:gd name="T55" fmla="*/ 1122 h 327"/>
                  <a:gd name="T56" fmla="*/ 45 w 21"/>
                  <a:gd name="T57" fmla="*/ 1076 h 327"/>
                  <a:gd name="T58" fmla="*/ 45 w 21"/>
                  <a:gd name="T59" fmla="*/ 1029 h 327"/>
                  <a:gd name="T60" fmla="*/ 45 w 21"/>
                  <a:gd name="T61" fmla="*/ 993 h 327"/>
                  <a:gd name="T62" fmla="*/ 45 w 21"/>
                  <a:gd name="T63" fmla="*/ 956 h 327"/>
                  <a:gd name="T64" fmla="*/ 45 w 21"/>
                  <a:gd name="T65" fmla="*/ 914 h 327"/>
                  <a:gd name="T66" fmla="*/ 45 w 21"/>
                  <a:gd name="T67" fmla="*/ 872 h 327"/>
                  <a:gd name="T68" fmla="*/ 45 w 21"/>
                  <a:gd name="T69" fmla="*/ 830 h 327"/>
                  <a:gd name="T70" fmla="*/ 45 w 21"/>
                  <a:gd name="T71" fmla="*/ 791 h 327"/>
                  <a:gd name="T72" fmla="*/ 45 w 21"/>
                  <a:gd name="T73" fmla="*/ 742 h 327"/>
                  <a:gd name="T74" fmla="*/ 45 w 21"/>
                  <a:gd name="T75" fmla="*/ 698 h 327"/>
                  <a:gd name="T76" fmla="*/ 45 w 21"/>
                  <a:gd name="T77" fmla="*/ 659 h 327"/>
                  <a:gd name="T78" fmla="*/ 45 w 21"/>
                  <a:gd name="T79" fmla="*/ 621 h 327"/>
                  <a:gd name="T80" fmla="*/ 45 w 21"/>
                  <a:gd name="T81" fmla="*/ 589 h 327"/>
                  <a:gd name="T82" fmla="*/ 45 w 21"/>
                  <a:gd name="T83" fmla="*/ 548 h 327"/>
                  <a:gd name="T84" fmla="*/ 45 w 21"/>
                  <a:gd name="T85" fmla="*/ 511 h 327"/>
                  <a:gd name="T86" fmla="*/ 47 w 21"/>
                  <a:gd name="T87" fmla="*/ 485 h 327"/>
                  <a:gd name="T88" fmla="*/ 47 w 21"/>
                  <a:gd name="T89" fmla="*/ 447 h 327"/>
                  <a:gd name="T90" fmla="*/ 47 w 21"/>
                  <a:gd name="T91" fmla="*/ 402 h 327"/>
                  <a:gd name="T92" fmla="*/ 45 w 21"/>
                  <a:gd name="T93" fmla="*/ 342 h 327"/>
                  <a:gd name="T94" fmla="*/ 45 w 21"/>
                  <a:gd name="T95" fmla="*/ 273 h 327"/>
                  <a:gd name="T96" fmla="*/ 43 w 21"/>
                  <a:gd name="T97" fmla="*/ 206 h 327"/>
                  <a:gd name="T98" fmla="*/ 43 w 21"/>
                  <a:gd name="T99" fmla="*/ 144 h 327"/>
                  <a:gd name="T100" fmla="*/ 43 w 21"/>
                  <a:gd name="T101" fmla="*/ 91 h 327"/>
                  <a:gd name="T102" fmla="*/ 43 w 21"/>
                  <a:gd name="T103" fmla="*/ 49 h 327"/>
                  <a:gd name="T104" fmla="*/ 43 w 21"/>
                  <a:gd name="T105" fmla="*/ 3 h 327"/>
                  <a:gd name="T106" fmla="*/ 0 w 21"/>
                  <a:gd name="T107" fmla="*/ 0 h 3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
                  <a:gd name="T163" fmla="*/ 0 h 327"/>
                  <a:gd name="T164" fmla="*/ 21 w 21"/>
                  <a:gd name="T165" fmla="*/ 327 h 3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 h="327">
                    <a:moveTo>
                      <a:pt x="0" y="0"/>
                    </a:moveTo>
                    <a:lnTo>
                      <a:pt x="0" y="0"/>
                    </a:lnTo>
                    <a:lnTo>
                      <a:pt x="0" y="4"/>
                    </a:lnTo>
                    <a:lnTo>
                      <a:pt x="0" y="6"/>
                    </a:lnTo>
                    <a:lnTo>
                      <a:pt x="0" y="10"/>
                    </a:lnTo>
                    <a:lnTo>
                      <a:pt x="0" y="14"/>
                    </a:lnTo>
                    <a:lnTo>
                      <a:pt x="0" y="18"/>
                    </a:lnTo>
                    <a:lnTo>
                      <a:pt x="0" y="21"/>
                    </a:lnTo>
                    <a:lnTo>
                      <a:pt x="0" y="26"/>
                    </a:lnTo>
                    <a:lnTo>
                      <a:pt x="0" y="30"/>
                    </a:lnTo>
                    <a:lnTo>
                      <a:pt x="0" y="35"/>
                    </a:lnTo>
                    <a:lnTo>
                      <a:pt x="0" y="41"/>
                    </a:lnTo>
                    <a:lnTo>
                      <a:pt x="0" y="46"/>
                    </a:lnTo>
                    <a:lnTo>
                      <a:pt x="0" y="51"/>
                    </a:lnTo>
                    <a:lnTo>
                      <a:pt x="1" y="58"/>
                    </a:lnTo>
                    <a:lnTo>
                      <a:pt x="1" y="63"/>
                    </a:lnTo>
                    <a:lnTo>
                      <a:pt x="1" y="70"/>
                    </a:lnTo>
                    <a:lnTo>
                      <a:pt x="1" y="75"/>
                    </a:lnTo>
                    <a:lnTo>
                      <a:pt x="1" y="82"/>
                    </a:lnTo>
                    <a:lnTo>
                      <a:pt x="1" y="88"/>
                    </a:lnTo>
                    <a:lnTo>
                      <a:pt x="1" y="94"/>
                    </a:lnTo>
                    <a:lnTo>
                      <a:pt x="1" y="100"/>
                    </a:lnTo>
                    <a:lnTo>
                      <a:pt x="3" y="106"/>
                    </a:lnTo>
                    <a:lnTo>
                      <a:pt x="3" y="110"/>
                    </a:lnTo>
                    <a:lnTo>
                      <a:pt x="3" y="116"/>
                    </a:lnTo>
                    <a:lnTo>
                      <a:pt x="3" y="121"/>
                    </a:lnTo>
                    <a:lnTo>
                      <a:pt x="3" y="126"/>
                    </a:lnTo>
                    <a:lnTo>
                      <a:pt x="3" y="130"/>
                    </a:lnTo>
                    <a:lnTo>
                      <a:pt x="3" y="134"/>
                    </a:lnTo>
                    <a:lnTo>
                      <a:pt x="3" y="138"/>
                    </a:lnTo>
                    <a:lnTo>
                      <a:pt x="3" y="142"/>
                    </a:lnTo>
                    <a:lnTo>
                      <a:pt x="1" y="145"/>
                    </a:lnTo>
                    <a:lnTo>
                      <a:pt x="1" y="149"/>
                    </a:lnTo>
                    <a:lnTo>
                      <a:pt x="1" y="155"/>
                    </a:lnTo>
                    <a:lnTo>
                      <a:pt x="1" y="160"/>
                    </a:lnTo>
                    <a:lnTo>
                      <a:pt x="0" y="165"/>
                    </a:lnTo>
                    <a:lnTo>
                      <a:pt x="0" y="171"/>
                    </a:lnTo>
                    <a:lnTo>
                      <a:pt x="0" y="173"/>
                    </a:lnTo>
                    <a:lnTo>
                      <a:pt x="0" y="177"/>
                    </a:lnTo>
                    <a:lnTo>
                      <a:pt x="0" y="181"/>
                    </a:lnTo>
                    <a:lnTo>
                      <a:pt x="0" y="184"/>
                    </a:lnTo>
                    <a:lnTo>
                      <a:pt x="0" y="188"/>
                    </a:lnTo>
                    <a:lnTo>
                      <a:pt x="0" y="192"/>
                    </a:lnTo>
                    <a:lnTo>
                      <a:pt x="0" y="195"/>
                    </a:lnTo>
                    <a:lnTo>
                      <a:pt x="0" y="199"/>
                    </a:lnTo>
                    <a:lnTo>
                      <a:pt x="0" y="203"/>
                    </a:lnTo>
                    <a:lnTo>
                      <a:pt x="0" y="207"/>
                    </a:lnTo>
                    <a:lnTo>
                      <a:pt x="0" y="209"/>
                    </a:lnTo>
                    <a:lnTo>
                      <a:pt x="0" y="213"/>
                    </a:lnTo>
                    <a:lnTo>
                      <a:pt x="0" y="217"/>
                    </a:lnTo>
                    <a:lnTo>
                      <a:pt x="0" y="222"/>
                    </a:lnTo>
                    <a:lnTo>
                      <a:pt x="0" y="226"/>
                    </a:lnTo>
                    <a:lnTo>
                      <a:pt x="0" y="230"/>
                    </a:lnTo>
                    <a:lnTo>
                      <a:pt x="0" y="234"/>
                    </a:lnTo>
                    <a:lnTo>
                      <a:pt x="0" y="238"/>
                    </a:lnTo>
                    <a:lnTo>
                      <a:pt x="0" y="242"/>
                    </a:lnTo>
                    <a:lnTo>
                      <a:pt x="0" y="246"/>
                    </a:lnTo>
                    <a:lnTo>
                      <a:pt x="0" y="250"/>
                    </a:lnTo>
                    <a:lnTo>
                      <a:pt x="0" y="254"/>
                    </a:lnTo>
                    <a:lnTo>
                      <a:pt x="0" y="256"/>
                    </a:lnTo>
                    <a:lnTo>
                      <a:pt x="0" y="260"/>
                    </a:lnTo>
                    <a:lnTo>
                      <a:pt x="0" y="264"/>
                    </a:lnTo>
                    <a:lnTo>
                      <a:pt x="0" y="268"/>
                    </a:lnTo>
                    <a:lnTo>
                      <a:pt x="0" y="271"/>
                    </a:lnTo>
                    <a:lnTo>
                      <a:pt x="0" y="275"/>
                    </a:lnTo>
                    <a:lnTo>
                      <a:pt x="0" y="279"/>
                    </a:lnTo>
                    <a:lnTo>
                      <a:pt x="0" y="282"/>
                    </a:lnTo>
                    <a:lnTo>
                      <a:pt x="0" y="286"/>
                    </a:lnTo>
                    <a:lnTo>
                      <a:pt x="0" y="289"/>
                    </a:lnTo>
                    <a:lnTo>
                      <a:pt x="0" y="295"/>
                    </a:lnTo>
                    <a:lnTo>
                      <a:pt x="0" y="301"/>
                    </a:lnTo>
                    <a:lnTo>
                      <a:pt x="0" y="306"/>
                    </a:lnTo>
                    <a:lnTo>
                      <a:pt x="0" y="310"/>
                    </a:lnTo>
                    <a:lnTo>
                      <a:pt x="0" y="314"/>
                    </a:lnTo>
                    <a:lnTo>
                      <a:pt x="0" y="318"/>
                    </a:lnTo>
                    <a:lnTo>
                      <a:pt x="0" y="321"/>
                    </a:lnTo>
                    <a:lnTo>
                      <a:pt x="0" y="323"/>
                    </a:lnTo>
                    <a:lnTo>
                      <a:pt x="0" y="325"/>
                    </a:lnTo>
                    <a:lnTo>
                      <a:pt x="1" y="325"/>
                    </a:lnTo>
                    <a:lnTo>
                      <a:pt x="21" y="327"/>
                    </a:lnTo>
                    <a:lnTo>
                      <a:pt x="20" y="326"/>
                    </a:lnTo>
                    <a:lnTo>
                      <a:pt x="20" y="325"/>
                    </a:lnTo>
                    <a:lnTo>
                      <a:pt x="20" y="322"/>
                    </a:lnTo>
                    <a:lnTo>
                      <a:pt x="20" y="319"/>
                    </a:lnTo>
                    <a:lnTo>
                      <a:pt x="20" y="315"/>
                    </a:lnTo>
                    <a:lnTo>
                      <a:pt x="20" y="311"/>
                    </a:lnTo>
                    <a:lnTo>
                      <a:pt x="20" y="306"/>
                    </a:lnTo>
                    <a:lnTo>
                      <a:pt x="20" y="301"/>
                    </a:lnTo>
                    <a:lnTo>
                      <a:pt x="20" y="297"/>
                    </a:lnTo>
                    <a:lnTo>
                      <a:pt x="20" y="293"/>
                    </a:lnTo>
                    <a:lnTo>
                      <a:pt x="20" y="290"/>
                    </a:lnTo>
                    <a:lnTo>
                      <a:pt x="20" y="286"/>
                    </a:lnTo>
                    <a:lnTo>
                      <a:pt x="20" y="283"/>
                    </a:lnTo>
                    <a:lnTo>
                      <a:pt x="20" y="279"/>
                    </a:lnTo>
                    <a:lnTo>
                      <a:pt x="20" y="275"/>
                    </a:lnTo>
                    <a:lnTo>
                      <a:pt x="20" y="272"/>
                    </a:lnTo>
                    <a:lnTo>
                      <a:pt x="20" y="268"/>
                    </a:lnTo>
                    <a:lnTo>
                      <a:pt x="20" y="264"/>
                    </a:lnTo>
                    <a:lnTo>
                      <a:pt x="20" y="260"/>
                    </a:lnTo>
                    <a:lnTo>
                      <a:pt x="20" y="256"/>
                    </a:lnTo>
                    <a:lnTo>
                      <a:pt x="20" y="252"/>
                    </a:lnTo>
                    <a:lnTo>
                      <a:pt x="20" y="248"/>
                    </a:lnTo>
                    <a:lnTo>
                      <a:pt x="20" y="244"/>
                    </a:lnTo>
                    <a:lnTo>
                      <a:pt x="20" y="240"/>
                    </a:lnTo>
                    <a:lnTo>
                      <a:pt x="20" y="236"/>
                    </a:lnTo>
                    <a:lnTo>
                      <a:pt x="20" y="232"/>
                    </a:lnTo>
                    <a:lnTo>
                      <a:pt x="20" y="228"/>
                    </a:lnTo>
                    <a:lnTo>
                      <a:pt x="20" y="224"/>
                    </a:lnTo>
                    <a:lnTo>
                      <a:pt x="20" y="219"/>
                    </a:lnTo>
                    <a:lnTo>
                      <a:pt x="20" y="215"/>
                    </a:lnTo>
                    <a:lnTo>
                      <a:pt x="20" y="211"/>
                    </a:lnTo>
                    <a:lnTo>
                      <a:pt x="20" y="208"/>
                    </a:lnTo>
                    <a:lnTo>
                      <a:pt x="20" y="204"/>
                    </a:lnTo>
                    <a:lnTo>
                      <a:pt x="20" y="199"/>
                    </a:lnTo>
                    <a:lnTo>
                      <a:pt x="20" y="195"/>
                    </a:lnTo>
                    <a:lnTo>
                      <a:pt x="20" y="192"/>
                    </a:lnTo>
                    <a:lnTo>
                      <a:pt x="20" y="188"/>
                    </a:lnTo>
                    <a:lnTo>
                      <a:pt x="20" y="184"/>
                    </a:lnTo>
                    <a:lnTo>
                      <a:pt x="20" y="181"/>
                    </a:lnTo>
                    <a:lnTo>
                      <a:pt x="20" y="177"/>
                    </a:lnTo>
                    <a:lnTo>
                      <a:pt x="20" y="175"/>
                    </a:lnTo>
                    <a:lnTo>
                      <a:pt x="20" y="171"/>
                    </a:lnTo>
                    <a:lnTo>
                      <a:pt x="20" y="168"/>
                    </a:lnTo>
                    <a:lnTo>
                      <a:pt x="20" y="165"/>
                    </a:lnTo>
                    <a:lnTo>
                      <a:pt x="20" y="160"/>
                    </a:lnTo>
                    <a:lnTo>
                      <a:pt x="20" y="156"/>
                    </a:lnTo>
                    <a:lnTo>
                      <a:pt x="20" y="150"/>
                    </a:lnTo>
                    <a:lnTo>
                      <a:pt x="20" y="148"/>
                    </a:lnTo>
                    <a:lnTo>
                      <a:pt x="20" y="145"/>
                    </a:lnTo>
                    <a:lnTo>
                      <a:pt x="21" y="144"/>
                    </a:lnTo>
                    <a:lnTo>
                      <a:pt x="21" y="141"/>
                    </a:lnTo>
                    <a:lnTo>
                      <a:pt x="21" y="138"/>
                    </a:lnTo>
                    <a:lnTo>
                      <a:pt x="21" y="136"/>
                    </a:lnTo>
                    <a:lnTo>
                      <a:pt x="21" y="132"/>
                    </a:lnTo>
                    <a:lnTo>
                      <a:pt x="21" y="128"/>
                    </a:lnTo>
                    <a:lnTo>
                      <a:pt x="21" y="124"/>
                    </a:lnTo>
                    <a:lnTo>
                      <a:pt x="21" y="118"/>
                    </a:lnTo>
                    <a:lnTo>
                      <a:pt x="21" y="114"/>
                    </a:lnTo>
                    <a:lnTo>
                      <a:pt x="20" y="108"/>
                    </a:lnTo>
                    <a:lnTo>
                      <a:pt x="20" y="102"/>
                    </a:lnTo>
                    <a:lnTo>
                      <a:pt x="20" y="97"/>
                    </a:lnTo>
                    <a:lnTo>
                      <a:pt x="20" y="90"/>
                    </a:lnTo>
                    <a:lnTo>
                      <a:pt x="20" y="85"/>
                    </a:lnTo>
                    <a:lnTo>
                      <a:pt x="20" y="78"/>
                    </a:lnTo>
                    <a:lnTo>
                      <a:pt x="20" y="73"/>
                    </a:lnTo>
                    <a:lnTo>
                      <a:pt x="20" y="66"/>
                    </a:lnTo>
                    <a:lnTo>
                      <a:pt x="19" y="59"/>
                    </a:lnTo>
                    <a:lnTo>
                      <a:pt x="19" y="54"/>
                    </a:lnTo>
                    <a:lnTo>
                      <a:pt x="19" y="47"/>
                    </a:lnTo>
                    <a:lnTo>
                      <a:pt x="19" y="42"/>
                    </a:lnTo>
                    <a:lnTo>
                      <a:pt x="19" y="37"/>
                    </a:lnTo>
                    <a:lnTo>
                      <a:pt x="19" y="31"/>
                    </a:lnTo>
                    <a:lnTo>
                      <a:pt x="19" y="26"/>
                    </a:lnTo>
                    <a:lnTo>
                      <a:pt x="19" y="22"/>
                    </a:lnTo>
                    <a:lnTo>
                      <a:pt x="19" y="18"/>
                    </a:lnTo>
                    <a:lnTo>
                      <a:pt x="19" y="14"/>
                    </a:lnTo>
                    <a:lnTo>
                      <a:pt x="19" y="10"/>
                    </a:lnTo>
                    <a:lnTo>
                      <a:pt x="19" y="8"/>
                    </a:lnTo>
                    <a:lnTo>
                      <a:pt x="19" y="3"/>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07" name="Freeform 111">
                <a:extLst>
                  <a:ext uri="{FF2B5EF4-FFF2-40B4-BE49-F238E27FC236}">
                    <a16:creationId xmlns:a16="http://schemas.microsoft.com/office/drawing/2014/main" id="{1D940725-84A1-4779-8982-BCB4ADC89009}"/>
                  </a:ext>
                </a:extLst>
              </p:cNvPr>
              <p:cNvSpPr>
                <a:spLocks/>
              </p:cNvSpPr>
              <p:nvPr/>
            </p:nvSpPr>
            <p:spPr bwMode="auto">
              <a:xfrm>
                <a:off x="3691" y="1306"/>
                <a:ext cx="24" cy="325"/>
              </a:xfrm>
              <a:custGeom>
                <a:avLst/>
                <a:gdLst>
                  <a:gd name="T0" fmla="*/ 0 w 34"/>
                  <a:gd name="T1" fmla="*/ 21 h 278"/>
                  <a:gd name="T2" fmla="*/ 0 w 34"/>
                  <a:gd name="T3" fmla="*/ 61 h 278"/>
                  <a:gd name="T4" fmla="*/ 0 w 34"/>
                  <a:gd name="T5" fmla="*/ 123 h 278"/>
                  <a:gd name="T6" fmla="*/ 2 w 34"/>
                  <a:gd name="T7" fmla="*/ 159 h 278"/>
                  <a:gd name="T8" fmla="*/ 2 w 34"/>
                  <a:gd name="T9" fmla="*/ 196 h 278"/>
                  <a:gd name="T10" fmla="*/ 3 w 34"/>
                  <a:gd name="T11" fmla="*/ 230 h 278"/>
                  <a:gd name="T12" fmla="*/ 3 w 34"/>
                  <a:gd name="T13" fmla="*/ 280 h 278"/>
                  <a:gd name="T14" fmla="*/ 3 w 34"/>
                  <a:gd name="T15" fmla="*/ 312 h 278"/>
                  <a:gd name="T16" fmla="*/ 4 w 34"/>
                  <a:gd name="T17" fmla="*/ 351 h 278"/>
                  <a:gd name="T18" fmla="*/ 4 w 34"/>
                  <a:gd name="T19" fmla="*/ 391 h 278"/>
                  <a:gd name="T20" fmla="*/ 4 w 34"/>
                  <a:gd name="T21" fmla="*/ 427 h 278"/>
                  <a:gd name="T22" fmla="*/ 17 w 34"/>
                  <a:gd name="T23" fmla="*/ 465 h 278"/>
                  <a:gd name="T24" fmla="*/ 19 w 34"/>
                  <a:gd name="T25" fmla="*/ 518 h 278"/>
                  <a:gd name="T26" fmla="*/ 19 w 34"/>
                  <a:gd name="T27" fmla="*/ 571 h 278"/>
                  <a:gd name="T28" fmla="*/ 21 w 34"/>
                  <a:gd name="T29" fmla="*/ 604 h 278"/>
                  <a:gd name="T30" fmla="*/ 21 w 34"/>
                  <a:gd name="T31" fmla="*/ 652 h 278"/>
                  <a:gd name="T32" fmla="*/ 26 w 34"/>
                  <a:gd name="T33" fmla="*/ 693 h 278"/>
                  <a:gd name="T34" fmla="*/ 26 w 34"/>
                  <a:gd name="T35" fmla="*/ 734 h 278"/>
                  <a:gd name="T36" fmla="*/ 29 w 34"/>
                  <a:gd name="T37" fmla="*/ 780 h 278"/>
                  <a:gd name="T38" fmla="*/ 29 w 34"/>
                  <a:gd name="T39" fmla="*/ 826 h 278"/>
                  <a:gd name="T40" fmla="*/ 29 w 34"/>
                  <a:gd name="T41" fmla="*/ 870 h 278"/>
                  <a:gd name="T42" fmla="*/ 29 w 34"/>
                  <a:gd name="T43" fmla="*/ 909 h 278"/>
                  <a:gd name="T44" fmla="*/ 32 w 34"/>
                  <a:gd name="T45" fmla="*/ 955 h 278"/>
                  <a:gd name="T46" fmla="*/ 40 w 34"/>
                  <a:gd name="T47" fmla="*/ 973 h 278"/>
                  <a:gd name="T48" fmla="*/ 70 w 34"/>
                  <a:gd name="T49" fmla="*/ 988 h 278"/>
                  <a:gd name="T50" fmla="*/ 93 w 34"/>
                  <a:gd name="T51" fmla="*/ 967 h 278"/>
                  <a:gd name="T52" fmla="*/ 89 w 34"/>
                  <a:gd name="T53" fmla="*/ 938 h 278"/>
                  <a:gd name="T54" fmla="*/ 89 w 34"/>
                  <a:gd name="T55" fmla="*/ 894 h 278"/>
                  <a:gd name="T56" fmla="*/ 85 w 34"/>
                  <a:gd name="T57" fmla="*/ 851 h 278"/>
                  <a:gd name="T58" fmla="*/ 85 w 34"/>
                  <a:gd name="T59" fmla="*/ 810 h 278"/>
                  <a:gd name="T60" fmla="*/ 83 w 34"/>
                  <a:gd name="T61" fmla="*/ 751 h 278"/>
                  <a:gd name="T62" fmla="*/ 76 w 34"/>
                  <a:gd name="T63" fmla="*/ 693 h 278"/>
                  <a:gd name="T64" fmla="*/ 76 w 34"/>
                  <a:gd name="T65" fmla="*/ 630 h 278"/>
                  <a:gd name="T66" fmla="*/ 76 w 34"/>
                  <a:gd name="T67" fmla="*/ 566 h 278"/>
                  <a:gd name="T68" fmla="*/ 74 w 34"/>
                  <a:gd name="T69" fmla="*/ 496 h 278"/>
                  <a:gd name="T70" fmla="*/ 70 w 34"/>
                  <a:gd name="T71" fmla="*/ 437 h 278"/>
                  <a:gd name="T72" fmla="*/ 66 w 34"/>
                  <a:gd name="T73" fmla="*/ 371 h 278"/>
                  <a:gd name="T74" fmla="*/ 63 w 34"/>
                  <a:gd name="T75" fmla="*/ 306 h 278"/>
                  <a:gd name="T76" fmla="*/ 61 w 34"/>
                  <a:gd name="T77" fmla="*/ 244 h 278"/>
                  <a:gd name="T78" fmla="*/ 61 w 34"/>
                  <a:gd name="T79" fmla="*/ 188 h 278"/>
                  <a:gd name="T80" fmla="*/ 55 w 34"/>
                  <a:gd name="T81" fmla="*/ 142 h 278"/>
                  <a:gd name="T82" fmla="*/ 50 w 34"/>
                  <a:gd name="T83" fmla="*/ 98 h 278"/>
                  <a:gd name="T84" fmla="*/ 50 w 34"/>
                  <a:gd name="T85" fmla="*/ 61 h 278"/>
                  <a:gd name="T86" fmla="*/ 49 w 34"/>
                  <a:gd name="T87" fmla="*/ 21 h 278"/>
                  <a:gd name="T88" fmla="*/ 44 w 34"/>
                  <a:gd name="T89" fmla="*/ 1 h 278"/>
                  <a:gd name="T90" fmla="*/ 19 w 34"/>
                  <a:gd name="T91" fmla="*/ 0 h 278"/>
                  <a:gd name="T92" fmla="*/ 0 w 34"/>
                  <a:gd name="T93" fmla="*/ 0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
                  <a:gd name="T142" fmla="*/ 0 h 278"/>
                  <a:gd name="T143" fmla="*/ 34 w 34"/>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 h="278">
                    <a:moveTo>
                      <a:pt x="0" y="0"/>
                    </a:moveTo>
                    <a:lnTo>
                      <a:pt x="0" y="1"/>
                    </a:lnTo>
                    <a:lnTo>
                      <a:pt x="0" y="6"/>
                    </a:lnTo>
                    <a:lnTo>
                      <a:pt x="0" y="9"/>
                    </a:lnTo>
                    <a:lnTo>
                      <a:pt x="0" y="13"/>
                    </a:lnTo>
                    <a:lnTo>
                      <a:pt x="0" y="17"/>
                    </a:lnTo>
                    <a:lnTo>
                      <a:pt x="0" y="23"/>
                    </a:lnTo>
                    <a:lnTo>
                      <a:pt x="0" y="28"/>
                    </a:lnTo>
                    <a:lnTo>
                      <a:pt x="0" y="35"/>
                    </a:lnTo>
                    <a:lnTo>
                      <a:pt x="0" y="37"/>
                    </a:lnTo>
                    <a:lnTo>
                      <a:pt x="2" y="41"/>
                    </a:lnTo>
                    <a:lnTo>
                      <a:pt x="2" y="44"/>
                    </a:lnTo>
                    <a:lnTo>
                      <a:pt x="2" y="48"/>
                    </a:lnTo>
                    <a:lnTo>
                      <a:pt x="2" y="51"/>
                    </a:lnTo>
                    <a:lnTo>
                      <a:pt x="2" y="55"/>
                    </a:lnTo>
                    <a:lnTo>
                      <a:pt x="2" y="59"/>
                    </a:lnTo>
                    <a:lnTo>
                      <a:pt x="3" y="61"/>
                    </a:lnTo>
                    <a:lnTo>
                      <a:pt x="3" y="65"/>
                    </a:lnTo>
                    <a:lnTo>
                      <a:pt x="3" y="69"/>
                    </a:lnTo>
                    <a:lnTo>
                      <a:pt x="3" y="73"/>
                    </a:lnTo>
                    <a:lnTo>
                      <a:pt x="3" y="78"/>
                    </a:lnTo>
                    <a:lnTo>
                      <a:pt x="3" y="80"/>
                    </a:lnTo>
                    <a:lnTo>
                      <a:pt x="3" y="84"/>
                    </a:lnTo>
                    <a:lnTo>
                      <a:pt x="3" y="88"/>
                    </a:lnTo>
                    <a:lnTo>
                      <a:pt x="3" y="92"/>
                    </a:lnTo>
                    <a:lnTo>
                      <a:pt x="3" y="95"/>
                    </a:lnTo>
                    <a:lnTo>
                      <a:pt x="4" y="99"/>
                    </a:lnTo>
                    <a:lnTo>
                      <a:pt x="4" y="103"/>
                    </a:lnTo>
                    <a:lnTo>
                      <a:pt x="4" y="107"/>
                    </a:lnTo>
                    <a:lnTo>
                      <a:pt x="4" y="110"/>
                    </a:lnTo>
                    <a:lnTo>
                      <a:pt x="4" y="114"/>
                    </a:lnTo>
                    <a:lnTo>
                      <a:pt x="4" y="118"/>
                    </a:lnTo>
                    <a:lnTo>
                      <a:pt x="4" y="120"/>
                    </a:lnTo>
                    <a:lnTo>
                      <a:pt x="4" y="124"/>
                    </a:lnTo>
                    <a:lnTo>
                      <a:pt x="6" y="127"/>
                    </a:lnTo>
                    <a:lnTo>
                      <a:pt x="6" y="131"/>
                    </a:lnTo>
                    <a:lnTo>
                      <a:pt x="6" y="135"/>
                    </a:lnTo>
                    <a:lnTo>
                      <a:pt x="6" y="140"/>
                    </a:lnTo>
                    <a:lnTo>
                      <a:pt x="7" y="146"/>
                    </a:lnTo>
                    <a:lnTo>
                      <a:pt x="7" y="151"/>
                    </a:lnTo>
                    <a:lnTo>
                      <a:pt x="7" y="157"/>
                    </a:lnTo>
                    <a:lnTo>
                      <a:pt x="7" y="161"/>
                    </a:lnTo>
                    <a:lnTo>
                      <a:pt x="7" y="165"/>
                    </a:lnTo>
                    <a:lnTo>
                      <a:pt x="8" y="167"/>
                    </a:lnTo>
                    <a:lnTo>
                      <a:pt x="8" y="170"/>
                    </a:lnTo>
                    <a:lnTo>
                      <a:pt x="8" y="174"/>
                    </a:lnTo>
                    <a:lnTo>
                      <a:pt x="8" y="181"/>
                    </a:lnTo>
                    <a:lnTo>
                      <a:pt x="8" y="183"/>
                    </a:lnTo>
                    <a:lnTo>
                      <a:pt x="8" y="187"/>
                    </a:lnTo>
                    <a:lnTo>
                      <a:pt x="8" y="191"/>
                    </a:lnTo>
                    <a:lnTo>
                      <a:pt x="10" y="195"/>
                    </a:lnTo>
                    <a:lnTo>
                      <a:pt x="10" y="198"/>
                    </a:lnTo>
                    <a:lnTo>
                      <a:pt x="10" y="202"/>
                    </a:lnTo>
                    <a:lnTo>
                      <a:pt x="10" y="207"/>
                    </a:lnTo>
                    <a:lnTo>
                      <a:pt x="10" y="211"/>
                    </a:lnTo>
                    <a:lnTo>
                      <a:pt x="10" y="216"/>
                    </a:lnTo>
                    <a:lnTo>
                      <a:pt x="11" y="221"/>
                    </a:lnTo>
                    <a:lnTo>
                      <a:pt x="11" y="225"/>
                    </a:lnTo>
                    <a:lnTo>
                      <a:pt x="11" y="229"/>
                    </a:lnTo>
                    <a:lnTo>
                      <a:pt x="11" y="233"/>
                    </a:lnTo>
                    <a:lnTo>
                      <a:pt x="11" y="237"/>
                    </a:lnTo>
                    <a:lnTo>
                      <a:pt x="11" y="241"/>
                    </a:lnTo>
                    <a:lnTo>
                      <a:pt x="11" y="245"/>
                    </a:lnTo>
                    <a:lnTo>
                      <a:pt x="11" y="249"/>
                    </a:lnTo>
                    <a:lnTo>
                      <a:pt x="11" y="253"/>
                    </a:lnTo>
                    <a:lnTo>
                      <a:pt x="11" y="256"/>
                    </a:lnTo>
                    <a:lnTo>
                      <a:pt x="12" y="260"/>
                    </a:lnTo>
                    <a:lnTo>
                      <a:pt x="12" y="265"/>
                    </a:lnTo>
                    <a:lnTo>
                      <a:pt x="12" y="269"/>
                    </a:lnTo>
                    <a:lnTo>
                      <a:pt x="12" y="272"/>
                    </a:lnTo>
                    <a:lnTo>
                      <a:pt x="12" y="273"/>
                    </a:lnTo>
                    <a:lnTo>
                      <a:pt x="15" y="274"/>
                    </a:lnTo>
                    <a:lnTo>
                      <a:pt x="18" y="276"/>
                    </a:lnTo>
                    <a:lnTo>
                      <a:pt x="22" y="277"/>
                    </a:lnTo>
                    <a:lnTo>
                      <a:pt x="26" y="278"/>
                    </a:lnTo>
                    <a:lnTo>
                      <a:pt x="28" y="278"/>
                    </a:lnTo>
                    <a:lnTo>
                      <a:pt x="31" y="276"/>
                    </a:lnTo>
                    <a:lnTo>
                      <a:pt x="34" y="273"/>
                    </a:lnTo>
                    <a:lnTo>
                      <a:pt x="33" y="270"/>
                    </a:lnTo>
                    <a:lnTo>
                      <a:pt x="33" y="268"/>
                    </a:lnTo>
                    <a:lnTo>
                      <a:pt x="33" y="264"/>
                    </a:lnTo>
                    <a:lnTo>
                      <a:pt x="33" y="258"/>
                    </a:lnTo>
                    <a:lnTo>
                      <a:pt x="33" y="254"/>
                    </a:lnTo>
                    <a:lnTo>
                      <a:pt x="33" y="252"/>
                    </a:lnTo>
                    <a:lnTo>
                      <a:pt x="33" y="248"/>
                    </a:lnTo>
                    <a:lnTo>
                      <a:pt x="33" y="244"/>
                    </a:lnTo>
                    <a:lnTo>
                      <a:pt x="31" y="240"/>
                    </a:lnTo>
                    <a:lnTo>
                      <a:pt x="31" y="236"/>
                    </a:lnTo>
                    <a:lnTo>
                      <a:pt x="31" y="232"/>
                    </a:lnTo>
                    <a:lnTo>
                      <a:pt x="31" y="228"/>
                    </a:lnTo>
                    <a:lnTo>
                      <a:pt x="31" y="222"/>
                    </a:lnTo>
                    <a:lnTo>
                      <a:pt x="30" y="217"/>
                    </a:lnTo>
                    <a:lnTo>
                      <a:pt x="30" y="211"/>
                    </a:lnTo>
                    <a:lnTo>
                      <a:pt x="30" y="206"/>
                    </a:lnTo>
                    <a:lnTo>
                      <a:pt x="30" y="201"/>
                    </a:lnTo>
                    <a:lnTo>
                      <a:pt x="28" y="195"/>
                    </a:lnTo>
                    <a:lnTo>
                      <a:pt x="28" y="189"/>
                    </a:lnTo>
                    <a:lnTo>
                      <a:pt x="28" y="183"/>
                    </a:lnTo>
                    <a:lnTo>
                      <a:pt x="28" y="177"/>
                    </a:lnTo>
                    <a:lnTo>
                      <a:pt x="28" y="171"/>
                    </a:lnTo>
                    <a:lnTo>
                      <a:pt x="28" y="166"/>
                    </a:lnTo>
                    <a:lnTo>
                      <a:pt x="28" y="159"/>
                    </a:lnTo>
                    <a:lnTo>
                      <a:pt x="27" y="153"/>
                    </a:lnTo>
                    <a:lnTo>
                      <a:pt x="27" y="147"/>
                    </a:lnTo>
                    <a:lnTo>
                      <a:pt x="27" y="140"/>
                    </a:lnTo>
                    <a:lnTo>
                      <a:pt x="27" y="135"/>
                    </a:lnTo>
                    <a:lnTo>
                      <a:pt x="26" y="128"/>
                    </a:lnTo>
                    <a:lnTo>
                      <a:pt x="26" y="123"/>
                    </a:lnTo>
                    <a:lnTo>
                      <a:pt x="24" y="116"/>
                    </a:lnTo>
                    <a:lnTo>
                      <a:pt x="24" y="110"/>
                    </a:lnTo>
                    <a:lnTo>
                      <a:pt x="24" y="104"/>
                    </a:lnTo>
                    <a:lnTo>
                      <a:pt x="23" y="98"/>
                    </a:lnTo>
                    <a:lnTo>
                      <a:pt x="23" y="92"/>
                    </a:lnTo>
                    <a:lnTo>
                      <a:pt x="23" y="87"/>
                    </a:lnTo>
                    <a:lnTo>
                      <a:pt x="23" y="80"/>
                    </a:lnTo>
                    <a:lnTo>
                      <a:pt x="23" y="75"/>
                    </a:lnTo>
                    <a:lnTo>
                      <a:pt x="22" y="69"/>
                    </a:lnTo>
                    <a:lnTo>
                      <a:pt x="22" y="64"/>
                    </a:lnTo>
                    <a:lnTo>
                      <a:pt x="22" y="59"/>
                    </a:lnTo>
                    <a:lnTo>
                      <a:pt x="22" y="53"/>
                    </a:lnTo>
                    <a:lnTo>
                      <a:pt x="22" y="49"/>
                    </a:lnTo>
                    <a:lnTo>
                      <a:pt x="22" y="45"/>
                    </a:lnTo>
                    <a:lnTo>
                      <a:pt x="20" y="40"/>
                    </a:lnTo>
                    <a:lnTo>
                      <a:pt x="20" y="36"/>
                    </a:lnTo>
                    <a:lnTo>
                      <a:pt x="19" y="32"/>
                    </a:lnTo>
                    <a:lnTo>
                      <a:pt x="19" y="28"/>
                    </a:lnTo>
                    <a:lnTo>
                      <a:pt x="19" y="24"/>
                    </a:lnTo>
                    <a:lnTo>
                      <a:pt x="19" y="20"/>
                    </a:lnTo>
                    <a:lnTo>
                      <a:pt x="19" y="17"/>
                    </a:lnTo>
                    <a:lnTo>
                      <a:pt x="19" y="15"/>
                    </a:lnTo>
                    <a:lnTo>
                      <a:pt x="18" y="9"/>
                    </a:lnTo>
                    <a:lnTo>
                      <a:pt x="18" y="6"/>
                    </a:lnTo>
                    <a:lnTo>
                      <a:pt x="18" y="4"/>
                    </a:lnTo>
                    <a:lnTo>
                      <a:pt x="18" y="2"/>
                    </a:lnTo>
                    <a:lnTo>
                      <a:pt x="16" y="1"/>
                    </a:lnTo>
                    <a:lnTo>
                      <a:pt x="14" y="0"/>
                    </a:lnTo>
                    <a:lnTo>
                      <a:pt x="11" y="0"/>
                    </a:lnTo>
                    <a:lnTo>
                      <a:pt x="7" y="0"/>
                    </a:lnTo>
                    <a:lnTo>
                      <a:pt x="2" y="0"/>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08" name="Freeform 112">
                <a:extLst>
                  <a:ext uri="{FF2B5EF4-FFF2-40B4-BE49-F238E27FC236}">
                    <a16:creationId xmlns:a16="http://schemas.microsoft.com/office/drawing/2014/main" id="{71E91E85-FF2D-47A8-A472-865B5E5DE91E}"/>
                  </a:ext>
                </a:extLst>
              </p:cNvPr>
              <p:cNvSpPr>
                <a:spLocks/>
              </p:cNvSpPr>
              <p:nvPr/>
            </p:nvSpPr>
            <p:spPr bwMode="auto">
              <a:xfrm>
                <a:off x="3750" y="1313"/>
                <a:ext cx="24" cy="257"/>
              </a:xfrm>
              <a:custGeom>
                <a:avLst/>
                <a:gdLst>
                  <a:gd name="T0" fmla="*/ 1 w 19"/>
                  <a:gd name="T1" fmla="*/ 2 h 227"/>
                  <a:gd name="T2" fmla="*/ 1 w 19"/>
                  <a:gd name="T3" fmla="*/ 26 h 227"/>
                  <a:gd name="T4" fmla="*/ 1 w 19"/>
                  <a:gd name="T5" fmla="*/ 56 h 227"/>
                  <a:gd name="T6" fmla="*/ 0 w 19"/>
                  <a:gd name="T7" fmla="*/ 94 h 227"/>
                  <a:gd name="T8" fmla="*/ 0 w 19"/>
                  <a:gd name="T9" fmla="*/ 136 h 227"/>
                  <a:gd name="T10" fmla="*/ 0 w 19"/>
                  <a:gd name="T11" fmla="*/ 164 h 227"/>
                  <a:gd name="T12" fmla="*/ 0 w 19"/>
                  <a:gd name="T13" fmla="*/ 189 h 227"/>
                  <a:gd name="T14" fmla="*/ 0 w 19"/>
                  <a:gd name="T15" fmla="*/ 212 h 227"/>
                  <a:gd name="T16" fmla="*/ 0 w 19"/>
                  <a:gd name="T17" fmla="*/ 244 h 227"/>
                  <a:gd name="T18" fmla="*/ 0 w 19"/>
                  <a:gd name="T19" fmla="*/ 264 h 227"/>
                  <a:gd name="T20" fmla="*/ 0 w 19"/>
                  <a:gd name="T21" fmla="*/ 283 h 227"/>
                  <a:gd name="T22" fmla="*/ 0 w 19"/>
                  <a:gd name="T23" fmla="*/ 306 h 227"/>
                  <a:gd name="T24" fmla="*/ 0 w 19"/>
                  <a:gd name="T25" fmla="*/ 335 h 227"/>
                  <a:gd name="T26" fmla="*/ 0 w 19"/>
                  <a:gd name="T27" fmla="*/ 371 h 227"/>
                  <a:gd name="T28" fmla="*/ 0 w 19"/>
                  <a:gd name="T29" fmla="*/ 413 h 227"/>
                  <a:gd name="T30" fmla="*/ 0 w 19"/>
                  <a:gd name="T31" fmla="*/ 445 h 227"/>
                  <a:gd name="T32" fmla="*/ 0 w 19"/>
                  <a:gd name="T33" fmla="*/ 482 h 227"/>
                  <a:gd name="T34" fmla="*/ 0 w 19"/>
                  <a:gd name="T35" fmla="*/ 511 h 227"/>
                  <a:gd name="T36" fmla="*/ 1 w 19"/>
                  <a:gd name="T37" fmla="*/ 527 h 227"/>
                  <a:gd name="T38" fmla="*/ 1 w 19"/>
                  <a:gd name="T39" fmla="*/ 540 h 227"/>
                  <a:gd name="T40" fmla="*/ 1 w 19"/>
                  <a:gd name="T41" fmla="*/ 568 h 227"/>
                  <a:gd name="T42" fmla="*/ 1 w 19"/>
                  <a:gd name="T43" fmla="*/ 607 h 227"/>
                  <a:gd name="T44" fmla="*/ 1 w 19"/>
                  <a:gd name="T45" fmla="*/ 652 h 227"/>
                  <a:gd name="T46" fmla="*/ 1 w 19"/>
                  <a:gd name="T47" fmla="*/ 692 h 227"/>
                  <a:gd name="T48" fmla="*/ 1 w 19"/>
                  <a:gd name="T49" fmla="*/ 729 h 227"/>
                  <a:gd name="T50" fmla="*/ 1 w 19"/>
                  <a:gd name="T51" fmla="*/ 758 h 227"/>
                  <a:gd name="T52" fmla="*/ 1 w 19"/>
                  <a:gd name="T53" fmla="*/ 777 h 227"/>
                  <a:gd name="T54" fmla="*/ 3 w 19"/>
                  <a:gd name="T55" fmla="*/ 789 h 227"/>
                  <a:gd name="T56" fmla="*/ 31 w 19"/>
                  <a:gd name="T57" fmla="*/ 796 h 227"/>
                  <a:gd name="T58" fmla="*/ 42 w 19"/>
                  <a:gd name="T59" fmla="*/ 782 h 227"/>
                  <a:gd name="T60" fmla="*/ 42 w 19"/>
                  <a:gd name="T61" fmla="*/ 758 h 227"/>
                  <a:gd name="T62" fmla="*/ 42 w 19"/>
                  <a:gd name="T63" fmla="*/ 732 h 227"/>
                  <a:gd name="T64" fmla="*/ 42 w 19"/>
                  <a:gd name="T65" fmla="*/ 714 h 227"/>
                  <a:gd name="T66" fmla="*/ 46 w 19"/>
                  <a:gd name="T67" fmla="*/ 692 h 227"/>
                  <a:gd name="T68" fmla="*/ 46 w 19"/>
                  <a:gd name="T69" fmla="*/ 662 h 227"/>
                  <a:gd name="T70" fmla="*/ 46 w 19"/>
                  <a:gd name="T71" fmla="*/ 637 h 227"/>
                  <a:gd name="T72" fmla="*/ 46 w 19"/>
                  <a:gd name="T73" fmla="*/ 607 h 227"/>
                  <a:gd name="T74" fmla="*/ 46 w 19"/>
                  <a:gd name="T75" fmla="*/ 581 h 227"/>
                  <a:gd name="T76" fmla="*/ 46 w 19"/>
                  <a:gd name="T77" fmla="*/ 547 h 227"/>
                  <a:gd name="T78" fmla="*/ 46 w 19"/>
                  <a:gd name="T79" fmla="*/ 512 h 227"/>
                  <a:gd name="T80" fmla="*/ 46 w 19"/>
                  <a:gd name="T81" fmla="*/ 482 h 227"/>
                  <a:gd name="T82" fmla="*/ 46 w 19"/>
                  <a:gd name="T83" fmla="*/ 445 h 227"/>
                  <a:gd name="T84" fmla="*/ 46 w 19"/>
                  <a:gd name="T85" fmla="*/ 413 h 227"/>
                  <a:gd name="T86" fmla="*/ 46 w 19"/>
                  <a:gd name="T87" fmla="*/ 374 h 227"/>
                  <a:gd name="T88" fmla="*/ 46 w 19"/>
                  <a:gd name="T89" fmla="*/ 341 h 227"/>
                  <a:gd name="T90" fmla="*/ 46 w 19"/>
                  <a:gd name="T91" fmla="*/ 304 h 227"/>
                  <a:gd name="T92" fmla="*/ 46 w 19"/>
                  <a:gd name="T93" fmla="*/ 271 h 227"/>
                  <a:gd name="T94" fmla="*/ 46 w 19"/>
                  <a:gd name="T95" fmla="*/ 236 h 227"/>
                  <a:gd name="T96" fmla="*/ 46 w 19"/>
                  <a:gd name="T97" fmla="*/ 206 h 227"/>
                  <a:gd name="T98" fmla="*/ 46 w 19"/>
                  <a:gd name="T99" fmla="*/ 175 h 227"/>
                  <a:gd name="T100" fmla="*/ 46 w 19"/>
                  <a:gd name="T101" fmla="*/ 149 h 227"/>
                  <a:gd name="T102" fmla="*/ 46 w 19"/>
                  <a:gd name="T103" fmla="*/ 122 h 227"/>
                  <a:gd name="T104" fmla="*/ 46 w 19"/>
                  <a:gd name="T105" fmla="*/ 98 h 227"/>
                  <a:gd name="T106" fmla="*/ 46 w 19"/>
                  <a:gd name="T107" fmla="*/ 68 h 227"/>
                  <a:gd name="T108" fmla="*/ 46 w 19"/>
                  <a:gd name="T109" fmla="*/ 39 h 227"/>
                  <a:gd name="T110" fmla="*/ 46 w 19"/>
                  <a:gd name="T111" fmla="*/ 23 h 227"/>
                  <a:gd name="T112" fmla="*/ 1 w 19"/>
                  <a:gd name="T113" fmla="*/ 0 h 2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
                  <a:gd name="T172" fmla="*/ 0 h 227"/>
                  <a:gd name="T173" fmla="*/ 19 w 19"/>
                  <a:gd name="T174" fmla="*/ 227 h 2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 h="227">
                    <a:moveTo>
                      <a:pt x="1" y="0"/>
                    </a:moveTo>
                    <a:lnTo>
                      <a:pt x="1" y="2"/>
                    </a:lnTo>
                    <a:lnTo>
                      <a:pt x="1" y="6"/>
                    </a:lnTo>
                    <a:lnTo>
                      <a:pt x="1" y="8"/>
                    </a:lnTo>
                    <a:lnTo>
                      <a:pt x="1" y="12"/>
                    </a:lnTo>
                    <a:lnTo>
                      <a:pt x="1" y="16"/>
                    </a:lnTo>
                    <a:lnTo>
                      <a:pt x="1" y="22"/>
                    </a:lnTo>
                    <a:lnTo>
                      <a:pt x="0" y="27"/>
                    </a:lnTo>
                    <a:lnTo>
                      <a:pt x="0" y="32"/>
                    </a:lnTo>
                    <a:lnTo>
                      <a:pt x="0" y="38"/>
                    </a:lnTo>
                    <a:lnTo>
                      <a:pt x="0" y="44"/>
                    </a:lnTo>
                    <a:lnTo>
                      <a:pt x="0" y="47"/>
                    </a:lnTo>
                    <a:lnTo>
                      <a:pt x="0" y="51"/>
                    </a:lnTo>
                    <a:lnTo>
                      <a:pt x="0" y="54"/>
                    </a:lnTo>
                    <a:lnTo>
                      <a:pt x="0" y="58"/>
                    </a:lnTo>
                    <a:lnTo>
                      <a:pt x="0" y="60"/>
                    </a:lnTo>
                    <a:lnTo>
                      <a:pt x="0" y="64"/>
                    </a:lnTo>
                    <a:lnTo>
                      <a:pt x="0" y="69"/>
                    </a:lnTo>
                    <a:lnTo>
                      <a:pt x="0" y="71"/>
                    </a:lnTo>
                    <a:lnTo>
                      <a:pt x="0" y="75"/>
                    </a:lnTo>
                    <a:lnTo>
                      <a:pt x="0" y="78"/>
                    </a:lnTo>
                    <a:lnTo>
                      <a:pt x="0" y="81"/>
                    </a:lnTo>
                    <a:lnTo>
                      <a:pt x="0" y="85"/>
                    </a:lnTo>
                    <a:lnTo>
                      <a:pt x="0" y="87"/>
                    </a:lnTo>
                    <a:lnTo>
                      <a:pt x="0" y="91"/>
                    </a:lnTo>
                    <a:lnTo>
                      <a:pt x="0" y="95"/>
                    </a:lnTo>
                    <a:lnTo>
                      <a:pt x="0" y="98"/>
                    </a:lnTo>
                    <a:lnTo>
                      <a:pt x="0" y="105"/>
                    </a:lnTo>
                    <a:lnTo>
                      <a:pt x="0" y="111"/>
                    </a:lnTo>
                    <a:lnTo>
                      <a:pt x="0" y="117"/>
                    </a:lnTo>
                    <a:lnTo>
                      <a:pt x="0" y="123"/>
                    </a:lnTo>
                    <a:lnTo>
                      <a:pt x="0" y="127"/>
                    </a:lnTo>
                    <a:lnTo>
                      <a:pt x="0" y="133"/>
                    </a:lnTo>
                    <a:lnTo>
                      <a:pt x="0" y="137"/>
                    </a:lnTo>
                    <a:lnTo>
                      <a:pt x="0" y="142"/>
                    </a:lnTo>
                    <a:lnTo>
                      <a:pt x="0" y="145"/>
                    </a:lnTo>
                    <a:lnTo>
                      <a:pt x="1" y="148"/>
                    </a:lnTo>
                    <a:lnTo>
                      <a:pt x="1" y="150"/>
                    </a:lnTo>
                    <a:lnTo>
                      <a:pt x="1" y="153"/>
                    </a:lnTo>
                    <a:lnTo>
                      <a:pt x="1" y="154"/>
                    </a:lnTo>
                    <a:lnTo>
                      <a:pt x="1" y="158"/>
                    </a:lnTo>
                    <a:lnTo>
                      <a:pt x="1" y="162"/>
                    </a:lnTo>
                    <a:lnTo>
                      <a:pt x="1" y="168"/>
                    </a:lnTo>
                    <a:lnTo>
                      <a:pt x="1" y="173"/>
                    </a:lnTo>
                    <a:lnTo>
                      <a:pt x="1" y="178"/>
                    </a:lnTo>
                    <a:lnTo>
                      <a:pt x="1" y="185"/>
                    </a:lnTo>
                    <a:lnTo>
                      <a:pt x="1" y="192"/>
                    </a:lnTo>
                    <a:lnTo>
                      <a:pt x="1" y="197"/>
                    </a:lnTo>
                    <a:lnTo>
                      <a:pt x="1" y="204"/>
                    </a:lnTo>
                    <a:lnTo>
                      <a:pt x="1" y="208"/>
                    </a:lnTo>
                    <a:lnTo>
                      <a:pt x="1" y="213"/>
                    </a:lnTo>
                    <a:lnTo>
                      <a:pt x="1" y="216"/>
                    </a:lnTo>
                    <a:lnTo>
                      <a:pt x="1" y="220"/>
                    </a:lnTo>
                    <a:lnTo>
                      <a:pt x="1" y="221"/>
                    </a:lnTo>
                    <a:lnTo>
                      <a:pt x="1" y="223"/>
                    </a:lnTo>
                    <a:lnTo>
                      <a:pt x="3" y="224"/>
                    </a:lnTo>
                    <a:lnTo>
                      <a:pt x="8" y="225"/>
                    </a:lnTo>
                    <a:lnTo>
                      <a:pt x="13" y="227"/>
                    </a:lnTo>
                    <a:lnTo>
                      <a:pt x="17" y="224"/>
                    </a:lnTo>
                    <a:lnTo>
                      <a:pt x="17" y="223"/>
                    </a:lnTo>
                    <a:lnTo>
                      <a:pt x="17" y="220"/>
                    </a:lnTo>
                    <a:lnTo>
                      <a:pt x="17" y="216"/>
                    </a:lnTo>
                    <a:lnTo>
                      <a:pt x="17" y="212"/>
                    </a:lnTo>
                    <a:lnTo>
                      <a:pt x="17" y="209"/>
                    </a:lnTo>
                    <a:lnTo>
                      <a:pt x="17" y="207"/>
                    </a:lnTo>
                    <a:lnTo>
                      <a:pt x="17" y="204"/>
                    </a:lnTo>
                    <a:lnTo>
                      <a:pt x="19" y="200"/>
                    </a:lnTo>
                    <a:lnTo>
                      <a:pt x="19" y="197"/>
                    </a:lnTo>
                    <a:lnTo>
                      <a:pt x="19" y="193"/>
                    </a:lnTo>
                    <a:lnTo>
                      <a:pt x="19" y="189"/>
                    </a:lnTo>
                    <a:lnTo>
                      <a:pt x="19" y="186"/>
                    </a:lnTo>
                    <a:lnTo>
                      <a:pt x="19" y="182"/>
                    </a:lnTo>
                    <a:lnTo>
                      <a:pt x="19" y="178"/>
                    </a:lnTo>
                    <a:lnTo>
                      <a:pt x="19" y="173"/>
                    </a:lnTo>
                    <a:lnTo>
                      <a:pt x="19" y="169"/>
                    </a:lnTo>
                    <a:lnTo>
                      <a:pt x="19" y="165"/>
                    </a:lnTo>
                    <a:lnTo>
                      <a:pt x="19" y="161"/>
                    </a:lnTo>
                    <a:lnTo>
                      <a:pt x="19" y="156"/>
                    </a:lnTo>
                    <a:lnTo>
                      <a:pt x="19" y="152"/>
                    </a:lnTo>
                    <a:lnTo>
                      <a:pt x="19" y="146"/>
                    </a:lnTo>
                    <a:lnTo>
                      <a:pt x="19" y="142"/>
                    </a:lnTo>
                    <a:lnTo>
                      <a:pt x="19" y="137"/>
                    </a:lnTo>
                    <a:lnTo>
                      <a:pt x="19" y="131"/>
                    </a:lnTo>
                    <a:lnTo>
                      <a:pt x="19" y="127"/>
                    </a:lnTo>
                    <a:lnTo>
                      <a:pt x="19" y="122"/>
                    </a:lnTo>
                    <a:lnTo>
                      <a:pt x="19" y="117"/>
                    </a:lnTo>
                    <a:lnTo>
                      <a:pt x="19" y="113"/>
                    </a:lnTo>
                    <a:lnTo>
                      <a:pt x="19" y="107"/>
                    </a:lnTo>
                    <a:lnTo>
                      <a:pt x="19" y="102"/>
                    </a:lnTo>
                    <a:lnTo>
                      <a:pt x="19" y="97"/>
                    </a:lnTo>
                    <a:lnTo>
                      <a:pt x="19" y="91"/>
                    </a:lnTo>
                    <a:lnTo>
                      <a:pt x="19" y="86"/>
                    </a:lnTo>
                    <a:lnTo>
                      <a:pt x="19" y="82"/>
                    </a:lnTo>
                    <a:lnTo>
                      <a:pt x="19" y="77"/>
                    </a:lnTo>
                    <a:lnTo>
                      <a:pt x="19" y="73"/>
                    </a:lnTo>
                    <a:lnTo>
                      <a:pt x="19" y="67"/>
                    </a:lnTo>
                    <a:lnTo>
                      <a:pt x="19" y="63"/>
                    </a:lnTo>
                    <a:lnTo>
                      <a:pt x="19" y="59"/>
                    </a:lnTo>
                    <a:lnTo>
                      <a:pt x="19" y="55"/>
                    </a:lnTo>
                    <a:lnTo>
                      <a:pt x="19" y="50"/>
                    </a:lnTo>
                    <a:lnTo>
                      <a:pt x="19" y="46"/>
                    </a:lnTo>
                    <a:lnTo>
                      <a:pt x="19" y="43"/>
                    </a:lnTo>
                    <a:lnTo>
                      <a:pt x="19" y="39"/>
                    </a:lnTo>
                    <a:lnTo>
                      <a:pt x="19" y="35"/>
                    </a:lnTo>
                    <a:lnTo>
                      <a:pt x="19" y="31"/>
                    </a:lnTo>
                    <a:lnTo>
                      <a:pt x="19" y="28"/>
                    </a:lnTo>
                    <a:lnTo>
                      <a:pt x="19" y="26"/>
                    </a:lnTo>
                    <a:lnTo>
                      <a:pt x="19" y="19"/>
                    </a:lnTo>
                    <a:lnTo>
                      <a:pt x="19" y="15"/>
                    </a:lnTo>
                    <a:lnTo>
                      <a:pt x="19" y="11"/>
                    </a:lnTo>
                    <a:lnTo>
                      <a:pt x="19" y="8"/>
                    </a:lnTo>
                    <a:lnTo>
                      <a:pt x="19" y="7"/>
                    </a:lnTo>
                    <a:lnTo>
                      <a:pt x="1"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09" name="Freeform 113">
                <a:extLst>
                  <a:ext uri="{FF2B5EF4-FFF2-40B4-BE49-F238E27FC236}">
                    <a16:creationId xmlns:a16="http://schemas.microsoft.com/office/drawing/2014/main" id="{FDD347A9-543C-4E06-B510-E810A5325B01}"/>
                  </a:ext>
                </a:extLst>
              </p:cNvPr>
              <p:cNvSpPr>
                <a:spLocks/>
              </p:cNvSpPr>
              <p:nvPr/>
            </p:nvSpPr>
            <p:spPr bwMode="auto">
              <a:xfrm>
                <a:off x="3750" y="1608"/>
                <a:ext cx="35" cy="68"/>
              </a:xfrm>
              <a:custGeom>
                <a:avLst/>
                <a:gdLst>
                  <a:gd name="T0" fmla="*/ 3 w 20"/>
                  <a:gd name="T1" fmla="*/ 1 h 60"/>
                  <a:gd name="T2" fmla="*/ 0 w 20"/>
                  <a:gd name="T3" fmla="*/ 212 h 60"/>
                  <a:gd name="T4" fmla="*/ 40 w 20"/>
                  <a:gd name="T5" fmla="*/ 210 h 60"/>
                  <a:gd name="T6" fmla="*/ 40 w 20"/>
                  <a:gd name="T7" fmla="*/ 205 h 60"/>
                  <a:gd name="T8" fmla="*/ 40 w 20"/>
                  <a:gd name="T9" fmla="*/ 199 h 60"/>
                  <a:gd name="T10" fmla="*/ 40 w 20"/>
                  <a:gd name="T11" fmla="*/ 189 h 60"/>
                  <a:gd name="T12" fmla="*/ 40 w 20"/>
                  <a:gd name="T13" fmla="*/ 183 h 60"/>
                  <a:gd name="T14" fmla="*/ 40 w 20"/>
                  <a:gd name="T15" fmla="*/ 162 h 60"/>
                  <a:gd name="T16" fmla="*/ 40 w 20"/>
                  <a:gd name="T17" fmla="*/ 144 h 60"/>
                  <a:gd name="T18" fmla="*/ 44 w 20"/>
                  <a:gd name="T19" fmla="*/ 138 h 60"/>
                  <a:gd name="T20" fmla="*/ 44 w 20"/>
                  <a:gd name="T21" fmla="*/ 113 h 60"/>
                  <a:gd name="T22" fmla="*/ 44 w 20"/>
                  <a:gd name="T23" fmla="*/ 94 h 60"/>
                  <a:gd name="T24" fmla="*/ 44 w 20"/>
                  <a:gd name="T25" fmla="*/ 81 h 60"/>
                  <a:gd name="T26" fmla="*/ 44 w 20"/>
                  <a:gd name="T27" fmla="*/ 61 h 60"/>
                  <a:gd name="T28" fmla="*/ 47 w 20"/>
                  <a:gd name="T29" fmla="*/ 46 h 60"/>
                  <a:gd name="T30" fmla="*/ 44 w 20"/>
                  <a:gd name="T31" fmla="*/ 32 h 60"/>
                  <a:gd name="T32" fmla="*/ 44 w 20"/>
                  <a:gd name="T33" fmla="*/ 24 h 60"/>
                  <a:gd name="T34" fmla="*/ 44 w 20"/>
                  <a:gd name="T35" fmla="*/ 16 h 60"/>
                  <a:gd name="T36" fmla="*/ 44 w 20"/>
                  <a:gd name="T37" fmla="*/ 16 h 60"/>
                  <a:gd name="T38" fmla="*/ 35 w 20"/>
                  <a:gd name="T39" fmla="*/ 1 h 60"/>
                  <a:gd name="T40" fmla="*/ 20 w 20"/>
                  <a:gd name="T41" fmla="*/ 0 h 60"/>
                  <a:gd name="T42" fmla="*/ 4 w 20"/>
                  <a:gd name="T43" fmla="*/ 0 h 60"/>
                  <a:gd name="T44" fmla="*/ 3 w 20"/>
                  <a:gd name="T45" fmla="*/ 1 h 60"/>
                  <a:gd name="T46" fmla="*/ 3 w 20"/>
                  <a:gd name="T47" fmla="*/ 1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60"/>
                  <a:gd name="T74" fmla="*/ 20 w 20"/>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60">
                    <a:moveTo>
                      <a:pt x="3" y="1"/>
                    </a:moveTo>
                    <a:lnTo>
                      <a:pt x="0" y="60"/>
                    </a:lnTo>
                    <a:lnTo>
                      <a:pt x="17" y="59"/>
                    </a:lnTo>
                    <a:lnTo>
                      <a:pt x="17" y="58"/>
                    </a:lnTo>
                    <a:lnTo>
                      <a:pt x="17" y="56"/>
                    </a:lnTo>
                    <a:lnTo>
                      <a:pt x="17" y="54"/>
                    </a:lnTo>
                    <a:lnTo>
                      <a:pt x="17" y="51"/>
                    </a:lnTo>
                    <a:lnTo>
                      <a:pt x="17" y="46"/>
                    </a:lnTo>
                    <a:lnTo>
                      <a:pt x="17" y="42"/>
                    </a:lnTo>
                    <a:lnTo>
                      <a:pt x="19" y="38"/>
                    </a:lnTo>
                    <a:lnTo>
                      <a:pt x="19" y="32"/>
                    </a:lnTo>
                    <a:lnTo>
                      <a:pt x="19" y="27"/>
                    </a:lnTo>
                    <a:lnTo>
                      <a:pt x="19" y="23"/>
                    </a:lnTo>
                    <a:lnTo>
                      <a:pt x="19" y="17"/>
                    </a:lnTo>
                    <a:lnTo>
                      <a:pt x="20" y="13"/>
                    </a:lnTo>
                    <a:lnTo>
                      <a:pt x="19" y="9"/>
                    </a:lnTo>
                    <a:lnTo>
                      <a:pt x="19" y="7"/>
                    </a:lnTo>
                    <a:lnTo>
                      <a:pt x="19" y="4"/>
                    </a:lnTo>
                    <a:lnTo>
                      <a:pt x="15" y="1"/>
                    </a:lnTo>
                    <a:lnTo>
                      <a:pt x="9" y="0"/>
                    </a:lnTo>
                    <a:lnTo>
                      <a:pt x="4" y="0"/>
                    </a:lnTo>
                    <a:lnTo>
                      <a:pt x="3"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10" name="Freeform 114">
                <a:extLst>
                  <a:ext uri="{FF2B5EF4-FFF2-40B4-BE49-F238E27FC236}">
                    <a16:creationId xmlns:a16="http://schemas.microsoft.com/office/drawing/2014/main" id="{C481C1B5-A94F-4545-9CAD-60AFC901A812}"/>
                  </a:ext>
                </a:extLst>
              </p:cNvPr>
              <p:cNvSpPr>
                <a:spLocks/>
              </p:cNvSpPr>
              <p:nvPr/>
            </p:nvSpPr>
            <p:spPr bwMode="auto">
              <a:xfrm>
                <a:off x="3845" y="1540"/>
                <a:ext cx="35" cy="128"/>
              </a:xfrm>
              <a:custGeom>
                <a:avLst/>
                <a:gdLst>
                  <a:gd name="T0" fmla="*/ 14 w 23"/>
                  <a:gd name="T1" fmla="*/ 22 h 114"/>
                  <a:gd name="T2" fmla="*/ 14 w 23"/>
                  <a:gd name="T3" fmla="*/ 38 h 114"/>
                  <a:gd name="T4" fmla="*/ 14 w 23"/>
                  <a:gd name="T5" fmla="*/ 59 h 114"/>
                  <a:gd name="T6" fmla="*/ 2 w 23"/>
                  <a:gd name="T7" fmla="*/ 76 h 114"/>
                  <a:gd name="T8" fmla="*/ 2 w 23"/>
                  <a:gd name="T9" fmla="*/ 105 h 114"/>
                  <a:gd name="T10" fmla="*/ 1 w 23"/>
                  <a:gd name="T11" fmla="*/ 139 h 114"/>
                  <a:gd name="T12" fmla="*/ 1 w 23"/>
                  <a:gd name="T13" fmla="*/ 166 h 114"/>
                  <a:gd name="T14" fmla="*/ 1 w 23"/>
                  <a:gd name="T15" fmla="*/ 194 h 114"/>
                  <a:gd name="T16" fmla="*/ 1 w 23"/>
                  <a:gd name="T17" fmla="*/ 230 h 114"/>
                  <a:gd name="T18" fmla="*/ 0 w 23"/>
                  <a:gd name="T19" fmla="*/ 252 h 114"/>
                  <a:gd name="T20" fmla="*/ 0 w 23"/>
                  <a:gd name="T21" fmla="*/ 285 h 114"/>
                  <a:gd name="T22" fmla="*/ 0 w 23"/>
                  <a:gd name="T23" fmla="*/ 306 h 114"/>
                  <a:gd name="T24" fmla="*/ 0 w 23"/>
                  <a:gd name="T25" fmla="*/ 327 h 114"/>
                  <a:gd name="T26" fmla="*/ 0 w 23"/>
                  <a:gd name="T27" fmla="*/ 349 h 114"/>
                  <a:gd name="T28" fmla="*/ 14 w 23"/>
                  <a:gd name="T29" fmla="*/ 372 h 114"/>
                  <a:gd name="T30" fmla="*/ 37 w 23"/>
                  <a:gd name="T31" fmla="*/ 372 h 114"/>
                  <a:gd name="T32" fmla="*/ 45 w 23"/>
                  <a:gd name="T33" fmla="*/ 355 h 114"/>
                  <a:gd name="T34" fmla="*/ 47 w 23"/>
                  <a:gd name="T35" fmla="*/ 325 h 114"/>
                  <a:gd name="T36" fmla="*/ 51 w 23"/>
                  <a:gd name="T37" fmla="*/ 293 h 114"/>
                  <a:gd name="T38" fmla="*/ 51 w 23"/>
                  <a:gd name="T39" fmla="*/ 268 h 114"/>
                  <a:gd name="T40" fmla="*/ 51 w 23"/>
                  <a:gd name="T41" fmla="*/ 239 h 114"/>
                  <a:gd name="T42" fmla="*/ 58 w 23"/>
                  <a:gd name="T43" fmla="*/ 216 h 114"/>
                  <a:gd name="T44" fmla="*/ 60 w 23"/>
                  <a:gd name="T45" fmla="*/ 182 h 114"/>
                  <a:gd name="T46" fmla="*/ 60 w 23"/>
                  <a:gd name="T47" fmla="*/ 156 h 114"/>
                  <a:gd name="T48" fmla="*/ 60 w 23"/>
                  <a:gd name="T49" fmla="*/ 124 h 114"/>
                  <a:gd name="T50" fmla="*/ 66 w 23"/>
                  <a:gd name="T51" fmla="*/ 99 h 114"/>
                  <a:gd name="T52" fmla="*/ 66 w 23"/>
                  <a:gd name="T53" fmla="*/ 76 h 114"/>
                  <a:gd name="T54" fmla="*/ 66 w 23"/>
                  <a:gd name="T55" fmla="*/ 52 h 114"/>
                  <a:gd name="T56" fmla="*/ 66 w 23"/>
                  <a:gd name="T57" fmla="*/ 29 h 114"/>
                  <a:gd name="T58" fmla="*/ 66 w 23"/>
                  <a:gd name="T59" fmla="*/ 3 h 114"/>
                  <a:gd name="T60" fmla="*/ 47 w 23"/>
                  <a:gd name="T61" fmla="*/ 0 h 114"/>
                  <a:gd name="T62" fmla="*/ 20 w 23"/>
                  <a:gd name="T63" fmla="*/ 15 h 114"/>
                  <a:gd name="T64" fmla="*/ 16 w 23"/>
                  <a:gd name="T65" fmla="*/ 1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114"/>
                  <a:gd name="T101" fmla="*/ 23 w 23"/>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114">
                    <a:moveTo>
                      <a:pt x="5" y="5"/>
                    </a:moveTo>
                    <a:lnTo>
                      <a:pt x="4" y="7"/>
                    </a:lnTo>
                    <a:lnTo>
                      <a:pt x="4" y="9"/>
                    </a:lnTo>
                    <a:lnTo>
                      <a:pt x="4" y="11"/>
                    </a:lnTo>
                    <a:lnTo>
                      <a:pt x="4" y="15"/>
                    </a:lnTo>
                    <a:lnTo>
                      <a:pt x="4" y="18"/>
                    </a:lnTo>
                    <a:lnTo>
                      <a:pt x="4" y="22"/>
                    </a:lnTo>
                    <a:lnTo>
                      <a:pt x="2" y="24"/>
                    </a:lnTo>
                    <a:lnTo>
                      <a:pt x="2" y="28"/>
                    </a:lnTo>
                    <a:lnTo>
                      <a:pt x="2" y="32"/>
                    </a:lnTo>
                    <a:lnTo>
                      <a:pt x="2" y="36"/>
                    </a:lnTo>
                    <a:lnTo>
                      <a:pt x="1" y="42"/>
                    </a:lnTo>
                    <a:lnTo>
                      <a:pt x="1" y="46"/>
                    </a:lnTo>
                    <a:lnTo>
                      <a:pt x="1" y="51"/>
                    </a:lnTo>
                    <a:lnTo>
                      <a:pt x="1" y="56"/>
                    </a:lnTo>
                    <a:lnTo>
                      <a:pt x="1" y="60"/>
                    </a:lnTo>
                    <a:lnTo>
                      <a:pt x="1" y="64"/>
                    </a:lnTo>
                    <a:lnTo>
                      <a:pt x="1" y="70"/>
                    </a:lnTo>
                    <a:lnTo>
                      <a:pt x="1" y="74"/>
                    </a:lnTo>
                    <a:lnTo>
                      <a:pt x="0" y="78"/>
                    </a:lnTo>
                    <a:lnTo>
                      <a:pt x="0" y="83"/>
                    </a:lnTo>
                    <a:lnTo>
                      <a:pt x="0" y="87"/>
                    </a:lnTo>
                    <a:lnTo>
                      <a:pt x="0" y="91"/>
                    </a:lnTo>
                    <a:lnTo>
                      <a:pt x="0" y="94"/>
                    </a:lnTo>
                    <a:lnTo>
                      <a:pt x="0" y="98"/>
                    </a:lnTo>
                    <a:lnTo>
                      <a:pt x="0" y="101"/>
                    </a:lnTo>
                    <a:lnTo>
                      <a:pt x="0" y="103"/>
                    </a:lnTo>
                    <a:lnTo>
                      <a:pt x="0" y="107"/>
                    </a:lnTo>
                    <a:lnTo>
                      <a:pt x="1" y="110"/>
                    </a:lnTo>
                    <a:lnTo>
                      <a:pt x="4" y="114"/>
                    </a:lnTo>
                    <a:lnTo>
                      <a:pt x="8" y="114"/>
                    </a:lnTo>
                    <a:lnTo>
                      <a:pt x="12" y="114"/>
                    </a:lnTo>
                    <a:lnTo>
                      <a:pt x="15" y="110"/>
                    </a:lnTo>
                    <a:lnTo>
                      <a:pt x="15" y="109"/>
                    </a:lnTo>
                    <a:lnTo>
                      <a:pt x="16" y="105"/>
                    </a:lnTo>
                    <a:lnTo>
                      <a:pt x="16" y="99"/>
                    </a:lnTo>
                    <a:lnTo>
                      <a:pt x="17" y="94"/>
                    </a:lnTo>
                    <a:lnTo>
                      <a:pt x="17" y="90"/>
                    </a:lnTo>
                    <a:lnTo>
                      <a:pt x="17" y="86"/>
                    </a:lnTo>
                    <a:lnTo>
                      <a:pt x="17" y="82"/>
                    </a:lnTo>
                    <a:lnTo>
                      <a:pt x="17" y="78"/>
                    </a:lnTo>
                    <a:lnTo>
                      <a:pt x="17" y="74"/>
                    </a:lnTo>
                    <a:lnTo>
                      <a:pt x="19" y="70"/>
                    </a:lnTo>
                    <a:lnTo>
                      <a:pt x="19" y="66"/>
                    </a:lnTo>
                    <a:lnTo>
                      <a:pt x="20" y="62"/>
                    </a:lnTo>
                    <a:lnTo>
                      <a:pt x="20" y="56"/>
                    </a:lnTo>
                    <a:lnTo>
                      <a:pt x="20" y="52"/>
                    </a:lnTo>
                    <a:lnTo>
                      <a:pt x="20" y="47"/>
                    </a:lnTo>
                    <a:lnTo>
                      <a:pt x="20" y="43"/>
                    </a:lnTo>
                    <a:lnTo>
                      <a:pt x="20" y="39"/>
                    </a:lnTo>
                    <a:lnTo>
                      <a:pt x="21" y="35"/>
                    </a:lnTo>
                    <a:lnTo>
                      <a:pt x="21" y="31"/>
                    </a:lnTo>
                    <a:lnTo>
                      <a:pt x="21" y="27"/>
                    </a:lnTo>
                    <a:lnTo>
                      <a:pt x="21" y="24"/>
                    </a:lnTo>
                    <a:lnTo>
                      <a:pt x="21" y="20"/>
                    </a:lnTo>
                    <a:lnTo>
                      <a:pt x="21" y="16"/>
                    </a:lnTo>
                    <a:lnTo>
                      <a:pt x="21" y="15"/>
                    </a:lnTo>
                    <a:lnTo>
                      <a:pt x="21" y="9"/>
                    </a:lnTo>
                    <a:lnTo>
                      <a:pt x="23" y="7"/>
                    </a:lnTo>
                    <a:lnTo>
                      <a:pt x="21" y="3"/>
                    </a:lnTo>
                    <a:lnTo>
                      <a:pt x="19" y="0"/>
                    </a:lnTo>
                    <a:lnTo>
                      <a:pt x="16" y="0"/>
                    </a:lnTo>
                    <a:lnTo>
                      <a:pt x="13" y="1"/>
                    </a:lnTo>
                    <a:lnTo>
                      <a:pt x="7" y="4"/>
                    </a:lnTo>
                    <a:lnTo>
                      <a:pt x="5"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11" name="Freeform 115">
                <a:extLst>
                  <a:ext uri="{FF2B5EF4-FFF2-40B4-BE49-F238E27FC236}">
                    <a16:creationId xmlns:a16="http://schemas.microsoft.com/office/drawing/2014/main" id="{AEDAF7BB-87DD-49BD-BB53-B749B6520016}"/>
                  </a:ext>
                </a:extLst>
              </p:cNvPr>
              <p:cNvSpPr>
                <a:spLocks/>
              </p:cNvSpPr>
              <p:nvPr/>
            </p:nvSpPr>
            <p:spPr bwMode="auto">
              <a:xfrm>
                <a:off x="4022" y="1404"/>
                <a:ext cx="47" cy="45"/>
              </a:xfrm>
              <a:custGeom>
                <a:avLst/>
                <a:gdLst>
                  <a:gd name="T0" fmla="*/ 76 w 38"/>
                  <a:gd name="T1" fmla="*/ 0 h 46"/>
                  <a:gd name="T2" fmla="*/ 65 w 38"/>
                  <a:gd name="T3" fmla="*/ 1 h 46"/>
                  <a:gd name="T4" fmla="*/ 46 w 38"/>
                  <a:gd name="T5" fmla="*/ 21 h 46"/>
                  <a:gd name="T6" fmla="*/ 40 w 38"/>
                  <a:gd name="T7" fmla="*/ 32 h 46"/>
                  <a:gd name="T8" fmla="*/ 34 w 38"/>
                  <a:gd name="T9" fmla="*/ 47 h 46"/>
                  <a:gd name="T10" fmla="*/ 25 w 38"/>
                  <a:gd name="T11" fmla="*/ 62 h 46"/>
                  <a:gd name="T12" fmla="*/ 19 w 38"/>
                  <a:gd name="T13" fmla="*/ 78 h 46"/>
                  <a:gd name="T14" fmla="*/ 15 w 38"/>
                  <a:gd name="T15" fmla="*/ 90 h 46"/>
                  <a:gd name="T16" fmla="*/ 4 w 38"/>
                  <a:gd name="T17" fmla="*/ 104 h 46"/>
                  <a:gd name="T18" fmla="*/ 2 w 38"/>
                  <a:gd name="T19" fmla="*/ 120 h 46"/>
                  <a:gd name="T20" fmla="*/ 2 w 38"/>
                  <a:gd name="T21" fmla="*/ 138 h 46"/>
                  <a:gd name="T22" fmla="*/ 0 w 38"/>
                  <a:gd name="T23" fmla="*/ 159 h 46"/>
                  <a:gd name="T24" fmla="*/ 3 w 38"/>
                  <a:gd name="T25" fmla="*/ 164 h 46"/>
                  <a:gd name="T26" fmla="*/ 17 w 38"/>
                  <a:gd name="T27" fmla="*/ 162 h 46"/>
                  <a:gd name="T28" fmla="*/ 34 w 38"/>
                  <a:gd name="T29" fmla="*/ 143 h 46"/>
                  <a:gd name="T30" fmla="*/ 40 w 38"/>
                  <a:gd name="T31" fmla="*/ 138 h 46"/>
                  <a:gd name="T32" fmla="*/ 46 w 38"/>
                  <a:gd name="T33" fmla="*/ 122 h 46"/>
                  <a:gd name="T34" fmla="*/ 54 w 38"/>
                  <a:gd name="T35" fmla="*/ 119 h 46"/>
                  <a:gd name="T36" fmla="*/ 65 w 38"/>
                  <a:gd name="T37" fmla="*/ 103 h 46"/>
                  <a:gd name="T38" fmla="*/ 72 w 38"/>
                  <a:gd name="T39" fmla="*/ 89 h 46"/>
                  <a:gd name="T40" fmla="*/ 76 w 38"/>
                  <a:gd name="T41" fmla="*/ 71 h 46"/>
                  <a:gd name="T42" fmla="*/ 81 w 38"/>
                  <a:gd name="T43" fmla="*/ 58 h 46"/>
                  <a:gd name="T44" fmla="*/ 88 w 38"/>
                  <a:gd name="T45" fmla="*/ 47 h 46"/>
                  <a:gd name="T46" fmla="*/ 91 w 38"/>
                  <a:gd name="T47" fmla="*/ 32 h 46"/>
                  <a:gd name="T48" fmla="*/ 93 w 38"/>
                  <a:gd name="T49" fmla="*/ 28 h 46"/>
                  <a:gd name="T50" fmla="*/ 93 w 38"/>
                  <a:gd name="T51" fmla="*/ 18 h 46"/>
                  <a:gd name="T52" fmla="*/ 93 w 38"/>
                  <a:gd name="T53" fmla="*/ 16 h 46"/>
                  <a:gd name="T54" fmla="*/ 91 w 38"/>
                  <a:gd name="T55" fmla="*/ 1 h 46"/>
                  <a:gd name="T56" fmla="*/ 84 w 38"/>
                  <a:gd name="T57" fmla="*/ 0 h 46"/>
                  <a:gd name="T58" fmla="*/ 76 w 38"/>
                  <a:gd name="T59" fmla="*/ 0 h 46"/>
                  <a:gd name="T60" fmla="*/ 76 w 38"/>
                  <a:gd name="T61" fmla="*/ 0 h 46"/>
                  <a:gd name="T62" fmla="*/ 76 w 38"/>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46"/>
                  <a:gd name="T98" fmla="*/ 38 w 38"/>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46">
                    <a:moveTo>
                      <a:pt x="31" y="0"/>
                    </a:moveTo>
                    <a:lnTo>
                      <a:pt x="26" y="1"/>
                    </a:lnTo>
                    <a:lnTo>
                      <a:pt x="19" y="6"/>
                    </a:lnTo>
                    <a:lnTo>
                      <a:pt x="16" y="9"/>
                    </a:lnTo>
                    <a:lnTo>
                      <a:pt x="14" y="13"/>
                    </a:lnTo>
                    <a:lnTo>
                      <a:pt x="11" y="17"/>
                    </a:lnTo>
                    <a:lnTo>
                      <a:pt x="8" y="22"/>
                    </a:lnTo>
                    <a:lnTo>
                      <a:pt x="6" y="25"/>
                    </a:lnTo>
                    <a:lnTo>
                      <a:pt x="4" y="29"/>
                    </a:lnTo>
                    <a:lnTo>
                      <a:pt x="2" y="33"/>
                    </a:lnTo>
                    <a:lnTo>
                      <a:pt x="2" y="38"/>
                    </a:lnTo>
                    <a:lnTo>
                      <a:pt x="0" y="44"/>
                    </a:lnTo>
                    <a:lnTo>
                      <a:pt x="3" y="46"/>
                    </a:lnTo>
                    <a:lnTo>
                      <a:pt x="7" y="45"/>
                    </a:lnTo>
                    <a:lnTo>
                      <a:pt x="14" y="41"/>
                    </a:lnTo>
                    <a:lnTo>
                      <a:pt x="16" y="38"/>
                    </a:lnTo>
                    <a:lnTo>
                      <a:pt x="19" y="34"/>
                    </a:lnTo>
                    <a:lnTo>
                      <a:pt x="22" y="32"/>
                    </a:lnTo>
                    <a:lnTo>
                      <a:pt x="26" y="28"/>
                    </a:lnTo>
                    <a:lnTo>
                      <a:pt x="29" y="24"/>
                    </a:lnTo>
                    <a:lnTo>
                      <a:pt x="31" y="20"/>
                    </a:lnTo>
                    <a:lnTo>
                      <a:pt x="33" y="16"/>
                    </a:lnTo>
                    <a:lnTo>
                      <a:pt x="35" y="13"/>
                    </a:lnTo>
                    <a:lnTo>
                      <a:pt x="37" y="9"/>
                    </a:lnTo>
                    <a:lnTo>
                      <a:pt x="38" y="8"/>
                    </a:lnTo>
                    <a:lnTo>
                      <a:pt x="38" y="5"/>
                    </a:lnTo>
                    <a:lnTo>
                      <a:pt x="38" y="4"/>
                    </a:lnTo>
                    <a:lnTo>
                      <a:pt x="37" y="1"/>
                    </a:lnTo>
                    <a:lnTo>
                      <a:pt x="34" y="0"/>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grpSp>
        <p:pic>
          <p:nvPicPr>
            <p:cNvPr id="263" name="Picture 67" descr="j0238995">
              <a:extLst>
                <a:ext uri="{FF2B5EF4-FFF2-40B4-BE49-F238E27FC236}">
                  <a16:creationId xmlns:a16="http://schemas.microsoft.com/office/drawing/2014/main" id="{7D568E33-F89C-4A7A-AA48-ECE67737EA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275" y="4668831"/>
              <a:ext cx="434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4" name="Group 116">
              <a:extLst>
                <a:ext uri="{FF2B5EF4-FFF2-40B4-BE49-F238E27FC236}">
                  <a16:creationId xmlns:a16="http://schemas.microsoft.com/office/drawing/2014/main" id="{45B070C4-C190-46DC-A36A-A26033F5D53C}"/>
                </a:ext>
              </a:extLst>
            </p:cNvPr>
            <p:cNvGrpSpPr>
              <a:grpSpLocks/>
            </p:cNvGrpSpPr>
            <p:nvPr/>
          </p:nvGrpSpPr>
          <p:grpSpPr bwMode="auto">
            <a:xfrm>
              <a:off x="1619232" y="4784735"/>
              <a:ext cx="207962" cy="112714"/>
              <a:chOff x="5193" y="220"/>
              <a:chExt cx="301" cy="219"/>
            </a:xfrm>
          </p:grpSpPr>
          <p:sp>
            <p:nvSpPr>
              <p:cNvPr id="265" name="AutoShape 117">
                <a:extLst>
                  <a:ext uri="{FF2B5EF4-FFF2-40B4-BE49-F238E27FC236}">
                    <a16:creationId xmlns:a16="http://schemas.microsoft.com/office/drawing/2014/main" id="{7A0A02CA-F626-4ED6-A7BD-25BDDBFF3C1C}"/>
                  </a:ext>
                </a:extLst>
              </p:cNvPr>
              <p:cNvSpPr>
                <a:spLocks noChangeArrowheads="1"/>
              </p:cNvSpPr>
              <p:nvPr/>
            </p:nvSpPr>
            <p:spPr bwMode="auto">
              <a:xfrm>
                <a:off x="5193" y="247"/>
                <a:ext cx="199" cy="164"/>
              </a:xfrm>
              <a:prstGeom prst="triangle">
                <a:avLst>
                  <a:gd name="adj" fmla="val 50000"/>
                </a:avLst>
              </a:prstGeom>
              <a:solidFill>
                <a:srgbClr val="0099CC"/>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266" name="AutoShape 118">
                <a:extLst>
                  <a:ext uri="{FF2B5EF4-FFF2-40B4-BE49-F238E27FC236}">
                    <a16:creationId xmlns:a16="http://schemas.microsoft.com/office/drawing/2014/main" id="{7C64BF33-96B9-412C-8C14-F870DFACE9FC}"/>
                  </a:ext>
                </a:extLst>
              </p:cNvPr>
              <p:cNvSpPr>
                <a:spLocks noChangeArrowheads="1"/>
              </p:cNvSpPr>
              <p:nvPr/>
            </p:nvSpPr>
            <p:spPr bwMode="auto">
              <a:xfrm>
                <a:off x="5295" y="220"/>
                <a:ext cx="199"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267" name="AutoShape 119">
                <a:extLst>
                  <a:ext uri="{FF2B5EF4-FFF2-40B4-BE49-F238E27FC236}">
                    <a16:creationId xmlns:a16="http://schemas.microsoft.com/office/drawing/2014/main" id="{D82CD8FD-3236-478D-B66A-05FA57541E25}"/>
                  </a:ext>
                </a:extLst>
              </p:cNvPr>
              <p:cNvSpPr>
                <a:spLocks noChangeArrowheads="1"/>
              </p:cNvSpPr>
              <p:nvPr/>
            </p:nvSpPr>
            <p:spPr bwMode="auto">
              <a:xfrm>
                <a:off x="5254" y="275"/>
                <a:ext cx="201"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grpSp>
      </p:grpSp>
      <p:grpSp>
        <p:nvGrpSpPr>
          <p:cNvPr id="312" name="270 Grupo">
            <a:extLst>
              <a:ext uri="{FF2B5EF4-FFF2-40B4-BE49-F238E27FC236}">
                <a16:creationId xmlns:a16="http://schemas.microsoft.com/office/drawing/2014/main" id="{D6C8C73D-45E1-4C1B-8FAB-597FF8451B2E}"/>
              </a:ext>
            </a:extLst>
          </p:cNvPr>
          <p:cNvGrpSpPr>
            <a:grpSpLocks noChangeAspect="1"/>
          </p:cNvGrpSpPr>
          <p:nvPr/>
        </p:nvGrpSpPr>
        <p:grpSpPr bwMode="auto">
          <a:xfrm>
            <a:off x="2932113" y="4472402"/>
            <a:ext cx="540000" cy="241150"/>
            <a:chOff x="1184275" y="4641860"/>
            <a:chExt cx="642919" cy="287321"/>
          </a:xfrm>
        </p:grpSpPr>
        <p:grpSp>
          <p:nvGrpSpPr>
            <p:cNvPr id="313" name="Group 71">
              <a:extLst>
                <a:ext uri="{FF2B5EF4-FFF2-40B4-BE49-F238E27FC236}">
                  <a16:creationId xmlns:a16="http://schemas.microsoft.com/office/drawing/2014/main" id="{571BD4C6-5C70-4302-BF3A-03ADECAF6C1F}"/>
                </a:ext>
              </a:extLst>
            </p:cNvPr>
            <p:cNvGrpSpPr>
              <a:grpSpLocks/>
            </p:cNvGrpSpPr>
            <p:nvPr/>
          </p:nvGrpSpPr>
          <p:grpSpPr bwMode="auto">
            <a:xfrm>
              <a:off x="1547811" y="4641860"/>
              <a:ext cx="192086" cy="239713"/>
              <a:chOff x="2788" y="709"/>
              <a:chExt cx="1286" cy="1027"/>
            </a:xfrm>
          </p:grpSpPr>
          <p:sp>
            <p:nvSpPr>
              <p:cNvPr id="319" name="Rectangle 72">
                <a:extLst>
                  <a:ext uri="{FF2B5EF4-FFF2-40B4-BE49-F238E27FC236}">
                    <a16:creationId xmlns:a16="http://schemas.microsoft.com/office/drawing/2014/main" id="{FD7E9DCE-00A2-4CCD-907F-5984FA242A7D}"/>
                  </a:ext>
                </a:extLst>
              </p:cNvPr>
              <p:cNvSpPr>
                <a:spLocks noChangeArrowheads="1"/>
              </p:cNvSpPr>
              <p:nvPr/>
            </p:nvSpPr>
            <p:spPr bwMode="auto">
              <a:xfrm>
                <a:off x="3055" y="883"/>
                <a:ext cx="1002" cy="778"/>
              </a:xfrm>
              <a:prstGeom prst="rect">
                <a:avLst/>
              </a:prstGeom>
              <a:solidFill>
                <a:schemeClr val="bg1"/>
              </a:solidFill>
              <a:ln w="9525">
                <a:no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320" name="Freeform 73">
                <a:extLst>
                  <a:ext uri="{FF2B5EF4-FFF2-40B4-BE49-F238E27FC236}">
                    <a16:creationId xmlns:a16="http://schemas.microsoft.com/office/drawing/2014/main" id="{D0C6916A-A6AB-4C50-9081-0CFE741E4D1D}"/>
                  </a:ext>
                </a:extLst>
              </p:cNvPr>
              <p:cNvSpPr>
                <a:spLocks/>
              </p:cNvSpPr>
              <p:nvPr/>
            </p:nvSpPr>
            <p:spPr bwMode="auto">
              <a:xfrm>
                <a:off x="3420" y="883"/>
                <a:ext cx="177" cy="121"/>
              </a:xfrm>
              <a:custGeom>
                <a:avLst/>
                <a:gdLst>
                  <a:gd name="T0" fmla="*/ 0 w 157"/>
                  <a:gd name="T1" fmla="*/ 123 h 104"/>
                  <a:gd name="T2" fmla="*/ 168 w 157"/>
                  <a:gd name="T3" fmla="*/ 323 h 104"/>
                  <a:gd name="T4" fmla="*/ 461 w 157"/>
                  <a:gd name="T5" fmla="*/ 2 h 104"/>
                  <a:gd name="T6" fmla="*/ 458 w 157"/>
                  <a:gd name="T7" fmla="*/ 0 h 104"/>
                  <a:gd name="T8" fmla="*/ 441 w 157"/>
                  <a:gd name="T9" fmla="*/ 0 h 104"/>
                  <a:gd name="T10" fmla="*/ 431 w 157"/>
                  <a:gd name="T11" fmla="*/ 0 h 104"/>
                  <a:gd name="T12" fmla="*/ 423 w 157"/>
                  <a:gd name="T13" fmla="*/ 0 h 104"/>
                  <a:gd name="T14" fmla="*/ 406 w 157"/>
                  <a:gd name="T15" fmla="*/ 0 h 104"/>
                  <a:gd name="T16" fmla="*/ 393 w 157"/>
                  <a:gd name="T17" fmla="*/ 0 h 104"/>
                  <a:gd name="T18" fmla="*/ 375 w 157"/>
                  <a:gd name="T19" fmla="*/ 0 h 104"/>
                  <a:gd name="T20" fmla="*/ 368 w 157"/>
                  <a:gd name="T21" fmla="*/ 0 h 104"/>
                  <a:gd name="T22" fmla="*/ 345 w 157"/>
                  <a:gd name="T23" fmla="*/ 0 h 104"/>
                  <a:gd name="T24" fmla="*/ 326 w 157"/>
                  <a:gd name="T25" fmla="*/ 0 h 104"/>
                  <a:gd name="T26" fmla="*/ 319 w 157"/>
                  <a:gd name="T27" fmla="*/ 0 h 104"/>
                  <a:gd name="T28" fmla="*/ 306 w 157"/>
                  <a:gd name="T29" fmla="*/ 0 h 104"/>
                  <a:gd name="T30" fmla="*/ 291 w 157"/>
                  <a:gd name="T31" fmla="*/ 0 h 104"/>
                  <a:gd name="T32" fmla="*/ 286 w 157"/>
                  <a:gd name="T33" fmla="*/ 0 h 104"/>
                  <a:gd name="T34" fmla="*/ 273 w 157"/>
                  <a:gd name="T35" fmla="*/ 0 h 104"/>
                  <a:gd name="T36" fmla="*/ 263 w 157"/>
                  <a:gd name="T37" fmla="*/ 0 h 104"/>
                  <a:gd name="T38" fmla="*/ 256 w 157"/>
                  <a:gd name="T39" fmla="*/ 0 h 104"/>
                  <a:gd name="T40" fmla="*/ 246 w 157"/>
                  <a:gd name="T41" fmla="*/ 0 h 104"/>
                  <a:gd name="T42" fmla="*/ 239 w 157"/>
                  <a:gd name="T43" fmla="*/ 0 h 104"/>
                  <a:gd name="T44" fmla="*/ 227 w 157"/>
                  <a:gd name="T45" fmla="*/ 0 h 104"/>
                  <a:gd name="T46" fmla="*/ 213 w 157"/>
                  <a:gd name="T47" fmla="*/ 0 h 104"/>
                  <a:gd name="T48" fmla="*/ 205 w 157"/>
                  <a:gd name="T49" fmla="*/ 0 h 104"/>
                  <a:gd name="T50" fmla="*/ 193 w 157"/>
                  <a:gd name="T51" fmla="*/ 0 h 104"/>
                  <a:gd name="T52" fmla="*/ 182 w 157"/>
                  <a:gd name="T53" fmla="*/ 0 h 104"/>
                  <a:gd name="T54" fmla="*/ 177 w 157"/>
                  <a:gd name="T55" fmla="*/ 0 h 104"/>
                  <a:gd name="T56" fmla="*/ 167 w 157"/>
                  <a:gd name="T57" fmla="*/ 0 h 104"/>
                  <a:gd name="T58" fmla="*/ 145 w 157"/>
                  <a:gd name="T59" fmla="*/ 0 h 104"/>
                  <a:gd name="T60" fmla="*/ 126 w 157"/>
                  <a:gd name="T61" fmla="*/ 0 h 104"/>
                  <a:gd name="T62" fmla="*/ 112 w 157"/>
                  <a:gd name="T63" fmla="*/ 0 h 104"/>
                  <a:gd name="T64" fmla="*/ 97 w 157"/>
                  <a:gd name="T65" fmla="*/ 0 h 104"/>
                  <a:gd name="T66" fmla="*/ 77 w 157"/>
                  <a:gd name="T67" fmla="*/ 0 h 104"/>
                  <a:gd name="T68" fmla="*/ 67 w 157"/>
                  <a:gd name="T69" fmla="*/ 0 h 104"/>
                  <a:gd name="T70" fmla="*/ 53 w 157"/>
                  <a:gd name="T71" fmla="*/ 0 h 104"/>
                  <a:gd name="T72" fmla="*/ 42 w 157"/>
                  <a:gd name="T73" fmla="*/ 0 h 104"/>
                  <a:gd name="T74" fmla="*/ 33 w 157"/>
                  <a:gd name="T75" fmla="*/ 0 h 104"/>
                  <a:gd name="T76" fmla="*/ 23 w 157"/>
                  <a:gd name="T77" fmla="*/ 0 h 104"/>
                  <a:gd name="T78" fmla="*/ 18 w 157"/>
                  <a:gd name="T79" fmla="*/ 0 h 104"/>
                  <a:gd name="T80" fmla="*/ 18 w 157"/>
                  <a:gd name="T81" fmla="*/ 2 h 104"/>
                  <a:gd name="T82" fmla="*/ 14 w 157"/>
                  <a:gd name="T83" fmla="*/ 3 h 104"/>
                  <a:gd name="T84" fmla="*/ 3 w 157"/>
                  <a:gd name="T85" fmla="*/ 20 h 104"/>
                  <a:gd name="T86" fmla="*/ 2 w 157"/>
                  <a:gd name="T87" fmla="*/ 30 h 104"/>
                  <a:gd name="T88" fmla="*/ 2 w 157"/>
                  <a:gd name="T89" fmla="*/ 42 h 104"/>
                  <a:gd name="T90" fmla="*/ 2 w 157"/>
                  <a:gd name="T91" fmla="*/ 53 h 104"/>
                  <a:gd name="T92" fmla="*/ 2 w 157"/>
                  <a:gd name="T93" fmla="*/ 66 h 104"/>
                  <a:gd name="T94" fmla="*/ 0 w 157"/>
                  <a:gd name="T95" fmla="*/ 74 h 104"/>
                  <a:gd name="T96" fmla="*/ 0 w 157"/>
                  <a:gd name="T97" fmla="*/ 85 h 104"/>
                  <a:gd name="T98" fmla="*/ 0 w 157"/>
                  <a:gd name="T99" fmla="*/ 95 h 104"/>
                  <a:gd name="T100" fmla="*/ 0 w 157"/>
                  <a:gd name="T101" fmla="*/ 108 h 104"/>
                  <a:gd name="T102" fmla="*/ 0 w 157"/>
                  <a:gd name="T103" fmla="*/ 121 h 104"/>
                  <a:gd name="T104" fmla="*/ 0 w 157"/>
                  <a:gd name="T105" fmla="*/ 123 h 104"/>
                  <a:gd name="T106" fmla="*/ 0 w 157"/>
                  <a:gd name="T107" fmla="*/ 123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7"/>
                  <a:gd name="T163" fmla="*/ 0 h 104"/>
                  <a:gd name="T164" fmla="*/ 157 w 157"/>
                  <a:gd name="T165" fmla="*/ 104 h 1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7" h="104">
                    <a:moveTo>
                      <a:pt x="0" y="39"/>
                    </a:moveTo>
                    <a:lnTo>
                      <a:pt x="58" y="104"/>
                    </a:lnTo>
                    <a:lnTo>
                      <a:pt x="157" y="2"/>
                    </a:lnTo>
                    <a:lnTo>
                      <a:pt x="156" y="0"/>
                    </a:lnTo>
                    <a:lnTo>
                      <a:pt x="150" y="0"/>
                    </a:lnTo>
                    <a:lnTo>
                      <a:pt x="146" y="0"/>
                    </a:lnTo>
                    <a:lnTo>
                      <a:pt x="144" y="0"/>
                    </a:lnTo>
                    <a:lnTo>
                      <a:pt x="138" y="0"/>
                    </a:lnTo>
                    <a:lnTo>
                      <a:pt x="134" y="0"/>
                    </a:lnTo>
                    <a:lnTo>
                      <a:pt x="128" y="0"/>
                    </a:lnTo>
                    <a:lnTo>
                      <a:pt x="124" y="0"/>
                    </a:lnTo>
                    <a:lnTo>
                      <a:pt x="117" y="0"/>
                    </a:lnTo>
                    <a:lnTo>
                      <a:pt x="110" y="0"/>
                    </a:lnTo>
                    <a:lnTo>
                      <a:pt x="108" y="0"/>
                    </a:lnTo>
                    <a:lnTo>
                      <a:pt x="104" y="0"/>
                    </a:lnTo>
                    <a:lnTo>
                      <a:pt x="99" y="0"/>
                    </a:lnTo>
                    <a:lnTo>
                      <a:pt x="97" y="0"/>
                    </a:lnTo>
                    <a:lnTo>
                      <a:pt x="93" y="0"/>
                    </a:lnTo>
                    <a:lnTo>
                      <a:pt x="90" y="0"/>
                    </a:lnTo>
                    <a:lnTo>
                      <a:pt x="87" y="0"/>
                    </a:lnTo>
                    <a:lnTo>
                      <a:pt x="83" y="0"/>
                    </a:lnTo>
                    <a:lnTo>
                      <a:pt x="81" y="0"/>
                    </a:lnTo>
                    <a:lnTo>
                      <a:pt x="77" y="0"/>
                    </a:lnTo>
                    <a:lnTo>
                      <a:pt x="73" y="0"/>
                    </a:lnTo>
                    <a:lnTo>
                      <a:pt x="70" y="0"/>
                    </a:lnTo>
                    <a:lnTo>
                      <a:pt x="66" y="0"/>
                    </a:lnTo>
                    <a:lnTo>
                      <a:pt x="62" y="0"/>
                    </a:lnTo>
                    <a:lnTo>
                      <a:pt x="59" y="0"/>
                    </a:lnTo>
                    <a:lnTo>
                      <a:pt x="57" y="0"/>
                    </a:lnTo>
                    <a:lnTo>
                      <a:pt x="50" y="0"/>
                    </a:lnTo>
                    <a:lnTo>
                      <a:pt x="43" y="0"/>
                    </a:lnTo>
                    <a:lnTo>
                      <a:pt x="38" y="0"/>
                    </a:lnTo>
                    <a:lnTo>
                      <a:pt x="32" y="0"/>
                    </a:lnTo>
                    <a:lnTo>
                      <a:pt x="26" y="0"/>
                    </a:lnTo>
                    <a:lnTo>
                      <a:pt x="22" y="0"/>
                    </a:lnTo>
                    <a:lnTo>
                      <a:pt x="18" y="0"/>
                    </a:lnTo>
                    <a:lnTo>
                      <a:pt x="14" y="0"/>
                    </a:lnTo>
                    <a:lnTo>
                      <a:pt x="11" y="0"/>
                    </a:lnTo>
                    <a:lnTo>
                      <a:pt x="8" y="0"/>
                    </a:lnTo>
                    <a:lnTo>
                      <a:pt x="6" y="0"/>
                    </a:lnTo>
                    <a:lnTo>
                      <a:pt x="6" y="2"/>
                    </a:lnTo>
                    <a:lnTo>
                      <a:pt x="4" y="3"/>
                    </a:lnTo>
                    <a:lnTo>
                      <a:pt x="3" y="7"/>
                    </a:lnTo>
                    <a:lnTo>
                      <a:pt x="2" y="10"/>
                    </a:lnTo>
                    <a:lnTo>
                      <a:pt x="2" y="14"/>
                    </a:lnTo>
                    <a:lnTo>
                      <a:pt x="2" y="17"/>
                    </a:lnTo>
                    <a:lnTo>
                      <a:pt x="2" y="21"/>
                    </a:lnTo>
                    <a:lnTo>
                      <a:pt x="0" y="23"/>
                    </a:lnTo>
                    <a:lnTo>
                      <a:pt x="0" y="27"/>
                    </a:lnTo>
                    <a:lnTo>
                      <a:pt x="0" y="30"/>
                    </a:lnTo>
                    <a:lnTo>
                      <a:pt x="0" y="34"/>
                    </a:lnTo>
                    <a:lnTo>
                      <a:pt x="0" y="38"/>
                    </a:lnTo>
                    <a:lnTo>
                      <a:pt x="0" y="39"/>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21" name="Freeform 74">
                <a:extLst>
                  <a:ext uri="{FF2B5EF4-FFF2-40B4-BE49-F238E27FC236}">
                    <a16:creationId xmlns:a16="http://schemas.microsoft.com/office/drawing/2014/main" id="{3D4119F0-5FA4-43D7-9845-47A2BCCC53A2}"/>
                  </a:ext>
                </a:extLst>
              </p:cNvPr>
              <p:cNvSpPr>
                <a:spLocks/>
              </p:cNvSpPr>
              <p:nvPr/>
            </p:nvSpPr>
            <p:spPr bwMode="auto">
              <a:xfrm>
                <a:off x="3102" y="920"/>
                <a:ext cx="83" cy="121"/>
              </a:xfrm>
              <a:custGeom>
                <a:avLst/>
                <a:gdLst>
                  <a:gd name="T0" fmla="*/ 24 w 72"/>
                  <a:gd name="T1" fmla="*/ 16 h 111"/>
                  <a:gd name="T2" fmla="*/ 0 w 72"/>
                  <a:gd name="T3" fmla="*/ 324 h 111"/>
                  <a:gd name="T4" fmla="*/ 206 w 72"/>
                  <a:gd name="T5" fmla="*/ 0 h 111"/>
                  <a:gd name="T6" fmla="*/ 24 w 72"/>
                  <a:gd name="T7" fmla="*/ 16 h 111"/>
                  <a:gd name="T8" fmla="*/ 24 w 72"/>
                  <a:gd name="T9" fmla="*/ 16 h 111"/>
                  <a:gd name="T10" fmla="*/ 0 60000 65536"/>
                  <a:gd name="T11" fmla="*/ 0 60000 65536"/>
                  <a:gd name="T12" fmla="*/ 0 60000 65536"/>
                  <a:gd name="T13" fmla="*/ 0 60000 65536"/>
                  <a:gd name="T14" fmla="*/ 0 60000 65536"/>
                  <a:gd name="T15" fmla="*/ 0 w 72"/>
                  <a:gd name="T16" fmla="*/ 0 h 111"/>
                  <a:gd name="T17" fmla="*/ 72 w 72"/>
                  <a:gd name="T18" fmla="*/ 111 h 111"/>
                </a:gdLst>
                <a:ahLst/>
                <a:cxnLst>
                  <a:cxn ang="T10">
                    <a:pos x="T0" y="T1"/>
                  </a:cxn>
                  <a:cxn ang="T11">
                    <a:pos x="T2" y="T3"/>
                  </a:cxn>
                  <a:cxn ang="T12">
                    <a:pos x="T4" y="T5"/>
                  </a:cxn>
                  <a:cxn ang="T13">
                    <a:pos x="T6" y="T7"/>
                  </a:cxn>
                  <a:cxn ang="T14">
                    <a:pos x="T8" y="T9"/>
                  </a:cxn>
                </a:cxnLst>
                <a:rect l="T15" t="T16" r="T17" b="T18"/>
                <a:pathLst>
                  <a:path w="72" h="111">
                    <a:moveTo>
                      <a:pt x="9" y="5"/>
                    </a:moveTo>
                    <a:lnTo>
                      <a:pt x="0" y="111"/>
                    </a:lnTo>
                    <a:lnTo>
                      <a:pt x="72" y="0"/>
                    </a:lnTo>
                    <a:lnTo>
                      <a:pt x="9" y="5"/>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22" name="Freeform 75">
                <a:extLst>
                  <a:ext uri="{FF2B5EF4-FFF2-40B4-BE49-F238E27FC236}">
                    <a16:creationId xmlns:a16="http://schemas.microsoft.com/office/drawing/2014/main" id="{616CD11C-6DC0-4634-954D-304C5F4191FD}"/>
                  </a:ext>
                </a:extLst>
              </p:cNvPr>
              <p:cNvSpPr>
                <a:spLocks/>
              </p:cNvSpPr>
              <p:nvPr/>
            </p:nvSpPr>
            <p:spPr bwMode="auto">
              <a:xfrm>
                <a:off x="3479" y="1600"/>
                <a:ext cx="130" cy="76"/>
              </a:xfrm>
              <a:custGeom>
                <a:avLst/>
                <a:gdLst>
                  <a:gd name="T0" fmla="*/ 145 w 110"/>
                  <a:gd name="T1" fmla="*/ 0 h 63"/>
                  <a:gd name="T2" fmla="*/ 0 w 110"/>
                  <a:gd name="T3" fmla="*/ 116 h 63"/>
                  <a:gd name="T4" fmla="*/ 14 w 110"/>
                  <a:gd name="T5" fmla="*/ 183 h 63"/>
                  <a:gd name="T6" fmla="*/ 326 w 110"/>
                  <a:gd name="T7" fmla="*/ 183 h 63"/>
                  <a:gd name="T8" fmla="*/ 313 w 110"/>
                  <a:gd name="T9" fmla="*/ 69 h 63"/>
                  <a:gd name="T10" fmla="*/ 145 w 110"/>
                  <a:gd name="T11" fmla="*/ 0 h 63"/>
                  <a:gd name="T12" fmla="*/ 145 w 110"/>
                  <a:gd name="T13" fmla="*/ 0 h 63"/>
                  <a:gd name="T14" fmla="*/ 0 60000 65536"/>
                  <a:gd name="T15" fmla="*/ 0 60000 65536"/>
                  <a:gd name="T16" fmla="*/ 0 60000 65536"/>
                  <a:gd name="T17" fmla="*/ 0 60000 65536"/>
                  <a:gd name="T18" fmla="*/ 0 60000 65536"/>
                  <a:gd name="T19" fmla="*/ 0 60000 65536"/>
                  <a:gd name="T20" fmla="*/ 0 60000 65536"/>
                  <a:gd name="T21" fmla="*/ 0 w 110"/>
                  <a:gd name="T22" fmla="*/ 0 h 63"/>
                  <a:gd name="T23" fmla="*/ 110 w 11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63">
                    <a:moveTo>
                      <a:pt x="50" y="0"/>
                    </a:moveTo>
                    <a:lnTo>
                      <a:pt x="0" y="40"/>
                    </a:lnTo>
                    <a:lnTo>
                      <a:pt x="4" y="63"/>
                    </a:lnTo>
                    <a:lnTo>
                      <a:pt x="110" y="63"/>
                    </a:lnTo>
                    <a:lnTo>
                      <a:pt x="107" y="24"/>
                    </a:lnTo>
                    <a:lnTo>
                      <a:pt x="5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23" name="Freeform 76">
                <a:extLst>
                  <a:ext uri="{FF2B5EF4-FFF2-40B4-BE49-F238E27FC236}">
                    <a16:creationId xmlns:a16="http://schemas.microsoft.com/office/drawing/2014/main" id="{76531F2B-910F-4297-A483-B6D01E879FF0}"/>
                  </a:ext>
                </a:extLst>
              </p:cNvPr>
              <p:cNvSpPr>
                <a:spLocks/>
              </p:cNvSpPr>
              <p:nvPr/>
            </p:nvSpPr>
            <p:spPr bwMode="auto">
              <a:xfrm>
                <a:off x="3114" y="1593"/>
                <a:ext cx="83" cy="83"/>
              </a:xfrm>
              <a:custGeom>
                <a:avLst/>
                <a:gdLst>
                  <a:gd name="T0" fmla="*/ 0 w 82"/>
                  <a:gd name="T1" fmla="*/ 0 h 75"/>
                  <a:gd name="T2" fmla="*/ 0 w 82"/>
                  <a:gd name="T3" fmla="*/ 15 h 75"/>
                  <a:gd name="T4" fmla="*/ 0 w 82"/>
                  <a:gd name="T5" fmla="*/ 38 h 75"/>
                  <a:gd name="T6" fmla="*/ 0 w 82"/>
                  <a:gd name="T7" fmla="*/ 69 h 75"/>
                  <a:gd name="T8" fmla="*/ 0 w 82"/>
                  <a:gd name="T9" fmla="*/ 103 h 75"/>
                  <a:gd name="T10" fmla="*/ 0 w 82"/>
                  <a:gd name="T11" fmla="*/ 132 h 75"/>
                  <a:gd name="T12" fmla="*/ 1 w 82"/>
                  <a:gd name="T13" fmla="*/ 161 h 75"/>
                  <a:gd name="T14" fmla="*/ 16 w 82"/>
                  <a:gd name="T15" fmla="*/ 186 h 75"/>
                  <a:gd name="T16" fmla="*/ 26 w 82"/>
                  <a:gd name="T17" fmla="*/ 200 h 75"/>
                  <a:gd name="T18" fmla="*/ 48 w 82"/>
                  <a:gd name="T19" fmla="*/ 202 h 75"/>
                  <a:gd name="T20" fmla="*/ 87 w 82"/>
                  <a:gd name="T21" fmla="*/ 208 h 75"/>
                  <a:gd name="T22" fmla="*/ 112 w 82"/>
                  <a:gd name="T23" fmla="*/ 208 h 75"/>
                  <a:gd name="T24" fmla="*/ 138 w 82"/>
                  <a:gd name="T25" fmla="*/ 208 h 75"/>
                  <a:gd name="T26" fmla="*/ 164 w 82"/>
                  <a:gd name="T27" fmla="*/ 208 h 75"/>
                  <a:gd name="T28" fmla="*/ 205 w 82"/>
                  <a:gd name="T29" fmla="*/ 202 h 75"/>
                  <a:gd name="T30" fmla="*/ 232 w 82"/>
                  <a:gd name="T31" fmla="*/ 202 h 75"/>
                  <a:gd name="T32" fmla="*/ 250 w 82"/>
                  <a:gd name="T33" fmla="*/ 202 h 75"/>
                  <a:gd name="T34" fmla="*/ 253 w 82"/>
                  <a:gd name="T35" fmla="*/ 200 h 75"/>
                  <a:gd name="T36" fmla="*/ 253 w 82"/>
                  <a:gd name="T37" fmla="*/ 179 h 75"/>
                  <a:gd name="T38" fmla="*/ 253 w 82"/>
                  <a:gd name="T39" fmla="*/ 146 h 75"/>
                  <a:gd name="T40" fmla="*/ 253 w 82"/>
                  <a:gd name="T41" fmla="*/ 121 h 75"/>
                  <a:gd name="T42" fmla="*/ 239 w 82"/>
                  <a:gd name="T43" fmla="*/ 105 h 75"/>
                  <a:gd name="T44" fmla="*/ 219 w 82"/>
                  <a:gd name="T45" fmla="*/ 92 h 75"/>
                  <a:gd name="T46" fmla="*/ 193 w 82"/>
                  <a:gd name="T47" fmla="*/ 80 h 75"/>
                  <a:gd name="T48" fmla="*/ 170 w 82"/>
                  <a:gd name="T49" fmla="*/ 71 h 75"/>
                  <a:gd name="T50" fmla="*/ 145 w 82"/>
                  <a:gd name="T51" fmla="*/ 62 h 75"/>
                  <a:gd name="T52" fmla="*/ 128 w 82"/>
                  <a:gd name="T53" fmla="*/ 49 h 75"/>
                  <a:gd name="T54" fmla="*/ 109 w 82"/>
                  <a:gd name="T55" fmla="*/ 44 h 75"/>
                  <a:gd name="T56" fmla="*/ 85 w 82"/>
                  <a:gd name="T57" fmla="*/ 38 h 75"/>
                  <a:gd name="T58" fmla="*/ 53 w 82"/>
                  <a:gd name="T59" fmla="*/ 21 h 75"/>
                  <a:gd name="T60" fmla="*/ 20 w 82"/>
                  <a:gd name="T61" fmla="*/ 2 h 75"/>
                  <a:gd name="T62" fmla="*/ 1 w 82"/>
                  <a:gd name="T63" fmla="*/ 0 h 75"/>
                  <a:gd name="T64" fmla="*/ 0 w 82"/>
                  <a:gd name="T65" fmla="*/ 0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75"/>
                  <a:gd name="T101" fmla="*/ 82 w 82"/>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75">
                    <a:moveTo>
                      <a:pt x="0" y="0"/>
                    </a:moveTo>
                    <a:lnTo>
                      <a:pt x="0" y="0"/>
                    </a:lnTo>
                    <a:lnTo>
                      <a:pt x="0" y="2"/>
                    </a:lnTo>
                    <a:lnTo>
                      <a:pt x="0" y="5"/>
                    </a:lnTo>
                    <a:lnTo>
                      <a:pt x="0" y="9"/>
                    </a:lnTo>
                    <a:lnTo>
                      <a:pt x="0" y="13"/>
                    </a:lnTo>
                    <a:lnTo>
                      <a:pt x="0" y="18"/>
                    </a:lnTo>
                    <a:lnTo>
                      <a:pt x="0" y="25"/>
                    </a:lnTo>
                    <a:lnTo>
                      <a:pt x="0" y="32"/>
                    </a:lnTo>
                    <a:lnTo>
                      <a:pt x="0" y="37"/>
                    </a:lnTo>
                    <a:lnTo>
                      <a:pt x="0" y="42"/>
                    </a:lnTo>
                    <a:lnTo>
                      <a:pt x="0" y="48"/>
                    </a:lnTo>
                    <a:lnTo>
                      <a:pt x="1" y="54"/>
                    </a:lnTo>
                    <a:lnTo>
                      <a:pt x="1" y="58"/>
                    </a:lnTo>
                    <a:lnTo>
                      <a:pt x="3" y="64"/>
                    </a:lnTo>
                    <a:lnTo>
                      <a:pt x="5" y="67"/>
                    </a:lnTo>
                    <a:lnTo>
                      <a:pt x="7" y="71"/>
                    </a:lnTo>
                    <a:lnTo>
                      <a:pt x="9" y="72"/>
                    </a:lnTo>
                    <a:lnTo>
                      <a:pt x="12" y="73"/>
                    </a:lnTo>
                    <a:lnTo>
                      <a:pt x="16" y="73"/>
                    </a:lnTo>
                    <a:lnTo>
                      <a:pt x="23" y="75"/>
                    </a:lnTo>
                    <a:lnTo>
                      <a:pt x="28" y="75"/>
                    </a:lnTo>
                    <a:lnTo>
                      <a:pt x="34" y="75"/>
                    </a:lnTo>
                    <a:lnTo>
                      <a:pt x="36" y="75"/>
                    </a:lnTo>
                    <a:lnTo>
                      <a:pt x="40" y="75"/>
                    </a:lnTo>
                    <a:lnTo>
                      <a:pt x="44" y="75"/>
                    </a:lnTo>
                    <a:lnTo>
                      <a:pt x="47" y="75"/>
                    </a:lnTo>
                    <a:lnTo>
                      <a:pt x="54" y="75"/>
                    </a:lnTo>
                    <a:lnTo>
                      <a:pt x="60" y="75"/>
                    </a:lnTo>
                    <a:lnTo>
                      <a:pt x="66" y="73"/>
                    </a:lnTo>
                    <a:lnTo>
                      <a:pt x="71" y="73"/>
                    </a:lnTo>
                    <a:lnTo>
                      <a:pt x="75" y="73"/>
                    </a:lnTo>
                    <a:lnTo>
                      <a:pt x="78" y="73"/>
                    </a:lnTo>
                    <a:lnTo>
                      <a:pt x="80" y="73"/>
                    </a:lnTo>
                    <a:lnTo>
                      <a:pt x="82" y="73"/>
                    </a:lnTo>
                    <a:lnTo>
                      <a:pt x="82" y="72"/>
                    </a:lnTo>
                    <a:lnTo>
                      <a:pt x="82" y="69"/>
                    </a:lnTo>
                    <a:lnTo>
                      <a:pt x="82" y="64"/>
                    </a:lnTo>
                    <a:lnTo>
                      <a:pt x="82" y="60"/>
                    </a:lnTo>
                    <a:lnTo>
                      <a:pt x="82" y="53"/>
                    </a:lnTo>
                    <a:lnTo>
                      <a:pt x="82" y="49"/>
                    </a:lnTo>
                    <a:lnTo>
                      <a:pt x="82" y="44"/>
                    </a:lnTo>
                    <a:lnTo>
                      <a:pt x="80" y="41"/>
                    </a:lnTo>
                    <a:lnTo>
                      <a:pt x="78" y="38"/>
                    </a:lnTo>
                    <a:lnTo>
                      <a:pt x="75" y="37"/>
                    </a:lnTo>
                    <a:lnTo>
                      <a:pt x="70" y="33"/>
                    </a:lnTo>
                    <a:lnTo>
                      <a:pt x="66" y="32"/>
                    </a:lnTo>
                    <a:lnTo>
                      <a:pt x="62" y="29"/>
                    </a:lnTo>
                    <a:lnTo>
                      <a:pt x="59" y="28"/>
                    </a:lnTo>
                    <a:lnTo>
                      <a:pt x="55" y="26"/>
                    </a:lnTo>
                    <a:lnTo>
                      <a:pt x="52" y="24"/>
                    </a:lnTo>
                    <a:lnTo>
                      <a:pt x="48" y="22"/>
                    </a:lnTo>
                    <a:lnTo>
                      <a:pt x="46" y="21"/>
                    </a:lnTo>
                    <a:lnTo>
                      <a:pt x="42" y="18"/>
                    </a:lnTo>
                    <a:lnTo>
                      <a:pt x="38" y="17"/>
                    </a:lnTo>
                    <a:lnTo>
                      <a:pt x="35" y="16"/>
                    </a:lnTo>
                    <a:lnTo>
                      <a:pt x="31" y="14"/>
                    </a:lnTo>
                    <a:lnTo>
                      <a:pt x="27" y="13"/>
                    </a:lnTo>
                    <a:lnTo>
                      <a:pt x="24" y="10"/>
                    </a:lnTo>
                    <a:lnTo>
                      <a:pt x="17" y="8"/>
                    </a:lnTo>
                    <a:lnTo>
                      <a:pt x="12" y="5"/>
                    </a:lnTo>
                    <a:lnTo>
                      <a:pt x="7" y="2"/>
                    </a:lnTo>
                    <a:lnTo>
                      <a:pt x="4" y="1"/>
                    </a:lnTo>
                    <a:lnTo>
                      <a:pt x="1" y="0"/>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24" name="Freeform 77">
                <a:extLst>
                  <a:ext uri="{FF2B5EF4-FFF2-40B4-BE49-F238E27FC236}">
                    <a16:creationId xmlns:a16="http://schemas.microsoft.com/office/drawing/2014/main" id="{5095EDF5-16A5-4247-8363-0F78B74B8DCE}"/>
                  </a:ext>
                </a:extLst>
              </p:cNvPr>
              <p:cNvSpPr>
                <a:spLocks/>
              </p:cNvSpPr>
              <p:nvPr/>
            </p:nvSpPr>
            <p:spPr bwMode="auto">
              <a:xfrm>
                <a:off x="2783" y="709"/>
                <a:ext cx="861" cy="921"/>
              </a:xfrm>
              <a:custGeom>
                <a:avLst/>
                <a:gdLst>
                  <a:gd name="T0" fmla="*/ 1448 w 800"/>
                  <a:gd name="T1" fmla="*/ 19 h 858"/>
                  <a:gd name="T2" fmla="*/ 1362 w 800"/>
                  <a:gd name="T3" fmla="*/ 6 h 858"/>
                  <a:gd name="T4" fmla="*/ 1236 w 800"/>
                  <a:gd name="T5" fmla="*/ 1 h 858"/>
                  <a:gd name="T6" fmla="*/ 1078 w 800"/>
                  <a:gd name="T7" fmla="*/ 0 h 858"/>
                  <a:gd name="T8" fmla="*/ 906 w 800"/>
                  <a:gd name="T9" fmla="*/ 3 h 858"/>
                  <a:gd name="T10" fmla="*/ 727 w 800"/>
                  <a:gd name="T11" fmla="*/ 21 h 858"/>
                  <a:gd name="T12" fmla="*/ 552 w 800"/>
                  <a:gd name="T13" fmla="*/ 58 h 858"/>
                  <a:gd name="T14" fmla="*/ 397 w 800"/>
                  <a:gd name="T15" fmla="*/ 119 h 858"/>
                  <a:gd name="T16" fmla="*/ 272 w 800"/>
                  <a:gd name="T17" fmla="*/ 201 h 858"/>
                  <a:gd name="T18" fmla="*/ 176 w 800"/>
                  <a:gd name="T19" fmla="*/ 307 h 858"/>
                  <a:gd name="T20" fmla="*/ 99 w 800"/>
                  <a:gd name="T21" fmla="*/ 426 h 858"/>
                  <a:gd name="T22" fmla="*/ 50 w 800"/>
                  <a:gd name="T23" fmla="*/ 558 h 858"/>
                  <a:gd name="T24" fmla="*/ 18 w 800"/>
                  <a:gd name="T25" fmla="*/ 692 h 858"/>
                  <a:gd name="T26" fmla="*/ 0 w 800"/>
                  <a:gd name="T27" fmla="*/ 830 h 858"/>
                  <a:gd name="T28" fmla="*/ 0 w 800"/>
                  <a:gd name="T29" fmla="*/ 960 h 858"/>
                  <a:gd name="T30" fmla="*/ 16 w 800"/>
                  <a:gd name="T31" fmla="*/ 1082 h 858"/>
                  <a:gd name="T32" fmla="*/ 35 w 800"/>
                  <a:gd name="T33" fmla="*/ 1192 h 858"/>
                  <a:gd name="T34" fmla="*/ 66 w 800"/>
                  <a:gd name="T35" fmla="*/ 1283 h 858"/>
                  <a:gd name="T36" fmla="*/ 99 w 800"/>
                  <a:gd name="T37" fmla="*/ 1355 h 858"/>
                  <a:gd name="T38" fmla="*/ 139 w 800"/>
                  <a:gd name="T39" fmla="*/ 1415 h 858"/>
                  <a:gd name="T40" fmla="*/ 176 w 800"/>
                  <a:gd name="T41" fmla="*/ 1471 h 858"/>
                  <a:gd name="T42" fmla="*/ 208 w 800"/>
                  <a:gd name="T43" fmla="*/ 1517 h 858"/>
                  <a:gd name="T44" fmla="*/ 269 w 800"/>
                  <a:gd name="T45" fmla="*/ 1580 h 858"/>
                  <a:gd name="T46" fmla="*/ 316 w 800"/>
                  <a:gd name="T47" fmla="*/ 1619 h 858"/>
                  <a:gd name="T48" fmla="*/ 317 w 800"/>
                  <a:gd name="T49" fmla="*/ 1579 h 858"/>
                  <a:gd name="T50" fmla="*/ 317 w 800"/>
                  <a:gd name="T51" fmla="*/ 1471 h 858"/>
                  <a:gd name="T52" fmla="*/ 317 w 800"/>
                  <a:gd name="T53" fmla="*/ 1324 h 858"/>
                  <a:gd name="T54" fmla="*/ 317 w 800"/>
                  <a:gd name="T55" fmla="*/ 1150 h 858"/>
                  <a:gd name="T56" fmla="*/ 317 w 800"/>
                  <a:gd name="T57" fmla="*/ 966 h 858"/>
                  <a:gd name="T58" fmla="*/ 317 w 800"/>
                  <a:gd name="T59" fmla="*/ 789 h 858"/>
                  <a:gd name="T60" fmla="*/ 317 w 800"/>
                  <a:gd name="T61" fmla="*/ 627 h 858"/>
                  <a:gd name="T62" fmla="*/ 317 w 800"/>
                  <a:gd name="T63" fmla="*/ 507 h 858"/>
                  <a:gd name="T64" fmla="*/ 317 w 800"/>
                  <a:gd name="T65" fmla="*/ 440 h 858"/>
                  <a:gd name="T66" fmla="*/ 329 w 800"/>
                  <a:gd name="T67" fmla="*/ 376 h 858"/>
                  <a:gd name="T68" fmla="*/ 345 w 800"/>
                  <a:gd name="T69" fmla="*/ 327 h 858"/>
                  <a:gd name="T70" fmla="*/ 408 w 800"/>
                  <a:gd name="T71" fmla="*/ 272 h 858"/>
                  <a:gd name="T72" fmla="*/ 459 w 800"/>
                  <a:gd name="T73" fmla="*/ 254 h 858"/>
                  <a:gd name="T74" fmla="*/ 522 w 800"/>
                  <a:gd name="T75" fmla="*/ 252 h 858"/>
                  <a:gd name="T76" fmla="*/ 568 w 800"/>
                  <a:gd name="T77" fmla="*/ 249 h 858"/>
                  <a:gd name="T78" fmla="*/ 622 w 800"/>
                  <a:gd name="T79" fmla="*/ 248 h 858"/>
                  <a:gd name="T80" fmla="*/ 672 w 800"/>
                  <a:gd name="T81" fmla="*/ 248 h 858"/>
                  <a:gd name="T82" fmla="*/ 718 w 800"/>
                  <a:gd name="T83" fmla="*/ 248 h 858"/>
                  <a:gd name="T84" fmla="*/ 779 w 800"/>
                  <a:gd name="T85" fmla="*/ 248 h 858"/>
                  <a:gd name="T86" fmla="*/ 800 w 800"/>
                  <a:gd name="T87" fmla="*/ 170 h 858"/>
                  <a:gd name="T88" fmla="*/ 847 w 800"/>
                  <a:gd name="T89" fmla="*/ 148 h 858"/>
                  <a:gd name="T90" fmla="*/ 907 w 800"/>
                  <a:gd name="T91" fmla="*/ 129 h 858"/>
                  <a:gd name="T92" fmla="*/ 956 w 800"/>
                  <a:gd name="T93" fmla="*/ 113 h 858"/>
                  <a:gd name="T94" fmla="*/ 1010 w 800"/>
                  <a:gd name="T95" fmla="*/ 103 h 858"/>
                  <a:gd name="T96" fmla="*/ 1065 w 800"/>
                  <a:gd name="T97" fmla="*/ 89 h 858"/>
                  <a:gd name="T98" fmla="*/ 1129 w 800"/>
                  <a:gd name="T99" fmla="*/ 81 h 858"/>
                  <a:gd name="T100" fmla="*/ 1189 w 800"/>
                  <a:gd name="T101" fmla="*/ 79 h 858"/>
                  <a:gd name="T102" fmla="*/ 1246 w 800"/>
                  <a:gd name="T103" fmla="*/ 79 h 858"/>
                  <a:gd name="T104" fmla="*/ 1299 w 800"/>
                  <a:gd name="T105" fmla="*/ 81 h 858"/>
                  <a:gd name="T106" fmla="*/ 1350 w 800"/>
                  <a:gd name="T107" fmla="*/ 81 h 858"/>
                  <a:gd name="T108" fmla="*/ 1394 w 800"/>
                  <a:gd name="T109" fmla="*/ 87 h 858"/>
                  <a:gd name="T110" fmla="*/ 1461 w 800"/>
                  <a:gd name="T111" fmla="*/ 91 h 858"/>
                  <a:gd name="T112" fmla="*/ 1503 w 800"/>
                  <a:gd name="T113" fmla="*/ 97 h 8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0"/>
                  <a:gd name="T172" fmla="*/ 0 h 858"/>
                  <a:gd name="T173" fmla="*/ 800 w 800"/>
                  <a:gd name="T174" fmla="*/ 858 h 8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0" h="858">
                    <a:moveTo>
                      <a:pt x="794" y="12"/>
                    </a:moveTo>
                    <a:lnTo>
                      <a:pt x="791" y="12"/>
                    </a:lnTo>
                    <a:lnTo>
                      <a:pt x="787" y="12"/>
                    </a:lnTo>
                    <a:lnTo>
                      <a:pt x="784" y="11"/>
                    </a:lnTo>
                    <a:lnTo>
                      <a:pt x="780" y="11"/>
                    </a:lnTo>
                    <a:lnTo>
                      <a:pt x="776" y="10"/>
                    </a:lnTo>
                    <a:lnTo>
                      <a:pt x="772" y="10"/>
                    </a:lnTo>
                    <a:lnTo>
                      <a:pt x="767" y="8"/>
                    </a:lnTo>
                    <a:lnTo>
                      <a:pt x="760" y="8"/>
                    </a:lnTo>
                    <a:lnTo>
                      <a:pt x="755" y="7"/>
                    </a:lnTo>
                    <a:lnTo>
                      <a:pt x="748" y="7"/>
                    </a:lnTo>
                    <a:lnTo>
                      <a:pt x="740" y="7"/>
                    </a:lnTo>
                    <a:lnTo>
                      <a:pt x="733" y="7"/>
                    </a:lnTo>
                    <a:lnTo>
                      <a:pt x="725" y="6"/>
                    </a:lnTo>
                    <a:lnTo>
                      <a:pt x="717" y="6"/>
                    </a:lnTo>
                    <a:lnTo>
                      <a:pt x="708" y="4"/>
                    </a:lnTo>
                    <a:lnTo>
                      <a:pt x="698" y="3"/>
                    </a:lnTo>
                    <a:lnTo>
                      <a:pt x="688" y="3"/>
                    </a:lnTo>
                    <a:lnTo>
                      <a:pt x="678" y="1"/>
                    </a:lnTo>
                    <a:lnTo>
                      <a:pt x="668" y="1"/>
                    </a:lnTo>
                    <a:lnTo>
                      <a:pt x="657" y="1"/>
                    </a:lnTo>
                    <a:lnTo>
                      <a:pt x="646" y="0"/>
                    </a:lnTo>
                    <a:lnTo>
                      <a:pt x="635" y="0"/>
                    </a:lnTo>
                    <a:lnTo>
                      <a:pt x="623" y="0"/>
                    </a:lnTo>
                    <a:lnTo>
                      <a:pt x="611" y="0"/>
                    </a:lnTo>
                    <a:lnTo>
                      <a:pt x="599" y="0"/>
                    </a:lnTo>
                    <a:lnTo>
                      <a:pt x="587" y="0"/>
                    </a:lnTo>
                    <a:lnTo>
                      <a:pt x="574" y="0"/>
                    </a:lnTo>
                    <a:lnTo>
                      <a:pt x="562" y="0"/>
                    </a:lnTo>
                    <a:lnTo>
                      <a:pt x="548" y="0"/>
                    </a:lnTo>
                    <a:lnTo>
                      <a:pt x="536" y="1"/>
                    </a:lnTo>
                    <a:lnTo>
                      <a:pt x="523" y="1"/>
                    </a:lnTo>
                    <a:lnTo>
                      <a:pt x="509" y="1"/>
                    </a:lnTo>
                    <a:lnTo>
                      <a:pt x="496" y="1"/>
                    </a:lnTo>
                    <a:lnTo>
                      <a:pt x="483" y="3"/>
                    </a:lnTo>
                    <a:lnTo>
                      <a:pt x="469" y="3"/>
                    </a:lnTo>
                    <a:lnTo>
                      <a:pt x="456" y="4"/>
                    </a:lnTo>
                    <a:lnTo>
                      <a:pt x="441" y="6"/>
                    </a:lnTo>
                    <a:lnTo>
                      <a:pt x="429" y="7"/>
                    </a:lnTo>
                    <a:lnTo>
                      <a:pt x="414" y="8"/>
                    </a:lnTo>
                    <a:lnTo>
                      <a:pt x="401" y="11"/>
                    </a:lnTo>
                    <a:lnTo>
                      <a:pt x="387" y="12"/>
                    </a:lnTo>
                    <a:lnTo>
                      <a:pt x="374" y="15"/>
                    </a:lnTo>
                    <a:lnTo>
                      <a:pt x="361" y="16"/>
                    </a:lnTo>
                    <a:lnTo>
                      <a:pt x="347" y="19"/>
                    </a:lnTo>
                    <a:lnTo>
                      <a:pt x="334" y="22"/>
                    </a:lnTo>
                    <a:lnTo>
                      <a:pt x="322" y="26"/>
                    </a:lnTo>
                    <a:lnTo>
                      <a:pt x="308" y="28"/>
                    </a:lnTo>
                    <a:lnTo>
                      <a:pt x="295" y="31"/>
                    </a:lnTo>
                    <a:lnTo>
                      <a:pt x="283" y="35"/>
                    </a:lnTo>
                    <a:lnTo>
                      <a:pt x="271" y="39"/>
                    </a:lnTo>
                    <a:lnTo>
                      <a:pt x="259" y="43"/>
                    </a:lnTo>
                    <a:lnTo>
                      <a:pt x="247" y="47"/>
                    </a:lnTo>
                    <a:lnTo>
                      <a:pt x="234" y="52"/>
                    </a:lnTo>
                    <a:lnTo>
                      <a:pt x="224" y="58"/>
                    </a:lnTo>
                    <a:lnTo>
                      <a:pt x="212" y="62"/>
                    </a:lnTo>
                    <a:lnTo>
                      <a:pt x="201" y="67"/>
                    </a:lnTo>
                    <a:lnTo>
                      <a:pt x="190" y="73"/>
                    </a:lnTo>
                    <a:lnTo>
                      <a:pt x="181" y="79"/>
                    </a:lnTo>
                    <a:lnTo>
                      <a:pt x="171" y="85"/>
                    </a:lnTo>
                    <a:lnTo>
                      <a:pt x="162" y="91"/>
                    </a:lnTo>
                    <a:lnTo>
                      <a:pt x="153" y="99"/>
                    </a:lnTo>
                    <a:lnTo>
                      <a:pt x="145" y="106"/>
                    </a:lnTo>
                    <a:lnTo>
                      <a:pt x="137" y="114"/>
                    </a:lnTo>
                    <a:lnTo>
                      <a:pt x="129" y="121"/>
                    </a:lnTo>
                    <a:lnTo>
                      <a:pt x="121" y="129"/>
                    </a:lnTo>
                    <a:lnTo>
                      <a:pt x="114" y="135"/>
                    </a:lnTo>
                    <a:lnTo>
                      <a:pt x="107" y="144"/>
                    </a:lnTo>
                    <a:lnTo>
                      <a:pt x="99" y="152"/>
                    </a:lnTo>
                    <a:lnTo>
                      <a:pt x="94" y="161"/>
                    </a:lnTo>
                    <a:lnTo>
                      <a:pt x="87" y="170"/>
                    </a:lnTo>
                    <a:lnTo>
                      <a:pt x="80" y="178"/>
                    </a:lnTo>
                    <a:lnTo>
                      <a:pt x="75" y="188"/>
                    </a:lnTo>
                    <a:lnTo>
                      <a:pt x="70" y="197"/>
                    </a:lnTo>
                    <a:lnTo>
                      <a:pt x="64" y="207"/>
                    </a:lnTo>
                    <a:lnTo>
                      <a:pt x="59" y="215"/>
                    </a:lnTo>
                    <a:lnTo>
                      <a:pt x="53" y="225"/>
                    </a:lnTo>
                    <a:lnTo>
                      <a:pt x="48" y="235"/>
                    </a:lnTo>
                    <a:lnTo>
                      <a:pt x="45" y="244"/>
                    </a:lnTo>
                    <a:lnTo>
                      <a:pt x="40" y="253"/>
                    </a:lnTo>
                    <a:lnTo>
                      <a:pt x="37" y="264"/>
                    </a:lnTo>
                    <a:lnTo>
                      <a:pt x="33" y="273"/>
                    </a:lnTo>
                    <a:lnTo>
                      <a:pt x="29" y="284"/>
                    </a:lnTo>
                    <a:lnTo>
                      <a:pt x="27" y="294"/>
                    </a:lnTo>
                    <a:lnTo>
                      <a:pt x="23" y="304"/>
                    </a:lnTo>
                    <a:lnTo>
                      <a:pt x="20" y="314"/>
                    </a:lnTo>
                    <a:lnTo>
                      <a:pt x="17" y="324"/>
                    </a:lnTo>
                    <a:lnTo>
                      <a:pt x="15" y="335"/>
                    </a:lnTo>
                    <a:lnTo>
                      <a:pt x="13" y="345"/>
                    </a:lnTo>
                    <a:lnTo>
                      <a:pt x="11" y="355"/>
                    </a:lnTo>
                    <a:lnTo>
                      <a:pt x="9" y="366"/>
                    </a:lnTo>
                    <a:lnTo>
                      <a:pt x="8" y="375"/>
                    </a:lnTo>
                    <a:lnTo>
                      <a:pt x="5" y="386"/>
                    </a:lnTo>
                    <a:lnTo>
                      <a:pt x="4" y="397"/>
                    </a:lnTo>
                    <a:lnTo>
                      <a:pt x="4" y="407"/>
                    </a:lnTo>
                    <a:lnTo>
                      <a:pt x="3" y="418"/>
                    </a:lnTo>
                    <a:lnTo>
                      <a:pt x="1" y="428"/>
                    </a:lnTo>
                    <a:lnTo>
                      <a:pt x="0" y="438"/>
                    </a:lnTo>
                    <a:lnTo>
                      <a:pt x="0" y="448"/>
                    </a:lnTo>
                    <a:lnTo>
                      <a:pt x="0" y="458"/>
                    </a:lnTo>
                    <a:lnTo>
                      <a:pt x="0" y="468"/>
                    </a:lnTo>
                    <a:lnTo>
                      <a:pt x="0" y="479"/>
                    </a:lnTo>
                    <a:lnTo>
                      <a:pt x="0" y="489"/>
                    </a:lnTo>
                    <a:lnTo>
                      <a:pt x="0" y="499"/>
                    </a:lnTo>
                    <a:lnTo>
                      <a:pt x="0" y="508"/>
                    </a:lnTo>
                    <a:lnTo>
                      <a:pt x="0" y="517"/>
                    </a:lnTo>
                    <a:lnTo>
                      <a:pt x="1" y="527"/>
                    </a:lnTo>
                    <a:lnTo>
                      <a:pt x="1" y="536"/>
                    </a:lnTo>
                    <a:lnTo>
                      <a:pt x="3" y="545"/>
                    </a:lnTo>
                    <a:lnTo>
                      <a:pt x="4" y="555"/>
                    </a:lnTo>
                    <a:lnTo>
                      <a:pt x="5" y="564"/>
                    </a:lnTo>
                    <a:lnTo>
                      <a:pt x="7" y="572"/>
                    </a:lnTo>
                    <a:lnTo>
                      <a:pt x="8" y="582"/>
                    </a:lnTo>
                    <a:lnTo>
                      <a:pt x="9" y="590"/>
                    </a:lnTo>
                    <a:lnTo>
                      <a:pt x="11" y="598"/>
                    </a:lnTo>
                    <a:lnTo>
                      <a:pt x="13" y="606"/>
                    </a:lnTo>
                    <a:lnTo>
                      <a:pt x="15" y="614"/>
                    </a:lnTo>
                    <a:lnTo>
                      <a:pt x="16" y="622"/>
                    </a:lnTo>
                    <a:lnTo>
                      <a:pt x="19" y="630"/>
                    </a:lnTo>
                    <a:lnTo>
                      <a:pt x="20" y="638"/>
                    </a:lnTo>
                    <a:lnTo>
                      <a:pt x="23" y="645"/>
                    </a:lnTo>
                    <a:lnTo>
                      <a:pt x="25" y="651"/>
                    </a:lnTo>
                    <a:lnTo>
                      <a:pt x="28" y="659"/>
                    </a:lnTo>
                    <a:lnTo>
                      <a:pt x="29" y="665"/>
                    </a:lnTo>
                    <a:lnTo>
                      <a:pt x="33" y="671"/>
                    </a:lnTo>
                    <a:lnTo>
                      <a:pt x="35" y="678"/>
                    </a:lnTo>
                    <a:lnTo>
                      <a:pt x="37" y="685"/>
                    </a:lnTo>
                    <a:lnTo>
                      <a:pt x="40" y="690"/>
                    </a:lnTo>
                    <a:lnTo>
                      <a:pt x="43" y="696"/>
                    </a:lnTo>
                    <a:lnTo>
                      <a:pt x="45" y="701"/>
                    </a:lnTo>
                    <a:lnTo>
                      <a:pt x="48" y="706"/>
                    </a:lnTo>
                    <a:lnTo>
                      <a:pt x="51" y="710"/>
                    </a:lnTo>
                    <a:lnTo>
                      <a:pt x="53" y="716"/>
                    </a:lnTo>
                    <a:lnTo>
                      <a:pt x="56" y="721"/>
                    </a:lnTo>
                    <a:lnTo>
                      <a:pt x="59" y="726"/>
                    </a:lnTo>
                    <a:lnTo>
                      <a:pt x="62" y="730"/>
                    </a:lnTo>
                    <a:lnTo>
                      <a:pt x="64" y="734"/>
                    </a:lnTo>
                    <a:lnTo>
                      <a:pt x="68" y="740"/>
                    </a:lnTo>
                    <a:lnTo>
                      <a:pt x="71" y="744"/>
                    </a:lnTo>
                    <a:lnTo>
                      <a:pt x="74" y="748"/>
                    </a:lnTo>
                    <a:lnTo>
                      <a:pt x="76" y="753"/>
                    </a:lnTo>
                    <a:lnTo>
                      <a:pt x="79" y="757"/>
                    </a:lnTo>
                    <a:lnTo>
                      <a:pt x="83" y="763"/>
                    </a:lnTo>
                    <a:lnTo>
                      <a:pt x="84" y="765"/>
                    </a:lnTo>
                    <a:lnTo>
                      <a:pt x="88" y="769"/>
                    </a:lnTo>
                    <a:lnTo>
                      <a:pt x="90" y="773"/>
                    </a:lnTo>
                    <a:lnTo>
                      <a:pt x="94" y="777"/>
                    </a:lnTo>
                    <a:lnTo>
                      <a:pt x="95" y="781"/>
                    </a:lnTo>
                    <a:lnTo>
                      <a:pt x="99" y="784"/>
                    </a:lnTo>
                    <a:lnTo>
                      <a:pt x="102" y="788"/>
                    </a:lnTo>
                    <a:lnTo>
                      <a:pt x="104" y="792"/>
                    </a:lnTo>
                    <a:lnTo>
                      <a:pt x="107" y="795"/>
                    </a:lnTo>
                    <a:lnTo>
                      <a:pt x="108" y="799"/>
                    </a:lnTo>
                    <a:lnTo>
                      <a:pt x="111" y="801"/>
                    </a:lnTo>
                    <a:lnTo>
                      <a:pt x="114" y="804"/>
                    </a:lnTo>
                    <a:lnTo>
                      <a:pt x="119" y="811"/>
                    </a:lnTo>
                    <a:lnTo>
                      <a:pt x="125" y="816"/>
                    </a:lnTo>
                    <a:lnTo>
                      <a:pt x="129" y="820"/>
                    </a:lnTo>
                    <a:lnTo>
                      <a:pt x="134" y="826"/>
                    </a:lnTo>
                    <a:lnTo>
                      <a:pt x="138" y="830"/>
                    </a:lnTo>
                    <a:lnTo>
                      <a:pt x="143" y="835"/>
                    </a:lnTo>
                    <a:lnTo>
                      <a:pt x="146" y="838"/>
                    </a:lnTo>
                    <a:lnTo>
                      <a:pt x="150" y="842"/>
                    </a:lnTo>
                    <a:lnTo>
                      <a:pt x="154" y="844"/>
                    </a:lnTo>
                    <a:lnTo>
                      <a:pt x="157" y="847"/>
                    </a:lnTo>
                    <a:lnTo>
                      <a:pt x="162" y="851"/>
                    </a:lnTo>
                    <a:lnTo>
                      <a:pt x="166" y="855"/>
                    </a:lnTo>
                    <a:lnTo>
                      <a:pt x="169" y="856"/>
                    </a:lnTo>
                    <a:lnTo>
                      <a:pt x="170" y="858"/>
                    </a:lnTo>
                    <a:lnTo>
                      <a:pt x="170" y="856"/>
                    </a:lnTo>
                    <a:lnTo>
                      <a:pt x="170" y="851"/>
                    </a:lnTo>
                    <a:lnTo>
                      <a:pt x="170" y="847"/>
                    </a:lnTo>
                    <a:lnTo>
                      <a:pt x="170" y="843"/>
                    </a:lnTo>
                    <a:lnTo>
                      <a:pt x="170" y="838"/>
                    </a:lnTo>
                    <a:lnTo>
                      <a:pt x="170" y="834"/>
                    </a:lnTo>
                    <a:lnTo>
                      <a:pt x="170" y="827"/>
                    </a:lnTo>
                    <a:lnTo>
                      <a:pt x="170" y="820"/>
                    </a:lnTo>
                    <a:lnTo>
                      <a:pt x="170" y="812"/>
                    </a:lnTo>
                    <a:lnTo>
                      <a:pt x="170" y="804"/>
                    </a:lnTo>
                    <a:lnTo>
                      <a:pt x="170" y="796"/>
                    </a:lnTo>
                    <a:lnTo>
                      <a:pt x="170" y="787"/>
                    </a:lnTo>
                    <a:lnTo>
                      <a:pt x="170" y="777"/>
                    </a:lnTo>
                    <a:lnTo>
                      <a:pt x="170" y="768"/>
                    </a:lnTo>
                    <a:lnTo>
                      <a:pt x="170" y="757"/>
                    </a:lnTo>
                    <a:lnTo>
                      <a:pt x="170" y="746"/>
                    </a:lnTo>
                    <a:lnTo>
                      <a:pt x="170" y="736"/>
                    </a:lnTo>
                    <a:lnTo>
                      <a:pt x="170" y="724"/>
                    </a:lnTo>
                    <a:lnTo>
                      <a:pt x="170" y="712"/>
                    </a:lnTo>
                    <a:lnTo>
                      <a:pt x="170" y="700"/>
                    </a:lnTo>
                    <a:lnTo>
                      <a:pt x="170" y="688"/>
                    </a:lnTo>
                    <a:lnTo>
                      <a:pt x="170" y="675"/>
                    </a:lnTo>
                    <a:lnTo>
                      <a:pt x="170" y="661"/>
                    </a:lnTo>
                    <a:lnTo>
                      <a:pt x="170" y="649"/>
                    </a:lnTo>
                    <a:lnTo>
                      <a:pt x="170" y="634"/>
                    </a:lnTo>
                    <a:lnTo>
                      <a:pt x="170" y="622"/>
                    </a:lnTo>
                    <a:lnTo>
                      <a:pt x="170" y="608"/>
                    </a:lnTo>
                    <a:lnTo>
                      <a:pt x="170" y="594"/>
                    </a:lnTo>
                    <a:lnTo>
                      <a:pt x="170" y="580"/>
                    </a:lnTo>
                    <a:lnTo>
                      <a:pt x="170" y="567"/>
                    </a:lnTo>
                    <a:lnTo>
                      <a:pt x="170" y="552"/>
                    </a:lnTo>
                    <a:lnTo>
                      <a:pt x="170" y="539"/>
                    </a:lnTo>
                    <a:lnTo>
                      <a:pt x="170" y="524"/>
                    </a:lnTo>
                    <a:lnTo>
                      <a:pt x="170" y="511"/>
                    </a:lnTo>
                    <a:lnTo>
                      <a:pt x="170" y="496"/>
                    </a:lnTo>
                    <a:lnTo>
                      <a:pt x="170" y="483"/>
                    </a:lnTo>
                    <a:lnTo>
                      <a:pt x="170" y="469"/>
                    </a:lnTo>
                    <a:lnTo>
                      <a:pt x="170" y="456"/>
                    </a:lnTo>
                    <a:lnTo>
                      <a:pt x="170" y="441"/>
                    </a:lnTo>
                    <a:lnTo>
                      <a:pt x="170" y="429"/>
                    </a:lnTo>
                    <a:lnTo>
                      <a:pt x="170" y="416"/>
                    </a:lnTo>
                    <a:lnTo>
                      <a:pt x="170" y="402"/>
                    </a:lnTo>
                    <a:lnTo>
                      <a:pt x="170" y="390"/>
                    </a:lnTo>
                    <a:lnTo>
                      <a:pt x="170" y="378"/>
                    </a:lnTo>
                    <a:lnTo>
                      <a:pt x="170" y="366"/>
                    </a:lnTo>
                    <a:lnTo>
                      <a:pt x="170" y="355"/>
                    </a:lnTo>
                    <a:lnTo>
                      <a:pt x="170" y="343"/>
                    </a:lnTo>
                    <a:lnTo>
                      <a:pt x="170" y="332"/>
                    </a:lnTo>
                    <a:lnTo>
                      <a:pt x="170" y="320"/>
                    </a:lnTo>
                    <a:lnTo>
                      <a:pt x="170" y="311"/>
                    </a:lnTo>
                    <a:lnTo>
                      <a:pt x="170" y="300"/>
                    </a:lnTo>
                    <a:lnTo>
                      <a:pt x="170" y="292"/>
                    </a:lnTo>
                    <a:lnTo>
                      <a:pt x="170" y="283"/>
                    </a:lnTo>
                    <a:lnTo>
                      <a:pt x="170" y="276"/>
                    </a:lnTo>
                    <a:lnTo>
                      <a:pt x="170" y="268"/>
                    </a:lnTo>
                    <a:lnTo>
                      <a:pt x="170" y="261"/>
                    </a:lnTo>
                    <a:lnTo>
                      <a:pt x="170" y="255"/>
                    </a:lnTo>
                    <a:lnTo>
                      <a:pt x="170" y="249"/>
                    </a:lnTo>
                    <a:lnTo>
                      <a:pt x="170" y="244"/>
                    </a:lnTo>
                    <a:lnTo>
                      <a:pt x="170" y="240"/>
                    </a:lnTo>
                    <a:lnTo>
                      <a:pt x="170" y="236"/>
                    </a:lnTo>
                    <a:lnTo>
                      <a:pt x="170" y="233"/>
                    </a:lnTo>
                    <a:lnTo>
                      <a:pt x="170" y="228"/>
                    </a:lnTo>
                    <a:lnTo>
                      <a:pt x="170" y="223"/>
                    </a:lnTo>
                    <a:lnTo>
                      <a:pt x="170" y="217"/>
                    </a:lnTo>
                    <a:lnTo>
                      <a:pt x="171" y="212"/>
                    </a:lnTo>
                    <a:lnTo>
                      <a:pt x="171" y="207"/>
                    </a:lnTo>
                    <a:lnTo>
                      <a:pt x="173" y="202"/>
                    </a:lnTo>
                    <a:lnTo>
                      <a:pt x="174" y="198"/>
                    </a:lnTo>
                    <a:lnTo>
                      <a:pt x="175" y="194"/>
                    </a:lnTo>
                    <a:lnTo>
                      <a:pt x="177" y="190"/>
                    </a:lnTo>
                    <a:lnTo>
                      <a:pt x="178" y="186"/>
                    </a:lnTo>
                    <a:lnTo>
                      <a:pt x="180" y="182"/>
                    </a:lnTo>
                    <a:lnTo>
                      <a:pt x="181" y="178"/>
                    </a:lnTo>
                    <a:lnTo>
                      <a:pt x="184" y="176"/>
                    </a:lnTo>
                    <a:lnTo>
                      <a:pt x="185" y="172"/>
                    </a:lnTo>
                    <a:lnTo>
                      <a:pt x="188" y="169"/>
                    </a:lnTo>
                    <a:lnTo>
                      <a:pt x="190" y="166"/>
                    </a:lnTo>
                    <a:lnTo>
                      <a:pt x="194" y="160"/>
                    </a:lnTo>
                    <a:lnTo>
                      <a:pt x="200" y="156"/>
                    </a:lnTo>
                    <a:lnTo>
                      <a:pt x="205" y="150"/>
                    </a:lnTo>
                    <a:lnTo>
                      <a:pt x="212" y="146"/>
                    </a:lnTo>
                    <a:lnTo>
                      <a:pt x="217" y="144"/>
                    </a:lnTo>
                    <a:lnTo>
                      <a:pt x="224" y="141"/>
                    </a:lnTo>
                    <a:lnTo>
                      <a:pt x="226" y="140"/>
                    </a:lnTo>
                    <a:lnTo>
                      <a:pt x="230" y="138"/>
                    </a:lnTo>
                    <a:lnTo>
                      <a:pt x="233" y="138"/>
                    </a:lnTo>
                    <a:lnTo>
                      <a:pt x="237" y="138"/>
                    </a:lnTo>
                    <a:lnTo>
                      <a:pt x="240" y="137"/>
                    </a:lnTo>
                    <a:lnTo>
                      <a:pt x="245" y="135"/>
                    </a:lnTo>
                    <a:lnTo>
                      <a:pt x="249" y="135"/>
                    </a:lnTo>
                    <a:lnTo>
                      <a:pt x="255" y="135"/>
                    </a:lnTo>
                    <a:lnTo>
                      <a:pt x="260" y="134"/>
                    </a:lnTo>
                    <a:lnTo>
                      <a:pt x="267" y="134"/>
                    </a:lnTo>
                    <a:lnTo>
                      <a:pt x="271" y="133"/>
                    </a:lnTo>
                    <a:lnTo>
                      <a:pt x="273" y="133"/>
                    </a:lnTo>
                    <a:lnTo>
                      <a:pt x="277" y="133"/>
                    </a:lnTo>
                    <a:lnTo>
                      <a:pt x="281" y="133"/>
                    </a:lnTo>
                    <a:lnTo>
                      <a:pt x="284" y="133"/>
                    </a:lnTo>
                    <a:lnTo>
                      <a:pt x="288" y="133"/>
                    </a:lnTo>
                    <a:lnTo>
                      <a:pt x="292" y="131"/>
                    </a:lnTo>
                    <a:lnTo>
                      <a:pt x="295" y="131"/>
                    </a:lnTo>
                    <a:lnTo>
                      <a:pt x="299" y="131"/>
                    </a:lnTo>
                    <a:lnTo>
                      <a:pt x="303" y="131"/>
                    </a:lnTo>
                    <a:lnTo>
                      <a:pt x="307" y="131"/>
                    </a:lnTo>
                    <a:lnTo>
                      <a:pt x="311" y="131"/>
                    </a:lnTo>
                    <a:lnTo>
                      <a:pt x="314" y="130"/>
                    </a:lnTo>
                    <a:lnTo>
                      <a:pt x="318" y="130"/>
                    </a:lnTo>
                    <a:lnTo>
                      <a:pt x="323" y="130"/>
                    </a:lnTo>
                    <a:lnTo>
                      <a:pt x="327" y="130"/>
                    </a:lnTo>
                    <a:lnTo>
                      <a:pt x="330" y="130"/>
                    </a:lnTo>
                    <a:lnTo>
                      <a:pt x="334" y="130"/>
                    </a:lnTo>
                    <a:lnTo>
                      <a:pt x="338" y="130"/>
                    </a:lnTo>
                    <a:lnTo>
                      <a:pt x="343" y="130"/>
                    </a:lnTo>
                    <a:lnTo>
                      <a:pt x="346" y="130"/>
                    </a:lnTo>
                    <a:lnTo>
                      <a:pt x="350" y="130"/>
                    </a:lnTo>
                    <a:lnTo>
                      <a:pt x="352" y="130"/>
                    </a:lnTo>
                    <a:lnTo>
                      <a:pt x="358" y="130"/>
                    </a:lnTo>
                    <a:lnTo>
                      <a:pt x="361" y="130"/>
                    </a:lnTo>
                    <a:lnTo>
                      <a:pt x="365" y="130"/>
                    </a:lnTo>
                    <a:lnTo>
                      <a:pt x="369" y="130"/>
                    </a:lnTo>
                    <a:lnTo>
                      <a:pt x="373" y="130"/>
                    </a:lnTo>
                    <a:lnTo>
                      <a:pt x="375" y="130"/>
                    </a:lnTo>
                    <a:lnTo>
                      <a:pt x="378" y="130"/>
                    </a:lnTo>
                    <a:lnTo>
                      <a:pt x="382" y="130"/>
                    </a:lnTo>
                    <a:lnTo>
                      <a:pt x="386" y="130"/>
                    </a:lnTo>
                    <a:lnTo>
                      <a:pt x="391" y="130"/>
                    </a:lnTo>
                    <a:lnTo>
                      <a:pt x="398" y="130"/>
                    </a:lnTo>
                    <a:lnTo>
                      <a:pt x="402" y="130"/>
                    </a:lnTo>
                    <a:lnTo>
                      <a:pt x="407" y="130"/>
                    </a:lnTo>
                    <a:lnTo>
                      <a:pt x="410" y="130"/>
                    </a:lnTo>
                    <a:lnTo>
                      <a:pt x="414" y="130"/>
                    </a:lnTo>
                    <a:lnTo>
                      <a:pt x="418" y="130"/>
                    </a:lnTo>
                    <a:lnTo>
                      <a:pt x="420" y="130"/>
                    </a:lnTo>
                    <a:lnTo>
                      <a:pt x="421" y="130"/>
                    </a:lnTo>
                    <a:lnTo>
                      <a:pt x="422" y="130"/>
                    </a:lnTo>
                    <a:lnTo>
                      <a:pt x="422" y="91"/>
                    </a:lnTo>
                    <a:lnTo>
                      <a:pt x="422" y="90"/>
                    </a:lnTo>
                    <a:lnTo>
                      <a:pt x="426" y="89"/>
                    </a:lnTo>
                    <a:lnTo>
                      <a:pt x="428" y="87"/>
                    </a:lnTo>
                    <a:lnTo>
                      <a:pt x="432" y="86"/>
                    </a:lnTo>
                    <a:lnTo>
                      <a:pt x="434" y="85"/>
                    </a:lnTo>
                    <a:lnTo>
                      <a:pt x="438" y="83"/>
                    </a:lnTo>
                    <a:lnTo>
                      <a:pt x="442" y="82"/>
                    </a:lnTo>
                    <a:lnTo>
                      <a:pt x="448" y="79"/>
                    </a:lnTo>
                    <a:lnTo>
                      <a:pt x="452" y="78"/>
                    </a:lnTo>
                    <a:lnTo>
                      <a:pt x="458" y="77"/>
                    </a:lnTo>
                    <a:lnTo>
                      <a:pt x="464" y="74"/>
                    </a:lnTo>
                    <a:lnTo>
                      <a:pt x="470" y="73"/>
                    </a:lnTo>
                    <a:lnTo>
                      <a:pt x="473" y="71"/>
                    </a:lnTo>
                    <a:lnTo>
                      <a:pt x="476" y="70"/>
                    </a:lnTo>
                    <a:lnTo>
                      <a:pt x="480" y="68"/>
                    </a:lnTo>
                    <a:lnTo>
                      <a:pt x="484" y="68"/>
                    </a:lnTo>
                    <a:lnTo>
                      <a:pt x="487" y="67"/>
                    </a:lnTo>
                    <a:lnTo>
                      <a:pt x="491" y="66"/>
                    </a:lnTo>
                    <a:lnTo>
                      <a:pt x="493" y="64"/>
                    </a:lnTo>
                    <a:lnTo>
                      <a:pt x="497" y="63"/>
                    </a:lnTo>
                    <a:lnTo>
                      <a:pt x="501" y="63"/>
                    </a:lnTo>
                    <a:lnTo>
                      <a:pt x="505" y="62"/>
                    </a:lnTo>
                    <a:lnTo>
                      <a:pt x="509" y="60"/>
                    </a:lnTo>
                    <a:lnTo>
                      <a:pt x="513" y="59"/>
                    </a:lnTo>
                    <a:lnTo>
                      <a:pt x="516" y="58"/>
                    </a:lnTo>
                    <a:lnTo>
                      <a:pt x="521" y="58"/>
                    </a:lnTo>
                    <a:lnTo>
                      <a:pt x="525" y="56"/>
                    </a:lnTo>
                    <a:lnTo>
                      <a:pt x="529" y="55"/>
                    </a:lnTo>
                    <a:lnTo>
                      <a:pt x="534" y="54"/>
                    </a:lnTo>
                    <a:lnTo>
                      <a:pt x="538" y="54"/>
                    </a:lnTo>
                    <a:lnTo>
                      <a:pt x="542" y="52"/>
                    </a:lnTo>
                    <a:lnTo>
                      <a:pt x="547" y="52"/>
                    </a:lnTo>
                    <a:lnTo>
                      <a:pt x="551" y="51"/>
                    </a:lnTo>
                    <a:lnTo>
                      <a:pt x="555" y="50"/>
                    </a:lnTo>
                    <a:lnTo>
                      <a:pt x="559" y="48"/>
                    </a:lnTo>
                    <a:lnTo>
                      <a:pt x="564" y="48"/>
                    </a:lnTo>
                    <a:lnTo>
                      <a:pt x="568" y="47"/>
                    </a:lnTo>
                    <a:lnTo>
                      <a:pt x="572" y="47"/>
                    </a:lnTo>
                    <a:lnTo>
                      <a:pt x="576" y="46"/>
                    </a:lnTo>
                    <a:lnTo>
                      <a:pt x="582" y="46"/>
                    </a:lnTo>
                    <a:lnTo>
                      <a:pt x="587" y="44"/>
                    </a:lnTo>
                    <a:lnTo>
                      <a:pt x="591" y="44"/>
                    </a:lnTo>
                    <a:lnTo>
                      <a:pt x="597" y="43"/>
                    </a:lnTo>
                    <a:lnTo>
                      <a:pt x="601" y="43"/>
                    </a:lnTo>
                    <a:lnTo>
                      <a:pt x="605" y="43"/>
                    </a:lnTo>
                    <a:lnTo>
                      <a:pt x="610" y="43"/>
                    </a:lnTo>
                    <a:lnTo>
                      <a:pt x="614" y="43"/>
                    </a:lnTo>
                    <a:lnTo>
                      <a:pt x="619" y="43"/>
                    </a:lnTo>
                    <a:lnTo>
                      <a:pt x="623" y="43"/>
                    </a:lnTo>
                    <a:lnTo>
                      <a:pt x="627" y="43"/>
                    </a:lnTo>
                    <a:lnTo>
                      <a:pt x="633" y="42"/>
                    </a:lnTo>
                    <a:lnTo>
                      <a:pt x="637" y="42"/>
                    </a:lnTo>
                    <a:lnTo>
                      <a:pt x="641" y="42"/>
                    </a:lnTo>
                    <a:lnTo>
                      <a:pt x="646" y="42"/>
                    </a:lnTo>
                    <a:lnTo>
                      <a:pt x="650" y="42"/>
                    </a:lnTo>
                    <a:lnTo>
                      <a:pt x="654" y="42"/>
                    </a:lnTo>
                    <a:lnTo>
                      <a:pt x="658" y="42"/>
                    </a:lnTo>
                    <a:lnTo>
                      <a:pt x="664" y="42"/>
                    </a:lnTo>
                    <a:lnTo>
                      <a:pt x="668" y="42"/>
                    </a:lnTo>
                    <a:lnTo>
                      <a:pt x="672" y="42"/>
                    </a:lnTo>
                    <a:lnTo>
                      <a:pt x="676" y="42"/>
                    </a:lnTo>
                    <a:lnTo>
                      <a:pt x="680" y="42"/>
                    </a:lnTo>
                    <a:lnTo>
                      <a:pt x="684" y="42"/>
                    </a:lnTo>
                    <a:lnTo>
                      <a:pt x="689" y="43"/>
                    </a:lnTo>
                    <a:lnTo>
                      <a:pt x="692" y="43"/>
                    </a:lnTo>
                    <a:lnTo>
                      <a:pt x="696" y="43"/>
                    </a:lnTo>
                    <a:lnTo>
                      <a:pt x="700" y="43"/>
                    </a:lnTo>
                    <a:lnTo>
                      <a:pt x="704" y="43"/>
                    </a:lnTo>
                    <a:lnTo>
                      <a:pt x="708" y="43"/>
                    </a:lnTo>
                    <a:lnTo>
                      <a:pt x="712" y="43"/>
                    </a:lnTo>
                    <a:lnTo>
                      <a:pt x="715" y="43"/>
                    </a:lnTo>
                    <a:lnTo>
                      <a:pt x="720" y="43"/>
                    </a:lnTo>
                    <a:lnTo>
                      <a:pt x="723" y="43"/>
                    </a:lnTo>
                    <a:lnTo>
                      <a:pt x="725" y="43"/>
                    </a:lnTo>
                    <a:lnTo>
                      <a:pt x="729" y="43"/>
                    </a:lnTo>
                    <a:lnTo>
                      <a:pt x="733" y="44"/>
                    </a:lnTo>
                    <a:lnTo>
                      <a:pt x="736" y="44"/>
                    </a:lnTo>
                    <a:lnTo>
                      <a:pt x="740" y="44"/>
                    </a:lnTo>
                    <a:lnTo>
                      <a:pt x="743" y="46"/>
                    </a:lnTo>
                    <a:lnTo>
                      <a:pt x="747" y="46"/>
                    </a:lnTo>
                    <a:lnTo>
                      <a:pt x="752" y="46"/>
                    </a:lnTo>
                    <a:lnTo>
                      <a:pt x="757" y="47"/>
                    </a:lnTo>
                    <a:lnTo>
                      <a:pt x="763" y="47"/>
                    </a:lnTo>
                    <a:lnTo>
                      <a:pt x="770" y="47"/>
                    </a:lnTo>
                    <a:lnTo>
                      <a:pt x="774" y="47"/>
                    </a:lnTo>
                    <a:lnTo>
                      <a:pt x="778" y="48"/>
                    </a:lnTo>
                    <a:lnTo>
                      <a:pt x="782" y="48"/>
                    </a:lnTo>
                    <a:lnTo>
                      <a:pt x="786" y="50"/>
                    </a:lnTo>
                    <a:lnTo>
                      <a:pt x="790" y="50"/>
                    </a:lnTo>
                    <a:lnTo>
                      <a:pt x="792" y="50"/>
                    </a:lnTo>
                    <a:lnTo>
                      <a:pt x="795" y="50"/>
                    </a:lnTo>
                    <a:lnTo>
                      <a:pt x="796" y="51"/>
                    </a:lnTo>
                    <a:lnTo>
                      <a:pt x="800" y="51"/>
                    </a:lnTo>
                    <a:lnTo>
                      <a:pt x="800" y="52"/>
                    </a:lnTo>
                    <a:lnTo>
                      <a:pt x="794" y="12"/>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25" name="Freeform 78">
                <a:extLst>
                  <a:ext uri="{FF2B5EF4-FFF2-40B4-BE49-F238E27FC236}">
                    <a16:creationId xmlns:a16="http://schemas.microsoft.com/office/drawing/2014/main" id="{41AE3D91-D844-4EA5-A3CF-158626D1C2CE}"/>
                  </a:ext>
                </a:extLst>
              </p:cNvPr>
              <p:cNvSpPr>
                <a:spLocks/>
              </p:cNvSpPr>
              <p:nvPr/>
            </p:nvSpPr>
            <p:spPr bwMode="auto">
              <a:xfrm>
                <a:off x="3691" y="845"/>
                <a:ext cx="224" cy="785"/>
              </a:xfrm>
              <a:custGeom>
                <a:avLst/>
                <a:gdLst>
                  <a:gd name="T0" fmla="*/ 29 w 200"/>
                  <a:gd name="T1" fmla="*/ 18 h 697"/>
                  <a:gd name="T2" fmla="*/ 85 w 200"/>
                  <a:gd name="T3" fmla="*/ 54 h 697"/>
                  <a:gd name="T4" fmla="*/ 125 w 200"/>
                  <a:gd name="T5" fmla="*/ 87 h 697"/>
                  <a:gd name="T6" fmla="*/ 170 w 200"/>
                  <a:gd name="T7" fmla="*/ 125 h 697"/>
                  <a:gd name="T8" fmla="*/ 218 w 200"/>
                  <a:gd name="T9" fmla="*/ 167 h 697"/>
                  <a:gd name="T10" fmla="*/ 268 w 200"/>
                  <a:gd name="T11" fmla="*/ 223 h 697"/>
                  <a:gd name="T12" fmla="*/ 314 w 200"/>
                  <a:gd name="T13" fmla="*/ 288 h 697"/>
                  <a:gd name="T14" fmla="*/ 366 w 200"/>
                  <a:gd name="T15" fmla="*/ 352 h 697"/>
                  <a:gd name="T16" fmla="*/ 415 w 200"/>
                  <a:gd name="T17" fmla="*/ 436 h 697"/>
                  <a:gd name="T18" fmla="*/ 466 w 200"/>
                  <a:gd name="T19" fmla="*/ 526 h 697"/>
                  <a:gd name="T20" fmla="*/ 507 w 200"/>
                  <a:gd name="T21" fmla="*/ 617 h 697"/>
                  <a:gd name="T22" fmla="*/ 540 w 200"/>
                  <a:gd name="T23" fmla="*/ 724 h 697"/>
                  <a:gd name="T24" fmla="*/ 564 w 200"/>
                  <a:gd name="T25" fmla="*/ 844 h 697"/>
                  <a:gd name="T26" fmla="*/ 588 w 200"/>
                  <a:gd name="T27" fmla="*/ 968 h 697"/>
                  <a:gd name="T28" fmla="*/ 598 w 200"/>
                  <a:gd name="T29" fmla="*/ 1099 h 697"/>
                  <a:gd name="T30" fmla="*/ 599 w 200"/>
                  <a:gd name="T31" fmla="*/ 1215 h 697"/>
                  <a:gd name="T32" fmla="*/ 596 w 200"/>
                  <a:gd name="T33" fmla="*/ 1325 h 697"/>
                  <a:gd name="T34" fmla="*/ 579 w 200"/>
                  <a:gd name="T35" fmla="*/ 1433 h 697"/>
                  <a:gd name="T36" fmla="*/ 562 w 200"/>
                  <a:gd name="T37" fmla="*/ 1528 h 697"/>
                  <a:gd name="T38" fmla="*/ 538 w 200"/>
                  <a:gd name="T39" fmla="*/ 1616 h 697"/>
                  <a:gd name="T40" fmla="*/ 512 w 200"/>
                  <a:gd name="T41" fmla="*/ 1695 h 697"/>
                  <a:gd name="T42" fmla="*/ 481 w 200"/>
                  <a:gd name="T43" fmla="*/ 1774 h 697"/>
                  <a:gd name="T44" fmla="*/ 453 w 200"/>
                  <a:gd name="T45" fmla="*/ 1840 h 697"/>
                  <a:gd name="T46" fmla="*/ 421 w 200"/>
                  <a:gd name="T47" fmla="*/ 1890 h 697"/>
                  <a:gd name="T48" fmla="*/ 397 w 200"/>
                  <a:gd name="T49" fmla="*/ 1945 h 697"/>
                  <a:gd name="T50" fmla="*/ 365 w 200"/>
                  <a:gd name="T51" fmla="*/ 1993 h 697"/>
                  <a:gd name="T52" fmla="*/ 325 w 200"/>
                  <a:gd name="T53" fmla="*/ 2042 h 697"/>
                  <a:gd name="T54" fmla="*/ 184 w 200"/>
                  <a:gd name="T55" fmla="*/ 2019 h 697"/>
                  <a:gd name="T56" fmla="*/ 184 w 200"/>
                  <a:gd name="T57" fmla="*/ 1986 h 697"/>
                  <a:gd name="T58" fmla="*/ 188 w 200"/>
                  <a:gd name="T59" fmla="*/ 1940 h 697"/>
                  <a:gd name="T60" fmla="*/ 202 w 200"/>
                  <a:gd name="T61" fmla="*/ 1866 h 697"/>
                  <a:gd name="T62" fmla="*/ 212 w 200"/>
                  <a:gd name="T63" fmla="*/ 1776 h 697"/>
                  <a:gd name="T64" fmla="*/ 225 w 200"/>
                  <a:gd name="T65" fmla="*/ 1676 h 697"/>
                  <a:gd name="T66" fmla="*/ 240 w 200"/>
                  <a:gd name="T67" fmla="*/ 1562 h 697"/>
                  <a:gd name="T68" fmla="*/ 253 w 200"/>
                  <a:gd name="T69" fmla="*/ 1438 h 697"/>
                  <a:gd name="T70" fmla="*/ 268 w 200"/>
                  <a:gd name="T71" fmla="*/ 1317 h 697"/>
                  <a:gd name="T72" fmla="*/ 278 w 200"/>
                  <a:gd name="T73" fmla="*/ 1186 h 697"/>
                  <a:gd name="T74" fmla="*/ 287 w 200"/>
                  <a:gd name="T75" fmla="*/ 1060 h 697"/>
                  <a:gd name="T76" fmla="*/ 293 w 200"/>
                  <a:gd name="T77" fmla="*/ 939 h 697"/>
                  <a:gd name="T78" fmla="*/ 303 w 200"/>
                  <a:gd name="T79" fmla="*/ 828 h 697"/>
                  <a:gd name="T80" fmla="*/ 303 w 200"/>
                  <a:gd name="T81" fmla="*/ 724 h 697"/>
                  <a:gd name="T82" fmla="*/ 302 w 200"/>
                  <a:gd name="T83" fmla="*/ 638 h 697"/>
                  <a:gd name="T84" fmla="*/ 293 w 200"/>
                  <a:gd name="T85" fmla="*/ 569 h 697"/>
                  <a:gd name="T86" fmla="*/ 278 w 200"/>
                  <a:gd name="T87" fmla="*/ 515 h 697"/>
                  <a:gd name="T88" fmla="*/ 266 w 200"/>
                  <a:gd name="T89" fmla="*/ 469 h 697"/>
                  <a:gd name="T90" fmla="*/ 245 w 200"/>
                  <a:gd name="T91" fmla="*/ 416 h 697"/>
                  <a:gd name="T92" fmla="*/ 218 w 200"/>
                  <a:gd name="T93" fmla="*/ 369 h 697"/>
                  <a:gd name="T94" fmla="*/ 199 w 200"/>
                  <a:gd name="T95" fmla="*/ 325 h 697"/>
                  <a:gd name="T96" fmla="*/ 176 w 200"/>
                  <a:gd name="T97" fmla="*/ 273 h 697"/>
                  <a:gd name="T98" fmla="*/ 150 w 200"/>
                  <a:gd name="T99" fmla="*/ 236 h 697"/>
                  <a:gd name="T100" fmla="*/ 125 w 200"/>
                  <a:gd name="T101" fmla="*/ 189 h 697"/>
                  <a:gd name="T102" fmla="*/ 101 w 200"/>
                  <a:gd name="T103" fmla="*/ 149 h 697"/>
                  <a:gd name="T104" fmla="*/ 68 w 200"/>
                  <a:gd name="T105" fmla="*/ 101 h 697"/>
                  <a:gd name="T106" fmla="*/ 33 w 200"/>
                  <a:gd name="T107" fmla="*/ 48 h 697"/>
                  <a:gd name="T108" fmla="*/ 3 w 200"/>
                  <a:gd name="T109" fmla="*/ 14 h 6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
                  <a:gd name="T166" fmla="*/ 0 h 697"/>
                  <a:gd name="T167" fmla="*/ 200 w 200"/>
                  <a:gd name="T168" fmla="*/ 697 h 6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 h="697">
                    <a:moveTo>
                      <a:pt x="0" y="0"/>
                    </a:moveTo>
                    <a:lnTo>
                      <a:pt x="2" y="0"/>
                    </a:lnTo>
                    <a:lnTo>
                      <a:pt x="7" y="4"/>
                    </a:lnTo>
                    <a:lnTo>
                      <a:pt x="10" y="6"/>
                    </a:lnTo>
                    <a:lnTo>
                      <a:pt x="15" y="9"/>
                    </a:lnTo>
                    <a:lnTo>
                      <a:pt x="19" y="13"/>
                    </a:lnTo>
                    <a:lnTo>
                      <a:pt x="26" y="17"/>
                    </a:lnTo>
                    <a:lnTo>
                      <a:pt x="27" y="19"/>
                    </a:lnTo>
                    <a:lnTo>
                      <a:pt x="31" y="21"/>
                    </a:lnTo>
                    <a:lnTo>
                      <a:pt x="34" y="23"/>
                    </a:lnTo>
                    <a:lnTo>
                      <a:pt x="38" y="26"/>
                    </a:lnTo>
                    <a:lnTo>
                      <a:pt x="42" y="29"/>
                    </a:lnTo>
                    <a:lnTo>
                      <a:pt x="45" y="31"/>
                    </a:lnTo>
                    <a:lnTo>
                      <a:pt x="49" y="35"/>
                    </a:lnTo>
                    <a:lnTo>
                      <a:pt x="53" y="39"/>
                    </a:lnTo>
                    <a:lnTo>
                      <a:pt x="57" y="42"/>
                    </a:lnTo>
                    <a:lnTo>
                      <a:pt x="59" y="45"/>
                    </a:lnTo>
                    <a:lnTo>
                      <a:pt x="63" y="49"/>
                    </a:lnTo>
                    <a:lnTo>
                      <a:pt x="67" y="53"/>
                    </a:lnTo>
                    <a:lnTo>
                      <a:pt x="73" y="57"/>
                    </a:lnTo>
                    <a:lnTo>
                      <a:pt x="77" y="62"/>
                    </a:lnTo>
                    <a:lnTo>
                      <a:pt x="81" y="66"/>
                    </a:lnTo>
                    <a:lnTo>
                      <a:pt x="85" y="71"/>
                    </a:lnTo>
                    <a:lnTo>
                      <a:pt x="89" y="75"/>
                    </a:lnTo>
                    <a:lnTo>
                      <a:pt x="93" y="81"/>
                    </a:lnTo>
                    <a:lnTo>
                      <a:pt x="97" y="86"/>
                    </a:lnTo>
                    <a:lnTo>
                      <a:pt x="102" y="92"/>
                    </a:lnTo>
                    <a:lnTo>
                      <a:pt x="105" y="97"/>
                    </a:lnTo>
                    <a:lnTo>
                      <a:pt x="110" y="102"/>
                    </a:lnTo>
                    <a:lnTo>
                      <a:pt x="114" y="108"/>
                    </a:lnTo>
                    <a:lnTo>
                      <a:pt x="118" y="114"/>
                    </a:lnTo>
                    <a:lnTo>
                      <a:pt x="122" y="120"/>
                    </a:lnTo>
                    <a:lnTo>
                      <a:pt x="126" y="126"/>
                    </a:lnTo>
                    <a:lnTo>
                      <a:pt x="130" y="133"/>
                    </a:lnTo>
                    <a:lnTo>
                      <a:pt x="134" y="140"/>
                    </a:lnTo>
                    <a:lnTo>
                      <a:pt x="139" y="148"/>
                    </a:lnTo>
                    <a:lnTo>
                      <a:pt x="143" y="155"/>
                    </a:lnTo>
                    <a:lnTo>
                      <a:pt x="147" y="161"/>
                    </a:lnTo>
                    <a:lnTo>
                      <a:pt x="151" y="169"/>
                    </a:lnTo>
                    <a:lnTo>
                      <a:pt x="155" y="177"/>
                    </a:lnTo>
                    <a:lnTo>
                      <a:pt x="157" y="185"/>
                    </a:lnTo>
                    <a:lnTo>
                      <a:pt x="161" y="193"/>
                    </a:lnTo>
                    <a:lnTo>
                      <a:pt x="165" y="201"/>
                    </a:lnTo>
                    <a:lnTo>
                      <a:pt x="168" y="209"/>
                    </a:lnTo>
                    <a:lnTo>
                      <a:pt x="171" y="219"/>
                    </a:lnTo>
                    <a:lnTo>
                      <a:pt x="173" y="228"/>
                    </a:lnTo>
                    <a:lnTo>
                      <a:pt x="177" y="238"/>
                    </a:lnTo>
                    <a:lnTo>
                      <a:pt x="180" y="246"/>
                    </a:lnTo>
                    <a:lnTo>
                      <a:pt x="181" y="256"/>
                    </a:lnTo>
                    <a:lnTo>
                      <a:pt x="184" y="266"/>
                    </a:lnTo>
                    <a:lnTo>
                      <a:pt x="187" y="276"/>
                    </a:lnTo>
                    <a:lnTo>
                      <a:pt x="188" y="286"/>
                    </a:lnTo>
                    <a:lnTo>
                      <a:pt x="191" y="297"/>
                    </a:lnTo>
                    <a:lnTo>
                      <a:pt x="192" y="307"/>
                    </a:lnTo>
                    <a:lnTo>
                      <a:pt x="195" y="318"/>
                    </a:lnTo>
                    <a:lnTo>
                      <a:pt x="196" y="329"/>
                    </a:lnTo>
                    <a:lnTo>
                      <a:pt x="196" y="339"/>
                    </a:lnTo>
                    <a:lnTo>
                      <a:pt x="198" y="350"/>
                    </a:lnTo>
                    <a:lnTo>
                      <a:pt x="199" y="361"/>
                    </a:lnTo>
                    <a:lnTo>
                      <a:pt x="199" y="372"/>
                    </a:lnTo>
                    <a:lnTo>
                      <a:pt x="200" y="381"/>
                    </a:lnTo>
                    <a:lnTo>
                      <a:pt x="200" y="392"/>
                    </a:lnTo>
                    <a:lnTo>
                      <a:pt x="200" y="402"/>
                    </a:lnTo>
                    <a:lnTo>
                      <a:pt x="200" y="412"/>
                    </a:lnTo>
                    <a:lnTo>
                      <a:pt x="200" y="421"/>
                    </a:lnTo>
                    <a:lnTo>
                      <a:pt x="199" y="431"/>
                    </a:lnTo>
                    <a:lnTo>
                      <a:pt x="199" y="441"/>
                    </a:lnTo>
                    <a:lnTo>
                      <a:pt x="198" y="449"/>
                    </a:lnTo>
                    <a:lnTo>
                      <a:pt x="196" y="459"/>
                    </a:lnTo>
                    <a:lnTo>
                      <a:pt x="196" y="467"/>
                    </a:lnTo>
                    <a:lnTo>
                      <a:pt x="195" y="477"/>
                    </a:lnTo>
                    <a:lnTo>
                      <a:pt x="193" y="486"/>
                    </a:lnTo>
                    <a:lnTo>
                      <a:pt x="191" y="494"/>
                    </a:lnTo>
                    <a:lnTo>
                      <a:pt x="189" y="502"/>
                    </a:lnTo>
                    <a:lnTo>
                      <a:pt x="188" y="510"/>
                    </a:lnTo>
                    <a:lnTo>
                      <a:pt x="187" y="518"/>
                    </a:lnTo>
                    <a:lnTo>
                      <a:pt x="185" y="526"/>
                    </a:lnTo>
                    <a:lnTo>
                      <a:pt x="183" y="534"/>
                    </a:lnTo>
                    <a:lnTo>
                      <a:pt x="181" y="542"/>
                    </a:lnTo>
                    <a:lnTo>
                      <a:pt x="179" y="548"/>
                    </a:lnTo>
                    <a:lnTo>
                      <a:pt x="176" y="555"/>
                    </a:lnTo>
                    <a:lnTo>
                      <a:pt x="175" y="562"/>
                    </a:lnTo>
                    <a:lnTo>
                      <a:pt x="172" y="570"/>
                    </a:lnTo>
                    <a:lnTo>
                      <a:pt x="171" y="575"/>
                    </a:lnTo>
                    <a:lnTo>
                      <a:pt x="168" y="583"/>
                    </a:lnTo>
                    <a:lnTo>
                      <a:pt x="165" y="590"/>
                    </a:lnTo>
                    <a:lnTo>
                      <a:pt x="164" y="595"/>
                    </a:lnTo>
                    <a:lnTo>
                      <a:pt x="160" y="601"/>
                    </a:lnTo>
                    <a:lnTo>
                      <a:pt x="159" y="607"/>
                    </a:lnTo>
                    <a:lnTo>
                      <a:pt x="155" y="613"/>
                    </a:lnTo>
                    <a:lnTo>
                      <a:pt x="153" y="618"/>
                    </a:lnTo>
                    <a:lnTo>
                      <a:pt x="151" y="624"/>
                    </a:lnTo>
                    <a:lnTo>
                      <a:pt x="148" y="629"/>
                    </a:lnTo>
                    <a:lnTo>
                      <a:pt x="145" y="633"/>
                    </a:lnTo>
                    <a:lnTo>
                      <a:pt x="144" y="638"/>
                    </a:lnTo>
                    <a:lnTo>
                      <a:pt x="140" y="642"/>
                    </a:lnTo>
                    <a:lnTo>
                      <a:pt x="139" y="646"/>
                    </a:lnTo>
                    <a:lnTo>
                      <a:pt x="136" y="652"/>
                    </a:lnTo>
                    <a:lnTo>
                      <a:pt x="134" y="656"/>
                    </a:lnTo>
                    <a:lnTo>
                      <a:pt x="132" y="660"/>
                    </a:lnTo>
                    <a:lnTo>
                      <a:pt x="129" y="662"/>
                    </a:lnTo>
                    <a:lnTo>
                      <a:pt x="128" y="666"/>
                    </a:lnTo>
                    <a:lnTo>
                      <a:pt x="125" y="670"/>
                    </a:lnTo>
                    <a:lnTo>
                      <a:pt x="121" y="676"/>
                    </a:lnTo>
                    <a:lnTo>
                      <a:pt x="117" y="681"/>
                    </a:lnTo>
                    <a:lnTo>
                      <a:pt x="114" y="685"/>
                    </a:lnTo>
                    <a:lnTo>
                      <a:pt x="112" y="689"/>
                    </a:lnTo>
                    <a:lnTo>
                      <a:pt x="109" y="693"/>
                    </a:lnTo>
                    <a:lnTo>
                      <a:pt x="109" y="695"/>
                    </a:lnTo>
                    <a:lnTo>
                      <a:pt x="108" y="696"/>
                    </a:lnTo>
                    <a:lnTo>
                      <a:pt x="108" y="697"/>
                    </a:lnTo>
                    <a:lnTo>
                      <a:pt x="61" y="685"/>
                    </a:lnTo>
                    <a:lnTo>
                      <a:pt x="61" y="684"/>
                    </a:lnTo>
                    <a:lnTo>
                      <a:pt x="61" y="681"/>
                    </a:lnTo>
                    <a:lnTo>
                      <a:pt x="61" y="677"/>
                    </a:lnTo>
                    <a:lnTo>
                      <a:pt x="61" y="674"/>
                    </a:lnTo>
                    <a:lnTo>
                      <a:pt x="62" y="670"/>
                    </a:lnTo>
                    <a:lnTo>
                      <a:pt x="62" y="668"/>
                    </a:lnTo>
                    <a:lnTo>
                      <a:pt x="62" y="662"/>
                    </a:lnTo>
                    <a:lnTo>
                      <a:pt x="63" y="657"/>
                    </a:lnTo>
                    <a:lnTo>
                      <a:pt x="63" y="652"/>
                    </a:lnTo>
                    <a:lnTo>
                      <a:pt x="65" y="646"/>
                    </a:lnTo>
                    <a:lnTo>
                      <a:pt x="66" y="640"/>
                    </a:lnTo>
                    <a:lnTo>
                      <a:pt x="67" y="633"/>
                    </a:lnTo>
                    <a:lnTo>
                      <a:pt x="67" y="626"/>
                    </a:lnTo>
                    <a:lnTo>
                      <a:pt x="69" y="619"/>
                    </a:lnTo>
                    <a:lnTo>
                      <a:pt x="70" y="610"/>
                    </a:lnTo>
                    <a:lnTo>
                      <a:pt x="71" y="603"/>
                    </a:lnTo>
                    <a:lnTo>
                      <a:pt x="71" y="594"/>
                    </a:lnTo>
                    <a:lnTo>
                      <a:pt x="73" y="586"/>
                    </a:lnTo>
                    <a:lnTo>
                      <a:pt x="73" y="577"/>
                    </a:lnTo>
                    <a:lnTo>
                      <a:pt x="75" y="569"/>
                    </a:lnTo>
                    <a:lnTo>
                      <a:pt x="75" y="559"/>
                    </a:lnTo>
                    <a:lnTo>
                      <a:pt x="78" y="550"/>
                    </a:lnTo>
                    <a:lnTo>
                      <a:pt x="78" y="539"/>
                    </a:lnTo>
                    <a:lnTo>
                      <a:pt x="80" y="530"/>
                    </a:lnTo>
                    <a:lnTo>
                      <a:pt x="81" y="519"/>
                    </a:lnTo>
                    <a:lnTo>
                      <a:pt x="82" y="510"/>
                    </a:lnTo>
                    <a:lnTo>
                      <a:pt x="84" y="499"/>
                    </a:lnTo>
                    <a:lnTo>
                      <a:pt x="84" y="488"/>
                    </a:lnTo>
                    <a:lnTo>
                      <a:pt x="85" y="477"/>
                    </a:lnTo>
                    <a:lnTo>
                      <a:pt x="88" y="468"/>
                    </a:lnTo>
                    <a:lnTo>
                      <a:pt x="88" y="456"/>
                    </a:lnTo>
                    <a:lnTo>
                      <a:pt x="89" y="447"/>
                    </a:lnTo>
                    <a:lnTo>
                      <a:pt x="89" y="436"/>
                    </a:lnTo>
                    <a:lnTo>
                      <a:pt x="90" y="425"/>
                    </a:lnTo>
                    <a:lnTo>
                      <a:pt x="92" y="413"/>
                    </a:lnTo>
                    <a:lnTo>
                      <a:pt x="93" y="402"/>
                    </a:lnTo>
                    <a:lnTo>
                      <a:pt x="93" y="392"/>
                    </a:lnTo>
                    <a:lnTo>
                      <a:pt x="94" y="381"/>
                    </a:lnTo>
                    <a:lnTo>
                      <a:pt x="96" y="370"/>
                    </a:lnTo>
                    <a:lnTo>
                      <a:pt x="96" y="360"/>
                    </a:lnTo>
                    <a:lnTo>
                      <a:pt x="97" y="349"/>
                    </a:lnTo>
                    <a:lnTo>
                      <a:pt x="98" y="339"/>
                    </a:lnTo>
                    <a:lnTo>
                      <a:pt x="98" y="329"/>
                    </a:lnTo>
                    <a:lnTo>
                      <a:pt x="98" y="318"/>
                    </a:lnTo>
                    <a:lnTo>
                      <a:pt x="100" y="309"/>
                    </a:lnTo>
                    <a:lnTo>
                      <a:pt x="101" y="299"/>
                    </a:lnTo>
                    <a:lnTo>
                      <a:pt x="101" y="290"/>
                    </a:lnTo>
                    <a:lnTo>
                      <a:pt x="101" y="281"/>
                    </a:lnTo>
                    <a:lnTo>
                      <a:pt x="101" y="271"/>
                    </a:lnTo>
                    <a:lnTo>
                      <a:pt x="101" y="263"/>
                    </a:lnTo>
                    <a:lnTo>
                      <a:pt x="101" y="254"/>
                    </a:lnTo>
                    <a:lnTo>
                      <a:pt x="101" y="246"/>
                    </a:lnTo>
                    <a:lnTo>
                      <a:pt x="101" y="238"/>
                    </a:lnTo>
                    <a:lnTo>
                      <a:pt x="101" y="231"/>
                    </a:lnTo>
                    <a:lnTo>
                      <a:pt x="101" y="223"/>
                    </a:lnTo>
                    <a:lnTo>
                      <a:pt x="100" y="216"/>
                    </a:lnTo>
                    <a:lnTo>
                      <a:pt x="100" y="209"/>
                    </a:lnTo>
                    <a:lnTo>
                      <a:pt x="100" y="204"/>
                    </a:lnTo>
                    <a:lnTo>
                      <a:pt x="98" y="197"/>
                    </a:lnTo>
                    <a:lnTo>
                      <a:pt x="98" y="193"/>
                    </a:lnTo>
                    <a:lnTo>
                      <a:pt x="97" y="188"/>
                    </a:lnTo>
                    <a:lnTo>
                      <a:pt x="96" y="184"/>
                    </a:lnTo>
                    <a:lnTo>
                      <a:pt x="94" y="179"/>
                    </a:lnTo>
                    <a:lnTo>
                      <a:pt x="93" y="175"/>
                    </a:lnTo>
                    <a:lnTo>
                      <a:pt x="92" y="171"/>
                    </a:lnTo>
                    <a:lnTo>
                      <a:pt x="90" y="167"/>
                    </a:lnTo>
                    <a:lnTo>
                      <a:pt x="89" y="163"/>
                    </a:lnTo>
                    <a:lnTo>
                      <a:pt x="88" y="159"/>
                    </a:lnTo>
                    <a:lnTo>
                      <a:pt x="85" y="153"/>
                    </a:lnTo>
                    <a:lnTo>
                      <a:pt x="84" y="151"/>
                    </a:lnTo>
                    <a:lnTo>
                      <a:pt x="82" y="145"/>
                    </a:lnTo>
                    <a:lnTo>
                      <a:pt x="81" y="141"/>
                    </a:lnTo>
                    <a:lnTo>
                      <a:pt x="78" y="137"/>
                    </a:lnTo>
                    <a:lnTo>
                      <a:pt x="77" y="133"/>
                    </a:lnTo>
                    <a:lnTo>
                      <a:pt x="75" y="129"/>
                    </a:lnTo>
                    <a:lnTo>
                      <a:pt x="73" y="125"/>
                    </a:lnTo>
                    <a:lnTo>
                      <a:pt x="71" y="121"/>
                    </a:lnTo>
                    <a:lnTo>
                      <a:pt x="70" y="117"/>
                    </a:lnTo>
                    <a:lnTo>
                      <a:pt x="67" y="113"/>
                    </a:lnTo>
                    <a:lnTo>
                      <a:pt x="66" y="109"/>
                    </a:lnTo>
                    <a:lnTo>
                      <a:pt x="63" y="105"/>
                    </a:lnTo>
                    <a:lnTo>
                      <a:pt x="62" y="102"/>
                    </a:lnTo>
                    <a:lnTo>
                      <a:pt x="59" y="97"/>
                    </a:lnTo>
                    <a:lnTo>
                      <a:pt x="58" y="93"/>
                    </a:lnTo>
                    <a:lnTo>
                      <a:pt x="57" y="90"/>
                    </a:lnTo>
                    <a:lnTo>
                      <a:pt x="54" y="86"/>
                    </a:lnTo>
                    <a:lnTo>
                      <a:pt x="53" y="82"/>
                    </a:lnTo>
                    <a:lnTo>
                      <a:pt x="50" y="80"/>
                    </a:lnTo>
                    <a:lnTo>
                      <a:pt x="47" y="75"/>
                    </a:lnTo>
                    <a:lnTo>
                      <a:pt x="46" y="71"/>
                    </a:lnTo>
                    <a:lnTo>
                      <a:pt x="43" y="69"/>
                    </a:lnTo>
                    <a:lnTo>
                      <a:pt x="42" y="65"/>
                    </a:lnTo>
                    <a:lnTo>
                      <a:pt x="41" y="62"/>
                    </a:lnTo>
                    <a:lnTo>
                      <a:pt x="38" y="59"/>
                    </a:lnTo>
                    <a:lnTo>
                      <a:pt x="37" y="55"/>
                    </a:lnTo>
                    <a:lnTo>
                      <a:pt x="34" y="51"/>
                    </a:lnTo>
                    <a:lnTo>
                      <a:pt x="33" y="49"/>
                    </a:lnTo>
                    <a:lnTo>
                      <a:pt x="30" y="46"/>
                    </a:lnTo>
                    <a:lnTo>
                      <a:pt x="27" y="41"/>
                    </a:lnTo>
                    <a:lnTo>
                      <a:pt x="23" y="35"/>
                    </a:lnTo>
                    <a:lnTo>
                      <a:pt x="19" y="30"/>
                    </a:lnTo>
                    <a:lnTo>
                      <a:pt x="16" y="25"/>
                    </a:lnTo>
                    <a:lnTo>
                      <a:pt x="14" y="19"/>
                    </a:lnTo>
                    <a:lnTo>
                      <a:pt x="11" y="17"/>
                    </a:lnTo>
                    <a:lnTo>
                      <a:pt x="8" y="13"/>
                    </a:lnTo>
                    <a:lnTo>
                      <a:pt x="6" y="9"/>
                    </a:lnTo>
                    <a:lnTo>
                      <a:pt x="4" y="6"/>
                    </a:lnTo>
                    <a:lnTo>
                      <a:pt x="3" y="4"/>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26" name="Freeform 79">
                <a:extLst>
                  <a:ext uri="{FF2B5EF4-FFF2-40B4-BE49-F238E27FC236}">
                    <a16:creationId xmlns:a16="http://schemas.microsoft.com/office/drawing/2014/main" id="{A48A7D05-F853-454F-84DF-4D91CDBA5735}"/>
                  </a:ext>
                </a:extLst>
              </p:cNvPr>
              <p:cNvSpPr>
                <a:spLocks/>
              </p:cNvSpPr>
              <p:nvPr/>
            </p:nvSpPr>
            <p:spPr bwMode="auto">
              <a:xfrm>
                <a:off x="2984" y="883"/>
                <a:ext cx="106" cy="816"/>
              </a:xfrm>
              <a:custGeom>
                <a:avLst/>
                <a:gdLst>
                  <a:gd name="T0" fmla="*/ 139 w 92"/>
                  <a:gd name="T1" fmla="*/ 14 h 728"/>
                  <a:gd name="T2" fmla="*/ 33 w 92"/>
                  <a:gd name="T3" fmla="*/ 87 h 728"/>
                  <a:gd name="T4" fmla="*/ 3 w 92"/>
                  <a:gd name="T5" fmla="*/ 160 h 728"/>
                  <a:gd name="T6" fmla="*/ 0 w 92"/>
                  <a:gd name="T7" fmla="*/ 252 h 728"/>
                  <a:gd name="T8" fmla="*/ 0 w 92"/>
                  <a:gd name="T9" fmla="*/ 448 h 728"/>
                  <a:gd name="T10" fmla="*/ 0 w 92"/>
                  <a:gd name="T11" fmla="*/ 710 h 728"/>
                  <a:gd name="T12" fmla="*/ 0 w 92"/>
                  <a:gd name="T13" fmla="*/ 1002 h 728"/>
                  <a:gd name="T14" fmla="*/ 2 w 92"/>
                  <a:gd name="T15" fmla="*/ 1314 h 728"/>
                  <a:gd name="T16" fmla="*/ 3 w 92"/>
                  <a:gd name="T17" fmla="*/ 1606 h 728"/>
                  <a:gd name="T18" fmla="*/ 14 w 92"/>
                  <a:gd name="T19" fmla="*/ 1855 h 728"/>
                  <a:gd name="T20" fmla="*/ 14 w 92"/>
                  <a:gd name="T21" fmla="*/ 2035 h 728"/>
                  <a:gd name="T22" fmla="*/ 18 w 92"/>
                  <a:gd name="T23" fmla="*/ 2111 h 728"/>
                  <a:gd name="T24" fmla="*/ 89 w 92"/>
                  <a:gd name="T25" fmla="*/ 2089 h 728"/>
                  <a:gd name="T26" fmla="*/ 87 w 92"/>
                  <a:gd name="T27" fmla="*/ 1949 h 728"/>
                  <a:gd name="T28" fmla="*/ 85 w 92"/>
                  <a:gd name="T29" fmla="*/ 1723 h 728"/>
                  <a:gd name="T30" fmla="*/ 77 w 92"/>
                  <a:gd name="T31" fmla="*/ 1445 h 728"/>
                  <a:gd name="T32" fmla="*/ 76 w 92"/>
                  <a:gd name="T33" fmla="*/ 1133 h 728"/>
                  <a:gd name="T34" fmla="*/ 68 w 92"/>
                  <a:gd name="T35" fmla="*/ 834 h 728"/>
                  <a:gd name="T36" fmla="*/ 66 w 92"/>
                  <a:gd name="T37" fmla="*/ 551 h 728"/>
                  <a:gd name="T38" fmla="*/ 66 w 92"/>
                  <a:gd name="T39" fmla="*/ 329 h 728"/>
                  <a:gd name="T40" fmla="*/ 66 w 92"/>
                  <a:gd name="T41" fmla="*/ 194 h 728"/>
                  <a:gd name="T42" fmla="*/ 89 w 92"/>
                  <a:gd name="T43" fmla="*/ 114 h 728"/>
                  <a:gd name="T44" fmla="*/ 165 w 92"/>
                  <a:gd name="T45" fmla="*/ 68 h 728"/>
                  <a:gd name="T46" fmla="*/ 197 w 92"/>
                  <a:gd name="T47" fmla="*/ 90 h 728"/>
                  <a:gd name="T48" fmla="*/ 184 w 92"/>
                  <a:gd name="T49" fmla="*/ 167 h 728"/>
                  <a:gd name="T50" fmla="*/ 170 w 92"/>
                  <a:gd name="T51" fmla="*/ 258 h 728"/>
                  <a:gd name="T52" fmla="*/ 159 w 92"/>
                  <a:gd name="T53" fmla="*/ 367 h 728"/>
                  <a:gd name="T54" fmla="*/ 146 w 92"/>
                  <a:gd name="T55" fmla="*/ 489 h 728"/>
                  <a:gd name="T56" fmla="*/ 140 w 92"/>
                  <a:gd name="T57" fmla="*/ 621 h 728"/>
                  <a:gd name="T58" fmla="*/ 129 w 92"/>
                  <a:gd name="T59" fmla="*/ 760 h 728"/>
                  <a:gd name="T60" fmla="*/ 129 w 92"/>
                  <a:gd name="T61" fmla="*/ 894 h 728"/>
                  <a:gd name="T62" fmla="*/ 139 w 92"/>
                  <a:gd name="T63" fmla="*/ 1033 h 728"/>
                  <a:gd name="T64" fmla="*/ 141 w 92"/>
                  <a:gd name="T65" fmla="*/ 1178 h 728"/>
                  <a:gd name="T66" fmla="*/ 146 w 92"/>
                  <a:gd name="T67" fmla="*/ 1335 h 728"/>
                  <a:gd name="T68" fmla="*/ 146 w 92"/>
                  <a:gd name="T69" fmla="*/ 1495 h 728"/>
                  <a:gd name="T70" fmla="*/ 146 w 92"/>
                  <a:gd name="T71" fmla="*/ 1660 h 728"/>
                  <a:gd name="T72" fmla="*/ 146 w 92"/>
                  <a:gd name="T73" fmla="*/ 1806 h 728"/>
                  <a:gd name="T74" fmla="*/ 146 w 92"/>
                  <a:gd name="T75" fmla="*/ 1934 h 728"/>
                  <a:gd name="T76" fmla="*/ 146 w 92"/>
                  <a:gd name="T77" fmla="*/ 2034 h 728"/>
                  <a:gd name="T78" fmla="*/ 146 w 92"/>
                  <a:gd name="T79" fmla="*/ 2105 h 728"/>
                  <a:gd name="T80" fmla="*/ 255 w 92"/>
                  <a:gd name="T81" fmla="*/ 2087 h 728"/>
                  <a:gd name="T82" fmla="*/ 253 w 92"/>
                  <a:gd name="T83" fmla="*/ 1988 h 728"/>
                  <a:gd name="T84" fmla="*/ 251 w 92"/>
                  <a:gd name="T85" fmla="*/ 1845 h 728"/>
                  <a:gd name="T86" fmla="*/ 245 w 92"/>
                  <a:gd name="T87" fmla="*/ 1660 h 728"/>
                  <a:gd name="T88" fmla="*/ 235 w 92"/>
                  <a:gd name="T89" fmla="*/ 1454 h 728"/>
                  <a:gd name="T90" fmla="*/ 229 w 92"/>
                  <a:gd name="T91" fmla="*/ 1237 h 728"/>
                  <a:gd name="T92" fmla="*/ 228 w 92"/>
                  <a:gd name="T93" fmla="*/ 1032 h 728"/>
                  <a:gd name="T94" fmla="*/ 228 w 92"/>
                  <a:gd name="T95" fmla="*/ 837 h 728"/>
                  <a:gd name="T96" fmla="*/ 228 w 92"/>
                  <a:gd name="T97" fmla="*/ 686 h 728"/>
                  <a:gd name="T98" fmla="*/ 228 w 92"/>
                  <a:gd name="T99" fmla="*/ 570 h 728"/>
                  <a:gd name="T100" fmla="*/ 229 w 92"/>
                  <a:gd name="T101" fmla="*/ 456 h 728"/>
                  <a:gd name="T102" fmla="*/ 235 w 92"/>
                  <a:gd name="T103" fmla="*/ 354 h 728"/>
                  <a:gd name="T104" fmla="*/ 245 w 92"/>
                  <a:gd name="T105" fmla="*/ 270 h 728"/>
                  <a:gd name="T106" fmla="*/ 253 w 92"/>
                  <a:gd name="T107" fmla="*/ 189 h 728"/>
                  <a:gd name="T108" fmla="*/ 258 w 92"/>
                  <a:gd name="T109" fmla="*/ 118 h 728"/>
                  <a:gd name="T110" fmla="*/ 272 w 92"/>
                  <a:gd name="T111" fmla="*/ 29 h 7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2"/>
                  <a:gd name="T169" fmla="*/ 0 h 728"/>
                  <a:gd name="T170" fmla="*/ 92 w 92"/>
                  <a:gd name="T171" fmla="*/ 728 h 7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2" h="728">
                    <a:moveTo>
                      <a:pt x="63" y="0"/>
                    </a:moveTo>
                    <a:lnTo>
                      <a:pt x="62" y="0"/>
                    </a:lnTo>
                    <a:lnTo>
                      <a:pt x="61" y="0"/>
                    </a:lnTo>
                    <a:lnTo>
                      <a:pt x="57" y="0"/>
                    </a:lnTo>
                    <a:lnTo>
                      <a:pt x="54" y="2"/>
                    </a:lnTo>
                    <a:lnTo>
                      <a:pt x="50" y="3"/>
                    </a:lnTo>
                    <a:lnTo>
                      <a:pt x="45" y="4"/>
                    </a:lnTo>
                    <a:lnTo>
                      <a:pt x="39" y="6"/>
                    </a:lnTo>
                    <a:lnTo>
                      <a:pt x="35" y="10"/>
                    </a:lnTo>
                    <a:lnTo>
                      <a:pt x="29" y="13"/>
                    </a:lnTo>
                    <a:lnTo>
                      <a:pt x="23" y="17"/>
                    </a:lnTo>
                    <a:lnTo>
                      <a:pt x="18" y="21"/>
                    </a:lnTo>
                    <a:lnTo>
                      <a:pt x="14" y="26"/>
                    </a:lnTo>
                    <a:lnTo>
                      <a:pt x="11" y="29"/>
                    </a:lnTo>
                    <a:lnTo>
                      <a:pt x="10" y="31"/>
                    </a:lnTo>
                    <a:lnTo>
                      <a:pt x="8" y="34"/>
                    </a:lnTo>
                    <a:lnTo>
                      <a:pt x="6" y="38"/>
                    </a:lnTo>
                    <a:lnTo>
                      <a:pt x="4" y="41"/>
                    </a:lnTo>
                    <a:lnTo>
                      <a:pt x="4" y="45"/>
                    </a:lnTo>
                    <a:lnTo>
                      <a:pt x="3" y="49"/>
                    </a:lnTo>
                    <a:lnTo>
                      <a:pt x="3" y="54"/>
                    </a:lnTo>
                    <a:lnTo>
                      <a:pt x="2" y="55"/>
                    </a:lnTo>
                    <a:lnTo>
                      <a:pt x="2" y="59"/>
                    </a:lnTo>
                    <a:lnTo>
                      <a:pt x="0" y="62"/>
                    </a:lnTo>
                    <a:lnTo>
                      <a:pt x="0" y="67"/>
                    </a:lnTo>
                    <a:lnTo>
                      <a:pt x="0" y="73"/>
                    </a:lnTo>
                    <a:lnTo>
                      <a:pt x="0" y="79"/>
                    </a:lnTo>
                    <a:lnTo>
                      <a:pt x="0" y="86"/>
                    </a:lnTo>
                    <a:lnTo>
                      <a:pt x="0" y="96"/>
                    </a:lnTo>
                    <a:lnTo>
                      <a:pt x="0" y="102"/>
                    </a:lnTo>
                    <a:lnTo>
                      <a:pt x="0" y="112"/>
                    </a:lnTo>
                    <a:lnTo>
                      <a:pt x="0" y="121"/>
                    </a:lnTo>
                    <a:lnTo>
                      <a:pt x="0" y="132"/>
                    </a:lnTo>
                    <a:lnTo>
                      <a:pt x="0" y="141"/>
                    </a:lnTo>
                    <a:lnTo>
                      <a:pt x="0" y="153"/>
                    </a:lnTo>
                    <a:lnTo>
                      <a:pt x="0" y="164"/>
                    </a:lnTo>
                    <a:lnTo>
                      <a:pt x="0" y="177"/>
                    </a:lnTo>
                    <a:lnTo>
                      <a:pt x="0" y="188"/>
                    </a:lnTo>
                    <a:lnTo>
                      <a:pt x="0" y="201"/>
                    </a:lnTo>
                    <a:lnTo>
                      <a:pt x="0" y="213"/>
                    </a:lnTo>
                    <a:lnTo>
                      <a:pt x="0" y="228"/>
                    </a:lnTo>
                    <a:lnTo>
                      <a:pt x="0" y="242"/>
                    </a:lnTo>
                    <a:lnTo>
                      <a:pt x="0" y="255"/>
                    </a:lnTo>
                    <a:lnTo>
                      <a:pt x="0" y="270"/>
                    </a:lnTo>
                    <a:lnTo>
                      <a:pt x="0" y="285"/>
                    </a:lnTo>
                    <a:lnTo>
                      <a:pt x="0" y="299"/>
                    </a:lnTo>
                    <a:lnTo>
                      <a:pt x="0" y="314"/>
                    </a:lnTo>
                    <a:lnTo>
                      <a:pt x="0" y="329"/>
                    </a:lnTo>
                    <a:lnTo>
                      <a:pt x="0" y="343"/>
                    </a:lnTo>
                    <a:lnTo>
                      <a:pt x="0" y="358"/>
                    </a:lnTo>
                    <a:lnTo>
                      <a:pt x="0" y="374"/>
                    </a:lnTo>
                    <a:lnTo>
                      <a:pt x="0" y="389"/>
                    </a:lnTo>
                    <a:lnTo>
                      <a:pt x="2" y="405"/>
                    </a:lnTo>
                    <a:lnTo>
                      <a:pt x="2" y="420"/>
                    </a:lnTo>
                    <a:lnTo>
                      <a:pt x="2" y="435"/>
                    </a:lnTo>
                    <a:lnTo>
                      <a:pt x="2" y="451"/>
                    </a:lnTo>
                    <a:lnTo>
                      <a:pt x="2" y="465"/>
                    </a:lnTo>
                    <a:lnTo>
                      <a:pt x="2" y="480"/>
                    </a:lnTo>
                    <a:lnTo>
                      <a:pt x="2" y="495"/>
                    </a:lnTo>
                    <a:lnTo>
                      <a:pt x="2" y="508"/>
                    </a:lnTo>
                    <a:lnTo>
                      <a:pt x="3" y="523"/>
                    </a:lnTo>
                    <a:lnTo>
                      <a:pt x="3" y="538"/>
                    </a:lnTo>
                    <a:lnTo>
                      <a:pt x="3" y="551"/>
                    </a:lnTo>
                    <a:lnTo>
                      <a:pt x="3" y="563"/>
                    </a:lnTo>
                    <a:lnTo>
                      <a:pt x="3" y="577"/>
                    </a:lnTo>
                    <a:lnTo>
                      <a:pt x="3" y="589"/>
                    </a:lnTo>
                    <a:lnTo>
                      <a:pt x="4" y="602"/>
                    </a:lnTo>
                    <a:lnTo>
                      <a:pt x="4" y="614"/>
                    </a:lnTo>
                    <a:lnTo>
                      <a:pt x="4" y="625"/>
                    </a:lnTo>
                    <a:lnTo>
                      <a:pt x="4" y="636"/>
                    </a:lnTo>
                    <a:lnTo>
                      <a:pt x="4" y="646"/>
                    </a:lnTo>
                    <a:lnTo>
                      <a:pt x="4" y="656"/>
                    </a:lnTo>
                    <a:lnTo>
                      <a:pt x="4" y="666"/>
                    </a:lnTo>
                    <a:lnTo>
                      <a:pt x="4" y="674"/>
                    </a:lnTo>
                    <a:lnTo>
                      <a:pt x="4" y="682"/>
                    </a:lnTo>
                    <a:lnTo>
                      <a:pt x="4" y="689"/>
                    </a:lnTo>
                    <a:lnTo>
                      <a:pt x="4" y="697"/>
                    </a:lnTo>
                    <a:lnTo>
                      <a:pt x="4" y="703"/>
                    </a:lnTo>
                    <a:lnTo>
                      <a:pt x="4" y="708"/>
                    </a:lnTo>
                    <a:lnTo>
                      <a:pt x="4" y="712"/>
                    </a:lnTo>
                    <a:lnTo>
                      <a:pt x="6" y="717"/>
                    </a:lnTo>
                    <a:lnTo>
                      <a:pt x="6" y="720"/>
                    </a:lnTo>
                    <a:lnTo>
                      <a:pt x="6" y="723"/>
                    </a:lnTo>
                    <a:lnTo>
                      <a:pt x="6" y="724"/>
                    </a:lnTo>
                    <a:lnTo>
                      <a:pt x="30" y="728"/>
                    </a:lnTo>
                    <a:lnTo>
                      <a:pt x="30" y="727"/>
                    </a:lnTo>
                    <a:lnTo>
                      <a:pt x="30" y="725"/>
                    </a:lnTo>
                    <a:lnTo>
                      <a:pt x="30" y="723"/>
                    </a:lnTo>
                    <a:lnTo>
                      <a:pt x="30" y="720"/>
                    </a:lnTo>
                    <a:lnTo>
                      <a:pt x="30" y="716"/>
                    </a:lnTo>
                    <a:lnTo>
                      <a:pt x="30" y="711"/>
                    </a:lnTo>
                    <a:lnTo>
                      <a:pt x="30" y="705"/>
                    </a:lnTo>
                    <a:lnTo>
                      <a:pt x="30" y="700"/>
                    </a:lnTo>
                    <a:lnTo>
                      <a:pt x="29" y="692"/>
                    </a:lnTo>
                    <a:lnTo>
                      <a:pt x="29" y="685"/>
                    </a:lnTo>
                    <a:lnTo>
                      <a:pt x="29" y="676"/>
                    </a:lnTo>
                    <a:lnTo>
                      <a:pt x="29" y="668"/>
                    </a:lnTo>
                    <a:lnTo>
                      <a:pt x="29" y="658"/>
                    </a:lnTo>
                    <a:lnTo>
                      <a:pt x="29" y="649"/>
                    </a:lnTo>
                    <a:lnTo>
                      <a:pt x="29" y="638"/>
                    </a:lnTo>
                    <a:lnTo>
                      <a:pt x="29" y="628"/>
                    </a:lnTo>
                    <a:lnTo>
                      <a:pt x="27" y="615"/>
                    </a:lnTo>
                    <a:lnTo>
                      <a:pt x="27" y="603"/>
                    </a:lnTo>
                    <a:lnTo>
                      <a:pt x="27" y="590"/>
                    </a:lnTo>
                    <a:lnTo>
                      <a:pt x="27" y="578"/>
                    </a:lnTo>
                    <a:lnTo>
                      <a:pt x="26" y="565"/>
                    </a:lnTo>
                    <a:lnTo>
                      <a:pt x="26" y="551"/>
                    </a:lnTo>
                    <a:lnTo>
                      <a:pt x="26" y="538"/>
                    </a:lnTo>
                    <a:lnTo>
                      <a:pt x="26" y="524"/>
                    </a:lnTo>
                    <a:lnTo>
                      <a:pt x="26" y="510"/>
                    </a:lnTo>
                    <a:lnTo>
                      <a:pt x="26" y="495"/>
                    </a:lnTo>
                    <a:lnTo>
                      <a:pt x="25" y="480"/>
                    </a:lnTo>
                    <a:lnTo>
                      <a:pt x="25" y="465"/>
                    </a:lnTo>
                    <a:lnTo>
                      <a:pt x="25" y="451"/>
                    </a:lnTo>
                    <a:lnTo>
                      <a:pt x="25" y="435"/>
                    </a:lnTo>
                    <a:lnTo>
                      <a:pt x="25" y="420"/>
                    </a:lnTo>
                    <a:lnTo>
                      <a:pt x="25" y="405"/>
                    </a:lnTo>
                    <a:lnTo>
                      <a:pt x="25" y="389"/>
                    </a:lnTo>
                    <a:lnTo>
                      <a:pt x="25" y="374"/>
                    </a:lnTo>
                    <a:lnTo>
                      <a:pt x="23" y="358"/>
                    </a:lnTo>
                    <a:lnTo>
                      <a:pt x="23" y="343"/>
                    </a:lnTo>
                    <a:lnTo>
                      <a:pt x="23" y="329"/>
                    </a:lnTo>
                    <a:lnTo>
                      <a:pt x="23" y="314"/>
                    </a:lnTo>
                    <a:lnTo>
                      <a:pt x="23" y="299"/>
                    </a:lnTo>
                    <a:lnTo>
                      <a:pt x="23" y="285"/>
                    </a:lnTo>
                    <a:lnTo>
                      <a:pt x="22" y="270"/>
                    </a:lnTo>
                    <a:lnTo>
                      <a:pt x="22" y="255"/>
                    </a:lnTo>
                    <a:lnTo>
                      <a:pt x="22" y="242"/>
                    </a:lnTo>
                    <a:lnTo>
                      <a:pt x="22" y="228"/>
                    </a:lnTo>
                    <a:lnTo>
                      <a:pt x="21" y="213"/>
                    </a:lnTo>
                    <a:lnTo>
                      <a:pt x="21" y="201"/>
                    </a:lnTo>
                    <a:lnTo>
                      <a:pt x="21" y="189"/>
                    </a:lnTo>
                    <a:lnTo>
                      <a:pt x="21" y="177"/>
                    </a:lnTo>
                    <a:lnTo>
                      <a:pt x="21" y="165"/>
                    </a:lnTo>
                    <a:lnTo>
                      <a:pt x="21" y="153"/>
                    </a:lnTo>
                    <a:lnTo>
                      <a:pt x="21" y="142"/>
                    </a:lnTo>
                    <a:lnTo>
                      <a:pt x="21" y="133"/>
                    </a:lnTo>
                    <a:lnTo>
                      <a:pt x="21" y="122"/>
                    </a:lnTo>
                    <a:lnTo>
                      <a:pt x="21" y="113"/>
                    </a:lnTo>
                    <a:lnTo>
                      <a:pt x="21" y="105"/>
                    </a:lnTo>
                    <a:lnTo>
                      <a:pt x="21" y="97"/>
                    </a:lnTo>
                    <a:lnTo>
                      <a:pt x="21" y="90"/>
                    </a:lnTo>
                    <a:lnTo>
                      <a:pt x="21" y="82"/>
                    </a:lnTo>
                    <a:lnTo>
                      <a:pt x="21" y="77"/>
                    </a:lnTo>
                    <a:lnTo>
                      <a:pt x="21" y="71"/>
                    </a:lnTo>
                    <a:lnTo>
                      <a:pt x="21" y="67"/>
                    </a:lnTo>
                    <a:lnTo>
                      <a:pt x="21" y="63"/>
                    </a:lnTo>
                    <a:lnTo>
                      <a:pt x="21" y="61"/>
                    </a:lnTo>
                    <a:lnTo>
                      <a:pt x="22" y="59"/>
                    </a:lnTo>
                    <a:lnTo>
                      <a:pt x="22" y="53"/>
                    </a:lnTo>
                    <a:lnTo>
                      <a:pt x="25" y="49"/>
                    </a:lnTo>
                    <a:lnTo>
                      <a:pt x="26" y="43"/>
                    </a:lnTo>
                    <a:lnTo>
                      <a:pt x="30" y="39"/>
                    </a:lnTo>
                    <a:lnTo>
                      <a:pt x="33" y="35"/>
                    </a:lnTo>
                    <a:lnTo>
                      <a:pt x="37" y="33"/>
                    </a:lnTo>
                    <a:lnTo>
                      <a:pt x="39" y="30"/>
                    </a:lnTo>
                    <a:lnTo>
                      <a:pt x="45" y="29"/>
                    </a:lnTo>
                    <a:lnTo>
                      <a:pt x="49" y="27"/>
                    </a:lnTo>
                    <a:lnTo>
                      <a:pt x="53" y="25"/>
                    </a:lnTo>
                    <a:lnTo>
                      <a:pt x="55" y="23"/>
                    </a:lnTo>
                    <a:lnTo>
                      <a:pt x="59" y="23"/>
                    </a:lnTo>
                    <a:lnTo>
                      <a:pt x="65" y="23"/>
                    </a:lnTo>
                    <a:lnTo>
                      <a:pt x="66" y="23"/>
                    </a:lnTo>
                    <a:lnTo>
                      <a:pt x="66" y="25"/>
                    </a:lnTo>
                    <a:lnTo>
                      <a:pt x="65" y="27"/>
                    </a:lnTo>
                    <a:lnTo>
                      <a:pt x="65" y="31"/>
                    </a:lnTo>
                    <a:lnTo>
                      <a:pt x="63" y="35"/>
                    </a:lnTo>
                    <a:lnTo>
                      <a:pt x="63" y="41"/>
                    </a:lnTo>
                    <a:lnTo>
                      <a:pt x="62" y="43"/>
                    </a:lnTo>
                    <a:lnTo>
                      <a:pt x="62" y="46"/>
                    </a:lnTo>
                    <a:lnTo>
                      <a:pt x="62" y="50"/>
                    </a:lnTo>
                    <a:lnTo>
                      <a:pt x="62" y="54"/>
                    </a:lnTo>
                    <a:lnTo>
                      <a:pt x="61" y="57"/>
                    </a:lnTo>
                    <a:lnTo>
                      <a:pt x="61" y="61"/>
                    </a:lnTo>
                    <a:lnTo>
                      <a:pt x="59" y="65"/>
                    </a:lnTo>
                    <a:lnTo>
                      <a:pt x="59" y="69"/>
                    </a:lnTo>
                    <a:lnTo>
                      <a:pt x="58" y="73"/>
                    </a:lnTo>
                    <a:lnTo>
                      <a:pt x="58" y="78"/>
                    </a:lnTo>
                    <a:lnTo>
                      <a:pt x="57" y="82"/>
                    </a:lnTo>
                    <a:lnTo>
                      <a:pt x="57" y="88"/>
                    </a:lnTo>
                    <a:lnTo>
                      <a:pt x="55" y="93"/>
                    </a:lnTo>
                    <a:lnTo>
                      <a:pt x="55" y="97"/>
                    </a:lnTo>
                    <a:lnTo>
                      <a:pt x="55" y="102"/>
                    </a:lnTo>
                    <a:lnTo>
                      <a:pt x="55" y="108"/>
                    </a:lnTo>
                    <a:lnTo>
                      <a:pt x="54" y="113"/>
                    </a:lnTo>
                    <a:lnTo>
                      <a:pt x="54" y="118"/>
                    </a:lnTo>
                    <a:lnTo>
                      <a:pt x="53" y="125"/>
                    </a:lnTo>
                    <a:lnTo>
                      <a:pt x="53" y="132"/>
                    </a:lnTo>
                    <a:lnTo>
                      <a:pt x="51" y="137"/>
                    </a:lnTo>
                    <a:lnTo>
                      <a:pt x="51" y="142"/>
                    </a:lnTo>
                    <a:lnTo>
                      <a:pt x="50" y="148"/>
                    </a:lnTo>
                    <a:lnTo>
                      <a:pt x="50" y="155"/>
                    </a:lnTo>
                    <a:lnTo>
                      <a:pt x="50" y="161"/>
                    </a:lnTo>
                    <a:lnTo>
                      <a:pt x="49" y="168"/>
                    </a:lnTo>
                    <a:lnTo>
                      <a:pt x="49" y="173"/>
                    </a:lnTo>
                    <a:lnTo>
                      <a:pt x="49" y="181"/>
                    </a:lnTo>
                    <a:lnTo>
                      <a:pt x="47" y="187"/>
                    </a:lnTo>
                    <a:lnTo>
                      <a:pt x="47" y="193"/>
                    </a:lnTo>
                    <a:lnTo>
                      <a:pt x="46" y="200"/>
                    </a:lnTo>
                    <a:lnTo>
                      <a:pt x="46" y="207"/>
                    </a:lnTo>
                    <a:lnTo>
                      <a:pt x="46" y="213"/>
                    </a:lnTo>
                    <a:lnTo>
                      <a:pt x="45" y="220"/>
                    </a:lnTo>
                    <a:lnTo>
                      <a:pt x="45" y="227"/>
                    </a:lnTo>
                    <a:lnTo>
                      <a:pt x="45" y="235"/>
                    </a:lnTo>
                    <a:lnTo>
                      <a:pt x="45" y="240"/>
                    </a:lnTo>
                    <a:lnTo>
                      <a:pt x="45" y="247"/>
                    </a:lnTo>
                    <a:lnTo>
                      <a:pt x="43" y="254"/>
                    </a:lnTo>
                    <a:lnTo>
                      <a:pt x="43" y="260"/>
                    </a:lnTo>
                    <a:lnTo>
                      <a:pt x="43" y="267"/>
                    </a:lnTo>
                    <a:lnTo>
                      <a:pt x="43" y="275"/>
                    </a:lnTo>
                    <a:lnTo>
                      <a:pt x="43" y="280"/>
                    </a:lnTo>
                    <a:lnTo>
                      <a:pt x="43" y="289"/>
                    </a:lnTo>
                    <a:lnTo>
                      <a:pt x="43" y="295"/>
                    </a:lnTo>
                    <a:lnTo>
                      <a:pt x="43" y="301"/>
                    </a:lnTo>
                    <a:lnTo>
                      <a:pt x="43" y="307"/>
                    </a:lnTo>
                    <a:lnTo>
                      <a:pt x="43" y="315"/>
                    </a:lnTo>
                    <a:lnTo>
                      <a:pt x="43" y="322"/>
                    </a:lnTo>
                    <a:lnTo>
                      <a:pt x="45" y="327"/>
                    </a:lnTo>
                    <a:lnTo>
                      <a:pt x="45" y="334"/>
                    </a:lnTo>
                    <a:lnTo>
                      <a:pt x="45" y="342"/>
                    </a:lnTo>
                    <a:lnTo>
                      <a:pt x="45" y="347"/>
                    </a:lnTo>
                    <a:lnTo>
                      <a:pt x="45" y="354"/>
                    </a:lnTo>
                    <a:lnTo>
                      <a:pt x="45" y="361"/>
                    </a:lnTo>
                    <a:lnTo>
                      <a:pt x="46" y="368"/>
                    </a:lnTo>
                    <a:lnTo>
                      <a:pt x="46" y="374"/>
                    </a:lnTo>
                    <a:lnTo>
                      <a:pt x="46" y="381"/>
                    </a:lnTo>
                    <a:lnTo>
                      <a:pt x="46" y="389"/>
                    </a:lnTo>
                    <a:lnTo>
                      <a:pt x="47" y="396"/>
                    </a:lnTo>
                    <a:lnTo>
                      <a:pt x="47" y="404"/>
                    </a:lnTo>
                    <a:lnTo>
                      <a:pt x="47" y="410"/>
                    </a:lnTo>
                    <a:lnTo>
                      <a:pt x="47" y="418"/>
                    </a:lnTo>
                    <a:lnTo>
                      <a:pt x="47" y="425"/>
                    </a:lnTo>
                    <a:lnTo>
                      <a:pt x="47" y="433"/>
                    </a:lnTo>
                    <a:lnTo>
                      <a:pt x="49" y="441"/>
                    </a:lnTo>
                    <a:lnTo>
                      <a:pt x="49" y="449"/>
                    </a:lnTo>
                    <a:lnTo>
                      <a:pt x="49" y="457"/>
                    </a:lnTo>
                    <a:lnTo>
                      <a:pt x="49" y="465"/>
                    </a:lnTo>
                    <a:lnTo>
                      <a:pt x="49" y="473"/>
                    </a:lnTo>
                    <a:lnTo>
                      <a:pt x="49" y="481"/>
                    </a:lnTo>
                    <a:lnTo>
                      <a:pt x="49" y="490"/>
                    </a:lnTo>
                    <a:lnTo>
                      <a:pt x="49" y="496"/>
                    </a:lnTo>
                    <a:lnTo>
                      <a:pt x="49" y="506"/>
                    </a:lnTo>
                    <a:lnTo>
                      <a:pt x="49" y="512"/>
                    </a:lnTo>
                    <a:lnTo>
                      <a:pt x="49" y="522"/>
                    </a:lnTo>
                    <a:lnTo>
                      <a:pt x="49" y="528"/>
                    </a:lnTo>
                    <a:lnTo>
                      <a:pt x="49" y="536"/>
                    </a:lnTo>
                    <a:lnTo>
                      <a:pt x="49" y="544"/>
                    </a:lnTo>
                    <a:lnTo>
                      <a:pt x="49" y="552"/>
                    </a:lnTo>
                    <a:lnTo>
                      <a:pt x="49" y="559"/>
                    </a:lnTo>
                    <a:lnTo>
                      <a:pt x="49" y="569"/>
                    </a:lnTo>
                    <a:lnTo>
                      <a:pt x="49" y="575"/>
                    </a:lnTo>
                    <a:lnTo>
                      <a:pt x="50" y="583"/>
                    </a:lnTo>
                    <a:lnTo>
                      <a:pt x="49" y="590"/>
                    </a:lnTo>
                    <a:lnTo>
                      <a:pt x="49" y="598"/>
                    </a:lnTo>
                    <a:lnTo>
                      <a:pt x="49" y="605"/>
                    </a:lnTo>
                    <a:lnTo>
                      <a:pt x="49" y="611"/>
                    </a:lnTo>
                    <a:lnTo>
                      <a:pt x="49" y="618"/>
                    </a:lnTo>
                    <a:lnTo>
                      <a:pt x="49" y="625"/>
                    </a:lnTo>
                    <a:lnTo>
                      <a:pt x="49" y="632"/>
                    </a:lnTo>
                    <a:lnTo>
                      <a:pt x="49" y="638"/>
                    </a:lnTo>
                    <a:lnTo>
                      <a:pt x="49" y="645"/>
                    </a:lnTo>
                    <a:lnTo>
                      <a:pt x="49" y="650"/>
                    </a:lnTo>
                    <a:lnTo>
                      <a:pt x="49" y="656"/>
                    </a:lnTo>
                    <a:lnTo>
                      <a:pt x="49" y="662"/>
                    </a:lnTo>
                    <a:lnTo>
                      <a:pt x="49" y="666"/>
                    </a:lnTo>
                    <a:lnTo>
                      <a:pt x="49" y="672"/>
                    </a:lnTo>
                    <a:lnTo>
                      <a:pt x="49" y="677"/>
                    </a:lnTo>
                    <a:lnTo>
                      <a:pt x="49" y="682"/>
                    </a:lnTo>
                    <a:lnTo>
                      <a:pt x="49" y="686"/>
                    </a:lnTo>
                    <a:lnTo>
                      <a:pt x="49" y="692"/>
                    </a:lnTo>
                    <a:lnTo>
                      <a:pt x="49" y="696"/>
                    </a:lnTo>
                    <a:lnTo>
                      <a:pt x="49" y="700"/>
                    </a:lnTo>
                    <a:lnTo>
                      <a:pt x="49" y="703"/>
                    </a:lnTo>
                    <a:lnTo>
                      <a:pt x="49" y="707"/>
                    </a:lnTo>
                    <a:lnTo>
                      <a:pt x="49" y="709"/>
                    </a:lnTo>
                    <a:lnTo>
                      <a:pt x="49" y="713"/>
                    </a:lnTo>
                    <a:lnTo>
                      <a:pt x="49" y="717"/>
                    </a:lnTo>
                    <a:lnTo>
                      <a:pt x="49" y="721"/>
                    </a:lnTo>
                    <a:lnTo>
                      <a:pt x="49" y="723"/>
                    </a:lnTo>
                    <a:lnTo>
                      <a:pt x="49" y="724"/>
                    </a:lnTo>
                    <a:lnTo>
                      <a:pt x="85" y="724"/>
                    </a:lnTo>
                    <a:lnTo>
                      <a:pt x="85" y="723"/>
                    </a:lnTo>
                    <a:lnTo>
                      <a:pt x="85" y="720"/>
                    </a:lnTo>
                    <a:lnTo>
                      <a:pt x="85" y="717"/>
                    </a:lnTo>
                    <a:lnTo>
                      <a:pt x="85" y="715"/>
                    </a:lnTo>
                    <a:lnTo>
                      <a:pt x="85" y="711"/>
                    </a:lnTo>
                    <a:lnTo>
                      <a:pt x="85" y="707"/>
                    </a:lnTo>
                    <a:lnTo>
                      <a:pt x="84" y="703"/>
                    </a:lnTo>
                    <a:lnTo>
                      <a:pt x="84" y="699"/>
                    </a:lnTo>
                    <a:lnTo>
                      <a:pt x="84" y="693"/>
                    </a:lnTo>
                    <a:lnTo>
                      <a:pt x="84" y="688"/>
                    </a:lnTo>
                    <a:lnTo>
                      <a:pt x="84" y="681"/>
                    </a:lnTo>
                    <a:lnTo>
                      <a:pt x="84" y="676"/>
                    </a:lnTo>
                    <a:lnTo>
                      <a:pt x="84" y="669"/>
                    </a:lnTo>
                    <a:lnTo>
                      <a:pt x="84" y="662"/>
                    </a:lnTo>
                    <a:lnTo>
                      <a:pt x="82" y="656"/>
                    </a:lnTo>
                    <a:lnTo>
                      <a:pt x="82" y="648"/>
                    </a:lnTo>
                    <a:lnTo>
                      <a:pt x="82" y="640"/>
                    </a:lnTo>
                    <a:lnTo>
                      <a:pt x="82" y="632"/>
                    </a:lnTo>
                    <a:lnTo>
                      <a:pt x="81" y="623"/>
                    </a:lnTo>
                    <a:lnTo>
                      <a:pt x="81" y="614"/>
                    </a:lnTo>
                    <a:lnTo>
                      <a:pt x="81" y="606"/>
                    </a:lnTo>
                    <a:lnTo>
                      <a:pt x="81" y="597"/>
                    </a:lnTo>
                    <a:lnTo>
                      <a:pt x="81" y="587"/>
                    </a:lnTo>
                    <a:lnTo>
                      <a:pt x="81" y="578"/>
                    </a:lnTo>
                    <a:lnTo>
                      <a:pt x="81" y="569"/>
                    </a:lnTo>
                    <a:lnTo>
                      <a:pt x="81" y="559"/>
                    </a:lnTo>
                    <a:lnTo>
                      <a:pt x="80" y="548"/>
                    </a:lnTo>
                    <a:lnTo>
                      <a:pt x="80" y="539"/>
                    </a:lnTo>
                    <a:lnTo>
                      <a:pt x="80" y="528"/>
                    </a:lnTo>
                    <a:lnTo>
                      <a:pt x="80" y="519"/>
                    </a:lnTo>
                    <a:lnTo>
                      <a:pt x="80" y="508"/>
                    </a:lnTo>
                    <a:lnTo>
                      <a:pt x="78" y="498"/>
                    </a:lnTo>
                    <a:lnTo>
                      <a:pt x="78" y="487"/>
                    </a:lnTo>
                    <a:lnTo>
                      <a:pt x="78" y="476"/>
                    </a:lnTo>
                    <a:lnTo>
                      <a:pt x="77" y="465"/>
                    </a:lnTo>
                    <a:lnTo>
                      <a:pt x="77" y="456"/>
                    </a:lnTo>
                    <a:lnTo>
                      <a:pt x="77" y="445"/>
                    </a:lnTo>
                    <a:lnTo>
                      <a:pt x="77" y="435"/>
                    </a:lnTo>
                    <a:lnTo>
                      <a:pt x="77" y="424"/>
                    </a:lnTo>
                    <a:lnTo>
                      <a:pt x="77" y="413"/>
                    </a:lnTo>
                    <a:lnTo>
                      <a:pt x="76" y="402"/>
                    </a:lnTo>
                    <a:lnTo>
                      <a:pt x="76" y="393"/>
                    </a:lnTo>
                    <a:lnTo>
                      <a:pt x="76" y="382"/>
                    </a:lnTo>
                    <a:lnTo>
                      <a:pt x="76" y="373"/>
                    </a:lnTo>
                    <a:lnTo>
                      <a:pt x="76" y="362"/>
                    </a:lnTo>
                    <a:lnTo>
                      <a:pt x="76" y="353"/>
                    </a:lnTo>
                    <a:lnTo>
                      <a:pt x="76" y="342"/>
                    </a:lnTo>
                    <a:lnTo>
                      <a:pt x="76" y="333"/>
                    </a:lnTo>
                    <a:lnTo>
                      <a:pt x="76" y="323"/>
                    </a:lnTo>
                    <a:lnTo>
                      <a:pt x="76" y="314"/>
                    </a:lnTo>
                    <a:lnTo>
                      <a:pt x="76" y="305"/>
                    </a:lnTo>
                    <a:lnTo>
                      <a:pt x="76" y="297"/>
                    </a:lnTo>
                    <a:lnTo>
                      <a:pt x="76" y="287"/>
                    </a:lnTo>
                    <a:lnTo>
                      <a:pt x="76" y="279"/>
                    </a:lnTo>
                    <a:lnTo>
                      <a:pt x="76" y="270"/>
                    </a:lnTo>
                    <a:lnTo>
                      <a:pt x="76" y="263"/>
                    </a:lnTo>
                    <a:lnTo>
                      <a:pt x="76" y="255"/>
                    </a:lnTo>
                    <a:lnTo>
                      <a:pt x="76" y="248"/>
                    </a:lnTo>
                    <a:lnTo>
                      <a:pt x="76" y="242"/>
                    </a:lnTo>
                    <a:lnTo>
                      <a:pt x="76" y="235"/>
                    </a:lnTo>
                    <a:lnTo>
                      <a:pt x="76" y="230"/>
                    </a:lnTo>
                    <a:lnTo>
                      <a:pt x="76" y="224"/>
                    </a:lnTo>
                    <a:lnTo>
                      <a:pt x="76" y="218"/>
                    </a:lnTo>
                    <a:lnTo>
                      <a:pt x="76" y="212"/>
                    </a:lnTo>
                    <a:lnTo>
                      <a:pt x="76" y="205"/>
                    </a:lnTo>
                    <a:lnTo>
                      <a:pt x="76" y="200"/>
                    </a:lnTo>
                    <a:lnTo>
                      <a:pt x="76" y="195"/>
                    </a:lnTo>
                    <a:lnTo>
                      <a:pt x="76" y="189"/>
                    </a:lnTo>
                    <a:lnTo>
                      <a:pt x="76" y="184"/>
                    </a:lnTo>
                    <a:lnTo>
                      <a:pt x="76" y="179"/>
                    </a:lnTo>
                    <a:lnTo>
                      <a:pt x="76" y="173"/>
                    </a:lnTo>
                    <a:lnTo>
                      <a:pt x="76" y="168"/>
                    </a:lnTo>
                    <a:lnTo>
                      <a:pt x="76" y="163"/>
                    </a:lnTo>
                    <a:lnTo>
                      <a:pt x="77" y="157"/>
                    </a:lnTo>
                    <a:lnTo>
                      <a:pt x="77" y="152"/>
                    </a:lnTo>
                    <a:lnTo>
                      <a:pt x="77" y="146"/>
                    </a:lnTo>
                    <a:lnTo>
                      <a:pt x="78" y="142"/>
                    </a:lnTo>
                    <a:lnTo>
                      <a:pt x="78" y="137"/>
                    </a:lnTo>
                    <a:lnTo>
                      <a:pt x="78" y="132"/>
                    </a:lnTo>
                    <a:lnTo>
                      <a:pt x="78" y="128"/>
                    </a:lnTo>
                    <a:lnTo>
                      <a:pt x="78" y="122"/>
                    </a:lnTo>
                    <a:lnTo>
                      <a:pt x="80" y="118"/>
                    </a:lnTo>
                    <a:lnTo>
                      <a:pt x="80" y="113"/>
                    </a:lnTo>
                    <a:lnTo>
                      <a:pt x="80" y="109"/>
                    </a:lnTo>
                    <a:lnTo>
                      <a:pt x="81" y="105"/>
                    </a:lnTo>
                    <a:lnTo>
                      <a:pt x="81" y="101"/>
                    </a:lnTo>
                    <a:lnTo>
                      <a:pt x="81" y="96"/>
                    </a:lnTo>
                    <a:lnTo>
                      <a:pt x="81" y="92"/>
                    </a:lnTo>
                    <a:lnTo>
                      <a:pt x="81" y="86"/>
                    </a:lnTo>
                    <a:lnTo>
                      <a:pt x="82" y="84"/>
                    </a:lnTo>
                    <a:lnTo>
                      <a:pt x="82" y="79"/>
                    </a:lnTo>
                    <a:lnTo>
                      <a:pt x="82" y="75"/>
                    </a:lnTo>
                    <a:lnTo>
                      <a:pt x="84" y="71"/>
                    </a:lnTo>
                    <a:lnTo>
                      <a:pt x="84" y="69"/>
                    </a:lnTo>
                    <a:lnTo>
                      <a:pt x="84" y="65"/>
                    </a:lnTo>
                    <a:lnTo>
                      <a:pt x="84" y="61"/>
                    </a:lnTo>
                    <a:lnTo>
                      <a:pt x="85" y="57"/>
                    </a:lnTo>
                    <a:lnTo>
                      <a:pt x="85" y="54"/>
                    </a:lnTo>
                    <a:lnTo>
                      <a:pt x="85" y="50"/>
                    </a:lnTo>
                    <a:lnTo>
                      <a:pt x="85" y="46"/>
                    </a:lnTo>
                    <a:lnTo>
                      <a:pt x="85" y="43"/>
                    </a:lnTo>
                    <a:lnTo>
                      <a:pt x="86" y="41"/>
                    </a:lnTo>
                    <a:lnTo>
                      <a:pt x="86" y="35"/>
                    </a:lnTo>
                    <a:lnTo>
                      <a:pt x="88" y="30"/>
                    </a:lnTo>
                    <a:lnTo>
                      <a:pt x="88" y="25"/>
                    </a:lnTo>
                    <a:lnTo>
                      <a:pt x="89" y="21"/>
                    </a:lnTo>
                    <a:lnTo>
                      <a:pt x="89" y="17"/>
                    </a:lnTo>
                    <a:lnTo>
                      <a:pt x="90" y="14"/>
                    </a:lnTo>
                    <a:lnTo>
                      <a:pt x="90" y="10"/>
                    </a:lnTo>
                    <a:lnTo>
                      <a:pt x="90" y="8"/>
                    </a:lnTo>
                    <a:lnTo>
                      <a:pt x="92" y="4"/>
                    </a:lnTo>
                    <a:lnTo>
                      <a:pt x="63" y="0"/>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27" name="Freeform 80">
                <a:extLst>
                  <a:ext uri="{FF2B5EF4-FFF2-40B4-BE49-F238E27FC236}">
                    <a16:creationId xmlns:a16="http://schemas.microsoft.com/office/drawing/2014/main" id="{048EBCD6-9FA4-4947-89DD-6B901F79435D}"/>
                  </a:ext>
                </a:extLst>
              </p:cNvPr>
              <p:cNvSpPr>
                <a:spLocks/>
              </p:cNvSpPr>
              <p:nvPr/>
            </p:nvSpPr>
            <p:spPr bwMode="auto">
              <a:xfrm>
                <a:off x="3055" y="868"/>
                <a:ext cx="212" cy="45"/>
              </a:xfrm>
              <a:custGeom>
                <a:avLst/>
                <a:gdLst>
                  <a:gd name="T0" fmla="*/ 2 w 177"/>
                  <a:gd name="T1" fmla="*/ 24 h 40"/>
                  <a:gd name="T2" fmla="*/ 501 w 177"/>
                  <a:gd name="T3" fmla="*/ 0 h 40"/>
                  <a:gd name="T4" fmla="*/ 508 w 177"/>
                  <a:gd name="T5" fmla="*/ 75 h 40"/>
                  <a:gd name="T6" fmla="*/ 506 w 177"/>
                  <a:gd name="T7" fmla="*/ 75 h 40"/>
                  <a:gd name="T8" fmla="*/ 490 w 177"/>
                  <a:gd name="T9" fmla="*/ 75 h 40"/>
                  <a:gd name="T10" fmla="*/ 480 w 177"/>
                  <a:gd name="T11" fmla="*/ 75 h 40"/>
                  <a:gd name="T12" fmla="*/ 471 w 177"/>
                  <a:gd name="T13" fmla="*/ 75 h 40"/>
                  <a:gd name="T14" fmla="*/ 459 w 177"/>
                  <a:gd name="T15" fmla="*/ 75 h 40"/>
                  <a:gd name="T16" fmla="*/ 446 w 177"/>
                  <a:gd name="T17" fmla="*/ 75 h 40"/>
                  <a:gd name="T18" fmla="*/ 435 w 177"/>
                  <a:gd name="T19" fmla="*/ 69 h 40"/>
                  <a:gd name="T20" fmla="*/ 416 w 177"/>
                  <a:gd name="T21" fmla="*/ 69 h 40"/>
                  <a:gd name="T22" fmla="*/ 402 w 177"/>
                  <a:gd name="T23" fmla="*/ 69 h 40"/>
                  <a:gd name="T24" fmla="*/ 386 w 177"/>
                  <a:gd name="T25" fmla="*/ 69 h 40"/>
                  <a:gd name="T26" fmla="*/ 370 w 177"/>
                  <a:gd name="T27" fmla="*/ 69 h 40"/>
                  <a:gd name="T28" fmla="*/ 363 w 177"/>
                  <a:gd name="T29" fmla="*/ 69 h 40"/>
                  <a:gd name="T30" fmla="*/ 353 w 177"/>
                  <a:gd name="T31" fmla="*/ 69 h 40"/>
                  <a:gd name="T32" fmla="*/ 345 w 177"/>
                  <a:gd name="T33" fmla="*/ 69 h 40"/>
                  <a:gd name="T34" fmla="*/ 327 w 177"/>
                  <a:gd name="T35" fmla="*/ 69 h 40"/>
                  <a:gd name="T36" fmla="*/ 308 w 177"/>
                  <a:gd name="T37" fmla="*/ 69 h 40"/>
                  <a:gd name="T38" fmla="*/ 298 w 177"/>
                  <a:gd name="T39" fmla="*/ 69 h 40"/>
                  <a:gd name="T40" fmla="*/ 291 w 177"/>
                  <a:gd name="T41" fmla="*/ 69 h 40"/>
                  <a:gd name="T42" fmla="*/ 278 w 177"/>
                  <a:gd name="T43" fmla="*/ 69 h 40"/>
                  <a:gd name="T44" fmla="*/ 271 w 177"/>
                  <a:gd name="T45" fmla="*/ 69 h 40"/>
                  <a:gd name="T46" fmla="*/ 259 w 177"/>
                  <a:gd name="T47" fmla="*/ 69 h 40"/>
                  <a:gd name="T48" fmla="*/ 247 w 177"/>
                  <a:gd name="T49" fmla="*/ 69 h 40"/>
                  <a:gd name="T50" fmla="*/ 242 w 177"/>
                  <a:gd name="T51" fmla="*/ 69 h 40"/>
                  <a:gd name="T52" fmla="*/ 230 w 177"/>
                  <a:gd name="T53" fmla="*/ 69 h 40"/>
                  <a:gd name="T54" fmla="*/ 221 w 177"/>
                  <a:gd name="T55" fmla="*/ 69 h 40"/>
                  <a:gd name="T56" fmla="*/ 207 w 177"/>
                  <a:gd name="T57" fmla="*/ 69 h 40"/>
                  <a:gd name="T58" fmla="*/ 202 w 177"/>
                  <a:gd name="T59" fmla="*/ 69 h 40"/>
                  <a:gd name="T60" fmla="*/ 191 w 177"/>
                  <a:gd name="T61" fmla="*/ 69 h 40"/>
                  <a:gd name="T62" fmla="*/ 179 w 177"/>
                  <a:gd name="T63" fmla="*/ 75 h 40"/>
                  <a:gd name="T64" fmla="*/ 160 w 177"/>
                  <a:gd name="T65" fmla="*/ 75 h 40"/>
                  <a:gd name="T66" fmla="*/ 142 w 177"/>
                  <a:gd name="T67" fmla="*/ 75 h 40"/>
                  <a:gd name="T68" fmla="*/ 125 w 177"/>
                  <a:gd name="T69" fmla="*/ 78 h 40"/>
                  <a:gd name="T70" fmla="*/ 111 w 177"/>
                  <a:gd name="T71" fmla="*/ 79 h 40"/>
                  <a:gd name="T72" fmla="*/ 99 w 177"/>
                  <a:gd name="T73" fmla="*/ 88 h 40"/>
                  <a:gd name="T74" fmla="*/ 84 w 177"/>
                  <a:gd name="T75" fmla="*/ 89 h 40"/>
                  <a:gd name="T76" fmla="*/ 75 w 177"/>
                  <a:gd name="T77" fmla="*/ 92 h 40"/>
                  <a:gd name="T78" fmla="*/ 62 w 177"/>
                  <a:gd name="T79" fmla="*/ 100 h 40"/>
                  <a:gd name="T80" fmla="*/ 61 w 177"/>
                  <a:gd name="T81" fmla="*/ 103 h 40"/>
                  <a:gd name="T82" fmla="*/ 43 w 177"/>
                  <a:gd name="T83" fmla="*/ 112 h 40"/>
                  <a:gd name="T84" fmla="*/ 30 w 177"/>
                  <a:gd name="T85" fmla="*/ 115 h 40"/>
                  <a:gd name="T86" fmla="*/ 19 w 177"/>
                  <a:gd name="T87" fmla="*/ 115 h 40"/>
                  <a:gd name="T88" fmla="*/ 17 w 177"/>
                  <a:gd name="T89" fmla="*/ 115 h 40"/>
                  <a:gd name="T90" fmla="*/ 2 w 177"/>
                  <a:gd name="T91" fmla="*/ 103 h 40"/>
                  <a:gd name="T92" fmla="*/ 2 w 177"/>
                  <a:gd name="T93" fmla="*/ 89 h 40"/>
                  <a:gd name="T94" fmla="*/ 0 w 177"/>
                  <a:gd name="T95" fmla="*/ 75 h 40"/>
                  <a:gd name="T96" fmla="*/ 0 w 177"/>
                  <a:gd name="T97" fmla="*/ 67 h 40"/>
                  <a:gd name="T98" fmla="*/ 0 w 177"/>
                  <a:gd name="T99" fmla="*/ 54 h 40"/>
                  <a:gd name="T100" fmla="*/ 2 w 177"/>
                  <a:gd name="T101" fmla="*/ 47 h 40"/>
                  <a:gd name="T102" fmla="*/ 2 w 177"/>
                  <a:gd name="T103" fmla="*/ 30 h 40"/>
                  <a:gd name="T104" fmla="*/ 2 w 177"/>
                  <a:gd name="T105" fmla="*/ 24 h 40"/>
                  <a:gd name="T106" fmla="*/ 2 w 177"/>
                  <a:gd name="T107" fmla="*/ 24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40"/>
                  <a:gd name="T164" fmla="*/ 177 w 177"/>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40">
                    <a:moveTo>
                      <a:pt x="2" y="9"/>
                    </a:moveTo>
                    <a:lnTo>
                      <a:pt x="175" y="0"/>
                    </a:lnTo>
                    <a:lnTo>
                      <a:pt x="177" y="26"/>
                    </a:lnTo>
                    <a:lnTo>
                      <a:pt x="176" y="26"/>
                    </a:lnTo>
                    <a:lnTo>
                      <a:pt x="171" y="26"/>
                    </a:lnTo>
                    <a:lnTo>
                      <a:pt x="168" y="26"/>
                    </a:lnTo>
                    <a:lnTo>
                      <a:pt x="164" y="26"/>
                    </a:lnTo>
                    <a:lnTo>
                      <a:pt x="160" y="26"/>
                    </a:lnTo>
                    <a:lnTo>
                      <a:pt x="156" y="26"/>
                    </a:lnTo>
                    <a:lnTo>
                      <a:pt x="151" y="24"/>
                    </a:lnTo>
                    <a:lnTo>
                      <a:pt x="145" y="24"/>
                    </a:lnTo>
                    <a:lnTo>
                      <a:pt x="140" y="24"/>
                    </a:lnTo>
                    <a:lnTo>
                      <a:pt x="133" y="24"/>
                    </a:lnTo>
                    <a:lnTo>
                      <a:pt x="129" y="24"/>
                    </a:lnTo>
                    <a:lnTo>
                      <a:pt x="126" y="24"/>
                    </a:lnTo>
                    <a:lnTo>
                      <a:pt x="124" y="24"/>
                    </a:lnTo>
                    <a:lnTo>
                      <a:pt x="120" y="24"/>
                    </a:lnTo>
                    <a:lnTo>
                      <a:pt x="114" y="24"/>
                    </a:lnTo>
                    <a:lnTo>
                      <a:pt x="108" y="24"/>
                    </a:lnTo>
                    <a:lnTo>
                      <a:pt x="104" y="24"/>
                    </a:lnTo>
                    <a:lnTo>
                      <a:pt x="101" y="24"/>
                    </a:lnTo>
                    <a:lnTo>
                      <a:pt x="97" y="24"/>
                    </a:lnTo>
                    <a:lnTo>
                      <a:pt x="93" y="24"/>
                    </a:lnTo>
                    <a:lnTo>
                      <a:pt x="90" y="24"/>
                    </a:lnTo>
                    <a:lnTo>
                      <a:pt x="86" y="24"/>
                    </a:lnTo>
                    <a:lnTo>
                      <a:pt x="84" y="24"/>
                    </a:lnTo>
                    <a:lnTo>
                      <a:pt x="80" y="24"/>
                    </a:lnTo>
                    <a:lnTo>
                      <a:pt x="77" y="24"/>
                    </a:lnTo>
                    <a:lnTo>
                      <a:pt x="73" y="24"/>
                    </a:lnTo>
                    <a:lnTo>
                      <a:pt x="70" y="24"/>
                    </a:lnTo>
                    <a:lnTo>
                      <a:pt x="67" y="24"/>
                    </a:lnTo>
                    <a:lnTo>
                      <a:pt x="61" y="26"/>
                    </a:lnTo>
                    <a:lnTo>
                      <a:pt x="55" y="26"/>
                    </a:lnTo>
                    <a:lnTo>
                      <a:pt x="49" y="26"/>
                    </a:lnTo>
                    <a:lnTo>
                      <a:pt x="43" y="27"/>
                    </a:lnTo>
                    <a:lnTo>
                      <a:pt x="38" y="28"/>
                    </a:lnTo>
                    <a:lnTo>
                      <a:pt x="34" y="30"/>
                    </a:lnTo>
                    <a:lnTo>
                      <a:pt x="29" y="31"/>
                    </a:lnTo>
                    <a:lnTo>
                      <a:pt x="26" y="32"/>
                    </a:lnTo>
                    <a:lnTo>
                      <a:pt x="22" y="35"/>
                    </a:lnTo>
                    <a:lnTo>
                      <a:pt x="21" y="36"/>
                    </a:lnTo>
                    <a:lnTo>
                      <a:pt x="15" y="39"/>
                    </a:lnTo>
                    <a:lnTo>
                      <a:pt x="11" y="40"/>
                    </a:lnTo>
                    <a:lnTo>
                      <a:pt x="7" y="40"/>
                    </a:lnTo>
                    <a:lnTo>
                      <a:pt x="6" y="40"/>
                    </a:lnTo>
                    <a:lnTo>
                      <a:pt x="2" y="36"/>
                    </a:lnTo>
                    <a:lnTo>
                      <a:pt x="2" y="31"/>
                    </a:lnTo>
                    <a:lnTo>
                      <a:pt x="0" y="26"/>
                    </a:lnTo>
                    <a:lnTo>
                      <a:pt x="0" y="23"/>
                    </a:lnTo>
                    <a:lnTo>
                      <a:pt x="0" y="19"/>
                    </a:lnTo>
                    <a:lnTo>
                      <a:pt x="2" y="16"/>
                    </a:lnTo>
                    <a:lnTo>
                      <a:pt x="2" y="11"/>
                    </a:lnTo>
                    <a:lnTo>
                      <a:pt x="2" y="9"/>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28" name="Freeform 81">
                <a:extLst>
                  <a:ext uri="{FF2B5EF4-FFF2-40B4-BE49-F238E27FC236}">
                    <a16:creationId xmlns:a16="http://schemas.microsoft.com/office/drawing/2014/main" id="{FA67571A-9770-4BF1-918E-DB51C48A17D2}"/>
                  </a:ext>
                </a:extLst>
              </p:cNvPr>
              <p:cNvSpPr>
                <a:spLocks/>
              </p:cNvSpPr>
              <p:nvPr/>
            </p:nvSpPr>
            <p:spPr bwMode="auto">
              <a:xfrm>
                <a:off x="3220" y="966"/>
                <a:ext cx="271" cy="128"/>
              </a:xfrm>
              <a:custGeom>
                <a:avLst/>
                <a:gdLst>
                  <a:gd name="T0" fmla="*/ 0 w 243"/>
                  <a:gd name="T1" fmla="*/ 293 h 119"/>
                  <a:gd name="T2" fmla="*/ 18 w 243"/>
                  <a:gd name="T3" fmla="*/ 259 h 119"/>
                  <a:gd name="T4" fmla="*/ 37 w 243"/>
                  <a:gd name="T5" fmla="*/ 227 h 119"/>
                  <a:gd name="T6" fmla="*/ 67 w 243"/>
                  <a:gd name="T7" fmla="*/ 182 h 119"/>
                  <a:gd name="T8" fmla="*/ 97 w 243"/>
                  <a:gd name="T9" fmla="*/ 145 h 119"/>
                  <a:gd name="T10" fmla="*/ 139 w 243"/>
                  <a:gd name="T11" fmla="*/ 114 h 119"/>
                  <a:gd name="T12" fmla="*/ 177 w 243"/>
                  <a:gd name="T13" fmla="*/ 78 h 119"/>
                  <a:gd name="T14" fmla="*/ 218 w 243"/>
                  <a:gd name="T15" fmla="*/ 47 h 119"/>
                  <a:gd name="T16" fmla="*/ 260 w 243"/>
                  <a:gd name="T17" fmla="*/ 23 h 119"/>
                  <a:gd name="T18" fmla="*/ 308 w 243"/>
                  <a:gd name="T19" fmla="*/ 3 h 119"/>
                  <a:gd name="T20" fmla="*/ 356 w 243"/>
                  <a:gd name="T21" fmla="*/ 1 h 119"/>
                  <a:gd name="T22" fmla="*/ 401 w 243"/>
                  <a:gd name="T23" fmla="*/ 1 h 119"/>
                  <a:gd name="T24" fmla="*/ 448 w 243"/>
                  <a:gd name="T25" fmla="*/ 16 h 119"/>
                  <a:gd name="T26" fmla="*/ 495 w 243"/>
                  <a:gd name="T27" fmla="*/ 42 h 119"/>
                  <a:gd name="T28" fmla="*/ 541 w 243"/>
                  <a:gd name="T29" fmla="*/ 69 h 119"/>
                  <a:gd name="T30" fmla="*/ 585 w 243"/>
                  <a:gd name="T31" fmla="*/ 105 h 119"/>
                  <a:gd name="T32" fmla="*/ 629 w 243"/>
                  <a:gd name="T33" fmla="*/ 145 h 119"/>
                  <a:gd name="T34" fmla="*/ 660 w 243"/>
                  <a:gd name="T35" fmla="*/ 182 h 119"/>
                  <a:gd name="T36" fmla="*/ 689 w 243"/>
                  <a:gd name="T37" fmla="*/ 225 h 119"/>
                  <a:gd name="T38" fmla="*/ 704 w 243"/>
                  <a:gd name="T39" fmla="*/ 252 h 119"/>
                  <a:gd name="T40" fmla="*/ 715 w 243"/>
                  <a:gd name="T41" fmla="*/ 288 h 119"/>
                  <a:gd name="T42" fmla="*/ 675 w 243"/>
                  <a:gd name="T43" fmla="*/ 303 h 119"/>
                  <a:gd name="T44" fmla="*/ 638 w 243"/>
                  <a:gd name="T45" fmla="*/ 320 h 119"/>
                  <a:gd name="T46" fmla="*/ 581 w 243"/>
                  <a:gd name="T47" fmla="*/ 321 h 119"/>
                  <a:gd name="T48" fmla="*/ 547 w 243"/>
                  <a:gd name="T49" fmla="*/ 329 h 119"/>
                  <a:gd name="T50" fmla="*/ 516 w 243"/>
                  <a:gd name="T51" fmla="*/ 330 h 119"/>
                  <a:gd name="T52" fmla="*/ 490 w 243"/>
                  <a:gd name="T53" fmla="*/ 332 h 119"/>
                  <a:gd name="T54" fmla="*/ 458 w 243"/>
                  <a:gd name="T55" fmla="*/ 332 h 119"/>
                  <a:gd name="T56" fmla="*/ 426 w 243"/>
                  <a:gd name="T57" fmla="*/ 342 h 119"/>
                  <a:gd name="T58" fmla="*/ 401 w 243"/>
                  <a:gd name="T59" fmla="*/ 342 h 119"/>
                  <a:gd name="T60" fmla="*/ 370 w 243"/>
                  <a:gd name="T61" fmla="*/ 343 h 119"/>
                  <a:gd name="T62" fmla="*/ 326 w 243"/>
                  <a:gd name="T63" fmla="*/ 346 h 119"/>
                  <a:gd name="T64" fmla="*/ 288 w 243"/>
                  <a:gd name="T65" fmla="*/ 346 h 119"/>
                  <a:gd name="T66" fmla="*/ 260 w 243"/>
                  <a:gd name="T67" fmla="*/ 346 h 119"/>
                  <a:gd name="T68" fmla="*/ 231 w 243"/>
                  <a:gd name="T69" fmla="*/ 343 h 119"/>
                  <a:gd name="T70" fmla="*/ 189 w 243"/>
                  <a:gd name="T71" fmla="*/ 332 h 119"/>
                  <a:gd name="T72" fmla="*/ 160 w 243"/>
                  <a:gd name="T73" fmla="*/ 330 h 119"/>
                  <a:gd name="T74" fmla="*/ 125 w 243"/>
                  <a:gd name="T75" fmla="*/ 329 h 119"/>
                  <a:gd name="T76" fmla="*/ 90 w 243"/>
                  <a:gd name="T77" fmla="*/ 324 h 119"/>
                  <a:gd name="T78" fmla="*/ 60 w 243"/>
                  <a:gd name="T79" fmla="*/ 321 h 119"/>
                  <a:gd name="T80" fmla="*/ 33 w 243"/>
                  <a:gd name="T81" fmla="*/ 320 h 119"/>
                  <a:gd name="T82" fmla="*/ 0 w 243"/>
                  <a:gd name="T83" fmla="*/ 310 h 1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3"/>
                  <a:gd name="T127" fmla="*/ 0 h 119"/>
                  <a:gd name="T128" fmla="*/ 243 w 243"/>
                  <a:gd name="T129" fmla="*/ 119 h 1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3" h="119">
                    <a:moveTo>
                      <a:pt x="0" y="107"/>
                    </a:moveTo>
                    <a:lnTo>
                      <a:pt x="0" y="103"/>
                    </a:lnTo>
                    <a:lnTo>
                      <a:pt x="0" y="101"/>
                    </a:lnTo>
                    <a:lnTo>
                      <a:pt x="2" y="97"/>
                    </a:lnTo>
                    <a:lnTo>
                      <a:pt x="4" y="94"/>
                    </a:lnTo>
                    <a:lnTo>
                      <a:pt x="6" y="89"/>
                    </a:lnTo>
                    <a:lnTo>
                      <a:pt x="7" y="85"/>
                    </a:lnTo>
                    <a:lnTo>
                      <a:pt x="10" y="81"/>
                    </a:lnTo>
                    <a:lnTo>
                      <a:pt x="12" y="78"/>
                    </a:lnTo>
                    <a:lnTo>
                      <a:pt x="15" y="72"/>
                    </a:lnTo>
                    <a:lnTo>
                      <a:pt x="18" y="68"/>
                    </a:lnTo>
                    <a:lnTo>
                      <a:pt x="22" y="63"/>
                    </a:lnTo>
                    <a:lnTo>
                      <a:pt x="26" y="60"/>
                    </a:lnTo>
                    <a:lnTo>
                      <a:pt x="28" y="55"/>
                    </a:lnTo>
                    <a:lnTo>
                      <a:pt x="32" y="51"/>
                    </a:lnTo>
                    <a:lnTo>
                      <a:pt x="36" y="47"/>
                    </a:lnTo>
                    <a:lnTo>
                      <a:pt x="42" y="43"/>
                    </a:lnTo>
                    <a:lnTo>
                      <a:pt x="46" y="39"/>
                    </a:lnTo>
                    <a:lnTo>
                      <a:pt x="50" y="35"/>
                    </a:lnTo>
                    <a:lnTo>
                      <a:pt x="54" y="31"/>
                    </a:lnTo>
                    <a:lnTo>
                      <a:pt x="59" y="27"/>
                    </a:lnTo>
                    <a:lnTo>
                      <a:pt x="63" y="24"/>
                    </a:lnTo>
                    <a:lnTo>
                      <a:pt x="69" y="20"/>
                    </a:lnTo>
                    <a:lnTo>
                      <a:pt x="74" y="16"/>
                    </a:lnTo>
                    <a:lnTo>
                      <a:pt x="79" y="15"/>
                    </a:lnTo>
                    <a:lnTo>
                      <a:pt x="83" y="11"/>
                    </a:lnTo>
                    <a:lnTo>
                      <a:pt x="89" y="8"/>
                    </a:lnTo>
                    <a:lnTo>
                      <a:pt x="94" y="7"/>
                    </a:lnTo>
                    <a:lnTo>
                      <a:pt x="99" y="5"/>
                    </a:lnTo>
                    <a:lnTo>
                      <a:pt x="105" y="3"/>
                    </a:lnTo>
                    <a:lnTo>
                      <a:pt x="110" y="1"/>
                    </a:lnTo>
                    <a:lnTo>
                      <a:pt x="116" y="1"/>
                    </a:lnTo>
                    <a:lnTo>
                      <a:pt x="121" y="1"/>
                    </a:lnTo>
                    <a:lnTo>
                      <a:pt x="125" y="0"/>
                    </a:lnTo>
                    <a:lnTo>
                      <a:pt x="130" y="0"/>
                    </a:lnTo>
                    <a:lnTo>
                      <a:pt x="136" y="1"/>
                    </a:lnTo>
                    <a:lnTo>
                      <a:pt x="141" y="3"/>
                    </a:lnTo>
                    <a:lnTo>
                      <a:pt x="146" y="4"/>
                    </a:lnTo>
                    <a:lnTo>
                      <a:pt x="152" y="5"/>
                    </a:lnTo>
                    <a:lnTo>
                      <a:pt x="157" y="8"/>
                    </a:lnTo>
                    <a:lnTo>
                      <a:pt x="163" y="11"/>
                    </a:lnTo>
                    <a:lnTo>
                      <a:pt x="168" y="14"/>
                    </a:lnTo>
                    <a:lnTo>
                      <a:pt x="173" y="18"/>
                    </a:lnTo>
                    <a:lnTo>
                      <a:pt x="179" y="22"/>
                    </a:lnTo>
                    <a:lnTo>
                      <a:pt x="184" y="24"/>
                    </a:lnTo>
                    <a:lnTo>
                      <a:pt x="188" y="28"/>
                    </a:lnTo>
                    <a:lnTo>
                      <a:pt x="193" y="32"/>
                    </a:lnTo>
                    <a:lnTo>
                      <a:pt x="199" y="36"/>
                    </a:lnTo>
                    <a:lnTo>
                      <a:pt x="204" y="42"/>
                    </a:lnTo>
                    <a:lnTo>
                      <a:pt x="208" y="46"/>
                    </a:lnTo>
                    <a:lnTo>
                      <a:pt x="213" y="51"/>
                    </a:lnTo>
                    <a:lnTo>
                      <a:pt x="217" y="55"/>
                    </a:lnTo>
                    <a:lnTo>
                      <a:pt x="222" y="59"/>
                    </a:lnTo>
                    <a:lnTo>
                      <a:pt x="224" y="63"/>
                    </a:lnTo>
                    <a:lnTo>
                      <a:pt x="228" y="67"/>
                    </a:lnTo>
                    <a:lnTo>
                      <a:pt x="231" y="72"/>
                    </a:lnTo>
                    <a:lnTo>
                      <a:pt x="234" y="77"/>
                    </a:lnTo>
                    <a:lnTo>
                      <a:pt x="236" y="79"/>
                    </a:lnTo>
                    <a:lnTo>
                      <a:pt x="239" y="83"/>
                    </a:lnTo>
                    <a:lnTo>
                      <a:pt x="239" y="86"/>
                    </a:lnTo>
                    <a:lnTo>
                      <a:pt x="242" y="90"/>
                    </a:lnTo>
                    <a:lnTo>
                      <a:pt x="243" y="95"/>
                    </a:lnTo>
                    <a:lnTo>
                      <a:pt x="243" y="99"/>
                    </a:lnTo>
                    <a:lnTo>
                      <a:pt x="239" y="101"/>
                    </a:lnTo>
                    <a:lnTo>
                      <a:pt x="234" y="103"/>
                    </a:lnTo>
                    <a:lnTo>
                      <a:pt x="230" y="103"/>
                    </a:lnTo>
                    <a:lnTo>
                      <a:pt x="226" y="106"/>
                    </a:lnTo>
                    <a:lnTo>
                      <a:pt x="220" y="106"/>
                    </a:lnTo>
                    <a:lnTo>
                      <a:pt x="216" y="109"/>
                    </a:lnTo>
                    <a:lnTo>
                      <a:pt x="209" y="109"/>
                    </a:lnTo>
                    <a:lnTo>
                      <a:pt x="204" y="110"/>
                    </a:lnTo>
                    <a:lnTo>
                      <a:pt x="197" y="110"/>
                    </a:lnTo>
                    <a:lnTo>
                      <a:pt x="192" y="111"/>
                    </a:lnTo>
                    <a:lnTo>
                      <a:pt x="188" y="111"/>
                    </a:lnTo>
                    <a:lnTo>
                      <a:pt x="185" y="113"/>
                    </a:lnTo>
                    <a:lnTo>
                      <a:pt x="183" y="113"/>
                    </a:lnTo>
                    <a:lnTo>
                      <a:pt x="179" y="114"/>
                    </a:lnTo>
                    <a:lnTo>
                      <a:pt x="176" y="114"/>
                    </a:lnTo>
                    <a:lnTo>
                      <a:pt x="172" y="114"/>
                    </a:lnTo>
                    <a:lnTo>
                      <a:pt x="169" y="114"/>
                    </a:lnTo>
                    <a:lnTo>
                      <a:pt x="167" y="115"/>
                    </a:lnTo>
                    <a:lnTo>
                      <a:pt x="163" y="115"/>
                    </a:lnTo>
                    <a:lnTo>
                      <a:pt x="158" y="115"/>
                    </a:lnTo>
                    <a:lnTo>
                      <a:pt x="156" y="115"/>
                    </a:lnTo>
                    <a:lnTo>
                      <a:pt x="152" y="115"/>
                    </a:lnTo>
                    <a:lnTo>
                      <a:pt x="149" y="115"/>
                    </a:lnTo>
                    <a:lnTo>
                      <a:pt x="145" y="117"/>
                    </a:lnTo>
                    <a:lnTo>
                      <a:pt x="142" y="117"/>
                    </a:lnTo>
                    <a:lnTo>
                      <a:pt x="140" y="117"/>
                    </a:lnTo>
                    <a:lnTo>
                      <a:pt x="136" y="117"/>
                    </a:lnTo>
                    <a:lnTo>
                      <a:pt x="132" y="117"/>
                    </a:lnTo>
                    <a:lnTo>
                      <a:pt x="129" y="117"/>
                    </a:lnTo>
                    <a:lnTo>
                      <a:pt x="126" y="118"/>
                    </a:lnTo>
                    <a:lnTo>
                      <a:pt x="121" y="118"/>
                    </a:lnTo>
                    <a:lnTo>
                      <a:pt x="116" y="119"/>
                    </a:lnTo>
                    <a:lnTo>
                      <a:pt x="110" y="119"/>
                    </a:lnTo>
                    <a:lnTo>
                      <a:pt x="106" y="119"/>
                    </a:lnTo>
                    <a:lnTo>
                      <a:pt x="101" y="119"/>
                    </a:lnTo>
                    <a:lnTo>
                      <a:pt x="97" y="119"/>
                    </a:lnTo>
                    <a:lnTo>
                      <a:pt x="94" y="119"/>
                    </a:lnTo>
                    <a:lnTo>
                      <a:pt x="91" y="119"/>
                    </a:lnTo>
                    <a:lnTo>
                      <a:pt x="89" y="119"/>
                    </a:lnTo>
                    <a:lnTo>
                      <a:pt x="87" y="119"/>
                    </a:lnTo>
                    <a:lnTo>
                      <a:pt x="85" y="118"/>
                    </a:lnTo>
                    <a:lnTo>
                      <a:pt x="79" y="118"/>
                    </a:lnTo>
                    <a:lnTo>
                      <a:pt x="74" y="117"/>
                    </a:lnTo>
                    <a:lnTo>
                      <a:pt x="69" y="117"/>
                    </a:lnTo>
                    <a:lnTo>
                      <a:pt x="65" y="115"/>
                    </a:lnTo>
                    <a:lnTo>
                      <a:pt x="61" y="115"/>
                    </a:lnTo>
                    <a:lnTo>
                      <a:pt x="57" y="114"/>
                    </a:lnTo>
                    <a:lnTo>
                      <a:pt x="54" y="114"/>
                    </a:lnTo>
                    <a:lnTo>
                      <a:pt x="50" y="114"/>
                    </a:lnTo>
                    <a:lnTo>
                      <a:pt x="46" y="113"/>
                    </a:lnTo>
                    <a:lnTo>
                      <a:pt x="42" y="113"/>
                    </a:lnTo>
                    <a:lnTo>
                      <a:pt x="39" y="113"/>
                    </a:lnTo>
                    <a:lnTo>
                      <a:pt x="35" y="111"/>
                    </a:lnTo>
                    <a:lnTo>
                      <a:pt x="31" y="111"/>
                    </a:lnTo>
                    <a:lnTo>
                      <a:pt x="27" y="110"/>
                    </a:lnTo>
                    <a:lnTo>
                      <a:pt x="24" y="110"/>
                    </a:lnTo>
                    <a:lnTo>
                      <a:pt x="20" y="110"/>
                    </a:lnTo>
                    <a:lnTo>
                      <a:pt x="16" y="109"/>
                    </a:lnTo>
                    <a:lnTo>
                      <a:pt x="14" y="109"/>
                    </a:lnTo>
                    <a:lnTo>
                      <a:pt x="11" y="109"/>
                    </a:lnTo>
                    <a:lnTo>
                      <a:pt x="6" y="109"/>
                    </a:lnTo>
                    <a:lnTo>
                      <a:pt x="3" y="107"/>
                    </a:lnTo>
                    <a:lnTo>
                      <a:pt x="0" y="107"/>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29" name="Freeform 82">
                <a:extLst>
                  <a:ext uri="{FF2B5EF4-FFF2-40B4-BE49-F238E27FC236}">
                    <a16:creationId xmlns:a16="http://schemas.microsoft.com/office/drawing/2014/main" id="{0BCD7D7C-72EF-49D9-9A2D-2D7D3E897E60}"/>
                  </a:ext>
                </a:extLst>
              </p:cNvPr>
              <p:cNvSpPr>
                <a:spLocks/>
              </p:cNvSpPr>
              <p:nvPr/>
            </p:nvSpPr>
            <p:spPr bwMode="auto">
              <a:xfrm>
                <a:off x="3291" y="1593"/>
                <a:ext cx="165" cy="106"/>
              </a:xfrm>
              <a:custGeom>
                <a:avLst/>
                <a:gdLst>
                  <a:gd name="T0" fmla="*/ 0 w 139"/>
                  <a:gd name="T1" fmla="*/ 277 h 90"/>
                  <a:gd name="T2" fmla="*/ 16 w 139"/>
                  <a:gd name="T3" fmla="*/ 277 h 90"/>
                  <a:gd name="T4" fmla="*/ 37 w 139"/>
                  <a:gd name="T5" fmla="*/ 277 h 90"/>
                  <a:gd name="T6" fmla="*/ 60 w 139"/>
                  <a:gd name="T7" fmla="*/ 277 h 90"/>
                  <a:gd name="T8" fmla="*/ 89 w 139"/>
                  <a:gd name="T9" fmla="*/ 271 h 90"/>
                  <a:gd name="T10" fmla="*/ 124 w 139"/>
                  <a:gd name="T11" fmla="*/ 271 h 90"/>
                  <a:gd name="T12" fmla="*/ 159 w 139"/>
                  <a:gd name="T13" fmla="*/ 271 h 90"/>
                  <a:gd name="T14" fmla="*/ 193 w 139"/>
                  <a:gd name="T15" fmla="*/ 271 h 90"/>
                  <a:gd name="T16" fmla="*/ 229 w 139"/>
                  <a:gd name="T17" fmla="*/ 270 h 90"/>
                  <a:gd name="T18" fmla="*/ 272 w 139"/>
                  <a:gd name="T19" fmla="*/ 270 h 90"/>
                  <a:gd name="T20" fmla="*/ 304 w 139"/>
                  <a:gd name="T21" fmla="*/ 263 h 90"/>
                  <a:gd name="T22" fmla="*/ 337 w 139"/>
                  <a:gd name="T23" fmla="*/ 263 h 90"/>
                  <a:gd name="T24" fmla="*/ 366 w 139"/>
                  <a:gd name="T25" fmla="*/ 256 h 90"/>
                  <a:gd name="T26" fmla="*/ 387 w 139"/>
                  <a:gd name="T27" fmla="*/ 250 h 90"/>
                  <a:gd name="T28" fmla="*/ 413 w 139"/>
                  <a:gd name="T29" fmla="*/ 238 h 90"/>
                  <a:gd name="T30" fmla="*/ 413 w 139"/>
                  <a:gd name="T31" fmla="*/ 220 h 90"/>
                  <a:gd name="T32" fmla="*/ 415 w 139"/>
                  <a:gd name="T33" fmla="*/ 186 h 90"/>
                  <a:gd name="T34" fmla="*/ 413 w 139"/>
                  <a:gd name="T35" fmla="*/ 151 h 90"/>
                  <a:gd name="T36" fmla="*/ 411 w 139"/>
                  <a:gd name="T37" fmla="*/ 122 h 90"/>
                  <a:gd name="T38" fmla="*/ 401 w 139"/>
                  <a:gd name="T39" fmla="*/ 85 h 90"/>
                  <a:gd name="T40" fmla="*/ 392 w 139"/>
                  <a:gd name="T41" fmla="*/ 48 h 90"/>
                  <a:gd name="T42" fmla="*/ 381 w 139"/>
                  <a:gd name="T43" fmla="*/ 23 h 90"/>
                  <a:gd name="T44" fmla="*/ 366 w 139"/>
                  <a:gd name="T45" fmla="*/ 14 h 90"/>
                  <a:gd name="T46" fmla="*/ 337 w 139"/>
                  <a:gd name="T47" fmla="*/ 0 h 90"/>
                  <a:gd name="T48" fmla="*/ 322 w 139"/>
                  <a:gd name="T49" fmla="*/ 0 h 90"/>
                  <a:gd name="T50" fmla="*/ 289 w 139"/>
                  <a:gd name="T51" fmla="*/ 0 h 90"/>
                  <a:gd name="T52" fmla="*/ 259 w 139"/>
                  <a:gd name="T53" fmla="*/ 0 h 90"/>
                  <a:gd name="T54" fmla="*/ 229 w 139"/>
                  <a:gd name="T55" fmla="*/ 0 h 90"/>
                  <a:gd name="T56" fmla="*/ 201 w 139"/>
                  <a:gd name="T57" fmla="*/ 0 h 90"/>
                  <a:gd name="T58" fmla="*/ 166 w 139"/>
                  <a:gd name="T59" fmla="*/ 0 h 90"/>
                  <a:gd name="T60" fmla="*/ 138 w 139"/>
                  <a:gd name="T61" fmla="*/ 0 h 90"/>
                  <a:gd name="T62" fmla="*/ 110 w 139"/>
                  <a:gd name="T63" fmla="*/ 0 h 90"/>
                  <a:gd name="T64" fmla="*/ 76 w 139"/>
                  <a:gd name="T65" fmla="*/ 1 h 90"/>
                  <a:gd name="T66" fmla="*/ 49 w 139"/>
                  <a:gd name="T67" fmla="*/ 1 h 90"/>
                  <a:gd name="T68" fmla="*/ 29 w 139"/>
                  <a:gd name="T69" fmla="*/ 2 h 90"/>
                  <a:gd name="T70" fmla="*/ 16 w 139"/>
                  <a:gd name="T71" fmla="*/ 2 h 90"/>
                  <a:gd name="T72" fmla="*/ 0 w 139"/>
                  <a:gd name="T73" fmla="*/ 14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9"/>
                  <a:gd name="T112" fmla="*/ 0 h 90"/>
                  <a:gd name="T113" fmla="*/ 139 w 139"/>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9" h="90">
                    <a:moveTo>
                      <a:pt x="0" y="4"/>
                    </a:moveTo>
                    <a:lnTo>
                      <a:pt x="0" y="90"/>
                    </a:lnTo>
                    <a:lnTo>
                      <a:pt x="1" y="90"/>
                    </a:lnTo>
                    <a:lnTo>
                      <a:pt x="5" y="90"/>
                    </a:lnTo>
                    <a:lnTo>
                      <a:pt x="8" y="90"/>
                    </a:lnTo>
                    <a:lnTo>
                      <a:pt x="12" y="90"/>
                    </a:lnTo>
                    <a:lnTo>
                      <a:pt x="16" y="90"/>
                    </a:lnTo>
                    <a:lnTo>
                      <a:pt x="20" y="90"/>
                    </a:lnTo>
                    <a:lnTo>
                      <a:pt x="25" y="88"/>
                    </a:lnTo>
                    <a:lnTo>
                      <a:pt x="30" y="88"/>
                    </a:lnTo>
                    <a:lnTo>
                      <a:pt x="36" y="88"/>
                    </a:lnTo>
                    <a:lnTo>
                      <a:pt x="41" y="88"/>
                    </a:lnTo>
                    <a:lnTo>
                      <a:pt x="47" y="88"/>
                    </a:lnTo>
                    <a:lnTo>
                      <a:pt x="53" y="88"/>
                    </a:lnTo>
                    <a:lnTo>
                      <a:pt x="60" y="88"/>
                    </a:lnTo>
                    <a:lnTo>
                      <a:pt x="65" y="88"/>
                    </a:lnTo>
                    <a:lnTo>
                      <a:pt x="72" y="88"/>
                    </a:lnTo>
                    <a:lnTo>
                      <a:pt x="77" y="87"/>
                    </a:lnTo>
                    <a:lnTo>
                      <a:pt x="84" y="87"/>
                    </a:lnTo>
                    <a:lnTo>
                      <a:pt x="91" y="87"/>
                    </a:lnTo>
                    <a:lnTo>
                      <a:pt x="96" y="87"/>
                    </a:lnTo>
                    <a:lnTo>
                      <a:pt x="102" y="85"/>
                    </a:lnTo>
                    <a:lnTo>
                      <a:pt x="107" y="85"/>
                    </a:lnTo>
                    <a:lnTo>
                      <a:pt x="112" y="85"/>
                    </a:lnTo>
                    <a:lnTo>
                      <a:pt x="116" y="84"/>
                    </a:lnTo>
                    <a:lnTo>
                      <a:pt x="122" y="83"/>
                    </a:lnTo>
                    <a:lnTo>
                      <a:pt x="126" y="81"/>
                    </a:lnTo>
                    <a:lnTo>
                      <a:pt x="130" y="81"/>
                    </a:lnTo>
                    <a:lnTo>
                      <a:pt x="134" y="80"/>
                    </a:lnTo>
                    <a:lnTo>
                      <a:pt x="138" y="77"/>
                    </a:lnTo>
                    <a:lnTo>
                      <a:pt x="138" y="75"/>
                    </a:lnTo>
                    <a:lnTo>
                      <a:pt x="138" y="71"/>
                    </a:lnTo>
                    <a:lnTo>
                      <a:pt x="138" y="65"/>
                    </a:lnTo>
                    <a:lnTo>
                      <a:pt x="139" y="61"/>
                    </a:lnTo>
                    <a:lnTo>
                      <a:pt x="138" y="56"/>
                    </a:lnTo>
                    <a:lnTo>
                      <a:pt x="138" y="49"/>
                    </a:lnTo>
                    <a:lnTo>
                      <a:pt x="136" y="44"/>
                    </a:lnTo>
                    <a:lnTo>
                      <a:pt x="136" y="39"/>
                    </a:lnTo>
                    <a:lnTo>
                      <a:pt x="135" y="32"/>
                    </a:lnTo>
                    <a:lnTo>
                      <a:pt x="134" y="27"/>
                    </a:lnTo>
                    <a:lnTo>
                      <a:pt x="131" y="21"/>
                    </a:lnTo>
                    <a:lnTo>
                      <a:pt x="131" y="16"/>
                    </a:lnTo>
                    <a:lnTo>
                      <a:pt x="128" y="10"/>
                    </a:lnTo>
                    <a:lnTo>
                      <a:pt x="127" y="8"/>
                    </a:lnTo>
                    <a:lnTo>
                      <a:pt x="124" y="4"/>
                    </a:lnTo>
                    <a:lnTo>
                      <a:pt x="122" y="4"/>
                    </a:lnTo>
                    <a:lnTo>
                      <a:pt x="118" y="1"/>
                    </a:lnTo>
                    <a:lnTo>
                      <a:pt x="112" y="0"/>
                    </a:lnTo>
                    <a:lnTo>
                      <a:pt x="110" y="0"/>
                    </a:lnTo>
                    <a:lnTo>
                      <a:pt x="106" y="0"/>
                    </a:lnTo>
                    <a:lnTo>
                      <a:pt x="102" y="0"/>
                    </a:lnTo>
                    <a:lnTo>
                      <a:pt x="97" y="0"/>
                    </a:lnTo>
                    <a:lnTo>
                      <a:pt x="92" y="0"/>
                    </a:lnTo>
                    <a:lnTo>
                      <a:pt x="87" y="0"/>
                    </a:lnTo>
                    <a:lnTo>
                      <a:pt x="83" y="0"/>
                    </a:lnTo>
                    <a:lnTo>
                      <a:pt x="77" y="0"/>
                    </a:lnTo>
                    <a:lnTo>
                      <a:pt x="72" y="0"/>
                    </a:lnTo>
                    <a:lnTo>
                      <a:pt x="67" y="0"/>
                    </a:lnTo>
                    <a:lnTo>
                      <a:pt x="61" y="0"/>
                    </a:lnTo>
                    <a:lnTo>
                      <a:pt x="56" y="0"/>
                    </a:lnTo>
                    <a:lnTo>
                      <a:pt x="51" y="0"/>
                    </a:lnTo>
                    <a:lnTo>
                      <a:pt x="45" y="0"/>
                    </a:lnTo>
                    <a:lnTo>
                      <a:pt x="40" y="0"/>
                    </a:lnTo>
                    <a:lnTo>
                      <a:pt x="36" y="0"/>
                    </a:lnTo>
                    <a:lnTo>
                      <a:pt x="30" y="0"/>
                    </a:lnTo>
                    <a:lnTo>
                      <a:pt x="25" y="1"/>
                    </a:lnTo>
                    <a:lnTo>
                      <a:pt x="21" y="1"/>
                    </a:lnTo>
                    <a:lnTo>
                      <a:pt x="17" y="1"/>
                    </a:lnTo>
                    <a:lnTo>
                      <a:pt x="13" y="1"/>
                    </a:lnTo>
                    <a:lnTo>
                      <a:pt x="10" y="2"/>
                    </a:lnTo>
                    <a:lnTo>
                      <a:pt x="6" y="2"/>
                    </a:lnTo>
                    <a:lnTo>
                      <a:pt x="5" y="2"/>
                    </a:lnTo>
                    <a:lnTo>
                      <a:pt x="1" y="2"/>
                    </a:lnTo>
                    <a:lnTo>
                      <a:pt x="0" y="4"/>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30" name="Freeform 83">
                <a:extLst>
                  <a:ext uri="{FF2B5EF4-FFF2-40B4-BE49-F238E27FC236}">
                    <a16:creationId xmlns:a16="http://schemas.microsoft.com/office/drawing/2014/main" id="{7B77F1FA-0E74-40E2-8569-170834CBEDE6}"/>
                  </a:ext>
                </a:extLst>
              </p:cNvPr>
              <p:cNvSpPr>
                <a:spLocks/>
              </p:cNvSpPr>
              <p:nvPr/>
            </p:nvSpPr>
            <p:spPr bwMode="auto">
              <a:xfrm>
                <a:off x="3161" y="1102"/>
                <a:ext cx="366" cy="521"/>
              </a:xfrm>
              <a:custGeom>
                <a:avLst/>
                <a:gdLst>
                  <a:gd name="T0" fmla="*/ 489 w 319"/>
                  <a:gd name="T1" fmla="*/ 2 h 458"/>
                  <a:gd name="T2" fmla="*/ 556 w 319"/>
                  <a:gd name="T3" fmla="*/ 2 h 458"/>
                  <a:gd name="T4" fmla="*/ 608 w 319"/>
                  <a:gd name="T5" fmla="*/ 3 h 458"/>
                  <a:gd name="T6" fmla="*/ 664 w 319"/>
                  <a:gd name="T7" fmla="*/ 23 h 458"/>
                  <a:gd name="T8" fmla="*/ 708 w 319"/>
                  <a:gd name="T9" fmla="*/ 42 h 458"/>
                  <a:gd name="T10" fmla="*/ 766 w 319"/>
                  <a:gd name="T11" fmla="*/ 78 h 458"/>
                  <a:gd name="T12" fmla="*/ 816 w 319"/>
                  <a:gd name="T13" fmla="*/ 142 h 458"/>
                  <a:gd name="T14" fmla="*/ 853 w 319"/>
                  <a:gd name="T15" fmla="*/ 213 h 458"/>
                  <a:gd name="T16" fmla="*/ 871 w 319"/>
                  <a:gd name="T17" fmla="*/ 261 h 458"/>
                  <a:gd name="T18" fmla="*/ 883 w 319"/>
                  <a:gd name="T19" fmla="*/ 303 h 458"/>
                  <a:gd name="T20" fmla="*/ 885 w 319"/>
                  <a:gd name="T21" fmla="*/ 342 h 458"/>
                  <a:gd name="T22" fmla="*/ 896 w 319"/>
                  <a:gd name="T23" fmla="*/ 385 h 458"/>
                  <a:gd name="T24" fmla="*/ 907 w 319"/>
                  <a:gd name="T25" fmla="*/ 422 h 458"/>
                  <a:gd name="T26" fmla="*/ 920 w 319"/>
                  <a:gd name="T27" fmla="*/ 470 h 458"/>
                  <a:gd name="T28" fmla="*/ 923 w 319"/>
                  <a:gd name="T29" fmla="*/ 510 h 458"/>
                  <a:gd name="T30" fmla="*/ 930 w 319"/>
                  <a:gd name="T31" fmla="*/ 555 h 458"/>
                  <a:gd name="T32" fmla="*/ 936 w 319"/>
                  <a:gd name="T33" fmla="*/ 608 h 458"/>
                  <a:gd name="T34" fmla="*/ 942 w 319"/>
                  <a:gd name="T35" fmla="*/ 662 h 458"/>
                  <a:gd name="T36" fmla="*/ 943 w 319"/>
                  <a:gd name="T37" fmla="*/ 713 h 458"/>
                  <a:gd name="T38" fmla="*/ 943 w 319"/>
                  <a:gd name="T39" fmla="*/ 765 h 458"/>
                  <a:gd name="T40" fmla="*/ 946 w 319"/>
                  <a:gd name="T41" fmla="*/ 824 h 458"/>
                  <a:gd name="T42" fmla="*/ 946 w 319"/>
                  <a:gd name="T43" fmla="*/ 875 h 458"/>
                  <a:gd name="T44" fmla="*/ 946 w 319"/>
                  <a:gd name="T45" fmla="*/ 922 h 458"/>
                  <a:gd name="T46" fmla="*/ 943 w 319"/>
                  <a:gd name="T47" fmla="*/ 967 h 458"/>
                  <a:gd name="T48" fmla="*/ 943 w 319"/>
                  <a:gd name="T49" fmla="*/ 1014 h 458"/>
                  <a:gd name="T50" fmla="*/ 936 w 319"/>
                  <a:gd name="T51" fmla="*/ 1080 h 458"/>
                  <a:gd name="T52" fmla="*/ 923 w 319"/>
                  <a:gd name="T53" fmla="*/ 1130 h 458"/>
                  <a:gd name="T54" fmla="*/ 884 w 319"/>
                  <a:gd name="T55" fmla="*/ 1185 h 458"/>
                  <a:gd name="T56" fmla="*/ 836 w 319"/>
                  <a:gd name="T57" fmla="*/ 1231 h 458"/>
                  <a:gd name="T58" fmla="*/ 799 w 319"/>
                  <a:gd name="T59" fmla="*/ 1264 h 458"/>
                  <a:gd name="T60" fmla="*/ 757 w 319"/>
                  <a:gd name="T61" fmla="*/ 1290 h 458"/>
                  <a:gd name="T62" fmla="*/ 702 w 319"/>
                  <a:gd name="T63" fmla="*/ 1324 h 458"/>
                  <a:gd name="T64" fmla="*/ 674 w 319"/>
                  <a:gd name="T65" fmla="*/ 1335 h 458"/>
                  <a:gd name="T66" fmla="*/ 641 w 319"/>
                  <a:gd name="T67" fmla="*/ 1335 h 458"/>
                  <a:gd name="T68" fmla="*/ 594 w 319"/>
                  <a:gd name="T69" fmla="*/ 1335 h 458"/>
                  <a:gd name="T70" fmla="*/ 529 w 319"/>
                  <a:gd name="T71" fmla="*/ 1335 h 458"/>
                  <a:gd name="T72" fmla="*/ 467 w 319"/>
                  <a:gd name="T73" fmla="*/ 1335 h 458"/>
                  <a:gd name="T74" fmla="*/ 406 w 319"/>
                  <a:gd name="T75" fmla="*/ 1335 h 458"/>
                  <a:gd name="T76" fmla="*/ 355 w 319"/>
                  <a:gd name="T77" fmla="*/ 1327 h 458"/>
                  <a:gd name="T78" fmla="*/ 310 w 319"/>
                  <a:gd name="T79" fmla="*/ 1313 h 458"/>
                  <a:gd name="T80" fmla="*/ 273 w 319"/>
                  <a:gd name="T81" fmla="*/ 1275 h 458"/>
                  <a:gd name="T82" fmla="*/ 228 w 319"/>
                  <a:gd name="T83" fmla="*/ 1231 h 458"/>
                  <a:gd name="T84" fmla="*/ 181 w 319"/>
                  <a:gd name="T85" fmla="*/ 1175 h 458"/>
                  <a:gd name="T86" fmla="*/ 128 w 319"/>
                  <a:gd name="T87" fmla="*/ 1114 h 458"/>
                  <a:gd name="T88" fmla="*/ 86 w 319"/>
                  <a:gd name="T89" fmla="*/ 1046 h 458"/>
                  <a:gd name="T90" fmla="*/ 43 w 319"/>
                  <a:gd name="T91" fmla="*/ 980 h 458"/>
                  <a:gd name="T92" fmla="*/ 18 w 319"/>
                  <a:gd name="T93" fmla="*/ 919 h 458"/>
                  <a:gd name="T94" fmla="*/ 3 w 319"/>
                  <a:gd name="T95" fmla="*/ 875 h 458"/>
                  <a:gd name="T96" fmla="*/ 0 w 319"/>
                  <a:gd name="T97" fmla="*/ 833 h 458"/>
                  <a:gd name="T98" fmla="*/ 0 w 319"/>
                  <a:gd name="T99" fmla="*/ 779 h 458"/>
                  <a:gd name="T100" fmla="*/ 0 w 319"/>
                  <a:gd name="T101" fmla="*/ 713 h 458"/>
                  <a:gd name="T102" fmla="*/ 3 w 319"/>
                  <a:gd name="T103" fmla="*/ 648 h 458"/>
                  <a:gd name="T104" fmla="*/ 18 w 319"/>
                  <a:gd name="T105" fmla="*/ 576 h 458"/>
                  <a:gd name="T106" fmla="*/ 33 w 319"/>
                  <a:gd name="T107" fmla="*/ 498 h 458"/>
                  <a:gd name="T108" fmla="*/ 47 w 319"/>
                  <a:gd name="T109" fmla="*/ 422 h 458"/>
                  <a:gd name="T110" fmla="*/ 70 w 319"/>
                  <a:gd name="T111" fmla="*/ 348 h 458"/>
                  <a:gd name="T112" fmla="*/ 102 w 319"/>
                  <a:gd name="T113" fmla="*/ 278 h 458"/>
                  <a:gd name="T114" fmla="*/ 141 w 319"/>
                  <a:gd name="T115" fmla="*/ 213 h 458"/>
                  <a:gd name="T116" fmla="*/ 181 w 319"/>
                  <a:gd name="T117" fmla="*/ 151 h 458"/>
                  <a:gd name="T118" fmla="*/ 228 w 319"/>
                  <a:gd name="T119" fmla="*/ 99 h 458"/>
                  <a:gd name="T120" fmla="*/ 287 w 319"/>
                  <a:gd name="T121" fmla="*/ 54 h 458"/>
                  <a:gd name="T122" fmla="*/ 348 w 319"/>
                  <a:gd name="T123" fmla="*/ 23 h 458"/>
                  <a:gd name="T124" fmla="*/ 415 w 319"/>
                  <a:gd name="T125" fmla="*/ 3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9"/>
                  <a:gd name="T190" fmla="*/ 0 h 458"/>
                  <a:gd name="T191" fmla="*/ 319 w 31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9" h="458">
                    <a:moveTo>
                      <a:pt x="148" y="3"/>
                    </a:moveTo>
                    <a:lnTo>
                      <a:pt x="153" y="2"/>
                    </a:lnTo>
                    <a:lnTo>
                      <a:pt x="159" y="2"/>
                    </a:lnTo>
                    <a:lnTo>
                      <a:pt x="165" y="2"/>
                    </a:lnTo>
                    <a:lnTo>
                      <a:pt x="171" y="2"/>
                    </a:lnTo>
                    <a:lnTo>
                      <a:pt x="176" y="0"/>
                    </a:lnTo>
                    <a:lnTo>
                      <a:pt x="181" y="0"/>
                    </a:lnTo>
                    <a:lnTo>
                      <a:pt x="187" y="2"/>
                    </a:lnTo>
                    <a:lnTo>
                      <a:pt x="192" y="2"/>
                    </a:lnTo>
                    <a:lnTo>
                      <a:pt x="197" y="2"/>
                    </a:lnTo>
                    <a:lnTo>
                      <a:pt x="201" y="3"/>
                    </a:lnTo>
                    <a:lnTo>
                      <a:pt x="205" y="3"/>
                    </a:lnTo>
                    <a:lnTo>
                      <a:pt x="211" y="4"/>
                    </a:lnTo>
                    <a:lnTo>
                      <a:pt x="215" y="6"/>
                    </a:lnTo>
                    <a:lnTo>
                      <a:pt x="219" y="7"/>
                    </a:lnTo>
                    <a:lnTo>
                      <a:pt x="223" y="8"/>
                    </a:lnTo>
                    <a:lnTo>
                      <a:pt x="227" y="10"/>
                    </a:lnTo>
                    <a:lnTo>
                      <a:pt x="230" y="11"/>
                    </a:lnTo>
                    <a:lnTo>
                      <a:pt x="234" y="12"/>
                    </a:lnTo>
                    <a:lnTo>
                      <a:pt x="238" y="14"/>
                    </a:lnTo>
                    <a:lnTo>
                      <a:pt x="240" y="16"/>
                    </a:lnTo>
                    <a:lnTo>
                      <a:pt x="247" y="19"/>
                    </a:lnTo>
                    <a:lnTo>
                      <a:pt x="254" y="23"/>
                    </a:lnTo>
                    <a:lnTo>
                      <a:pt x="258" y="27"/>
                    </a:lnTo>
                    <a:lnTo>
                      <a:pt x="263" y="32"/>
                    </a:lnTo>
                    <a:lnTo>
                      <a:pt x="267" y="38"/>
                    </a:lnTo>
                    <a:lnTo>
                      <a:pt x="273" y="43"/>
                    </a:lnTo>
                    <a:lnTo>
                      <a:pt x="275" y="48"/>
                    </a:lnTo>
                    <a:lnTo>
                      <a:pt x="279" y="54"/>
                    </a:lnTo>
                    <a:lnTo>
                      <a:pt x="282" y="61"/>
                    </a:lnTo>
                    <a:lnTo>
                      <a:pt x="285" y="67"/>
                    </a:lnTo>
                    <a:lnTo>
                      <a:pt x="287" y="73"/>
                    </a:lnTo>
                    <a:lnTo>
                      <a:pt x="290" y="79"/>
                    </a:lnTo>
                    <a:lnTo>
                      <a:pt x="290" y="83"/>
                    </a:lnTo>
                    <a:lnTo>
                      <a:pt x="291" y="86"/>
                    </a:lnTo>
                    <a:lnTo>
                      <a:pt x="293" y="90"/>
                    </a:lnTo>
                    <a:lnTo>
                      <a:pt x="294" y="94"/>
                    </a:lnTo>
                    <a:lnTo>
                      <a:pt x="295" y="97"/>
                    </a:lnTo>
                    <a:lnTo>
                      <a:pt x="295" y="99"/>
                    </a:lnTo>
                    <a:lnTo>
                      <a:pt x="297" y="103"/>
                    </a:lnTo>
                    <a:lnTo>
                      <a:pt x="297" y="106"/>
                    </a:lnTo>
                    <a:lnTo>
                      <a:pt x="298" y="110"/>
                    </a:lnTo>
                    <a:lnTo>
                      <a:pt x="299" y="114"/>
                    </a:lnTo>
                    <a:lnTo>
                      <a:pt x="299" y="117"/>
                    </a:lnTo>
                    <a:lnTo>
                      <a:pt x="301" y="121"/>
                    </a:lnTo>
                    <a:lnTo>
                      <a:pt x="301" y="125"/>
                    </a:lnTo>
                    <a:lnTo>
                      <a:pt x="302" y="128"/>
                    </a:lnTo>
                    <a:lnTo>
                      <a:pt x="302" y="132"/>
                    </a:lnTo>
                    <a:lnTo>
                      <a:pt x="303" y="136"/>
                    </a:lnTo>
                    <a:lnTo>
                      <a:pt x="305" y="138"/>
                    </a:lnTo>
                    <a:lnTo>
                      <a:pt x="306" y="142"/>
                    </a:lnTo>
                    <a:lnTo>
                      <a:pt x="306" y="145"/>
                    </a:lnTo>
                    <a:lnTo>
                      <a:pt x="307" y="149"/>
                    </a:lnTo>
                    <a:lnTo>
                      <a:pt x="307" y="152"/>
                    </a:lnTo>
                    <a:lnTo>
                      <a:pt x="309" y="156"/>
                    </a:lnTo>
                    <a:lnTo>
                      <a:pt x="309" y="160"/>
                    </a:lnTo>
                    <a:lnTo>
                      <a:pt x="310" y="162"/>
                    </a:lnTo>
                    <a:lnTo>
                      <a:pt x="310" y="166"/>
                    </a:lnTo>
                    <a:lnTo>
                      <a:pt x="311" y="170"/>
                    </a:lnTo>
                    <a:lnTo>
                      <a:pt x="311" y="174"/>
                    </a:lnTo>
                    <a:lnTo>
                      <a:pt x="313" y="178"/>
                    </a:lnTo>
                    <a:lnTo>
                      <a:pt x="313" y="182"/>
                    </a:lnTo>
                    <a:lnTo>
                      <a:pt x="313" y="186"/>
                    </a:lnTo>
                    <a:lnTo>
                      <a:pt x="314" y="190"/>
                    </a:lnTo>
                    <a:lnTo>
                      <a:pt x="314" y="196"/>
                    </a:lnTo>
                    <a:lnTo>
                      <a:pt x="314" y="200"/>
                    </a:lnTo>
                    <a:lnTo>
                      <a:pt x="315" y="204"/>
                    </a:lnTo>
                    <a:lnTo>
                      <a:pt x="315" y="208"/>
                    </a:lnTo>
                    <a:lnTo>
                      <a:pt x="317" y="213"/>
                    </a:lnTo>
                    <a:lnTo>
                      <a:pt x="317" y="217"/>
                    </a:lnTo>
                    <a:lnTo>
                      <a:pt x="317" y="223"/>
                    </a:lnTo>
                    <a:lnTo>
                      <a:pt x="317" y="227"/>
                    </a:lnTo>
                    <a:lnTo>
                      <a:pt x="317" y="231"/>
                    </a:lnTo>
                    <a:lnTo>
                      <a:pt x="317" y="235"/>
                    </a:lnTo>
                    <a:lnTo>
                      <a:pt x="318" y="240"/>
                    </a:lnTo>
                    <a:lnTo>
                      <a:pt x="318" y="244"/>
                    </a:lnTo>
                    <a:lnTo>
                      <a:pt x="318" y="249"/>
                    </a:lnTo>
                    <a:lnTo>
                      <a:pt x="318" y="253"/>
                    </a:lnTo>
                    <a:lnTo>
                      <a:pt x="318" y="259"/>
                    </a:lnTo>
                    <a:lnTo>
                      <a:pt x="318" y="263"/>
                    </a:lnTo>
                    <a:lnTo>
                      <a:pt x="319" y="268"/>
                    </a:lnTo>
                    <a:lnTo>
                      <a:pt x="319" y="272"/>
                    </a:lnTo>
                    <a:lnTo>
                      <a:pt x="319" y="276"/>
                    </a:lnTo>
                    <a:lnTo>
                      <a:pt x="319" y="282"/>
                    </a:lnTo>
                    <a:lnTo>
                      <a:pt x="319" y="286"/>
                    </a:lnTo>
                    <a:lnTo>
                      <a:pt x="319" y="290"/>
                    </a:lnTo>
                    <a:lnTo>
                      <a:pt x="319" y="294"/>
                    </a:lnTo>
                    <a:lnTo>
                      <a:pt x="319" y="299"/>
                    </a:lnTo>
                    <a:lnTo>
                      <a:pt x="319" y="303"/>
                    </a:lnTo>
                    <a:lnTo>
                      <a:pt x="319" y="307"/>
                    </a:lnTo>
                    <a:lnTo>
                      <a:pt x="319" y="311"/>
                    </a:lnTo>
                    <a:lnTo>
                      <a:pt x="319" y="315"/>
                    </a:lnTo>
                    <a:lnTo>
                      <a:pt x="319" y="320"/>
                    </a:lnTo>
                    <a:lnTo>
                      <a:pt x="318" y="323"/>
                    </a:lnTo>
                    <a:lnTo>
                      <a:pt x="318" y="327"/>
                    </a:lnTo>
                    <a:lnTo>
                      <a:pt x="318" y="331"/>
                    </a:lnTo>
                    <a:lnTo>
                      <a:pt x="318" y="335"/>
                    </a:lnTo>
                    <a:lnTo>
                      <a:pt x="318" y="339"/>
                    </a:lnTo>
                    <a:lnTo>
                      <a:pt x="318" y="343"/>
                    </a:lnTo>
                    <a:lnTo>
                      <a:pt x="318" y="346"/>
                    </a:lnTo>
                    <a:lnTo>
                      <a:pt x="318" y="351"/>
                    </a:lnTo>
                    <a:lnTo>
                      <a:pt x="317" y="357"/>
                    </a:lnTo>
                    <a:lnTo>
                      <a:pt x="317" y="363"/>
                    </a:lnTo>
                    <a:lnTo>
                      <a:pt x="315" y="369"/>
                    </a:lnTo>
                    <a:lnTo>
                      <a:pt x="314" y="374"/>
                    </a:lnTo>
                    <a:lnTo>
                      <a:pt x="313" y="379"/>
                    </a:lnTo>
                    <a:lnTo>
                      <a:pt x="313" y="383"/>
                    </a:lnTo>
                    <a:lnTo>
                      <a:pt x="311" y="386"/>
                    </a:lnTo>
                    <a:lnTo>
                      <a:pt x="311" y="391"/>
                    </a:lnTo>
                    <a:lnTo>
                      <a:pt x="307" y="395"/>
                    </a:lnTo>
                    <a:lnTo>
                      <a:pt x="303" y="401"/>
                    </a:lnTo>
                    <a:lnTo>
                      <a:pt x="298" y="406"/>
                    </a:lnTo>
                    <a:lnTo>
                      <a:pt x="293" y="413"/>
                    </a:lnTo>
                    <a:lnTo>
                      <a:pt x="289" y="414"/>
                    </a:lnTo>
                    <a:lnTo>
                      <a:pt x="286" y="417"/>
                    </a:lnTo>
                    <a:lnTo>
                      <a:pt x="282" y="421"/>
                    </a:lnTo>
                    <a:lnTo>
                      <a:pt x="279" y="424"/>
                    </a:lnTo>
                    <a:lnTo>
                      <a:pt x="275" y="426"/>
                    </a:lnTo>
                    <a:lnTo>
                      <a:pt x="273" y="429"/>
                    </a:lnTo>
                    <a:lnTo>
                      <a:pt x="269" y="432"/>
                    </a:lnTo>
                    <a:lnTo>
                      <a:pt x="266" y="434"/>
                    </a:lnTo>
                    <a:lnTo>
                      <a:pt x="262" y="436"/>
                    </a:lnTo>
                    <a:lnTo>
                      <a:pt x="259" y="438"/>
                    </a:lnTo>
                    <a:lnTo>
                      <a:pt x="255" y="441"/>
                    </a:lnTo>
                    <a:lnTo>
                      <a:pt x="252" y="444"/>
                    </a:lnTo>
                    <a:lnTo>
                      <a:pt x="246" y="446"/>
                    </a:lnTo>
                    <a:lnTo>
                      <a:pt x="240" y="450"/>
                    </a:lnTo>
                    <a:lnTo>
                      <a:pt x="236" y="453"/>
                    </a:lnTo>
                    <a:lnTo>
                      <a:pt x="232" y="454"/>
                    </a:lnTo>
                    <a:lnTo>
                      <a:pt x="230" y="456"/>
                    </a:lnTo>
                    <a:lnTo>
                      <a:pt x="230" y="457"/>
                    </a:lnTo>
                    <a:lnTo>
                      <a:pt x="228" y="457"/>
                    </a:lnTo>
                    <a:lnTo>
                      <a:pt x="224" y="457"/>
                    </a:lnTo>
                    <a:lnTo>
                      <a:pt x="222" y="457"/>
                    </a:lnTo>
                    <a:lnTo>
                      <a:pt x="219" y="457"/>
                    </a:lnTo>
                    <a:lnTo>
                      <a:pt x="216" y="457"/>
                    </a:lnTo>
                    <a:lnTo>
                      <a:pt x="212" y="457"/>
                    </a:lnTo>
                    <a:lnTo>
                      <a:pt x="208" y="457"/>
                    </a:lnTo>
                    <a:lnTo>
                      <a:pt x="204" y="457"/>
                    </a:lnTo>
                    <a:lnTo>
                      <a:pt x="199" y="457"/>
                    </a:lnTo>
                    <a:lnTo>
                      <a:pt x="195" y="457"/>
                    </a:lnTo>
                    <a:lnTo>
                      <a:pt x="189" y="457"/>
                    </a:lnTo>
                    <a:lnTo>
                      <a:pt x="184" y="457"/>
                    </a:lnTo>
                    <a:lnTo>
                      <a:pt x="179" y="457"/>
                    </a:lnTo>
                    <a:lnTo>
                      <a:pt x="173" y="458"/>
                    </a:lnTo>
                    <a:lnTo>
                      <a:pt x="168" y="457"/>
                    </a:lnTo>
                    <a:lnTo>
                      <a:pt x="163" y="457"/>
                    </a:lnTo>
                    <a:lnTo>
                      <a:pt x="157" y="457"/>
                    </a:lnTo>
                    <a:lnTo>
                      <a:pt x="152" y="457"/>
                    </a:lnTo>
                    <a:lnTo>
                      <a:pt x="146" y="457"/>
                    </a:lnTo>
                    <a:lnTo>
                      <a:pt x="141" y="457"/>
                    </a:lnTo>
                    <a:lnTo>
                      <a:pt x="137" y="457"/>
                    </a:lnTo>
                    <a:lnTo>
                      <a:pt x="133" y="457"/>
                    </a:lnTo>
                    <a:lnTo>
                      <a:pt x="128" y="456"/>
                    </a:lnTo>
                    <a:lnTo>
                      <a:pt x="124" y="456"/>
                    </a:lnTo>
                    <a:lnTo>
                      <a:pt x="120" y="454"/>
                    </a:lnTo>
                    <a:lnTo>
                      <a:pt x="117" y="454"/>
                    </a:lnTo>
                    <a:lnTo>
                      <a:pt x="112" y="453"/>
                    </a:lnTo>
                    <a:lnTo>
                      <a:pt x="108" y="453"/>
                    </a:lnTo>
                    <a:lnTo>
                      <a:pt x="105" y="449"/>
                    </a:lnTo>
                    <a:lnTo>
                      <a:pt x="100" y="445"/>
                    </a:lnTo>
                    <a:lnTo>
                      <a:pt x="97" y="442"/>
                    </a:lnTo>
                    <a:lnTo>
                      <a:pt x="94" y="440"/>
                    </a:lnTo>
                    <a:lnTo>
                      <a:pt x="92" y="437"/>
                    </a:lnTo>
                    <a:lnTo>
                      <a:pt x="87" y="433"/>
                    </a:lnTo>
                    <a:lnTo>
                      <a:pt x="83" y="429"/>
                    </a:lnTo>
                    <a:lnTo>
                      <a:pt x="81" y="425"/>
                    </a:lnTo>
                    <a:lnTo>
                      <a:pt x="77" y="421"/>
                    </a:lnTo>
                    <a:lnTo>
                      <a:pt x="73" y="417"/>
                    </a:lnTo>
                    <a:lnTo>
                      <a:pt x="69" y="413"/>
                    </a:lnTo>
                    <a:lnTo>
                      <a:pt x="65" y="408"/>
                    </a:lnTo>
                    <a:lnTo>
                      <a:pt x="61" y="402"/>
                    </a:lnTo>
                    <a:lnTo>
                      <a:pt x="57" y="398"/>
                    </a:lnTo>
                    <a:lnTo>
                      <a:pt x="53" y="391"/>
                    </a:lnTo>
                    <a:lnTo>
                      <a:pt x="47" y="386"/>
                    </a:lnTo>
                    <a:lnTo>
                      <a:pt x="43" y="381"/>
                    </a:lnTo>
                    <a:lnTo>
                      <a:pt x="39" y="375"/>
                    </a:lnTo>
                    <a:lnTo>
                      <a:pt x="35" y="370"/>
                    </a:lnTo>
                    <a:lnTo>
                      <a:pt x="31" y="365"/>
                    </a:lnTo>
                    <a:lnTo>
                      <a:pt x="28" y="358"/>
                    </a:lnTo>
                    <a:lnTo>
                      <a:pt x="24" y="353"/>
                    </a:lnTo>
                    <a:lnTo>
                      <a:pt x="20" y="347"/>
                    </a:lnTo>
                    <a:lnTo>
                      <a:pt x="18" y="341"/>
                    </a:lnTo>
                    <a:lnTo>
                      <a:pt x="15" y="335"/>
                    </a:lnTo>
                    <a:lnTo>
                      <a:pt x="12" y="330"/>
                    </a:lnTo>
                    <a:lnTo>
                      <a:pt x="10" y="324"/>
                    </a:lnTo>
                    <a:lnTo>
                      <a:pt x="7" y="319"/>
                    </a:lnTo>
                    <a:lnTo>
                      <a:pt x="6" y="314"/>
                    </a:lnTo>
                    <a:lnTo>
                      <a:pt x="6" y="310"/>
                    </a:lnTo>
                    <a:lnTo>
                      <a:pt x="4" y="306"/>
                    </a:lnTo>
                    <a:lnTo>
                      <a:pt x="3" y="303"/>
                    </a:lnTo>
                    <a:lnTo>
                      <a:pt x="3" y="299"/>
                    </a:lnTo>
                    <a:lnTo>
                      <a:pt x="2" y="296"/>
                    </a:lnTo>
                    <a:lnTo>
                      <a:pt x="2" y="292"/>
                    </a:lnTo>
                    <a:lnTo>
                      <a:pt x="0" y="288"/>
                    </a:lnTo>
                    <a:lnTo>
                      <a:pt x="0" y="284"/>
                    </a:lnTo>
                    <a:lnTo>
                      <a:pt x="0" y="280"/>
                    </a:lnTo>
                    <a:lnTo>
                      <a:pt x="0" y="275"/>
                    </a:lnTo>
                    <a:lnTo>
                      <a:pt x="0" y="271"/>
                    </a:lnTo>
                    <a:lnTo>
                      <a:pt x="0" y="266"/>
                    </a:lnTo>
                    <a:lnTo>
                      <a:pt x="0" y="260"/>
                    </a:lnTo>
                    <a:lnTo>
                      <a:pt x="0" y="255"/>
                    </a:lnTo>
                    <a:lnTo>
                      <a:pt x="0" y="249"/>
                    </a:lnTo>
                    <a:lnTo>
                      <a:pt x="0" y="244"/>
                    </a:lnTo>
                    <a:lnTo>
                      <a:pt x="2" y="239"/>
                    </a:lnTo>
                    <a:lnTo>
                      <a:pt x="2" y="232"/>
                    </a:lnTo>
                    <a:lnTo>
                      <a:pt x="2" y="227"/>
                    </a:lnTo>
                    <a:lnTo>
                      <a:pt x="3" y="221"/>
                    </a:lnTo>
                    <a:lnTo>
                      <a:pt x="3" y="215"/>
                    </a:lnTo>
                    <a:lnTo>
                      <a:pt x="4" y="208"/>
                    </a:lnTo>
                    <a:lnTo>
                      <a:pt x="6" y="203"/>
                    </a:lnTo>
                    <a:lnTo>
                      <a:pt x="6" y="197"/>
                    </a:lnTo>
                    <a:lnTo>
                      <a:pt x="7" y="190"/>
                    </a:lnTo>
                    <a:lnTo>
                      <a:pt x="8" y="184"/>
                    </a:lnTo>
                    <a:lnTo>
                      <a:pt x="10" y="177"/>
                    </a:lnTo>
                    <a:lnTo>
                      <a:pt x="11" y="170"/>
                    </a:lnTo>
                    <a:lnTo>
                      <a:pt x="12" y="165"/>
                    </a:lnTo>
                    <a:lnTo>
                      <a:pt x="14" y="158"/>
                    </a:lnTo>
                    <a:lnTo>
                      <a:pt x="15" y="152"/>
                    </a:lnTo>
                    <a:lnTo>
                      <a:pt x="16" y="145"/>
                    </a:lnTo>
                    <a:lnTo>
                      <a:pt x="19" y="140"/>
                    </a:lnTo>
                    <a:lnTo>
                      <a:pt x="20" y="133"/>
                    </a:lnTo>
                    <a:lnTo>
                      <a:pt x="23" y="126"/>
                    </a:lnTo>
                    <a:lnTo>
                      <a:pt x="24" y="119"/>
                    </a:lnTo>
                    <a:lnTo>
                      <a:pt x="27" y="114"/>
                    </a:lnTo>
                    <a:lnTo>
                      <a:pt x="30" y="107"/>
                    </a:lnTo>
                    <a:lnTo>
                      <a:pt x="33" y="101"/>
                    </a:lnTo>
                    <a:lnTo>
                      <a:pt x="35" y="95"/>
                    </a:lnTo>
                    <a:lnTo>
                      <a:pt x="38" y="90"/>
                    </a:lnTo>
                    <a:lnTo>
                      <a:pt x="41" y="83"/>
                    </a:lnTo>
                    <a:lnTo>
                      <a:pt x="43" y="78"/>
                    </a:lnTo>
                    <a:lnTo>
                      <a:pt x="47" y="73"/>
                    </a:lnTo>
                    <a:lnTo>
                      <a:pt x="50" y="67"/>
                    </a:lnTo>
                    <a:lnTo>
                      <a:pt x="53" y="62"/>
                    </a:lnTo>
                    <a:lnTo>
                      <a:pt x="57" y="57"/>
                    </a:lnTo>
                    <a:lnTo>
                      <a:pt x="61" y="52"/>
                    </a:lnTo>
                    <a:lnTo>
                      <a:pt x="65" y="47"/>
                    </a:lnTo>
                    <a:lnTo>
                      <a:pt x="69" y="42"/>
                    </a:lnTo>
                    <a:lnTo>
                      <a:pt x="73" y="38"/>
                    </a:lnTo>
                    <a:lnTo>
                      <a:pt x="77" y="34"/>
                    </a:lnTo>
                    <a:lnTo>
                      <a:pt x="81" y="31"/>
                    </a:lnTo>
                    <a:lnTo>
                      <a:pt x="85" y="27"/>
                    </a:lnTo>
                    <a:lnTo>
                      <a:pt x="90" y="23"/>
                    </a:lnTo>
                    <a:lnTo>
                      <a:pt x="96" y="19"/>
                    </a:lnTo>
                    <a:lnTo>
                      <a:pt x="101" y="16"/>
                    </a:lnTo>
                    <a:lnTo>
                      <a:pt x="106" y="14"/>
                    </a:lnTo>
                    <a:lnTo>
                      <a:pt x="112" y="11"/>
                    </a:lnTo>
                    <a:lnTo>
                      <a:pt x="117" y="8"/>
                    </a:lnTo>
                    <a:lnTo>
                      <a:pt x="122" y="7"/>
                    </a:lnTo>
                    <a:lnTo>
                      <a:pt x="128" y="6"/>
                    </a:lnTo>
                    <a:lnTo>
                      <a:pt x="134" y="4"/>
                    </a:lnTo>
                    <a:lnTo>
                      <a:pt x="140" y="3"/>
                    </a:lnTo>
                    <a:lnTo>
                      <a:pt x="148" y="3"/>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31" name="Freeform 84">
                <a:extLst>
                  <a:ext uri="{FF2B5EF4-FFF2-40B4-BE49-F238E27FC236}">
                    <a16:creationId xmlns:a16="http://schemas.microsoft.com/office/drawing/2014/main" id="{71CC6D86-4B99-44A0-9A60-A6CD50272DB4}"/>
                  </a:ext>
                </a:extLst>
              </p:cNvPr>
              <p:cNvSpPr>
                <a:spLocks/>
              </p:cNvSpPr>
              <p:nvPr/>
            </p:nvSpPr>
            <p:spPr bwMode="auto">
              <a:xfrm>
                <a:off x="2831" y="1698"/>
                <a:ext cx="1073" cy="38"/>
              </a:xfrm>
              <a:custGeom>
                <a:avLst/>
                <a:gdLst>
                  <a:gd name="T0" fmla="*/ 1 w 1518"/>
                  <a:gd name="T1" fmla="*/ 0 h 24"/>
                  <a:gd name="T2" fmla="*/ 1 w 1518"/>
                  <a:gd name="T3" fmla="*/ 0 h 24"/>
                  <a:gd name="T4" fmla="*/ 3 w 1518"/>
                  <a:gd name="T5" fmla="*/ 0 h 24"/>
                  <a:gd name="T6" fmla="*/ 5 w 1518"/>
                  <a:gd name="T7" fmla="*/ 0 h 24"/>
                  <a:gd name="T8" fmla="*/ 8 w 1518"/>
                  <a:gd name="T9" fmla="*/ 0 h 24"/>
                  <a:gd name="T10" fmla="*/ 10 w 1518"/>
                  <a:gd name="T11" fmla="*/ 0 h 24"/>
                  <a:gd name="T12" fmla="*/ 13 w 1518"/>
                  <a:gd name="T13" fmla="*/ 0 h 24"/>
                  <a:gd name="T14" fmla="*/ 16 w 1518"/>
                  <a:gd name="T15" fmla="*/ 273 h 24"/>
                  <a:gd name="T16" fmla="*/ 19 w 1518"/>
                  <a:gd name="T17" fmla="*/ 273 h 24"/>
                  <a:gd name="T18" fmla="*/ 23 w 1518"/>
                  <a:gd name="T19" fmla="*/ 273 h 24"/>
                  <a:gd name="T20" fmla="*/ 25 w 1518"/>
                  <a:gd name="T21" fmla="*/ 273 h 24"/>
                  <a:gd name="T22" fmla="*/ 28 w 1518"/>
                  <a:gd name="T23" fmla="*/ 273 h 24"/>
                  <a:gd name="T24" fmla="*/ 31 w 1518"/>
                  <a:gd name="T25" fmla="*/ 273 h 24"/>
                  <a:gd name="T26" fmla="*/ 33 w 1518"/>
                  <a:gd name="T27" fmla="*/ 273 h 24"/>
                  <a:gd name="T28" fmla="*/ 35 w 1518"/>
                  <a:gd name="T29" fmla="*/ 273 h 24"/>
                  <a:gd name="T30" fmla="*/ 37 w 1518"/>
                  <a:gd name="T31" fmla="*/ 501 h 24"/>
                  <a:gd name="T32" fmla="*/ 39 w 1518"/>
                  <a:gd name="T33" fmla="*/ 501 h 24"/>
                  <a:gd name="T34" fmla="*/ 40 w 1518"/>
                  <a:gd name="T35" fmla="*/ 501 h 24"/>
                  <a:gd name="T36" fmla="*/ 43 w 1518"/>
                  <a:gd name="T37" fmla="*/ 501 h 24"/>
                  <a:gd name="T38" fmla="*/ 45 w 1518"/>
                  <a:gd name="T39" fmla="*/ 501 h 24"/>
                  <a:gd name="T40" fmla="*/ 48 w 1518"/>
                  <a:gd name="T41" fmla="*/ 501 h 24"/>
                  <a:gd name="T42" fmla="*/ 51 w 1518"/>
                  <a:gd name="T43" fmla="*/ 501 h 24"/>
                  <a:gd name="T44" fmla="*/ 53 w 1518"/>
                  <a:gd name="T45" fmla="*/ 501 h 24"/>
                  <a:gd name="T46" fmla="*/ 56 w 1518"/>
                  <a:gd name="T47" fmla="*/ 501 h 24"/>
                  <a:gd name="T48" fmla="*/ 58 w 1518"/>
                  <a:gd name="T49" fmla="*/ 501 h 24"/>
                  <a:gd name="T50" fmla="*/ 61 w 1518"/>
                  <a:gd name="T51" fmla="*/ 501 h 24"/>
                  <a:gd name="T52" fmla="*/ 63 w 1518"/>
                  <a:gd name="T53" fmla="*/ 501 h 24"/>
                  <a:gd name="T54" fmla="*/ 64 w 1518"/>
                  <a:gd name="T55" fmla="*/ 501 h 24"/>
                  <a:gd name="T56" fmla="*/ 66 w 1518"/>
                  <a:gd name="T57" fmla="*/ 501 h 24"/>
                  <a:gd name="T58" fmla="*/ 67 w 1518"/>
                  <a:gd name="T59" fmla="*/ 501 h 24"/>
                  <a:gd name="T60" fmla="*/ 68 w 1518"/>
                  <a:gd name="T61" fmla="*/ 501 h 24"/>
                  <a:gd name="T62" fmla="*/ 68 w 1518"/>
                  <a:gd name="T63" fmla="*/ 4747 h 24"/>
                  <a:gd name="T64" fmla="*/ 67 w 1518"/>
                  <a:gd name="T65" fmla="*/ 4747 h 24"/>
                  <a:gd name="T66" fmla="*/ 66 w 1518"/>
                  <a:gd name="T67" fmla="*/ 4747 h 24"/>
                  <a:gd name="T68" fmla="*/ 64 w 1518"/>
                  <a:gd name="T69" fmla="*/ 4747 h 24"/>
                  <a:gd name="T70" fmla="*/ 62 w 1518"/>
                  <a:gd name="T71" fmla="*/ 4747 h 24"/>
                  <a:gd name="T72" fmla="*/ 59 w 1518"/>
                  <a:gd name="T73" fmla="*/ 5014 h 24"/>
                  <a:gd name="T74" fmla="*/ 57 w 1518"/>
                  <a:gd name="T75" fmla="*/ 5014 h 24"/>
                  <a:gd name="T76" fmla="*/ 54 w 1518"/>
                  <a:gd name="T77" fmla="*/ 5095 h 24"/>
                  <a:gd name="T78" fmla="*/ 51 w 1518"/>
                  <a:gd name="T79" fmla="*/ 5095 h 24"/>
                  <a:gd name="T80" fmla="*/ 48 w 1518"/>
                  <a:gd name="T81" fmla="*/ 5095 h 24"/>
                  <a:gd name="T82" fmla="*/ 45 w 1518"/>
                  <a:gd name="T83" fmla="*/ 5656 h 24"/>
                  <a:gd name="T84" fmla="*/ 42 w 1518"/>
                  <a:gd name="T85" fmla="*/ 5656 h 24"/>
                  <a:gd name="T86" fmla="*/ 40 w 1518"/>
                  <a:gd name="T87" fmla="*/ 5656 h 24"/>
                  <a:gd name="T88" fmla="*/ 38 w 1518"/>
                  <a:gd name="T89" fmla="*/ 5656 h 24"/>
                  <a:gd name="T90" fmla="*/ 37 w 1518"/>
                  <a:gd name="T91" fmla="*/ 5656 h 24"/>
                  <a:gd name="T92" fmla="*/ 36 w 1518"/>
                  <a:gd name="T93" fmla="*/ 5656 h 24"/>
                  <a:gd name="T94" fmla="*/ 35 w 1518"/>
                  <a:gd name="T95" fmla="*/ 5095 h 24"/>
                  <a:gd name="T96" fmla="*/ 34 w 1518"/>
                  <a:gd name="T97" fmla="*/ 5095 h 24"/>
                  <a:gd name="T98" fmla="*/ 33 w 1518"/>
                  <a:gd name="T99" fmla="*/ 5014 h 24"/>
                  <a:gd name="T100" fmla="*/ 30 w 1518"/>
                  <a:gd name="T101" fmla="*/ 5014 h 24"/>
                  <a:gd name="T102" fmla="*/ 28 w 1518"/>
                  <a:gd name="T103" fmla="*/ 5014 h 24"/>
                  <a:gd name="T104" fmla="*/ 25 w 1518"/>
                  <a:gd name="T105" fmla="*/ 5014 h 24"/>
                  <a:gd name="T106" fmla="*/ 22 w 1518"/>
                  <a:gd name="T107" fmla="*/ 5014 h 24"/>
                  <a:gd name="T108" fmla="*/ 19 w 1518"/>
                  <a:gd name="T109" fmla="*/ 5014 h 24"/>
                  <a:gd name="T110" fmla="*/ 16 w 1518"/>
                  <a:gd name="T111" fmla="*/ 5014 h 24"/>
                  <a:gd name="T112" fmla="*/ 13 w 1518"/>
                  <a:gd name="T113" fmla="*/ 5014 h 24"/>
                  <a:gd name="T114" fmla="*/ 9 w 1518"/>
                  <a:gd name="T115" fmla="*/ 5014 h 24"/>
                  <a:gd name="T116" fmla="*/ 6 w 1518"/>
                  <a:gd name="T117" fmla="*/ 5014 h 24"/>
                  <a:gd name="T118" fmla="*/ 4 w 1518"/>
                  <a:gd name="T119" fmla="*/ 5014 h 24"/>
                  <a:gd name="T120" fmla="*/ 2 w 1518"/>
                  <a:gd name="T121" fmla="*/ 5014 h 24"/>
                  <a:gd name="T122" fmla="*/ 1 w 1518"/>
                  <a:gd name="T123" fmla="*/ 5014 h 24"/>
                  <a:gd name="T124" fmla="*/ 1 w 1518"/>
                  <a:gd name="T125" fmla="*/ 5014 h 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18"/>
                  <a:gd name="T190" fmla="*/ 0 h 24"/>
                  <a:gd name="T191" fmla="*/ 1518 w 1518"/>
                  <a:gd name="T192" fmla="*/ 24 h 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18" h="24">
                    <a:moveTo>
                      <a:pt x="0" y="0"/>
                    </a:moveTo>
                    <a:lnTo>
                      <a:pt x="1" y="0"/>
                    </a:lnTo>
                    <a:lnTo>
                      <a:pt x="7" y="0"/>
                    </a:lnTo>
                    <a:lnTo>
                      <a:pt x="11" y="0"/>
                    </a:lnTo>
                    <a:lnTo>
                      <a:pt x="15" y="0"/>
                    </a:lnTo>
                    <a:lnTo>
                      <a:pt x="20" y="0"/>
                    </a:lnTo>
                    <a:lnTo>
                      <a:pt x="28" y="0"/>
                    </a:lnTo>
                    <a:lnTo>
                      <a:pt x="35" y="0"/>
                    </a:lnTo>
                    <a:lnTo>
                      <a:pt x="42" y="0"/>
                    </a:lnTo>
                    <a:lnTo>
                      <a:pt x="50" y="0"/>
                    </a:lnTo>
                    <a:lnTo>
                      <a:pt x="60" y="0"/>
                    </a:lnTo>
                    <a:lnTo>
                      <a:pt x="68" y="0"/>
                    </a:lnTo>
                    <a:lnTo>
                      <a:pt x="79" y="0"/>
                    </a:lnTo>
                    <a:lnTo>
                      <a:pt x="90" y="0"/>
                    </a:lnTo>
                    <a:lnTo>
                      <a:pt x="102" y="0"/>
                    </a:lnTo>
                    <a:lnTo>
                      <a:pt x="114" y="0"/>
                    </a:lnTo>
                    <a:lnTo>
                      <a:pt x="127" y="0"/>
                    </a:lnTo>
                    <a:lnTo>
                      <a:pt x="139" y="0"/>
                    </a:lnTo>
                    <a:lnTo>
                      <a:pt x="153" y="0"/>
                    </a:lnTo>
                    <a:lnTo>
                      <a:pt x="166" y="0"/>
                    </a:lnTo>
                    <a:lnTo>
                      <a:pt x="181" y="0"/>
                    </a:lnTo>
                    <a:lnTo>
                      <a:pt x="196" y="0"/>
                    </a:lnTo>
                    <a:lnTo>
                      <a:pt x="212" y="0"/>
                    </a:lnTo>
                    <a:lnTo>
                      <a:pt x="227" y="0"/>
                    </a:lnTo>
                    <a:lnTo>
                      <a:pt x="241" y="0"/>
                    </a:lnTo>
                    <a:lnTo>
                      <a:pt x="257" y="0"/>
                    </a:lnTo>
                    <a:lnTo>
                      <a:pt x="273" y="0"/>
                    </a:lnTo>
                    <a:lnTo>
                      <a:pt x="290" y="0"/>
                    </a:lnTo>
                    <a:lnTo>
                      <a:pt x="307" y="0"/>
                    </a:lnTo>
                    <a:lnTo>
                      <a:pt x="324" y="0"/>
                    </a:lnTo>
                    <a:lnTo>
                      <a:pt x="342" y="1"/>
                    </a:lnTo>
                    <a:lnTo>
                      <a:pt x="358" y="1"/>
                    </a:lnTo>
                    <a:lnTo>
                      <a:pt x="375" y="1"/>
                    </a:lnTo>
                    <a:lnTo>
                      <a:pt x="391" y="1"/>
                    </a:lnTo>
                    <a:lnTo>
                      <a:pt x="410" y="1"/>
                    </a:lnTo>
                    <a:lnTo>
                      <a:pt x="428" y="1"/>
                    </a:lnTo>
                    <a:lnTo>
                      <a:pt x="445" y="1"/>
                    </a:lnTo>
                    <a:lnTo>
                      <a:pt x="463" y="1"/>
                    </a:lnTo>
                    <a:lnTo>
                      <a:pt x="480" y="1"/>
                    </a:lnTo>
                    <a:lnTo>
                      <a:pt x="496" y="1"/>
                    </a:lnTo>
                    <a:lnTo>
                      <a:pt x="514" y="1"/>
                    </a:lnTo>
                    <a:lnTo>
                      <a:pt x="531" y="1"/>
                    </a:lnTo>
                    <a:lnTo>
                      <a:pt x="548" y="1"/>
                    </a:lnTo>
                    <a:lnTo>
                      <a:pt x="564" y="1"/>
                    </a:lnTo>
                    <a:lnTo>
                      <a:pt x="581" y="1"/>
                    </a:lnTo>
                    <a:lnTo>
                      <a:pt x="598" y="1"/>
                    </a:lnTo>
                    <a:lnTo>
                      <a:pt x="614" y="1"/>
                    </a:lnTo>
                    <a:lnTo>
                      <a:pt x="630" y="1"/>
                    </a:lnTo>
                    <a:lnTo>
                      <a:pt x="645" y="1"/>
                    </a:lnTo>
                    <a:lnTo>
                      <a:pt x="660" y="1"/>
                    </a:lnTo>
                    <a:lnTo>
                      <a:pt x="676" y="1"/>
                    </a:lnTo>
                    <a:lnTo>
                      <a:pt x="689" y="1"/>
                    </a:lnTo>
                    <a:lnTo>
                      <a:pt x="704" y="1"/>
                    </a:lnTo>
                    <a:lnTo>
                      <a:pt x="717" y="1"/>
                    </a:lnTo>
                    <a:lnTo>
                      <a:pt x="732" y="1"/>
                    </a:lnTo>
                    <a:lnTo>
                      <a:pt x="744" y="1"/>
                    </a:lnTo>
                    <a:lnTo>
                      <a:pt x="756" y="1"/>
                    </a:lnTo>
                    <a:lnTo>
                      <a:pt x="767" y="1"/>
                    </a:lnTo>
                    <a:lnTo>
                      <a:pt x="779" y="1"/>
                    </a:lnTo>
                    <a:lnTo>
                      <a:pt x="790" y="1"/>
                    </a:lnTo>
                    <a:lnTo>
                      <a:pt x="800" y="1"/>
                    </a:lnTo>
                    <a:lnTo>
                      <a:pt x="810" y="1"/>
                    </a:lnTo>
                    <a:lnTo>
                      <a:pt x="819" y="2"/>
                    </a:lnTo>
                    <a:lnTo>
                      <a:pt x="827" y="2"/>
                    </a:lnTo>
                    <a:lnTo>
                      <a:pt x="837" y="2"/>
                    </a:lnTo>
                    <a:lnTo>
                      <a:pt x="846" y="2"/>
                    </a:lnTo>
                    <a:lnTo>
                      <a:pt x="857" y="2"/>
                    </a:lnTo>
                    <a:lnTo>
                      <a:pt x="866" y="2"/>
                    </a:lnTo>
                    <a:lnTo>
                      <a:pt x="878" y="2"/>
                    </a:lnTo>
                    <a:lnTo>
                      <a:pt x="889" y="2"/>
                    </a:lnTo>
                    <a:lnTo>
                      <a:pt x="901" y="2"/>
                    </a:lnTo>
                    <a:lnTo>
                      <a:pt x="912" y="2"/>
                    </a:lnTo>
                    <a:lnTo>
                      <a:pt x="925" y="2"/>
                    </a:lnTo>
                    <a:lnTo>
                      <a:pt x="937" y="2"/>
                    </a:lnTo>
                    <a:lnTo>
                      <a:pt x="951" y="2"/>
                    </a:lnTo>
                    <a:lnTo>
                      <a:pt x="963" y="2"/>
                    </a:lnTo>
                    <a:lnTo>
                      <a:pt x="976" y="2"/>
                    </a:lnTo>
                    <a:lnTo>
                      <a:pt x="991" y="2"/>
                    </a:lnTo>
                    <a:lnTo>
                      <a:pt x="1004" y="2"/>
                    </a:lnTo>
                    <a:lnTo>
                      <a:pt x="1018" y="2"/>
                    </a:lnTo>
                    <a:lnTo>
                      <a:pt x="1032" y="2"/>
                    </a:lnTo>
                    <a:lnTo>
                      <a:pt x="1046" y="2"/>
                    </a:lnTo>
                    <a:lnTo>
                      <a:pt x="1061" y="2"/>
                    </a:lnTo>
                    <a:lnTo>
                      <a:pt x="1075" y="2"/>
                    </a:lnTo>
                    <a:lnTo>
                      <a:pt x="1089" y="2"/>
                    </a:lnTo>
                    <a:lnTo>
                      <a:pt x="1104" y="2"/>
                    </a:lnTo>
                    <a:lnTo>
                      <a:pt x="1120" y="2"/>
                    </a:lnTo>
                    <a:lnTo>
                      <a:pt x="1133" y="2"/>
                    </a:lnTo>
                    <a:lnTo>
                      <a:pt x="1148" y="2"/>
                    </a:lnTo>
                    <a:lnTo>
                      <a:pt x="1163" y="2"/>
                    </a:lnTo>
                    <a:lnTo>
                      <a:pt x="1177" y="2"/>
                    </a:lnTo>
                    <a:lnTo>
                      <a:pt x="1192" y="2"/>
                    </a:lnTo>
                    <a:lnTo>
                      <a:pt x="1207" y="2"/>
                    </a:lnTo>
                    <a:lnTo>
                      <a:pt x="1222" y="2"/>
                    </a:lnTo>
                    <a:lnTo>
                      <a:pt x="1236" y="2"/>
                    </a:lnTo>
                    <a:lnTo>
                      <a:pt x="1250" y="2"/>
                    </a:lnTo>
                    <a:lnTo>
                      <a:pt x="1264" y="2"/>
                    </a:lnTo>
                    <a:lnTo>
                      <a:pt x="1278" y="2"/>
                    </a:lnTo>
                    <a:lnTo>
                      <a:pt x="1291" y="2"/>
                    </a:lnTo>
                    <a:lnTo>
                      <a:pt x="1305" y="2"/>
                    </a:lnTo>
                    <a:lnTo>
                      <a:pt x="1317" y="2"/>
                    </a:lnTo>
                    <a:lnTo>
                      <a:pt x="1330" y="2"/>
                    </a:lnTo>
                    <a:lnTo>
                      <a:pt x="1344" y="2"/>
                    </a:lnTo>
                    <a:lnTo>
                      <a:pt x="1356" y="2"/>
                    </a:lnTo>
                    <a:lnTo>
                      <a:pt x="1368" y="2"/>
                    </a:lnTo>
                    <a:lnTo>
                      <a:pt x="1378" y="2"/>
                    </a:lnTo>
                    <a:lnTo>
                      <a:pt x="1390" y="2"/>
                    </a:lnTo>
                    <a:lnTo>
                      <a:pt x="1401" y="2"/>
                    </a:lnTo>
                    <a:lnTo>
                      <a:pt x="1413" y="2"/>
                    </a:lnTo>
                    <a:lnTo>
                      <a:pt x="1423" y="2"/>
                    </a:lnTo>
                    <a:lnTo>
                      <a:pt x="1433" y="2"/>
                    </a:lnTo>
                    <a:lnTo>
                      <a:pt x="1443" y="2"/>
                    </a:lnTo>
                    <a:lnTo>
                      <a:pt x="1451" y="2"/>
                    </a:lnTo>
                    <a:lnTo>
                      <a:pt x="1459" y="2"/>
                    </a:lnTo>
                    <a:lnTo>
                      <a:pt x="1468" y="2"/>
                    </a:lnTo>
                    <a:lnTo>
                      <a:pt x="1475" y="2"/>
                    </a:lnTo>
                    <a:lnTo>
                      <a:pt x="1482" y="2"/>
                    </a:lnTo>
                    <a:lnTo>
                      <a:pt x="1488" y="2"/>
                    </a:lnTo>
                    <a:lnTo>
                      <a:pt x="1495" y="2"/>
                    </a:lnTo>
                    <a:lnTo>
                      <a:pt x="1499" y="2"/>
                    </a:lnTo>
                    <a:lnTo>
                      <a:pt x="1504" y="2"/>
                    </a:lnTo>
                    <a:lnTo>
                      <a:pt x="1507" y="2"/>
                    </a:lnTo>
                    <a:lnTo>
                      <a:pt x="1511" y="2"/>
                    </a:lnTo>
                    <a:lnTo>
                      <a:pt x="1515" y="2"/>
                    </a:lnTo>
                    <a:lnTo>
                      <a:pt x="1518" y="4"/>
                    </a:lnTo>
                    <a:lnTo>
                      <a:pt x="1518" y="20"/>
                    </a:lnTo>
                    <a:lnTo>
                      <a:pt x="1517" y="20"/>
                    </a:lnTo>
                    <a:lnTo>
                      <a:pt x="1515" y="20"/>
                    </a:lnTo>
                    <a:lnTo>
                      <a:pt x="1512" y="20"/>
                    </a:lnTo>
                    <a:lnTo>
                      <a:pt x="1510" y="20"/>
                    </a:lnTo>
                    <a:lnTo>
                      <a:pt x="1504" y="20"/>
                    </a:lnTo>
                    <a:lnTo>
                      <a:pt x="1499" y="20"/>
                    </a:lnTo>
                    <a:lnTo>
                      <a:pt x="1494" y="20"/>
                    </a:lnTo>
                    <a:lnTo>
                      <a:pt x="1487" y="20"/>
                    </a:lnTo>
                    <a:lnTo>
                      <a:pt x="1479" y="20"/>
                    </a:lnTo>
                    <a:lnTo>
                      <a:pt x="1471" y="20"/>
                    </a:lnTo>
                    <a:lnTo>
                      <a:pt x="1462" y="20"/>
                    </a:lnTo>
                    <a:lnTo>
                      <a:pt x="1453" y="20"/>
                    </a:lnTo>
                    <a:lnTo>
                      <a:pt x="1443" y="20"/>
                    </a:lnTo>
                    <a:lnTo>
                      <a:pt x="1432" y="20"/>
                    </a:lnTo>
                    <a:lnTo>
                      <a:pt x="1420" y="20"/>
                    </a:lnTo>
                    <a:lnTo>
                      <a:pt x="1409" y="20"/>
                    </a:lnTo>
                    <a:lnTo>
                      <a:pt x="1396" y="20"/>
                    </a:lnTo>
                    <a:lnTo>
                      <a:pt x="1382" y="20"/>
                    </a:lnTo>
                    <a:lnTo>
                      <a:pt x="1368" y="20"/>
                    </a:lnTo>
                    <a:lnTo>
                      <a:pt x="1354" y="20"/>
                    </a:lnTo>
                    <a:lnTo>
                      <a:pt x="1340" y="20"/>
                    </a:lnTo>
                    <a:lnTo>
                      <a:pt x="1326" y="21"/>
                    </a:lnTo>
                    <a:lnTo>
                      <a:pt x="1311" y="21"/>
                    </a:lnTo>
                    <a:lnTo>
                      <a:pt x="1297" y="21"/>
                    </a:lnTo>
                    <a:lnTo>
                      <a:pt x="1281" y="21"/>
                    </a:lnTo>
                    <a:lnTo>
                      <a:pt x="1264" y="21"/>
                    </a:lnTo>
                    <a:lnTo>
                      <a:pt x="1248" y="21"/>
                    </a:lnTo>
                    <a:lnTo>
                      <a:pt x="1232" y="21"/>
                    </a:lnTo>
                    <a:lnTo>
                      <a:pt x="1215" y="21"/>
                    </a:lnTo>
                    <a:lnTo>
                      <a:pt x="1199" y="22"/>
                    </a:lnTo>
                    <a:lnTo>
                      <a:pt x="1183" y="22"/>
                    </a:lnTo>
                    <a:lnTo>
                      <a:pt x="1167" y="22"/>
                    </a:lnTo>
                    <a:lnTo>
                      <a:pt x="1149" y="22"/>
                    </a:lnTo>
                    <a:lnTo>
                      <a:pt x="1133" y="22"/>
                    </a:lnTo>
                    <a:lnTo>
                      <a:pt x="1116" y="22"/>
                    </a:lnTo>
                    <a:lnTo>
                      <a:pt x="1099" y="22"/>
                    </a:lnTo>
                    <a:lnTo>
                      <a:pt x="1083" y="22"/>
                    </a:lnTo>
                    <a:lnTo>
                      <a:pt x="1066" y="22"/>
                    </a:lnTo>
                    <a:lnTo>
                      <a:pt x="1050" y="22"/>
                    </a:lnTo>
                    <a:lnTo>
                      <a:pt x="1035" y="24"/>
                    </a:lnTo>
                    <a:lnTo>
                      <a:pt x="1019" y="24"/>
                    </a:lnTo>
                    <a:lnTo>
                      <a:pt x="1003" y="24"/>
                    </a:lnTo>
                    <a:lnTo>
                      <a:pt x="988" y="24"/>
                    </a:lnTo>
                    <a:lnTo>
                      <a:pt x="973" y="24"/>
                    </a:lnTo>
                    <a:lnTo>
                      <a:pt x="959" y="24"/>
                    </a:lnTo>
                    <a:lnTo>
                      <a:pt x="945" y="24"/>
                    </a:lnTo>
                    <a:lnTo>
                      <a:pt x="931" y="24"/>
                    </a:lnTo>
                    <a:lnTo>
                      <a:pt x="918" y="24"/>
                    </a:lnTo>
                    <a:lnTo>
                      <a:pt x="905" y="24"/>
                    </a:lnTo>
                    <a:lnTo>
                      <a:pt x="893" y="24"/>
                    </a:lnTo>
                    <a:lnTo>
                      <a:pt x="881" y="24"/>
                    </a:lnTo>
                    <a:lnTo>
                      <a:pt x="870" y="24"/>
                    </a:lnTo>
                    <a:lnTo>
                      <a:pt x="859" y="24"/>
                    </a:lnTo>
                    <a:lnTo>
                      <a:pt x="850" y="24"/>
                    </a:lnTo>
                    <a:lnTo>
                      <a:pt x="841" y="24"/>
                    </a:lnTo>
                    <a:lnTo>
                      <a:pt x="833" y="24"/>
                    </a:lnTo>
                    <a:lnTo>
                      <a:pt x="823" y="24"/>
                    </a:lnTo>
                    <a:lnTo>
                      <a:pt x="817" y="24"/>
                    </a:lnTo>
                    <a:lnTo>
                      <a:pt x="810" y="24"/>
                    </a:lnTo>
                    <a:lnTo>
                      <a:pt x="804" y="24"/>
                    </a:lnTo>
                    <a:lnTo>
                      <a:pt x="800" y="24"/>
                    </a:lnTo>
                    <a:lnTo>
                      <a:pt x="796" y="24"/>
                    </a:lnTo>
                    <a:lnTo>
                      <a:pt x="794" y="24"/>
                    </a:lnTo>
                    <a:lnTo>
                      <a:pt x="792" y="24"/>
                    </a:lnTo>
                    <a:lnTo>
                      <a:pt x="790" y="22"/>
                    </a:lnTo>
                    <a:lnTo>
                      <a:pt x="787" y="22"/>
                    </a:lnTo>
                    <a:lnTo>
                      <a:pt x="783" y="22"/>
                    </a:lnTo>
                    <a:lnTo>
                      <a:pt x="778" y="22"/>
                    </a:lnTo>
                    <a:lnTo>
                      <a:pt x="771" y="22"/>
                    </a:lnTo>
                    <a:lnTo>
                      <a:pt x="764" y="22"/>
                    </a:lnTo>
                    <a:lnTo>
                      <a:pt x="758" y="22"/>
                    </a:lnTo>
                    <a:lnTo>
                      <a:pt x="748" y="22"/>
                    </a:lnTo>
                    <a:lnTo>
                      <a:pt x="739" y="21"/>
                    </a:lnTo>
                    <a:lnTo>
                      <a:pt x="729" y="21"/>
                    </a:lnTo>
                    <a:lnTo>
                      <a:pt x="717" y="21"/>
                    </a:lnTo>
                    <a:lnTo>
                      <a:pt x="707" y="21"/>
                    </a:lnTo>
                    <a:lnTo>
                      <a:pt x="695" y="21"/>
                    </a:lnTo>
                    <a:lnTo>
                      <a:pt x="682" y="21"/>
                    </a:lnTo>
                    <a:lnTo>
                      <a:pt x="669" y="21"/>
                    </a:lnTo>
                    <a:lnTo>
                      <a:pt x="656" y="21"/>
                    </a:lnTo>
                    <a:lnTo>
                      <a:pt x="641" y="21"/>
                    </a:lnTo>
                    <a:lnTo>
                      <a:pt x="626" y="21"/>
                    </a:lnTo>
                    <a:lnTo>
                      <a:pt x="610" y="21"/>
                    </a:lnTo>
                    <a:lnTo>
                      <a:pt x="595" y="21"/>
                    </a:lnTo>
                    <a:lnTo>
                      <a:pt x="578" y="21"/>
                    </a:lnTo>
                    <a:lnTo>
                      <a:pt x="562" y="21"/>
                    </a:lnTo>
                    <a:lnTo>
                      <a:pt x="544" y="21"/>
                    </a:lnTo>
                    <a:lnTo>
                      <a:pt x="528" y="21"/>
                    </a:lnTo>
                    <a:lnTo>
                      <a:pt x="511" y="21"/>
                    </a:lnTo>
                    <a:lnTo>
                      <a:pt x="493" y="21"/>
                    </a:lnTo>
                    <a:lnTo>
                      <a:pt x="475" y="21"/>
                    </a:lnTo>
                    <a:lnTo>
                      <a:pt x="457" y="21"/>
                    </a:lnTo>
                    <a:lnTo>
                      <a:pt x="438" y="21"/>
                    </a:lnTo>
                    <a:lnTo>
                      <a:pt x="421" y="21"/>
                    </a:lnTo>
                    <a:lnTo>
                      <a:pt x="404" y="21"/>
                    </a:lnTo>
                    <a:lnTo>
                      <a:pt x="386" y="21"/>
                    </a:lnTo>
                    <a:lnTo>
                      <a:pt x="367" y="21"/>
                    </a:lnTo>
                    <a:lnTo>
                      <a:pt x="349" y="21"/>
                    </a:lnTo>
                    <a:lnTo>
                      <a:pt x="330" y="21"/>
                    </a:lnTo>
                    <a:lnTo>
                      <a:pt x="312" y="21"/>
                    </a:lnTo>
                    <a:lnTo>
                      <a:pt x="295" y="21"/>
                    </a:lnTo>
                    <a:lnTo>
                      <a:pt x="278" y="21"/>
                    </a:lnTo>
                    <a:lnTo>
                      <a:pt x="260" y="21"/>
                    </a:lnTo>
                    <a:lnTo>
                      <a:pt x="244" y="21"/>
                    </a:lnTo>
                    <a:lnTo>
                      <a:pt x="227" y="21"/>
                    </a:lnTo>
                    <a:lnTo>
                      <a:pt x="209" y="21"/>
                    </a:lnTo>
                    <a:lnTo>
                      <a:pt x="193" y="21"/>
                    </a:lnTo>
                    <a:lnTo>
                      <a:pt x="178" y="21"/>
                    </a:lnTo>
                    <a:lnTo>
                      <a:pt x="162" y="21"/>
                    </a:lnTo>
                    <a:lnTo>
                      <a:pt x="147" y="21"/>
                    </a:lnTo>
                    <a:lnTo>
                      <a:pt x="134" y="21"/>
                    </a:lnTo>
                    <a:lnTo>
                      <a:pt x="121" y="21"/>
                    </a:lnTo>
                    <a:lnTo>
                      <a:pt x="107" y="21"/>
                    </a:lnTo>
                    <a:lnTo>
                      <a:pt x="95" y="21"/>
                    </a:lnTo>
                    <a:lnTo>
                      <a:pt x="83" y="21"/>
                    </a:lnTo>
                    <a:lnTo>
                      <a:pt x="72" y="21"/>
                    </a:lnTo>
                    <a:lnTo>
                      <a:pt x="60" y="21"/>
                    </a:lnTo>
                    <a:lnTo>
                      <a:pt x="51" y="21"/>
                    </a:lnTo>
                    <a:lnTo>
                      <a:pt x="43" y="21"/>
                    </a:lnTo>
                    <a:lnTo>
                      <a:pt x="35" y="21"/>
                    </a:lnTo>
                    <a:lnTo>
                      <a:pt x="27" y="21"/>
                    </a:lnTo>
                    <a:lnTo>
                      <a:pt x="20" y="21"/>
                    </a:lnTo>
                    <a:lnTo>
                      <a:pt x="15" y="21"/>
                    </a:lnTo>
                    <a:lnTo>
                      <a:pt x="11" y="21"/>
                    </a:lnTo>
                    <a:lnTo>
                      <a:pt x="7" y="21"/>
                    </a:lnTo>
                    <a:lnTo>
                      <a:pt x="4" y="21"/>
                    </a:lnTo>
                    <a:lnTo>
                      <a:pt x="3"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32" name="Freeform 85">
                <a:extLst>
                  <a:ext uri="{FF2B5EF4-FFF2-40B4-BE49-F238E27FC236}">
                    <a16:creationId xmlns:a16="http://schemas.microsoft.com/office/drawing/2014/main" id="{F26E173F-FBD1-40B2-8E42-87738B159FF8}"/>
                  </a:ext>
                </a:extLst>
              </p:cNvPr>
              <p:cNvSpPr>
                <a:spLocks/>
              </p:cNvSpPr>
              <p:nvPr/>
            </p:nvSpPr>
            <p:spPr bwMode="auto">
              <a:xfrm>
                <a:off x="3066" y="913"/>
                <a:ext cx="425" cy="793"/>
              </a:xfrm>
              <a:custGeom>
                <a:avLst/>
                <a:gdLst>
                  <a:gd name="T0" fmla="*/ 1108 w 378"/>
                  <a:gd name="T1" fmla="*/ 325 h 702"/>
                  <a:gd name="T2" fmla="*/ 1067 w 378"/>
                  <a:gd name="T3" fmla="*/ 288 h 702"/>
                  <a:gd name="T4" fmla="*/ 1016 w 378"/>
                  <a:gd name="T5" fmla="*/ 238 h 702"/>
                  <a:gd name="T6" fmla="*/ 964 w 378"/>
                  <a:gd name="T7" fmla="*/ 181 h 702"/>
                  <a:gd name="T8" fmla="*/ 903 w 378"/>
                  <a:gd name="T9" fmla="*/ 123 h 702"/>
                  <a:gd name="T10" fmla="*/ 848 w 378"/>
                  <a:gd name="T11" fmla="*/ 76 h 702"/>
                  <a:gd name="T12" fmla="*/ 803 w 378"/>
                  <a:gd name="T13" fmla="*/ 29 h 702"/>
                  <a:gd name="T14" fmla="*/ 777 w 378"/>
                  <a:gd name="T15" fmla="*/ 18 h 702"/>
                  <a:gd name="T16" fmla="*/ 726 w 378"/>
                  <a:gd name="T17" fmla="*/ 14 h 702"/>
                  <a:gd name="T18" fmla="*/ 663 w 378"/>
                  <a:gd name="T19" fmla="*/ 1 h 702"/>
                  <a:gd name="T20" fmla="*/ 613 w 378"/>
                  <a:gd name="T21" fmla="*/ 1 h 702"/>
                  <a:gd name="T22" fmla="*/ 558 w 378"/>
                  <a:gd name="T23" fmla="*/ 0 h 702"/>
                  <a:gd name="T24" fmla="*/ 511 w 378"/>
                  <a:gd name="T25" fmla="*/ 0 h 702"/>
                  <a:gd name="T26" fmla="*/ 444 w 378"/>
                  <a:gd name="T27" fmla="*/ 0 h 702"/>
                  <a:gd name="T28" fmla="*/ 390 w 378"/>
                  <a:gd name="T29" fmla="*/ 1 h 702"/>
                  <a:gd name="T30" fmla="*/ 364 w 378"/>
                  <a:gd name="T31" fmla="*/ 16 h 702"/>
                  <a:gd name="T32" fmla="*/ 331 w 378"/>
                  <a:gd name="T33" fmla="*/ 53 h 702"/>
                  <a:gd name="T34" fmla="*/ 305 w 378"/>
                  <a:gd name="T35" fmla="*/ 97 h 702"/>
                  <a:gd name="T36" fmla="*/ 278 w 378"/>
                  <a:gd name="T37" fmla="*/ 139 h 702"/>
                  <a:gd name="T38" fmla="*/ 252 w 378"/>
                  <a:gd name="T39" fmla="*/ 181 h 702"/>
                  <a:gd name="T40" fmla="*/ 218 w 378"/>
                  <a:gd name="T41" fmla="*/ 228 h 702"/>
                  <a:gd name="T42" fmla="*/ 186 w 378"/>
                  <a:gd name="T43" fmla="*/ 287 h 702"/>
                  <a:gd name="T44" fmla="*/ 147 w 378"/>
                  <a:gd name="T45" fmla="*/ 329 h 702"/>
                  <a:gd name="T46" fmla="*/ 115 w 378"/>
                  <a:gd name="T47" fmla="*/ 386 h 702"/>
                  <a:gd name="T48" fmla="*/ 86 w 378"/>
                  <a:gd name="T49" fmla="*/ 433 h 702"/>
                  <a:gd name="T50" fmla="*/ 60 w 378"/>
                  <a:gd name="T51" fmla="*/ 479 h 702"/>
                  <a:gd name="T52" fmla="*/ 20 w 378"/>
                  <a:gd name="T53" fmla="*/ 540 h 702"/>
                  <a:gd name="T54" fmla="*/ 0 w 378"/>
                  <a:gd name="T55" fmla="*/ 584 h 702"/>
                  <a:gd name="T56" fmla="*/ 0 w 378"/>
                  <a:gd name="T57" fmla="*/ 615 h 702"/>
                  <a:gd name="T58" fmla="*/ 0 w 378"/>
                  <a:gd name="T59" fmla="*/ 657 h 702"/>
                  <a:gd name="T60" fmla="*/ 0 w 378"/>
                  <a:gd name="T61" fmla="*/ 715 h 702"/>
                  <a:gd name="T62" fmla="*/ 0 w 378"/>
                  <a:gd name="T63" fmla="*/ 785 h 702"/>
                  <a:gd name="T64" fmla="*/ 0 w 378"/>
                  <a:gd name="T65" fmla="*/ 870 h 702"/>
                  <a:gd name="T66" fmla="*/ 0 w 378"/>
                  <a:gd name="T67" fmla="*/ 954 h 702"/>
                  <a:gd name="T68" fmla="*/ 0 w 378"/>
                  <a:gd name="T69" fmla="*/ 1051 h 702"/>
                  <a:gd name="T70" fmla="*/ 0 w 378"/>
                  <a:gd name="T71" fmla="*/ 1145 h 702"/>
                  <a:gd name="T72" fmla="*/ 0 w 378"/>
                  <a:gd name="T73" fmla="*/ 1240 h 702"/>
                  <a:gd name="T74" fmla="*/ 0 w 378"/>
                  <a:gd name="T75" fmla="*/ 1325 h 702"/>
                  <a:gd name="T76" fmla="*/ 0 w 378"/>
                  <a:gd name="T77" fmla="*/ 1413 h 702"/>
                  <a:gd name="T78" fmla="*/ 2 w 378"/>
                  <a:gd name="T79" fmla="*/ 1487 h 702"/>
                  <a:gd name="T80" fmla="*/ 2 w 378"/>
                  <a:gd name="T81" fmla="*/ 1546 h 702"/>
                  <a:gd name="T82" fmla="*/ 3 w 378"/>
                  <a:gd name="T83" fmla="*/ 1594 h 702"/>
                  <a:gd name="T84" fmla="*/ 14 w 378"/>
                  <a:gd name="T85" fmla="*/ 1622 h 702"/>
                  <a:gd name="T86" fmla="*/ 47 w 378"/>
                  <a:gd name="T87" fmla="*/ 1651 h 702"/>
                  <a:gd name="T88" fmla="*/ 101 w 378"/>
                  <a:gd name="T89" fmla="*/ 1678 h 702"/>
                  <a:gd name="T90" fmla="*/ 166 w 378"/>
                  <a:gd name="T91" fmla="*/ 1718 h 702"/>
                  <a:gd name="T92" fmla="*/ 218 w 378"/>
                  <a:gd name="T93" fmla="*/ 1744 h 702"/>
                  <a:gd name="T94" fmla="*/ 285 w 378"/>
                  <a:gd name="T95" fmla="*/ 1780 h 702"/>
                  <a:gd name="T96" fmla="*/ 350 w 378"/>
                  <a:gd name="T97" fmla="*/ 1821 h 702"/>
                  <a:gd name="T98" fmla="*/ 398 w 378"/>
                  <a:gd name="T99" fmla="*/ 1848 h 702"/>
                  <a:gd name="T100" fmla="*/ 416 w 378"/>
                  <a:gd name="T101" fmla="*/ 2082 h 702"/>
                  <a:gd name="T102" fmla="*/ 42 w 378"/>
                  <a:gd name="T103" fmla="*/ 607 h 702"/>
                  <a:gd name="T104" fmla="*/ 1132 w 378"/>
                  <a:gd name="T105" fmla="*/ 346 h 7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8"/>
                  <a:gd name="T160" fmla="*/ 0 h 702"/>
                  <a:gd name="T161" fmla="*/ 378 w 378"/>
                  <a:gd name="T162" fmla="*/ 702 h 7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8" h="702">
                    <a:moveTo>
                      <a:pt x="378" y="117"/>
                    </a:moveTo>
                    <a:lnTo>
                      <a:pt x="376" y="116"/>
                    </a:lnTo>
                    <a:lnTo>
                      <a:pt x="373" y="112"/>
                    </a:lnTo>
                    <a:lnTo>
                      <a:pt x="370" y="109"/>
                    </a:lnTo>
                    <a:lnTo>
                      <a:pt x="368" y="108"/>
                    </a:lnTo>
                    <a:lnTo>
                      <a:pt x="364" y="104"/>
                    </a:lnTo>
                    <a:lnTo>
                      <a:pt x="361" y="101"/>
                    </a:lnTo>
                    <a:lnTo>
                      <a:pt x="357" y="97"/>
                    </a:lnTo>
                    <a:lnTo>
                      <a:pt x="353" y="93"/>
                    </a:lnTo>
                    <a:lnTo>
                      <a:pt x="349" y="88"/>
                    </a:lnTo>
                    <a:lnTo>
                      <a:pt x="345" y="84"/>
                    </a:lnTo>
                    <a:lnTo>
                      <a:pt x="339" y="80"/>
                    </a:lnTo>
                    <a:lnTo>
                      <a:pt x="335" y="75"/>
                    </a:lnTo>
                    <a:lnTo>
                      <a:pt x="330" y="71"/>
                    </a:lnTo>
                    <a:lnTo>
                      <a:pt x="326" y="67"/>
                    </a:lnTo>
                    <a:lnTo>
                      <a:pt x="321" y="61"/>
                    </a:lnTo>
                    <a:lnTo>
                      <a:pt x="315" y="56"/>
                    </a:lnTo>
                    <a:lnTo>
                      <a:pt x="310" y="50"/>
                    </a:lnTo>
                    <a:lnTo>
                      <a:pt x="306" y="46"/>
                    </a:lnTo>
                    <a:lnTo>
                      <a:pt x="301" y="41"/>
                    </a:lnTo>
                    <a:lnTo>
                      <a:pt x="297" y="37"/>
                    </a:lnTo>
                    <a:lnTo>
                      <a:pt x="291" y="32"/>
                    </a:lnTo>
                    <a:lnTo>
                      <a:pt x="287" y="29"/>
                    </a:lnTo>
                    <a:lnTo>
                      <a:pt x="283" y="25"/>
                    </a:lnTo>
                    <a:lnTo>
                      <a:pt x="279" y="21"/>
                    </a:lnTo>
                    <a:lnTo>
                      <a:pt x="276" y="18"/>
                    </a:lnTo>
                    <a:lnTo>
                      <a:pt x="272" y="16"/>
                    </a:lnTo>
                    <a:lnTo>
                      <a:pt x="268" y="10"/>
                    </a:lnTo>
                    <a:lnTo>
                      <a:pt x="266" y="9"/>
                    </a:lnTo>
                    <a:lnTo>
                      <a:pt x="263" y="8"/>
                    </a:lnTo>
                    <a:lnTo>
                      <a:pt x="262" y="8"/>
                    </a:lnTo>
                    <a:lnTo>
                      <a:pt x="259" y="6"/>
                    </a:lnTo>
                    <a:lnTo>
                      <a:pt x="256" y="5"/>
                    </a:lnTo>
                    <a:lnTo>
                      <a:pt x="252" y="5"/>
                    </a:lnTo>
                    <a:lnTo>
                      <a:pt x="248" y="5"/>
                    </a:lnTo>
                    <a:lnTo>
                      <a:pt x="243" y="4"/>
                    </a:lnTo>
                    <a:lnTo>
                      <a:pt x="239" y="4"/>
                    </a:lnTo>
                    <a:lnTo>
                      <a:pt x="233" y="2"/>
                    </a:lnTo>
                    <a:lnTo>
                      <a:pt x="228" y="2"/>
                    </a:lnTo>
                    <a:lnTo>
                      <a:pt x="221" y="1"/>
                    </a:lnTo>
                    <a:lnTo>
                      <a:pt x="216" y="1"/>
                    </a:lnTo>
                    <a:lnTo>
                      <a:pt x="212" y="1"/>
                    </a:lnTo>
                    <a:lnTo>
                      <a:pt x="209" y="1"/>
                    </a:lnTo>
                    <a:lnTo>
                      <a:pt x="205" y="1"/>
                    </a:lnTo>
                    <a:lnTo>
                      <a:pt x="203" y="1"/>
                    </a:lnTo>
                    <a:lnTo>
                      <a:pt x="196" y="1"/>
                    </a:lnTo>
                    <a:lnTo>
                      <a:pt x="191" y="1"/>
                    </a:lnTo>
                    <a:lnTo>
                      <a:pt x="187" y="0"/>
                    </a:lnTo>
                    <a:lnTo>
                      <a:pt x="184" y="0"/>
                    </a:lnTo>
                    <a:lnTo>
                      <a:pt x="180" y="0"/>
                    </a:lnTo>
                    <a:lnTo>
                      <a:pt x="177" y="0"/>
                    </a:lnTo>
                    <a:lnTo>
                      <a:pt x="170" y="0"/>
                    </a:lnTo>
                    <a:lnTo>
                      <a:pt x="165" y="0"/>
                    </a:lnTo>
                    <a:lnTo>
                      <a:pt x="158" y="0"/>
                    </a:lnTo>
                    <a:lnTo>
                      <a:pt x="153" y="0"/>
                    </a:lnTo>
                    <a:lnTo>
                      <a:pt x="148" y="0"/>
                    </a:lnTo>
                    <a:lnTo>
                      <a:pt x="144" y="0"/>
                    </a:lnTo>
                    <a:lnTo>
                      <a:pt x="138" y="0"/>
                    </a:lnTo>
                    <a:lnTo>
                      <a:pt x="134" y="0"/>
                    </a:lnTo>
                    <a:lnTo>
                      <a:pt x="130" y="1"/>
                    </a:lnTo>
                    <a:lnTo>
                      <a:pt x="128" y="1"/>
                    </a:lnTo>
                    <a:lnTo>
                      <a:pt x="122" y="2"/>
                    </a:lnTo>
                    <a:lnTo>
                      <a:pt x="121" y="5"/>
                    </a:lnTo>
                    <a:lnTo>
                      <a:pt x="120" y="5"/>
                    </a:lnTo>
                    <a:lnTo>
                      <a:pt x="118" y="6"/>
                    </a:lnTo>
                    <a:lnTo>
                      <a:pt x="117" y="10"/>
                    </a:lnTo>
                    <a:lnTo>
                      <a:pt x="114" y="14"/>
                    </a:lnTo>
                    <a:lnTo>
                      <a:pt x="111" y="18"/>
                    </a:lnTo>
                    <a:lnTo>
                      <a:pt x="107" y="24"/>
                    </a:lnTo>
                    <a:lnTo>
                      <a:pt x="106" y="25"/>
                    </a:lnTo>
                    <a:lnTo>
                      <a:pt x="103" y="29"/>
                    </a:lnTo>
                    <a:lnTo>
                      <a:pt x="102" y="32"/>
                    </a:lnTo>
                    <a:lnTo>
                      <a:pt x="101" y="36"/>
                    </a:lnTo>
                    <a:lnTo>
                      <a:pt x="98" y="38"/>
                    </a:lnTo>
                    <a:lnTo>
                      <a:pt x="95" y="42"/>
                    </a:lnTo>
                    <a:lnTo>
                      <a:pt x="93" y="46"/>
                    </a:lnTo>
                    <a:lnTo>
                      <a:pt x="91" y="49"/>
                    </a:lnTo>
                    <a:lnTo>
                      <a:pt x="87" y="53"/>
                    </a:lnTo>
                    <a:lnTo>
                      <a:pt x="86" y="57"/>
                    </a:lnTo>
                    <a:lnTo>
                      <a:pt x="83" y="61"/>
                    </a:lnTo>
                    <a:lnTo>
                      <a:pt x="81" y="65"/>
                    </a:lnTo>
                    <a:lnTo>
                      <a:pt x="78" y="69"/>
                    </a:lnTo>
                    <a:lnTo>
                      <a:pt x="75" y="73"/>
                    </a:lnTo>
                    <a:lnTo>
                      <a:pt x="73" y="77"/>
                    </a:lnTo>
                    <a:lnTo>
                      <a:pt x="70" y="83"/>
                    </a:lnTo>
                    <a:lnTo>
                      <a:pt x="67" y="87"/>
                    </a:lnTo>
                    <a:lnTo>
                      <a:pt x="65" y="92"/>
                    </a:lnTo>
                    <a:lnTo>
                      <a:pt x="62" y="96"/>
                    </a:lnTo>
                    <a:lnTo>
                      <a:pt x="59" y="100"/>
                    </a:lnTo>
                    <a:lnTo>
                      <a:pt x="55" y="104"/>
                    </a:lnTo>
                    <a:lnTo>
                      <a:pt x="52" y="108"/>
                    </a:lnTo>
                    <a:lnTo>
                      <a:pt x="50" y="112"/>
                    </a:lnTo>
                    <a:lnTo>
                      <a:pt x="47" y="117"/>
                    </a:lnTo>
                    <a:lnTo>
                      <a:pt x="44" y="122"/>
                    </a:lnTo>
                    <a:lnTo>
                      <a:pt x="42" y="126"/>
                    </a:lnTo>
                    <a:lnTo>
                      <a:pt x="39" y="130"/>
                    </a:lnTo>
                    <a:lnTo>
                      <a:pt x="36" y="135"/>
                    </a:lnTo>
                    <a:lnTo>
                      <a:pt x="34" y="139"/>
                    </a:lnTo>
                    <a:lnTo>
                      <a:pt x="31" y="143"/>
                    </a:lnTo>
                    <a:lnTo>
                      <a:pt x="28" y="146"/>
                    </a:lnTo>
                    <a:lnTo>
                      <a:pt x="27" y="150"/>
                    </a:lnTo>
                    <a:lnTo>
                      <a:pt x="24" y="154"/>
                    </a:lnTo>
                    <a:lnTo>
                      <a:pt x="22" y="158"/>
                    </a:lnTo>
                    <a:lnTo>
                      <a:pt x="20" y="162"/>
                    </a:lnTo>
                    <a:lnTo>
                      <a:pt x="18" y="166"/>
                    </a:lnTo>
                    <a:lnTo>
                      <a:pt x="14" y="171"/>
                    </a:lnTo>
                    <a:lnTo>
                      <a:pt x="11" y="178"/>
                    </a:lnTo>
                    <a:lnTo>
                      <a:pt x="7" y="183"/>
                    </a:lnTo>
                    <a:lnTo>
                      <a:pt x="6" y="189"/>
                    </a:lnTo>
                    <a:lnTo>
                      <a:pt x="3" y="193"/>
                    </a:lnTo>
                    <a:lnTo>
                      <a:pt x="2" y="195"/>
                    </a:lnTo>
                    <a:lnTo>
                      <a:pt x="0" y="198"/>
                    </a:lnTo>
                    <a:lnTo>
                      <a:pt x="0" y="201"/>
                    </a:lnTo>
                    <a:lnTo>
                      <a:pt x="0" y="202"/>
                    </a:lnTo>
                    <a:lnTo>
                      <a:pt x="0" y="206"/>
                    </a:lnTo>
                    <a:lnTo>
                      <a:pt x="0" y="207"/>
                    </a:lnTo>
                    <a:lnTo>
                      <a:pt x="0" y="211"/>
                    </a:lnTo>
                    <a:lnTo>
                      <a:pt x="0" y="214"/>
                    </a:lnTo>
                    <a:lnTo>
                      <a:pt x="0" y="218"/>
                    </a:lnTo>
                    <a:lnTo>
                      <a:pt x="0" y="222"/>
                    </a:lnTo>
                    <a:lnTo>
                      <a:pt x="0" y="226"/>
                    </a:lnTo>
                    <a:lnTo>
                      <a:pt x="0" y="231"/>
                    </a:lnTo>
                    <a:lnTo>
                      <a:pt x="0" y="237"/>
                    </a:lnTo>
                    <a:lnTo>
                      <a:pt x="0" y="242"/>
                    </a:lnTo>
                    <a:lnTo>
                      <a:pt x="0" y="247"/>
                    </a:lnTo>
                    <a:lnTo>
                      <a:pt x="0" y="253"/>
                    </a:lnTo>
                    <a:lnTo>
                      <a:pt x="0" y="260"/>
                    </a:lnTo>
                    <a:lnTo>
                      <a:pt x="0" y="266"/>
                    </a:lnTo>
                    <a:lnTo>
                      <a:pt x="0" y="272"/>
                    </a:lnTo>
                    <a:lnTo>
                      <a:pt x="0" y="278"/>
                    </a:lnTo>
                    <a:lnTo>
                      <a:pt x="0" y="286"/>
                    </a:lnTo>
                    <a:lnTo>
                      <a:pt x="0" y="293"/>
                    </a:lnTo>
                    <a:lnTo>
                      <a:pt x="0" y="300"/>
                    </a:lnTo>
                    <a:lnTo>
                      <a:pt x="0" y="308"/>
                    </a:lnTo>
                    <a:lnTo>
                      <a:pt x="0" y="316"/>
                    </a:lnTo>
                    <a:lnTo>
                      <a:pt x="0" y="322"/>
                    </a:lnTo>
                    <a:lnTo>
                      <a:pt x="0" y="331"/>
                    </a:lnTo>
                    <a:lnTo>
                      <a:pt x="0" y="339"/>
                    </a:lnTo>
                    <a:lnTo>
                      <a:pt x="0" y="347"/>
                    </a:lnTo>
                    <a:lnTo>
                      <a:pt x="0" y="355"/>
                    </a:lnTo>
                    <a:lnTo>
                      <a:pt x="0" y="363"/>
                    </a:lnTo>
                    <a:lnTo>
                      <a:pt x="0" y="371"/>
                    </a:lnTo>
                    <a:lnTo>
                      <a:pt x="0" y="379"/>
                    </a:lnTo>
                    <a:lnTo>
                      <a:pt x="0" y="387"/>
                    </a:lnTo>
                    <a:lnTo>
                      <a:pt x="0" y="395"/>
                    </a:lnTo>
                    <a:lnTo>
                      <a:pt x="0" y="402"/>
                    </a:lnTo>
                    <a:lnTo>
                      <a:pt x="0" y="411"/>
                    </a:lnTo>
                    <a:lnTo>
                      <a:pt x="0" y="418"/>
                    </a:lnTo>
                    <a:lnTo>
                      <a:pt x="0" y="426"/>
                    </a:lnTo>
                    <a:lnTo>
                      <a:pt x="0" y="434"/>
                    </a:lnTo>
                    <a:lnTo>
                      <a:pt x="0" y="442"/>
                    </a:lnTo>
                    <a:lnTo>
                      <a:pt x="0" y="448"/>
                    </a:lnTo>
                    <a:lnTo>
                      <a:pt x="0" y="455"/>
                    </a:lnTo>
                    <a:lnTo>
                      <a:pt x="0" y="462"/>
                    </a:lnTo>
                    <a:lnTo>
                      <a:pt x="0" y="470"/>
                    </a:lnTo>
                    <a:lnTo>
                      <a:pt x="0" y="477"/>
                    </a:lnTo>
                    <a:lnTo>
                      <a:pt x="0" y="483"/>
                    </a:lnTo>
                    <a:lnTo>
                      <a:pt x="0" y="490"/>
                    </a:lnTo>
                    <a:lnTo>
                      <a:pt x="2" y="497"/>
                    </a:lnTo>
                    <a:lnTo>
                      <a:pt x="2" y="502"/>
                    </a:lnTo>
                    <a:lnTo>
                      <a:pt x="2" y="507"/>
                    </a:lnTo>
                    <a:lnTo>
                      <a:pt x="2" y="513"/>
                    </a:lnTo>
                    <a:lnTo>
                      <a:pt x="2" y="518"/>
                    </a:lnTo>
                    <a:lnTo>
                      <a:pt x="2" y="522"/>
                    </a:lnTo>
                    <a:lnTo>
                      <a:pt x="2" y="526"/>
                    </a:lnTo>
                    <a:lnTo>
                      <a:pt x="2" y="530"/>
                    </a:lnTo>
                    <a:lnTo>
                      <a:pt x="3" y="534"/>
                    </a:lnTo>
                    <a:lnTo>
                      <a:pt x="3" y="538"/>
                    </a:lnTo>
                    <a:lnTo>
                      <a:pt x="3" y="541"/>
                    </a:lnTo>
                    <a:lnTo>
                      <a:pt x="3" y="544"/>
                    </a:lnTo>
                    <a:lnTo>
                      <a:pt x="3" y="546"/>
                    </a:lnTo>
                    <a:lnTo>
                      <a:pt x="4" y="549"/>
                    </a:lnTo>
                    <a:lnTo>
                      <a:pt x="6" y="550"/>
                    </a:lnTo>
                    <a:lnTo>
                      <a:pt x="7" y="552"/>
                    </a:lnTo>
                    <a:lnTo>
                      <a:pt x="12" y="554"/>
                    </a:lnTo>
                    <a:lnTo>
                      <a:pt x="16" y="557"/>
                    </a:lnTo>
                    <a:lnTo>
                      <a:pt x="20" y="558"/>
                    </a:lnTo>
                    <a:lnTo>
                      <a:pt x="24" y="561"/>
                    </a:lnTo>
                    <a:lnTo>
                      <a:pt x="30" y="565"/>
                    </a:lnTo>
                    <a:lnTo>
                      <a:pt x="34" y="566"/>
                    </a:lnTo>
                    <a:lnTo>
                      <a:pt x="39" y="570"/>
                    </a:lnTo>
                    <a:lnTo>
                      <a:pt x="44" y="573"/>
                    </a:lnTo>
                    <a:lnTo>
                      <a:pt x="51" y="577"/>
                    </a:lnTo>
                    <a:lnTo>
                      <a:pt x="56" y="580"/>
                    </a:lnTo>
                    <a:lnTo>
                      <a:pt x="63" y="584"/>
                    </a:lnTo>
                    <a:lnTo>
                      <a:pt x="66" y="585"/>
                    </a:lnTo>
                    <a:lnTo>
                      <a:pt x="70" y="586"/>
                    </a:lnTo>
                    <a:lnTo>
                      <a:pt x="73" y="589"/>
                    </a:lnTo>
                    <a:lnTo>
                      <a:pt x="77" y="590"/>
                    </a:lnTo>
                    <a:lnTo>
                      <a:pt x="82" y="594"/>
                    </a:lnTo>
                    <a:lnTo>
                      <a:pt x="87" y="597"/>
                    </a:lnTo>
                    <a:lnTo>
                      <a:pt x="94" y="601"/>
                    </a:lnTo>
                    <a:lnTo>
                      <a:pt x="101" y="605"/>
                    </a:lnTo>
                    <a:lnTo>
                      <a:pt x="106" y="608"/>
                    </a:lnTo>
                    <a:lnTo>
                      <a:pt x="111" y="612"/>
                    </a:lnTo>
                    <a:lnTo>
                      <a:pt x="117" y="615"/>
                    </a:lnTo>
                    <a:lnTo>
                      <a:pt x="122" y="617"/>
                    </a:lnTo>
                    <a:lnTo>
                      <a:pt x="126" y="620"/>
                    </a:lnTo>
                    <a:lnTo>
                      <a:pt x="130" y="621"/>
                    </a:lnTo>
                    <a:lnTo>
                      <a:pt x="133" y="624"/>
                    </a:lnTo>
                    <a:lnTo>
                      <a:pt x="137" y="625"/>
                    </a:lnTo>
                    <a:lnTo>
                      <a:pt x="141" y="628"/>
                    </a:lnTo>
                    <a:lnTo>
                      <a:pt x="142" y="629"/>
                    </a:lnTo>
                    <a:lnTo>
                      <a:pt x="140" y="702"/>
                    </a:lnTo>
                    <a:lnTo>
                      <a:pt x="160" y="702"/>
                    </a:lnTo>
                    <a:lnTo>
                      <a:pt x="161" y="619"/>
                    </a:lnTo>
                    <a:lnTo>
                      <a:pt x="22" y="536"/>
                    </a:lnTo>
                    <a:lnTo>
                      <a:pt x="14" y="205"/>
                    </a:lnTo>
                    <a:lnTo>
                      <a:pt x="134" y="18"/>
                    </a:lnTo>
                    <a:lnTo>
                      <a:pt x="256" y="26"/>
                    </a:lnTo>
                    <a:lnTo>
                      <a:pt x="377" y="144"/>
                    </a:lnTo>
                    <a:lnTo>
                      <a:pt x="378" y="11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33" name="Freeform 86">
                <a:extLst>
                  <a:ext uri="{FF2B5EF4-FFF2-40B4-BE49-F238E27FC236}">
                    <a16:creationId xmlns:a16="http://schemas.microsoft.com/office/drawing/2014/main" id="{77781EAD-91A7-4C07-BF05-381D151A999E}"/>
                  </a:ext>
                </a:extLst>
              </p:cNvPr>
              <p:cNvSpPr>
                <a:spLocks/>
              </p:cNvSpPr>
              <p:nvPr/>
            </p:nvSpPr>
            <p:spPr bwMode="auto">
              <a:xfrm>
                <a:off x="3385" y="1532"/>
                <a:ext cx="142" cy="174"/>
              </a:xfrm>
              <a:custGeom>
                <a:avLst/>
                <a:gdLst>
                  <a:gd name="T0" fmla="*/ 377 w 129"/>
                  <a:gd name="T1" fmla="*/ 0 h 157"/>
                  <a:gd name="T2" fmla="*/ 371 w 129"/>
                  <a:gd name="T3" fmla="*/ 0 h 157"/>
                  <a:gd name="T4" fmla="*/ 362 w 129"/>
                  <a:gd name="T5" fmla="*/ 3 h 157"/>
                  <a:gd name="T6" fmla="*/ 349 w 129"/>
                  <a:gd name="T7" fmla="*/ 16 h 157"/>
                  <a:gd name="T8" fmla="*/ 341 w 129"/>
                  <a:gd name="T9" fmla="*/ 20 h 157"/>
                  <a:gd name="T10" fmla="*/ 328 w 129"/>
                  <a:gd name="T11" fmla="*/ 26 h 157"/>
                  <a:gd name="T12" fmla="*/ 321 w 129"/>
                  <a:gd name="T13" fmla="*/ 37 h 157"/>
                  <a:gd name="T14" fmla="*/ 306 w 129"/>
                  <a:gd name="T15" fmla="*/ 47 h 157"/>
                  <a:gd name="T16" fmla="*/ 291 w 129"/>
                  <a:gd name="T17" fmla="*/ 54 h 157"/>
                  <a:gd name="T18" fmla="*/ 273 w 129"/>
                  <a:gd name="T19" fmla="*/ 68 h 157"/>
                  <a:gd name="T20" fmla="*/ 257 w 129"/>
                  <a:gd name="T21" fmla="*/ 78 h 157"/>
                  <a:gd name="T22" fmla="*/ 244 w 129"/>
                  <a:gd name="T23" fmla="*/ 87 h 157"/>
                  <a:gd name="T24" fmla="*/ 226 w 129"/>
                  <a:gd name="T25" fmla="*/ 98 h 157"/>
                  <a:gd name="T26" fmla="*/ 211 w 129"/>
                  <a:gd name="T27" fmla="*/ 110 h 157"/>
                  <a:gd name="T28" fmla="*/ 191 w 129"/>
                  <a:gd name="T29" fmla="*/ 126 h 157"/>
                  <a:gd name="T30" fmla="*/ 178 w 129"/>
                  <a:gd name="T31" fmla="*/ 140 h 157"/>
                  <a:gd name="T32" fmla="*/ 157 w 129"/>
                  <a:gd name="T33" fmla="*/ 148 h 157"/>
                  <a:gd name="T34" fmla="*/ 140 w 129"/>
                  <a:gd name="T35" fmla="*/ 161 h 157"/>
                  <a:gd name="T36" fmla="*/ 124 w 129"/>
                  <a:gd name="T37" fmla="*/ 177 h 157"/>
                  <a:gd name="T38" fmla="*/ 109 w 129"/>
                  <a:gd name="T39" fmla="*/ 184 h 157"/>
                  <a:gd name="T40" fmla="*/ 89 w 129"/>
                  <a:gd name="T41" fmla="*/ 200 h 157"/>
                  <a:gd name="T42" fmla="*/ 78 w 129"/>
                  <a:gd name="T43" fmla="*/ 207 h 157"/>
                  <a:gd name="T44" fmla="*/ 67 w 129"/>
                  <a:gd name="T45" fmla="*/ 223 h 157"/>
                  <a:gd name="T46" fmla="*/ 54 w 129"/>
                  <a:gd name="T47" fmla="*/ 229 h 157"/>
                  <a:gd name="T48" fmla="*/ 42 w 129"/>
                  <a:gd name="T49" fmla="*/ 240 h 157"/>
                  <a:gd name="T50" fmla="*/ 29 w 129"/>
                  <a:gd name="T51" fmla="*/ 246 h 157"/>
                  <a:gd name="T52" fmla="*/ 23 w 129"/>
                  <a:gd name="T53" fmla="*/ 256 h 157"/>
                  <a:gd name="T54" fmla="*/ 14 w 129"/>
                  <a:gd name="T55" fmla="*/ 269 h 157"/>
                  <a:gd name="T56" fmla="*/ 3 w 129"/>
                  <a:gd name="T57" fmla="*/ 277 h 157"/>
                  <a:gd name="T58" fmla="*/ 2 w 129"/>
                  <a:gd name="T59" fmla="*/ 278 h 157"/>
                  <a:gd name="T60" fmla="*/ 0 w 129"/>
                  <a:gd name="T61" fmla="*/ 289 h 157"/>
                  <a:gd name="T62" fmla="*/ 0 w 129"/>
                  <a:gd name="T63" fmla="*/ 302 h 157"/>
                  <a:gd name="T64" fmla="*/ 0 w 129"/>
                  <a:gd name="T65" fmla="*/ 313 h 157"/>
                  <a:gd name="T66" fmla="*/ 0 w 129"/>
                  <a:gd name="T67" fmla="*/ 327 h 157"/>
                  <a:gd name="T68" fmla="*/ 0 w 129"/>
                  <a:gd name="T69" fmla="*/ 345 h 157"/>
                  <a:gd name="T70" fmla="*/ 0 w 129"/>
                  <a:gd name="T71" fmla="*/ 360 h 157"/>
                  <a:gd name="T72" fmla="*/ 0 w 129"/>
                  <a:gd name="T73" fmla="*/ 378 h 157"/>
                  <a:gd name="T74" fmla="*/ 0 w 129"/>
                  <a:gd name="T75" fmla="*/ 391 h 157"/>
                  <a:gd name="T76" fmla="*/ 0 w 129"/>
                  <a:gd name="T77" fmla="*/ 406 h 157"/>
                  <a:gd name="T78" fmla="*/ 0 w 129"/>
                  <a:gd name="T79" fmla="*/ 419 h 157"/>
                  <a:gd name="T80" fmla="*/ 0 w 129"/>
                  <a:gd name="T81" fmla="*/ 432 h 157"/>
                  <a:gd name="T82" fmla="*/ 0 w 129"/>
                  <a:gd name="T83" fmla="*/ 441 h 157"/>
                  <a:gd name="T84" fmla="*/ 0 w 129"/>
                  <a:gd name="T85" fmla="*/ 453 h 157"/>
                  <a:gd name="T86" fmla="*/ 0 w 129"/>
                  <a:gd name="T87" fmla="*/ 457 h 157"/>
                  <a:gd name="T88" fmla="*/ 0 w 129"/>
                  <a:gd name="T89" fmla="*/ 461 h 157"/>
                  <a:gd name="T90" fmla="*/ 69 w 129"/>
                  <a:gd name="T91" fmla="*/ 461 h 157"/>
                  <a:gd name="T92" fmla="*/ 59 w 129"/>
                  <a:gd name="T93" fmla="*/ 303 h 157"/>
                  <a:gd name="T94" fmla="*/ 395 w 129"/>
                  <a:gd name="T95" fmla="*/ 54 h 157"/>
                  <a:gd name="T96" fmla="*/ 377 w 129"/>
                  <a:gd name="T97" fmla="*/ 0 h 157"/>
                  <a:gd name="T98" fmla="*/ 377 w 129"/>
                  <a:gd name="T99" fmla="*/ 0 h 1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
                  <a:gd name="T151" fmla="*/ 0 h 157"/>
                  <a:gd name="T152" fmla="*/ 129 w 129"/>
                  <a:gd name="T153" fmla="*/ 157 h 1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 h="157">
                    <a:moveTo>
                      <a:pt x="124" y="0"/>
                    </a:moveTo>
                    <a:lnTo>
                      <a:pt x="122" y="0"/>
                    </a:lnTo>
                    <a:lnTo>
                      <a:pt x="118" y="3"/>
                    </a:lnTo>
                    <a:lnTo>
                      <a:pt x="114" y="5"/>
                    </a:lnTo>
                    <a:lnTo>
                      <a:pt x="112" y="7"/>
                    </a:lnTo>
                    <a:lnTo>
                      <a:pt x="108" y="9"/>
                    </a:lnTo>
                    <a:lnTo>
                      <a:pt x="105" y="12"/>
                    </a:lnTo>
                    <a:lnTo>
                      <a:pt x="100" y="16"/>
                    </a:lnTo>
                    <a:lnTo>
                      <a:pt x="96" y="19"/>
                    </a:lnTo>
                    <a:lnTo>
                      <a:pt x="90" y="23"/>
                    </a:lnTo>
                    <a:lnTo>
                      <a:pt x="85" y="27"/>
                    </a:lnTo>
                    <a:lnTo>
                      <a:pt x="80" y="29"/>
                    </a:lnTo>
                    <a:lnTo>
                      <a:pt x="74" y="33"/>
                    </a:lnTo>
                    <a:lnTo>
                      <a:pt x="69" y="37"/>
                    </a:lnTo>
                    <a:lnTo>
                      <a:pt x="63" y="43"/>
                    </a:lnTo>
                    <a:lnTo>
                      <a:pt x="58" y="47"/>
                    </a:lnTo>
                    <a:lnTo>
                      <a:pt x="51" y="51"/>
                    </a:lnTo>
                    <a:lnTo>
                      <a:pt x="46" y="55"/>
                    </a:lnTo>
                    <a:lnTo>
                      <a:pt x="41" y="59"/>
                    </a:lnTo>
                    <a:lnTo>
                      <a:pt x="35" y="63"/>
                    </a:lnTo>
                    <a:lnTo>
                      <a:pt x="30" y="67"/>
                    </a:lnTo>
                    <a:lnTo>
                      <a:pt x="26" y="71"/>
                    </a:lnTo>
                    <a:lnTo>
                      <a:pt x="22" y="75"/>
                    </a:lnTo>
                    <a:lnTo>
                      <a:pt x="18" y="78"/>
                    </a:lnTo>
                    <a:lnTo>
                      <a:pt x="14" y="82"/>
                    </a:lnTo>
                    <a:lnTo>
                      <a:pt x="10" y="83"/>
                    </a:lnTo>
                    <a:lnTo>
                      <a:pt x="8" y="87"/>
                    </a:lnTo>
                    <a:lnTo>
                      <a:pt x="4" y="91"/>
                    </a:lnTo>
                    <a:lnTo>
                      <a:pt x="3" y="94"/>
                    </a:lnTo>
                    <a:lnTo>
                      <a:pt x="2" y="95"/>
                    </a:lnTo>
                    <a:lnTo>
                      <a:pt x="0" y="98"/>
                    </a:lnTo>
                    <a:lnTo>
                      <a:pt x="0" y="102"/>
                    </a:lnTo>
                    <a:lnTo>
                      <a:pt x="0" y="107"/>
                    </a:lnTo>
                    <a:lnTo>
                      <a:pt x="0" y="111"/>
                    </a:lnTo>
                    <a:lnTo>
                      <a:pt x="0" y="117"/>
                    </a:lnTo>
                    <a:lnTo>
                      <a:pt x="0" y="122"/>
                    </a:lnTo>
                    <a:lnTo>
                      <a:pt x="0" y="129"/>
                    </a:lnTo>
                    <a:lnTo>
                      <a:pt x="0" y="133"/>
                    </a:lnTo>
                    <a:lnTo>
                      <a:pt x="0" y="138"/>
                    </a:lnTo>
                    <a:lnTo>
                      <a:pt x="0" y="143"/>
                    </a:lnTo>
                    <a:lnTo>
                      <a:pt x="0" y="147"/>
                    </a:lnTo>
                    <a:lnTo>
                      <a:pt x="0" y="150"/>
                    </a:lnTo>
                    <a:lnTo>
                      <a:pt x="0" y="154"/>
                    </a:lnTo>
                    <a:lnTo>
                      <a:pt x="0" y="155"/>
                    </a:lnTo>
                    <a:lnTo>
                      <a:pt x="0" y="157"/>
                    </a:lnTo>
                    <a:lnTo>
                      <a:pt x="23" y="157"/>
                    </a:lnTo>
                    <a:lnTo>
                      <a:pt x="19" y="103"/>
                    </a:lnTo>
                    <a:lnTo>
                      <a:pt x="129" y="19"/>
                    </a:lnTo>
                    <a:lnTo>
                      <a:pt x="12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34" name="Freeform 87">
                <a:extLst>
                  <a:ext uri="{FF2B5EF4-FFF2-40B4-BE49-F238E27FC236}">
                    <a16:creationId xmlns:a16="http://schemas.microsoft.com/office/drawing/2014/main" id="{526A1425-7C5C-4912-91E6-C068830DBB8D}"/>
                  </a:ext>
                </a:extLst>
              </p:cNvPr>
              <p:cNvSpPr>
                <a:spLocks/>
              </p:cNvSpPr>
              <p:nvPr/>
            </p:nvSpPr>
            <p:spPr bwMode="auto">
              <a:xfrm>
                <a:off x="3255" y="1615"/>
                <a:ext cx="94" cy="15"/>
              </a:xfrm>
              <a:custGeom>
                <a:avLst/>
                <a:gdLst>
                  <a:gd name="T0" fmla="*/ 0 w 86"/>
                  <a:gd name="T1" fmla="*/ 0 h 22"/>
                  <a:gd name="T2" fmla="*/ 253 w 86"/>
                  <a:gd name="T3" fmla="*/ 1 h 22"/>
                  <a:gd name="T4" fmla="*/ 255 w 86"/>
                  <a:gd name="T5" fmla="*/ 68 h 22"/>
                  <a:gd name="T6" fmla="*/ 2 w 86"/>
                  <a:gd name="T7" fmla="*/ 66 h 22"/>
                  <a:gd name="T8" fmla="*/ 0 w 86"/>
                  <a:gd name="T9" fmla="*/ 0 h 22"/>
                  <a:gd name="T10" fmla="*/ 0 w 86"/>
                  <a:gd name="T11" fmla="*/ 0 h 22"/>
                  <a:gd name="T12" fmla="*/ 0 60000 65536"/>
                  <a:gd name="T13" fmla="*/ 0 60000 65536"/>
                  <a:gd name="T14" fmla="*/ 0 60000 65536"/>
                  <a:gd name="T15" fmla="*/ 0 60000 65536"/>
                  <a:gd name="T16" fmla="*/ 0 60000 65536"/>
                  <a:gd name="T17" fmla="*/ 0 60000 65536"/>
                  <a:gd name="T18" fmla="*/ 0 w 86"/>
                  <a:gd name="T19" fmla="*/ 0 h 22"/>
                  <a:gd name="T20" fmla="*/ 86 w 8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86" h="22">
                    <a:moveTo>
                      <a:pt x="0" y="0"/>
                    </a:moveTo>
                    <a:lnTo>
                      <a:pt x="85" y="1"/>
                    </a:lnTo>
                    <a:lnTo>
                      <a:pt x="86" y="22"/>
                    </a:lnTo>
                    <a:lnTo>
                      <a:pt x="2"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35" name="Freeform 88">
                <a:extLst>
                  <a:ext uri="{FF2B5EF4-FFF2-40B4-BE49-F238E27FC236}">
                    <a16:creationId xmlns:a16="http://schemas.microsoft.com/office/drawing/2014/main" id="{6E09E1F8-409F-4B6F-8658-8880BD88C0DD}"/>
                  </a:ext>
                </a:extLst>
              </p:cNvPr>
              <p:cNvSpPr>
                <a:spLocks/>
              </p:cNvSpPr>
              <p:nvPr/>
            </p:nvSpPr>
            <p:spPr bwMode="auto">
              <a:xfrm>
                <a:off x="2949" y="822"/>
                <a:ext cx="318" cy="884"/>
              </a:xfrm>
              <a:custGeom>
                <a:avLst/>
                <a:gdLst>
                  <a:gd name="T0" fmla="*/ 761 w 276"/>
                  <a:gd name="T1" fmla="*/ 0 h 780"/>
                  <a:gd name="T2" fmla="*/ 697 w 276"/>
                  <a:gd name="T3" fmla="*/ 1 h 780"/>
                  <a:gd name="T4" fmla="*/ 620 w 276"/>
                  <a:gd name="T5" fmla="*/ 3 h 780"/>
                  <a:gd name="T6" fmla="*/ 533 w 276"/>
                  <a:gd name="T7" fmla="*/ 14 h 780"/>
                  <a:gd name="T8" fmla="*/ 448 w 276"/>
                  <a:gd name="T9" fmla="*/ 16 h 780"/>
                  <a:gd name="T10" fmla="*/ 357 w 276"/>
                  <a:gd name="T11" fmla="*/ 23 h 780"/>
                  <a:gd name="T12" fmla="*/ 278 w 276"/>
                  <a:gd name="T13" fmla="*/ 26 h 780"/>
                  <a:gd name="T14" fmla="*/ 203 w 276"/>
                  <a:gd name="T15" fmla="*/ 33 h 780"/>
                  <a:gd name="T16" fmla="*/ 134 w 276"/>
                  <a:gd name="T17" fmla="*/ 43 h 780"/>
                  <a:gd name="T18" fmla="*/ 78 w 276"/>
                  <a:gd name="T19" fmla="*/ 98 h 780"/>
                  <a:gd name="T20" fmla="*/ 29 w 276"/>
                  <a:gd name="T21" fmla="*/ 188 h 780"/>
                  <a:gd name="T22" fmla="*/ 3 w 276"/>
                  <a:gd name="T23" fmla="*/ 247 h 780"/>
                  <a:gd name="T24" fmla="*/ 0 w 276"/>
                  <a:gd name="T25" fmla="*/ 357 h 780"/>
                  <a:gd name="T26" fmla="*/ 0 w 276"/>
                  <a:gd name="T27" fmla="*/ 533 h 780"/>
                  <a:gd name="T28" fmla="*/ 0 w 276"/>
                  <a:gd name="T29" fmla="*/ 764 h 780"/>
                  <a:gd name="T30" fmla="*/ 2 w 276"/>
                  <a:gd name="T31" fmla="*/ 1040 h 780"/>
                  <a:gd name="T32" fmla="*/ 3 w 276"/>
                  <a:gd name="T33" fmla="*/ 1319 h 780"/>
                  <a:gd name="T34" fmla="*/ 14 w 276"/>
                  <a:gd name="T35" fmla="*/ 1599 h 780"/>
                  <a:gd name="T36" fmla="*/ 18 w 276"/>
                  <a:gd name="T37" fmla="*/ 1850 h 780"/>
                  <a:gd name="T38" fmla="*/ 20 w 276"/>
                  <a:gd name="T39" fmla="*/ 2056 h 780"/>
                  <a:gd name="T40" fmla="*/ 23 w 276"/>
                  <a:gd name="T41" fmla="*/ 2209 h 780"/>
                  <a:gd name="T42" fmla="*/ 23 w 276"/>
                  <a:gd name="T43" fmla="*/ 2274 h 780"/>
                  <a:gd name="T44" fmla="*/ 78 w 276"/>
                  <a:gd name="T45" fmla="*/ 2245 h 780"/>
                  <a:gd name="T46" fmla="*/ 77 w 276"/>
                  <a:gd name="T47" fmla="*/ 2175 h 780"/>
                  <a:gd name="T48" fmla="*/ 77 w 276"/>
                  <a:gd name="T49" fmla="*/ 2077 h 780"/>
                  <a:gd name="T50" fmla="*/ 69 w 276"/>
                  <a:gd name="T51" fmla="*/ 1960 h 780"/>
                  <a:gd name="T52" fmla="*/ 69 w 276"/>
                  <a:gd name="T53" fmla="*/ 1824 h 780"/>
                  <a:gd name="T54" fmla="*/ 66 w 276"/>
                  <a:gd name="T55" fmla="*/ 1689 h 780"/>
                  <a:gd name="T56" fmla="*/ 66 w 276"/>
                  <a:gd name="T57" fmla="*/ 1552 h 780"/>
                  <a:gd name="T58" fmla="*/ 60 w 276"/>
                  <a:gd name="T59" fmla="*/ 1424 h 780"/>
                  <a:gd name="T60" fmla="*/ 60 w 276"/>
                  <a:gd name="T61" fmla="*/ 1314 h 780"/>
                  <a:gd name="T62" fmla="*/ 54 w 276"/>
                  <a:gd name="T63" fmla="*/ 1229 h 780"/>
                  <a:gd name="T64" fmla="*/ 54 w 276"/>
                  <a:gd name="T65" fmla="*/ 1158 h 780"/>
                  <a:gd name="T66" fmla="*/ 54 w 276"/>
                  <a:gd name="T67" fmla="*/ 1068 h 780"/>
                  <a:gd name="T68" fmla="*/ 54 w 276"/>
                  <a:gd name="T69" fmla="*/ 965 h 780"/>
                  <a:gd name="T70" fmla="*/ 54 w 276"/>
                  <a:gd name="T71" fmla="*/ 843 h 780"/>
                  <a:gd name="T72" fmla="*/ 54 w 276"/>
                  <a:gd name="T73" fmla="*/ 725 h 780"/>
                  <a:gd name="T74" fmla="*/ 54 w 276"/>
                  <a:gd name="T75" fmla="*/ 601 h 780"/>
                  <a:gd name="T76" fmla="*/ 54 w 276"/>
                  <a:gd name="T77" fmla="*/ 488 h 780"/>
                  <a:gd name="T78" fmla="*/ 54 w 276"/>
                  <a:gd name="T79" fmla="*/ 392 h 780"/>
                  <a:gd name="T80" fmla="*/ 54 w 276"/>
                  <a:gd name="T81" fmla="*/ 313 h 780"/>
                  <a:gd name="T82" fmla="*/ 54 w 276"/>
                  <a:gd name="T83" fmla="*/ 252 h 780"/>
                  <a:gd name="T84" fmla="*/ 68 w 276"/>
                  <a:gd name="T85" fmla="*/ 224 h 780"/>
                  <a:gd name="T86" fmla="*/ 112 w 276"/>
                  <a:gd name="T87" fmla="*/ 148 h 780"/>
                  <a:gd name="T88" fmla="*/ 167 w 276"/>
                  <a:gd name="T89" fmla="*/ 98 h 780"/>
                  <a:gd name="T90" fmla="*/ 213 w 276"/>
                  <a:gd name="T91" fmla="*/ 87 h 780"/>
                  <a:gd name="T92" fmla="*/ 274 w 276"/>
                  <a:gd name="T93" fmla="*/ 83 h 780"/>
                  <a:gd name="T94" fmla="*/ 350 w 276"/>
                  <a:gd name="T95" fmla="*/ 78 h 780"/>
                  <a:gd name="T96" fmla="*/ 435 w 276"/>
                  <a:gd name="T97" fmla="*/ 74 h 780"/>
                  <a:gd name="T98" fmla="*/ 530 w 276"/>
                  <a:gd name="T99" fmla="*/ 74 h 780"/>
                  <a:gd name="T100" fmla="*/ 613 w 276"/>
                  <a:gd name="T101" fmla="*/ 69 h 780"/>
                  <a:gd name="T102" fmla="*/ 690 w 276"/>
                  <a:gd name="T103" fmla="*/ 68 h 780"/>
                  <a:gd name="T104" fmla="*/ 748 w 276"/>
                  <a:gd name="T105" fmla="*/ 61 h 780"/>
                  <a:gd name="T106" fmla="*/ 805 w 276"/>
                  <a:gd name="T107" fmla="*/ 61 h 7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6"/>
                  <a:gd name="T163" fmla="*/ 0 h 780"/>
                  <a:gd name="T164" fmla="*/ 276 w 276"/>
                  <a:gd name="T165" fmla="*/ 780 h 7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6" h="780">
                    <a:moveTo>
                      <a:pt x="275" y="0"/>
                    </a:moveTo>
                    <a:lnTo>
                      <a:pt x="274" y="0"/>
                    </a:lnTo>
                    <a:lnTo>
                      <a:pt x="272" y="0"/>
                    </a:lnTo>
                    <a:lnTo>
                      <a:pt x="270" y="0"/>
                    </a:lnTo>
                    <a:lnTo>
                      <a:pt x="266" y="0"/>
                    </a:lnTo>
                    <a:lnTo>
                      <a:pt x="260" y="0"/>
                    </a:lnTo>
                    <a:lnTo>
                      <a:pt x="255" y="1"/>
                    </a:lnTo>
                    <a:lnTo>
                      <a:pt x="251" y="1"/>
                    </a:lnTo>
                    <a:lnTo>
                      <a:pt x="248" y="1"/>
                    </a:lnTo>
                    <a:lnTo>
                      <a:pt x="246" y="1"/>
                    </a:lnTo>
                    <a:lnTo>
                      <a:pt x="242" y="1"/>
                    </a:lnTo>
                    <a:lnTo>
                      <a:pt x="238" y="1"/>
                    </a:lnTo>
                    <a:lnTo>
                      <a:pt x="234" y="1"/>
                    </a:lnTo>
                    <a:lnTo>
                      <a:pt x="230" y="1"/>
                    </a:lnTo>
                    <a:lnTo>
                      <a:pt x="226" y="3"/>
                    </a:lnTo>
                    <a:lnTo>
                      <a:pt x="220" y="3"/>
                    </a:lnTo>
                    <a:lnTo>
                      <a:pt x="216" y="3"/>
                    </a:lnTo>
                    <a:lnTo>
                      <a:pt x="212" y="3"/>
                    </a:lnTo>
                    <a:lnTo>
                      <a:pt x="208" y="4"/>
                    </a:lnTo>
                    <a:lnTo>
                      <a:pt x="203" y="4"/>
                    </a:lnTo>
                    <a:lnTo>
                      <a:pt x="197" y="4"/>
                    </a:lnTo>
                    <a:lnTo>
                      <a:pt x="193" y="4"/>
                    </a:lnTo>
                    <a:lnTo>
                      <a:pt x="188" y="4"/>
                    </a:lnTo>
                    <a:lnTo>
                      <a:pt x="183" y="4"/>
                    </a:lnTo>
                    <a:lnTo>
                      <a:pt x="179" y="5"/>
                    </a:lnTo>
                    <a:lnTo>
                      <a:pt x="173" y="5"/>
                    </a:lnTo>
                    <a:lnTo>
                      <a:pt x="168" y="5"/>
                    </a:lnTo>
                    <a:lnTo>
                      <a:pt x="162" y="5"/>
                    </a:lnTo>
                    <a:lnTo>
                      <a:pt x="158" y="5"/>
                    </a:lnTo>
                    <a:lnTo>
                      <a:pt x="153" y="5"/>
                    </a:lnTo>
                    <a:lnTo>
                      <a:pt x="148" y="7"/>
                    </a:lnTo>
                    <a:lnTo>
                      <a:pt x="142" y="7"/>
                    </a:lnTo>
                    <a:lnTo>
                      <a:pt x="137" y="7"/>
                    </a:lnTo>
                    <a:lnTo>
                      <a:pt x="133" y="7"/>
                    </a:lnTo>
                    <a:lnTo>
                      <a:pt x="128" y="8"/>
                    </a:lnTo>
                    <a:lnTo>
                      <a:pt x="122" y="8"/>
                    </a:lnTo>
                    <a:lnTo>
                      <a:pt x="117" y="8"/>
                    </a:lnTo>
                    <a:lnTo>
                      <a:pt x="113" y="8"/>
                    </a:lnTo>
                    <a:lnTo>
                      <a:pt x="109" y="9"/>
                    </a:lnTo>
                    <a:lnTo>
                      <a:pt x="103" y="9"/>
                    </a:lnTo>
                    <a:lnTo>
                      <a:pt x="99" y="9"/>
                    </a:lnTo>
                    <a:lnTo>
                      <a:pt x="95" y="9"/>
                    </a:lnTo>
                    <a:lnTo>
                      <a:pt x="91" y="11"/>
                    </a:lnTo>
                    <a:lnTo>
                      <a:pt x="87" y="11"/>
                    </a:lnTo>
                    <a:lnTo>
                      <a:pt x="82" y="11"/>
                    </a:lnTo>
                    <a:lnTo>
                      <a:pt x="79" y="11"/>
                    </a:lnTo>
                    <a:lnTo>
                      <a:pt x="75" y="11"/>
                    </a:lnTo>
                    <a:lnTo>
                      <a:pt x="69" y="11"/>
                    </a:lnTo>
                    <a:lnTo>
                      <a:pt x="63" y="12"/>
                    </a:lnTo>
                    <a:lnTo>
                      <a:pt x="58" y="12"/>
                    </a:lnTo>
                    <a:lnTo>
                      <a:pt x="54" y="13"/>
                    </a:lnTo>
                    <a:lnTo>
                      <a:pt x="51" y="13"/>
                    </a:lnTo>
                    <a:lnTo>
                      <a:pt x="50" y="15"/>
                    </a:lnTo>
                    <a:lnTo>
                      <a:pt x="46" y="15"/>
                    </a:lnTo>
                    <a:lnTo>
                      <a:pt x="43" y="16"/>
                    </a:lnTo>
                    <a:lnTo>
                      <a:pt x="40" y="19"/>
                    </a:lnTo>
                    <a:lnTo>
                      <a:pt x="36" y="23"/>
                    </a:lnTo>
                    <a:lnTo>
                      <a:pt x="34" y="25"/>
                    </a:lnTo>
                    <a:lnTo>
                      <a:pt x="31" y="29"/>
                    </a:lnTo>
                    <a:lnTo>
                      <a:pt x="27" y="33"/>
                    </a:lnTo>
                    <a:lnTo>
                      <a:pt x="24" y="39"/>
                    </a:lnTo>
                    <a:lnTo>
                      <a:pt x="22" y="44"/>
                    </a:lnTo>
                    <a:lnTo>
                      <a:pt x="18" y="49"/>
                    </a:lnTo>
                    <a:lnTo>
                      <a:pt x="15" y="53"/>
                    </a:lnTo>
                    <a:lnTo>
                      <a:pt x="12" y="59"/>
                    </a:lnTo>
                    <a:lnTo>
                      <a:pt x="10" y="64"/>
                    </a:lnTo>
                    <a:lnTo>
                      <a:pt x="7" y="70"/>
                    </a:lnTo>
                    <a:lnTo>
                      <a:pt x="6" y="74"/>
                    </a:lnTo>
                    <a:lnTo>
                      <a:pt x="4" y="78"/>
                    </a:lnTo>
                    <a:lnTo>
                      <a:pt x="4" y="79"/>
                    </a:lnTo>
                    <a:lnTo>
                      <a:pt x="3" y="82"/>
                    </a:lnTo>
                    <a:lnTo>
                      <a:pt x="3" y="84"/>
                    </a:lnTo>
                    <a:lnTo>
                      <a:pt x="3" y="88"/>
                    </a:lnTo>
                    <a:lnTo>
                      <a:pt x="2" y="94"/>
                    </a:lnTo>
                    <a:lnTo>
                      <a:pt x="2" y="99"/>
                    </a:lnTo>
                    <a:lnTo>
                      <a:pt x="2" y="106"/>
                    </a:lnTo>
                    <a:lnTo>
                      <a:pt x="2" y="114"/>
                    </a:lnTo>
                    <a:lnTo>
                      <a:pt x="0" y="122"/>
                    </a:lnTo>
                    <a:lnTo>
                      <a:pt x="0" y="130"/>
                    </a:lnTo>
                    <a:lnTo>
                      <a:pt x="0" y="139"/>
                    </a:lnTo>
                    <a:lnTo>
                      <a:pt x="0" y="150"/>
                    </a:lnTo>
                    <a:lnTo>
                      <a:pt x="0" y="161"/>
                    </a:lnTo>
                    <a:lnTo>
                      <a:pt x="0" y="171"/>
                    </a:lnTo>
                    <a:lnTo>
                      <a:pt x="0" y="183"/>
                    </a:lnTo>
                    <a:lnTo>
                      <a:pt x="0" y="195"/>
                    </a:lnTo>
                    <a:lnTo>
                      <a:pt x="0" y="209"/>
                    </a:lnTo>
                    <a:lnTo>
                      <a:pt x="0" y="221"/>
                    </a:lnTo>
                    <a:lnTo>
                      <a:pt x="0" y="234"/>
                    </a:lnTo>
                    <a:lnTo>
                      <a:pt x="0" y="249"/>
                    </a:lnTo>
                    <a:lnTo>
                      <a:pt x="0" y="262"/>
                    </a:lnTo>
                    <a:lnTo>
                      <a:pt x="0" y="277"/>
                    </a:lnTo>
                    <a:lnTo>
                      <a:pt x="0" y="292"/>
                    </a:lnTo>
                    <a:lnTo>
                      <a:pt x="2" y="308"/>
                    </a:lnTo>
                    <a:lnTo>
                      <a:pt x="2" y="323"/>
                    </a:lnTo>
                    <a:lnTo>
                      <a:pt x="2" y="339"/>
                    </a:lnTo>
                    <a:lnTo>
                      <a:pt x="2" y="355"/>
                    </a:lnTo>
                    <a:lnTo>
                      <a:pt x="2" y="371"/>
                    </a:lnTo>
                    <a:lnTo>
                      <a:pt x="2" y="386"/>
                    </a:lnTo>
                    <a:lnTo>
                      <a:pt x="3" y="402"/>
                    </a:lnTo>
                    <a:lnTo>
                      <a:pt x="3" y="418"/>
                    </a:lnTo>
                    <a:lnTo>
                      <a:pt x="3" y="435"/>
                    </a:lnTo>
                    <a:lnTo>
                      <a:pt x="3" y="450"/>
                    </a:lnTo>
                    <a:lnTo>
                      <a:pt x="3" y="466"/>
                    </a:lnTo>
                    <a:lnTo>
                      <a:pt x="3" y="482"/>
                    </a:lnTo>
                    <a:lnTo>
                      <a:pt x="4" y="498"/>
                    </a:lnTo>
                    <a:lnTo>
                      <a:pt x="4" y="514"/>
                    </a:lnTo>
                    <a:lnTo>
                      <a:pt x="4" y="530"/>
                    </a:lnTo>
                    <a:lnTo>
                      <a:pt x="4" y="545"/>
                    </a:lnTo>
                    <a:lnTo>
                      <a:pt x="6" y="561"/>
                    </a:lnTo>
                    <a:lnTo>
                      <a:pt x="6" y="575"/>
                    </a:lnTo>
                    <a:lnTo>
                      <a:pt x="6" y="589"/>
                    </a:lnTo>
                    <a:lnTo>
                      <a:pt x="6" y="603"/>
                    </a:lnTo>
                    <a:lnTo>
                      <a:pt x="6" y="618"/>
                    </a:lnTo>
                    <a:lnTo>
                      <a:pt x="6" y="631"/>
                    </a:lnTo>
                    <a:lnTo>
                      <a:pt x="6" y="644"/>
                    </a:lnTo>
                    <a:lnTo>
                      <a:pt x="6" y="656"/>
                    </a:lnTo>
                    <a:lnTo>
                      <a:pt x="7" y="670"/>
                    </a:lnTo>
                    <a:lnTo>
                      <a:pt x="7" y="681"/>
                    </a:lnTo>
                    <a:lnTo>
                      <a:pt x="7" y="693"/>
                    </a:lnTo>
                    <a:lnTo>
                      <a:pt x="7" y="702"/>
                    </a:lnTo>
                    <a:lnTo>
                      <a:pt x="7" y="713"/>
                    </a:lnTo>
                    <a:lnTo>
                      <a:pt x="7" y="722"/>
                    </a:lnTo>
                    <a:lnTo>
                      <a:pt x="7" y="730"/>
                    </a:lnTo>
                    <a:lnTo>
                      <a:pt x="7" y="739"/>
                    </a:lnTo>
                    <a:lnTo>
                      <a:pt x="8" y="746"/>
                    </a:lnTo>
                    <a:lnTo>
                      <a:pt x="8" y="753"/>
                    </a:lnTo>
                    <a:lnTo>
                      <a:pt x="8" y="760"/>
                    </a:lnTo>
                    <a:lnTo>
                      <a:pt x="8" y="764"/>
                    </a:lnTo>
                    <a:lnTo>
                      <a:pt x="8" y="769"/>
                    </a:lnTo>
                    <a:lnTo>
                      <a:pt x="8" y="772"/>
                    </a:lnTo>
                    <a:lnTo>
                      <a:pt x="8" y="774"/>
                    </a:lnTo>
                    <a:lnTo>
                      <a:pt x="8" y="776"/>
                    </a:lnTo>
                    <a:lnTo>
                      <a:pt x="10" y="777"/>
                    </a:lnTo>
                    <a:lnTo>
                      <a:pt x="27" y="780"/>
                    </a:lnTo>
                    <a:lnTo>
                      <a:pt x="27" y="778"/>
                    </a:lnTo>
                    <a:lnTo>
                      <a:pt x="27" y="777"/>
                    </a:lnTo>
                    <a:lnTo>
                      <a:pt x="27" y="772"/>
                    </a:lnTo>
                    <a:lnTo>
                      <a:pt x="27" y="766"/>
                    </a:lnTo>
                    <a:lnTo>
                      <a:pt x="26" y="764"/>
                    </a:lnTo>
                    <a:lnTo>
                      <a:pt x="26" y="760"/>
                    </a:lnTo>
                    <a:lnTo>
                      <a:pt x="26" y="756"/>
                    </a:lnTo>
                    <a:lnTo>
                      <a:pt x="26" y="752"/>
                    </a:lnTo>
                    <a:lnTo>
                      <a:pt x="26" y="746"/>
                    </a:lnTo>
                    <a:lnTo>
                      <a:pt x="26" y="742"/>
                    </a:lnTo>
                    <a:lnTo>
                      <a:pt x="26" y="737"/>
                    </a:lnTo>
                    <a:lnTo>
                      <a:pt x="26" y="733"/>
                    </a:lnTo>
                    <a:lnTo>
                      <a:pt x="26" y="726"/>
                    </a:lnTo>
                    <a:lnTo>
                      <a:pt x="26" y="721"/>
                    </a:lnTo>
                    <a:lnTo>
                      <a:pt x="26" y="715"/>
                    </a:lnTo>
                    <a:lnTo>
                      <a:pt x="26" y="709"/>
                    </a:lnTo>
                    <a:lnTo>
                      <a:pt x="24" y="702"/>
                    </a:lnTo>
                    <a:lnTo>
                      <a:pt x="24" y="695"/>
                    </a:lnTo>
                    <a:lnTo>
                      <a:pt x="24" y="690"/>
                    </a:lnTo>
                    <a:lnTo>
                      <a:pt x="24" y="683"/>
                    </a:lnTo>
                    <a:lnTo>
                      <a:pt x="24" y="675"/>
                    </a:lnTo>
                    <a:lnTo>
                      <a:pt x="24" y="668"/>
                    </a:lnTo>
                    <a:lnTo>
                      <a:pt x="24" y="660"/>
                    </a:lnTo>
                    <a:lnTo>
                      <a:pt x="24" y="654"/>
                    </a:lnTo>
                    <a:lnTo>
                      <a:pt x="24" y="646"/>
                    </a:lnTo>
                    <a:lnTo>
                      <a:pt x="24" y="638"/>
                    </a:lnTo>
                    <a:lnTo>
                      <a:pt x="24" y="631"/>
                    </a:lnTo>
                    <a:lnTo>
                      <a:pt x="24" y="623"/>
                    </a:lnTo>
                    <a:lnTo>
                      <a:pt x="23" y="615"/>
                    </a:lnTo>
                    <a:lnTo>
                      <a:pt x="23" y="607"/>
                    </a:lnTo>
                    <a:lnTo>
                      <a:pt x="23" y="599"/>
                    </a:lnTo>
                    <a:lnTo>
                      <a:pt x="23" y="592"/>
                    </a:lnTo>
                    <a:lnTo>
                      <a:pt x="22" y="584"/>
                    </a:lnTo>
                    <a:lnTo>
                      <a:pt x="22" y="576"/>
                    </a:lnTo>
                    <a:lnTo>
                      <a:pt x="22" y="568"/>
                    </a:lnTo>
                    <a:lnTo>
                      <a:pt x="22" y="561"/>
                    </a:lnTo>
                    <a:lnTo>
                      <a:pt x="22" y="552"/>
                    </a:lnTo>
                    <a:lnTo>
                      <a:pt x="22" y="545"/>
                    </a:lnTo>
                    <a:lnTo>
                      <a:pt x="22" y="537"/>
                    </a:lnTo>
                    <a:lnTo>
                      <a:pt x="22" y="530"/>
                    </a:lnTo>
                    <a:lnTo>
                      <a:pt x="22" y="522"/>
                    </a:lnTo>
                    <a:lnTo>
                      <a:pt x="22" y="514"/>
                    </a:lnTo>
                    <a:lnTo>
                      <a:pt x="22" y="508"/>
                    </a:lnTo>
                    <a:lnTo>
                      <a:pt x="22" y="501"/>
                    </a:lnTo>
                    <a:lnTo>
                      <a:pt x="20" y="494"/>
                    </a:lnTo>
                    <a:lnTo>
                      <a:pt x="20" y="486"/>
                    </a:lnTo>
                    <a:lnTo>
                      <a:pt x="20" y="480"/>
                    </a:lnTo>
                    <a:lnTo>
                      <a:pt x="20" y="473"/>
                    </a:lnTo>
                    <a:lnTo>
                      <a:pt x="20" y="466"/>
                    </a:lnTo>
                    <a:lnTo>
                      <a:pt x="20" y="461"/>
                    </a:lnTo>
                    <a:lnTo>
                      <a:pt x="20" y="454"/>
                    </a:lnTo>
                    <a:lnTo>
                      <a:pt x="20" y="449"/>
                    </a:lnTo>
                    <a:lnTo>
                      <a:pt x="19" y="443"/>
                    </a:lnTo>
                    <a:lnTo>
                      <a:pt x="19" y="438"/>
                    </a:lnTo>
                    <a:lnTo>
                      <a:pt x="19" y="433"/>
                    </a:lnTo>
                    <a:lnTo>
                      <a:pt x="19" y="427"/>
                    </a:lnTo>
                    <a:lnTo>
                      <a:pt x="19" y="422"/>
                    </a:lnTo>
                    <a:lnTo>
                      <a:pt x="19" y="419"/>
                    </a:lnTo>
                    <a:lnTo>
                      <a:pt x="19" y="415"/>
                    </a:lnTo>
                    <a:lnTo>
                      <a:pt x="19" y="413"/>
                    </a:lnTo>
                    <a:lnTo>
                      <a:pt x="19" y="407"/>
                    </a:lnTo>
                    <a:lnTo>
                      <a:pt x="19" y="403"/>
                    </a:lnTo>
                    <a:lnTo>
                      <a:pt x="19" y="399"/>
                    </a:lnTo>
                    <a:lnTo>
                      <a:pt x="19" y="395"/>
                    </a:lnTo>
                    <a:lnTo>
                      <a:pt x="19" y="391"/>
                    </a:lnTo>
                    <a:lnTo>
                      <a:pt x="19" y="386"/>
                    </a:lnTo>
                    <a:lnTo>
                      <a:pt x="19" y="380"/>
                    </a:lnTo>
                    <a:lnTo>
                      <a:pt x="19" y="376"/>
                    </a:lnTo>
                    <a:lnTo>
                      <a:pt x="19" y="370"/>
                    </a:lnTo>
                    <a:lnTo>
                      <a:pt x="19" y="364"/>
                    </a:lnTo>
                    <a:lnTo>
                      <a:pt x="19" y="359"/>
                    </a:lnTo>
                    <a:lnTo>
                      <a:pt x="19" y="354"/>
                    </a:lnTo>
                    <a:lnTo>
                      <a:pt x="19" y="347"/>
                    </a:lnTo>
                    <a:lnTo>
                      <a:pt x="19" y="340"/>
                    </a:lnTo>
                    <a:lnTo>
                      <a:pt x="19" y="335"/>
                    </a:lnTo>
                    <a:lnTo>
                      <a:pt x="19" y="329"/>
                    </a:lnTo>
                    <a:lnTo>
                      <a:pt x="19" y="321"/>
                    </a:lnTo>
                    <a:lnTo>
                      <a:pt x="19" y="315"/>
                    </a:lnTo>
                    <a:lnTo>
                      <a:pt x="19" y="309"/>
                    </a:lnTo>
                    <a:lnTo>
                      <a:pt x="19" y="303"/>
                    </a:lnTo>
                    <a:lnTo>
                      <a:pt x="19" y="295"/>
                    </a:lnTo>
                    <a:lnTo>
                      <a:pt x="19" y="288"/>
                    </a:lnTo>
                    <a:lnTo>
                      <a:pt x="19" y="281"/>
                    </a:lnTo>
                    <a:lnTo>
                      <a:pt x="19" y="275"/>
                    </a:lnTo>
                    <a:lnTo>
                      <a:pt x="19" y="268"/>
                    </a:lnTo>
                    <a:lnTo>
                      <a:pt x="19" y="261"/>
                    </a:lnTo>
                    <a:lnTo>
                      <a:pt x="19" y="253"/>
                    </a:lnTo>
                    <a:lnTo>
                      <a:pt x="19" y="248"/>
                    </a:lnTo>
                    <a:lnTo>
                      <a:pt x="19" y="240"/>
                    </a:lnTo>
                    <a:lnTo>
                      <a:pt x="19" y="233"/>
                    </a:lnTo>
                    <a:lnTo>
                      <a:pt x="19" y="226"/>
                    </a:lnTo>
                    <a:lnTo>
                      <a:pt x="19" y="220"/>
                    </a:lnTo>
                    <a:lnTo>
                      <a:pt x="19" y="213"/>
                    </a:lnTo>
                    <a:lnTo>
                      <a:pt x="19" y="206"/>
                    </a:lnTo>
                    <a:lnTo>
                      <a:pt x="19" y="200"/>
                    </a:lnTo>
                    <a:lnTo>
                      <a:pt x="19" y="193"/>
                    </a:lnTo>
                    <a:lnTo>
                      <a:pt x="19" y="186"/>
                    </a:lnTo>
                    <a:lnTo>
                      <a:pt x="19" y="179"/>
                    </a:lnTo>
                    <a:lnTo>
                      <a:pt x="19" y="173"/>
                    </a:lnTo>
                    <a:lnTo>
                      <a:pt x="19" y="167"/>
                    </a:lnTo>
                    <a:lnTo>
                      <a:pt x="19" y="161"/>
                    </a:lnTo>
                    <a:lnTo>
                      <a:pt x="19" y="155"/>
                    </a:lnTo>
                    <a:lnTo>
                      <a:pt x="19" y="150"/>
                    </a:lnTo>
                    <a:lnTo>
                      <a:pt x="19" y="145"/>
                    </a:lnTo>
                    <a:lnTo>
                      <a:pt x="19" y="139"/>
                    </a:lnTo>
                    <a:lnTo>
                      <a:pt x="19" y="134"/>
                    </a:lnTo>
                    <a:lnTo>
                      <a:pt x="19" y="128"/>
                    </a:lnTo>
                    <a:lnTo>
                      <a:pt x="19" y="124"/>
                    </a:lnTo>
                    <a:lnTo>
                      <a:pt x="19" y="119"/>
                    </a:lnTo>
                    <a:lnTo>
                      <a:pt x="19" y="114"/>
                    </a:lnTo>
                    <a:lnTo>
                      <a:pt x="19" y="110"/>
                    </a:lnTo>
                    <a:lnTo>
                      <a:pt x="19" y="107"/>
                    </a:lnTo>
                    <a:lnTo>
                      <a:pt x="19" y="103"/>
                    </a:lnTo>
                    <a:lnTo>
                      <a:pt x="19" y="99"/>
                    </a:lnTo>
                    <a:lnTo>
                      <a:pt x="19" y="96"/>
                    </a:lnTo>
                    <a:lnTo>
                      <a:pt x="19" y="94"/>
                    </a:lnTo>
                    <a:lnTo>
                      <a:pt x="19" y="88"/>
                    </a:lnTo>
                    <a:lnTo>
                      <a:pt x="19" y="86"/>
                    </a:lnTo>
                    <a:lnTo>
                      <a:pt x="19" y="83"/>
                    </a:lnTo>
                    <a:lnTo>
                      <a:pt x="20" y="82"/>
                    </a:lnTo>
                    <a:lnTo>
                      <a:pt x="22" y="79"/>
                    </a:lnTo>
                    <a:lnTo>
                      <a:pt x="23" y="76"/>
                    </a:lnTo>
                    <a:lnTo>
                      <a:pt x="24" y="72"/>
                    </a:lnTo>
                    <a:lnTo>
                      <a:pt x="27" y="68"/>
                    </a:lnTo>
                    <a:lnTo>
                      <a:pt x="30" y="64"/>
                    </a:lnTo>
                    <a:lnTo>
                      <a:pt x="32" y="60"/>
                    </a:lnTo>
                    <a:lnTo>
                      <a:pt x="35" y="55"/>
                    </a:lnTo>
                    <a:lnTo>
                      <a:pt x="38" y="51"/>
                    </a:lnTo>
                    <a:lnTo>
                      <a:pt x="42" y="47"/>
                    </a:lnTo>
                    <a:lnTo>
                      <a:pt x="44" y="43"/>
                    </a:lnTo>
                    <a:lnTo>
                      <a:pt x="47" y="39"/>
                    </a:lnTo>
                    <a:lnTo>
                      <a:pt x="50" y="36"/>
                    </a:lnTo>
                    <a:lnTo>
                      <a:pt x="53" y="35"/>
                    </a:lnTo>
                    <a:lnTo>
                      <a:pt x="57" y="33"/>
                    </a:lnTo>
                    <a:lnTo>
                      <a:pt x="57" y="32"/>
                    </a:lnTo>
                    <a:lnTo>
                      <a:pt x="59" y="31"/>
                    </a:lnTo>
                    <a:lnTo>
                      <a:pt x="63" y="31"/>
                    </a:lnTo>
                    <a:lnTo>
                      <a:pt x="67" y="31"/>
                    </a:lnTo>
                    <a:lnTo>
                      <a:pt x="70" y="31"/>
                    </a:lnTo>
                    <a:lnTo>
                      <a:pt x="73" y="29"/>
                    </a:lnTo>
                    <a:lnTo>
                      <a:pt x="77" y="29"/>
                    </a:lnTo>
                    <a:lnTo>
                      <a:pt x="79" y="29"/>
                    </a:lnTo>
                    <a:lnTo>
                      <a:pt x="82" y="28"/>
                    </a:lnTo>
                    <a:lnTo>
                      <a:pt x="86" y="28"/>
                    </a:lnTo>
                    <a:lnTo>
                      <a:pt x="90" y="28"/>
                    </a:lnTo>
                    <a:lnTo>
                      <a:pt x="94" y="28"/>
                    </a:lnTo>
                    <a:lnTo>
                      <a:pt x="98" y="28"/>
                    </a:lnTo>
                    <a:lnTo>
                      <a:pt x="102" y="28"/>
                    </a:lnTo>
                    <a:lnTo>
                      <a:pt x="106" y="27"/>
                    </a:lnTo>
                    <a:lnTo>
                      <a:pt x="112" y="27"/>
                    </a:lnTo>
                    <a:lnTo>
                      <a:pt x="116" y="27"/>
                    </a:lnTo>
                    <a:lnTo>
                      <a:pt x="120" y="27"/>
                    </a:lnTo>
                    <a:lnTo>
                      <a:pt x="125" y="27"/>
                    </a:lnTo>
                    <a:lnTo>
                      <a:pt x="130" y="27"/>
                    </a:lnTo>
                    <a:lnTo>
                      <a:pt x="134" y="27"/>
                    </a:lnTo>
                    <a:lnTo>
                      <a:pt x="140" y="27"/>
                    </a:lnTo>
                    <a:lnTo>
                      <a:pt x="144" y="25"/>
                    </a:lnTo>
                    <a:lnTo>
                      <a:pt x="149" y="25"/>
                    </a:lnTo>
                    <a:lnTo>
                      <a:pt x="154" y="25"/>
                    </a:lnTo>
                    <a:lnTo>
                      <a:pt x="160" y="25"/>
                    </a:lnTo>
                    <a:lnTo>
                      <a:pt x="165" y="25"/>
                    </a:lnTo>
                    <a:lnTo>
                      <a:pt x="171" y="25"/>
                    </a:lnTo>
                    <a:lnTo>
                      <a:pt x="175" y="25"/>
                    </a:lnTo>
                    <a:lnTo>
                      <a:pt x="180" y="25"/>
                    </a:lnTo>
                    <a:lnTo>
                      <a:pt x="184" y="24"/>
                    </a:lnTo>
                    <a:lnTo>
                      <a:pt x="189" y="24"/>
                    </a:lnTo>
                    <a:lnTo>
                      <a:pt x="193" y="24"/>
                    </a:lnTo>
                    <a:lnTo>
                      <a:pt x="199" y="24"/>
                    </a:lnTo>
                    <a:lnTo>
                      <a:pt x="204" y="24"/>
                    </a:lnTo>
                    <a:lnTo>
                      <a:pt x="209" y="24"/>
                    </a:lnTo>
                    <a:lnTo>
                      <a:pt x="213" y="23"/>
                    </a:lnTo>
                    <a:lnTo>
                      <a:pt x="217" y="23"/>
                    </a:lnTo>
                    <a:lnTo>
                      <a:pt x="221" y="23"/>
                    </a:lnTo>
                    <a:lnTo>
                      <a:pt x="227" y="23"/>
                    </a:lnTo>
                    <a:lnTo>
                      <a:pt x="231" y="23"/>
                    </a:lnTo>
                    <a:lnTo>
                      <a:pt x="235" y="23"/>
                    </a:lnTo>
                    <a:lnTo>
                      <a:pt x="239" y="23"/>
                    </a:lnTo>
                    <a:lnTo>
                      <a:pt x="243" y="23"/>
                    </a:lnTo>
                    <a:lnTo>
                      <a:pt x="246" y="21"/>
                    </a:lnTo>
                    <a:lnTo>
                      <a:pt x="250" y="21"/>
                    </a:lnTo>
                    <a:lnTo>
                      <a:pt x="252" y="21"/>
                    </a:lnTo>
                    <a:lnTo>
                      <a:pt x="256" y="21"/>
                    </a:lnTo>
                    <a:lnTo>
                      <a:pt x="262" y="21"/>
                    </a:lnTo>
                    <a:lnTo>
                      <a:pt x="267" y="21"/>
                    </a:lnTo>
                    <a:lnTo>
                      <a:pt x="271" y="21"/>
                    </a:lnTo>
                    <a:lnTo>
                      <a:pt x="274" y="21"/>
                    </a:lnTo>
                    <a:lnTo>
                      <a:pt x="275" y="21"/>
                    </a:lnTo>
                    <a:lnTo>
                      <a:pt x="276" y="21"/>
                    </a:lnTo>
                    <a:lnTo>
                      <a:pt x="275"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36" name="Freeform 89">
                <a:extLst>
                  <a:ext uri="{FF2B5EF4-FFF2-40B4-BE49-F238E27FC236}">
                    <a16:creationId xmlns:a16="http://schemas.microsoft.com/office/drawing/2014/main" id="{CA39E248-3200-44F4-BEF7-673AD5968CA7}"/>
                  </a:ext>
                </a:extLst>
              </p:cNvPr>
              <p:cNvSpPr>
                <a:spLocks/>
              </p:cNvSpPr>
              <p:nvPr/>
            </p:nvSpPr>
            <p:spPr bwMode="auto">
              <a:xfrm>
                <a:off x="3043" y="852"/>
                <a:ext cx="35" cy="846"/>
              </a:xfrm>
              <a:custGeom>
                <a:avLst/>
                <a:gdLst>
                  <a:gd name="T0" fmla="*/ 109 w 39"/>
                  <a:gd name="T1" fmla="*/ 26 h 754"/>
                  <a:gd name="T2" fmla="*/ 98 w 39"/>
                  <a:gd name="T3" fmla="*/ 86 h 754"/>
                  <a:gd name="T4" fmla="*/ 90 w 39"/>
                  <a:gd name="T5" fmla="*/ 129 h 754"/>
                  <a:gd name="T6" fmla="*/ 87 w 39"/>
                  <a:gd name="T7" fmla="*/ 178 h 754"/>
                  <a:gd name="T8" fmla="*/ 79 w 39"/>
                  <a:gd name="T9" fmla="*/ 225 h 754"/>
                  <a:gd name="T10" fmla="*/ 76 w 39"/>
                  <a:gd name="T11" fmla="*/ 275 h 754"/>
                  <a:gd name="T12" fmla="*/ 68 w 39"/>
                  <a:gd name="T13" fmla="*/ 329 h 754"/>
                  <a:gd name="T14" fmla="*/ 62 w 39"/>
                  <a:gd name="T15" fmla="*/ 386 h 754"/>
                  <a:gd name="T16" fmla="*/ 55 w 39"/>
                  <a:gd name="T17" fmla="*/ 443 h 754"/>
                  <a:gd name="T18" fmla="*/ 49 w 39"/>
                  <a:gd name="T19" fmla="*/ 499 h 754"/>
                  <a:gd name="T20" fmla="*/ 49 w 39"/>
                  <a:gd name="T21" fmla="*/ 558 h 754"/>
                  <a:gd name="T22" fmla="*/ 47 w 39"/>
                  <a:gd name="T23" fmla="*/ 611 h 754"/>
                  <a:gd name="T24" fmla="*/ 47 w 39"/>
                  <a:gd name="T25" fmla="*/ 663 h 754"/>
                  <a:gd name="T26" fmla="*/ 47 w 39"/>
                  <a:gd name="T27" fmla="*/ 720 h 754"/>
                  <a:gd name="T28" fmla="*/ 47 w 39"/>
                  <a:gd name="T29" fmla="*/ 799 h 754"/>
                  <a:gd name="T30" fmla="*/ 47 w 39"/>
                  <a:gd name="T31" fmla="*/ 891 h 754"/>
                  <a:gd name="T32" fmla="*/ 47 w 39"/>
                  <a:gd name="T33" fmla="*/ 999 h 754"/>
                  <a:gd name="T34" fmla="*/ 49 w 39"/>
                  <a:gd name="T35" fmla="*/ 1125 h 754"/>
                  <a:gd name="T36" fmla="*/ 49 w 39"/>
                  <a:gd name="T37" fmla="*/ 1245 h 754"/>
                  <a:gd name="T38" fmla="*/ 49 w 39"/>
                  <a:gd name="T39" fmla="*/ 1375 h 754"/>
                  <a:gd name="T40" fmla="*/ 55 w 39"/>
                  <a:gd name="T41" fmla="*/ 1505 h 754"/>
                  <a:gd name="T42" fmla="*/ 55 w 39"/>
                  <a:gd name="T43" fmla="*/ 1635 h 754"/>
                  <a:gd name="T44" fmla="*/ 60 w 39"/>
                  <a:gd name="T45" fmla="*/ 1760 h 754"/>
                  <a:gd name="T46" fmla="*/ 60 w 39"/>
                  <a:gd name="T47" fmla="*/ 1876 h 754"/>
                  <a:gd name="T48" fmla="*/ 62 w 39"/>
                  <a:gd name="T49" fmla="*/ 1983 h 754"/>
                  <a:gd name="T50" fmla="*/ 62 w 39"/>
                  <a:gd name="T51" fmla="*/ 2064 h 754"/>
                  <a:gd name="T52" fmla="*/ 62 w 39"/>
                  <a:gd name="T53" fmla="*/ 2132 h 754"/>
                  <a:gd name="T54" fmla="*/ 68 w 39"/>
                  <a:gd name="T55" fmla="*/ 2179 h 754"/>
                  <a:gd name="T56" fmla="*/ 16 w 39"/>
                  <a:gd name="T57" fmla="*/ 2217 h 754"/>
                  <a:gd name="T58" fmla="*/ 14 w 39"/>
                  <a:gd name="T59" fmla="*/ 2179 h 754"/>
                  <a:gd name="T60" fmla="*/ 14 w 39"/>
                  <a:gd name="T61" fmla="*/ 2130 h 754"/>
                  <a:gd name="T62" fmla="*/ 14 w 39"/>
                  <a:gd name="T63" fmla="*/ 2051 h 754"/>
                  <a:gd name="T64" fmla="*/ 3 w 39"/>
                  <a:gd name="T65" fmla="*/ 1960 h 754"/>
                  <a:gd name="T66" fmla="*/ 3 w 39"/>
                  <a:gd name="T67" fmla="*/ 1850 h 754"/>
                  <a:gd name="T68" fmla="*/ 1 w 39"/>
                  <a:gd name="T69" fmla="*/ 1728 h 754"/>
                  <a:gd name="T70" fmla="*/ 1 w 39"/>
                  <a:gd name="T71" fmla="*/ 1599 h 754"/>
                  <a:gd name="T72" fmla="*/ 1 w 39"/>
                  <a:gd name="T73" fmla="*/ 1471 h 754"/>
                  <a:gd name="T74" fmla="*/ 1 w 39"/>
                  <a:gd name="T75" fmla="*/ 1331 h 754"/>
                  <a:gd name="T76" fmla="*/ 0 w 39"/>
                  <a:gd name="T77" fmla="*/ 1196 h 754"/>
                  <a:gd name="T78" fmla="*/ 0 w 39"/>
                  <a:gd name="T79" fmla="*/ 1069 h 754"/>
                  <a:gd name="T80" fmla="*/ 0 w 39"/>
                  <a:gd name="T81" fmla="*/ 949 h 754"/>
                  <a:gd name="T82" fmla="*/ 0 w 39"/>
                  <a:gd name="T83" fmla="*/ 842 h 754"/>
                  <a:gd name="T84" fmla="*/ 0 w 39"/>
                  <a:gd name="T85" fmla="*/ 758 h 754"/>
                  <a:gd name="T86" fmla="*/ 0 w 39"/>
                  <a:gd name="T87" fmla="*/ 687 h 754"/>
                  <a:gd name="T88" fmla="*/ 0 w 39"/>
                  <a:gd name="T89" fmla="*/ 635 h 754"/>
                  <a:gd name="T90" fmla="*/ 0 w 39"/>
                  <a:gd name="T91" fmla="*/ 578 h 754"/>
                  <a:gd name="T92" fmla="*/ 0 w 39"/>
                  <a:gd name="T93" fmla="*/ 530 h 754"/>
                  <a:gd name="T94" fmla="*/ 1 w 39"/>
                  <a:gd name="T95" fmla="*/ 477 h 754"/>
                  <a:gd name="T96" fmla="*/ 3 w 39"/>
                  <a:gd name="T97" fmla="*/ 418 h 754"/>
                  <a:gd name="T98" fmla="*/ 16 w 39"/>
                  <a:gd name="T99" fmla="*/ 369 h 754"/>
                  <a:gd name="T100" fmla="*/ 20 w 39"/>
                  <a:gd name="T101" fmla="*/ 310 h 754"/>
                  <a:gd name="T102" fmla="*/ 23 w 39"/>
                  <a:gd name="T103" fmla="*/ 258 h 754"/>
                  <a:gd name="T104" fmla="*/ 33 w 39"/>
                  <a:gd name="T105" fmla="*/ 212 h 754"/>
                  <a:gd name="T106" fmla="*/ 37 w 39"/>
                  <a:gd name="T107" fmla="*/ 163 h 754"/>
                  <a:gd name="T108" fmla="*/ 43 w 39"/>
                  <a:gd name="T109" fmla="*/ 126 h 754"/>
                  <a:gd name="T110" fmla="*/ 49 w 39"/>
                  <a:gd name="T111" fmla="*/ 69 h 754"/>
                  <a:gd name="T112" fmla="*/ 60 w 39"/>
                  <a:gd name="T113" fmla="*/ 23 h 754"/>
                  <a:gd name="T114" fmla="*/ 115 w 39"/>
                  <a:gd name="T115" fmla="*/ 0 h 7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754"/>
                  <a:gd name="T176" fmla="*/ 39 w 39"/>
                  <a:gd name="T177" fmla="*/ 754 h 7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754">
                    <a:moveTo>
                      <a:pt x="39" y="0"/>
                    </a:moveTo>
                    <a:lnTo>
                      <a:pt x="38" y="1"/>
                    </a:lnTo>
                    <a:lnTo>
                      <a:pt x="38" y="7"/>
                    </a:lnTo>
                    <a:lnTo>
                      <a:pt x="36" y="9"/>
                    </a:lnTo>
                    <a:lnTo>
                      <a:pt x="36" y="12"/>
                    </a:lnTo>
                    <a:lnTo>
                      <a:pt x="35" y="17"/>
                    </a:lnTo>
                    <a:lnTo>
                      <a:pt x="35" y="23"/>
                    </a:lnTo>
                    <a:lnTo>
                      <a:pt x="33" y="28"/>
                    </a:lnTo>
                    <a:lnTo>
                      <a:pt x="32" y="35"/>
                    </a:lnTo>
                    <a:lnTo>
                      <a:pt x="32" y="38"/>
                    </a:lnTo>
                    <a:lnTo>
                      <a:pt x="32" y="42"/>
                    </a:lnTo>
                    <a:lnTo>
                      <a:pt x="31" y="44"/>
                    </a:lnTo>
                    <a:lnTo>
                      <a:pt x="31" y="48"/>
                    </a:lnTo>
                    <a:lnTo>
                      <a:pt x="31" y="52"/>
                    </a:lnTo>
                    <a:lnTo>
                      <a:pt x="29" y="56"/>
                    </a:lnTo>
                    <a:lnTo>
                      <a:pt x="29" y="60"/>
                    </a:lnTo>
                    <a:lnTo>
                      <a:pt x="29" y="64"/>
                    </a:lnTo>
                    <a:lnTo>
                      <a:pt x="28" y="68"/>
                    </a:lnTo>
                    <a:lnTo>
                      <a:pt x="28" y="72"/>
                    </a:lnTo>
                    <a:lnTo>
                      <a:pt x="27" y="76"/>
                    </a:lnTo>
                    <a:lnTo>
                      <a:pt x="27" y="82"/>
                    </a:lnTo>
                    <a:lnTo>
                      <a:pt x="27" y="84"/>
                    </a:lnTo>
                    <a:lnTo>
                      <a:pt x="25" y="90"/>
                    </a:lnTo>
                    <a:lnTo>
                      <a:pt x="25" y="94"/>
                    </a:lnTo>
                    <a:lnTo>
                      <a:pt x="25" y="99"/>
                    </a:lnTo>
                    <a:lnTo>
                      <a:pt x="24" y="103"/>
                    </a:lnTo>
                    <a:lnTo>
                      <a:pt x="23" y="109"/>
                    </a:lnTo>
                    <a:lnTo>
                      <a:pt x="23" y="113"/>
                    </a:lnTo>
                    <a:lnTo>
                      <a:pt x="23" y="118"/>
                    </a:lnTo>
                    <a:lnTo>
                      <a:pt x="23" y="122"/>
                    </a:lnTo>
                    <a:lnTo>
                      <a:pt x="21" y="126"/>
                    </a:lnTo>
                    <a:lnTo>
                      <a:pt x="21" y="131"/>
                    </a:lnTo>
                    <a:lnTo>
                      <a:pt x="21" y="137"/>
                    </a:lnTo>
                    <a:lnTo>
                      <a:pt x="20" y="141"/>
                    </a:lnTo>
                    <a:lnTo>
                      <a:pt x="20" y="146"/>
                    </a:lnTo>
                    <a:lnTo>
                      <a:pt x="19" y="151"/>
                    </a:lnTo>
                    <a:lnTo>
                      <a:pt x="19" y="157"/>
                    </a:lnTo>
                    <a:lnTo>
                      <a:pt x="19" y="161"/>
                    </a:lnTo>
                    <a:lnTo>
                      <a:pt x="17" y="166"/>
                    </a:lnTo>
                    <a:lnTo>
                      <a:pt x="17" y="170"/>
                    </a:lnTo>
                    <a:lnTo>
                      <a:pt x="17" y="176"/>
                    </a:lnTo>
                    <a:lnTo>
                      <a:pt x="17" y="180"/>
                    </a:lnTo>
                    <a:lnTo>
                      <a:pt x="17" y="185"/>
                    </a:lnTo>
                    <a:lnTo>
                      <a:pt x="17" y="189"/>
                    </a:lnTo>
                    <a:lnTo>
                      <a:pt x="17" y="194"/>
                    </a:lnTo>
                    <a:lnTo>
                      <a:pt x="16" y="198"/>
                    </a:lnTo>
                    <a:lnTo>
                      <a:pt x="16" y="202"/>
                    </a:lnTo>
                    <a:lnTo>
                      <a:pt x="16" y="208"/>
                    </a:lnTo>
                    <a:lnTo>
                      <a:pt x="16" y="213"/>
                    </a:lnTo>
                    <a:lnTo>
                      <a:pt x="16" y="217"/>
                    </a:lnTo>
                    <a:lnTo>
                      <a:pt x="16" y="221"/>
                    </a:lnTo>
                    <a:lnTo>
                      <a:pt x="16" y="226"/>
                    </a:lnTo>
                    <a:lnTo>
                      <a:pt x="16" y="230"/>
                    </a:lnTo>
                    <a:lnTo>
                      <a:pt x="16" y="234"/>
                    </a:lnTo>
                    <a:lnTo>
                      <a:pt x="16" y="240"/>
                    </a:lnTo>
                    <a:lnTo>
                      <a:pt x="16" y="245"/>
                    </a:lnTo>
                    <a:lnTo>
                      <a:pt x="16" y="251"/>
                    </a:lnTo>
                    <a:lnTo>
                      <a:pt x="16" y="257"/>
                    </a:lnTo>
                    <a:lnTo>
                      <a:pt x="16" y="264"/>
                    </a:lnTo>
                    <a:lnTo>
                      <a:pt x="16" y="271"/>
                    </a:lnTo>
                    <a:lnTo>
                      <a:pt x="16" y="279"/>
                    </a:lnTo>
                    <a:lnTo>
                      <a:pt x="16" y="285"/>
                    </a:lnTo>
                    <a:lnTo>
                      <a:pt x="16" y="295"/>
                    </a:lnTo>
                    <a:lnTo>
                      <a:pt x="16" y="303"/>
                    </a:lnTo>
                    <a:lnTo>
                      <a:pt x="16" y="311"/>
                    </a:lnTo>
                    <a:lnTo>
                      <a:pt x="16" y="320"/>
                    </a:lnTo>
                    <a:lnTo>
                      <a:pt x="16" y="330"/>
                    </a:lnTo>
                    <a:lnTo>
                      <a:pt x="16" y="339"/>
                    </a:lnTo>
                    <a:lnTo>
                      <a:pt x="17" y="350"/>
                    </a:lnTo>
                    <a:lnTo>
                      <a:pt x="17" y="359"/>
                    </a:lnTo>
                    <a:lnTo>
                      <a:pt x="17" y="370"/>
                    </a:lnTo>
                    <a:lnTo>
                      <a:pt x="17" y="381"/>
                    </a:lnTo>
                    <a:lnTo>
                      <a:pt x="17" y="391"/>
                    </a:lnTo>
                    <a:lnTo>
                      <a:pt x="17" y="402"/>
                    </a:lnTo>
                    <a:lnTo>
                      <a:pt x="17" y="413"/>
                    </a:lnTo>
                    <a:lnTo>
                      <a:pt x="17" y="423"/>
                    </a:lnTo>
                    <a:lnTo>
                      <a:pt x="17" y="434"/>
                    </a:lnTo>
                    <a:lnTo>
                      <a:pt x="17" y="445"/>
                    </a:lnTo>
                    <a:lnTo>
                      <a:pt x="17" y="456"/>
                    </a:lnTo>
                    <a:lnTo>
                      <a:pt x="17" y="468"/>
                    </a:lnTo>
                    <a:lnTo>
                      <a:pt x="17" y="480"/>
                    </a:lnTo>
                    <a:lnTo>
                      <a:pt x="17" y="490"/>
                    </a:lnTo>
                    <a:lnTo>
                      <a:pt x="19" y="501"/>
                    </a:lnTo>
                    <a:lnTo>
                      <a:pt x="19" y="512"/>
                    </a:lnTo>
                    <a:lnTo>
                      <a:pt x="19" y="524"/>
                    </a:lnTo>
                    <a:lnTo>
                      <a:pt x="19" y="535"/>
                    </a:lnTo>
                    <a:lnTo>
                      <a:pt x="19" y="545"/>
                    </a:lnTo>
                    <a:lnTo>
                      <a:pt x="19" y="556"/>
                    </a:lnTo>
                    <a:lnTo>
                      <a:pt x="19" y="568"/>
                    </a:lnTo>
                    <a:lnTo>
                      <a:pt x="19" y="577"/>
                    </a:lnTo>
                    <a:lnTo>
                      <a:pt x="20" y="588"/>
                    </a:lnTo>
                    <a:lnTo>
                      <a:pt x="20" y="599"/>
                    </a:lnTo>
                    <a:lnTo>
                      <a:pt x="20" y="610"/>
                    </a:lnTo>
                    <a:lnTo>
                      <a:pt x="20" y="619"/>
                    </a:lnTo>
                    <a:lnTo>
                      <a:pt x="20" y="628"/>
                    </a:lnTo>
                    <a:lnTo>
                      <a:pt x="20" y="638"/>
                    </a:lnTo>
                    <a:lnTo>
                      <a:pt x="20" y="647"/>
                    </a:lnTo>
                    <a:lnTo>
                      <a:pt x="20" y="657"/>
                    </a:lnTo>
                    <a:lnTo>
                      <a:pt x="21" y="666"/>
                    </a:lnTo>
                    <a:lnTo>
                      <a:pt x="21" y="674"/>
                    </a:lnTo>
                    <a:lnTo>
                      <a:pt x="21" y="682"/>
                    </a:lnTo>
                    <a:lnTo>
                      <a:pt x="21" y="689"/>
                    </a:lnTo>
                    <a:lnTo>
                      <a:pt x="21" y="697"/>
                    </a:lnTo>
                    <a:lnTo>
                      <a:pt x="21" y="702"/>
                    </a:lnTo>
                    <a:lnTo>
                      <a:pt x="21" y="710"/>
                    </a:lnTo>
                    <a:lnTo>
                      <a:pt x="21" y="715"/>
                    </a:lnTo>
                    <a:lnTo>
                      <a:pt x="21" y="722"/>
                    </a:lnTo>
                    <a:lnTo>
                      <a:pt x="21" y="726"/>
                    </a:lnTo>
                    <a:lnTo>
                      <a:pt x="23" y="732"/>
                    </a:lnTo>
                    <a:lnTo>
                      <a:pt x="23" y="736"/>
                    </a:lnTo>
                    <a:lnTo>
                      <a:pt x="23" y="740"/>
                    </a:lnTo>
                    <a:lnTo>
                      <a:pt x="23" y="742"/>
                    </a:lnTo>
                    <a:lnTo>
                      <a:pt x="23" y="745"/>
                    </a:lnTo>
                    <a:lnTo>
                      <a:pt x="23" y="749"/>
                    </a:lnTo>
                    <a:lnTo>
                      <a:pt x="23" y="750"/>
                    </a:lnTo>
                    <a:lnTo>
                      <a:pt x="5" y="754"/>
                    </a:lnTo>
                    <a:lnTo>
                      <a:pt x="4" y="753"/>
                    </a:lnTo>
                    <a:lnTo>
                      <a:pt x="4" y="749"/>
                    </a:lnTo>
                    <a:lnTo>
                      <a:pt x="4" y="746"/>
                    </a:lnTo>
                    <a:lnTo>
                      <a:pt x="4" y="742"/>
                    </a:lnTo>
                    <a:lnTo>
                      <a:pt x="4" y="738"/>
                    </a:lnTo>
                    <a:lnTo>
                      <a:pt x="4" y="736"/>
                    </a:lnTo>
                    <a:lnTo>
                      <a:pt x="4" y="730"/>
                    </a:lnTo>
                    <a:lnTo>
                      <a:pt x="4" y="725"/>
                    </a:lnTo>
                    <a:lnTo>
                      <a:pt x="4" y="718"/>
                    </a:lnTo>
                    <a:lnTo>
                      <a:pt x="4" y="713"/>
                    </a:lnTo>
                    <a:lnTo>
                      <a:pt x="4" y="706"/>
                    </a:lnTo>
                    <a:lnTo>
                      <a:pt x="4" y="698"/>
                    </a:lnTo>
                    <a:lnTo>
                      <a:pt x="4" y="691"/>
                    </a:lnTo>
                    <a:lnTo>
                      <a:pt x="4" y="683"/>
                    </a:lnTo>
                    <a:lnTo>
                      <a:pt x="3" y="675"/>
                    </a:lnTo>
                    <a:lnTo>
                      <a:pt x="3" y="666"/>
                    </a:lnTo>
                    <a:lnTo>
                      <a:pt x="3" y="658"/>
                    </a:lnTo>
                    <a:lnTo>
                      <a:pt x="3" y="648"/>
                    </a:lnTo>
                    <a:lnTo>
                      <a:pt x="3" y="639"/>
                    </a:lnTo>
                    <a:lnTo>
                      <a:pt x="3" y="630"/>
                    </a:lnTo>
                    <a:lnTo>
                      <a:pt x="3" y="619"/>
                    </a:lnTo>
                    <a:lnTo>
                      <a:pt x="3" y="610"/>
                    </a:lnTo>
                    <a:lnTo>
                      <a:pt x="1" y="599"/>
                    </a:lnTo>
                    <a:lnTo>
                      <a:pt x="1" y="588"/>
                    </a:lnTo>
                    <a:lnTo>
                      <a:pt x="1" y="577"/>
                    </a:lnTo>
                    <a:lnTo>
                      <a:pt x="1" y="567"/>
                    </a:lnTo>
                    <a:lnTo>
                      <a:pt x="1" y="556"/>
                    </a:lnTo>
                    <a:lnTo>
                      <a:pt x="1" y="544"/>
                    </a:lnTo>
                    <a:lnTo>
                      <a:pt x="1" y="533"/>
                    </a:lnTo>
                    <a:lnTo>
                      <a:pt x="1" y="523"/>
                    </a:lnTo>
                    <a:lnTo>
                      <a:pt x="1" y="510"/>
                    </a:lnTo>
                    <a:lnTo>
                      <a:pt x="1" y="500"/>
                    </a:lnTo>
                    <a:lnTo>
                      <a:pt x="1" y="488"/>
                    </a:lnTo>
                    <a:lnTo>
                      <a:pt x="1" y="476"/>
                    </a:lnTo>
                    <a:lnTo>
                      <a:pt x="1" y="465"/>
                    </a:lnTo>
                    <a:lnTo>
                      <a:pt x="1" y="453"/>
                    </a:lnTo>
                    <a:lnTo>
                      <a:pt x="1" y="441"/>
                    </a:lnTo>
                    <a:lnTo>
                      <a:pt x="1" y="430"/>
                    </a:lnTo>
                    <a:lnTo>
                      <a:pt x="0" y="419"/>
                    </a:lnTo>
                    <a:lnTo>
                      <a:pt x="0" y="407"/>
                    </a:lnTo>
                    <a:lnTo>
                      <a:pt x="0" y="397"/>
                    </a:lnTo>
                    <a:lnTo>
                      <a:pt x="0" y="386"/>
                    </a:lnTo>
                    <a:lnTo>
                      <a:pt x="0" y="375"/>
                    </a:lnTo>
                    <a:lnTo>
                      <a:pt x="0" y="364"/>
                    </a:lnTo>
                    <a:lnTo>
                      <a:pt x="0" y="354"/>
                    </a:lnTo>
                    <a:lnTo>
                      <a:pt x="0" y="344"/>
                    </a:lnTo>
                    <a:lnTo>
                      <a:pt x="0" y="334"/>
                    </a:lnTo>
                    <a:lnTo>
                      <a:pt x="0" y="324"/>
                    </a:lnTo>
                    <a:lnTo>
                      <a:pt x="0" y="314"/>
                    </a:lnTo>
                    <a:lnTo>
                      <a:pt x="0" y="305"/>
                    </a:lnTo>
                    <a:lnTo>
                      <a:pt x="0" y="296"/>
                    </a:lnTo>
                    <a:lnTo>
                      <a:pt x="0" y="287"/>
                    </a:lnTo>
                    <a:lnTo>
                      <a:pt x="0" y="279"/>
                    </a:lnTo>
                    <a:lnTo>
                      <a:pt x="0" y="272"/>
                    </a:lnTo>
                    <a:lnTo>
                      <a:pt x="0" y="264"/>
                    </a:lnTo>
                    <a:lnTo>
                      <a:pt x="0" y="257"/>
                    </a:lnTo>
                    <a:lnTo>
                      <a:pt x="0" y="249"/>
                    </a:lnTo>
                    <a:lnTo>
                      <a:pt x="0" y="244"/>
                    </a:lnTo>
                    <a:lnTo>
                      <a:pt x="0" y="238"/>
                    </a:lnTo>
                    <a:lnTo>
                      <a:pt x="0" y="233"/>
                    </a:lnTo>
                    <a:lnTo>
                      <a:pt x="0" y="228"/>
                    </a:lnTo>
                    <a:lnTo>
                      <a:pt x="0" y="224"/>
                    </a:lnTo>
                    <a:lnTo>
                      <a:pt x="0" y="220"/>
                    </a:lnTo>
                    <a:lnTo>
                      <a:pt x="0" y="216"/>
                    </a:lnTo>
                    <a:lnTo>
                      <a:pt x="0" y="210"/>
                    </a:lnTo>
                    <a:lnTo>
                      <a:pt x="0" y="206"/>
                    </a:lnTo>
                    <a:lnTo>
                      <a:pt x="0" y="202"/>
                    </a:lnTo>
                    <a:lnTo>
                      <a:pt x="0" y="197"/>
                    </a:lnTo>
                    <a:lnTo>
                      <a:pt x="0" y="193"/>
                    </a:lnTo>
                    <a:lnTo>
                      <a:pt x="0" y="189"/>
                    </a:lnTo>
                    <a:lnTo>
                      <a:pt x="0" y="185"/>
                    </a:lnTo>
                    <a:lnTo>
                      <a:pt x="0" y="180"/>
                    </a:lnTo>
                    <a:lnTo>
                      <a:pt x="0" y="176"/>
                    </a:lnTo>
                    <a:lnTo>
                      <a:pt x="1" y="171"/>
                    </a:lnTo>
                    <a:lnTo>
                      <a:pt x="1" y="166"/>
                    </a:lnTo>
                    <a:lnTo>
                      <a:pt x="1" y="162"/>
                    </a:lnTo>
                    <a:lnTo>
                      <a:pt x="1" y="157"/>
                    </a:lnTo>
                    <a:lnTo>
                      <a:pt x="3" y="153"/>
                    </a:lnTo>
                    <a:lnTo>
                      <a:pt x="3" y="147"/>
                    </a:lnTo>
                    <a:lnTo>
                      <a:pt x="3" y="143"/>
                    </a:lnTo>
                    <a:lnTo>
                      <a:pt x="4" y="138"/>
                    </a:lnTo>
                    <a:lnTo>
                      <a:pt x="4" y="134"/>
                    </a:lnTo>
                    <a:lnTo>
                      <a:pt x="4" y="129"/>
                    </a:lnTo>
                    <a:lnTo>
                      <a:pt x="5" y="125"/>
                    </a:lnTo>
                    <a:lnTo>
                      <a:pt x="5" y="119"/>
                    </a:lnTo>
                    <a:lnTo>
                      <a:pt x="7" y="115"/>
                    </a:lnTo>
                    <a:lnTo>
                      <a:pt x="7" y="110"/>
                    </a:lnTo>
                    <a:lnTo>
                      <a:pt x="7" y="106"/>
                    </a:lnTo>
                    <a:lnTo>
                      <a:pt x="7" y="102"/>
                    </a:lnTo>
                    <a:lnTo>
                      <a:pt x="8" y="98"/>
                    </a:lnTo>
                    <a:lnTo>
                      <a:pt x="8" y="92"/>
                    </a:lnTo>
                    <a:lnTo>
                      <a:pt x="8" y="88"/>
                    </a:lnTo>
                    <a:lnTo>
                      <a:pt x="9" y="84"/>
                    </a:lnTo>
                    <a:lnTo>
                      <a:pt x="11" y="80"/>
                    </a:lnTo>
                    <a:lnTo>
                      <a:pt x="11" y="76"/>
                    </a:lnTo>
                    <a:lnTo>
                      <a:pt x="11" y="72"/>
                    </a:lnTo>
                    <a:lnTo>
                      <a:pt x="12" y="68"/>
                    </a:lnTo>
                    <a:lnTo>
                      <a:pt x="12" y="64"/>
                    </a:lnTo>
                    <a:lnTo>
                      <a:pt x="12" y="60"/>
                    </a:lnTo>
                    <a:lnTo>
                      <a:pt x="12" y="56"/>
                    </a:lnTo>
                    <a:lnTo>
                      <a:pt x="13" y="54"/>
                    </a:lnTo>
                    <a:lnTo>
                      <a:pt x="13" y="50"/>
                    </a:lnTo>
                    <a:lnTo>
                      <a:pt x="13" y="46"/>
                    </a:lnTo>
                    <a:lnTo>
                      <a:pt x="15" y="43"/>
                    </a:lnTo>
                    <a:lnTo>
                      <a:pt x="15" y="39"/>
                    </a:lnTo>
                    <a:lnTo>
                      <a:pt x="16" y="36"/>
                    </a:lnTo>
                    <a:lnTo>
                      <a:pt x="16" y="29"/>
                    </a:lnTo>
                    <a:lnTo>
                      <a:pt x="17" y="24"/>
                    </a:lnTo>
                    <a:lnTo>
                      <a:pt x="17" y="19"/>
                    </a:lnTo>
                    <a:lnTo>
                      <a:pt x="19" y="15"/>
                    </a:lnTo>
                    <a:lnTo>
                      <a:pt x="19" y="11"/>
                    </a:lnTo>
                    <a:lnTo>
                      <a:pt x="20" y="8"/>
                    </a:lnTo>
                    <a:lnTo>
                      <a:pt x="20" y="4"/>
                    </a:lnTo>
                    <a:lnTo>
                      <a:pt x="21" y="3"/>
                    </a:lnTo>
                    <a:lnTo>
                      <a:pt x="39"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37" name="Freeform 90">
                <a:extLst>
                  <a:ext uri="{FF2B5EF4-FFF2-40B4-BE49-F238E27FC236}">
                    <a16:creationId xmlns:a16="http://schemas.microsoft.com/office/drawing/2014/main" id="{F7AD30D7-FA76-4098-A21A-24A4DD947FD8}"/>
                  </a:ext>
                </a:extLst>
              </p:cNvPr>
              <p:cNvSpPr>
                <a:spLocks/>
              </p:cNvSpPr>
              <p:nvPr/>
            </p:nvSpPr>
            <p:spPr bwMode="auto">
              <a:xfrm>
                <a:off x="2960" y="920"/>
                <a:ext cx="94" cy="23"/>
              </a:xfrm>
              <a:custGeom>
                <a:avLst/>
                <a:gdLst>
                  <a:gd name="T0" fmla="*/ 13 w 80"/>
                  <a:gd name="T1" fmla="*/ 0 h 19"/>
                  <a:gd name="T2" fmla="*/ 227 w 80"/>
                  <a:gd name="T3" fmla="*/ 0 h 19"/>
                  <a:gd name="T4" fmla="*/ 227 w 80"/>
                  <a:gd name="T5" fmla="*/ 1 h 19"/>
                  <a:gd name="T6" fmla="*/ 231 w 80"/>
                  <a:gd name="T7" fmla="*/ 19 h 19"/>
                  <a:gd name="T8" fmla="*/ 231 w 80"/>
                  <a:gd name="T9" fmla="*/ 42 h 19"/>
                  <a:gd name="T10" fmla="*/ 231 w 80"/>
                  <a:gd name="T11" fmla="*/ 57 h 19"/>
                  <a:gd name="T12" fmla="*/ 223 w 80"/>
                  <a:gd name="T13" fmla="*/ 60 h 19"/>
                  <a:gd name="T14" fmla="*/ 220 w 80"/>
                  <a:gd name="T15" fmla="*/ 60 h 19"/>
                  <a:gd name="T16" fmla="*/ 206 w 80"/>
                  <a:gd name="T17" fmla="*/ 66 h 19"/>
                  <a:gd name="T18" fmla="*/ 191 w 80"/>
                  <a:gd name="T19" fmla="*/ 66 h 19"/>
                  <a:gd name="T20" fmla="*/ 183 w 80"/>
                  <a:gd name="T21" fmla="*/ 66 h 19"/>
                  <a:gd name="T22" fmla="*/ 179 w 80"/>
                  <a:gd name="T23" fmla="*/ 66 h 19"/>
                  <a:gd name="T24" fmla="*/ 163 w 80"/>
                  <a:gd name="T25" fmla="*/ 66 h 19"/>
                  <a:gd name="T26" fmla="*/ 160 w 80"/>
                  <a:gd name="T27" fmla="*/ 66 h 19"/>
                  <a:gd name="T28" fmla="*/ 146 w 80"/>
                  <a:gd name="T29" fmla="*/ 66 h 19"/>
                  <a:gd name="T30" fmla="*/ 141 w 80"/>
                  <a:gd name="T31" fmla="*/ 66 h 19"/>
                  <a:gd name="T32" fmla="*/ 126 w 80"/>
                  <a:gd name="T33" fmla="*/ 66 h 19"/>
                  <a:gd name="T34" fmla="*/ 116 w 80"/>
                  <a:gd name="T35" fmla="*/ 69 h 19"/>
                  <a:gd name="T36" fmla="*/ 106 w 80"/>
                  <a:gd name="T37" fmla="*/ 66 h 19"/>
                  <a:gd name="T38" fmla="*/ 94 w 80"/>
                  <a:gd name="T39" fmla="*/ 66 h 19"/>
                  <a:gd name="T40" fmla="*/ 88 w 80"/>
                  <a:gd name="T41" fmla="*/ 66 h 19"/>
                  <a:gd name="T42" fmla="*/ 75 w 80"/>
                  <a:gd name="T43" fmla="*/ 66 h 19"/>
                  <a:gd name="T44" fmla="*/ 69 w 80"/>
                  <a:gd name="T45" fmla="*/ 60 h 19"/>
                  <a:gd name="T46" fmla="*/ 60 w 80"/>
                  <a:gd name="T47" fmla="*/ 60 h 19"/>
                  <a:gd name="T48" fmla="*/ 48 w 80"/>
                  <a:gd name="T49" fmla="*/ 60 h 19"/>
                  <a:gd name="T50" fmla="*/ 42 w 80"/>
                  <a:gd name="T51" fmla="*/ 60 h 19"/>
                  <a:gd name="T52" fmla="*/ 24 w 80"/>
                  <a:gd name="T53" fmla="*/ 60 h 19"/>
                  <a:gd name="T54" fmla="*/ 15 w 80"/>
                  <a:gd name="T55" fmla="*/ 60 h 19"/>
                  <a:gd name="T56" fmla="*/ 1 w 80"/>
                  <a:gd name="T57" fmla="*/ 57 h 19"/>
                  <a:gd name="T58" fmla="*/ 1 w 80"/>
                  <a:gd name="T59" fmla="*/ 57 h 19"/>
                  <a:gd name="T60" fmla="*/ 0 w 80"/>
                  <a:gd name="T61" fmla="*/ 45 h 19"/>
                  <a:gd name="T62" fmla="*/ 1 w 80"/>
                  <a:gd name="T63" fmla="*/ 25 h 19"/>
                  <a:gd name="T64" fmla="*/ 2 w 80"/>
                  <a:gd name="T65" fmla="*/ 3 h 19"/>
                  <a:gd name="T66" fmla="*/ 13 w 80"/>
                  <a:gd name="T67" fmla="*/ 0 h 19"/>
                  <a:gd name="T68" fmla="*/ 13 w 80"/>
                  <a:gd name="T69" fmla="*/ 0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19"/>
                  <a:gd name="T107" fmla="*/ 80 w 80"/>
                  <a:gd name="T108" fmla="*/ 19 h 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19">
                    <a:moveTo>
                      <a:pt x="4" y="0"/>
                    </a:moveTo>
                    <a:lnTo>
                      <a:pt x="79" y="0"/>
                    </a:lnTo>
                    <a:lnTo>
                      <a:pt x="79" y="1"/>
                    </a:lnTo>
                    <a:lnTo>
                      <a:pt x="80" y="5"/>
                    </a:lnTo>
                    <a:lnTo>
                      <a:pt x="80" y="11"/>
                    </a:lnTo>
                    <a:lnTo>
                      <a:pt x="80" y="15"/>
                    </a:lnTo>
                    <a:lnTo>
                      <a:pt x="77" y="16"/>
                    </a:lnTo>
                    <a:lnTo>
                      <a:pt x="76" y="16"/>
                    </a:lnTo>
                    <a:lnTo>
                      <a:pt x="72" y="17"/>
                    </a:lnTo>
                    <a:lnTo>
                      <a:pt x="67" y="17"/>
                    </a:lnTo>
                    <a:lnTo>
                      <a:pt x="64" y="17"/>
                    </a:lnTo>
                    <a:lnTo>
                      <a:pt x="61" y="17"/>
                    </a:lnTo>
                    <a:lnTo>
                      <a:pt x="57" y="17"/>
                    </a:lnTo>
                    <a:lnTo>
                      <a:pt x="55" y="17"/>
                    </a:lnTo>
                    <a:lnTo>
                      <a:pt x="52" y="17"/>
                    </a:lnTo>
                    <a:lnTo>
                      <a:pt x="48" y="17"/>
                    </a:lnTo>
                    <a:lnTo>
                      <a:pt x="44" y="17"/>
                    </a:lnTo>
                    <a:lnTo>
                      <a:pt x="41" y="19"/>
                    </a:lnTo>
                    <a:lnTo>
                      <a:pt x="37" y="17"/>
                    </a:lnTo>
                    <a:lnTo>
                      <a:pt x="33" y="17"/>
                    </a:lnTo>
                    <a:lnTo>
                      <a:pt x="30" y="17"/>
                    </a:lnTo>
                    <a:lnTo>
                      <a:pt x="26" y="17"/>
                    </a:lnTo>
                    <a:lnTo>
                      <a:pt x="24" y="16"/>
                    </a:lnTo>
                    <a:lnTo>
                      <a:pt x="20" y="16"/>
                    </a:lnTo>
                    <a:lnTo>
                      <a:pt x="17" y="16"/>
                    </a:lnTo>
                    <a:lnTo>
                      <a:pt x="14" y="16"/>
                    </a:lnTo>
                    <a:lnTo>
                      <a:pt x="9" y="16"/>
                    </a:lnTo>
                    <a:lnTo>
                      <a:pt x="5" y="16"/>
                    </a:lnTo>
                    <a:lnTo>
                      <a:pt x="1" y="15"/>
                    </a:lnTo>
                    <a:lnTo>
                      <a:pt x="0" y="12"/>
                    </a:lnTo>
                    <a:lnTo>
                      <a:pt x="1" y="7"/>
                    </a:lnTo>
                    <a:lnTo>
                      <a:pt x="2" y="3"/>
                    </a:lnTo>
                    <a:lnTo>
                      <a:pt x="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38" name="Freeform 91">
                <a:extLst>
                  <a:ext uri="{FF2B5EF4-FFF2-40B4-BE49-F238E27FC236}">
                    <a16:creationId xmlns:a16="http://schemas.microsoft.com/office/drawing/2014/main" id="{36CDEB94-BDE8-41A0-B02D-C4C6EA2605D9}"/>
                  </a:ext>
                </a:extLst>
              </p:cNvPr>
              <p:cNvSpPr>
                <a:spLocks/>
              </p:cNvSpPr>
              <p:nvPr/>
            </p:nvSpPr>
            <p:spPr bwMode="auto">
              <a:xfrm>
                <a:off x="2960" y="1004"/>
                <a:ext cx="94" cy="15"/>
              </a:xfrm>
              <a:custGeom>
                <a:avLst/>
                <a:gdLst>
                  <a:gd name="T0" fmla="*/ 0 w 78"/>
                  <a:gd name="T1" fmla="*/ 1 h 20"/>
                  <a:gd name="T2" fmla="*/ 226 w 78"/>
                  <a:gd name="T3" fmla="*/ 0 h 20"/>
                  <a:gd name="T4" fmla="*/ 230 w 78"/>
                  <a:gd name="T5" fmla="*/ 69 h 20"/>
                  <a:gd name="T6" fmla="*/ 3 w 78"/>
                  <a:gd name="T7" fmla="*/ 69 h 20"/>
                  <a:gd name="T8" fmla="*/ 0 w 78"/>
                  <a:gd name="T9" fmla="*/ 1 h 20"/>
                  <a:gd name="T10" fmla="*/ 0 w 78"/>
                  <a:gd name="T11" fmla="*/ 1 h 20"/>
                  <a:gd name="T12" fmla="*/ 0 60000 65536"/>
                  <a:gd name="T13" fmla="*/ 0 60000 65536"/>
                  <a:gd name="T14" fmla="*/ 0 60000 65536"/>
                  <a:gd name="T15" fmla="*/ 0 60000 65536"/>
                  <a:gd name="T16" fmla="*/ 0 60000 65536"/>
                  <a:gd name="T17" fmla="*/ 0 60000 65536"/>
                  <a:gd name="T18" fmla="*/ 0 w 78"/>
                  <a:gd name="T19" fmla="*/ 0 h 20"/>
                  <a:gd name="T20" fmla="*/ 78 w 7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8" h="20">
                    <a:moveTo>
                      <a:pt x="0" y="1"/>
                    </a:moveTo>
                    <a:lnTo>
                      <a:pt x="76" y="0"/>
                    </a:lnTo>
                    <a:lnTo>
                      <a:pt x="78" y="20"/>
                    </a:lnTo>
                    <a:lnTo>
                      <a:pt x="3" y="2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39" name="Freeform 92">
                <a:extLst>
                  <a:ext uri="{FF2B5EF4-FFF2-40B4-BE49-F238E27FC236}">
                    <a16:creationId xmlns:a16="http://schemas.microsoft.com/office/drawing/2014/main" id="{07AFD044-027E-48F2-8501-28E8502D319F}"/>
                  </a:ext>
                </a:extLst>
              </p:cNvPr>
              <p:cNvSpPr>
                <a:spLocks/>
              </p:cNvSpPr>
              <p:nvPr/>
            </p:nvSpPr>
            <p:spPr bwMode="auto">
              <a:xfrm>
                <a:off x="2960" y="1087"/>
                <a:ext cx="83" cy="15"/>
              </a:xfrm>
              <a:custGeom>
                <a:avLst/>
                <a:gdLst>
                  <a:gd name="T0" fmla="*/ 0 w 66"/>
                  <a:gd name="T1" fmla="*/ 0 h 19"/>
                  <a:gd name="T2" fmla="*/ 208 w 66"/>
                  <a:gd name="T3" fmla="*/ 0 h 19"/>
                  <a:gd name="T4" fmla="*/ 208 w 66"/>
                  <a:gd name="T5" fmla="*/ 69 h 19"/>
                  <a:gd name="T6" fmla="*/ 3 w 66"/>
                  <a:gd name="T7" fmla="*/ 69 h 19"/>
                  <a:gd name="T8" fmla="*/ 0 w 66"/>
                  <a:gd name="T9" fmla="*/ 0 h 19"/>
                  <a:gd name="T10" fmla="*/ 0 w 66"/>
                  <a:gd name="T11" fmla="*/ 0 h 19"/>
                  <a:gd name="T12" fmla="*/ 0 60000 65536"/>
                  <a:gd name="T13" fmla="*/ 0 60000 65536"/>
                  <a:gd name="T14" fmla="*/ 0 60000 65536"/>
                  <a:gd name="T15" fmla="*/ 0 60000 65536"/>
                  <a:gd name="T16" fmla="*/ 0 60000 65536"/>
                  <a:gd name="T17" fmla="*/ 0 60000 65536"/>
                  <a:gd name="T18" fmla="*/ 0 w 66"/>
                  <a:gd name="T19" fmla="*/ 0 h 19"/>
                  <a:gd name="T20" fmla="*/ 66 w 6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6" h="19">
                    <a:moveTo>
                      <a:pt x="0" y="0"/>
                    </a:moveTo>
                    <a:lnTo>
                      <a:pt x="66" y="0"/>
                    </a:lnTo>
                    <a:lnTo>
                      <a:pt x="66" y="19"/>
                    </a:lnTo>
                    <a:lnTo>
                      <a:pt x="3" y="19"/>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40" name="Freeform 93">
                <a:extLst>
                  <a:ext uri="{FF2B5EF4-FFF2-40B4-BE49-F238E27FC236}">
                    <a16:creationId xmlns:a16="http://schemas.microsoft.com/office/drawing/2014/main" id="{D285AF74-14AC-4BFA-852D-5E522C3BC65E}"/>
                  </a:ext>
                </a:extLst>
              </p:cNvPr>
              <p:cNvSpPr>
                <a:spLocks/>
              </p:cNvSpPr>
              <p:nvPr/>
            </p:nvSpPr>
            <p:spPr bwMode="auto">
              <a:xfrm>
                <a:off x="2960" y="1170"/>
                <a:ext cx="83" cy="23"/>
              </a:xfrm>
              <a:custGeom>
                <a:avLst/>
                <a:gdLst>
                  <a:gd name="T0" fmla="*/ 0 w 70"/>
                  <a:gd name="T1" fmla="*/ 0 h 19"/>
                  <a:gd name="T2" fmla="*/ 204 w 70"/>
                  <a:gd name="T3" fmla="*/ 0 h 19"/>
                  <a:gd name="T4" fmla="*/ 208 w 70"/>
                  <a:gd name="T5" fmla="*/ 69 h 19"/>
                  <a:gd name="T6" fmla="*/ 2 w 70"/>
                  <a:gd name="T7" fmla="*/ 66 h 19"/>
                  <a:gd name="T8" fmla="*/ 0 w 70"/>
                  <a:gd name="T9" fmla="*/ 0 h 19"/>
                  <a:gd name="T10" fmla="*/ 0 w 70"/>
                  <a:gd name="T11" fmla="*/ 0 h 19"/>
                  <a:gd name="T12" fmla="*/ 0 60000 65536"/>
                  <a:gd name="T13" fmla="*/ 0 60000 65536"/>
                  <a:gd name="T14" fmla="*/ 0 60000 65536"/>
                  <a:gd name="T15" fmla="*/ 0 60000 65536"/>
                  <a:gd name="T16" fmla="*/ 0 60000 65536"/>
                  <a:gd name="T17" fmla="*/ 0 60000 65536"/>
                  <a:gd name="T18" fmla="*/ 0 w 70"/>
                  <a:gd name="T19" fmla="*/ 0 h 19"/>
                  <a:gd name="T20" fmla="*/ 70 w 7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70" h="19">
                    <a:moveTo>
                      <a:pt x="0" y="0"/>
                    </a:moveTo>
                    <a:lnTo>
                      <a:pt x="69" y="0"/>
                    </a:lnTo>
                    <a:lnTo>
                      <a:pt x="70" y="19"/>
                    </a:lnTo>
                    <a:lnTo>
                      <a:pt x="2"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41" name="Freeform 94">
                <a:extLst>
                  <a:ext uri="{FF2B5EF4-FFF2-40B4-BE49-F238E27FC236}">
                    <a16:creationId xmlns:a16="http://schemas.microsoft.com/office/drawing/2014/main" id="{DB0035E9-0B4D-4E80-BB3A-2F0BCF492DC2}"/>
                  </a:ext>
                </a:extLst>
              </p:cNvPr>
              <p:cNvSpPr>
                <a:spLocks/>
              </p:cNvSpPr>
              <p:nvPr/>
            </p:nvSpPr>
            <p:spPr bwMode="auto">
              <a:xfrm>
                <a:off x="2960" y="1253"/>
                <a:ext cx="94" cy="23"/>
              </a:xfrm>
              <a:custGeom>
                <a:avLst/>
                <a:gdLst>
                  <a:gd name="T0" fmla="*/ 0 w 75"/>
                  <a:gd name="T1" fmla="*/ 3 h 20"/>
                  <a:gd name="T2" fmla="*/ 200 w 75"/>
                  <a:gd name="T3" fmla="*/ 0 h 20"/>
                  <a:gd name="T4" fmla="*/ 208 w 75"/>
                  <a:gd name="T5" fmla="*/ 35 h 20"/>
                  <a:gd name="T6" fmla="*/ 1 w 75"/>
                  <a:gd name="T7" fmla="*/ 47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2" y="0"/>
                    </a:lnTo>
                    <a:lnTo>
                      <a:pt x="75" y="15"/>
                    </a:lnTo>
                    <a:lnTo>
                      <a:pt x="1"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42" name="Freeform 95">
                <a:extLst>
                  <a:ext uri="{FF2B5EF4-FFF2-40B4-BE49-F238E27FC236}">
                    <a16:creationId xmlns:a16="http://schemas.microsoft.com/office/drawing/2014/main" id="{131CA4FF-23BF-42F1-A44C-2717D27EC6F1}"/>
                  </a:ext>
                </a:extLst>
              </p:cNvPr>
              <p:cNvSpPr>
                <a:spLocks/>
              </p:cNvSpPr>
              <p:nvPr/>
            </p:nvSpPr>
            <p:spPr bwMode="auto">
              <a:xfrm>
                <a:off x="2972" y="1351"/>
                <a:ext cx="71" cy="23"/>
              </a:xfrm>
              <a:custGeom>
                <a:avLst/>
                <a:gdLst>
                  <a:gd name="T0" fmla="*/ 1 w 65"/>
                  <a:gd name="T1" fmla="*/ 2 h 21"/>
                  <a:gd name="T2" fmla="*/ 204 w 65"/>
                  <a:gd name="T3" fmla="*/ 0 h 21"/>
                  <a:gd name="T4" fmla="*/ 208 w 65"/>
                  <a:gd name="T5" fmla="*/ 39 h 21"/>
                  <a:gd name="T6" fmla="*/ 0 w 65"/>
                  <a:gd name="T7" fmla="*/ 47 h 21"/>
                  <a:gd name="T8" fmla="*/ 1 w 65"/>
                  <a:gd name="T9" fmla="*/ 2 h 21"/>
                  <a:gd name="T10" fmla="*/ 1 w 65"/>
                  <a:gd name="T11" fmla="*/ 2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1" y="2"/>
                    </a:moveTo>
                    <a:lnTo>
                      <a:pt x="63" y="0"/>
                    </a:lnTo>
                    <a:lnTo>
                      <a:pt x="65" y="17"/>
                    </a:lnTo>
                    <a:lnTo>
                      <a:pt x="0" y="21"/>
                    </a:lnTo>
                    <a:lnTo>
                      <a:pt x="1" y="2"/>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43" name="Freeform 96">
                <a:extLst>
                  <a:ext uri="{FF2B5EF4-FFF2-40B4-BE49-F238E27FC236}">
                    <a16:creationId xmlns:a16="http://schemas.microsoft.com/office/drawing/2014/main" id="{E9656511-C080-434D-B6EA-9747AC5CE5BA}"/>
                  </a:ext>
                </a:extLst>
              </p:cNvPr>
              <p:cNvSpPr>
                <a:spLocks/>
              </p:cNvSpPr>
              <p:nvPr/>
            </p:nvSpPr>
            <p:spPr bwMode="auto">
              <a:xfrm>
                <a:off x="2972" y="1426"/>
                <a:ext cx="71" cy="23"/>
              </a:xfrm>
              <a:custGeom>
                <a:avLst/>
                <a:gdLst>
                  <a:gd name="T0" fmla="*/ 0 w 69"/>
                  <a:gd name="T1" fmla="*/ 0 h 19"/>
                  <a:gd name="T2" fmla="*/ 202 w 69"/>
                  <a:gd name="T3" fmla="*/ 0 h 19"/>
                  <a:gd name="T4" fmla="*/ 208 w 69"/>
                  <a:gd name="T5" fmla="*/ 46 h 19"/>
                  <a:gd name="T6" fmla="*/ 1 w 69"/>
                  <a:gd name="T7" fmla="*/ 42 h 19"/>
                  <a:gd name="T8" fmla="*/ 0 w 69"/>
                  <a:gd name="T9" fmla="*/ 0 h 19"/>
                  <a:gd name="T10" fmla="*/ 0 w 69"/>
                  <a:gd name="T11" fmla="*/ 0 h 19"/>
                  <a:gd name="T12" fmla="*/ 0 60000 65536"/>
                  <a:gd name="T13" fmla="*/ 0 60000 65536"/>
                  <a:gd name="T14" fmla="*/ 0 60000 65536"/>
                  <a:gd name="T15" fmla="*/ 0 60000 65536"/>
                  <a:gd name="T16" fmla="*/ 0 60000 65536"/>
                  <a:gd name="T17" fmla="*/ 0 60000 65536"/>
                  <a:gd name="T18" fmla="*/ 0 w 69"/>
                  <a:gd name="T19" fmla="*/ 0 h 19"/>
                  <a:gd name="T20" fmla="*/ 69 w 6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9" h="19">
                    <a:moveTo>
                      <a:pt x="0" y="0"/>
                    </a:moveTo>
                    <a:lnTo>
                      <a:pt x="67" y="0"/>
                    </a:lnTo>
                    <a:lnTo>
                      <a:pt x="69" y="19"/>
                    </a:lnTo>
                    <a:lnTo>
                      <a:pt x="1"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44" name="Freeform 97">
                <a:extLst>
                  <a:ext uri="{FF2B5EF4-FFF2-40B4-BE49-F238E27FC236}">
                    <a16:creationId xmlns:a16="http://schemas.microsoft.com/office/drawing/2014/main" id="{BE8927A8-A190-4B0D-B561-FA569C31D729}"/>
                  </a:ext>
                </a:extLst>
              </p:cNvPr>
              <p:cNvSpPr>
                <a:spLocks/>
              </p:cNvSpPr>
              <p:nvPr/>
            </p:nvSpPr>
            <p:spPr bwMode="auto">
              <a:xfrm>
                <a:off x="2960" y="1525"/>
                <a:ext cx="94" cy="23"/>
              </a:xfrm>
              <a:custGeom>
                <a:avLst/>
                <a:gdLst>
                  <a:gd name="T0" fmla="*/ 0 w 75"/>
                  <a:gd name="T1" fmla="*/ 3 h 20"/>
                  <a:gd name="T2" fmla="*/ 228 w 75"/>
                  <a:gd name="T3" fmla="*/ 0 h 20"/>
                  <a:gd name="T4" fmla="*/ 232 w 75"/>
                  <a:gd name="T5" fmla="*/ 52 h 20"/>
                  <a:gd name="T6" fmla="*/ 3 w 75"/>
                  <a:gd name="T7" fmla="*/ 69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4" y="0"/>
                    </a:lnTo>
                    <a:lnTo>
                      <a:pt x="75" y="15"/>
                    </a:lnTo>
                    <a:lnTo>
                      <a:pt x="3"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45" name="Freeform 98">
                <a:extLst>
                  <a:ext uri="{FF2B5EF4-FFF2-40B4-BE49-F238E27FC236}">
                    <a16:creationId xmlns:a16="http://schemas.microsoft.com/office/drawing/2014/main" id="{C327FD52-394E-4F77-898D-6537D1EE4D23}"/>
                  </a:ext>
                </a:extLst>
              </p:cNvPr>
              <p:cNvSpPr>
                <a:spLocks/>
              </p:cNvSpPr>
              <p:nvPr/>
            </p:nvSpPr>
            <p:spPr bwMode="auto">
              <a:xfrm>
                <a:off x="2972" y="1623"/>
                <a:ext cx="71" cy="15"/>
              </a:xfrm>
              <a:custGeom>
                <a:avLst/>
                <a:gdLst>
                  <a:gd name="T0" fmla="*/ 0 w 65"/>
                  <a:gd name="T1" fmla="*/ 3 h 21"/>
                  <a:gd name="T2" fmla="*/ 179 w 65"/>
                  <a:gd name="T3" fmla="*/ 0 h 21"/>
                  <a:gd name="T4" fmla="*/ 184 w 65"/>
                  <a:gd name="T5" fmla="*/ 56 h 21"/>
                  <a:gd name="T6" fmla="*/ 0 w 65"/>
                  <a:gd name="T7" fmla="*/ 70 h 21"/>
                  <a:gd name="T8" fmla="*/ 0 w 65"/>
                  <a:gd name="T9" fmla="*/ 3 h 21"/>
                  <a:gd name="T10" fmla="*/ 0 w 65"/>
                  <a:gd name="T11" fmla="*/ 3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0" y="3"/>
                    </a:moveTo>
                    <a:lnTo>
                      <a:pt x="62" y="0"/>
                    </a:lnTo>
                    <a:lnTo>
                      <a:pt x="65" y="17"/>
                    </a:lnTo>
                    <a:lnTo>
                      <a:pt x="0" y="21"/>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46" name="Freeform 99">
                <a:extLst>
                  <a:ext uri="{FF2B5EF4-FFF2-40B4-BE49-F238E27FC236}">
                    <a16:creationId xmlns:a16="http://schemas.microsoft.com/office/drawing/2014/main" id="{9AEDA0B4-7E62-4693-B7C7-FC97CB65AD0B}"/>
                  </a:ext>
                </a:extLst>
              </p:cNvPr>
              <p:cNvSpPr>
                <a:spLocks/>
              </p:cNvSpPr>
              <p:nvPr/>
            </p:nvSpPr>
            <p:spPr bwMode="auto">
              <a:xfrm>
                <a:off x="3173" y="1064"/>
                <a:ext cx="318" cy="38"/>
              </a:xfrm>
              <a:custGeom>
                <a:avLst/>
                <a:gdLst>
                  <a:gd name="T0" fmla="*/ 839 w 287"/>
                  <a:gd name="T1" fmla="*/ 1 h 37"/>
                  <a:gd name="T2" fmla="*/ 814 w 287"/>
                  <a:gd name="T3" fmla="*/ 3 h 37"/>
                  <a:gd name="T4" fmla="*/ 781 w 287"/>
                  <a:gd name="T5" fmla="*/ 14 h 37"/>
                  <a:gd name="T6" fmla="*/ 738 w 287"/>
                  <a:gd name="T7" fmla="*/ 20 h 37"/>
                  <a:gd name="T8" fmla="*/ 690 w 287"/>
                  <a:gd name="T9" fmla="*/ 34 h 37"/>
                  <a:gd name="T10" fmla="*/ 630 w 287"/>
                  <a:gd name="T11" fmla="*/ 39 h 37"/>
                  <a:gd name="T12" fmla="*/ 595 w 287"/>
                  <a:gd name="T13" fmla="*/ 47 h 37"/>
                  <a:gd name="T14" fmla="*/ 557 w 287"/>
                  <a:gd name="T15" fmla="*/ 50 h 37"/>
                  <a:gd name="T16" fmla="*/ 501 w 287"/>
                  <a:gd name="T17" fmla="*/ 53 h 37"/>
                  <a:gd name="T18" fmla="*/ 444 w 287"/>
                  <a:gd name="T19" fmla="*/ 60 h 37"/>
                  <a:gd name="T20" fmla="*/ 395 w 287"/>
                  <a:gd name="T21" fmla="*/ 65 h 37"/>
                  <a:gd name="T22" fmla="*/ 345 w 287"/>
                  <a:gd name="T23" fmla="*/ 60 h 37"/>
                  <a:gd name="T24" fmla="*/ 300 w 287"/>
                  <a:gd name="T25" fmla="*/ 60 h 37"/>
                  <a:gd name="T26" fmla="*/ 247 w 287"/>
                  <a:gd name="T27" fmla="*/ 53 h 37"/>
                  <a:gd name="T28" fmla="*/ 201 w 287"/>
                  <a:gd name="T29" fmla="*/ 50 h 37"/>
                  <a:gd name="T30" fmla="*/ 159 w 287"/>
                  <a:gd name="T31" fmla="*/ 41 h 37"/>
                  <a:gd name="T32" fmla="*/ 113 w 287"/>
                  <a:gd name="T33" fmla="*/ 39 h 37"/>
                  <a:gd name="T34" fmla="*/ 79 w 287"/>
                  <a:gd name="T35" fmla="*/ 39 h 37"/>
                  <a:gd name="T36" fmla="*/ 53 w 287"/>
                  <a:gd name="T37" fmla="*/ 34 h 37"/>
                  <a:gd name="T38" fmla="*/ 20 w 287"/>
                  <a:gd name="T39" fmla="*/ 26 h 37"/>
                  <a:gd name="T40" fmla="*/ 2 w 287"/>
                  <a:gd name="T41" fmla="*/ 77 h 37"/>
                  <a:gd name="T42" fmla="*/ 37 w 287"/>
                  <a:gd name="T43" fmla="*/ 87 h 37"/>
                  <a:gd name="T44" fmla="*/ 67 w 287"/>
                  <a:gd name="T45" fmla="*/ 89 h 37"/>
                  <a:gd name="T46" fmla="*/ 105 w 287"/>
                  <a:gd name="T47" fmla="*/ 96 h 37"/>
                  <a:gd name="T48" fmla="*/ 147 w 287"/>
                  <a:gd name="T49" fmla="*/ 101 h 37"/>
                  <a:gd name="T50" fmla="*/ 199 w 287"/>
                  <a:gd name="T51" fmla="*/ 101 h 37"/>
                  <a:gd name="T52" fmla="*/ 230 w 287"/>
                  <a:gd name="T53" fmla="*/ 109 h 37"/>
                  <a:gd name="T54" fmla="*/ 266 w 287"/>
                  <a:gd name="T55" fmla="*/ 112 h 37"/>
                  <a:gd name="T56" fmla="*/ 300 w 287"/>
                  <a:gd name="T57" fmla="*/ 112 h 37"/>
                  <a:gd name="T58" fmla="*/ 326 w 287"/>
                  <a:gd name="T59" fmla="*/ 112 h 37"/>
                  <a:gd name="T60" fmla="*/ 365 w 287"/>
                  <a:gd name="T61" fmla="*/ 115 h 37"/>
                  <a:gd name="T62" fmla="*/ 395 w 287"/>
                  <a:gd name="T63" fmla="*/ 115 h 37"/>
                  <a:gd name="T64" fmla="*/ 432 w 287"/>
                  <a:gd name="T65" fmla="*/ 115 h 37"/>
                  <a:gd name="T66" fmla="*/ 467 w 287"/>
                  <a:gd name="T67" fmla="*/ 112 h 37"/>
                  <a:gd name="T68" fmla="*/ 501 w 287"/>
                  <a:gd name="T69" fmla="*/ 109 h 37"/>
                  <a:gd name="T70" fmla="*/ 536 w 287"/>
                  <a:gd name="T71" fmla="*/ 109 h 37"/>
                  <a:gd name="T72" fmla="*/ 560 w 287"/>
                  <a:gd name="T73" fmla="*/ 101 h 37"/>
                  <a:gd name="T74" fmla="*/ 595 w 287"/>
                  <a:gd name="T75" fmla="*/ 101 h 37"/>
                  <a:gd name="T76" fmla="*/ 640 w 287"/>
                  <a:gd name="T77" fmla="*/ 96 h 37"/>
                  <a:gd name="T78" fmla="*/ 692 w 287"/>
                  <a:gd name="T79" fmla="*/ 87 h 37"/>
                  <a:gd name="T80" fmla="*/ 738 w 287"/>
                  <a:gd name="T81" fmla="*/ 87 h 37"/>
                  <a:gd name="T82" fmla="*/ 771 w 287"/>
                  <a:gd name="T83" fmla="*/ 77 h 37"/>
                  <a:gd name="T84" fmla="*/ 802 w 287"/>
                  <a:gd name="T85" fmla="*/ 74 h 37"/>
                  <a:gd name="T86" fmla="*/ 829 w 287"/>
                  <a:gd name="T87" fmla="*/ 66 h 37"/>
                  <a:gd name="T88" fmla="*/ 851 w 287"/>
                  <a:gd name="T89" fmla="*/ 65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37"/>
                  <a:gd name="T137" fmla="*/ 287 w 287"/>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37">
                    <a:moveTo>
                      <a:pt x="287" y="0"/>
                    </a:moveTo>
                    <a:lnTo>
                      <a:pt x="285" y="0"/>
                    </a:lnTo>
                    <a:lnTo>
                      <a:pt x="282" y="1"/>
                    </a:lnTo>
                    <a:lnTo>
                      <a:pt x="279" y="1"/>
                    </a:lnTo>
                    <a:lnTo>
                      <a:pt x="277" y="1"/>
                    </a:lnTo>
                    <a:lnTo>
                      <a:pt x="273" y="3"/>
                    </a:lnTo>
                    <a:lnTo>
                      <a:pt x="270" y="3"/>
                    </a:lnTo>
                    <a:lnTo>
                      <a:pt x="266" y="3"/>
                    </a:lnTo>
                    <a:lnTo>
                      <a:pt x="262" y="4"/>
                    </a:lnTo>
                    <a:lnTo>
                      <a:pt x="256" y="5"/>
                    </a:lnTo>
                    <a:lnTo>
                      <a:pt x="252" y="7"/>
                    </a:lnTo>
                    <a:lnTo>
                      <a:pt x="247" y="7"/>
                    </a:lnTo>
                    <a:lnTo>
                      <a:pt x="242" y="8"/>
                    </a:lnTo>
                    <a:lnTo>
                      <a:pt x="236" y="9"/>
                    </a:lnTo>
                    <a:lnTo>
                      <a:pt x="231" y="11"/>
                    </a:lnTo>
                    <a:lnTo>
                      <a:pt x="224" y="11"/>
                    </a:lnTo>
                    <a:lnTo>
                      <a:pt x="219" y="12"/>
                    </a:lnTo>
                    <a:lnTo>
                      <a:pt x="212" y="12"/>
                    </a:lnTo>
                    <a:lnTo>
                      <a:pt x="206" y="13"/>
                    </a:lnTo>
                    <a:lnTo>
                      <a:pt x="203" y="13"/>
                    </a:lnTo>
                    <a:lnTo>
                      <a:pt x="200" y="15"/>
                    </a:lnTo>
                    <a:lnTo>
                      <a:pt x="196" y="15"/>
                    </a:lnTo>
                    <a:lnTo>
                      <a:pt x="193" y="16"/>
                    </a:lnTo>
                    <a:lnTo>
                      <a:pt x="187" y="16"/>
                    </a:lnTo>
                    <a:lnTo>
                      <a:pt x="180" y="17"/>
                    </a:lnTo>
                    <a:lnTo>
                      <a:pt x="175" y="17"/>
                    </a:lnTo>
                    <a:lnTo>
                      <a:pt x="168" y="17"/>
                    </a:lnTo>
                    <a:lnTo>
                      <a:pt x="161" y="19"/>
                    </a:lnTo>
                    <a:lnTo>
                      <a:pt x="156" y="19"/>
                    </a:lnTo>
                    <a:lnTo>
                      <a:pt x="149" y="19"/>
                    </a:lnTo>
                    <a:lnTo>
                      <a:pt x="144" y="20"/>
                    </a:lnTo>
                    <a:lnTo>
                      <a:pt x="138" y="20"/>
                    </a:lnTo>
                    <a:lnTo>
                      <a:pt x="133" y="20"/>
                    </a:lnTo>
                    <a:lnTo>
                      <a:pt x="128" y="20"/>
                    </a:lnTo>
                    <a:lnTo>
                      <a:pt x="121" y="20"/>
                    </a:lnTo>
                    <a:lnTo>
                      <a:pt x="116" y="19"/>
                    </a:lnTo>
                    <a:lnTo>
                      <a:pt x="110" y="19"/>
                    </a:lnTo>
                    <a:lnTo>
                      <a:pt x="105" y="19"/>
                    </a:lnTo>
                    <a:lnTo>
                      <a:pt x="100" y="19"/>
                    </a:lnTo>
                    <a:lnTo>
                      <a:pt x="94" y="17"/>
                    </a:lnTo>
                    <a:lnTo>
                      <a:pt x="89" y="17"/>
                    </a:lnTo>
                    <a:lnTo>
                      <a:pt x="83" y="17"/>
                    </a:lnTo>
                    <a:lnTo>
                      <a:pt x="78" y="17"/>
                    </a:lnTo>
                    <a:lnTo>
                      <a:pt x="73" y="16"/>
                    </a:lnTo>
                    <a:lnTo>
                      <a:pt x="67" y="16"/>
                    </a:lnTo>
                    <a:lnTo>
                      <a:pt x="62" y="15"/>
                    </a:lnTo>
                    <a:lnTo>
                      <a:pt x="57" y="15"/>
                    </a:lnTo>
                    <a:lnTo>
                      <a:pt x="53" y="13"/>
                    </a:lnTo>
                    <a:lnTo>
                      <a:pt x="49" y="13"/>
                    </a:lnTo>
                    <a:lnTo>
                      <a:pt x="43" y="13"/>
                    </a:lnTo>
                    <a:lnTo>
                      <a:pt x="38" y="12"/>
                    </a:lnTo>
                    <a:lnTo>
                      <a:pt x="34" y="12"/>
                    </a:lnTo>
                    <a:lnTo>
                      <a:pt x="31" y="12"/>
                    </a:lnTo>
                    <a:lnTo>
                      <a:pt x="27" y="12"/>
                    </a:lnTo>
                    <a:lnTo>
                      <a:pt x="23" y="11"/>
                    </a:lnTo>
                    <a:lnTo>
                      <a:pt x="20" y="11"/>
                    </a:lnTo>
                    <a:lnTo>
                      <a:pt x="18" y="11"/>
                    </a:lnTo>
                    <a:lnTo>
                      <a:pt x="12" y="9"/>
                    </a:lnTo>
                    <a:lnTo>
                      <a:pt x="10" y="9"/>
                    </a:lnTo>
                    <a:lnTo>
                      <a:pt x="7" y="9"/>
                    </a:lnTo>
                    <a:lnTo>
                      <a:pt x="0" y="25"/>
                    </a:lnTo>
                    <a:lnTo>
                      <a:pt x="2" y="25"/>
                    </a:lnTo>
                    <a:lnTo>
                      <a:pt x="6" y="27"/>
                    </a:lnTo>
                    <a:lnTo>
                      <a:pt x="10" y="28"/>
                    </a:lnTo>
                    <a:lnTo>
                      <a:pt x="12" y="28"/>
                    </a:lnTo>
                    <a:lnTo>
                      <a:pt x="15" y="28"/>
                    </a:lnTo>
                    <a:lnTo>
                      <a:pt x="19" y="28"/>
                    </a:lnTo>
                    <a:lnTo>
                      <a:pt x="22" y="29"/>
                    </a:lnTo>
                    <a:lnTo>
                      <a:pt x="26" y="29"/>
                    </a:lnTo>
                    <a:lnTo>
                      <a:pt x="31" y="31"/>
                    </a:lnTo>
                    <a:lnTo>
                      <a:pt x="35" y="31"/>
                    </a:lnTo>
                    <a:lnTo>
                      <a:pt x="41" y="32"/>
                    </a:lnTo>
                    <a:lnTo>
                      <a:pt x="45" y="32"/>
                    </a:lnTo>
                    <a:lnTo>
                      <a:pt x="50" y="33"/>
                    </a:lnTo>
                    <a:lnTo>
                      <a:pt x="55" y="33"/>
                    </a:lnTo>
                    <a:lnTo>
                      <a:pt x="61" y="33"/>
                    </a:lnTo>
                    <a:lnTo>
                      <a:pt x="66" y="33"/>
                    </a:lnTo>
                    <a:lnTo>
                      <a:pt x="73" y="35"/>
                    </a:lnTo>
                    <a:lnTo>
                      <a:pt x="75" y="35"/>
                    </a:lnTo>
                    <a:lnTo>
                      <a:pt x="78" y="35"/>
                    </a:lnTo>
                    <a:lnTo>
                      <a:pt x="82" y="35"/>
                    </a:lnTo>
                    <a:lnTo>
                      <a:pt x="86" y="36"/>
                    </a:lnTo>
                    <a:lnTo>
                      <a:pt x="89" y="36"/>
                    </a:lnTo>
                    <a:lnTo>
                      <a:pt x="93" y="36"/>
                    </a:lnTo>
                    <a:lnTo>
                      <a:pt x="96" y="36"/>
                    </a:lnTo>
                    <a:lnTo>
                      <a:pt x="100" y="36"/>
                    </a:lnTo>
                    <a:lnTo>
                      <a:pt x="104" y="36"/>
                    </a:lnTo>
                    <a:lnTo>
                      <a:pt x="106" y="36"/>
                    </a:lnTo>
                    <a:lnTo>
                      <a:pt x="110" y="36"/>
                    </a:lnTo>
                    <a:lnTo>
                      <a:pt x="114" y="37"/>
                    </a:lnTo>
                    <a:lnTo>
                      <a:pt x="117" y="37"/>
                    </a:lnTo>
                    <a:lnTo>
                      <a:pt x="121" y="37"/>
                    </a:lnTo>
                    <a:lnTo>
                      <a:pt x="125" y="37"/>
                    </a:lnTo>
                    <a:lnTo>
                      <a:pt x="129" y="37"/>
                    </a:lnTo>
                    <a:lnTo>
                      <a:pt x="133" y="37"/>
                    </a:lnTo>
                    <a:lnTo>
                      <a:pt x="137" y="37"/>
                    </a:lnTo>
                    <a:lnTo>
                      <a:pt x="141" y="37"/>
                    </a:lnTo>
                    <a:lnTo>
                      <a:pt x="145" y="37"/>
                    </a:lnTo>
                    <a:lnTo>
                      <a:pt x="149" y="36"/>
                    </a:lnTo>
                    <a:lnTo>
                      <a:pt x="153" y="36"/>
                    </a:lnTo>
                    <a:lnTo>
                      <a:pt x="157" y="36"/>
                    </a:lnTo>
                    <a:lnTo>
                      <a:pt x="161" y="36"/>
                    </a:lnTo>
                    <a:lnTo>
                      <a:pt x="164" y="35"/>
                    </a:lnTo>
                    <a:lnTo>
                      <a:pt x="168" y="35"/>
                    </a:lnTo>
                    <a:lnTo>
                      <a:pt x="172" y="35"/>
                    </a:lnTo>
                    <a:lnTo>
                      <a:pt x="176" y="35"/>
                    </a:lnTo>
                    <a:lnTo>
                      <a:pt x="180" y="35"/>
                    </a:lnTo>
                    <a:lnTo>
                      <a:pt x="183" y="33"/>
                    </a:lnTo>
                    <a:lnTo>
                      <a:pt x="187" y="33"/>
                    </a:lnTo>
                    <a:lnTo>
                      <a:pt x="189" y="33"/>
                    </a:lnTo>
                    <a:lnTo>
                      <a:pt x="193" y="33"/>
                    </a:lnTo>
                    <a:lnTo>
                      <a:pt x="196" y="33"/>
                    </a:lnTo>
                    <a:lnTo>
                      <a:pt x="200" y="33"/>
                    </a:lnTo>
                    <a:lnTo>
                      <a:pt x="204" y="33"/>
                    </a:lnTo>
                    <a:lnTo>
                      <a:pt x="210" y="32"/>
                    </a:lnTo>
                    <a:lnTo>
                      <a:pt x="215" y="31"/>
                    </a:lnTo>
                    <a:lnTo>
                      <a:pt x="222" y="31"/>
                    </a:lnTo>
                    <a:lnTo>
                      <a:pt x="227" y="29"/>
                    </a:lnTo>
                    <a:lnTo>
                      <a:pt x="232" y="28"/>
                    </a:lnTo>
                    <a:lnTo>
                      <a:pt x="238" y="28"/>
                    </a:lnTo>
                    <a:lnTo>
                      <a:pt x="242" y="28"/>
                    </a:lnTo>
                    <a:lnTo>
                      <a:pt x="247" y="28"/>
                    </a:lnTo>
                    <a:lnTo>
                      <a:pt x="251" y="27"/>
                    </a:lnTo>
                    <a:lnTo>
                      <a:pt x="255" y="25"/>
                    </a:lnTo>
                    <a:lnTo>
                      <a:pt x="259" y="25"/>
                    </a:lnTo>
                    <a:lnTo>
                      <a:pt x="263" y="24"/>
                    </a:lnTo>
                    <a:lnTo>
                      <a:pt x="266" y="23"/>
                    </a:lnTo>
                    <a:lnTo>
                      <a:pt x="269" y="23"/>
                    </a:lnTo>
                    <a:lnTo>
                      <a:pt x="271" y="23"/>
                    </a:lnTo>
                    <a:lnTo>
                      <a:pt x="275" y="23"/>
                    </a:lnTo>
                    <a:lnTo>
                      <a:pt x="278" y="21"/>
                    </a:lnTo>
                    <a:lnTo>
                      <a:pt x="282" y="20"/>
                    </a:lnTo>
                    <a:lnTo>
                      <a:pt x="283" y="20"/>
                    </a:lnTo>
                    <a:lnTo>
                      <a:pt x="285" y="20"/>
                    </a:lnTo>
                    <a:lnTo>
                      <a:pt x="287"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47" name="Freeform 100">
                <a:extLst>
                  <a:ext uri="{FF2B5EF4-FFF2-40B4-BE49-F238E27FC236}">
                    <a16:creationId xmlns:a16="http://schemas.microsoft.com/office/drawing/2014/main" id="{236AD7B1-52F4-45D3-91EE-E1FFCBD7919C}"/>
                  </a:ext>
                </a:extLst>
              </p:cNvPr>
              <p:cNvSpPr>
                <a:spLocks/>
              </p:cNvSpPr>
              <p:nvPr/>
            </p:nvSpPr>
            <p:spPr bwMode="auto">
              <a:xfrm>
                <a:off x="3444" y="1132"/>
                <a:ext cx="24" cy="91"/>
              </a:xfrm>
              <a:custGeom>
                <a:avLst/>
                <a:gdLst>
                  <a:gd name="T0" fmla="*/ 0 w 25"/>
                  <a:gd name="T1" fmla="*/ 3 h 88"/>
                  <a:gd name="T2" fmla="*/ 24 w 25"/>
                  <a:gd name="T3" fmla="*/ 251 h 88"/>
                  <a:gd name="T4" fmla="*/ 27 w 25"/>
                  <a:gd name="T5" fmla="*/ 254 h 88"/>
                  <a:gd name="T6" fmla="*/ 44 w 25"/>
                  <a:gd name="T7" fmla="*/ 254 h 88"/>
                  <a:gd name="T8" fmla="*/ 60 w 25"/>
                  <a:gd name="T9" fmla="*/ 254 h 88"/>
                  <a:gd name="T10" fmla="*/ 69 w 25"/>
                  <a:gd name="T11" fmla="*/ 247 h 88"/>
                  <a:gd name="T12" fmla="*/ 69 w 25"/>
                  <a:gd name="T13" fmla="*/ 241 h 88"/>
                  <a:gd name="T14" fmla="*/ 69 w 25"/>
                  <a:gd name="T15" fmla="*/ 227 h 88"/>
                  <a:gd name="T16" fmla="*/ 69 w 25"/>
                  <a:gd name="T17" fmla="*/ 214 h 88"/>
                  <a:gd name="T18" fmla="*/ 69 w 25"/>
                  <a:gd name="T19" fmla="*/ 198 h 88"/>
                  <a:gd name="T20" fmla="*/ 67 w 25"/>
                  <a:gd name="T21" fmla="*/ 190 h 88"/>
                  <a:gd name="T22" fmla="*/ 67 w 25"/>
                  <a:gd name="T23" fmla="*/ 179 h 88"/>
                  <a:gd name="T24" fmla="*/ 67 w 25"/>
                  <a:gd name="T25" fmla="*/ 163 h 88"/>
                  <a:gd name="T26" fmla="*/ 67 w 25"/>
                  <a:gd name="T27" fmla="*/ 160 h 88"/>
                  <a:gd name="T28" fmla="*/ 62 w 25"/>
                  <a:gd name="T29" fmla="*/ 145 h 88"/>
                  <a:gd name="T30" fmla="*/ 62 w 25"/>
                  <a:gd name="T31" fmla="*/ 135 h 88"/>
                  <a:gd name="T32" fmla="*/ 62 w 25"/>
                  <a:gd name="T33" fmla="*/ 125 h 88"/>
                  <a:gd name="T34" fmla="*/ 62 w 25"/>
                  <a:gd name="T35" fmla="*/ 115 h 88"/>
                  <a:gd name="T36" fmla="*/ 62 w 25"/>
                  <a:gd name="T37" fmla="*/ 103 h 88"/>
                  <a:gd name="T38" fmla="*/ 62 w 25"/>
                  <a:gd name="T39" fmla="*/ 90 h 88"/>
                  <a:gd name="T40" fmla="*/ 60 w 25"/>
                  <a:gd name="T41" fmla="*/ 80 h 88"/>
                  <a:gd name="T42" fmla="*/ 60 w 25"/>
                  <a:gd name="T43" fmla="*/ 69 h 88"/>
                  <a:gd name="T44" fmla="*/ 60 w 25"/>
                  <a:gd name="T45" fmla="*/ 60 h 88"/>
                  <a:gd name="T46" fmla="*/ 55 w 25"/>
                  <a:gd name="T47" fmla="*/ 48 h 88"/>
                  <a:gd name="T48" fmla="*/ 55 w 25"/>
                  <a:gd name="T49" fmla="*/ 38 h 88"/>
                  <a:gd name="T50" fmla="*/ 55 w 25"/>
                  <a:gd name="T51" fmla="*/ 30 h 88"/>
                  <a:gd name="T52" fmla="*/ 49 w 25"/>
                  <a:gd name="T53" fmla="*/ 15 h 88"/>
                  <a:gd name="T54" fmla="*/ 49 w 25"/>
                  <a:gd name="T55" fmla="*/ 3 h 88"/>
                  <a:gd name="T56" fmla="*/ 49 w 25"/>
                  <a:gd name="T57" fmla="*/ 0 h 88"/>
                  <a:gd name="T58" fmla="*/ 49 w 25"/>
                  <a:gd name="T59" fmla="*/ 0 h 88"/>
                  <a:gd name="T60" fmla="*/ 0 w 25"/>
                  <a:gd name="T61" fmla="*/ 3 h 88"/>
                  <a:gd name="T62" fmla="*/ 0 w 25"/>
                  <a:gd name="T63" fmla="*/ 3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
                  <a:gd name="T97" fmla="*/ 0 h 88"/>
                  <a:gd name="T98" fmla="*/ 25 w 25"/>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 h="88">
                    <a:moveTo>
                      <a:pt x="0" y="3"/>
                    </a:moveTo>
                    <a:lnTo>
                      <a:pt x="9" y="87"/>
                    </a:lnTo>
                    <a:lnTo>
                      <a:pt x="10" y="88"/>
                    </a:lnTo>
                    <a:lnTo>
                      <a:pt x="16" y="88"/>
                    </a:lnTo>
                    <a:lnTo>
                      <a:pt x="21" y="88"/>
                    </a:lnTo>
                    <a:lnTo>
                      <a:pt x="25" y="86"/>
                    </a:lnTo>
                    <a:lnTo>
                      <a:pt x="25" y="83"/>
                    </a:lnTo>
                    <a:lnTo>
                      <a:pt x="25" y="79"/>
                    </a:lnTo>
                    <a:lnTo>
                      <a:pt x="25" y="74"/>
                    </a:lnTo>
                    <a:lnTo>
                      <a:pt x="25" y="68"/>
                    </a:lnTo>
                    <a:lnTo>
                      <a:pt x="24" y="66"/>
                    </a:lnTo>
                    <a:lnTo>
                      <a:pt x="24" y="61"/>
                    </a:lnTo>
                    <a:lnTo>
                      <a:pt x="24" y="57"/>
                    </a:lnTo>
                    <a:lnTo>
                      <a:pt x="24" y="55"/>
                    </a:lnTo>
                    <a:lnTo>
                      <a:pt x="22" y="51"/>
                    </a:lnTo>
                    <a:lnTo>
                      <a:pt x="22" y="47"/>
                    </a:lnTo>
                    <a:lnTo>
                      <a:pt x="22" y="43"/>
                    </a:lnTo>
                    <a:lnTo>
                      <a:pt x="22" y="40"/>
                    </a:lnTo>
                    <a:lnTo>
                      <a:pt x="22" y="36"/>
                    </a:lnTo>
                    <a:lnTo>
                      <a:pt x="22" y="31"/>
                    </a:lnTo>
                    <a:lnTo>
                      <a:pt x="21" y="28"/>
                    </a:lnTo>
                    <a:lnTo>
                      <a:pt x="21" y="24"/>
                    </a:lnTo>
                    <a:lnTo>
                      <a:pt x="21" y="20"/>
                    </a:lnTo>
                    <a:lnTo>
                      <a:pt x="20" y="17"/>
                    </a:lnTo>
                    <a:lnTo>
                      <a:pt x="20" y="13"/>
                    </a:lnTo>
                    <a:lnTo>
                      <a:pt x="20" y="11"/>
                    </a:lnTo>
                    <a:lnTo>
                      <a:pt x="18" y="5"/>
                    </a:lnTo>
                    <a:lnTo>
                      <a:pt x="18" y="3"/>
                    </a:lnTo>
                    <a:lnTo>
                      <a:pt x="18" y="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48" name="Freeform 101">
                <a:extLst>
                  <a:ext uri="{FF2B5EF4-FFF2-40B4-BE49-F238E27FC236}">
                    <a16:creationId xmlns:a16="http://schemas.microsoft.com/office/drawing/2014/main" id="{C8BB8217-249F-4B9A-B2D6-A67A1280389C}"/>
                  </a:ext>
                </a:extLst>
              </p:cNvPr>
              <p:cNvSpPr>
                <a:spLocks/>
              </p:cNvSpPr>
              <p:nvPr/>
            </p:nvSpPr>
            <p:spPr bwMode="auto">
              <a:xfrm>
                <a:off x="3456" y="1268"/>
                <a:ext cx="24" cy="121"/>
              </a:xfrm>
              <a:custGeom>
                <a:avLst/>
                <a:gdLst>
                  <a:gd name="T0" fmla="*/ 0 w 25"/>
                  <a:gd name="T1" fmla="*/ 1 h 106"/>
                  <a:gd name="T2" fmla="*/ 0 w 25"/>
                  <a:gd name="T3" fmla="*/ 1 h 106"/>
                  <a:gd name="T4" fmla="*/ 0 w 25"/>
                  <a:gd name="T5" fmla="*/ 16 h 106"/>
                  <a:gd name="T6" fmla="*/ 0 w 25"/>
                  <a:gd name="T7" fmla="*/ 18 h 106"/>
                  <a:gd name="T8" fmla="*/ 0 w 25"/>
                  <a:gd name="T9" fmla="*/ 26 h 106"/>
                  <a:gd name="T10" fmla="*/ 0 w 25"/>
                  <a:gd name="T11" fmla="*/ 37 h 106"/>
                  <a:gd name="T12" fmla="*/ 0 w 25"/>
                  <a:gd name="T13" fmla="*/ 48 h 106"/>
                  <a:gd name="T14" fmla="*/ 0 w 25"/>
                  <a:gd name="T15" fmla="*/ 61 h 106"/>
                  <a:gd name="T16" fmla="*/ 0 w 25"/>
                  <a:gd name="T17" fmla="*/ 69 h 106"/>
                  <a:gd name="T18" fmla="*/ 0 w 25"/>
                  <a:gd name="T19" fmla="*/ 85 h 106"/>
                  <a:gd name="T20" fmla="*/ 0 w 25"/>
                  <a:gd name="T21" fmla="*/ 97 h 106"/>
                  <a:gd name="T22" fmla="*/ 0 w 25"/>
                  <a:gd name="T23" fmla="*/ 110 h 106"/>
                  <a:gd name="T24" fmla="*/ 1 w 25"/>
                  <a:gd name="T25" fmla="*/ 125 h 106"/>
                  <a:gd name="T26" fmla="*/ 1 w 25"/>
                  <a:gd name="T27" fmla="*/ 139 h 106"/>
                  <a:gd name="T28" fmla="*/ 2 w 25"/>
                  <a:gd name="T29" fmla="*/ 157 h 106"/>
                  <a:gd name="T30" fmla="*/ 2 w 25"/>
                  <a:gd name="T31" fmla="*/ 165 h 106"/>
                  <a:gd name="T32" fmla="*/ 2 w 25"/>
                  <a:gd name="T33" fmla="*/ 182 h 106"/>
                  <a:gd name="T34" fmla="*/ 2 w 25"/>
                  <a:gd name="T35" fmla="*/ 196 h 106"/>
                  <a:gd name="T36" fmla="*/ 4 w 25"/>
                  <a:gd name="T37" fmla="*/ 207 h 106"/>
                  <a:gd name="T38" fmla="*/ 4 w 25"/>
                  <a:gd name="T39" fmla="*/ 223 h 106"/>
                  <a:gd name="T40" fmla="*/ 4 w 25"/>
                  <a:gd name="T41" fmla="*/ 234 h 106"/>
                  <a:gd name="T42" fmla="*/ 15 w 25"/>
                  <a:gd name="T43" fmla="*/ 251 h 106"/>
                  <a:gd name="T44" fmla="*/ 15 w 25"/>
                  <a:gd name="T45" fmla="*/ 264 h 106"/>
                  <a:gd name="T46" fmla="*/ 15 w 25"/>
                  <a:gd name="T47" fmla="*/ 271 h 106"/>
                  <a:gd name="T48" fmla="*/ 15 w 25"/>
                  <a:gd name="T49" fmla="*/ 283 h 106"/>
                  <a:gd name="T50" fmla="*/ 17 w 25"/>
                  <a:gd name="T51" fmla="*/ 290 h 106"/>
                  <a:gd name="T52" fmla="*/ 17 w 25"/>
                  <a:gd name="T53" fmla="*/ 303 h 106"/>
                  <a:gd name="T54" fmla="*/ 21 w 25"/>
                  <a:gd name="T55" fmla="*/ 309 h 106"/>
                  <a:gd name="T56" fmla="*/ 24 w 25"/>
                  <a:gd name="T57" fmla="*/ 320 h 106"/>
                  <a:gd name="T58" fmla="*/ 38 w 25"/>
                  <a:gd name="T59" fmla="*/ 323 h 106"/>
                  <a:gd name="T60" fmla="*/ 54 w 25"/>
                  <a:gd name="T61" fmla="*/ 320 h 106"/>
                  <a:gd name="T62" fmla="*/ 63 w 25"/>
                  <a:gd name="T63" fmla="*/ 314 h 106"/>
                  <a:gd name="T64" fmla="*/ 69 w 25"/>
                  <a:gd name="T65" fmla="*/ 309 h 106"/>
                  <a:gd name="T66" fmla="*/ 67 w 25"/>
                  <a:gd name="T67" fmla="*/ 303 h 106"/>
                  <a:gd name="T68" fmla="*/ 67 w 25"/>
                  <a:gd name="T69" fmla="*/ 290 h 106"/>
                  <a:gd name="T70" fmla="*/ 67 w 25"/>
                  <a:gd name="T71" fmla="*/ 283 h 106"/>
                  <a:gd name="T72" fmla="*/ 67 w 25"/>
                  <a:gd name="T73" fmla="*/ 273 h 106"/>
                  <a:gd name="T74" fmla="*/ 67 w 25"/>
                  <a:gd name="T75" fmla="*/ 265 h 106"/>
                  <a:gd name="T76" fmla="*/ 67 w 25"/>
                  <a:gd name="T77" fmla="*/ 256 h 106"/>
                  <a:gd name="T78" fmla="*/ 63 w 25"/>
                  <a:gd name="T79" fmla="*/ 240 h 106"/>
                  <a:gd name="T80" fmla="*/ 63 w 25"/>
                  <a:gd name="T81" fmla="*/ 229 h 106"/>
                  <a:gd name="T82" fmla="*/ 63 w 25"/>
                  <a:gd name="T83" fmla="*/ 216 h 106"/>
                  <a:gd name="T84" fmla="*/ 63 w 25"/>
                  <a:gd name="T85" fmla="*/ 206 h 106"/>
                  <a:gd name="T86" fmla="*/ 60 w 25"/>
                  <a:gd name="T87" fmla="*/ 191 h 106"/>
                  <a:gd name="T88" fmla="*/ 60 w 25"/>
                  <a:gd name="T89" fmla="*/ 177 h 106"/>
                  <a:gd name="T90" fmla="*/ 60 w 25"/>
                  <a:gd name="T91" fmla="*/ 162 h 106"/>
                  <a:gd name="T92" fmla="*/ 60 w 25"/>
                  <a:gd name="T93" fmla="*/ 145 h 106"/>
                  <a:gd name="T94" fmla="*/ 55 w 25"/>
                  <a:gd name="T95" fmla="*/ 129 h 106"/>
                  <a:gd name="T96" fmla="*/ 55 w 25"/>
                  <a:gd name="T97" fmla="*/ 122 h 106"/>
                  <a:gd name="T98" fmla="*/ 55 w 25"/>
                  <a:gd name="T99" fmla="*/ 109 h 106"/>
                  <a:gd name="T100" fmla="*/ 55 w 25"/>
                  <a:gd name="T101" fmla="*/ 96 h 106"/>
                  <a:gd name="T102" fmla="*/ 54 w 25"/>
                  <a:gd name="T103" fmla="*/ 76 h 106"/>
                  <a:gd name="T104" fmla="*/ 54 w 25"/>
                  <a:gd name="T105" fmla="*/ 66 h 106"/>
                  <a:gd name="T106" fmla="*/ 54 w 25"/>
                  <a:gd name="T107" fmla="*/ 52 h 106"/>
                  <a:gd name="T108" fmla="*/ 54 w 25"/>
                  <a:gd name="T109" fmla="*/ 46 h 106"/>
                  <a:gd name="T110" fmla="*/ 54 w 25"/>
                  <a:gd name="T111" fmla="*/ 29 h 106"/>
                  <a:gd name="T112" fmla="*/ 54 w 25"/>
                  <a:gd name="T113" fmla="*/ 23 h 106"/>
                  <a:gd name="T114" fmla="*/ 54 w 25"/>
                  <a:gd name="T115" fmla="*/ 16 h 106"/>
                  <a:gd name="T116" fmla="*/ 54 w 25"/>
                  <a:gd name="T117" fmla="*/ 2 h 106"/>
                  <a:gd name="T118" fmla="*/ 54 w 25"/>
                  <a:gd name="T119" fmla="*/ 0 h 106"/>
                  <a:gd name="T120" fmla="*/ 54 w 25"/>
                  <a:gd name="T121" fmla="*/ 0 h 106"/>
                  <a:gd name="T122" fmla="*/ 0 w 25"/>
                  <a:gd name="T123" fmla="*/ 1 h 106"/>
                  <a:gd name="T124" fmla="*/ 0 w 25"/>
                  <a:gd name="T125" fmla="*/ 1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
                  <a:gd name="T190" fmla="*/ 0 h 106"/>
                  <a:gd name="T191" fmla="*/ 25 w 25"/>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 h="106">
                    <a:moveTo>
                      <a:pt x="0" y="1"/>
                    </a:moveTo>
                    <a:lnTo>
                      <a:pt x="0" y="1"/>
                    </a:lnTo>
                    <a:lnTo>
                      <a:pt x="0" y="5"/>
                    </a:lnTo>
                    <a:lnTo>
                      <a:pt x="0" y="6"/>
                    </a:lnTo>
                    <a:lnTo>
                      <a:pt x="0" y="9"/>
                    </a:lnTo>
                    <a:lnTo>
                      <a:pt x="0" y="12"/>
                    </a:lnTo>
                    <a:lnTo>
                      <a:pt x="0" y="16"/>
                    </a:lnTo>
                    <a:lnTo>
                      <a:pt x="0" y="20"/>
                    </a:lnTo>
                    <a:lnTo>
                      <a:pt x="0" y="23"/>
                    </a:lnTo>
                    <a:lnTo>
                      <a:pt x="0" y="27"/>
                    </a:lnTo>
                    <a:lnTo>
                      <a:pt x="0" y="32"/>
                    </a:lnTo>
                    <a:lnTo>
                      <a:pt x="0" y="36"/>
                    </a:lnTo>
                    <a:lnTo>
                      <a:pt x="1" y="41"/>
                    </a:lnTo>
                    <a:lnTo>
                      <a:pt x="1" y="45"/>
                    </a:lnTo>
                    <a:lnTo>
                      <a:pt x="2" y="51"/>
                    </a:lnTo>
                    <a:lnTo>
                      <a:pt x="2" y="55"/>
                    </a:lnTo>
                    <a:lnTo>
                      <a:pt x="2" y="59"/>
                    </a:lnTo>
                    <a:lnTo>
                      <a:pt x="2" y="64"/>
                    </a:lnTo>
                    <a:lnTo>
                      <a:pt x="4" y="68"/>
                    </a:lnTo>
                    <a:lnTo>
                      <a:pt x="4" y="73"/>
                    </a:lnTo>
                    <a:lnTo>
                      <a:pt x="4" y="77"/>
                    </a:lnTo>
                    <a:lnTo>
                      <a:pt x="5" y="82"/>
                    </a:lnTo>
                    <a:lnTo>
                      <a:pt x="5" y="86"/>
                    </a:lnTo>
                    <a:lnTo>
                      <a:pt x="5" y="88"/>
                    </a:lnTo>
                    <a:lnTo>
                      <a:pt x="5" y="92"/>
                    </a:lnTo>
                    <a:lnTo>
                      <a:pt x="6" y="95"/>
                    </a:lnTo>
                    <a:lnTo>
                      <a:pt x="6" y="99"/>
                    </a:lnTo>
                    <a:lnTo>
                      <a:pt x="8" y="102"/>
                    </a:lnTo>
                    <a:lnTo>
                      <a:pt x="9" y="104"/>
                    </a:lnTo>
                    <a:lnTo>
                      <a:pt x="13" y="106"/>
                    </a:lnTo>
                    <a:lnTo>
                      <a:pt x="19" y="104"/>
                    </a:lnTo>
                    <a:lnTo>
                      <a:pt x="23" y="103"/>
                    </a:lnTo>
                    <a:lnTo>
                      <a:pt x="25" y="102"/>
                    </a:lnTo>
                    <a:lnTo>
                      <a:pt x="24" y="99"/>
                    </a:lnTo>
                    <a:lnTo>
                      <a:pt x="24" y="95"/>
                    </a:lnTo>
                    <a:lnTo>
                      <a:pt x="24" y="92"/>
                    </a:lnTo>
                    <a:lnTo>
                      <a:pt x="24" y="90"/>
                    </a:lnTo>
                    <a:lnTo>
                      <a:pt x="24" y="87"/>
                    </a:lnTo>
                    <a:lnTo>
                      <a:pt x="24" y="84"/>
                    </a:lnTo>
                    <a:lnTo>
                      <a:pt x="23" y="79"/>
                    </a:lnTo>
                    <a:lnTo>
                      <a:pt x="23" y="75"/>
                    </a:lnTo>
                    <a:lnTo>
                      <a:pt x="23" y="71"/>
                    </a:lnTo>
                    <a:lnTo>
                      <a:pt x="23" y="67"/>
                    </a:lnTo>
                    <a:lnTo>
                      <a:pt x="21" y="63"/>
                    </a:lnTo>
                    <a:lnTo>
                      <a:pt x="21" y="57"/>
                    </a:lnTo>
                    <a:lnTo>
                      <a:pt x="21" y="53"/>
                    </a:lnTo>
                    <a:lnTo>
                      <a:pt x="21" y="48"/>
                    </a:lnTo>
                    <a:lnTo>
                      <a:pt x="20" y="43"/>
                    </a:lnTo>
                    <a:lnTo>
                      <a:pt x="20" y="39"/>
                    </a:lnTo>
                    <a:lnTo>
                      <a:pt x="20" y="35"/>
                    </a:lnTo>
                    <a:lnTo>
                      <a:pt x="20" y="31"/>
                    </a:lnTo>
                    <a:lnTo>
                      <a:pt x="19" y="25"/>
                    </a:lnTo>
                    <a:lnTo>
                      <a:pt x="19" y="21"/>
                    </a:lnTo>
                    <a:lnTo>
                      <a:pt x="19" y="17"/>
                    </a:lnTo>
                    <a:lnTo>
                      <a:pt x="19" y="15"/>
                    </a:lnTo>
                    <a:lnTo>
                      <a:pt x="19" y="10"/>
                    </a:lnTo>
                    <a:lnTo>
                      <a:pt x="19" y="8"/>
                    </a:lnTo>
                    <a:lnTo>
                      <a:pt x="19" y="5"/>
                    </a:lnTo>
                    <a:lnTo>
                      <a:pt x="19" y="2"/>
                    </a:lnTo>
                    <a:lnTo>
                      <a:pt x="19" y="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49" name="Freeform 102">
                <a:extLst>
                  <a:ext uri="{FF2B5EF4-FFF2-40B4-BE49-F238E27FC236}">
                    <a16:creationId xmlns:a16="http://schemas.microsoft.com/office/drawing/2014/main" id="{72BF5CB5-92AF-4A2C-A4FF-1CD5ACEA99EE}"/>
                  </a:ext>
                </a:extLst>
              </p:cNvPr>
              <p:cNvSpPr>
                <a:spLocks/>
              </p:cNvSpPr>
              <p:nvPr/>
            </p:nvSpPr>
            <p:spPr bwMode="auto">
              <a:xfrm>
                <a:off x="3467" y="1434"/>
                <a:ext cx="12" cy="68"/>
              </a:xfrm>
              <a:custGeom>
                <a:avLst/>
                <a:gdLst>
                  <a:gd name="T0" fmla="*/ 0 w 21"/>
                  <a:gd name="T1" fmla="*/ 16 h 61"/>
                  <a:gd name="T2" fmla="*/ 15 w 21"/>
                  <a:gd name="T3" fmla="*/ 186 h 61"/>
                  <a:gd name="T4" fmla="*/ 16 w 21"/>
                  <a:gd name="T5" fmla="*/ 186 h 61"/>
                  <a:gd name="T6" fmla="*/ 28 w 21"/>
                  <a:gd name="T7" fmla="*/ 186 h 61"/>
                  <a:gd name="T8" fmla="*/ 39 w 21"/>
                  <a:gd name="T9" fmla="*/ 186 h 61"/>
                  <a:gd name="T10" fmla="*/ 47 w 21"/>
                  <a:gd name="T11" fmla="*/ 170 h 61"/>
                  <a:gd name="T12" fmla="*/ 47 w 21"/>
                  <a:gd name="T13" fmla="*/ 165 h 61"/>
                  <a:gd name="T14" fmla="*/ 47 w 21"/>
                  <a:gd name="T15" fmla="*/ 158 h 61"/>
                  <a:gd name="T16" fmla="*/ 47 w 21"/>
                  <a:gd name="T17" fmla="*/ 145 h 61"/>
                  <a:gd name="T18" fmla="*/ 47 w 21"/>
                  <a:gd name="T19" fmla="*/ 139 h 61"/>
                  <a:gd name="T20" fmla="*/ 47 w 21"/>
                  <a:gd name="T21" fmla="*/ 124 h 61"/>
                  <a:gd name="T22" fmla="*/ 47 w 21"/>
                  <a:gd name="T23" fmla="*/ 113 h 61"/>
                  <a:gd name="T24" fmla="*/ 47 w 21"/>
                  <a:gd name="T25" fmla="*/ 97 h 61"/>
                  <a:gd name="T26" fmla="*/ 47 w 21"/>
                  <a:gd name="T27" fmla="*/ 86 h 61"/>
                  <a:gd name="T28" fmla="*/ 43 w 21"/>
                  <a:gd name="T29" fmla="*/ 69 h 61"/>
                  <a:gd name="T30" fmla="*/ 43 w 21"/>
                  <a:gd name="T31" fmla="*/ 58 h 61"/>
                  <a:gd name="T32" fmla="*/ 41 w 21"/>
                  <a:gd name="T33" fmla="*/ 45 h 61"/>
                  <a:gd name="T34" fmla="*/ 41 w 21"/>
                  <a:gd name="T35" fmla="*/ 33 h 61"/>
                  <a:gd name="T36" fmla="*/ 39 w 21"/>
                  <a:gd name="T37" fmla="*/ 23 h 61"/>
                  <a:gd name="T38" fmla="*/ 39 w 21"/>
                  <a:gd name="T39" fmla="*/ 16 h 61"/>
                  <a:gd name="T40" fmla="*/ 34 w 21"/>
                  <a:gd name="T41" fmla="*/ 3 h 61"/>
                  <a:gd name="T42" fmla="*/ 34 w 21"/>
                  <a:gd name="T43" fmla="*/ 1 h 61"/>
                  <a:gd name="T44" fmla="*/ 24 w 21"/>
                  <a:gd name="T45" fmla="*/ 0 h 61"/>
                  <a:gd name="T46" fmla="*/ 15 w 21"/>
                  <a:gd name="T47" fmla="*/ 1 h 61"/>
                  <a:gd name="T48" fmla="*/ 2 w 21"/>
                  <a:gd name="T49" fmla="*/ 3 h 61"/>
                  <a:gd name="T50" fmla="*/ 0 w 21"/>
                  <a:gd name="T51" fmla="*/ 16 h 61"/>
                  <a:gd name="T52" fmla="*/ 0 w 21"/>
                  <a:gd name="T53" fmla="*/ 16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61"/>
                  <a:gd name="T83" fmla="*/ 21 w 21"/>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61">
                    <a:moveTo>
                      <a:pt x="0" y="5"/>
                    </a:moveTo>
                    <a:lnTo>
                      <a:pt x="6" y="61"/>
                    </a:lnTo>
                    <a:lnTo>
                      <a:pt x="7" y="61"/>
                    </a:lnTo>
                    <a:lnTo>
                      <a:pt x="13" y="61"/>
                    </a:lnTo>
                    <a:lnTo>
                      <a:pt x="17" y="61"/>
                    </a:lnTo>
                    <a:lnTo>
                      <a:pt x="21" y="57"/>
                    </a:lnTo>
                    <a:lnTo>
                      <a:pt x="21" y="55"/>
                    </a:lnTo>
                    <a:lnTo>
                      <a:pt x="21" y="52"/>
                    </a:lnTo>
                    <a:lnTo>
                      <a:pt x="21" y="48"/>
                    </a:lnTo>
                    <a:lnTo>
                      <a:pt x="21" y="45"/>
                    </a:lnTo>
                    <a:lnTo>
                      <a:pt x="21" y="41"/>
                    </a:lnTo>
                    <a:lnTo>
                      <a:pt x="21" y="37"/>
                    </a:lnTo>
                    <a:lnTo>
                      <a:pt x="21" y="32"/>
                    </a:lnTo>
                    <a:lnTo>
                      <a:pt x="21" y="28"/>
                    </a:lnTo>
                    <a:lnTo>
                      <a:pt x="19" y="23"/>
                    </a:lnTo>
                    <a:lnTo>
                      <a:pt x="19" y="19"/>
                    </a:lnTo>
                    <a:lnTo>
                      <a:pt x="18" y="15"/>
                    </a:lnTo>
                    <a:lnTo>
                      <a:pt x="18" y="11"/>
                    </a:lnTo>
                    <a:lnTo>
                      <a:pt x="17" y="8"/>
                    </a:lnTo>
                    <a:lnTo>
                      <a:pt x="17" y="5"/>
                    </a:lnTo>
                    <a:lnTo>
                      <a:pt x="15" y="3"/>
                    </a:lnTo>
                    <a:lnTo>
                      <a:pt x="15" y="1"/>
                    </a:lnTo>
                    <a:lnTo>
                      <a:pt x="11" y="0"/>
                    </a:lnTo>
                    <a:lnTo>
                      <a:pt x="6" y="1"/>
                    </a:lnTo>
                    <a:lnTo>
                      <a:pt x="2" y="3"/>
                    </a:lnTo>
                    <a:lnTo>
                      <a:pt x="0"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50" name="Freeform 103">
                <a:extLst>
                  <a:ext uri="{FF2B5EF4-FFF2-40B4-BE49-F238E27FC236}">
                    <a16:creationId xmlns:a16="http://schemas.microsoft.com/office/drawing/2014/main" id="{ADE4D488-6C02-45F5-9283-12A67F4DFDDA}"/>
                  </a:ext>
                </a:extLst>
              </p:cNvPr>
              <p:cNvSpPr>
                <a:spLocks/>
              </p:cNvSpPr>
              <p:nvPr/>
            </p:nvSpPr>
            <p:spPr bwMode="auto">
              <a:xfrm>
                <a:off x="2842" y="1230"/>
                <a:ext cx="59" cy="60"/>
              </a:xfrm>
              <a:custGeom>
                <a:avLst/>
                <a:gdLst>
                  <a:gd name="T0" fmla="*/ 112 w 47"/>
                  <a:gd name="T1" fmla="*/ 2 h 46"/>
                  <a:gd name="T2" fmla="*/ 99 w 47"/>
                  <a:gd name="T3" fmla="*/ 3 h 46"/>
                  <a:gd name="T4" fmla="*/ 90 w 47"/>
                  <a:gd name="T5" fmla="*/ 18 h 46"/>
                  <a:gd name="T6" fmla="*/ 87 w 47"/>
                  <a:gd name="T7" fmla="*/ 20 h 46"/>
                  <a:gd name="T8" fmla="*/ 77 w 47"/>
                  <a:gd name="T9" fmla="*/ 33 h 46"/>
                  <a:gd name="T10" fmla="*/ 67 w 47"/>
                  <a:gd name="T11" fmla="*/ 42 h 46"/>
                  <a:gd name="T12" fmla="*/ 53 w 47"/>
                  <a:gd name="T13" fmla="*/ 47 h 46"/>
                  <a:gd name="T14" fmla="*/ 43 w 47"/>
                  <a:gd name="T15" fmla="*/ 60 h 46"/>
                  <a:gd name="T16" fmla="*/ 37 w 47"/>
                  <a:gd name="T17" fmla="*/ 75 h 46"/>
                  <a:gd name="T18" fmla="*/ 23 w 47"/>
                  <a:gd name="T19" fmla="*/ 85 h 46"/>
                  <a:gd name="T20" fmla="*/ 20 w 47"/>
                  <a:gd name="T21" fmla="*/ 96 h 46"/>
                  <a:gd name="T22" fmla="*/ 14 w 47"/>
                  <a:gd name="T23" fmla="*/ 101 h 46"/>
                  <a:gd name="T24" fmla="*/ 2 w 47"/>
                  <a:gd name="T25" fmla="*/ 110 h 46"/>
                  <a:gd name="T26" fmla="*/ 0 w 47"/>
                  <a:gd name="T27" fmla="*/ 125 h 46"/>
                  <a:gd name="T28" fmla="*/ 0 w 47"/>
                  <a:gd name="T29" fmla="*/ 140 h 46"/>
                  <a:gd name="T30" fmla="*/ 3 w 47"/>
                  <a:gd name="T31" fmla="*/ 140 h 46"/>
                  <a:gd name="T32" fmla="*/ 29 w 47"/>
                  <a:gd name="T33" fmla="*/ 129 h 46"/>
                  <a:gd name="T34" fmla="*/ 37 w 47"/>
                  <a:gd name="T35" fmla="*/ 125 h 46"/>
                  <a:gd name="T36" fmla="*/ 47 w 47"/>
                  <a:gd name="T37" fmla="*/ 118 h 46"/>
                  <a:gd name="T38" fmla="*/ 60 w 47"/>
                  <a:gd name="T39" fmla="*/ 110 h 46"/>
                  <a:gd name="T40" fmla="*/ 77 w 47"/>
                  <a:gd name="T41" fmla="*/ 97 h 46"/>
                  <a:gd name="T42" fmla="*/ 87 w 47"/>
                  <a:gd name="T43" fmla="*/ 89 h 46"/>
                  <a:gd name="T44" fmla="*/ 98 w 47"/>
                  <a:gd name="T45" fmla="*/ 77 h 46"/>
                  <a:gd name="T46" fmla="*/ 111 w 47"/>
                  <a:gd name="T47" fmla="*/ 67 h 46"/>
                  <a:gd name="T48" fmla="*/ 123 w 47"/>
                  <a:gd name="T49" fmla="*/ 58 h 46"/>
                  <a:gd name="T50" fmla="*/ 125 w 47"/>
                  <a:gd name="T51" fmla="*/ 47 h 46"/>
                  <a:gd name="T52" fmla="*/ 132 w 47"/>
                  <a:gd name="T53" fmla="*/ 37 h 46"/>
                  <a:gd name="T54" fmla="*/ 139 w 47"/>
                  <a:gd name="T55" fmla="*/ 33 h 46"/>
                  <a:gd name="T56" fmla="*/ 141 w 47"/>
                  <a:gd name="T57" fmla="*/ 29 h 46"/>
                  <a:gd name="T58" fmla="*/ 139 w 47"/>
                  <a:gd name="T59" fmla="*/ 18 h 46"/>
                  <a:gd name="T60" fmla="*/ 132 w 47"/>
                  <a:gd name="T61" fmla="*/ 3 h 46"/>
                  <a:gd name="T62" fmla="*/ 125 w 47"/>
                  <a:gd name="T63" fmla="*/ 2 h 46"/>
                  <a:gd name="T64" fmla="*/ 125 w 47"/>
                  <a:gd name="T65" fmla="*/ 2 h 46"/>
                  <a:gd name="T66" fmla="*/ 112 w 47"/>
                  <a:gd name="T67" fmla="*/ 0 h 46"/>
                  <a:gd name="T68" fmla="*/ 112 w 47"/>
                  <a:gd name="T69" fmla="*/ 2 h 46"/>
                  <a:gd name="T70" fmla="*/ 112 w 47"/>
                  <a:gd name="T71" fmla="*/ 2 h 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
                  <a:gd name="T109" fmla="*/ 0 h 46"/>
                  <a:gd name="T110" fmla="*/ 47 w 47"/>
                  <a:gd name="T111" fmla="*/ 46 h 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 h="46">
                    <a:moveTo>
                      <a:pt x="38" y="2"/>
                    </a:moveTo>
                    <a:lnTo>
                      <a:pt x="34" y="3"/>
                    </a:lnTo>
                    <a:lnTo>
                      <a:pt x="31" y="6"/>
                    </a:lnTo>
                    <a:lnTo>
                      <a:pt x="29" y="7"/>
                    </a:lnTo>
                    <a:lnTo>
                      <a:pt x="26" y="11"/>
                    </a:lnTo>
                    <a:lnTo>
                      <a:pt x="22" y="14"/>
                    </a:lnTo>
                    <a:lnTo>
                      <a:pt x="18" y="16"/>
                    </a:lnTo>
                    <a:lnTo>
                      <a:pt x="15" y="20"/>
                    </a:lnTo>
                    <a:lnTo>
                      <a:pt x="12" y="24"/>
                    </a:lnTo>
                    <a:lnTo>
                      <a:pt x="8" y="27"/>
                    </a:lnTo>
                    <a:lnTo>
                      <a:pt x="7" y="31"/>
                    </a:lnTo>
                    <a:lnTo>
                      <a:pt x="4" y="34"/>
                    </a:lnTo>
                    <a:lnTo>
                      <a:pt x="2" y="36"/>
                    </a:lnTo>
                    <a:lnTo>
                      <a:pt x="0" y="42"/>
                    </a:lnTo>
                    <a:lnTo>
                      <a:pt x="0" y="46"/>
                    </a:lnTo>
                    <a:lnTo>
                      <a:pt x="3" y="46"/>
                    </a:lnTo>
                    <a:lnTo>
                      <a:pt x="10" y="43"/>
                    </a:lnTo>
                    <a:lnTo>
                      <a:pt x="12" y="42"/>
                    </a:lnTo>
                    <a:lnTo>
                      <a:pt x="16" y="39"/>
                    </a:lnTo>
                    <a:lnTo>
                      <a:pt x="20" y="36"/>
                    </a:lnTo>
                    <a:lnTo>
                      <a:pt x="26" y="32"/>
                    </a:lnTo>
                    <a:lnTo>
                      <a:pt x="29" y="30"/>
                    </a:lnTo>
                    <a:lnTo>
                      <a:pt x="33" y="26"/>
                    </a:lnTo>
                    <a:lnTo>
                      <a:pt x="37" y="22"/>
                    </a:lnTo>
                    <a:lnTo>
                      <a:pt x="41" y="19"/>
                    </a:lnTo>
                    <a:lnTo>
                      <a:pt x="42" y="16"/>
                    </a:lnTo>
                    <a:lnTo>
                      <a:pt x="45" y="12"/>
                    </a:lnTo>
                    <a:lnTo>
                      <a:pt x="46" y="11"/>
                    </a:lnTo>
                    <a:lnTo>
                      <a:pt x="47" y="10"/>
                    </a:lnTo>
                    <a:lnTo>
                      <a:pt x="46" y="6"/>
                    </a:lnTo>
                    <a:lnTo>
                      <a:pt x="45" y="3"/>
                    </a:lnTo>
                    <a:lnTo>
                      <a:pt x="42" y="2"/>
                    </a:lnTo>
                    <a:lnTo>
                      <a:pt x="38" y="0"/>
                    </a:lnTo>
                    <a:lnTo>
                      <a:pt x="38"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51" name="Freeform 104">
                <a:extLst>
                  <a:ext uri="{FF2B5EF4-FFF2-40B4-BE49-F238E27FC236}">
                    <a16:creationId xmlns:a16="http://schemas.microsoft.com/office/drawing/2014/main" id="{BFCA9753-2403-48DF-855B-5E093F06AD77}"/>
                  </a:ext>
                </a:extLst>
              </p:cNvPr>
              <p:cNvSpPr>
                <a:spLocks/>
              </p:cNvSpPr>
              <p:nvPr/>
            </p:nvSpPr>
            <p:spPr bwMode="auto">
              <a:xfrm>
                <a:off x="2783" y="1019"/>
                <a:ext cx="47" cy="45"/>
              </a:xfrm>
              <a:custGeom>
                <a:avLst/>
                <a:gdLst>
                  <a:gd name="T0" fmla="*/ 23 w 47"/>
                  <a:gd name="T1" fmla="*/ 0 h 42"/>
                  <a:gd name="T2" fmla="*/ 26 w 47"/>
                  <a:gd name="T3" fmla="*/ 1 h 42"/>
                  <a:gd name="T4" fmla="*/ 42 w 47"/>
                  <a:gd name="T5" fmla="*/ 15 h 42"/>
                  <a:gd name="T6" fmla="*/ 48 w 47"/>
                  <a:gd name="T7" fmla="*/ 17 h 42"/>
                  <a:gd name="T8" fmla="*/ 61 w 47"/>
                  <a:gd name="T9" fmla="*/ 29 h 42"/>
                  <a:gd name="T10" fmla="*/ 76 w 47"/>
                  <a:gd name="T11" fmla="*/ 40 h 42"/>
                  <a:gd name="T12" fmla="*/ 87 w 47"/>
                  <a:gd name="T13" fmla="*/ 53 h 42"/>
                  <a:gd name="T14" fmla="*/ 98 w 47"/>
                  <a:gd name="T15" fmla="*/ 64 h 42"/>
                  <a:gd name="T16" fmla="*/ 111 w 47"/>
                  <a:gd name="T17" fmla="*/ 70 h 42"/>
                  <a:gd name="T18" fmla="*/ 117 w 47"/>
                  <a:gd name="T19" fmla="*/ 83 h 42"/>
                  <a:gd name="T20" fmla="*/ 129 w 47"/>
                  <a:gd name="T21" fmla="*/ 94 h 42"/>
                  <a:gd name="T22" fmla="*/ 141 w 47"/>
                  <a:gd name="T23" fmla="*/ 112 h 42"/>
                  <a:gd name="T24" fmla="*/ 141 w 47"/>
                  <a:gd name="T25" fmla="*/ 128 h 42"/>
                  <a:gd name="T26" fmla="*/ 132 w 47"/>
                  <a:gd name="T27" fmla="*/ 136 h 42"/>
                  <a:gd name="T28" fmla="*/ 129 w 47"/>
                  <a:gd name="T29" fmla="*/ 139 h 42"/>
                  <a:gd name="T30" fmla="*/ 117 w 47"/>
                  <a:gd name="T31" fmla="*/ 139 h 42"/>
                  <a:gd name="T32" fmla="*/ 111 w 47"/>
                  <a:gd name="T33" fmla="*/ 136 h 42"/>
                  <a:gd name="T34" fmla="*/ 98 w 47"/>
                  <a:gd name="T35" fmla="*/ 128 h 42"/>
                  <a:gd name="T36" fmla="*/ 87 w 47"/>
                  <a:gd name="T37" fmla="*/ 125 h 42"/>
                  <a:gd name="T38" fmla="*/ 76 w 47"/>
                  <a:gd name="T39" fmla="*/ 119 h 42"/>
                  <a:gd name="T40" fmla="*/ 61 w 47"/>
                  <a:gd name="T41" fmla="*/ 112 h 42"/>
                  <a:gd name="T42" fmla="*/ 48 w 47"/>
                  <a:gd name="T43" fmla="*/ 104 h 42"/>
                  <a:gd name="T44" fmla="*/ 38 w 47"/>
                  <a:gd name="T45" fmla="*/ 91 h 42"/>
                  <a:gd name="T46" fmla="*/ 26 w 47"/>
                  <a:gd name="T47" fmla="*/ 80 h 42"/>
                  <a:gd name="T48" fmla="*/ 18 w 47"/>
                  <a:gd name="T49" fmla="*/ 70 h 42"/>
                  <a:gd name="T50" fmla="*/ 1 w 47"/>
                  <a:gd name="T51" fmla="*/ 53 h 42"/>
                  <a:gd name="T52" fmla="*/ 0 w 47"/>
                  <a:gd name="T53" fmla="*/ 43 h 42"/>
                  <a:gd name="T54" fmla="*/ 0 w 47"/>
                  <a:gd name="T55" fmla="*/ 29 h 42"/>
                  <a:gd name="T56" fmla="*/ 1 w 47"/>
                  <a:gd name="T57" fmla="*/ 22 h 42"/>
                  <a:gd name="T58" fmla="*/ 2 w 47"/>
                  <a:gd name="T59" fmla="*/ 15 h 42"/>
                  <a:gd name="T60" fmla="*/ 14 w 47"/>
                  <a:gd name="T61" fmla="*/ 3 h 42"/>
                  <a:gd name="T62" fmla="*/ 18 w 47"/>
                  <a:gd name="T63" fmla="*/ 0 h 42"/>
                  <a:gd name="T64" fmla="*/ 23 w 47"/>
                  <a:gd name="T65" fmla="*/ 0 h 42"/>
                  <a:gd name="T66" fmla="*/ 23 w 47"/>
                  <a:gd name="T67" fmla="*/ 0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42"/>
                  <a:gd name="T104" fmla="*/ 47 w 47"/>
                  <a:gd name="T105" fmla="*/ 42 h 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42">
                    <a:moveTo>
                      <a:pt x="8" y="0"/>
                    </a:moveTo>
                    <a:lnTo>
                      <a:pt x="9" y="1"/>
                    </a:lnTo>
                    <a:lnTo>
                      <a:pt x="14" y="4"/>
                    </a:lnTo>
                    <a:lnTo>
                      <a:pt x="17" y="5"/>
                    </a:lnTo>
                    <a:lnTo>
                      <a:pt x="21" y="9"/>
                    </a:lnTo>
                    <a:lnTo>
                      <a:pt x="25" y="12"/>
                    </a:lnTo>
                    <a:lnTo>
                      <a:pt x="29" y="16"/>
                    </a:lnTo>
                    <a:lnTo>
                      <a:pt x="33" y="19"/>
                    </a:lnTo>
                    <a:lnTo>
                      <a:pt x="37" y="21"/>
                    </a:lnTo>
                    <a:lnTo>
                      <a:pt x="40" y="25"/>
                    </a:lnTo>
                    <a:lnTo>
                      <a:pt x="44" y="28"/>
                    </a:lnTo>
                    <a:lnTo>
                      <a:pt x="47" y="34"/>
                    </a:lnTo>
                    <a:lnTo>
                      <a:pt x="47" y="39"/>
                    </a:lnTo>
                    <a:lnTo>
                      <a:pt x="45" y="40"/>
                    </a:lnTo>
                    <a:lnTo>
                      <a:pt x="44" y="42"/>
                    </a:lnTo>
                    <a:lnTo>
                      <a:pt x="40" y="42"/>
                    </a:lnTo>
                    <a:lnTo>
                      <a:pt x="37" y="40"/>
                    </a:lnTo>
                    <a:lnTo>
                      <a:pt x="33" y="39"/>
                    </a:lnTo>
                    <a:lnTo>
                      <a:pt x="29" y="38"/>
                    </a:lnTo>
                    <a:lnTo>
                      <a:pt x="25" y="35"/>
                    </a:lnTo>
                    <a:lnTo>
                      <a:pt x="21" y="34"/>
                    </a:lnTo>
                    <a:lnTo>
                      <a:pt x="17" y="31"/>
                    </a:lnTo>
                    <a:lnTo>
                      <a:pt x="13" y="27"/>
                    </a:lnTo>
                    <a:lnTo>
                      <a:pt x="9" y="24"/>
                    </a:lnTo>
                    <a:lnTo>
                      <a:pt x="6" y="21"/>
                    </a:lnTo>
                    <a:lnTo>
                      <a:pt x="1" y="16"/>
                    </a:lnTo>
                    <a:lnTo>
                      <a:pt x="0" y="13"/>
                    </a:lnTo>
                    <a:lnTo>
                      <a:pt x="0" y="9"/>
                    </a:lnTo>
                    <a:lnTo>
                      <a:pt x="1" y="7"/>
                    </a:lnTo>
                    <a:lnTo>
                      <a:pt x="2" y="4"/>
                    </a:lnTo>
                    <a:lnTo>
                      <a:pt x="4" y="3"/>
                    </a:lnTo>
                    <a:lnTo>
                      <a:pt x="6" y="0"/>
                    </a:lnTo>
                    <a:lnTo>
                      <a:pt x="8"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52" name="Freeform 105">
                <a:extLst>
                  <a:ext uri="{FF2B5EF4-FFF2-40B4-BE49-F238E27FC236}">
                    <a16:creationId xmlns:a16="http://schemas.microsoft.com/office/drawing/2014/main" id="{2150BEB3-D01F-4B6A-A2A4-E4B7063978A6}"/>
                  </a:ext>
                </a:extLst>
              </p:cNvPr>
              <p:cNvSpPr>
                <a:spLocks/>
              </p:cNvSpPr>
              <p:nvPr/>
            </p:nvSpPr>
            <p:spPr bwMode="auto">
              <a:xfrm>
                <a:off x="3007" y="754"/>
                <a:ext cx="35" cy="45"/>
              </a:xfrm>
              <a:custGeom>
                <a:avLst/>
                <a:gdLst>
                  <a:gd name="T0" fmla="*/ 108 w 33"/>
                  <a:gd name="T1" fmla="*/ 0 h 36"/>
                  <a:gd name="T2" fmla="*/ 93 w 33"/>
                  <a:gd name="T3" fmla="*/ 0 h 36"/>
                  <a:gd name="T4" fmla="*/ 78 w 33"/>
                  <a:gd name="T5" fmla="*/ 2 h 36"/>
                  <a:gd name="T6" fmla="*/ 53 w 33"/>
                  <a:gd name="T7" fmla="*/ 16 h 36"/>
                  <a:gd name="T8" fmla="*/ 40 w 33"/>
                  <a:gd name="T9" fmla="*/ 27 h 36"/>
                  <a:gd name="T10" fmla="*/ 21 w 33"/>
                  <a:gd name="T11" fmla="*/ 46 h 36"/>
                  <a:gd name="T12" fmla="*/ 3 w 33"/>
                  <a:gd name="T13" fmla="*/ 63 h 36"/>
                  <a:gd name="T14" fmla="*/ 0 w 33"/>
                  <a:gd name="T15" fmla="*/ 78 h 36"/>
                  <a:gd name="T16" fmla="*/ 3 w 33"/>
                  <a:gd name="T17" fmla="*/ 90 h 36"/>
                  <a:gd name="T18" fmla="*/ 21 w 33"/>
                  <a:gd name="T19" fmla="*/ 91 h 36"/>
                  <a:gd name="T20" fmla="*/ 40 w 33"/>
                  <a:gd name="T21" fmla="*/ 88 h 36"/>
                  <a:gd name="T22" fmla="*/ 61 w 33"/>
                  <a:gd name="T23" fmla="*/ 78 h 36"/>
                  <a:gd name="T24" fmla="*/ 81 w 33"/>
                  <a:gd name="T25" fmla="*/ 60 h 36"/>
                  <a:gd name="T26" fmla="*/ 93 w 33"/>
                  <a:gd name="T27" fmla="*/ 51 h 36"/>
                  <a:gd name="T28" fmla="*/ 94 w 33"/>
                  <a:gd name="T29" fmla="*/ 41 h 36"/>
                  <a:gd name="T30" fmla="*/ 107 w 33"/>
                  <a:gd name="T31" fmla="*/ 30 h 36"/>
                  <a:gd name="T32" fmla="*/ 108 w 33"/>
                  <a:gd name="T33" fmla="*/ 24 h 36"/>
                  <a:gd name="T34" fmla="*/ 120 w 33"/>
                  <a:gd name="T35" fmla="*/ 3 h 36"/>
                  <a:gd name="T36" fmla="*/ 108 w 33"/>
                  <a:gd name="T37" fmla="*/ 0 h 36"/>
                  <a:gd name="T38" fmla="*/ 108 w 33"/>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36"/>
                  <a:gd name="T62" fmla="*/ 33 w 33"/>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36">
                    <a:moveTo>
                      <a:pt x="31" y="0"/>
                    </a:moveTo>
                    <a:lnTo>
                      <a:pt x="26" y="0"/>
                    </a:lnTo>
                    <a:lnTo>
                      <a:pt x="22" y="2"/>
                    </a:lnTo>
                    <a:lnTo>
                      <a:pt x="15" y="6"/>
                    </a:lnTo>
                    <a:lnTo>
                      <a:pt x="11" y="11"/>
                    </a:lnTo>
                    <a:lnTo>
                      <a:pt x="6" y="18"/>
                    </a:lnTo>
                    <a:lnTo>
                      <a:pt x="3" y="24"/>
                    </a:lnTo>
                    <a:lnTo>
                      <a:pt x="0" y="30"/>
                    </a:lnTo>
                    <a:lnTo>
                      <a:pt x="3" y="35"/>
                    </a:lnTo>
                    <a:lnTo>
                      <a:pt x="6" y="36"/>
                    </a:lnTo>
                    <a:lnTo>
                      <a:pt x="11" y="34"/>
                    </a:lnTo>
                    <a:lnTo>
                      <a:pt x="17" y="30"/>
                    </a:lnTo>
                    <a:lnTo>
                      <a:pt x="23" y="23"/>
                    </a:lnTo>
                    <a:lnTo>
                      <a:pt x="26" y="20"/>
                    </a:lnTo>
                    <a:lnTo>
                      <a:pt x="27" y="16"/>
                    </a:lnTo>
                    <a:lnTo>
                      <a:pt x="30" y="12"/>
                    </a:lnTo>
                    <a:lnTo>
                      <a:pt x="31" y="10"/>
                    </a:lnTo>
                    <a:lnTo>
                      <a:pt x="33" y="3"/>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53" name="Freeform 106">
                <a:extLst>
                  <a:ext uri="{FF2B5EF4-FFF2-40B4-BE49-F238E27FC236}">
                    <a16:creationId xmlns:a16="http://schemas.microsoft.com/office/drawing/2014/main" id="{CD8FF3A3-BB7C-4678-86EE-1DF8E543DC95}"/>
                  </a:ext>
                </a:extLst>
              </p:cNvPr>
              <p:cNvSpPr>
                <a:spLocks/>
              </p:cNvSpPr>
              <p:nvPr/>
            </p:nvSpPr>
            <p:spPr bwMode="auto">
              <a:xfrm>
                <a:off x="3479" y="905"/>
                <a:ext cx="24" cy="45"/>
              </a:xfrm>
              <a:custGeom>
                <a:avLst/>
                <a:gdLst>
                  <a:gd name="T0" fmla="*/ 95 w 37"/>
                  <a:gd name="T1" fmla="*/ 2 h 44"/>
                  <a:gd name="T2" fmla="*/ 74 w 37"/>
                  <a:gd name="T3" fmla="*/ 3 h 44"/>
                  <a:gd name="T4" fmla="*/ 53 w 37"/>
                  <a:gd name="T5" fmla="*/ 20 h 44"/>
                  <a:gd name="T6" fmla="*/ 44 w 37"/>
                  <a:gd name="T7" fmla="*/ 28 h 44"/>
                  <a:gd name="T8" fmla="*/ 34 w 37"/>
                  <a:gd name="T9" fmla="*/ 40 h 44"/>
                  <a:gd name="T10" fmla="*/ 26 w 37"/>
                  <a:gd name="T11" fmla="*/ 50 h 44"/>
                  <a:gd name="T12" fmla="*/ 20 w 37"/>
                  <a:gd name="T13" fmla="*/ 62 h 44"/>
                  <a:gd name="T14" fmla="*/ 16 w 37"/>
                  <a:gd name="T15" fmla="*/ 69 h 44"/>
                  <a:gd name="T16" fmla="*/ 3 w 37"/>
                  <a:gd name="T17" fmla="*/ 78 h 44"/>
                  <a:gd name="T18" fmla="*/ 2 w 37"/>
                  <a:gd name="T19" fmla="*/ 86 h 44"/>
                  <a:gd name="T20" fmla="*/ 2 w 37"/>
                  <a:gd name="T21" fmla="*/ 96 h 44"/>
                  <a:gd name="T22" fmla="*/ 0 w 37"/>
                  <a:gd name="T23" fmla="*/ 110 h 44"/>
                  <a:gd name="T24" fmla="*/ 3 w 37"/>
                  <a:gd name="T25" fmla="*/ 118 h 44"/>
                  <a:gd name="T26" fmla="*/ 18 w 37"/>
                  <a:gd name="T27" fmla="*/ 110 h 44"/>
                  <a:gd name="T28" fmla="*/ 34 w 37"/>
                  <a:gd name="T29" fmla="*/ 101 h 44"/>
                  <a:gd name="T30" fmla="*/ 44 w 37"/>
                  <a:gd name="T31" fmla="*/ 96 h 44"/>
                  <a:gd name="T32" fmla="*/ 53 w 37"/>
                  <a:gd name="T33" fmla="*/ 86 h 44"/>
                  <a:gd name="T34" fmla="*/ 60 w 37"/>
                  <a:gd name="T35" fmla="*/ 78 h 44"/>
                  <a:gd name="T36" fmla="*/ 74 w 37"/>
                  <a:gd name="T37" fmla="*/ 69 h 44"/>
                  <a:gd name="T38" fmla="*/ 84 w 37"/>
                  <a:gd name="T39" fmla="*/ 59 h 44"/>
                  <a:gd name="T40" fmla="*/ 89 w 37"/>
                  <a:gd name="T41" fmla="*/ 50 h 44"/>
                  <a:gd name="T42" fmla="*/ 96 w 37"/>
                  <a:gd name="T43" fmla="*/ 40 h 44"/>
                  <a:gd name="T44" fmla="*/ 101 w 37"/>
                  <a:gd name="T45" fmla="*/ 31 h 44"/>
                  <a:gd name="T46" fmla="*/ 109 w 37"/>
                  <a:gd name="T47" fmla="*/ 18 h 44"/>
                  <a:gd name="T48" fmla="*/ 115 w 37"/>
                  <a:gd name="T49" fmla="*/ 16 h 44"/>
                  <a:gd name="T50" fmla="*/ 108 w 37"/>
                  <a:gd name="T51" fmla="*/ 2 h 44"/>
                  <a:gd name="T52" fmla="*/ 101 w 37"/>
                  <a:gd name="T53" fmla="*/ 2 h 44"/>
                  <a:gd name="T54" fmla="*/ 95 w 37"/>
                  <a:gd name="T55" fmla="*/ 0 h 44"/>
                  <a:gd name="T56" fmla="*/ 95 w 37"/>
                  <a:gd name="T57" fmla="*/ 2 h 44"/>
                  <a:gd name="T58" fmla="*/ 95 w 37"/>
                  <a:gd name="T59" fmla="*/ 2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44"/>
                  <a:gd name="T92" fmla="*/ 37 w 37"/>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44">
                    <a:moveTo>
                      <a:pt x="30" y="2"/>
                    </a:moveTo>
                    <a:lnTo>
                      <a:pt x="23" y="3"/>
                    </a:lnTo>
                    <a:lnTo>
                      <a:pt x="17" y="8"/>
                    </a:lnTo>
                    <a:lnTo>
                      <a:pt x="14" y="11"/>
                    </a:lnTo>
                    <a:lnTo>
                      <a:pt x="11" y="15"/>
                    </a:lnTo>
                    <a:lnTo>
                      <a:pt x="9" y="19"/>
                    </a:lnTo>
                    <a:lnTo>
                      <a:pt x="7" y="23"/>
                    </a:lnTo>
                    <a:lnTo>
                      <a:pt x="5" y="26"/>
                    </a:lnTo>
                    <a:lnTo>
                      <a:pt x="3" y="30"/>
                    </a:lnTo>
                    <a:lnTo>
                      <a:pt x="2" y="32"/>
                    </a:lnTo>
                    <a:lnTo>
                      <a:pt x="2" y="36"/>
                    </a:lnTo>
                    <a:lnTo>
                      <a:pt x="0" y="42"/>
                    </a:lnTo>
                    <a:lnTo>
                      <a:pt x="3" y="44"/>
                    </a:lnTo>
                    <a:lnTo>
                      <a:pt x="6" y="42"/>
                    </a:lnTo>
                    <a:lnTo>
                      <a:pt x="11" y="39"/>
                    </a:lnTo>
                    <a:lnTo>
                      <a:pt x="14" y="36"/>
                    </a:lnTo>
                    <a:lnTo>
                      <a:pt x="17" y="32"/>
                    </a:lnTo>
                    <a:lnTo>
                      <a:pt x="19" y="30"/>
                    </a:lnTo>
                    <a:lnTo>
                      <a:pt x="23" y="26"/>
                    </a:lnTo>
                    <a:lnTo>
                      <a:pt x="26" y="22"/>
                    </a:lnTo>
                    <a:lnTo>
                      <a:pt x="29" y="19"/>
                    </a:lnTo>
                    <a:lnTo>
                      <a:pt x="31" y="15"/>
                    </a:lnTo>
                    <a:lnTo>
                      <a:pt x="33" y="12"/>
                    </a:lnTo>
                    <a:lnTo>
                      <a:pt x="35" y="7"/>
                    </a:lnTo>
                    <a:lnTo>
                      <a:pt x="37" y="6"/>
                    </a:lnTo>
                    <a:lnTo>
                      <a:pt x="34" y="2"/>
                    </a:lnTo>
                    <a:lnTo>
                      <a:pt x="33" y="2"/>
                    </a:lnTo>
                    <a:lnTo>
                      <a:pt x="30" y="0"/>
                    </a:lnTo>
                    <a:lnTo>
                      <a:pt x="30"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54" name="Freeform 107">
                <a:extLst>
                  <a:ext uri="{FF2B5EF4-FFF2-40B4-BE49-F238E27FC236}">
                    <a16:creationId xmlns:a16="http://schemas.microsoft.com/office/drawing/2014/main" id="{F965734A-4FF6-489D-BCA6-1245D5260E1A}"/>
                  </a:ext>
                </a:extLst>
              </p:cNvPr>
              <p:cNvSpPr>
                <a:spLocks/>
              </p:cNvSpPr>
              <p:nvPr/>
            </p:nvSpPr>
            <p:spPr bwMode="auto">
              <a:xfrm>
                <a:off x="3562" y="1117"/>
                <a:ext cx="130" cy="559"/>
              </a:xfrm>
              <a:custGeom>
                <a:avLst/>
                <a:gdLst>
                  <a:gd name="T0" fmla="*/ 0 w 239"/>
                  <a:gd name="T1" fmla="*/ 26803 h 341"/>
                  <a:gd name="T2" fmla="*/ 0 w 239"/>
                  <a:gd name="T3" fmla="*/ 24671 h 341"/>
                  <a:gd name="T4" fmla="*/ 1 w 239"/>
                  <a:gd name="T5" fmla="*/ 23151 h 341"/>
                  <a:gd name="T6" fmla="*/ 1 w 239"/>
                  <a:gd name="T7" fmla="*/ 21681 h 341"/>
                  <a:gd name="T8" fmla="*/ 1 w 239"/>
                  <a:gd name="T9" fmla="*/ 20230 h 341"/>
                  <a:gd name="T10" fmla="*/ 1 w 239"/>
                  <a:gd name="T11" fmla="*/ 18709 h 341"/>
                  <a:gd name="T12" fmla="*/ 1 w 239"/>
                  <a:gd name="T13" fmla="*/ 17385 h 341"/>
                  <a:gd name="T14" fmla="*/ 1 w 239"/>
                  <a:gd name="T15" fmla="*/ 15825 h 341"/>
                  <a:gd name="T16" fmla="*/ 1 w 239"/>
                  <a:gd name="T17" fmla="*/ 14095 h 341"/>
                  <a:gd name="T18" fmla="*/ 1 w 239"/>
                  <a:gd name="T19" fmla="*/ 12151 h 341"/>
                  <a:gd name="T20" fmla="*/ 1 w 239"/>
                  <a:gd name="T21" fmla="*/ 10184 h 341"/>
                  <a:gd name="T22" fmla="*/ 1 w 239"/>
                  <a:gd name="T23" fmla="*/ 8629 h 341"/>
                  <a:gd name="T24" fmla="*/ 1 w 239"/>
                  <a:gd name="T25" fmla="*/ 7195 h 341"/>
                  <a:gd name="T26" fmla="*/ 1 w 239"/>
                  <a:gd name="T27" fmla="*/ 5616 h 341"/>
                  <a:gd name="T28" fmla="*/ 1 w 239"/>
                  <a:gd name="T29" fmla="*/ 4224 h 341"/>
                  <a:gd name="T30" fmla="*/ 1 w 239"/>
                  <a:gd name="T31" fmla="*/ 2148 h 341"/>
                  <a:gd name="T32" fmla="*/ 1 w 239"/>
                  <a:gd name="T33" fmla="*/ 397 h 341"/>
                  <a:gd name="T34" fmla="*/ 1 w 239"/>
                  <a:gd name="T35" fmla="*/ 91 h 341"/>
                  <a:gd name="T36" fmla="*/ 1 w 239"/>
                  <a:gd name="T37" fmla="*/ 149 h 341"/>
                  <a:gd name="T38" fmla="*/ 1 w 239"/>
                  <a:gd name="T39" fmla="*/ 336 h 341"/>
                  <a:gd name="T40" fmla="*/ 1 w 239"/>
                  <a:gd name="T41" fmla="*/ 493 h 341"/>
                  <a:gd name="T42" fmla="*/ 1 w 239"/>
                  <a:gd name="T43" fmla="*/ 776 h 341"/>
                  <a:gd name="T44" fmla="*/ 1 w 239"/>
                  <a:gd name="T45" fmla="*/ 1024 h 341"/>
                  <a:gd name="T46" fmla="*/ 1 w 239"/>
                  <a:gd name="T47" fmla="*/ 1315 h 341"/>
                  <a:gd name="T48" fmla="*/ 1 w 239"/>
                  <a:gd name="T49" fmla="*/ 1465 h 341"/>
                  <a:gd name="T50" fmla="*/ 1 w 239"/>
                  <a:gd name="T51" fmla="*/ 1823 h 341"/>
                  <a:gd name="T52" fmla="*/ 1 w 239"/>
                  <a:gd name="T53" fmla="*/ 2071 h 341"/>
                  <a:gd name="T54" fmla="*/ 2 w 239"/>
                  <a:gd name="T55" fmla="*/ 2641 h 341"/>
                  <a:gd name="T56" fmla="*/ 2 w 239"/>
                  <a:gd name="T57" fmla="*/ 3665 h 341"/>
                  <a:gd name="T58" fmla="*/ 2 w 239"/>
                  <a:gd name="T59" fmla="*/ 5338 h 341"/>
                  <a:gd name="T60" fmla="*/ 2 w 239"/>
                  <a:gd name="T61" fmla="*/ 7347 h 341"/>
                  <a:gd name="T62" fmla="*/ 2 w 239"/>
                  <a:gd name="T63" fmla="*/ 9837 h 341"/>
                  <a:gd name="T64" fmla="*/ 2 w 239"/>
                  <a:gd name="T65" fmla="*/ 12501 h 341"/>
                  <a:gd name="T66" fmla="*/ 2 w 239"/>
                  <a:gd name="T67" fmla="*/ 15441 h 341"/>
                  <a:gd name="T68" fmla="*/ 2 w 239"/>
                  <a:gd name="T69" fmla="*/ 18317 h 341"/>
                  <a:gd name="T70" fmla="*/ 2 w 239"/>
                  <a:gd name="T71" fmla="*/ 20950 h 341"/>
                  <a:gd name="T72" fmla="*/ 2 w 239"/>
                  <a:gd name="T73" fmla="*/ 23365 h 341"/>
                  <a:gd name="T74" fmla="*/ 2 w 239"/>
                  <a:gd name="T75" fmla="*/ 25374 h 341"/>
                  <a:gd name="T76" fmla="*/ 2 w 239"/>
                  <a:gd name="T77" fmla="*/ 26894 h 341"/>
                  <a:gd name="T78" fmla="*/ 1 w 239"/>
                  <a:gd name="T79" fmla="*/ 3538 h 341"/>
                  <a:gd name="T80" fmla="*/ 1 w 239"/>
                  <a:gd name="T81" fmla="*/ 2586 h 341"/>
                  <a:gd name="T82" fmla="*/ 1 w 239"/>
                  <a:gd name="T83" fmla="*/ 4554 h 341"/>
                  <a:gd name="T84" fmla="*/ 1 w 239"/>
                  <a:gd name="T85" fmla="*/ 6235 h 341"/>
                  <a:gd name="T86" fmla="*/ 1 w 239"/>
                  <a:gd name="T87" fmla="*/ 7595 h 341"/>
                  <a:gd name="T88" fmla="*/ 1 w 239"/>
                  <a:gd name="T89" fmla="*/ 9116 h 341"/>
                  <a:gd name="T90" fmla="*/ 1 w 239"/>
                  <a:gd name="T91" fmla="*/ 10429 h 341"/>
                  <a:gd name="T92" fmla="*/ 1 w 239"/>
                  <a:gd name="T93" fmla="*/ 11846 h 341"/>
                  <a:gd name="T94" fmla="*/ 1 w 239"/>
                  <a:gd name="T95" fmla="*/ 14095 h 341"/>
                  <a:gd name="T96" fmla="*/ 1 w 239"/>
                  <a:gd name="T97" fmla="*/ 15712 h 341"/>
                  <a:gd name="T98" fmla="*/ 1 w 239"/>
                  <a:gd name="T99" fmla="*/ 17746 h 341"/>
                  <a:gd name="T100" fmla="*/ 1 w 239"/>
                  <a:gd name="T101" fmla="*/ 19848 h 341"/>
                  <a:gd name="T102" fmla="*/ 1 w 239"/>
                  <a:gd name="T103" fmla="*/ 21293 h 341"/>
                  <a:gd name="T104" fmla="*/ 1 w 239"/>
                  <a:gd name="T105" fmla="*/ 22724 h 341"/>
                  <a:gd name="T106" fmla="*/ 1 w 239"/>
                  <a:gd name="T107" fmla="*/ 25222 h 341"/>
                  <a:gd name="T108" fmla="*/ 1 w 239"/>
                  <a:gd name="T109" fmla="*/ 27219 h 341"/>
                  <a:gd name="T110" fmla="*/ 0 w 239"/>
                  <a:gd name="T111" fmla="*/ 27863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9"/>
                  <a:gd name="T169" fmla="*/ 0 h 341"/>
                  <a:gd name="T170" fmla="*/ 239 w 239"/>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9" h="341">
                    <a:moveTo>
                      <a:pt x="0" y="337"/>
                    </a:moveTo>
                    <a:lnTo>
                      <a:pt x="0" y="336"/>
                    </a:lnTo>
                    <a:lnTo>
                      <a:pt x="0" y="331"/>
                    </a:lnTo>
                    <a:lnTo>
                      <a:pt x="0" y="328"/>
                    </a:lnTo>
                    <a:lnTo>
                      <a:pt x="0" y="324"/>
                    </a:lnTo>
                    <a:lnTo>
                      <a:pt x="0" y="320"/>
                    </a:lnTo>
                    <a:lnTo>
                      <a:pt x="0" y="316"/>
                    </a:lnTo>
                    <a:lnTo>
                      <a:pt x="0" y="311"/>
                    </a:lnTo>
                    <a:lnTo>
                      <a:pt x="0" y="305"/>
                    </a:lnTo>
                    <a:lnTo>
                      <a:pt x="0" y="298"/>
                    </a:lnTo>
                    <a:lnTo>
                      <a:pt x="0" y="293"/>
                    </a:lnTo>
                    <a:lnTo>
                      <a:pt x="0" y="289"/>
                    </a:lnTo>
                    <a:lnTo>
                      <a:pt x="0" y="286"/>
                    </a:lnTo>
                    <a:lnTo>
                      <a:pt x="0" y="282"/>
                    </a:lnTo>
                    <a:lnTo>
                      <a:pt x="1" y="280"/>
                    </a:lnTo>
                    <a:lnTo>
                      <a:pt x="1" y="276"/>
                    </a:lnTo>
                    <a:lnTo>
                      <a:pt x="1" y="273"/>
                    </a:lnTo>
                    <a:lnTo>
                      <a:pt x="1" y="269"/>
                    </a:lnTo>
                    <a:lnTo>
                      <a:pt x="1" y="266"/>
                    </a:lnTo>
                    <a:lnTo>
                      <a:pt x="1" y="262"/>
                    </a:lnTo>
                    <a:lnTo>
                      <a:pt x="1" y="258"/>
                    </a:lnTo>
                    <a:lnTo>
                      <a:pt x="1" y="254"/>
                    </a:lnTo>
                    <a:lnTo>
                      <a:pt x="1" y="252"/>
                    </a:lnTo>
                    <a:lnTo>
                      <a:pt x="1" y="248"/>
                    </a:lnTo>
                    <a:lnTo>
                      <a:pt x="1" y="244"/>
                    </a:lnTo>
                    <a:lnTo>
                      <a:pt x="1" y="241"/>
                    </a:lnTo>
                    <a:lnTo>
                      <a:pt x="1" y="237"/>
                    </a:lnTo>
                    <a:lnTo>
                      <a:pt x="1" y="233"/>
                    </a:lnTo>
                    <a:lnTo>
                      <a:pt x="1" y="230"/>
                    </a:lnTo>
                    <a:lnTo>
                      <a:pt x="1" y="226"/>
                    </a:lnTo>
                    <a:lnTo>
                      <a:pt x="1" y="222"/>
                    </a:lnTo>
                    <a:lnTo>
                      <a:pt x="1" y="219"/>
                    </a:lnTo>
                    <a:lnTo>
                      <a:pt x="1" y="215"/>
                    </a:lnTo>
                    <a:lnTo>
                      <a:pt x="1" y="213"/>
                    </a:lnTo>
                    <a:lnTo>
                      <a:pt x="3" y="210"/>
                    </a:lnTo>
                    <a:lnTo>
                      <a:pt x="3" y="206"/>
                    </a:lnTo>
                    <a:lnTo>
                      <a:pt x="3" y="202"/>
                    </a:lnTo>
                    <a:lnTo>
                      <a:pt x="3" y="199"/>
                    </a:lnTo>
                    <a:lnTo>
                      <a:pt x="3" y="197"/>
                    </a:lnTo>
                    <a:lnTo>
                      <a:pt x="3" y="191"/>
                    </a:lnTo>
                    <a:lnTo>
                      <a:pt x="3" y="186"/>
                    </a:lnTo>
                    <a:lnTo>
                      <a:pt x="3" y="181"/>
                    </a:lnTo>
                    <a:lnTo>
                      <a:pt x="3" y="177"/>
                    </a:lnTo>
                    <a:lnTo>
                      <a:pt x="3" y="173"/>
                    </a:lnTo>
                    <a:lnTo>
                      <a:pt x="3" y="170"/>
                    </a:lnTo>
                    <a:lnTo>
                      <a:pt x="3" y="166"/>
                    </a:lnTo>
                    <a:lnTo>
                      <a:pt x="3" y="162"/>
                    </a:lnTo>
                    <a:lnTo>
                      <a:pt x="3" y="158"/>
                    </a:lnTo>
                    <a:lnTo>
                      <a:pt x="3" y="152"/>
                    </a:lnTo>
                    <a:lnTo>
                      <a:pt x="3" y="147"/>
                    </a:lnTo>
                    <a:lnTo>
                      <a:pt x="3" y="142"/>
                    </a:lnTo>
                    <a:lnTo>
                      <a:pt x="3" y="135"/>
                    </a:lnTo>
                    <a:lnTo>
                      <a:pt x="3" y="130"/>
                    </a:lnTo>
                    <a:lnTo>
                      <a:pt x="3" y="126"/>
                    </a:lnTo>
                    <a:lnTo>
                      <a:pt x="3" y="123"/>
                    </a:lnTo>
                    <a:lnTo>
                      <a:pt x="3" y="119"/>
                    </a:lnTo>
                    <a:lnTo>
                      <a:pt x="3" y="115"/>
                    </a:lnTo>
                    <a:lnTo>
                      <a:pt x="3" y="112"/>
                    </a:lnTo>
                    <a:lnTo>
                      <a:pt x="3" y="108"/>
                    </a:lnTo>
                    <a:lnTo>
                      <a:pt x="3" y="104"/>
                    </a:lnTo>
                    <a:lnTo>
                      <a:pt x="3" y="102"/>
                    </a:lnTo>
                    <a:lnTo>
                      <a:pt x="3" y="98"/>
                    </a:lnTo>
                    <a:lnTo>
                      <a:pt x="3" y="95"/>
                    </a:lnTo>
                    <a:lnTo>
                      <a:pt x="3" y="91"/>
                    </a:lnTo>
                    <a:lnTo>
                      <a:pt x="3" y="87"/>
                    </a:lnTo>
                    <a:lnTo>
                      <a:pt x="3" y="84"/>
                    </a:lnTo>
                    <a:lnTo>
                      <a:pt x="3" y="80"/>
                    </a:lnTo>
                    <a:lnTo>
                      <a:pt x="3" y="76"/>
                    </a:lnTo>
                    <a:lnTo>
                      <a:pt x="3" y="73"/>
                    </a:lnTo>
                    <a:lnTo>
                      <a:pt x="3" y="68"/>
                    </a:lnTo>
                    <a:lnTo>
                      <a:pt x="3" y="65"/>
                    </a:lnTo>
                    <a:lnTo>
                      <a:pt x="3" y="61"/>
                    </a:lnTo>
                    <a:lnTo>
                      <a:pt x="3" y="59"/>
                    </a:lnTo>
                    <a:lnTo>
                      <a:pt x="3" y="55"/>
                    </a:lnTo>
                    <a:lnTo>
                      <a:pt x="3" y="51"/>
                    </a:lnTo>
                    <a:lnTo>
                      <a:pt x="3" y="48"/>
                    </a:lnTo>
                    <a:lnTo>
                      <a:pt x="3" y="44"/>
                    </a:lnTo>
                    <a:lnTo>
                      <a:pt x="3" y="37"/>
                    </a:lnTo>
                    <a:lnTo>
                      <a:pt x="3" y="32"/>
                    </a:lnTo>
                    <a:lnTo>
                      <a:pt x="3" y="26"/>
                    </a:lnTo>
                    <a:lnTo>
                      <a:pt x="3" y="22"/>
                    </a:lnTo>
                    <a:lnTo>
                      <a:pt x="3" y="17"/>
                    </a:lnTo>
                    <a:lnTo>
                      <a:pt x="3" y="12"/>
                    </a:lnTo>
                    <a:lnTo>
                      <a:pt x="3" y="8"/>
                    </a:lnTo>
                    <a:lnTo>
                      <a:pt x="3" y="5"/>
                    </a:lnTo>
                    <a:lnTo>
                      <a:pt x="3" y="1"/>
                    </a:lnTo>
                    <a:lnTo>
                      <a:pt x="3" y="0"/>
                    </a:lnTo>
                    <a:lnTo>
                      <a:pt x="5" y="0"/>
                    </a:lnTo>
                    <a:lnTo>
                      <a:pt x="8" y="0"/>
                    </a:lnTo>
                    <a:lnTo>
                      <a:pt x="12" y="1"/>
                    </a:lnTo>
                    <a:lnTo>
                      <a:pt x="17" y="1"/>
                    </a:lnTo>
                    <a:lnTo>
                      <a:pt x="24" y="1"/>
                    </a:lnTo>
                    <a:lnTo>
                      <a:pt x="27" y="1"/>
                    </a:lnTo>
                    <a:lnTo>
                      <a:pt x="31" y="2"/>
                    </a:lnTo>
                    <a:lnTo>
                      <a:pt x="35" y="2"/>
                    </a:lnTo>
                    <a:lnTo>
                      <a:pt x="39" y="2"/>
                    </a:lnTo>
                    <a:lnTo>
                      <a:pt x="42" y="2"/>
                    </a:lnTo>
                    <a:lnTo>
                      <a:pt x="47" y="2"/>
                    </a:lnTo>
                    <a:lnTo>
                      <a:pt x="51" y="4"/>
                    </a:lnTo>
                    <a:lnTo>
                      <a:pt x="56" y="4"/>
                    </a:lnTo>
                    <a:lnTo>
                      <a:pt x="60" y="4"/>
                    </a:lnTo>
                    <a:lnTo>
                      <a:pt x="66" y="5"/>
                    </a:lnTo>
                    <a:lnTo>
                      <a:pt x="71" y="5"/>
                    </a:lnTo>
                    <a:lnTo>
                      <a:pt x="76" y="6"/>
                    </a:lnTo>
                    <a:lnTo>
                      <a:pt x="80" y="6"/>
                    </a:lnTo>
                    <a:lnTo>
                      <a:pt x="86" y="6"/>
                    </a:lnTo>
                    <a:lnTo>
                      <a:pt x="91" y="6"/>
                    </a:lnTo>
                    <a:lnTo>
                      <a:pt x="97" y="8"/>
                    </a:lnTo>
                    <a:lnTo>
                      <a:pt x="102" y="8"/>
                    </a:lnTo>
                    <a:lnTo>
                      <a:pt x="107" y="9"/>
                    </a:lnTo>
                    <a:lnTo>
                      <a:pt x="113" y="9"/>
                    </a:lnTo>
                    <a:lnTo>
                      <a:pt x="118" y="10"/>
                    </a:lnTo>
                    <a:lnTo>
                      <a:pt x="123" y="10"/>
                    </a:lnTo>
                    <a:lnTo>
                      <a:pt x="129" y="12"/>
                    </a:lnTo>
                    <a:lnTo>
                      <a:pt x="134" y="12"/>
                    </a:lnTo>
                    <a:lnTo>
                      <a:pt x="139" y="12"/>
                    </a:lnTo>
                    <a:lnTo>
                      <a:pt x="145" y="13"/>
                    </a:lnTo>
                    <a:lnTo>
                      <a:pt x="150" y="13"/>
                    </a:lnTo>
                    <a:lnTo>
                      <a:pt x="156" y="14"/>
                    </a:lnTo>
                    <a:lnTo>
                      <a:pt x="161" y="16"/>
                    </a:lnTo>
                    <a:lnTo>
                      <a:pt x="166" y="16"/>
                    </a:lnTo>
                    <a:lnTo>
                      <a:pt x="170" y="17"/>
                    </a:lnTo>
                    <a:lnTo>
                      <a:pt x="176" y="17"/>
                    </a:lnTo>
                    <a:lnTo>
                      <a:pt x="181" y="17"/>
                    </a:lnTo>
                    <a:lnTo>
                      <a:pt x="185" y="18"/>
                    </a:lnTo>
                    <a:lnTo>
                      <a:pt x="189" y="18"/>
                    </a:lnTo>
                    <a:lnTo>
                      <a:pt x="194" y="20"/>
                    </a:lnTo>
                    <a:lnTo>
                      <a:pt x="198" y="21"/>
                    </a:lnTo>
                    <a:lnTo>
                      <a:pt x="202" y="21"/>
                    </a:lnTo>
                    <a:lnTo>
                      <a:pt x="207" y="22"/>
                    </a:lnTo>
                    <a:lnTo>
                      <a:pt x="211" y="22"/>
                    </a:lnTo>
                    <a:lnTo>
                      <a:pt x="213" y="22"/>
                    </a:lnTo>
                    <a:lnTo>
                      <a:pt x="216" y="24"/>
                    </a:lnTo>
                    <a:lnTo>
                      <a:pt x="220" y="24"/>
                    </a:lnTo>
                    <a:lnTo>
                      <a:pt x="223" y="25"/>
                    </a:lnTo>
                    <a:lnTo>
                      <a:pt x="225" y="26"/>
                    </a:lnTo>
                    <a:lnTo>
                      <a:pt x="231" y="28"/>
                    </a:lnTo>
                    <a:lnTo>
                      <a:pt x="233" y="28"/>
                    </a:lnTo>
                    <a:lnTo>
                      <a:pt x="235" y="29"/>
                    </a:lnTo>
                    <a:lnTo>
                      <a:pt x="237" y="32"/>
                    </a:lnTo>
                    <a:lnTo>
                      <a:pt x="237" y="33"/>
                    </a:lnTo>
                    <a:lnTo>
                      <a:pt x="237" y="36"/>
                    </a:lnTo>
                    <a:lnTo>
                      <a:pt x="237" y="37"/>
                    </a:lnTo>
                    <a:lnTo>
                      <a:pt x="237" y="41"/>
                    </a:lnTo>
                    <a:lnTo>
                      <a:pt x="237" y="44"/>
                    </a:lnTo>
                    <a:lnTo>
                      <a:pt x="237" y="48"/>
                    </a:lnTo>
                    <a:lnTo>
                      <a:pt x="237" y="51"/>
                    </a:lnTo>
                    <a:lnTo>
                      <a:pt x="237" y="55"/>
                    </a:lnTo>
                    <a:lnTo>
                      <a:pt x="237" y="59"/>
                    </a:lnTo>
                    <a:lnTo>
                      <a:pt x="237" y="64"/>
                    </a:lnTo>
                    <a:lnTo>
                      <a:pt x="237" y="68"/>
                    </a:lnTo>
                    <a:lnTo>
                      <a:pt x="237" y="73"/>
                    </a:lnTo>
                    <a:lnTo>
                      <a:pt x="237" y="79"/>
                    </a:lnTo>
                    <a:lnTo>
                      <a:pt x="239" y="84"/>
                    </a:lnTo>
                    <a:lnTo>
                      <a:pt x="239" y="89"/>
                    </a:lnTo>
                    <a:lnTo>
                      <a:pt x="239" y="95"/>
                    </a:lnTo>
                    <a:lnTo>
                      <a:pt x="239" y="100"/>
                    </a:lnTo>
                    <a:lnTo>
                      <a:pt x="239" y="106"/>
                    </a:lnTo>
                    <a:lnTo>
                      <a:pt x="239" y="112"/>
                    </a:lnTo>
                    <a:lnTo>
                      <a:pt x="239" y="119"/>
                    </a:lnTo>
                    <a:lnTo>
                      <a:pt x="239" y="126"/>
                    </a:lnTo>
                    <a:lnTo>
                      <a:pt x="239" y="132"/>
                    </a:lnTo>
                    <a:lnTo>
                      <a:pt x="239" y="139"/>
                    </a:lnTo>
                    <a:lnTo>
                      <a:pt x="239" y="146"/>
                    </a:lnTo>
                    <a:lnTo>
                      <a:pt x="239" y="151"/>
                    </a:lnTo>
                    <a:lnTo>
                      <a:pt x="239" y="159"/>
                    </a:lnTo>
                    <a:lnTo>
                      <a:pt x="239" y="166"/>
                    </a:lnTo>
                    <a:lnTo>
                      <a:pt x="239" y="173"/>
                    </a:lnTo>
                    <a:lnTo>
                      <a:pt x="239" y="181"/>
                    </a:lnTo>
                    <a:lnTo>
                      <a:pt x="239" y="187"/>
                    </a:lnTo>
                    <a:lnTo>
                      <a:pt x="237" y="194"/>
                    </a:lnTo>
                    <a:lnTo>
                      <a:pt x="237" y="201"/>
                    </a:lnTo>
                    <a:lnTo>
                      <a:pt x="237" y="207"/>
                    </a:lnTo>
                    <a:lnTo>
                      <a:pt x="237" y="214"/>
                    </a:lnTo>
                    <a:lnTo>
                      <a:pt x="237" y="221"/>
                    </a:lnTo>
                    <a:lnTo>
                      <a:pt x="237" y="227"/>
                    </a:lnTo>
                    <a:lnTo>
                      <a:pt x="237" y="234"/>
                    </a:lnTo>
                    <a:lnTo>
                      <a:pt x="237" y="241"/>
                    </a:lnTo>
                    <a:lnTo>
                      <a:pt x="237" y="248"/>
                    </a:lnTo>
                    <a:lnTo>
                      <a:pt x="237" y="253"/>
                    </a:lnTo>
                    <a:lnTo>
                      <a:pt x="237" y="258"/>
                    </a:lnTo>
                    <a:lnTo>
                      <a:pt x="237" y="265"/>
                    </a:lnTo>
                    <a:lnTo>
                      <a:pt x="237" y="270"/>
                    </a:lnTo>
                    <a:lnTo>
                      <a:pt x="237" y="277"/>
                    </a:lnTo>
                    <a:lnTo>
                      <a:pt x="237" y="282"/>
                    </a:lnTo>
                    <a:lnTo>
                      <a:pt x="237" y="288"/>
                    </a:lnTo>
                    <a:lnTo>
                      <a:pt x="237" y="293"/>
                    </a:lnTo>
                    <a:lnTo>
                      <a:pt x="237" y="297"/>
                    </a:lnTo>
                    <a:lnTo>
                      <a:pt x="237" y="301"/>
                    </a:lnTo>
                    <a:lnTo>
                      <a:pt x="237" y="307"/>
                    </a:lnTo>
                    <a:lnTo>
                      <a:pt x="237" y="311"/>
                    </a:lnTo>
                    <a:lnTo>
                      <a:pt x="237" y="313"/>
                    </a:lnTo>
                    <a:lnTo>
                      <a:pt x="237" y="317"/>
                    </a:lnTo>
                    <a:lnTo>
                      <a:pt x="237" y="320"/>
                    </a:lnTo>
                    <a:lnTo>
                      <a:pt x="237" y="325"/>
                    </a:lnTo>
                    <a:lnTo>
                      <a:pt x="237" y="331"/>
                    </a:lnTo>
                    <a:lnTo>
                      <a:pt x="237" y="332"/>
                    </a:lnTo>
                    <a:lnTo>
                      <a:pt x="237" y="333"/>
                    </a:lnTo>
                    <a:lnTo>
                      <a:pt x="216" y="341"/>
                    </a:lnTo>
                    <a:lnTo>
                      <a:pt x="223" y="43"/>
                    </a:lnTo>
                    <a:lnTo>
                      <a:pt x="21" y="18"/>
                    </a:lnTo>
                    <a:lnTo>
                      <a:pt x="21" y="20"/>
                    </a:lnTo>
                    <a:lnTo>
                      <a:pt x="21" y="24"/>
                    </a:lnTo>
                    <a:lnTo>
                      <a:pt x="21" y="26"/>
                    </a:lnTo>
                    <a:lnTo>
                      <a:pt x="21" y="31"/>
                    </a:lnTo>
                    <a:lnTo>
                      <a:pt x="21" y="35"/>
                    </a:lnTo>
                    <a:lnTo>
                      <a:pt x="21" y="40"/>
                    </a:lnTo>
                    <a:lnTo>
                      <a:pt x="21" y="44"/>
                    </a:lnTo>
                    <a:lnTo>
                      <a:pt x="21" y="49"/>
                    </a:lnTo>
                    <a:lnTo>
                      <a:pt x="21" y="55"/>
                    </a:lnTo>
                    <a:lnTo>
                      <a:pt x="21" y="61"/>
                    </a:lnTo>
                    <a:lnTo>
                      <a:pt x="21" y="64"/>
                    </a:lnTo>
                    <a:lnTo>
                      <a:pt x="21" y="68"/>
                    </a:lnTo>
                    <a:lnTo>
                      <a:pt x="21" y="71"/>
                    </a:lnTo>
                    <a:lnTo>
                      <a:pt x="21" y="75"/>
                    </a:lnTo>
                    <a:lnTo>
                      <a:pt x="21" y="79"/>
                    </a:lnTo>
                    <a:lnTo>
                      <a:pt x="21" y="81"/>
                    </a:lnTo>
                    <a:lnTo>
                      <a:pt x="21" y="85"/>
                    </a:lnTo>
                    <a:lnTo>
                      <a:pt x="23" y="89"/>
                    </a:lnTo>
                    <a:lnTo>
                      <a:pt x="23" y="92"/>
                    </a:lnTo>
                    <a:lnTo>
                      <a:pt x="23" y="95"/>
                    </a:lnTo>
                    <a:lnTo>
                      <a:pt x="23" y="99"/>
                    </a:lnTo>
                    <a:lnTo>
                      <a:pt x="23" y="103"/>
                    </a:lnTo>
                    <a:lnTo>
                      <a:pt x="23" y="106"/>
                    </a:lnTo>
                    <a:lnTo>
                      <a:pt x="23" y="110"/>
                    </a:lnTo>
                    <a:lnTo>
                      <a:pt x="23" y="112"/>
                    </a:lnTo>
                    <a:lnTo>
                      <a:pt x="23" y="116"/>
                    </a:lnTo>
                    <a:lnTo>
                      <a:pt x="23" y="119"/>
                    </a:lnTo>
                    <a:lnTo>
                      <a:pt x="23" y="123"/>
                    </a:lnTo>
                    <a:lnTo>
                      <a:pt x="23" y="126"/>
                    </a:lnTo>
                    <a:lnTo>
                      <a:pt x="23" y="130"/>
                    </a:lnTo>
                    <a:lnTo>
                      <a:pt x="23" y="132"/>
                    </a:lnTo>
                    <a:lnTo>
                      <a:pt x="23" y="136"/>
                    </a:lnTo>
                    <a:lnTo>
                      <a:pt x="23" y="140"/>
                    </a:lnTo>
                    <a:lnTo>
                      <a:pt x="23" y="143"/>
                    </a:lnTo>
                    <a:lnTo>
                      <a:pt x="21" y="150"/>
                    </a:lnTo>
                    <a:lnTo>
                      <a:pt x="21" y="155"/>
                    </a:lnTo>
                    <a:lnTo>
                      <a:pt x="21" y="160"/>
                    </a:lnTo>
                    <a:lnTo>
                      <a:pt x="21" y="166"/>
                    </a:lnTo>
                    <a:lnTo>
                      <a:pt x="21" y="170"/>
                    </a:lnTo>
                    <a:lnTo>
                      <a:pt x="21" y="175"/>
                    </a:lnTo>
                    <a:lnTo>
                      <a:pt x="21" y="178"/>
                    </a:lnTo>
                    <a:lnTo>
                      <a:pt x="21" y="182"/>
                    </a:lnTo>
                    <a:lnTo>
                      <a:pt x="21" y="186"/>
                    </a:lnTo>
                    <a:lnTo>
                      <a:pt x="21" y="190"/>
                    </a:lnTo>
                    <a:lnTo>
                      <a:pt x="21" y="193"/>
                    </a:lnTo>
                    <a:lnTo>
                      <a:pt x="21" y="198"/>
                    </a:lnTo>
                    <a:lnTo>
                      <a:pt x="21" y="203"/>
                    </a:lnTo>
                    <a:lnTo>
                      <a:pt x="21" y="209"/>
                    </a:lnTo>
                    <a:lnTo>
                      <a:pt x="21" y="214"/>
                    </a:lnTo>
                    <a:lnTo>
                      <a:pt x="21" y="221"/>
                    </a:lnTo>
                    <a:lnTo>
                      <a:pt x="20" y="227"/>
                    </a:lnTo>
                    <a:lnTo>
                      <a:pt x="20" y="233"/>
                    </a:lnTo>
                    <a:lnTo>
                      <a:pt x="20" y="237"/>
                    </a:lnTo>
                    <a:lnTo>
                      <a:pt x="20" y="240"/>
                    </a:lnTo>
                    <a:lnTo>
                      <a:pt x="20" y="244"/>
                    </a:lnTo>
                    <a:lnTo>
                      <a:pt x="20" y="248"/>
                    </a:lnTo>
                    <a:lnTo>
                      <a:pt x="20" y="250"/>
                    </a:lnTo>
                    <a:lnTo>
                      <a:pt x="20" y="253"/>
                    </a:lnTo>
                    <a:lnTo>
                      <a:pt x="20" y="257"/>
                    </a:lnTo>
                    <a:lnTo>
                      <a:pt x="20" y="261"/>
                    </a:lnTo>
                    <a:lnTo>
                      <a:pt x="20" y="264"/>
                    </a:lnTo>
                    <a:lnTo>
                      <a:pt x="20" y="268"/>
                    </a:lnTo>
                    <a:lnTo>
                      <a:pt x="20" y="270"/>
                    </a:lnTo>
                    <a:lnTo>
                      <a:pt x="20" y="274"/>
                    </a:lnTo>
                    <a:lnTo>
                      <a:pt x="20" y="280"/>
                    </a:lnTo>
                    <a:lnTo>
                      <a:pt x="20" y="286"/>
                    </a:lnTo>
                    <a:lnTo>
                      <a:pt x="20" y="293"/>
                    </a:lnTo>
                    <a:lnTo>
                      <a:pt x="20" y="300"/>
                    </a:lnTo>
                    <a:lnTo>
                      <a:pt x="20" y="305"/>
                    </a:lnTo>
                    <a:lnTo>
                      <a:pt x="20" y="311"/>
                    </a:lnTo>
                    <a:lnTo>
                      <a:pt x="20" y="316"/>
                    </a:lnTo>
                    <a:lnTo>
                      <a:pt x="20" y="321"/>
                    </a:lnTo>
                    <a:lnTo>
                      <a:pt x="20" y="325"/>
                    </a:lnTo>
                    <a:lnTo>
                      <a:pt x="20" y="329"/>
                    </a:lnTo>
                    <a:lnTo>
                      <a:pt x="20" y="332"/>
                    </a:lnTo>
                    <a:lnTo>
                      <a:pt x="20" y="336"/>
                    </a:lnTo>
                    <a:lnTo>
                      <a:pt x="20" y="340"/>
                    </a:lnTo>
                    <a:lnTo>
                      <a:pt x="20" y="341"/>
                    </a:lnTo>
                    <a:lnTo>
                      <a:pt x="0" y="33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55" name="Freeform 108">
                <a:extLst>
                  <a:ext uri="{FF2B5EF4-FFF2-40B4-BE49-F238E27FC236}">
                    <a16:creationId xmlns:a16="http://schemas.microsoft.com/office/drawing/2014/main" id="{1D7A467C-EB96-4C10-A28D-9B01D9BECA6D}"/>
                  </a:ext>
                </a:extLst>
              </p:cNvPr>
              <p:cNvSpPr>
                <a:spLocks/>
              </p:cNvSpPr>
              <p:nvPr/>
            </p:nvSpPr>
            <p:spPr bwMode="auto">
              <a:xfrm>
                <a:off x="2819" y="1494"/>
                <a:ext cx="47" cy="23"/>
              </a:xfrm>
              <a:custGeom>
                <a:avLst/>
                <a:gdLst>
                  <a:gd name="T0" fmla="*/ 0 w 48"/>
                  <a:gd name="T1" fmla="*/ 1 h 19"/>
                  <a:gd name="T2" fmla="*/ 1 w 48"/>
                  <a:gd name="T3" fmla="*/ 1 h 19"/>
                  <a:gd name="T4" fmla="*/ 20 w 48"/>
                  <a:gd name="T5" fmla="*/ 1 h 19"/>
                  <a:gd name="T6" fmla="*/ 33 w 48"/>
                  <a:gd name="T7" fmla="*/ 0 h 19"/>
                  <a:gd name="T8" fmla="*/ 43 w 48"/>
                  <a:gd name="T9" fmla="*/ 0 h 19"/>
                  <a:gd name="T10" fmla="*/ 54 w 48"/>
                  <a:gd name="T11" fmla="*/ 0 h 19"/>
                  <a:gd name="T12" fmla="*/ 69 w 48"/>
                  <a:gd name="T13" fmla="*/ 0 h 19"/>
                  <a:gd name="T14" fmla="*/ 80 w 48"/>
                  <a:gd name="T15" fmla="*/ 0 h 19"/>
                  <a:gd name="T16" fmla="*/ 92 w 48"/>
                  <a:gd name="T17" fmla="*/ 0 h 19"/>
                  <a:gd name="T18" fmla="*/ 104 w 48"/>
                  <a:gd name="T19" fmla="*/ 0 h 19"/>
                  <a:gd name="T20" fmla="*/ 115 w 48"/>
                  <a:gd name="T21" fmla="*/ 1 h 19"/>
                  <a:gd name="T22" fmla="*/ 129 w 48"/>
                  <a:gd name="T23" fmla="*/ 2 h 19"/>
                  <a:gd name="T24" fmla="*/ 141 w 48"/>
                  <a:gd name="T25" fmla="*/ 22 h 19"/>
                  <a:gd name="T26" fmla="*/ 135 w 48"/>
                  <a:gd name="T27" fmla="*/ 34 h 19"/>
                  <a:gd name="T28" fmla="*/ 117 w 48"/>
                  <a:gd name="T29" fmla="*/ 45 h 19"/>
                  <a:gd name="T30" fmla="*/ 114 w 48"/>
                  <a:gd name="T31" fmla="*/ 45 h 19"/>
                  <a:gd name="T32" fmla="*/ 104 w 48"/>
                  <a:gd name="T33" fmla="*/ 49 h 19"/>
                  <a:gd name="T34" fmla="*/ 92 w 48"/>
                  <a:gd name="T35" fmla="*/ 57 h 19"/>
                  <a:gd name="T36" fmla="*/ 84 w 48"/>
                  <a:gd name="T37" fmla="*/ 60 h 19"/>
                  <a:gd name="T38" fmla="*/ 78 w 48"/>
                  <a:gd name="T39" fmla="*/ 60 h 19"/>
                  <a:gd name="T40" fmla="*/ 67 w 48"/>
                  <a:gd name="T41" fmla="*/ 66 h 19"/>
                  <a:gd name="T42" fmla="*/ 54 w 48"/>
                  <a:gd name="T43" fmla="*/ 66 h 19"/>
                  <a:gd name="T44" fmla="*/ 47 w 48"/>
                  <a:gd name="T45" fmla="*/ 66 h 19"/>
                  <a:gd name="T46" fmla="*/ 37 w 48"/>
                  <a:gd name="T47" fmla="*/ 66 h 19"/>
                  <a:gd name="T48" fmla="*/ 37 w 48"/>
                  <a:gd name="T49" fmla="*/ 69 h 19"/>
                  <a:gd name="T50" fmla="*/ 0 w 48"/>
                  <a:gd name="T51" fmla="*/ 1 h 19"/>
                  <a:gd name="T52" fmla="*/ 0 w 48"/>
                  <a:gd name="T53" fmla="*/ 1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9"/>
                  <a:gd name="T83" fmla="*/ 48 w 48"/>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9">
                    <a:moveTo>
                      <a:pt x="0" y="1"/>
                    </a:moveTo>
                    <a:lnTo>
                      <a:pt x="1" y="1"/>
                    </a:lnTo>
                    <a:lnTo>
                      <a:pt x="7" y="1"/>
                    </a:lnTo>
                    <a:lnTo>
                      <a:pt x="11" y="0"/>
                    </a:lnTo>
                    <a:lnTo>
                      <a:pt x="15" y="0"/>
                    </a:lnTo>
                    <a:lnTo>
                      <a:pt x="19" y="0"/>
                    </a:lnTo>
                    <a:lnTo>
                      <a:pt x="24" y="0"/>
                    </a:lnTo>
                    <a:lnTo>
                      <a:pt x="28" y="0"/>
                    </a:lnTo>
                    <a:lnTo>
                      <a:pt x="32" y="0"/>
                    </a:lnTo>
                    <a:lnTo>
                      <a:pt x="36" y="0"/>
                    </a:lnTo>
                    <a:lnTo>
                      <a:pt x="40" y="1"/>
                    </a:lnTo>
                    <a:lnTo>
                      <a:pt x="45" y="2"/>
                    </a:lnTo>
                    <a:lnTo>
                      <a:pt x="48" y="6"/>
                    </a:lnTo>
                    <a:lnTo>
                      <a:pt x="47" y="9"/>
                    </a:lnTo>
                    <a:lnTo>
                      <a:pt x="41" y="12"/>
                    </a:lnTo>
                    <a:lnTo>
                      <a:pt x="39" y="12"/>
                    </a:lnTo>
                    <a:lnTo>
                      <a:pt x="36" y="13"/>
                    </a:lnTo>
                    <a:lnTo>
                      <a:pt x="32" y="15"/>
                    </a:lnTo>
                    <a:lnTo>
                      <a:pt x="29" y="16"/>
                    </a:lnTo>
                    <a:lnTo>
                      <a:pt x="27" y="16"/>
                    </a:lnTo>
                    <a:lnTo>
                      <a:pt x="23" y="17"/>
                    </a:lnTo>
                    <a:lnTo>
                      <a:pt x="19" y="17"/>
                    </a:lnTo>
                    <a:lnTo>
                      <a:pt x="16" y="17"/>
                    </a:lnTo>
                    <a:lnTo>
                      <a:pt x="12" y="17"/>
                    </a:lnTo>
                    <a:lnTo>
                      <a:pt x="12" y="19"/>
                    </a:lnTo>
                    <a:lnTo>
                      <a:pt x="0" y="1"/>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56" name="Freeform 109">
                <a:extLst>
                  <a:ext uri="{FF2B5EF4-FFF2-40B4-BE49-F238E27FC236}">
                    <a16:creationId xmlns:a16="http://schemas.microsoft.com/office/drawing/2014/main" id="{AB043E29-C7F9-44F5-8CDD-ECAC62F38F34}"/>
                  </a:ext>
                </a:extLst>
              </p:cNvPr>
              <p:cNvSpPr>
                <a:spLocks/>
              </p:cNvSpPr>
              <p:nvPr/>
            </p:nvSpPr>
            <p:spPr bwMode="auto">
              <a:xfrm>
                <a:off x="3597" y="1306"/>
                <a:ext cx="224" cy="355"/>
              </a:xfrm>
              <a:custGeom>
                <a:avLst/>
                <a:gdLst>
                  <a:gd name="T0" fmla="*/ 23 w 192"/>
                  <a:gd name="T1" fmla="*/ 1078 h 310"/>
                  <a:gd name="T2" fmla="*/ 63 w 192"/>
                  <a:gd name="T3" fmla="*/ 1078 h 310"/>
                  <a:gd name="T4" fmla="*/ 99 w 192"/>
                  <a:gd name="T5" fmla="*/ 1078 h 310"/>
                  <a:gd name="T6" fmla="*/ 142 w 192"/>
                  <a:gd name="T7" fmla="*/ 1078 h 310"/>
                  <a:gd name="T8" fmla="*/ 189 w 192"/>
                  <a:gd name="T9" fmla="*/ 1078 h 310"/>
                  <a:gd name="T10" fmla="*/ 232 w 192"/>
                  <a:gd name="T11" fmla="*/ 1078 h 310"/>
                  <a:gd name="T12" fmla="*/ 282 w 192"/>
                  <a:gd name="T13" fmla="*/ 1078 h 310"/>
                  <a:gd name="T14" fmla="*/ 330 w 192"/>
                  <a:gd name="T15" fmla="*/ 1078 h 310"/>
                  <a:gd name="T16" fmla="*/ 375 w 192"/>
                  <a:gd name="T17" fmla="*/ 1078 h 310"/>
                  <a:gd name="T18" fmla="*/ 419 w 192"/>
                  <a:gd name="T19" fmla="*/ 1078 h 310"/>
                  <a:gd name="T20" fmla="*/ 476 w 192"/>
                  <a:gd name="T21" fmla="*/ 1070 h 310"/>
                  <a:gd name="T22" fmla="*/ 523 w 192"/>
                  <a:gd name="T23" fmla="*/ 1063 h 310"/>
                  <a:gd name="T24" fmla="*/ 537 w 192"/>
                  <a:gd name="T25" fmla="*/ 1035 h 310"/>
                  <a:gd name="T26" fmla="*/ 546 w 192"/>
                  <a:gd name="T27" fmla="*/ 980 h 310"/>
                  <a:gd name="T28" fmla="*/ 548 w 192"/>
                  <a:gd name="T29" fmla="*/ 924 h 310"/>
                  <a:gd name="T30" fmla="*/ 550 w 192"/>
                  <a:gd name="T31" fmla="*/ 857 h 310"/>
                  <a:gd name="T32" fmla="*/ 550 w 192"/>
                  <a:gd name="T33" fmla="*/ 779 h 310"/>
                  <a:gd name="T34" fmla="*/ 550 w 192"/>
                  <a:gd name="T35" fmla="*/ 697 h 310"/>
                  <a:gd name="T36" fmla="*/ 551 w 192"/>
                  <a:gd name="T37" fmla="*/ 616 h 310"/>
                  <a:gd name="T38" fmla="*/ 551 w 192"/>
                  <a:gd name="T39" fmla="*/ 531 h 310"/>
                  <a:gd name="T40" fmla="*/ 551 w 192"/>
                  <a:gd name="T41" fmla="*/ 446 h 310"/>
                  <a:gd name="T42" fmla="*/ 551 w 192"/>
                  <a:gd name="T43" fmla="*/ 358 h 310"/>
                  <a:gd name="T44" fmla="*/ 551 w 192"/>
                  <a:gd name="T45" fmla="*/ 284 h 310"/>
                  <a:gd name="T46" fmla="*/ 550 w 192"/>
                  <a:gd name="T47" fmla="*/ 215 h 310"/>
                  <a:gd name="T48" fmla="*/ 548 w 192"/>
                  <a:gd name="T49" fmla="*/ 160 h 310"/>
                  <a:gd name="T50" fmla="*/ 546 w 192"/>
                  <a:gd name="T51" fmla="*/ 94 h 310"/>
                  <a:gd name="T52" fmla="*/ 508 w 192"/>
                  <a:gd name="T53" fmla="*/ 52 h 310"/>
                  <a:gd name="T54" fmla="*/ 465 w 192"/>
                  <a:gd name="T55" fmla="*/ 26 h 310"/>
                  <a:gd name="T56" fmla="*/ 411 w 192"/>
                  <a:gd name="T57" fmla="*/ 3 h 310"/>
                  <a:gd name="T58" fmla="*/ 345 w 192"/>
                  <a:gd name="T59" fmla="*/ 0 h 310"/>
                  <a:gd name="T60" fmla="*/ 273 w 192"/>
                  <a:gd name="T61" fmla="*/ 2 h 310"/>
                  <a:gd name="T62" fmla="*/ 214 w 192"/>
                  <a:gd name="T63" fmla="*/ 23 h 310"/>
                  <a:gd name="T64" fmla="*/ 152 w 192"/>
                  <a:gd name="T65" fmla="*/ 69 h 310"/>
                  <a:gd name="T66" fmla="*/ 104 w 192"/>
                  <a:gd name="T67" fmla="*/ 142 h 310"/>
                  <a:gd name="T68" fmla="*/ 80 w 192"/>
                  <a:gd name="T69" fmla="*/ 185 h 310"/>
                  <a:gd name="T70" fmla="*/ 67 w 192"/>
                  <a:gd name="T71" fmla="*/ 242 h 310"/>
                  <a:gd name="T72" fmla="*/ 53 w 192"/>
                  <a:gd name="T73" fmla="*/ 304 h 310"/>
                  <a:gd name="T74" fmla="*/ 43 w 192"/>
                  <a:gd name="T75" fmla="*/ 373 h 310"/>
                  <a:gd name="T76" fmla="*/ 33 w 192"/>
                  <a:gd name="T77" fmla="*/ 447 h 310"/>
                  <a:gd name="T78" fmla="*/ 23 w 192"/>
                  <a:gd name="T79" fmla="*/ 529 h 310"/>
                  <a:gd name="T80" fmla="*/ 18 w 192"/>
                  <a:gd name="T81" fmla="*/ 605 h 310"/>
                  <a:gd name="T82" fmla="*/ 14 w 192"/>
                  <a:gd name="T83" fmla="*/ 684 h 310"/>
                  <a:gd name="T84" fmla="*/ 3 w 192"/>
                  <a:gd name="T85" fmla="*/ 758 h 310"/>
                  <a:gd name="T86" fmla="*/ 2 w 192"/>
                  <a:gd name="T87" fmla="*/ 835 h 310"/>
                  <a:gd name="T88" fmla="*/ 0 w 192"/>
                  <a:gd name="T89" fmla="*/ 899 h 310"/>
                  <a:gd name="T90" fmla="*/ 0 w 192"/>
                  <a:gd name="T91" fmla="*/ 959 h 310"/>
                  <a:gd name="T92" fmla="*/ 0 w 192"/>
                  <a:gd name="T93" fmla="*/ 1007 h 310"/>
                  <a:gd name="T94" fmla="*/ 0 w 192"/>
                  <a:gd name="T95" fmla="*/ 1066 h 3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2"/>
                  <a:gd name="T145" fmla="*/ 0 h 310"/>
                  <a:gd name="T146" fmla="*/ 192 w 192"/>
                  <a:gd name="T147" fmla="*/ 310 h 3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2" h="310">
                    <a:moveTo>
                      <a:pt x="0" y="310"/>
                    </a:moveTo>
                    <a:lnTo>
                      <a:pt x="3" y="310"/>
                    </a:lnTo>
                    <a:lnTo>
                      <a:pt x="4" y="310"/>
                    </a:lnTo>
                    <a:lnTo>
                      <a:pt x="8" y="310"/>
                    </a:lnTo>
                    <a:lnTo>
                      <a:pt x="11" y="310"/>
                    </a:lnTo>
                    <a:lnTo>
                      <a:pt x="16" y="310"/>
                    </a:lnTo>
                    <a:lnTo>
                      <a:pt x="18" y="310"/>
                    </a:lnTo>
                    <a:lnTo>
                      <a:pt x="22" y="310"/>
                    </a:lnTo>
                    <a:lnTo>
                      <a:pt x="24" y="310"/>
                    </a:lnTo>
                    <a:lnTo>
                      <a:pt x="28" y="310"/>
                    </a:lnTo>
                    <a:lnTo>
                      <a:pt x="31" y="310"/>
                    </a:lnTo>
                    <a:lnTo>
                      <a:pt x="34" y="310"/>
                    </a:lnTo>
                    <a:lnTo>
                      <a:pt x="38" y="310"/>
                    </a:lnTo>
                    <a:lnTo>
                      <a:pt x="42" y="310"/>
                    </a:lnTo>
                    <a:lnTo>
                      <a:pt x="45" y="310"/>
                    </a:lnTo>
                    <a:lnTo>
                      <a:pt x="49" y="310"/>
                    </a:lnTo>
                    <a:lnTo>
                      <a:pt x="53" y="310"/>
                    </a:lnTo>
                    <a:lnTo>
                      <a:pt x="57" y="310"/>
                    </a:lnTo>
                    <a:lnTo>
                      <a:pt x="61" y="310"/>
                    </a:lnTo>
                    <a:lnTo>
                      <a:pt x="65" y="310"/>
                    </a:lnTo>
                    <a:lnTo>
                      <a:pt x="69" y="310"/>
                    </a:lnTo>
                    <a:lnTo>
                      <a:pt x="73" y="310"/>
                    </a:lnTo>
                    <a:lnTo>
                      <a:pt x="77" y="310"/>
                    </a:lnTo>
                    <a:lnTo>
                      <a:pt x="81" y="310"/>
                    </a:lnTo>
                    <a:lnTo>
                      <a:pt x="85" y="310"/>
                    </a:lnTo>
                    <a:lnTo>
                      <a:pt x="90" y="310"/>
                    </a:lnTo>
                    <a:lnTo>
                      <a:pt x="94" y="310"/>
                    </a:lnTo>
                    <a:lnTo>
                      <a:pt x="98" y="310"/>
                    </a:lnTo>
                    <a:lnTo>
                      <a:pt x="102" y="310"/>
                    </a:lnTo>
                    <a:lnTo>
                      <a:pt x="106" y="310"/>
                    </a:lnTo>
                    <a:lnTo>
                      <a:pt x="110" y="310"/>
                    </a:lnTo>
                    <a:lnTo>
                      <a:pt x="114" y="310"/>
                    </a:lnTo>
                    <a:lnTo>
                      <a:pt x="118" y="310"/>
                    </a:lnTo>
                    <a:lnTo>
                      <a:pt x="124" y="310"/>
                    </a:lnTo>
                    <a:lnTo>
                      <a:pt x="126" y="310"/>
                    </a:lnTo>
                    <a:lnTo>
                      <a:pt x="130" y="310"/>
                    </a:lnTo>
                    <a:lnTo>
                      <a:pt x="134" y="310"/>
                    </a:lnTo>
                    <a:lnTo>
                      <a:pt x="138" y="310"/>
                    </a:lnTo>
                    <a:lnTo>
                      <a:pt x="142" y="310"/>
                    </a:lnTo>
                    <a:lnTo>
                      <a:pt x="145" y="310"/>
                    </a:lnTo>
                    <a:lnTo>
                      <a:pt x="149" y="310"/>
                    </a:lnTo>
                    <a:lnTo>
                      <a:pt x="153" y="310"/>
                    </a:lnTo>
                    <a:lnTo>
                      <a:pt x="160" y="308"/>
                    </a:lnTo>
                    <a:lnTo>
                      <a:pt x="165" y="308"/>
                    </a:lnTo>
                    <a:lnTo>
                      <a:pt x="171" y="307"/>
                    </a:lnTo>
                    <a:lnTo>
                      <a:pt x="176" y="307"/>
                    </a:lnTo>
                    <a:lnTo>
                      <a:pt x="179" y="306"/>
                    </a:lnTo>
                    <a:lnTo>
                      <a:pt x="181" y="306"/>
                    </a:lnTo>
                    <a:lnTo>
                      <a:pt x="184" y="304"/>
                    </a:lnTo>
                    <a:lnTo>
                      <a:pt x="187" y="304"/>
                    </a:lnTo>
                    <a:lnTo>
                      <a:pt x="187" y="302"/>
                    </a:lnTo>
                    <a:lnTo>
                      <a:pt x="187" y="299"/>
                    </a:lnTo>
                    <a:lnTo>
                      <a:pt x="187" y="294"/>
                    </a:lnTo>
                    <a:lnTo>
                      <a:pt x="188" y="288"/>
                    </a:lnTo>
                    <a:lnTo>
                      <a:pt x="188" y="286"/>
                    </a:lnTo>
                    <a:lnTo>
                      <a:pt x="188" y="282"/>
                    </a:lnTo>
                    <a:lnTo>
                      <a:pt x="188" y="279"/>
                    </a:lnTo>
                    <a:lnTo>
                      <a:pt x="189" y="275"/>
                    </a:lnTo>
                    <a:lnTo>
                      <a:pt x="189" y="270"/>
                    </a:lnTo>
                    <a:lnTo>
                      <a:pt x="189" y="266"/>
                    </a:lnTo>
                    <a:lnTo>
                      <a:pt x="189" y="262"/>
                    </a:lnTo>
                    <a:lnTo>
                      <a:pt x="191" y="258"/>
                    </a:lnTo>
                    <a:lnTo>
                      <a:pt x="191" y="252"/>
                    </a:lnTo>
                    <a:lnTo>
                      <a:pt x="191" y="247"/>
                    </a:lnTo>
                    <a:lnTo>
                      <a:pt x="191" y="241"/>
                    </a:lnTo>
                    <a:lnTo>
                      <a:pt x="191" y="237"/>
                    </a:lnTo>
                    <a:lnTo>
                      <a:pt x="191" y="231"/>
                    </a:lnTo>
                    <a:lnTo>
                      <a:pt x="191" y="225"/>
                    </a:lnTo>
                    <a:lnTo>
                      <a:pt x="191" y="220"/>
                    </a:lnTo>
                    <a:lnTo>
                      <a:pt x="191" y="215"/>
                    </a:lnTo>
                    <a:lnTo>
                      <a:pt x="191" y="208"/>
                    </a:lnTo>
                    <a:lnTo>
                      <a:pt x="191" y="201"/>
                    </a:lnTo>
                    <a:lnTo>
                      <a:pt x="191" y="196"/>
                    </a:lnTo>
                    <a:lnTo>
                      <a:pt x="192" y="191"/>
                    </a:lnTo>
                    <a:lnTo>
                      <a:pt x="192" y="184"/>
                    </a:lnTo>
                    <a:lnTo>
                      <a:pt x="192" y="177"/>
                    </a:lnTo>
                    <a:lnTo>
                      <a:pt x="192" y="172"/>
                    </a:lnTo>
                    <a:lnTo>
                      <a:pt x="192" y="165"/>
                    </a:lnTo>
                    <a:lnTo>
                      <a:pt x="192" y="158"/>
                    </a:lnTo>
                    <a:lnTo>
                      <a:pt x="192" y="153"/>
                    </a:lnTo>
                    <a:lnTo>
                      <a:pt x="192" y="146"/>
                    </a:lnTo>
                    <a:lnTo>
                      <a:pt x="192" y="140"/>
                    </a:lnTo>
                    <a:lnTo>
                      <a:pt x="192" y="134"/>
                    </a:lnTo>
                    <a:lnTo>
                      <a:pt x="192" y="128"/>
                    </a:lnTo>
                    <a:lnTo>
                      <a:pt x="192" y="121"/>
                    </a:lnTo>
                    <a:lnTo>
                      <a:pt x="192" y="116"/>
                    </a:lnTo>
                    <a:lnTo>
                      <a:pt x="192" y="109"/>
                    </a:lnTo>
                    <a:lnTo>
                      <a:pt x="192" y="103"/>
                    </a:lnTo>
                    <a:lnTo>
                      <a:pt x="192" y="98"/>
                    </a:lnTo>
                    <a:lnTo>
                      <a:pt x="192" y="93"/>
                    </a:lnTo>
                    <a:lnTo>
                      <a:pt x="192" y="87"/>
                    </a:lnTo>
                    <a:lnTo>
                      <a:pt x="192" y="82"/>
                    </a:lnTo>
                    <a:lnTo>
                      <a:pt x="192" y="77"/>
                    </a:lnTo>
                    <a:lnTo>
                      <a:pt x="192" y="73"/>
                    </a:lnTo>
                    <a:lnTo>
                      <a:pt x="191" y="67"/>
                    </a:lnTo>
                    <a:lnTo>
                      <a:pt x="191" y="62"/>
                    </a:lnTo>
                    <a:lnTo>
                      <a:pt x="191" y="58"/>
                    </a:lnTo>
                    <a:lnTo>
                      <a:pt x="191" y="53"/>
                    </a:lnTo>
                    <a:lnTo>
                      <a:pt x="191" y="49"/>
                    </a:lnTo>
                    <a:lnTo>
                      <a:pt x="189" y="45"/>
                    </a:lnTo>
                    <a:lnTo>
                      <a:pt x="189" y="42"/>
                    </a:lnTo>
                    <a:lnTo>
                      <a:pt x="189" y="38"/>
                    </a:lnTo>
                    <a:lnTo>
                      <a:pt x="188" y="32"/>
                    </a:lnTo>
                    <a:lnTo>
                      <a:pt x="188" y="27"/>
                    </a:lnTo>
                    <a:lnTo>
                      <a:pt x="187" y="24"/>
                    </a:lnTo>
                    <a:lnTo>
                      <a:pt x="187" y="22"/>
                    </a:lnTo>
                    <a:lnTo>
                      <a:pt x="181" y="18"/>
                    </a:lnTo>
                    <a:lnTo>
                      <a:pt x="176" y="15"/>
                    </a:lnTo>
                    <a:lnTo>
                      <a:pt x="173" y="12"/>
                    </a:lnTo>
                    <a:lnTo>
                      <a:pt x="169" y="11"/>
                    </a:lnTo>
                    <a:lnTo>
                      <a:pt x="165" y="10"/>
                    </a:lnTo>
                    <a:lnTo>
                      <a:pt x="161" y="8"/>
                    </a:lnTo>
                    <a:lnTo>
                      <a:pt x="157" y="7"/>
                    </a:lnTo>
                    <a:lnTo>
                      <a:pt x="152" y="4"/>
                    </a:lnTo>
                    <a:lnTo>
                      <a:pt x="146" y="3"/>
                    </a:lnTo>
                    <a:lnTo>
                      <a:pt x="142" y="3"/>
                    </a:lnTo>
                    <a:lnTo>
                      <a:pt x="136" y="2"/>
                    </a:lnTo>
                    <a:lnTo>
                      <a:pt x="130" y="2"/>
                    </a:lnTo>
                    <a:lnTo>
                      <a:pt x="125" y="0"/>
                    </a:lnTo>
                    <a:lnTo>
                      <a:pt x="120" y="0"/>
                    </a:lnTo>
                    <a:lnTo>
                      <a:pt x="114" y="0"/>
                    </a:lnTo>
                    <a:lnTo>
                      <a:pt x="108" y="0"/>
                    </a:lnTo>
                    <a:lnTo>
                      <a:pt x="102" y="0"/>
                    </a:lnTo>
                    <a:lnTo>
                      <a:pt x="95" y="2"/>
                    </a:lnTo>
                    <a:lnTo>
                      <a:pt x="90" y="2"/>
                    </a:lnTo>
                    <a:lnTo>
                      <a:pt x="83" y="3"/>
                    </a:lnTo>
                    <a:lnTo>
                      <a:pt x="78" y="6"/>
                    </a:lnTo>
                    <a:lnTo>
                      <a:pt x="74" y="7"/>
                    </a:lnTo>
                    <a:lnTo>
                      <a:pt x="67" y="10"/>
                    </a:lnTo>
                    <a:lnTo>
                      <a:pt x="62" y="12"/>
                    </a:lnTo>
                    <a:lnTo>
                      <a:pt x="57" y="16"/>
                    </a:lnTo>
                    <a:lnTo>
                      <a:pt x="53" y="20"/>
                    </a:lnTo>
                    <a:lnTo>
                      <a:pt x="47" y="23"/>
                    </a:lnTo>
                    <a:lnTo>
                      <a:pt x="43" y="28"/>
                    </a:lnTo>
                    <a:lnTo>
                      <a:pt x="39" y="34"/>
                    </a:lnTo>
                    <a:lnTo>
                      <a:pt x="36" y="41"/>
                    </a:lnTo>
                    <a:lnTo>
                      <a:pt x="34" y="42"/>
                    </a:lnTo>
                    <a:lnTo>
                      <a:pt x="32" y="46"/>
                    </a:lnTo>
                    <a:lnTo>
                      <a:pt x="31" y="49"/>
                    </a:lnTo>
                    <a:lnTo>
                      <a:pt x="28" y="53"/>
                    </a:lnTo>
                    <a:lnTo>
                      <a:pt x="27" y="57"/>
                    </a:lnTo>
                    <a:lnTo>
                      <a:pt x="26" y="61"/>
                    </a:lnTo>
                    <a:lnTo>
                      <a:pt x="24" y="65"/>
                    </a:lnTo>
                    <a:lnTo>
                      <a:pt x="23" y="69"/>
                    </a:lnTo>
                    <a:lnTo>
                      <a:pt x="22" y="73"/>
                    </a:lnTo>
                    <a:lnTo>
                      <a:pt x="20" y="78"/>
                    </a:lnTo>
                    <a:lnTo>
                      <a:pt x="19" y="82"/>
                    </a:lnTo>
                    <a:lnTo>
                      <a:pt x="18" y="87"/>
                    </a:lnTo>
                    <a:lnTo>
                      <a:pt x="18" y="91"/>
                    </a:lnTo>
                    <a:lnTo>
                      <a:pt x="16" y="97"/>
                    </a:lnTo>
                    <a:lnTo>
                      <a:pt x="15" y="102"/>
                    </a:lnTo>
                    <a:lnTo>
                      <a:pt x="15" y="107"/>
                    </a:lnTo>
                    <a:lnTo>
                      <a:pt x="12" y="113"/>
                    </a:lnTo>
                    <a:lnTo>
                      <a:pt x="12" y="118"/>
                    </a:lnTo>
                    <a:lnTo>
                      <a:pt x="11" y="124"/>
                    </a:lnTo>
                    <a:lnTo>
                      <a:pt x="11" y="129"/>
                    </a:lnTo>
                    <a:lnTo>
                      <a:pt x="10" y="134"/>
                    </a:lnTo>
                    <a:lnTo>
                      <a:pt x="10" y="140"/>
                    </a:lnTo>
                    <a:lnTo>
                      <a:pt x="8" y="145"/>
                    </a:lnTo>
                    <a:lnTo>
                      <a:pt x="8" y="152"/>
                    </a:lnTo>
                    <a:lnTo>
                      <a:pt x="7" y="157"/>
                    </a:lnTo>
                    <a:lnTo>
                      <a:pt x="7" y="162"/>
                    </a:lnTo>
                    <a:lnTo>
                      <a:pt x="6" y="169"/>
                    </a:lnTo>
                    <a:lnTo>
                      <a:pt x="6" y="174"/>
                    </a:lnTo>
                    <a:lnTo>
                      <a:pt x="6" y="180"/>
                    </a:lnTo>
                    <a:lnTo>
                      <a:pt x="4" y="187"/>
                    </a:lnTo>
                    <a:lnTo>
                      <a:pt x="4" y="192"/>
                    </a:lnTo>
                    <a:lnTo>
                      <a:pt x="4" y="197"/>
                    </a:lnTo>
                    <a:lnTo>
                      <a:pt x="3" y="203"/>
                    </a:lnTo>
                    <a:lnTo>
                      <a:pt x="3" y="208"/>
                    </a:lnTo>
                    <a:lnTo>
                      <a:pt x="3" y="213"/>
                    </a:lnTo>
                    <a:lnTo>
                      <a:pt x="3" y="219"/>
                    </a:lnTo>
                    <a:lnTo>
                      <a:pt x="2" y="224"/>
                    </a:lnTo>
                    <a:lnTo>
                      <a:pt x="2" y="229"/>
                    </a:lnTo>
                    <a:lnTo>
                      <a:pt x="2" y="235"/>
                    </a:lnTo>
                    <a:lnTo>
                      <a:pt x="2" y="240"/>
                    </a:lnTo>
                    <a:lnTo>
                      <a:pt x="0" y="244"/>
                    </a:lnTo>
                    <a:lnTo>
                      <a:pt x="0" y="250"/>
                    </a:lnTo>
                    <a:lnTo>
                      <a:pt x="0" y="254"/>
                    </a:lnTo>
                    <a:lnTo>
                      <a:pt x="0" y="259"/>
                    </a:lnTo>
                    <a:lnTo>
                      <a:pt x="0" y="263"/>
                    </a:lnTo>
                    <a:lnTo>
                      <a:pt x="0" y="267"/>
                    </a:lnTo>
                    <a:lnTo>
                      <a:pt x="0" y="271"/>
                    </a:lnTo>
                    <a:lnTo>
                      <a:pt x="0" y="276"/>
                    </a:lnTo>
                    <a:lnTo>
                      <a:pt x="0" y="279"/>
                    </a:lnTo>
                    <a:lnTo>
                      <a:pt x="0" y="283"/>
                    </a:lnTo>
                    <a:lnTo>
                      <a:pt x="0" y="286"/>
                    </a:lnTo>
                    <a:lnTo>
                      <a:pt x="0" y="290"/>
                    </a:lnTo>
                    <a:lnTo>
                      <a:pt x="0" y="295"/>
                    </a:lnTo>
                    <a:lnTo>
                      <a:pt x="0" y="300"/>
                    </a:lnTo>
                    <a:lnTo>
                      <a:pt x="0" y="304"/>
                    </a:lnTo>
                    <a:lnTo>
                      <a:pt x="0" y="307"/>
                    </a:lnTo>
                    <a:lnTo>
                      <a:pt x="0" y="308"/>
                    </a:lnTo>
                    <a:lnTo>
                      <a:pt x="0" y="310"/>
                    </a:lnTo>
                    <a:close/>
                  </a:path>
                </a:pathLst>
              </a:custGeom>
              <a:solidFill>
                <a:srgbClr val="C73D3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57" name="Freeform 110">
                <a:extLst>
                  <a:ext uri="{FF2B5EF4-FFF2-40B4-BE49-F238E27FC236}">
                    <a16:creationId xmlns:a16="http://schemas.microsoft.com/office/drawing/2014/main" id="{413252CE-67ED-40B0-B5C0-928E5D980BDC}"/>
                  </a:ext>
                </a:extLst>
              </p:cNvPr>
              <p:cNvSpPr>
                <a:spLocks/>
              </p:cNvSpPr>
              <p:nvPr/>
            </p:nvSpPr>
            <p:spPr bwMode="auto">
              <a:xfrm>
                <a:off x="3621" y="1298"/>
                <a:ext cx="24" cy="378"/>
              </a:xfrm>
              <a:custGeom>
                <a:avLst/>
                <a:gdLst>
                  <a:gd name="T0" fmla="*/ 0 w 21"/>
                  <a:gd name="T1" fmla="*/ 15 h 327"/>
                  <a:gd name="T2" fmla="*/ 0 w 21"/>
                  <a:gd name="T3" fmla="*/ 49 h 327"/>
                  <a:gd name="T4" fmla="*/ 0 w 21"/>
                  <a:gd name="T5" fmla="*/ 91 h 327"/>
                  <a:gd name="T6" fmla="*/ 0 w 21"/>
                  <a:gd name="T7" fmla="*/ 143 h 327"/>
                  <a:gd name="T8" fmla="*/ 1 w 21"/>
                  <a:gd name="T9" fmla="*/ 205 h 327"/>
                  <a:gd name="T10" fmla="*/ 1 w 21"/>
                  <a:gd name="T11" fmla="*/ 264 h 327"/>
                  <a:gd name="T12" fmla="*/ 1 w 21"/>
                  <a:gd name="T13" fmla="*/ 330 h 327"/>
                  <a:gd name="T14" fmla="*/ 3 w 21"/>
                  <a:gd name="T15" fmla="*/ 386 h 327"/>
                  <a:gd name="T16" fmla="*/ 3 w 21"/>
                  <a:gd name="T17" fmla="*/ 444 h 327"/>
                  <a:gd name="T18" fmla="*/ 3 w 21"/>
                  <a:gd name="T19" fmla="*/ 485 h 327"/>
                  <a:gd name="T20" fmla="*/ 1 w 21"/>
                  <a:gd name="T21" fmla="*/ 524 h 327"/>
                  <a:gd name="T22" fmla="*/ 0 w 21"/>
                  <a:gd name="T23" fmla="*/ 581 h 327"/>
                  <a:gd name="T24" fmla="*/ 0 w 21"/>
                  <a:gd name="T25" fmla="*/ 621 h 327"/>
                  <a:gd name="T26" fmla="*/ 0 w 21"/>
                  <a:gd name="T27" fmla="*/ 659 h 327"/>
                  <a:gd name="T28" fmla="*/ 0 w 21"/>
                  <a:gd name="T29" fmla="*/ 698 h 327"/>
                  <a:gd name="T30" fmla="*/ 0 w 21"/>
                  <a:gd name="T31" fmla="*/ 734 h 327"/>
                  <a:gd name="T32" fmla="*/ 0 w 21"/>
                  <a:gd name="T33" fmla="*/ 778 h 327"/>
                  <a:gd name="T34" fmla="*/ 0 w 21"/>
                  <a:gd name="T35" fmla="*/ 820 h 327"/>
                  <a:gd name="T36" fmla="*/ 0 w 21"/>
                  <a:gd name="T37" fmla="*/ 864 h 327"/>
                  <a:gd name="T38" fmla="*/ 0 w 21"/>
                  <a:gd name="T39" fmla="*/ 899 h 327"/>
                  <a:gd name="T40" fmla="*/ 0 w 21"/>
                  <a:gd name="T41" fmla="*/ 942 h 327"/>
                  <a:gd name="T42" fmla="*/ 0 w 21"/>
                  <a:gd name="T43" fmla="*/ 981 h 327"/>
                  <a:gd name="T44" fmla="*/ 0 w 21"/>
                  <a:gd name="T45" fmla="*/ 1015 h 327"/>
                  <a:gd name="T46" fmla="*/ 0 w 21"/>
                  <a:gd name="T47" fmla="*/ 1076 h 327"/>
                  <a:gd name="T48" fmla="*/ 0 w 21"/>
                  <a:gd name="T49" fmla="*/ 1119 h 327"/>
                  <a:gd name="T50" fmla="*/ 0 w 21"/>
                  <a:gd name="T51" fmla="*/ 1142 h 327"/>
                  <a:gd name="T52" fmla="*/ 45 w 21"/>
                  <a:gd name="T53" fmla="*/ 1145 h 327"/>
                  <a:gd name="T54" fmla="*/ 45 w 21"/>
                  <a:gd name="T55" fmla="*/ 1122 h 327"/>
                  <a:gd name="T56" fmla="*/ 45 w 21"/>
                  <a:gd name="T57" fmla="*/ 1076 h 327"/>
                  <a:gd name="T58" fmla="*/ 45 w 21"/>
                  <a:gd name="T59" fmla="*/ 1029 h 327"/>
                  <a:gd name="T60" fmla="*/ 45 w 21"/>
                  <a:gd name="T61" fmla="*/ 993 h 327"/>
                  <a:gd name="T62" fmla="*/ 45 w 21"/>
                  <a:gd name="T63" fmla="*/ 956 h 327"/>
                  <a:gd name="T64" fmla="*/ 45 w 21"/>
                  <a:gd name="T65" fmla="*/ 914 h 327"/>
                  <a:gd name="T66" fmla="*/ 45 w 21"/>
                  <a:gd name="T67" fmla="*/ 872 h 327"/>
                  <a:gd name="T68" fmla="*/ 45 w 21"/>
                  <a:gd name="T69" fmla="*/ 830 h 327"/>
                  <a:gd name="T70" fmla="*/ 45 w 21"/>
                  <a:gd name="T71" fmla="*/ 791 h 327"/>
                  <a:gd name="T72" fmla="*/ 45 w 21"/>
                  <a:gd name="T73" fmla="*/ 742 h 327"/>
                  <a:gd name="T74" fmla="*/ 45 w 21"/>
                  <a:gd name="T75" fmla="*/ 698 h 327"/>
                  <a:gd name="T76" fmla="*/ 45 w 21"/>
                  <a:gd name="T77" fmla="*/ 659 h 327"/>
                  <a:gd name="T78" fmla="*/ 45 w 21"/>
                  <a:gd name="T79" fmla="*/ 621 h 327"/>
                  <a:gd name="T80" fmla="*/ 45 w 21"/>
                  <a:gd name="T81" fmla="*/ 589 h 327"/>
                  <a:gd name="T82" fmla="*/ 45 w 21"/>
                  <a:gd name="T83" fmla="*/ 548 h 327"/>
                  <a:gd name="T84" fmla="*/ 45 w 21"/>
                  <a:gd name="T85" fmla="*/ 511 h 327"/>
                  <a:gd name="T86" fmla="*/ 47 w 21"/>
                  <a:gd name="T87" fmla="*/ 485 h 327"/>
                  <a:gd name="T88" fmla="*/ 47 w 21"/>
                  <a:gd name="T89" fmla="*/ 447 h 327"/>
                  <a:gd name="T90" fmla="*/ 47 w 21"/>
                  <a:gd name="T91" fmla="*/ 402 h 327"/>
                  <a:gd name="T92" fmla="*/ 45 w 21"/>
                  <a:gd name="T93" fmla="*/ 342 h 327"/>
                  <a:gd name="T94" fmla="*/ 45 w 21"/>
                  <a:gd name="T95" fmla="*/ 273 h 327"/>
                  <a:gd name="T96" fmla="*/ 43 w 21"/>
                  <a:gd name="T97" fmla="*/ 206 h 327"/>
                  <a:gd name="T98" fmla="*/ 43 w 21"/>
                  <a:gd name="T99" fmla="*/ 144 h 327"/>
                  <a:gd name="T100" fmla="*/ 43 w 21"/>
                  <a:gd name="T101" fmla="*/ 91 h 327"/>
                  <a:gd name="T102" fmla="*/ 43 w 21"/>
                  <a:gd name="T103" fmla="*/ 49 h 327"/>
                  <a:gd name="T104" fmla="*/ 43 w 21"/>
                  <a:gd name="T105" fmla="*/ 3 h 327"/>
                  <a:gd name="T106" fmla="*/ 0 w 21"/>
                  <a:gd name="T107" fmla="*/ 0 h 3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
                  <a:gd name="T163" fmla="*/ 0 h 327"/>
                  <a:gd name="T164" fmla="*/ 21 w 21"/>
                  <a:gd name="T165" fmla="*/ 327 h 3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 h="327">
                    <a:moveTo>
                      <a:pt x="0" y="0"/>
                    </a:moveTo>
                    <a:lnTo>
                      <a:pt x="0" y="0"/>
                    </a:lnTo>
                    <a:lnTo>
                      <a:pt x="0" y="4"/>
                    </a:lnTo>
                    <a:lnTo>
                      <a:pt x="0" y="6"/>
                    </a:lnTo>
                    <a:lnTo>
                      <a:pt x="0" y="10"/>
                    </a:lnTo>
                    <a:lnTo>
                      <a:pt x="0" y="14"/>
                    </a:lnTo>
                    <a:lnTo>
                      <a:pt x="0" y="18"/>
                    </a:lnTo>
                    <a:lnTo>
                      <a:pt x="0" y="21"/>
                    </a:lnTo>
                    <a:lnTo>
                      <a:pt x="0" y="26"/>
                    </a:lnTo>
                    <a:lnTo>
                      <a:pt x="0" y="30"/>
                    </a:lnTo>
                    <a:lnTo>
                      <a:pt x="0" y="35"/>
                    </a:lnTo>
                    <a:lnTo>
                      <a:pt x="0" y="41"/>
                    </a:lnTo>
                    <a:lnTo>
                      <a:pt x="0" y="46"/>
                    </a:lnTo>
                    <a:lnTo>
                      <a:pt x="0" y="51"/>
                    </a:lnTo>
                    <a:lnTo>
                      <a:pt x="1" y="58"/>
                    </a:lnTo>
                    <a:lnTo>
                      <a:pt x="1" y="63"/>
                    </a:lnTo>
                    <a:lnTo>
                      <a:pt x="1" y="70"/>
                    </a:lnTo>
                    <a:lnTo>
                      <a:pt x="1" y="75"/>
                    </a:lnTo>
                    <a:lnTo>
                      <a:pt x="1" y="82"/>
                    </a:lnTo>
                    <a:lnTo>
                      <a:pt x="1" y="88"/>
                    </a:lnTo>
                    <a:lnTo>
                      <a:pt x="1" y="94"/>
                    </a:lnTo>
                    <a:lnTo>
                      <a:pt x="1" y="100"/>
                    </a:lnTo>
                    <a:lnTo>
                      <a:pt x="3" y="106"/>
                    </a:lnTo>
                    <a:lnTo>
                      <a:pt x="3" y="110"/>
                    </a:lnTo>
                    <a:lnTo>
                      <a:pt x="3" y="116"/>
                    </a:lnTo>
                    <a:lnTo>
                      <a:pt x="3" y="121"/>
                    </a:lnTo>
                    <a:lnTo>
                      <a:pt x="3" y="126"/>
                    </a:lnTo>
                    <a:lnTo>
                      <a:pt x="3" y="130"/>
                    </a:lnTo>
                    <a:lnTo>
                      <a:pt x="3" y="134"/>
                    </a:lnTo>
                    <a:lnTo>
                      <a:pt x="3" y="138"/>
                    </a:lnTo>
                    <a:lnTo>
                      <a:pt x="3" y="142"/>
                    </a:lnTo>
                    <a:lnTo>
                      <a:pt x="1" y="145"/>
                    </a:lnTo>
                    <a:lnTo>
                      <a:pt x="1" y="149"/>
                    </a:lnTo>
                    <a:lnTo>
                      <a:pt x="1" y="155"/>
                    </a:lnTo>
                    <a:lnTo>
                      <a:pt x="1" y="160"/>
                    </a:lnTo>
                    <a:lnTo>
                      <a:pt x="0" y="165"/>
                    </a:lnTo>
                    <a:lnTo>
                      <a:pt x="0" y="171"/>
                    </a:lnTo>
                    <a:lnTo>
                      <a:pt x="0" y="173"/>
                    </a:lnTo>
                    <a:lnTo>
                      <a:pt x="0" y="177"/>
                    </a:lnTo>
                    <a:lnTo>
                      <a:pt x="0" y="181"/>
                    </a:lnTo>
                    <a:lnTo>
                      <a:pt x="0" y="184"/>
                    </a:lnTo>
                    <a:lnTo>
                      <a:pt x="0" y="188"/>
                    </a:lnTo>
                    <a:lnTo>
                      <a:pt x="0" y="192"/>
                    </a:lnTo>
                    <a:lnTo>
                      <a:pt x="0" y="195"/>
                    </a:lnTo>
                    <a:lnTo>
                      <a:pt x="0" y="199"/>
                    </a:lnTo>
                    <a:lnTo>
                      <a:pt x="0" y="203"/>
                    </a:lnTo>
                    <a:lnTo>
                      <a:pt x="0" y="207"/>
                    </a:lnTo>
                    <a:lnTo>
                      <a:pt x="0" y="209"/>
                    </a:lnTo>
                    <a:lnTo>
                      <a:pt x="0" y="213"/>
                    </a:lnTo>
                    <a:lnTo>
                      <a:pt x="0" y="217"/>
                    </a:lnTo>
                    <a:lnTo>
                      <a:pt x="0" y="222"/>
                    </a:lnTo>
                    <a:lnTo>
                      <a:pt x="0" y="226"/>
                    </a:lnTo>
                    <a:lnTo>
                      <a:pt x="0" y="230"/>
                    </a:lnTo>
                    <a:lnTo>
                      <a:pt x="0" y="234"/>
                    </a:lnTo>
                    <a:lnTo>
                      <a:pt x="0" y="238"/>
                    </a:lnTo>
                    <a:lnTo>
                      <a:pt x="0" y="242"/>
                    </a:lnTo>
                    <a:lnTo>
                      <a:pt x="0" y="246"/>
                    </a:lnTo>
                    <a:lnTo>
                      <a:pt x="0" y="250"/>
                    </a:lnTo>
                    <a:lnTo>
                      <a:pt x="0" y="254"/>
                    </a:lnTo>
                    <a:lnTo>
                      <a:pt x="0" y="256"/>
                    </a:lnTo>
                    <a:lnTo>
                      <a:pt x="0" y="260"/>
                    </a:lnTo>
                    <a:lnTo>
                      <a:pt x="0" y="264"/>
                    </a:lnTo>
                    <a:lnTo>
                      <a:pt x="0" y="268"/>
                    </a:lnTo>
                    <a:lnTo>
                      <a:pt x="0" y="271"/>
                    </a:lnTo>
                    <a:lnTo>
                      <a:pt x="0" y="275"/>
                    </a:lnTo>
                    <a:lnTo>
                      <a:pt x="0" y="279"/>
                    </a:lnTo>
                    <a:lnTo>
                      <a:pt x="0" y="282"/>
                    </a:lnTo>
                    <a:lnTo>
                      <a:pt x="0" y="286"/>
                    </a:lnTo>
                    <a:lnTo>
                      <a:pt x="0" y="289"/>
                    </a:lnTo>
                    <a:lnTo>
                      <a:pt x="0" y="295"/>
                    </a:lnTo>
                    <a:lnTo>
                      <a:pt x="0" y="301"/>
                    </a:lnTo>
                    <a:lnTo>
                      <a:pt x="0" y="306"/>
                    </a:lnTo>
                    <a:lnTo>
                      <a:pt x="0" y="310"/>
                    </a:lnTo>
                    <a:lnTo>
                      <a:pt x="0" y="314"/>
                    </a:lnTo>
                    <a:lnTo>
                      <a:pt x="0" y="318"/>
                    </a:lnTo>
                    <a:lnTo>
                      <a:pt x="0" y="321"/>
                    </a:lnTo>
                    <a:lnTo>
                      <a:pt x="0" y="323"/>
                    </a:lnTo>
                    <a:lnTo>
                      <a:pt x="0" y="325"/>
                    </a:lnTo>
                    <a:lnTo>
                      <a:pt x="1" y="325"/>
                    </a:lnTo>
                    <a:lnTo>
                      <a:pt x="21" y="327"/>
                    </a:lnTo>
                    <a:lnTo>
                      <a:pt x="20" y="326"/>
                    </a:lnTo>
                    <a:lnTo>
                      <a:pt x="20" y="325"/>
                    </a:lnTo>
                    <a:lnTo>
                      <a:pt x="20" y="322"/>
                    </a:lnTo>
                    <a:lnTo>
                      <a:pt x="20" y="319"/>
                    </a:lnTo>
                    <a:lnTo>
                      <a:pt x="20" y="315"/>
                    </a:lnTo>
                    <a:lnTo>
                      <a:pt x="20" y="311"/>
                    </a:lnTo>
                    <a:lnTo>
                      <a:pt x="20" y="306"/>
                    </a:lnTo>
                    <a:lnTo>
                      <a:pt x="20" y="301"/>
                    </a:lnTo>
                    <a:lnTo>
                      <a:pt x="20" y="297"/>
                    </a:lnTo>
                    <a:lnTo>
                      <a:pt x="20" y="293"/>
                    </a:lnTo>
                    <a:lnTo>
                      <a:pt x="20" y="290"/>
                    </a:lnTo>
                    <a:lnTo>
                      <a:pt x="20" y="286"/>
                    </a:lnTo>
                    <a:lnTo>
                      <a:pt x="20" y="283"/>
                    </a:lnTo>
                    <a:lnTo>
                      <a:pt x="20" y="279"/>
                    </a:lnTo>
                    <a:lnTo>
                      <a:pt x="20" y="275"/>
                    </a:lnTo>
                    <a:lnTo>
                      <a:pt x="20" y="272"/>
                    </a:lnTo>
                    <a:lnTo>
                      <a:pt x="20" y="268"/>
                    </a:lnTo>
                    <a:lnTo>
                      <a:pt x="20" y="264"/>
                    </a:lnTo>
                    <a:lnTo>
                      <a:pt x="20" y="260"/>
                    </a:lnTo>
                    <a:lnTo>
                      <a:pt x="20" y="256"/>
                    </a:lnTo>
                    <a:lnTo>
                      <a:pt x="20" y="252"/>
                    </a:lnTo>
                    <a:lnTo>
                      <a:pt x="20" y="248"/>
                    </a:lnTo>
                    <a:lnTo>
                      <a:pt x="20" y="244"/>
                    </a:lnTo>
                    <a:lnTo>
                      <a:pt x="20" y="240"/>
                    </a:lnTo>
                    <a:lnTo>
                      <a:pt x="20" y="236"/>
                    </a:lnTo>
                    <a:lnTo>
                      <a:pt x="20" y="232"/>
                    </a:lnTo>
                    <a:lnTo>
                      <a:pt x="20" y="228"/>
                    </a:lnTo>
                    <a:lnTo>
                      <a:pt x="20" y="224"/>
                    </a:lnTo>
                    <a:lnTo>
                      <a:pt x="20" y="219"/>
                    </a:lnTo>
                    <a:lnTo>
                      <a:pt x="20" y="215"/>
                    </a:lnTo>
                    <a:lnTo>
                      <a:pt x="20" y="211"/>
                    </a:lnTo>
                    <a:lnTo>
                      <a:pt x="20" y="208"/>
                    </a:lnTo>
                    <a:lnTo>
                      <a:pt x="20" y="204"/>
                    </a:lnTo>
                    <a:lnTo>
                      <a:pt x="20" y="199"/>
                    </a:lnTo>
                    <a:lnTo>
                      <a:pt x="20" y="195"/>
                    </a:lnTo>
                    <a:lnTo>
                      <a:pt x="20" y="192"/>
                    </a:lnTo>
                    <a:lnTo>
                      <a:pt x="20" y="188"/>
                    </a:lnTo>
                    <a:lnTo>
                      <a:pt x="20" y="184"/>
                    </a:lnTo>
                    <a:lnTo>
                      <a:pt x="20" y="181"/>
                    </a:lnTo>
                    <a:lnTo>
                      <a:pt x="20" y="177"/>
                    </a:lnTo>
                    <a:lnTo>
                      <a:pt x="20" y="175"/>
                    </a:lnTo>
                    <a:lnTo>
                      <a:pt x="20" y="171"/>
                    </a:lnTo>
                    <a:lnTo>
                      <a:pt x="20" y="168"/>
                    </a:lnTo>
                    <a:lnTo>
                      <a:pt x="20" y="165"/>
                    </a:lnTo>
                    <a:lnTo>
                      <a:pt x="20" y="160"/>
                    </a:lnTo>
                    <a:lnTo>
                      <a:pt x="20" y="156"/>
                    </a:lnTo>
                    <a:lnTo>
                      <a:pt x="20" y="150"/>
                    </a:lnTo>
                    <a:lnTo>
                      <a:pt x="20" y="148"/>
                    </a:lnTo>
                    <a:lnTo>
                      <a:pt x="20" y="145"/>
                    </a:lnTo>
                    <a:lnTo>
                      <a:pt x="21" y="144"/>
                    </a:lnTo>
                    <a:lnTo>
                      <a:pt x="21" y="141"/>
                    </a:lnTo>
                    <a:lnTo>
                      <a:pt x="21" y="138"/>
                    </a:lnTo>
                    <a:lnTo>
                      <a:pt x="21" y="136"/>
                    </a:lnTo>
                    <a:lnTo>
                      <a:pt x="21" y="132"/>
                    </a:lnTo>
                    <a:lnTo>
                      <a:pt x="21" y="128"/>
                    </a:lnTo>
                    <a:lnTo>
                      <a:pt x="21" y="124"/>
                    </a:lnTo>
                    <a:lnTo>
                      <a:pt x="21" y="118"/>
                    </a:lnTo>
                    <a:lnTo>
                      <a:pt x="21" y="114"/>
                    </a:lnTo>
                    <a:lnTo>
                      <a:pt x="20" y="108"/>
                    </a:lnTo>
                    <a:lnTo>
                      <a:pt x="20" y="102"/>
                    </a:lnTo>
                    <a:lnTo>
                      <a:pt x="20" y="97"/>
                    </a:lnTo>
                    <a:lnTo>
                      <a:pt x="20" y="90"/>
                    </a:lnTo>
                    <a:lnTo>
                      <a:pt x="20" y="85"/>
                    </a:lnTo>
                    <a:lnTo>
                      <a:pt x="20" y="78"/>
                    </a:lnTo>
                    <a:lnTo>
                      <a:pt x="20" y="73"/>
                    </a:lnTo>
                    <a:lnTo>
                      <a:pt x="20" y="66"/>
                    </a:lnTo>
                    <a:lnTo>
                      <a:pt x="19" y="59"/>
                    </a:lnTo>
                    <a:lnTo>
                      <a:pt x="19" y="54"/>
                    </a:lnTo>
                    <a:lnTo>
                      <a:pt x="19" y="47"/>
                    </a:lnTo>
                    <a:lnTo>
                      <a:pt x="19" y="42"/>
                    </a:lnTo>
                    <a:lnTo>
                      <a:pt x="19" y="37"/>
                    </a:lnTo>
                    <a:lnTo>
                      <a:pt x="19" y="31"/>
                    </a:lnTo>
                    <a:lnTo>
                      <a:pt x="19" y="26"/>
                    </a:lnTo>
                    <a:lnTo>
                      <a:pt x="19" y="22"/>
                    </a:lnTo>
                    <a:lnTo>
                      <a:pt x="19" y="18"/>
                    </a:lnTo>
                    <a:lnTo>
                      <a:pt x="19" y="14"/>
                    </a:lnTo>
                    <a:lnTo>
                      <a:pt x="19" y="10"/>
                    </a:lnTo>
                    <a:lnTo>
                      <a:pt x="19" y="8"/>
                    </a:lnTo>
                    <a:lnTo>
                      <a:pt x="19" y="3"/>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58" name="Freeform 111">
                <a:extLst>
                  <a:ext uri="{FF2B5EF4-FFF2-40B4-BE49-F238E27FC236}">
                    <a16:creationId xmlns:a16="http://schemas.microsoft.com/office/drawing/2014/main" id="{4591113F-08E9-4AAD-BDD3-FB444379FFDC}"/>
                  </a:ext>
                </a:extLst>
              </p:cNvPr>
              <p:cNvSpPr>
                <a:spLocks/>
              </p:cNvSpPr>
              <p:nvPr/>
            </p:nvSpPr>
            <p:spPr bwMode="auto">
              <a:xfrm>
                <a:off x="3691" y="1306"/>
                <a:ext cx="24" cy="325"/>
              </a:xfrm>
              <a:custGeom>
                <a:avLst/>
                <a:gdLst>
                  <a:gd name="T0" fmla="*/ 0 w 34"/>
                  <a:gd name="T1" fmla="*/ 21 h 278"/>
                  <a:gd name="T2" fmla="*/ 0 w 34"/>
                  <a:gd name="T3" fmla="*/ 61 h 278"/>
                  <a:gd name="T4" fmla="*/ 0 w 34"/>
                  <a:gd name="T5" fmla="*/ 123 h 278"/>
                  <a:gd name="T6" fmla="*/ 2 w 34"/>
                  <a:gd name="T7" fmla="*/ 159 h 278"/>
                  <a:gd name="T8" fmla="*/ 2 w 34"/>
                  <a:gd name="T9" fmla="*/ 196 h 278"/>
                  <a:gd name="T10" fmla="*/ 3 w 34"/>
                  <a:gd name="T11" fmla="*/ 230 h 278"/>
                  <a:gd name="T12" fmla="*/ 3 w 34"/>
                  <a:gd name="T13" fmla="*/ 280 h 278"/>
                  <a:gd name="T14" fmla="*/ 3 w 34"/>
                  <a:gd name="T15" fmla="*/ 312 h 278"/>
                  <a:gd name="T16" fmla="*/ 4 w 34"/>
                  <a:gd name="T17" fmla="*/ 351 h 278"/>
                  <a:gd name="T18" fmla="*/ 4 w 34"/>
                  <a:gd name="T19" fmla="*/ 391 h 278"/>
                  <a:gd name="T20" fmla="*/ 4 w 34"/>
                  <a:gd name="T21" fmla="*/ 427 h 278"/>
                  <a:gd name="T22" fmla="*/ 17 w 34"/>
                  <a:gd name="T23" fmla="*/ 465 h 278"/>
                  <a:gd name="T24" fmla="*/ 19 w 34"/>
                  <a:gd name="T25" fmla="*/ 518 h 278"/>
                  <a:gd name="T26" fmla="*/ 19 w 34"/>
                  <a:gd name="T27" fmla="*/ 571 h 278"/>
                  <a:gd name="T28" fmla="*/ 21 w 34"/>
                  <a:gd name="T29" fmla="*/ 604 h 278"/>
                  <a:gd name="T30" fmla="*/ 21 w 34"/>
                  <a:gd name="T31" fmla="*/ 652 h 278"/>
                  <a:gd name="T32" fmla="*/ 26 w 34"/>
                  <a:gd name="T33" fmla="*/ 693 h 278"/>
                  <a:gd name="T34" fmla="*/ 26 w 34"/>
                  <a:gd name="T35" fmla="*/ 734 h 278"/>
                  <a:gd name="T36" fmla="*/ 29 w 34"/>
                  <a:gd name="T37" fmla="*/ 780 h 278"/>
                  <a:gd name="T38" fmla="*/ 29 w 34"/>
                  <a:gd name="T39" fmla="*/ 826 h 278"/>
                  <a:gd name="T40" fmla="*/ 29 w 34"/>
                  <a:gd name="T41" fmla="*/ 870 h 278"/>
                  <a:gd name="T42" fmla="*/ 29 w 34"/>
                  <a:gd name="T43" fmla="*/ 909 h 278"/>
                  <a:gd name="T44" fmla="*/ 32 w 34"/>
                  <a:gd name="T45" fmla="*/ 955 h 278"/>
                  <a:gd name="T46" fmla="*/ 40 w 34"/>
                  <a:gd name="T47" fmla="*/ 973 h 278"/>
                  <a:gd name="T48" fmla="*/ 70 w 34"/>
                  <a:gd name="T49" fmla="*/ 988 h 278"/>
                  <a:gd name="T50" fmla="*/ 93 w 34"/>
                  <a:gd name="T51" fmla="*/ 967 h 278"/>
                  <a:gd name="T52" fmla="*/ 89 w 34"/>
                  <a:gd name="T53" fmla="*/ 938 h 278"/>
                  <a:gd name="T54" fmla="*/ 89 w 34"/>
                  <a:gd name="T55" fmla="*/ 894 h 278"/>
                  <a:gd name="T56" fmla="*/ 85 w 34"/>
                  <a:gd name="T57" fmla="*/ 851 h 278"/>
                  <a:gd name="T58" fmla="*/ 85 w 34"/>
                  <a:gd name="T59" fmla="*/ 810 h 278"/>
                  <a:gd name="T60" fmla="*/ 83 w 34"/>
                  <a:gd name="T61" fmla="*/ 751 h 278"/>
                  <a:gd name="T62" fmla="*/ 76 w 34"/>
                  <a:gd name="T63" fmla="*/ 693 h 278"/>
                  <a:gd name="T64" fmla="*/ 76 w 34"/>
                  <a:gd name="T65" fmla="*/ 630 h 278"/>
                  <a:gd name="T66" fmla="*/ 76 w 34"/>
                  <a:gd name="T67" fmla="*/ 566 h 278"/>
                  <a:gd name="T68" fmla="*/ 74 w 34"/>
                  <a:gd name="T69" fmla="*/ 496 h 278"/>
                  <a:gd name="T70" fmla="*/ 70 w 34"/>
                  <a:gd name="T71" fmla="*/ 437 h 278"/>
                  <a:gd name="T72" fmla="*/ 66 w 34"/>
                  <a:gd name="T73" fmla="*/ 371 h 278"/>
                  <a:gd name="T74" fmla="*/ 63 w 34"/>
                  <a:gd name="T75" fmla="*/ 306 h 278"/>
                  <a:gd name="T76" fmla="*/ 61 w 34"/>
                  <a:gd name="T77" fmla="*/ 244 h 278"/>
                  <a:gd name="T78" fmla="*/ 61 w 34"/>
                  <a:gd name="T79" fmla="*/ 188 h 278"/>
                  <a:gd name="T80" fmla="*/ 55 w 34"/>
                  <a:gd name="T81" fmla="*/ 142 h 278"/>
                  <a:gd name="T82" fmla="*/ 50 w 34"/>
                  <a:gd name="T83" fmla="*/ 98 h 278"/>
                  <a:gd name="T84" fmla="*/ 50 w 34"/>
                  <a:gd name="T85" fmla="*/ 61 h 278"/>
                  <a:gd name="T86" fmla="*/ 49 w 34"/>
                  <a:gd name="T87" fmla="*/ 21 h 278"/>
                  <a:gd name="T88" fmla="*/ 44 w 34"/>
                  <a:gd name="T89" fmla="*/ 1 h 278"/>
                  <a:gd name="T90" fmla="*/ 19 w 34"/>
                  <a:gd name="T91" fmla="*/ 0 h 278"/>
                  <a:gd name="T92" fmla="*/ 0 w 34"/>
                  <a:gd name="T93" fmla="*/ 0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
                  <a:gd name="T142" fmla="*/ 0 h 278"/>
                  <a:gd name="T143" fmla="*/ 34 w 34"/>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 h="278">
                    <a:moveTo>
                      <a:pt x="0" y="0"/>
                    </a:moveTo>
                    <a:lnTo>
                      <a:pt x="0" y="1"/>
                    </a:lnTo>
                    <a:lnTo>
                      <a:pt x="0" y="6"/>
                    </a:lnTo>
                    <a:lnTo>
                      <a:pt x="0" y="9"/>
                    </a:lnTo>
                    <a:lnTo>
                      <a:pt x="0" y="13"/>
                    </a:lnTo>
                    <a:lnTo>
                      <a:pt x="0" y="17"/>
                    </a:lnTo>
                    <a:lnTo>
                      <a:pt x="0" y="23"/>
                    </a:lnTo>
                    <a:lnTo>
                      <a:pt x="0" y="28"/>
                    </a:lnTo>
                    <a:lnTo>
                      <a:pt x="0" y="35"/>
                    </a:lnTo>
                    <a:lnTo>
                      <a:pt x="0" y="37"/>
                    </a:lnTo>
                    <a:lnTo>
                      <a:pt x="2" y="41"/>
                    </a:lnTo>
                    <a:lnTo>
                      <a:pt x="2" y="44"/>
                    </a:lnTo>
                    <a:lnTo>
                      <a:pt x="2" y="48"/>
                    </a:lnTo>
                    <a:lnTo>
                      <a:pt x="2" y="51"/>
                    </a:lnTo>
                    <a:lnTo>
                      <a:pt x="2" y="55"/>
                    </a:lnTo>
                    <a:lnTo>
                      <a:pt x="2" y="59"/>
                    </a:lnTo>
                    <a:lnTo>
                      <a:pt x="3" y="61"/>
                    </a:lnTo>
                    <a:lnTo>
                      <a:pt x="3" y="65"/>
                    </a:lnTo>
                    <a:lnTo>
                      <a:pt x="3" y="69"/>
                    </a:lnTo>
                    <a:lnTo>
                      <a:pt x="3" y="73"/>
                    </a:lnTo>
                    <a:lnTo>
                      <a:pt x="3" y="78"/>
                    </a:lnTo>
                    <a:lnTo>
                      <a:pt x="3" y="80"/>
                    </a:lnTo>
                    <a:lnTo>
                      <a:pt x="3" y="84"/>
                    </a:lnTo>
                    <a:lnTo>
                      <a:pt x="3" y="88"/>
                    </a:lnTo>
                    <a:lnTo>
                      <a:pt x="3" y="92"/>
                    </a:lnTo>
                    <a:lnTo>
                      <a:pt x="3" y="95"/>
                    </a:lnTo>
                    <a:lnTo>
                      <a:pt x="4" y="99"/>
                    </a:lnTo>
                    <a:lnTo>
                      <a:pt x="4" y="103"/>
                    </a:lnTo>
                    <a:lnTo>
                      <a:pt x="4" y="107"/>
                    </a:lnTo>
                    <a:lnTo>
                      <a:pt x="4" y="110"/>
                    </a:lnTo>
                    <a:lnTo>
                      <a:pt x="4" y="114"/>
                    </a:lnTo>
                    <a:lnTo>
                      <a:pt x="4" y="118"/>
                    </a:lnTo>
                    <a:lnTo>
                      <a:pt x="4" y="120"/>
                    </a:lnTo>
                    <a:lnTo>
                      <a:pt x="4" y="124"/>
                    </a:lnTo>
                    <a:lnTo>
                      <a:pt x="6" y="127"/>
                    </a:lnTo>
                    <a:lnTo>
                      <a:pt x="6" y="131"/>
                    </a:lnTo>
                    <a:lnTo>
                      <a:pt x="6" y="135"/>
                    </a:lnTo>
                    <a:lnTo>
                      <a:pt x="6" y="140"/>
                    </a:lnTo>
                    <a:lnTo>
                      <a:pt x="7" y="146"/>
                    </a:lnTo>
                    <a:lnTo>
                      <a:pt x="7" y="151"/>
                    </a:lnTo>
                    <a:lnTo>
                      <a:pt x="7" y="157"/>
                    </a:lnTo>
                    <a:lnTo>
                      <a:pt x="7" y="161"/>
                    </a:lnTo>
                    <a:lnTo>
                      <a:pt x="7" y="165"/>
                    </a:lnTo>
                    <a:lnTo>
                      <a:pt x="8" y="167"/>
                    </a:lnTo>
                    <a:lnTo>
                      <a:pt x="8" y="170"/>
                    </a:lnTo>
                    <a:lnTo>
                      <a:pt x="8" y="174"/>
                    </a:lnTo>
                    <a:lnTo>
                      <a:pt x="8" y="181"/>
                    </a:lnTo>
                    <a:lnTo>
                      <a:pt x="8" y="183"/>
                    </a:lnTo>
                    <a:lnTo>
                      <a:pt x="8" y="187"/>
                    </a:lnTo>
                    <a:lnTo>
                      <a:pt x="8" y="191"/>
                    </a:lnTo>
                    <a:lnTo>
                      <a:pt x="10" y="195"/>
                    </a:lnTo>
                    <a:lnTo>
                      <a:pt x="10" y="198"/>
                    </a:lnTo>
                    <a:lnTo>
                      <a:pt x="10" y="202"/>
                    </a:lnTo>
                    <a:lnTo>
                      <a:pt x="10" y="207"/>
                    </a:lnTo>
                    <a:lnTo>
                      <a:pt x="10" y="211"/>
                    </a:lnTo>
                    <a:lnTo>
                      <a:pt x="10" y="216"/>
                    </a:lnTo>
                    <a:lnTo>
                      <a:pt x="11" y="221"/>
                    </a:lnTo>
                    <a:lnTo>
                      <a:pt x="11" y="225"/>
                    </a:lnTo>
                    <a:lnTo>
                      <a:pt x="11" y="229"/>
                    </a:lnTo>
                    <a:lnTo>
                      <a:pt x="11" y="233"/>
                    </a:lnTo>
                    <a:lnTo>
                      <a:pt x="11" y="237"/>
                    </a:lnTo>
                    <a:lnTo>
                      <a:pt x="11" y="241"/>
                    </a:lnTo>
                    <a:lnTo>
                      <a:pt x="11" y="245"/>
                    </a:lnTo>
                    <a:lnTo>
                      <a:pt x="11" y="249"/>
                    </a:lnTo>
                    <a:lnTo>
                      <a:pt x="11" y="253"/>
                    </a:lnTo>
                    <a:lnTo>
                      <a:pt x="11" y="256"/>
                    </a:lnTo>
                    <a:lnTo>
                      <a:pt x="12" y="260"/>
                    </a:lnTo>
                    <a:lnTo>
                      <a:pt x="12" y="265"/>
                    </a:lnTo>
                    <a:lnTo>
                      <a:pt x="12" y="269"/>
                    </a:lnTo>
                    <a:lnTo>
                      <a:pt x="12" y="272"/>
                    </a:lnTo>
                    <a:lnTo>
                      <a:pt x="12" y="273"/>
                    </a:lnTo>
                    <a:lnTo>
                      <a:pt x="15" y="274"/>
                    </a:lnTo>
                    <a:lnTo>
                      <a:pt x="18" y="276"/>
                    </a:lnTo>
                    <a:lnTo>
                      <a:pt x="22" y="277"/>
                    </a:lnTo>
                    <a:lnTo>
                      <a:pt x="26" y="278"/>
                    </a:lnTo>
                    <a:lnTo>
                      <a:pt x="28" y="278"/>
                    </a:lnTo>
                    <a:lnTo>
                      <a:pt x="31" y="276"/>
                    </a:lnTo>
                    <a:lnTo>
                      <a:pt x="34" y="273"/>
                    </a:lnTo>
                    <a:lnTo>
                      <a:pt x="33" y="270"/>
                    </a:lnTo>
                    <a:lnTo>
                      <a:pt x="33" y="268"/>
                    </a:lnTo>
                    <a:lnTo>
                      <a:pt x="33" y="264"/>
                    </a:lnTo>
                    <a:lnTo>
                      <a:pt x="33" y="258"/>
                    </a:lnTo>
                    <a:lnTo>
                      <a:pt x="33" y="254"/>
                    </a:lnTo>
                    <a:lnTo>
                      <a:pt x="33" y="252"/>
                    </a:lnTo>
                    <a:lnTo>
                      <a:pt x="33" y="248"/>
                    </a:lnTo>
                    <a:lnTo>
                      <a:pt x="33" y="244"/>
                    </a:lnTo>
                    <a:lnTo>
                      <a:pt x="31" y="240"/>
                    </a:lnTo>
                    <a:lnTo>
                      <a:pt x="31" y="236"/>
                    </a:lnTo>
                    <a:lnTo>
                      <a:pt x="31" y="232"/>
                    </a:lnTo>
                    <a:lnTo>
                      <a:pt x="31" y="228"/>
                    </a:lnTo>
                    <a:lnTo>
                      <a:pt x="31" y="222"/>
                    </a:lnTo>
                    <a:lnTo>
                      <a:pt x="30" y="217"/>
                    </a:lnTo>
                    <a:lnTo>
                      <a:pt x="30" y="211"/>
                    </a:lnTo>
                    <a:lnTo>
                      <a:pt x="30" y="206"/>
                    </a:lnTo>
                    <a:lnTo>
                      <a:pt x="30" y="201"/>
                    </a:lnTo>
                    <a:lnTo>
                      <a:pt x="28" y="195"/>
                    </a:lnTo>
                    <a:lnTo>
                      <a:pt x="28" y="189"/>
                    </a:lnTo>
                    <a:lnTo>
                      <a:pt x="28" y="183"/>
                    </a:lnTo>
                    <a:lnTo>
                      <a:pt x="28" y="177"/>
                    </a:lnTo>
                    <a:lnTo>
                      <a:pt x="28" y="171"/>
                    </a:lnTo>
                    <a:lnTo>
                      <a:pt x="28" y="166"/>
                    </a:lnTo>
                    <a:lnTo>
                      <a:pt x="28" y="159"/>
                    </a:lnTo>
                    <a:lnTo>
                      <a:pt x="27" y="153"/>
                    </a:lnTo>
                    <a:lnTo>
                      <a:pt x="27" y="147"/>
                    </a:lnTo>
                    <a:lnTo>
                      <a:pt x="27" y="140"/>
                    </a:lnTo>
                    <a:lnTo>
                      <a:pt x="27" y="135"/>
                    </a:lnTo>
                    <a:lnTo>
                      <a:pt x="26" y="128"/>
                    </a:lnTo>
                    <a:lnTo>
                      <a:pt x="26" y="123"/>
                    </a:lnTo>
                    <a:lnTo>
                      <a:pt x="24" y="116"/>
                    </a:lnTo>
                    <a:lnTo>
                      <a:pt x="24" y="110"/>
                    </a:lnTo>
                    <a:lnTo>
                      <a:pt x="24" y="104"/>
                    </a:lnTo>
                    <a:lnTo>
                      <a:pt x="23" y="98"/>
                    </a:lnTo>
                    <a:lnTo>
                      <a:pt x="23" y="92"/>
                    </a:lnTo>
                    <a:lnTo>
                      <a:pt x="23" y="87"/>
                    </a:lnTo>
                    <a:lnTo>
                      <a:pt x="23" y="80"/>
                    </a:lnTo>
                    <a:lnTo>
                      <a:pt x="23" y="75"/>
                    </a:lnTo>
                    <a:lnTo>
                      <a:pt x="22" y="69"/>
                    </a:lnTo>
                    <a:lnTo>
                      <a:pt x="22" y="64"/>
                    </a:lnTo>
                    <a:lnTo>
                      <a:pt x="22" y="59"/>
                    </a:lnTo>
                    <a:lnTo>
                      <a:pt x="22" y="53"/>
                    </a:lnTo>
                    <a:lnTo>
                      <a:pt x="22" y="49"/>
                    </a:lnTo>
                    <a:lnTo>
                      <a:pt x="22" y="45"/>
                    </a:lnTo>
                    <a:lnTo>
                      <a:pt x="20" y="40"/>
                    </a:lnTo>
                    <a:lnTo>
                      <a:pt x="20" y="36"/>
                    </a:lnTo>
                    <a:lnTo>
                      <a:pt x="19" y="32"/>
                    </a:lnTo>
                    <a:lnTo>
                      <a:pt x="19" y="28"/>
                    </a:lnTo>
                    <a:lnTo>
                      <a:pt x="19" y="24"/>
                    </a:lnTo>
                    <a:lnTo>
                      <a:pt x="19" y="20"/>
                    </a:lnTo>
                    <a:lnTo>
                      <a:pt x="19" y="17"/>
                    </a:lnTo>
                    <a:lnTo>
                      <a:pt x="19" y="15"/>
                    </a:lnTo>
                    <a:lnTo>
                      <a:pt x="18" y="9"/>
                    </a:lnTo>
                    <a:lnTo>
                      <a:pt x="18" y="6"/>
                    </a:lnTo>
                    <a:lnTo>
                      <a:pt x="18" y="4"/>
                    </a:lnTo>
                    <a:lnTo>
                      <a:pt x="18" y="2"/>
                    </a:lnTo>
                    <a:lnTo>
                      <a:pt x="16" y="1"/>
                    </a:lnTo>
                    <a:lnTo>
                      <a:pt x="14" y="0"/>
                    </a:lnTo>
                    <a:lnTo>
                      <a:pt x="11" y="0"/>
                    </a:lnTo>
                    <a:lnTo>
                      <a:pt x="7" y="0"/>
                    </a:lnTo>
                    <a:lnTo>
                      <a:pt x="2" y="0"/>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59" name="Freeform 112">
                <a:extLst>
                  <a:ext uri="{FF2B5EF4-FFF2-40B4-BE49-F238E27FC236}">
                    <a16:creationId xmlns:a16="http://schemas.microsoft.com/office/drawing/2014/main" id="{58438BDD-9F1D-471A-8C1E-12F9A6677A7C}"/>
                  </a:ext>
                </a:extLst>
              </p:cNvPr>
              <p:cNvSpPr>
                <a:spLocks/>
              </p:cNvSpPr>
              <p:nvPr/>
            </p:nvSpPr>
            <p:spPr bwMode="auto">
              <a:xfrm>
                <a:off x="3750" y="1313"/>
                <a:ext cx="24" cy="257"/>
              </a:xfrm>
              <a:custGeom>
                <a:avLst/>
                <a:gdLst>
                  <a:gd name="T0" fmla="*/ 1 w 19"/>
                  <a:gd name="T1" fmla="*/ 2 h 227"/>
                  <a:gd name="T2" fmla="*/ 1 w 19"/>
                  <a:gd name="T3" fmla="*/ 26 h 227"/>
                  <a:gd name="T4" fmla="*/ 1 w 19"/>
                  <a:gd name="T5" fmla="*/ 56 h 227"/>
                  <a:gd name="T6" fmla="*/ 0 w 19"/>
                  <a:gd name="T7" fmla="*/ 94 h 227"/>
                  <a:gd name="T8" fmla="*/ 0 w 19"/>
                  <a:gd name="T9" fmla="*/ 136 h 227"/>
                  <a:gd name="T10" fmla="*/ 0 w 19"/>
                  <a:gd name="T11" fmla="*/ 164 h 227"/>
                  <a:gd name="T12" fmla="*/ 0 w 19"/>
                  <a:gd name="T13" fmla="*/ 189 h 227"/>
                  <a:gd name="T14" fmla="*/ 0 w 19"/>
                  <a:gd name="T15" fmla="*/ 212 h 227"/>
                  <a:gd name="T16" fmla="*/ 0 w 19"/>
                  <a:gd name="T17" fmla="*/ 244 h 227"/>
                  <a:gd name="T18" fmla="*/ 0 w 19"/>
                  <a:gd name="T19" fmla="*/ 264 h 227"/>
                  <a:gd name="T20" fmla="*/ 0 w 19"/>
                  <a:gd name="T21" fmla="*/ 283 h 227"/>
                  <a:gd name="T22" fmla="*/ 0 w 19"/>
                  <a:gd name="T23" fmla="*/ 306 h 227"/>
                  <a:gd name="T24" fmla="*/ 0 w 19"/>
                  <a:gd name="T25" fmla="*/ 335 h 227"/>
                  <a:gd name="T26" fmla="*/ 0 w 19"/>
                  <a:gd name="T27" fmla="*/ 371 h 227"/>
                  <a:gd name="T28" fmla="*/ 0 w 19"/>
                  <a:gd name="T29" fmla="*/ 413 h 227"/>
                  <a:gd name="T30" fmla="*/ 0 w 19"/>
                  <a:gd name="T31" fmla="*/ 445 h 227"/>
                  <a:gd name="T32" fmla="*/ 0 w 19"/>
                  <a:gd name="T33" fmla="*/ 482 h 227"/>
                  <a:gd name="T34" fmla="*/ 0 w 19"/>
                  <a:gd name="T35" fmla="*/ 511 h 227"/>
                  <a:gd name="T36" fmla="*/ 1 w 19"/>
                  <a:gd name="T37" fmla="*/ 527 h 227"/>
                  <a:gd name="T38" fmla="*/ 1 w 19"/>
                  <a:gd name="T39" fmla="*/ 540 h 227"/>
                  <a:gd name="T40" fmla="*/ 1 w 19"/>
                  <a:gd name="T41" fmla="*/ 568 h 227"/>
                  <a:gd name="T42" fmla="*/ 1 w 19"/>
                  <a:gd name="T43" fmla="*/ 607 h 227"/>
                  <a:gd name="T44" fmla="*/ 1 w 19"/>
                  <a:gd name="T45" fmla="*/ 652 h 227"/>
                  <a:gd name="T46" fmla="*/ 1 w 19"/>
                  <a:gd name="T47" fmla="*/ 692 h 227"/>
                  <a:gd name="T48" fmla="*/ 1 w 19"/>
                  <a:gd name="T49" fmla="*/ 729 h 227"/>
                  <a:gd name="T50" fmla="*/ 1 w 19"/>
                  <a:gd name="T51" fmla="*/ 758 h 227"/>
                  <a:gd name="T52" fmla="*/ 1 w 19"/>
                  <a:gd name="T53" fmla="*/ 777 h 227"/>
                  <a:gd name="T54" fmla="*/ 3 w 19"/>
                  <a:gd name="T55" fmla="*/ 789 h 227"/>
                  <a:gd name="T56" fmla="*/ 31 w 19"/>
                  <a:gd name="T57" fmla="*/ 796 h 227"/>
                  <a:gd name="T58" fmla="*/ 42 w 19"/>
                  <a:gd name="T59" fmla="*/ 782 h 227"/>
                  <a:gd name="T60" fmla="*/ 42 w 19"/>
                  <a:gd name="T61" fmla="*/ 758 h 227"/>
                  <a:gd name="T62" fmla="*/ 42 w 19"/>
                  <a:gd name="T63" fmla="*/ 732 h 227"/>
                  <a:gd name="T64" fmla="*/ 42 w 19"/>
                  <a:gd name="T65" fmla="*/ 714 h 227"/>
                  <a:gd name="T66" fmla="*/ 46 w 19"/>
                  <a:gd name="T67" fmla="*/ 692 h 227"/>
                  <a:gd name="T68" fmla="*/ 46 w 19"/>
                  <a:gd name="T69" fmla="*/ 662 h 227"/>
                  <a:gd name="T70" fmla="*/ 46 w 19"/>
                  <a:gd name="T71" fmla="*/ 637 h 227"/>
                  <a:gd name="T72" fmla="*/ 46 w 19"/>
                  <a:gd name="T73" fmla="*/ 607 h 227"/>
                  <a:gd name="T74" fmla="*/ 46 w 19"/>
                  <a:gd name="T75" fmla="*/ 581 h 227"/>
                  <a:gd name="T76" fmla="*/ 46 w 19"/>
                  <a:gd name="T77" fmla="*/ 547 h 227"/>
                  <a:gd name="T78" fmla="*/ 46 w 19"/>
                  <a:gd name="T79" fmla="*/ 512 h 227"/>
                  <a:gd name="T80" fmla="*/ 46 w 19"/>
                  <a:gd name="T81" fmla="*/ 482 h 227"/>
                  <a:gd name="T82" fmla="*/ 46 w 19"/>
                  <a:gd name="T83" fmla="*/ 445 h 227"/>
                  <a:gd name="T84" fmla="*/ 46 w 19"/>
                  <a:gd name="T85" fmla="*/ 413 h 227"/>
                  <a:gd name="T86" fmla="*/ 46 w 19"/>
                  <a:gd name="T87" fmla="*/ 374 h 227"/>
                  <a:gd name="T88" fmla="*/ 46 w 19"/>
                  <a:gd name="T89" fmla="*/ 341 h 227"/>
                  <a:gd name="T90" fmla="*/ 46 w 19"/>
                  <a:gd name="T91" fmla="*/ 304 h 227"/>
                  <a:gd name="T92" fmla="*/ 46 w 19"/>
                  <a:gd name="T93" fmla="*/ 271 h 227"/>
                  <a:gd name="T94" fmla="*/ 46 w 19"/>
                  <a:gd name="T95" fmla="*/ 236 h 227"/>
                  <a:gd name="T96" fmla="*/ 46 w 19"/>
                  <a:gd name="T97" fmla="*/ 206 h 227"/>
                  <a:gd name="T98" fmla="*/ 46 w 19"/>
                  <a:gd name="T99" fmla="*/ 175 h 227"/>
                  <a:gd name="T100" fmla="*/ 46 w 19"/>
                  <a:gd name="T101" fmla="*/ 149 h 227"/>
                  <a:gd name="T102" fmla="*/ 46 w 19"/>
                  <a:gd name="T103" fmla="*/ 122 h 227"/>
                  <a:gd name="T104" fmla="*/ 46 w 19"/>
                  <a:gd name="T105" fmla="*/ 98 h 227"/>
                  <a:gd name="T106" fmla="*/ 46 w 19"/>
                  <a:gd name="T107" fmla="*/ 68 h 227"/>
                  <a:gd name="T108" fmla="*/ 46 w 19"/>
                  <a:gd name="T109" fmla="*/ 39 h 227"/>
                  <a:gd name="T110" fmla="*/ 46 w 19"/>
                  <a:gd name="T111" fmla="*/ 23 h 227"/>
                  <a:gd name="T112" fmla="*/ 1 w 19"/>
                  <a:gd name="T113" fmla="*/ 0 h 2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
                  <a:gd name="T172" fmla="*/ 0 h 227"/>
                  <a:gd name="T173" fmla="*/ 19 w 19"/>
                  <a:gd name="T174" fmla="*/ 227 h 2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 h="227">
                    <a:moveTo>
                      <a:pt x="1" y="0"/>
                    </a:moveTo>
                    <a:lnTo>
                      <a:pt x="1" y="2"/>
                    </a:lnTo>
                    <a:lnTo>
                      <a:pt x="1" y="6"/>
                    </a:lnTo>
                    <a:lnTo>
                      <a:pt x="1" y="8"/>
                    </a:lnTo>
                    <a:lnTo>
                      <a:pt x="1" y="12"/>
                    </a:lnTo>
                    <a:lnTo>
                      <a:pt x="1" y="16"/>
                    </a:lnTo>
                    <a:lnTo>
                      <a:pt x="1" y="22"/>
                    </a:lnTo>
                    <a:lnTo>
                      <a:pt x="0" y="27"/>
                    </a:lnTo>
                    <a:lnTo>
                      <a:pt x="0" y="32"/>
                    </a:lnTo>
                    <a:lnTo>
                      <a:pt x="0" y="38"/>
                    </a:lnTo>
                    <a:lnTo>
                      <a:pt x="0" y="44"/>
                    </a:lnTo>
                    <a:lnTo>
                      <a:pt x="0" y="47"/>
                    </a:lnTo>
                    <a:lnTo>
                      <a:pt x="0" y="51"/>
                    </a:lnTo>
                    <a:lnTo>
                      <a:pt x="0" y="54"/>
                    </a:lnTo>
                    <a:lnTo>
                      <a:pt x="0" y="58"/>
                    </a:lnTo>
                    <a:lnTo>
                      <a:pt x="0" y="60"/>
                    </a:lnTo>
                    <a:lnTo>
                      <a:pt x="0" y="64"/>
                    </a:lnTo>
                    <a:lnTo>
                      <a:pt x="0" y="69"/>
                    </a:lnTo>
                    <a:lnTo>
                      <a:pt x="0" y="71"/>
                    </a:lnTo>
                    <a:lnTo>
                      <a:pt x="0" y="75"/>
                    </a:lnTo>
                    <a:lnTo>
                      <a:pt x="0" y="78"/>
                    </a:lnTo>
                    <a:lnTo>
                      <a:pt x="0" y="81"/>
                    </a:lnTo>
                    <a:lnTo>
                      <a:pt x="0" y="85"/>
                    </a:lnTo>
                    <a:lnTo>
                      <a:pt x="0" y="87"/>
                    </a:lnTo>
                    <a:lnTo>
                      <a:pt x="0" y="91"/>
                    </a:lnTo>
                    <a:lnTo>
                      <a:pt x="0" y="95"/>
                    </a:lnTo>
                    <a:lnTo>
                      <a:pt x="0" y="98"/>
                    </a:lnTo>
                    <a:lnTo>
                      <a:pt x="0" y="105"/>
                    </a:lnTo>
                    <a:lnTo>
                      <a:pt x="0" y="111"/>
                    </a:lnTo>
                    <a:lnTo>
                      <a:pt x="0" y="117"/>
                    </a:lnTo>
                    <a:lnTo>
                      <a:pt x="0" y="123"/>
                    </a:lnTo>
                    <a:lnTo>
                      <a:pt x="0" y="127"/>
                    </a:lnTo>
                    <a:lnTo>
                      <a:pt x="0" y="133"/>
                    </a:lnTo>
                    <a:lnTo>
                      <a:pt x="0" y="137"/>
                    </a:lnTo>
                    <a:lnTo>
                      <a:pt x="0" y="142"/>
                    </a:lnTo>
                    <a:lnTo>
                      <a:pt x="0" y="145"/>
                    </a:lnTo>
                    <a:lnTo>
                      <a:pt x="1" y="148"/>
                    </a:lnTo>
                    <a:lnTo>
                      <a:pt x="1" y="150"/>
                    </a:lnTo>
                    <a:lnTo>
                      <a:pt x="1" y="153"/>
                    </a:lnTo>
                    <a:lnTo>
                      <a:pt x="1" y="154"/>
                    </a:lnTo>
                    <a:lnTo>
                      <a:pt x="1" y="158"/>
                    </a:lnTo>
                    <a:lnTo>
                      <a:pt x="1" y="162"/>
                    </a:lnTo>
                    <a:lnTo>
                      <a:pt x="1" y="168"/>
                    </a:lnTo>
                    <a:lnTo>
                      <a:pt x="1" y="173"/>
                    </a:lnTo>
                    <a:lnTo>
                      <a:pt x="1" y="178"/>
                    </a:lnTo>
                    <a:lnTo>
                      <a:pt x="1" y="185"/>
                    </a:lnTo>
                    <a:lnTo>
                      <a:pt x="1" y="192"/>
                    </a:lnTo>
                    <a:lnTo>
                      <a:pt x="1" y="197"/>
                    </a:lnTo>
                    <a:lnTo>
                      <a:pt x="1" y="204"/>
                    </a:lnTo>
                    <a:lnTo>
                      <a:pt x="1" y="208"/>
                    </a:lnTo>
                    <a:lnTo>
                      <a:pt x="1" y="213"/>
                    </a:lnTo>
                    <a:lnTo>
                      <a:pt x="1" y="216"/>
                    </a:lnTo>
                    <a:lnTo>
                      <a:pt x="1" y="220"/>
                    </a:lnTo>
                    <a:lnTo>
                      <a:pt x="1" y="221"/>
                    </a:lnTo>
                    <a:lnTo>
                      <a:pt x="1" y="223"/>
                    </a:lnTo>
                    <a:lnTo>
                      <a:pt x="3" y="224"/>
                    </a:lnTo>
                    <a:lnTo>
                      <a:pt x="8" y="225"/>
                    </a:lnTo>
                    <a:lnTo>
                      <a:pt x="13" y="227"/>
                    </a:lnTo>
                    <a:lnTo>
                      <a:pt x="17" y="224"/>
                    </a:lnTo>
                    <a:lnTo>
                      <a:pt x="17" y="223"/>
                    </a:lnTo>
                    <a:lnTo>
                      <a:pt x="17" y="220"/>
                    </a:lnTo>
                    <a:lnTo>
                      <a:pt x="17" y="216"/>
                    </a:lnTo>
                    <a:lnTo>
                      <a:pt x="17" y="212"/>
                    </a:lnTo>
                    <a:lnTo>
                      <a:pt x="17" y="209"/>
                    </a:lnTo>
                    <a:lnTo>
                      <a:pt x="17" y="207"/>
                    </a:lnTo>
                    <a:lnTo>
                      <a:pt x="17" y="204"/>
                    </a:lnTo>
                    <a:lnTo>
                      <a:pt x="19" y="200"/>
                    </a:lnTo>
                    <a:lnTo>
                      <a:pt x="19" y="197"/>
                    </a:lnTo>
                    <a:lnTo>
                      <a:pt x="19" y="193"/>
                    </a:lnTo>
                    <a:lnTo>
                      <a:pt x="19" y="189"/>
                    </a:lnTo>
                    <a:lnTo>
                      <a:pt x="19" y="186"/>
                    </a:lnTo>
                    <a:lnTo>
                      <a:pt x="19" y="182"/>
                    </a:lnTo>
                    <a:lnTo>
                      <a:pt x="19" y="178"/>
                    </a:lnTo>
                    <a:lnTo>
                      <a:pt x="19" y="173"/>
                    </a:lnTo>
                    <a:lnTo>
                      <a:pt x="19" y="169"/>
                    </a:lnTo>
                    <a:lnTo>
                      <a:pt x="19" y="165"/>
                    </a:lnTo>
                    <a:lnTo>
                      <a:pt x="19" y="161"/>
                    </a:lnTo>
                    <a:lnTo>
                      <a:pt x="19" y="156"/>
                    </a:lnTo>
                    <a:lnTo>
                      <a:pt x="19" y="152"/>
                    </a:lnTo>
                    <a:lnTo>
                      <a:pt x="19" y="146"/>
                    </a:lnTo>
                    <a:lnTo>
                      <a:pt x="19" y="142"/>
                    </a:lnTo>
                    <a:lnTo>
                      <a:pt x="19" y="137"/>
                    </a:lnTo>
                    <a:lnTo>
                      <a:pt x="19" y="131"/>
                    </a:lnTo>
                    <a:lnTo>
                      <a:pt x="19" y="127"/>
                    </a:lnTo>
                    <a:lnTo>
                      <a:pt x="19" y="122"/>
                    </a:lnTo>
                    <a:lnTo>
                      <a:pt x="19" y="117"/>
                    </a:lnTo>
                    <a:lnTo>
                      <a:pt x="19" y="113"/>
                    </a:lnTo>
                    <a:lnTo>
                      <a:pt x="19" y="107"/>
                    </a:lnTo>
                    <a:lnTo>
                      <a:pt x="19" y="102"/>
                    </a:lnTo>
                    <a:lnTo>
                      <a:pt x="19" y="97"/>
                    </a:lnTo>
                    <a:lnTo>
                      <a:pt x="19" y="91"/>
                    </a:lnTo>
                    <a:lnTo>
                      <a:pt x="19" y="86"/>
                    </a:lnTo>
                    <a:lnTo>
                      <a:pt x="19" y="82"/>
                    </a:lnTo>
                    <a:lnTo>
                      <a:pt x="19" y="77"/>
                    </a:lnTo>
                    <a:lnTo>
                      <a:pt x="19" y="73"/>
                    </a:lnTo>
                    <a:lnTo>
                      <a:pt x="19" y="67"/>
                    </a:lnTo>
                    <a:lnTo>
                      <a:pt x="19" y="63"/>
                    </a:lnTo>
                    <a:lnTo>
                      <a:pt x="19" y="59"/>
                    </a:lnTo>
                    <a:lnTo>
                      <a:pt x="19" y="55"/>
                    </a:lnTo>
                    <a:lnTo>
                      <a:pt x="19" y="50"/>
                    </a:lnTo>
                    <a:lnTo>
                      <a:pt x="19" y="46"/>
                    </a:lnTo>
                    <a:lnTo>
                      <a:pt x="19" y="43"/>
                    </a:lnTo>
                    <a:lnTo>
                      <a:pt x="19" y="39"/>
                    </a:lnTo>
                    <a:lnTo>
                      <a:pt x="19" y="35"/>
                    </a:lnTo>
                    <a:lnTo>
                      <a:pt x="19" y="31"/>
                    </a:lnTo>
                    <a:lnTo>
                      <a:pt x="19" y="28"/>
                    </a:lnTo>
                    <a:lnTo>
                      <a:pt x="19" y="26"/>
                    </a:lnTo>
                    <a:lnTo>
                      <a:pt x="19" y="19"/>
                    </a:lnTo>
                    <a:lnTo>
                      <a:pt x="19" y="15"/>
                    </a:lnTo>
                    <a:lnTo>
                      <a:pt x="19" y="11"/>
                    </a:lnTo>
                    <a:lnTo>
                      <a:pt x="19" y="8"/>
                    </a:lnTo>
                    <a:lnTo>
                      <a:pt x="19" y="7"/>
                    </a:lnTo>
                    <a:lnTo>
                      <a:pt x="1"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60" name="Freeform 113">
                <a:extLst>
                  <a:ext uri="{FF2B5EF4-FFF2-40B4-BE49-F238E27FC236}">
                    <a16:creationId xmlns:a16="http://schemas.microsoft.com/office/drawing/2014/main" id="{21D56692-3713-4824-BCB8-EA6AE0A3DA92}"/>
                  </a:ext>
                </a:extLst>
              </p:cNvPr>
              <p:cNvSpPr>
                <a:spLocks/>
              </p:cNvSpPr>
              <p:nvPr/>
            </p:nvSpPr>
            <p:spPr bwMode="auto">
              <a:xfrm>
                <a:off x="3750" y="1608"/>
                <a:ext cx="35" cy="68"/>
              </a:xfrm>
              <a:custGeom>
                <a:avLst/>
                <a:gdLst>
                  <a:gd name="T0" fmla="*/ 3 w 20"/>
                  <a:gd name="T1" fmla="*/ 1 h 60"/>
                  <a:gd name="T2" fmla="*/ 0 w 20"/>
                  <a:gd name="T3" fmla="*/ 212 h 60"/>
                  <a:gd name="T4" fmla="*/ 40 w 20"/>
                  <a:gd name="T5" fmla="*/ 210 h 60"/>
                  <a:gd name="T6" fmla="*/ 40 w 20"/>
                  <a:gd name="T7" fmla="*/ 205 h 60"/>
                  <a:gd name="T8" fmla="*/ 40 w 20"/>
                  <a:gd name="T9" fmla="*/ 199 h 60"/>
                  <a:gd name="T10" fmla="*/ 40 w 20"/>
                  <a:gd name="T11" fmla="*/ 189 h 60"/>
                  <a:gd name="T12" fmla="*/ 40 w 20"/>
                  <a:gd name="T13" fmla="*/ 183 h 60"/>
                  <a:gd name="T14" fmla="*/ 40 w 20"/>
                  <a:gd name="T15" fmla="*/ 162 h 60"/>
                  <a:gd name="T16" fmla="*/ 40 w 20"/>
                  <a:gd name="T17" fmla="*/ 144 h 60"/>
                  <a:gd name="T18" fmla="*/ 44 w 20"/>
                  <a:gd name="T19" fmla="*/ 138 h 60"/>
                  <a:gd name="T20" fmla="*/ 44 w 20"/>
                  <a:gd name="T21" fmla="*/ 113 h 60"/>
                  <a:gd name="T22" fmla="*/ 44 w 20"/>
                  <a:gd name="T23" fmla="*/ 94 h 60"/>
                  <a:gd name="T24" fmla="*/ 44 w 20"/>
                  <a:gd name="T25" fmla="*/ 81 h 60"/>
                  <a:gd name="T26" fmla="*/ 44 w 20"/>
                  <a:gd name="T27" fmla="*/ 61 h 60"/>
                  <a:gd name="T28" fmla="*/ 47 w 20"/>
                  <a:gd name="T29" fmla="*/ 46 h 60"/>
                  <a:gd name="T30" fmla="*/ 44 w 20"/>
                  <a:gd name="T31" fmla="*/ 32 h 60"/>
                  <a:gd name="T32" fmla="*/ 44 w 20"/>
                  <a:gd name="T33" fmla="*/ 24 h 60"/>
                  <a:gd name="T34" fmla="*/ 44 w 20"/>
                  <a:gd name="T35" fmla="*/ 16 h 60"/>
                  <a:gd name="T36" fmla="*/ 44 w 20"/>
                  <a:gd name="T37" fmla="*/ 16 h 60"/>
                  <a:gd name="T38" fmla="*/ 35 w 20"/>
                  <a:gd name="T39" fmla="*/ 1 h 60"/>
                  <a:gd name="T40" fmla="*/ 20 w 20"/>
                  <a:gd name="T41" fmla="*/ 0 h 60"/>
                  <a:gd name="T42" fmla="*/ 4 w 20"/>
                  <a:gd name="T43" fmla="*/ 0 h 60"/>
                  <a:gd name="T44" fmla="*/ 3 w 20"/>
                  <a:gd name="T45" fmla="*/ 1 h 60"/>
                  <a:gd name="T46" fmla="*/ 3 w 20"/>
                  <a:gd name="T47" fmla="*/ 1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60"/>
                  <a:gd name="T74" fmla="*/ 20 w 20"/>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60">
                    <a:moveTo>
                      <a:pt x="3" y="1"/>
                    </a:moveTo>
                    <a:lnTo>
                      <a:pt x="0" y="60"/>
                    </a:lnTo>
                    <a:lnTo>
                      <a:pt x="17" y="59"/>
                    </a:lnTo>
                    <a:lnTo>
                      <a:pt x="17" y="58"/>
                    </a:lnTo>
                    <a:lnTo>
                      <a:pt x="17" y="56"/>
                    </a:lnTo>
                    <a:lnTo>
                      <a:pt x="17" y="54"/>
                    </a:lnTo>
                    <a:lnTo>
                      <a:pt x="17" y="51"/>
                    </a:lnTo>
                    <a:lnTo>
                      <a:pt x="17" y="46"/>
                    </a:lnTo>
                    <a:lnTo>
                      <a:pt x="17" y="42"/>
                    </a:lnTo>
                    <a:lnTo>
                      <a:pt x="19" y="38"/>
                    </a:lnTo>
                    <a:lnTo>
                      <a:pt x="19" y="32"/>
                    </a:lnTo>
                    <a:lnTo>
                      <a:pt x="19" y="27"/>
                    </a:lnTo>
                    <a:lnTo>
                      <a:pt x="19" y="23"/>
                    </a:lnTo>
                    <a:lnTo>
                      <a:pt x="19" y="17"/>
                    </a:lnTo>
                    <a:lnTo>
                      <a:pt x="20" y="13"/>
                    </a:lnTo>
                    <a:lnTo>
                      <a:pt x="19" y="9"/>
                    </a:lnTo>
                    <a:lnTo>
                      <a:pt x="19" y="7"/>
                    </a:lnTo>
                    <a:lnTo>
                      <a:pt x="19" y="4"/>
                    </a:lnTo>
                    <a:lnTo>
                      <a:pt x="15" y="1"/>
                    </a:lnTo>
                    <a:lnTo>
                      <a:pt x="9" y="0"/>
                    </a:lnTo>
                    <a:lnTo>
                      <a:pt x="4" y="0"/>
                    </a:lnTo>
                    <a:lnTo>
                      <a:pt x="3"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61" name="Freeform 114">
                <a:extLst>
                  <a:ext uri="{FF2B5EF4-FFF2-40B4-BE49-F238E27FC236}">
                    <a16:creationId xmlns:a16="http://schemas.microsoft.com/office/drawing/2014/main" id="{6CAA8BCF-881A-4DA4-B5E1-8CB6260720EB}"/>
                  </a:ext>
                </a:extLst>
              </p:cNvPr>
              <p:cNvSpPr>
                <a:spLocks/>
              </p:cNvSpPr>
              <p:nvPr/>
            </p:nvSpPr>
            <p:spPr bwMode="auto">
              <a:xfrm>
                <a:off x="3845" y="1540"/>
                <a:ext cx="35" cy="128"/>
              </a:xfrm>
              <a:custGeom>
                <a:avLst/>
                <a:gdLst>
                  <a:gd name="T0" fmla="*/ 14 w 23"/>
                  <a:gd name="T1" fmla="*/ 22 h 114"/>
                  <a:gd name="T2" fmla="*/ 14 w 23"/>
                  <a:gd name="T3" fmla="*/ 38 h 114"/>
                  <a:gd name="T4" fmla="*/ 14 w 23"/>
                  <a:gd name="T5" fmla="*/ 59 h 114"/>
                  <a:gd name="T6" fmla="*/ 2 w 23"/>
                  <a:gd name="T7" fmla="*/ 76 h 114"/>
                  <a:gd name="T8" fmla="*/ 2 w 23"/>
                  <a:gd name="T9" fmla="*/ 105 h 114"/>
                  <a:gd name="T10" fmla="*/ 1 w 23"/>
                  <a:gd name="T11" fmla="*/ 139 h 114"/>
                  <a:gd name="T12" fmla="*/ 1 w 23"/>
                  <a:gd name="T13" fmla="*/ 166 h 114"/>
                  <a:gd name="T14" fmla="*/ 1 w 23"/>
                  <a:gd name="T15" fmla="*/ 194 h 114"/>
                  <a:gd name="T16" fmla="*/ 1 w 23"/>
                  <a:gd name="T17" fmla="*/ 230 h 114"/>
                  <a:gd name="T18" fmla="*/ 0 w 23"/>
                  <a:gd name="T19" fmla="*/ 252 h 114"/>
                  <a:gd name="T20" fmla="*/ 0 w 23"/>
                  <a:gd name="T21" fmla="*/ 285 h 114"/>
                  <a:gd name="T22" fmla="*/ 0 w 23"/>
                  <a:gd name="T23" fmla="*/ 306 h 114"/>
                  <a:gd name="T24" fmla="*/ 0 w 23"/>
                  <a:gd name="T25" fmla="*/ 327 h 114"/>
                  <a:gd name="T26" fmla="*/ 0 w 23"/>
                  <a:gd name="T27" fmla="*/ 349 h 114"/>
                  <a:gd name="T28" fmla="*/ 14 w 23"/>
                  <a:gd name="T29" fmla="*/ 372 h 114"/>
                  <a:gd name="T30" fmla="*/ 37 w 23"/>
                  <a:gd name="T31" fmla="*/ 372 h 114"/>
                  <a:gd name="T32" fmla="*/ 45 w 23"/>
                  <a:gd name="T33" fmla="*/ 355 h 114"/>
                  <a:gd name="T34" fmla="*/ 47 w 23"/>
                  <a:gd name="T35" fmla="*/ 325 h 114"/>
                  <a:gd name="T36" fmla="*/ 51 w 23"/>
                  <a:gd name="T37" fmla="*/ 293 h 114"/>
                  <a:gd name="T38" fmla="*/ 51 w 23"/>
                  <a:gd name="T39" fmla="*/ 268 h 114"/>
                  <a:gd name="T40" fmla="*/ 51 w 23"/>
                  <a:gd name="T41" fmla="*/ 239 h 114"/>
                  <a:gd name="T42" fmla="*/ 58 w 23"/>
                  <a:gd name="T43" fmla="*/ 216 h 114"/>
                  <a:gd name="T44" fmla="*/ 60 w 23"/>
                  <a:gd name="T45" fmla="*/ 182 h 114"/>
                  <a:gd name="T46" fmla="*/ 60 w 23"/>
                  <a:gd name="T47" fmla="*/ 156 h 114"/>
                  <a:gd name="T48" fmla="*/ 60 w 23"/>
                  <a:gd name="T49" fmla="*/ 124 h 114"/>
                  <a:gd name="T50" fmla="*/ 66 w 23"/>
                  <a:gd name="T51" fmla="*/ 99 h 114"/>
                  <a:gd name="T52" fmla="*/ 66 w 23"/>
                  <a:gd name="T53" fmla="*/ 76 h 114"/>
                  <a:gd name="T54" fmla="*/ 66 w 23"/>
                  <a:gd name="T55" fmla="*/ 52 h 114"/>
                  <a:gd name="T56" fmla="*/ 66 w 23"/>
                  <a:gd name="T57" fmla="*/ 29 h 114"/>
                  <a:gd name="T58" fmla="*/ 66 w 23"/>
                  <a:gd name="T59" fmla="*/ 3 h 114"/>
                  <a:gd name="T60" fmla="*/ 47 w 23"/>
                  <a:gd name="T61" fmla="*/ 0 h 114"/>
                  <a:gd name="T62" fmla="*/ 20 w 23"/>
                  <a:gd name="T63" fmla="*/ 15 h 114"/>
                  <a:gd name="T64" fmla="*/ 16 w 23"/>
                  <a:gd name="T65" fmla="*/ 1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114"/>
                  <a:gd name="T101" fmla="*/ 23 w 23"/>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114">
                    <a:moveTo>
                      <a:pt x="5" y="5"/>
                    </a:moveTo>
                    <a:lnTo>
                      <a:pt x="4" y="7"/>
                    </a:lnTo>
                    <a:lnTo>
                      <a:pt x="4" y="9"/>
                    </a:lnTo>
                    <a:lnTo>
                      <a:pt x="4" y="11"/>
                    </a:lnTo>
                    <a:lnTo>
                      <a:pt x="4" y="15"/>
                    </a:lnTo>
                    <a:lnTo>
                      <a:pt x="4" y="18"/>
                    </a:lnTo>
                    <a:lnTo>
                      <a:pt x="4" y="22"/>
                    </a:lnTo>
                    <a:lnTo>
                      <a:pt x="2" y="24"/>
                    </a:lnTo>
                    <a:lnTo>
                      <a:pt x="2" y="28"/>
                    </a:lnTo>
                    <a:lnTo>
                      <a:pt x="2" y="32"/>
                    </a:lnTo>
                    <a:lnTo>
                      <a:pt x="2" y="36"/>
                    </a:lnTo>
                    <a:lnTo>
                      <a:pt x="1" y="42"/>
                    </a:lnTo>
                    <a:lnTo>
                      <a:pt x="1" y="46"/>
                    </a:lnTo>
                    <a:lnTo>
                      <a:pt x="1" y="51"/>
                    </a:lnTo>
                    <a:lnTo>
                      <a:pt x="1" y="56"/>
                    </a:lnTo>
                    <a:lnTo>
                      <a:pt x="1" y="60"/>
                    </a:lnTo>
                    <a:lnTo>
                      <a:pt x="1" y="64"/>
                    </a:lnTo>
                    <a:lnTo>
                      <a:pt x="1" y="70"/>
                    </a:lnTo>
                    <a:lnTo>
                      <a:pt x="1" y="74"/>
                    </a:lnTo>
                    <a:lnTo>
                      <a:pt x="0" y="78"/>
                    </a:lnTo>
                    <a:lnTo>
                      <a:pt x="0" y="83"/>
                    </a:lnTo>
                    <a:lnTo>
                      <a:pt x="0" y="87"/>
                    </a:lnTo>
                    <a:lnTo>
                      <a:pt x="0" y="91"/>
                    </a:lnTo>
                    <a:lnTo>
                      <a:pt x="0" y="94"/>
                    </a:lnTo>
                    <a:lnTo>
                      <a:pt x="0" y="98"/>
                    </a:lnTo>
                    <a:lnTo>
                      <a:pt x="0" y="101"/>
                    </a:lnTo>
                    <a:lnTo>
                      <a:pt x="0" y="103"/>
                    </a:lnTo>
                    <a:lnTo>
                      <a:pt x="0" y="107"/>
                    </a:lnTo>
                    <a:lnTo>
                      <a:pt x="1" y="110"/>
                    </a:lnTo>
                    <a:lnTo>
                      <a:pt x="4" y="114"/>
                    </a:lnTo>
                    <a:lnTo>
                      <a:pt x="8" y="114"/>
                    </a:lnTo>
                    <a:lnTo>
                      <a:pt x="12" y="114"/>
                    </a:lnTo>
                    <a:lnTo>
                      <a:pt x="15" y="110"/>
                    </a:lnTo>
                    <a:lnTo>
                      <a:pt x="15" y="109"/>
                    </a:lnTo>
                    <a:lnTo>
                      <a:pt x="16" y="105"/>
                    </a:lnTo>
                    <a:lnTo>
                      <a:pt x="16" y="99"/>
                    </a:lnTo>
                    <a:lnTo>
                      <a:pt x="17" y="94"/>
                    </a:lnTo>
                    <a:lnTo>
                      <a:pt x="17" y="90"/>
                    </a:lnTo>
                    <a:lnTo>
                      <a:pt x="17" y="86"/>
                    </a:lnTo>
                    <a:lnTo>
                      <a:pt x="17" y="82"/>
                    </a:lnTo>
                    <a:lnTo>
                      <a:pt x="17" y="78"/>
                    </a:lnTo>
                    <a:lnTo>
                      <a:pt x="17" y="74"/>
                    </a:lnTo>
                    <a:lnTo>
                      <a:pt x="19" y="70"/>
                    </a:lnTo>
                    <a:lnTo>
                      <a:pt x="19" y="66"/>
                    </a:lnTo>
                    <a:lnTo>
                      <a:pt x="20" y="62"/>
                    </a:lnTo>
                    <a:lnTo>
                      <a:pt x="20" y="56"/>
                    </a:lnTo>
                    <a:lnTo>
                      <a:pt x="20" y="52"/>
                    </a:lnTo>
                    <a:lnTo>
                      <a:pt x="20" y="47"/>
                    </a:lnTo>
                    <a:lnTo>
                      <a:pt x="20" y="43"/>
                    </a:lnTo>
                    <a:lnTo>
                      <a:pt x="20" y="39"/>
                    </a:lnTo>
                    <a:lnTo>
                      <a:pt x="21" y="35"/>
                    </a:lnTo>
                    <a:lnTo>
                      <a:pt x="21" y="31"/>
                    </a:lnTo>
                    <a:lnTo>
                      <a:pt x="21" y="27"/>
                    </a:lnTo>
                    <a:lnTo>
                      <a:pt x="21" y="24"/>
                    </a:lnTo>
                    <a:lnTo>
                      <a:pt x="21" y="20"/>
                    </a:lnTo>
                    <a:lnTo>
                      <a:pt x="21" y="16"/>
                    </a:lnTo>
                    <a:lnTo>
                      <a:pt x="21" y="15"/>
                    </a:lnTo>
                    <a:lnTo>
                      <a:pt x="21" y="9"/>
                    </a:lnTo>
                    <a:lnTo>
                      <a:pt x="23" y="7"/>
                    </a:lnTo>
                    <a:lnTo>
                      <a:pt x="21" y="3"/>
                    </a:lnTo>
                    <a:lnTo>
                      <a:pt x="19" y="0"/>
                    </a:lnTo>
                    <a:lnTo>
                      <a:pt x="16" y="0"/>
                    </a:lnTo>
                    <a:lnTo>
                      <a:pt x="13" y="1"/>
                    </a:lnTo>
                    <a:lnTo>
                      <a:pt x="7" y="4"/>
                    </a:lnTo>
                    <a:lnTo>
                      <a:pt x="5"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62" name="Freeform 115">
                <a:extLst>
                  <a:ext uri="{FF2B5EF4-FFF2-40B4-BE49-F238E27FC236}">
                    <a16:creationId xmlns:a16="http://schemas.microsoft.com/office/drawing/2014/main" id="{EB75D2FA-E34E-4626-88E1-F64A1E1FC44C}"/>
                  </a:ext>
                </a:extLst>
              </p:cNvPr>
              <p:cNvSpPr>
                <a:spLocks/>
              </p:cNvSpPr>
              <p:nvPr/>
            </p:nvSpPr>
            <p:spPr bwMode="auto">
              <a:xfrm>
                <a:off x="4022" y="1404"/>
                <a:ext cx="47" cy="45"/>
              </a:xfrm>
              <a:custGeom>
                <a:avLst/>
                <a:gdLst>
                  <a:gd name="T0" fmla="*/ 76 w 38"/>
                  <a:gd name="T1" fmla="*/ 0 h 46"/>
                  <a:gd name="T2" fmla="*/ 65 w 38"/>
                  <a:gd name="T3" fmla="*/ 1 h 46"/>
                  <a:gd name="T4" fmla="*/ 46 w 38"/>
                  <a:gd name="T5" fmla="*/ 21 h 46"/>
                  <a:gd name="T6" fmla="*/ 40 w 38"/>
                  <a:gd name="T7" fmla="*/ 32 h 46"/>
                  <a:gd name="T8" fmla="*/ 34 w 38"/>
                  <a:gd name="T9" fmla="*/ 47 h 46"/>
                  <a:gd name="T10" fmla="*/ 25 w 38"/>
                  <a:gd name="T11" fmla="*/ 62 h 46"/>
                  <a:gd name="T12" fmla="*/ 19 w 38"/>
                  <a:gd name="T13" fmla="*/ 78 h 46"/>
                  <a:gd name="T14" fmla="*/ 15 w 38"/>
                  <a:gd name="T15" fmla="*/ 90 h 46"/>
                  <a:gd name="T16" fmla="*/ 4 w 38"/>
                  <a:gd name="T17" fmla="*/ 104 h 46"/>
                  <a:gd name="T18" fmla="*/ 2 w 38"/>
                  <a:gd name="T19" fmla="*/ 120 h 46"/>
                  <a:gd name="T20" fmla="*/ 2 w 38"/>
                  <a:gd name="T21" fmla="*/ 138 h 46"/>
                  <a:gd name="T22" fmla="*/ 0 w 38"/>
                  <a:gd name="T23" fmla="*/ 159 h 46"/>
                  <a:gd name="T24" fmla="*/ 3 w 38"/>
                  <a:gd name="T25" fmla="*/ 164 h 46"/>
                  <a:gd name="T26" fmla="*/ 17 w 38"/>
                  <a:gd name="T27" fmla="*/ 162 h 46"/>
                  <a:gd name="T28" fmla="*/ 34 w 38"/>
                  <a:gd name="T29" fmla="*/ 143 h 46"/>
                  <a:gd name="T30" fmla="*/ 40 w 38"/>
                  <a:gd name="T31" fmla="*/ 138 h 46"/>
                  <a:gd name="T32" fmla="*/ 46 w 38"/>
                  <a:gd name="T33" fmla="*/ 122 h 46"/>
                  <a:gd name="T34" fmla="*/ 54 w 38"/>
                  <a:gd name="T35" fmla="*/ 119 h 46"/>
                  <a:gd name="T36" fmla="*/ 65 w 38"/>
                  <a:gd name="T37" fmla="*/ 103 h 46"/>
                  <a:gd name="T38" fmla="*/ 72 w 38"/>
                  <a:gd name="T39" fmla="*/ 89 h 46"/>
                  <a:gd name="T40" fmla="*/ 76 w 38"/>
                  <a:gd name="T41" fmla="*/ 71 h 46"/>
                  <a:gd name="T42" fmla="*/ 81 w 38"/>
                  <a:gd name="T43" fmla="*/ 58 h 46"/>
                  <a:gd name="T44" fmla="*/ 88 w 38"/>
                  <a:gd name="T45" fmla="*/ 47 h 46"/>
                  <a:gd name="T46" fmla="*/ 91 w 38"/>
                  <a:gd name="T47" fmla="*/ 32 h 46"/>
                  <a:gd name="T48" fmla="*/ 93 w 38"/>
                  <a:gd name="T49" fmla="*/ 28 h 46"/>
                  <a:gd name="T50" fmla="*/ 93 w 38"/>
                  <a:gd name="T51" fmla="*/ 18 h 46"/>
                  <a:gd name="T52" fmla="*/ 93 w 38"/>
                  <a:gd name="T53" fmla="*/ 16 h 46"/>
                  <a:gd name="T54" fmla="*/ 91 w 38"/>
                  <a:gd name="T55" fmla="*/ 1 h 46"/>
                  <a:gd name="T56" fmla="*/ 84 w 38"/>
                  <a:gd name="T57" fmla="*/ 0 h 46"/>
                  <a:gd name="T58" fmla="*/ 76 w 38"/>
                  <a:gd name="T59" fmla="*/ 0 h 46"/>
                  <a:gd name="T60" fmla="*/ 76 w 38"/>
                  <a:gd name="T61" fmla="*/ 0 h 46"/>
                  <a:gd name="T62" fmla="*/ 76 w 38"/>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46"/>
                  <a:gd name="T98" fmla="*/ 38 w 38"/>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46">
                    <a:moveTo>
                      <a:pt x="31" y="0"/>
                    </a:moveTo>
                    <a:lnTo>
                      <a:pt x="26" y="1"/>
                    </a:lnTo>
                    <a:lnTo>
                      <a:pt x="19" y="6"/>
                    </a:lnTo>
                    <a:lnTo>
                      <a:pt x="16" y="9"/>
                    </a:lnTo>
                    <a:lnTo>
                      <a:pt x="14" y="13"/>
                    </a:lnTo>
                    <a:lnTo>
                      <a:pt x="11" y="17"/>
                    </a:lnTo>
                    <a:lnTo>
                      <a:pt x="8" y="22"/>
                    </a:lnTo>
                    <a:lnTo>
                      <a:pt x="6" y="25"/>
                    </a:lnTo>
                    <a:lnTo>
                      <a:pt x="4" y="29"/>
                    </a:lnTo>
                    <a:lnTo>
                      <a:pt x="2" y="33"/>
                    </a:lnTo>
                    <a:lnTo>
                      <a:pt x="2" y="38"/>
                    </a:lnTo>
                    <a:lnTo>
                      <a:pt x="0" y="44"/>
                    </a:lnTo>
                    <a:lnTo>
                      <a:pt x="3" y="46"/>
                    </a:lnTo>
                    <a:lnTo>
                      <a:pt x="7" y="45"/>
                    </a:lnTo>
                    <a:lnTo>
                      <a:pt x="14" y="41"/>
                    </a:lnTo>
                    <a:lnTo>
                      <a:pt x="16" y="38"/>
                    </a:lnTo>
                    <a:lnTo>
                      <a:pt x="19" y="34"/>
                    </a:lnTo>
                    <a:lnTo>
                      <a:pt x="22" y="32"/>
                    </a:lnTo>
                    <a:lnTo>
                      <a:pt x="26" y="28"/>
                    </a:lnTo>
                    <a:lnTo>
                      <a:pt x="29" y="24"/>
                    </a:lnTo>
                    <a:lnTo>
                      <a:pt x="31" y="20"/>
                    </a:lnTo>
                    <a:lnTo>
                      <a:pt x="33" y="16"/>
                    </a:lnTo>
                    <a:lnTo>
                      <a:pt x="35" y="13"/>
                    </a:lnTo>
                    <a:lnTo>
                      <a:pt x="37" y="9"/>
                    </a:lnTo>
                    <a:lnTo>
                      <a:pt x="38" y="8"/>
                    </a:lnTo>
                    <a:lnTo>
                      <a:pt x="38" y="5"/>
                    </a:lnTo>
                    <a:lnTo>
                      <a:pt x="38" y="4"/>
                    </a:lnTo>
                    <a:lnTo>
                      <a:pt x="37" y="1"/>
                    </a:lnTo>
                    <a:lnTo>
                      <a:pt x="34" y="0"/>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grpSp>
        <p:pic>
          <p:nvPicPr>
            <p:cNvPr id="314" name="Picture 67" descr="j0238995">
              <a:extLst>
                <a:ext uri="{FF2B5EF4-FFF2-40B4-BE49-F238E27FC236}">
                  <a16:creationId xmlns:a16="http://schemas.microsoft.com/office/drawing/2014/main" id="{24F2B0A3-76F9-4D2D-AD2D-B3B4CC7B0F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275" y="4668831"/>
              <a:ext cx="434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5" name="Group 116">
              <a:extLst>
                <a:ext uri="{FF2B5EF4-FFF2-40B4-BE49-F238E27FC236}">
                  <a16:creationId xmlns:a16="http://schemas.microsoft.com/office/drawing/2014/main" id="{41F9543C-09D6-4CE4-B778-87DD02B5302E}"/>
                </a:ext>
              </a:extLst>
            </p:cNvPr>
            <p:cNvGrpSpPr>
              <a:grpSpLocks/>
            </p:cNvGrpSpPr>
            <p:nvPr/>
          </p:nvGrpSpPr>
          <p:grpSpPr bwMode="auto">
            <a:xfrm>
              <a:off x="1619232" y="4784735"/>
              <a:ext cx="207962" cy="112714"/>
              <a:chOff x="5193" y="220"/>
              <a:chExt cx="301" cy="219"/>
            </a:xfrm>
          </p:grpSpPr>
          <p:sp>
            <p:nvSpPr>
              <p:cNvPr id="316" name="AutoShape 117">
                <a:extLst>
                  <a:ext uri="{FF2B5EF4-FFF2-40B4-BE49-F238E27FC236}">
                    <a16:creationId xmlns:a16="http://schemas.microsoft.com/office/drawing/2014/main" id="{2160B039-CDC4-4087-946D-4C7EA0554094}"/>
                  </a:ext>
                </a:extLst>
              </p:cNvPr>
              <p:cNvSpPr>
                <a:spLocks noChangeArrowheads="1"/>
              </p:cNvSpPr>
              <p:nvPr/>
            </p:nvSpPr>
            <p:spPr bwMode="auto">
              <a:xfrm>
                <a:off x="5193" y="247"/>
                <a:ext cx="199" cy="164"/>
              </a:xfrm>
              <a:prstGeom prst="triangle">
                <a:avLst>
                  <a:gd name="adj" fmla="val 50000"/>
                </a:avLst>
              </a:prstGeom>
              <a:solidFill>
                <a:srgbClr val="0099CC"/>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317" name="AutoShape 118">
                <a:extLst>
                  <a:ext uri="{FF2B5EF4-FFF2-40B4-BE49-F238E27FC236}">
                    <a16:creationId xmlns:a16="http://schemas.microsoft.com/office/drawing/2014/main" id="{8730A7A2-35A6-47BE-A7A9-2CD87A3F0AEC}"/>
                  </a:ext>
                </a:extLst>
              </p:cNvPr>
              <p:cNvSpPr>
                <a:spLocks noChangeArrowheads="1"/>
              </p:cNvSpPr>
              <p:nvPr/>
            </p:nvSpPr>
            <p:spPr bwMode="auto">
              <a:xfrm>
                <a:off x="5295" y="220"/>
                <a:ext cx="199"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318" name="AutoShape 119">
                <a:extLst>
                  <a:ext uri="{FF2B5EF4-FFF2-40B4-BE49-F238E27FC236}">
                    <a16:creationId xmlns:a16="http://schemas.microsoft.com/office/drawing/2014/main" id="{187CEA86-87E7-4160-8402-1006C268FE61}"/>
                  </a:ext>
                </a:extLst>
              </p:cNvPr>
              <p:cNvSpPr>
                <a:spLocks noChangeArrowheads="1"/>
              </p:cNvSpPr>
              <p:nvPr/>
            </p:nvSpPr>
            <p:spPr bwMode="auto">
              <a:xfrm>
                <a:off x="5254" y="275"/>
                <a:ext cx="201"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grpSp>
      </p:grpSp>
      <p:grpSp>
        <p:nvGrpSpPr>
          <p:cNvPr id="363" name="270 Grupo">
            <a:extLst>
              <a:ext uri="{FF2B5EF4-FFF2-40B4-BE49-F238E27FC236}">
                <a16:creationId xmlns:a16="http://schemas.microsoft.com/office/drawing/2014/main" id="{68080BF2-F7D8-40F7-A63B-DDDDC738825B}"/>
              </a:ext>
            </a:extLst>
          </p:cNvPr>
          <p:cNvGrpSpPr>
            <a:grpSpLocks noChangeAspect="1"/>
          </p:cNvGrpSpPr>
          <p:nvPr/>
        </p:nvGrpSpPr>
        <p:grpSpPr bwMode="auto">
          <a:xfrm>
            <a:off x="3476625" y="4472402"/>
            <a:ext cx="540000" cy="241150"/>
            <a:chOff x="1184275" y="4641860"/>
            <a:chExt cx="642919" cy="287321"/>
          </a:xfrm>
        </p:grpSpPr>
        <p:grpSp>
          <p:nvGrpSpPr>
            <p:cNvPr id="364" name="Group 71">
              <a:extLst>
                <a:ext uri="{FF2B5EF4-FFF2-40B4-BE49-F238E27FC236}">
                  <a16:creationId xmlns:a16="http://schemas.microsoft.com/office/drawing/2014/main" id="{A0889959-944E-4AD4-8631-4FF01E5A24AF}"/>
                </a:ext>
              </a:extLst>
            </p:cNvPr>
            <p:cNvGrpSpPr>
              <a:grpSpLocks/>
            </p:cNvGrpSpPr>
            <p:nvPr/>
          </p:nvGrpSpPr>
          <p:grpSpPr bwMode="auto">
            <a:xfrm>
              <a:off x="1547811" y="4641860"/>
              <a:ext cx="192086" cy="239713"/>
              <a:chOff x="2788" y="709"/>
              <a:chExt cx="1286" cy="1027"/>
            </a:xfrm>
          </p:grpSpPr>
          <p:sp>
            <p:nvSpPr>
              <p:cNvPr id="370" name="Rectangle 72">
                <a:extLst>
                  <a:ext uri="{FF2B5EF4-FFF2-40B4-BE49-F238E27FC236}">
                    <a16:creationId xmlns:a16="http://schemas.microsoft.com/office/drawing/2014/main" id="{2D89556B-5DD2-4031-B491-11D92182B049}"/>
                  </a:ext>
                </a:extLst>
              </p:cNvPr>
              <p:cNvSpPr>
                <a:spLocks noChangeArrowheads="1"/>
              </p:cNvSpPr>
              <p:nvPr/>
            </p:nvSpPr>
            <p:spPr bwMode="auto">
              <a:xfrm>
                <a:off x="3055" y="883"/>
                <a:ext cx="1002" cy="778"/>
              </a:xfrm>
              <a:prstGeom prst="rect">
                <a:avLst/>
              </a:prstGeom>
              <a:solidFill>
                <a:schemeClr val="bg1"/>
              </a:solidFill>
              <a:ln w="9525">
                <a:no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371" name="Freeform 73">
                <a:extLst>
                  <a:ext uri="{FF2B5EF4-FFF2-40B4-BE49-F238E27FC236}">
                    <a16:creationId xmlns:a16="http://schemas.microsoft.com/office/drawing/2014/main" id="{F8E3F55C-6306-46C9-A219-BAA84F514CAE}"/>
                  </a:ext>
                </a:extLst>
              </p:cNvPr>
              <p:cNvSpPr>
                <a:spLocks/>
              </p:cNvSpPr>
              <p:nvPr/>
            </p:nvSpPr>
            <p:spPr bwMode="auto">
              <a:xfrm>
                <a:off x="3420" y="883"/>
                <a:ext cx="177" cy="121"/>
              </a:xfrm>
              <a:custGeom>
                <a:avLst/>
                <a:gdLst>
                  <a:gd name="T0" fmla="*/ 0 w 157"/>
                  <a:gd name="T1" fmla="*/ 123 h 104"/>
                  <a:gd name="T2" fmla="*/ 168 w 157"/>
                  <a:gd name="T3" fmla="*/ 323 h 104"/>
                  <a:gd name="T4" fmla="*/ 461 w 157"/>
                  <a:gd name="T5" fmla="*/ 2 h 104"/>
                  <a:gd name="T6" fmla="*/ 458 w 157"/>
                  <a:gd name="T7" fmla="*/ 0 h 104"/>
                  <a:gd name="T8" fmla="*/ 441 w 157"/>
                  <a:gd name="T9" fmla="*/ 0 h 104"/>
                  <a:gd name="T10" fmla="*/ 431 w 157"/>
                  <a:gd name="T11" fmla="*/ 0 h 104"/>
                  <a:gd name="T12" fmla="*/ 423 w 157"/>
                  <a:gd name="T13" fmla="*/ 0 h 104"/>
                  <a:gd name="T14" fmla="*/ 406 w 157"/>
                  <a:gd name="T15" fmla="*/ 0 h 104"/>
                  <a:gd name="T16" fmla="*/ 393 w 157"/>
                  <a:gd name="T17" fmla="*/ 0 h 104"/>
                  <a:gd name="T18" fmla="*/ 375 w 157"/>
                  <a:gd name="T19" fmla="*/ 0 h 104"/>
                  <a:gd name="T20" fmla="*/ 368 w 157"/>
                  <a:gd name="T21" fmla="*/ 0 h 104"/>
                  <a:gd name="T22" fmla="*/ 345 w 157"/>
                  <a:gd name="T23" fmla="*/ 0 h 104"/>
                  <a:gd name="T24" fmla="*/ 326 w 157"/>
                  <a:gd name="T25" fmla="*/ 0 h 104"/>
                  <a:gd name="T26" fmla="*/ 319 w 157"/>
                  <a:gd name="T27" fmla="*/ 0 h 104"/>
                  <a:gd name="T28" fmla="*/ 306 w 157"/>
                  <a:gd name="T29" fmla="*/ 0 h 104"/>
                  <a:gd name="T30" fmla="*/ 291 w 157"/>
                  <a:gd name="T31" fmla="*/ 0 h 104"/>
                  <a:gd name="T32" fmla="*/ 286 w 157"/>
                  <a:gd name="T33" fmla="*/ 0 h 104"/>
                  <a:gd name="T34" fmla="*/ 273 w 157"/>
                  <a:gd name="T35" fmla="*/ 0 h 104"/>
                  <a:gd name="T36" fmla="*/ 263 w 157"/>
                  <a:gd name="T37" fmla="*/ 0 h 104"/>
                  <a:gd name="T38" fmla="*/ 256 w 157"/>
                  <a:gd name="T39" fmla="*/ 0 h 104"/>
                  <a:gd name="T40" fmla="*/ 246 w 157"/>
                  <a:gd name="T41" fmla="*/ 0 h 104"/>
                  <a:gd name="T42" fmla="*/ 239 w 157"/>
                  <a:gd name="T43" fmla="*/ 0 h 104"/>
                  <a:gd name="T44" fmla="*/ 227 w 157"/>
                  <a:gd name="T45" fmla="*/ 0 h 104"/>
                  <a:gd name="T46" fmla="*/ 213 w 157"/>
                  <a:gd name="T47" fmla="*/ 0 h 104"/>
                  <a:gd name="T48" fmla="*/ 205 w 157"/>
                  <a:gd name="T49" fmla="*/ 0 h 104"/>
                  <a:gd name="T50" fmla="*/ 193 w 157"/>
                  <a:gd name="T51" fmla="*/ 0 h 104"/>
                  <a:gd name="T52" fmla="*/ 182 w 157"/>
                  <a:gd name="T53" fmla="*/ 0 h 104"/>
                  <a:gd name="T54" fmla="*/ 177 w 157"/>
                  <a:gd name="T55" fmla="*/ 0 h 104"/>
                  <a:gd name="T56" fmla="*/ 167 w 157"/>
                  <a:gd name="T57" fmla="*/ 0 h 104"/>
                  <a:gd name="T58" fmla="*/ 145 w 157"/>
                  <a:gd name="T59" fmla="*/ 0 h 104"/>
                  <a:gd name="T60" fmla="*/ 126 w 157"/>
                  <a:gd name="T61" fmla="*/ 0 h 104"/>
                  <a:gd name="T62" fmla="*/ 112 w 157"/>
                  <a:gd name="T63" fmla="*/ 0 h 104"/>
                  <a:gd name="T64" fmla="*/ 97 w 157"/>
                  <a:gd name="T65" fmla="*/ 0 h 104"/>
                  <a:gd name="T66" fmla="*/ 77 w 157"/>
                  <a:gd name="T67" fmla="*/ 0 h 104"/>
                  <a:gd name="T68" fmla="*/ 67 w 157"/>
                  <a:gd name="T69" fmla="*/ 0 h 104"/>
                  <a:gd name="T70" fmla="*/ 53 w 157"/>
                  <a:gd name="T71" fmla="*/ 0 h 104"/>
                  <a:gd name="T72" fmla="*/ 42 w 157"/>
                  <a:gd name="T73" fmla="*/ 0 h 104"/>
                  <a:gd name="T74" fmla="*/ 33 w 157"/>
                  <a:gd name="T75" fmla="*/ 0 h 104"/>
                  <a:gd name="T76" fmla="*/ 23 w 157"/>
                  <a:gd name="T77" fmla="*/ 0 h 104"/>
                  <a:gd name="T78" fmla="*/ 18 w 157"/>
                  <a:gd name="T79" fmla="*/ 0 h 104"/>
                  <a:gd name="T80" fmla="*/ 18 w 157"/>
                  <a:gd name="T81" fmla="*/ 2 h 104"/>
                  <a:gd name="T82" fmla="*/ 14 w 157"/>
                  <a:gd name="T83" fmla="*/ 3 h 104"/>
                  <a:gd name="T84" fmla="*/ 3 w 157"/>
                  <a:gd name="T85" fmla="*/ 20 h 104"/>
                  <a:gd name="T86" fmla="*/ 2 w 157"/>
                  <a:gd name="T87" fmla="*/ 30 h 104"/>
                  <a:gd name="T88" fmla="*/ 2 w 157"/>
                  <a:gd name="T89" fmla="*/ 42 h 104"/>
                  <a:gd name="T90" fmla="*/ 2 w 157"/>
                  <a:gd name="T91" fmla="*/ 53 h 104"/>
                  <a:gd name="T92" fmla="*/ 2 w 157"/>
                  <a:gd name="T93" fmla="*/ 66 h 104"/>
                  <a:gd name="T94" fmla="*/ 0 w 157"/>
                  <a:gd name="T95" fmla="*/ 74 h 104"/>
                  <a:gd name="T96" fmla="*/ 0 w 157"/>
                  <a:gd name="T97" fmla="*/ 85 h 104"/>
                  <a:gd name="T98" fmla="*/ 0 w 157"/>
                  <a:gd name="T99" fmla="*/ 95 h 104"/>
                  <a:gd name="T100" fmla="*/ 0 w 157"/>
                  <a:gd name="T101" fmla="*/ 108 h 104"/>
                  <a:gd name="T102" fmla="*/ 0 w 157"/>
                  <a:gd name="T103" fmla="*/ 121 h 104"/>
                  <a:gd name="T104" fmla="*/ 0 w 157"/>
                  <a:gd name="T105" fmla="*/ 123 h 104"/>
                  <a:gd name="T106" fmla="*/ 0 w 157"/>
                  <a:gd name="T107" fmla="*/ 123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7"/>
                  <a:gd name="T163" fmla="*/ 0 h 104"/>
                  <a:gd name="T164" fmla="*/ 157 w 157"/>
                  <a:gd name="T165" fmla="*/ 104 h 1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7" h="104">
                    <a:moveTo>
                      <a:pt x="0" y="39"/>
                    </a:moveTo>
                    <a:lnTo>
                      <a:pt x="58" y="104"/>
                    </a:lnTo>
                    <a:lnTo>
                      <a:pt x="157" y="2"/>
                    </a:lnTo>
                    <a:lnTo>
                      <a:pt x="156" y="0"/>
                    </a:lnTo>
                    <a:lnTo>
                      <a:pt x="150" y="0"/>
                    </a:lnTo>
                    <a:lnTo>
                      <a:pt x="146" y="0"/>
                    </a:lnTo>
                    <a:lnTo>
                      <a:pt x="144" y="0"/>
                    </a:lnTo>
                    <a:lnTo>
                      <a:pt x="138" y="0"/>
                    </a:lnTo>
                    <a:lnTo>
                      <a:pt x="134" y="0"/>
                    </a:lnTo>
                    <a:lnTo>
                      <a:pt x="128" y="0"/>
                    </a:lnTo>
                    <a:lnTo>
                      <a:pt x="124" y="0"/>
                    </a:lnTo>
                    <a:lnTo>
                      <a:pt x="117" y="0"/>
                    </a:lnTo>
                    <a:lnTo>
                      <a:pt x="110" y="0"/>
                    </a:lnTo>
                    <a:lnTo>
                      <a:pt x="108" y="0"/>
                    </a:lnTo>
                    <a:lnTo>
                      <a:pt x="104" y="0"/>
                    </a:lnTo>
                    <a:lnTo>
                      <a:pt x="99" y="0"/>
                    </a:lnTo>
                    <a:lnTo>
                      <a:pt x="97" y="0"/>
                    </a:lnTo>
                    <a:lnTo>
                      <a:pt x="93" y="0"/>
                    </a:lnTo>
                    <a:lnTo>
                      <a:pt x="90" y="0"/>
                    </a:lnTo>
                    <a:lnTo>
                      <a:pt x="87" y="0"/>
                    </a:lnTo>
                    <a:lnTo>
                      <a:pt x="83" y="0"/>
                    </a:lnTo>
                    <a:lnTo>
                      <a:pt x="81" y="0"/>
                    </a:lnTo>
                    <a:lnTo>
                      <a:pt x="77" y="0"/>
                    </a:lnTo>
                    <a:lnTo>
                      <a:pt x="73" y="0"/>
                    </a:lnTo>
                    <a:lnTo>
                      <a:pt x="70" y="0"/>
                    </a:lnTo>
                    <a:lnTo>
                      <a:pt x="66" y="0"/>
                    </a:lnTo>
                    <a:lnTo>
                      <a:pt x="62" y="0"/>
                    </a:lnTo>
                    <a:lnTo>
                      <a:pt x="59" y="0"/>
                    </a:lnTo>
                    <a:lnTo>
                      <a:pt x="57" y="0"/>
                    </a:lnTo>
                    <a:lnTo>
                      <a:pt x="50" y="0"/>
                    </a:lnTo>
                    <a:lnTo>
                      <a:pt x="43" y="0"/>
                    </a:lnTo>
                    <a:lnTo>
                      <a:pt x="38" y="0"/>
                    </a:lnTo>
                    <a:lnTo>
                      <a:pt x="32" y="0"/>
                    </a:lnTo>
                    <a:lnTo>
                      <a:pt x="26" y="0"/>
                    </a:lnTo>
                    <a:lnTo>
                      <a:pt x="22" y="0"/>
                    </a:lnTo>
                    <a:lnTo>
                      <a:pt x="18" y="0"/>
                    </a:lnTo>
                    <a:lnTo>
                      <a:pt x="14" y="0"/>
                    </a:lnTo>
                    <a:lnTo>
                      <a:pt x="11" y="0"/>
                    </a:lnTo>
                    <a:lnTo>
                      <a:pt x="8" y="0"/>
                    </a:lnTo>
                    <a:lnTo>
                      <a:pt x="6" y="0"/>
                    </a:lnTo>
                    <a:lnTo>
                      <a:pt x="6" y="2"/>
                    </a:lnTo>
                    <a:lnTo>
                      <a:pt x="4" y="3"/>
                    </a:lnTo>
                    <a:lnTo>
                      <a:pt x="3" y="7"/>
                    </a:lnTo>
                    <a:lnTo>
                      <a:pt x="2" y="10"/>
                    </a:lnTo>
                    <a:lnTo>
                      <a:pt x="2" y="14"/>
                    </a:lnTo>
                    <a:lnTo>
                      <a:pt x="2" y="17"/>
                    </a:lnTo>
                    <a:lnTo>
                      <a:pt x="2" y="21"/>
                    </a:lnTo>
                    <a:lnTo>
                      <a:pt x="0" y="23"/>
                    </a:lnTo>
                    <a:lnTo>
                      <a:pt x="0" y="27"/>
                    </a:lnTo>
                    <a:lnTo>
                      <a:pt x="0" y="30"/>
                    </a:lnTo>
                    <a:lnTo>
                      <a:pt x="0" y="34"/>
                    </a:lnTo>
                    <a:lnTo>
                      <a:pt x="0" y="38"/>
                    </a:lnTo>
                    <a:lnTo>
                      <a:pt x="0" y="39"/>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72" name="Freeform 74">
                <a:extLst>
                  <a:ext uri="{FF2B5EF4-FFF2-40B4-BE49-F238E27FC236}">
                    <a16:creationId xmlns:a16="http://schemas.microsoft.com/office/drawing/2014/main" id="{C475C188-906E-4A12-9DA1-4D4EE9D7127C}"/>
                  </a:ext>
                </a:extLst>
              </p:cNvPr>
              <p:cNvSpPr>
                <a:spLocks/>
              </p:cNvSpPr>
              <p:nvPr/>
            </p:nvSpPr>
            <p:spPr bwMode="auto">
              <a:xfrm>
                <a:off x="3102" y="920"/>
                <a:ext cx="83" cy="121"/>
              </a:xfrm>
              <a:custGeom>
                <a:avLst/>
                <a:gdLst>
                  <a:gd name="T0" fmla="*/ 24 w 72"/>
                  <a:gd name="T1" fmla="*/ 16 h 111"/>
                  <a:gd name="T2" fmla="*/ 0 w 72"/>
                  <a:gd name="T3" fmla="*/ 324 h 111"/>
                  <a:gd name="T4" fmla="*/ 206 w 72"/>
                  <a:gd name="T5" fmla="*/ 0 h 111"/>
                  <a:gd name="T6" fmla="*/ 24 w 72"/>
                  <a:gd name="T7" fmla="*/ 16 h 111"/>
                  <a:gd name="T8" fmla="*/ 24 w 72"/>
                  <a:gd name="T9" fmla="*/ 16 h 111"/>
                  <a:gd name="T10" fmla="*/ 0 60000 65536"/>
                  <a:gd name="T11" fmla="*/ 0 60000 65536"/>
                  <a:gd name="T12" fmla="*/ 0 60000 65536"/>
                  <a:gd name="T13" fmla="*/ 0 60000 65536"/>
                  <a:gd name="T14" fmla="*/ 0 60000 65536"/>
                  <a:gd name="T15" fmla="*/ 0 w 72"/>
                  <a:gd name="T16" fmla="*/ 0 h 111"/>
                  <a:gd name="T17" fmla="*/ 72 w 72"/>
                  <a:gd name="T18" fmla="*/ 111 h 111"/>
                </a:gdLst>
                <a:ahLst/>
                <a:cxnLst>
                  <a:cxn ang="T10">
                    <a:pos x="T0" y="T1"/>
                  </a:cxn>
                  <a:cxn ang="T11">
                    <a:pos x="T2" y="T3"/>
                  </a:cxn>
                  <a:cxn ang="T12">
                    <a:pos x="T4" y="T5"/>
                  </a:cxn>
                  <a:cxn ang="T13">
                    <a:pos x="T6" y="T7"/>
                  </a:cxn>
                  <a:cxn ang="T14">
                    <a:pos x="T8" y="T9"/>
                  </a:cxn>
                </a:cxnLst>
                <a:rect l="T15" t="T16" r="T17" b="T18"/>
                <a:pathLst>
                  <a:path w="72" h="111">
                    <a:moveTo>
                      <a:pt x="9" y="5"/>
                    </a:moveTo>
                    <a:lnTo>
                      <a:pt x="0" y="111"/>
                    </a:lnTo>
                    <a:lnTo>
                      <a:pt x="72" y="0"/>
                    </a:lnTo>
                    <a:lnTo>
                      <a:pt x="9" y="5"/>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73" name="Freeform 75">
                <a:extLst>
                  <a:ext uri="{FF2B5EF4-FFF2-40B4-BE49-F238E27FC236}">
                    <a16:creationId xmlns:a16="http://schemas.microsoft.com/office/drawing/2014/main" id="{9BAF393C-1D3B-4DA1-896E-BDA597800448}"/>
                  </a:ext>
                </a:extLst>
              </p:cNvPr>
              <p:cNvSpPr>
                <a:spLocks/>
              </p:cNvSpPr>
              <p:nvPr/>
            </p:nvSpPr>
            <p:spPr bwMode="auto">
              <a:xfrm>
                <a:off x="3479" y="1600"/>
                <a:ext cx="130" cy="76"/>
              </a:xfrm>
              <a:custGeom>
                <a:avLst/>
                <a:gdLst>
                  <a:gd name="T0" fmla="*/ 145 w 110"/>
                  <a:gd name="T1" fmla="*/ 0 h 63"/>
                  <a:gd name="T2" fmla="*/ 0 w 110"/>
                  <a:gd name="T3" fmla="*/ 116 h 63"/>
                  <a:gd name="T4" fmla="*/ 14 w 110"/>
                  <a:gd name="T5" fmla="*/ 183 h 63"/>
                  <a:gd name="T6" fmla="*/ 326 w 110"/>
                  <a:gd name="T7" fmla="*/ 183 h 63"/>
                  <a:gd name="T8" fmla="*/ 313 w 110"/>
                  <a:gd name="T9" fmla="*/ 69 h 63"/>
                  <a:gd name="T10" fmla="*/ 145 w 110"/>
                  <a:gd name="T11" fmla="*/ 0 h 63"/>
                  <a:gd name="T12" fmla="*/ 145 w 110"/>
                  <a:gd name="T13" fmla="*/ 0 h 63"/>
                  <a:gd name="T14" fmla="*/ 0 60000 65536"/>
                  <a:gd name="T15" fmla="*/ 0 60000 65536"/>
                  <a:gd name="T16" fmla="*/ 0 60000 65536"/>
                  <a:gd name="T17" fmla="*/ 0 60000 65536"/>
                  <a:gd name="T18" fmla="*/ 0 60000 65536"/>
                  <a:gd name="T19" fmla="*/ 0 60000 65536"/>
                  <a:gd name="T20" fmla="*/ 0 60000 65536"/>
                  <a:gd name="T21" fmla="*/ 0 w 110"/>
                  <a:gd name="T22" fmla="*/ 0 h 63"/>
                  <a:gd name="T23" fmla="*/ 110 w 11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63">
                    <a:moveTo>
                      <a:pt x="50" y="0"/>
                    </a:moveTo>
                    <a:lnTo>
                      <a:pt x="0" y="40"/>
                    </a:lnTo>
                    <a:lnTo>
                      <a:pt x="4" y="63"/>
                    </a:lnTo>
                    <a:lnTo>
                      <a:pt x="110" y="63"/>
                    </a:lnTo>
                    <a:lnTo>
                      <a:pt x="107" y="24"/>
                    </a:lnTo>
                    <a:lnTo>
                      <a:pt x="5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74" name="Freeform 76">
                <a:extLst>
                  <a:ext uri="{FF2B5EF4-FFF2-40B4-BE49-F238E27FC236}">
                    <a16:creationId xmlns:a16="http://schemas.microsoft.com/office/drawing/2014/main" id="{E8BB83E5-9926-4FD2-B2E6-A54957D055B0}"/>
                  </a:ext>
                </a:extLst>
              </p:cNvPr>
              <p:cNvSpPr>
                <a:spLocks/>
              </p:cNvSpPr>
              <p:nvPr/>
            </p:nvSpPr>
            <p:spPr bwMode="auto">
              <a:xfrm>
                <a:off x="3114" y="1593"/>
                <a:ext cx="83" cy="83"/>
              </a:xfrm>
              <a:custGeom>
                <a:avLst/>
                <a:gdLst>
                  <a:gd name="T0" fmla="*/ 0 w 82"/>
                  <a:gd name="T1" fmla="*/ 0 h 75"/>
                  <a:gd name="T2" fmla="*/ 0 w 82"/>
                  <a:gd name="T3" fmla="*/ 15 h 75"/>
                  <a:gd name="T4" fmla="*/ 0 w 82"/>
                  <a:gd name="T5" fmla="*/ 38 h 75"/>
                  <a:gd name="T6" fmla="*/ 0 w 82"/>
                  <a:gd name="T7" fmla="*/ 69 h 75"/>
                  <a:gd name="T8" fmla="*/ 0 w 82"/>
                  <a:gd name="T9" fmla="*/ 103 h 75"/>
                  <a:gd name="T10" fmla="*/ 0 w 82"/>
                  <a:gd name="T11" fmla="*/ 132 h 75"/>
                  <a:gd name="T12" fmla="*/ 1 w 82"/>
                  <a:gd name="T13" fmla="*/ 161 h 75"/>
                  <a:gd name="T14" fmla="*/ 16 w 82"/>
                  <a:gd name="T15" fmla="*/ 186 h 75"/>
                  <a:gd name="T16" fmla="*/ 26 w 82"/>
                  <a:gd name="T17" fmla="*/ 200 h 75"/>
                  <a:gd name="T18" fmla="*/ 48 w 82"/>
                  <a:gd name="T19" fmla="*/ 202 h 75"/>
                  <a:gd name="T20" fmla="*/ 87 w 82"/>
                  <a:gd name="T21" fmla="*/ 208 h 75"/>
                  <a:gd name="T22" fmla="*/ 112 w 82"/>
                  <a:gd name="T23" fmla="*/ 208 h 75"/>
                  <a:gd name="T24" fmla="*/ 138 w 82"/>
                  <a:gd name="T25" fmla="*/ 208 h 75"/>
                  <a:gd name="T26" fmla="*/ 164 w 82"/>
                  <a:gd name="T27" fmla="*/ 208 h 75"/>
                  <a:gd name="T28" fmla="*/ 205 w 82"/>
                  <a:gd name="T29" fmla="*/ 202 h 75"/>
                  <a:gd name="T30" fmla="*/ 232 w 82"/>
                  <a:gd name="T31" fmla="*/ 202 h 75"/>
                  <a:gd name="T32" fmla="*/ 250 w 82"/>
                  <a:gd name="T33" fmla="*/ 202 h 75"/>
                  <a:gd name="T34" fmla="*/ 253 w 82"/>
                  <a:gd name="T35" fmla="*/ 200 h 75"/>
                  <a:gd name="T36" fmla="*/ 253 w 82"/>
                  <a:gd name="T37" fmla="*/ 179 h 75"/>
                  <a:gd name="T38" fmla="*/ 253 w 82"/>
                  <a:gd name="T39" fmla="*/ 146 h 75"/>
                  <a:gd name="T40" fmla="*/ 253 w 82"/>
                  <a:gd name="T41" fmla="*/ 121 h 75"/>
                  <a:gd name="T42" fmla="*/ 239 w 82"/>
                  <a:gd name="T43" fmla="*/ 105 h 75"/>
                  <a:gd name="T44" fmla="*/ 219 w 82"/>
                  <a:gd name="T45" fmla="*/ 92 h 75"/>
                  <a:gd name="T46" fmla="*/ 193 w 82"/>
                  <a:gd name="T47" fmla="*/ 80 h 75"/>
                  <a:gd name="T48" fmla="*/ 170 w 82"/>
                  <a:gd name="T49" fmla="*/ 71 h 75"/>
                  <a:gd name="T50" fmla="*/ 145 w 82"/>
                  <a:gd name="T51" fmla="*/ 62 h 75"/>
                  <a:gd name="T52" fmla="*/ 128 w 82"/>
                  <a:gd name="T53" fmla="*/ 49 h 75"/>
                  <a:gd name="T54" fmla="*/ 109 w 82"/>
                  <a:gd name="T55" fmla="*/ 44 h 75"/>
                  <a:gd name="T56" fmla="*/ 85 w 82"/>
                  <a:gd name="T57" fmla="*/ 38 h 75"/>
                  <a:gd name="T58" fmla="*/ 53 w 82"/>
                  <a:gd name="T59" fmla="*/ 21 h 75"/>
                  <a:gd name="T60" fmla="*/ 20 w 82"/>
                  <a:gd name="T61" fmla="*/ 2 h 75"/>
                  <a:gd name="T62" fmla="*/ 1 w 82"/>
                  <a:gd name="T63" fmla="*/ 0 h 75"/>
                  <a:gd name="T64" fmla="*/ 0 w 82"/>
                  <a:gd name="T65" fmla="*/ 0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75"/>
                  <a:gd name="T101" fmla="*/ 82 w 82"/>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75">
                    <a:moveTo>
                      <a:pt x="0" y="0"/>
                    </a:moveTo>
                    <a:lnTo>
                      <a:pt x="0" y="0"/>
                    </a:lnTo>
                    <a:lnTo>
                      <a:pt x="0" y="2"/>
                    </a:lnTo>
                    <a:lnTo>
                      <a:pt x="0" y="5"/>
                    </a:lnTo>
                    <a:lnTo>
                      <a:pt x="0" y="9"/>
                    </a:lnTo>
                    <a:lnTo>
                      <a:pt x="0" y="13"/>
                    </a:lnTo>
                    <a:lnTo>
                      <a:pt x="0" y="18"/>
                    </a:lnTo>
                    <a:lnTo>
                      <a:pt x="0" y="25"/>
                    </a:lnTo>
                    <a:lnTo>
                      <a:pt x="0" y="32"/>
                    </a:lnTo>
                    <a:lnTo>
                      <a:pt x="0" y="37"/>
                    </a:lnTo>
                    <a:lnTo>
                      <a:pt x="0" y="42"/>
                    </a:lnTo>
                    <a:lnTo>
                      <a:pt x="0" y="48"/>
                    </a:lnTo>
                    <a:lnTo>
                      <a:pt x="1" y="54"/>
                    </a:lnTo>
                    <a:lnTo>
                      <a:pt x="1" y="58"/>
                    </a:lnTo>
                    <a:lnTo>
                      <a:pt x="3" y="64"/>
                    </a:lnTo>
                    <a:lnTo>
                      <a:pt x="5" y="67"/>
                    </a:lnTo>
                    <a:lnTo>
                      <a:pt x="7" y="71"/>
                    </a:lnTo>
                    <a:lnTo>
                      <a:pt x="9" y="72"/>
                    </a:lnTo>
                    <a:lnTo>
                      <a:pt x="12" y="73"/>
                    </a:lnTo>
                    <a:lnTo>
                      <a:pt x="16" y="73"/>
                    </a:lnTo>
                    <a:lnTo>
                      <a:pt x="23" y="75"/>
                    </a:lnTo>
                    <a:lnTo>
                      <a:pt x="28" y="75"/>
                    </a:lnTo>
                    <a:lnTo>
                      <a:pt x="34" y="75"/>
                    </a:lnTo>
                    <a:lnTo>
                      <a:pt x="36" y="75"/>
                    </a:lnTo>
                    <a:lnTo>
                      <a:pt x="40" y="75"/>
                    </a:lnTo>
                    <a:lnTo>
                      <a:pt x="44" y="75"/>
                    </a:lnTo>
                    <a:lnTo>
                      <a:pt x="47" y="75"/>
                    </a:lnTo>
                    <a:lnTo>
                      <a:pt x="54" y="75"/>
                    </a:lnTo>
                    <a:lnTo>
                      <a:pt x="60" y="75"/>
                    </a:lnTo>
                    <a:lnTo>
                      <a:pt x="66" y="73"/>
                    </a:lnTo>
                    <a:lnTo>
                      <a:pt x="71" y="73"/>
                    </a:lnTo>
                    <a:lnTo>
                      <a:pt x="75" y="73"/>
                    </a:lnTo>
                    <a:lnTo>
                      <a:pt x="78" y="73"/>
                    </a:lnTo>
                    <a:lnTo>
                      <a:pt x="80" y="73"/>
                    </a:lnTo>
                    <a:lnTo>
                      <a:pt x="82" y="73"/>
                    </a:lnTo>
                    <a:lnTo>
                      <a:pt x="82" y="72"/>
                    </a:lnTo>
                    <a:lnTo>
                      <a:pt x="82" y="69"/>
                    </a:lnTo>
                    <a:lnTo>
                      <a:pt x="82" y="64"/>
                    </a:lnTo>
                    <a:lnTo>
                      <a:pt x="82" y="60"/>
                    </a:lnTo>
                    <a:lnTo>
                      <a:pt x="82" y="53"/>
                    </a:lnTo>
                    <a:lnTo>
                      <a:pt x="82" y="49"/>
                    </a:lnTo>
                    <a:lnTo>
                      <a:pt x="82" y="44"/>
                    </a:lnTo>
                    <a:lnTo>
                      <a:pt x="80" y="41"/>
                    </a:lnTo>
                    <a:lnTo>
                      <a:pt x="78" y="38"/>
                    </a:lnTo>
                    <a:lnTo>
                      <a:pt x="75" y="37"/>
                    </a:lnTo>
                    <a:lnTo>
                      <a:pt x="70" y="33"/>
                    </a:lnTo>
                    <a:lnTo>
                      <a:pt x="66" y="32"/>
                    </a:lnTo>
                    <a:lnTo>
                      <a:pt x="62" y="29"/>
                    </a:lnTo>
                    <a:lnTo>
                      <a:pt x="59" y="28"/>
                    </a:lnTo>
                    <a:lnTo>
                      <a:pt x="55" y="26"/>
                    </a:lnTo>
                    <a:lnTo>
                      <a:pt x="52" y="24"/>
                    </a:lnTo>
                    <a:lnTo>
                      <a:pt x="48" y="22"/>
                    </a:lnTo>
                    <a:lnTo>
                      <a:pt x="46" y="21"/>
                    </a:lnTo>
                    <a:lnTo>
                      <a:pt x="42" y="18"/>
                    </a:lnTo>
                    <a:lnTo>
                      <a:pt x="38" y="17"/>
                    </a:lnTo>
                    <a:lnTo>
                      <a:pt x="35" y="16"/>
                    </a:lnTo>
                    <a:lnTo>
                      <a:pt x="31" y="14"/>
                    </a:lnTo>
                    <a:lnTo>
                      <a:pt x="27" y="13"/>
                    </a:lnTo>
                    <a:lnTo>
                      <a:pt x="24" y="10"/>
                    </a:lnTo>
                    <a:lnTo>
                      <a:pt x="17" y="8"/>
                    </a:lnTo>
                    <a:lnTo>
                      <a:pt x="12" y="5"/>
                    </a:lnTo>
                    <a:lnTo>
                      <a:pt x="7" y="2"/>
                    </a:lnTo>
                    <a:lnTo>
                      <a:pt x="4" y="1"/>
                    </a:lnTo>
                    <a:lnTo>
                      <a:pt x="1" y="0"/>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75" name="Freeform 77">
                <a:extLst>
                  <a:ext uri="{FF2B5EF4-FFF2-40B4-BE49-F238E27FC236}">
                    <a16:creationId xmlns:a16="http://schemas.microsoft.com/office/drawing/2014/main" id="{8D5D63AC-F7B2-469C-B6CC-FE46830D6975}"/>
                  </a:ext>
                </a:extLst>
              </p:cNvPr>
              <p:cNvSpPr>
                <a:spLocks/>
              </p:cNvSpPr>
              <p:nvPr/>
            </p:nvSpPr>
            <p:spPr bwMode="auto">
              <a:xfrm>
                <a:off x="2783" y="709"/>
                <a:ext cx="861" cy="921"/>
              </a:xfrm>
              <a:custGeom>
                <a:avLst/>
                <a:gdLst>
                  <a:gd name="T0" fmla="*/ 1448 w 800"/>
                  <a:gd name="T1" fmla="*/ 19 h 858"/>
                  <a:gd name="T2" fmla="*/ 1362 w 800"/>
                  <a:gd name="T3" fmla="*/ 6 h 858"/>
                  <a:gd name="T4" fmla="*/ 1236 w 800"/>
                  <a:gd name="T5" fmla="*/ 1 h 858"/>
                  <a:gd name="T6" fmla="*/ 1078 w 800"/>
                  <a:gd name="T7" fmla="*/ 0 h 858"/>
                  <a:gd name="T8" fmla="*/ 906 w 800"/>
                  <a:gd name="T9" fmla="*/ 3 h 858"/>
                  <a:gd name="T10" fmla="*/ 727 w 800"/>
                  <a:gd name="T11" fmla="*/ 21 h 858"/>
                  <a:gd name="T12" fmla="*/ 552 w 800"/>
                  <a:gd name="T13" fmla="*/ 58 h 858"/>
                  <a:gd name="T14" fmla="*/ 397 w 800"/>
                  <a:gd name="T15" fmla="*/ 119 h 858"/>
                  <a:gd name="T16" fmla="*/ 272 w 800"/>
                  <a:gd name="T17" fmla="*/ 201 h 858"/>
                  <a:gd name="T18" fmla="*/ 176 w 800"/>
                  <a:gd name="T19" fmla="*/ 307 h 858"/>
                  <a:gd name="T20" fmla="*/ 99 w 800"/>
                  <a:gd name="T21" fmla="*/ 426 h 858"/>
                  <a:gd name="T22" fmla="*/ 50 w 800"/>
                  <a:gd name="T23" fmla="*/ 558 h 858"/>
                  <a:gd name="T24" fmla="*/ 18 w 800"/>
                  <a:gd name="T25" fmla="*/ 692 h 858"/>
                  <a:gd name="T26" fmla="*/ 0 w 800"/>
                  <a:gd name="T27" fmla="*/ 830 h 858"/>
                  <a:gd name="T28" fmla="*/ 0 w 800"/>
                  <a:gd name="T29" fmla="*/ 960 h 858"/>
                  <a:gd name="T30" fmla="*/ 16 w 800"/>
                  <a:gd name="T31" fmla="*/ 1082 h 858"/>
                  <a:gd name="T32" fmla="*/ 35 w 800"/>
                  <a:gd name="T33" fmla="*/ 1192 h 858"/>
                  <a:gd name="T34" fmla="*/ 66 w 800"/>
                  <a:gd name="T35" fmla="*/ 1283 h 858"/>
                  <a:gd name="T36" fmla="*/ 99 w 800"/>
                  <a:gd name="T37" fmla="*/ 1355 h 858"/>
                  <a:gd name="T38" fmla="*/ 139 w 800"/>
                  <a:gd name="T39" fmla="*/ 1415 h 858"/>
                  <a:gd name="T40" fmla="*/ 176 w 800"/>
                  <a:gd name="T41" fmla="*/ 1471 h 858"/>
                  <a:gd name="T42" fmla="*/ 208 w 800"/>
                  <a:gd name="T43" fmla="*/ 1517 h 858"/>
                  <a:gd name="T44" fmla="*/ 269 w 800"/>
                  <a:gd name="T45" fmla="*/ 1580 h 858"/>
                  <a:gd name="T46" fmla="*/ 316 w 800"/>
                  <a:gd name="T47" fmla="*/ 1619 h 858"/>
                  <a:gd name="T48" fmla="*/ 317 w 800"/>
                  <a:gd name="T49" fmla="*/ 1579 h 858"/>
                  <a:gd name="T50" fmla="*/ 317 w 800"/>
                  <a:gd name="T51" fmla="*/ 1471 h 858"/>
                  <a:gd name="T52" fmla="*/ 317 w 800"/>
                  <a:gd name="T53" fmla="*/ 1324 h 858"/>
                  <a:gd name="T54" fmla="*/ 317 w 800"/>
                  <a:gd name="T55" fmla="*/ 1150 h 858"/>
                  <a:gd name="T56" fmla="*/ 317 w 800"/>
                  <a:gd name="T57" fmla="*/ 966 h 858"/>
                  <a:gd name="T58" fmla="*/ 317 w 800"/>
                  <a:gd name="T59" fmla="*/ 789 h 858"/>
                  <a:gd name="T60" fmla="*/ 317 w 800"/>
                  <a:gd name="T61" fmla="*/ 627 h 858"/>
                  <a:gd name="T62" fmla="*/ 317 w 800"/>
                  <a:gd name="T63" fmla="*/ 507 h 858"/>
                  <a:gd name="T64" fmla="*/ 317 w 800"/>
                  <a:gd name="T65" fmla="*/ 440 h 858"/>
                  <a:gd name="T66" fmla="*/ 329 w 800"/>
                  <a:gd name="T67" fmla="*/ 376 h 858"/>
                  <a:gd name="T68" fmla="*/ 345 w 800"/>
                  <a:gd name="T69" fmla="*/ 327 h 858"/>
                  <a:gd name="T70" fmla="*/ 408 w 800"/>
                  <a:gd name="T71" fmla="*/ 272 h 858"/>
                  <a:gd name="T72" fmla="*/ 459 w 800"/>
                  <a:gd name="T73" fmla="*/ 254 h 858"/>
                  <a:gd name="T74" fmla="*/ 522 w 800"/>
                  <a:gd name="T75" fmla="*/ 252 h 858"/>
                  <a:gd name="T76" fmla="*/ 568 w 800"/>
                  <a:gd name="T77" fmla="*/ 249 h 858"/>
                  <a:gd name="T78" fmla="*/ 622 w 800"/>
                  <a:gd name="T79" fmla="*/ 248 h 858"/>
                  <a:gd name="T80" fmla="*/ 672 w 800"/>
                  <a:gd name="T81" fmla="*/ 248 h 858"/>
                  <a:gd name="T82" fmla="*/ 718 w 800"/>
                  <a:gd name="T83" fmla="*/ 248 h 858"/>
                  <a:gd name="T84" fmla="*/ 779 w 800"/>
                  <a:gd name="T85" fmla="*/ 248 h 858"/>
                  <a:gd name="T86" fmla="*/ 800 w 800"/>
                  <a:gd name="T87" fmla="*/ 170 h 858"/>
                  <a:gd name="T88" fmla="*/ 847 w 800"/>
                  <a:gd name="T89" fmla="*/ 148 h 858"/>
                  <a:gd name="T90" fmla="*/ 907 w 800"/>
                  <a:gd name="T91" fmla="*/ 129 h 858"/>
                  <a:gd name="T92" fmla="*/ 956 w 800"/>
                  <a:gd name="T93" fmla="*/ 113 h 858"/>
                  <a:gd name="T94" fmla="*/ 1010 w 800"/>
                  <a:gd name="T95" fmla="*/ 103 h 858"/>
                  <a:gd name="T96" fmla="*/ 1065 w 800"/>
                  <a:gd name="T97" fmla="*/ 89 h 858"/>
                  <a:gd name="T98" fmla="*/ 1129 w 800"/>
                  <a:gd name="T99" fmla="*/ 81 h 858"/>
                  <a:gd name="T100" fmla="*/ 1189 w 800"/>
                  <a:gd name="T101" fmla="*/ 79 h 858"/>
                  <a:gd name="T102" fmla="*/ 1246 w 800"/>
                  <a:gd name="T103" fmla="*/ 79 h 858"/>
                  <a:gd name="T104" fmla="*/ 1299 w 800"/>
                  <a:gd name="T105" fmla="*/ 81 h 858"/>
                  <a:gd name="T106" fmla="*/ 1350 w 800"/>
                  <a:gd name="T107" fmla="*/ 81 h 858"/>
                  <a:gd name="T108" fmla="*/ 1394 w 800"/>
                  <a:gd name="T109" fmla="*/ 87 h 858"/>
                  <a:gd name="T110" fmla="*/ 1461 w 800"/>
                  <a:gd name="T111" fmla="*/ 91 h 858"/>
                  <a:gd name="T112" fmla="*/ 1503 w 800"/>
                  <a:gd name="T113" fmla="*/ 97 h 8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0"/>
                  <a:gd name="T172" fmla="*/ 0 h 858"/>
                  <a:gd name="T173" fmla="*/ 800 w 800"/>
                  <a:gd name="T174" fmla="*/ 858 h 8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0" h="858">
                    <a:moveTo>
                      <a:pt x="794" y="12"/>
                    </a:moveTo>
                    <a:lnTo>
                      <a:pt x="791" y="12"/>
                    </a:lnTo>
                    <a:lnTo>
                      <a:pt x="787" y="12"/>
                    </a:lnTo>
                    <a:lnTo>
                      <a:pt x="784" y="11"/>
                    </a:lnTo>
                    <a:lnTo>
                      <a:pt x="780" y="11"/>
                    </a:lnTo>
                    <a:lnTo>
                      <a:pt x="776" y="10"/>
                    </a:lnTo>
                    <a:lnTo>
                      <a:pt x="772" y="10"/>
                    </a:lnTo>
                    <a:lnTo>
                      <a:pt x="767" y="8"/>
                    </a:lnTo>
                    <a:lnTo>
                      <a:pt x="760" y="8"/>
                    </a:lnTo>
                    <a:lnTo>
                      <a:pt x="755" y="7"/>
                    </a:lnTo>
                    <a:lnTo>
                      <a:pt x="748" y="7"/>
                    </a:lnTo>
                    <a:lnTo>
                      <a:pt x="740" y="7"/>
                    </a:lnTo>
                    <a:lnTo>
                      <a:pt x="733" y="7"/>
                    </a:lnTo>
                    <a:lnTo>
                      <a:pt x="725" y="6"/>
                    </a:lnTo>
                    <a:lnTo>
                      <a:pt x="717" y="6"/>
                    </a:lnTo>
                    <a:lnTo>
                      <a:pt x="708" y="4"/>
                    </a:lnTo>
                    <a:lnTo>
                      <a:pt x="698" y="3"/>
                    </a:lnTo>
                    <a:lnTo>
                      <a:pt x="688" y="3"/>
                    </a:lnTo>
                    <a:lnTo>
                      <a:pt x="678" y="1"/>
                    </a:lnTo>
                    <a:lnTo>
                      <a:pt x="668" y="1"/>
                    </a:lnTo>
                    <a:lnTo>
                      <a:pt x="657" y="1"/>
                    </a:lnTo>
                    <a:lnTo>
                      <a:pt x="646" y="0"/>
                    </a:lnTo>
                    <a:lnTo>
                      <a:pt x="635" y="0"/>
                    </a:lnTo>
                    <a:lnTo>
                      <a:pt x="623" y="0"/>
                    </a:lnTo>
                    <a:lnTo>
                      <a:pt x="611" y="0"/>
                    </a:lnTo>
                    <a:lnTo>
                      <a:pt x="599" y="0"/>
                    </a:lnTo>
                    <a:lnTo>
                      <a:pt x="587" y="0"/>
                    </a:lnTo>
                    <a:lnTo>
                      <a:pt x="574" y="0"/>
                    </a:lnTo>
                    <a:lnTo>
                      <a:pt x="562" y="0"/>
                    </a:lnTo>
                    <a:lnTo>
                      <a:pt x="548" y="0"/>
                    </a:lnTo>
                    <a:lnTo>
                      <a:pt x="536" y="1"/>
                    </a:lnTo>
                    <a:lnTo>
                      <a:pt x="523" y="1"/>
                    </a:lnTo>
                    <a:lnTo>
                      <a:pt x="509" y="1"/>
                    </a:lnTo>
                    <a:lnTo>
                      <a:pt x="496" y="1"/>
                    </a:lnTo>
                    <a:lnTo>
                      <a:pt x="483" y="3"/>
                    </a:lnTo>
                    <a:lnTo>
                      <a:pt x="469" y="3"/>
                    </a:lnTo>
                    <a:lnTo>
                      <a:pt x="456" y="4"/>
                    </a:lnTo>
                    <a:lnTo>
                      <a:pt x="441" y="6"/>
                    </a:lnTo>
                    <a:lnTo>
                      <a:pt x="429" y="7"/>
                    </a:lnTo>
                    <a:lnTo>
                      <a:pt x="414" y="8"/>
                    </a:lnTo>
                    <a:lnTo>
                      <a:pt x="401" y="11"/>
                    </a:lnTo>
                    <a:lnTo>
                      <a:pt x="387" y="12"/>
                    </a:lnTo>
                    <a:lnTo>
                      <a:pt x="374" y="15"/>
                    </a:lnTo>
                    <a:lnTo>
                      <a:pt x="361" y="16"/>
                    </a:lnTo>
                    <a:lnTo>
                      <a:pt x="347" y="19"/>
                    </a:lnTo>
                    <a:lnTo>
                      <a:pt x="334" y="22"/>
                    </a:lnTo>
                    <a:lnTo>
                      <a:pt x="322" y="26"/>
                    </a:lnTo>
                    <a:lnTo>
                      <a:pt x="308" y="28"/>
                    </a:lnTo>
                    <a:lnTo>
                      <a:pt x="295" y="31"/>
                    </a:lnTo>
                    <a:lnTo>
                      <a:pt x="283" y="35"/>
                    </a:lnTo>
                    <a:lnTo>
                      <a:pt x="271" y="39"/>
                    </a:lnTo>
                    <a:lnTo>
                      <a:pt x="259" y="43"/>
                    </a:lnTo>
                    <a:lnTo>
                      <a:pt x="247" y="47"/>
                    </a:lnTo>
                    <a:lnTo>
                      <a:pt x="234" y="52"/>
                    </a:lnTo>
                    <a:lnTo>
                      <a:pt x="224" y="58"/>
                    </a:lnTo>
                    <a:lnTo>
                      <a:pt x="212" y="62"/>
                    </a:lnTo>
                    <a:lnTo>
                      <a:pt x="201" y="67"/>
                    </a:lnTo>
                    <a:lnTo>
                      <a:pt x="190" y="73"/>
                    </a:lnTo>
                    <a:lnTo>
                      <a:pt x="181" y="79"/>
                    </a:lnTo>
                    <a:lnTo>
                      <a:pt x="171" y="85"/>
                    </a:lnTo>
                    <a:lnTo>
                      <a:pt x="162" y="91"/>
                    </a:lnTo>
                    <a:lnTo>
                      <a:pt x="153" y="99"/>
                    </a:lnTo>
                    <a:lnTo>
                      <a:pt x="145" y="106"/>
                    </a:lnTo>
                    <a:lnTo>
                      <a:pt x="137" y="114"/>
                    </a:lnTo>
                    <a:lnTo>
                      <a:pt x="129" y="121"/>
                    </a:lnTo>
                    <a:lnTo>
                      <a:pt x="121" y="129"/>
                    </a:lnTo>
                    <a:lnTo>
                      <a:pt x="114" y="135"/>
                    </a:lnTo>
                    <a:lnTo>
                      <a:pt x="107" y="144"/>
                    </a:lnTo>
                    <a:lnTo>
                      <a:pt x="99" y="152"/>
                    </a:lnTo>
                    <a:lnTo>
                      <a:pt x="94" y="161"/>
                    </a:lnTo>
                    <a:lnTo>
                      <a:pt x="87" y="170"/>
                    </a:lnTo>
                    <a:lnTo>
                      <a:pt x="80" y="178"/>
                    </a:lnTo>
                    <a:lnTo>
                      <a:pt x="75" y="188"/>
                    </a:lnTo>
                    <a:lnTo>
                      <a:pt x="70" y="197"/>
                    </a:lnTo>
                    <a:lnTo>
                      <a:pt x="64" y="207"/>
                    </a:lnTo>
                    <a:lnTo>
                      <a:pt x="59" y="215"/>
                    </a:lnTo>
                    <a:lnTo>
                      <a:pt x="53" y="225"/>
                    </a:lnTo>
                    <a:lnTo>
                      <a:pt x="48" y="235"/>
                    </a:lnTo>
                    <a:lnTo>
                      <a:pt x="45" y="244"/>
                    </a:lnTo>
                    <a:lnTo>
                      <a:pt x="40" y="253"/>
                    </a:lnTo>
                    <a:lnTo>
                      <a:pt x="37" y="264"/>
                    </a:lnTo>
                    <a:lnTo>
                      <a:pt x="33" y="273"/>
                    </a:lnTo>
                    <a:lnTo>
                      <a:pt x="29" y="284"/>
                    </a:lnTo>
                    <a:lnTo>
                      <a:pt x="27" y="294"/>
                    </a:lnTo>
                    <a:lnTo>
                      <a:pt x="23" y="304"/>
                    </a:lnTo>
                    <a:lnTo>
                      <a:pt x="20" y="314"/>
                    </a:lnTo>
                    <a:lnTo>
                      <a:pt x="17" y="324"/>
                    </a:lnTo>
                    <a:lnTo>
                      <a:pt x="15" y="335"/>
                    </a:lnTo>
                    <a:lnTo>
                      <a:pt x="13" y="345"/>
                    </a:lnTo>
                    <a:lnTo>
                      <a:pt x="11" y="355"/>
                    </a:lnTo>
                    <a:lnTo>
                      <a:pt x="9" y="366"/>
                    </a:lnTo>
                    <a:lnTo>
                      <a:pt x="8" y="375"/>
                    </a:lnTo>
                    <a:lnTo>
                      <a:pt x="5" y="386"/>
                    </a:lnTo>
                    <a:lnTo>
                      <a:pt x="4" y="397"/>
                    </a:lnTo>
                    <a:lnTo>
                      <a:pt x="4" y="407"/>
                    </a:lnTo>
                    <a:lnTo>
                      <a:pt x="3" y="418"/>
                    </a:lnTo>
                    <a:lnTo>
                      <a:pt x="1" y="428"/>
                    </a:lnTo>
                    <a:lnTo>
                      <a:pt x="0" y="438"/>
                    </a:lnTo>
                    <a:lnTo>
                      <a:pt x="0" y="448"/>
                    </a:lnTo>
                    <a:lnTo>
                      <a:pt x="0" y="458"/>
                    </a:lnTo>
                    <a:lnTo>
                      <a:pt x="0" y="468"/>
                    </a:lnTo>
                    <a:lnTo>
                      <a:pt x="0" y="479"/>
                    </a:lnTo>
                    <a:lnTo>
                      <a:pt x="0" y="489"/>
                    </a:lnTo>
                    <a:lnTo>
                      <a:pt x="0" y="499"/>
                    </a:lnTo>
                    <a:lnTo>
                      <a:pt x="0" y="508"/>
                    </a:lnTo>
                    <a:lnTo>
                      <a:pt x="0" y="517"/>
                    </a:lnTo>
                    <a:lnTo>
                      <a:pt x="1" y="527"/>
                    </a:lnTo>
                    <a:lnTo>
                      <a:pt x="1" y="536"/>
                    </a:lnTo>
                    <a:lnTo>
                      <a:pt x="3" y="545"/>
                    </a:lnTo>
                    <a:lnTo>
                      <a:pt x="4" y="555"/>
                    </a:lnTo>
                    <a:lnTo>
                      <a:pt x="5" y="564"/>
                    </a:lnTo>
                    <a:lnTo>
                      <a:pt x="7" y="572"/>
                    </a:lnTo>
                    <a:lnTo>
                      <a:pt x="8" y="582"/>
                    </a:lnTo>
                    <a:lnTo>
                      <a:pt x="9" y="590"/>
                    </a:lnTo>
                    <a:lnTo>
                      <a:pt x="11" y="598"/>
                    </a:lnTo>
                    <a:lnTo>
                      <a:pt x="13" y="606"/>
                    </a:lnTo>
                    <a:lnTo>
                      <a:pt x="15" y="614"/>
                    </a:lnTo>
                    <a:lnTo>
                      <a:pt x="16" y="622"/>
                    </a:lnTo>
                    <a:lnTo>
                      <a:pt x="19" y="630"/>
                    </a:lnTo>
                    <a:lnTo>
                      <a:pt x="20" y="638"/>
                    </a:lnTo>
                    <a:lnTo>
                      <a:pt x="23" y="645"/>
                    </a:lnTo>
                    <a:lnTo>
                      <a:pt x="25" y="651"/>
                    </a:lnTo>
                    <a:lnTo>
                      <a:pt x="28" y="659"/>
                    </a:lnTo>
                    <a:lnTo>
                      <a:pt x="29" y="665"/>
                    </a:lnTo>
                    <a:lnTo>
                      <a:pt x="33" y="671"/>
                    </a:lnTo>
                    <a:lnTo>
                      <a:pt x="35" y="678"/>
                    </a:lnTo>
                    <a:lnTo>
                      <a:pt x="37" y="685"/>
                    </a:lnTo>
                    <a:lnTo>
                      <a:pt x="40" y="690"/>
                    </a:lnTo>
                    <a:lnTo>
                      <a:pt x="43" y="696"/>
                    </a:lnTo>
                    <a:lnTo>
                      <a:pt x="45" y="701"/>
                    </a:lnTo>
                    <a:lnTo>
                      <a:pt x="48" y="706"/>
                    </a:lnTo>
                    <a:lnTo>
                      <a:pt x="51" y="710"/>
                    </a:lnTo>
                    <a:lnTo>
                      <a:pt x="53" y="716"/>
                    </a:lnTo>
                    <a:lnTo>
                      <a:pt x="56" y="721"/>
                    </a:lnTo>
                    <a:lnTo>
                      <a:pt x="59" y="726"/>
                    </a:lnTo>
                    <a:lnTo>
                      <a:pt x="62" y="730"/>
                    </a:lnTo>
                    <a:lnTo>
                      <a:pt x="64" y="734"/>
                    </a:lnTo>
                    <a:lnTo>
                      <a:pt x="68" y="740"/>
                    </a:lnTo>
                    <a:lnTo>
                      <a:pt x="71" y="744"/>
                    </a:lnTo>
                    <a:lnTo>
                      <a:pt x="74" y="748"/>
                    </a:lnTo>
                    <a:lnTo>
                      <a:pt x="76" y="753"/>
                    </a:lnTo>
                    <a:lnTo>
                      <a:pt x="79" y="757"/>
                    </a:lnTo>
                    <a:lnTo>
                      <a:pt x="83" y="763"/>
                    </a:lnTo>
                    <a:lnTo>
                      <a:pt x="84" y="765"/>
                    </a:lnTo>
                    <a:lnTo>
                      <a:pt x="88" y="769"/>
                    </a:lnTo>
                    <a:lnTo>
                      <a:pt x="90" y="773"/>
                    </a:lnTo>
                    <a:lnTo>
                      <a:pt x="94" y="777"/>
                    </a:lnTo>
                    <a:lnTo>
                      <a:pt x="95" y="781"/>
                    </a:lnTo>
                    <a:lnTo>
                      <a:pt x="99" y="784"/>
                    </a:lnTo>
                    <a:lnTo>
                      <a:pt x="102" y="788"/>
                    </a:lnTo>
                    <a:lnTo>
                      <a:pt x="104" y="792"/>
                    </a:lnTo>
                    <a:lnTo>
                      <a:pt x="107" y="795"/>
                    </a:lnTo>
                    <a:lnTo>
                      <a:pt x="108" y="799"/>
                    </a:lnTo>
                    <a:lnTo>
                      <a:pt x="111" y="801"/>
                    </a:lnTo>
                    <a:lnTo>
                      <a:pt x="114" y="804"/>
                    </a:lnTo>
                    <a:lnTo>
                      <a:pt x="119" y="811"/>
                    </a:lnTo>
                    <a:lnTo>
                      <a:pt x="125" y="816"/>
                    </a:lnTo>
                    <a:lnTo>
                      <a:pt x="129" y="820"/>
                    </a:lnTo>
                    <a:lnTo>
                      <a:pt x="134" y="826"/>
                    </a:lnTo>
                    <a:lnTo>
                      <a:pt x="138" y="830"/>
                    </a:lnTo>
                    <a:lnTo>
                      <a:pt x="143" y="835"/>
                    </a:lnTo>
                    <a:lnTo>
                      <a:pt x="146" y="838"/>
                    </a:lnTo>
                    <a:lnTo>
                      <a:pt x="150" y="842"/>
                    </a:lnTo>
                    <a:lnTo>
                      <a:pt x="154" y="844"/>
                    </a:lnTo>
                    <a:lnTo>
                      <a:pt x="157" y="847"/>
                    </a:lnTo>
                    <a:lnTo>
                      <a:pt x="162" y="851"/>
                    </a:lnTo>
                    <a:lnTo>
                      <a:pt x="166" y="855"/>
                    </a:lnTo>
                    <a:lnTo>
                      <a:pt x="169" y="856"/>
                    </a:lnTo>
                    <a:lnTo>
                      <a:pt x="170" y="858"/>
                    </a:lnTo>
                    <a:lnTo>
                      <a:pt x="170" y="856"/>
                    </a:lnTo>
                    <a:lnTo>
                      <a:pt x="170" y="851"/>
                    </a:lnTo>
                    <a:lnTo>
                      <a:pt x="170" y="847"/>
                    </a:lnTo>
                    <a:lnTo>
                      <a:pt x="170" y="843"/>
                    </a:lnTo>
                    <a:lnTo>
                      <a:pt x="170" y="838"/>
                    </a:lnTo>
                    <a:lnTo>
                      <a:pt x="170" y="834"/>
                    </a:lnTo>
                    <a:lnTo>
                      <a:pt x="170" y="827"/>
                    </a:lnTo>
                    <a:lnTo>
                      <a:pt x="170" y="820"/>
                    </a:lnTo>
                    <a:lnTo>
                      <a:pt x="170" y="812"/>
                    </a:lnTo>
                    <a:lnTo>
                      <a:pt x="170" y="804"/>
                    </a:lnTo>
                    <a:lnTo>
                      <a:pt x="170" y="796"/>
                    </a:lnTo>
                    <a:lnTo>
                      <a:pt x="170" y="787"/>
                    </a:lnTo>
                    <a:lnTo>
                      <a:pt x="170" y="777"/>
                    </a:lnTo>
                    <a:lnTo>
                      <a:pt x="170" y="768"/>
                    </a:lnTo>
                    <a:lnTo>
                      <a:pt x="170" y="757"/>
                    </a:lnTo>
                    <a:lnTo>
                      <a:pt x="170" y="746"/>
                    </a:lnTo>
                    <a:lnTo>
                      <a:pt x="170" y="736"/>
                    </a:lnTo>
                    <a:lnTo>
                      <a:pt x="170" y="724"/>
                    </a:lnTo>
                    <a:lnTo>
                      <a:pt x="170" y="712"/>
                    </a:lnTo>
                    <a:lnTo>
                      <a:pt x="170" y="700"/>
                    </a:lnTo>
                    <a:lnTo>
                      <a:pt x="170" y="688"/>
                    </a:lnTo>
                    <a:lnTo>
                      <a:pt x="170" y="675"/>
                    </a:lnTo>
                    <a:lnTo>
                      <a:pt x="170" y="661"/>
                    </a:lnTo>
                    <a:lnTo>
                      <a:pt x="170" y="649"/>
                    </a:lnTo>
                    <a:lnTo>
                      <a:pt x="170" y="634"/>
                    </a:lnTo>
                    <a:lnTo>
                      <a:pt x="170" y="622"/>
                    </a:lnTo>
                    <a:lnTo>
                      <a:pt x="170" y="608"/>
                    </a:lnTo>
                    <a:lnTo>
                      <a:pt x="170" y="594"/>
                    </a:lnTo>
                    <a:lnTo>
                      <a:pt x="170" y="580"/>
                    </a:lnTo>
                    <a:lnTo>
                      <a:pt x="170" y="567"/>
                    </a:lnTo>
                    <a:lnTo>
                      <a:pt x="170" y="552"/>
                    </a:lnTo>
                    <a:lnTo>
                      <a:pt x="170" y="539"/>
                    </a:lnTo>
                    <a:lnTo>
                      <a:pt x="170" y="524"/>
                    </a:lnTo>
                    <a:lnTo>
                      <a:pt x="170" y="511"/>
                    </a:lnTo>
                    <a:lnTo>
                      <a:pt x="170" y="496"/>
                    </a:lnTo>
                    <a:lnTo>
                      <a:pt x="170" y="483"/>
                    </a:lnTo>
                    <a:lnTo>
                      <a:pt x="170" y="469"/>
                    </a:lnTo>
                    <a:lnTo>
                      <a:pt x="170" y="456"/>
                    </a:lnTo>
                    <a:lnTo>
                      <a:pt x="170" y="441"/>
                    </a:lnTo>
                    <a:lnTo>
                      <a:pt x="170" y="429"/>
                    </a:lnTo>
                    <a:lnTo>
                      <a:pt x="170" y="416"/>
                    </a:lnTo>
                    <a:lnTo>
                      <a:pt x="170" y="402"/>
                    </a:lnTo>
                    <a:lnTo>
                      <a:pt x="170" y="390"/>
                    </a:lnTo>
                    <a:lnTo>
                      <a:pt x="170" y="378"/>
                    </a:lnTo>
                    <a:lnTo>
                      <a:pt x="170" y="366"/>
                    </a:lnTo>
                    <a:lnTo>
                      <a:pt x="170" y="355"/>
                    </a:lnTo>
                    <a:lnTo>
                      <a:pt x="170" y="343"/>
                    </a:lnTo>
                    <a:lnTo>
                      <a:pt x="170" y="332"/>
                    </a:lnTo>
                    <a:lnTo>
                      <a:pt x="170" y="320"/>
                    </a:lnTo>
                    <a:lnTo>
                      <a:pt x="170" y="311"/>
                    </a:lnTo>
                    <a:lnTo>
                      <a:pt x="170" y="300"/>
                    </a:lnTo>
                    <a:lnTo>
                      <a:pt x="170" y="292"/>
                    </a:lnTo>
                    <a:lnTo>
                      <a:pt x="170" y="283"/>
                    </a:lnTo>
                    <a:lnTo>
                      <a:pt x="170" y="276"/>
                    </a:lnTo>
                    <a:lnTo>
                      <a:pt x="170" y="268"/>
                    </a:lnTo>
                    <a:lnTo>
                      <a:pt x="170" y="261"/>
                    </a:lnTo>
                    <a:lnTo>
                      <a:pt x="170" y="255"/>
                    </a:lnTo>
                    <a:lnTo>
                      <a:pt x="170" y="249"/>
                    </a:lnTo>
                    <a:lnTo>
                      <a:pt x="170" y="244"/>
                    </a:lnTo>
                    <a:lnTo>
                      <a:pt x="170" y="240"/>
                    </a:lnTo>
                    <a:lnTo>
                      <a:pt x="170" y="236"/>
                    </a:lnTo>
                    <a:lnTo>
                      <a:pt x="170" y="233"/>
                    </a:lnTo>
                    <a:lnTo>
                      <a:pt x="170" y="228"/>
                    </a:lnTo>
                    <a:lnTo>
                      <a:pt x="170" y="223"/>
                    </a:lnTo>
                    <a:lnTo>
                      <a:pt x="170" y="217"/>
                    </a:lnTo>
                    <a:lnTo>
                      <a:pt x="171" y="212"/>
                    </a:lnTo>
                    <a:lnTo>
                      <a:pt x="171" y="207"/>
                    </a:lnTo>
                    <a:lnTo>
                      <a:pt x="173" y="202"/>
                    </a:lnTo>
                    <a:lnTo>
                      <a:pt x="174" y="198"/>
                    </a:lnTo>
                    <a:lnTo>
                      <a:pt x="175" y="194"/>
                    </a:lnTo>
                    <a:lnTo>
                      <a:pt x="177" y="190"/>
                    </a:lnTo>
                    <a:lnTo>
                      <a:pt x="178" y="186"/>
                    </a:lnTo>
                    <a:lnTo>
                      <a:pt x="180" y="182"/>
                    </a:lnTo>
                    <a:lnTo>
                      <a:pt x="181" y="178"/>
                    </a:lnTo>
                    <a:lnTo>
                      <a:pt x="184" y="176"/>
                    </a:lnTo>
                    <a:lnTo>
                      <a:pt x="185" y="172"/>
                    </a:lnTo>
                    <a:lnTo>
                      <a:pt x="188" y="169"/>
                    </a:lnTo>
                    <a:lnTo>
                      <a:pt x="190" y="166"/>
                    </a:lnTo>
                    <a:lnTo>
                      <a:pt x="194" y="160"/>
                    </a:lnTo>
                    <a:lnTo>
                      <a:pt x="200" y="156"/>
                    </a:lnTo>
                    <a:lnTo>
                      <a:pt x="205" y="150"/>
                    </a:lnTo>
                    <a:lnTo>
                      <a:pt x="212" y="146"/>
                    </a:lnTo>
                    <a:lnTo>
                      <a:pt x="217" y="144"/>
                    </a:lnTo>
                    <a:lnTo>
                      <a:pt x="224" y="141"/>
                    </a:lnTo>
                    <a:lnTo>
                      <a:pt x="226" y="140"/>
                    </a:lnTo>
                    <a:lnTo>
                      <a:pt x="230" y="138"/>
                    </a:lnTo>
                    <a:lnTo>
                      <a:pt x="233" y="138"/>
                    </a:lnTo>
                    <a:lnTo>
                      <a:pt x="237" y="138"/>
                    </a:lnTo>
                    <a:lnTo>
                      <a:pt x="240" y="137"/>
                    </a:lnTo>
                    <a:lnTo>
                      <a:pt x="245" y="135"/>
                    </a:lnTo>
                    <a:lnTo>
                      <a:pt x="249" y="135"/>
                    </a:lnTo>
                    <a:lnTo>
                      <a:pt x="255" y="135"/>
                    </a:lnTo>
                    <a:lnTo>
                      <a:pt x="260" y="134"/>
                    </a:lnTo>
                    <a:lnTo>
                      <a:pt x="267" y="134"/>
                    </a:lnTo>
                    <a:lnTo>
                      <a:pt x="271" y="133"/>
                    </a:lnTo>
                    <a:lnTo>
                      <a:pt x="273" y="133"/>
                    </a:lnTo>
                    <a:lnTo>
                      <a:pt x="277" y="133"/>
                    </a:lnTo>
                    <a:lnTo>
                      <a:pt x="281" y="133"/>
                    </a:lnTo>
                    <a:lnTo>
                      <a:pt x="284" y="133"/>
                    </a:lnTo>
                    <a:lnTo>
                      <a:pt x="288" y="133"/>
                    </a:lnTo>
                    <a:lnTo>
                      <a:pt x="292" y="131"/>
                    </a:lnTo>
                    <a:lnTo>
                      <a:pt x="295" y="131"/>
                    </a:lnTo>
                    <a:lnTo>
                      <a:pt x="299" y="131"/>
                    </a:lnTo>
                    <a:lnTo>
                      <a:pt x="303" y="131"/>
                    </a:lnTo>
                    <a:lnTo>
                      <a:pt x="307" y="131"/>
                    </a:lnTo>
                    <a:lnTo>
                      <a:pt x="311" y="131"/>
                    </a:lnTo>
                    <a:lnTo>
                      <a:pt x="314" y="130"/>
                    </a:lnTo>
                    <a:lnTo>
                      <a:pt x="318" y="130"/>
                    </a:lnTo>
                    <a:lnTo>
                      <a:pt x="323" y="130"/>
                    </a:lnTo>
                    <a:lnTo>
                      <a:pt x="327" y="130"/>
                    </a:lnTo>
                    <a:lnTo>
                      <a:pt x="330" y="130"/>
                    </a:lnTo>
                    <a:lnTo>
                      <a:pt x="334" y="130"/>
                    </a:lnTo>
                    <a:lnTo>
                      <a:pt x="338" y="130"/>
                    </a:lnTo>
                    <a:lnTo>
                      <a:pt x="343" y="130"/>
                    </a:lnTo>
                    <a:lnTo>
                      <a:pt x="346" y="130"/>
                    </a:lnTo>
                    <a:lnTo>
                      <a:pt x="350" y="130"/>
                    </a:lnTo>
                    <a:lnTo>
                      <a:pt x="352" y="130"/>
                    </a:lnTo>
                    <a:lnTo>
                      <a:pt x="358" y="130"/>
                    </a:lnTo>
                    <a:lnTo>
                      <a:pt x="361" y="130"/>
                    </a:lnTo>
                    <a:lnTo>
                      <a:pt x="365" y="130"/>
                    </a:lnTo>
                    <a:lnTo>
                      <a:pt x="369" y="130"/>
                    </a:lnTo>
                    <a:lnTo>
                      <a:pt x="373" y="130"/>
                    </a:lnTo>
                    <a:lnTo>
                      <a:pt x="375" y="130"/>
                    </a:lnTo>
                    <a:lnTo>
                      <a:pt x="378" y="130"/>
                    </a:lnTo>
                    <a:lnTo>
                      <a:pt x="382" y="130"/>
                    </a:lnTo>
                    <a:lnTo>
                      <a:pt x="386" y="130"/>
                    </a:lnTo>
                    <a:lnTo>
                      <a:pt x="391" y="130"/>
                    </a:lnTo>
                    <a:lnTo>
                      <a:pt x="398" y="130"/>
                    </a:lnTo>
                    <a:lnTo>
                      <a:pt x="402" y="130"/>
                    </a:lnTo>
                    <a:lnTo>
                      <a:pt x="407" y="130"/>
                    </a:lnTo>
                    <a:lnTo>
                      <a:pt x="410" y="130"/>
                    </a:lnTo>
                    <a:lnTo>
                      <a:pt x="414" y="130"/>
                    </a:lnTo>
                    <a:lnTo>
                      <a:pt x="418" y="130"/>
                    </a:lnTo>
                    <a:lnTo>
                      <a:pt x="420" y="130"/>
                    </a:lnTo>
                    <a:lnTo>
                      <a:pt x="421" y="130"/>
                    </a:lnTo>
                    <a:lnTo>
                      <a:pt x="422" y="130"/>
                    </a:lnTo>
                    <a:lnTo>
                      <a:pt x="422" y="91"/>
                    </a:lnTo>
                    <a:lnTo>
                      <a:pt x="422" y="90"/>
                    </a:lnTo>
                    <a:lnTo>
                      <a:pt x="426" y="89"/>
                    </a:lnTo>
                    <a:lnTo>
                      <a:pt x="428" y="87"/>
                    </a:lnTo>
                    <a:lnTo>
                      <a:pt x="432" y="86"/>
                    </a:lnTo>
                    <a:lnTo>
                      <a:pt x="434" y="85"/>
                    </a:lnTo>
                    <a:lnTo>
                      <a:pt x="438" y="83"/>
                    </a:lnTo>
                    <a:lnTo>
                      <a:pt x="442" y="82"/>
                    </a:lnTo>
                    <a:lnTo>
                      <a:pt x="448" y="79"/>
                    </a:lnTo>
                    <a:lnTo>
                      <a:pt x="452" y="78"/>
                    </a:lnTo>
                    <a:lnTo>
                      <a:pt x="458" y="77"/>
                    </a:lnTo>
                    <a:lnTo>
                      <a:pt x="464" y="74"/>
                    </a:lnTo>
                    <a:lnTo>
                      <a:pt x="470" y="73"/>
                    </a:lnTo>
                    <a:lnTo>
                      <a:pt x="473" y="71"/>
                    </a:lnTo>
                    <a:lnTo>
                      <a:pt x="476" y="70"/>
                    </a:lnTo>
                    <a:lnTo>
                      <a:pt x="480" y="68"/>
                    </a:lnTo>
                    <a:lnTo>
                      <a:pt x="484" y="68"/>
                    </a:lnTo>
                    <a:lnTo>
                      <a:pt x="487" y="67"/>
                    </a:lnTo>
                    <a:lnTo>
                      <a:pt x="491" y="66"/>
                    </a:lnTo>
                    <a:lnTo>
                      <a:pt x="493" y="64"/>
                    </a:lnTo>
                    <a:lnTo>
                      <a:pt x="497" y="63"/>
                    </a:lnTo>
                    <a:lnTo>
                      <a:pt x="501" y="63"/>
                    </a:lnTo>
                    <a:lnTo>
                      <a:pt x="505" y="62"/>
                    </a:lnTo>
                    <a:lnTo>
                      <a:pt x="509" y="60"/>
                    </a:lnTo>
                    <a:lnTo>
                      <a:pt x="513" y="59"/>
                    </a:lnTo>
                    <a:lnTo>
                      <a:pt x="516" y="58"/>
                    </a:lnTo>
                    <a:lnTo>
                      <a:pt x="521" y="58"/>
                    </a:lnTo>
                    <a:lnTo>
                      <a:pt x="525" y="56"/>
                    </a:lnTo>
                    <a:lnTo>
                      <a:pt x="529" y="55"/>
                    </a:lnTo>
                    <a:lnTo>
                      <a:pt x="534" y="54"/>
                    </a:lnTo>
                    <a:lnTo>
                      <a:pt x="538" y="54"/>
                    </a:lnTo>
                    <a:lnTo>
                      <a:pt x="542" y="52"/>
                    </a:lnTo>
                    <a:lnTo>
                      <a:pt x="547" y="52"/>
                    </a:lnTo>
                    <a:lnTo>
                      <a:pt x="551" y="51"/>
                    </a:lnTo>
                    <a:lnTo>
                      <a:pt x="555" y="50"/>
                    </a:lnTo>
                    <a:lnTo>
                      <a:pt x="559" y="48"/>
                    </a:lnTo>
                    <a:lnTo>
                      <a:pt x="564" y="48"/>
                    </a:lnTo>
                    <a:lnTo>
                      <a:pt x="568" y="47"/>
                    </a:lnTo>
                    <a:lnTo>
                      <a:pt x="572" y="47"/>
                    </a:lnTo>
                    <a:lnTo>
                      <a:pt x="576" y="46"/>
                    </a:lnTo>
                    <a:lnTo>
                      <a:pt x="582" y="46"/>
                    </a:lnTo>
                    <a:lnTo>
                      <a:pt x="587" y="44"/>
                    </a:lnTo>
                    <a:lnTo>
                      <a:pt x="591" y="44"/>
                    </a:lnTo>
                    <a:lnTo>
                      <a:pt x="597" y="43"/>
                    </a:lnTo>
                    <a:lnTo>
                      <a:pt x="601" y="43"/>
                    </a:lnTo>
                    <a:lnTo>
                      <a:pt x="605" y="43"/>
                    </a:lnTo>
                    <a:lnTo>
                      <a:pt x="610" y="43"/>
                    </a:lnTo>
                    <a:lnTo>
                      <a:pt x="614" y="43"/>
                    </a:lnTo>
                    <a:lnTo>
                      <a:pt x="619" y="43"/>
                    </a:lnTo>
                    <a:lnTo>
                      <a:pt x="623" y="43"/>
                    </a:lnTo>
                    <a:lnTo>
                      <a:pt x="627" y="43"/>
                    </a:lnTo>
                    <a:lnTo>
                      <a:pt x="633" y="42"/>
                    </a:lnTo>
                    <a:lnTo>
                      <a:pt x="637" y="42"/>
                    </a:lnTo>
                    <a:lnTo>
                      <a:pt x="641" y="42"/>
                    </a:lnTo>
                    <a:lnTo>
                      <a:pt x="646" y="42"/>
                    </a:lnTo>
                    <a:lnTo>
                      <a:pt x="650" y="42"/>
                    </a:lnTo>
                    <a:lnTo>
                      <a:pt x="654" y="42"/>
                    </a:lnTo>
                    <a:lnTo>
                      <a:pt x="658" y="42"/>
                    </a:lnTo>
                    <a:lnTo>
                      <a:pt x="664" y="42"/>
                    </a:lnTo>
                    <a:lnTo>
                      <a:pt x="668" y="42"/>
                    </a:lnTo>
                    <a:lnTo>
                      <a:pt x="672" y="42"/>
                    </a:lnTo>
                    <a:lnTo>
                      <a:pt x="676" y="42"/>
                    </a:lnTo>
                    <a:lnTo>
                      <a:pt x="680" y="42"/>
                    </a:lnTo>
                    <a:lnTo>
                      <a:pt x="684" y="42"/>
                    </a:lnTo>
                    <a:lnTo>
                      <a:pt x="689" y="43"/>
                    </a:lnTo>
                    <a:lnTo>
                      <a:pt x="692" y="43"/>
                    </a:lnTo>
                    <a:lnTo>
                      <a:pt x="696" y="43"/>
                    </a:lnTo>
                    <a:lnTo>
                      <a:pt x="700" y="43"/>
                    </a:lnTo>
                    <a:lnTo>
                      <a:pt x="704" y="43"/>
                    </a:lnTo>
                    <a:lnTo>
                      <a:pt x="708" y="43"/>
                    </a:lnTo>
                    <a:lnTo>
                      <a:pt x="712" y="43"/>
                    </a:lnTo>
                    <a:lnTo>
                      <a:pt x="715" y="43"/>
                    </a:lnTo>
                    <a:lnTo>
                      <a:pt x="720" y="43"/>
                    </a:lnTo>
                    <a:lnTo>
                      <a:pt x="723" y="43"/>
                    </a:lnTo>
                    <a:lnTo>
                      <a:pt x="725" y="43"/>
                    </a:lnTo>
                    <a:lnTo>
                      <a:pt x="729" y="43"/>
                    </a:lnTo>
                    <a:lnTo>
                      <a:pt x="733" y="44"/>
                    </a:lnTo>
                    <a:lnTo>
                      <a:pt x="736" y="44"/>
                    </a:lnTo>
                    <a:lnTo>
                      <a:pt x="740" y="44"/>
                    </a:lnTo>
                    <a:lnTo>
                      <a:pt x="743" y="46"/>
                    </a:lnTo>
                    <a:lnTo>
                      <a:pt x="747" y="46"/>
                    </a:lnTo>
                    <a:lnTo>
                      <a:pt x="752" y="46"/>
                    </a:lnTo>
                    <a:lnTo>
                      <a:pt x="757" y="47"/>
                    </a:lnTo>
                    <a:lnTo>
                      <a:pt x="763" y="47"/>
                    </a:lnTo>
                    <a:lnTo>
                      <a:pt x="770" y="47"/>
                    </a:lnTo>
                    <a:lnTo>
                      <a:pt x="774" y="47"/>
                    </a:lnTo>
                    <a:lnTo>
                      <a:pt x="778" y="48"/>
                    </a:lnTo>
                    <a:lnTo>
                      <a:pt x="782" y="48"/>
                    </a:lnTo>
                    <a:lnTo>
                      <a:pt x="786" y="50"/>
                    </a:lnTo>
                    <a:lnTo>
                      <a:pt x="790" y="50"/>
                    </a:lnTo>
                    <a:lnTo>
                      <a:pt x="792" y="50"/>
                    </a:lnTo>
                    <a:lnTo>
                      <a:pt x="795" y="50"/>
                    </a:lnTo>
                    <a:lnTo>
                      <a:pt x="796" y="51"/>
                    </a:lnTo>
                    <a:lnTo>
                      <a:pt x="800" y="51"/>
                    </a:lnTo>
                    <a:lnTo>
                      <a:pt x="800" y="52"/>
                    </a:lnTo>
                    <a:lnTo>
                      <a:pt x="794" y="12"/>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76" name="Freeform 78">
                <a:extLst>
                  <a:ext uri="{FF2B5EF4-FFF2-40B4-BE49-F238E27FC236}">
                    <a16:creationId xmlns:a16="http://schemas.microsoft.com/office/drawing/2014/main" id="{A281F2CF-ECE4-40D1-9AD8-17D771163C5E}"/>
                  </a:ext>
                </a:extLst>
              </p:cNvPr>
              <p:cNvSpPr>
                <a:spLocks/>
              </p:cNvSpPr>
              <p:nvPr/>
            </p:nvSpPr>
            <p:spPr bwMode="auto">
              <a:xfrm>
                <a:off x="3691" y="845"/>
                <a:ext cx="224" cy="785"/>
              </a:xfrm>
              <a:custGeom>
                <a:avLst/>
                <a:gdLst>
                  <a:gd name="T0" fmla="*/ 29 w 200"/>
                  <a:gd name="T1" fmla="*/ 18 h 697"/>
                  <a:gd name="T2" fmla="*/ 85 w 200"/>
                  <a:gd name="T3" fmla="*/ 54 h 697"/>
                  <a:gd name="T4" fmla="*/ 125 w 200"/>
                  <a:gd name="T5" fmla="*/ 87 h 697"/>
                  <a:gd name="T6" fmla="*/ 170 w 200"/>
                  <a:gd name="T7" fmla="*/ 125 h 697"/>
                  <a:gd name="T8" fmla="*/ 218 w 200"/>
                  <a:gd name="T9" fmla="*/ 167 h 697"/>
                  <a:gd name="T10" fmla="*/ 268 w 200"/>
                  <a:gd name="T11" fmla="*/ 223 h 697"/>
                  <a:gd name="T12" fmla="*/ 314 w 200"/>
                  <a:gd name="T13" fmla="*/ 288 h 697"/>
                  <a:gd name="T14" fmla="*/ 366 w 200"/>
                  <a:gd name="T15" fmla="*/ 352 h 697"/>
                  <a:gd name="T16" fmla="*/ 415 w 200"/>
                  <a:gd name="T17" fmla="*/ 436 h 697"/>
                  <a:gd name="T18" fmla="*/ 466 w 200"/>
                  <a:gd name="T19" fmla="*/ 526 h 697"/>
                  <a:gd name="T20" fmla="*/ 507 w 200"/>
                  <a:gd name="T21" fmla="*/ 617 h 697"/>
                  <a:gd name="T22" fmla="*/ 540 w 200"/>
                  <a:gd name="T23" fmla="*/ 724 h 697"/>
                  <a:gd name="T24" fmla="*/ 564 w 200"/>
                  <a:gd name="T25" fmla="*/ 844 h 697"/>
                  <a:gd name="T26" fmla="*/ 588 w 200"/>
                  <a:gd name="T27" fmla="*/ 968 h 697"/>
                  <a:gd name="T28" fmla="*/ 598 w 200"/>
                  <a:gd name="T29" fmla="*/ 1099 h 697"/>
                  <a:gd name="T30" fmla="*/ 599 w 200"/>
                  <a:gd name="T31" fmla="*/ 1215 h 697"/>
                  <a:gd name="T32" fmla="*/ 596 w 200"/>
                  <a:gd name="T33" fmla="*/ 1325 h 697"/>
                  <a:gd name="T34" fmla="*/ 579 w 200"/>
                  <a:gd name="T35" fmla="*/ 1433 h 697"/>
                  <a:gd name="T36" fmla="*/ 562 w 200"/>
                  <a:gd name="T37" fmla="*/ 1528 h 697"/>
                  <a:gd name="T38" fmla="*/ 538 w 200"/>
                  <a:gd name="T39" fmla="*/ 1616 h 697"/>
                  <a:gd name="T40" fmla="*/ 512 w 200"/>
                  <a:gd name="T41" fmla="*/ 1695 h 697"/>
                  <a:gd name="T42" fmla="*/ 481 w 200"/>
                  <a:gd name="T43" fmla="*/ 1774 h 697"/>
                  <a:gd name="T44" fmla="*/ 453 w 200"/>
                  <a:gd name="T45" fmla="*/ 1840 h 697"/>
                  <a:gd name="T46" fmla="*/ 421 w 200"/>
                  <a:gd name="T47" fmla="*/ 1890 h 697"/>
                  <a:gd name="T48" fmla="*/ 397 w 200"/>
                  <a:gd name="T49" fmla="*/ 1945 h 697"/>
                  <a:gd name="T50" fmla="*/ 365 w 200"/>
                  <a:gd name="T51" fmla="*/ 1993 h 697"/>
                  <a:gd name="T52" fmla="*/ 325 w 200"/>
                  <a:gd name="T53" fmla="*/ 2042 h 697"/>
                  <a:gd name="T54" fmla="*/ 184 w 200"/>
                  <a:gd name="T55" fmla="*/ 2019 h 697"/>
                  <a:gd name="T56" fmla="*/ 184 w 200"/>
                  <a:gd name="T57" fmla="*/ 1986 h 697"/>
                  <a:gd name="T58" fmla="*/ 188 w 200"/>
                  <a:gd name="T59" fmla="*/ 1940 h 697"/>
                  <a:gd name="T60" fmla="*/ 202 w 200"/>
                  <a:gd name="T61" fmla="*/ 1866 h 697"/>
                  <a:gd name="T62" fmla="*/ 212 w 200"/>
                  <a:gd name="T63" fmla="*/ 1776 h 697"/>
                  <a:gd name="T64" fmla="*/ 225 w 200"/>
                  <a:gd name="T65" fmla="*/ 1676 h 697"/>
                  <a:gd name="T66" fmla="*/ 240 w 200"/>
                  <a:gd name="T67" fmla="*/ 1562 h 697"/>
                  <a:gd name="T68" fmla="*/ 253 w 200"/>
                  <a:gd name="T69" fmla="*/ 1438 h 697"/>
                  <a:gd name="T70" fmla="*/ 268 w 200"/>
                  <a:gd name="T71" fmla="*/ 1317 h 697"/>
                  <a:gd name="T72" fmla="*/ 278 w 200"/>
                  <a:gd name="T73" fmla="*/ 1186 h 697"/>
                  <a:gd name="T74" fmla="*/ 287 w 200"/>
                  <a:gd name="T75" fmla="*/ 1060 h 697"/>
                  <a:gd name="T76" fmla="*/ 293 w 200"/>
                  <a:gd name="T77" fmla="*/ 939 h 697"/>
                  <a:gd name="T78" fmla="*/ 303 w 200"/>
                  <a:gd name="T79" fmla="*/ 828 h 697"/>
                  <a:gd name="T80" fmla="*/ 303 w 200"/>
                  <a:gd name="T81" fmla="*/ 724 h 697"/>
                  <a:gd name="T82" fmla="*/ 302 w 200"/>
                  <a:gd name="T83" fmla="*/ 638 h 697"/>
                  <a:gd name="T84" fmla="*/ 293 w 200"/>
                  <a:gd name="T85" fmla="*/ 569 h 697"/>
                  <a:gd name="T86" fmla="*/ 278 w 200"/>
                  <a:gd name="T87" fmla="*/ 515 h 697"/>
                  <a:gd name="T88" fmla="*/ 266 w 200"/>
                  <a:gd name="T89" fmla="*/ 469 h 697"/>
                  <a:gd name="T90" fmla="*/ 245 w 200"/>
                  <a:gd name="T91" fmla="*/ 416 h 697"/>
                  <a:gd name="T92" fmla="*/ 218 w 200"/>
                  <a:gd name="T93" fmla="*/ 369 h 697"/>
                  <a:gd name="T94" fmla="*/ 199 w 200"/>
                  <a:gd name="T95" fmla="*/ 325 h 697"/>
                  <a:gd name="T96" fmla="*/ 176 w 200"/>
                  <a:gd name="T97" fmla="*/ 273 h 697"/>
                  <a:gd name="T98" fmla="*/ 150 w 200"/>
                  <a:gd name="T99" fmla="*/ 236 h 697"/>
                  <a:gd name="T100" fmla="*/ 125 w 200"/>
                  <a:gd name="T101" fmla="*/ 189 h 697"/>
                  <a:gd name="T102" fmla="*/ 101 w 200"/>
                  <a:gd name="T103" fmla="*/ 149 h 697"/>
                  <a:gd name="T104" fmla="*/ 68 w 200"/>
                  <a:gd name="T105" fmla="*/ 101 h 697"/>
                  <a:gd name="T106" fmla="*/ 33 w 200"/>
                  <a:gd name="T107" fmla="*/ 48 h 697"/>
                  <a:gd name="T108" fmla="*/ 3 w 200"/>
                  <a:gd name="T109" fmla="*/ 14 h 6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
                  <a:gd name="T166" fmla="*/ 0 h 697"/>
                  <a:gd name="T167" fmla="*/ 200 w 200"/>
                  <a:gd name="T168" fmla="*/ 697 h 6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 h="697">
                    <a:moveTo>
                      <a:pt x="0" y="0"/>
                    </a:moveTo>
                    <a:lnTo>
                      <a:pt x="2" y="0"/>
                    </a:lnTo>
                    <a:lnTo>
                      <a:pt x="7" y="4"/>
                    </a:lnTo>
                    <a:lnTo>
                      <a:pt x="10" y="6"/>
                    </a:lnTo>
                    <a:lnTo>
                      <a:pt x="15" y="9"/>
                    </a:lnTo>
                    <a:lnTo>
                      <a:pt x="19" y="13"/>
                    </a:lnTo>
                    <a:lnTo>
                      <a:pt x="26" y="17"/>
                    </a:lnTo>
                    <a:lnTo>
                      <a:pt x="27" y="19"/>
                    </a:lnTo>
                    <a:lnTo>
                      <a:pt x="31" y="21"/>
                    </a:lnTo>
                    <a:lnTo>
                      <a:pt x="34" y="23"/>
                    </a:lnTo>
                    <a:lnTo>
                      <a:pt x="38" y="26"/>
                    </a:lnTo>
                    <a:lnTo>
                      <a:pt x="42" y="29"/>
                    </a:lnTo>
                    <a:lnTo>
                      <a:pt x="45" y="31"/>
                    </a:lnTo>
                    <a:lnTo>
                      <a:pt x="49" y="35"/>
                    </a:lnTo>
                    <a:lnTo>
                      <a:pt x="53" y="39"/>
                    </a:lnTo>
                    <a:lnTo>
                      <a:pt x="57" y="42"/>
                    </a:lnTo>
                    <a:lnTo>
                      <a:pt x="59" y="45"/>
                    </a:lnTo>
                    <a:lnTo>
                      <a:pt x="63" y="49"/>
                    </a:lnTo>
                    <a:lnTo>
                      <a:pt x="67" y="53"/>
                    </a:lnTo>
                    <a:lnTo>
                      <a:pt x="73" y="57"/>
                    </a:lnTo>
                    <a:lnTo>
                      <a:pt x="77" y="62"/>
                    </a:lnTo>
                    <a:lnTo>
                      <a:pt x="81" y="66"/>
                    </a:lnTo>
                    <a:lnTo>
                      <a:pt x="85" y="71"/>
                    </a:lnTo>
                    <a:lnTo>
                      <a:pt x="89" y="75"/>
                    </a:lnTo>
                    <a:lnTo>
                      <a:pt x="93" y="81"/>
                    </a:lnTo>
                    <a:lnTo>
                      <a:pt x="97" y="86"/>
                    </a:lnTo>
                    <a:lnTo>
                      <a:pt x="102" y="92"/>
                    </a:lnTo>
                    <a:lnTo>
                      <a:pt x="105" y="97"/>
                    </a:lnTo>
                    <a:lnTo>
                      <a:pt x="110" y="102"/>
                    </a:lnTo>
                    <a:lnTo>
                      <a:pt x="114" y="108"/>
                    </a:lnTo>
                    <a:lnTo>
                      <a:pt x="118" y="114"/>
                    </a:lnTo>
                    <a:lnTo>
                      <a:pt x="122" y="120"/>
                    </a:lnTo>
                    <a:lnTo>
                      <a:pt x="126" y="126"/>
                    </a:lnTo>
                    <a:lnTo>
                      <a:pt x="130" y="133"/>
                    </a:lnTo>
                    <a:lnTo>
                      <a:pt x="134" y="140"/>
                    </a:lnTo>
                    <a:lnTo>
                      <a:pt x="139" y="148"/>
                    </a:lnTo>
                    <a:lnTo>
                      <a:pt x="143" y="155"/>
                    </a:lnTo>
                    <a:lnTo>
                      <a:pt x="147" y="161"/>
                    </a:lnTo>
                    <a:lnTo>
                      <a:pt x="151" y="169"/>
                    </a:lnTo>
                    <a:lnTo>
                      <a:pt x="155" y="177"/>
                    </a:lnTo>
                    <a:lnTo>
                      <a:pt x="157" y="185"/>
                    </a:lnTo>
                    <a:lnTo>
                      <a:pt x="161" y="193"/>
                    </a:lnTo>
                    <a:lnTo>
                      <a:pt x="165" y="201"/>
                    </a:lnTo>
                    <a:lnTo>
                      <a:pt x="168" y="209"/>
                    </a:lnTo>
                    <a:lnTo>
                      <a:pt x="171" y="219"/>
                    </a:lnTo>
                    <a:lnTo>
                      <a:pt x="173" y="228"/>
                    </a:lnTo>
                    <a:lnTo>
                      <a:pt x="177" y="238"/>
                    </a:lnTo>
                    <a:lnTo>
                      <a:pt x="180" y="246"/>
                    </a:lnTo>
                    <a:lnTo>
                      <a:pt x="181" y="256"/>
                    </a:lnTo>
                    <a:lnTo>
                      <a:pt x="184" y="266"/>
                    </a:lnTo>
                    <a:lnTo>
                      <a:pt x="187" y="276"/>
                    </a:lnTo>
                    <a:lnTo>
                      <a:pt x="188" y="286"/>
                    </a:lnTo>
                    <a:lnTo>
                      <a:pt x="191" y="297"/>
                    </a:lnTo>
                    <a:lnTo>
                      <a:pt x="192" y="307"/>
                    </a:lnTo>
                    <a:lnTo>
                      <a:pt x="195" y="318"/>
                    </a:lnTo>
                    <a:lnTo>
                      <a:pt x="196" y="329"/>
                    </a:lnTo>
                    <a:lnTo>
                      <a:pt x="196" y="339"/>
                    </a:lnTo>
                    <a:lnTo>
                      <a:pt x="198" y="350"/>
                    </a:lnTo>
                    <a:lnTo>
                      <a:pt x="199" y="361"/>
                    </a:lnTo>
                    <a:lnTo>
                      <a:pt x="199" y="372"/>
                    </a:lnTo>
                    <a:lnTo>
                      <a:pt x="200" y="381"/>
                    </a:lnTo>
                    <a:lnTo>
                      <a:pt x="200" y="392"/>
                    </a:lnTo>
                    <a:lnTo>
                      <a:pt x="200" y="402"/>
                    </a:lnTo>
                    <a:lnTo>
                      <a:pt x="200" y="412"/>
                    </a:lnTo>
                    <a:lnTo>
                      <a:pt x="200" y="421"/>
                    </a:lnTo>
                    <a:lnTo>
                      <a:pt x="199" y="431"/>
                    </a:lnTo>
                    <a:lnTo>
                      <a:pt x="199" y="441"/>
                    </a:lnTo>
                    <a:lnTo>
                      <a:pt x="198" y="449"/>
                    </a:lnTo>
                    <a:lnTo>
                      <a:pt x="196" y="459"/>
                    </a:lnTo>
                    <a:lnTo>
                      <a:pt x="196" y="467"/>
                    </a:lnTo>
                    <a:lnTo>
                      <a:pt x="195" y="477"/>
                    </a:lnTo>
                    <a:lnTo>
                      <a:pt x="193" y="486"/>
                    </a:lnTo>
                    <a:lnTo>
                      <a:pt x="191" y="494"/>
                    </a:lnTo>
                    <a:lnTo>
                      <a:pt x="189" y="502"/>
                    </a:lnTo>
                    <a:lnTo>
                      <a:pt x="188" y="510"/>
                    </a:lnTo>
                    <a:lnTo>
                      <a:pt x="187" y="518"/>
                    </a:lnTo>
                    <a:lnTo>
                      <a:pt x="185" y="526"/>
                    </a:lnTo>
                    <a:lnTo>
                      <a:pt x="183" y="534"/>
                    </a:lnTo>
                    <a:lnTo>
                      <a:pt x="181" y="542"/>
                    </a:lnTo>
                    <a:lnTo>
                      <a:pt x="179" y="548"/>
                    </a:lnTo>
                    <a:lnTo>
                      <a:pt x="176" y="555"/>
                    </a:lnTo>
                    <a:lnTo>
                      <a:pt x="175" y="562"/>
                    </a:lnTo>
                    <a:lnTo>
                      <a:pt x="172" y="570"/>
                    </a:lnTo>
                    <a:lnTo>
                      <a:pt x="171" y="575"/>
                    </a:lnTo>
                    <a:lnTo>
                      <a:pt x="168" y="583"/>
                    </a:lnTo>
                    <a:lnTo>
                      <a:pt x="165" y="590"/>
                    </a:lnTo>
                    <a:lnTo>
                      <a:pt x="164" y="595"/>
                    </a:lnTo>
                    <a:lnTo>
                      <a:pt x="160" y="601"/>
                    </a:lnTo>
                    <a:lnTo>
                      <a:pt x="159" y="607"/>
                    </a:lnTo>
                    <a:lnTo>
                      <a:pt x="155" y="613"/>
                    </a:lnTo>
                    <a:lnTo>
                      <a:pt x="153" y="618"/>
                    </a:lnTo>
                    <a:lnTo>
                      <a:pt x="151" y="624"/>
                    </a:lnTo>
                    <a:lnTo>
                      <a:pt x="148" y="629"/>
                    </a:lnTo>
                    <a:lnTo>
                      <a:pt x="145" y="633"/>
                    </a:lnTo>
                    <a:lnTo>
                      <a:pt x="144" y="638"/>
                    </a:lnTo>
                    <a:lnTo>
                      <a:pt x="140" y="642"/>
                    </a:lnTo>
                    <a:lnTo>
                      <a:pt x="139" y="646"/>
                    </a:lnTo>
                    <a:lnTo>
                      <a:pt x="136" y="652"/>
                    </a:lnTo>
                    <a:lnTo>
                      <a:pt x="134" y="656"/>
                    </a:lnTo>
                    <a:lnTo>
                      <a:pt x="132" y="660"/>
                    </a:lnTo>
                    <a:lnTo>
                      <a:pt x="129" y="662"/>
                    </a:lnTo>
                    <a:lnTo>
                      <a:pt x="128" y="666"/>
                    </a:lnTo>
                    <a:lnTo>
                      <a:pt x="125" y="670"/>
                    </a:lnTo>
                    <a:lnTo>
                      <a:pt x="121" y="676"/>
                    </a:lnTo>
                    <a:lnTo>
                      <a:pt x="117" y="681"/>
                    </a:lnTo>
                    <a:lnTo>
                      <a:pt x="114" y="685"/>
                    </a:lnTo>
                    <a:lnTo>
                      <a:pt x="112" y="689"/>
                    </a:lnTo>
                    <a:lnTo>
                      <a:pt x="109" y="693"/>
                    </a:lnTo>
                    <a:lnTo>
                      <a:pt x="109" y="695"/>
                    </a:lnTo>
                    <a:lnTo>
                      <a:pt x="108" y="696"/>
                    </a:lnTo>
                    <a:lnTo>
                      <a:pt x="108" y="697"/>
                    </a:lnTo>
                    <a:lnTo>
                      <a:pt x="61" y="685"/>
                    </a:lnTo>
                    <a:lnTo>
                      <a:pt x="61" y="684"/>
                    </a:lnTo>
                    <a:lnTo>
                      <a:pt x="61" y="681"/>
                    </a:lnTo>
                    <a:lnTo>
                      <a:pt x="61" y="677"/>
                    </a:lnTo>
                    <a:lnTo>
                      <a:pt x="61" y="674"/>
                    </a:lnTo>
                    <a:lnTo>
                      <a:pt x="62" y="670"/>
                    </a:lnTo>
                    <a:lnTo>
                      <a:pt x="62" y="668"/>
                    </a:lnTo>
                    <a:lnTo>
                      <a:pt x="62" y="662"/>
                    </a:lnTo>
                    <a:lnTo>
                      <a:pt x="63" y="657"/>
                    </a:lnTo>
                    <a:lnTo>
                      <a:pt x="63" y="652"/>
                    </a:lnTo>
                    <a:lnTo>
                      <a:pt x="65" y="646"/>
                    </a:lnTo>
                    <a:lnTo>
                      <a:pt x="66" y="640"/>
                    </a:lnTo>
                    <a:lnTo>
                      <a:pt x="67" y="633"/>
                    </a:lnTo>
                    <a:lnTo>
                      <a:pt x="67" y="626"/>
                    </a:lnTo>
                    <a:lnTo>
                      <a:pt x="69" y="619"/>
                    </a:lnTo>
                    <a:lnTo>
                      <a:pt x="70" y="610"/>
                    </a:lnTo>
                    <a:lnTo>
                      <a:pt x="71" y="603"/>
                    </a:lnTo>
                    <a:lnTo>
                      <a:pt x="71" y="594"/>
                    </a:lnTo>
                    <a:lnTo>
                      <a:pt x="73" y="586"/>
                    </a:lnTo>
                    <a:lnTo>
                      <a:pt x="73" y="577"/>
                    </a:lnTo>
                    <a:lnTo>
                      <a:pt x="75" y="569"/>
                    </a:lnTo>
                    <a:lnTo>
                      <a:pt x="75" y="559"/>
                    </a:lnTo>
                    <a:lnTo>
                      <a:pt x="78" y="550"/>
                    </a:lnTo>
                    <a:lnTo>
                      <a:pt x="78" y="539"/>
                    </a:lnTo>
                    <a:lnTo>
                      <a:pt x="80" y="530"/>
                    </a:lnTo>
                    <a:lnTo>
                      <a:pt x="81" y="519"/>
                    </a:lnTo>
                    <a:lnTo>
                      <a:pt x="82" y="510"/>
                    </a:lnTo>
                    <a:lnTo>
                      <a:pt x="84" y="499"/>
                    </a:lnTo>
                    <a:lnTo>
                      <a:pt x="84" y="488"/>
                    </a:lnTo>
                    <a:lnTo>
                      <a:pt x="85" y="477"/>
                    </a:lnTo>
                    <a:lnTo>
                      <a:pt x="88" y="468"/>
                    </a:lnTo>
                    <a:lnTo>
                      <a:pt x="88" y="456"/>
                    </a:lnTo>
                    <a:lnTo>
                      <a:pt x="89" y="447"/>
                    </a:lnTo>
                    <a:lnTo>
                      <a:pt x="89" y="436"/>
                    </a:lnTo>
                    <a:lnTo>
                      <a:pt x="90" y="425"/>
                    </a:lnTo>
                    <a:lnTo>
                      <a:pt x="92" y="413"/>
                    </a:lnTo>
                    <a:lnTo>
                      <a:pt x="93" y="402"/>
                    </a:lnTo>
                    <a:lnTo>
                      <a:pt x="93" y="392"/>
                    </a:lnTo>
                    <a:lnTo>
                      <a:pt x="94" y="381"/>
                    </a:lnTo>
                    <a:lnTo>
                      <a:pt x="96" y="370"/>
                    </a:lnTo>
                    <a:lnTo>
                      <a:pt x="96" y="360"/>
                    </a:lnTo>
                    <a:lnTo>
                      <a:pt x="97" y="349"/>
                    </a:lnTo>
                    <a:lnTo>
                      <a:pt x="98" y="339"/>
                    </a:lnTo>
                    <a:lnTo>
                      <a:pt x="98" y="329"/>
                    </a:lnTo>
                    <a:lnTo>
                      <a:pt x="98" y="318"/>
                    </a:lnTo>
                    <a:lnTo>
                      <a:pt x="100" y="309"/>
                    </a:lnTo>
                    <a:lnTo>
                      <a:pt x="101" y="299"/>
                    </a:lnTo>
                    <a:lnTo>
                      <a:pt x="101" y="290"/>
                    </a:lnTo>
                    <a:lnTo>
                      <a:pt x="101" y="281"/>
                    </a:lnTo>
                    <a:lnTo>
                      <a:pt x="101" y="271"/>
                    </a:lnTo>
                    <a:lnTo>
                      <a:pt x="101" y="263"/>
                    </a:lnTo>
                    <a:lnTo>
                      <a:pt x="101" y="254"/>
                    </a:lnTo>
                    <a:lnTo>
                      <a:pt x="101" y="246"/>
                    </a:lnTo>
                    <a:lnTo>
                      <a:pt x="101" y="238"/>
                    </a:lnTo>
                    <a:lnTo>
                      <a:pt x="101" y="231"/>
                    </a:lnTo>
                    <a:lnTo>
                      <a:pt x="101" y="223"/>
                    </a:lnTo>
                    <a:lnTo>
                      <a:pt x="100" y="216"/>
                    </a:lnTo>
                    <a:lnTo>
                      <a:pt x="100" y="209"/>
                    </a:lnTo>
                    <a:lnTo>
                      <a:pt x="100" y="204"/>
                    </a:lnTo>
                    <a:lnTo>
                      <a:pt x="98" y="197"/>
                    </a:lnTo>
                    <a:lnTo>
                      <a:pt x="98" y="193"/>
                    </a:lnTo>
                    <a:lnTo>
                      <a:pt x="97" y="188"/>
                    </a:lnTo>
                    <a:lnTo>
                      <a:pt x="96" y="184"/>
                    </a:lnTo>
                    <a:lnTo>
                      <a:pt x="94" y="179"/>
                    </a:lnTo>
                    <a:lnTo>
                      <a:pt x="93" y="175"/>
                    </a:lnTo>
                    <a:lnTo>
                      <a:pt x="92" y="171"/>
                    </a:lnTo>
                    <a:lnTo>
                      <a:pt x="90" y="167"/>
                    </a:lnTo>
                    <a:lnTo>
                      <a:pt x="89" y="163"/>
                    </a:lnTo>
                    <a:lnTo>
                      <a:pt x="88" y="159"/>
                    </a:lnTo>
                    <a:lnTo>
                      <a:pt x="85" y="153"/>
                    </a:lnTo>
                    <a:lnTo>
                      <a:pt x="84" y="151"/>
                    </a:lnTo>
                    <a:lnTo>
                      <a:pt x="82" y="145"/>
                    </a:lnTo>
                    <a:lnTo>
                      <a:pt x="81" y="141"/>
                    </a:lnTo>
                    <a:lnTo>
                      <a:pt x="78" y="137"/>
                    </a:lnTo>
                    <a:lnTo>
                      <a:pt x="77" y="133"/>
                    </a:lnTo>
                    <a:lnTo>
                      <a:pt x="75" y="129"/>
                    </a:lnTo>
                    <a:lnTo>
                      <a:pt x="73" y="125"/>
                    </a:lnTo>
                    <a:lnTo>
                      <a:pt x="71" y="121"/>
                    </a:lnTo>
                    <a:lnTo>
                      <a:pt x="70" y="117"/>
                    </a:lnTo>
                    <a:lnTo>
                      <a:pt x="67" y="113"/>
                    </a:lnTo>
                    <a:lnTo>
                      <a:pt x="66" y="109"/>
                    </a:lnTo>
                    <a:lnTo>
                      <a:pt x="63" y="105"/>
                    </a:lnTo>
                    <a:lnTo>
                      <a:pt x="62" y="102"/>
                    </a:lnTo>
                    <a:lnTo>
                      <a:pt x="59" y="97"/>
                    </a:lnTo>
                    <a:lnTo>
                      <a:pt x="58" y="93"/>
                    </a:lnTo>
                    <a:lnTo>
                      <a:pt x="57" y="90"/>
                    </a:lnTo>
                    <a:lnTo>
                      <a:pt x="54" y="86"/>
                    </a:lnTo>
                    <a:lnTo>
                      <a:pt x="53" y="82"/>
                    </a:lnTo>
                    <a:lnTo>
                      <a:pt x="50" y="80"/>
                    </a:lnTo>
                    <a:lnTo>
                      <a:pt x="47" y="75"/>
                    </a:lnTo>
                    <a:lnTo>
                      <a:pt x="46" y="71"/>
                    </a:lnTo>
                    <a:lnTo>
                      <a:pt x="43" y="69"/>
                    </a:lnTo>
                    <a:lnTo>
                      <a:pt x="42" y="65"/>
                    </a:lnTo>
                    <a:lnTo>
                      <a:pt x="41" y="62"/>
                    </a:lnTo>
                    <a:lnTo>
                      <a:pt x="38" y="59"/>
                    </a:lnTo>
                    <a:lnTo>
                      <a:pt x="37" y="55"/>
                    </a:lnTo>
                    <a:lnTo>
                      <a:pt x="34" y="51"/>
                    </a:lnTo>
                    <a:lnTo>
                      <a:pt x="33" y="49"/>
                    </a:lnTo>
                    <a:lnTo>
                      <a:pt x="30" y="46"/>
                    </a:lnTo>
                    <a:lnTo>
                      <a:pt x="27" y="41"/>
                    </a:lnTo>
                    <a:lnTo>
                      <a:pt x="23" y="35"/>
                    </a:lnTo>
                    <a:lnTo>
                      <a:pt x="19" y="30"/>
                    </a:lnTo>
                    <a:lnTo>
                      <a:pt x="16" y="25"/>
                    </a:lnTo>
                    <a:lnTo>
                      <a:pt x="14" y="19"/>
                    </a:lnTo>
                    <a:lnTo>
                      <a:pt x="11" y="17"/>
                    </a:lnTo>
                    <a:lnTo>
                      <a:pt x="8" y="13"/>
                    </a:lnTo>
                    <a:lnTo>
                      <a:pt x="6" y="9"/>
                    </a:lnTo>
                    <a:lnTo>
                      <a:pt x="4" y="6"/>
                    </a:lnTo>
                    <a:lnTo>
                      <a:pt x="3" y="4"/>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77" name="Freeform 79">
                <a:extLst>
                  <a:ext uri="{FF2B5EF4-FFF2-40B4-BE49-F238E27FC236}">
                    <a16:creationId xmlns:a16="http://schemas.microsoft.com/office/drawing/2014/main" id="{F9F577BB-9BB4-406D-9E57-763AABBD4922}"/>
                  </a:ext>
                </a:extLst>
              </p:cNvPr>
              <p:cNvSpPr>
                <a:spLocks/>
              </p:cNvSpPr>
              <p:nvPr/>
            </p:nvSpPr>
            <p:spPr bwMode="auto">
              <a:xfrm>
                <a:off x="2984" y="883"/>
                <a:ext cx="106" cy="816"/>
              </a:xfrm>
              <a:custGeom>
                <a:avLst/>
                <a:gdLst>
                  <a:gd name="T0" fmla="*/ 139 w 92"/>
                  <a:gd name="T1" fmla="*/ 14 h 728"/>
                  <a:gd name="T2" fmla="*/ 33 w 92"/>
                  <a:gd name="T3" fmla="*/ 87 h 728"/>
                  <a:gd name="T4" fmla="*/ 3 w 92"/>
                  <a:gd name="T5" fmla="*/ 160 h 728"/>
                  <a:gd name="T6" fmla="*/ 0 w 92"/>
                  <a:gd name="T7" fmla="*/ 252 h 728"/>
                  <a:gd name="T8" fmla="*/ 0 w 92"/>
                  <a:gd name="T9" fmla="*/ 448 h 728"/>
                  <a:gd name="T10" fmla="*/ 0 w 92"/>
                  <a:gd name="T11" fmla="*/ 710 h 728"/>
                  <a:gd name="T12" fmla="*/ 0 w 92"/>
                  <a:gd name="T13" fmla="*/ 1002 h 728"/>
                  <a:gd name="T14" fmla="*/ 2 w 92"/>
                  <a:gd name="T15" fmla="*/ 1314 h 728"/>
                  <a:gd name="T16" fmla="*/ 3 w 92"/>
                  <a:gd name="T17" fmla="*/ 1606 h 728"/>
                  <a:gd name="T18" fmla="*/ 14 w 92"/>
                  <a:gd name="T19" fmla="*/ 1855 h 728"/>
                  <a:gd name="T20" fmla="*/ 14 w 92"/>
                  <a:gd name="T21" fmla="*/ 2035 h 728"/>
                  <a:gd name="T22" fmla="*/ 18 w 92"/>
                  <a:gd name="T23" fmla="*/ 2111 h 728"/>
                  <a:gd name="T24" fmla="*/ 89 w 92"/>
                  <a:gd name="T25" fmla="*/ 2089 h 728"/>
                  <a:gd name="T26" fmla="*/ 87 w 92"/>
                  <a:gd name="T27" fmla="*/ 1949 h 728"/>
                  <a:gd name="T28" fmla="*/ 85 w 92"/>
                  <a:gd name="T29" fmla="*/ 1723 h 728"/>
                  <a:gd name="T30" fmla="*/ 77 w 92"/>
                  <a:gd name="T31" fmla="*/ 1445 h 728"/>
                  <a:gd name="T32" fmla="*/ 76 w 92"/>
                  <a:gd name="T33" fmla="*/ 1133 h 728"/>
                  <a:gd name="T34" fmla="*/ 68 w 92"/>
                  <a:gd name="T35" fmla="*/ 834 h 728"/>
                  <a:gd name="T36" fmla="*/ 66 w 92"/>
                  <a:gd name="T37" fmla="*/ 551 h 728"/>
                  <a:gd name="T38" fmla="*/ 66 w 92"/>
                  <a:gd name="T39" fmla="*/ 329 h 728"/>
                  <a:gd name="T40" fmla="*/ 66 w 92"/>
                  <a:gd name="T41" fmla="*/ 194 h 728"/>
                  <a:gd name="T42" fmla="*/ 89 w 92"/>
                  <a:gd name="T43" fmla="*/ 114 h 728"/>
                  <a:gd name="T44" fmla="*/ 165 w 92"/>
                  <a:gd name="T45" fmla="*/ 68 h 728"/>
                  <a:gd name="T46" fmla="*/ 197 w 92"/>
                  <a:gd name="T47" fmla="*/ 90 h 728"/>
                  <a:gd name="T48" fmla="*/ 184 w 92"/>
                  <a:gd name="T49" fmla="*/ 167 h 728"/>
                  <a:gd name="T50" fmla="*/ 170 w 92"/>
                  <a:gd name="T51" fmla="*/ 258 h 728"/>
                  <a:gd name="T52" fmla="*/ 159 w 92"/>
                  <a:gd name="T53" fmla="*/ 367 h 728"/>
                  <a:gd name="T54" fmla="*/ 146 w 92"/>
                  <a:gd name="T55" fmla="*/ 489 h 728"/>
                  <a:gd name="T56" fmla="*/ 140 w 92"/>
                  <a:gd name="T57" fmla="*/ 621 h 728"/>
                  <a:gd name="T58" fmla="*/ 129 w 92"/>
                  <a:gd name="T59" fmla="*/ 760 h 728"/>
                  <a:gd name="T60" fmla="*/ 129 w 92"/>
                  <a:gd name="T61" fmla="*/ 894 h 728"/>
                  <a:gd name="T62" fmla="*/ 139 w 92"/>
                  <a:gd name="T63" fmla="*/ 1033 h 728"/>
                  <a:gd name="T64" fmla="*/ 141 w 92"/>
                  <a:gd name="T65" fmla="*/ 1178 h 728"/>
                  <a:gd name="T66" fmla="*/ 146 w 92"/>
                  <a:gd name="T67" fmla="*/ 1335 h 728"/>
                  <a:gd name="T68" fmla="*/ 146 w 92"/>
                  <a:gd name="T69" fmla="*/ 1495 h 728"/>
                  <a:gd name="T70" fmla="*/ 146 w 92"/>
                  <a:gd name="T71" fmla="*/ 1660 h 728"/>
                  <a:gd name="T72" fmla="*/ 146 w 92"/>
                  <a:gd name="T73" fmla="*/ 1806 h 728"/>
                  <a:gd name="T74" fmla="*/ 146 w 92"/>
                  <a:gd name="T75" fmla="*/ 1934 h 728"/>
                  <a:gd name="T76" fmla="*/ 146 w 92"/>
                  <a:gd name="T77" fmla="*/ 2034 h 728"/>
                  <a:gd name="T78" fmla="*/ 146 w 92"/>
                  <a:gd name="T79" fmla="*/ 2105 h 728"/>
                  <a:gd name="T80" fmla="*/ 255 w 92"/>
                  <a:gd name="T81" fmla="*/ 2087 h 728"/>
                  <a:gd name="T82" fmla="*/ 253 w 92"/>
                  <a:gd name="T83" fmla="*/ 1988 h 728"/>
                  <a:gd name="T84" fmla="*/ 251 w 92"/>
                  <a:gd name="T85" fmla="*/ 1845 h 728"/>
                  <a:gd name="T86" fmla="*/ 245 w 92"/>
                  <a:gd name="T87" fmla="*/ 1660 h 728"/>
                  <a:gd name="T88" fmla="*/ 235 w 92"/>
                  <a:gd name="T89" fmla="*/ 1454 h 728"/>
                  <a:gd name="T90" fmla="*/ 229 w 92"/>
                  <a:gd name="T91" fmla="*/ 1237 h 728"/>
                  <a:gd name="T92" fmla="*/ 228 w 92"/>
                  <a:gd name="T93" fmla="*/ 1032 h 728"/>
                  <a:gd name="T94" fmla="*/ 228 w 92"/>
                  <a:gd name="T95" fmla="*/ 837 h 728"/>
                  <a:gd name="T96" fmla="*/ 228 w 92"/>
                  <a:gd name="T97" fmla="*/ 686 h 728"/>
                  <a:gd name="T98" fmla="*/ 228 w 92"/>
                  <a:gd name="T99" fmla="*/ 570 h 728"/>
                  <a:gd name="T100" fmla="*/ 229 w 92"/>
                  <a:gd name="T101" fmla="*/ 456 h 728"/>
                  <a:gd name="T102" fmla="*/ 235 w 92"/>
                  <a:gd name="T103" fmla="*/ 354 h 728"/>
                  <a:gd name="T104" fmla="*/ 245 w 92"/>
                  <a:gd name="T105" fmla="*/ 270 h 728"/>
                  <a:gd name="T106" fmla="*/ 253 w 92"/>
                  <a:gd name="T107" fmla="*/ 189 h 728"/>
                  <a:gd name="T108" fmla="*/ 258 w 92"/>
                  <a:gd name="T109" fmla="*/ 118 h 728"/>
                  <a:gd name="T110" fmla="*/ 272 w 92"/>
                  <a:gd name="T111" fmla="*/ 29 h 7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2"/>
                  <a:gd name="T169" fmla="*/ 0 h 728"/>
                  <a:gd name="T170" fmla="*/ 92 w 92"/>
                  <a:gd name="T171" fmla="*/ 728 h 7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2" h="728">
                    <a:moveTo>
                      <a:pt x="63" y="0"/>
                    </a:moveTo>
                    <a:lnTo>
                      <a:pt x="62" y="0"/>
                    </a:lnTo>
                    <a:lnTo>
                      <a:pt x="61" y="0"/>
                    </a:lnTo>
                    <a:lnTo>
                      <a:pt x="57" y="0"/>
                    </a:lnTo>
                    <a:lnTo>
                      <a:pt x="54" y="2"/>
                    </a:lnTo>
                    <a:lnTo>
                      <a:pt x="50" y="3"/>
                    </a:lnTo>
                    <a:lnTo>
                      <a:pt x="45" y="4"/>
                    </a:lnTo>
                    <a:lnTo>
                      <a:pt x="39" y="6"/>
                    </a:lnTo>
                    <a:lnTo>
                      <a:pt x="35" y="10"/>
                    </a:lnTo>
                    <a:lnTo>
                      <a:pt x="29" y="13"/>
                    </a:lnTo>
                    <a:lnTo>
                      <a:pt x="23" y="17"/>
                    </a:lnTo>
                    <a:lnTo>
                      <a:pt x="18" y="21"/>
                    </a:lnTo>
                    <a:lnTo>
                      <a:pt x="14" y="26"/>
                    </a:lnTo>
                    <a:lnTo>
                      <a:pt x="11" y="29"/>
                    </a:lnTo>
                    <a:lnTo>
                      <a:pt x="10" y="31"/>
                    </a:lnTo>
                    <a:lnTo>
                      <a:pt x="8" y="34"/>
                    </a:lnTo>
                    <a:lnTo>
                      <a:pt x="6" y="38"/>
                    </a:lnTo>
                    <a:lnTo>
                      <a:pt x="4" y="41"/>
                    </a:lnTo>
                    <a:lnTo>
                      <a:pt x="4" y="45"/>
                    </a:lnTo>
                    <a:lnTo>
                      <a:pt x="3" y="49"/>
                    </a:lnTo>
                    <a:lnTo>
                      <a:pt x="3" y="54"/>
                    </a:lnTo>
                    <a:lnTo>
                      <a:pt x="2" y="55"/>
                    </a:lnTo>
                    <a:lnTo>
                      <a:pt x="2" y="59"/>
                    </a:lnTo>
                    <a:lnTo>
                      <a:pt x="0" y="62"/>
                    </a:lnTo>
                    <a:lnTo>
                      <a:pt x="0" y="67"/>
                    </a:lnTo>
                    <a:lnTo>
                      <a:pt x="0" y="73"/>
                    </a:lnTo>
                    <a:lnTo>
                      <a:pt x="0" y="79"/>
                    </a:lnTo>
                    <a:lnTo>
                      <a:pt x="0" y="86"/>
                    </a:lnTo>
                    <a:lnTo>
                      <a:pt x="0" y="96"/>
                    </a:lnTo>
                    <a:lnTo>
                      <a:pt x="0" y="102"/>
                    </a:lnTo>
                    <a:lnTo>
                      <a:pt x="0" y="112"/>
                    </a:lnTo>
                    <a:lnTo>
                      <a:pt x="0" y="121"/>
                    </a:lnTo>
                    <a:lnTo>
                      <a:pt x="0" y="132"/>
                    </a:lnTo>
                    <a:lnTo>
                      <a:pt x="0" y="141"/>
                    </a:lnTo>
                    <a:lnTo>
                      <a:pt x="0" y="153"/>
                    </a:lnTo>
                    <a:lnTo>
                      <a:pt x="0" y="164"/>
                    </a:lnTo>
                    <a:lnTo>
                      <a:pt x="0" y="177"/>
                    </a:lnTo>
                    <a:lnTo>
                      <a:pt x="0" y="188"/>
                    </a:lnTo>
                    <a:lnTo>
                      <a:pt x="0" y="201"/>
                    </a:lnTo>
                    <a:lnTo>
                      <a:pt x="0" y="213"/>
                    </a:lnTo>
                    <a:lnTo>
                      <a:pt x="0" y="228"/>
                    </a:lnTo>
                    <a:lnTo>
                      <a:pt x="0" y="242"/>
                    </a:lnTo>
                    <a:lnTo>
                      <a:pt x="0" y="255"/>
                    </a:lnTo>
                    <a:lnTo>
                      <a:pt x="0" y="270"/>
                    </a:lnTo>
                    <a:lnTo>
                      <a:pt x="0" y="285"/>
                    </a:lnTo>
                    <a:lnTo>
                      <a:pt x="0" y="299"/>
                    </a:lnTo>
                    <a:lnTo>
                      <a:pt x="0" y="314"/>
                    </a:lnTo>
                    <a:lnTo>
                      <a:pt x="0" y="329"/>
                    </a:lnTo>
                    <a:lnTo>
                      <a:pt x="0" y="343"/>
                    </a:lnTo>
                    <a:lnTo>
                      <a:pt x="0" y="358"/>
                    </a:lnTo>
                    <a:lnTo>
                      <a:pt x="0" y="374"/>
                    </a:lnTo>
                    <a:lnTo>
                      <a:pt x="0" y="389"/>
                    </a:lnTo>
                    <a:lnTo>
                      <a:pt x="2" y="405"/>
                    </a:lnTo>
                    <a:lnTo>
                      <a:pt x="2" y="420"/>
                    </a:lnTo>
                    <a:lnTo>
                      <a:pt x="2" y="435"/>
                    </a:lnTo>
                    <a:lnTo>
                      <a:pt x="2" y="451"/>
                    </a:lnTo>
                    <a:lnTo>
                      <a:pt x="2" y="465"/>
                    </a:lnTo>
                    <a:lnTo>
                      <a:pt x="2" y="480"/>
                    </a:lnTo>
                    <a:lnTo>
                      <a:pt x="2" y="495"/>
                    </a:lnTo>
                    <a:lnTo>
                      <a:pt x="2" y="508"/>
                    </a:lnTo>
                    <a:lnTo>
                      <a:pt x="3" y="523"/>
                    </a:lnTo>
                    <a:lnTo>
                      <a:pt x="3" y="538"/>
                    </a:lnTo>
                    <a:lnTo>
                      <a:pt x="3" y="551"/>
                    </a:lnTo>
                    <a:lnTo>
                      <a:pt x="3" y="563"/>
                    </a:lnTo>
                    <a:lnTo>
                      <a:pt x="3" y="577"/>
                    </a:lnTo>
                    <a:lnTo>
                      <a:pt x="3" y="589"/>
                    </a:lnTo>
                    <a:lnTo>
                      <a:pt x="4" y="602"/>
                    </a:lnTo>
                    <a:lnTo>
                      <a:pt x="4" y="614"/>
                    </a:lnTo>
                    <a:lnTo>
                      <a:pt x="4" y="625"/>
                    </a:lnTo>
                    <a:lnTo>
                      <a:pt x="4" y="636"/>
                    </a:lnTo>
                    <a:lnTo>
                      <a:pt x="4" y="646"/>
                    </a:lnTo>
                    <a:lnTo>
                      <a:pt x="4" y="656"/>
                    </a:lnTo>
                    <a:lnTo>
                      <a:pt x="4" y="666"/>
                    </a:lnTo>
                    <a:lnTo>
                      <a:pt x="4" y="674"/>
                    </a:lnTo>
                    <a:lnTo>
                      <a:pt x="4" y="682"/>
                    </a:lnTo>
                    <a:lnTo>
                      <a:pt x="4" y="689"/>
                    </a:lnTo>
                    <a:lnTo>
                      <a:pt x="4" y="697"/>
                    </a:lnTo>
                    <a:lnTo>
                      <a:pt x="4" y="703"/>
                    </a:lnTo>
                    <a:lnTo>
                      <a:pt x="4" y="708"/>
                    </a:lnTo>
                    <a:lnTo>
                      <a:pt x="4" y="712"/>
                    </a:lnTo>
                    <a:lnTo>
                      <a:pt x="6" y="717"/>
                    </a:lnTo>
                    <a:lnTo>
                      <a:pt x="6" y="720"/>
                    </a:lnTo>
                    <a:lnTo>
                      <a:pt x="6" y="723"/>
                    </a:lnTo>
                    <a:lnTo>
                      <a:pt x="6" y="724"/>
                    </a:lnTo>
                    <a:lnTo>
                      <a:pt x="30" y="728"/>
                    </a:lnTo>
                    <a:lnTo>
                      <a:pt x="30" y="727"/>
                    </a:lnTo>
                    <a:lnTo>
                      <a:pt x="30" y="725"/>
                    </a:lnTo>
                    <a:lnTo>
                      <a:pt x="30" y="723"/>
                    </a:lnTo>
                    <a:lnTo>
                      <a:pt x="30" y="720"/>
                    </a:lnTo>
                    <a:lnTo>
                      <a:pt x="30" y="716"/>
                    </a:lnTo>
                    <a:lnTo>
                      <a:pt x="30" y="711"/>
                    </a:lnTo>
                    <a:lnTo>
                      <a:pt x="30" y="705"/>
                    </a:lnTo>
                    <a:lnTo>
                      <a:pt x="30" y="700"/>
                    </a:lnTo>
                    <a:lnTo>
                      <a:pt x="29" y="692"/>
                    </a:lnTo>
                    <a:lnTo>
                      <a:pt x="29" y="685"/>
                    </a:lnTo>
                    <a:lnTo>
                      <a:pt x="29" y="676"/>
                    </a:lnTo>
                    <a:lnTo>
                      <a:pt x="29" y="668"/>
                    </a:lnTo>
                    <a:lnTo>
                      <a:pt x="29" y="658"/>
                    </a:lnTo>
                    <a:lnTo>
                      <a:pt x="29" y="649"/>
                    </a:lnTo>
                    <a:lnTo>
                      <a:pt x="29" y="638"/>
                    </a:lnTo>
                    <a:lnTo>
                      <a:pt x="29" y="628"/>
                    </a:lnTo>
                    <a:lnTo>
                      <a:pt x="27" y="615"/>
                    </a:lnTo>
                    <a:lnTo>
                      <a:pt x="27" y="603"/>
                    </a:lnTo>
                    <a:lnTo>
                      <a:pt x="27" y="590"/>
                    </a:lnTo>
                    <a:lnTo>
                      <a:pt x="27" y="578"/>
                    </a:lnTo>
                    <a:lnTo>
                      <a:pt x="26" y="565"/>
                    </a:lnTo>
                    <a:lnTo>
                      <a:pt x="26" y="551"/>
                    </a:lnTo>
                    <a:lnTo>
                      <a:pt x="26" y="538"/>
                    </a:lnTo>
                    <a:lnTo>
                      <a:pt x="26" y="524"/>
                    </a:lnTo>
                    <a:lnTo>
                      <a:pt x="26" y="510"/>
                    </a:lnTo>
                    <a:lnTo>
                      <a:pt x="26" y="495"/>
                    </a:lnTo>
                    <a:lnTo>
                      <a:pt x="25" y="480"/>
                    </a:lnTo>
                    <a:lnTo>
                      <a:pt x="25" y="465"/>
                    </a:lnTo>
                    <a:lnTo>
                      <a:pt x="25" y="451"/>
                    </a:lnTo>
                    <a:lnTo>
                      <a:pt x="25" y="435"/>
                    </a:lnTo>
                    <a:lnTo>
                      <a:pt x="25" y="420"/>
                    </a:lnTo>
                    <a:lnTo>
                      <a:pt x="25" y="405"/>
                    </a:lnTo>
                    <a:lnTo>
                      <a:pt x="25" y="389"/>
                    </a:lnTo>
                    <a:lnTo>
                      <a:pt x="25" y="374"/>
                    </a:lnTo>
                    <a:lnTo>
                      <a:pt x="23" y="358"/>
                    </a:lnTo>
                    <a:lnTo>
                      <a:pt x="23" y="343"/>
                    </a:lnTo>
                    <a:lnTo>
                      <a:pt x="23" y="329"/>
                    </a:lnTo>
                    <a:lnTo>
                      <a:pt x="23" y="314"/>
                    </a:lnTo>
                    <a:lnTo>
                      <a:pt x="23" y="299"/>
                    </a:lnTo>
                    <a:lnTo>
                      <a:pt x="23" y="285"/>
                    </a:lnTo>
                    <a:lnTo>
                      <a:pt x="22" y="270"/>
                    </a:lnTo>
                    <a:lnTo>
                      <a:pt x="22" y="255"/>
                    </a:lnTo>
                    <a:lnTo>
                      <a:pt x="22" y="242"/>
                    </a:lnTo>
                    <a:lnTo>
                      <a:pt x="22" y="228"/>
                    </a:lnTo>
                    <a:lnTo>
                      <a:pt x="21" y="213"/>
                    </a:lnTo>
                    <a:lnTo>
                      <a:pt x="21" y="201"/>
                    </a:lnTo>
                    <a:lnTo>
                      <a:pt x="21" y="189"/>
                    </a:lnTo>
                    <a:lnTo>
                      <a:pt x="21" y="177"/>
                    </a:lnTo>
                    <a:lnTo>
                      <a:pt x="21" y="165"/>
                    </a:lnTo>
                    <a:lnTo>
                      <a:pt x="21" y="153"/>
                    </a:lnTo>
                    <a:lnTo>
                      <a:pt x="21" y="142"/>
                    </a:lnTo>
                    <a:lnTo>
                      <a:pt x="21" y="133"/>
                    </a:lnTo>
                    <a:lnTo>
                      <a:pt x="21" y="122"/>
                    </a:lnTo>
                    <a:lnTo>
                      <a:pt x="21" y="113"/>
                    </a:lnTo>
                    <a:lnTo>
                      <a:pt x="21" y="105"/>
                    </a:lnTo>
                    <a:lnTo>
                      <a:pt x="21" y="97"/>
                    </a:lnTo>
                    <a:lnTo>
                      <a:pt x="21" y="90"/>
                    </a:lnTo>
                    <a:lnTo>
                      <a:pt x="21" y="82"/>
                    </a:lnTo>
                    <a:lnTo>
                      <a:pt x="21" y="77"/>
                    </a:lnTo>
                    <a:lnTo>
                      <a:pt x="21" y="71"/>
                    </a:lnTo>
                    <a:lnTo>
                      <a:pt x="21" y="67"/>
                    </a:lnTo>
                    <a:lnTo>
                      <a:pt x="21" y="63"/>
                    </a:lnTo>
                    <a:lnTo>
                      <a:pt x="21" y="61"/>
                    </a:lnTo>
                    <a:lnTo>
                      <a:pt x="22" y="59"/>
                    </a:lnTo>
                    <a:lnTo>
                      <a:pt x="22" y="53"/>
                    </a:lnTo>
                    <a:lnTo>
                      <a:pt x="25" y="49"/>
                    </a:lnTo>
                    <a:lnTo>
                      <a:pt x="26" y="43"/>
                    </a:lnTo>
                    <a:lnTo>
                      <a:pt x="30" y="39"/>
                    </a:lnTo>
                    <a:lnTo>
                      <a:pt x="33" y="35"/>
                    </a:lnTo>
                    <a:lnTo>
                      <a:pt x="37" y="33"/>
                    </a:lnTo>
                    <a:lnTo>
                      <a:pt x="39" y="30"/>
                    </a:lnTo>
                    <a:lnTo>
                      <a:pt x="45" y="29"/>
                    </a:lnTo>
                    <a:lnTo>
                      <a:pt x="49" y="27"/>
                    </a:lnTo>
                    <a:lnTo>
                      <a:pt x="53" y="25"/>
                    </a:lnTo>
                    <a:lnTo>
                      <a:pt x="55" y="23"/>
                    </a:lnTo>
                    <a:lnTo>
                      <a:pt x="59" y="23"/>
                    </a:lnTo>
                    <a:lnTo>
                      <a:pt x="65" y="23"/>
                    </a:lnTo>
                    <a:lnTo>
                      <a:pt x="66" y="23"/>
                    </a:lnTo>
                    <a:lnTo>
                      <a:pt x="66" y="25"/>
                    </a:lnTo>
                    <a:lnTo>
                      <a:pt x="65" y="27"/>
                    </a:lnTo>
                    <a:lnTo>
                      <a:pt x="65" y="31"/>
                    </a:lnTo>
                    <a:lnTo>
                      <a:pt x="63" y="35"/>
                    </a:lnTo>
                    <a:lnTo>
                      <a:pt x="63" y="41"/>
                    </a:lnTo>
                    <a:lnTo>
                      <a:pt x="62" y="43"/>
                    </a:lnTo>
                    <a:lnTo>
                      <a:pt x="62" y="46"/>
                    </a:lnTo>
                    <a:lnTo>
                      <a:pt x="62" y="50"/>
                    </a:lnTo>
                    <a:lnTo>
                      <a:pt x="62" y="54"/>
                    </a:lnTo>
                    <a:lnTo>
                      <a:pt x="61" y="57"/>
                    </a:lnTo>
                    <a:lnTo>
                      <a:pt x="61" y="61"/>
                    </a:lnTo>
                    <a:lnTo>
                      <a:pt x="59" y="65"/>
                    </a:lnTo>
                    <a:lnTo>
                      <a:pt x="59" y="69"/>
                    </a:lnTo>
                    <a:lnTo>
                      <a:pt x="58" y="73"/>
                    </a:lnTo>
                    <a:lnTo>
                      <a:pt x="58" y="78"/>
                    </a:lnTo>
                    <a:lnTo>
                      <a:pt x="57" y="82"/>
                    </a:lnTo>
                    <a:lnTo>
                      <a:pt x="57" y="88"/>
                    </a:lnTo>
                    <a:lnTo>
                      <a:pt x="55" y="93"/>
                    </a:lnTo>
                    <a:lnTo>
                      <a:pt x="55" y="97"/>
                    </a:lnTo>
                    <a:lnTo>
                      <a:pt x="55" y="102"/>
                    </a:lnTo>
                    <a:lnTo>
                      <a:pt x="55" y="108"/>
                    </a:lnTo>
                    <a:lnTo>
                      <a:pt x="54" y="113"/>
                    </a:lnTo>
                    <a:lnTo>
                      <a:pt x="54" y="118"/>
                    </a:lnTo>
                    <a:lnTo>
                      <a:pt x="53" y="125"/>
                    </a:lnTo>
                    <a:lnTo>
                      <a:pt x="53" y="132"/>
                    </a:lnTo>
                    <a:lnTo>
                      <a:pt x="51" y="137"/>
                    </a:lnTo>
                    <a:lnTo>
                      <a:pt x="51" y="142"/>
                    </a:lnTo>
                    <a:lnTo>
                      <a:pt x="50" y="148"/>
                    </a:lnTo>
                    <a:lnTo>
                      <a:pt x="50" y="155"/>
                    </a:lnTo>
                    <a:lnTo>
                      <a:pt x="50" y="161"/>
                    </a:lnTo>
                    <a:lnTo>
                      <a:pt x="49" y="168"/>
                    </a:lnTo>
                    <a:lnTo>
                      <a:pt x="49" y="173"/>
                    </a:lnTo>
                    <a:lnTo>
                      <a:pt x="49" y="181"/>
                    </a:lnTo>
                    <a:lnTo>
                      <a:pt x="47" y="187"/>
                    </a:lnTo>
                    <a:lnTo>
                      <a:pt x="47" y="193"/>
                    </a:lnTo>
                    <a:lnTo>
                      <a:pt x="46" y="200"/>
                    </a:lnTo>
                    <a:lnTo>
                      <a:pt x="46" y="207"/>
                    </a:lnTo>
                    <a:lnTo>
                      <a:pt x="46" y="213"/>
                    </a:lnTo>
                    <a:lnTo>
                      <a:pt x="45" y="220"/>
                    </a:lnTo>
                    <a:lnTo>
                      <a:pt x="45" y="227"/>
                    </a:lnTo>
                    <a:lnTo>
                      <a:pt x="45" y="235"/>
                    </a:lnTo>
                    <a:lnTo>
                      <a:pt x="45" y="240"/>
                    </a:lnTo>
                    <a:lnTo>
                      <a:pt x="45" y="247"/>
                    </a:lnTo>
                    <a:lnTo>
                      <a:pt x="43" y="254"/>
                    </a:lnTo>
                    <a:lnTo>
                      <a:pt x="43" y="260"/>
                    </a:lnTo>
                    <a:lnTo>
                      <a:pt x="43" y="267"/>
                    </a:lnTo>
                    <a:lnTo>
                      <a:pt x="43" y="275"/>
                    </a:lnTo>
                    <a:lnTo>
                      <a:pt x="43" y="280"/>
                    </a:lnTo>
                    <a:lnTo>
                      <a:pt x="43" y="289"/>
                    </a:lnTo>
                    <a:lnTo>
                      <a:pt x="43" y="295"/>
                    </a:lnTo>
                    <a:lnTo>
                      <a:pt x="43" y="301"/>
                    </a:lnTo>
                    <a:lnTo>
                      <a:pt x="43" y="307"/>
                    </a:lnTo>
                    <a:lnTo>
                      <a:pt x="43" y="315"/>
                    </a:lnTo>
                    <a:lnTo>
                      <a:pt x="43" y="322"/>
                    </a:lnTo>
                    <a:lnTo>
                      <a:pt x="45" y="327"/>
                    </a:lnTo>
                    <a:lnTo>
                      <a:pt x="45" y="334"/>
                    </a:lnTo>
                    <a:lnTo>
                      <a:pt x="45" y="342"/>
                    </a:lnTo>
                    <a:lnTo>
                      <a:pt x="45" y="347"/>
                    </a:lnTo>
                    <a:lnTo>
                      <a:pt x="45" y="354"/>
                    </a:lnTo>
                    <a:lnTo>
                      <a:pt x="45" y="361"/>
                    </a:lnTo>
                    <a:lnTo>
                      <a:pt x="46" y="368"/>
                    </a:lnTo>
                    <a:lnTo>
                      <a:pt x="46" y="374"/>
                    </a:lnTo>
                    <a:lnTo>
                      <a:pt x="46" y="381"/>
                    </a:lnTo>
                    <a:lnTo>
                      <a:pt x="46" y="389"/>
                    </a:lnTo>
                    <a:lnTo>
                      <a:pt x="47" y="396"/>
                    </a:lnTo>
                    <a:lnTo>
                      <a:pt x="47" y="404"/>
                    </a:lnTo>
                    <a:lnTo>
                      <a:pt x="47" y="410"/>
                    </a:lnTo>
                    <a:lnTo>
                      <a:pt x="47" y="418"/>
                    </a:lnTo>
                    <a:lnTo>
                      <a:pt x="47" y="425"/>
                    </a:lnTo>
                    <a:lnTo>
                      <a:pt x="47" y="433"/>
                    </a:lnTo>
                    <a:lnTo>
                      <a:pt x="49" y="441"/>
                    </a:lnTo>
                    <a:lnTo>
                      <a:pt x="49" y="449"/>
                    </a:lnTo>
                    <a:lnTo>
                      <a:pt x="49" y="457"/>
                    </a:lnTo>
                    <a:lnTo>
                      <a:pt x="49" y="465"/>
                    </a:lnTo>
                    <a:lnTo>
                      <a:pt x="49" y="473"/>
                    </a:lnTo>
                    <a:lnTo>
                      <a:pt x="49" y="481"/>
                    </a:lnTo>
                    <a:lnTo>
                      <a:pt x="49" y="490"/>
                    </a:lnTo>
                    <a:lnTo>
                      <a:pt x="49" y="496"/>
                    </a:lnTo>
                    <a:lnTo>
                      <a:pt x="49" y="506"/>
                    </a:lnTo>
                    <a:lnTo>
                      <a:pt x="49" y="512"/>
                    </a:lnTo>
                    <a:lnTo>
                      <a:pt x="49" y="522"/>
                    </a:lnTo>
                    <a:lnTo>
                      <a:pt x="49" y="528"/>
                    </a:lnTo>
                    <a:lnTo>
                      <a:pt x="49" y="536"/>
                    </a:lnTo>
                    <a:lnTo>
                      <a:pt x="49" y="544"/>
                    </a:lnTo>
                    <a:lnTo>
                      <a:pt x="49" y="552"/>
                    </a:lnTo>
                    <a:lnTo>
                      <a:pt x="49" y="559"/>
                    </a:lnTo>
                    <a:lnTo>
                      <a:pt x="49" y="569"/>
                    </a:lnTo>
                    <a:lnTo>
                      <a:pt x="49" y="575"/>
                    </a:lnTo>
                    <a:lnTo>
                      <a:pt x="50" y="583"/>
                    </a:lnTo>
                    <a:lnTo>
                      <a:pt x="49" y="590"/>
                    </a:lnTo>
                    <a:lnTo>
                      <a:pt x="49" y="598"/>
                    </a:lnTo>
                    <a:lnTo>
                      <a:pt x="49" y="605"/>
                    </a:lnTo>
                    <a:lnTo>
                      <a:pt x="49" y="611"/>
                    </a:lnTo>
                    <a:lnTo>
                      <a:pt x="49" y="618"/>
                    </a:lnTo>
                    <a:lnTo>
                      <a:pt x="49" y="625"/>
                    </a:lnTo>
                    <a:lnTo>
                      <a:pt x="49" y="632"/>
                    </a:lnTo>
                    <a:lnTo>
                      <a:pt x="49" y="638"/>
                    </a:lnTo>
                    <a:lnTo>
                      <a:pt x="49" y="645"/>
                    </a:lnTo>
                    <a:lnTo>
                      <a:pt x="49" y="650"/>
                    </a:lnTo>
                    <a:lnTo>
                      <a:pt x="49" y="656"/>
                    </a:lnTo>
                    <a:lnTo>
                      <a:pt x="49" y="662"/>
                    </a:lnTo>
                    <a:lnTo>
                      <a:pt x="49" y="666"/>
                    </a:lnTo>
                    <a:lnTo>
                      <a:pt x="49" y="672"/>
                    </a:lnTo>
                    <a:lnTo>
                      <a:pt x="49" y="677"/>
                    </a:lnTo>
                    <a:lnTo>
                      <a:pt x="49" y="682"/>
                    </a:lnTo>
                    <a:lnTo>
                      <a:pt x="49" y="686"/>
                    </a:lnTo>
                    <a:lnTo>
                      <a:pt x="49" y="692"/>
                    </a:lnTo>
                    <a:lnTo>
                      <a:pt x="49" y="696"/>
                    </a:lnTo>
                    <a:lnTo>
                      <a:pt x="49" y="700"/>
                    </a:lnTo>
                    <a:lnTo>
                      <a:pt x="49" y="703"/>
                    </a:lnTo>
                    <a:lnTo>
                      <a:pt x="49" y="707"/>
                    </a:lnTo>
                    <a:lnTo>
                      <a:pt x="49" y="709"/>
                    </a:lnTo>
                    <a:lnTo>
                      <a:pt x="49" y="713"/>
                    </a:lnTo>
                    <a:lnTo>
                      <a:pt x="49" y="717"/>
                    </a:lnTo>
                    <a:lnTo>
                      <a:pt x="49" y="721"/>
                    </a:lnTo>
                    <a:lnTo>
                      <a:pt x="49" y="723"/>
                    </a:lnTo>
                    <a:lnTo>
                      <a:pt x="49" y="724"/>
                    </a:lnTo>
                    <a:lnTo>
                      <a:pt x="85" y="724"/>
                    </a:lnTo>
                    <a:lnTo>
                      <a:pt x="85" y="723"/>
                    </a:lnTo>
                    <a:lnTo>
                      <a:pt x="85" y="720"/>
                    </a:lnTo>
                    <a:lnTo>
                      <a:pt x="85" y="717"/>
                    </a:lnTo>
                    <a:lnTo>
                      <a:pt x="85" y="715"/>
                    </a:lnTo>
                    <a:lnTo>
                      <a:pt x="85" y="711"/>
                    </a:lnTo>
                    <a:lnTo>
                      <a:pt x="85" y="707"/>
                    </a:lnTo>
                    <a:lnTo>
                      <a:pt x="84" y="703"/>
                    </a:lnTo>
                    <a:lnTo>
                      <a:pt x="84" y="699"/>
                    </a:lnTo>
                    <a:lnTo>
                      <a:pt x="84" y="693"/>
                    </a:lnTo>
                    <a:lnTo>
                      <a:pt x="84" y="688"/>
                    </a:lnTo>
                    <a:lnTo>
                      <a:pt x="84" y="681"/>
                    </a:lnTo>
                    <a:lnTo>
                      <a:pt x="84" y="676"/>
                    </a:lnTo>
                    <a:lnTo>
                      <a:pt x="84" y="669"/>
                    </a:lnTo>
                    <a:lnTo>
                      <a:pt x="84" y="662"/>
                    </a:lnTo>
                    <a:lnTo>
                      <a:pt x="82" y="656"/>
                    </a:lnTo>
                    <a:lnTo>
                      <a:pt x="82" y="648"/>
                    </a:lnTo>
                    <a:lnTo>
                      <a:pt x="82" y="640"/>
                    </a:lnTo>
                    <a:lnTo>
                      <a:pt x="82" y="632"/>
                    </a:lnTo>
                    <a:lnTo>
                      <a:pt x="81" y="623"/>
                    </a:lnTo>
                    <a:lnTo>
                      <a:pt x="81" y="614"/>
                    </a:lnTo>
                    <a:lnTo>
                      <a:pt x="81" y="606"/>
                    </a:lnTo>
                    <a:lnTo>
                      <a:pt x="81" y="597"/>
                    </a:lnTo>
                    <a:lnTo>
                      <a:pt x="81" y="587"/>
                    </a:lnTo>
                    <a:lnTo>
                      <a:pt x="81" y="578"/>
                    </a:lnTo>
                    <a:lnTo>
                      <a:pt x="81" y="569"/>
                    </a:lnTo>
                    <a:lnTo>
                      <a:pt x="81" y="559"/>
                    </a:lnTo>
                    <a:lnTo>
                      <a:pt x="80" y="548"/>
                    </a:lnTo>
                    <a:lnTo>
                      <a:pt x="80" y="539"/>
                    </a:lnTo>
                    <a:lnTo>
                      <a:pt x="80" y="528"/>
                    </a:lnTo>
                    <a:lnTo>
                      <a:pt x="80" y="519"/>
                    </a:lnTo>
                    <a:lnTo>
                      <a:pt x="80" y="508"/>
                    </a:lnTo>
                    <a:lnTo>
                      <a:pt x="78" y="498"/>
                    </a:lnTo>
                    <a:lnTo>
                      <a:pt x="78" y="487"/>
                    </a:lnTo>
                    <a:lnTo>
                      <a:pt x="78" y="476"/>
                    </a:lnTo>
                    <a:lnTo>
                      <a:pt x="77" y="465"/>
                    </a:lnTo>
                    <a:lnTo>
                      <a:pt x="77" y="456"/>
                    </a:lnTo>
                    <a:lnTo>
                      <a:pt x="77" y="445"/>
                    </a:lnTo>
                    <a:lnTo>
                      <a:pt x="77" y="435"/>
                    </a:lnTo>
                    <a:lnTo>
                      <a:pt x="77" y="424"/>
                    </a:lnTo>
                    <a:lnTo>
                      <a:pt x="77" y="413"/>
                    </a:lnTo>
                    <a:lnTo>
                      <a:pt x="76" y="402"/>
                    </a:lnTo>
                    <a:lnTo>
                      <a:pt x="76" y="393"/>
                    </a:lnTo>
                    <a:lnTo>
                      <a:pt x="76" y="382"/>
                    </a:lnTo>
                    <a:lnTo>
                      <a:pt x="76" y="373"/>
                    </a:lnTo>
                    <a:lnTo>
                      <a:pt x="76" y="362"/>
                    </a:lnTo>
                    <a:lnTo>
                      <a:pt x="76" y="353"/>
                    </a:lnTo>
                    <a:lnTo>
                      <a:pt x="76" y="342"/>
                    </a:lnTo>
                    <a:lnTo>
                      <a:pt x="76" y="333"/>
                    </a:lnTo>
                    <a:lnTo>
                      <a:pt x="76" y="323"/>
                    </a:lnTo>
                    <a:lnTo>
                      <a:pt x="76" y="314"/>
                    </a:lnTo>
                    <a:lnTo>
                      <a:pt x="76" y="305"/>
                    </a:lnTo>
                    <a:lnTo>
                      <a:pt x="76" y="297"/>
                    </a:lnTo>
                    <a:lnTo>
                      <a:pt x="76" y="287"/>
                    </a:lnTo>
                    <a:lnTo>
                      <a:pt x="76" y="279"/>
                    </a:lnTo>
                    <a:lnTo>
                      <a:pt x="76" y="270"/>
                    </a:lnTo>
                    <a:lnTo>
                      <a:pt x="76" y="263"/>
                    </a:lnTo>
                    <a:lnTo>
                      <a:pt x="76" y="255"/>
                    </a:lnTo>
                    <a:lnTo>
                      <a:pt x="76" y="248"/>
                    </a:lnTo>
                    <a:lnTo>
                      <a:pt x="76" y="242"/>
                    </a:lnTo>
                    <a:lnTo>
                      <a:pt x="76" y="235"/>
                    </a:lnTo>
                    <a:lnTo>
                      <a:pt x="76" y="230"/>
                    </a:lnTo>
                    <a:lnTo>
                      <a:pt x="76" y="224"/>
                    </a:lnTo>
                    <a:lnTo>
                      <a:pt x="76" y="218"/>
                    </a:lnTo>
                    <a:lnTo>
                      <a:pt x="76" y="212"/>
                    </a:lnTo>
                    <a:lnTo>
                      <a:pt x="76" y="205"/>
                    </a:lnTo>
                    <a:lnTo>
                      <a:pt x="76" y="200"/>
                    </a:lnTo>
                    <a:lnTo>
                      <a:pt x="76" y="195"/>
                    </a:lnTo>
                    <a:lnTo>
                      <a:pt x="76" y="189"/>
                    </a:lnTo>
                    <a:lnTo>
                      <a:pt x="76" y="184"/>
                    </a:lnTo>
                    <a:lnTo>
                      <a:pt x="76" y="179"/>
                    </a:lnTo>
                    <a:lnTo>
                      <a:pt x="76" y="173"/>
                    </a:lnTo>
                    <a:lnTo>
                      <a:pt x="76" y="168"/>
                    </a:lnTo>
                    <a:lnTo>
                      <a:pt x="76" y="163"/>
                    </a:lnTo>
                    <a:lnTo>
                      <a:pt x="77" y="157"/>
                    </a:lnTo>
                    <a:lnTo>
                      <a:pt x="77" y="152"/>
                    </a:lnTo>
                    <a:lnTo>
                      <a:pt x="77" y="146"/>
                    </a:lnTo>
                    <a:lnTo>
                      <a:pt x="78" y="142"/>
                    </a:lnTo>
                    <a:lnTo>
                      <a:pt x="78" y="137"/>
                    </a:lnTo>
                    <a:lnTo>
                      <a:pt x="78" y="132"/>
                    </a:lnTo>
                    <a:lnTo>
                      <a:pt x="78" y="128"/>
                    </a:lnTo>
                    <a:lnTo>
                      <a:pt x="78" y="122"/>
                    </a:lnTo>
                    <a:lnTo>
                      <a:pt x="80" y="118"/>
                    </a:lnTo>
                    <a:lnTo>
                      <a:pt x="80" y="113"/>
                    </a:lnTo>
                    <a:lnTo>
                      <a:pt x="80" y="109"/>
                    </a:lnTo>
                    <a:lnTo>
                      <a:pt x="81" y="105"/>
                    </a:lnTo>
                    <a:lnTo>
                      <a:pt x="81" y="101"/>
                    </a:lnTo>
                    <a:lnTo>
                      <a:pt x="81" y="96"/>
                    </a:lnTo>
                    <a:lnTo>
                      <a:pt x="81" y="92"/>
                    </a:lnTo>
                    <a:lnTo>
                      <a:pt x="81" y="86"/>
                    </a:lnTo>
                    <a:lnTo>
                      <a:pt x="82" y="84"/>
                    </a:lnTo>
                    <a:lnTo>
                      <a:pt x="82" y="79"/>
                    </a:lnTo>
                    <a:lnTo>
                      <a:pt x="82" y="75"/>
                    </a:lnTo>
                    <a:lnTo>
                      <a:pt x="84" y="71"/>
                    </a:lnTo>
                    <a:lnTo>
                      <a:pt x="84" y="69"/>
                    </a:lnTo>
                    <a:lnTo>
                      <a:pt x="84" y="65"/>
                    </a:lnTo>
                    <a:lnTo>
                      <a:pt x="84" y="61"/>
                    </a:lnTo>
                    <a:lnTo>
                      <a:pt x="85" y="57"/>
                    </a:lnTo>
                    <a:lnTo>
                      <a:pt x="85" y="54"/>
                    </a:lnTo>
                    <a:lnTo>
                      <a:pt x="85" y="50"/>
                    </a:lnTo>
                    <a:lnTo>
                      <a:pt x="85" y="46"/>
                    </a:lnTo>
                    <a:lnTo>
                      <a:pt x="85" y="43"/>
                    </a:lnTo>
                    <a:lnTo>
                      <a:pt x="86" y="41"/>
                    </a:lnTo>
                    <a:lnTo>
                      <a:pt x="86" y="35"/>
                    </a:lnTo>
                    <a:lnTo>
                      <a:pt x="88" y="30"/>
                    </a:lnTo>
                    <a:lnTo>
                      <a:pt x="88" y="25"/>
                    </a:lnTo>
                    <a:lnTo>
                      <a:pt x="89" y="21"/>
                    </a:lnTo>
                    <a:lnTo>
                      <a:pt x="89" y="17"/>
                    </a:lnTo>
                    <a:lnTo>
                      <a:pt x="90" y="14"/>
                    </a:lnTo>
                    <a:lnTo>
                      <a:pt x="90" y="10"/>
                    </a:lnTo>
                    <a:lnTo>
                      <a:pt x="90" y="8"/>
                    </a:lnTo>
                    <a:lnTo>
                      <a:pt x="92" y="4"/>
                    </a:lnTo>
                    <a:lnTo>
                      <a:pt x="63" y="0"/>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78" name="Freeform 80">
                <a:extLst>
                  <a:ext uri="{FF2B5EF4-FFF2-40B4-BE49-F238E27FC236}">
                    <a16:creationId xmlns:a16="http://schemas.microsoft.com/office/drawing/2014/main" id="{EA6D332D-5197-4C74-8CC9-18D5D00E408A}"/>
                  </a:ext>
                </a:extLst>
              </p:cNvPr>
              <p:cNvSpPr>
                <a:spLocks/>
              </p:cNvSpPr>
              <p:nvPr/>
            </p:nvSpPr>
            <p:spPr bwMode="auto">
              <a:xfrm>
                <a:off x="3055" y="868"/>
                <a:ext cx="212" cy="45"/>
              </a:xfrm>
              <a:custGeom>
                <a:avLst/>
                <a:gdLst>
                  <a:gd name="T0" fmla="*/ 2 w 177"/>
                  <a:gd name="T1" fmla="*/ 24 h 40"/>
                  <a:gd name="T2" fmla="*/ 501 w 177"/>
                  <a:gd name="T3" fmla="*/ 0 h 40"/>
                  <a:gd name="T4" fmla="*/ 508 w 177"/>
                  <a:gd name="T5" fmla="*/ 75 h 40"/>
                  <a:gd name="T6" fmla="*/ 506 w 177"/>
                  <a:gd name="T7" fmla="*/ 75 h 40"/>
                  <a:gd name="T8" fmla="*/ 490 w 177"/>
                  <a:gd name="T9" fmla="*/ 75 h 40"/>
                  <a:gd name="T10" fmla="*/ 480 w 177"/>
                  <a:gd name="T11" fmla="*/ 75 h 40"/>
                  <a:gd name="T12" fmla="*/ 471 w 177"/>
                  <a:gd name="T13" fmla="*/ 75 h 40"/>
                  <a:gd name="T14" fmla="*/ 459 w 177"/>
                  <a:gd name="T15" fmla="*/ 75 h 40"/>
                  <a:gd name="T16" fmla="*/ 446 w 177"/>
                  <a:gd name="T17" fmla="*/ 75 h 40"/>
                  <a:gd name="T18" fmla="*/ 435 w 177"/>
                  <a:gd name="T19" fmla="*/ 69 h 40"/>
                  <a:gd name="T20" fmla="*/ 416 w 177"/>
                  <a:gd name="T21" fmla="*/ 69 h 40"/>
                  <a:gd name="T22" fmla="*/ 402 w 177"/>
                  <a:gd name="T23" fmla="*/ 69 h 40"/>
                  <a:gd name="T24" fmla="*/ 386 w 177"/>
                  <a:gd name="T25" fmla="*/ 69 h 40"/>
                  <a:gd name="T26" fmla="*/ 370 w 177"/>
                  <a:gd name="T27" fmla="*/ 69 h 40"/>
                  <a:gd name="T28" fmla="*/ 363 w 177"/>
                  <a:gd name="T29" fmla="*/ 69 h 40"/>
                  <a:gd name="T30" fmla="*/ 353 w 177"/>
                  <a:gd name="T31" fmla="*/ 69 h 40"/>
                  <a:gd name="T32" fmla="*/ 345 w 177"/>
                  <a:gd name="T33" fmla="*/ 69 h 40"/>
                  <a:gd name="T34" fmla="*/ 327 w 177"/>
                  <a:gd name="T35" fmla="*/ 69 h 40"/>
                  <a:gd name="T36" fmla="*/ 308 w 177"/>
                  <a:gd name="T37" fmla="*/ 69 h 40"/>
                  <a:gd name="T38" fmla="*/ 298 w 177"/>
                  <a:gd name="T39" fmla="*/ 69 h 40"/>
                  <a:gd name="T40" fmla="*/ 291 w 177"/>
                  <a:gd name="T41" fmla="*/ 69 h 40"/>
                  <a:gd name="T42" fmla="*/ 278 w 177"/>
                  <a:gd name="T43" fmla="*/ 69 h 40"/>
                  <a:gd name="T44" fmla="*/ 271 w 177"/>
                  <a:gd name="T45" fmla="*/ 69 h 40"/>
                  <a:gd name="T46" fmla="*/ 259 w 177"/>
                  <a:gd name="T47" fmla="*/ 69 h 40"/>
                  <a:gd name="T48" fmla="*/ 247 w 177"/>
                  <a:gd name="T49" fmla="*/ 69 h 40"/>
                  <a:gd name="T50" fmla="*/ 242 w 177"/>
                  <a:gd name="T51" fmla="*/ 69 h 40"/>
                  <a:gd name="T52" fmla="*/ 230 w 177"/>
                  <a:gd name="T53" fmla="*/ 69 h 40"/>
                  <a:gd name="T54" fmla="*/ 221 w 177"/>
                  <a:gd name="T55" fmla="*/ 69 h 40"/>
                  <a:gd name="T56" fmla="*/ 207 w 177"/>
                  <a:gd name="T57" fmla="*/ 69 h 40"/>
                  <a:gd name="T58" fmla="*/ 202 w 177"/>
                  <a:gd name="T59" fmla="*/ 69 h 40"/>
                  <a:gd name="T60" fmla="*/ 191 w 177"/>
                  <a:gd name="T61" fmla="*/ 69 h 40"/>
                  <a:gd name="T62" fmla="*/ 179 w 177"/>
                  <a:gd name="T63" fmla="*/ 75 h 40"/>
                  <a:gd name="T64" fmla="*/ 160 w 177"/>
                  <a:gd name="T65" fmla="*/ 75 h 40"/>
                  <a:gd name="T66" fmla="*/ 142 w 177"/>
                  <a:gd name="T67" fmla="*/ 75 h 40"/>
                  <a:gd name="T68" fmla="*/ 125 w 177"/>
                  <a:gd name="T69" fmla="*/ 78 h 40"/>
                  <a:gd name="T70" fmla="*/ 111 w 177"/>
                  <a:gd name="T71" fmla="*/ 79 h 40"/>
                  <a:gd name="T72" fmla="*/ 99 w 177"/>
                  <a:gd name="T73" fmla="*/ 88 h 40"/>
                  <a:gd name="T74" fmla="*/ 84 w 177"/>
                  <a:gd name="T75" fmla="*/ 89 h 40"/>
                  <a:gd name="T76" fmla="*/ 75 w 177"/>
                  <a:gd name="T77" fmla="*/ 92 h 40"/>
                  <a:gd name="T78" fmla="*/ 62 w 177"/>
                  <a:gd name="T79" fmla="*/ 100 h 40"/>
                  <a:gd name="T80" fmla="*/ 61 w 177"/>
                  <a:gd name="T81" fmla="*/ 103 h 40"/>
                  <a:gd name="T82" fmla="*/ 43 w 177"/>
                  <a:gd name="T83" fmla="*/ 112 h 40"/>
                  <a:gd name="T84" fmla="*/ 30 w 177"/>
                  <a:gd name="T85" fmla="*/ 115 h 40"/>
                  <a:gd name="T86" fmla="*/ 19 w 177"/>
                  <a:gd name="T87" fmla="*/ 115 h 40"/>
                  <a:gd name="T88" fmla="*/ 17 w 177"/>
                  <a:gd name="T89" fmla="*/ 115 h 40"/>
                  <a:gd name="T90" fmla="*/ 2 w 177"/>
                  <a:gd name="T91" fmla="*/ 103 h 40"/>
                  <a:gd name="T92" fmla="*/ 2 w 177"/>
                  <a:gd name="T93" fmla="*/ 89 h 40"/>
                  <a:gd name="T94" fmla="*/ 0 w 177"/>
                  <a:gd name="T95" fmla="*/ 75 h 40"/>
                  <a:gd name="T96" fmla="*/ 0 w 177"/>
                  <a:gd name="T97" fmla="*/ 67 h 40"/>
                  <a:gd name="T98" fmla="*/ 0 w 177"/>
                  <a:gd name="T99" fmla="*/ 54 h 40"/>
                  <a:gd name="T100" fmla="*/ 2 w 177"/>
                  <a:gd name="T101" fmla="*/ 47 h 40"/>
                  <a:gd name="T102" fmla="*/ 2 w 177"/>
                  <a:gd name="T103" fmla="*/ 30 h 40"/>
                  <a:gd name="T104" fmla="*/ 2 w 177"/>
                  <a:gd name="T105" fmla="*/ 24 h 40"/>
                  <a:gd name="T106" fmla="*/ 2 w 177"/>
                  <a:gd name="T107" fmla="*/ 24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40"/>
                  <a:gd name="T164" fmla="*/ 177 w 177"/>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40">
                    <a:moveTo>
                      <a:pt x="2" y="9"/>
                    </a:moveTo>
                    <a:lnTo>
                      <a:pt x="175" y="0"/>
                    </a:lnTo>
                    <a:lnTo>
                      <a:pt x="177" y="26"/>
                    </a:lnTo>
                    <a:lnTo>
                      <a:pt x="176" y="26"/>
                    </a:lnTo>
                    <a:lnTo>
                      <a:pt x="171" y="26"/>
                    </a:lnTo>
                    <a:lnTo>
                      <a:pt x="168" y="26"/>
                    </a:lnTo>
                    <a:lnTo>
                      <a:pt x="164" y="26"/>
                    </a:lnTo>
                    <a:lnTo>
                      <a:pt x="160" y="26"/>
                    </a:lnTo>
                    <a:lnTo>
                      <a:pt x="156" y="26"/>
                    </a:lnTo>
                    <a:lnTo>
                      <a:pt x="151" y="24"/>
                    </a:lnTo>
                    <a:lnTo>
                      <a:pt x="145" y="24"/>
                    </a:lnTo>
                    <a:lnTo>
                      <a:pt x="140" y="24"/>
                    </a:lnTo>
                    <a:lnTo>
                      <a:pt x="133" y="24"/>
                    </a:lnTo>
                    <a:lnTo>
                      <a:pt x="129" y="24"/>
                    </a:lnTo>
                    <a:lnTo>
                      <a:pt x="126" y="24"/>
                    </a:lnTo>
                    <a:lnTo>
                      <a:pt x="124" y="24"/>
                    </a:lnTo>
                    <a:lnTo>
                      <a:pt x="120" y="24"/>
                    </a:lnTo>
                    <a:lnTo>
                      <a:pt x="114" y="24"/>
                    </a:lnTo>
                    <a:lnTo>
                      <a:pt x="108" y="24"/>
                    </a:lnTo>
                    <a:lnTo>
                      <a:pt x="104" y="24"/>
                    </a:lnTo>
                    <a:lnTo>
                      <a:pt x="101" y="24"/>
                    </a:lnTo>
                    <a:lnTo>
                      <a:pt x="97" y="24"/>
                    </a:lnTo>
                    <a:lnTo>
                      <a:pt x="93" y="24"/>
                    </a:lnTo>
                    <a:lnTo>
                      <a:pt x="90" y="24"/>
                    </a:lnTo>
                    <a:lnTo>
                      <a:pt x="86" y="24"/>
                    </a:lnTo>
                    <a:lnTo>
                      <a:pt x="84" y="24"/>
                    </a:lnTo>
                    <a:lnTo>
                      <a:pt x="80" y="24"/>
                    </a:lnTo>
                    <a:lnTo>
                      <a:pt x="77" y="24"/>
                    </a:lnTo>
                    <a:lnTo>
                      <a:pt x="73" y="24"/>
                    </a:lnTo>
                    <a:lnTo>
                      <a:pt x="70" y="24"/>
                    </a:lnTo>
                    <a:lnTo>
                      <a:pt x="67" y="24"/>
                    </a:lnTo>
                    <a:lnTo>
                      <a:pt x="61" y="26"/>
                    </a:lnTo>
                    <a:lnTo>
                      <a:pt x="55" y="26"/>
                    </a:lnTo>
                    <a:lnTo>
                      <a:pt x="49" y="26"/>
                    </a:lnTo>
                    <a:lnTo>
                      <a:pt x="43" y="27"/>
                    </a:lnTo>
                    <a:lnTo>
                      <a:pt x="38" y="28"/>
                    </a:lnTo>
                    <a:lnTo>
                      <a:pt x="34" y="30"/>
                    </a:lnTo>
                    <a:lnTo>
                      <a:pt x="29" y="31"/>
                    </a:lnTo>
                    <a:lnTo>
                      <a:pt x="26" y="32"/>
                    </a:lnTo>
                    <a:lnTo>
                      <a:pt x="22" y="35"/>
                    </a:lnTo>
                    <a:lnTo>
                      <a:pt x="21" y="36"/>
                    </a:lnTo>
                    <a:lnTo>
                      <a:pt x="15" y="39"/>
                    </a:lnTo>
                    <a:lnTo>
                      <a:pt x="11" y="40"/>
                    </a:lnTo>
                    <a:lnTo>
                      <a:pt x="7" y="40"/>
                    </a:lnTo>
                    <a:lnTo>
                      <a:pt x="6" y="40"/>
                    </a:lnTo>
                    <a:lnTo>
                      <a:pt x="2" y="36"/>
                    </a:lnTo>
                    <a:lnTo>
                      <a:pt x="2" y="31"/>
                    </a:lnTo>
                    <a:lnTo>
                      <a:pt x="0" y="26"/>
                    </a:lnTo>
                    <a:lnTo>
                      <a:pt x="0" y="23"/>
                    </a:lnTo>
                    <a:lnTo>
                      <a:pt x="0" y="19"/>
                    </a:lnTo>
                    <a:lnTo>
                      <a:pt x="2" y="16"/>
                    </a:lnTo>
                    <a:lnTo>
                      <a:pt x="2" y="11"/>
                    </a:lnTo>
                    <a:lnTo>
                      <a:pt x="2" y="9"/>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79" name="Freeform 81">
                <a:extLst>
                  <a:ext uri="{FF2B5EF4-FFF2-40B4-BE49-F238E27FC236}">
                    <a16:creationId xmlns:a16="http://schemas.microsoft.com/office/drawing/2014/main" id="{6E9A53DF-C6E2-43C6-8FB1-EEDAC880023C}"/>
                  </a:ext>
                </a:extLst>
              </p:cNvPr>
              <p:cNvSpPr>
                <a:spLocks/>
              </p:cNvSpPr>
              <p:nvPr/>
            </p:nvSpPr>
            <p:spPr bwMode="auto">
              <a:xfrm>
                <a:off x="3220" y="966"/>
                <a:ext cx="271" cy="128"/>
              </a:xfrm>
              <a:custGeom>
                <a:avLst/>
                <a:gdLst>
                  <a:gd name="T0" fmla="*/ 0 w 243"/>
                  <a:gd name="T1" fmla="*/ 293 h 119"/>
                  <a:gd name="T2" fmla="*/ 18 w 243"/>
                  <a:gd name="T3" fmla="*/ 259 h 119"/>
                  <a:gd name="T4" fmla="*/ 37 w 243"/>
                  <a:gd name="T5" fmla="*/ 227 h 119"/>
                  <a:gd name="T6" fmla="*/ 67 w 243"/>
                  <a:gd name="T7" fmla="*/ 182 h 119"/>
                  <a:gd name="T8" fmla="*/ 97 w 243"/>
                  <a:gd name="T9" fmla="*/ 145 h 119"/>
                  <a:gd name="T10" fmla="*/ 139 w 243"/>
                  <a:gd name="T11" fmla="*/ 114 h 119"/>
                  <a:gd name="T12" fmla="*/ 177 w 243"/>
                  <a:gd name="T13" fmla="*/ 78 h 119"/>
                  <a:gd name="T14" fmla="*/ 218 w 243"/>
                  <a:gd name="T15" fmla="*/ 47 h 119"/>
                  <a:gd name="T16" fmla="*/ 260 w 243"/>
                  <a:gd name="T17" fmla="*/ 23 h 119"/>
                  <a:gd name="T18" fmla="*/ 308 w 243"/>
                  <a:gd name="T19" fmla="*/ 3 h 119"/>
                  <a:gd name="T20" fmla="*/ 356 w 243"/>
                  <a:gd name="T21" fmla="*/ 1 h 119"/>
                  <a:gd name="T22" fmla="*/ 401 w 243"/>
                  <a:gd name="T23" fmla="*/ 1 h 119"/>
                  <a:gd name="T24" fmla="*/ 448 w 243"/>
                  <a:gd name="T25" fmla="*/ 16 h 119"/>
                  <a:gd name="T26" fmla="*/ 495 w 243"/>
                  <a:gd name="T27" fmla="*/ 42 h 119"/>
                  <a:gd name="T28" fmla="*/ 541 w 243"/>
                  <a:gd name="T29" fmla="*/ 69 h 119"/>
                  <a:gd name="T30" fmla="*/ 585 w 243"/>
                  <a:gd name="T31" fmla="*/ 105 h 119"/>
                  <a:gd name="T32" fmla="*/ 629 w 243"/>
                  <a:gd name="T33" fmla="*/ 145 h 119"/>
                  <a:gd name="T34" fmla="*/ 660 w 243"/>
                  <a:gd name="T35" fmla="*/ 182 h 119"/>
                  <a:gd name="T36" fmla="*/ 689 w 243"/>
                  <a:gd name="T37" fmla="*/ 225 h 119"/>
                  <a:gd name="T38" fmla="*/ 704 w 243"/>
                  <a:gd name="T39" fmla="*/ 252 h 119"/>
                  <a:gd name="T40" fmla="*/ 715 w 243"/>
                  <a:gd name="T41" fmla="*/ 288 h 119"/>
                  <a:gd name="T42" fmla="*/ 675 w 243"/>
                  <a:gd name="T43" fmla="*/ 303 h 119"/>
                  <a:gd name="T44" fmla="*/ 638 w 243"/>
                  <a:gd name="T45" fmla="*/ 320 h 119"/>
                  <a:gd name="T46" fmla="*/ 581 w 243"/>
                  <a:gd name="T47" fmla="*/ 321 h 119"/>
                  <a:gd name="T48" fmla="*/ 547 w 243"/>
                  <a:gd name="T49" fmla="*/ 329 h 119"/>
                  <a:gd name="T50" fmla="*/ 516 w 243"/>
                  <a:gd name="T51" fmla="*/ 330 h 119"/>
                  <a:gd name="T52" fmla="*/ 490 w 243"/>
                  <a:gd name="T53" fmla="*/ 332 h 119"/>
                  <a:gd name="T54" fmla="*/ 458 w 243"/>
                  <a:gd name="T55" fmla="*/ 332 h 119"/>
                  <a:gd name="T56" fmla="*/ 426 w 243"/>
                  <a:gd name="T57" fmla="*/ 342 h 119"/>
                  <a:gd name="T58" fmla="*/ 401 w 243"/>
                  <a:gd name="T59" fmla="*/ 342 h 119"/>
                  <a:gd name="T60" fmla="*/ 370 w 243"/>
                  <a:gd name="T61" fmla="*/ 343 h 119"/>
                  <a:gd name="T62" fmla="*/ 326 w 243"/>
                  <a:gd name="T63" fmla="*/ 346 h 119"/>
                  <a:gd name="T64" fmla="*/ 288 w 243"/>
                  <a:gd name="T65" fmla="*/ 346 h 119"/>
                  <a:gd name="T66" fmla="*/ 260 w 243"/>
                  <a:gd name="T67" fmla="*/ 346 h 119"/>
                  <a:gd name="T68" fmla="*/ 231 w 243"/>
                  <a:gd name="T69" fmla="*/ 343 h 119"/>
                  <a:gd name="T70" fmla="*/ 189 w 243"/>
                  <a:gd name="T71" fmla="*/ 332 h 119"/>
                  <a:gd name="T72" fmla="*/ 160 w 243"/>
                  <a:gd name="T73" fmla="*/ 330 h 119"/>
                  <a:gd name="T74" fmla="*/ 125 w 243"/>
                  <a:gd name="T75" fmla="*/ 329 h 119"/>
                  <a:gd name="T76" fmla="*/ 90 w 243"/>
                  <a:gd name="T77" fmla="*/ 324 h 119"/>
                  <a:gd name="T78" fmla="*/ 60 w 243"/>
                  <a:gd name="T79" fmla="*/ 321 h 119"/>
                  <a:gd name="T80" fmla="*/ 33 w 243"/>
                  <a:gd name="T81" fmla="*/ 320 h 119"/>
                  <a:gd name="T82" fmla="*/ 0 w 243"/>
                  <a:gd name="T83" fmla="*/ 310 h 1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3"/>
                  <a:gd name="T127" fmla="*/ 0 h 119"/>
                  <a:gd name="T128" fmla="*/ 243 w 243"/>
                  <a:gd name="T129" fmla="*/ 119 h 1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3" h="119">
                    <a:moveTo>
                      <a:pt x="0" y="107"/>
                    </a:moveTo>
                    <a:lnTo>
                      <a:pt x="0" y="103"/>
                    </a:lnTo>
                    <a:lnTo>
                      <a:pt x="0" y="101"/>
                    </a:lnTo>
                    <a:lnTo>
                      <a:pt x="2" y="97"/>
                    </a:lnTo>
                    <a:lnTo>
                      <a:pt x="4" y="94"/>
                    </a:lnTo>
                    <a:lnTo>
                      <a:pt x="6" y="89"/>
                    </a:lnTo>
                    <a:lnTo>
                      <a:pt x="7" y="85"/>
                    </a:lnTo>
                    <a:lnTo>
                      <a:pt x="10" y="81"/>
                    </a:lnTo>
                    <a:lnTo>
                      <a:pt x="12" y="78"/>
                    </a:lnTo>
                    <a:lnTo>
                      <a:pt x="15" y="72"/>
                    </a:lnTo>
                    <a:lnTo>
                      <a:pt x="18" y="68"/>
                    </a:lnTo>
                    <a:lnTo>
                      <a:pt x="22" y="63"/>
                    </a:lnTo>
                    <a:lnTo>
                      <a:pt x="26" y="60"/>
                    </a:lnTo>
                    <a:lnTo>
                      <a:pt x="28" y="55"/>
                    </a:lnTo>
                    <a:lnTo>
                      <a:pt x="32" y="51"/>
                    </a:lnTo>
                    <a:lnTo>
                      <a:pt x="36" y="47"/>
                    </a:lnTo>
                    <a:lnTo>
                      <a:pt x="42" y="43"/>
                    </a:lnTo>
                    <a:lnTo>
                      <a:pt x="46" y="39"/>
                    </a:lnTo>
                    <a:lnTo>
                      <a:pt x="50" y="35"/>
                    </a:lnTo>
                    <a:lnTo>
                      <a:pt x="54" y="31"/>
                    </a:lnTo>
                    <a:lnTo>
                      <a:pt x="59" y="27"/>
                    </a:lnTo>
                    <a:lnTo>
                      <a:pt x="63" y="24"/>
                    </a:lnTo>
                    <a:lnTo>
                      <a:pt x="69" y="20"/>
                    </a:lnTo>
                    <a:lnTo>
                      <a:pt x="74" y="16"/>
                    </a:lnTo>
                    <a:lnTo>
                      <a:pt x="79" y="15"/>
                    </a:lnTo>
                    <a:lnTo>
                      <a:pt x="83" y="11"/>
                    </a:lnTo>
                    <a:lnTo>
                      <a:pt x="89" y="8"/>
                    </a:lnTo>
                    <a:lnTo>
                      <a:pt x="94" y="7"/>
                    </a:lnTo>
                    <a:lnTo>
                      <a:pt x="99" y="5"/>
                    </a:lnTo>
                    <a:lnTo>
                      <a:pt x="105" y="3"/>
                    </a:lnTo>
                    <a:lnTo>
                      <a:pt x="110" y="1"/>
                    </a:lnTo>
                    <a:lnTo>
                      <a:pt x="116" y="1"/>
                    </a:lnTo>
                    <a:lnTo>
                      <a:pt x="121" y="1"/>
                    </a:lnTo>
                    <a:lnTo>
                      <a:pt x="125" y="0"/>
                    </a:lnTo>
                    <a:lnTo>
                      <a:pt x="130" y="0"/>
                    </a:lnTo>
                    <a:lnTo>
                      <a:pt x="136" y="1"/>
                    </a:lnTo>
                    <a:lnTo>
                      <a:pt x="141" y="3"/>
                    </a:lnTo>
                    <a:lnTo>
                      <a:pt x="146" y="4"/>
                    </a:lnTo>
                    <a:lnTo>
                      <a:pt x="152" y="5"/>
                    </a:lnTo>
                    <a:lnTo>
                      <a:pt x="157" y="8"/>
                    </a:lnTo>
                    <a:lnTo>
                      <a:pt x="163" y="11"/>
                    </a:lnTo>
                    <a:lnTo>
                      <a:pt x="168" y="14"/>
                    </a:lnTo>
                    <a:lnTo>
                      <a:pt x="173" y="18"/>
                    </a:lnTo>
                    <a:lnTo>
                      <a:pt x="179" y="22"/>
                    </a:lnTo>
                    <a:lnTo>
                      <a:pt x="184" y="24"/>
                    </a:lnTo>
                    <a:lnTo>
                      <a:pt x="188" y="28"/>
                    </a:lnTo>
                    <a:lnTo>
                      <a:pt x="193" y="32"/>
                    </a:lnTo>
                    <a:lnTo>
                      <a:pt x="199" y="36"/>
                    </a:lnTo>
                    <a:lnTo>
                      <a:pt x="204" y="42"/>
                    </a:lnTo>
                    <a:lnTo>
                      <a:pt x="208" y="46"/>
                    </a:lnTo>
                    <a:lnTo>
                      <a:pt x="213" y="51"/>
                    </a:lnTo>
                    <a:lnTo>
                      <a:pt x="217" y="55"/>
                    </a:lnTo>
                    <a:lnTo>
                      <a:pt x="222" y="59"/>
                    </a:lnTo>
                    <a:lnTo>
                      <a:pt x="224" y="63"/>
                    </a:lnTo>
                    <a:lnTo>
                      <a:pt x="228" y="67"/>
                    </a:lnTo>
                    <a:lnTo>
                      <a:pt x="231" y="72"/>
                    </a:lnTo>
                    <a:lnTo>
                      <a:pt x="234" y="77"/>
                    </a:lnTo>
                    <a:lnTo>
                      <a:pt x="236" y="79"/>
                    </a:lnTo>
                    <a:lnTo>
                      <a:pt x="239" y="83"/>
                    </a:lnTo>
                    <a:lnTo>
                      <a:pt x="239" y="86"/>
                    </a:lnTo>
                    <a:lnTo>
                      <a:pt x="242" y="90"/>
                    </a:lnTo>
                    <a:lnTo>
                      <a:pt x="243" y="95"/>
                    </a:lnTo>
                    <a:lnTo>
                      <a:pt x="243" y="99"/>
                    </a:lnTo>
                    <a:lnTo>
                      <a:pt x="239" y="101"/>
                    </a:lnTo>
                    <a:lnTo>
                      <a:pt x="234" y="103"/>
                    </a:lnTo>
                    <a:lnTo>
                      <a:pt x="230" y="103"/>
                    </a:lnTo>
                    <a:lnTo>
                      <a:pt x="226" y="106"/>
                    </a:lnTo>
                    <a:lnTo>
                      <a:pt x="220" y="106"/>
                    </a:lnTo>
                    <a:lnTo>
                      <a:pt x="216" y="109"/>
                    </a:lnTo>
                    <a:lnTo>
                      <a:pt x="209" y="109"/>
                    </a:lnTo>
                    <a:lnTo>
                      <a:pt x="204" y="110"/>
                    </a:lnTo>
                    <a:lnTo>
                      <a:pt x="197" y="110"/>
                    </a:lnTo>
                    <a:lnTo>
                      <a:pt x="192" y="111"/>
                    </a:lnTo>
                    <a:lnTo>
                      <a:pt x="188" y="111"/>
                    </a:lnTo>
                    <a:lnTo>
                      <a:pt x="185" y="113"/>
                    </a:lnTo>
                    <a:lnTo>
                      <a:pt x="183" y="113"/>
                    </a:lnTo>
                    <a:lnTo>
                      <a:pt x="179" y="114"/>
                    </a:lnTo>
                    <a:lnTo>
                      <a:pt x="176" y="114"/>
                    </a:lnTo>
                    <a:lnTo>
                      <a:pt x="172" y="114"/>
                    </a:lnTo>
                    <a:lnTo>
                      <a:pt x="169" y="114"/>
                    </a:lnTo>
                    <a:lnTo>
                      <a:pt x="167" y="115"/>
                    </a:lnTo>
                    <a:lnTo>
                      <a:pt x="163" y="115"/>
                    </a:lnTo>
                    <a:lnTo>
                      <a:pt x="158" y="115"/>
                    </a:lnTo>
                    <a:lnTo>
                      <a:pt x="156" y="115"/>
                    </a:lnTo>
                    <a:lnTo>
                      <a:pt x="152" y="115"/>
                    </a:lnTo>
                    <a:lnTo>
                      <a:pt x="149" y="115"/>
                    </a:lnTo>
                    <a:lnTo>
                      <a:pt x="145" y="117"/>
                    </a:lnTo>
                    <a:lnTo>
                      <a:pt x="142" y="117"/>
                    </a:lnTo>
                    <a:lnTo>
                      <a:pt x="140" y="117"/>
                    </a:lnTo>
                    <a:lnTo>
                      <a:pt x="136" y="117"/>
                    </a:lnTo>
                    <a:lnTo>
                      <a:pt x="132" y="117"/>
                    </a:lnTo>
                    <a:lnTo>
                      <a:pt x="129" y="117"/>
                    </a:lnTo>
                    <a:lnTo>
                      <a:pt x="126" y="118"/>
                    </a:lnTo>
                    <a:lnTo>
                      <a:pt x="121" y="118"/>
                    </a:lnTo>
                    <a:lnTo>
                      <a:pt x="116" y="119"/>
                    </a:lnTo>
                    <a:lnTo>
                      <a:pt x="110" y="119"/>
                    </a:lnTo>
                    <a:lnTo>
                      <a:pt x="106" y="119"/>
                    </a:lnTo>
                    <a:lnTo>
                      <a:pt x="101" y="119"/>
                    </a:lnTo>
                    <a:lnTo>
                      <a:pt x="97" y="119"/>
                    </a:lnTo>
                    <a:lnTo>
                      <a:pt x="94" y="119"/>
                    </a:lnTo>
                    <a:lnTo>
                      <a:pt x="91" y="119"/>
                    </a:lnTo>
                    <a:lnTo>
                      <a:pt x="89" y="119"/>
                    </a:lnTo>
                    <a:lnTo>
                      <a:pt x="87" y="119"/>
                    </a:lnTo>
                    <a:lnTo>
                      <a:pt x="85" y="118"/>
                    </a:lnTo>
                    <a:lnTo>
                      <a:pt x="79" y="118"/>
                    </a:lnTo>
                    <a:lnTo>
                      <a:pt x="74" y="117"/>
                    </a:lnTo>
                    <a:lnTo>
                      <a:pt x="69" y="117"/>
                    </a:lnTo>
                    <a:lnTo>
                      <a:pt x="65" y="115"/>
                    </a:lnTo>
                    <a:lnTo>
                      <a:pt x="61" y="115"/>
                    </a:lnTo>
                    <a:lnTo>
                      <a:pt x="57" y="114"/>
                    </a:lnTo>
                    <a:lnTo>
                      <a:pt x="54" y="114"/>
                    </a:lnTo>
                    <a:lnTo>
                      <a:pt x="50" y="114"/>
                    </a:lnTo>
                    <a:lnTo>
                      <a:pt x="46" y="113"/>
                    </a:lnTo>
                    <a:lnTo>
                      <a:pt x="42" y="113"/>
                    </a:lnTo>
                    <a:lnTo>
                      <a:pt x="39" y="113"/>
                    </a:lnTo>
                    <a:lnTo>
                      <a:pt x="35" y="111"/>
                    </a:lnTo>
                    <a:lnTo>
                      <a:pt x="31" y="111"/>
                    </a:lnTo>
                    <a:lnTo>
                      <a:pt x="27" y="110"/>
                    </a:lnTo>
                    <a:lnTo>
                      <a:pt x="24" y="110"/>
                    </a:lnTo>
                    <a:lnTo>
                      <a:pt x="20" y="110"/>
                    </a:lnTo>
                    <a:lnTo>
                      <a:pt x="16" y="109"/>
                    </a:lnTo>
                    <a:lnTo>
                      <a:pt x="14" y="109"/>
                    </a:lnTo>
                    <a:lnTo>
                      <a:pt x="11" y="109"/>
                    </a:lnTo>
                    <a:lnTo>
                      <a:pt x="6" y="109"/>
                    </a:lnTo>
                    <a:lnTo>
                      <a:pt x="3" y="107"/>
                    </a:lnTo>
                    <a:lnTo>
                      <a:pt x="0" y="107"/>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80" name="Freeform 82">
                <a:extLst>
                  <a:ext uri="{FF2B5EF4-FFF2-40B4-BE49-F238E27FC236}">
                    <a16:creationId xmlns:a16="http://schemas.microsoft.com/office/drawing/2014/main" id="{4FF0DCB6-0936-44BC-9312-A367D2B35DB1}"/>
                  </a:ext>
                </a:extLst>
              </p:cNvPr>
              <p:cNvSpPr>
                <a:spLocks/>
              </p:cNvSpPr>
              <p:nvPr/>
            </p:nvSpPr>
            <p:spPr bwMode="auto">
              <a:xfrm>
                <a:off x="3291" y="1593"/>
                <a:ext cx="165" cy="106"/>
              </a:xfrm>
              <a:custGeom>
                <a:avLst/>
                <a:gdLst>
                  <a:gd name="T0" fmla="*/ 0 w 139"/>
                  <a:gd name="T1" fmla="*/ 277 h 90"/>
                  <a:gd name="T2" fmla="*/ 16 w 139"/>
                  <a:gd name="T3" fmla="*/ 277 h 90"/>
                  <a:gd name="T4" fmla="*/ 37 w 139"/>
                  <a:gd name="T5" fmla="*/ 277 h 90"/>
                  <a:gd name="T6" fmla="*/ 60 w 139"/>
                  <a:gd name="T7" fmla="*/ 277 h 90"/>
                  <a:gd name="T8" fmla="*/ 89 w 139"/>
                  <a:gd name="T9" fmla="*/ 271 h 90"/>
                  <a:gd name="T10" fmla="*/ 124 w 139"/>
                  <a:gd name="T11" fmla="*/ 271 h 90"/>
                  <a:gd name="T12" fmla="*/ 159 w 139"/>
                  <a:gd name="T13" fmla="*/ 271 h 90"/>
                  <a:gd name="T14" fmla="*/ 193 w 139"/>
                  <a:gd name="T15" fmla="*/ 271 h 90"/>
                  <a:gd name="T16" fmla="*/ 229 w 139"/>
                  <a:gd name="T17" fmla="*/ 270 h 90"/>
                  <a:gd name="T18" fmla="*/ 272 w 139"/>
                  <a:gd name="T19" fmla="*/ 270 h 90"/>
                  <a:gd name="T20" fmla="*/ 304 w 139"/>
                  <a:gd name="T21" fmla="*/ 263 h 90"/>
                  <a:gd name="T22" fmla="*/ 337 w 139"/>
                  <a:gd name="T23" fmla="*/ 263 h 90"/>
                  <a:gd name="T24" fmla="*/ 366 w 139"/>
                  <a:gd name="T25" fmla="*/ 256 h 90"/>
                  <a:gd name="T26" fmla="*/ 387 w 139"/>
                  <a:gd name="T27" fmla="*/ 250 h 90"/>
                  <a:gd name="T28" fmla="*/ 413 w 139"/>
                  <a:gd name="T29" fmla="*/ 238 h 90"/>
                  <a:gd name="T30" fmla="*/ 413 w 139"/>
                  <a:gd name="T31" fmla="*/ 220 h 90"/>
                  <a:gd name="T32" fmla="*/ 415 w 139"/>
                  <a:gd name="T33" fmla="*/ 186 h 90"/>
                  <a:gd name="T34" fmla="*/ 413 w 139"/>
                  <a:gd name="T35" fmla="*/ 151 h 90"/>
                  <a:gd name="T36" fmla="*/ 411 w 139"/>
                  <a:gd name="T37" fmla="*/ 122 h 90"/>
                  <a:gd name="T38" fmla="*/ 401 w 139"/>
                  <a:gd name="T39" fmla="*/ 85 h 90"/>
                  <a:gd name="T40" fmla="*/ 392 w 139"/>
                  <a:gd name="T41" fmla="*/ 48 h 90"/>
                  <a:gd name="T42" fmla="*/ 381 w 139"/>
                  <a:gd name="T43" fmla="*/ 23 h 90"/>
                  <a:gd name="T44" fmla="*/ 366 w 139"/>
                  <a:gd name="T45" fmla="*/ 14 h 90"/>
                  <a:gd name="T46" fmla="*/ 337 w 139"/>
                  <a:gd name="T47" fmla="*/ 0 h 90"/>
                  <a:gd name="T48" fmla="*/ 322 w 139"/>
                  <a:gd name="T49" fmla="*/ 0 h 90"/>
                  <a:gd name="T50" fmla="*/ 289 w 139"/>
                  <a:gd name="T51" fmla="*/ 0 h 90"/>
                  <a:gd name="T52" fmla="*/ 259 w 139"/>
                  <a:gd name="T53" fmla="*/ 0 h 90"/>
                  <a:gd name="T54" fmla="*/ 229 w 139"/>
                  <a:gd name="T55" fmla="*/ 0 h 90"/>
                  <a:gd name="T56" fmla="*/ 201 w 139"/>
                  <a:gd name="T57" fmla="*/ 0 h 90"/>
                  <a:gd name="T58" fmla="*/ 166 w 139"/>
                  <a:gd name="T59" fmla="*/ 0 h 90"/>
                  <a:gd name="T60" fmla="*/ 138 w 139"/>
                  <a:gd name="T61" fmla="*/ 0 h 90"/>
                  <a:gd name="T62" fmla="*/ 110 w 139"/>
                  <a:gd name="T63" fmla="*/ 0 h 90"/>
                  <a:gd name="T64" fmla="*/ 76 w 139"/>
                  <a:gd name="T65" fmla="*/ 1 h 90"/>
                  <a:gd name="T66" fmla="*/ 49 w 139"/>
                  <a:gd name="T67" fmla="*/ 1 h 90"/>
                  <a:gd name="T68" fmla="*/ 29 w 139"/>
                  <a:gd name="T69" fmla="*/ 2 h 90"/>
                  <a:gd name="T70" fmla="*/ 16 w 139"/>
                  <a:gd name="T71" fmla="*/ 2 h 90"/>
                  <a:gd name="T72" fmla="*/ 0 w 139"/>
                  <a:gd name="T73" fmla="*/ 14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9"/>
                  <a:gd name="T112" fmla="*/ 0 h 90"/>
                  <a:gd name="T113" fmla="*/ 139 w 139"/>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9" h="90">
                    <a:moveTo>
                      <a:pt x="0" y="4"/>
                    </a:moveTo>
                    <a:lnTo>
                      <a:pt x="0" y="90"/>
                    </a:lnTo>
                    <a:lnTo>
                      <a:pt x="1" y="90"/>
                    </a:lnTo>
                    <a:lnTo>
                      <a:pt x="5" y="90"/>
                    </a:lnTo>
                    <a:lnTo>
                      <a:pt x="8" y="90"/>
                    </a:lnTo>
                    <a:lnTo>
                      <a:pt x="12" y="90"/>
                    </a:lnTo>
                    <a:lnTo>
                      <a:pt x="16" y="90"/>
                    </a:lnTo>
                    <a:lnTo>
                      <a:pt x="20" y="90"/>
                    </a:lnTo>
                    <a:lnTo>
                      <a:pt x="25" y="88"/>
                    </a:lnTo>
                    <a:lnTo>
                      <a:pt x="30" y="88"/>
                    </a:lnTo>
                    <a:lnTo>
                      <a:pt x="36" y="88"/>
                    </a:lnTo>
                    <a:lnTo>
                      <a:pt x="41" y="88"/>
                    </a:lnTo>
                    <a:lnTo>
                      <a:pt x="47" y="88"/>
                    </a:lnTo>
                    <a:lnTo>
                      <a:pt x="53" y="88"/>
                    </a:lnTo>
                    <a:lnTo>
                      <a:pt x="60" y="88"/>
                    </a:lnTo>
                    <a:lnTo>
                      <a:pt x="65" y="88"/>
                    </a:lnTo>
                    <a:lnTo>
                      <a:pt x="72" y="88"/>
                    </a:lnTo>
                    <a:lnTo>
                      <a:pt x="77" y="87"/>
                    </a:lnTo>
                    <a:lnTo>
                      <a:pt x="84" y="87"/>
                    </a:lnTo>
                    <a:lnTo>
                      <a:pt x="91" y="87"/>
                    </a:lnTo>
                    <a:lnTo>
                      <a:pt x="96" y="87"/>
                    </a:lnTo>
                    <a:lnTo>
                      <a:pt x="102" y="85"/>
                    </a:lnTo>
                    <a:lnTo>
                      <a:pt x="107" y="85"/>
                    </a:lnTo>
                    <a:lnTo>
                      <a:pt x="112" y="85"/>
                    </a:lnTo>
                    <a:lnTo>
                      <a:pt x="116" y="84"/>
                    </a:lnTo>
                    <a:lnTo>
                      <a:pt x="122" y="83"/>
                    </a:lnTo>
                    <a:lnTo>
                      <a:pt x="126" y="81"/>
                    </a:lnTo>
                    <a:lnTo>
                      <a:pt x="130" y="81"/>
                    </a:lnTo>
                    <a:lnTo>
                      <a:pt x="134" y="80"/>
                    </a:lnTo>
                    <a:lnTo>
                      <a:pt x="138" y="77"/>
                    </a:lnTo>
                    <a:lnTo>
                      <a:pt x="138" y="75"/>
                    </a:lnTo>
                    <a:lnTo>
                      <a:pt x="138" y="71"/>
                    </a:lnTo>
                    <a:lnTo>
                      <a:pt x="138" y="65"/>
                    </a:lnTo>
                    <a:lnTo>
                      <a:pt x="139" y="61"/>
                    </a:lnTo>
                    <a:lnTo>
                      <a:pt x="138" y="56"/>
                    </a:lnTo>
                    <a:lnTo>
                      <a:pt x="138" y="49"/>
                    </a:lnTo>
                    <a:lnTo>
                      <a:pt x="136" y="44"/>
                    </a:lnTo>
                    <a:lnTo>
                      <a:pt x="136" y="39"/>
                    </a:lnTo>
                    <a:lnTo>
                      <a:pt x="135" y="32"/>
                    </a:lnTo>
                    <a:lnTo>
                      <a:pt x="134" y="27"/>
                    </a:lnTo>
                    <a:lnTo>
                      <a:pt x="131" y="21"/>
                    </a:lnTo>
                    <a:lnTo>
                      <a:pt x="131" y="16"/>
                    </a:lnTo>
                    <a:lnTo>
                      <a:pt x="128" y="10"/>
                    </a:lnTo>
                    <a:lnTo>
                      <a:pt x="127" y="8"/>
                    </a:lnTo>
                    <a:lnTo>
                      <a:pt x="124" y="4"/>
                    </a:lnTo>
                    <a:lnTo>
                      <a:pt x="122" y="4"/>
                    </a:lnTo>
                    <a:lnTo>
                      <a:pt x="118" y="1"/>
                    </a:lnTo>
                    <a:lnTo>
                      <a:pt x="112" y="0"/>
                    </a:lnTo>
                    <a:lnTo>
                      <a:pt x="110" y="0"/>
                    </a:lnTo>
                    <a:lnTo>
                      <a:pt x="106" y="0"/>
                    </a:lnTo>
                    <a:lnTo>
                      <a:pt x="102" y="0"/>
                    </a:lnTo>
                    <a:lnTo>
                      <a:pt x="97" y="0"/>
                    </a:lnTo>
                    <a:lnTo>
                      <a:pt x="92" y="0"/>
                    </a:lnTo>
                    <a:lnTo>
                      <a:pt x="87" y="0"/>
                    </a:lnTo>
                    <a:lnTo>
                      <a:pt x="83" y="0"/>
                    </a:lnTo>
                    <a:lnTo>
                      <a:pt x="77" y="0"/>
                    </a:lnTo>
                    <a:lnTo>
                      <a:pt x="72" y="0"/>
                    </a:lnTo>
                    <a:lnTo>
                      <a:pt x="67" y="0"/>
                    </a:lnTo>
                    <a:lnTo>
                      <a:pt x="61" y="0"/>
                    </a:lnTo>
                    <a:lnTo>
                      <a:pt x="56" y="0"/>
                    </a:lnTo>
                    <a:lnTo>
                      <a:pt x="51" y="0"/>
                    </a:lnTo>
                    <a:lnTo>
                      <a:pt x="45" y="0"/>
                    </a:lnTo>
                    <a:lnTo>
                      <a:pt x="40" y="0"/>
                    </a:lnTo>
                    <a:lnTo>
                      <a:pt x="36" y="0"/>
                    </a:lnTo>
                    <a:lnTo>
                      <a:pt x="30" y="0"/>
                    </a:lnTo>
                    <a:lnTo>
                      <a:pt x="25" y="1"/>
                    </a:lnTo>
                    <a:lnTo>
                      <a:pt x="21" y="1"/>
                    </a:lnTo>
                    <a:lnTo>
                      <a:pt x="17" y="1"/>
                    </a:lnTo>
                    <a:lnTo>
                      <a:pt x="13" y="1"/>
                    </a:lnTo>
                    <a:lnTo>
                      <a:pt x="10" y="2"/>
                    </a:lnTo>
                    <a:lnTo>
                      <a:pt x="6" y="2"/>
                    </a:lnTo>
                    <a:lnTo>
                      <a:pt x="5" y="2"/>
                    </a:lnTo>
                    <a:lnTo>
                      <a:pt x="1" y="2"/>
                    </a:lnTo>
                    <a:lnTo>
                      <a:pt x="0" y="4"/>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81" name="Freeform 83">
                <a:extLst>
                  <a:ext uri="{FF2B5EF4-FFF2-40B4-BE49-F238E27FC236}">
                    <a16:creationId xmlns:a16="http://schemas.microsoft.com/office/drawing/2014/main" id="{A3379FF1-5E41-4B63-8941-0B48E70BA63D}"/>
                  </a:ext>
                </a:extLst>
              </p:cNvPr>
              <p:cNvSpPr>
                <a:spLocks/>
              </p:cNvSpPr>
              <p:nvPr/>
            </p:nvSpPr>
            <p:spPr bwMode="auto">
              <a:xfrm>
                <a:off x="3161" y="1102"/>
                <a:ext cx="366" cy="521"/>
              </a:xfrm>
              <a:custGeom>
                <a:avLst/>
                <a:gdLst>
                  <a:gd name="T0" fmla="*/ 489 w 319"/>
                  <a:gd name="T1" fmla="*/ 2 h 458"/>
                  <a:gd name="T2" fmla="*/ 556 w 319"/>
                  <a:gd name="T3" fmla="*/ 2 h 458"/>
                  <a:gd name="T4" fmla="*/ 608 w 319"/>
                  <a:gd name="T5" fmla="*/ 3 h 458"/>
                  <a:gd name="T6" fmla="*/ 664 w 319"/>
                  <a:gd name="T7" fmla="*/ 23 h 458"/>
                  <a:gd name="T8" fmla="*/ 708 w 319"/>
                  <a:gd name="T9" fmla="*/ 42 h 458"/>
                  <a:gd name="T10" fmla="*/ 766 w 319"/>
                  <a:gd name="T11" fmla="*/ 78 h 458"/>
                  <a:gd name="T12" fmla="*/ 816 w 319"/>
                  <a:gd name="T13" fmla="*/ 142 h 458"/>
                  <a:gd name="T14" fmla="*/ 853 w 319"/>
                  <a:gd name="T15" fmla="*/ 213 h 458"/>
                  <a:gd name="T16" fmla="*/ 871 w 319"/>
                  <a:gd name="T17" fmla="*/ 261 h 458"/>
                  <a:gd name="T18" fmla="*/ 883 w 319"/>
                  <a:gd name="T19" fmla="*/ 303 h 458"/>
                  <a:gd name="T20" fmla="*/ 885 w 319"/>
                  <a:gd name="T21" fmla="*/ 342 h 458"/>
                  <a:gd name="T22" fmla="*/ 896 w 319"/>
                  <a:gd name="T23" fmla="*/ 385 h 458"/>
                  <a:gd name="T24" fmla="*/ 907 w 319"/>
                  <a:gd name="T25" fmla="*/ 422 h 458"/>
                  <a:gd name="T26" fmla="*/ 920 w 319"/>
                  <a:gd name="T27" fmla="*/ 470 h 458"/>
                  <a:gd name="T28" fmla="*/ 923 w 319"/>
                  <a:gd name="T29" fmla="*/ 510 h 458"/>
                  <a:gd name="T30" fmla="*/ 930 w 319"/>
                  <a:gd name="T31" fmla="*/ 555 h 458"/>
                  <a:gd name="T32" fmla="*/ 936 w 319"/>
                  <a:gd name="T33" fmla="*/ 608 h 458"/>
                  <a:gd name="T34" fmla="*/ 942 w 319"/>
                  <a:gd name="T35" fmla="*/ 662 h 458"/>
                  <a:gd name="T36" fmla="*/ 943 w 319"/>
                  <a:gd name="T37" fmla="*/ 713 h 458"/>
                  <a:gd name="T38" fmla="*/ 943 w 319"/>
                  <a:gd name="T39" fmla="*/ 765 h 458"/>
                  <a:gd name="T40" fmla="*/ 946 w 319"/>
                  <a:gd name="T41" fmla="*/ 824 h 458"/>
                  <a:gd name="T42" fmla="*/ 946 w 319"/>
                  <a:gd name="T43" fmla="*/ 875 h 458"/>
                  <a:gd name="T44" fmla="*/ 946 w 319"/>
                  <a:gd name="T45" fmla="*/ 922 h 458"/>
                  <a:gd name="T46" fmla="*/ 943 w 319"/>
                  <a:gd name="T47" fmla="*/ 967 h 458"/>
                  <a:gd name="T48" fmla="*/ 943 w 319"/>
                  <a:gd name="T49" fmla="*/ 1014 h 458"/>
                  <a:gd name="T50" fmla="*/ 936 w 319"/>
                  <a:gd name="T51" fmla="*/ 1080 h 458"/>
                  <a:gd name="T52" fmla="*/ 923 w 319"/>
                  <a:gd name="T53" fmla="*/ 1130 h 458"/>
                  <a:gd name="T54" fmla="*/ 884 w 319"/>
                  <a:gd name="T55" fmla="*/ 1185 h 458"/>
                  <a:gd name="T56" fmla="*/ 836 w 319"/>
                  <a:gd name="T57" fmla="*/ 1231 h 458"/>
                  <a:gd name="T58" fmla="*/ 799 w 319"/>
                  <a:gd name="T59" fmla="*/ 1264 h 458"/>
                  <a:gd name="T60" fmla="*/ 757 w 319"/>
                  <a:gd name="T61" fmla="*/ 1290 h 458"/>
                  <a:gd name="T62" fmla="*/ 702 w 319"/>
                  <a:gd name="T63" fmla="*/ 1324 h 458"/>
                  <a:gd name="T64" fmla="*/ 674 w 319"/>
                  <a:gd name="T65" fmla="*/ 1335 h 458"/>
                  <a:gd name="T66" fmla="*/ 641 w 319"/>
                  <a:gd name="T67" fmla="*/ 1335 h 458"/>
                  <a:gd name="T68" fmla="*/ 594 w 319"/>
                  <a:gd name="T69" fmla="*/ 1335 h 458"/>
                  <a:gd name="T70" fmla="*/ 529 w 319"/>
                  <a:gd name="T71" fmla="*/ 1335 h 458"/>
                  <a:gd name="T72" fmla="*/ 467 w 319"/>
                  <a:gd name="T73" fmla="*/ 1335 h 458"/>
                  <a:gd name="T74" fmla="*/ 406 w 319"/>
                  <a:gd name="T75" fmla="*/ 1335 h 458"/>
                  <a:gd name="T76" fmla="*/ 355 w 319"/>
                  <a:gd name="T77" fmla="*/ 1327 h 458"/>
                  <a:gd name="T78" fmla="*/ 310 w 319"/>
                  <a:gd name="T79" fmla="*/ 1313 h 458"/>
                  <a:gd name="T80" fmla="*/ 273 w 319"/>
                  <a:gd name="T81" fmla="*/ 1275 h 458"/>
                  <a:gd name="T82" fmla="*/ 228 w 319"/>
                  <a:gd name="T83" fmla="*/ 1231 h 458"/>
                  <a:gd name="T84" fmla="*/ 181 w 319"/>
                  <a:gd name="T85" fmla="*/ 1175 h 458"/>
                  <a:gd name="T86" fmla="*/ 128 w 319"/>
                  <a:gd name="T87" fmla="*/ 1114 h 458"/>
                  <a:gd name="T88" fmla="*/ 86 w 319"/>
                  <a:gd name="T89" fmla="*/ 1046 h 458"/>
                  <a:gd name="T90" fmla="*/ 43 w 319"/>
                  <a:gd name="T91" fmla="*/ 980 h 458"/>
                  <a:gd name="T92" fmla="*/ 18 w 319"/>
                  <a:gd name="T93" fmla="*/ 919 h 458"/>
                  <a:gd name="T94" fmla="*/ 3 w 319"/>
                  <a:gd name="T95" fmla="*/ 875 h 458"/>
                  <a:gd name="T96" fmla="*/ 0 w 319"/>
                  <a:gd name="T97" fmla="*/ 833 h 458"/>
                  <a:gd name="T98" fmla="*/ 0 w 319"/>
                  <a:gd name="T99" fmla="*/ 779 h 458"/>
                  <a:gd name="T100" fmla="*/ 0 w 319"/>
                  <a:gd name="T101" fmla="*/ 713 h 458"/>
                  <a:gd name="T102" fmla="*/ 3 w 319"/>
                  <a:gd name="T103" fmla="*/ 648 h 458"/>
                  <a:gd name="T104" fmla="*/ 18 w 319"/>
                  <a:gd name="T105" fmla="*/ 576 h 458"/>
                  <a:gd name="T106" fmla="*/ 33 w 319"/>
                  <a:gd name="T107" fmla="*/ 498 h 458"/>
                  <a:gd name="T108" fmla="*/ 47 w 319"/>
                  <a:gd name="T109" fmla="*/ 422 h 458"/>
                  <a:gd name="T110" fmla="*/ 70 w 319"/>
                  <a:gd name="T111" fmla="*/ 348 h 458"/>
                  <a:gd name="T112" fmla="*/ 102 w 319"/>
                  <a:gd name="T113" fmla="*/ 278 h 458"/>
                  <a:gd name="T114" fmla="*/ 141 w 319"/>
                  <a:gd name="T115" fmla="*/ 213 h 458"/>
                  <a:gd name="T116" fmla="*/ 181 w 319"/>
                  <a:gd name="T117" fmla="*/ 151 h 458"/>
                  <a:gd name="T118" fmla="*/ 228 w 319"/>
                  <a:gd name="T119" fmla="*/ 99 h 458"/>
                  <a:gd name="T120" fmla="*/ 287 w 319"/>
                  <a:gd name="T121" fmla="*/ 54 h 458"/>
                  <a:gd name="T122" fmla="*/ 348 w 319"/>
                  <a:gd name="T123" fmla="*/ 23 h 458"/>
                  <a:gd name="T124" fmla="*/ 415 w 319"/>
                  <a:gd name="T125" fmla="*/ 3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9"/>
                  <a:gd name="T190" fmla="*/ 0 h 458"/>
                  <a:gd name="T191" fmla="*/ 319 w 31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9" h="458">
                    <a:moveTo>
                      <a:pt x="148" y="3"/>
                    </a:moveTo>
                    <a:lnTo>
                      <a:pt x="153" y="2"/>
                    </a:lnTo>
                    <a:lnTo>
                      <a:pt x="159" y="2"/>
                    </a:lnTo>
                    <a:lnTo>
                      <a:pt x="165" y="2"/>
                    </a:lnTo>
                    <a:lnTo>
                      <a:pt x="171" y="2"/>
                    </a:lnTo>
                    <a:lnTo>
                      <a:pt x="176" y="0"/>
                    </a:lnTo>
                    <a:lnTo>
                      <a:pt x="181" y="0"/>
                    </a:lnTo>
                    <a:lnTo>
                      <a:pt x="187" y="2"/>
                    </a:lnTo>
                    <a:lnTo>
                      <a:pt x="192" y="2"/>
                    </a:lnTo>
                    <a:lnTo>
                      <a:pt x="197" y="2"/>
                    </a:lnTo>
                    <a:lnTo>
                      <a:pt x="201" y="3"/>
                    </a:lnTo>
                    <a:lnTo>
                      <a:pt x="205" y="3"/>
                    </a:lnTo>
                    <a:lnTo>
                      <a:pt x="211" y="4"/>
                    </a:lnTo>
                    <a:lnTo>
                      <a:pt x="215" y="6"/>
                    </a:lnTo>
                    <a:lnTo>
                      <a:pt x="219" y="7"/>
                    </a:lnTo>
                    <a:lnTo>
                      <a:pt x="223" y="8"/>
                    </a:lnTo>
                    <a:lnTo>
                      <a:pt x="227" y="10"/>
                    </a:lnTo>
                    <a:lnTo>
                      <a:pt x="230" y="11"/>
                    </a:lnTo>
                    <a:lnTo>
                      <a:pt x="234" y="12"/>
                    </a:lnTo>
                    <a:lnTo>
                      <a:pt x="238" y="14"/>
                    </a:lnTo>
                    <a:lnTo>
                      <a:pt x="240" y="16"/>
                    </a:lnTo>
                    <a:lnTo>
                      <a:pt x="247" y="19"/>
                    </a:lnTo>
                    <a:lnTo>
                      <a:pt x="254" y="23"/>
                    </a:lnTo>
                    <a:lnTo>
                      <a:pt x="258" y="27"/>
                    </a:lnTo>
                    <a:lnTo>
                      <a:pt x="263" y="32"/>
                    </a:lnTo>
                    <a:lnTo>
                      <a:pt x="267" y="38"/>
                    </a:lnTo>
                    <a:lnTo>
                      <a:pt x="273" y="43"/>
                    </a:lnTo>
                    <a:lnTo>
                      <a:pt x="275" y="48"/>
                    </a:lnTo>
                    <a:lnTo>
                      <a:pt x="279" y="54"/>
                    </a:lnTo>
                    <a:lnTo>
                      <a:pt x="282" y="61"/>
                    </a:lnTo>
                    <a:lnTo>
                      <a:pt x="285" y="67"/>
                    </a:lnTo>
                    <a:lnTo>
                      <a:pt x="287" y="73"/>
                    </a:lnTo>
                    <a:lnTo>
                      <a:pt x="290" y="79"/>
                    </a:lnTo>
                    <a:lnTo>
                      <a:pt x="290" y="83"/>
                    </a:lnTo>
                    <a:lnTo>
                      <a:pt x="291" y="86"/>
                    </a:lnTo>
                    <a:lnTo>
                      <a:pt x="293" y="90"/>
                    </a:lnTo>
                    <a:lnTo>
                      <a:pt x="294" y="94"/>
                    </a:lnTo>
                    <a:lnTo>
                      <a:pt x="295" y="97"/>
                    </a:lnTo>
                    <a:lnTo>
                      <a:pt x="295" y="99"/>
                    </a:lnTo>
                    <a:lnTo>
                      <a:pt x="297" y="103"/>
                    </a:lnTo>
                    <a:lnTo>
                      <a:pt x="297" y="106"/>
                    </a:lnTo>
                    <a:lnTo>
                      <a:pt x="298" y="110"/>
                    </a:lnTo>
                    <a:lnTo>
                      <a:pt x="299" y="114"/>
                    </a:lnTo>
                    <a:lnTo>
                      <a:pt x="299" y="117"/>
                    </a:lnTo>
                    <a:lnTo>
                      <a:pt x="301" y="121"/>
                    </a:lnTo>
                    <a:lnTo>
                      <a:pt x="301" y="125"/>
                    </a:lnTo>
                    <a:lnTo>
                      <a:pt x="302" y="128"/>
                    </a:lnTo>
                    <a:lnTo>
                      <a:pt x="302" y="132"/>
                    </a:lnTo>
                    <a:lnTo>
                      <a:pt x="303" y="136"/>
                    </a:lnTo>
                    <a:lnTo>
                      <a:pt x="305" y="138"/>
                    </a:lnTo>
                    <a:lnTo>
                      <a:pt x="306" y="142"/>
                    </a:lnTo>
                    <a:lnTo>
                      <a:pt x="306" y="145"/>
                    </a:lnTo>
                    <a:lnTo>
                      <a:pt x="307" y="149"/>
                    </a:lnTo>
                    <a:lnTo>
                      <a:pt x="307" y="152"/>
                    </a:lnTo>
                    <a:lnTo>
                      <a:pt x="309" y="156"/>
                    </a:lnTo>
                    <a:lnTo>
                      <a:pt x="309" y="160"/>
                    </a:lnTo>
                    <a:lnTo>
                      <a:pt x="310" y="162"/>
                    </a:lnTo>
                    <a:lnTo>
                      <a:pt x="310" y="166"/>
                    </a:lnTo>
                    <a:lnTo>
                      <a:pt x="311" y="170"/>
                    </a:lnTo>
                    <a:lnTo>
                      <a:pt x="311" y="174"/>
                    </a:lnTo>
                    <a:lnTo>
                      <a:pt x="313" y="178"/>
                    </a:lnTo>
                    <a:lnTo>
                      <a:pt x="313" y="182"/>
                    </a:lnTo>
                    <a:lnTo>
                      <a:pt x="313" y="186"/>
                    </a:lnTo>
                    <a:lnTo>
                      <a:pt x="314" y="190"/>
                    </a:lnTo>
                    <a:lnTo>
                      <a:pt x="314" y="196"/>
                    </a:lnTo>
                    <a:lnTo>
                      <a:pt x="314" y="200"/>
                    </a:lnTo>
                    <a:lnTo>
                      <a:pt x="315" y="204"/>
                    </a:lnTo>
                    <a:lnTo>
                      <a:pt x="315" y="208"/>
                    </a:lnTo>
                    <a:lnTo>
                      <a:pt x="317" y="213"/>
                    </a:lnTo>
                    <a:lnTo>
                      <a:pt x="317" y="217"/>
                    </a:lnTo>
                    <a:lnTo>
                      <a:pt x="317" y="223"/>
                    </a:lnTo>
                    <a:lnTo>
                      <a:pt x="317" y="227"/>
                    </a:lnTo>
                    <a:lnTo>
                      <a:pt x="317" y="231"/>
                    </a:lnTo>
                    <a:lnTo>
                      <a:pt x="317" y="235"/>
                    </a:lnTo>
                    <a:lnTo>
                      <a:pt x="318" y="240"/>
                    </a:lnTo>
                    <a:lnTo>
                      <a:pt x="318" y="244"/>
                    </a:lnTo>
                    <a:lnTo>
                      <a:pt x="318" y="249"/>
                    </a:lnTo>
                    <a:lnTo>
                      <a:pt x="318" y="253"/>
                    </a:lnTo>
                    <a:lnTo>
                      <a:pt x="318" y="259"/>
                    </a:lnTo>
                    <a:lnTo>
                      <a:pt x="318" y="263"/>
                    </a:lnTo>
                    <a:lnTo>
                      <a:pt x="319" y="268"/>
                    </a:lnTo>
                    <a:lnTo>
                      <a:pt x="319" y="272"/>
                    </a:lnTo>
                    <a:lnTo>
                      <a:pt x="319" y="276"/>
                    </a:lnTo>
                    <a:lnTo>
                      <a:pt x="319" y="282"/>
                    </a:lnTo>
                    <a:lnTo>
                      <a:pt x="319" y="286"/>
                    </a:lnTo>
                    <a:lnTo>
                      <a:pt x="319" y="290"/>
                    </a:lnTo>
                    <a:lnTo>
                      <a:pt x="319" y="294"/>
                    </a:lnTo>
                    <a:lnTo>
                      <a:pt x="319" y="299"/>
                    </a:lnTo>
                    <a:lnTo>
                      <a:pt x="319" y="303"/>
                    </a:lnTo>
                    <a:lnTo>
                      <a:pt x="319" y="307"/>
                    </a:lnTo>
                    <a:lnTo>
                      <a:pt x="319" y="311"/>
                    </a:lnTo>
                    <a:lnTo>
                      <a:pt x="319" y="315"/>
                    </a:lnTo>
                    <a:lnTo>
                      <a:pt x="319" y="320"/>
                    </a:lnTo>
                    <a:lnTo>
                      <a:pt x="318" y="323"/>
                    </a:lnTo>
                    <a:lnTo>
                      <a:pt x="318" y="327"/>
                    </a:lnTo>
                    <a:lnTo>
                      <a:pt x="318" y="331"/>
                    </a:lnTo>
                    <a:lnTo>
                      <a:pt x="318" y="335"/>
                    </a:lnTo>
                    <a:lnTo>
                      <a:pt x="318" y="339"/>
                    </a:lnTo>
                    <a:lnTo>
                      <a:pt x="318" y="343"/>
                    </a:lnTo>
                    <a:lnTo>
                      <a:pt x="318" y="346"/>
                    </a:lnTo>
                    <a:lnTo>
                      <a:pt x="318" y="351"/>
                    </a:lnTo>
                    <a:lnTo>
                      <a:pt x="317" y="357"/>
                    </a:lnTo>
                    <a:lnTo>
                      <a:pt x="317" y="363"/>
                    </a:lnTo>
                    <a:lnTo>
                      <a:pt x="315" y="369"/>
                    </a:lnTo>
                    <a:lnTo>
                      <a:pt x="314" y="374"/>
                    </a:lnTo>
                    <a:lnTo>
                      <a:pt x="313" y="379"/>
                    </a:lnTo>
                    <a:lnTo>
                      <a:pt x="313" y="383"/>
                    </a:lnTo>
                    <a:lnTo>
                      <a:pt x="311" y="386"/>
                    </a:lnTo>
                    <a:lnTo>
                      <a:pt x="311" y="391"/>
                    </a:lnTo>
                    <a:lnTo>
                      <a:pt x="307" y="395"/>
                    </a:lnTo>
                    <a:lnTo>
                      <a:pt x="303" y="401"/>
                    </a:lnTo>
                    <a:lnTo>
                      <a:pt x="298" y="406"/>
                    </a:lnTo>
                    <a:lnTo>
                      <a:pt x="293" y="413"/>
                    </a:lnTo>
                    <a:lnTo>
                      <a:pt x="289" y="414"/>
                    </a:lnTo>
                    <a:lnTo>
                      <a:pt x="286" y="417"/>
                    </a:lnTo>
                    <a:lnTo>
                      <a:pt x="282" y="421"/>
                    </a:lnTo>
                    <a:lnTo>
                      <a:pt x="279" y="424"/>
                    </a:lnTo>
                    <a:lnTo>
                      <a:pt x="275" y="426"/>
                    </a:lnTo>
                    <a:lnTo>
                      <a:pt x="273" y="429"/>
                    </a:lnTo>
                    <a:lnTo>
                      <a:pt x="269" y="432"/>
                    </a:lnTo>
                    <a:lnTo>
                      <a:pt x="266" y="434"/>
                    </a:lnTo>
                    <a:lnTo>
                      <a:pt x="262" y="436"/>
                    </a:lnTo>
                    <a:lnTo>
                      <a:pt x="259" y="438"/>
                    </a:lnTo>
                    <a:lnTo>
                      <a:pt x="255" y="441"/>
                    </a:lnTo>
                    <a:lnTo>
                      <a:pt x="252" y="444"/>
                    </a:lnTo>
                    <a:lnTo>
                      <a:pt x="246" y="446"/>
                    </a:lnTo>
                    <a:lnTo>
                      <a:pt x="240" y="450"/>
                    </a:lnTo>
                    <a:lnTo>
                      <a:pt x="236" y="453"/>
                    </a:lnTo>
                    <a:lnTo>
                      <a:pt x="232" y="454"/>
                    </a:lnTo>
                    <a:lnTo>
                      <a:pt x="230" y="456"/>
                    </a:lnTo>
                    <a:lnTo>
                      <a:pt x="230" y="457"/>
                    </a:lnTo>
                    <a:lnTo>
                      <a:pt x="228" y="457"/>
                    </a:lnTo>
                    <a:lnTo>
                      <a:pt x="224" y="457"/>
                    </a:lnTo>
                    <a:lnTo>
                      <a:pt x="222" y="457"/>
                    </a:lnTo>
                    <a:lnTo>
                      <a:pt x="219" y="457"/>
                    </a:lnTo>
                    <a:lnTo>
                      <a:pt x="216" y="457"/>
                    </a:lnTo>
                    <a:lnTo>
                      <a:pt x="212" y="457"/>
                    </a:lnTo>
                    <a:lnTo>
                      <a:pt x="208" y="457"/>
                    </a:lnTo>
                    <a:lnTo>
                      <a:pt x="204" y="457"/>
                    </a:lnTo>
                    <a:lnTo>
                      <a:pt x="199" y="457"/>
                    </a:lnTo>
                    <a:lnTo>
                      <a:pt x="195" y="457"/>
                    </a:lnTo>
                    <a:lnTo>
                      <a:pt x="189" y="457"/>
                    </a:lnTo>
                    <a:lnTo>
                      <a:pt x="184" y="457"/>
                    </a:lnTo>
                    <a:lnTo>
                      <a:pt x="179" y="457"/>
                    </a:lnTo>
                    <a:lnTo>
                      <a:pt x="173" y="458"/>
                    </a:lnTo>
                    <a:lnTo>
                      <a:pt x="168" y="457"/>
                    </a:lnTo>
                    <a:lnTo>
                      <a:pt x="163" y="457"/>
                    </a:lnTo>
                    <a:lnTo>
                      <a:pt x="157" y="457"/>
                    </a:lnTo>
                    <a:lnTo>
                      <a:pt x="152" y="457"/>
                    </a:lnTo>
                    <a:lnTo>
                      <a:pt x="146" y="457"/>
                    </a:lnTo>
                    <a:lnTo>
                      <a:pt x="141" y="457"/>
                    </a:lnTo>
                    <a:lnTo>
                      <a:pt x="137" y="457"/>
                    </a:lnTo>
                    <a:lnTo>
                      <a:pt x="133" y="457"/>
                    </a:lnTo>
                    <a:lnTo>
                      <a:pt x="128" y="456"/>
                    </a:lnTo>
                    <a:lnTo>
                      <a:pt x="124" y="456"/>
                    </a:lnTo>
                    <a:lnTo>
                      <a:pt x="120" y="454"/>
                    </a:lnTo>
                    <a:lnTo>
                      <a:pt x="117" y="454"/>
                    </a:lnTo>
                    <a:lnTo>
                      <a:pt x="112" y="453"/>
                    </a:lnTo>
                    <a:lnTo>
                      <a:pt x="108" y="453"/>
                    </a:lnTo>
                    <a:lnTo>
                      <a:pt x="105" y="449"/>
                    </a:lnTo>
                    <a:lnTo>
                      <a:pt x="100" y="445"/>
                    </a:lnTo>
                    <a:lnTo>
                      <a:pt x="97" y="442"/>
                    </a:lnTo>
                    <a:lnTo>
                      <a:pt x="94" y="440"/>
                    </a:lnTo>
                    <a:lnTo>
                      <a:pt x="92" y="437"/>
                    </a:lnTo>
                    <a:lnTo>
                      <a:pt x="87" y="433"/>
                    </a:lnTo>
                    <a:lnTo>
                      <a:pt x="83" y="429"/>
                    </a:lnTo>
                    <a:lnTo>
                      <a:pt x="81" y="425"/>
                    </a:lnTo>
                    <a:lnTo>
                      <a:pt x="77" y="421"/>
                    </a:lnTo>
                    <a:lnTo>
                      <a:pt x="73" y="417"/>
                    </a:lnTo>
                    <a:lnTo>
                      <a:pt x="69" y="413"/>
                    </a:lnTo>
                    <a:lnTo>
                      <a:pt x="65" y="408"/>
                    </a:lnTo>
                    <a:lnTo>
                      <a:pt x="61" y="402"/>
                    </a:lnTo>
                    <a:lnTo>
                      <a:pt x="57" y="398"/>
                    </a:lnTo>
                    <a:lnTo>
                      <a:pt x="53" y="391"/>
                    </a:lnTo>
                    <a:lnTo>
                      <a:pt x="47" y="386"/>
                    </a:lnTo>
                    <a:lnTo>
                      <a:pt x="43" y="381"/>
                    </a:lnTo>
                    <a:lnTo>
                      <a:pt x="39" y="375"/>
                    </a:lnTo>
                    <a:lnTo>
                      <a:pt x="35" y="370"/>
                    </a:lnTo>
                    <a:lnTo>
                      <a:pt x="31" y="365"/>
                    </a:lnTo>
                    <a:lnTo>
                      <a:pt x="28" y="358"/>
                    </a:lnTo>
                    <a:lnTo>
                      <a:pt x="24" y="353"/>
                    </a:lnTo>
                    <a:lnTo>
                      <a:pt x="20" y="347"/>
                    </a:lnTo>
                    <a:lnTo>
                      <a:pt x="18" y="341"/>
                    </a:lnTo>
                    <a:lnTo>
                      <a:pt x="15" y="335"/>
                    </a:lnTo>
                    <a:lnTo>
                      <a:pt x="12" y="330"/>
                    </a:lnTo>
                    <a:lnTo>
                      <a:pt x="10" y="324"/>
                    </a:lnTo>
                    <a:lnTo>
                      <a:pt x="7" y="319"/>
                    </a:lnTo>
                    <a:lnTo>
                      <a:pt x="6" y="314"/>
                    </a:lnTo>
                    <a:lnTo>
                      <a:pt x="6" y="310"/>
                    </a:lnTo>
                    <a:lnTo>
                      <a:pt x="4" y="306"/>
                    </a:lnTo>
                    <a:lnTo>
                      <a:pt x="3" y="303"/>
                    </a:lnTo>
                    <a:lnTo>
                      <a:pt x="3" y="299"/>
                    </a:lnTo>
                    <a:lnTo>
                      <a:pt x="2" y="296"/>
                    </a:lnTo>
                    <a:lnTo>
                      <a:pt x="2" y="292"/>
                    </a:lnTo>
                    <a:lnTo>
                      <a:pt x="0" y="288"/>
                    </a:lnTo>
                    <a:lnTo>
                      <a:pt x="0" y="284"/>
                    </a:lnTo>
                    <a:lnTo>
                      <a:pt x="0" y="280"/>
                    </a:lnTo>
                    <a:lnTo>
                      <a:pt x="0" y="275"/>
                    </a:lnTo>
                    <a:lnTo>
                      <a:pt x="0" y="271"/>
                    </a:lnTo>
                    <a:lnTo>
                      <a:pt x="0" y="266"/>
                    </a:lnTo>
                    <a:lnTo>
                      <a:pt x="0" y="260"/>
                    </a:lnTo>
                    <a:lnTo>
                      <a:pt x="0" y="255"/>
                    </a:lnTo>
                    <a:lnTo>
                      <a:pt x="0" y="249"/>
                    </a:lnTo>
                    <a:lnTo>
                      <a:pt x="0" y="244"/>
                    </a:lnTo>
                    <a:lnTo>
                      <a:pt x="2" y="239"/>
                    </a:lnTo>
                    <a:lnTo>
                      <a:pt x="2" y="232"/>
                    </a:lnTo>
                    <a:lnTo>
                      <a:pt x="2" y="227"/>
                    </a:lnTo>
                    <a:lnTo>
                      <a:pt x="3" y="221"/>
                    </a:lnTo>
                    <a:lnTo>
                      <a:pt x="3" y="215"/>
                    </a:lnTo>
                    <a:lnTo>
                      <a:pt x="4" y="208"/>
                    </a:lnTo>
                    <a:lnTo>
                      <a:pt x="6" y="203"/>
                    </a:lnTo>
                    <a:lnTo>
                      <a:pt x="6" y="197"/>
                    </a:lnTo>
                    <a:lnTo>
                      <a:pt x="7" y="190"/>
                    </a:lnTo>
                    <a:lnTo>
                      <a:pt x="8" y="184"/>
                    </a:lnTo>
                    <a:lnTo>
                      <a:pt x="10" y="177"/>
                    </a:lnTo>
                    <a:lnTo>
                      <a:pt x="11" y="170"/>
                    </a:lnTo>
                    <a:lnTo>
                      <a:pt x="12" y="165"/>
                    </a:lnTo>
                    <a:lnTo>
                      <a:pt x="14" y="158"/>
                    </a:lnTo>
                    <a:lnTo>
                      <a:pt x="15" y="152"/>
                    </a:lnTo>
                    <a:lnTo>
                      <a:pt x="16" y="145"/>
                    </a:lnTo>
                    <a:lnTo>
                      <a:pt x="19" y="140"/>
                    </a:lnTo>
                    <a:lnTo>
                      <a:pt x="20" y="133"/>
                    </a:lnTo>
                    <a:lnTo>
                      <a:pt x="23" y="126"/>
                    </a:lnTo>
                    <a:lnTo>
                      <a:pt x="24" y="119"/>
                    </a:lnTo>
                    <a:lnTo>
                      <a:pt x="27" y="114"/>
                    </a:lnTo>
                    <a:lnTo>
                      <a:pt x="30" y="107"/>
                    </a:lnTo>
                    <a:lnTo>
                      <a:pt x="33" y="101"/>
                    </a:lnTo>
                    <a:lnTo>
                      <a:pt x="35" y="95"/>
                    </a:lnTo>
                    <a:lnTo>
                      <a:pt x="38" y="90"/>
                    </a:lnTo>
                    <a:lnTo>
                      <a:pt x="41" y="83"/>
                    </a:lnTo>
                    <a:lnTo>
                      <a:pt x="43" y="78"/>
                    </a:lnTo>
                    <a:lnTo>
                      <a:pt x="47" y="73"/>
                    </a:lnTo>
                    <a:lnTo>
                      <a:pt x="50" y="67"/>
                    </a:lnTo>
                    <a:lnTo>
                      <a:pt x="53" y="62"/>
                    </a:lnTo>
                    <a:lnTo>
                      <a:pt x="57" y="57"/>
                    </a:lnTo>
                    <a:lnTo>
                      <a:pt x="61" y="52"/>
                    </a:lnTo>
                    <a:lnTo>
                      <a:pt x="65" y="47"/>
                    </a:lnTo>
                    <a:lnTo>
                      <a:pt x="69" y="42"/>
                    </a:lnTo>
                    <a:lnTo>
                      <a:pt x="73" y="38"/>
                    </a:lnTo>
                    <a:lnTo>
                      <a:pt x="77" y="34"/>
                    </a:lnTo>
                    <a:lnTo>
                      <a:pt x="81" y="31"/>
                    </a:lnTo>
                    <a:lnTo>
                      <a:pt x="85" y="27"/>
                    </a:lnTo>
                    <a:lnTo>
                      <a:pt x="90" y="23"/>
                    </a:lnTo>
                    <a:lnTo>
                      <a:pt x="96" y="19"/>
                    </a:lnTo>
                    <a:lnTo>
                      <a:pt x="101" y="16"/>
                    </a:lnTo>
                    <a:lnTo>
                      <a:pt x="106" y="14"/>
                    </a:lnTo>
                    <a:lnTo>
                      <a:pt x="112" y="11"/>
                    </a:lnTo>
                    <a:lnTo>
                      <a:pt x="117" y="8"/>
                    </a:lnTo>
                    <a:lnTo>
                      <a:pt x="122" y="7"/>
                    </a:lnTo>
                    <a:lnTo>
                      <a:pt x="128" y="6"/>
                    </a:lnTo>
                    <a:lnTo>
                      <a:pt x="134" y="4"/>
                    </a:lnTo>
                    <a:lnTo>
                      <a:pt x="140" y="3"/>
                    </a:lnTo>
                    <a:lnTo>
                      <a:pt x="148" y="3"/>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82" name="Freeform 84">
                <a:extLst>
                  <a:ext uri="{FF2B5EF4-FFF2-40B4-BE49-F238E27FC236}">
                    <a16:creationId xmlns:a16="http://schemas.microsoft.com/office/drawing/2014/main" id="{8966422B-A65E-4E82-94C7-14B9CEF331B0}"/>
                  </a:ext>
                </a:extLst>
              </p:cNvPr>
              <p:cNvSpPr>
                <a:spLocks/>
              </p:cNvSpPr>
              <p:nvPr/>
            </p:nvSpPr>
            <p:spPr bwMode="auto">
              <a:xfrm>
                <a:off x="2831" y="1698"/>
                <a:ext cx="1073" cy="38"/>
              </a:xfrm>
              <a:custGeom>
                <a:avLst/>
                <a:gdLst>
                  <a:gd name="T0" fmla="*/ 1 w 1518"/>
                  <a:gd name="T1" fmla="*/ 0 h 24"/>
                  <a:gd name="T2" fmla="*/ 1 w 1518"/>
                  <a:gd name="T3" fmla="*/ 0 h 24"/>
                  <a:gd name="T4" fmla="*/ 3 w 1518"/>
                  <a:gd name="T5" fmla="*/ 0 h 24"/>
                  <a:gd name="T6" fmla="*/ 5 w 1518"/>
                  <a:gd name="T7" fmla="*/ 0 h 24"/>
                  <a:gd name="T8" fmla="*/ 8 w 1518"/>
                  <a:gd name="T9" fmla="*/ 0 h 24"/>
                  <a:gd name="T10" fmla="*/ 10 w 1518"/>
                  <a:gd name="T11" fmla="*/ 0 h 24"/>
                  <a:gd name="T12" fmla="*/ 13 w 1518"/>
                  <a:gd name="T13" fmla="*/ 0 h 24"/>
                  <a:gd name="T14" fmla="*/ 16 w 1518"/>
                  <a:gd name="T15" fmla="*/ 273 h 24"/>
                  <a:gd name="T16" fmla="*/ 19 w 1518"/>
                  <a:gd name="T17" fmla="*/ 273 h 24"/>
                  <a:gd name="T18" fmla="*/ 23 w 1518"/>
                  <a:gd name="T19" fmla="*/ 273 h 24"/>
                  <a:gd name="T20" fmla="*/ 25 w 1518"/>
                  <a:gd name="T21" fmla="*/ 273 h 24"/>
                  <a:gd name="T22" fmla="*/ 28 w 1518"/>
                  <a:gd name="T23" fmla="*/ 273 h 24"/>
                  <a:gd name="T24" fmla="*/ 31 w 1518"/>
                  <a:gd name="T25" fmla="*/ 273 h 24"/>
                  <a:gd name="T26" fmla="*/ 33 w 1518"/>
                  <a:gd name="T27" fmla="*/ 273 h 24"/>
                  <a:gd name="T28" fmla="*/ 35 w 1518"/>
                  <a:gd name="T29" fmla="*/ 273 h 24"/>
                  <a:gd name="T30" fmla="*/ 37 w 1518"/>
                  <a:gd name="T31" fmla="*/ 501 h 24"/>
                  <a:gd name="T32" fmla="*/ 39 w 1518"/>
                  <a:gd name="T33" fmla="*/ 501 h 24"/>
                  <a:gd name="T34" fmla="*/ 40 w 1518"/>
                  <a:gd name="T35" fmla="*/ 501 h 24"/>
                  <a:gd name="T36" fmla="*/ 43 w 1518"/>
                  <a:gd name="T37" fmla="*/ 501 h 24"/>
                  <a:gd name="T38" fmla="*/ 45 w 1518"/>
                  <a:gd name="T39" fmla="*/ 501 h 24"/>
                  <a:gd name="T40" fmla="*/ 48 w 1518"/>
                  <a:gd name="T41" fmla="*/ 501 h 24"/>
                  <a:gd name="T42" fmla="*/ 51 w 1518"/>
                  <a:gd name="T43" fmla="*/ 501 h 24"/>
                  <a:gd name="T44" fmla="*/ 53 w 1518"/>
                  <a:gd name="T45" fmla="*/ 501 h 24"/>
                  <a:gd name="T46" fmla="*/ 56 w 1518"/>
                  <a:gd name="T47" fmla="*/ 501 h 24"/>
                  <a:gd name="T48" fmla="*/ 58 w 1518"/>
                  <a:gd name="T49" fmla="*/ 501 h 24"/>
                  <a:gd name="T50" fmla="*/ 61 w 1518"/>
                  <a:gd name="T51" fmla="*/ 501 h 24"/>
                  <a:gd name="T52" fmla="*/ 63 w 1518"/>
                  <a:gd name="T53" fmla="*/ 501 h 24"/>
                  <a:gd name="T54" fmla="*/ 64 w 1518"/>
                  <a:gd name="T55" fmla="*/ 501 h 24"/>
                  <a:gd name="T56" fmla="*/ 66 w 1518"/>
                  <a:gd name="T57" fmla="*/ 501 h 24"/>
                  <a:gd name="T58" fmla="*/ 67 w 1518"/>
                  <a:gd name="T59" fmla="*/ 501 h 24"/>
                  <a:gd name="T60" fmla="*/ 68 w 1518"/>
                  <a:gd name="T61" fmla="*/ 501 h 24"/>
                  <a:gd name="T62" fmla="*/ 68 w 1518"/>
                  <a:gd name="T63" fmla="*/ 4747 h 24"/>
                  <a:gd name="T64" fmla="*/ 67 w 1518"/>
                  <a:gd name="T65" fmla="*/ 4747 h 24"/>
                  <a:gd name="T66" fmla="*/ 66 w 1518"/>
                  <a:gd name="T67" fmla="*/ 4747 h 24"/>
                  <a:gd name="T68" fmla="*/ 64 w 1518"/>
                  <a:gd name="T69" fmla="*/ 4747 h 24"/>
                  <a:gd name="T70" fmla="*/ 62 w 1518"/>
                  <a:gd name="T71" fmla="*/ 4747 h 24"/>
                  <a:gd name="T72" fmla="*/ 59 w 1518"/>
                  <a:gd name="T73" fmla="*/ 5014 h 24"/>
                  <a:gd name="T74" fmla="*/ 57 w 1518"/>
                  <a:gd name="T75" fmla="*/ 5014 h 24"/>
                  <a:gd name="T76" fmla="*/ 54 w 1518"/>
                  <a:gd name="T77" fmla="*/ 5095 h 24"/>
                  <a:gd name="T78" fmla="*/ 51 w 1518"/>
                  <a:gd name="T79" fmla="*/ 5095 h 24"/>
                  <a:gd name="T80" fmla="*/ 48 w 1518"/>
                  <a:gd name="T81" fmla="*/ 5095 h 24"/>
                  <a:gd name="T82" fmla="*/ 45 w 1518"/>
                  <a:gd name="T83" fmla="*/ 5656 h 24"/>
                  <a:gd name="T84" fmla="*/ 42 w 1518"/>
                  <a:gd name="T85" fmla="*/ 5656 h 24"/>
                  <a:gd name="T86" fmla="*/ 40 w 1518"/>
                  <a:gd name="T87" fmla="*/ 5656 h 24"/>
                  <a:gd name="T88" fmla="*/ 38 w 1518"/>
                  <a:gd name="T89" fmla="*/ 5656 h 24"/>
                  <a:gd name="T90" fmla="*/ 37 w 1518"/>
                  <a:gd name="T91" fmla="*/ 5656 h 24"/>
                  <a:gd name="T92" fmla="*/ 36 w 1518"/>
                  <a:gd name="T93" fmla="*/ 5656 h 24"/>
                  <a:gd name="T94" fmla="*/ 35 w 1518"/>
                  <a:gd name="T95" fmla="*/ 5095 h 24"/>
                  <a:gd name="T96" fmla="*/ 34 w 1518"/>
                  <a:gd name="T97" fmla="*/ 5095 h 24"/>
                  <a:gd name="T98" fmla="*/ 33 w 1518"/>
                  <a:gd name="T99" fmla="*/ 5014 h 24"/>
                  <a:gd name="T100" fmla="*/ 30 w 1518"/>
                  <a:gd name="T101" fmla="*/ 5014 h 24"/>
                  <a:gd name="T102" fmla="*/ 28 w 1518"/>
                  <a:gd name="T103" fmla="*/ 5014 h 24"/>
                  <a:gd name="T104" fmla="*/ 25 w 1518"/>
                  <a:gd name="T105" fmla="*/ 5014 h 24"/>
                  <a:gd name="T106" fmla="*/ 22 w 1518"/>
                  <a:gd name="T107" fmla="*/ 5014 h 24"/>
                  <a:gd name="T108" fmla="*/ 19 w 1518"/>
                  <a:gd name="T109" fmla="*/ 5014 h 24"/>
                  <a:gd name="T110" fmla="*/ 16 w 1518"/>
                  <a:gd name="T111" fmla="*/ 5014 h 24"/>
                  <a:gd name="T112" fmla="*/ 13 w 1518"/>
                  <a:gd name="T113" fmla="*/ 5014 h 24"/>
                  <a:gd name="T114" fmla="*/ 9 w 1518"/>
                  <a:gd name="T115" fmla="*/ 5014 h 24"/>
                  <a:gd name="T116" fmla="*/ 6 w 1518"/>
                  <a:gd name="T117" fmla="*/ 5014 h 24"/>
                  <a:gd name="T118" fmla="*/ 4 w 1518"/>
                  <a:gd name="T119" fmla="*/ 5014 h 24"/>
                  <a:gd name="T120" fmla="*/ 2 w 1518"/>
                  <a:gd name="T121" fmla="*/ 5014 h 24"/>
                  <a:gd name="T122" fmla="*/ 1 w 1518"/>
                  <a:gd name="T123" fmla="*/ 5014 h 24"/>
                  <a:gd name="T124" fmla="*/ 1 w 1518"/>
                  <a:gd name="T125" fmla="*/ 5014 h 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18"/>
                  <a:gd name="T190" fmla="*/ 0 h 24"/>
                  <a:gd name="T191" fmla="*/ 1518 w 1518"/>
                  <a:gd name="T192" fmla="*/ 24 h 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18" h="24">
                    <a:moveTo>
                      <a:pt x="0" y="0"/>
                    </a:moveTo>
                    <a:lnTo>
                      <a:pt x="1" y="0"/>
                    </a:lnTo>
                    <a:lnTo>
                      <a:pt x="7" y="0"/>
                    </a:lnTo>
                    <a:lnTo>
                      <a:pt x="11" y="0"/>
                    </a:lnTo>
                    <a:lnTo>
                      <a:pt x="15" y="0"/>
                    </a:lnTo>
                    <a:lnTo>
                      <a:pt x="20" y="0"/>
                    </a:lnTo>
                    <a:lnTo>
                      <a:pt x="28" y="0"/>
                    </a:lnTo>
                    <a:lnTo>
                      <a:pt x="35" y="0"/>
                    </a:lnTo>
                    <a:lnTo>
                      <a:pt x="42" y="0"/>
                    </a:lnTo>
                    <a:lnTo>
                      <a:pt x="50" y="0"/>
                    </a:lnTo>
                    <a:lnTo>
                      <a:pt x="60" y="0"/>
                    </a:lnTo>
                    <a:lnTo>
                      <a:pt x="68" y="0"/>
                    </a:lnTo>
                    <a:lnTo>
                      <a:pt x="79" y="0"/>
                    </a:lnTo>
                    <a:lnTo>
                      <a:pt x="90" y="0"/>
                    </a:lnTo>
                    <a:lnTo>
                      <a:pt x="102" y="0"/>
                    </a:lnTo>
                    <a:lnTo>
                      <a:pt x="114" y="0"/>
                    </a:lnTo>
                    <a:lnTo>
                      <a:pt x="127" y="0"/>
                    </a:lnTo>
                    <a:lnTo>
                      <a:pt x="139" y="0"/>
                    </a:lnTo>
                    <a:lnTo>
                      <a:pt x="153" y="0"/>
                    </a:lnTo>
                    <a:lnTo>
                      <a:pt x="166" y="0"/>
                    </a:lnTo>
                    <a:lnTo>
                      <a:pt x="181" y="0"/>
                    </a:lnTo>
                    <a:lnTo>
                      <a:pt x="196" y="0"/>
                    </a:lnTo>
                    <a:lnTo>
                      <a:pt x="212" y="0"/>
                    </a:lnTo>
                    <a:lnTo>
                      <a:pt x="227" y="0"/>
                    </a:lnTo>
                    <a:lnTo>
                      <a:pt x="241" y="0"/>
                    </a:lnTo>
                    <a:lnTo>
                      <a:pt x="257" y="0"/>
                    </a:lnTo>
                    <a:lnTo>
                      <a:pt x="273" y="0"/>
                    </a:lnTo>
                    <a:lnTo>
                      <a:pt x="290" y="0"/>
                    </a:lnTo>
                    <a:lnTo>
                      <a:pt x="307" y="0"/>
                    </a:lnTo>
                    <a:lnTo>
                      <a:pt x="324" y="0"/>
                    </a:lnTo>
                    <a:lnTo>
                      <a:pt x="342" y="1"/>
                    </a:lnTo>
                    <a:lnTo>
                      <a:pt x="358" y="1"/>
                    </a:lnTo>
                    <a:lnTo>
                      <a:pt x="375" y="1"/>
                    </a:lnTo>
                    <a:lnTo>
                      <a:pt x="391" y="1"/>
                    </a:lnTo>
                    <a:lnTo>
                      <a:pt x="410" y="1"/>
                    </a:lnTo>
                    <a:lnTo>
                      <a:pt x="428" y="1"/>
                    </a:lnTo>
                    <a:lnTo>
                      <a:pt x="445" y="1"/>
                    </a:lnTo>
                    <a:lnTo>
                      <a:pt x="463" y="1"/>
                    </a:lnTo>
                    <a:lnTo>
                      <a:pt x="480" y="1"/>
                    </a:lnTo>
                    <a:lnTo>
                      <a:pt x="496" y="1"/>
                    </a:lnTo>
                    <a:lnTo>
                      <a:pt x="514" y="1"/>
                    </a:lnTo>
                    <a:lnTo>
                      <a:pt x="531" y="1"/>
                    </a:lnTo>
                    <a:lnTo>
                      <a:pt x="548" y="1"/>
                    </a:lnTo>
                    <a:lnTo>
                      <a:pt x="564" y="1"/>
                    </a:lnTo>
                    <a:lnTo>
                      <a:pt x="581" y="1"/>
                    </a:lnTo>
                    <a:lnTo>
                      <a:pt x="598" y="1"/>
                    </a:lnTo>
                    <a:lnTo>
                      <a:pt x="614" y="1"/>
                    </a:lnTo>
                    <a:lnTo>
                      <a:pt x="630" y="1"/>
                    </a:lnTo>
                    <a:lnTo>
                      <a:pt x="645" y="1"/>
                    </a:lnTo>
                    <a:lnTo>
                      <a:pt x="660" y="1"/>
                    </a:lnTo>
                    <a:lnTo>
                      <a:pt x="676" y="1"/>
                    </a:lnTo>
                    <a:lnTo>
                      <a:pt x="689" y="1"/>
                    </a:lnTo>
                    <a:lnTo>
                      <a:pt x="704" y="1"/>
                    </a:lnTo>
                    <a:lnTo>
                      <a:pt x="717" y="1"/>
                    </a:lnTo>
                    <a:lnTo>
                      <a:pt x="732" y="1"/>
                    </a:lnTo>
                    <a:lnTo>
                      <a:pt x="744" y="1"/>
                    </a:lnTo>
                    <a:lnTo>
                      <a:pt x="756" y="1"/>
                    </a:lnTo>
                    <a:lnTo>
                      <a:pt x="767" y="1"/>
                    </a:lnTo>
                    <a:lnTo>
                      <a:pt x="779" y="1"/>
                    </a:lnTo>
                    <a:lnTo>
                      <a:pt x="790" y="1"/>
                    </a:lnTo>
                    <a:lnTo>
                      <a:pt x="800" y="1"/>
                    </a:lnTo>
                    <a:lnTo>
                      <a:pt x="810" y="1"/>
                    </a:lnTo>
                    <a:lnTo>
                      <a:pt x="819" y="2"/>
                    </a:lnTo>
                    <a:lnTo>
                      <a:pt x="827" y="2"/>
                    </a:lnTo>
                    <a:lnTo>
                      <a:pt x="837" y="2"/>
                    </a:lnTo>
                    <a:lnTo>
                      <a:pt x="846" y="2"/>
                    </a:lnTo>
                    <a:lnTo>
                      <a:pt x="857" y="2"/>
                    </a:lnTo>
                    <a:lnTo>
                      <a:pt x="866" y="2"/>
                    </a:lnTo>
                    <a:lnTo>
                      <a:pt x="878" y="2"/>
                    </a:lnTo>
                    <a:lnTo>
                      <a:pt x="889" y="2"/>
                    </a:lnTo>
                    <a:lnTo>
                      <a:pt x="901" y="2"/>
                    </a:lnTo>
                    <a:lnTo>
                      <a:pt x="912" y="2"/>
                    </a:lnTo>
                    <a:lnTo>
                      <a:pt x="925" y="2"/>
                    </a:lnTo>
                    <a:lnTo>
                      <a:pt x="937" y="2"/>
                    </a:lnTo>
                    <a:lnTo>
                      <a:pt x="951" y="2"/>
                    </a:lnTo>
                    <a:lnTo>
                      <a:pt x="963" y="2"/>
                    </a:lnTo>
                    <a:lnTo>
                      <a:pt x="976" y="2"/>
                    </a:lnTo>
                    <a:lnTo>
                      <a:pt x="991" y="2"/>
                    </a:lnTo>
                    <a:lnTo>
                      <a:pt x="1004" y="2"/>
                    </a:lnTo>
                    <a:lnTo>
                      <a:pt x="1018" y="2"/>
                    </a:lnTo>
                    <a:lnTo>
                      <a:pt x="1032" y="2"/>
                    </a:lnTo>
                    <a:lnTo>
                      <a:pt x="1046" y="2"/>
                    </a:lnTo>
                    <a:lnTo>
                      <a:pt x="1061" y="2"/>
                    </a:lnTo>
                    <a:lnTo>
                      <a:pt x="1075" y="2"/>
                    </a:lnTo>
                    <a:lnTo>
                      <a:pt x="1089" y="2"/>
                    </a:lnTo>
                    <a:lnTo>
                      <a:pt x="1104" y="2"/>
                    </a:lnTo>
                    <a:lnTo>
                      <a:pt x="1120" y="2"/>
                    </a:lnTo>
                    <a:lnTo>
                      <a:pt x="1133" y="2"/>
                    </a:lnTo>
                    <a:lnTo>
                      <a:pt x="1148" y="2"/>
                    </a:lnTo>
                    <a:lnTo>
                      <a:pt x="1163" y="2"/>
                    </a:lnTo>
                    <a:lnTo>
                      <a:pt x="1177" y="2"/>
                    </a:lnTo>
                    <a:lnTo>
                      <a:pt x="1192" y="2"/>
                    </a:lnTo>
                    <a:lnTo>
                      <a:pt x="1207" y="2"/>
                    </a:lnTo>
                    <a:lnTo>
                      <a:pt x="1222" y="2"/>
                    </a:lnTo>
                    <a:lnTo>
                      <a:pt x="1236" y="2"/>
                    </a:lnTo>
                    <a:lnTo>
                      <a:pt x="1250" y="2"/>
                    </a:lnTo>
                    <a:lnTo>
                      <a:pt x="1264" y="2"/>
                    </a:lnTo>
                    <a:lnTo>
                      <a:pt x="1278" y="2"/>
                    </a:lnTo>
                    <a:lnTo>
                      <a:pt x="1291" y="2"/>
                    </a:lnTo>
                    <a:lnTo>
                      <a:pt x="1305" y="2"/>
                    </a:lnTo>
                    <a:lnTo>
                      <a:pt x="1317" y="2"/>
                    </a:lnTo>
                    <a:lnTo>
                      <a:pt x="1330" y="2"/>
                    </a:lnTo>
                    <a:lnTo>
                      <a:pt x="1344" y="2"/>
                    </a:lnTo>
                    <a:lnTo>
                      <a:pt x="1356" y="2"/>
                    </a:lnTo>
                    <a:lnTo>
                      <a:pt x="1368" y="2"/>
                    </a:lnTo>
                    <a:lnTo>
                      <a:pt x="1378" y="2"/>
                    </a:lnTo>
                    <a:lnTo>
                      <a:pt x="1390" y="2"/>
                    </a:lnTo>
                    <a:lnTo>
                      <a:pt x="1401" y="2"/>
                    </a:lnTo>
                    <a:lnTo>
                      <a:pt x="1413" y="2"/>
                    </a:lnTo>
                    <a:lnTo>
                      <a:pt x="1423" y="2"/>
                    </a:lnTo>
                    <a:lnTo>
                      <a:pt x="1433" y="2"/>
                    </a:lnTo>
                    <a:lnTo>
                      <a:pt x="1443" y="2"/>
                    </a:lnTo>
                    <a:lnTo>
                      <a:pt x="1451" y="2"/>
                    </a:lnTo>
                    <a:lnTo>
                      <a:pt x="1459" y="2"/>
                    </a:lnTo>
                    <a:lnTo>
                      <a:pt x="1468" y="2"/>
                    </a:lnTo>
                    <a:lnTo>
                      <a:pt x="1475" y="2"/>
                    </a:lnTo>
                    <a:lnTo>
                      <a:pt x="1482" y="2"/>
                    </a:lnTo>
                    <a:lnTo>
                      <a:pt x="1488" y="2"/>
                    </a:lnTo>
                    <a:lnTo>
                      <a:pt x="1495" y="2"/>
                    </a:lnTo>
                    <a:lnTo>
                      <a:pt x="1499" y="2"/>
                    </a:lnTo>
                    <a:lnTo>
                      <a:pt x="1504" y="2"/>
                    </a:lnTo>
                    <a:lnTo>
                      <a:pt x="1507" y="2"/>
                    </a:lnTo>
                    <a:lnTo>
                      <a:pt x="1511" y="2"/>
                    </a:lnTo>
                    <a:lnTo>
                      <a:pt x="1515" y="2"/>
                    </a:lnTo>
                    <a:lnTo>
                      <a:pt x="1518" y="4"/>
                    </a:lnTo>
                    <a:lnTo>
                      <a:pt x="1518" y="20"/>
                    </a:lnTo>
                    <a:lnTo>
                      <a:pt x="1517" y="20"/>
                    </a:lnTo>
                    <a:lnTo>
                      <a:pt x="1515" y="20"/>
                    </a:lnTo>
                    <a:lnTo>
                      <a:pt x="1512" y="20"/>
                    </a:lnTo>
                    <a:lnTo>
                      <a:pt x="1510" y="20"/>
                    </a:lnTo>
                    <a:lnTo>
                      <a:pt x="1504" y="20"/>
                    </a:lnTo>
                    <a:lnTo>
                      <a:pt x="1499" y="20"/>
                    </a:lnTo>
                    <a:lnTo>
                      <a:pt x="1494" y="20"/>
                    </a:lnTo>
                    <a:lnTo>
                      <a:pt x="1487" y="20"/>
                    </a:lnTo>
                    <a:lnTo>
                      <a:pt x="1479" y="20"/>
                    </a:lnTo>
                    <a:lnTo>
                      <a:pt x="1471" y="20"/>
                    </a:lnTo>
                    <a:lnTo>
                      <a:pt x="1462" y="20"/>
                    </a:lnTo>
                    <a:lnTo>
                      <a:pt x="1453" y="20"/>
                    </a:lnTo>
                    <a:lnTo>
                      <a:pt x="1443" y="20"/>
                    </a:lnTo>
                    <a:lnTo>
                      <a:pt x="1432" y="20"/>
                    </a:lnTo>
                    <a:lnTo>
                      <a:pt x="1420" y="20"/>
                    </a:lnTo>
                    <a:lnTo>
                      <a:pt x="1409" y="20"/>
                    </a:lnTo>
                    <a:lnTo>
                      <a:pt x="1396" y="20"/>
                    </a:lnTo>
                    <a:lnTo>
                      <a:pt x="1382" y="20"/>
                    </a:lnTo>
                    <a:lnTo>
                      <a:pt x="1368" y="20"/>
                    </a:lnTo>
                    <a:lnTo>
                      <a:pt x="1354" y="20"/>
                    </a:lnTo>
                    <a:lnTo>
                      <a:pt x="1340" y="20"/>
                    </a:lnTo>
                    <a:lnTo>
                      <a:pt x="1326" y="21"/>
                    </a:lnTo>
                    <a:lnTo>
                      <a:pt x="1311" y="21"/>
                    </a:lnTo>
                    <a:lnTo>
                      <a:pt x="1297" y="21"/>
                    </a:lnTo>
                    <a:lnTo>
                      <a:pt x="1281" y="21"/>
                    </a:lnTo>
                    <a:lnTo>
                      <a:pt x="1264" y="21"/>
                    </a:lnTo>
                    <a:lnTo>
                      <a:pt x="1248" y="21"/>
                    </a:lnTo>
                    <a:lnTo>
                      <a:pt x="1232" y="21"/>
                    </a:lnTo>
                    <a:lnTo>
                      <a:pt x="1215" y="21"/>
                    </a:lnTo>
                    <a:lnTo>
                      <a:pt x="1199" y="22"/>
                    </a:lnTo>
                    <a:lnTo>
                      <a:pt x="1183" y="22"/>
                    </a:lnTo>
                    <a:lnTo>
                      <a:pt x="1167" y="22"/>
                    </a:lnTo>
                    <a:lnTo>
                      <a:pt x="1149" y="22"/>
                    </a:lnTo>
                    <a:lnTo>
                      <a:pt x="1133" y="22"/>
                    </a:lnTo>
                    <a:lnTo>
                      <a:pt x="1116" y="22"/>
                    </a:lnTo>
                    <a:lnTo>
                      <a:pt x="1099" y="22"/>
                    </a:lnTo>
                    <a:lnTo>
                      <a:pt x="1083" y="22"/>
                    </a:lnTo>
                    <a:lnTo>
                      <a:pt x="1066" y="22"/>
                    </a:lnTo>
                    <a:lnTo>
                      <a:pt x="1050" y="22"/>
                    </a:lnTo>
                    <a:lnTo>
                      <a:pt x="1035" y="24"/>
                    </a:lnTo>
                    <a:lnTo>
                      <a:pt x="1019" y="24"/>
                    </a:lnTo>
                    <a:lnTo>
                      <a:pt x="1003" y="24"/>
                    </a:lnTo>
                    <a:lnTo>
                      <a:pt x="988" y="24"/>
                    </a:lnTo>
                    <a:lnTo>
                      <a:pt x="973" y="24"/>
                    </a:lnTo>
                    <a:lnTo>
                      <a:pt x="959" y="24"/>
                    </a:lnTo>
                    <a:lnTo>
                      <a:pt x="945" y="24"/>
                    </a:lnTo>
                    <a:lnTo>
                      <a:pt x="931" y="24"/>
                    </a:lnTo>
                    <a:lnTo>
                      <a:pt x="918" y="24"/>
                    </a:lnTo>
                    <a:lnTo>
                      <a:pt x="905" y="24"/>
                    </a:lnTo>
                    <a:lnTo>
                      <a:pt x="893" y="24"/>
                    </a:lnTo>
                    <a:lnTo>
                      <a:pt x="881" y="24"/>
                    </a:lnTo>
                    <a:lnTo>
                      <a:pt x="870" y="24"/>
                    </a:lnTo>
                    <a:lnTo>
                      <a:pt x="859" y="24"/>
                    </a:lnTo>
                    <a:lnTo>
                      <a:pt x="850" y="24"/>
                    </a:lnTo>
                    <a:lnTo>
                      <a:pt x="841" y="24"/>
                    </a:lnTo>
                    <a:lnTo>
                      <a:pt x="833" y="24"/>
                    </a:lnTo>
                    <a:lnTo>
                      <a:pt x="823" y="24"/>
                    </a:lnTo>
                    <a:lnTo>
                      <a:pt x="817" y="24"/>
                    </a:lnTo>
                    <a:lnTo>
                      <a:pt x="810" y="24"/>
                    </a:lnTo>
                    <a:lnTo>
                      <a:pt x="804" y="24"/>
                    </a:lnTo>
                    <a:lnTo>
                      <a:pt x="800" y="24"/>
                    </a:lnTo>
                    <a:lnTo>
                      <a:pt x="796" y="24"/>
                    </a:lnTo>
                    <a:lnTo>
                      <a:pt x="794" y="24"/>
                    </a:lnTo>
                    <a:lnTo>
                      <a:pt x="792" y="24"/>
                    </a:lnTo>
                    <a:lnTo>
                      <a:pt x="790" y="22"/>
                    </a:lnTo>
                    <a:lnTo>
                      <a:pt x="787" y="22"/>
                    </a:lnTo>
                    <a:lnTo>
                      <a:pt x="783" y="22"/>
                    </a:lnTo>
                    <a:lnTo>
                      <a:pt x="778" y="22"/>
                    </a:lnTo>
                    <a:lnTo>
                      <a:pt x="771" y="22"/>
                    </a:lnTo>
                    <a:lnTo>
                      <a:pt x="764" y="22"/>
                    </a:lnTo>
                    <a:lnTo>
                      <a:pt x="758" y="22"/>
                    </a:lnTo>
                    <a:lnTo>
                      <a:pt x="748" y="22"/>
                    </a:lnTo>
                    <a:lnTo>
                      <a:pt x="739" y="21"/>
                    </a:lnTo>
                    <a:lnTo>
                      <a:pt x="729" y="21"/>
                    </a:lnTo>
                    <a:lnTo>
                      <a:pt x="717" y="21"/>
                    </a:lnTo>
                    <a:lnTo>
                      <a:pt x="707" y="21"/>
                    </a:lnTo>
                    <a:lnTo>
                      <a:pt x="695" y="21"/>
                    </a:lnTo>
                    <a:lnTo>
                      <a:pt x="682" y="21"/>
                    </a:lnTo>
                    <a:lnTo>
                      <a:pt x="669" y="21"/>
                    </a:lnTo>
                    <a:lnTo>
                      <a:pt x="656" y="21"/>
                    </a:lnTo>
                    <a:lnTo>
                      <a:pt x="641" y="21"/>
                    </a:lnTo>
                    <a:lnTo>
                      <a:pt x="626" y="21"/>
                    </a:lnTo>
                    <a:lnTo>
                      <a:pt x="610" y="21"/>
                    </a:lnTo>
                    <a:lnTo>
                      <a:pt x="595" y="21"/>
                    </a:lnTo>
                    <a:lnTo>
                      <a:pt x="578" y="21"/>
                    </a:lnTo>
                    <a:lnTo>
                      <a:pt x="562" y="21"/>
                    </a:lnTo>
                    <a:lnTo>
                      <a:pt x="544" y="21"/>
                    </a:lnTo>
                    <a:lnTo>
                      <a:pt x="528" y="21"/>
                    </a:lnTo>
                    <a:lnTo>
                      <a:pt x="511" y="21"/>
                    </a:lnTo>
                    <a:lnTo>
                      <a:pt x="493" y="21"/>
                    </a:lnTo>
                    <a:lnTo>
                      <a:pt x="475" y="21"/>
                    </a:lnTo>
                    <a:lnTo>
                      <a:pt x="457" y="21"/>
                    </a:lnTo>
                    <a:lnTo>
                      <a:pt x="438" y="21"/>
                    </a:lnTo>
                    <a:lnTo>
                      <a:pt x="421" y="21"/>
                    </a:lnTo>
                    <a:lnTo>
                      <a:pt x="404" y="21"/>
                    </a:lnTo>
                    <a:lnTo>
                      <a:pt x="386" y="21"/>
                    </a:lnTo>
                    <a:lnTo>
                      <a:pt x="367" y="21"/>
                    </a:lnTo>
                    <a:lnTo>
                      <a:pt x="349" y="21"/>
                    </a:lnTo>
                    <a:lnTo>
                      <a:pt x="330" y="21"/>
                    </a:lnTo>
                    <a:lnTo>
                      <a:pt x="312" y="21"/>
                    </a:lnTo>
                    <a:lnTo>
                      <a:pt x="295" y="21"/>
                    </a:lnTo>
                    <a:lnTo>
                      <a:pt x="278" y="21"/>
                    </a:lnTo>
                    <a:lnTo>
                      <a:pt x="260" y="21"/>
                    </a:lnTo>
                    <a:lnTo>
                      <a:pt x="244" y="21"/>
                    </a:lnTo>
                    <a:lnTo>
                      <a:pt x="227" y="21"/>
                    </a:lnTo>
                    <a:lnTo>
                      <a:pt x="209" y="21"/>
                    </a:lnTo>
                    <a:lnTo>
                      <a:pt x="193" y="21"/>
                    </a:lnTo>
                    <a:lnTo>
                      <a:pt x="178" y="21"/>
                    </a:lnTo>
                    <a:lnTo>
                      <a:pt x="162" y="21"/>
                    </a:lnTo>
                    <a:lnTo>
                      <a:pt x="147" y="21"/>
                    </a:lnTo>
                    <a:lnTo>
                      <a:pt x="134" y="21"/>
                    </a:lnTo>
                    <a:lnTo>
                      <a:pt x="121" y="21"/>
                    </a:lnTo>
                    <a:lnTo>
                      <a:pt x="107" y="21"/>
                    </a:lnTo>
                    <a:lnTo>
                      <a:pt x="95" y="21"/>
                    </a:lnTo>
                    <a:lnTo>
                      <a:pt x="83" y="21"/>
                    </a:lnTo>
                    <a:lnTo>
                      <a:pt x="72" y="21"/>
                    </a:lnTo>
                    <a:lnTo>
                      <a:pt x="60" y="21"/>
                    </a:lnTo>
                    <a:lnTo>
                      <a:pt x="51" y="21"/>
                    </a:lnTo>
                    <a:lnTo>
                      <a:pt x="43" y="21"/>
                    </a:lnTo>
                    <a:lnTo>
                      <a:pt x="35" y="21"/>
                    </a:lnTo>
                    <a:lnTo>
                      <a:pt x="27" y="21"/>
                    </a:lnTo>
                    <a:lnTo>
                      <a:pt x="20" y="21"/>
                    </a:lnTo>
                    <a:lnTo>
                      <a:pt x="15" y="21"/>
                    </a:lnTo>
                    <a:lnTo>
                      <a:pt x="11" y="21"/>
                    </a:lnTo>
                    <a:lnTo>
                      <a:pt x="7" y="21"/>
                    </a:lnTo>
                    <a:lnTo>
                      <a:pt x="4" y="21"/>
                    </a:lnTo>
                    <a:lnTo>
                      <a:pt x="3"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83" name="Freeform 85">
                <a:extLst>
                  <a:ext uri="{FF2B5EF4-FFF2-40B4-BE49-F238E27FC236}">
                    <a16:creationId xmlns:a16="http://schemas.microsoft.com/office/drawing/2014/main" id="{2CB0BDBA-5041-4560-89B1-1A0E2CE96369}"/>
                  </a:ext>
                </a:extLst>
              </p:cNvPr>
              <p:cNvSpPr>
                <a:spLocks/>
              </p:cNvSpPr>
              <p:nvPr/>
            </p:nvSpPr>
            <p:spPr bwMode="auto">
              <a:xfrm>
                <a:off x="3066" y="913"/>
                <a:ext cx="425" cy="793"/>
              </a:xfrm>
              <a:custGeom>
                <a:avLst/>
                <a:gdLst>
                  <a:gd name="T0" fmla="*/ 1108 w 378"/>
                  <a:gd name="T1" fmla="*/ 325 h 702"/>
                  <a:gd name="T2" fmla="*/ 1067 w 378"/>
                  <a:gd name="T3" fmla="*/ 288 h 702"/>
                  <a:gd name="T4" fmla="*/ 1016 w 378"/>
                  <a:gd name="T5" fmla="*/ 238 h 702"/>
                  <a:gd name="T6" fmla="*/ 964 w 378"/>
                  <a:gd name="T7" fmla="*/ 181 h 702"/>
                  <a:gd name="T8" fmla="*/ 903 w 378"/>
                  <a:gd name="T9" fmla="*/ 123 h 702"/>
                  <a:gd name="T10" fmla="*/ 848 w 378"/>
                  <a:gd name="T11" fmla="*/ 76 h 702"/>
                  <a:gd name="T12" fmla="*/ 803 w 378"/>
                  <a:gd name="T13" fmla="*/ 29 h 702"/>
                  <a:gd name="T14" fmla="*/ 777 w 378"/>
                  <a:gd name="T15" fmla="*/ 18 h 702"/>
                  <a:gd name="T16" fmla="*/ 726 w 378"/>
                  <a:gd name="T17" fmla="*/ 14 h 702"/>
                  <a:gd name="T18" fmla="*/ 663 w 378"/>
                  <a:gd name="T19" fmla="*/ 1 h 702"/>
                  <a:gd name="T20" fmla="*/ 613 w 378"/>
                  <a:gd name="T21" fmla="*/ 1 h 702"/>
                  <a:gd name="T22" fmla="*/ 558 w 378"/>
                  <a:gd name="T23" fmla="*/ 0 h 702"/>
                  <a:gd name="T24" fmla="*/ 511 w 378"/>
                  <a:gd name="T25" fmla="*/ 0 h 702"/>
                  <a:gd name="T26" fmla="*/ 444 w 378"/>
                  <a:gd name="T27" fmla="*/ 0 h 702"/>
                  <a:gd name="T28" fmla="*/ 390 w 378"/>
                  <a:gd name="T29" fmla="*/ 1 h 702"/>
                  <a:gd name="T30" fmla="*/ 364 w 378"/>
                  <a:gd name="T31" fmla="*/ 16 h 702"/>
                  <a:gd name="T32" fmla="*/ 331 w 378"/>
                  <a:gd name="T33" fmla="*/ 53 h 702"/>
                  <a:gd name="T34" fmla="*/ 305 w 378"/>
                  <a:gd name="T35" fmla="*/ 97 h 702"/>
                  <a:gd name="T36" fmla="*/ 278 w 378"/>
                  <a:gd name="T37" fmla="*/ 139 h 702"/>
                  <a:gd name="T38" fmla="*/ 252 w 378"/>
                  <a:gd name="T39" fmla="*/ 181 h 702"/>
                  <a:gd name="T40" fmla="*/ 218 w 378"/>
                  <a:gd name="T41" fmla="*/ 228 h 702"/>
                  <a:gd name="T42" fmla="*/ 186 w 378"/>
                  <a:gd name="T43" fmla="*/ 287 h 702"/>
                  <a:gd name="T44" fmla="*/ 147 w 378"/>
                  <a:gd name="T45" fmla="*/ 329 h 702"/>
                  <a:gd name="T46" fmla="*/ 115 w 378"/>
                  <a:gd name="T47" fmla="*/ 386 h 702"/>
                  <a:gd name="T48" fmla="*/ 86 w 378"/>
                  <a:gd name="T49" fmla="*/ 433 h 702"/>
                  <a:gd name="T50" fmla="*/ 60 w 378"/>
                  <a:gd name="T51" fmla="*/ 479 h 702"/>
                  <a:gd name="T52" fmla="*/ 20 w 378"/>
                  <a:gd name="T53" fmla="*/ 540 h 702"/>
                  <a:gd name="T54" fmla="*/ 0 w 378"/>
                  <a:gd name="T55" fmla="*/ 584 h 702"/>
                  <a:gd name="T56" fmla="*/ 0 w 378"/>
                  <a:gd name="T57" fmla="*/ 615 h 702"/>
                  <a:gd name="T58" fmla="*/ 0 w 378"/>
                  <a:gd name="T59" fmla="*/ 657 h 702"/>
                  <a:gd name="T60" fmla="*/ 0 w 378"/>
                  <a:gd name="T61" fmla="*/ 715 h 702"/>
                  <a:gd name="T62" fmla="*/ 0 w 378"/>
                  <a:gd name="T63" fmla="*/ 785 h 702"/>
                  <a:gd name="T64" fmla="*/ 0 w 378"/>
                  <a:gd name="T65" fmla="*/ 870 h 702"/>
                  <a:gd name="T66" fmla="*/ 0 w 378"/>
                  <a:gd name="T67" fmla="*/ 954 h 702"/>
                  <a:gd name="T68" fmla="*/ 0 w 378"/>
                  <a:gd name="T69" fmla="*/ 1051 h 702"/>
                  <a:gd name="T70" fmla="*/ 0 w 378"/>
                  <a:gd name="T71" fmla="*/ 1145 h 702"/>
                  <a:gd name="T72" fmla="*/ 0 w 378"/>
                  <a:gd name="T73" fmla="*/ 1240 h 702"/>
                  <a:gd name="T74" fmla="*/ 0 w 378"/>
                  <a:gd name="T75" fmla="*/ 1325 h 702"/>
                  <a:gd name="T76" fmla="*/ 0 w 378"/>
                  <a:gd name="T77" fmla="*/ 1413 h 702"/>
                  <a:gd name="T78" fmla="*/ 2 w 378"/>
                  <a:gd name="T79" fmla="*/ 1487 h 702"/>
                  <a:gd name="T80" fmla="*/ 2 w 378"/>
                  <a:gd name="T81" fmla="*/ 1546 h 702"/>
                  <a:gd name="T82" fmla="*/ 3 w 378"/>
                  <a:gd name="T83" fmla="*/ 1594 h 702"/>
                  <a:gd name="T84" fmla="*/ 14 w 378"/>
                  <a:gd name="T85" fmla="*/ 1622 h 702"/>
                  <a:gd name="T86" fmla="*/ 47 w 378"/>
                  <a:gd name="T87" fmla="*/ 1651 h 702"/>
                  <a:gd name="T88" fmla="*/ 101 w 378"/>
                  <a:gd name="T89" fmla="*/ 1678 h 702"/>
                  <a:gd name="T90" fmla="*/ 166 w 378"/>
                  <a:gd name="T91" fmla="*/ 1718 h 702"/>
                  <a:gd name="T92" fmla="*/ 218 w 378"/>
                  <a:gd name="T93" fmla="*/ 1744 h 702"/>
                  <a:gd name="T94" fmla="*/ 285 w 378"/>
                  <a:gd name="T95" fmla="*/ 1780 h 702"/>
                  <a:gd name="T96" fmla="*/ 350 w 378"/>
                  <a:gd name="T97" fmla="*/ 1821 h 702"/>
                  <a:gd name="T98" fmla="*/ 398 w 378"/>
                  <a:gd name="T99" fmla="*/ 1848 h 702"/>
                  <a:gd name="T100" fmla="*/ 416 w 378"/>
                  <a:gd name="T101" fmla="*/ 2082 h 702"/>
                  <a:gd name="T102" fmla="*/ 42 w 378"/>
                  <a:gd name="T103" fmla="*/ 607 h 702"/>
                  <a:gd name="T104" fmla="*/ 1132 w 378"/>
                  <a:gd name="T105" fmla="*/ 346 h 7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8"/>
                  <a:gd name="T160" fmla="*/ 0 h 702"/>
                  <a:gd name="T161" fmla="*/ 378 w 378"/>
                  <a:gd name="T162" fmla="*/ 702 h 7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8" h="702">
                    <a:moveTo>
                      <a:pt x="378" y="117"/>
                    </a:moveTo>
                    <a:lnTo>
                      <a:pt x="376" y="116"/>
                    </a:lnTo>
                    <a:lnTo>
                      <a:pt x="373" y="112"/>
                    </a:lnTo>
                    <a:lnTo>
                      <a:pt x="370" y="109"/>
                    </a:lnTo>
                    <a:lnTo>
                      <a:pt x="368" y="108"/>
                    </a:lnTo>
                    <a:lnTo>
                      <a:pt x="364" y="104"/>
                    </a:lnTo>
                    <a:lnTo>
                      <a:pt x="361" y="101"/>
                    </a:lnTo>
                    <a:lnTo>
                      <a:pt x="357" y="97"/>
                    </a:lnTo>
                    <a:lnTo>
                      <a:pt x="353" y="93"/>
                    </a:lnTo>
                    <a:lnTo>
                      <a:pt x="349" y="88"/>
                    </a:lnTo>
                    <a:lnTo>
                      <a:pt x="345" y="84"/>
                    </a:lnTo>
                    <a:lnTo>
                      <a:pt x="339" y="80"/>
                    </a:lnTo>
                    <a:lnTo>
                      <a:pt x="335" y="75"/>
                    </a:lnTo>
                    <a:lnTo>
                      <a:pt x="330" y="71"/>
                    </a:lnTo>
                    <a:lnTo>
                      <a:pt x="326" y="67"/>
                    </a:lnTo>
                    <a:lnTo>
                      <a:pt x="321" y="61"/>
                    </a:lnTo>
                    <a:lnTo>
                      <a:pt x="315" y="56"/>
                    </a:lnTo>
                    <a:lnTo>
                      <a:pt x="310" y="50"/>
                    </a:lnTo>
                    <a:lnTo>
                      <a:pt x="306" y="46"/>
                    </a:lnTo>
                    <a:lnTo>
                      <a:pt x="301" y="41"/>
                    </a:lnTo>
                    <a:lnTo>
                      <a:pt x="297" y="37"/>
                    </a:lnTo>
                    <a:lnTo>
                      <a:pt x="291" y="32"/>
                    </a:lnTo>
                    <a:lnTo>
                      <a:pt x="287" y="29"/>
                    </a:lnTo>
                    <a:lnTo>
                      <a:pt x="283" y="25"/>
                    </a:lnTo>
                    <a:lnTo>
                      <a:pt x="279" y="21"/>
                    </a:lnTo>
                    <a:lnTo>
                      <a:pt x="276" y="18"/>
                    </a:lnTo>
                    <a:lnTo>
                      <a:pt x="272" y="16"/>
                    </a:lnTo>
                    <a:lnTo>
                      <a:pt x="268" y="10"/>
                    </a:lnTo>
                    <a:lnTo>
                      <a:pt x="266" y="9"/>
                    </a:lnTo>
                    <a:lnTo>
                      <a:pt x="263" y="8"/>
                    </a:lnTo>
                    <a:lnTo>
                      <a:pt x="262" y="8"/>
                    </a:lnTo>
                    <a:lnTo>
                      <a:pt x="259" y="6"/>
                    </a:lnTo>
                    <a:lnTo>
                      <a:pt x="256" y="5"/>
                    </a:lnTo>
                    <a:lnTo>
                      <a:pt x="252" y="5"/>
                    </a:lnTo>
                    <a:lnTo>
                      <a:pt x="248" y="5"/>
                    </a:lnTo>
                    <a:lnTo>
                      <a:pt x="243" y="4"/>
                    </a:lnTo>
                    <a:lnTo>
                      <a:pt x="239" y="4"/>
                    </a:lnTo>
                    <a:lnTo>
                      <a:pt x="233" y="2"/>
                    </a:lnTo>
                    <a:lnTo>
                      <a:pt x="228" y="2"/>
                    </a:lnTo>
                    <a:lnTo>
                      <a:pt x="221" y="1"/>
                    </a:lnTo>
                    <a:lnTo>
                      <a:pt x="216" y="1"/>
                    </a:lnTo>
                    <a:lnTo>
                      <a:pt x="212" y="1"/>
                    </a:lnTo>
                    <a:lnTo>
                      <a:pt x="209" y="1"/>
                    </a:lnTo>
                    <a:lnTo>
                      <a:pt x="205" y="1"/>
                    </a:lnTo>
                    <a:lnTo>
                      <a:pt x="203" y="1"/>
                    </a:lnTo>
                    <a:lnTo>
                      <a:pt x="196" y="1"/>
                    </a:lnTo>
                    <a:lnTo>
                      <a:pt x="191" y="1"/>
                    </a:lnTo>
                    <a:lnTo>
                      <a:pt x="187" y="0"/>
                    </a:lnTo>
                    <a:lnTo>
                      <a:pt x="184" y="0"/>
                    </a:lnTo>
                    <a:lnTo>
                      <a:pt x="180" y="0"/>
                    </a:lnTo>
                    <a:lnTo>
                      <a:pt x="177" y="0"/>
                    </a:lnTo>
                    <a:lnTo>
                      <a:pt x="170" y="0"/>
                    </a:lnTo>
                    <a:lnTo>
                      <a:pt x="165" y="0"/>
                    </a:lnTo>
                    <a:lnTo>
                      <a:pt x="158" y="0"/>
                    </a:lnTo>
                    <a:lnTo>
                      <a:pt x="153" y="0"/>
                    </a:lnTo>
                    <a:lnTo>
                      <a:pt x="148" y="0"/>
                    </a:lnTo>
                    <a:lnTo>
                      <a:pt x="144" y="0"/>
                    </a:lnTo>
                    <a:lnTo>
                      <a:pt x="138" y="0"/>
                    </a:lnTo>
                    <a:lnTo>
                      <a:pt x="134" y="0"/>
                    </a:lnTo>
                    <a:lnTo>
                      <a:pt x="130" y="1"/>
                    </a:lnTo>
                    <a:lnTo>
                      <a:pt x="128" y="1"/>
                    </a:lnTo>
                    <a:lnTo>
                      <a:pt x="122" y="2"/>
                    </a:lnTo>
                    <a:lnTo>
                      <a:pt x="121" y="5"/>
                    </a:lnTo>
                    <a:lnTo>
                      <a:pt x="120" y="5"/>
                    </a:lnTo>
                    <a:lnTo>
                      <a:pt x="118" y="6"/>
                    </a:lnTo>
                    <a:lnTo>
                      <a:pt x="117" y="10"/>
                    </a:lnTo>
                    <a:lnTo>
                      <a:pt x="114" y="14"/>
                    </a:lnTo>
                    <a:lnTo>
                      <a:pt x="111" y="18"/>
                    </a:lnTo>
                    <a:lnTo>
                      <a:pt x="107" y="24"/>
                    </a:lnTo>
                    <a:lnTo>
                      <a:pt x="106" y="25"/>
                    </a:lnTo>
                    <a:lnTo>
                      <a:pt x="103" y="29"/>
                    </a:lnTo>
                    <a:lnTo>
                      <a:pt x="102" y="32"/>
                    </a:lnTo>
                    <a:lnTo>
                      <a:pt x="101" y="36"/>
                    </a:lnTo>
                    <a:lnTo>
                      <a:pt x="98" y="38"/>
                    </a:lnTo>
                    <a:lnTo>
                      <a:pt x="95" y="42"/>
                    </a:lnTo>
                    <a:lnTo>
                      <a:pt x="93" y="46"/>
                    </a:lnTo>
                    <a:lnTo>
                      <a:pt x="91" y="49"/>
                    </a:lnTo>
                    <a:lnTo>
                      <a:pt x="87" y="53"/>
                    </a:lnTo>
                    <a:lnTo>
                      <a:pt x="86" y="57"/>
                    </a:lnTo>
                    <a:lnTo>
                      <a:pt x="83" y="61"/>
                    </a:lnTo>
                    <a:lnTo>
                      <a:pt x="81" y="65"/>
                    </a:lnTo>
                    <a:lnTo>
                      <a:pt x="78" y="69"/>
                    </a:lnTo>
                    <a:lnTo>
                      <a:pt x="75" y="73"/>
                    </a:lnTo>
                    <a:lnTo>
                      <a:pt x="73" y="77"/>
                    </a:lnTo>
                    <a:lnTo>
                      <a:pt x="70" y="83"/>
                    </a:lnTo>
                    <a:lnTo>
                      <a:pt x="67" y="87"/>
                    </a:lnTo>
                    <a:lnTo>
                      <a:pt x="65" y="92"/>
                    </a:lnTo>
                    <a:lnTo>
                      <a:pt x="62" y="96"/>
                    </a:lnTo>
                    <a:lnTo>
                      <a:pt x="59" y="100"/>
                    </a:lnTo>
                    <a:lnTo>
                      <a:pt x="55" y="104"/>
                    </a:lnTo>
                    <a:lnTo>
                      <a:pt x="52" y="108"/>
                    </a:lnTo>
                    <a:lnTo>
                      <a:pt x="50" y="112"/>
                    </a:lnTo>
                    <a:lnTo>
                      <a:pt x="47" y="117"/>
                    </a:lnTo>
                    <a:lnTo>
                      <a:pt x="44" y="122"/>
                    </a:lnTo>
                    <a:lnTo>
                      <a:pt x="42" y="126"/>
                    </a:lnTo>
                    <a:lnTo>
                      <a:pt x="39" y="130"/>
                    </a:lnTo>
                    <a:lnTo>
                      <a:pt x="36" y="135"/>
                    </a:lnTo>
                    <a:lnTo>
                      <a:pt x="34" y="139"/>
                    </a:lnTo>
                    <a:lnTo>
                      <a:pt x="31" y="143"/>
                    </a:lnTo>
                    <a:lnTo>
                      <a:pt x="28" y="146"/>
                    </a:lnTo>
                    <a:lnTo>
                      <a:pt x="27" y="150"/>
                    </a:lnTo>
                    <a:lnTo>
                      <a:pt x="24" y="154"/>
                    </a:lnTo>
                    <a:lnTo>
                      <a:pt x="22" y="158"/>
                    </a:lnTo>
                    <a:lnTo>
                      <a:pt x="20" y="162"/>
                    </a:lnTo>
                    <a:lnTo>
                      <a:pt x="18" y="166"/>
                    </a:lnTo>
                    <a:lnTo>
                      <a:pt x="14" y="171"/>
                    </a:lnTo>
                    <a:lnTo>
                      <a:pt x="11" y="178"/>
                    </a:lnTo>
                    <a:lnTo>
                      <a:pt x="7" y="183"/>
                    </a:lnTo>
                    <a:lnTo>
                      <a:pt x="6" y="189"/>
                    </a:lnTo>
                    <a:lnTo>
                      <a:pt x="3" y="193"/>
                    </a:lnTo>
                    <a:lnTo>
                      <a:pt x="2" y="195"/>
                    </a:lnTo>
                    <a:lnTo>
                      <a:pt x="0" y="198"/>
                    </a:lnTo>
                    <a:lnTo>
                      <a:pt x="0" y="201"/>
                    </a:lnTo>
                    <a:lnTo>
                      <a:pt x="0" y="202"/>
                    </a:lnTo>
                    <a:lnTo>
                      <a:pt x="0" y="206"/>
                    </a:lnTo>
                    <a:lnTo>
                      <a:pt x="0" y="207"/>
                    </a:lnTo>
                    <a:lnTo>
                      <a:pt x="0" y="211"/>
                    </a:lnTo>
                    <a:lnTo>
                      <a:pt x="0" y="214"/>
                    </a:lnTo>
                    <a:lnTo>
                      <a:pt x="0" y="218"/>
                    </a:lnTo>
                    <a:lnTo>
                      <a:pt x="0" y="222"/>
                    </a:lnTo>
                    <a:lnTo>
                      <a:pt x="0" y="226"/>
                    </a:lnTo>
                    <a:lnTo>
                      <a:pt x="0" y="231"/>
                    </a:lnTo>
                    <a:lnTo>
                      <a:pt x="0" y="237"/>
                    </a:lnTo>
                    <a:lnTo>
                      <a:pt x="0" y="242"/>
                    </a:lnTo>
                    <a:lnTo>
                      <a:pt x="0" y="247"/>
                    </a:lnTo>
                    <a:lnTo>
                      <a:pt x="0" y="253"/>
                    </a:lnTo>
                    <a:lnTo>
                      <a:pt x="0" y="260"/>
                    </a:lnTo>
                    <a:lnTo>
                      <a:pt x="0" y="266"/>
                    </a:lnTo>
                    <a:lnTo>
                      <a:pt x="0" y="272"/>
                    </a:lnTo>
                    <a:lnTo>
                      <a:pt x="0" y="278"/>
                    </a:lnTo>
                    <a:lnTo>
                      <a:pt x="0" y="286"/>
                    </a:lnTo>
                    <a:lnTo>
                      <a:pt x="0" y="293"/>
                    </a:lnTo>
                    <a:lnTo>
                      <a:pt x="0" y="300"/>
                    </a:lnTo>
                    <a:lnTo>
                      <a:pt x="0" y="308"/>
                    </a:lnTo>
                    <a:lnTo>
                      <a:pt x="0" y="316"/>
                    </a:lnTo>
                    <a:lnTo>
                      <a:pt x="0" y="322"/>
                    </a:lnTo>
                    <a:lnTo>
                      <a:pt x="0" y="331"/>
                    </a:lnTo>
                    <a:lnTo>
                      <a:pt x="0" y="339"/>
                    </a:lnTo>
                    <a:lnTo>
                      <a:pt x="0" y="347"/>
                    </a:lnTo>
                    <a:lnTo>
                      <a:pt x="0" y="355"/>
                    </a:lnTo>
                    <a:lnTo>
                      <a:pt x="0" y="363"/>
                    </a:lnTo>
                    <a:lnTo>
                      <a:pt x="0" y="371"/>
                    </a:lnTo>
                    <a:lnTo>
                      <a:pt x="0" y="379"/>
                    </a:lnTo>
                    <a:lnTo>
                      <a:pt x="0" y="387"/>
                    </a:lnTo>
                    <a:lnTo>
                      <a:pt x="0" y="395"/>
                    </a:lnTo>
                    <a:lnTo>
                      <a:pt x="0" y="402"/>
                    </a:lnTo>
                    <a:lnTo>
                      <a:pt x="0" y="411"/>
                    </a:lnTo>
                    <a:lnTo>
                      <a:pt x="0" y="418"/>
                    </a:lnTo>
                    <a:lnTo>
                      <a:pt x="0" y="426"/>
                    </a:lnTo>
                    <a:lnTo>
                      <a:pt x="0" y="434"/>
                    </a:lnTo>
                    <a:lnTo>
                      <a:pt x="0" y="442"/>
                    </a:lnTo>
                    <a:lnTo>
                      <a:pt x="0" y="448"/>
                    </a:lnTo>
                    <a:lnTo>
                      <a:pt x="0" y="455"/>
                    </a:lnTo>
                    <a:lnTo>
                      <a:pt x="0" y="462"/>
                    </a:lnTo>
                    <a:lnTo>
                      <a:pt x="0" y="470"/>
                    </a:lnTo>
                    <a:lnTo>
                      <a:pt x="0" y="477"/>
                    </a:lnTo>
                    <a:lnTo>
                      <a:pt x="0" y="483"/>
                    </a:lnTo>
                    <a:lnTo>
                      <a:pt x="0" y="490"/>
                    </a:lnTo>
                    <a:lnTo>
                      <a:pt x="2" y="497"/>
                    </a:lnTo>
                    <a:lnTo>
                      <a:pt x="2" y="502"/>
                    </a:lnTo>
                    <a:lnTo>
                      <a:pt x="2" y="507"/>
                    </a:lnTo>
                    <a:lnTo>
                      <a:pt x="2" y="513"/>
                    </a:lnTo>
                    <a:lnTo>
                      <a:pt x="2" y="518"/>
                    </a:lnTo>
                    <a:lnTo>
                      <a:pt x="2" y="522"/>
                    </a:lnTo>
                    <a:lnTo>
                      <a:pt x="2" y="526"/>
                    </a:lnTo>
                    <a:lnTo>
                      <a:pt x="2" y="530"/>
                    </a:lnTo>
                    <a:lnTo>
                      <a:pt x="3" y="534"/>
                    </a:lnTo>
                    <a:lnTo>
                      <a:pt x="3" y="538"/>
                    </a:lnTo>
                    <a:lnTo>
                      <a:pt x="3" y="541"/>
                    </a:lnTo>
                    <a:lnTo>
                      <a:pt x="3" y="544"/>
                    </a:lnTo>
                    <a:lnTo>
                      <a:pt x="3" y="546"/>
                    </a:lnTo>
                    <a:lnTo>
                      <a:pt x="4" y="549"/>
                    </a:lnTo>
                    <a:lnTo>
                      <a:pt x="6" y="550"/>
                    </a:lnTo>
                    <a:lnTo>
                      <a:pt x="7" y="552"/>
                    </a:lnTo>
                    <a:lnTo>
                      <a:pt x="12" y="554"/>
                    </a:lnTo>
                    <a:lnTo>
                      <a:pt x="16" y="557"/>
                    </a:lnTo>
                    <a:lnTo>
                      <a:pt x="20" y="558"/>
                    </a:lnTo>
                    <a:lnTo>
                      <a:pt x="24" y="561"/>
                    </a:lnTo>
                    <a:lnTo>
                      <a:pt x="30" y="565"/>
                    </a:lnTo>
                    <a:lnTo>
                      <a:pt x="34" y="566"/>
                    </a:lnTo>
                    <a:lnTo>
                      <a:pt x="39" y="570"/>
                    </a:lnTo>
                    <a:lnTo>
                      <a:pt x="44" y="573"/>
                    </a:lnTo>
                    <a:lnTo>
                      <a:pt x="51" y="577"/>
                    </a:lnTo>
                    <a:lnTo>
                      <a:pt x="56" y="580"/>
                    </a:lnTo>
                    <a:lnTo>
                      <a:pt x="63" y="584"/>
                    </a:lnTo>
                    <a:lnTo>
                      <a:pt x="66" y="585"/>
                    </a:lnTo>
                    <a:lnTo>
                      <a:pt x="70" y="586"/>
                    </a:lnTo>
                    <a:lnTo>
                      <a:pt x="73" y="589"/>
                    </a:lnTo>
                    <a:lnTo>
                      <a:pt x="77" y="590"/>
                    </a:lnTo>
                    <a:lnTo>
                      <a:pt x="82" y="594"/>
                    </a:lnTo>
                    <a:lnTo>
                      <a:pt x="87" y="597"/>
                    </a:lnTo>
                    <a:lnTo>
                      <a:pt x="94" y="601"/>
                    </a:lnTo>
                    <a:lnTo>
                      <a:pt x="101" y="605"/>
                    </a:lnTo>
                    <a:lnTo>
                      <a:pt x="106" y="608"/>
                    </a:lnTo>
                    <a:lnTo>
                      <a:pt x="111" y="612"/>
                    </a:lnTo>
                    <a:lnTo>
                      <a:pt x="117" y="615"/>
                    </a:lnTo>
                    <a:lnTo>
                      <a:pt x="122" y="617"/>
                    </a:lnTo>
                    <a:lnTo>
                      <a:pt x="126" y="620"/>
                    </a:lnTo>
                    <a:lnTo>
                      <a:pt x="130" y="621"/>
                    </a:lnTo>
                    <a:lnTo>
                      <a:pt x="133" y="624"/>
                    </a:lnTo>
                    <a:lnTo>
                      <a:pt x="137" y="625"/>
                    </a:lnTo>
                    <a:lnTo>
                      <a:pt x="141" y="628"/>
                    </a:lnTo>
                    <a:lnTo>
                      <a:pt x="142" y="629"/>
                    </a:lnTo>
                    <a:lnTo>
                      <a:pt x="140" y="702"/>
                    </a:lnTo>
                    <a:lnTo>
                      <a:pt x="160" y="702"/>
                    </a:lnTo>
                    <a:lnTo>
                      <a:pt x="161" y="619"/>
                    </a:lnTo>
                    <a:lnTo>
                      <a:pt x="22" y="536"/>
                    </a:lnTo>
                    <a:lnTo>
                      <a:pt x="14" y="205"/>
                    </a:lnTo>
                    <a:lnTo>
                      <a:pt x="134" y="18"/>
                    </a:lnTo>
                    <a:lnTo>
                      <a:pt x="256" y="26"/>
                    </a:lnTo>
                    <a:lnTo>
                      <a:pt x="377" y="144"/>
                    </a:lnTo>
                    <a:lnTo>
                      <a:pt x="378" y="11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84" name="Freeform 86">
                <a:extLst>
                  <a:ext uri="{FF2B5EF4-FFF2-40B4-BE49-F238E27FC236}">
                    <a16:creationId xmlns:a16="http://schemas.microsoft.com/office/drawing/2014/main" id="{B0D53526-4D9C-404F-86CB-DDB8BF46561B}"/>
                  </a:ext>
                </a:extLst>
              </p:cNvPr>
              <p:cNvSpPr>
                <a:spLocks/>
              </p:cNvSpPr>
              <p:nvPr/>
            </p:nvSpPr>
            <p:spPr bwMode="auto">
              <a:xfrm>
                <a:off x="3385" y="1532"/>
                <a:ext cx="142" cy="174"/>
              </a:xfrm>
              <a:custGeom>
                <a:avLst/>
                <a:gdLst>
                  <a:gd name="T0" fmla="*/ 377 w 129"/>
                  <a:gd name="T1" fmla="*/ 0 h 157"/>
                  <a:gd name="T2" fmla="*/ 371 w 129"/>
                  <a:gd name="T3" fmla="*/ 0 h 157"/>
                  <a:gd name="T4" fmla="*/ 362 w 129"/>
                  <a:gd name="T5" fmla="*/ 3 h 157"/>
                  <a:gd name="T6" fmla="*/ 349 w 129"/>
                  <a:gd name="T7" fmla="*/ 16 h 157"/>
                  <a:gd name="T8" fmla="*/ 341 w 129"/>
                  <a:gd name="T9" fmla="*/ 20 h 157"/>
                  <a:gd name="T10" fmla="*/ 328 w 129"/>
                  <a:gd name="T11" fmla="*/ 26 h 157"/>
                  <a:gd name="T12" fmla="*/ 321 w 129"/>
                  <a:gd name="T13" fmla="*/ 37 h 157"/>
                  <a:gd name="T14" fmla="*/ 306 w 129"/>
                  <a:gd name="T15" fmla="*/ 47 h 157"/>
                  <a:gd name="T16" fmla="*/ 291 w 129"/>
                  <a:gd name="T17" fmla="*/ 54 h 157"/>
                  <a:gd name="T18" fmla="*/ 273 w 129"/>
                  <a:gd name="T19" fmla="*/ 68 h 157"/>
                  <a:gd name="T20" fmla="*/ 257 w 129"/>
                  <a:gd name="T21" fmla="*/ 78 h 157"/>
                  <a:gd name="T22" fmla="*/ 244 w 129"/>
                  <a:gd name="T23" fmla="*/ 87 h 157"/>
                  <a:gd name="T24" fmla="*/ 226 w 129"/>
                  <a:gd name="T25" fmla="*/ 98 h 157"/>
                  <a:gd name="T26" fmla="*/ 211 w 129"/>
                  <a:gd name="T27" fmla="*/ 110 h 157"/>
                  <a:gd name="T28" fmla="*/ 191 w 129"/>
                  <a:gd name="T29" fmla="*/ 126 h 157"/>
                  <a:gd name="T30" fmla="*/ 178 w 129"/>
                  <a:gd name="T31" fmla="*/ 140 h 157"/>
                  <a:gd name="T32" fmla="*/ 157 w 129"/>
                  <a:gd name="T33" fmla="*/ 148 h 157"/>
                  <a:gd name="T34" fmla="*/ 140 w 129"/>
                  <a:gd name="T35" fmla="*/ 161 h 157"/>
                  <a:gd name="T36" fmla="*/ 124 w 129"/>
                  <a:gd name="T37" fmla="*/ 177 h 157"/>
                  <a:gd name="T38" fmla="*/ 109 w 129"/>
                  <a:gd name="T39" fmla="*/ 184 h 157"/>
                  <a:gd name="T40" fmla="*/ 89 w 129"/>
                  <a:gd name="T41" fmla="*/ 200 h 157"/>
                  <a:gd name="T42" fmla="*/ 78 w 129"/>
                  <a:gd name="T43" fmla="*/ 207 h 157"/>
                  <a:gd name="T44" fmla="*/ 67 w 129"/>
                  <a:gd name="T45" fmla="*/ 223 h 157"/>
                  <a:gd name="T46" fmla="*/ 54 w 129"/>
                  <a:gd name="T47" fmla="*/ 229 h 157"/>
                  <a:gd name="T48" fmla="*/ 42 w 129"/>
                  <a:gd name="T49" fmla="*/ 240 h 157"/>
                  <a:gd name="T50" fmla="*/ 29 w 129"/>
                  <a:gd name="T51" fmla="*/ 246 h 157"/>
                  <a:gd name="T52" fmla="*/ 23 w 129"/>
                  <a:gd name="T53" fmla="*/ 256 h 157"/>
                  <a:gd name="T54" fmla="*/ 14 w 129"/>
                  <a:gd name="T55" fmla="*/ 269 h 157"/>
                  <a:gd name="T56" fmla="*/ 3 w 129"/>
                  <a:gd name="T57" fmla="*/ 277 h 157"/>
                  <a:gd name="T58" fmla="*/ 2 w 129"/>
                  <a:gd name="T59" fmla="*/ 278 h 157"/>
                  <a:gd name="T60" fmla="*/ 0 w 129"/>
                  <a:gd name="T61" fmla="*/ 289 h 157"/>
                  <a:gd name="T62" fmla="*/ 0 w 129"/>
                  <a:gd name="T63" fmla="*/ 302 h 157"/>
                  <a:gd name="T64" fmla="*/ 0 w 129"/>
                  <a:gd name="T65" fmla="*/ 313 h 157"/>
                  <a:gd name="T66" fmla="*/ 0 w 129"/>
                  <a:gd name="T67" fmla="*/ 327 h 157"/>
                  <a:gd name="T68" fmla="*/ 0 w 129"/>
                  <a:gd name="T69" fmla="*/ 345 h 157"/>
                  <a:gd name="T70" fmla="*/ 0 w 129"/>
                  <a:gd name="T71" fmla="*/ 360 h 157"/>
                  <a:gd name="T72" fmla="*/ 0 w 129"/>
                  <a:gd name="T73" fmla="*/ 378 h 157"/>
                  <a:gd name="T74" fmla="*/ 0 w 129"/>
                  <a:gd name="T75" fmla="*/ 391 h 157"/>
                  <a:gd name="T76" fmla="*/ 0 w 129"/>
                  <a:gd name="T77" fmla="*/ 406 h 157"/>
                  <a:gd name="T78" fmla="*/ 0 w 129"/>
                  <a:gd name="T79" fmla="*/ 419 h 157"/>
                  <a:gd name="T80" fmla="*/ 0 w 129"/>
                  <a:gd name="T81" fmla="*/ 432 h 157"/>
                  <a:gd name="T82" fmla="*/ 0 w 129"/>
                  <a:gd name="T83" fmla="*/ 441 h 157"/>
                  <a:gd name="T84" fmla="*/ 0 w 129"/>
                  <a:gd name="T85" fmla="*/ 453 h 157"/>
                  <a:gd name="T86" fmla="*/ 0 w 129"/>
                  <a:gd name="T87" fmla="*/ 457 h 157"/>
                  <a:gd name="T88" fmla="*/ 0 w 129"/>
                  <a:gd name="T89" fmla="*/ 461 h 157"/>
                  <a:gd name="T90" fmla="*/ 69 w 129"/>
                  <a:gd name="T91" fmla="*/ 461 h 157"/>
                  <a:gd name="T92" fmla="*/ 59 w 129"/>
                  <a:gd name="T93" fmla="*/ 303 h 157"/>
                  <a:gd name="T94" fmla="*/ 395 w 129"/>
                  <a:gd name="T95" fmla="*/ 54 h 157"/>
                  <a:gd name="T96" fmla="*/ 377 w 129"/>
                  <a:gd name="T97" fmla="*/ 0 h 157"/>
                  <a:gd name="T98" fmla="*/ 377 w 129"/>
                  <a:gd name="T99" fmla="*/ 0 h 1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
                  <a:gd name="T151" fmla="*/ 0 h 157"/>
                  <a:gd name="T152" fmla="*/ 129 w 129"/>
                  <a:gd name="T153" fmla="*/ 157 h 1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 h="157">
                    <a:moveTo>
                      <a:pt x="124" y="0"/>
                    </a:moveTo>
                    <a:lnTo>
                      <a:pt x="122" y="0"/>
                    </a:lnTo>
                    <a:lnTo>
                      <a:pt x="118" y="3"/>
                    </a:lnTo>
                    <a:lnTo>
                      <a:pt x="114" y="5"/>
                    </a:lnTo>
                    <a:lnTo>
                      <a:pt x="112" y="7"/>
                    </a:lnTo>
                    <a:lnTo>
                      <a:pt x="108" y="9"/>
                    </a:lnTo>
                    <a:lnTo>
                      <a:pt x="105" y="12"/>
                    </a:lnTo>
                    <a:lnTo>
                      <a:pt x="100" y="16"/>
                    </a:lnTo>
                    <a:lnTo>
                      <a:pt x="96" y="19"/>
                    </a:lnTo>
                    <a:lnTo>
                      <a:pt x="90" y="23"/>
                    </a:lnTo>
                    <a:lnTo>
                      <a:pt x="85" y="27"/>
                    </a:lnTo>
                    <a:lnTo>
                      <a:pt x="80" y="29"/>
                    </a:lnTo>
                    <a:lnTo>
                      <a:pt x="74" y="33"/>
                    </a:lnTo>
                    <a:lnTo>
                      <a:pt x="69" y="37"/>
                    </a:lnTo>
                    <a:lnTo>
                      <a:pt x="63" y="43"/>
                    </a:lnTo>
                    <a:lnTo>
                      <a:pt x="58" y="47"/>
                    </a:lnTo>
                    <a:lnTo>
                      <a:pt x="51" y="51"/>
                    </a:lnTo>
                    <a:lnTo>
                      <a:pt x="46" y="55"/>
                    </a:lnTo>
                    <a:lnTo>
                      <a:pt x="41" y="59"/>
                    </a:lnTo>
                    <a:lnTo>
                      <a:pt x="35" y="63"/>
                    </a:lnTo>
                    <a:lnTo>
                      <a:pt x="30" y="67"/>
                    </a:lnTo>
                    <a:lnTo>
                      <a:pt x="26" y="71"/>
                    </a:lnTo>
                    <a:lnTo>
                      <a:pt x="22" y="75"/>
                    </a:lnTo>
                    <a:lnTo>
                      <a:pt x="18" y="78"/>
                    </a:lnTo>
                    <a:lnTo>
                      <a:pt x="14" y="82"/>
                    </a:lnTo>
                    <a:lnTo>
                      <a:pt x="10" y="83"/>
                    </a:lnTo>
                    <a:lnTo>
                      <a:pt x="8" y="87"/>
                    </a:lnTo>
                    <a:lnTo>
                      <a:pt x="4" y="91"/>
                    </a:lnTo>
                    <a:lnTo>
                      <a:pt x="3" y="94"/>
                    </a:lnTo>
                    <a:lnTo>
                      <a:pt x="2" y="95"/>
                    </a:lnTo>
                    <a:lnTo>
                      <a:pt x="0" y="98"/>
                    </a:lnTo>
                    <a:lnTo>
                      <a:pt x="0" y="102"/>
                    </a:lnTo>
                    <a:lnTo>
                      <a:pt x="0" y="107"/>
                    </a:lnTo>
                    <a:lnTo>
                      <a:pt x="0" y="111"/>
                    </a:lnTo>
                    <a:lnTo>
                      <a:pt x="0" y="117"/>
                    </a:lnTo>
                    <a:lnTo>
                      <a:pt x="0" y="122"/>
                    </a:lnTo>
                    <a:lnTo>
                      <a:pt x="0" y="129"/>
                    </a:lnTo>
                    <a:lnTo>
                      <a:pt x="0" y="133"/>
                    </a:lnTo>
                    <a:lnTo>
                      <a:pt x="0" y="138"/>
                    </a:lnTo>
                    <a:lnTo>
                      <a:pt x="0" y="143"/>
                    </a:lnTo>
                    <a:lnTo>
                      <a:pt x="0" y="147"/>
                    </a:lnTo>
                    <a:lnTo>
                      <a:pt x="0" y="150"/>
                    </a:lnTo>
                    <a:lnTo>
                      <a:pt x="0" y="154"/>
                    </a:lnTo>
                    <a:lnTo>
                      <a:pt x="0" y="155"/>
                    </a:lnTo>
                    <a:lnTo>
                      <a:pt x="0" y="157"/>
                    </a:lnTo>
                    <a:lnTo>
                      <a:pt x="23" y="157"/>
                    </a:lnTo>
                    <a:lnTo>
                      <a:pt x="19" y="103"/>
                    </a:lnTo>
                    <a:lnTo>
                      <a:pt x="129" y="19"/>
                    </a:lnTo>
                    <a:lnTo>
                      <a:pt x="12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85" name="Freeform 87">
                <a:extLst>
                  <a:ext uri="{FF2B5EF4-FFF2-40B4-BE49-F238E27FC236}">
                    <a16:creationId xmlns:a16="http://schemas.microsoft.com/office/drawing/2014/main" id="{E53C7101-9DB1-4E68-B12C-517FB274791B}"/>
                  </a:ext>
                </a:extLst>
              </p:cNvPr>
              <p:cNvSpPr>
                <a:spLocks/>
              </p:cNvSpPr>
              <p:nvPr/>
            </p:nvSpPr>
            <p:spPr bwMode="auto">
              <a:xfrm>
                <a:off x="3255" y="1615"/>
                <a:ext cx="94" cy="15"/>
              </a:xfrm>
              <a:custGeom>
                <a:avLst/>
                <a:gdLst>
                  <a:gd name="T0" fmla="*/ 0 w 86"/>
                  <a:gd name="T1" fmla="*/ 0 h 22"/>
                  <a:gd name="T2" fmla="*/ 253 w 86"/>
                  <a:gd name="T3" fmla="*/ 1 h 22"/>
                  <a:gd name="T4" fmla="*/ 255 w 86"/>
                  <a:gd name="T5" fmla="*/ 68 h 22"/>
                  <a:gd name="T6" fmla="*/ 2 w 86"/>
                  <a:gd name="T7" fmla="*/ 66 h 22"/>
                  <a:gd name="T8" fmla="*/ 0 w 86"/>
                  <a:gd name="T9" fmla="*/ 0 h 22"/>
                  <a:gd name="T10" fmla="*/ 0 w 86"/>
                  <a:gd name="T11" fmla="*/ 0 h 22"/>
                  <a:gd name="T12" fmla="*/ 0 60000 65536"/>
                  <a:gd name="T13" fmla="*/ 0 60000 65536"/>
                  <a:gd name="T14" fmla="*/ 0 60000 65536"/>
                  <a:gd name="T15" fmla="*/ 0 60000 65536"/>
                  <a:gd name="T16" fmla="*/ 0 60000 65536"/>
                  <a:gd name="T17" fmla="*/ 0 60000 65536"/>
                  <a:gd name="T18" fmla="*/ 0 w 86"/>
                  <a:gd name="T19" fmla="*/ 0 h 22"/>
                  <a:gd name="T20" fmla="*/ 86 w 8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86" h="22">
                    <a:moveTo>
                      <a:pt x="0" y="0"/>
                    </a:moveTo>
                    <a:lnTo>
                      <a:pt x="85" y="1"/>
                    </a:lnTo>
                    <a:lnTo>
                      <a:pt x="86" y="22"/>
                    </a:lnTo>
                    <a:lnTo>
                      <a:pt x="2"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86" name="Freeform 88">
                <a:extLst>
                  <a:ext uri="{FF2B5EF4-FFF2-40B4-BE49-F238E27FC236}">
                    <a16:creationId xmlns:a16="http://schemas.microsoft.com/office/drawing/2014/main" id="{5E9AB7D6-7426-4E62-87C9-38924BB3011C}"/>
                  </a:ext>
                </a:extLst>
              </p:cNvPr>
              <p:cNvSpPr>
                <a:spLocks/>
              </p:cNvSpPr>
              <p:nvPr/>
            </p:nvSpPr>
            <p:spPr bwMode="auto">
              <a:xfrm>
                <a:off x="2949" y="822"/>
                <a:ext cx="318" cy="884"/>
              </a:xfrm>
              <a:custGeom>
                <a:avLst/>
                <a:gdLst>
                  <a:gd name="T0" fmla="*/ 761 w 276"/>
                  <a:gd name="T1" fmla="*/ 0 h 780"/>
                  <a:gd name="T2" fmla="*/ 697 w 276"/>
                  <a:gd name="T3" fmla="*/ 1 h 780"/>
                  <a:gd name="T4" fmla="*/ 620 w 276"/>
                  <a:gd name="T5" fmla="*/ 3 h 780"/>
                  <a:gd name="T6" fmla="*/ 533 w 276"/>
                  <a:gd name="T7" fmla="*/ 14 h 780"/>
                  <a:gd name="T8" fmla="*/ 448 w 276"/>
                  <a:gd name="T9" fmla="*/ 16 h 780"/>
                  <a:gd name="T10" fmla="*/ 357 w 276"/>
                  <a:gd name="T11" fmla="*/ 23 h 780"/>
                  <a:gd name="T12" fmla="*/ 278 w 276"/>
                  <a:gd name="T13" fmla="*/ 26 h 780"/>
                  <a:gd name="T14" fmla="*/ 203 w 276"/>
                  <a:gd name="T15" fmla="*/ 33 h 780"/>
                  <a:gd name="T16" fmla="*/ 134 w 276"/>
                  <a:gd name="T17" fmla="*/ 43 h 780"/>
                  <a:gd name="T18" fmla="*/ 78 w 276"/>
                  <a:gd name="T19" fmla="*/ 98 h 780"/>
                  <a:gd name="T20" fmla="*/ 29 w 276"/>
                  <a:gd name="T21" fmla="*/ 188 h 780"/>
                  <a:gd name="T22" fmla="*/ 3 w 276"/>
                  <a:gd name="T23" fmla="*/ 247 h 780"/>
                  <a:gd name="T24" fmla="*/ 0 w 276"/>
                  <a:gd name="T25" fmla="*/ 357 h 780"/>
                  <a:gd name="T26" fmla="*/ 0 w 276"/>
                  <a:gd name="T27" fmla="*/ 533 h 780"/>
                  <a:gd name="T28" fmla="*/ 0 w 276"/>
                  <a:gd name="T29" fmla="*/ 764 h 780"/>
                  <a:gd name="T30" fmla="*/ 2 w 276"/>
                  <a:gd name="T31" fmla="*/ 1040 h 780"/>
                  <a:gd name="T32" fmla="*/ 3 w 276"/>
                  <a:gd name="T33" fmla="*/ 1319 h 780"/>
                  <a:gd name="T34" fmla="*/ 14 w 276"/>
                  <a:gd name="T35" fmla="*/ 1599 h 780"/>
                  <a:gd name="T36" fmla="*/ 18 w 276"/>
                  <a:gd name="T37" fmla="*/ 1850 h 780"/>
                  <a:gd name="T38" fmla="*/ 20 w 276"/>
                  <a:gd name="T39" fmla="*/ 2056 h 780"/>
                  <a:gd name="T40" fmla="*/ 23 w 276"/>
                  <a:gd name="T41" fmla="*/ 2209 h 780"/>
                  <a:gd name="T42" fmla="*/ 23 w 276"/>
                  <a:gd name="T43" fmla="*/ 2274 h 780"/>
                  <a:gd name="T44" fmla="*/ 78 w 276"/>
                  <a:gd name="T45" fmla="*/ 2245 h 780"/>
                  <a:gd name="T46" fmla="*/ 77 w 276"/>
                  <a:gd name="T47" fmla="*/ 2175 h 780"/>
                  <a:gd name="T48" fmla="*/ 77 w 276"/>
                  <a:gd name="T49" fmla="*/ 2077 h 780"/>
                  <a:gd name="T50" fmla="*/ 69 w 276"/>
                  <a:gd name="T51" fmla="*/ 1960 h 780"/>
                  <a:gd name="T52" fmla="*/ 69 w 276"/>
                  <a:gd name="T53" fmla="*/ 1824 h 780"/>
                  <a:gd name="T54" fmla="*/ 66 w 276"/>
                  <a:gd name="T55" fmla="*/ 1689 h 780"/>
                  <a:gd name="T56" fmla="*/ 66 w 276"/>
                  <a:gd name="T57" fmla="*/ 1552 h 780"/>
                  <a:gd name="T58" fmla="*/ 60 w 276"/>
                  <a:gd name="T59" fmla="*/ 1424 h 780"/>
                  <a:gd name="T60" fmla="*/ 60 w 276"/>
                  <a:gd name="T61" fmla="*/ 1314 h 780"/>
                  <a:gd name="T62" fmla="*/ 54 w 276"/>
                  <a:gd name="T63" fmla="*/ 1229 h 780"/>
                  <a:gd name="T64" fmla="*/ 54 w 276"/>
                  <a:gd name="T65" fmla="*/ 1158 h 780"/>
                  <a:gd name="T66" fmla="*/ 54 w 276"/>
                  <a:gd name="T67" fmla="*/ 1068 h 780"/>
                  <a:gd name="T68" fmla="*/ 54 w 276"/>
                  <a:gd name="T69" fmla="*/ 965 h 780"/>
                  <a:gd name="T70" fmla="*/ 54 w 276"/>
                  <a:gd name="T71" fmla="*/ 843 h 780"/>
                  <a:gd name="T72" fmla="*/ 54 w 276"/>
                  <a:gd name="T73" fmla="*/ 725 h 780"/>
                  <a:gd name="T74" fmla="*/ 54 w 276"/>
                  <a:gd name="T75" fmla="*/ 601 h 780"/>
                  <a:gd name="T76" fmla="*/ 54 w 276"/>
                  <a:gd name="T77" fmla="*/ 488 h 780"/>
                  <a:gd name="T78" fmla="*/ 54 w 276"/>
                  <a:gd name="T79" fmla="*/ 392 h 780"/>
                  <a:gd name="T80" fmla="*/ 54 w 276"/>
                  <a:gd name="T81" fmla="*/ 313 h 780"/>
                  <a:gd name="T82" fmla="*/ 54 w 276"/>
                  <a:gd name="T83" fmla="*/ 252 h 780"/>
                  <a:gd name="T84" fmla="*/ 68 w 276"/>
                  <a:gd name="T85" fmla="*/ 224 h 780"/>
                  <a:gd name="T86" fmla="*/ 112 w 276"/>
                  <a:gd name="T87" fmla="*/ 148 h 780"/>
                  <a:gd name="T88" fmla="*/ 167 w 276"/>
                  <a:gd name="T89" fmla="*/ 98 h 780"/>
                  <a:gd name="T90" fmla="*/ 213 w 276"/>
                  <a:gd name="T91" fmla="*/ 87 h 780"/>
                  <a:gd name="T92" fmla="*/ 274 w 276"/>
                  <a:gd name="T93" fmla="*/ 83 h 780"/>
                  <a:gd name="T94" fmla="*/ 350 w 276"/>
                  <a:gd name="T95" fmla="*/ 78 h 780"/>
                  <a:gd name="T96" fmla="*/ 435 w 276"/>
                  <a:gd name="T97" fmla="*/ 74 h 780"/>
                  <a:gd name="T98" fmla="*/ 530 w 276"/>
                  <a:gd name="T99" fmla="*/ 74 h 780"/>
                  <a:gd name="T100" fmla="*/ 613 w 276"/>
                  <a:gd name="T101" fmla="*/ 69 h 780"/>
                  <a:gd name="T102" fmla="*/ 690 w 276"/>
                  <a:gd name="T103" fmla="*/ 68 h 780"/>
                  <a:gd name="T104" fmla="*/ 748 w 276"/>
                  <a:gd name="T105" fmla="*/ 61 h 780"/>
                  <a:gd name="T106" fmla="*/ 805 w 276"/>
                  <a:gd name="T107" fmla="*/ 61 h 7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6"/>
                  <a:gd name="T163" fmla="*/ 0 h 780"/>
                  <a:gd name="T164" fmla="*/ 276 w 276"/>
                  <a:gd name="T165" fmla="*/ 780 h 7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6" h="780">
                    <a:moveTo>
                      <a:pt x="275" y="0"/>
                    </a:moveTo>
                    <a:lnTo>
                      <a:pt x="274" y="0"/>
                    </a:lnTo>
                    <a:lnTo>
                      <a:pt x="272" y="0"/>
                    </a:lnTo>
                    <a:lnTo>
                      <a:pt x="270" y="0"/>
                    </a:lnTo>
                    <a:lnTo>
                      <a:pt x="266" y="0"/>
                    </a:lnTo>
                    <a:lnTo>
                      <a:pt x="260" y="0"/>
                    </a:lnTo>
                    <a:lnTo>
                      <a:pt x="255" y="1"/>
                    </a:lnTo>
                    <a:lnTo>
                      <a:pt x="251" y="1"/>
                    </a:lnTo>
                    <a:lnTo>
                      <a:pt x="248" y="1"/>
                    </a:lnTo>
                    <a:lnTo>
                      <a:pt x="246" y="1"/>
                    </a:lnTo>
                    <a:lnTo>
                      <a:pt x="242" y="1"/>
                    </a:lnTo>
                    <a:lnTo>
                      <a:pt x="238" y="1"/>
                    </a:lnTo>
                    <a:lnTo>
                      <a:pt x="234" y="1"/>
                    </a:lnTo>
                    <a:lnTo>
                      <a:pt x="230" y="1"/>
                    </a:lnTo>
                    <a:lnTo>
                      <a:pt x="226" y="3"/>
                    </a:lnTo>
                    <a:lnTo>
                      <a:pt x="220" y="3"/>
                    </a:lnTo>
                    <a:lnTo>
                      <a:pt x="216" y="3"/>
                    </a:lnTo>
                    <a:lnTo>
                      <a:pt x="212" y="3"/>
                    </a:lnTo>
                    <a:lnTo>
                      <a:pt x="208" y="4"/>
                    </a:lnTo>
                    <a:lnTo>
                      <a:pt x="203" y="4"/>
                    </a:lnTo>
                    <a:lnTo>
                      <a:pt x="197" y="4"/>
                    </a:lnTo>
                    <a:lnTo>
                      <a:pt x="193" y="4"/>
                    </a:lnTo>
                    <a:lnTo>
                      <a:pt x="188" y="4"/>
                    </a:lnTo>
                    <a:lnTo>
                      <a:pt x="183" y="4"/>
                    </a:lnTo>
                    <a:lnTo>
                      <a:pt x="179" y="5"/>
                    </a:lnTo>
                    <a:lnTo>
                      <a:pt x="173" y="5"/>
                    </a:lnTo>
                    <a:lnTo>
                      <a:pt x="168" y="5"/>
                    </a:lnTo>
                    <a:lnTo>
                      <a:pt x="162" y="5"/>
                    </a:lnTo>
                    <a:lnTo>
                      <a:pt x="158" y="5"/>
                    </a:lnTo>
                    <a:lnTo>
                      <a:pt x="153" y="5"/>
                    </a:lnTo>
                    <a:lnTo>
                      <a:pt x="148" y="7"/>
                    </a:lnTo>
                    <a:lnTo>
                      <a:pt x="142" y="7"/>
                    </a:lnTo>
                    <a:lnTo>
                      <a:pt x="137" y="7"/>
                    </a:lnTo>
                    <a:lnTo>
                      <a:pt x="133" y="7"/>
                    </a:lnTo>
                    <a:lnTo>
                      <a:pt x="128" y="8"/>
                    </a:lnTo>
                    <a:lnTo>
                      <a:pt x="122" y="8"/>
                    </a:lnTo>
                    <a:lnTo>
                      <a:pt x="117" y="8"/>
                    </a:lnTo>
                    <a:lnTo>
                      <a:pt x="113" y="8"/>
                    </a:lnTo>
                    <a:lnTo>
                      <a:pt x="109" y="9"/>
                    </a:lnTo>
                    <a:lnTo>
                      <a:pt x="103" y="9"/>
                    </a:lnTo>
                    <a:lnTo>
                      <a:pt x="99" y="9"/>
                    </a:lnTo>
                    <a:lnTo>
                      <a:pt x="95" y="9"/>
                    </a:lnTo>
                    <a:lnTo>
                      <a:pt x="91" y="11"/>
                    </a:lnTo>
                    <a:lnTo>
                      <a:pt x="87" y="11"/>
                    </a:lnTo>
                    <a:lnTo>
                      <a:pt x="82" y="11"/>
                    </a:lnTo>
                    <a:lnTo>
                      <a:pt x="79" y="11"/>
                    </a:lnTo>
                    <a:lnTo>
                      <a:pt x="75" y="11"/>
                    </a:lnTo>
                    <a:lnTo>
                      <a:pt x="69" y="11"/>
                    </a:lnTo>
                    <a:lnTo>
                      <a:pt x="63" y="12"/>
                    </a:lnTo>
                    <a:lnTo>
                      <a:pt x="58" y="12"/>
                    </a:lnTo>
                    <a:lnTo>
                      <a:pt x="54" y="13"/>
                    </a:lnTo>
                    <a:lnTo>
                      <a:pt x="51" y="13"/>
                    </a:lnTo>
                    <a:lnTo>
                      <a:pt x="50" y="15"/>
                    </a:lnTo>
                    <a:lnTo>
                      <a:pt x="46" y="15"/>
                    </a:lnTo>
                    <a:lnTo>
                      <a:pt x="43" y="16"/>
                    </a:lnTo>
                    <a:lnTo>
                      <a:pt x="40" y="19"/>
                    </a:lnTo>
                    <a:lnTo>
                      <a:pt x="36" y="23"/>
                    </a:lnTo>
                    <a:lnTo>
                      <a:pt x="34" y="25"/>
                    </a:lnTo>
                    <a:lnTo>
                      <a:pt x="31" y="29"/>
                    </a:lnTo>
                    <a:lnTo>
                      <a:pt x="27" y="33"/>
                    </a:lnTo>
                    <a:lnTo>
                      <a:pt x="24" y="39"/>
                    </a:lnTo>
                    <a:lnTo>
                      <a:pt x="22" y="44"/>
                    </a:lnTo>
                    <a:lnTo>
                      <a:pt x="18" y="49"/>
                    </a:lnTo>
                    <a:lnTo>
                      <a:pt x="15" y="53"/>
                    </a:lnTo>
                    <a:lnTo>
                      <a:pt x="12" y="59"/>
                    </a:lnTo>
                    <a:lnTo>
                      <a:pt x="10" y="64"/>
                    </a:lnTo>
                    <a:lnTo>
                      <a:pt x="7" y="70"/>
                    </a:lnTo>
                    <a:lnTo>
                      <a:pt x="6" y="74"/>
                    </a:lnTo>
                    <a:lnTo>
                      <a:pt x="4" y="78"/>
                    </a:lnTo>
                    <a:lnTo>
                      <a:pt x="4" y="79"/>
                    </a:lnTo>
                    <a:lnTo>
                      <a:pt x="3" y="82"/>
                    </a:lnTo>
                    <a:lnTo>
                      <a:pt x="3" y="84"/>
                    </a:lnTo>
                    <a:lnTo>
                      <a:pt x="3" y="88"/>
                    </a:lnTo>
                    <a:lnTo>
                      <a:pt x="2" y="94"/>
                    </a:lnTo>
                    <a:lnTo>
                      <a:pt x="2" y="99"/>
                    </a:lnTo>
                    <a:lnTo>
                      <a:pt x="2" y="106"/>
                    </a:lnTo>
                    <a:lnTo>
                      <a:pt x="2" y="114"/>
                    </a:lnTo>
                    <a:lnTo>
                      <a:pt x="0" y="122"/>
                    </a:lnTo>
                    <a:lnTo>
                      <a:pt x="0" y="130"/>
                    </a:lnTo>
                    <a:lnTo>
                      <a:pt x="0" y="139"/>
                    </a:lnTo>
                    <a:lnTo>
                      <a:pt x="0" y="150"/>
                    </a:lnTo>
                    <a:lnTo>
                      <a:pt x="0" y="161"/>
                    </a:lnTo>
                    <a:lnTo>
                      <a:pt x="0" y="171"/>
                    </a:lnTo>
                    <a:lnTo>
                      <a:pt x="0" y="183"/>
                    </a:lnTo>
                    <a:lnTo>
                      <a:pt x="0" y="195"/>
                    </a:lnTo>
                    <a:lnTo>
                      <a:pt x="0" y="209"/>
                    </a:lnTo>
                    <a:lnTo>
                      <a:pt x="0" y="221"/>
                    </a:lnTo>
                    <a:lnTo>
                      <a:pt x="0" y="234"/>
                    </a:lnTo>
                    <a:lnTo>
                      <a:pt x="0" y="249"/>
                    </a:lnTo>
                    <a:lnTo>
                      <a:pt x="0" y="262"/>
                    </a:lnTo>
                    <a:lnTo>
                      <a:pt x="0" y="277"/>
                    </a:lnTo>
                    <a:lnTo>
                      <a:pt x="0" y="292"/>
                    </a:lnTo>
                    <a:lnTo>
                      <a:pt x="2" y="308"/>
                    </a:lnTo>
                    <a:lnTo>
                      <a:pt x="2" y="323"/>
                    </a:lnTo>
                    <a:lnTo>
                      <a:pt x="2" y="339"/>
                    </a:lnTo>
                    <a:lnTo>
                      <a:pt x="2" y="355"/>
                    </a:lnTo>
                    <a:lnTo>
                      <a:pt x="2" y="371"/>
                    </a:lnTo>
                    <a:lnTo>
                      <a:pt x="2" y="386"/>
                    </a:lnTo>
                    <a:lnTo>
                      <a:pt x="3" y="402"/>
                    </a:lnTo>
                    <a:lnTo>
                      <a:pt x="3" y="418"/>
                    </a:lnTo>
                    <a:lnTo>
                      <a:pt x="3" y="435"/>
                    </a:lnTo>
                    <a:lnTo>
                      <a:pt x="3" y="450"/>
                    </a:lnTo>
                    <a:lnTo>
                      <a:pt x="3" y="466"/>
                    </a:lnTo>
                    <a:lnTo>
                      <a:pt x="3" y="482"/>
                    </a:lnTo>
                    <a:lnTo>
                      <a:pt x="4" y="498"/>
                    </a:lnTo>
                    <a:lnTo>
                      <a:pt x="4" y="514"/>
                    </a:lnTo>
                    <a:lnTo>
                      <a:pt x="4" y="530"/>
                    </a:lnTo>
                    <a:lnTo>
                      <a:pt x="4" y="545"/>
                    </a:lnTo>
                    <a:lnTo>
                      <a:pt x="6" y="561"/>
                    </a:lnTo>
                    <a:lnTo>
                      <a:pt x="6" y="575"/>
                    </a:lnTo>
                    <a:lnTo>
                      <a:pt x="6" y="589"/>
                    </a:lnTo>
                    <a:lnTo>
                      <a:pt x="6" y="603"/>
                    </a:lnTo>
                    <a:lnTo>
                      <a:pt x="6" y="618"/>
                    </a:lnTo>
                    <a:lnTo>
                      <a:pt x="6" y="631"/>
                    </a:lnTo>
                    <a:lnTo>
                      <a:pt x="6" y="644"/>
                    </a:lnTo>
                    <a:lnTo>
                      <a:pt x="6" y="656"/>
                    </a:lnTo>
                    <a:lnTo>
                      <a:pt x="7" y="670"/>
                    </a:lnTo>
                    <a:lnTo>
                      <a:pt x="7" y="681"/>
                    </a:lnTo>
                    <a:lnTo>
                      <a:pt x="7" y="693"/>
                    </a:lnTo>
                    <a:lnTo>
                      <a:pt x="7" y="702"/>
                    </a:lnTo>
                    <a:lnTo>
                      <a:pt x="7" y="713"/>
                    </a:lnTo>
                    <a:lnTo>
                      <a:pt x="7" y="722"/>
                    </a:lnTo>
                    <a:lnTo>
                      <a:pt x="7" y="730"/>
                    </a:lnTo>
                    <a:lnTo>
                      <a:pt x="7" y="739"/>
                    </a:lnTo>
                    <a:lnTo>
                      <a:pt x="8" y="746"/>
                    </a:lnTo>
                    <a:lnTo>
                      <a:pt x="8" y="753"/>
                    </a:lnTo>
                    <a:lnTo>
                      <a:pt x="8" y="760"/>
                    </a:lnTo>
                    <a:lnTo>
                      <a:pt x="8" y="764"/>
                    </a:lnTo>
                    <a:lnTo>
                      <a:pt x="8" y="769"/>
                    </a:lnTo>
                    <a:lnTo>
                      <a:pt x="8" y="772"/>
                    </a:lnTo>
                    <a:lnTo>
                      <a:pt x="8" y="774"/>
                    </a:lnTo>
                    <a:lnTo>
                      <a:pt x="8" y="776"/>
                    </a:lnTo>
                    <a:lnTo>
                      <a:pt x="10" y="777"/>
                    </a:lnTo>
                    <a:lnTo>
                      <a:pt x="27" y="780"/>
                    </a:lnTo>
                    <a:lnTo>
                      <a:pt x="27" y="778"/>
                    </a:lnTo>
                    <a:lnTo>
                      <a:pt x="27" y="777"/>
                    </a:lnTo>
                    <a:lnTo>
                      <a:pt x="27" y="772"/>
                    </a:lnTo>
                    <a:lnTo>
                      <a:pt x="27" y="766"/>
                    </a:lnTo>
                    <a:lnTo>
                      <a:pt x="26" y="764"/>
                    </a:lnTo>
                    <a:lnTo>
                      <a:pt x="26" y="760"/>
                    </a:lnTo>
                    <a:lnTo>
                      <a:pt x="26" y="756"/>
                    </a:lnTo>
                    <a:lnTo>
                      <a:pt x="26" y="752"/>
                    </a:lnTo>
                    <a:lnTo>
                      <a:pt x="26" y="746"/>
                    </a:lnTo>
                    <a:lnTo>
                      <a:pt x="26" y="742"/>
                    </a:lnTo>
                    <a:lnTo>
                      <a:pt x="26" y="737"/>
                    </a:lnTo>
                    <a:lnTo>
                      <a:pt x="26" y="733"/>
                    </a:lnTo>
                    <a:lnTo>
                      <a:pt x="26" y="726"/>
                    </a:lnTo>
                    <a:lnTo>
                      <a:pt x="26" y="721"/>
                    </a:lnTo>
                    <a:lnTo>
                      <a:pt x="26" y="715"/>
                    </a:lnTo>
                    <a:lnTo>
                      <a:pt x="26" y="709"/>
                    </a:lnTo>
                    <a:lnTo>
                      <a:pt x="24" y="702"/>
                    </a:lnTo>
                    <a:lnTo>
                      <a:pt x="24" y="695"/>
                    </a:lnTo>
                    <a:lnTo>
                      <a:pt x="24" y="690"/>
                    </a:lnTo>
                    <a:lnTo>
                      <a:pt x="24" y="683"/>
                    </a:lnTo>
                    <a:lnTo>
                      <a:pt x="24" y="675"/>
                    </a:lnTo>
                    <a:lnTo>
                      <a:pt x="24" y="668"/>
                    </a:lnTo>
                    <a:lnTo>
                      <a:pt x="24" y="660"/>
                    </a:lnTo>
                    <a:lnTo>
                      <a:pt x="24" y="654"/>
                    </a:lnTo>
                    <a:lnTo>
                      <a:pt x="24" y="646"/>
                    </a:lnTo>
                    <a:lnTo>
                      <a:pt x="24" y="638"/>
                    </a:lnTo>
                    <a:lnTo>
                      <a:pt x="24" y="631"/>
                    </a:lnTo>
                    <a:lnTo>
                      <a:pt x="24" y="623"/>
                    </a:lnTo>
                    <a:lnTo>
                      <a:pt x="23" y="615"/>
                    </a:lnTo>
                    <a:lnTo>
                      <a:pt x="23" y="607"/>
                    </a:lnTo>
                    <a:lnTo>
                      <a:pt x="23" y="599"/>
                    </a:lnTo>
                    <a:lnTo>
                      <a:pt x="23" y="592"/>
                    </a:lnTo>
                    <a:lnTo>
                      <a:pt x="22" y="584"/>
                    </a:lnTo>
                    <a:lnTo>
                      <a:pt x="22" y="576"/>
                    </a:lnTo>
                    <a:lnTo>
                      <a:pt x="22" y="568"/>
                    </a:lnTo>
                    <a:lnTo>
                      <a:pt x="22" y="561"/>
                    </a:lnTo>
                    <a:lnTo>
                      <a:pt x="22" y="552"/>
                    </a:lnTo>
                    <a:lnTo>
                      <a:pt x="22" y="545"/>
                    </a:lnTo>
                    <a:lnTo>
                      <a:pt x="22" y="537"/>
                    </a:lnTo>
                    <a:lnTo>
                      <a:pt x="22" y="530"/>
                    </a:lnTo>
                    <a:lnTo>
                      <a:pt x="22" y="522"/>
                    </a:lnTo>
                    <a:lnTo>
                      <a:pt x="22" y="514"/>
                    </a:lnTo>
                    <a:lnTo>
                      <a:pt x="22" y="508"/>
                    </a:lnTo>
                    <a:lnTo>
                      <a:pt x="22" y="501"/>
                    </a:lnTo>
                    <a:lnTo>
                      <a:pt x="20" y="494"/>
                    </a:lnTo>
                    <a:lnTo>
                      <a:pt x="20" y="486"/>
                    </a:lnTo>
                    <a:lnTo>
                      <a:pt x="20" y="480"/>
                    </a:lnTo>
                    <a:lnTo>
                      <a:pt x="20" y="473"/>
                    </a:lnTo>
                    <a:lnTo>
                      <a:pt x="20" y="466"/>
                    </a:lnTo>
                    <a:lnTo>
                      <a:pt x="20" y="461"/>
                    </a:lnTo>
                    <a:lnTo>
                      <a:pt x="20" y="454"/>
                    </a:lnTo>
                    <a:lnTo>
                      <a:pt x="20" y="449"/>
                    </a:lnTo>
                    <a:lnTo>
                      <a:pt x="19" y="443"/>
                    </a:lnTo>
                    <a:lnTo>
                      <a:pt x="19" y="438"/>
                    </a:lnTo>
                    <a:lnTo>
                      <a:pt x="19" y="433"/>
                    </a:lnTo>
                    <a:lnTo>
                      <a:pt x="19" y="427"/>
                    </a:lnTo>
                    <a:lnTo>
                      <a:pt x="19" y="422"/>
                    </a:lnTo>
                    <a:lnTo>
                      <a:pt x="19" y="419"/>
                    </a:lnTo>
                    <a:lnTo>
                      <a:pt x="19" y="415"/>
                    </a:lnTo>
                    <a:lnTo>
                      <a:pt x="19" y="413"/>
                    </a:lnTo>
                    <a:lnTo>
                      <a:pt x="19" y="407"/>
                    </a:lnTo>
                    <a:lnTo>
                      <a:pt x="19" y="403"/>
                    </a:lnTo>
                    <a:lnTo>
                      <a:pt x="19" y="399"/>
                    </a:lnTo>
                    <a:lnTo>
                      <a:pt x="19" y="395"/>
                    </a:lnTo>
                    <a:lnTo>
                      <a:pt x="19" y="391"/>
                    </a:lnTo>
                    <a:lnTo>
                      <a:pt x="19" y="386"/>
                    </a:lnTo>
                    <a:lnTo>
                      <a:pt x="19" y="380"/>
                    </a:lnTo>
                    <a:lnTo>
                      <a:pt x="19" y="376"/>
                    </a:lnTo>
                    <a:lnTo>
                      <a:pt x="19" y="370"/>
                    </a:lnTo>
                    <a:lnTo>
                      <a:pt x="19" y="364"/>
                    </a:lnTo>
                    <a:lnTo>
                      <a:pt x="19" y="359"/>
                    </a:lnTo>
                    <a:lnTo>
                      <a:pt x="19" y="354"/>
                    </a:lnTo>
                    <a:lnTo>
                      <a:pt x="19" y="347"/>
                    </a:lnTo>
                    <a:lnTo>
                      <a:pt x="19" y="340"/>
                    </a:lnTo>
                    <a:lnTo>
                      <a:pt x="19" y="335"/>
                    </a:lnTo>
                    <a:lnTo>
                      <a:pt x="19" y="329"/>
                    </a:lnTo>
                    <a:lnTo>
                      <a:pt x="19" y="321"/>
                    </a:lnTo>
                    <a:lnTo>
                      <a:pt x="19" y="315"/>
                    </a:lnTo>
                    <a:lnTo>
                      <a:pt x="19" y="309"/>
                    </a:lnTo>
                    <a:lnTo>
                      <a:pt x="19" y="303"/>
                    </a:lnTo>
                    <a:lnTo>
                      <a:pt x="19" y="295"/>
                    </a:lnTo>
                    <a:lnTo>
                      <a:pt x="19" y="288"/>
                    </a:lnTo>
                    <a:lnTo>
                      <a:pt x="19" y="281"/>
                    </a:lnTo>
                    <a:lnTo>
                      <a:pt x="19" y="275"/>
                    </a:lnTo>
                    <a:lnTo>
                      <a:pt x="19" y="268"/>
                    </a:lnTo>
                    <a:lnTo>
                      <a:pt x="19" y="261"/>
                    </a:lnTo>
                    <a:lnTo>
                      <a:pt x="19" y="253"/>
                    </a:lnTo>
                    <a:lnTo>
                      <a:pt x="19" y="248"/>
                    </a:lnTo>
                    <a:lnTo>
                      <a:pt x="19" y="240"/>
                    </a:lnTo>
                    <a:lnTo>
                      <a:pt x="19" y="233"/>
                    </a:lnTo>
                    <a:lnTo>
                      <a:pt x="19" y="226"/>
                    </a:lnTo>
                    <a:lnTo>
                      <a:pt x="19" y="220"/>
                    </a:lnTo>
                    <a:lnTo>
                      <a:pt x="19" y="213"/>
                    </a:lnTo>
                    <a:lnTo>
                      <a:pt x="19" y="206"/>
                    </a:lnTo>
                    <a:lnTo>
                      <a:pt x="19" y="200"/>
                    </a:lnTo>
                    <a:lnTo>
                      <a:pt x="19" y="193"/>
                    </a:lnTo>
                    <a:lnTo>
                      <a:pt x="19" y="186"/>
                    </a:lnTo>
                    <a:lnTo>
                      <a:pt x="19" y="179"/>
                    </a:lnTo>
                    <a:lnTo>
                      <a:pt x="19" y="173"/>
                    </a:lnTo>
                    <a:lnTo>
                      <a:pt x="19" y="167"/>
                    </a:lnTo>
                    <a:lnTo>
                      <a:pt x="19" y="161"/>
                    </a:lnTo>
                    <a:lnTo>
                      <a:pt x="19" y="155"/>
                    </a:lnTo>
                    <a:lnTo>
                      <a:pt x="19" y="150"/>
                    </a:lnTo>
                    <a:lnTo>
                      <a:pt x="19" y="145"/>
                    </a:lnTo>
                    <a:lnTo>
                      <a:pt x="19" y="139"/>
                    </a:lnTo>
                    <a:lnTo>
                      <a:pt x="19" y="134"/>
                    </a:lnTo>
                    <a:lnTo>
                      <a:pt x="19" y="128"/>
                    </a:lnTo>
                    <a:lnTo>
                      <a:pt x="19" y="124"/>
                    </a:lnTo>
                    <a:lnTo>
                      <a:pt x="19" y="119"/>
                    </a:lnTo>
                    <a:lnTo>
                      <a:pt x="19" y="114"/>
                    </a:lnTo>
                    <a:lnTo>
                      <a:pt x="19" y="110"/>
                    </a:lnTo>
                    <a:lnTo>
                      <a:pt x="19" y="107"/>
                    </a:lnTo>
                    <a:lnTo>
                      <a:pt x="19" y="103"/>
                    </a:lnTo>
                    <a:lnTo>
                      <a:pt x="19" y="99"/>
                    </a:lnTo>
                    <a:lnTo>
                      <a:pt x="19" y="96"/>
                    </a:lnTo>
                    <a:lnTo>
                      <a:pt x="19" y="94"/>
                    </a:lnTo>
                    <a:lnTo>
                      <a:pt x="19" y="88"/>
                    </a:lnTo>
                    <a:lnTo>
                      <a:pt x="19" y="86"/>
                    </a:lnTo>
                    <a:lnTo>
                      <a:pt x="19" y="83"/>
                    </a:lnTo>
                    <a:lnTo>
                      <a:pt x="20" y="82"/>
                    </a:lnTo>
                    <a:lnTo>
                      <a:pt x="22" y="79"/>
                    </a:lnTo>
                    <a:lnTo>
                      <a:pt x="23" y="76"/>
                    </a:lnTo>
                    <a:lnTo>
                      <a:pt x="24" y="72"/>
                    </a:lnTo>
                    <a:lnTo>
                      <a:pt x="27" y="68"/>
                    </a:lnTo>
                    <a:lnTo>
                      <a:pt x="30" y="64"/>
                    </a:lnTo>
                    <a:lnTo>
                      <a:pt x="32" y="60"/>
                    </a:lnTo>
                    <a:lnTo>
                      <a:pt x="35" y="55"/>
                    </a:lnTo>
                    <a:lnTo>
                      <a:pt x="38" y="51"/>
                    </a:lnTo>
                    <a:lnTo>
                      <a:pt x="42" y="47"/>
                    </a:lnTo>
                    <a:lnTo>
                      <a:pt x="44" y="43"/>
                    </a:lnTo>
                    <a:lnTo>
                      <a:pt x="47" y="39"/>
                    </a:lnTo>
                    <a:lnTo>
                      <a:pt x="50" y="36"/>
                    </a:lnTo>
                    <a:lnTo>
                      <a:pt x="53" y="35"/>
                    </a:lnTo>
                    <a:lnTo>
                      <a:pt x="57" y="33"/>
                    </a:lnTo>
                    <a:lnTo>
                      <a:pt x="57" y="32"/>
                    </a:lnTo>
                    <a:lnTo>
                      <a:pt x="59" y="31"/>
                    </a:lnTo>
                    <a:lnTo>
                      <a:pt x="63" y="31"/>
                    </a:lnTo>
                    <a:lnTo>
                      <a:pt x="67" y="31"/>
                    </a:lnTo>
                    <a:lnTo>
                      <a:pt x="70" y="31"/>
                    </a:lnTo>
                    <a:lnTo>
                      <a:pt x="73" y="29"/>
                    </a:lnTo>
                    <a:lnTo>
                      <a:pt x="77" y="29"/>
                    </a:lnTo>
                    <a:lnTo>
                      <a:pt x="79" y="29"/>
                    </a:lnTo>
                    <a:lnTo>
                      <a:pt x="82" y="28"/>
                    </a:lnTo>
                    <a:lnTo>
                      <a:pt x="86" y="28"/>
                    </a:lnTo>
                    <a:lnTo>
                      <a:pt x="90" y="28"/>
                    </a:lnTo>
                    <a:lnTo>
                      <a:pt x="94" y="28"/>
                    </a:lnTo>
                    <a:lnTo>
                      <a:pt x="98" y="28"/>
                    </a:lnTo>
                    <a:lnTo>
                      <a:pt x="102" y="28"/>
                    </a:lnTo>
                    <a:lnTo>
                      <a:pt x="106" y="27"/>
                    </a:lnTo>
                    <a:lnTo>
                      <a:pt x="112" y="27"/>
                    </a:lnTo>
                    <a:lnTo>
                      <a:pt x="116" y="27"/>
                    </a:lnTo>
                    <a:lnTo>
                      <a:pt x="120" y="27"/>
                    </a:lnTo>
                    <a:lnTo>
                      <a:pt x="125" y="27"/>
                    </a:lnTo>
                    <a:lnTo>
                      <a:pt x="130" y="27"/>
                    </a:lnTo>
                    <a:lnTo>
                      <a:pt x="134" y="27"/>
                    </a:lnTo>
                    <a:lnTo>
                      <a:pt x="140" y="27"/>
                    </a:lnTo>
                    <a:lnTo>
                      <a:pt x="144" y="25"/>
                    </a:lnTo>
                    <a:lnTo>
                      <a:pt x="149" y="25"/>
                    </a:lnTo>
                    <a:lnTo>
                      <a:pt x="154" y="25"/>
                    </a:lnTo>
                    <a:lnTo>
                      <a:pt x="160" y="25"/>
                    </a:lnTo>
                    <a:lnTo>
                      <a:pt x="165" y="25"/>
                    </a:lnTo>
                    <a:lnTo>
                      <a:pt x="171" y="25"/>
                    </a:lnTo>
                    <a:lnTo>
                      <a:pt x="175" y="25"/>
                    </a:lnTo>
                    <a:lnTo>
                      <a:pt x="180" y="25"/>
                    </a:lnTo>
                    <a:lnTo>
                      <a:pt x="184" y="24"/>
                    </a:lnTo>
                    <a:lnTo>
                      <a:pt x="189" y="24"/>
                    </a:lnTo>
                    <a:lnTo>
                      <a:pt x="193" y="24"/>
                    </a:lnTo>
                    <a:lnTo>
                      <a:pt x="199" y="24"/>
                    </a:lnTo>
                    <a:lnTo>
                      <a:pt x="204" y="24"/>
                    </a:lnTo>
                    <a:lnTo>
                      <a:pt x="209" y="24"/>
                    </a:lnTo>
                    <a:lnTo>
                      <a:pt x="213" y="23"/>
                    </a:lnTo>
                    <a:lnTo>
                      <a:pt x="217" y="23"/>
                    </a:lnTo>
                    <a:lnTo>
                      <a:pt x="221" y="23"/>
                    </a:lnTo>
                    <a:lnTo>
                      <a:pt x="227" y="23"/>
                    </a:lnTo>
                    <a:lnTo>
                      <a:pt x="231" y="23"/>
                    </a:lnTo>
                    <a:lnTo>
                      <a:pt x="235" y="23"/>
                    </a:lnTo>
                    <a:lnTo>
                      <a:pt x="239" y="23"/>
                    </a:lnTo>
                    <a:lnTo>
                      <a:pt x="243" y="23"/>
                    </a:lnTo>
                    <a:lnTo>
                      <a:pt x="246" y="21"/>
                    </a:lnTo>
                    <a:lnTo>
                      <a:pt x="250" y="21"/>
                    </a:lnTo>
                    <a:lnTo>
                      <a:pt x="252" y="21"/>
                    </a:lnTo>
                    <a:lnTo>
                      <a:pt x="256" y="21"/>
                    </a:lnTo>
                    <a:lnTo>
                      <a:pt x="262" y="21"/>
                    </a:lnTo>
                    <a:lnTo>
                      <a:pt x="267" y="21"/>
                    </a:lnTo>
                    <a:lnTo>
                      <a:pt x="271" y="21"/>
                    </a:lnTo>
                    <a:lnTo>
                      <a:pt x="274" y="21"/>
                    </a:lnTo>
                    <a:lnTo>
                      <a:pt x="275" y="21"/>
                    </a:lnTo>
                    <a:lnTo>
                      <a:pt x="276" y="21"/>
                    </a:lnTo>
                    <a:lnTo>
                      <a:pt x="275"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87" name="Freeform 89">
                <a:extLst>
                  <a:ext uri="{FF2B5EF4-FFF2-40B4-BE49-F238E27FC236}">
                    <a16:creationId xmlns:a16="http://schemas.microsoft.com/office/drawing/2014/main" id="{BCFA781E-9BED-4D88-AC67-CAE9E7C76A2A}"/>
                  </a:ext>
                </a:extLst>
              </p:cNvPr>
              <p:cNvSpPr>
                <a:spLocks/>
              </p:cNvSpPr>
              <p:nvPr/>
            </p:nvSpPr>
            <p:spPr bwMode="auto">
              <a:xfrm>
                <a:off x="3043" y="852"/>
                <a:ext cx="35" cy="846"/>
              </a:xfrm>
              <a:custGeom>
                <a:avLst/>
                <a:gdLst>
                  <a:gd name="T0" fmla="*/ 109 w 39"/>
                  <a:gd name="T1" fmla="*/ 26 h 754"/>
                  <a:gd name="T2" fmla="*/ 98 w 39"/>
                  <a:gd name="T3" fmla="*/ 86 h 754"/>
                  <a:gd name="T4" fmla="*/ 90 w 39"/>
                  <a:gd name="T5" fmla="*/ 129 h 754"/>
                  <a:gd name="T6" fmla="*/ 87 w 39"/>
                  <a:gd name="T7" fmla="*/ 178 h 754"/>
                  <a:gd name="T8" fmla="*/ 79 w 39"/>
                  <a:gd name="T9" fmla="*/ 225 h 754"/>
                  <a:gd name="T10" fmla="*/ 76 w 39"/>
                  <a:gd name="T11" fmla="*/ 275 h 754"/>
                  <a:gd name="T12" fmla="*/ 68 w 39"/>
                  <a:gd name="T13" fmla="*/ 329 h 754"/>
                  <a:gd name="T14" fmla="*/ 62 w 39"/>
                  <a:gd name="T15" fmla="*/ 386 h 754"/>
                  <a:gd name="T16" fmla="*/ 55 w 39"/>
                  <a:gd name="T17" fmla="*/ 443 h 754"/>
                  <a:gd name="T18" fmla="*/ 49 w 39"/>
                  <a:gd name="T19" fmla="*/ 499 h 754"/>
                  <a:gd name="T20" fmla="*/ 49 w 39"/>
                  <a:gd name="T21" fmla="*/ 558 h 754"/>
                  <a:gd name="T22" fmla="*/ 47 w 39"/>
                  <a:gd name="T23" fmla="*/ 611 h 754"/>
                  <a:gd name="T24" fmla="*/ 47 w 39"/>
                  <a:gd name="T25" fmla="*/ 663 h 754"/>
                  <a:gd name="T26" fmla="*/ 47 w 39"/>
                  <a:gd name="T27" fmla="*/ 720 h 754"/>
                  <a:gd name="T28" fmla="*/ 47 w 39"/>
                  <a:gd name="T29" fmla="*/ 799 h 754"/>
                  <a:gd name="T30" fmla="*/ 47 w 39"/>
                  <a:gd name="T31" fmla="*/ 891 h 754"/>
                  <a:gd name="T32" fmla="*/ 47 w 39"/>
                  <a:gd name="T33" fmla="*/ 999 h 754"/>
                  <a:gd name="T34" fmla="*/ 49 w 39"/>
                  <a:gd name="T35" fmla="*/ 1125 h 754"/>
                  <a:gd name="T36" fmla="*/ 49 w 39"/>
                  <a:gd name="T37" fmla="*/ 1245 h 754"/>
                  <a:gd name="T38" fmla="*/ 49 w 39"/>
                  <a:gd name="T39" fmla="*/ 1375 h 754"/>
                  <a:gd name="T40" fmla="*/ 55 w 39"/>
                  <a:gd name="T41" fmla="*/ 1505 h 754"/>
                  <a:gd name="T42" fmla="*/ 55 w 39"/>
                  <a:gd name="T43" fmla="*/ 1635 h 754"/>
                  <a:gd name="T44" fmla="*/ 60 w 39"/>
                  <a:gd name="T45" fmla="*/ 1760 h 754"/>
                  <a:gd name="T46" fmla="*/ 60 w 39"/>
                  <a:gd name="T47" fmla="*/ 1876 h 754"/>
                  <a:gd name="T48" fmla="*/ 62 w 39"/>
                  <a:gd name="T49" fmla="*/ 1983 h 754"/>
                  <a:gd name="T50" fmla="*/ 62 w 39"/>
                  <a:gd name="T51" fmla="*/ 2064 h 754"/>
                  <a:gd name="T52" fmla="*/ 62 w 39"/>
                  <a:gd name="T53" fmla="*/ 2132 h 754"/>
                  <a:gd name="T54" fmla="*/ 68 w 39"/>
                  <a:gd name="T55" fmla="*/ 2179 h 754"/>
                  <a:gd name="T56" fmla="*/ 16 w 39"/>
                  <a:gd name="T57" fmla="*/ 2217 h 754"/>
                  <a:gd name="T58" fmla="*/ 14 w 39"/>
                  <a:gd name="T59" fmla="*/ 2179 h 754"/>
                  <a:gd name="T60" fmla="*/ 14 w 39"/>
                  <a:gd name="T61" fmla="*/ 2130 h 754"/>
                  <a:gd name="T62" fmla="*/ 14 w 39"/>
                  <a:gd name="T63" fmla="*/ 2051 h 754"/>
                  <a:gd name="T64" fmla="*/ 3 w 39"/>
                  <a:gd name="T65" fmla="*/ 1960 h 754"/>
                  <a:gd name="T66" fmla="*/ 3 w 39"/>
                  <a:gd name="T67" fmla="*/ 1850 h 754"/>
                  <a:gd name="T68" fmla="*/ 1 w 39"/>
                  <a:gd name="T69" fmla="*/ 1728 h 754"/>
                  <a:gd name="T70" fmla="*/ 1 w 39"/>
                  <a:gd name="T71" fmla="*/ 1599 h 754"/>
                  <a:gd name="T72" fmla="*/ 1 w 39"/>
                  <a:gd name="T73" fmla="*/ 1471 h 754"/>
                  <a:gd name="T74" fmla="*/ 1 w 39"/>
                  <a:gd name="T75" fmla="*/ 1331 h 754"/>
                  <a:gd name="T76" fmla="*/ 0 w 39"/>
                  <a:gd name="T77" fmla="*/ 1196 h 754"/>
                  <a:gd name="T78" fmla="*/ 0 w 39"/>
                  <a:gd name="T79" fmla="*/ 1069 h 754"/>
                  <a:gd name="T80" fmla="*/ 0 w 39"/>
                  <a:gd name="T81" fmla="*/ 949 h 754"/>
                  <a:gd name="T82" fmla="*/ 0 w 39"/>
                  <a:gd name="T83" fmla="*/ 842 h 754"/>
                  <a:gd name="T84" fmla="*/ 0 w 39"/>
                  <a:gd name="T85" fmla="*/ 758 h 754"/>
                  <a:gd name="T86" fmla="*/ 0 w 39"/>
                  <a:gd name="T87" fmla="*/ 687 h 754"/>
                  <a:gd name="T88" fmla="*/ 0 w 39"/>
                  <a:gd name="T89" fmla="*/ 635 h 754"/>
                  <a:gd name="T90" fmla="*/ 0 w 39"/>
                  <a:gd name="T91" fmla="*/ 578 h 754"/>
                  <a:gd name="T92" fmla="*/ 0 w 39"/>
                  <a:gd name="T93" fmla="*/ 530 h 754"/>
                  <a:gd name="T94" fmla="*/ 1 w 39"/>
                  <a:gd name="T95" fmla="*/ 477 h 754"/>
                  <a:gd name="T96" fmla="*/ 3 w 39"/>
                  <a:gd name="T97" fmla="*/ 418 h 754"/>
                  <a:gd name="T98" fmla="*/ 16 w 39"/>
                  <a:gd name="T99" fmla="*/ 369 h 754"/>
                  <a:gd name="T100" fmla="*/ 20 w 39"/>
                  <a:gd name="T101" fmla="*/ 310 h 754"/>
                  <a:gd name="T102" fmla="*/ 23 w 39"/>
                  <a:gd name="T103" fmla="*/ 258 h 754"/>
                  <a:gd name="T104" fmla="*/ 33 w 39"/>
                  <a:gd name="T105" fmla="*/ 212 h 754"/>
                  <a:gd name="T106" fmla="*/ 37 w 39"/>
                  <a:gd name="T107" fmla="*/ 163 h 754"/>
                  <a:gd name="T108" fmla="*/ 43 w 39"/>
                  <a:gd name="T109" fmla="*/ 126 h 754"/>
                  <a:gd name="T110" fmla="*/ 49 w 39"/>
                  <a:gd name="T111" fmla="*/ 69 h 754"/>
                  <a:gd name="T112" fmla="*/ 60 w 39"/>
                  <a:gd name="T113" fmla="*/ 23 h 754"/>
                  <a:gd name="T114" fmla="*/ 115 w 39"/>
                  <a:gd name="T115" fmla="*/ 0 h 7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754"/>
                  <a:gd name="T176" fmla="*/ 39 w 39"/>
                  <a:gd name="T177" fmla="*/ 754 h 7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754">
                    <a:moveTo>
                      <a:pt x="39" y="0"/>
                    </a:moveTo>
                    <a:lnTo>
                      <a:pt x="38" y="1"/>
                    </a:lnTo>
                    <a:lnTo>
                      <a:pt x="38" y="7"/>
                    </a:lnTo>
                    <a:lnTo>
                      <a:pt x="36" y="9"/>
                    </a:lnTo>
                    <a:lnTo>
                      <a:pt x="36" y="12"/>
                    </a:lnTo>
                    <a:lnTo>
                      <a:pt x="35" y="17"/>
                    </a:lnTo>
                    <a:lnTo>
                      <a:pt x="35" y="23"/>
                    </a:lnTo>
                    <a:lnTo>
                      <a:pt x="33" y="28"/>
                    </a:lnTo>
                    <a:lnTo>
                      <a:pt x="32" y="35"/>
                    </a:lnTo>
                    <a:lnTo>
                      <a:pt x="32" y="38"/>
                    </a:lnTo>
                    <a:lnTo>
                      <a:pt x="32" y="42"/>
                    </a:lnTo>
                    <a:lnTo>
                      <a:pt x="31" y="44"/>
                    </a:lnTo>
                    <a:lnTo>
                      <a:pt x="31" y="48"/>
                    </a:lnTo>
                    <a:lnTo>
                      <a:pt x="31" y="52"/>
                    </a:lnTo>
                    <a:lnTo>
                      <a:pt x="29" y="56"/>
                    </a:lnTo>
                    <a:lnTo>
                      <a:pt x="29" y="60"/>
                    </a:lnTo>
                    <a:lnTo>
                      <a:pt x="29" y="64"/>
                    </a:lnTo>
                    <a:lnTo>
                      <a:pt x="28" y="68"/>
                    </a:lnTo>
                    <a:lnTo>
                      <a:pt x="28" y="72"/>
                    </a:lnTo>
                    <a:lnTo>
                      <a:pt x="27" y="76"/>
                    </a:lnTo>
                    <a:lnTo>
                      <a:pt x="27" y="82"/>
                    </a:lnTo>
                    <a:lnTo>
                      <a:pt x="27" y="84"/>
                    </a:lnTo>
                    <a:lnTo>
                      <a:pt x="25" y="90"/>
                    </a:lnTo>
                    <a:lnTo>
                      <a:pt x="25" y="94"/>
                    </a:lnTo>
                    <a:lnTo>
                      <a:pt x="25" y="99"/>
                    </a:lnTo>
                    <a:lnTo>
                      <a:pt x="24" y="103"/>
                    </a:lnTo>
                    <a:lnTo>
                      <a:pt x="23" y="109"/>
                    </a:lnTo>
                    <a:lnTo>
                      <a:pt x="23" y="113"/>
                    </a:lnTo>
                    <a:lnTo>
                      <a:pt x="23" y="118"/>
                    </a:lnTo>
                    <a:lnTo>
                      <a:pt x="23" y="122"/>
                    </a:lnTo>
                    <a:lnTo>
                      <a:pt x="21" y="126"/>
                    </a:lnTo>
                    <a:lnTo>
                      <a:pt x="21" y="131"/>
                    </a:lnTo>
                    <a:lnTo>
                      <a:pt x="21" y="137"/>
                    </a:lnTo>
                    <a:lnTo>
                      <a:pt x="20" y="141"/>
                    </a:lnTo>
                    <a:lnTo>
                      <a:pt x="20" y="146"/>
                    </a:lnTo>
                    <a:lnTo>
                      <a:pt x="19" y="151"/>
                    </a:lnTo>
                    <a:lnTo>
                      <a:pt x="19" y="157"/>
                    </a:lnTo>
                    <a:lnTo>
                      <a:pt x="19" y="161"/>
                    </a:lnTo>
                    <a:lnTo>
                      <a:pt x="17" y="166"/>
                    </a:lnTo>
                    <a:lnTo>
                      <a:pt x="17" y="170"/>
                    </a:lnTo>
                    <a:lnTo>
                      <a:pt x="17" y="176"/>
                    </a:lnTo>
                    <a:lnTo>
                      <a:pt x="17" y="180"/>
                    </a:lnTo>
                    <a:lnTo>
                      <a:pt x="17" y="185"/>
                    </a:lnTo>
                    <a:lnTo>
                      <a:pt x="17" y="189"/>
                    </a:lnTo>
                    <a:lnTo>
                      <a:pt x="17" y="194"/>
                    </a:lnTo>
                    <a:lnTo>
                      <a:pt x="16" y="198"/>
                    </a:lnTo>
                    <a:lnTo>
                      <a:pt x="16" y="202"/>
                    </a:lnTo>
                    <a:lnTo>
                      <a:pt x="16" y="208"/>
                    </a:lnTo>
                    <a:lnTo>
                      <a:pt x="16" y="213"/>
                    </a:lnTo>
                    <a:lnTo>
                      <a:pt x="16" y="217"/>
                    </a:lnTo>
                    <a:lnTo>
                      <a:pt x="16" y="221"/>
                    </a:lnTo>
                    <a:lnTo>
                      <a:pt x="16" y="226"/>
                    </a:lnTo>
                    <a:lnTo>
                      <a:pt x="16" y="230"/>
                    </a:lnTo>
                    <a:lnTo>
                      <a:pt x="16" y="234"/>
                    </a:lnTo>
                    <a:lnTo>
                      <a:pt x="16" y="240"/>
                    </a:lnTo>
                    <a:lnTo>
                      <a:pt x="16" y="245"/>
                    </a:lnTo>
                    <a:lnTo>
                      <a:pt x="16" y="251"/>
                    </a:lnTo>
                    <a:lnTo>
                      <a:pt x="16" y="257"/>
                    </a:lnTo>
                    <a:lnTo>
                      <a:pt x="16" y="264"/>
                    </a:lnTo>
                    <a:lnTo>
                      <a:pt x="16" y="271"/>
                    </a:lnTo>
                    <a:lnTo>
                      <a:pt x="16" y="279"/>
                    </a:lnTo>
                    <a:lnTo>
                      <a:pt x="16" y="285"/>
                    </a:lnTo>
                    <a:lnTo>
                      <a:pt x="16" y="295"/>
                    </a:lnTo>
                    <a:lnTo>
                      <a:pt x="16" y="303"/>
                    </a:lnTo>
                    <a:lnTo>
                      <a:pt x="16" y="311"/>
                    </a:lnTo>
                    <a:lnTo>
                      <a:pt x="16" y="320"/>
                    </a:lnTo>
                    <a:lnTo>
                      <a:pt x="16" y="330"/>
                    </a:lnTo>
                    <a:lnTo>
                      <a:pt x="16" y="339"/>
                    </a:lnTo>
                    <a:lnTo>
                      <a:pt x="17" y="350"/>
                    </a:lnTo>
                    <a:lnTo>
                      <a:pt x="17" y="359"/>
                    </a:lnTo>
                    <a:lnTo>
                      <a:pt x="17" y="370"/>
                    </a:lnTo>
                    <a:lnTo>
                      <a:pt x="17" y="381"/>
                    </a:lnTo>
                    <a:lnTo>
                      <a:pt x="17" y="391"/>
                    </a:lnTo>
                    <a:lnTo>
                      <a:pt x="17" y="402"/>
                    </a:lnTo>
                    <a:lnTo>
                      <a:pt x="17" y="413"/>
                    </a:lnTo>
                    <a:lnTo>
                      <a:pt x="17" y="423"/>
                    </a:lnTo>
                    <a:lnTo>
                      <a:pt x="17" y="434"/>
                    </a:lnTo>
                    <a:lnTo>
                      <a:pt x="17" y="445"/>
                    </a:lnTo>
                    <a:lnTo>
                      <a:pt x="17" y="456"/>
                    </a:lnTo>
                    <a:lnTo>
                      <a:pt x="17" y="468"/>
                    </a:lnTo>
                    <a:lnTo>
                      <a:pt x="17" y="480"/>
                    </a:lnTo>
                    <a:lnTo>
                      <a:pt x="17" y="490"/>
                    </a:lnTo>
                    <a:lnTo>
                      <a:pt x="19" y="501"/>
                    </a:lnTo>
                    <a:lnTo>
                      <a:pt x="19" y="512"/>
                    </a:lnTo>
                    <a:lnTo>
                      <a:pt x="19" y="524"/>
                    </a:lnTo>
                    <a:lnTo>
                      <a:pt x="19" y="535"/>
                    </a:lnTo>
                    <a:lnTo>
                      <a:pt x="19" y="545"/>
                    </a:lnTo>
                    <a:lnTo>
                      <a:pt x="19" y="556"/>
                    </a:lnTo>
                    <a:lnTo>
                      <a:pt x="19" y="568"/>
                    </a:lnTo>
                    <a:lnTo>
                      <a:pt x="19" y="577"/>
                    </a:lnTo>
                    <a:lnTo>
                      <a:pt x="20" y="588"/>
                    </a:lnTo>
                    <a:lnTo>
                      <a:pt x="20" y="599"/>
                    </a:lnTo>
                    <a:lnTo>
                      <a:pt x="20" y="610"/>
                    </a:lnTo>
                    <a:lnTo>
                      <a:pt x="20" y="619"/>
                    </a:lnTo>
                    <a:lnTo>
                      <a:pt x="20" y="628"/>
                    </a:lnTo>
                    <a:lnTo>
                      <a:pt x="20" y="638"/>
                    </a:lnTo>
                    <a:lnTo>
                      <a:pt x="20" y="647"/>
                    </a:lnTo>
                    <a:lnTo>
                      <a:pt x="20" y="657"/>
                    </a:lnTo>
                    <a:lnTo>
                      <a:pt x="21" y="666"/>
                    </a:lnTo>
                    <a:lnTo>
                      <a:pt x="21" y="674"/>
                    </a:lnTo>
                    <a:lnTo>
                      <a:pt x="21" y="682"/>
                    </a:lnTo>
                    <a:lnTo>
                      <a:pt x="21" y="689"/>
                    </a:lnTo>
                    <a:lnTo>
                      <a:pt x="21" y="697"/>
                    </a:lnTo>
                    <a:lnTo>
                      <a:pt x="21" y="702"/>
                    </a:lnTo>
                    <a:lnTo>
                      <a:pt x="21" y="710"/>
                    </a:lnTo>
                    <a:lnTo>
                      <a:pt x="21" y="715"/>
                    </a:lnTo>
                    <a:lnTo>
                      <a:pt x="21" y="722"/>
                    </a:lnTo>
                    <a:lnTo>
                      <a:pt x="21" y="726"/>
                    </a:lnTo>
                    <a:lnTo>
                      <a:pt x="23" y="732"/>
                    </a:lnTo>
                    <a:lnTo>
                      <a:pt x="23" y="736"/>
                    </a:lnTo>
                    <a:lnTo>
                      <a:pt x="23" y="740"/>
                    </a:lnTo>
                    <a:lnTo>
                      <a:pt x="23" y="742"/>
                    </a:lnTo>
                    <a:lnTo>
                      <a:pt x="23" y="745"/>
                    </a:lnTo>
                    <a:lnTo>
                      <a:pt x="23" y="749"/>
                    </a:lnTo>
                    <a:lnTo>
                      <a:pt x="23" y="750"/>
                    </a:lnTo>
                    <a:lnTo>
                      <a:pt x="5" y="754"/>
                    </a:lnTo>
                    <a:lnTo>
                      <a:pt x="4" y="753"/>
                    </a:lnTo>
                    <a:lnTo>
                      <a:pt x="4" y="749"/>
                    </a:lnTo>
                    <a:lnTo>
                      <a:pt x="4" y="746"/>
                    </a:lnTo>
                    <a:lnTo>
                      <a:pt x="4" y="742"/>
                    </a:lnTo>
                    <a:lnTo>
                      <a:pt x="4" y="738"/>
                    </a:lnTo>
                    <a:lnTo>
                      <a:pt x="4" y="736"/>
                    </a:lnTo>
                    <a:lnTo>
                      <a:pt x="4" y="730"/>
                    </a:lnTo>
                    <a:lnTo>
                      <a:pt x="4" y="725"/>
                    </a:lnTo>
                    <a:lnTo>
                      <a:pt x="4" y="718"/>
                    </a:lnTo>
                    <a:lnTo>
                      <a:pt x="4" y="713"/>
                    </a:lnTo>
                    <a:lnTo>
                      <a:pt x="4" y="706"/>
                    </a:lnTo>
                    <a:lnTo>
                      <a:pt x="4" y="698"/>
                    </a:lnTo>
                    <a:lnTo>
                      <a:pt x="4" y="691"/>
                    </a:lnTo>
                    <a:lnTo>
                      <a:pt x="4" y="683"/>
                    </a:lnTo>
                    <a:lnTo>
                      <a:pt x="3" y="675"/>
                    </a:lnTo>
                    <a:lnTo>
                      <a:pt x="3" y="666"/>
                    </a:lnTo>
                    <a:lnTo>
                      <a:pt x="3" y="658"/>
                    </a:lnTo>
                    <a:lnTo>
                      <a:pt x="3" y="648"/>
                    </a:lnTo>
                    <a:lnTo>
                      <a:pt x="3" y="639"/>
                    </a:lnTo>
                    <a:lnTo>
                      <a:pt x="3" y="630"/>
                    </a:lnTo>
                    <a:lnTo>
                      <a:pt x="3" y="619"/>
                    </a:lnTo>
                    <a:lnTo>
                      <a:pt x="3" y="610"/>
                    </a:lnTo>
                    <a:lnTo>
                      <a:pt x="1" y="599"/>
                    </a:lnTo>
                    <a:lnTo>
                      <a:pt x="1" y="588"/>
                    </a:lnTo>
                    <a:lnTo>
                      <a:pt x="1" y="577"/>
                    </a:lnTo>
                    <a:lnTo>
                      <a:pt x="1" y="567"/>
                    </a:lnTo>
                    <a:lnTo>
                      <a:pt x="1" y="556"/>
                    </a:lnTo>
                    <a:lnTo>
                      <a:pt x="1" y="544"/>
                    </a:lnTo>
                    <a:lnTo>
                      <a:pt x="1" y="533"/>
                    </a:lnTo>
                    <a:lnTo>
                      <a:pt x="1" y="523"/>
                    </a:lnTo>
                    <a:lnTo>
                      <a:pt x="1" y="510"/>
                    </a:lnTo>
                    <a:lnTo>
                      <a:pt x="1" y="500"/>
                    </a:lnTo>
                    <a:lnTo>
                      <a:pt x="1" y="488"/>
                    </a:lnTo>
                    <a:lnTo>
                      <a:pt x="1" y="476"/>
                    </a:lnTo>
                    <a:lnTo>
                      <a:pt x="1" y="465"/>
                    </a:lnTo>
                    <a:lnTo>
                      <a:pt x="1" y="453"/>
                    </a:lnTo>
                    <a:lnTo>
                      <a:pt x="1" y="441"/>
                    </a:lnTo>
                    <a:lnTo>
                      <a:pt x="1" y="430"/>
                    </a:lnTo>
                    <a:lnTo>
                      <a:pt x="0" y="419"/>
                    </a:lnTo>
                    <a:lnTo>
                      <a:pt x="0" y="407"/>
                    </a:lnTo>
                    <a:lnTo>
                      <a:pt x="0" y="397"/>
                    </a:lnTo>
                    <a:lnTo>
                      <a:pt x="0" y="386"/>
                    </a:lnTo>
                    <a:lnTo>
                      <a:pt x="0" y="375"/>
                    </a:lnTo>
                    <a:lnTo>
                      <a:pt x="0" y="364"/>
                    </a:lnTo>
                    <a:lnTo>
                      <a:pt x="0" y="354"/>
                    </a:lnTo>
                    <a:lnTo>
                      <a:pt x="0" y="344"/>
                    </a:lnTo>
                    <a:lnTo>
                      <a:pt x="0" y="334"/>
                    </a:lnTo>
                    <a:lnTo>
                      <a:pt x="0" y="324"/>
                    </a:lnTo>
                    <a:lnTo>
                      <a:pt x="0" y="314"/>
                    </a:lnTo>
                    <a:lnTo>
                      <a:pt x="0" y="305"/>
                    </a:lnTo>
                    <a:lnTo>
                      <a:pt x="0" y="296"/>
                    </a:lnTo>
                    <a:lnTo>
                      <a:pt x="0" y="287"/>
                    </a:lnTo>
                    <a:lnTo>
                      <a:pt x="0" y="279"/>
                    </a:lnTo>
                    <a:lnTo>
                      <a:pt x="0" y="272"/>
                    </a:lnTo>
                    <a:lnTo>
                      <a:pt x="0" y="264"/>
                    </a:lnTo>
                    <a:lnTo>
                      <a:pt x="0" y="257"/>
                    </a:lnTo>
                    <a:lnTo>
                      <a:pt x="0" y="249"/>
                    </a:lnTo>
                    <a:lnTo>
                      <a:pt x="0" y="244"/>
                    </a:lnTo>
                    <a:lnTo>
                      <a:pt x="0" y="238"/>
                    </a:lnTo>
                    <a:lnTo>
                      <a:pt x="0" y="233"/>
                    </a:lnTo>
                    <a:lnTo>
                      <a:pt x="0" y="228"/>
                    </a:lnTo>
                    <a:lnTo>
                      <a:pt x="0" y="224"/>
                    </a:lnTo>
                    <a:lnTo>
                      <a:pt x="0" y="220"/>
                    </a:lnTo>
                    <a:lnTo>
                      <a:pt x="0" y="216"/>
                    </a:lnTo>
                    <a:lnTo>
                      <a:pt x="0" y="210"/>
                    </a:lnTo>
                    <a:lnTo>
                      <a:pt x="0" y="206"/>
                    </a:lnTo>
                    <a:lnTo>
                      <a:pt x="0" y="202"/>
                    </a:lnTo>
                    <a:lnTo>
                      <a:pt x="0" y="197"/>
                    </a:lnTo>
                    <a:lnTo>
                      <a:pt x="0" y="193"/>
                    </a:lnTo>
                    <a:lnTo>
                      <a:pt x="0" y="189"/>
                    </a:lnTo>
                    <a:lnTo>
                      <a:pt x="0" y="185"/>
                    </a:lnTo>
                    <a:lnTo>
                      <a:pt x="0" y="180"/>
                    </a:lnTo>
                    <a:lnTo>
                      <a:pt x="0" y="176"/>
                    </a:lnTo>
                    <a:lnTo>
                      <a:pt x="1" y="171"/>
                    </a:lnTo>
                    <a:lnTo>
                      <a:pt x="1" y="166"/>
                    </a:lnTo>
                    <a:lnTo>
                      <a:pt x="1" y="162"/>
                    </a:lnTo>
                    <a:lnTo>
                      <a:pt x="1" y="157"/>
                    </a:lnTo>
                    <a:lnTo>
                      <a:pt x="3" y="153"/>
                    </a:lnTo>
                    <a:lnTo>
                      <a:pt x="3" y="147"/>
                    </a:lnTo>
                    <a:lnTo>
                      <a:pt x="3" y="143"/>
                    </a:lnTo>
                    <a:lnTo>
                      <a:pt x="4" y="138"/>
                    </a:lnTo>
                    <a:lnTo>
                      <a:pt x="4" y="134"/>
                    </a:lnTo>
                    <a:lnTo>
                      <a:pt x="4" y="129"/>
                    </a:lnTo>
                    <a:lnTo>
                      <a:pt x="5" y="125"/>
                    </a:lnTo>
                    <a:lnTo>
                      <a:pt x="5" y="119"/>
                    </a:lnTo>
                    <a:lnTo>
                      <a:pt x="7" y="115"/>
                    </a:lnTo>
                    <a:lnTo>
                      <a:pt x="7" y="110"/>
                    </a:lnTo>
                    <a:lnTo>
                      <a:pt x="7" y="106"/>
                    </a:lnTo>
                    <a:lnTo>
                      <a:pt x="7" y="102"/>
                    </a:lnTo>
                    <a:lnTo>
                      <a:pt x="8" y="98"/>
                    </a:lnTo>
                    <a:lnTo>
                      <a:pt x="8" y="92"/>
                    </a:lnTo>
                    <a:lnTo>
                      <a:pt x="8" y="88"/>
                    </a:lnTo>
                    <a:lnTo>
                      <a:pt x="9" y="84"/>
                    </a:lnTo>
                    <a:lnTo>
                      <a:pt x="11" y="80"/>
                    </a:lnTo>
                    <a:lnTo>
                      <a:pt x="11" y="76"/>
                    </a:lnTo>
                    <a:lnTo>
                      <a:pt x="11" y="72"/>
                    </a:lnTo>
                    <a:lnTo>
                      <a:pt x="12" y="68"/>
                    </a:lnTo>
                    <a:lnTo>
                      <a:pt x="12" y="64"/>
                    </a:lnTo>
                    <a:lnTo>
                      <a:pt x="12" y="60"/>
                    </a:lnTo>
                    <a:lnTo>
                      <a:pt x="12" y="56"/>
                    </a:lnTo>
                    <a:lnTo>
                      <a:pt x="13" y="54"/>
                    </a:lnTo>
                    <a:lnTo>
                      <a:pt x="13" y="50"/>
                    </a:lnTo>
                    <a:lnTo>
                      <a:pt x="13" y="46"/>
                    </a:lnTo>
                    <a:lnTo>
                      <a:pt x="15" y="43"/>
                    </a:lnTo>
                    <a:lnTo>
                      <a:pt x="15" y="39"/>
                    </a:lnTo>
                    <a:lnTo>
                      <a:pt x="16" y="36"/>
                    </a:lnTo>
                    <a:lnTo>
                      <a:pt x="16" y="29"/>
                    </a:lnTo>
                    <a:lnTo>
                      <a:pt x="17" y="24"/>
                    </a:lnTo>
                    <a:lnTo>
                      <a:pt x="17" y="19"/>
                    </a:lnTo>
                    <a:lnTo>
                      <a:pt x="19" y="15"/>
                    </a:lnTo>
                    <a:lnTo>
                      <a:pt x="19" y="11"/>
                    </a:lnTo>
                    <a:lnTo>
                      <a:pt x="20" y="8"/>
                    </a:lnTo>
                    <a:lnTo>
                      <a:pt x="20" y="4"/>
                    </a:lnTo>
                    <a:lnTo>
                      <a:pt x="21" y="3"/>
                    </a:lnTo>
                    <a:lnTo>
                      <a:pt x="39"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88" name="Freeform 90">
                <a:extLst>
                  <a:ext uri="{FF2B5EF4-FFF2-40B4-BE49-F238E27FC236}">
                    <a16:creationId xmlns:a16="http://schemas.microsoft.com/office/drawing/2014/main" id="{4EB59259-1614-4B6D-94F7-E3150F27FCB1}"/>
                  </a:ext>
                </a:extLst>
              </p:cNvPr>
              <p:cNvSpPr>
                <a:spLocks/>
              </p:cNvSpPr>
              <p:nvPr/>
            </p:nvSpPr>
            <p:spPr bwMode="auto">
              <a:xfrm>
                <a:off x="2960" y="920"/>
                <a:ext cx="94" cy="23"/>
              </a:xfrm>
              <a:custGeom>
                <a:avLst/>
                <a:gdLst>
                  <a:gd name="T0" fmla="*/ 13 w 80"/>
                  <a:gd name="T1" fmla="*/ 0 h 19"/>
                  <a:gd name="T2" fmla="*/ 227 w 80"/>
                  <a:gd name="T3" fmla="*/ 0 h 19"/>
                  <a:gd name="T4" fmla="*/ 227 w 80"/>
                  <a:gd name="T5" fmla="*/ 1 h 19"/>
                  <a:gd name="T6" fmla="*/ 231 w 80"/>
                  <a:gd name="T7" fmla="*/ 19 h 19"/>
                  <a:gd name="T8" fmla="*/ 231 w 80"/>
                  <a:gd name="T9" fmla="*/ 42 h 19"/>
                  <a:gd name="T10" fmla="*/ 231 w 80"/>
                  <a:gd name="T11" fmla="*/ 57 h 19"/>
                  <a:gd name="T12" fmla="*/ 223 w 80"/>
                  <a:gd name="T13" fmla="*/ 60 h 19"/>
                  <a:gd name="T14" fmla="*/ 220 w 80"/>
                  <a:gd name="T15" fmla="*/ 60 h 19"/>
                  <a:gd name="T16" fmla="*/ 206 w 80"/>
                  <a:gd name="T17" fmla="*/ 66 h 19"/>
                  <a:gd name="T18" fmla="*/ 191 w 80"/>
                  <a:gd name="T19" fmla="*/ 66 h 19"/>
                  <a:gd name="T20" fmla="*/ 183 w 80"/>
                  <a:gd name="T21" fmla="*/ 66 h 19"/>
                  <a:gd name="T22" fmla="*/ 179 w 80"/>
                  <a:gd name="T23" fmla="*/ 66 h 19"/>
                  <a:gd name="T24" fmla="*/ 163 w 80"/>
                  <a:gd name="T25" fmla="*/ 66 h 19"/>
                  <a:gd name="T26" fmla="*/ 160 w 80"/>
                  <a:gd name="T27" fmla="*/ 66 h 19"/>
                  <a:gd name="T28" fmla="*/ 146 w 80"/>
                  <a:gd name="T29" fmla="*/ 66 h 19"/>
                  <a:gd name="T30" fmla="*/ 141 w 80"/>
                  <a:gd name="T31" fmla="*/ 66 h 19"/>
                  <a:gd name="T32" fmla="*/ 126 w 80"/>
                  <a:gd name="T33" fmla="*/ 66 h 19"/>
                  <a:gd name="T34" fmla="*/ 116 w 80"/>
                  <a:gd name="T35" fmla="*/ 69 h 19"/>
                  <a:gd name="T36" fmla="*/ 106 w 80"/>
                  <a:gd name="T37" fmla="*/ 66 h 19"/>
                  <a:gd name="T38" fmla="*/ 94 w 80"/>
                  <a:gd name="T39" fmla="*/ 66 h 19"/>
                  <a:gd name="T40" fmla="*/ 88 w 80"/>
                  <a:gd name="T41" fmla="*/ 66 h 19"/>
                  <a:gd name="T42" fmla="*/ 75 w 80"/>
                  <a:gd name="T43" fmla="*/ 66 h 19"/>
                  <a:gd name="T44" fmla="*/ 69 w 80"/>
                  <a:gd name="T45" fmla="*/ 60 h 19"/>
                  <a:gd name="T46" fmla="*/ 60 w 80"/>
                  <a:gd name="T47" fmla="*/ 60 h 19"/>
                  <a:gd name="T48" fmla="*/ 48 w 80"/>
                  <a:gd name="T49" fmla="*/ 60 h 19"/>
                  <a:gd name="T50" fmla="*/ 42 w 80"/>
                  <a:gd name="T51" fmla="*/ 60 h 19"/>
                  <a:gd name="T52" fmla="*/ 24 w 80"/>
                  <a:gd name="T53" fmla="*/ 60 h 19"/>
                  <a:gd name="T54" fmla="*/ 15 w 80"/>
                  <a:gd name="T55" fmla="*/ 60 h 19"/>
                  <a:gd name="T56" fmla="*/ 1 w 80"/>
                  <a:gd name="T57" fmla="*/ 57 h 19"/>
                  <a:gd name="T58" fmla="*/ 1 w 80"/>
                  <a:gd name="T59" fmla="*/ 57 h 19"/>
                  <a:gd name="T60" fmla="*/ 0 w 80"/>
                  <a:gd name="T61" fmla="*/ 45 h 19"/>
                  <a:gd name="T62" fmla="*/ 1 w 80"/>
                  <a:gd name="T63" fmla="*/ 25 h 19"/>
                  <a:gd name="T64" fmla="*/ 2 w 80"/>
                  <a:gd name="T65" fmla="*/ 3 h 19"/>
                  <a:gd name="T66" fmla="*/ 13 w 80"/>
                  <a:gd name="T67" fmla="*/ 0 h 19"/>
                  <a:gd name="T68" fmla="*/ 13 w 80"/>
                  <a:gd name="T69" fmla="*/ 0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19"/>
                  <a:gd name="T107" fmla="*/ 80 w 80"/>
                  <a:gd name="T108" fmla="*/ 19 h 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19">
                    <a:moveTo>
                      <a:pt x="4" y="0"/>
                    </a:moveTo>
                    <a:lnTo>
                      <a:pt x="79" y="0"/>
                    </a:lnTo>
                    <a:lnTo>
                      <a:pt x="79" y="1"/>
                    </a:lnTo>
                    <a:lnTo>
                      <a:pt x="80" y="5"/>
                    </a:lnTo>
                    <a:lnTo>
                      <a:pt x="80" y="11"/>
                    </a:lnTo>
                    <a:lnTo>
                      <a:pt x="80" y="15"/>
                    </a:lnTo>
                    <a:lnTo>
                      <a:pt x="77" y="16"/>
                    </a:lnTo>
                    <a:lnTo>
                      <a:pt x="76" y="16"/>
                    </a:lnTo>
                    <a:lnTo>
                      <a:pt x="72" y="17"/>
                    </a:lnTo>
                    <a:lnTo>
                      <a:pt x="67" y="17"/>
                    </a:lnTo>
                    <a:lnTo>
                      <a:pt x="64" y="17"/>
                    </a:lnTo>
                    <a:lnTo>
                      <a:pt x="61" y="17"/>
                    </a:lnTo>
                    <a:lnTo>
                      <a:pt x="57" y="17"/>
                    </a:lnTo>
                    <a:lnTo>
                      <a:pt x="55" y="17"/>
                    </a:lnTo>
                    <a:lnTo>
                      <a:pt x="52" y="17"/>
                    </a:lnTo>
                    <a:lnTo>
                      <a:pt x="48" y="17"/>
                    </a:lnTo>
                    <a:lnTo>
                      <a:pt x="44" y="17"/>
                    </a:lnTo>
                    <a:lnTo>
                      <a:pt x="41" y="19"/>
                    </a:lnTo>
                    <a:lnTo>
                      <a:pt x="37" y="17"/>
                    </a:lnTo>
                    <a:lnTo>
                      <a:pt x="33" y="17"/>
                    </a:lnTo>
                    <a:lnTo>
                      <a:pt x="30" y="17"/>
                    </a:lnTo>
                    <a:lnTo>
                      <a:pt x="26" y="17"/>
                    </a:lnTo>
                    <a:lnTo>
                      <a:pt x="24" y="16"/>
                    </a:lnTo>
                    <a:lnTo>
                      <a:pt x="20" y="16"/>
                    </a:lnTo>
                    <a:lnTo>
                      <a:pt x="17" y="16"/>
                    </a:lnTo>
                    <a:lnTo>
                      <a:pt x="14" y="16"/>
                    </a:lnTo>
                    <a:lnTo>
                      <a:pt x="9" y="16"/>
                    </a:lnTo>
                    <a:lnTo>
                      <a:pt x="5" y="16"/>
                    </a:lnTo>
                    <a:lnTo>
                      <a:pt x="1" y="15"/>
                    </a:lnTo>
                    <a:lnTo>
                      <a:pt x="0" y="12"/>
                    </a:lnTo>
                    <a:lnTo>
                      <a:pt x="1" y="7"/>
                    </a:lnTo>
                    <a:lnTo>
                      <a:pt x="2" y="3"/>
                    </a:lnTo>
                    <a:lnTo>
                      <a:pt x="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89" name="Freeform 91">
                <a:extLst>
                  <a:ext uri="{FF2B5EF4-FFF2-40B4-BE49-F238E27FC236}">
                    <a16:creationId xmlns:a16="http://schemas.microsoft.com/office/drawing/2014/main" id="{2C74CA68-2E1D-4B1C-9570-D8BCE9668AB3}"/>
                  </a:ext>
                </a:extLst>
              </p:cNvPr>
              <p:cNvSpPr>
                <a:spLocks/>
              </p:cNvSpPr>
              <p:nvPr/>
            </p:nvSpPr>
            <p:spPr bwMode="auto">
              <a:xfrm>
                <a:off x="2960" y="1004"/>
                <a:ext cx="94" cy="15"/>
              </a:xfrm>
              <a:custGeom>
                <a:avLst/>
                <a:gdLst>
                  <a:gd name="T0" fmla="*/ 0 w 78"/>
                  <a:gd name="T1" fmla="*/ 1 h 20"/>
                  <a:gd name="T2" fmla="*/ 226 w 78"/>
                  <a:gd name="T3" fmla="*/ 0 h 20"/>
                  <a:gd name="T4" fmla="*/ 230 w 78"/>
                  <a:gd name="T5" fmla="*/ 69 h 20"/>
                  <a:gd name="T6" fmla="*/ 3 w 78"/>
                  <a:gd name="T7" fmla="*/ 69 h 20"/>
                  <a:gd name="T8" fmla="*/ 0 w 78"/>
                  <a:gd name="T9" fmla="*/ 1 h 20"/>
                  <a:gd name="T10" fmla="*/ 0 w 78"/>
                  <a:gd name="T11" fmla="*/ 1 h 20"/>
                  <a:gd name="T12" fmla="*/ 0 60000 65536"/>
                  <a:gd name="T13" fmla="*/ 0 60000 65536"/>
                  <a:gd name="T14" fmla="*/ 0 60000 65536"/>
                  <a:gd name="T15" fmla="*/ 0 60000 65536"/>
                  <a:gd name="T16" fmla="*/ 0 60000 65536"/>
                  <a:gd name="T17" fmla="*/ 0 60000 65536"/>
                  <a:gd name="T18" fmla="*/ 0 w 78"/>
                  <a:gd name="T19" fmla="*/ 0 h 20"/>
                  <a:gd name="T20" fmla="*/ 78 w 7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8" h="20">
                    <a:moveTo>
                      <a:pt x="0" y="1"/>
                    </a:moveTo>
                    <a:lnTo>
                      <a:pt x="76" y="0"/>
                    </a:lnTo>
                    <a:lnTo>
                      <a:pt x="78" y="20"/>
                    </a:lnTo>
                    <a:lnTo>
                      <a:pt x="3" y="2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90" name="Freeform 92">
                <a:extLst>
                  <a:ext uri="{FF2B5EF4-FFF2-40B4-BE49-F238E27FC236}">
                    <a16:creationId xmlns:a16="http://schemas.microsoft.com/office/drawing/2014/main" id="{FD2B17B7-5C3A-47FC-8004-F84E17EA6A44}"/>
                  </a:ext>
                </a:extLst>
              </p:cNvPr>
              <p:cNvSpPr>
                <a:spLocks/>
              </p:cNvSpPr>
              <p:nvPr/>
            </p:nvSpPr>
            <p:spPr bwMode="auto">
              <a:xfrm>
                <a:off x="2960" y="1087"/>
                <a:ext cx="83" cy="15"/>
              </a:xfrm>
              <a:custGeom>
                <a:avLst/>
                <a:gdLst>
                  <a:gd name="T0" fmla="*/ 0 w 66"/>
                  <a:gd name="T1" fmla="*/ 0 h 19"/>
                  <a:gd name="T2" fmla="*/ 208 w 66"/>
                  <a:gd name="T3" fmla="*/ 0 h 19"/>
                  <a:gd name="T4" fmla="*/ 208 w 66"/>
                  <a:gd name="T5" fmla="*/ 69 h 19"/>
                  <a:gd name="T6" fmla="*/ 3 w 66"/>
                  <a:gd name="T7" fmla="*/ 69 h 19"/>
                  <a:gd name="T8" fmla="*/ 0 w 66"/>
                  <a:gd name="T9" fmla="*/ 0 h 19"/>
                  <a:gd name="T10" fmla="*/ 0 w 66"/>
                  <a:gd name="T11" fmla="*/ 0 h 19"/>
                  <a:gd name="T12" fmla="*/ 0 60000 65536"/>
                  <a:gd name="T13" fmla="*/ 0 60000 65536"/>
                  <a:gd name="T14" fmla="*/ 0 60000 65536"/>
                  <a:gd name="T15" fmla="*/ 0 60000 65536"/>
                  <a:gd name="T16" fmla="*/ 0 60000 65536"/>
                  <a:gd name="T17" fmla="*/ 0 60000 65536"/>
                  <a:gd name="T18" fmla="*/ 0 w 66"/>
                  <a:gd name="T19" fmla="*/ 0 h 19"/>
                  <a:gd name="T20" fmla="*/ 66 w 6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6" h="19">
                    <a:moveTo>
                      <a:pt x="0" y="0"/>
                    </a:moveTo>
                    <a:lnTo>
                      <a:pt x="66" y="0"/>
                    </a:lnTo>
                    <a:lnTo>
                      <a:pt x="66" y="19"/>
                    </a:lnTo>
                    <a:lnTo>
                      <a:pt x="3" y="19"/>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91" name="Freeform 93">
                <a:extLst>
                  <a:ext uri="{FF2B5EF4-FFF2-40B4-BE49-F238E27FC236}">
                    <a16:creationId xmlns:a16="http://schemas.microsoft.com/office/drawing/2014/main" id="{0E45663C-1524-4A33-82DA-E3777B895F91}"/>
                  </a:ext>
                </a:extLst>
              </p:cNvPr>
              <p:cNvSpPr>
                <a:spLocks/>
              </p:cNvSpPr>
              <p:nvPr/>
            </p:nvSpPr>
            <p:spPr bwMode="auto">
              <a:xfrm>
                <a:off x="2960" y="1170"/>
                <a:ext cx="83" cy="23"/>
              </a:xfrm>
              <a:custGeom>
                <a:avLst/>
                <a:gdLst>
                  <a:gd name="T0" fmla="*/ 0 w 70"/>
                  <a:gd name="T1" fmla="*/ 0 h 19"/>
                  <a:gd name="T2" fmla="*/ 204 w 70"/>
                  <a:gd name="T3" fmla="*/ 0 h 19"/>
                  <a:gd name="T4" fmla="*/ 208 w 70"/>
                  <a:gd name="T5" fmla="*/ 69 h 19"/>
                  <a:gd name="T6" fmla="*/ 2 w 70"/>
                  <a:gd name="T7" fmla="*/ 66 h 19"/>
                  <a:gd name="T8" fmla="*/ 0 w 70"/>
                  <a:gd name="T9" fmla="*/ 0 h 19"/>
                  <a:gd name="T10" fmla="*/ 0 w 70"/>
                  <a:gd name="T11" fmla="*/ 0 h 19"/>
                  <a:gd name="T12" fmla="*/ 0 60000 65536"/>
                  <a:gd name="T13" fmla="*/ 0 60000 65536"/>
                  <a:gd name="T14" fmla="*/ 0 60000 65536"/>
                  <a:gd name="T15" fmla="*/ 0 60000 65536"/>
                  <a:gd name="T16" fmla="*/ 0 60000 65536"/>
                  <a:gd name="T17" fmla="*/ 0 60000 65536"/>
                  <a:gd name="T18" fmla="*/ 0 w 70"/>
                  <a:gd name="T19" fmla="*/ 0 h 19"/>
                  <a:gd name="T20" fmla="*/ 70 w 7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70" h="19">
                    <a:moveTo>
                      <a:pt x="0" y="0"/>
                    </a:moveTo>
                    <a:lnTo>
                      <a:pt x="69" y="0"/>
                    </a:lnTo>
                    <a:lnTo>
                      <a:pt x="70" y="19"/>
                    </a:lnTo>
                    <a:lnTo>
                      <a:pt x="2"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92" name="Freeform 94">
                <a:extLst>
                  <a:ext uri="{FF2B5EF4-FFF2-40B4-BE49-F238E27FC236}">
                    <a16:creationId xmlns:a16="http://schemas.microsoft.com/office/drawing/2014/main" id="{48972A5F-E985-4D88-80B5-62AF60AFE092}"/>
                  </a:ext>
                </a:extLst>
              </p:cNvPr>
              <p:cNvSpPr>
                <a:spLocks/>
              </p:cNvSpPr>
              <p:nvPr/>
            </p:nvSpPr>
            <p:spPr bwMode="auto">
              <a:xfrm>
                <a:off x="2960" y="1253"/>
                <a:ext cx="94" cy="23"/>
              </a:xfrm>
              <a:custGeom>
                <a:avLst/>
                <a:gdLst>
                  <a:gd name="T0" fmla="*/ 0 w 75"/>
                  <a:gd name="T1" fmla="*/ 3 h 20"/>
                  <a:gd name="T2" fmla="*/ 200 w 75"/>
                  <a:gd name="T3" fmla="*/ 0 h 20"/>
                  <a:gd name="T4" fmla="*/ 208 w 75"/>
                  <a:gd name="T5" fmla="*/ 35 h 20"/>
                  <a:gd name="T6" fmla="*/ 1 w 75"/>
                  <a:gd name="T7" fmla="*/ 47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2" y="0"/>
                    </a:lnTo>
                    <a:lnTo>
                      <a:pt x="75" y="15"/>
                    </a:lnTo>
                    <a:lnTo>
                      <a:pt x="1"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93" name="Freeform 95">
                <a:extLst>
                  <a:ext uri="{FF2B5EF4-FFF2-40B4-BE49-F238E27FC236}">
                    <a16:creationId xmlns:a16="http://schemas.microsoft.com/office/drawing/2014/main" id="{48CDE671-3980-4A70-88DE-4B76954219A1}"/>
                  </a:ext>
                </a:extLst>
              </p:cNvPr>
              <p:cNvSpPr>
                <a:spLocks/>
              </p:cNvSpPr>
              <p:nvPr/>
            </p:nvSpPr>
            <p:spPr bwMode="auto">
              <a:xfrm>
                <a:off x="2972" y="1351"/>
                <a:ext cx="71" cy="23"/>
              </a:xfrm>
              <a:custGeom>
                <a:avLst/>
                <a:gdLst>
                  <a:gd name="T0" fmla="*/ 1 w 65"/>
                  <a:gd name="T1" fmla="*/ 2 h 21"/>
                  <a:gd name="T2" fmla="*/ 204 w 65"/>
                  <a:gd name="T3" fmla="*/ 0 h 21"/>
                  <a:gd name="T4" fmla="*/ 208 w 65"/>
                  <a:gd name="T5" fmla="*/ 39 h 21"/>
                  <a:gd name="T6" fmla="*/ 0 w 65"/>
                  <a:gd name="T7" fmla="*/ 47 h 21"/>
                  <a:gd name="T8" fmla="*/ 1 w 65"/>
                  <a:gd name="T9" fmla="*/ 2 h 21"/>
                  <a:gd name="T10" fmla="*/ 1 w 65"/>
                  <a:gd name="T11" fmla="*/ 2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1" y="2"/>
                    </a:moveTo>
                    <a:lnTo>
                      <a:pt x="63" y="0"/>
                    </a:lnTo>
                    <a:lnTo>
                      <a:pt x="65" y="17"/>
                    </a:lnTo>
                    <a:lnTo>
                      <a:pt x="0" y="21"/>
                    </a:lnTo>
                    <a:lnTo>
                      <a:pt x="1" y="2"/>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94" name="Freeform 96">
                <a:extLst>
                  <a:ext uri="{FF2B5EF4-FFF2-40B4-BE49-F238E27FC236}">
                    <a16:creationId xmlns:a16="http://schemas.microsoft.com/office/drawing/2014/main" id="{6B0448ED-8F66-400C-8C91-3A44C32700B4}"/>
                  </a:ext>
                </a:extLst>
              </p:cNvPr>
              <p:cNvSpPr>
                <a:spLocks/>
              </p:cNvSpPr>
              <p:nvPr/>
            </p:nvSpPr>
            <p:spPr bwMode="auto">
              <a:xfrm>
                <a:off x="2972" y="1426"/>
                <a:ext cx="71" cy="23"/>
              </a:xfrm>
              <a:custGeom>
                <a:avLst/>
                <a:gdLst>
                  <a:gd name="T0" fmla="*/ 0 w 69"/>
                  <a:gd name="T1" fmla="*/ 0 h 19"/>
                  <a:gd name="T2" fmla="*/ 202 w 69"/>
                  <a:gd name="T3" fmla="*/ 0 h 19"/>
                  <a:gd name="T4" fmla="*/ 208 w 69"/>
                  <a:gd name="T5" fmla="*/ 46 h 19"/>
                  <a:gd name="T6" fmla="*/ 1 w 69"/>
                  <a:gd name="T7" fmla="*/ 42 h 19"/>
                  <a:gd name="T8" fmla="*/ 0 w 69"/>
                  <a:gd name="T9" fmla="*/ 0 h 19"/>
                  <a:gd name="T10" fmla="*/ 0 w 69"/>
                  <a:gd name="T11" fmla="*/ 0 h 19"/>
                  <a:gd name="T12" fmla="*/ 0 60000 65536"/>
                  <a:gd name="T13" fmla="*/ 0 60000 65536"/>
                  <a:gd name="T14" fmla="*/ 0 60000 65536"/>
                  <a:gd name="T15" fmla="*/ 0 60000 65536"/>
                  <a:gd name="T16" fmla="*/ 0 60000 65536"/>
                  <a:gd name="T17" fmla="*/ 0 60000 65536"/>
                  <a:gd name="T18" fmla="*/ 0 w 69"/>
                  <a:gd name="T19" fmla="*/ 0 h 19"/>
                  <a:gd name="T20" fmla="*/ 69 w 6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9" h="19">
                    <a:moveTo>
                      <a:pt x="0" y="0"/>
                    </a:moveTo>
                    <a:lnTo>
                      <a:pt x="67" y="0"/>
                    </a:lnTo>
                    <a:lnTo>
                      <a:pt x="69" y="19"/>
                    </a:lnTo>
                    <a:lnTo>
                      <a:pt x="1"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95" name="Freeform 97">
                <a:extLst>
                  <a:ext uri="{FF2B5EF4-FFF2-40B4-BE49-F238E27FC236}">
                    <a16:creationId xmlns:a16="http://schemas.microsoft.com/office/drawing/2014/main" id="{5701F2DE-FA8B-4AB5-8227-4E855369201C}"/>
                  </a:ext>
                </a:extLst>
              </p:cNvPr>
              <p:cNvSpPr>
                <a:spLocks/>
              </p:cNvSpPr>
              <p:nvPr/>
            </p:nvSpPr>
            <p:spPr bwMode="auto">
              <a:xfrm>
                <a:off x="2960" y="1525"/>
                <a:ext cx="94" cy="23"/>
              </a:xfrm>
              <a:custGeom>
                <a:avLst/>
                <a:gdLst>
                  <a:gd name="T0" fmla="*/ 0 w 75"/>
                  <a:gd name="T1" fmla="*/ 3 h 20"/>
                  <a:gd name="T2" fmla="*/ 228 w 75"/>
                  <a:gd name="T3" fmla="*/ 0 h 20"/>
                  <a:gd name="T4" fmla="*/ 232 w 75"/>
                  <a:gd name="T5" fmla="*/ 52 h 20"/>
                  <a:gd name="T6" fmla="*/ 3 w 75"/>
                  <a:gd name="T7" fmla="*/ 69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4" y="0"/>
                    </a:lnTo>
                    <a:lnTo>
                      <a:pt x="75" y="15"/>
                    </a:lnTo>
                    <a:lnTo>
                      <a:pt x="3"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96" name="Freeform 98">
                <a:extLst>
                  <a:ext uri="{FF2B5EF4-FFF2-40B4-BE49-F238E27FC236}">
                    <a16:creationId xmlns:a16="http://schemas.microsoft.com/office/drawing/2014/main" id="{F338122F-973A-4688-9CF0-9BC1F50659C6}"/>
                  </a:ext>
                </a:extLst>
              </p:cNvPr>
              <p:cNvSpPr>
                <a:spLocks/>
              </p:cNvSpPr>
              <p:nvPr/>
            </p:nvSpPr>
            <p:spPr bwMode="auto">
              <a:xfrm>
                <a:off x="2972" y="1623"/>
                <a:ext cx="71" cy="15"/>
              </a:xfrm>
              <a:custGeom>
                <a:avLst/>
                <a:gdLst>
                  <a:gd name="T0" fmla="*/ 0 w 65"/>
                  <a:gd name="T1" fmla="*/ 3 h 21"/>
                  <a:gd name="T2" fmla="*/ 179 w 65"/>
                  <a:gd name="T3" fmla="*/ 0 h 21"/>
                  <a:gd name="T4" fmla="*/ 184 w 65"/>
                  <a:gd name="T5" fmla="*/ 56 h 21"/>
                  <a:gd name="T6" fmla="*/ 0 w 65"/>
                  <a:gd name="T7" fmla="*/ 70 h 21"/>
                  <a:gd name="T8" fmla="*/ 0 w 65"/>
                  <a:gd name="T9" fmla="*/ 3 h 21"/>
                  <a:gd name="T10" fmla="*/ 0 w 65"/>
                  <a:gd name="T11" fmla="*/ 3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0" y="3"/>
                    </a:moveTo>
                    <a:lnTo>
                      <a:pt x="62" y="0"/>
                    </a:lnTo>
                    <a:lnTo>
                      <a:pt x="65" y="17"/>
                    </a:lnTo>
                    <a:lnTo>
                      <a:pt x="0" y="21"/>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97" name="Freeform 99">
                <a:extLst>
                  <a:ext uri="{FF2B5EF4-FFF2-40B4-BE49-F238E27FC236}">
                    <a16:creationId xmlns:a16="http://schemas.microsoft.com/office/drawing/2014/main" id="{8A37EF0D-293D-489F-8F15-31926774F2A9}"/>
                  </a:ext>
                </a:extLst>
              </p:cNvPr>
              <p:cNvSpPr>
                <a:spLocks/>
              </p:cNvSpPr>
              <p:nvPr/>
            </p:nvSpPr>
            <p:spPr bwMode="auto">
              <a:xfrm>
                <a:off x="3173" y="1064"/>
                <a:ext cx="318" cy="38"/>
              </a:xfrm>
              <a:custGeom>
                <a:avLst/>
                <a:gdLst>
                  <a:gd name="T0" fmla="*/ 839 w 287"/>
                  <a:gd name="T1" fmla="*/ 1 h 37"/>
                  <a:gd name="T2" fmla="*/ 814 w 287"/>
                  <a:gd name="T3" fmla="*/ 3 h 37"/>
                  <a:gd name="T4" fmla="*/ 781 w 287"/>
                  <a:gd name="T5" fmla="*/ 14 h 37"/>
                  <a:gd name="T6" fmla="*/ 738 w 287"/>
                  <a:gd name="T7" fmla="*/ 20 h 37"/>
                  <a:gd name="T8" fmla="*/ 690 w 287"/>
                  <a:gd name="T9" fmla="*/ 34 h 37"/>
                  <a:gd name="T10" fmla="*/ 630 w 287"/>
                  <a:gd name="T11" fmla="*/ 39 h 37"/>
                  <a:gd name="T12" fmla="*/ 595 w 287"/>
                  <a:gd name="T13" fmla="*/ 47 h 37"/>
                  <a:gd name="T14" fmla="*/ 557 w 287"/>
                  <a:gd name="T15" fmla="*/ 50 h 37"/>
                  <a:gd name="T16" fmla="*/ 501 w 287"/>
                  <a:gd name="T17" fmla="*/ 53 h 37"/>
                  <a:gd name="T18" fmla="*/ 444 w 287"/>
                  <a:gd name="T19" fmla="*/ 60 h 37"/>
                  <a:gd name="T20" fmla="*/ 395 w 287"/>
                  <a:gd name="T21" fmla="*/ 65 h 37"/>
                  <a:gd name="T22" fmla="*/ 345 w 287"/>
                  <a:gd name="T23" fmla="*/ 60 h 37"/>
                  <a:gd name="T24" fmla="*/ 300 w 287"/>
                  <a:gd name="T25" fmla="*/ 60 h 37"/>
                  <a:gd name="T26" fmla="*/ 247 w 287"/>
                  <a:gd name="T27" fmla="*/ 53 h 37"/>
                  <a:gd name="T28" fmla="*/ 201 w 287"/>
                  <a:gd name="T29" fmla="*/ 50 h 37"/>
                  <a:gd name="T30" fmla="*/ 159 w 287"/>
                  <a:gd name="T31" fmla="*/ 41 h 37"/>
                  <a:gd name="T32" fmla="*/ 113 w 287"/>
                  <a:gd name="T33" fmla="*/ 39 h 37"/>
                  <a:gd name="T34" fmla="*/ 79 w 287"/>
                  <a:gd name="T35" fmla="*/ 39 h 37"/>
                  <a:gd name="T36" fmla="*/ 53 w 287"/>
                  <a:gd name="T37" fmla="*/ 34 h 37"/>
                  <a:gd name="T38" fmla="*/ 20 w 287"/>
                  <a:gd name="T39" fmla="*/ 26 h 37"/>
                  <a:gd name="T40" fmla="*/ 2 w 287"/>
                  <a:gd name="T41" fmla="*/ 77 h 37"/>
                  <a:gd name="T42" fmla="*/ 37 w 287"/>
                  <a:gd name="T43" fmla="*/ 87 h 37"/>
                  <a:gd name="T44" fmla="*/ 67 w 287"/>
                  <a:gd name="T45" fmla="*/ 89 h 37"/>
                  <a:gd name="T46" fmla="*/ 105 w 287"/>
                  <a:gd name="T47" fmla="*/ 96 h 37"/>
                  <a:gd name="T48" fmla="*/ 147 w 287"/>
                  <a:gd name="T49" fmla="*/ 101 h 37"/>
                  <a:gd name="T50" fmla="*/ 199 w 287"/>
                  <a:gd name="T51" fmla="*/ 101 h 37"/>
                  <a:gd name="T52" fmla="*/ 230 w 287"/>
                  <a:gd name="T53" fmla="*/ 109 h 37"/>
                  <a:gd name="T54" fmla="*/ 266 w 287"/>
                  <a:gd name="T55" fmla="*/ 112 h 37"/>
                  <a:gd name="T56" fmla="*/ 300 w 287"/>
                  <a:gd name="T57" fmla="*/ 112 h 37"/>
                  <a:gd name="T58" fmla="*/ 326 w 287"/>
                  <a:gd name="T59" fmla="*/ 112 h 37"/>
                  <a:gd name="T60" fmla="*/ 365 w 287"/>
                  <a:gd name="T61" fmla="*/ 115 h 37"/>
                  <a:gd name="T62" fmla="*/ 395 w 287"/>
                  <a:gd name="T63" fmla="*/ 115 h 37"/>
                  <a:gd name="T64" fmla="*/ 432 w 287"/>
                  <a:gd name="T65" fmla="*/ 115 h 37"/>
                  <a:gd name="T66" fmla="*/ 467 w 287"/>
                  <a:gd name="T67" fmla="*/ 112 h 37"/>
                  <a:gd name="T68" fmla="*/ 501 w 287"/>
                  <a:gd name="T69" fmla="*/ 109 h 37"/>
                  <a:gd name="T70" fmla="*/ 536 w 287"/>
                  <a:gd name="T71" fmla="*/ 109 h 37"/>
                  <a:gd name="T72" fmla="*/ 560 w 287"/>
                  <a:gd name="T73" fmla="*/ 101 h 37"/>
                  <a:gd name="T74" fmla="*/ 595 w 287"/>
                  <a:gd name="T75" fmla="*/ 101 h 37"/>
                  <a:gd name="T76" fmla="*/ 640 w 287"/>
                  <a:gd name="T77" fmla="*/ 96 h 37"/>
                  <a:gd name="T78" fmla="*/ 692 w 287"/>
                  <a:gd name="T79" fmla="*/ 87 h 37"/>
                  <a:gd name="T80" fmla="*/ 738 w 287"/>
                  <a:gd name="T81" fmla="*/ 87 h 37"/>
                  <a:gd name="T82" fmla="*/ 771 w 287"/>
                  <a:gd name="T83" fmla="*/ 77 h 37"/>
                  <a:gd name="T84" fmla="*/ 802 w 287"/>
                  <a:gd name="T85" fmla="*/ 74 h 37"/>
                  <a:gd name="T86" fmla="*/ 829 w 287"/>
                  <a:gd name="T87" fmla="*/ 66 h 37"/>
                  <a:gd name="T88" fmla="*/ 851 w 287"/>
                  <a:gd name="T89" fmla="*/ 65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37"/>
                  <a:gd name="T137" fmla="*/ 287 w 287"/>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37">
                    <a:moveTo>
                      <a:pt x="287" y="0"/>
                    </a:moveTo>
                    <a:lnTo>
                      <a:pt x="285" y="0"/>
                    </a:lnTo>
                    <a:lnTo>
                      <a:pt x="282" y="1"/>
                    </a:lnTo>
                    <a:lnTo>
                      <a:pt x="279" y="1"/>
                    </a:lnTo>
                    <a:lnTo>
                      <a:pt x="277" y="1"/>
                    </a:lnTo>
                    <a:lnTo>
                      <a:pt x="273" y="3"/>
                    </a:lnTo>
                    <a:lnTo>
                      <a:pt x="270" y="3"/>
                    </a:lnTo>
                    <a:lnTo>
                      <a:pt x="266" y="3"/>
                    </a:lnTo>
                    <a:lnTo>
                      <a:pt x="262" y="4"/>
                    </a:lnTo>
                    <a:lnTo>
                      <a:pt x="256" y="5"/>
                    </a:lnTo>
                    <a:lnTo>
                      <a:pt x="252" y="7"/>
                    </a:lnTo>
                    <a:lnTo>
                      <a:pt x="247" y="7"/>
                    </a:lnTo>
                    <a:lnTo>
                      <a:pt x="242" y="8"/>
                    </a:lnTo>
                    <a:lnTo>
                      <a:pt x="236" y="9"/>
                    </a:lnTo>
                    <a:lnTo>
                      <a:pt x="231" y="11"/>
                    </a:lnTo>
                    <a:lnTo>
                      <a:pt x="224" y="11"/>
                    </a:lnTo>
                    <a:lnTo>
                      <a:pt x="219" y="12"/>
                    </a:lnTo>
                    <a:lnTo>
                      <a:pt x="212" y="12"/>
                    </a:lnTo>
                    <a:lnTo>
                      <a:pt x="206" y="13"/>
                    </a:lnTo>
                    <a:lnTo>
                      <a:pt x="203" y="13"/>
                    </a:lnTo>
                    <a:lnTo>
                      <a:pt x="200" y="15"/>
                    </a:lnTo>
                    <a:lnTo>
                      <a:pt x="196" y="15"/>
                    </a:lnTo>
                    <a:lnTo>
                      <a:pt x="193" y="16"/>
                    </a:lnTo>
                    <a:lnTo>
                      <a:pt x="187" y="16"/>
                    </a:lnTo>
                    <a:lnTo>
                      <a:pt x="180" y="17"/>
                    </a:lnTo>
                    <a:lnTo>
                      <a:pt x="175" y="17"/>
                    </a:lnTo>
                    <a:lnTo>
                      <a:pt x="168" y="17"/>
                    </a:lnTo>
                    <a:lnTo>
                      <a:pt x="161" y="19"/>
                    </a:lnTo>
                    <a:lnTo>
                      <a:pt x="156" y="19"/>
                    </a:lnTo>
                    <a:lnTo>
                      <a:pt x="149" y="19"/>
                    </a:lnTo>
                    <a:lnTo>
                      <a:pt x="144" y="20"/>
                    </a:lnTo>
                    <a:lnTo>
                      <a:pt x="138" y="20"/>
                    </a:lnTo>
                    <a:lnTo>
                      <a:pt x="133" y="20"/>
                    </a:lnTo>
                    <a:lnTo>
                      <a:pt x="128" y="20"/>
                    </a:lnTo>
                    <a:lnTo>
                      <a:pt x="121" y="20"/>
                    </a:lnTo>
                    <a:lnTo>
                      <a:pt x="116" y="19"/>
                    </a:lnTo>
                    <a:lnTo>
                      <a:pt x="110" y="19"/>
                    </a:lnTo>
                    <a:lnTo>
                      <a:pt x="105" y="19"/>
                    </a:lnTo>
                    <a:lnTo>
                      <a:pt x="100" y="19"/>
                    </a:lnTo>
                    <a:lnTo>
                      <a:pt x="94" y="17"/>
                    </a:lnTo>
                    <a:lnTo>
                      <a:pt x="89" y="17"/>
                    </a:lnTo>
                    <a:lnTo>
                      <a:pt x="83" y="17"/>
                    </a:lnTo>
                    <a:lnTo>
                      <a:pt x="78" y="17"/>
                    </a:lnTo>
                    <a:lnTo>
                      <a:pt x="73" y="16"/>
                    </a:lnTo>
                    <a:lnTo>
                      <a:pt x="67" y="16"/>
                    </a:lnTo>
                    <a:lnTo>
                      <a:pt x="62" y="15"/>
                    </a:lnTo>
                    <a:lnTo>
                      <a:pt x="57" y="15"/>
                    </a:lnTo>
                    <a:lnTo>
                      <a:pt x="53" y="13"/>
                    </a:lnTo>
                    <a:lnTo>
                      <a:pt x="49" y="13"/>
                    </a:lnTo>
                    <a:lnTo>
                      <a:pt x="43" y="13"/>
                    </a:lnTo>
                    <a:lnTo>
                      <a:pt x="38" y="12"/>
                    </a:lnTo>
                    <a:lnTo>
                      <a:pt x="34" y="12"/>
                    </a:lnTo>
                    <a:lnTo>
                      <a:pt x="31" y="12"/>
                    </a:lnTo>
                    <a:lnTo>
                      <a:pt x="27" y="12"/>
                    </a:lnTo>
                    <a:lnTo>
                      <a:pt x="23" y="11"/>
                    </a:lnTo>
                    <a:lnTo>
                      <a:pt x="20" y="11"/>
                    </a:lnTo>
                    <a:lnTo>
                      <a:pt x="18" y="11"/>
                    </a:lnTo>
                    <a:lnTo>
                      <a:pt x="12" y="9"/>
                    </a:lnTo>
                    <a:lnTo>
                      <a:pt x="10" y="9"/>
                    </a:lnTo>
                    <a:lnTo>
                      <a:pt x="7" y="9"/>
                    </a:lnTo>
                    <a:lnTo>
                      <a:pt x="0" y="25"/>
                    </a:lnTo>
                    <a:lnTo>
                      <a:pt x="2" y="25"/>
                    </a:lnTo>
                    <a:lnTo>
                      <a:pt x="6" y="27"/>
                    </a:lnTo>
                    <a:lnTo>
                      <a:pt x="10" y="28"/>
                    </a:lnTo>
                    <a:lnTo>
                      <a:pt x="12" y="28"/>
                    </a:lnTo>
                    <a:lnTo>
                      <a:pt x="15" y="28"/>
                    </a:lnTo>
                    <a:lnTo>
                      <a:pt x="19" y="28"/>
                    </a:lnTo>
                    <a:lnTo>
                      <a:pt x="22" y="29"/>
                    </a:lnTo>
                    <a:lnTo>
                      <a:pt x="26" y="29"/>
                    </a:lnTo>
                    <a:lnTo>
                      <a:pt x="31" y="31"/>
                    </a:lnTo>
                    <a:lnTo>
                      <a:pt x="35" y="31"/>
                    </a:lnTo>
                    <a:lnTo>
                      <a:pt x="41" y="32"/>
                    </a:lnTo>
                    <a:lnTo>
                      <a:pt x="45" y="32"/>
                    </a:lnTo>
                    <a:lnTo>
                      <a:pt x="50" y="33"/>
                    </a:lnTo>
                    <a:lnTo>
                      <a:pt x="55" y="33"/>
                    </a:lnTo>
                    <a:lnTo>
                      <a:pt x="61" y="33"/>
                    </a:lnTo>
                    <a:lnTo>
                      <a:pt x="66" y="33"/>
                    </a:lnTo>
                    <a:lnTo>
                      <a:pt x="73" y="35"/>
                    </a:lnTo>
                    <a:lnTo>
                      <a:pt x="75" y="35"/>
                    </a:lnTo>
                    <a:lnTo>
                      <a:pt x="78" y="35"/>
                    </a:lnTo>
                    <a:lnTo>
                      <a:pt x="82" y="35"/>
                    </a:lnTo>
                    <a:lnTo>
                      <a:pt x="86" y="36"/>
                    </a:lnTo>
                    <a:lnTo>
                      <a:pt x="89" y="36"/>
                    </a:lnTo>
                    <a:lnTo>
                      <a:pt x="93" y="36"/>
                    </a:lnTo>
                    <a:lnTo>
                      <a:pt x="96" y="36"/>
                    </a:lnTo>
                    <a:lnTo>
                      <a:pt x="100" y="36"/>
                    </a:lnTo>
                    <a:lnTo>
                      <a:pt x="104" y="36"/>
                    </a:lnTo>
                    <a:lnTo>
                      <a:pt x="106" y="36"/>
                    </a:lnTo>
                    <a:lnTo>
                      <a:pt x="110" y="36"/>
                    </a:lnTo>
                    <a:lnTo>
                      <a:pt x="114" y="37"/>
                    </a:lnTo>
                    <a:lnTo>
                      <a:pt x="117" y="37"/>
                    </a:lnTo>
                    <a:lnTo>
                      <a:pt x="121" y="37"/>
                    </a:lnTo>
                    <a:lnTo>
                      <a:pt x="125" y="37"/>
                    </a:lnTo>
                    <a:lnTo>
                      <a:pt x="129" y="37"/>
                    </a:lnTo>
                    <a:lnTo>
                      <a:pt x="133" y="37"/>
                    </a:lnTo>
                    <a:lnTo>
                      <a:pt x="137" y="37"/>
                    </a:lnTo>
                    <a:lnTo>
                      <a:pt x="141" y="37"/>
                    </a:lnTo>
                    <a:lnTo>
                      <a:pt x="145" y="37"/>
                    </a:lnTo>
                    <a:lnTo>
                      <a:pt x="149" y="36"/>
                    </a:lnTo>
                    <a:lnTo>
                      <a:pt x="153" y="36"/>
                    </a:lnTo>
                    <a:lnTo>
                      <a:pt x="157" y="36"/>
                    </a:lnTo>
                    <a:lnTo>
                      <a:pt x="161" y="36"/>
                    </a:lnTo>
                    <a:lnTo>
                      <a:pt x="164" y="35"/>
                    </a:lnTo>
                    <a:lnTo>
                      <a:pt x="168" y="35"/>
                    </a:lnTo>
                    <a:lnTo>
                      <a:pt x="172" y="35"/>
                    </a:lnTo>
                    <a:lnTo>
                      <a:pt x="176" y="35"/>
                    </a:lnTo>
                    <a:lnTo>
                      <a:pt x="180" y="35"/>
                    </a:lnTo>
                    <a:lnTo>
                      <a:pt x="183" y="33"/>
                    </a:lnTo>
                    <a:lnTo>
                      <a:pt x="187" y="33"/>
                    </a:lnTo>
                    <a:lnTo>
                      <a:pt x="189" y="33"/>
                    </a:lnTo>
                    <a:lnTo>
                      <a:pt x="193" y="33"/>
                    </a:lnTo>
                    <a:lnTo>
                      <a:pt x="196" y="33"/>
                    </a:lnTo>
                    <a:lnTo>
                      <a:pt x="200" y="33"/>
                    </a:lnTo>
                    <a:lnTo>
                      <a:pt x="204" y="33"/>
                    </a:lnTo>
                    <a:lnTo>
                      <a:pt x="210" y="32"/>
                    </a:lnTo>
                    <a:lnTo>
                      <a:pt x="215" y="31"/>
                    </a:lnTo>
                    <a:lnTo>
                      <a:pt x="222" y="31"/>
                    </a:lnTo>
                    <a:lnTo>
                      <a:pt x="227" y="29"/>
                    </a:lnTo>
                    <a:lnTo>
                      <a:pt x="232" y="28"/>
                    </a:lnTo>
                    <a:lnTo>
                      <a:pt x="238" y="28"/>
                    </a:lnTo>
                    <a:lnTo>
                      <a:pt x="242" y="28"/>
                    </a:lnTo>
                    <a:lnTo>
                      <a:pt x="247" y="28"/>
                    </a:lnTo>
                    <a:lnTo>
                      <a:pt x="251" y="27"/>
                    </a:lnTo>
                    <a:lnTo>
                      <a:pt x="255" y="25"/>
                    </a:lnTo>
                    <a:lnTo>
                      <a:pt x="259" y="25"/>
                    </a:lnTo>
                    <a:lnTo>
                      <a:pt x="263" y="24"/>
                    </a:lnTo>
                    <a:lnTo>
                      <a:pt x="266" y="23"/>
                    </a:lnTo>
                    <a:lnTo>
                      <a:pt x="269" y="23"/>
                    </a:lnTo>
                    <a:lnTo>
                      <a:pt x="271" y="23"/>
                    </a:lnTo>
                    <a:lnTo>
                      <a:pt x="275" y="23"/>
                    </a:lnTo>
                    <a:lnTo>
                      <a:pt x="278" y="21"/>
                    </a:lnTo>
                    <a:lnTo>
                      <a:pt x="282" y="20"/>
                    </a:lnTo>
                    <a:lnTo>
                      <a:pt x="283" y="20"/>
                    </a:lnTo>
                    <a:lnTo>
                      <a:pt x="285" y="20"/>
                    </a:lnTo>
                    <a:lnTo>
                      <a:pt x="287"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98" name="Freeform 100">
                <a:extLst>
                  <a:ext uri="{FF2B5EF4-FFF2-40B4-BE49-F238E27FC236}">
                    <a16:creationId xmlns:a16="http://schemas.microsoft.com/office/drawing/2014/main" id="{DB471797-E132-4742-9FFE-A11D10F5501A}"/>
                  </a:ext>
                </a:extLst>
              </p:cNvPr>
              <p:cNvSpPr>
                <a:spLocks/>
              </p:cNvSpPr>
              <p:nvPr/>
            </p:nvSpPr>
            <p:spPr bwMode="auto">
              <a:xfrm>
                <a:off x="3444" y="1132"/>
                <a:ext cx="24" cy="91"/>
              </a:xfrm>
              <a:custGeom>
                <a:avLst/>
                <a:gdLst>
                  <a:gd name="T0" fmla="*/ 0 w 25"/>
                  <a:gd name="T1" fmla="*/ 3 h 88"/>
                  <a:gd name="T2" fmla="*/ 24 w 25"/>
                  <a:gd name="T3" fmla="*/ 251 h 88"/>
                  <a:gd name="T4" fmla="*/ 27 w 25"/>
                  <a:gd name="T5" fmla="*/ 254 h 88"/>
                  <a:gd name="T6" fmla="*/ 44 w 25"/>
                  <a:gd name="T7" fmla="*/ 254 h 88"/>
                  <a:gd name="T8" fmla="*/ 60 w 25"/>
                  <a:gd name="T9" fmla="*/ 254 h 88"/>
                  <a:gd name="T10" fmla="*/ 69 w 25"/>
                  <a:gd name="T11" fmla="*/ 247 h 88"/>
                  <a:gd name="T12" fmla="*/ 69 w 25"/>
                  <a:gd name="T13" fmla="*/ 241 h 88"/>
                  <a:gd name="T14" fmla="*/ 69 w 25"/>
                  <a:gd name="T15" fmla="*/ 227 h 88"/>
                  <a:gd name="T16" fmla="*/ 69 w 25"/>
                  <a:gd name="T17" fmla="*/ 214 h 88"/>
                  <a:gd name="T18" fmla="*/ 69 w 25"/>
                  <a:gd name="T19" fmla="*/ 198 h 88"/>
                  <a:gd name="T20" fmla="*/ 67 w 25"/>
                  <a:gd name="T21" fmla="*/ 190 h 88"/>
                  <a:gd name="T22" fmla="*/ 67 w 25"/>
                  <a:gd name="T23" fmla="*/ 179 h 88"/>
                  <a:gd name="T24" fmla="*/ 67 w 25"/>
                  <a:gd name="T25" fmla="*/ 163 h 88"/>
                  <a:gd name="T26" fmla="*/ 67 w 25"/>
                  <a:gd name="T27" fmla="*/ 160 h 88"/>
                  <a:gd name="T28" fmla="*/ 62 w 25"/>
                  <a:gd name="T29" fmla="*/ 145 h 88"/>
                  <a:gd name="T30" fmla="*/ 62 w 25"/>
                  <a:gd name="T31" fmla="*/ 135 h 88"/>
                  <a:gd name="T32" fmla="*/ 62 w 25"/>
                  <a:gd name="T33" fmla="*/ 125 h 88"/>
                  <a:gd name="T34" fmla="*/ 62 w 25"/>
                  <a:gd name="T35" fmla="*/ 115 h 88"/>
                  <a:gd name="T36" fmla="*/ 62 w 25"/>
                  <a:gd name="T37" fmla="*/ 103 h 88"/>
                  <a:gd name="T38" fmla="*/ 62 w 25"/>
                  <a:gd name="T39" fmla="*/ 90 h 88"/>
                  <a:gd name="T40" fmla="*/ 60 w 25"/>
                  <a:gd name="T41" fmla="*/ 80 h 88"/>
                  <a:gd name="T42" fmla="*/ 60 w 25"/>
                  <a:gd name="T43" fmla="*/ 69 h 88"/>
                  <a:gd name="T44" fmla="*/ 60 w 25"/>
                  <a:gd name="T45" fmla="*/ 60 h 88"/>
                  <a:gd name="T46" fmla="*/ 55 w 25"/>
                  <a:gd name="T47" fmla="*/ 48 h 88"/>
                  <a:gd name="T48" fmla="*/ 55 w 25"/>
                  <a:gd name="T49" fmla="*/ 38 h 88"/>
                  <a:gd name="T50" fmla="*/ 55 w 25"/>
                  <a:gd name="T51" fmla="*/ 30 h 88"/>
                  <a:gd name="T52" fmla="*/ 49 w 25"/>
                  <a:gd name="T53" fmla="*/ 15 h 88"/>
                  <a:gd name="T54" fmla="*/ 49 w 25"/>
                  <a:gd name="T55" fmla="*/ 3 h 88"/>
                  <a:gd name="T56" fmla="*/ 49 w 25"/>
                  <a:gd name="T57" fmla="*/ 0 h 88"/>
                  <a:gd name="T58" fmla="*/ 49 w 25"/>
                  <a:gd name="T59" fmla="*/ 0 h 88"/>
                  <a:gd name="T60" fmla="*/ 0 w 25"/>
                  <a:gd name="T61" fmla="*/ 3 h 88"/>
                  <a:gd name="T62" fmla="*/ 0 w 25"/>
                  <a:gd name="T63" fmla="*/ 3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
                  <a:gd name="T97" fmla="*/ 0 h 88"/>
                  <a:gd name="T98" fmla="*/ 25 w 25"/>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 h="88">
                    <a:moveTo>
                      <a:pt x="0" y="3"/>
                    </a:moveTo>
                    <a:lnTo>
                      <a:pt x="9" y="87"/>
                    </a:lnTo>
                    <a:lnTo>
                      <a:pt x="10" y="88"/>
                    </a:lnTo>
                    <a:lnTo>
                      <a:pt x="16" y="88"/>
                    </a:lnTo>
                    <a:lnTo>
                      <a:pt x="21" y="88"/>
                    </a:lnTo>
                    <a:lnTo>
                      <a:pt x="25" y="86"/>
                    </a:lnTo>
                    <a:lnTo>
                      <a:pt x="25" y="83"/>
                    </a:lnTo>
                    <a:lnTo>
                      <a:pt x="25" y="79"/>
                    </a:lnTo>
                    <a:lnTo>
                      <a:pt x="25" y="74"/>
                    </a:lnTo>
                    <a:lnTo>
                      <a:pt x="25" y="68"/>
                    </a:lnTo>
                    <a:lnTo>
                      <a:pt x="24" y="66"/>
                    </a:lnTo>
                    <a:lnTo>
                      <a:pt x="24" y="61"/>
                    </a:lnTo>
                    <a:lnTo>
                      <a:pt x="24" y="57"/>
                    </a:lnTo>
                    <a:lnTo>
                      <a:pt x="24" y="55"/>
                    </a:lnTo>
                    <a:lnTo>
                      <a:pt x="22" y="51"/>
                    </a:lnTo>
                    <a:lnTo>
                      <a:pt x="22" y="47"/>
                    </a:lnTo>
                    <a:lnTo>
                      <a:pt x="22" y="43"/>
                    </a:lnTo>
                    <a:lnTo>
                      <a:pt x="22" y="40"/>
                    </a:lnTo>
                    <a:lnTo>
                      <a:pt x="22" y="36"/>
                    </a:lnTo>
                    <a:lnTo>
                      <a:pt x="22" y="31"/>
                    </a:lnTo>
                    <a:lnTo>
                      <a:pt x="21" y="28"/>
                    </a:lnTo>
                    <a:lnTo>
                      <a:pt x="21" y="24"/>
                    </a:lnTo>
                    <a:lnTo>
                      <a:pt x="21" y="20"/>
                    </a:lnTo>
                    <a:lnTo>
                      <a:pt x="20" y="17"/>
                    </a:lnTo>
                    <a:lnTo>
                      <a:pt x="20" y="13"/>
                    </a:lnTo>
                    <a:lnTo>
                      <a:pt x="20" y="11"/>
                    </a:lnTo>
                    <a:lnTo>
                      <a:pt x="18" y="5"/>
                    </a:lnTo>
                    <a:lnTo>
                      <a:pt x="18" y="3"/>
                    </a:lnTo>
                    <a:lnTo>
                      <a:pt x="18" y="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399" name="Freeform 101">
                <a:extLst>
                  <a:ext uri="{FF2B5EF4-FFF2-40B4-BE49-F238E27FC236}">
                    <a16:creationId xmlns:a16="http://schemas.microsoft.com/office/drawing/2014/main" id="{027BC429-FF7B-4D8A-A8E9-018A554F5861}"/>
                  </a:ext>
                </a:extLst>
              </p:cNvPr>
              <p:cNvSpPr>
                <a:spLocks/>
              </p:cNvSpPr>
              <p:nvPr/>
            </p:nvSpPr>
            <p:spPr bwMode="auto">
              <a:xfrm>
                <a:off x="3456" y="1268"/>
                <a:ext cx="24" cy="121"/>
              </a:xfrm>
              <a:custGeom>
                <a:avLst/>
                <a:gdLst>
                  <a:gd name="T0" fmla="*/ 0 w 25"/>
                  <a:gd name="T1" fmla="*/ 1 h 106"/>
                  <a:gd name="T2" fmla="*/ 0 w 25"/>
                  <a:gd name="T3" fmla="*/ 1 h 106"/>
                  <a:gd name="T4" fmla="*/ 0 w 25"/>
                  <a:gd name="T5" fmla="*/ 16 h 106"/>
                  <a:gd name="T6" fmla="*/ 0 w 25"/>
                  <a:gd name="T7" fmla="*/ 18 h 106"/>
                  <a:gd name="T8" fmla="*/ 0 w 25"/>
                  <a:gd name="T9" fmla="*/ 26 h 106"/>
                  <a:gd name="T10" fmla="*/ 0 w 25"/>
                  <a:gd name="T11" fmla="*/ 37 h 106"/>
                  <a:gd name="T12" fmla="*/ 0 w 25"/>
                  <a:gd name="T13" fmla="*/ 48 h 106"/>
                  <a:gd name="T14" fmla="*/ 0 w 25"/>
                  <a:gd name="T15" fmla="*/ 61 h 106"/>
                  <a:gd name="T16" fmla="*/ 0 w 25"/>
                  <a:gd name="T17" fmla="*/ 69 h 106"/>
                  <a:gd name="T18" fmla="*/ 0 w 25"/>
                  <a:gd name="T19" fmla="*/ 85 h 106"/>
                  <a:gd name="T20" fmla="*/ 0 w 25"/>
                  <a:gd name="T21" fmla="*/ 97 h 106"/>
                  <a:gd name="T22" fmla="*/ 0 w 25"/>
                  <a:gd name="T23" fmla="*/ 110 h 106"/>
                  <a:gd name="T24" fmla="*/ 1 w 25"/>
                  <a:gd name="T25" fmla="*/ 125 h 106"/>
                  <a:gd name="T26" fmla="*/ 1 w 25"/>
                  <a:gd name="T27" fmla="*/ 139 h 106"/>
                  <a:gd name="T28" fmla="*/ 2 w 25"/>
                  <a:gd name="T29" fmla="*/ 157 h 106"/>
                  <a:gd name="T30" fmla="*/ 2 w 25"/>
                  <a:gd name="T31" fmla="*/ 165 h 106"/>
                  <a:gd name="T32" fmla="*/ 2 w 25"/>
                  <a:gd name="T33" fmla="*/ 182 h 106"/>
                  <a:gd name="T34" fmla="*/ 2 w 25"/>
                  <a:gd name="T35" fmla="*/ 196 h 106"/>
                  <a:gd name="T36" fmla="*/ 4 w 25"/>
                  <a:gd name="T37" fmla="*/ 207 h 106"/>
                  <a:gd name="T38" fmla="*/ 4 w 25"/>
                  <a:gd name="T39" fmla="*/ 223 h 106"/>
                  <a:gd name="T40" fmla="*/ 4 w 25"/>
                  <a:gd name="T41" fmla="*/ 234 h 106"/>
                  <a:gd name="T42" fmla="*/ 15 w 25"/>
                  <a:gd name="T43" fmla="*/ 251 h 106"/>
                  <a:gd name="T44" fmla="*/ 15 w 25"/>
                  <a:gd name="T45" fmla="*/ 264 h 106"/>
                  <a:gd name="T46" fmla="*/ 15 w 25"/>
                  <a:gd name="T47" fmla="*/ 271 h 106"/>
                  <a:gd name="T48" fmla="*/ 15 w 25"/>
                  <a:gd name="T49" fmla="*/ 283 h 106"/>
                  <a:gd name="T50" fmla="*/ 17 w 25"/>
                  <a:gd name="T51" fmla="*/ 290 h 106"/>
                  <a:gd name="T52" fmla="*/ 17 w 25"/>
                  <a:gd name="T53" fmla="*/ 303 h 106"/>
                  <a:gd name="T54" fmla="*/ 21 w 25"/>
                  <a:gd name="T55" fmla="*/ 309 h 106"/>
                  <a:gd name="T56" fmla="*/ 24 w 25"/>
                  <a:gd name="T57" fmla="*/ 320 h 106"/>
                  <a:gd name="T58" fmla="*/ 38 w 25"/>
                  <a:gd name="T59" fmla="*/ 323 h 106"/>
                  <a:gd name="T60" fmla="*/ 54 w 25"/>
                  <a:gd name="T61" fmla="*/ 320 h 106"/>
                  <a:gd name="T62" fmla="*/ 63 w 25"/>
                  <a:gd name="T63" fmla="*/ 314 h 106"/>
                  <a:gd name="T64" fmla="*/ 69 w 25"/>
                  <a:gd name="T65" fmla="*/ 309 h 106"/>
                  <a:gd name="T66" fmla="*/ 67 w 25"/>
                  <a:gd name="T67" fmla="*/ 303 h 106"/>
                  <a:gd name="T68" fmla="*/ 67 w 25"/>
                  <a:gd name="T69" fmla="*/ 290 h 106"/>
                  <a:gd name="T70" fmla="*/ 67 w 25"/>
                  <a:gd name="T71" fmla="*/ 283 h 106"/>
                  <a:gd name="T72" fmla="*/ 67 w 25"/>
                  <a:gd name="T73" fmla="*/ 273 h 106"/>
                  <a:gd name="T74" fmla="*/ 67 w 25"/>
                  <a:gd name="T75" fmla="*/ 265 h 106"/>
                  <a:gd name="T76" fmla="*/ 67 w 25"/>
                  <a:gd name="T77" fmla="*/ 256 h 106"/>
                  <a:gd name="T78" fmla="*/ 63 w 25"/>
                  <a:gd name="T79" fmla="*/ 240 h 106"/>
                  <a:gd name="T80" fmla="*/ 63 w 25"/>
                  <a:gd name="T81" fmla="*/ 229 h 106"/>
                  <a:gd name="T82" fmla="*/ 63 w 25"/>
                  <a:gd name="T83" fmla="*/ 216 h 106"/>
                  <a:gd name="T84" fmla="*/ 63 w 25"/>
                  <a:gd name="T85" fmla="*/ 206 h 106"/>
                  <a:gd name="T86" fmla="*/ 60 w 25"/>
                  <a:gd name="T87" fmla="*/ 191 h 106"/>
                  <a:gd name="T88" fmla="*/ 60 w 25"/>
                  <a:gd name="T89" fmla="*/ 177 h 106"/>
                  <a:gd name="T90" fmla="*/ 60 w 25"/>
                  <a:gd name="T91" fmla="*/ 162 h 106"/>
                  <a:gd name="T92" fmla="*/ 60 w 25"/>
                  <a:gd name="T93" fmla="*/ 145 h 106"/>
                  <a:gd name="T94" fmla="*/ 55 w 25"/>
                  <a:gd name="T95" fmla="*/ 129 h 106"/>
                  <a:gd name="T96" fmla="*/ 55 w 25"/>
                  <a:gd name="T97" fmla="*/ 122 h 106"/>
                  <a:gd name="T98" fmla="*/ 55 w 25"/>
                  <a:gd name="T99" fmla="*/ 109 h 106"/>
                  <a:gd name="T100" fmla="*/ 55 w 25"/>
                  <a:gd name="T101" fmla="*/ 96 h 106"/>
                  <a:gd name="T102" fmla="*/ 54 w 25"/>
                  <a:gd name="T103" fmla="*/ 76 h 106"/>
                  <a:gd name="T104" fmla="*/ 54 w 25"/>
                  <a:gd name="T105" fmla="*/ 66 h 106"/>
                  <a:gd name="T106" fmla="*/ 54 w 25"/>
                  <a:gd name="T107" fmla="*/ 52 h 106"/>
                  <a:gd name="T108" fmla="*/ 54 w 25"/>
                  <a:gd name="T109" fmla="*/ 46 h 106"/>
                  <a:gd name="T110" fmla="*/ 54 w 25"/>
                  <a:gd name="T111" fmla="*/ 29 h 106"/>
                  <a:gd name="T112" fmla="*/ 54 w 25"/>
                  <a:gd name="T113" fmla="*/ 23 h 106"/>
                  <a:gd name="T114" fmla="*/ 54 w 25"/>
                  <a:gd name="T115" fmla="*/ 16 h 106"/>
                  <a:gd name="T116" fmla="*/ 54 w 25"/>
                  <a:gd name="T117" fmla="*/ 2 h 106"/>
                  <a:gd name="T118" fmla="*/ 54 w 25"/>
                  <a:gd name="T119" fmla="*/ 0 h 106"/>
                  <a:gd name="T120" fmla="*/ 54 w 25"/>
                  <a:gd name="T121" fmla="*/ 0 h 106"/>
                  <a:gd name="T122" fmla="*/ 0 w 25"/>
                  <a:gd name="T123" fmla="*/ 1 h 106"/>
                  <a:gd name="T124" fmla="*/ 0 w 25"/>
                  <a:gd name="T125" fmla="*/ 1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
                  <a:gd name="T190" fmla="*/ 0 h 106"/>
                  <a:gd name="T191" fmla="*/ 25 w 25"/>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 h="106">
                    <a:moveTo>
                      <a:pt x="0" y="1"/>
                    </a:moveTo>
                    <a:lnTo>
                      <a:pt x="0" y="1"/>
                    </a:lnTo>
                    <a:lnTo>
                      <a:pt x="0" y="5"/>
                    </a:lnTo>
                    <a:lnTo>
                      <a:pt x="0" y="6"/>
                    </a:lnTo>
                    <a:lnTo>
                      <a:pt x="0" y="9"/>
                    </a:lnTo>
                    <a:lnTo>
                      <a:pt x="0" y="12"/>
                    </a:lnTo>
                    <a:lnTo>
                      <a:pt x="0" y="16"/>
                    </a:lnTo>
                    <a:lnTo>
                      <a:pt x="0" y="20"/>
                    </a:lnTo>
                    <a:lnTo>
                      <a:pt x="0" y="23"/>
                    </a:lnTo>
                    <a:lnTo>
                      <a:pt x="0" y="27"/>
                    </a:lnTo>
                    <a:lnTo>
                      <a:pt x="0" y="32"/>
                    </a:lnTo>
                    <a:lnTo>
                      <a:pt x="0" y="36"/>
                    </a:lnTo>
                    <a:lnTo>
                      <a:pt x="1" y="41"/>
                    </a:lnTo>
                    <a:lnTo>
                      <a:pt x="1" y="45"/>
                    </a:lnTo>
                    <a:lnTo>
                      <a:pt x="2" y="51"/>
                    </a:lnTo>
                    <a:lnTo>
                      <a:pt x="2" y="55"/>
                    </a:lnTo>
                    <a:lnTo>
                      <a:pt x="2" y="59"/>
                    </a:lnTo>
                    <a:lnTo>
                      <a:pt x="2" y="64"/>
                    </a:lnTo>
                    <a:lnTo>
                      <a:pt x="4" y="68"/>
                    </a:lnTo>
                    <a:lnTo>
                      <a:pt x="4" y="73"/>
                    </a:lnTo>
                    <a:lnTo>
                      <a:pt x="4" y="77"/>
                    </a:lnTo>
                    <a:lnTo>
                      <a:pt x="5" y="82"/>
                    </a:lnTo>
                    <a:lnTo>
                      <a:pt x="5" y="86"/>
                    </a:lnTo>
                    <a:lnTo>
                      <a:pt x="5" y="88"/>
                    </a:lnTo>
                    <a:lnTo>
                      <a:pt x="5" y="92"/>
                    </a:lnTo>
                    <a:lnTo>
                      <a:pt x="6" y="95"/>
                    </a:lnTo>
                    <a:lnTo>
                      <a:pt x="6" y="99"/>
                    </a:lnTo>
                    <a:lnTo>
                      <a:pt x="8" y="102"/>
                    </a:lnTo>
                    <a:lnTo>
                      <a:pt x="9" y="104"/>
                    </a:lnTo>
                    <a:lnTo>
                      <a:pt x="13" y="106"/>
                    </a:lnTo>
                    <a:lnTo>
                      <a:pt x="19" y="104"/>
                    </a:lnTo>
                    <a:lnTo>
                      <a:pt x="23" y="103"/>
                    </a:lnTo>
                    <a:lnTo>
                      <a:pt x="25" y="102"/>
                    </a:lnTo>
                    <a:lnTo>
                      <a:pt x="24" y="99"/>
                    </a:lnTo>
                    <a:lnTo>
                      <a:pt x="24" y="95"/>
                    </a:lnTo>
                    <a:lnTo>
                      <a:pt x="24" y="92"/>
                    </a:lnTo>
                    <a:lnTo>
                      <a:pt x="24" y="90"/>
                    </a:lnTo>
                    <a:lnTo>
                      <a:pt x="24" y="87"/>
                    </a:lnTo>
                    <a:lnTo>
                      <a:pt x="24" y="84"/>
                    </a:lnTo>
                    <a:lnTo>
                      <a:pt x="23" y="79"/>
                    </a:lnTo>
                    <a:lnTo>
                      <a:pt x="23" y="75"/>
                    </a:lnTo>
                    <a:lnTo>
                      <a:pt x="23" y="71"/>
                    </a:lnTo>
                    <a:lnTo>
                      <a:pt x="23" y="67"/>
                    </a:lnTo>
                    <a:lnTo>
                      <a:pt x="21" y="63"/>
                    </a:lnTo>
                    <a:lnTo>
                      <a:pt x="21" y="57"/>
                    </a:lnTo>
                    <a:lnTo>
                      <a:pt x="21" y="53"/>
                    </a:lnTo>
                    <a:lnTo>
                      <a:pt x="21" y="48"/>
                    </a:lnTo>
                    <a:lnTo>
                      <a:pt x="20" y="43"/>
                    </a:lnTo>
                    <a:lnTo>
                      <a:pt x="20" y="39"/>
                    </a:lnTo>
                    <a:lnTo>
                      <a:pt x="20" y="35"/>
                    </a:lnTo>
                    <a:lnTo>
                      <a:pt x="20" y="31"/>
                    </a:lnTo>
                    <a:lnTo>
                      <a:pt x="19" y="25"/>
                    </a:lnTo>
                    <a:lnTo>
                      <a:pt x="19" y="21"/>
                    </a:lnTo>
                    <a:lnTo>
                      <a:pt x="19" y="17"/>
                    </a:lnTo>
                    <a:lnTo>
                      <a:pt x="19" y="15"/>
                    </a:lnTo>
                    <a:lnTo>
                      <a:pt x="19" y="10"/>
                    </a:lnTo>
                    <a:lnTo>
                      <a:pt x="19" y="8"/>
                    </a:lnTo>
                    <a:lnTo>
                      <a:pt x="19" y="5"/>
                    </a:lnTo>
                    <a:lnTo>
                      <a:pt x="19" y="2"/>
                    </a:lnTo>
                    <a:lnTo>
                      <a:pt x="19" y="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00" name="Freeform 102">
                <a:extLst>
                  <a:ext uri="{FF2B5EF4-FFF2-40B4-BE49-F238E27FC236}">
                    <a16:creationId xmlns:a16="http://schemas.microsoft.com/office/drawing/2014/main" id="{3449B4BA-9D8F-49C1-A179-F251252D066E}"/>
                  </a:ext>
                </a:extLst>
              </p:cNvPr>
              <p:cNvSpPr>
                <a:spLocks/>
              </p:cNvSpPr>
              <p:nvPr/>
            </p:nvSpPr>
            <p:spPr bwMode="auto">
              <a:xfrm>
                <a:off x="3467" y="1434"/>
                <a:ext cx="12" cy="68"/>
              </a:xfrm>
              <a:custGeom>
                <a:avLst/>
                <a:gdLst>
                  <a:gd name="T0" fmla="*/ 0 w 21"/>
                  <a:gd name="T1" fmla="*/ 16 h 61"/>
                  <a:gd name="T2" fmla="*/ 15 w 21"/>
                  <a:gd name="T3" fmla="*/ 186 h 61"/>
                  <a:gd name="T4" fmla="*/ 16 w 21"/>
                  <a:gd name="T5" fmla="*/ 186 h 61"/>
                  <a:gd name="T6" fmla="*/ 28 w 21"/>
                  <a:gd name="T7" fmla="*/ 186 h 61"/>
                  <a:gd name="T8" fmla="*/ 39 w 21"/>
                  <a:gd name="T9" fmla="*/ 186 h 61"/>
                  <a:gd name="T10" fmla="*/ 47 w 21"/>
                  <a:gd name="T11" fmla="*/ 170 h 61"/>
                  <a:gd name="T12" fmla="*/ 47 w 21"/>
                  <a:gd name="T13" fmla="*/ 165 h 61"/>
                  <a:gd name="T14" fmla="*/ 47 w 21"/>
                  <a:gd name="T15" fmla="*/ 158 h 61"/>
                  <a:gd name="T16" fmla="*/ 47 w 21"/>
                  <a:gd name="T17" fmla="*/ 145 h 61"/>
                  <a:gd name="T18" fmla="*/ 47 w 21"/>
                  <a:gd name="T19" fmla="*/ 139 h 61"/>
                  <a:gd name="T20" fmla="*/ 47 w 21"/>
                  <a:gd name="T21" fmla="*/ 124 h 61"/>
                  <a:gd name="T22" fmla="*/ 47 w 21"/>
                  <a:gd name="T23" fmla="*/ 113 h 61"/>
                  <a:gd name="T24" fmla="*/ 47 w 21"/>
                  <a:gd name="T25" fmla="*/ 97 h 61"/>
                  <a:gd name="T26" fmla="*/ 47 w 21"/>
                  <a:gd name="T27" fmla="*/ 86 h 61"/>
                  <a:gd name="T28" fmla="*/ 43 w 21"/>
                  <a:gd name="T29" fmla="*/ 69 h 61"/>
                  <a:gd name="T30" fmla="*/ 43 w 21"/>
                  <a:gd name="T31" fmla="*/ 58 h 61"/>
                  <a:gd name="T32" fmla="*/ 41 w 21"/>
                  <a:gd name="T33" fmla="*/ 45 h 61"/>
                  <a:gd name="T34" fmla="*/ 41 w 21"/>
                  <a:gd name="T35" fmla="*/ 33 h 61"/>
                  <a:gd name="T36" fmla="*/ 39 w 21"/>
                  <a:gd name="T37" fmla="*/ 23 h 61"/>
                  <a:gd name="T38" fmla="*/ 39 w 21"/>
                  <a:gd name="T39" fmla="*/ 16 h 61"/>
                  <a:gd name="T40" fmla="*/ 34 w 21"/>
                  <a:gd name="T41" fmla="*/ 3 h 61"/>
                  <a:gd name="T42" fmla="*/ 34 w 21"/>
                  <a:gd name="T43" fmla="*/ 1 h 61"/>
                  <a:gd name="T44" fmla="*/ 24 w 21"/>
                  <a:gd name="T45" fmla="*/ 0 h 61"/>
                  <a:gd name="T46" fmla="*/ 15 w 21"/>
                  <a:gd name="T47" fmla="*/ 1 h 61"/>
                  <a:gd name="T48" fmla="*/ 2 w 21"/>
                  <a:gd name="T49" fmla="*/ 3 h 61"/>
                  <a:gd name="T50" fmla="*/ 0 w 21"/>
                  <a:gd name="T51" fmla="*/ 16 h 61"/>
                  <a:gd name="T52" fmla="*/ 0 w 21"/>
                  <a:gd name="T53" fmla="*/ 16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61"/>
                  <a:gd name="T83" fmla="*/ 21 w 21"/>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61">
                    <a:moveTo>
                      <a:pt x="0" y="5"/>
                    </a:moveTo>
                    <a:lnTo>
                      <a:pt x="6" y="61"/>
                    </a:lnTo>
                    <a:lnTo>
                      <a:pt x="7" y="61"/>
                    </a:lnTo>
                    <a:lnTo>
                      <a:pt x="13" y="61"/>
                    </a:lnTo>
                    <a:lnTo>
                      <a:pt x="17" y="61"/>
                    </a:lnTo>
                    <a:lnTo>
                      <a:pt x="21" y="57"/>
                    </a:lnTo>
                    <a:lnTo>
                      <a:pt x="21" y="55"/>
                    </a:lnTo>
                    <a:lnTo>
                      <a:pt x="21" y="52"/>
                    </a:lnTo>
                    <a:lnTo>
                      <a:pt x="21" y="48"/>
                    </a:lnTo>
                    <a:lnTo>
                      <a:pt x="21" y="45"/>
                    </a:lnTo>
                    <a:lnTo>
                      <a:pt x="21" y="41"/>
                    </a:lnTo>
                    <a:lnTo>
                      <a:pt x="21" y="37"/>
                    </a:lnTo>
                    <a:lnTo>
                      <a:pt x="21" y="32"/>
                    </a:lnTo>
                    <a:lnTo>
                      <a:pt x="21" y="28"/>
                    </a:lnTo>
                    <a:lnTo>
                      <a:pt x="19" y="23"/>
                    </a:lnTo>
                    <a:lnTo>
                      <a:pt x="19" y="19"/>
                    </a:lnTo>
                    <a:lnTo>
                      <a:pt x="18" y="15"/>
                    </a:lnTo>
                    <a:lnTo>
                      <a:pt x="18" y="11"/>
                    </a:lnTo>
                    <a:lnTo>
                      <a:pt x="17" y="8"/>
                    </a:lnTo>
                    <a:lnTo>
                      <a:pt x="17" y="5"/>
                    </a:lnTo>
                    <a:lnTo>
                      <a:pt x="15" y="3"/>
                    </a:lnTo>
                    <a:lnTo>
                      <a:pt x="15" y="1"/>
                    </a:lnTo>
                    <a:lnTo>
                      <a:pt x="11" y="0"/>
                    </a:lnTo>
                    <a:lnTo>
                      <a:pt x="6" y="1"/>
                    </a:lnTo>
                    <a:lnTo>
                      <a:pt x="2" y="3"/>
                    </a:lnTo>
                    <a:lnTo>
                      <a:pt x="0"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01" name="Freeform 103">
                <a:extLst>
                  <a:ext uri="{FF2B5EF4-FFF2-40B4-BE49-F238E27FC236}">
                    <a16:creationId xmlns:a16="http://schemas.microsoft.com/office/drawing/2014/main" id="{2AAB113C-D618-4789-B2DF-0467BC1346B3}"/>
                  </a:ext>
                </a:extLst>
              </p:cNvPr>
              <p:cNvSpPr>
                <a:spLocks/>
              </p:cNvSpPr>
              <p:nvPr/>
            </p:nvSpPr>
            <p:spPr bwMode="auto">
              <a:xfrm>
                <a:off x="2842" y="1230"/>
                <a:ext cx="59" cy="60"/>
              </a:xfrm>
              <a:custGeom>
                <a:avLst/>
                <a:gdLst>
                  <a:gd name="T0" fmla="*/ 112 w 47"/>
                  <a:gd name="T1" fmla="*/ 2 h 46"/>
                  <a:gd name="T2" fmla="*/ 99 w 47"/>
                  <a:gd name="T3" fmla="*/ 3 h 46"/>
                  <a:gd name="T4" fmla="*/ 90 w 47"/>
                  <a:gd name="T5" fmla="*/ 18 h 46"/>
                  <a:gd name="T6" fmla="*/ 87 w 47"/>
                  <a:gd name="T7" fmla="*/ 20 h 46"/>
                  <a:gd name="T8" fmla="*/ 77 w 47"/>
                  <a:gd name="T9" fmla="*/ 33 h 46"/>
                  <a:gd name="T10" fmla="*/ 67 w 47"/>
                  <a:gd name="T11" fmla="*/ 42 h 46"/>
                  <a:gd name="T12" fmla="*/ 53 w 47"/>
                  <a:gd name="T13" fmla="*/ 47 h 46"/>
                  <a:gd name="T14" fmla="*/ 43 w 47"/>
                  <a:gd name="T15" fmla="*/ 60 h 46"/>
                  <a:gd name="T16" fmla="*/ 37 w 47"/>
                  <a:gd name="T17" fmla="*/ 75 h 46"/>
                  <a:gd name="T18" fmla="*/ 23 w 47"/>
                  <a:gd name="T19" fmla="*/ 85 h 46"/>
                  <a:gd name="T20" fmla="*/ 20 w 47"/>
                  <a:gd name="T21" fmla="*/ 96 h 46"/>
                  <a:gd name="T22" fmla="*/ 14 w 47"/>
                  <a:gd name="T23" fmla="*/ 101 h 46"/>
                  <a:gd name="T24" fmla="*/ 2 w 47"/>
                  <a:gd name="T25" fmla="*/ 110 h 46"/>
                  <a:gd name="T26" fmla="*/ 0 w 47"/>
                  <a:gd name="T27" fmla="*/ 125 h 46"/>
                  <a:gd name="T28" fmla="*/ 0 w 47"/>
                  <a:gd name="T29" fmla="*/ 140 h 46"/>
                  <a:gd name="T30" fmla="*/ 3 w 47"/>
                  <a:gd name="T31" fmla="*/ 140 h 46"/>
                  <a:gd name="T32" fmla="*/ 29 w 47"/>
                  <a:gd name="T33" fmla="*/ 129 h 46"/>
                  <a:gd name="T34" fmla="*/ 37 w 47"/>
                  <a:gd name="T35" fmla="*/ 125 h 46"/>
                  <a:gd name="T36" fmla="*/ 47 w 47"/>
                  <a:gd name="T37" fmla="*/ 118 h 46"/>
                  <a:gd name="T38" fmla="*/ 60 w 47"/>
                  <a:gd name="T39" fmla="*/ 110 h 46"/>
                  <a:gd name="T40" fmla="*/ 77 w 47"/>
                  <a:gd name="T41" fmla="*/ 97 h 46"/>
                  <a:gd name="T42" fmla="*/ 87 w 47"/>
                  <a:gd name="T43" fmla="*/ 89 h 46"/>
                  <a:gd name="T44" fmla="*/ 98 w 47"/>
                  <a:gd name="T45" fmla="*/ 77 h 46"/>
                  <a:gd name="T46" fmla="*/ 111 w 47"/>
                  <a:gd name="T47" fmla="*/ 67 h 46"/>
                  <a:gd name="T48" fmla="*/ 123 w 47"/>
                  <a:gd name="T49" fmla="*/ 58 h 46"/>
                  <a:gd name="T50" fmla="*/ 125 w 47"/>
                  <a:gd name="T51" fmla="*/ 47 h 46"/>
                  <a:gd name="T52" fmla="*/ 132 w 47"/>
                  <a:gd name="T53" fmla="*/ 37 h 46"/>
                  <a:gd name="T54" fmla="*/ 139 w 47"/>
                  <a:gd name="T55" fmla="*/ 33 h 46"/>
                  <a:gd name="T56" fmla="*/ 141 w 47"/>
                  <a:gd name="T57" fmla="*/ 29 h 46"/>
                  <a:gd name="T58" fmla="*/ 139 w 47"/>
                  <a:gd name="T59" fmla="*/ 18 h 46"/>
                  <a:gd name="T60" fmla="*/ 132 w 47"/>
                  <a:gd name="T61" fmla="*/ 3 h 46"/>
                  <a:gd name="T62" fmla="*/ 125 w 47"/>
                  <a:gd name="T63" fmla="*/ 2 h 46"/>
                  <a:gd name="T64" fmla="*/ 125 w 47"/>
                  <a:gd name="T65" fmla="*/ 2 h 46"/>
                  <a:gd name="T66" fmla="*/ 112 w 47"/>
                  <a:gd name="T67" fmla="*/ 0 h 46"/>
                  <a:gd name="T68" fmla="*/ 112 w 47"/>
                  <a:gd name="T69" fmla="*/ 2 h 46"/>
                  <a:gd name="T70" fmla="*/ 112 w 47"/>
                  <a:gd name="T71" fmla="*/ 2 h 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
                  <a:gd name="T109" fmla="*/ 0 h 46"/>
                  <a:gd name="T110" fmla="*/ 47 w 47"/>
                  <a:gd name="T111" fmla="*/ 46 h 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 h="46">
                    <a:moveTo>
                      <a:pt x="38" y="2"/>
                    </a:moveTo>
                    <a:lnTo>
                      <a:pt x="34" y="3"/>
                    </a:lnTo>
                    <a:lnTo>
                      <a:pt x="31" y="6"/>
                    </a:lnTo>
                    <a:lnTo>
                      <a:pt x="29" y="7"/>
                    </a:lnTo>
                    <a:lnTo>
                      <a:pt x="26" y="11"/>
                    </a:lnTo>
                    <a:lnTo>
                      <a:pt x="22" y="14"/>
                    </a:lnTo>
                    <a:lnTo>
                      <a:pt x="18" y="16"/>
                    </a:lnTo>
                    <a:lnTo>
                      <a:pt x="15" y="20"/>
                    </a:lnTo>
                    <a:lnTo>
                      <a:pt x="12" y="24"/>
                    </a:lnTo>
                    <a:lnTo>
                      <a:pt x="8" y="27"/>
                    </a:lnTo>
                    <a:lnTo>
                      <a:pt x="7" y="31"/>
                    </a:lnTo>
                    <a:lnTo>
                      <a:pt x="4" y="34"/>
                    </a:lnTo>
                    <a:lnTo>
                      <a:pt x="2" y="36"/>
                    </a:lnTo>
                    <a:lnTo>
                      <a:pt x="0" y="42"/>
                    </a:lnTo>
                    <a:lnTo>
                      <a:pt x="0" y="46"/>
                    </a:lnTo>
                    <a:lnTo>
                      <a:pt x="3" y="46"/>
                    </a:lnTo>
                    <a:lnTo>
                      <a:pt x="10" y="43"/>
                    </a:lnTo>
                    <a:lnTo>
                      <a:pt x="12" y="42"/>
                    </a:lnTo>
                    <a:lnTo>
                      <a:pt x="16" y="39"/>
                    </a:lnTo>
                    <a:lnTo>
                      <a:pt x="20" y="36"/>
                    </a:lnTo>
                    <a:lnTo>
                      <a:pt x="26" y="32"/>
                    </a:lnTo>
                    <a:lnTo>
                      <a:pt x="29" y="30"/>
                    </a:lnTo>
                    <a:lnTo>
                      <a:pt x="33" y="26"/>
                    </a:lnTo>
                    <a:lnTo>
                      <a:pt x="37" y="22"/>
                    </a:lnTo>
                    <a:lnTo>
                      <a:pt x="41" y="19"/>
                    </a:lnTo>
                    <a:lnTo>
                      <a:pt x="42" y="16"/>
                    </a:lnTo>
                    <a:lnTo>
                      <a:pt x="45" y="12"/>
                    </a:lnTo>
                    <a:lnTo>
                      <a:pt x="46" y="11"/>
                    </a:lnTo>
                    <a:lnTo>
                      <a:pt x="47" y="10"/>
                    </a:lnTo>
                    <a:lnTo>
                      <a:pt x="46" y="6"/>
                    </a:lnTo>
                    <a:lnTo>
                      <a:pt x="45" y="3"/>
                    </a:lnTo>
                    <a:lnTo>
                      <a:pt x="42" y="2"/>
                    </a:lnTo>
                    <a:lnTo>
                      <a:pt x="38" y="0"/>
                    </a:lnTo>
                    <a:lnTo>
                      <a:pt x="38"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02" name="Freeform 104">
                <a:extLst>
                  <a:ext uri="{FF2B5EF4-FFF2-40B4-BE49-F238E27FC236}">
                    <a16:creationId xmlns:a16="http://schemas.microsoft.com/office/drawing/2014/main" id="{B2BDEF92-7E7B-4CEC-9305-B267AB3A6994}"/>
                  </a:ext>
                </a:extLst>
              </p:cNvPr>
              <p:cNvSpPr>
                <a:spLocks/>
              </p:cNvSpPr>
              <p:nvPr/>
            </p:nvSpPr>
            <p:spPr bwMode="auto">
              <a:xfrm>
                <a:off x="2783" y="1019"/>
                <a:ext cx="47" cy="45"/>
              </a:xfrm>
              <a:custGeom>
                <a:avLst/>
                <a:gdLst>
                  <a:gd name="T0" fmla="*/ 23 w 47"/>
                  <a:gd name="T1" fmla="*/ 0 h 42"/>
                  <a:gd name="T2" fmla="*/ 26 w 47"/>
                  <a:gd name="T3" fmla="*/ 1 h 42"/>
                  <a:gd name="T4" fmla="*/ 42 w 47"/>
                  <a:gd name="T5" fmla="*/ 15 h 42"/>
                  <a:gd name="T6" fmla="*/ 48 w 47"/>
                  <a:gd name="T7" fmla="*/ 17 h 42"/>
                  <a:gd name="T8" fmla="*/ 61 w 47"/>
                  <a:gd name="T9" fmla="*/ 29 h 42"/>
                  <a:gd name="T10" fmla="*/ 76 w 47"/>
                  <a:gd name="T11" fmla="*/ 40 h 42"/>
                  <a:gd name="T12" fmla="*/ 87 w 47"/>
                  <a:gd name="T13" fmla="*/ 53 h 42"/>
                  <a:gd name="T14" fmla="*/ 98 w 47"/>
                  <a:gd name="T15" fmla="*/ 64 h 42"/>
                  <a:gd name="T16" fmla="*/ 111 w 47"/>
                  <a:gd name="T17" fmla="*/ 70 h 42"/>
                  <a:gd name="T18" fmla="*/ 117 w 47"/>
                  <a:gd name="T19" fmla="*/ 83 h 42"/>
                  <a:gd name="T20" fmla="*/ 129 w 47"/>
                  <a:gd name="T21" fmla="*/ 94 h 42"/>
                  <a:gd name="T22" fmla="*/ 141 w 47"/>
                  <a:gd name="T23" fmla="*/ 112 h 42"/>
                  <a:gd name="T24" fmla="*/ 141 w 47"/>
                  <a:gd name="T25" fmla="*/ 128 h 42"/>
                  <a:gd name="T26" fmla="*/ 132 w 47"/>
                  <a:gd name="T27" fmla="*/ 136 h 42"/>
                  <a:gd name="T28" fmla="*/ 129 w 47"/>
                  <a:gd name="T29" fmla="*/ 139 h 42"/>
                  <a:gd name="T30" fmla="*/ 117 w 47"/>
                  <a:gd name="T31" fmla="*/ 139 h 42"/>
                  <a:gd name="T32" fmla="*/ 111 w 47"/>
                  <a:gd name="T33" fmla="*/ 136 h 42"/>
                  <a:gd name="T34" fmla="*/ 98 w 47"/>
                  <a:gd name="T35" fmla="*/ 128 h 42"/>
                  <a:gd name="T36" fmla="*/ 87 w 47"/>
                  <a:gd name="T37" fmla="*/ 125 h 42"/>
                  <a:gd name="T38" fmla="*/ 76 w 47"/>
                  <a:gd name="T39" fmla="*/ 119 h 42"/>
                  <a:gd name="T40" fmla="*/ 61 w 47"/>
                  <a:gd name="T41" fmla="*/ 112 h 42"/>
                  <a:gd name="T42" fmla="*/ 48 w 47"/>
                  <a:gd name="T43" fmla="*/ 104 h 42"/>
                  <a:gd name="T44" fmla="*/ 38 w 47"/>
                  <a:gd name="T45" fmla="*/ 91 h 42"/>
                  <a:gd name="T46" fmla="*/ 26 w 47"/>
                  <a:gd name="T47" fmla="*/ 80 h 42"/>
                  <a:gd name="T48" fmla="*/ 18 w 47"/>
                  <a:gd name="T49" fmla="*/ 70 h 42"/>
                  <a:gd name="T50" fmla="*/ 1 w 47"/>
                  <a:gd name="T51" fmla="*/ 53 h 42"/>
                  <a:gd name="T52" fmla="*/ 0 w 47"/>
                  <a:gd name="T53" fmla="*/ 43 h 42"/>
                  <a:gd name="T54" fmla="*/ 0 w 47"/>
                  <a:gd name="T55" fmla="*/ 29 h 42"/>
                  <a:gd name="T56" fmla="*/ 1 w 47"/>
                  <a:gd name="T57" fmla="*/ 22 h 42"/>
                  <a:gd name="T58" fmla="*/ 2 w 47"/>
                  <a:gd name="T59" fmla="*/ 15 h 42"/>
                  <a:gd name="T60" fmla="*/ 14 w 47"/>
                  <a:gd name="T61" fmla="*/ 3 h 42"/>
                  <a:gd name="T62" fmla="*/ 18 w 47"/>
                  <a:gd name="T63" fmla="*/ 0 h 42"/>
                  <a:gd name="T64" fmla="*/ 23 w 47"/>
                  <a:gd name="T65" fmla="*/ 0 h 42"/>
                  <a:gd name="T66" fmla="*/ 23 w 47"/>
                  <a:gd name="T67" fmla="*/ 0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42"/>
                  <a:gd name="T104" fmla="*/ 47 w 47"/>
                  <a:gd name="T105" fmla="*/ 42 h 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42">
                    <a:moveTo>
                      <a:pt x="8" y="0"/>
                    </a:moveTo>
                    <a:lnTo>
                      <a:pt x="9" y="1"/>
                    </a:lnTo>
                    <a:lnTo>
                      <a:pt x="14" y="4"/>
                    </a:lnTo>
                    <a:lnTo>
                      <a:pt x="17" y="5"/>
                    </a:lnTo>
                    <a:lnTo>
                      <a:pt x="21" y="9"/>
                    </a:lnTo>
                    <a:lnTo>
                      <a:pt x="25" y="12"/>
                    </a:lnTo>
                    <a:lnTo>
                      <a:pt x="29" y="16"/>
                    </a:lnTo>
                    <a:lnTo>
                      <a:pt x="33" y="19"/>
                    </a:lnTo>
                    <a:lnTo>
                      <a:pt x="37" y="21"/>
                    </a:lnTo>
                    <a:lnTo>
                      <a:pt x="40" y="25"/>
                    </a:lnTo>
                    <a:lnTo>
                      <a:pt x="44" y="28"/>
                    </a:lnTo>
                    <a:lnTo>
                      <a:pt x="47" y="34"/>
                    </a:lnTo>
                    <a:lnTo>
                      <a:pt x="47" y="39"/>
                    </a:lnTo>
                    <a:lnTo>
                      <a:pt x="45" y="40"/>
                    </a:lnTo>
                    <a:lnTo>
                      <a:pt x="44" y="42"/>
                    </a:lnTo>
                    <a:lnTo>
                      <a:pt x="40" y="42"/>
                    </a:lnTo>
                    <a:lnTo>
                      <a:pt x="37" y="40"/>
                    </a:lnTo>
                    <a:lnTo>
                      <a:pt x="33" y="39"/>
                    </a:lnTo>
                    <a:lnTo>
                      <a:pt x="29" y="38"/>
                    </a:lnTo>
                    <a:lnTo>
                      <a:pt x="25" y="35"/>
                    </a:lnTo>
                    <a:lnTo>
                      <a:pt x="21" y="34"/>
                    </a:lnTo>
                    <a:lnTo>
                      <a:pt x="17" y="31"/>
                    </a:lnTo>
                    <a:lnTo>
                      <a:pt x="13" y="27"/>
                    </a:lnTo>
                    <a:lnTo>
                      <a:pt x="9" y="24"/>
                    </a:lnTo>
                    <a:lnTo>
                      <a:pt x="6" y="21"/>
                    </a:lnTo>
                    <a:lnTo>
                      <a:pt x="1" y="16"/>
                    </a:lnTo>
                    <a:lnTo>
                      <a:pt x="0" y="13"/>
                    </a:lnTo>
                    <a:lnTo>
                      <a:pt x="0" y="9"/>
                    </a:lnTo>
                    <a:lnTo>
                      <a:pt x="1" y="7"/>
                    </a:lnTo>
                    <a:lnTo>
                      <a:pt x="2" y="4"/>
                    </a:lnTo>
                    <a:lnTo>
                      <a:pt x="4" y="3"/>
                    </a:lnTo>
                    <a:lnTo>
                      <a:pt x="6" y="0"/>
                    </a:lnTo>
                    <a:lnTo>
                      <a:pt x="8"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03" name="Freeform 105">
                <a:extLst>
                  <a:ext uri="{FF2B5EF4-FFF2-40B4-BE49-F238E27FC236}">
                    <a16:creationId xmlns:a16="http://schemas.microsoft.com/office/drawing/2014/main" id="{6E85076F-B050-4A6A-AA45-9CBB31A5339F}"/>
                  </a:ext>
                </a:extLst>
              </p:cNvPr>
              <p:cNvSpPr>
                <a:spLocks/>
              </p:cNvSpPr>
              <p:nvPr/>
            </p:nvSpPr>
            <p:spPr bwMode="auto">
              <a:xfrm>
                <a:off x="3007" y="754"/>
                <a:ext cx="35" cy="45"/>
              </a:xfrm>
              <a:custGeom>
                <a:avLst/>
                <a:gdLst>
                  <a:gd name="T0" fmla="*/ 108 w 33"/>
                  <a:gd name="T1" fmla="*/ 0 h 36"/>
                  <a:gd name="T2" fmla="*/ 93 w 33"/>
                  <a:gd name="T3" fmla="*/ 0 h 36"/>
                  <a:gd name="T4" fmla="*/ 78 w 33"/>
                  <a:gd name="T5" fmla="*/ 2 h 36"/>
                  <a:gd name="T6" fmla="*/ 53 w 33"/>
                  <a:gd name="T7" fmla="*/ 16 h 36"/>
                  <a:gd name="T8" fmla="*/ 40 w 33"/>
                  <a:gd name="T9" fmla="*/ 27 h 36"/>
                  <a:gd name="T10" fmla="*/ 21 w 33"/>
                  <a:gd name="T11" fmla="*/ 46 h 36"/>
                  <a:gd name="T12" fmla="*/ 3 w 33"/>
                  <a:gd name="T13" fmla="*/ 63 h 36"/>
                  <a:gd name="T14" fmla="*/ 0 w 33"/>
                  <a:gd name="T15" fmla="*/ 78 h 36"/>
                  <a:gd name="T16" fmla="*/ 3 w 33"/>
                  <a:gd name="T17" fmla="*/ 90 h 36"/>
                  <a:gd name="T18" fmla="*/ 21 w 33"/>
                  <a:gd name="T19" fmla="*/ 91 h 36"/>
                  <a:gd name="T20" fmla="*/ 40 w 33"/>
                  <a:gd name="T21" fmla="*/ 88 h 36"/>
                  <a:gd name="T22" fmla="*/ 61 w 33"/>
                  <a:gd name="T23" fmla="*/ 78 h 36"/>
                  <a:gd name="T24" fmla="*/ 81 w 33"/>
                  <a:gd name="T25" fmla="*/ 60 h 36"/>
                  <a:gd name="T26" fmla="*/ 93 w 33"/>
                  <a:gd name="T27" fmla="*/ 51 h 36"/>
                  <a:gd name="T28" fmla="*/ 94 w 33"/>
                  <a:gd name="T29" fmla="*/ 41 h 36"/>
                  <a:gd name="T30" fmla="*/ 107 w 33"/>
                  <a:gd name="T31" fmla="*/ 30 h 36"/>
                  <a:gd name="T32" fmla="*/ 108 w 33"/>
                  <a:gd name="T33" fmla="*/ 24 h 36"/>
                  <a:gd name="T34" fmla="*/ 120 w 33"/>
                  <a:gd name="T35" fmla="*/ 3 h 36"/>
                  <a:gd name="T36" fmla="*/ 108 w 33"/>
                  <a:gd name="T37" fmla="*/ 0 h 36"/>
                  <a:gd name="T38" fmla="*/ 108 w 33"/>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36"/>
                  <a:gd name="T62" fmla="*/ 33 w 33"/>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36">
                    <a:moveTo>
                      <a:pt x="31" y="0"/>
                    </a:moveTo>
                    <a:lnTo>
                      <a:pt x="26" y="0"/>
                    </a:lnTo>
                    <a:lnTo>
                      <a:pt x="22" y="2"/>
                    </a:lnTo>
                    <a:lnTo>
                      <a:pt x="15" y="6"/>
                    </a:lnTo>
                    <a:lnTo>
                      <a:pt x="11" y="11"/>
                    </a:lnTo>
                    <a:lnTo>
                      <a:pt x="6" y="18"/>
                    </a:lnTo>
                    <a:lnTo>
                      <a:pt x="3" y="24"/>
                    </a:lnTo>
                    <a:lnTo>
                      <a:pt x="0" y="30"/>
                    </a:lnTo>
                    <a:lnTo>
                      <a:pt x="3" y="35"/>
                    </a:lnTo>
                    <a:lnTo>
                      <a:pt x="6" y="36"/>
                    </a:lnTo>
                    <a:lnTo>
                      <a:pt x="11" y="34"/>
                    </a:lnTo>
                    <a:lnTo>
                      <a:pt x="17" y="30"/>
                    </a:lnTo>
                    <a:lnTo>
                      <a:pt x="23" y="23"/>
                    </a:lnTo>
                    <a:lnTo>
                      <a:pt x="26" y="20"/>
                    </a:lnTo>
                    <a:lnTo>
                      <a:pt x="27" y="16"/>
                    </a:lnTo>
                    <a:lnTo>
                      <a:pt x="30" y="12"/>
                    </a:lnTo>
                    <a:lnTo>
                      <a:pt x="31" y="10"/>
                    </a:lnTo>
                    <a:lnTo>
                      <a:pt x="33" y="3"/>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04" name="Freeform 106">
                <a:extLst>
                  <a:ext uri="{FF2B5EF4-FFF2-40B4-BE49-F238E27FC236}">
                    <a16:creationId xmlns:a16="http://schemas.microsoft.com/office/drawing/2014/main" id="{A863550E-8911-4913-BE19-90B021976DC9}"/>
                  </a:ext>
                </a:extLst>
              </p:cNvPr>
              <p:cNvSpPr>
                <a:spLocks/>
              </p:cNvSpPr>
              <p:nvPr/>
            </p:nvSpPr>
            <p:spPr bwMode="auto">
              <a:xfrm>
                <a:off x="3479" y="905"/>
                <a:ext cx="24" cy="45"/>
              </a:xfrm>
              <a:custGeom>
                <a:avLst/>
                <a:gdLst>
                  <a:gd name="T0" fmla="*/ 95 w 37"/>
                  <a:gd name="T1" fmla="*/ 2 h 44"/>
                  <a:gd name="T2" fmla="*/ 74 w 37"/>
                  <a:gd name="T3" fmla="*/ 3 h 44"/>
                  <a:gd name="T4" fmla="*/ 53 w 37"/>
                  <a:gd name="T5" fmla="*/ 20 h 44"/>
                  <a:gd name="T6" fmla="*/ 44 w 37"/>
                  <a:gd name="T7" fmla="*/ 28 h 44"/>
                  <a:gd name="T8" fmla="*/ 34 w 37"/>
                  <a:gd name="T9" fmla="*/ 40 h 44"/>
                  <a:gd name="T10" fmla="*/ 26 w 37"/>
                  <a:gd name="T11" fmla="*/ 50 h 44"/>
                  <a:gd name="T12" fmla="*/ 20 w 37"/>
                  <a:gd name="T13" fmla="*/ 62 h 44"/>
                  <a:gd name="T14" fmla="*/ 16 w 37"/>
                  <a:gd name="T15" fmla="*/ 69 h 44"/>
                  <a:gd name="T16" fmla="*/ 3 w 37"/>
                  <a:gd name="T17" fmla="*/ 78 h 44"/>
                  <a:gd name="T18" fmla="*/ 2 w 37"/>
                  <a:gd name="T19" fmla="*/ 86 h 44"/>
                  <a:gd name="T20" fmla="*/ 2 w 37"/>
                  <a:gd name="T21" fmla="*/ 96 h 44"/>
                  <a:gd name="T22" fmla="*/ 0 w 37"/>
                  <a:gd name="T23" fmla="*/ 110 h 44"/>
                  <a:gd name="T24" fmla="*/ 3 w 37"/>
                  <a:gd name="T25" fmla="*/ 118 h 44"/>
                  <a:gd name="T26" fmla="*/ 18 w 37"/>
                  <a:gd name="T27" fmla="*/ 110 h 44"/>
                  <a:gd name="T28" fmla="*/ 34 w 37"/>
                  <a:gd name="T29" fmla="*/ 101 h 44"/>
                  <a:gd name="T30" fmla="*/ 44 w 37"/>
                  <a:gd name="T31" fmla="*/ 96 h 44"/>
                  <a:gd name="T32" fmla="*/ 53 w 37"/>
                  <a:gd name="T33" fmla="*/ 86 h 44"/>
                  <a:gd name="T34" fmla="*/ 60 w 37"/>
                  <a:gd name="T35" fmla="*/ 78 h 44"/>
                  <a:gd name="T36" fmla="*/ 74 w 37"/>
                  <a:gd name="T37" fmla="*/ 69 h 44"/>
                  <a:gd name="T38" fmla="*/ 84 w 37"/>
                  <a:gd name="T39" fmla="*/ 59 h 44"/>
                  <a:gd name="T40" fmla="*/ 89 w 37"/>
                  <a:gd name="T41" fmla="*/ 50 h 44"/>
                  <a:gd name="T42" fmla="*/ 96 w 37"/>
                  <a:gd name="T43" fmla="*/ 40 h 44"/>
                  <a:gd name="T44" fmla="*/ 101 w 37"/>
                  <a:gd name="T45" fmla="*/ 31 h 44"/>
                  <a:gd name="T46" fmla="*/ 109 w 37"/>
                  <a:gd name="T47" fmla="*/ 18 h 44"/>
                  <a:gd name="T48" fmla="*/ 115 w 37"/>
                  <a:gd name="T49" fmla="*/ 16 h 44"/>
                  <a:gd name="T50" fmla="*/ 108 w 37"/>
                  <a:gd name="T51" fmla="*/ 2 h 44"/>
                  <a:gd name="T52" fmla="*/ 101 w 37"/>
                  <a:gd name="T53" fmla="*/ 2 h 44"/>
                  <a:gd name="T54" fmla="*/ 95 w 37"/>
                  <a:gd name="T55" fmla="*/ 0 h 44"/>
                  <a:gd name="T56" fmla="*/ 95 w 37"/>
                  <a:gd name="T57" fmla="*/ 2 h 44"/>
                  <a:gd name="T58" fmla="*/ 95 w 37"/>
                  <a:gd name="T59" fmla="*/ 2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44"/>
                  <a:gd name="T92" fmla="*/ 37 w 37"/>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44">
                    <a:moveTo>
                      <a:pt x="30" y="2"/>
                    </a:moveTo>
                    <a:lnTo>
                      <a:pt x="23" y="3"/>
                    </a:lnTo>
                    <a:lnTo>
                      <a:pt x="17" y="8"/>
                    </a:lnTo>
                    <a:lnTo>
                      <a:pt x="14" y="11"/>
                    </a:lnTo>
                    <a:lnTo>
                      <a:pt x="11" y="15"/>
                    </a:lnTo>
                    <a:lnTo>
                      <a:pt x="9" y="19"/>
                    </a:lnTo>
                    <a:lnTo>
                      <a:pt x="7" y="23"/>
                    </a:lnTo>
                    <a:lnTo>
                      <a:pt x="5" y="26"/>
                    </a:lnTo>
                    <a:lnTo>
                      <a:pt x="3" y="30"/>
                    </a:lnTo>
                    <a:lnTo>
                      <a:pt x="2" y="32"/>
                    </a:lnTo>
                    <a:lnTo>
                      <a:pt x="2" y="36"/>
                    </a:lnTo>
                    <a:lnTo>
                      <a:pt x="0" y="42"/>
                    </a:lnTo>
                    <a:lnTo>
                      <a:pt x="3" y="44"/>
                    </a:lnTo>
                    <a:lnTo>
                      <a:pt x="6" y="42"/>
                    </a:lnTo>
                    <a:lnTo>
                      <a:pt x="11" y="39"/>
                    </a:lnTo>
                    <a:lnTo>
                      <a:pt x="14" y="36"/>
                    </a:lnTo>
                    <a:lnTo>
                      <a:pt x="17" y="32"/>
                    </a:lnTo>
                    <a:lnTo>
                      <a:pt x="19" y="30"/>
                    </a:lnTo>
                    <a:lnTo>
                      <a:pt x="23" y="26"/>
                    </a:lnTo>
                    <a:lnTo>
                      <a:pt x="26" y="22"/>
                    </a:lnTo>
                    <a:lnTo>
                      <a:pt x="29" y="19"/>
                    </a:lnTo>
                    <a:lnTo>
                      <a:pt x="31" y="15"/>
                    </a:lnTo>
                    <a:lnTo>
                      <a:pt x="33" y="12"/>
                    </a:lnTo>
                    <a:lnTo>
                      <a:pt x="35" y="7"/>
                    </a:lnTo>
                    <a:lnTo>
                      <a:pt x="37" y="6"/>
                    </a:lnTo>
                    <a:lnTo>
                      <a:pt x="34" y="2"/>
                    </a:lnTo>
                    <a:lnTo>
                      <a:pt x="33" y="2"/>
                    </a:lnTo>
                    <a:lnTo>
                      <a:pt x="30" y="0"/>
                    </a:lnTo>
                    <a:lnTo>
                      <a:pt x="30"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05" name="Freeform 107">
                <a:extLst>
                  <a:ext uri="{FF2B5EF4-FFF2-40B4-BE49-F238E27FC236}">
                    <a16:creationId xmlns:a16="http://schemas.microsoft.com/office/drawing/2014/main" id="{23802E03-EF02-4F15-A935-036D74CA32CF}"/>
                  </a:ext>
                </a:extLst>
              </p:cNvPr>
              <p:cNvSpPr>
                <a:spLocks/>
              </p:cNvSpPr>
              <p:nvPr/>
            </p:nvSpPr>
            <p:spPr bwMode="auto">
              <a:xfrm>
                <a:off x="3562" y="1117"/>
                <a:ext cx="130" cy="559"/>
              </a:xfrm>
              <a:custGeom>
                <a:avLst/>
                <a:gdLst>
                  <a:gd name="T0" fmla="*/ 0 w 239"/>
                  <a:gd name="T1" fmla="*/ 26803 h 341"/>
                  <a:gd name="T2" fmla="*/ 0 w 239"/>
                  <a:gd name="T3" fmla="*/ 24671 h 341"/>
                  <a:gd name="T4" fmla="*/ 1 w 239"/>
                  <a:gd name="T5" fmla="*/ 23151 h 341"/>
                  <a:gd name="T6" fmla="*/ 1 w 239"/>
                  <a:gd name="T7" fmla="*/ 21681 h 341"/>
                  <a:gd name="T8" fmla="*/ 1 w 239"/>
                  <a:gd name="T9" fmla="*/ 20230 h 341"/>
                  <a:gd name="T10" fmla="*/ 1 w 239"/>
                  <a:gd name="T11" fmla="*/ 18709 h 341"/>
                  <a:gd name="T12" fmla="*/ 1 w 239"/>
                  <a:gd name="T13" fmla="*/ 17385 h 341"/>
                  <a:gd name="T14" fmla="*/ 1 w 239"/>
                  <a:gd name="T15" fmla="*/ 15825 h 341"/>
                  <a:gd name="T16" fmla="*/ 1 w 239"/>
                  <a:gd name="T17" fmla="*/ 14095 h 341"/>
                  <a:gd name="T18" fmla="*/ 1 w 239"/>
                  <a:gd name="T19" fmla="*/ 12151 h 341"/>
                  <a:gd name="T20" fmla="*/ 1 w 239"/>
                  <a:gd name="T21" fmla="*/ 10184 h 341"/>
                  <a:gd name="T22" fmla="*/ 1 w 239"/>
                  <a:gd name="T23" fmla="*/ 8629 h 341"/>
                  <a:gd name="T24" fmla="*/ 1 w 239"/>
                  <a:gd name="T25" fmla="*/ 7195 h 341"/>
                  <a:gd name="T26" fmla="*/ 1 w 239"/>
                  <a:gd name="T27" fmla="*/ 5616 h 341"/>
                  <a:gd name="T28" fmla="*/ 1 w 239"/>
                  <a:gd name="T29" fmla="*/ 4224 h 341"/>
                  <a:gd name="T30" fmla="*/ 1 w 239"/>
                  <a:gd name="T31" fmla="*/ 2148 h 341"/>
                  <a:gd name="T32" fmla="*/ 1 w 239"/>
                  <a:gd name="T33" fmla="*/ 397 h 341"/>
                  <a:gd name="T34" fmla="*/ 1 w 239"/>
                  <a:gd name="T35" fmla="*/ 91 h 341"/>
                  <a:gd name="T36" fmla="*/ 1 w 239"/>
                  <a:gd name="T37" fmla="*/ 149 h 341"/>
                  <a:gd name="T38" fmla="*/ 1 w 239"/>
                  <a:gd name="T39" fmla="*/ 336 h 341"/>
                  <a:gd name="T40" fmla="*/ 1 w 239"/>
                  <a:gd name="T41" fmla="*/ 493 h 341"/>
                  <a:gd name="T42" fmla="*/ 1 w 239"/>
                  <a:gd name="T43" fmla="*/ 776 h 341"/>
                  <a:gd name="T44" fmla="*/ 1 w 239"/>
                  <a:gd name="T45" fmla="*/ 1024 h 341"/>
                  <a:gd name="T46" fmla="*/ 1 w 239"/>
                  <a:gd name="T47" fmla="*/ 1315 h 341"/>
                  <a:gd name="T48" fmla="*/ 1 w 239"/>
                  <a:gd name="T49" fmla="*/ 1465 h 341"/>
                  <a:gd name="T50" fmla="*/ 1 w 239"/>
                  <a:gd name="T51" fmla="*/ 1823 h 341"/>
                  <a:gd name="T52" fmla="*/ 1 w 239"/>
                  <a:gd name="T53" fmla="*/ 2071 h 341"/>
                  <a:gd name="T54" fmla="*/ 2 w 239"/>
                  <a:gd name="T55" fmla="*/ 2641 h 341"/>
                  <a:gd name="T56" fmla="*/ 2 w 239"/>
                  <a:gd name="T57" fmla="*/ 3665 h 341"/>
                  <a:gd name="T58" fmla="*/ 2 w 239"/>
                  <a:gd name="T59" fmla="*/ 5338 h 341"/>
                  <a:gd name="T60" fmla="*/ 2 w 239"/>
                  <a:gd name="T61" fmla="*/ 7347 h 341"/>
                  <a:gd name="T62" fmla="*/ 2 w 239"/>
                  <a:gd name="T63" fmla="*/ 9837 h 341"/>
                  <a:gd name="T64" fmla="*/ 2 w 239"/>
                  <a:gd name="T65" fmla="*/ 12501 h 341"/>
                  <a:gd name="T66" fmla="*/ 2 w 239"/>
                  <a:gd name="T67" fmla="*/ 15441 h 341"/>
                  <a:gd name="T68" fmla="*/ 2 w 239"/>
                  <a:gd name="T69" fmla="*/ 18317 h 341"/>
                  <a:gd name="T70" fmla="*/ 2 w 239"/>
                  <a:gd name="T71" fmla="*/ 20950 h 341"/>
                  <a:gd name="T72" fmla="*/ 2 w 239"/>
                  <a:gd name="T73" fmla="*/ 23365 h 341"/>
                  <a:gd name="T74" fmla="*/ 2 w 239"/>
                  <a:gd name="T75" fmla="*/ 25374 h 341"/>
                  <a:gd name="T76" fmla="*/ 2 w 239"/>
                  <a:gd name="T77" fmla="*/ 26894 h 341"/>
                  <a:gd name="T78" fmla="*/ 1 w 239"/>
                  <a:gd name="T79" fmla="*/ 3538 h 341"/>
                  <a:gd name="T80" fmla="*/ 1 w 239"/>
                  <a:gd name="T81" fmla="*/ 2586 h 341"/>
                  <a:gd name="T82" fmla="*/ 1 w 239"/>
                  <a:gd name="T83" fmla="*/ 4554 h 341"/>
                  <a:gd name="T84" fmla="*/ 1 w 239"/>
                  <a:gd name="T85" fmla="*/ 6235 h 341"/>
                  <a:gd name="T86" fmla="*/ 1 w 239"/>
                  <a:gd name="T87" fmla="*/ 7595 h 341"/>
                  <a:gd name="T88" fmla="*/ 1 w 239"/>
                  <a:gd name="T89" fmla="*/ 9116 h 341"/>
                  <a:gd name="T90" fmla="*/ 1 w 239"/>
                  <a:gd name="T91" fmla="*/ 10429 h 341"/>
                  <a:gd name="T92" fmla="*/ 1 w 239"/>
                  <a:gd name="T93" fmla="*/ 11846 h 341"/>
                  <a:gd name="T94" fmla="*/ 1 w 239"/>
                  <a:gd name="T95" fmla="*/ 14095 h 341"/>
                  <a:gd name="T96" fmla="*/ 1 w 239"/>
                  <a:gd name="T97" fmla="*/ 15712 h 341"/>
                  <a:gd name="T98" fmla="*/ 1 w 239"/>
                  <a:gd name="T99" fmla="*/ 17746 h 341"/>
                  <a:gd name="T100" fmla="*/ 1 w 239"/>
                  <a:gd name="T101" fmla="*/ 19848 h 341"/>
                  <a:gd name="T102" fmla="*/ 1 w 239"/>
                  <a:gd name="T103" fmla="*/ 21293 h 341"/>
                  <a:gd name="T104" fmla="*/ 1 w 239"/>
                  <a:gd name="T105" fmla="*/ 22724 h 341"/>
                  <a:gd name="T106" fmla="*/ 1 w 239"/>
                  <a:gd name="T107" fmla="*/ 25222 h 341"/>
                  <a:gd name="T108" fmla="*/ 1 w 239"/>
                  <a:gd name="T109" fmla="*/ 27219 h 341"/>
                  <a:gd name="T110" fmla="*/ 0 w 239"/>
                  <a:gd name="T111" fmla="*/ 27863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9"/>
                  <a:gd name="T169" fmla="*/ 0 h 341"/>
                  <a:gd name="T170" fmla="*/ 239 w 239"/>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9" h="341">
                    <a:moveTo>
                      <a:pt x="0" y="337"/>
                    </a:moveTo>
                    <a:lnTo>
                      <a:pt x="0" y="336"/>
                    </a:lnTo>
                    <a:lnTo>
                      <a:pt x="0" y="331"/>
                    </a:lnTo>
                    <a:lnTo>
                      <a:pt x="0" y="328"/>
                    </a:lnTo>
                    <a:lnTo>
                      <a:pt x="0" y="324"/>
                    </a:lnTo>
                    <a:lnTo>
                      <a:pt x="0" y="320"/>
                    </a:lnTo>
                    <a:lnTo>
                      <a:pt x="0" y="316"/>
                    </a:lnTo>
                    <a:lnTo>
                      <a:pt x="0" y="311"/>
                    </a:lnTo>
                    <a:lnTo>
                      <a:pt x="0" y="305"/>
                    </a:lnTo>
                    <a:lnTo>
                      <a:pt x="0" y="298"/>
                    </a:lnTo>
                    <a:lnTo>
                      <a:pt x="0" y="293"/>
                    </a:lnTo>
                    <a:lnTo>
                      <a:pt x="0" y="289"/>
                    </a:lnTo>
                    <a:lnTo>
                      <a:pt x="0" y="286"/>
                    </a:lnTo>
                    <a:lnTo>
                      <a:pt x="0" y="282"/>
                    </a:lnTo>
                    <a:lnTo>
                      <a:pt x="1" y="280"/>
                    </a:lnTo>
                    <a:lnTo>
                      <a:pt x="1" y="276"/>
                    </a:lnTo>
                    <a:lnTo>
                      <a:pt x="1" y="273"/>
                    </a:lnTo>
                    <a:lnTo>
                      <a:pt x="1" y="269"/>
                    </a:lnTo>
                    <a:lnTo>
                      <a:pt x="1" y="266"/>
                    </a:lnTo>
                    <a:lnTo>
                      <a:pt x="1" y="262"/>
                    </a:lnTo>
                    <a:lnTo>
                      <a:pt x="1" y="258"/>
                    </a:lnTo>
                    <a:lnTo>
                      <a:pt x="1" y="254"/>
                    </a:lnTo>
                    <a:lnTo>
                      <a:pt x="1" y="252"/>
                    </a:lnTo>
                    <a:lnTo>
                      <a:pt x="1" y="248"/>
                    </a:lnTo>
                    <a:lnTo>
                      <a:pt x="1" y="244"/>
                    </a:lnTo>
                    <a:lnTo>
                      <a:pt x="1" y="241"/>
                    </a:lnTo>
                    <a:lnTo>
                      <a:pt x="1" y="237"/>
                    </a:lnTo>
                    <a:lnTo>
                      <a:pt x="1" y="233"/>
                    </a:lnTo>
                    <a:lnTo>
                      <a:pt x="1" y="230"/>
                    </a:lnTo>
                    <a:lnTo>
                      <a:pt x="1" y="226"/>
                    </a:lnTo>
                    <a:lnTo>
                      <a:pt x="1" y="222"/>
                    </a:lnTo>
                    <a:lnTo>
                      <a:pt x="1" y="219"/>
                    </a:lnTo>
                    <a:lnTo>
                      <a:pt x="1" y="215"/>
                    </a:lnTo>
                    <a:lnTo>
                      <a:pt x="1" y="213"/>
                    </a:lnTo>
                    <a:lnTo>
                      <a:pt x="3" y="210"/>
                    </a:lnTo>
                    <a:lnTo>
                      <a:pt x="3" y="206"/>
                    </a:lnTo>
                    <a:lnTo>
                      <a:pt x="3" y="202"/>
                    </a:lnTo>
                    <a:lnTo>
                      <a:pt x="3" y="199"/>
                    </a:lnTo>
                    <a:lnTo>
                      <a:pt x="3" y="197"/>
                    </a:lnTo>
                    <a:lnTo>
                      <a:pt x="3" y="191"/>
                    </a:lnTo>
                    <a:lnTo>
                      <a:pt x="3" y="186"/>
                    </a:lnTo>
                    <a:lnTo>
                      <a:pt x="3" y="181"/>
                    </a:lnTo>
                    <a:lnTo>
                      <a:pt x="3" y="177"/>
                    </a:lnTo>
                    <a:lnTo>
                      <a:pt x="3" y="173"/>
                    </a:lnTo>
                    <a:lnTo>
                      <a:pt x="3" y="170"/>
                    </a:lnTo>
                    <a:lnTo>
                      <a:pt x="3" y="166"/>
                    </a:lnTo>
                    <a:lnTo>
                      <a:pt x="3" y="162"/>
                    </a:lnTo>
                    <a:lnTo>
                      <a:pt x="3" y="158"/>
                    </a:lnTo>
                    <a:lnTo>
                      <a:pt x="3" y="152"/>
                    </a:lnTo>
                    <a:lnTo>
                      <a:pt x="3" y="147"/>
                    </a:lnTo>
                    <a:lnTo>
                      <a:pt x="3" y="142"/>
                    </a:lnTo>
                    <a:lnTo>
                      <a:pt x="3" y="135"/>
                    </a:lnTo>
                    <a:lnTo>
                      <a:pt x="3" y="130"/>
                    </a:lnTo>
                    <a:lnTo>
                      <a:pt x="3" y="126"/>
                    </a:lnTo>
                    <a:lnTo>
                      <a:pt x="3" y="123"/>
                    </a:lnTo>
                    <a:lnTo>
                      <a:pt x="3" y="119"/>
                    </a:lnTo>
                    <a:lnTo>
                      <a:pt x="3" y="115"/>
                    </a:lnTo>
                    <a:lnTo>
                      <a:pt x="3" y="112"/>
                    </a:lnTo>
                    <a:lnTo>
                      <a:pt x="3" y="108"/>
                    </a:lnTo>
                    <a:lnTo>
                      <a:pt x="3" y="104"/>
                    </a:lnTo>
                    <a:lnTo>
                      <a:pt x="3" y="102"/>
                    </a:lnTo>
                    <a:lnTo>
                      <a:pt x="3" y="98"/>
                    </a:lnTo>
                    <a:lnTo>
                      <a:pt x="3" y="95"/>
                    </a:lnTo>
                    <a:lnTo>
                      <a:pt x="3" y="91"/>
                    </a:lnTo>
                    <a:lnTo>
                      <a:pt x="3" y="87"/>
                    </a:lnTo>
                    <a:lnTo>
                      <a:pt x="3" y="84"/>
                    </a:lnTo>
                    <a:lnTo>
                      <a:pt x="3" y="80"/>
                    </a:lnTo>
                    <a:lnTo>
                      <a:pt x="3" y="76"/>
                    </a:lnTo>
                    <a:lnTo>
                      <a:pt x="3" y="73"/>
                    </a:lnTo>
                    <a:lnTo>
                      <a:pt x="3" y="68"/>
                    </a:lnTo>
                    <a:lnTo>
                      <a:pt x="3" y="65"/>
                    </a:lnTo>
                    <a:lnTo>
                      <a:pt x="3" y="61"/>
                    </a:lnTo>
                    <a:lnTo>
                      <a:pt x="3" y="59"/>
                    </a:lnTo>
                    <a:lnTo>
                      <a:pt x="3" y="55"/>
                    </a:lnTo>
                    <a:lnTo>
                      <a:pt x="3" y="51"/>
                    </a:lnTo>
                    <a:lnTo>
                      <a:pt x="3" y="48"/>
                    </a:lnTo>
                    <a:lnTo>
                      <a:pt x="3" y="44"/>
                    </a:lnTo>
                    <a:lnTo>
                      <a:pt x="3" y="37"/>
                    </a:lnTo>
                    <a:lnTo>
                      <a:pt x="3" y="32"/>
                    </a:lnTo>
                    <a:lnTo>
                      <a:pt x="3" y="26"/>
                    </a:lnTo>
                    <a:lnTo>
                      <a:pt x="3" y="22"/>
                    </a:lnTo>
                    <a:lnTo>
                      <a:pt x="3" y="17"/>
                    </a:lnTo>
                    <a:lnTo>
                      <a:pt x="3" y="12"/>
                    </a:lnTo>
                    <a:lnTo>
                      <a:pt x="3" y="8"/>
                    </a:lnTo>
                    <a:lnTo>
                      <a:pt x="3" y="5"/>
                    </a:lnTo>
                    <a:lnTo>
                      <a:pt x="3" y="1"/>
                    </a:lnTo>
                    <a:lnTo>
                      <a:pt x="3" y="0"/>
                    </a:lnTo>
                    <a:lnTo>
                      <a:pt x="5" y="0"/>
                    </a:lnTo>
                    <a:lnTo>
                      <a:pt x="8" y="0"/>
                    </a:lnTo>
                    <a:lnTo>
                      <a:pt x="12" y="1"/>
                    </a:lnTo>
                    <a:lnTo>
                      <a:pt x="17" y="1"/>
                    </a:lnTo>
                    <a:lnTo>
                      <a:pt x="24" y="1"/>
                    </a:lnTo>
                    <a:lnTo>
                      <a:pt x="27" y="1"/>
                    </a:lnTo>
                    <a:lnTo>
                      <a:pt x="31" y="2"/>
                    </a:lnTo>
                    <a:lnTo>
                      <a:pt x="35" y="2"/>
                    </a:lnTo>
                    <a:lnTo>
                      <a:pt x="39" y="2"/>
                    </a:lnTo>
                    <a:lnTo>
                      <a:pt x="42" y="2"/>
                    </a:lnTo>
                    <a:lnTo>
                      <a:pt x="47" y="2"/>
                    </a:lnTo>
                    <a:lnTo>
                      <a:pt x="51" y="4"/>
                    </a:lnTo>
                    <a:lnTo>
                      <a:pt x="56" y="4"/>
                    </a:lnTo>
                    <a:lnTo>
                      <a:pt x="60" y="4"/>
                    </a:lnTo>
                    <a:lnTo>
                      <a:pt x="66" y="5"/>
                    </a:lnTo>
                    <a:lnTo>
                      <a:pt x="71" y="5"/>
                    </a:lnTo>
                    <a:lnTo>
                      <a:pt x="76" y="6"/>
                    </a:lnTo>
                    <a:lnTo>
                      <a:pt x="80" y="6"/>
                    </a:lnTo>
                    <a:lnTo>
                      <a:pt x="86" y="6"/>
                    </a:lnTo>
                    <a:lnTo>
                      <a:pt x="91" y="6"/>
                    </a:lnTo>
                    <a:lnTo>
                      <a:pt x="97" y="8"/>
                    </a:lnTo>
                    <a:lnTo>
                      <a:pt x="102" y="8"/>
                    </a:lnTo>
                    <a:lnTo>
                      <a:pt x="107" y="9"/>
                    </a:lnTo>
                    <a:lnTo>
                      <a:pt x="113" y="9"/>
                    </a:lnTo>
                    <a:lnTo>
                      <a:pt x="118" y="10"/>
                    </a:lnTo>
                    <a:lnTo>
                      <a:pt x="123" y="10"/>
                    </a:lnTo>
                    <a:lnTo>
                      <a:pt x="129" y="12"/>
                    </a:lnTo>
                    <a:lnTo>
                      <a:pt x="134" y="12"/>
                    </a:lnTo>
                    <a:lnTo>
                      <a:pt x="139" y="12"/>
                    </a:lnTo>
                    <a:lnTo>
                      <a:pt x="145" y="13"/>
                    </a:lnTo>
                    <a:lnTo>
                      <a:pt x="150" y="13"/>
                    </a:lnTo>
                    <a:lnTo>
                      <a:pt x="156" y="14"/>
                    </a:lnTo>
                    <a:lnTo>
                      <a:pt x="161" y="16"/>
                    </a:lnTo>
                    <a:lnTo>
                      <a:pt x="166" y="16"/>
                    </a:lnTo>
                    <a:lnTo>
                      <a:pt x="170" y="17"/>
                    </a:lnTo>
                    <a:lnTo>
                      <a:pt x="176" y="17"/>
                    </a:lnTo>
                    <a:lnTo>
                      <a:pt x="181" y="17"/>
                    </a:lnTo>
                    <a:lnTo>
                      <a:pt x="185" y="18"/>
                    </a:lnTo>
                    <a:lnTo>
                      <a:pt x="189" y="18"/>
                    </a:lnTo>
                    <a:lnTo>
                      <a:pt x="194" y="20"/>
                    </a:lnTo>
                    <a:lnTo>
                      <a:pt x="198" y="21"/>
                    </a:lnTo>
                    <a:lnTo>
                      <a:pt x="202" y="21"/>
                    </a:lnTo>
                    <a:lnTo>
                      <a:pt x="207" y="22"/>
                    </a:lnTo>
                    <a:lnTo>
                      <a:pt x="211" y="22"/>
                    </a:lnTo>
                    <a:lnTo>
                      <a:pt x="213" y="22"/>
                    </a:lnTo>
                    <a:lnTo>
                      <a:pt x="216" y="24"/>
                    </a:lnTo>
                    <a:lnTo>
                      <a:pt x="220" y="24"/>
                    </a:lnTo>
                    <a:lnTo>
                      <a:pt x="223" y="25"/>
                    </a:lnTo>
                    <a:lnTo>
                      <a:pt x="225" y="26"/>
                    </a:lnTo>
                    <a:lnTo>
                      <a:pt x="231" y="28"/>
                    </a:lnTo>
                    <a:lnTo>
                      <a:pt x="233" y="28"/>
                    </a:lnTo>
                    <a:lnTo>
                      <a:pt x="235" y="29"/>
                    </a:lnTo>
                    <a:lnTo>
                      <a:pt x="237" y="32"/>
                    </a:lnTo>
                    <a:lnTo>
                      <a:pt x="237" y="33"/>
                    </a:lnTo>
                    <a:lnTo>
                      <a:pt x="237" y="36"/>
                    </a:lnTo>
                    <a:lnTo>
                      <a:pt x="237" y="37"/>
                    </a:lnTo>
                    <a:lnTo>
                      <a:pt x="237" y="41"/>
                    </a:lnTo>
                    <a:lnTo>
                      <a:pt x="237" y="44"/>
                    </a:lnTo>
                    <a:lnTo>
                      <a:pt x="237" y="48"/>
                    </a:lnTo>
                    <a:lnTo>
                      <a:pt x="237" y="51"/>
                    </a:lnTo>
                    <a:lnTo>
                      <a:pt x="237" y="55"/>
                    </a:lnTo>
                    <a:lnTo>
                      <a:pt x="237" y="59"/>
                    </a:lnTo>
                    <a:lnTo>
                      <a:pt x="237" y="64"/>
                    </a:lnTo>
                    <a:lnTo>
                      <a:pt x="237" y="68"/>
                    </a:lnTo>
                    <a:lnTo>
                      <a:pt x="237" y="73"/>
                    </a:lnTo>
                    <a:lnTo>
                      <a:pt x="237" y="79"/>
                    </a:lnTo>
                    <a:lnTo>
                      <a:pt x="239" y="84"/>
                    </a:lnTo>
                    <a:lnTo>
                      <a:pt x="239" y="89"/>
                    </a:lnTo>
                    <a:lnTo>
                      <a:pt x="239" y="95"/>
                    </a:lnTo>
                    <a:lnTo>
                      <a:pt x="239" y="100"/>
                    </a:lnTo>
                    <a:lnTo>
                      <a:pt x="239" y="106"/>
                    </a:lnTo>
                    <a:lnTo>
                      <a:pt x="239" y="112"/>
                    </a:lnTo>
                    <a:lnTo>
                      <a:pt x="239" y="119"/>
                    </a:lnTo>
                    <a:lnTo>
                      <a:pt x="239" y="126"/>
                    </a:lnTo>
                    <a:lnTo>
                      <a:pt x="239" y="132"/>
                    </a:lnTo>
                    <a:lnTo>
                      <a:pt x="239" y="139"/>
                    </a:lnTo>
                    <a:lnTo>
                      <a:pt x="239" y="146"/>
                    </a:lnTo>
                    <a:lnTo>
                      <a:pt x="239" y="151"/>
                    </a:lnTo>
                    <a:lnTo>
                      <a:pt x="239" y="159"/>
                    </a:lnTo>
                    <a:lnTo>
                      <a:pt x="239" y="166"/>
                    </a:lnTo>
                    <a:lnTo>
                      <a:pt x="239" y="173"/>
                    </a:lnTo>
                    <a:lnTo>
                      <a:pt x="239" y="181"/>
                    </a:lnTo>
                    <a:lnTo>
                      <a:pt x="239" y="187"/>
                    </a:lnTo>
                    <a:lnTo>
                      <a:pt x="237" y="194"/>
                    </a:lnTo>
                    <a:lnTo>
                      <a:pt x="237" y="201"/>
                    </a:lnTo>
                    <a:lnTo>
                      <a:pt x="237" y="207"/>
                    </a:lnTo>
                    <a:lnTo>
                      <a:pt x="237" y="214"/>
                    </a:lnTo>
                    <a:lnTo>
                      <a:pt x="237" y="221"/>
                    </a:lnTo>
                    <a:lnTo>
                      <a:pt x="237" y="227"/>
                    </a:lnTo>
                    <a:lnTo>
                      <a:pt x="237" y="234"/>
                    </a:lnTo>
                    <a:lnTo>
                      <a:pt x="237" y="241"/>
                    </a:lnTo>
                    <a:lnTo>
                      <a:pt x="237" y="248"/>
                    </a:lnTo>
                    <a:lnTo>
                      <a:pt x="237" y="253"/>
                    </a:lnTo>
                    <a:lnTo>
                      <a:pt x="237" y="258"/>
                    </a:lnTo>
                    <a:lnTo>
                      <a:pt x="237" y="265"/>
                    </a:lnTo>
                    <a:lnTo>
                      <a:pt x="237" y="270"/>
                    </a:lnTo>
                    <a:lnTo>
                      <a:pt x="237" y="277"/>
                    </a:lnTo>
                    <a:lnTo>
                      <a:pt x="237" y="282"/>
                    </a:lnTo>
                    <a:lnTo>
                      <a:pt x="237" y="288"/>
                    </a:lnTo>
                    <a:lnTo>
                      <a:pt x="237" y="293"/>
                    </a:lnTo>
                    <a:lnTo>
                      <a:pt x="237" y="297"/>
                    </a:lnTo>
                    <a:lnTo>
                      <a:pt x="237" y="301"/>
                    </a:lnTo>
                    <a:lnTo>
                      <a:pt x="237" y="307"/>
                    </a:lnTo>
                    <a:lnTo>
                      <a:pt x="237" y="311"/>
                    </a:lnTo>
                    <a:lnTo>
                      <a:pt x="237" y="313"/>
                    </a:lnTo>
                    <a:lnTo>
                      <a:pt x="237" y="317"/>
                    </a:lnTo>
                    <a:lnTo>
                      <a:pt x="237" y="320"/>
                    </a:lnTo>
                    <a:lnTo>
                      <a:pt x="237" y="325"/>
                    </a:lnTo>
                    <a:lnTo>
                      <a:pt x="237" y="331"/>
                    </a:lnTo>
                    <a:lnTo>
                      <a:pt x="237" y="332"/>
                    </a:lnTo>
                    <a:lnTo>
                      <a:pt x="237" y="333"/>
                    </a:lnTo>
                    <a:lnTo>
                      <a:pt x="216" y="341"/>
                    </a:lnTo>
                    <a:lnTo>
                      <a:pt x="223" y="43"/>
                    </a:lnTo>
                    <a:lnTo>
                      <a:pt x="21" y="18"/>
                    </a:lnTo>
                    <a:lnTo>
                      <a:pt x="21" y="20"/>
                    </a:lnTo>
                    <a:lnTo>
                      <a:pt x="21" y="24"/>
                    </a:lnTo>
                    <a:lnTo>
                      <a:pt x="21" y="26"/>
                    </a:lnTo>
                    <a:lnTo>
                      <a:pt x="21" y="31"/>
                    </a:lnTo>
                    <a:lnTo>
                      <a:pt x="21" y="35"/>
                    </a:lnTo>
                    <a:lnTo>
                      <a:pt x="21" y="40"/>
                    </a:lnTo>
                    <a:lnTo>
                      <a:pt x="21" y="44"/>
                    </a:lnTo>
                    <a:lnTo>
                      <a:pt x="21" y="49"/>
                    </a:lnTo>
                    <a:lnTo>
                      <a:pt x="21" y="55"/>
                    </a:lnTo>
                    <a:lnTo>
                      <a:pt x="21" y="61"/>
                    </a:lnTo>
                    <a:lnTo>
                      <a:pt x="21" y="64"/>
                    </a:lnTo>
                    <a:lnTo>
                      <a:pt x="21" y="68"/>
                    </a:lnTo>
                    <a:lnTo>
                      <a:pt x="21" y="71"/>
                    </a:lnTo>
                    <a:lnTo>
                      <a:pt x="21" y="75"/>
                    </a:lnTo>
                    <a:lnTo>
                      <a:pt x="21" y="79"/>
                    </a:lnTo>
                    <a:lnTo>
                      <a:pt x="21" y="81"/>
                    </a:lnTo>
                    <a:lnTo>
                      <a:pt x="21" y="85"/>
                    </a:lnTo>
                    <a:lnTo>
                      <a:pt x="23" y="89"/>
                    </a:lnTo>
                    <a:lnTo>
                      <a:pt x="23" y="92"/>
                    </a:lnTo>
                    <a:lnTo>
                      <a:pt x="23" y="95"/>
                    </a:lnTo>
                    <a:lnTo>
                      <a:pt x="23" y="99"/>
                    </a:lnTo>
                    <a:lnTo>
                      <a:pt x="23" y="103"/>
                    </a:lnTo>
                    <a:lnTo>
                      <a:pt x="23" y="106"/>
                    </a:lnTo>
                    <a:lnTo>
                      <a:pt x="23" y="110"/>
                    </a:lnTo>
                    <a:lnTo>
                      <a:pt x="23" y="112"/>
                    </a:lnTo>
                    <a:lnTo>
                      <a:pt x="23" y="116"/>
                    </a:lnTo>
                    <a:lnTo>
                      <a:pt x="23" y="119"/>
                    </a:lnTo>
                    <a:lnTo>
                      <a:pt x="23" y="123"/>
                    </a:lnTo>
                    <a:lnTo>
                      <a:pt x="23" y="126"/>
                    </a:lnTo>
                    <a:lnTo>
                      <a:pt x="23" y="130"/>
                    </a:lnTo>
                    <a:lnTo>
                      <a:pt x="23" y="132"/>
                    </a:lnTo>
                    <a:lnTo>
                      <a:pt x="23" y="136"/>
                    </a:lnTo>
                    <a:lnTo>
                      <a:pt x="23" y="140"/>
                    </a:lnTo>
                    <a:lnTo>
                      <a:pt x="23" y="143"/>
                    </a:lnTo>
                    <a:lnTo>
                      <a:pt x="21" y="150"/>
                    </a:lnTo>
                    <a:lnTo>
                      <a:pt x="21" y="155"/>
                    </a:lnTo>
                    <a:lnTo>
                      <a:pt x="21" y="160"/>
                    </a:lnTo>
                    <a:lnTo>
                      <a:pt x="21" y="166"/>
                    </a:lnTo>
                    <a:lnTo>
                      <a:pt x="21" y="170"/>
                    </a:lnTo>
                    <a:lnTo>
                      <a:pt x="21" y="175"/>
                    </a:lnTo>
                    <a:lnTo>
                      <a:pt x="21" y="178"/>
                    </a:lnTo>
                    <a:lnTo>
                      <a:pt x="21" y="182"/>
                    </a:lnTo>
                    <a:lnTo>
                      <a:pt x="21" y="186"/>
                    </a:lnTo>
                    <a:lnTo>
                      <a:pt x="21" y="190"/>
                    </a:lnTo>
                    <a:lnTo>
                      <a:pt x="21" y="193"/>
                    </a:lnTo>
                    <a:lnTo>
                      <a:pt x="21" y="198"/>
                    </a:lnTo>
                    <a:lnTo>
                      <a:pt x="21" y="203"/>
                    </a:lnTo>
                    <a:lnTo>
                      <a:pt x="21" y="209"/>
                    </a:lnTo>
                    <a:lnTo>
                      <a:pt x="21" y="214"/>
                    </a:lnTo>
                    <a:lnTo>
                      <a:pt x="21" y="221"/>
                    </a:lnTo>
                    <a:lnTo>
                      <a:pt x="20" y="227"/>
                    </a:lnTo>
                    <a:lnTo>
                      <a:pt x="20" y="233"/>
                    </a:lnTo>
                    <a:lnTo>
                      <a:pt x="20" y="237"/>
                    </a:lnTo>
                    <a:lnTo>
                      <a:pt x="20" y="240"/>
                    </a:lnTo>
                    <a:lnTo>
                      <a:pt x="20" y="244"/>
                    </a:lnTo>
                    <a:lnTo>
                      <a:pt x="20" y="248"/>
                    </a:lnTo>
                    <a:lnTo>
                      <a:pt x="20" y="250"/>
                    </a:lnTo>
                    <a:lnTo>
                      <a:pt x="20" y="253"/>
                    </a:lnTo>
                    <a:lnTo>
                      <a:pt x="20" y="257"/>
                    </a:lnTo>
                    <a:lnTo>
                      <a:pt x="20" y="261"/>
                    </a:lnTo>
                    <a:lnTo>
                      <a:pt x="20" y="264"/>
                    </a:lnTo>
                    <a:lnTo>
                      <a:pt x="20" y="268"/>
                    </a:lnTo>
                    <a:lnTo>
                      <a:pt x="20" y="270"/>
                    </a:lnTo>
                    <a:lnTo>
                      <a:pt x="20" y="274"/>
                    </a:lnTo>
                    <a:lnTo>
                      <a:pt x="20" y="280"/>
                    </a:lnTo>
                    <a:lnTo>
                      <a:pt x="20" y="286"/>
                    </a:lnTo>
                    <a:lnTo>
                      <a:pt x="20" y="293"/>
                    </a:lnTo>
                    <a:lnTo>
                      <a:pt x="20" y="300"/>
                    </a:lnTo>
                    <a:lnTo>
                      <a:pt x="20" y="305"/>
                    </a:lnTo>
                    <a:lnTo>
                      <a:pt x="20" y="311"/>
                    </a:lnTo>
                    <a:lnTo>
                      <a:pt x="20" y="316"/>
                    </a:lnTo>
                    <a:lnTo>
                      <a:pt x="20" y="321"/>
                    </a:lnTo>
                    <a:lnTo>
                      <a:pt x="20" y="325"/>
                    </a:lnTo>
                    <a:lnTo>
                      <a:pt x="20" y="329"/>
                    </a:lnTo>
                    <a:lnTo>
                      <a:pt x="20" y="332"/>
                    </a:lnTo>
                    <a:lnTo>
                      <a:pt x="20" y="336"/>
                    </a:lnTo>
                    <a:lnTo>
                      <a:pt x="20" y="340"/>
                    </a:lnTo>
                    <a:lnTo>
                      <a:pt x="20" y="341"/>
                    </a:lnTo>
                    <a:lnTo>
                      <a:pt x="0" y="33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06" name="Freeform 108">
                <a:extLst>
                  <a:ext uri="{FF2B5EF4-FFF2-40B4-BE49-F238E27FC236}">
                    <a16:creationId xmlns:a16="http://schemas.microsoft.com/office/drawing/2014/main" id="{1871C02C-977C-40DD-ABCC-32A6FD79AD25}"/>
                  </a:ext>
                </a:extLst>
              </p:cNvPr>
              <p:cNvSpPr>
                <a:spLocks/>
              </p:cNvSpPr>
              <p:nvPr/>
            </p:nvSpPr>
            <p:spPr bwMode="auto">
              <a:xfrm>
                <a:off x="2819" y="1494"/>
                <a:ext cx="47" cy="23"/>
              </a:xfrm>
              <a:custGeom>
                <a:avLst/>
                <a:gdLst>
                  <a:gd name="T0" fmla="*/ 0 w 48"/>
                  <a:gd name="T1" fmla="*/ 1 h 19"/>
                  <a:gd name="T2" fmla="*/ 1 w 48"/>
                  <a:gd name="T3" fmla="*/ 1 h 19"/>
                  <a:gd name="T4" fmla="*/ 20 w 48"/>
                  <a:gd name="T5" fmla="*/ 1 h 19"/>
                  <a:gd name="T6" fmla="*/ 33 w 48"/>
                  <a:gd name="T7" fmla="*/ 0 h 19"/>
                  <a:gd name="T8" fmla="*/ 43 w 48"/>
                  <a:gd name="T9" fmla="*/ 0 h 19"/>
                  <a:gd name="T10" fmla="*/ 54 w 48"/>
                  <a:gd name="T11" fmla="*/ 0 h 19"/>
                  <a:gd name="T12" fmla="*/ 69 w 48"/>
                  <a:gd name="T13" fmla="*/ 0 h 19"/>
                  <a:gd name="T14" fmla="*/ 80 w 48"/>
                  <a:gd name="T15" fmla="*/ 0 h 19"/>
                  <a:gd name="T16" fmla="*/ 92 w 48"/>
                  <a:gd name="T17" fmla="*/ 0 h 19"/>
                  <a:gd name="T18" fmla="*/ 104 w 48"/>
                  <a:gd name="T19" fmla="*/ 0 h 19"/>
                  <a:gd name="T20" fmla="*/ 115 w 48"/>
                  <a:gd name="T21" fmla="*/ 1 h 19"/>
                  <a:gd name="T22" fmla="*/ 129 w 48"/>
                  <a:gd name="T23" fmla="*/ 2 h 19"/>
                  <a:gd name="T24" fmla="*/ 141 w 48"/>
                  <a:gd name="T25" fmla="*/ 22 h 19"/>
                  <a:gd name="T26" fmla="*/ 135 w 48"/>
                  <a:gd name="T27" fmla="*/ 34 h 19"/>
                  <a:gd name="T28" fmla="*/ 117 w 48"/>
                  <a:gd name="T29" fmla="*/ 45 h 19"/>
                  <a:gd name="T30" fmla="*/ 114 w 48"/>
                  <a:gd name="T31" fmla="*/ 45 h 19"/>
                  <a:gd name="T32" fmla="*/ 104 w 48"/>
                  <a:gd name="T33" fmla="*/ 49 h 19"/>
                  <a:gd name="T34" fmla="*/ 92 w 48"/>
                  <a:gd name="T35" fmla="*/ 57 h 19"/>
                  <a:gd name="T36" fmla="*/ 84 w 48"/>
                  <a:gd name="T37" fmla="*/ 60 h 19"/>
                  <a:gd name="T38" fmla="*/ 78 w 48"/>
                  <a:gd name="T39" fmla="*/ 60 h 19"/>
                  <a:gd name="T40" fmla="*/ 67 w 48"/>
                  <a:gd name="T41" fmla="*/ 66 h 19"/>
                  <a:gd name="T42" fmla="*/ 54 w 48"/>
                  <a:gd name="T43" fmla="*/ 66 h 19"/>
                  <a:gd name="T44" fmla="*/ 47 w 48"/>
                  <a:gd name="T45" fmla="*/ 66 h 19"/>
                  <a:gd name="T46" fmla="*/ 37 w 48"/>
                  <a:gd name="T47" fmla="*/ 66 h 19"/>
                  <a:gd name="T48" fmla="*/ 37 w 48"/>
                  <a:gd name="T49" fmla="*/ 69 h 19"/>
                  <a:gd name="T50" fmla="*/ 0 w 48"/>
                  <a:gd name="T51" fmla="*/ 1 h 19"/>
                  <a:gd name="T52" fmla="*/ 0 w 48"/>
                  <a:gd name="T53" fmla="*/ 1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9"/>
                  <a:gd name="T83" fmla="*/ 48 w 48"/>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9">
                    <a:moveTo>
                      <a:pt x="0" y="1"/>
                    </a:moveTo>
                    <a:lnTo>
                      <a:pt x="1" y="1"/>
                    </a:lnTo>
                    <a:lnTo>
                      <a:pt x="7" y="1"/>
                    </a:lnTo>
                    <a:lnTo>
                      <a:pt x="11" y="0"/>
                    </a:lnTo>
                    <a:lnTo>
                      <a:pt x="15" y="0"/>
                    </a:lnTo>
                    <a:lnTo>
                      <a:pt x="19" y="0"/>
                    </a:lnTo>
                    <a:lnTo>
                      <a:pt x="24" y="0"/>
                    </a:lnTo>
                    <a:lnTo>
                      <a:pt x="28" y="0"/>
                    </a:lnTo>
                    <a:lnTo>
                      <a:pt x="32" y="0"/>
                    </a:lnTo>
                    <a:lnTo>
                      <a:pt x="36" y="0"/>
                    </a:lnTo>
                    <a:lnTo>
                      <a:pt x="40" y="1"/>
                    </a:lnTo>
                    <a:lnTo>
                      <a:pt x="45" y="2"/>
                    </a:lnTo>
                    <a:lnTo>
                      <a:pt x="48" y="6"/>
                    </a:lnTo>
                    <a:lnTo>
                      <a:pt x="47" y="9"/>
                    </a:lnTo>
                    <a:lnTo>
                      <a:pt x="41" y="12"/>
                    </a:lnTo>
                    <a:lnTo>
                      <a:pt x="39" y="12"/>
                    </a:lnTo>
                    <a:lnTo>
                      <a:pt x="36" y="13"/>
                    </a:lnTo>
                    <a:lnTo>
                      <a:pt x="32" y="15"/>
                    </a:lnTo>
                    <a:lnTo>
                      <a:pt x="29" y="16"/>
                    </a:lnTo>
                    <a:lnTo>
                      <a:pt x="27" y="16"/>
                    </a:lnTo>
                    <a:lnTo>
                      <a:pt x="23" y="17"/>
                    </a:lnTo>
                    <a:lnTo>
                      <a:pt x="19" y="17"/>
                    </a:lnTo>
                    <a:lnTo>
                      <a:pt x="16" y="17"/>
                    </a:lnTo>
                    <a:lnTo>
                      <a:pt x="12" y="17"/>
                    </a:lnTo>
                    <a:lnTo>
                      <a:pt x="12" y="19"/>
                    </a:lnTo>
                    <a:lnTo>
                      <a:pt x="0" y="1"/>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07" name="Freeform 109">
                <a:extLst>
                  <a:ext uri="{FF2B5EF4-FFF2-40B4-BE49-F238E27FC236}">
                    <a16:creationId xmlns:a16="http://schemas.microsoft.com/office/drawing/2014/main" id="{227C8479-F03B-44F0-A373-2DC97D4A3F96}"/>
                  </a:ext>
                </a:extLst>
              </p:cNvPr>
              <p:cNvSpPr>
                <a:spLocks/>
              </p:cNvSpPr>
              <p:nvPr/>
            </p:nvSpPr>
            <p:spPr bwMode="auto">
              <a:xfrm>
                <a:off x="3597" y="1306"/>
                <a:ext cx="224" cy="355"/>
              </a:xfrm>
              <a:custGeom>
                <a:avLst/>
                <a:gdLst>
                  <a:gd name="T0" fmla="*/ 23 w 192"/>
                  <a:gd name="T1" fmla="*/ 1078 h 310"/>
                  <a:gd name="T2" fmla="*/ 63 w 192"/>
                  <a:gd name="T3" fmla="*/ 1078 h 310"/>
                  <a:gd name="T4" fmla="*/ 99 w 192"/>
                  <a:gd name="T5" fmla="*/ 1078 h 310"/>
                  <a:gd name="T6" fmla="*/ 142 w 192"/>
                  <a:gd name="T7" fmla="*/ 1078 h 310"/>
                  <a:gd name="T8" fmla="*/ 189 w 192"/>
                  <a:gd name="T9" fmla="*/ 1078 h 310"/>
                  <a:gd name="T10" fmla="*/ 232 w 192"/>
                  <a:gd name="T11" fmla="*/ 1078 h 310"/>
                  <a:gd name="T12" fmla="*/ 282 w 192"/>
                  <a:gd name="T13" fmla="*/ 1078 h 310"/>
                  <a:gd name="T14" fmla="*/ 330 w 192"/>
                  <a:gd name="T15" fmla="*/ 1078 h 310"/>
                  <a:gd name="T16" fmla="*/ 375 w 192"/>
                  <a:gd name="T17" fmla="*/ 1078 h 310"/>
                  <a:gd name="T18" fmla="*/ 419 w 192"/>
                  <a:gd name="T19" fmla="*/ 1078 h 310"/>
                  <a:gd name="T20" fmla="*/ 476 w 192"/>
                  <a:gd name="T21" fmla="*/ 1070 h 310"/>
                  <a:gd name="T22" fmla="*/ 523 w 192"/>
                  <a:gd name="T23" fmla="*/ 1063 h 310"/>
                  <a:gd name="T24" fmla="*/ 537 w 192"/>
                  <a:gd name="T25" fmla="*/ 1035 h 310"/>
                  <a:gd name="T26" fmla="*/ 546 w 192"/>
                  <a:gd name="T27" fmla="*/ 980 h 310"/>
                  <a:gd name="T28" fmla="*/ 548 w 192"/>
                  <a:gd name="T29" fmla="*/ 924 h 310"/>
                  <a:gd name="T30" fmla="*/ 550 w 192"/>
                  <a:gd name="T31" fmla="*/ 857 h 310"/>
                  <a:gd name="T32" fmla="*/ 550 w 192"/>
                  <a:gd name="T33" fmla="*/ 779 h 310"/>
                  <a:gd name="T34" fmla="*/ 550 w 192"/>
                  <a:gd name="T35" fmla="*/ 697 h 310"/>
                  <a:gd name="T36" fmla="*/ 551 w 192"/>
                  <a:gd name="T37" fmla="*/ 616 h 310"/>
                  <a:gd name="T38" fmla="*/ 551 w 192"/>
                  <a:gd name="T39" fmla="*/ 531 h 310"/>
                  <a:gd name="T40" fmla="*/ 551 w 192"/>
                  <a:gd name="T41" fmla="*/ 446 h 310"/>
                  <a:gd name="T42" fmla="*/ 551 w 192"/>
                  <a:gd name="T43" fmla="*/ 358 h 310"/>
                  <a:gd name="T44" fmla="*/ 551 w 192"/>
                  <a:gd name="T45" fmla="*/ 284 h 310"/>
                  <a:gd name="T46" fmla="*/ 550 w 192"/>
                  <a:gd name="T47" fmla="*/ 215 h 310"/>
                  <a:gd name="T48" fmla="*/ 548 w 192"/>
                  <a:gd name="T49" fmla="*/ 160 h 310"/>
                  <a:gd name="T50" fmla="*/ 546 w 192"/>
                  <a:gd name="T51" fmla="*/ 94 h 310"/>
                  <a:gd name="T52" fmla="*/ 508 w 192"/>
                  <a:gd name="T53" fmla="*/ 52 h 310"/>
                  <a:gd name="T54" fmla="*/ 465 w 192"/>
                  <a:gd name="T55" fmla="*/ 26 h 310"/>
                  <a:gd name="T56" fmla="*/ 411 w 192"/>
                  <a:gd name="T57" fmla="*/ 3 h 310"/>
                  <a:gd name="T58" fmla="*/ 345 w 192"/>
                  <a:gd name="T59" fmla="*/ 0 h 310"/>
                  <a:gd name="T60" fmla="*/ 273 w 192"/>
                  <a:gd name="T61" fmla="*/ 2 h 310"/>
                  <a:gd name="T62" fmla="*/ 214 w 192"/>
                  <a:gd name="T63" fmla="*/ 23 h 310"/>
                  <a:gd name="T64" fmla="*/ 152 w 192"/>
                  <a:gd name="T65" fmla="*/ 69 h 310"/>
                  <a:gd name="T66" fmla="*/ 104 w 192"/>
                  <a:gd name="T67" fmla="*/ 142 h 310"/>
                  <a:gd name="T68" fmla="*/ 80 w 192"/>
                  <a:gd name="T69" fmla="*/ 185 h 310"/>
                  <a:gd name="T70" fmla="*/ 67 w 192"/>
                  <a:gd name="T71" fmla="*/ 242 h 310"/>
                  <a:gd name="T72" fmla="*/ 53 w 192"/>
                  <a:gd name="T73" fmla="*/ 304 h 310"/>
                  <a:gd name="T74" fmla="*/ 43 w 192"/>
                  <a:gd name="T75" fmla="*/ 373 h 310"/>
                  <a:gd name="T76" fmla="*/ 33 w 192"/>
                  <a:gd name="T77" fmla="*/ 447 h 310"/>
                  <a:gd name="T78" fmla="*/ 23 w 192"/>
                  <a:gd name="T79" fmla="*/ 529 h 310"/>
                  <a:gd name="T80" fmla="*/ 18 w 192"/>
                  <a:gd name="T81" fmla="*/ 605 h 310"/>
                  <a:gd name="T82" fmla="*/ 14 w 192"/>
                  <a:gd name="T83" fmla="*/ 684 h 310"/>
                  <a:gd name="T84" fmla="*/ 3 w 192"/>
                  <a:gd name="T85" fmla="*/ 758 h 310"/>
                  <a:gd name="T86" fmla="*/ 2 w 192"/>
                  <a:gd name="T87" fmla="*/ 835 h 310"/>
                  <a:gd name="T88" fmla="*/ 0 w 192"/>
                  <a:gd name="T89" fmla="*/ 899 h 310"/>
                  <a:gd name="T90" fmla="*/ 0 w 192"/>
                  <a:gd name="T91" fmla="*/ 959 h 310"/>
                  <a:gd name="T92" fmla="*/ 0 w 192"/>
                  <a:gd name="T93" fmla="*/ 1007 h 310"/>
                  <a:gd name="T94" fmla="*/ 0 w 192"/>
                  <a:gd name="T95" fmla="*/ 1066 h 3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2"/>
                  <a:gd name="T145" fmla="*/ 0 h 310"/>
                  <a:gd name="T146" fmla="*/ 192 w 192"/>
                  <a:gd name="T147" fmla="*/ 310 h 3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2" h="310">
                    <a:moveTo>
                      <a:pt x="0" y="310"/>
                    </a:moveTo>
                    <a:lnTo>
                      <a:pt x="3" y="310"/>
                    </a:lnTo>
                    <a:lnTo>
                      <a:pt x="4" y="310"/>
                    </a:lnTo>
                    <a:lnTo>
                      <a:pt x="8" y="310"/>
                    </a:lnTo>
                    <a:lnTo>
                      <a:pt x="11" y="310"/>
                    </a:lnTo>
                    <a:lnTo>
                      <a:pt x="16" y="310"/>
                    </a:lnTo>
                    <a:lnTo>
                      <a:pt x="18" y="310"/>
                    </a:lnTo>
                    <a:lnTo>
                      <a:pt x="22" y="310"/>
                    </a:lnTo>
                    <a:lnTo>
                      <a:pt x="24" y="310"/>
                    </a:lnTo>
                    <a:lnTo>
                      <a:pt x="28" y="310"/>
                    </a:lnTo>
                    <a:lnTo>
                      <a:pt x="31" y="310"/>
                    </a:lnTo>
                    <a:lnTo>
                      <a:pt x="34" y="310"/>
                    </a:lnTo>
                    <a:lnTo>
                      <a:pt x="38" y="310"/>
                    </a:lnTo>
                    <a:lnTo>
                      <a:pt x="42" y="310"/>
                    </a:lnTo>
                    <a:lnTo>
                      <a:pt x="45" y="310"/>
                    </a:lnTo>
                    <a:lnTo>
                      <a:pt x="49" y="310"/>
                    </a:lnTo>
                    <a:lnTo>
                      <a:pt x="53" y="310"/>
                    </a:lnTo>
                    <a:lnTo>
                      <a:pt x="57" y="310"/>
                    </a:lnTo>
                    <a:lnTo>
                      <a:pt x="61" y="310"/>
                    </a:lnTo>
                    <a:lnTo>
                      <a:pt x="65" y="310"/>
                    </a:lnTo>
                    <a:lnTo>
                      <a:pt x="69" y="310"/>
                    </a:lnTo>
                    <a:lnTo>
                      <a:pt x="73" y="310"/>
                    </a:lnTo>
                    <a:lnTo>
                      <a:pt x="77" y="310"/>
                    </a:lnTo>
                    <a:lnTo>
                      <a:pt x="81" y="310"/>
                    </a:lnTo>
                    <a:lnTo>
                      <a:pt x="85" y="310"/>
                    </a:lnTo>
                    <a:lnTo>
                      <a:pt x="90" y="310"/>
                    </a:lnTo>
                    <a:lnTo>
                      <a:pt x="94" y="310"/>
                    </a:lnTo>
                    <a:lnTo>
                      <a:pt x="98" y="310"/>
                    </a:lnTo>
                    <a:lnTo>
                      <a:pt x="102" y="310"/>
                    </a:lnTo>
                    <a:lnTo>
                      <a:pt x="106" y="310"/>
                    </a:lnTo>
                    <a:lnTo>
                      <a:pt x="110" y="310"/>
                    </a:lnTo>
                    <a:lnTo>
                      <a:pt x="114" y="310"/>
                    </a:lnTo>
                    <a:lnTo>
                      <a:pt x="118" y="310"/>
                    </a:lnTo>
                    <a:lnTo>
                      <a:pt x="124" y="310"/>
                    </a:lnTo>
                    <a:lnTo>
                      <a:pt x="126" y="310"/>
                    </a:lnTo>
                    <a:lnTo>
                      <a:pt x="130" y="310"/>
                    </a:lnTo>
                    <a:lnTo>
                      <a:pt x="134" y="310"/>
                    </a:lnTo>
                    <a:lnTo>
                      <a:pt x="138" y="310"/>
                    </a:lnTo>
                    <a:lnTo>
                      <a:pt x="142" y="310"/>
                    </a:lnTo>
                    <a:lnTo>
                      <a:pt x="145" y="310"/>
                    </a:lnTo>
                    <a:lnTo>
                      <a:pt x="149" y="310"/>
                    </a:lnTo>
                    <a:lnTo>
                      <a:pt x="153" y="310"/>
                    </a:lnTo>
                    <a:lnTo>
                      <a:pt x="160" y="308"/>
                    </a:lnTo>
                    <a:lnTo>
                      <a:pt x="165" y="308"/>
                    </a:lnTo>
                    <a:lnTo>
                      <a:pt x="171" y="307"/>
                    </a:lnTo>
                    <a:lnTo>
                      <a:pt x="176" y="307"/>
                    </a:lnTo>
                    <a:lnTo>
                      <a:pt x="179" y="306"/>
                    </a:lnTo>
                    <a:lnTo>
                      <a:pt x="181" y="306"/>
                    </a:lnTo>
                    <a:lnTo>
                      <a:pt x="184" y="304"/>
                    </a:lnTo>
                    <a:lnTo>
                      <a:pt x="187" y="304"/>
                    </a:lnTo>
                    <a:lnTo>
                      <a:pt x="187" y="302"/>
                    </a:lnTo>
                    <a:lnTo>
                      <a:pt x="187" y="299"/>
                    </a:lnTo>
                    <a:lnTo>
                      <a:pt x="187" y="294"/>
                    </a:lnTo>
                    <a:lnTo>
                      <a:pt x="188" y="288"/>
                    </a:lnTo>
                    <a:lnTo>
                      <a:pt x="188" y="286"/>
                    </a:lnTo>
                    <a:lnTo>
                      <a:pt x="188" y="282"/>
                    </a:lnTo>
                    <a:lnTo>
                      <a:pt x="188" y="279"/>
                    </a:lnTo>
                    <a:lnTo>
                      <a:pt x="189" y="275"/>
                    </a:lnTo>
                    <a:lnTo>
                      <a:pt x="189" y="270"/>
                    </a:lnTo>
                    <a:lnTo>
                      <a:pt x="189" y="266"/>
                    </a:lnTo>
                    <a:lnTo>
                      <a:pt x="189" y="262"/>
                    </a:lnTo>
                    <a:lnTo>
                      <a:pt x="191" y="258"/>
                    </a:lnTo>
                    <a:lnTo>
                      <a:pt x="191" y="252"/>
                    </a:lnTo>
                    <a:lnTo>
                      <a:pt x="191" y="247"/>
                    </a:lnTo>
                    <a:lnTo>
                      <a:pt x="191" y="241"/>
                    </a:lnTo>
                    <a:lnTo>
                      <a:pt x="191" y="237"/>
                    </a:lnTo>
                    <a:lnTo>
                      <a:pt x="191" y="231"/>
                    </a:lnTo>
                    <a:lnTo>
                      <a:pt x="191" y="225"/>
                    </a:lnTo>
                    <a:lnTo>
                      <a:pt x="191" y="220"/>
                    </a:lnTo>
                    <a:lnTo>
                      <a:pt x="191" y="215"/>
                    </a:lnTo>
                    <a:lnTo>
                      <a:pt x="191" y="208"/>
                    </a:lnTo>
                    <a:lnTo>
                      <a:pt x="191" y="201"/>
                    </a:lnTo>
                    <a:lnTo>
                      <a:pt x="191" y="196"/>
                    </a:lnTo>
                    <a:lnTo>
                      <a:pt x="192" y="191"/>
                    </a:lnTo>
                    <a:lnTo>
                      <a:pt x="192" y="184"/>
                    </a:lnTo>
                    <a:lnTo>
                      <a:pt x="192" y="177"/>
                    </a:lnTo>
                    <a:lnTo>
                      <a:pt x="192" y="172"/>
                    </a:lnTo>
                    <a:lnTo>
                      <a:pt x="192" y="165"/>
                    </a:lnTo>
                    <a:lnTo>
                      <a:pt x="192" y="158"/>
                    </a:lnTo>
                    <a:lnTo>
                      <a:pt x="192" y="153"/>
                    </a:lnTo>
                    <a:lnTo>
                      <a:pt x="192" y="146"/>
                    </a:lnTo>
                    <a:lnTo>
                      <a:pt x="192" y="140"/>
                    </a:lnTo>
                    <a:lnTo>
                      <a:pt x="192" y="134"/>
                    </a:lnTo>
                    <a:lnTo>
                      <a:pt x="192" y="128"/>
                    </a:lnTo>
                    <a:lnTo>
                      <a:pt x="192" y="121"/>
                    </a:lnTo>
                    <a:lnTo>
                      <a:pt x="192" y="116"/>
                    </a:lnTo>
                    <a:lnTo>
                      <a:pt x="192" y="109"/>
                    </a:lnTo>
                    <a:lnTo>
                      <a:pt x="192" y="103"/>
                    </a:lnTo>
                    <a:lnTo>
                      <a:pt x="192" y="98"/>
                    </a:lnTo>
                    <a:lnTo>
                      <a:pt x="192" y="93"/>
                    </a:lnTo>
                    <a:lnTo>
                      <a:pt x="192" y="87"/>
                    </a:lnTo>
                    <a:lnTo>
                      <a:pt x="192" y="82"/>
                    </a:lnTo>
                    <a:lnTo>
                      <a:pt x="192" y="77"/>
                    </a:lnTo>
                    <a:lnTo>
                      <a:pt x="192" y="73"/>
                    </a:lnTo>
                    <a:lnTo>
                      <a:pt x="191" y="67"/>
                    </a:lnTo>
                    <a:lnTo>
                      <a:pt x="191" y="62"/>
                    </a:lnTo>
                    <a:lnTo>
                      <a:pt x="191" y="58"/>
                    </a:lnTo>
                    <a:lnTo>
                      <a:pt x="191" y="53"/>
                    </a:lnTo>
                    <a:lnTo>
                      <a:pt x="191" y="49"/>
                    </a:lnTo>
                    <a:lnTo>
                      <a:pt x="189" y="45"/>
                    </a:lnTo>
                    <a:lnTo>
                      <a:pt x="189" y="42"/>
                    </a:lnTo>
                    <a:lnTo>
                      <a:pt x="189" y="38"/>
                    </a:lnTo>
                    <a:lnTo>
                      <a:pt x="188" y="32"/>
                    </a:lnTo>
                    <a:lnTo>
                      <a:pt x="188" y="27"/>
                    </a:lnTo>
                    <a:lnTo>
                      <a:pt x="187" y="24"/>
                    </a:lnTo>
                    <a:lnTo>
                      <a:pt x="187" y="22"/>
                    </a:lnTo>
                    <a:lnTo>
                      <a:pt x="181" y="18"/>
                    </a:lnTo>
                    <a:lnTo>
                      <a:pt x="176" y="15"/>
                    </a:lnTo>
                    <a:lnTo>
                      <a:pt x="173" y="12"/>
                    </a:lnTo>
                    <a:lnTo>
                      <a:pt x="169" y="11"/>
                    </a:lnTo>
                    <a:lnTo>
                      <a:pt x="165" y="10"/>
                    </a:lnTo>
                    <a:lnTo>
                      <a:pt x="161" y="8"/>
                    </a:lnTo>
                    <a:lnTo>
                      <a:pt x="157" y="7"/>
                    </a:lnTo>
                    <a:lnTo>
                      <a:pt x="152" y="4"/>
                    </a:lnTo>
                    <a:lnTo>
                      <a:pt x="146" y="3"/>
                    </a:lnTo>
                    <a:lnTo>
                      <a:pt x="142" y="3"/>
                    </a:lnTo>
                    <a:lnTo>
                      <a:pt x="136" y="2"/>
                    </a:lnTo>
                    <a:lnTo>
                      <a:pt x="130" y="2"/>
                    </a:lnTo>
                    <a:lnTo>
                      <a:pt x="125" y="0"/>
                    </a:lnTo>
                    <a:lnTo>
                      <a:pt x="120" y="0"/>
                    </a:lnTo>
                    <a:lnTo>
                      <a:pt x="114" y="0"/>
                    </a:lnTo>
                    <a:lnTo>
                      <a:pt x="108" y="0"/>
                    </a:lnTo>
                    <a:lnTo>
                      <a:pt x="102" y="0"/>
                    </a:lnTo>
                    <a:lnTo>
                      <a:pt x="95" y="2"/>
                    </a:lnTo>
                    <a:lnTo>
                      <a:pt x="90" y="2"/>
                    </a:lnTo>
                    <a:lnTo>
                      <a:pt x="83" y="3"/>
                    </a:lnTo>
                    <a:lnTo>
                      <a:pt x="78" y="6"/>
                    </a:lnTo>
                    <a:lnTo>
                      <a:pt x="74" y="7"/>
                    </a:lnTo>
                    <a:lnTo>
                      <a:pt x="67" y="10"/>
                    </a:lnTo>
                    <a:lnTo>
                      <a:pt x="62" y="12"/>
                    </a:lnTo>
                    <a:lnTo>
                      <a:pt x="57" y="16"/>
                    </a:lnTo>
                    <a:lnTo>
                      <a:pt x="53" y="20"/>
                    </a:lnTo>
                    <a:lnTo>
                      <a:pt x="47" y="23"/>
                    </a:lnTo>
                    <a:lnTo>
                      <a:pt x="43" y="28"/>
                    </a:lnTo>
                    <a:lnTo>
                      <a:pt x="39" y="34"/>
                    </a:lnTo>
                    <a:lnTo>
                      <a:pt x="36" y="41"/>
                    </a:lnTo>
                    <a:lnTo>
                      <a:pt x="34" y="42"/>
                    </a:lnTo>
                    <a:lnTo>
                      <a:pt x="32" y="46"/>
                    </a:lnTo>
                    <a:lnTo>
                      <a:pt x="31" y="49"/>
                    </a:lnTo>
                    <a:lnTo>
                      <a:pt x="28" y="53"/>
                    </a:lnTo>
                    <a:lnTo>
                      <a:pt x="27" y="57"/>
                    </a:lnTo>
                    <a:lnTo>
                      <a:pt x="26" y="61"/>
                    </a:lnTo>
                    <a:lnTo>
                      <a:pt x="24" y="65"/>
                    </a:lnTo>
                    <a:lnTo>
                      <a:pt x="23" y="69"/>
                    </a:lnTo>
                    <a:lnTo>
                      <a:pt x="22" y="73"/>
                    </a:lnTo>
                    <a:lnTo>
                      <a:pt x="20" y="78"/>
                    </a:lnTo>
                    <a:lnTo>
                      <a:pt x="19" y="82"/>
                    </a:lnTo>
                    <a:lnTo>
                      <a:pt x="18" y="87"/>
                    </a:lnTo>
                    <a:lnTo>
                      <a:pt x="18" y="91"/>
                    </a:lnTo>
                    <a:lnTo>
                      <a:pt x="16" y="97"/>
                    </a:lnTo>
                    <a:lnTo>
                      <a:pt x="15" y="102"/>
                    </a:lnTo>
                    <a:lnTo>
                      <a:pt x="15" y="107"/>
                    </a:lnTo>
                    <a:lnTo>
                      <a:pt x="12" y="113"/>
                    </a:lnTo>
                    <a:lnTo>
                      <a:pt x="12" y="118"/>
                    </a:lnTo>
                    <a:lnTo>
                      <a:pt x="11" y="124"/>
                    </a:lnTo>
                    <a:lnTo>
                      <a:pt x="11" y="129"/>
                    </a:lnTo>
                    <a:lnTo>
                      <a:pt x="10" y="134"/>
                    </a:lnTo>
                    <a:lnTo>
                      <a:pt x="10" y="140"/>
                    </a:lnTo>
                    <a:lnTo>
                      <a:pt x="8" y="145"/>
                    </a:lnTo>
                    <a:lnTo>
                      <a:pt x="8" y="152"/>
                    </a:lnTo>
                    <a:lnTo>
                      <a:pt x="7" y="157"/>
                    </a:lnTo>
                    <a:lnTo>
                      <a:pt x="7" y="162"/>
                    </a:lnTo>
                    <a:lnTo>
                      <a:pt x="6" y="169"/>
                    </a:lnTo>
                    <a:lnTo>
                      <a:pt x="6" y="174"/>
                    </a:lnTo>
                    <a:lnTo>
                      <a:pt x="6" y="180"/>
                    </a:lnTo>
                    <a:lnTo>
                      <a:pt x="4" y="187"/>
                    </a:lnTo>
                    <a:lnTo>
                      <a:pt x="4" y="192"/>
                    </a:lnTo>
                    <a:lnTo>
                      <a:pt x="4" y="197"/>
                    </a:lnTo>
                    <a:lnTo>
                      <a:pt x="3" y="203"/>
                    </a:lnTo>
                    <a:lnTo>
                      <a:pt x="3" y="208"/>
                    </a:lnTo>
                    <a:lnTo>
                      <a:pt x="3" y="213"/>
                    </a:lnTo>
                    <a:lnTo>
                      <a:pt x="3" y="219"/>
                    </a:lnTo>
                    <a:lnTo>
                      <a:pt x="2" y="224"/>
                    </a:lnTo>
                    <a:lnTo>
                      <a:pt x="2" y="229"/>
                    </a:lnTo>
                    <a:lnTo>
                      <a:pt x="2" y="235"/>
                    </a:lnTo>
                    <a:lnTo>
                      <a:pt x="2" y="240"/>
                    </a:lnTo>
                    <a:lnTo>
                      <a:pt x="0" y="244"/>
                    </a:lnTo>
                    <a:lnTo>
                      <a:pt x="0" y="250"/>
                    </a:lnTo>
                    <a:lnTo>
                      <a:pt x="0" y="254"/>
                    </a:lnTo>
                    <a:lnTo>
                      <a:pt x="0" y="259"/>
                    </a:lnTo>
                    <a:lnTo>
                      <a:pt x="0" y="263"/>
                    </a:lnTo>
                    <a:lnTo>
                      <a:pt x="0" y="267"/>
                    </a:lnTo>
                    <a:lnTo>
                      <a:pt x="0" y="271"/>
                    </a:lnTo>
                    <a:lnTo>
                      <a:pt x="0" y="276"/>
                    </a:lnTo>
                    <a:lnTo>
                      <a:pt x="0" y="279"/>
                    </a:lnTo>
                    <a:lnTo>
                      <a:pt x="0" y="283"/>
                    </a:lnTo>
                    <a:lnTo>
                      <a:pt x="0" y="286"/>
                    </a:lnTo>
                    <a:lnTo>
                      <a:pt x="0" y="290"/>
                    </a:lnTo>
                    <a:lnTo>
                      <a:pt x="0" y="295"/>
                    </a:lnTo>
                    <a:lnTo>
                      <a:pt x="0" y="300"/>
                    </a:lnTo>
                    <a:lnTo>
                      <a:pt x="0" y="304"/>
                    </a:lnTo>
                    <a:lnTo>
                      <a:pt x="0" y="307"/>
                    </a:lnTo>
                    <a:lnTo>
                      <a:pt x="0" y="308"/>
                    </a:lnTo>
                    <a:lnTo>
                      <a:pt x="0" y="310"/>
                    </a:lnTo>
                    <a:close/>
                  </a:path>
                </a:pathLst>
              </a:custGeom>
              <a:solidFill>
                <a:srgbClr val="C73D3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08" name="Freeform 110">
                <a:extLst>
                  <a:ext uri="{FF2B5EF4-FFF2-40B4-BE49-F238E27FC236}">
                    <a16:creationId xmlns:a16="http://schemas.microsoft.com/office/drawing/2014/main" id="{9331483B-D38B-4777-85DB-CF9A27882292}"/>
                  </a:ext>
                </a:extLst>
              </p:cNvPr>
              <p:cNvSpPr>
                <a:spLocks/>
              </p:cNvSpPr>
              <p:nvPr/>
            </p:nvSpPr>
            <p:spPr bwMode="auto">
              <a:xfrm>
                <a:off x="3621" y="1298"/>
                <a:ext cx="24" cy="378"/>
              </a:xfrm>
              <a:custGeom>
                <a:avLst/>
                <a:gdLst>
                  <a:gd name="T0" fmla="*/ 0 w 21"/>
                  <a:gd name="T1" fmla="*/ 15 h 327"/>
                  <a:gd name="T2" fmla="*/ 0 w 21"/>
                  <a:gd name="T3" fmla="*/ 49 h 327"/>
                  <a:gd name="T4" fmla="*/ 0 w 21"/>
                  <a:gd name="T5" fmla="*/ 91 h 327"/>
                  <a:gd name="T6" fmla="*/ 0 w 21"/>
                  <a:gd name="T7" fmla="*/ 143 h 327"/>
                  <a:gd name="T8" fmla="*/ 1 w 21"/>
                  <a:gd name="T9" fmla="*/ 205 h 327"/>
                  <a:gd name="T10" fmla="*/ 1 w 21"/>
                  <a:gd name="T11" fmla="*/ 264 h 327"/>
                  <a:gd name="T12" fmla="*/ 1 w 21"/>
                  <a:gd name="T13" fmla="*/ 330 h 327"/>
                  <a:gd name="T14" fmla="*/ 3 w 21"/>
                  <a:gd name="T15" fmla="*/ 386 h 327"/>
                  <a:gd name="T16" fmla="*/ 3 w 21"/>
                  <a:gd name="T17" fmla="*/ 444 h 327"/>
                  <a:gd name="T18" fmla="*/ 3 w 21"/>
                  <a:gd name="T19" fmla="*/ 485 h 327"/>
                  <a:gd name="T20" fmla="*/ 1 w 21"/>
                  <a:gd name="T21" fmla="*/ 524 h 327"/>
                  <a:gd name="T22" fmla="*/ 0 w 21"/>
                  <a:gd name="T23" fmla="*/ 581 h 327"/>
                  <a:gd name="T24" fmla="*/ 0 w 21"/>
                  <a:gd name="T25" fmla="*/ 621 h 327"/>
                  <a:gd name="T26" fmla="*/ 0 w 21"/>
                  <a:gd name="T27" fmla="*/ 659 h 327"/>
                  <a:gd name="T28" fmla="*/ 0 w 21"/>
                  <a:gd name="T29" fmla="*/ 698 h 327"/>
                  <a:gd name="T30" fmla="*/ 0 w 21"/>
                  <a:gd name="T31" fmla="*/ 734 h 327"/>
                  <a:gd name="T32" fmla="*/ 0 w 21"/>
                  <a:gd name="T33" fmla="*/ 778 h 327"/>
                  <a:gd name="T34" fmla="*/ 0 w 21"/>
                  <a:gd name="T35" fmla="*/ 820 h 327"/>
                  <a:gd name="T36" fmla="*/ 0 w 21"/>
                  <a:gd name="T37" fmla="*/ 864 h 327"/>
                  <a:gd name="T38" fmla="*/ 0 w 21"/>
                  <a:gd name="T39" fmla="*/ 899 h 327"/>
                  <a:gd name="T40" fmla="*/ 0 w 21"/>
                  <a:gd name="T41" fmla="*/ 942 h 327"/>
                  <a:gd name="T42" fmla="*/ 0 w 21"/>
                  <a:gd name="T43" fmla="*/ 981 h 327"/>
                  <a:gd name="T44" fmla="*/ 0 w 21"/>
                  <a:gd name="T45" fmla="*/ 1015 h 327"/>
                  <a:gd name="T46" fmla="*/ 0 w 21"/>
                  <a:gd name="T47" fmla="*/ 1076 h 327"/>
                  <a:gd name="T48" fmla="*/ 0 w 21"/>
                  <a:gd name="T49" fmla="*/ 1119 h 327"/>
                  <a:gd name="T50" fmla="*/ 0 w 21"/>
                  <a:gd name="T51" fmla="*/ 1142 h 327"/>
                  <a:gd name="T52" fmla="*/ 45 w 21"/>
                  <a:gd name="T53" fmla="*/ 1145 h 327"/>
                  <a:gd name="T54" fmla="*/ 45 w 21"/>
                  <a:gd name="T55" fmla="*/ 1122 h 327"/>
                  <a:gd name="T56" fmla="*/ 45 w 21"/>
                  <a:gd name="T57" fmla="*/ 1076 h 327"/>
                  <a:gd name="T58" fmla="*/ 45 w 21"/>
                  <a:gd name="T59" fmla="*/ 1029 h 327"/>
                  <a:gd name="T60" fmla="*/ 45 w 21"/>
                  <a:gd name="T61" fmla="*/ 993 h 327"/>
                  <a:gd name="T62" fmla="*/ 45 w 21"/>
                  <a:gd name="T63" fmla="*/ 956 h 327"/>
                  <a:gd name="T64" fmla="*/ 45 w 21"/>
                  <a:gd name="T65" fmla="*/ 914 h 327"/>
                  <a:gd name="T66" fmla="*/ 45 w 21"/>
                  <a:gd name="T67" fmla="*/ 872 h 327"/>
                  <a:gd name="T68" fmla="*/ 45 w 21"/>
                  <a:gd name="T69" fmla="*/ 830 h 327"/>
                  <a:gd name="T70" fmla="*/ 45 w 21"/>
                  <a:gd name="T71" fmla="*/ 791 h 327"/>
                  <a:gd name="T72" fmla="*/ 45 w 21"/>
                  <a:gd name="T73" fmla="*/ 742 h 327"/>
                  <a:gd name="T74" fmla="*/ 45 w 21"/>
                  <a:gd name="T75" fmla="*/ 698 h 327"/>
                  <a:gd name="T76" fmla="*/ 45 w 21"/>
                  <a:gd name="T77" fmla="*/ 659 h 327"/>
                  <a:gd name="T78" fmla="*/ 45 w 21"/>
                  <a:gd name="T79" fmla="*/ 621 h 327"/>
                  <a:gd name="T80" fmla="*/ 45 w 21"/>
                  <a:gd name="T81" fmla="*/ 589 h 327"/>
                  <a:gd name="T82" fmla="*/ 45 w 21"/>
                  <a:gd name="T83" fmla="*/ 548 h 327"/>
                  <a:gd name="T84" fmla="*/ 45 w 21"/>
                  <a:gd name="T85" fmla="*/ 511 h 327"/>
                  <a:gd name="T86" fmla="*/ 47 w 21"/>
                  <a:gd name="T87" fmla="*/ 485 h 327"/>
                  <a:gd name="T88" fmla="*/ 47 w 21"/>
                  <a:gd name="T89" fmla="*/ 447 h 327"/>
                  <a:gd name="T90" fmla="*/ 47 w 21"/>
                  <a:gd name="T91" fmla="*/ 402 h 327"/>
                  <a:gd name="T92" fmla="*/ 45 w 21"/>
                  <a:gd name="T93" fmla="*/ 342 h 327"/>
                  <a:gd name="T94" fmla="*/ 45 w 21"/>
                  <a:gd name="T95" fmla="*/ 273 h 327"/>
                  <a:gd name="T96" fmla="*/ 43 w 21"/>
                  <a:gd name="T97" fmla="*/ 206 h 327"/>
                  <a:gd name="T98" fmla="*/ 43 w 21"/>
                  <a:gd name="T99" fmla="*/ 144 h 327"/>
                  <a:gd name="T100" fmla="*/ 43 w 21"/>
                  <a:gd name="T101" fmla="*/ 91 h 327"/>
                  <a:gd name="T102" fmla="*/ 43 w 21"/>
                  <a:gd name="T103" fmla="*/ 49 h 327"/>
                  <a:gd name="T104" fmla="*/ 43 w 21"/>
                  <a:gd name="T105" fmla="*/ 3 h 327"/>
                  <a:gd name="T106" fmla="*/ 0 w 21"/>
                  <a:gd name="T107" fmla="*/ 0 h 3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
                  <a:gd name="T163" fmla="*/ 0 h 327"/>
                  <a:gd name="T164" fmla="*/ 21 w 21"/>
                  <a:gd name="T165" fmla="*/ 327 h 3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 h="327">
                    <a:moveTo>
                      <a:pt x="0" y="0"/>
                    </a:moveTo>
                    <a:lnTo>
                      <a:pt x="0" y="0"/>
                    </a:lnTo>
                    <a:lnTo>
                      <a:pt x="0" y="4"/>
                    </a:lnTo>
                    <a:lnTo>
                      <a:pt x="0" y="6"/>
                    </a:lnTo>
                    <a:lnTo>
                      <a:pt x="0" y="10"/>
                    </a:lnTo>
                    <a:lnTo>
                      <a:pt x="0" y="14"/>
                    </a:lnTo>
                    <a:lnTo>
                      <a:pt x="0" y="18"/>
                    </a:lnTo>
                    <a:lnTo>
                      <a:pt x="0" y="21"/>
                    </a:lnTo>
                    <a:lnTo>
                      <a:pt x="0" y="26"/>
                    </a:lnTo>
                    <a:lnTo>
                      <a:pt x="0" y="30"/>
                    </a:lnTo>
                    <a:lnTo>
                      <a:pt x="0" y="35"/>
                    </a:lnTo>
                    <a:lnTo>
                      <a:pt x="0" y="41"/>
                    </a:lnTo>
                    <a:lnTo>
                      <a:pt x="0" y="46"/>
                    </a:lnTo>
                    <a:lnTo>
                      <a:pt x="0" y="51"/>
                    </a:lnTo>
                    <a:lnTo>
                      <a:pt x="1" y="58"/>
                    </a:lnTo>
                    <a:lnTo>
                      <a:pt x="1" y="63"/>
                    </a:lnTo>
                    <a:lnTo>
                      <a:pt x="1" y="70"/>
                    </a:lnTo>
                    <a:lnTo>
                      <a:pt x="1" y="75"/>
                    </a:lnTo>
                    <a:lnTo>
                      <a:pt x="1" y="82"/>
                    </a:lnTo>
                    <a:lnTo>
                      <a:pt x="1" y="88"/>
                    </a:lnTo>
                    <a:lnTo>
                      <a:pt x="1" y="94"/>
                    </a:lnTo>
                    <a:lnTo>
                      <a:pt x="1" y="100"/>
                    </a:lnTo>
                    <a:lnTo>
                      <a:pt x="3" y="106"/>
                    </a:lnTo>
                    <a:lnTo>
                      <a:pt x="3" y="110"/>
                    </a:lnTo>
                    <a:lnTo>
                      <a:pt x="3" y="116"/>
                    </a:lnTo>
                    <a:lnTo>
                      <a:pt x="3" y="121"/>
                    </a:lnTo>
                    <a:lnTo>
                      <a:pt x="3" y="126"/>
                    </a:lnTo>
                    <a:lnTo>
                      <a:pt x="3" y="130"/>
                    </a:lnTo>
                    <a:lnTo>
                      <a:pt x="3" y="134"/>
                    </a:lnTo>
                    <a:lnTo>
                      <a:pt x="3" y="138"/>
                    </a:lnTo>
                    <a:lnTo>
                      <a:pt x="3" y="142"/>
                    </a:lnTo>
                    <a:lnTo>
                      <a:pt x="1" y="145"/>
                    </a:lnTo>
                    <a:lnTo>
                      <a:pt x="1" y="149"/>
                    </a:lnTo>
                    <a:lnTo>
                      <a:pt x="1" y="155"/>
                    </a:lnTo>
                    <a:lnTo>
                      <a:pt x="1" y="160"/>
                    </a:lnTo>
                    <a:lnTo>
                      <a:pt x="0" y="165"/>
                    </a:lnTo>
                    <a:lnTo>
                      <a:pt x="0" y="171"/>
                    </a:lnTo>
                    <a:lnTo>
                      <a:pt x="0" y="173"/>
                    </a:lnTo>
                    <a:lnTo>
                      <a:pt x="0" y="177"/>
                    </a:lnTo>
                    <a:lnTo>
                      <a:pt x="0" y="181"/>
                    </a:lnTo>
                    <a:lnTo>
                      <a:pt x="0" y="184"/>
                    </a:lnTo>
                    <a:lnTo>
                      <a:pt x="0" y="188"/>
                    </a:lnTo>
                    <a:lnTo>
                      <a:pt x="0" y="192"/>
                    </a:lnTo>
                    <a:lnTo>
                      <a:pt x="0" y="195"/>
                    </a:lnTo>
                    <a:lnTo>
                      <a:pt x="0" y="199"/>
                    </a:lnTo>
                    <a:lnTo>
                      <a:pt x="0" y="203"/>
                    </a:lnTo>
                    <a:lnTo>
                      <a:pt x="0" y="207"/>
                    </a:lnTo>
                    <a:lnTo>
                      <a:pt x="0" y="209"/>
                    </a:lnTo>
                    <a:lnTo>
                      <a:pt x="0" y="213"/>
                    </a:lnTo>
                    <a:lnTo>
                      <a:pt x="0" y="217"/>
                    </a:lnTo>
                    <a:lnTo>
                      <a:pt x="0" y="222"/>
                    </a:lnTo>
                    <a:lnTo>
                      <a:pt x="0" y="226"/>
                    </a:lnTo>
                    <a:lnTo>
                      <a:pt x="0" y="230"/>
                    </a:lnTo>
                    <a:lnTo>
                      <a:pt x="0" y="234"/>
                    </a:lnTo>
                    <a:lnTo>
                      <a:pt x="0" y="238"/>
                    </a:lnTo>
                    <a:lnTo>
                      <a:pt x="0" y="242"/>
                    </a:lnTo>
                    <a:lnTo>
                      <a:pt x="0" y="246"/>
                    </a:lnTo>
                    <a:lnTo>
                      <a:pt x="0" y="250"/>
                    </a:lnTo>
                    <a:lnTo>
                      <a:pt x="0" y="254"/>
                    </a:lnTo>
                    <a:lnTo>
                      <a:pt x="0" y="256"/>
                    </a:lnTo>
                    <a:lnTo>
                      <a:pt x="0" y="260"/>
                    </a:lnTo>
                    <a:lnTo>
                      <a:pt x="0" y="264"/>
                    </a:lnTo>
                    <a:lnTo>
                      <a:pt x="0" y="268"/>
                    </a:lnTo>
                    <a:lnTo>
                      <a:pt x="0" y="271"/>
                    </a:lnTo>
                    <a:lnTo>
                      <a:pt x="0" y="275"/>
                    </a:lnTo>
                    <a:lnTo>
                      <a:pt x="0" y="279"/>
                    </a:lnTo>
                    <a:lnTo>
                      <a:pt x="0" y="282"/>
                    </a:lnTo>
                    <a:lnTo>
                      <a:pt x="0" y="286"/>
                    </a:lnTo>
                    <a:lnTo>
                      <a:pt x="0" y="289"/>
                    </a:lnTo>
                    <a:lnTo>
                      <a:pt x="0" y="295"/>
                    </a:lnTo>
                    <a:lnTo>
                      <a:pt x="0" y="301"/>
                    </a:lnTo>
                    <a:lnTo>
                      <a:pt x="0" y="306"/>
                    </a:lnTo>
                    <a:lnTo>
                      <a:pt x="0" y="310"/>
                    </a:lnTo>
                    <a:lnTo>
                      <a:pt x="0" y="314"/>
                    </a:lnTo>
                    <a:lnTo>
                      <a:pt x="0" y="318"/>
                    </a:lnTo>
                    <a:lnTo>
                      <a:pt x="0" y="321"/>
                    </a:lnTo>
                    <a:lnTo>
                      <a:pt x="0" y="323"/>
                    </a:lnTo>
                    <a:lnTo>
                      <a:pt x="0" y="325"/>
                    </a:lnTo>
                    <a:lnTo>
                      <a:pt x="1" y="325"/>
                    </a:lnTo>
                    <a:lnTo>
                      <a:pt x="21" y="327"/>
                    </a:lnTo>
                    <a:lnTo>
                      <a:pt x="20" y="326"/>
                    </a:lnTo>
                    <a:lnTo>
                      <a:pt x="20" y="325"/>
                    </a:lnTo>
                    <a:lnTo>
                      <a:pt x="20" y="322"/>
                    </a:lnTo>
                    <a:lnTo>
                      <a:pt x="20" y="319"/>
                    </a:lnTo>
                    <a:lnTo>
                      <a:pt x="20" y="315"/>
                    </a:lnTo>
                    <a:lnTo>
                      <a:pt x="20" y="311"/>
                    </a:lnTo>
                    <a:lnTo>
                      <a:pt x="20" y="306"/>
                    </a:lnTo>
                    <a:lnTo>
                      <a:pt x="20" y="301"/>
                    </a:lnTo>
                    <a:lnTo>
                      <a:pt x="20" y="297"/>
                    </a:lnTo>
                    <a:lnTo>
                      <a:pt x="20" y="293"/>
                    </a:lnTo>
                    <a:lnTo>
                      <a:pt x="20" y="290"/>
                    </a:lnTo>
                    <a:lnTo>
                      <a:pt x="20" y="286"/>
                    </a:lnTo>
                    <a:lnTo>
                      <a:pt x="20" y="283"/>
                    </a:lnTo>
                    <a:lnTo>
                      <a:pt x="20" y="279"/>
                    </a:lnTo>
                    <a:lnTo>
                      <a:pt x="20" y="275"/>
                    </a:lnTo>
                    <a:lnTo>
                      <a:pt x="20" y="272"/>
                    </a:lnTo>
                    <a:lnTo>
                      <a:pt x="20" y="268"/>
                    </a:lnTo>
                    <a:lnTo>
                      <a:pt x="20" y="264"/>
                    </a:lnTo>
                    <a:lnTo>
                      <a:pt x="20" y="260"/>
                    </a:lnTo>
                    <a:lnTo>
                      <a:pt x="20" y="256"/>
                    </a:lnTo>
                    <a:lnTo>
                      <a:pt x="20" y="252"/>
                    </a:lnTo>
                    <a:lnTo>
                      <a:pt x="20" y="248"/>
                    </a:lnTo>
                    <a:lnTo>
                      <a:pt x="20" y="244"/>
                    </a:lnTo>
                    <a:lnTo>
                      <a:pt x="20" y="240"/>
                    </a:lnTo>
                    <a:lnTo>
                      <a:pt x="20" y="236"/>
                    </a:lnTo>
                    <a:lnTo>
                      <a:pt x="20" y="232"/>
                    </a:lnTo>
                    <a:lnTo>
                      <a:pt x="20" y="228"/>
                    </a:lnTo>
                    <a:lnTo>
                      <a:pt x="20" y="224"/>
                    </a:lnTo>
                    <a:lnTo>
                      <a:pt x="20" y="219"/>
                    </a:lnTo>
                    <a:lnTo>
                      <a:pt x="20" y="215"/>
                    </a:lnTo>
                    <a:lnTo>
                      <a:pt x="20" y="211"/>
                    </a:lnTo>
                    <a:lnTo>
                      <a:pt x="20" y="208"/>
                    </a:lnTo>
                    <a:lnTo>
                      <a:pt x="20" y="204"/>
                    </a:lnTo>
                    <a:lnTo>
                      <a:pt x="20" y="199"/>
                    </a:lnTo>
                    <a:lnTo>
                      <a:pt x="20" y="195"/>
                    </a:lnTo>
                    <a:lnTo>
                      <a:pt x="20" y="192"/>
                    </a:lnTo>
                    <a:lnTo>
                      <a:pt x="20" y="188"/>
                    </a:lnTo>
                    <a:lnTo>
                      <a:pt x="20" y="184"/>
                    </a:lnTo>
                    <a:lnTo>
                      <a:pt x="20" y="181"/>
                    </a:lnTo>
                    <a:lnTo>
                      <a:pt x="20" y="177"/>
                    </a:lnTo>
                    <a:lnTo>
                      <a:pt x="20" y="175"/>
                    </a:lnTo>
                    <a:lnTo>
                      <a:pt x="20" y="171"/>
                    </a:lnTo>
                    <a:lnTo>
                      <a:pt x="20" y="168"/>
                    </a:lnTo>
                    <a:lnTo>
                      <a:pt x="20" y="165"/>
                    </a:lnTo>
                    <a:lnTo>
                      <a:pt x="20" y="160"/>
                    </a:lnTo>
                    <a:lnTo>
                      <a:pt x="20" y="156"/>
                    </a:lnTo>
                    <a:lnTo>
                      <a:pt x="20" y="150"/>
                    </a:lnTo>
                    <a:lnTo>
                      <a:pt x="20" y="148"/>
                    </a:lnTo>
                    <a:lnTo>
                      <a:pt x="20" y="145"/>
                    </a:lnTo>
                    <a:lnTo>
                      <a:pt x="21" y="144"/>
                    </a:lnTo>
                    <a:lnTo>
                      <a:pt x="21" y="141"/>
                    </a:lnTo>
                    <a:lnTo>
                      <a:pt x="21" y="138"/>
                    </a:lnTo>
                    <a:lnTo>
                      <a:pt x="21" y="136"/>
                    </a:lnTo>
                    <a:lnTo>
                      <a:pt x="21" y="132"/>
                    </a:lnTo>
                    <a:lnTo>
                      <a:pt x="21" y="128"/>
                    </a:lnTo>
                    <a:lnTo>
                      <a:pt x="21" y="124"/>
                    </a:lnTo>
                    <a:lnTo>
                      <a:pt x="21" y="118"/>
                    </a:lnTo>
                    <a:lnTo>
                      <a:pt x="21" y="114"/>
                    </a:lnTo>
                    <a:lnTo>
                      <a:pt x="20" y="108"/>
                    </a:lnTo>
                    <a:lnTo>
                      <a:pt x="20" y="102"/>
                    </a:lnTo>
                    <a:lnTo>
                      <a:pt x="20" y="97"/>
                    </a:lnTo>
                    <a:lnTo>
                      <a:pt x="20" y="90"/>
                    </a:lnTo>
                    <a:lnTo>
                      <a:pt x="20" y="85"/>
                    </a:lnTo>
                    <a:lnTo>
                      <a:pt x="20" y="78"/>
                    </a:lnTo>
                    <a:lnTo>
                      <a:pt x="20" y="73"/>
                    </a:lnTo>
                    <a:lnTo>
                      <a:pt x="20" y="66"/>
                    </a:lnTo>
                    <a:lnTo>
                      <a:pt x="19" y="59"/>
                    </a:lnTo>
                    <a:lnTo>
                      <a:pt x="19" y="54"/>
                    </a:lnTo>
                    <a:lnTo>
                      <a:pt x="19" y="47"/>
                    </a:lnTo>
                    <a:lnTo>
                      <a:pt x="19" y="42"/>
                    </a:lnTo>
                    <a:lnTo>
                      <a:pt x="19" y="37"/>
                    </a:lnTo>
                    <a:lnTo>
                      <a:pt x="19" y="31"/>
                    </a:lnTo>
                    <a:lnTo>
                      <a:pt x="19" y="26"/>
                    </a:lnTo>
                    <a:lnTo>
                      <a:pt x="19" y="22"/>
                    </a:lnTo>
                    <a:lnTo>
                      <a:pt x="19" y="18"/>
                    </a:lnTo>
                    <a:lnTo>
                      <a:pt x="19" y="14"/>
                    </a:lnTo>
                    <a:lnTo>
                      <a:pt x="19" y="10"/>
                    </a:lnTo>
                    <a:lnTo>
                      <a:pt x="19" y="8"/>
                    </a:lnTo>
                    <a:lnTo>
                      <a:pt x="19" y="3"/>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09" name="Freeform 111">
                <a:extLst>
                  <a:ext uri="{FF2B5EF4-FFF2-40B4-BE49-F238E27FC236}">
                    <a16:creationId xmlns:a16="http://schemas.microsoft.com/office/drawing/2014/main" id="{4D4AC3AC-0B57-41D0-958E-85C428462371}"/>
                  </a:ext>
                </a:extLst>
              </p:cNvPr>
              <p:cNvSpPr>
                <a:spLocks/>
              </p:cNvSpPr>
              <p:nvPr/>
            </p:nvSpPr>
            <p:spPr bwMode="auto">
              <a:xfrm>
                <a:off x="3691" y="1306"/>
                <a:ext cx="24" cy="325"/>
              </a:xfrm>
              <a:custGeom>
                <a:avLst/>
                <a:gdLst>
                  <a:gd name="T0" fmla="*/ 0 w 34"/>
                  <a:gd name="T1" fmla="*/ 21 h 278"/>
                  <a:gd name="T2" fmla="*/ 0 w 34"/>
                  <a:gd name="T3" fmla="*/ 61 h 278"/>
                  <a:gd name="T4" fmla="*/ 0 w 34"/>
                  <a:gd name="T5" fmla="*/ 123 h 278"/>
                  <a:gd name="T6" fmla="*/ 2 w 34"/>
                  <a:gd name="T7" fmla="*/ 159 h 278"/>
                  <a:gd name="T8" fmla="*/ 2 w 34"/>
                  <a:gd name="T9" fmla="*/ 196 h 278"/>
                  <a:gd name="T10" fmla="*/ 3 w 34"/>
                  <a:gd name="T11" fmla="*/ 230 h 278"/>
                  <a:gd name="T12" fmla="*/ 3 w 34"/>
                  <a:gd name="T13" fmla="*/ 280 h 278"/>
                  <a:gd name="T14" fmla="*/ 3 w 34"/>
                  <a:gd name="T15" fmla="*/ 312 h 278"/>
                  <a:gd name="T16" fmla="*/ 4 w 34"/>
                  <a:gd name="T17" fmla="*/ 351 h 278"/>
                  <a:gd name="T18" fmla="*/ 4 w 34"/>
                  <a:gd name="T19" fmla="*/ 391 h 278"/>
                  <a:gd name="T20" fmla="*/ 4 w 34"/>
                  <a:gd name="T21" fmla="*/ 427 h 278"/>
                  <a:gd name="T22" fmla="*/ 17 w 34"/>
                  <a:gd name="T23" fmla="*/ 465 h 278"/>
                  <a:gd name="T24" fmla="*/ 19 w 34"/>
                  <a:gd name="T25" fmla="*/ 518 h 278"/>
                  <a:gd name="T26" fmla="*/ 19 w 34"/>
                  <a:gd name="T27" fmla="*/ 571 h 278"/>
                  <a:gd name="T28" fmla="*/ 21 w 34"/>
                  <a:gd name="T29" fmla="*/ 604 h 278"/>
                  <a:gd name="T30" fmla="*/ 21 w 34"/>
                  <a:gd name="T31" fmla="*/ 652 h 278"/>
                  <a:gd name="T32" fmla="*/ 26 w 34"/>
                  <a:gd name="T33" fmla="*/ 693 h 278"/>
                  <a:gd name="T34" fmla="*/ 26 w 34"/>
                  <a:gd name="T35" fmla="*/ 734 h 278"/>
                  <a:gd name="T36" fmla="*/ 29 w 34"/>
                  <a:gd name="T37" fmla="*/ 780 h 278"/>
                  <a:gd name="T38" fmla="*/ 29 w 34"/>
                  <a:gd name="T39" fmla="*/ 826 h 278"/>
                  <a:gd name="T40" fmla="*/ 29 w 34"/>
                  <a:gd name="T41" fmla="*/ 870 h 278"/>
                  <a:gd name="T42" fmla="*/ 29 w 34"/>
                  <a:gd name="T43" fmla="*/ 909 h 278"/>
                  <a:gd name="T44" fmla="*/ 32 w 34"/>
                  <a:gd name="T45" fmla="*/ 955 h 278"/>
                  <a:gd name="T46" fmla="*/ 40 w 34"/>
                  <a:gd name="T47" fmla="*/ 973 h 278"/>
                  <a:gd name="T48" fmla="*/ 70 w 34"/>
                  <a:gd name="T49" fmla="*/ 988 h 278"/>
                  <a:gd name="T50" fmla="*/ 93 w 34"/>
                  <a:gd name="T51" fmla="*/ 967 h 278"/>
                  <a:gd name="T52" fmla="*/ 89 w 34"/>
                  <a:gd name="T53" fmla="*/ 938 h 278"/>
                  <a:gd name="T54" fmla="*/ 89 w 34"/>
                  <a:gd name="T55" fmla="*/ 894 h 278"/>
                  <a:gd name="T56" fmla="*/ 85 w 34"/>
                  <a:gd name="T57" fmla="*/ 851 h 278"/>
                  <a:gd name="T58" fmla="*/ 85 w 34"/>
                  <a:gd name="T59" fmla="*/ 810 h 278"/>
                  <a:gd name="T60" fmla="*/ 83 w 34"/>
                  <a:gd name="T61" fmla="*/ 751 h 278"/>
                  <a:gd name="T62" fmla="*/ 76 w 34"/>
                  <a:gd name="T63" fmla="*/ 693 h 278"/>
                  <a:gd name="T64" fmla="*/ 76 w 34"/>
                  <a:gd name="T65" fmla="*/ 630 h 278"/>
                  <a:gd name="T66" fmla="*/ 76 w 34"/>
                  <a:gd name="T67" fmla="*/ 566 h 278"/>
                  <a:gd name="T68" fmla="*/ 74 w 34"/>
                  <a:gd name="T69" fmla="*/ 496 h 278"/>
                  <a:gd name="T70" fmla="*/ 70 w 34"/>
                  <a:gd name="T71" fmla="*/ 437 h 278"/>
                  <a:gd name="T72" fmla="*/ 66 w 34"/>
                  <a:gd name="T73" fmla="*/ 371 h 278"/>
                  <a:gd name="T74" fmla="*/ 63 w 34"/>
                  <a:gd name="T75" fmla="*/ 306 h 278"/>
                  <a:gd name="T76" fmla="*/ 61 w 34"/>
                  <a:gd name="T77" fmla="*/ 244 h 278"/>
                  <a:gd name="T78" fmla="*/ 61 w 34"/>
                  <a:gd name="T79" fmla="*/ 188 h 278"/>
                  <a:gd name="T80" fmla="*/ 55 w 34"/>
                  <a:gd name="T81" fmla="*/ 142 h 278"/>
                  <a:gd name="T82" fmla="*/ 50 w 34"/>
                  <a:gd name="T83" fmla="*/ 98 h 278"/>
                  <a:gd name="T84" fmla="*/ 50 w 34"/>
                  <a:gd name="T85" fmla="*/ 61 h 278"/>
                  <a:gd name="T86" fmla="*/ 49 w 34"/>
                  <a:gd name="T87" fmla="*/ 21 h 278"/>
                  <a:gd name="T88" fmla="*/ 44 w 34"/>
                  <a:gd name="T89" fmla="*/ 1 h 278"/>
                  <a:gd name="T90" fmla="*/ 19 w 34"/>
                  <a:gd name="T91" fmla="*/ 0 h 278"/>
                  <a:gd name="T92" fmla="*/ 0 w 34"/>
                  <a:gd name="T93" fmla="*/ 0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
                  <a:gd name="T142" fmla="*/ 0 h 278"/>
                  <a:gd name="T143" fmla="*/ 34 w 34"/>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 h="278">
                    <a:moveTo>
                      <a:pt x="0" y="0"/>
                    </a:moveTo>
                    <a:lnTo>
                      <a:pt x="0" y="1"/>
                    </a:lnTo>
                    <a:lnTo>
                      <a:pt x="0" y="6"/>
                    </a:lnTo>
                    <a:lnTo>
                      <a:pt x="0" y="9"/>
                    </a:lnTo>
                    <a:lnTo>
                      <a:pt x="0" y="13"/>
                    </a:lnTo>
                    <a:lnTo>
                      <a:pt x="0" y="17"/>
                    </a:lnTo>
                    <a:lnTo>
                      <a:pt x="0" y="23"/>
                    </a:lnTo>
                    <a:lnTo>
                      <a:pt x="0" y="28"/>
                    </a:lnTo>
                    <a:lnTo>
                      <a:pt x="0" y="35"/>
                    </a:lnTo>
                    <a:lnTo>
                      <a:pt x="0" y="37"/>
                    </a:lnTo>
                    <a:lnTo>
                      <a:pt x="2" y="41"/>
                    </a:lnTo>
                    <a:lnTo>
                      <a:pt x="2" y="44"/>
                    </a:lnTo>
                    <a:lnTo>
                      <a:pt x="2" y="48"/>
                    </a:lnTo>
                    <a:lnTo>
                      <a:pt x="2" y="51"/>
                    </a:lnTo>
                    <a:lnTo>
                      <a:pt x="2" y="55"/>
                    </a:lnTo>
                    <a:lnTo>
                      <a:pt x="2" y="59"/>
                    </a:lnTo>
                    <a:lnTo>
                      <a:pt x="3" y="61"/>
                    </a:lnTo>
                    <a:lnTo>
                      <a:pt x="3" y="65"/>
                    </a:lnTo>
                    <a:lnTo>
                      <a:pt x="3" y="69"/>
                    </a:lnTo>
                    <a:lnTo>
                      <a:pt x="3" y="73"/>
                    </a:lnTo>
                    <a:lnTo>
                      <a:pt x="3" y="78"/>
                    </a:lnTo>
                    <a:lnTo>
                      <a:pt x="3" y="80"/>
                    </a:lnTo>
                    <a:lnTo>
                      <a:pt x="3" y="84"/>
                    </a:lnTo>
                    <a:lnTo>
                      <a:pt x="3" y="88"/>
                    </a:lnTo>
                    <a:lnTo>
                      <a:pt x="3" y="92"/>
                    </a:lnTo>
                    <a:lnTo>
                      <a:pt x="3" y="95"/>
                    </a:lnTo>
                    <a:lnTo>
                      <a:pt x="4" y="99"/>
                    </a:lnTo>
                    <a:lnTo>
                      <a:pt x="4" y="103"/>
                    </a:lnTo>
                    <a:lnTo>
                      <a:pt x="4" y="107"/>
                    </a:lnTo>
                    <a:lnTo>
                      <a:pt x="4" y="110"/>
                    </a:lnTo>
                    <a:lnTo>
                      <a:pt x="4" y="114"/>
                    </a:lnTo>
                    <a:lnTo>
                      <a:pt x="4" y="118"/>
                    </a:lnTo>
                    <a:lnTo>
                      <a:pt x="4" y="120"/>
                    </a:lnTo>
                    <a:lnTo>
                      <a:pt x="4" y="124"/>
                    </a:lnTo>
                    <a:lnTo>
                      <a:pt x="6" y="127"/>
                    </a:lnTo>
                    <a:lnTo>
                      <a:pt x="6" y="131"/>
                    </a:lnTo>
                    <a:lnTo>
                      <a:pt x="6" y="135"/>
                    </a:lnTo>
                    <a:lnTo>
                      <a:pt x="6" y="140"/>
                    </a:lnTo>
                    <a:lnTo>
                      <a:pt x="7" y="146"/>
                    </a:lnTo>
                    <a:lnTo>
                      <a:pt x="7" y="151"/>
                    </a:lnTo>
                    <a:lnTo>
                      <a:pt x="7" y="157"/>
                    </a:lnTo>
                    <a:lnTo>
                      <a:pt x="7" y="161"/>
                    </a:lnTo>
                    <a:lnTo>
                      <a:pt x="7" y="165"/>
                    </a:lnTo>
                    <a:lnTo>
                      <a:pt x="8" y="167"/>
                    </a:lnTo>
                    <a:lnTo>
                      <a:pt x="8" y="170"/>
                    </a:lnTo>
                    <a:lnTo>
                      <a:pt x="8" y="174"/>
                    </a:lnTo>
                    <a:lnTo>
                      <a:pt x="8" y="181"/>
                    </a:lnTo>
                    <a:lnTo>
                      <a:pt x="8" y="183"/>
                    </a:lnTo>
                    <a:lnTo>
                      <a:pt x="8" y="187"/>
                    </a:lnTo>
                    <a:lnTo>
                      <a:pt x="8" y="191"/>
                    </a:lnTo>
                    <a:lnTo>
                      <a:pt x="10" y="195"/>
                    </a:lnTo>
                    <a:lnTo>
                      <a:pt x="10" y="198"/>
                    </a:lnTo>
                    <a:lnTo>
                      <a:pt x="10" y="202"/>
                    </a:lnTo>
                    <a:lnTo>
                      <a:pt x="10" y="207"/>
                    </a:lnTo>
                    <a:lnTo>
                      <a:pt x="10" y="211"/>
                    </a:lnTo>
                    <a:lnTo>
                      <a:pt x="10" y="216"/>
                    </a:lnTo>
                    <a:lnTo>
                      <a:pt x="11" y="221"/>
                    </a:lnTo>
                    <a:lnTo>
                      <a:pt x="11" y="225"/>
                    </a:lnTo>
                    <a:lnTo>
                      <a:pt x="11" y="229"/>
                    </a:lnTo>
                    <a:lnTo>
                      <a:pt x="11" y="233"/>
                    </a:lnTo>
                    <a:lnTo>
                      <a:pt x="11" y="237"/>
                    </a:lnTo>
                    <a:lnTo>
                      <a:pt x="11" y="241"/>
                    </a:lnTo>
                    <a:lnTo>
                      <a:pt x="11" y="245"/>
                    </a:lnTo>
                    <a:lnTo>
                      <a:pt x="11" y="249"/>
                    </a:lnTo>
                    <a:lnTo>
                      <a:pt x="11" y="253"/>
                    </a:lnTo>
                    <a:lnTo>
                      <a:pt x="11" y="256"/>
                    </a:lnTo>
                    <a:lnTo>
                      <a:pt x="12" y="260"/>
                    </a:lnTo>
                    <a:lnTo>
                      <a:pt x="12" y="265"/>
                    </a:lnTo>
                    <a:lnTo>
                      <a:pt x="12" y="269"/>
                    </a:lnTo>
                    <a:lnTo>
                      <a:pt x="12" y="272"/>
                    </a:lnTo>
                    <a:lnTo>
                      <a:pt x="12" y="273"/>
                    </a:lnTo>
                    <a:lnTo>
                      <a:pt x="15" y="274"/>
                    </a:lnTo>
                    <a:lnTo>
                      <a:pt x="18" y="276"/>
                    </a:lnTo>
                    <a:lnTo>
                      <a:pt x="22" y="277"/>
                    </a:lnTo>
                    <a:lnTo>
                      <a:pt x="26" y="278"/>
                    </a:lnTo>
                    <a:lnTo>
                      <a:pt x="28" y="278"/>
                    </a:lnTo>
                    <a:lnTo>
                      <a:pt x="31" y="276"/>
                    </a:lnTo>
                    <a:lnTo>
                      <a:pt x="34" y="273"/>
                    </a:lnTo>
                    <a:lnTo>
                      <a:pt x="33" y="270"/>
                    </a:lnTo>
                    <a:lnTo>
                      <a:pt x="33" y="268"/>
                    </a:lnTo>
                    <a:lnTo>
                      <a:pt x="33" y="264"/>
                    </a:lnTo>
                    <a:lnTo>
                      <a:pt x="33" y="258"/>
                    </a:lnTo>
                    <a:lnTo>
                      <a:pt x="33" y="254"/>
                    </a:lnTo>
                    <a:lnTo>
                      <a:pt x="33" y="252"/>
                    </a:lnTo>
                    <a:lnTo>
                      <a:pt x="33" y="248"/>
                    </a:lnTo>
                    <a:lnTo>
                      <a:pt x="33" y="244"/>
                    </a:lnTo>
                    <a:lnTo>
                      <a:pt x="31" y="240"/>
                    </a:lnTo>
                    <a:lnTo>
                      <a:pt x="31" y="236"/>
                    </a:lnTo>
                    <a:lnTo>
                      <a:pt x="31" y="232"/>
                    </a:lnTo>
                    <a:lnTo>
                      <a:pt x="31" y="228"/>
                    </a:lnTo>
                    <a:lnTo>
                      <a:pt x="31" y="222"/>
                    </a:lnTo>
                    <a:lnTo>
                      <a:pt x="30" y="217"/>
                    </a:lnTo>
                    <a:lnTo>
                      <a:pt x="30" y="211"/>
                    </a:lnTo>
                    <a:lnTo>
                      <a:pt x="30" y="206"/>
                    </a:lnTo>
                    <a:lnTo>
                      <a:pt x="30" y="201"/>
                    </a:lnTo>
                    <a:lnTo>
                      <a:pt x="28" y="195"/>
                    </a:lnTo>
                    <a:lnTo>
                      <a:pt x="28" y="189"/>
                    </a:lnTo>
                    <a:lnTo>
                      <a:pt x="28" y="183"/>
                    </a:lnTo>
                    <a:lnTo>
                      <a:pt x="28" y="177"/>
                    </a:lnTo>
                    <a:lnTo>
                      <a:pt x="28" y="171"/>
                    </a:lnTo>
                    <a:lnTo>
                      <a:pt x="28" y="166"/>
                    </a:lnTo>
                    <a:lnTo>
                      <a:pt x="28" y="159"/>
                    </a:lnTo>
                    <a:lnTo>
                      <a:pt x="27" y="153"/>
                    </a:lnTo>
                    <a:lnTo>
                      <a:pt x="27" y="147"/>
                    </a:lnTo>
                    <a:lnTo>
                      <a:pt x="27" y="140"/>
                    </a:lnTo>
                    <a:lnTo>
                      <a:pt x="27" y="135"/>
                    </a:lnTo>
                    <a:lnTo>
                      <a:pt x="26" y="128"/>
                    </a:lnTo>
                    <a:lnTo>
                      <a:pt x="26" y="123"/>
                    </a:lnTo>
                    <a:lnTo>
                      <a:pt x="24" y="116"/>
                    </a:lnTo>
                    <a:lnTo>
                      <a:pt x="24" y="110"/>
                    </a:lnTo>
                    <a:lnTo>
                      <a:pt x="24" y="104"/>
                    </a:lnTo>
                    <a:lnTo>
                      <a:pt x="23" y="98"/>
                    </a:lnTo>
                    <a:lnTo>
                      <a:pt x="23" y="92"/>
                    </a:lnTo>
                    <a:lnTo>
                      <a:pt x="23" y="87"/>
                    </a:lnTo>
                    <a:lnTo>
                      <a:pt x="23" y="80"/>
                    </a:lnTo>
                    <a:lnTo>
                      <a:pt x="23" y="75"/>
                    </a:lnTo>
                    <a:lnTo>
                      <a:pt x="22" y="69"/>
                    </a:lnTo>
                    <a:lnTo>
                      <a:pt x="22" y="64"/>
                    </a:lnTo>
                    <a:lnTo>
                      <a:pt x="22" y="59"/>
                    </a:lnTo>
                    <a:lnTo>
                      <a:pt x="22" y="53"/>
                    </a:lnTo>
                    <a:lnTo>
                      <a:pt x="22" y="49"/>
                    </a:lnTo>
                    <a:lnTo>
                      <a:pt x="22" y="45"/>
                    </a:lnTo>
                    <a:lnTo>
                      <a:pt x="20" y="40"/>
                    </a:lnTo>
                    <a:lnTo>
                      <a:pt x="20" y="36"/>
                    </a:lnTo>
                    <a:lnTo>
                      <a:pt x="19" y="32"/>
                    </a:lnTo>
                    <a:lnTo>
                      <a:pt x="19" y="28"/>
                    </a:lnTo>
                    <a:lnTo>
                      <a:pt x="19" y="24"/>
                    </a:lnTo>
                    <a:lnTo>
                      <a:pt x="19" y="20"/>
                    </a:lnTo>
                    <a:lnTo>
                      <a:pt x="19" y="17"/>
                    </a:lnTo>
                    <a:lnTo>
                      <a:pt x="19" y="15"/>
                    </a:lnTo>
                    <a:lnTo>
                      <a:pt x="18" y="9"/>
                    </a:lnTo>
                    <a:lnTo>
                      <a:pt x="18" y="6"/>
                    </a:lnTo>
                    <a:lnTo>
                      <a:pt x="18" y="4"/>
                    </a:lnTo>
                    <a:lnTo>
                      <a:pt x="18" y="2"/>
                    </a:lnTo>
                    <a:lnTo>
                      <a:pt x="16" y="1"/>
                    </a:lnTo>
                    <a:lnTo>
                      <a:pt x="14" y="0"/>
                    </a:lnTo>
                    <a:lnTo>
                      <a:pt x="11" y="0"/>
                    </a:lnTo>
                    <a:lnTo>
                      <a:pt x="7" y="0"/>
                    </a:lnTo>
                    <a:lnTo>
                      <a:pt x="2" y="0"/>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10" name="Freeform 112">
                <a:extLst>
                  <a:ext uri="{FF2B5EF4-FFF2-40B4-BE49-F238E27FC236}">
                    <a16:creationId xmlns:a16="http://schemas.microsoft.com/office/drawing/2014/main" id="{C2E95635-E11F-4E78-BE0A-E13DAE1CAF8F}"/>
                  </a:ext>
                </a:extLst>
              </p:cNvPr>
              <p:cNvSpPr>
                <a:spLocks/>
              </p:cNvSpPr>
              <p:nvPr/>
            </p:nvSpPr>
            <p:spPr bwMode="auto">
              <a:xfrm>
                <a:off x="3750" y="1313"/>
                <a:ext cx="24" cy="257"/>
              </a:xfrm>
              <a:custGeom>
                <a:avLst/>
                <a:gdLst>
                  <a:gd name="T0" fmla="*/ 1 w 19"/>
                  <a:gd name="T1" fmla="*/ 2 h 227"/>
                  <a:gd name="T2" fmla="*/ 1 w 19"/>
                  <a:gd name="T3" fmla="*/ 26 h 227"/>
                  <a:gd name="T4" fmla="*/ 1 w 19"/>
                  <a:gd name="T5" fmla="*/ 56 h 227"/>
                  <a:gd name="T6" fmla="*/ 0 w 19"/>
                  <a:gd name="T7" fmla="*/ 94 h 227"/>
                  <a:gd name="T8" fmla="*/ 0 w 19"/>
                  <a:gd name="T9" fmla="*/ 136 h 227"/>
                  <a:gd name="T10" fmla="*/ 0 w 19"/>
                  <a:gd name="T11" fmla="*/ 164 h 227"/>
                  <a:gd name="T12" fmla="*/ 0 w 19"/>
                  <a:gd name="T13" fmla="*/ 189 h 227"/>
                  <a:gd name="T14" fmla="*/ 0 w 19"/>
                  <a:gd name="T15" fmla="*/ 212 h 227"/>
                  <a:gd name="T16" fmla="*/ 0 w 19"/>
                  <a:gd name="T17" fmla="*/ 244 h 227"/>
                  <a:gd name="T18" fmla="*/ 0 w 19"/>
                  <a:gd name="T19" fmla="*/ 264 h 227"/>
                  <a:gd name="T20" fmla="*/ 0 w 19"/>
                  <a:gd name="T21" fmla="*/ 283 h 227"/>
                  <a:gd name="T22" fmla="*/ 0 w 19"/>
                  <a:gd name="T23" fmla="*/ 306 h 227"/>
                  <a:gd name="T24" fmla="*/ 0 w 19"/>
                  <a:gd name="T25" fmla="*/ 335 h 227"/>
                  <a:gd name="T26" fmla="*/ 0 w 19"/>
                  <a:gd name="T27" fmla="*/ 371 h 227"/>
                  <a:gd name="T28" fmla="*/ 0 w 19"/>
                  <a:gd name="T29" fmla="*/ 413 h 227"/>
                  <a:gd name="T30" fmla="*/ 0 w 19"/>
                  <a:gd name="T31" fmla="*/ 445 h 227"/>
                  <a:gd name="T32" fmla="*/ 0 w 19"/>
                  <a:gd name="T33" fmla="*/ 482 h 227"/>
                  <a:gd name="T34" fmla="*/ 0 w 19"/>
                  <a:gd name="T35" fmla="*/ 511 h 227"/>
                  <a:gd name="T36" fmla="*/ 1 w 19"/>
                  <a:gd name="T37" fmla="*/ 527 h 227"/>
                  <a:gd name="T38" fmla="*/ 1 w 19"/>
                  <a:gd name="T39" fmla="*/ 540 h 227"/>
                  <a:gd name="T40" fmla="*/ 1 w 19"/>
                  <a:gd name="T41" fmla="*/ 568 h 227"/>
                  <a:gd name="T42" fmla="*/ 1 w 19"/>
                  <a:gd name="T43" fmla="*/ 607 h 227"/>
                  <a:gd name="T44" fmla="*/ 1 w 19"/>
                  <a:gd name="T45" fmla="*/ 652 h 227"/>
                  <a:gd name="T46" fmla="*/ 1 w 19"/>
                  <a:gd name="T47" fmla="*/ 692 h 227"/>
                  <a:gd name="T48" fmla="*/ 1 w 19"/>
                  <a:gd name="T49" fmla="*/ 729 h 227"/>
                  <a:gd name="T50" fmla="*/ 1 w 19"/>
                  <a:gd name="T51" fmla="*/ 758 h 227"/>
                  <a:gd name="T52" fmla="*/ 1 w 19"/>
                  <a:gd name="T53" fmla="*/ 777 h 227"/>
                  <a:gd name="T54" fmla="*/ 3 w 19"/>
                  <a:gd name="T55" fmla="*/ 789 h 227"/>
                  <a:gd name="T56" fmla="*/ 31 w 19"/>
                  <a:gd name="T57" fmla="*/ 796 h 227"/>
                  <a:gd name="T58" fmla="*/ 42 w 19"/>
                  <a:gd name="T59" fmla="*/ 782 h 227"/>
                  <a:gd name="T60" fmla="*/ 42 w 19"/>
                  <a:gd name="T61" fmla="*/ 758 h 227"/>
                  <a:gd name="T62" fmla="*/ 42 w 19"/>
                  <a:gd name="T63" fmla="*/ 732 h 227"/>
                  <a:gd name="T64" fmla="*/ 42 w 19"/>
                  <a:gd name="T65" fmla="*/ 714 h 227"/>
                  <a:gd name="T66" fmla="*/ 46 w 19"/>
                  <a:gd name="T67" fmla="*/ 692 h 227"/>
                  <a:gd name="T68" fmla="*/ 46 w 19"/>
                  <a:gd name="T69" fmla="*/ 662 h 227"/>
                  <a:gd name="T70" fmla="*/ 46 w 19"/>
                  <a:gd name="T71" fmla="*/ 637 h 227"/>
                  <a:gd name="T72" fmla="*/ 46 w 19"/>
                  <a:gd name="T73" fmla="*/ 607 h 227"/>
                  <a:gd name="T74" fmla="*/ 46 w 19"/>
                  <a:gd name="T75" fmla="*/ 581 h 227"/>
                  <a:gd name="T76" fmla="*/ 46 w 19"/>
                  <a:gd name="T77" fmla="*/ 547 h 227"/>
                  <a:gd name="T78" fmla="*/ 46 w 19"/>
                  <a:gd name="T79" fmla="*/ 512 h 227"/>
                  <a:gd name="T80" fmla="*/ 46 w 19"/>
                  <a:gd name="T81" fmla="*/ 482 h 227"/>
                  <a:gd name="T82" fmla="*/ 46 w 19"/>
                  <a:gd name="T83" fmla="*/ 445 h 227"/>
                  <a:gd name="T84" fmla="*/ 46 w 19"/>
                  <a:gd name="T85" fmla="*/ 413 h 227"/>
                  <a:gd name="T86" fmla="*/ 46 w 19"/>
                  <a:gd name="T87" fmla="*/ 374 h 227"/>
                  <a:gd name="T88" fmla="*/ 46 w 19"/>
                  <a:gd name="T89" fmla="*/ 341 h 227"/>
                  <a:gd name="T90" fmla="*/ 46 w 19"/>
                  <a:gd name="T91" fmla="*/ 304 h 227"/>
                  <a:gd name="T92" fmla="*/ 46 w 19"/>
                  <a:gd name="T93" fmla="*/ 271 h 227"/>
                  <a:gd name="T94" fmla="*/ 46 w 19"/>
                  <a:gd name="T95" fmla="*/ 236 h 227"/>
                  <a:gd name="T96" fmla="*/ 46 w 19"/>
                  <a:gd name="T97" fmla="*/ 206 h 227"/>
                  <a:gd name="T98" fmla="*/ 46 w 19"/>
                  <a:gd name="T99" fmla="*/ 175 h 227"/>
                  <a:gd name="T100" fmla="*/ 46 w 19"/>
                  <a:gd name="T101" fmla="*/ 149 h 227"/>
                  <a:gd name="T102" fmla="*/ 46 w 19"/>
                  <a:gd name="T103" fmla="*/ 122 h 227"/>
                  <a:gd name="T104" fmla="*/ 46 w 19"/>
                  <a:gd name="T105" fmla="*/ 98 h 227"/>
                  <a:gd name="T106" fmla="*/ 46 w 19"/>
                  <a:gd name="T107" fmla="*/ 68 h 227"/>
                  <a:gd name="T108" fmla="*/ 46 w 19"/>
                  <a:gd name="T109" fmla="*/ 39 h 227"/>
                  <a:gd name="T110" fmla="*/ 46 w 19"/>
                  <a:gd name="T111" fmla="*/ 23 h 227"/>
                  <a:gd name="T112" fmla="*/ 1 w 19"/>
                  <a:gd name="T113" fmla="*/ 0 h 2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
                  <a:gd name="T172" fmla="*/ 0 h 227"/>
                  <a:gd name="T173" fmla="*/ 19 w 19"/>
                  <a:gd name="T174" fmla="*/ 227 h 2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 h="227">
                    <a:moveTo>
                      <a:pt x="1" y="0"/>
                    </a:moveTo>
                    <a:lnTo>
                      <a:pt x="1" y="2"/>
                    </a:lnTo>
                    <a:lnTo>
                      <a:pt x="1" y="6"/>
                    </a:lnTo>
                    <a:lnTo>
                      <a:pt x="1" y="8"/>
                    </a:lnTo>
                    <a:lnTo>
                      <a:pt x="1" y="12"/>
                    </a:lnTo>
                    <a:lnTo>
                      <a:pt x="1" y="16"/>
                    </a:lnTo>
                    <a:lnTo>
                      <a:pt x="1" y="22"/>
                    </a:lnTo>
                    <a:lnTo>
                      <a:pt x="0" y="27"/>
                    </a:lnTo>
                    <a:lnTo>
                      <a:pt x="0" y="32"/>
                    </a:lnTo>
                    <a:lnTo>
                      <a:pt x="0" y="38"/>
                    </a:lnTo>
                    <a:lnTo>
                      <a:pt x="0" y="44"/>
                    </a:lnTo>
                    <a:lnTo>
                      <a:pt x="0" y="47"/>
                    </a:lnTo>
                    <a:lnTo>
                      <a:pt x="0" y="51"/>
                    </a:lnTo>
                    <a:lnTo>
                      <a:pt x="0" y="54"/>
                    </a:lnTo>
                    <a:lnTo>
                      <a:pt x="0" y="58"/>
                    </a:lnTo>
                    <a:lnTo>
                      <a:pt x="0" y="60"/>
                    </a:lnTo>
                    <a:lnTo>
                      <a:pt x="0" y="64"/>
                    </a:lnTo>
                    <a:lnTo>
                      <a:pt x="0" y="69"/>
                    </a:lnTo>
                    <a:lnTo>
                      <a:pt x="0" y="71"/>
                    </a:lnTo>
                    <a:lnTo>
                      <a:pt x="0" y="75"/>
                    </a:lnTo>
                    <a:lnTo>
                      <a:pt x="0" y="78"/>
                    </a:lnTo>
                    <a:lnTo>
                      <a:pt x="0" y="81"/>
                    </a:lnTo>
                    <a:lnTo>
                      <a:pt x="0" y="85"/>
                    </a:lnTo>
                    <a:lnTo>
                      <a:pt x="0" y="87"/>
                    </a:lnTo>
                    <a:lnTo>
                      <a:pt x="0" y="91"/>
                    </a:lnTo>
                    <a:lnTo>
                      <a:pt x="0" y="95"/>
                    </a:lnTo>
                    <a:lnTo>
                      <a:pt x="0" y="98"/>
                    </a:lnTo>
                    <a:lnTo>
                      <a:pt x="0" y="105"/>
                    </a:lnTo>
                    <a:lnTo>
                      <a:pt x="0" y="111"/>
                    </a:lnTo>
                    <a:lnTo>
                      <a:pt x="0" y="117"/>
                    </a:lnTo>
                    <a:lnTo>
                      <a:pt x="0" y="123"/>
                    </a:lnTo>
                    <a:lnTo>
                      <a:pt x="0" y="127"/>
                    </a:lnTo>
                    <a:lnTo>
                      <a:pt x="0" y="133"/>
                    </a:lnTo>
                    <a:lnTo>
                      <a:pt x="0" y="137"/>
                    </a:lnTo>
                    <a:lnTo>
                      <a:pt x="0" y="142"/>
                    </a:lnTo>
                    <a:lnTo>
                      <a:pt x="0" y="145"/>
                    </a:lnTo>
                    <a:lnTo>
                      <a:pt x="1" y="148"/>
                    </a:lnTo>
                    <a:lnTo>
                      <a:pt x="1" y="150"/>
                    </a:lnTo>
                    <a:lnTo>
                      <a:pt x="1" y="153"/>
                    </a:lnTo>
                    <a:lnTo>
                      <a:pt x="1" y="154"/>
                    </a:lnTo>
                    <a:lnTo>
                      <a:pt x="1" y="158"/>
                    </a:lnTo>
                    <a:lnTo>
                      <a:pt x="1" y="162"/>
                    </a:lnTo>
                    <a:lnTo>
                      <a:pt x="1" y="168"/>
                    </a:lnTo>
                    <a:lnTo>
                      <a:pt x="1" y="173"/>
                    </a:lnTo>
                    <a:lnTo>
                      <a:pt x="1" y="178"/>
                    </a:lnTo>
                    <a:lnTo>
                      <a:pt x="1" y="185"/>
                    </a:lnTo>
                    <a:lnTo>
                      <a:pt x="1" y="192"/>
                    </a:lnTo>
                    <a:lnTo>
                      <a:pt x="1" y="197"/>
                    </a:lnTo>
                    <a:lnTo>
                      <a:pt x="1" y="204"/>
                    </a:lnTo>
                    <a:lnTo>
                      <a:pt x="1" y="208"/>
                    </a:lnTo>
                    <a:lnTo>
                      <a:pt x="1" y="213"/>
                    </a:lnTo>
                    <a:lnTo>
                      <a:pt x="1" y="216"/>
                    </a:lnTo>
                    <a:lnTo>
                      <a:pt x="1" y="220"/>
                    </a:lnTo>
                    <a:lnTo>
                      <a:pt x="1" y="221"/>
                    </a:lnTo>
                    <a:lnTo>
                      <a:pt x="1" y="223"/>
                    </a:lnTo>
                    <a:lnTo>
                      <a:pt x="3" y="224"/>
                    </a:lnTo>
                    <a:lnTo>
                      <a:pt x="8" y="225"/>
                    </a:lnTo>
                    <a:lnTo>
                      <a:pt x="13" y="227"/>
                    </a:lnTo>
                    <a:lnTo>
                      <a:pt x="17" y="224"/>
                    </a:lnTo>
                    <a:lnTo>
                      <a:pt x="17" y="223"/>
                    </a:lnTo>
                    <a:lnTo>
                      <a:pt x="17" y="220"/>
                    </a:lnTo>
                    <a:lnTo>
                      <a:pt x="17" y="216"/>
                    </a:lnTo>
                    <a:lnTo>
                      <a:pt x="17" y="212"/>
                    </a:lnTo>
                    <a:lnTo>
                      <a:pt x="17" y="209"/>
                    </a:lnTo>
                    <a:lnTo>
                      <a:pt x="17" y="207"/>
                    </a:lnTo>
                    <a:lnTo>
                      <a:pt x="17" y="204"/>
                    </a:lnTo>
                    <a:lnTo>
                      <a:pt x="19" y="200"/>
                    </a:lnTo>
                    <a:lnTo>
                      <a:pt x="19" y="197"/>
                    </a:lnTo>
                    <a:lnTo>
                      <a:pt x="19" y="193"/>
                    </a:lnTo>
                    <a:lnTo>
                      <a:pt x="19" y="189"/>
                    </a:lnTo>
                    <a:lnTo>
                      <a:pt x="19" y="186"/>
                    </a:lnTo>
                    <a:lnTo>
                      <a:pt x="19" y="182"/>
                    </a:lnTo>
                    <a:lnTo>
                      <a:pt x="19" y="178"/>
                    </a:lnTo>
                    <a:lnTo>
                      <a:pt x="19" y="173"/>
                    </a:lnTo>
                    <a:lnTo>
                      <a:pt x="19" y="169"/>
                    </a:lnTo>
                    <a:lnTo>
                      <a:pt x="19" y="165"/>
                    </a:lnTo>
                    <a:lnTo>
                      <a:pt x="19" y="161"/>
                    </a:lnTo>
                    <a:lnTo>
                      <a:pt x="19" y="156"/>
                    </a:lnTo>
                    <a:lnTo>
                      <a:pt x="19" y="152"/>
                    </a:lnTo>
                    <a:lnTo>
                      <a:pt x="19" y="146"/>
                    </a:lnTo>
                    <a:lnTo>
                      <a:pt x="19" y="142"/>
                    </a:lnTo>
                    <a:lnTo>
                      <a:pt x="19" y="137"/>
                    </a:lnTo>
                    <a:lnTo>
                      <a:pt x="19" y="131"/>
                    </a:lnTo>
                    <a:lnTo>
                      <a:pt x="19" y="127"/>
                    </a:lnTo>
                    <a:lnTo>
                      <a:pt x="19" y="122"/>
                    </a:lnTo>
                    <a:lnTo>
                      <a:pt x="19" y="117"/>
                    </a:lnTo>
                    <a:lnTo>
                      <a:pt x="19" y="113"/>
                    </a:lnTo>
                    <a:lnTo>
                      <a:pt x="19" y="107"/>
                    </a:lnTo>
                    <a:lnTo>
                      <a:pt x="19" y="102"/>
                    </a:lnTo>
                    <a:lnTo>
                      <a:pt x="19" y="97"/>
                    </a:lnTo>
                    <a:lnTo>
                      <a:pt x="19" y="91"/>
                    </a:lnTo>
                    <a:lnTo>
                      <a:pt x="19" y="86"/>
                    </a:lnTo>
                    <a:lnTo>
                      <a:pt x="19" y="82"/>
                    </a:lnTo>
                    <a:lnTo>
                      <a:pt x="19" y="77"/>
                    </a:lnTo>
                    <a:lnTo>
                      <a:pt x="19" y="73"/>
                    </a:lnTo>
                    <a:lnTo>
                      <a:pt x="19" y="67"/>
                    </a:lnTo>
                    <a:lnTo>
                      <a:pt x="19" y="63"/>
                    </a:lnTo>
                    <a:lnTo>
                      <a:pt x="19" y="59"/>
                    </a:lnTo>
                    <a:lnTo>
                      <a:pt x="19" y="55"/>
                    </a:lnTo>
                    <a:lnTo>
                      <a:pt x="19" y="50"/>
                    </a:lnTo>
                    <a:lnTo>
                      <a:pt x="19" y="46"/>
                    </a:lnTo>
                    <a:lnTo>
                      <a:pt x="19" y="43"/>
                    </a:lnTo>
                    <a:lnTo>
                      <a:pt x="19" y="39"/>
                    </a:lnTo>
                    <a:lnTo>
                      <a:pt x="19" y="35"/>
                    </a:lnTo>
                    <a:lnTo>
                      <a:pt x="19" y="31"/>
                    </a:lnTo>
                    <a:lnTo>
                      <a:pt x="19" y="28"/>
                    </a:lnTo>
                    <a:lnTo>
                      <a:pt x="19" y="26"/>
                    </a:lnTo>
                    <a:lnTo>
                      <a:pt x="19" y="19"/>
                    </a:lnTo>
                    <a:lnTo>
                      <a:pt x="19" y="15"/>
                    </a:lnTo>
                    <a:lnTo>
                      <a:pt x="19" y="11"/>
                    </a:lnTo>
                    <a:lnTo>
                      <a:pt x="19" y="8"/>
                    </a:lnTo>
                    <a:lnTo>
                      <a:pt x="19" y="7"/>
                    </a:lnTo>
                    <a:lnTo>
                      <a:pt x="1"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11" name="Freeform 113">
                <a:extLst>
                  <a:ext uri="{FF2B5EF4-FFF2-40B4-BE49-F238E27FC236}">
                    <a16:creationId xmlns:a16="http://schemas.microsoft.com/office/drawing/2014/main" id="{4CB7F8FD-2107-4195-BCB2-B8C80EA05789}"/>
                  </a:ext>
                </a:extLst>
              </p:cNvPr>
              <p:cNvSpPr>
                <a:spLocks/>
              </p:cNvSpPr>
              <p:nvPr/>
            </p:nvSpPr>
            <p:spPr bwMode="auto">
              <a:xfrm>
                <a:off x="3750" y="1608"/>
                <a:ext cx="35" cy="68"/>
              </a:xfrm>
              <a:custGeom>
                <a:avLst/>
                <a:gdLst>
                  <a:gd name="T0" fmla="*/ 3 w 20"/>
                  <a:gd name="T1" fmla="*/ 1 h 60"/>
                  <a:gd name="T2" fmla="*/ 0 w 20"/>
                  <a:gd name="T3" fmla="*/ 212 h 60"/>
                  <a:gd name="T4" fmla="*/ 40 w 20"/>
                  <a:gd name="T5" fmla="*/ 210 h 60"/>
                  <a:gd name="T6" fmla="*/ 40 w 20"/>
                  <a:gd name="T7" fmla="*/ 205 h 60"/>
                  <a:gd name="T8" fmla="*/ 40 w 20"/>
                  <a:gd name="T9" fmla="*/ 199 h 60"/>
                  <a:gd name="T10" fmla="*/ 40 w 20"/>
                  <a:gd name="T11" fmla="*/ 189 h 60"/>
                  <a:gd name="T12" fmla="*/ 40 w 20"/>
                  <a:gd name="T13" fmla="*/ 183 h 60"/>
                  <a:gd name="T14" fmla="*/ 40 w 20"/>
                  <a:gd name="T15" fmla="*/ 162 h 60"/>
                  <a:gd name="T16" fmla="*/ 40 w 20"/>
                  <a:gd name="T17" fmla="*/ 144 h 60"/>
                  <a:gd name="T18" fmla="*/ 44 w 20"/>
                  <a:gd name="T19" fmla="*/ 138 h 60"/>
                  <a:gd name="T20" fmla="*/ 44 w 20"/>
                  <a:gd name="T21" fmla="*/ 113 h 60"/>
                  <a:gd name="T22" fmla="*/ 44 w 20"/>
                  <a:gd name="T23" fmla="*/ 94 h 60"/>
                  <a:gd name="T24" fmla="*/ 44 w 20"/>
                  <a:gd name="T25" fmla="*/ 81 h 60"/>
                  <a:gd name="T26" fmla="*/ 44 w 20"/>
                  <a:gd name="T27" fmla="*/ 61 h 60"/>
                  <a:gd name="T28" fmla="*/ 47 w 20"/>
                  <a:gd name="T29" fmla="*/ 46 h 60"/>
                  <a:gd name="T30" fmla="*/ 44 w 20"/>
                  <a:gd name="T31" fmla="*/ 32 h 60"/>
                  <a:gd name="T32" fmla="*/ 44 w 20"/>
                  <a:gd name="T33" fmla="*/ 24 h 60"/>
                  <a:gd name="T34" fmla="*/ 44 w 20"/>
                  <a:gd name="T35" fmla="*/ 16 h 60"/>
                  <a:gd name="T36" fmla="*/ 44 w 20"/>
                  <a:gd name="T37" fmla="*/ 16 h 60"/>
                  <a:gd name="T38" fmla="*/ 35 w 20"/>
                  <a:gd name="T39" fmla="*/ 1 h 60"/>
                  <a:gd name="T40" fmla="*/ 20 w 20"/>
                  <a:gd name="T41" fmla="*/ 0 h 60"/>
                  <a:gd name="T42" fmla="*/ 4 w 20"/>
                  <a:gd name="T43" fmla="*/ 0 h 60"/>
                  <a:gd name="T44" fmla="*/ 3 w 20"/>
                  <a:gd name="T45" fmla="*/ 1 h 60"/>
                  <a:gd name="T46" fmla="*/ 3 w 20"/>
                  <a:gd name="T47" fmla="*/ 1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60"/>
                  <a:gd name="T74" fmla="*/ 20 w 20"/>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60">
                    <a:moveTo>
                      <a:pt x="3" y="1"/>
                    </a:moveTo>
                    <a:lnTo>
                      <a:pt x="0" y="60"/>
                    </a:lnTo>
                    <a:lnTo>
                      <a:pt x="17" y="59"/>
                    </a:lnTo>
                    <a:lnTo>
                      <a:pt x="17" y="58"/>
                    </a:lnTo>
                    <a:lnTo>
                      <a:pt x="17" y="56"/>
                    </a:lnTo>
                    <a:lnTo>
                      <a:pt x="17" y="54"/>
                    </a:lnTo>
                    <a:lnTo>
                      <a:pt x="17" y="51"/>
                    </a:lnTo>
                    <a:lnTo>
                      <a:pt x="17" y="46"/>
                    </a:lnTo>
                    <a:lnTo>
                      <a:pt x="17" y="42"/>
                    </a:lnTo>
                    <a:lnTo>
                      <a:pt x="19" y="38"/>
                    </a:lnTo>
                    <a:lnTo>
                      <a:pt x="19" y="32"/>
                    </a:lnTo>
                    <a:lnTo>
                      <a:pt x="19" y="27"/>
                    </a:lnTo>
                    <a:lnTo>
                      <a:pt x="19" y="23"/>
                    </a:lnTo>
                    <a:lnTo>
                      <a:pt x="19" y="17"/>
                    </a:lnTo>
                    <a:lnTo>
                      <a:pt x="20" y="13"/>
                    </a:lnTo>
                    <a:lnTo>
                      <a:pt x="19" y="9"/>
                    </a:lnTo>
                    <a:lnTo>
                      <a:pt x="19" y="7"/>
                    </a:lnTo>
                    <a:lnTo>
                      <a:pt x="19" y="4"/>
                    </a:lnTo>
                    <a:lnTo>
                      <a:pt x="15" y="1"/>
                    </a:lnTo>
                    <a:lnTo>
                      <a:pt x="9" y="0"/>
                    </a:lnTo>
                    <a:lnTo>
                      <a:pt x="4" y="0"/>
                    </a:lnTo>
                    <a:lnTo>
                      <a:pt x="3"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12" name="Freeform 114">
                <a:extLst>
                  <a:ext uri="{FF2B5EF4-FFF2-40B4-BE49-F238E27FC236}">
                    <a16:creationId xmlns:a16="http://schemas.microsoft.com/office/drawing/2014/main" id="{68133805-70EA-4736-9E2B-DBF5D05A4033}"/>
                  </a:ext>
                </a:extLst>
              </p:cNvPr>
              <p:cNvSpPr>
                <a:spLocks/>
              </p:cNvSpPr>
              <p:nvPr/>
            </p:nvSpPr>
            <p:spPr bwMode="auto">
              <a:xfrm>
                <a:off x="3845" y="1540"/>
                <a:ext cx="35" cy="128"/>
              </a:xfrm>
              <a:custGeom>
                <a:avLst/>
                <a:gdLst>
                  <a:gd name="T0" fmla="*/ 14 w 23"/>
                  <a:gd name="T1" fmla="*/ 22 h 114"/>
                  <a:gd name="T2" fmla="*/ 14 w 23"/>
                  <a:gd name="T3" fmla="*/ 38 h 114"/>
                  <a:gd name="T4" fmla="*/ 14 w 23"/>
                  <a:gd name="T5" fmla="*/ 59 h 114"/>
                  <a:gd name="T6" fmla="*/ 2 w 23"/>
                  <a:gd name="T7" fmla="*/ 76 h 114"/>
                  <a:gd name="T8" fmla="*/ 2 w 23"/>
                  <a:gd name="T9" fmla="*/ 105 h 114"/>
                  <a:gd name="T10" fmla="*/ 1 w 23"/>
                  <a:gd name="T11" fmla="*/ 139 h 114"/>
                  <a:gd name="T12" fmla="*/ 1 w 23"/>
                  <a:gd name="T13" fmla="*/ 166 h 114"/>
                  <a:gd name="T14" fmla="*/ 1 w 23"/>
                  <a:gd name="T15" fmla="*/ 194 h 114"/>
                  <a:gd name="T16" fmla="*/ 1 w 23"/>
                  <a:gd name="T17" fmla="*/ 230 h 114"/>
                  <a:gd name="T18" fmla="*/ 0 w 23"/>
                  <a:gd name="T19" fmla="*/ 252 h 114"/>
                  <a:gd name="T20" fmla="*/ 0 w 23"/>
                  <a:gd name="T21" fmla="*/ 285 h 114"/>
                  <a:gd name="T22" fmla="*/ 0 w 23"/>
                  <a:gd name="T23" fmla="*/ 306 h 114"/>
                  <a:gd name="T24" fmla="*/ 0 w 23"/>
                  <a:gd name="T25" fmla="*/ 327 h 114"/>
                  <a:gd name="T26" fmla="*/ 0 w 23"/>
                  <a:gd name="T27" fmla="*/ 349 h 114"/>
                  <a:gd name="T28" fmla="*/ 14 w 23"/>
                  <a:gd name="T29" fmla="*/ 372 h 114"/>
                  <a:gd name="T30" fmla="*/ 37 w 23"/>
                  <a:gd name="T31" fmla="*/ 372 h 114"/>
                  <a:gd name="T32" fmla="*/ 45 w 23"/>
                  <a:gd name="T33" fmla="*/ 355 h 114"/>
                  <a:gd name="T34" fmla="*/ 47 w 23"/>
                  <a:gd name="T35" fmla="*/ 325 h 114"/>
                  <a:gd name="T36" fmla="*/ 51 w 23"/>
                  <a:gd name="T37" fmla="*/ 293 h 114"/>
                  <a:gd name="T38" fmla="*/ 51 w 23"/>
                  <a:gd name="T39" fmla="*/ 268 h 114"/>
                  <a:gd name="T40" fmla="*/ 51 w 23"/>
                  <a:gd name="T41" fmla="*/ 239 h 114"/>
                  <a:gd name="T42" fmla="*/ 58 w 23"/>
                  <a:gd name="T43" fmla="*/ 216 h 114"/>
                  <a:gd name="T44" fmla="*/ 60 w 23"/>
                  <a:gd name="T45" fmla="*/ 182 h 114"/>
                  <a:gd name="T46" fmla="*/ 60 w 23"/>
                  <a:gd name="T47" fmla="*/ 156 h 114"/>
                  <a:gd name="T48" fmla="*/ 60 w 23"/>
                  <a:gd name="T49" fmla="*/ 124 h 114"/>
                  <a:gd name="T50" fmla="*/ 66 w 23"/>
                  <a:gd name="T51" fmla="*/ 99 h 114"/>
                  <a:gd name="T52" fmla="*/ 66 w 23"/>
                  <a:gd name="T53" fmla="*/ 76 h 114"/>
                  <a:gd name="T54" fmla="*/ 66 w 23"/>
                  <a:gd name="T55" fmla="*/ 52 h 114"/>
                  <a:gd name="T56" fmla="*/ 66 w 23"/>
                  <a:gd name="T57" fmla="*/ 29 h 114"/>
                  <a:gd name="T58" fmla="*/ 66 w 23"/>
                  <a:gd name="T59" fmla="*/ 3 h 114"/>
                  <a:gd name="T60" fmla="*/ 47 w 23"/>
                  <a:gd name="T61" fmla="*/ 0 h 114"/>
                  <a:gd name="T62" fmla="*/ 20 w 23"/>
                  <a:gd name="T63" fmla="*/ 15 h 114"/>
                  <a:gd name="T64" fmla="*/ 16 w 23"/>
                  <a:gd name="T65" fmla="*/ 1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114"/>
                  <a:gd name="T101" fmla="*/ 23 w 23"/>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114">
                    <a:moveTo>
                      <a:pt x="5" y="5"/>
                    </a:moveTo>
                    <a:lnTo>
                      <a:pt x="4" y="7"/>
                    </a:lnTo>
                    <a:lnTo>
                      <a:pt x="4" y="9"/>
                    </a:lnTo>
                    <a:lnTo>
                      <a:pt x="4" y="11"/>
                    </a:lnTo>
                    <a:lnTo>
                      <a:pt x="4" y="15"/>
                    </a:lnTo>
                    <a:lnTo>
                      <a:pt x="4" y="18"/>
                    </a:lnTo>
                    <a:lnTo>
                      <a:pt x="4" y="22"/>
                    </a:lnTo>
                    <a:lnTo>
                      <a:pt x="2" y="24"/>
                    </a:lnTo>
                    <a:lnTo>
                      <a:pt x="2" y="28"/>
                    </a:lnTo>
                    <a:lnTo>
                      <a:pt x="2" y="32"/>
                    </a:lnTo>
                    <a:lnTo>
                      <a:pt x="2" y="36"/>
                    </a:lnTo>
                    <a:lnTo>
                      <a:pt x="1" y="42"/>
                    </a:lnTo>
                    <a:lnTo>
                      <a:pt x="1" y="46"/>
                    </a:lnTo>
                    <a:lnTo>
                      <a:pt x="1" y="51"/>
                    </a:lnTo>
                    <a:lnTo>
                      <a:pt x="1" y="56"/>
                    </a:lnTo>
                    <a:lnTo>
                      <a:pt x="1" y="60"/>
                    </a:lnTo>
                    <a:lnTo>
                      <a:pt x="1" y="64"/>
                    </a:lnTo>
                    <a:lnTo>
                      <a:pt x="1" y="70"/>
                    </a:lnTo>
                    <a:lnTo>
                      <a:pt x="1" y="74"/>
                    </a:lnTo>
                    <a:lnTo>
                      <a:pt x="0" y="78"/>
                    </a:lnTo>
                    <a:lnTo>
                      <a:pt x="0" y="83"/>
                    </a:lnTo>
                    <a:lnTo>
                      <a:pt x="0" y="87"/>
                    </a:lnTo>
                    <a:lnTo>
                      <a:pt x="0" y="91"/>
                    </a:lnTo>
                    <a:lnTo>
                      <a:pt x="0" y="94"/>
                    </a:lnTo>
                    <a:lnTo>
                      <a:pt x="0" y="98"/>
                    </a:lnTo>
                    <a:lnTo>
                      <a:pt x="0" y="101"/>
                    </a:lnTo>
                    <a:lnTo>
                      <a:pt x="0" y="103"/>
                    </a:lnTo>
                    <a:lnTo>
                      <a:pt x="0" y="107"/>
                    </a:lnTo>
                    <a:lnTo>
                      <a:pt x="1" y="110"/>
                    </a:lnTo>
                    <a:lnTo>
                      <a:pt x="4" y="114"/>
                    </a:lnTo>
                    <a:lnTo>
                      <a:pt x="8" y="114"/>
                    </a:lnTo>
                    <a:lnTo>
                      <a:pt x="12" y="114"/>
                    </a:lnTo>
                    <a:lnTo>
                      <a:pt x="15" y="110"/>
                    </a:lnTo>
                    <a:lnTo>
                      <a:pt x="15" y="109"/>
                    </a:lnTo>
                    <a:lnTo>
                      <a:pt x="16" y="105"/>
                    </a:lnTo>
                    <a:lnTo>
                      <a:pt x="16" y="99"/>
                    </a:lnTo>
                    <a:lnTo>
                      <a:pt x="17" y="94"/>
                    </a:lnTo>
                    <a:lnTo>
                      <a:pt x="17" y="90"/>
                    </a:lnTo>
                    <a:lnTo>
                      <a:pt x="17" y="86"/>
                    </a:lnTo>
                    <a:lnTo>
                      <a:pt x="17" y="82"/>
                    </a:lnTo>
                    <a:lnTo>
                      <a:pt x="17" y="78"/>
                    </a:lnTo>
                    <a:lnTo>
                      <a:pt x="17" y="74"/>
                    </a:lnTo>
                    <a:lnTo>
                      <a:pt x="19" y="70"/>
                    </a:lnTo>
                    <a:lnTo>
                      <a:pt x="19" y="66"/>
                    </a:lnTo>
                    <a:lnTo>
                      <a:pt x="20" y="62"/>
                    </a:lnTo>
                    <a:lnTo>
                      <a:pt x="20" y="56"/>
                    </a:lnTo>
                    <a:lnTo>
                      <a:pt x="20" y="52"/>
                    </a:lnTo>
                    <a:lnTo>
                      <a:pt x="20" y="47"/>
                    </a:lnTo>
                    <a:lnTo>
                      <a:pt x="20" y="43"/>
                    </a:lnTo>
                    <a:lnTo>
                      <a:pt x="20" y="39"/>
                    </a:lnTo>
                    <a:lnTo>
                      <a:pt x="21" y="35"/>
                    </a:lnTo>
                    <a:lnTo>
                      <a:pt x="21" y="31"/>
                    </a:lnTo>
                    <a:lnTo>
                      <a:pt x="21" y="27"/>
                    </a:lnTo>
                    <a:lnTo>
                      <a:pt x="21" y="24"/>
                    </a:lnTo>
                    <a:lnTo>
                      <a:pt x="21" y="20"/>
                    </a:lnTo>
                    <a:lnTo>
                      <a:pt x="21" y="16"/>
                    </a:lnTo>
                    <a:lnTo>
                      <a:pt x="21" y="15"/>
                    </a:lnTo>
                    <a:lnTo>
                      <a:pt x="21" y="9"/>
                    </a:lnTo>
                    <a:lnTo>
                      <a:pt x="23" y="7"/>
                    </a:lnTo>
                    <a:lnTo>
                      <a:pt x="21" y="3"/>
                    </a:lnTo>
                    <a:lnTo>
                      <a:pt x="19" y="0"/>
                    </a:lnTo>
                    <a:lnTo>
                      <a:pt x="16" y="0"/>
                    </a:lnTo>
                    <a:lnTo>
                      <a:pt x="13" y="1"/>
                    </a:lnTo>
                    <a:lnTo>
                      <a:pt x="7" y="4"/>
                    </a:lnTo>
                    <a:lnTo>
                      <a:pt x="5"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13" name="Freeform 115">
                <a:extLst>
                  <a:ext uri="{FF2B5EF4-FFF2-40B4-BE49-F238E27FC236}">
                    <a16:creationId xmlns:a16="http://schemas.microsoft.com/office/drawing/2014/main" id="{7CA0E2A3-0CAD-4810-9DBF-E8835C307BB1}"/>
                  </a:ext>
                </a:extLst>
              </p:cNvPr>
              <p:cNvSpPr>
                <a:spLocks/>
              </p:cNvSpPr>
              <p:nvPr/>
            </p:nvSpPr>
            <p:spPr bwMode="auto">
              <a:xfrm>
                <a:off x="4022" y="1404"/>
                <a:ext cx="47" cy="45"/>
              </a:xfrm>
              <a:custGeom>
                <a:avLst/>
                <a:gdLst>
                  <a:gd name="T0" fmla="*/ 76 w 38"/>
                  <a:gd name="T1" fmla="*/ 0 h 46"/>
                  <a:gd name="T2" fmla="*/ 65 w 38"/>
                  <a:gd name="T3" fmla="*/ 1 h 46"/>
                  <a:gd name="T4" fmla="*/ 46 w 38"/>
                  <a:gd name="T5" fmla="*/ 21 h 46"/>
                  <a:gd name="T6" fmla="*/ 40 w 38"/>
                  <a:gd name="T7" fmla="*/ 32 h 46"/>
                  <a:gd name="T8" fmla="*/ 34 w 38"/>
                  <a:gd name="T9" fmla="*/ 47 h 46"/>
                  <a:gd name="T10" fmla="*/ 25 w 38"/>
                  <a:gd name="T11" fmla="*/ 62 h 46"/>
                  <a:gd name="T12" fmla="*/ 19 w 38"/>
                  <a:gd name="T13" fmla="*/ 78 h 46"/>
                  <a:gd name="T14" fmla="*/ 15 w 38"/>
                  <a:gd name="T15" fmla="*/ 90 h 46"/>
                  <a:gd name="T16" fmla="*/ 4 w 38"/>
                  <a:gd name="T17" fmla="*/ 104 h 46"/>
                  <a:gd name="T18" fmla="*/ 2 w 38"/>
                  <a:gd name="T19" fmla="*/ 120 h 46"/>
                  <a:gd name="T20" fmla="*/ 2 w 38"/>
                  <a:gd name="T21" fmla="*/ 138 h 46"/>
                  <a:gd name="T22" fmla="*/ 0 w 38"/>
                  <a:gd name="T23" fmla="*/ 159 h 46"/>
                  <a:gd name="T24" fmla="*/ 3 w 38"/>
                  <a:gd name="T25" fmla="*/ 164 h 46"/>
                  <a:gd name="T26" fmla="*/ 17 w 38"/>
                  <a:gd name="T27" fmla="*/ 162 h 46"/>
                  <a:gd name="T28" fmla="*/ 34 w 38"/>
                  <a:gd name="T29" fmla="*/ 143 h 46"/>
                  <a:gd name="T30" fmla="*/ 40 w 38"/>
                  <a:gd name="T31" fmla="*/ 138 h 46"/>
                  <a:gd name="T32" fmla="*/ 46 w 38"/>
                  <a:gd name="T33" fmla="*/ 122 h 46"/>
                  <a:gd name="T34" fmla="*/ 54 w 38"/>
                  <a:gd name="T35" fmla="*/ 119 h 46"/>
                  <a:gd name="T36" fmla="*/ 65 w 38"/>
                  <a:gd name="T37" fmla="*/ 103 h 46"/>
                  <a:gd name="T38" fmla="*/ 72 w 38"/>
                  <a:gd name="T39" fmla="*/ 89 h 46"/>
                  <a:gd name="T40" fmla="*/ 76 w 38"/>
                  <a:gd name="T41" fmla="*/ 71 h 46"/>
                  <a:gd name="T42" fmla="*/ 81 w 38"/>
                  <a:gd name="T43" fmla="*/ 58 h 46"/>
                  <a:gd name="T44" fmla="*/ 88 w 38"/>
                  <a:gd name="T45" fmla="*/ 47 h 46"/>
                  <a:gd name="T46" fmla="*/ 91 w 38"/>
                  <a:gd name="T47" fmla="*/ 32 h 46"/>
                  <a:gd name="T48" fmla="*/ 93 w 38"/>
                  <a:gd name="T49" fmla="*/ 28 h 46"/>
                  <a:gd name="T50" fmla="*/ 93 w 38"/>
                  <a:gd name="T51" fmla="*/ 18 h 46"/>
                  <a:gd name="T52" fmla="*/ 93 w 38"/>
                  <a:gd name="T53" fmla="*/ 16 h 46"/>
                  <a:gd name="T54" fmla="*/ 91 w 38"/>
                  <a:gd name="T55" fmla="*/ 1 h 46"/>
                  <a:gd name="T56" fmla="*/ 84 w 38"/>
                  <a:gd name="T57" fmla="*/ 0 h 46"/>
                  <a:gd name="T58" fmla="*/ 76 w 38"/>
                  <a:gd name="T59" fmla="*/ 0 h 46"/>
                  <a:gd name="T60" fmla="*/ 76 w 38"/>
                  <a:gd name="T61" fmla="*/ 0 h 46"/>
                  <a:gd name="T62" fmla="*/ 76 w 38"/>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46"/>
                  <a:gd name="T98" fmla="*/ 38 w 38"/>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46">
                    <a:moveTo>
                      <a:pt x="31" y="0"/>
                    </a:moveTo>
                    <a:lnTo>
                      <a:pt x="26" y="1"/>
                    </a:lnTo>
                    <a:lnTo>
                      <a:pt x="19" y="6"/>
                    </a:lnTo>
                    <a:lnTo>
                      <a:pt x="16" y="9"/>
                    </a:lnTo>
                    <a:lnTo>
                      <a:pt x="14" y="13"/>
                    </a:lnTo>
                    <a:lnTo>
                      <a:pt x="11" y="17"/>
                    </a:lnTo>
                    <a:lnTo>
                      <a:pt x="8" y="22"/>
                    </a:lnTo>
                    <a:lnTo>
                      <a:pt x="6" y="25"/>
                    </a:lnTo>
                    <a:lnTo>
                      <a:pt x="4" y="29"/>
                    </a:lnTo>
                    <a:lnTo>
                      <a:pt x="2" y="33"/>
                    </a:lnTo>
                    <a:lnTo>
                      <a:pt x="2" y="38"/>
                    </a:lnTo>
                    <a:lnTo>
                      <a:pt x="0" y="44"/>
                    </a:lnTo>
                    <a:lnTo>
                      <a:pt x="3" y="46"/>
                    </a:lnTo>
                    <a:lnTo>
                      <a:pt x="7" y="45"/>
                    </a:lnTo>
                    <a:lnTo>
                      <a:pt x="14" y="41"/>
                    </a:lnTo>
                    <a:lnTo>
                      <a:pt x="16" y="38"/>
                    </a:lnTo>
                    <a:lnTo>
                      <a:pt x="19" y="34"/>
                    </a:lnTo>
                    <a:lnTo>
                      <a:pt x="22" y="32"/>
                    </a:lnTo>
                    <a:lnTo>
                      <a:pt x="26" y="28"/>
                    </a:lnTo>
                    <a:lnTo>
                      <a:pt x="29" y="24"/>
                    </a:lnTo>
                    <a:lnTo>
                      <a:pt x="31" y="20"/>
                    </a:lnTo>
                    <a:lnTo>
                      <a:pt x="33" y="16"/>
                    </a:lnTo>
                    <a:lnTo>
                      <a:pt x="35" y="13"/>
                    </a:lnTo>
                    <a:lnTo>
                      <a:pt x="37" y="9"/>
                    </a:lnTo>
                    <a:lnTo>
                      <a:pt x="38" y="8"/>
                    </a:lnTo>
                    <a:lnTo>
                      <a:pt x="38" y="5"/>
                    </a:lnTo>
                    <a:lnTo>
                      <a:pt x="38" y="4"/>
                    </a:lnTo>
                    <a:lnTo>
                      <a:pt x="37" y="1"/>
                    </a:lnTo>
                    <a:lnTo>
                      <a:pt x="34" y="0"/>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grpSp>
        <p:pic>
          <p:nvPicPr>
            <p:cNvPr id="365" name="Picture 67" descr="j0238995">
              <a:extLst>
                <a:ext uri="{FF2B5EF4-FFF2-40B4-BE49-F238E27FC236}">
                  <a16:creationId xmlns:a16="http://schemas.microsoft.com/office/drawing/2014/main" id="{A362BF73-2546-41D5-A763-3A850D864D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275" y="4668831"/>
              <a:ext cx="434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6" name="Group 116">
              <a:extLst>
                <a:ext uri="{FF2B5EF4-FFF2-40B4-BE49-F238E27FC236}">
                  <a16:creationId xmlns:a16="http://schemas.microsoft.com/office/drawing/2014/main" id="{9375630D-BA3A-4E9E-A4D7-BE00EFE539F2}"/>
                </a:ext>
              </a:extLst>
            </p:cNvPr>
            <p:cNvGrpSpPr>
              <a:grpSpLocks/>
            </p:cNvGrpSpPr>
            <p:nvPr/>
          </p:nvGrpSpPr>
          <p:grpSpPr bwMode="auto">
            <a:xfrm>
              <a:off x="1619232" y="4784735"/>
              <a:ext cx="207962" cy="112714"/>
              <a:chOff x="5193" y="220"/>
              <a:chExt cx="301" cy="219"/>
            </a:xfrm>
          </p:grpSpPr>
          <p:sp>
            <p:nvSpPr>
              <p:cNvPr id="367" name="AutoShape 117">
                <a:extLst>
                  <a:ext uri="{FF2B5EF4-FFF2-40B4-BE49-F238E27FC236}">
                    <a16:creationId xmlns:a16="http://schemas.microsoft.com/office/drawing/2014/main" id="{9324EF1B-2F0E-419B-BD5F-149216F2E1FE}"/>
                  </a:ext>
                </a:extLst>
              </p:cNvPr>
              <p:cNvSpPr>
                <a:spLocks noChangeArrowheads="1"/>
              </p:cNvSpPr>
              <p:nvPr/>
            </p:nvSpPr>
            <p:spPr bwMode="auto">
              <a:xfrm>
                <a:off x="5193" y="247"/>
                <a:ext cx="199" cy="164"/>
              </a:xfrm>
              <a:prstGeom prst="triangle">
                <a:avLst>
                  <a:gd name="adj" fmla="val 50000"/>
                </a:avLst>
              </a:prstGeom>
              <a:solidFill>
                <a:srgbClr val="0099CC"/>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368" name="AutoShape 118">
                <a:extLst>
                  <a:ext uri="{FF2B5EF4-FFF2-40B4-BE49-F238E27FC236}">
                    <a16:creationId xmlns:a16="http://schemas.microsoft.com/office/drawing/2014/main" id="{4150445D-14E2-4D4A-8054-499E51E1C762}"/>
                  </a:ext>
                </a:extLst>
              </p:cNvPr>
              <p:cNvSpPr>
                <a:spLocks noChangeArrowheads="1"/>
              </p:cNvSpPr>
              <p:nvPr/>
            </p:nvSpPr>
            <p:spPr bwMode="auto">
              <a:xfrm>
                <a:off x="5295" y="220"/>
                <a:ext cx="199"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369" name="AutoShape 119">
                <a:extLst>
                  <a:ext uri="{FF2B5EF4-FFF2-40B4-BE49-F238E27FC236}">
                    <a16:creationId xmlns:a16="http://schemas.microsoft.com/office/drawing/2014/main" id="{6A0AF4BD-F5E7-46FE-AC3D-3CFB412C7131}"/>
                  </a:ext>
                </a:extLst>
              </p:cNvPr>
              <p:cNvSpPr>
                <a:spLocks noChangeArrowheads="1"/>
              </p:cNvSpPr>
              <p:nvPr/>
            </p:nvSpPr>
            <p:spPr bwMode="auto">
              <a:xfrm>
                <a:off x="5254" y="275"/>
                <a:ext cx="201"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grpSp>
      </p:grpSp>
      <p:grpSp>
        <p:nvGrpSpPr>
          <p:cNvPr id="414" name="270 Grupo">
            <a:extLst>
              <a:ext uri="{FF2B5EF4-FFF2-40B4-BE49-F238E27FC236}">
                <a16:creationId xmlns:a16="http://schemas.microsoft.com/office/drawing/2014/main" id="{E711482F-6F44-442F-96CB-F3BE2528964B}"/>
              </a:ext>
            </a:extLst>
          </p:cNvPr>
          <p:cNvGrpSpPr>
            <a:grpSpLocks noChangeAspect="1"/>
          </p:cNvGrpSpPr>
          <p:nvPr/>
        </p:nvGrpSpPr>
        <p:grpSpPr bwMode="auto">
          <a:xfrm>
            <a:off x="4070350" y="4472402"/>
            <a:ext cx="540000" cy="241150"/>
            <a:chOff x="1184275" y="4641860"/>
            <a:chExt cx="642919" cy="287321"/>
          </a:xfrm>
        </p:grpSpPr>
        <p:grpSp>
          <p:nvGrpSpPr>
            <p:cNvPr id="415" name="Group 71">
              <a:extLst>
                <a:ext uri="{FF2B5EF4-FFF2-40B4-BE49-F238E27FC236}">
                  <a16:creationId xmlns:a16="http://schemas.microsoft.com/office/drawing/2014/main" id="{E615FFC4-FD3E-41CE-B9B4-320BB1F8AA6B}"/>
                </a:ext>
              </a:extLst>
            </p:cNvPr>
            <p:cNvGrpSpPr>
              <a:grpSpLocks/>
            </p:cNvGrpSpPr>
            <p:nvPr/>
          </p:nvGrpSpPr>
          <p:grpSpPr bwMode="auto">
            <a:xfrm>
              <a:off x="1547811" y="4641860"/>
              <a:ext cx="192086" cy="239713"/>
              <a:chOff x="2788" y="709"/>
              <a:chExt cx="1286" cy="1027"/>
            </a:xfrm>
          </p:grpSpPr>
          <p:sp>
            <p:nvSpPr>
              <p:cNvPr id="421" name="Rectangle 72">
                <a:extLst>
                  <a:ext uri="{FF2B5EF4-FFF2-40B4-BE49-F238E27FC236}">
                    <a16:creationId xmlns:a16="http://schemas.microsoft.com/office/drawing/2014/main" id="{32CC6233-327B-4DCE-BB9A-F8B7002D09E0}"/>
                  </a:ext>
                </a:extLst>
              </p:cNvPr>
              <p:cNvSpPr>
                <a:spLocks noChangeArrowheads="1"/>
              </p:cNvSpPr>
              <p:nvPr/>
            </p:nvSpPr>
            <p:spPr bwMode="auto">
              <a:xfrm>
                <a:off x="3055" y="883"/>
                <a:ext cx="1002" cy="778"/>
              </a:xfrm>
              <a:prstGeom prst="rect">
                <a:avLst/>
              </a:prstGeom>
              <a:solidFill>
                <a:schemeClr val="bg1"/>
              </a:solidFill>
              <a:ln w="9525">
                <a:no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422" name="Freeform 73">
                <a:extLst>
                  <a:ext uri="{FF2B5EF4-FFF2-40B4-BE49-F238E27FC236}">
                    <a16:creationId xmlns:a16="http://schemas.microsoft.com/office/drawing/2014/main" id="{E51CB494-910C-41A0-AF79-FB97E82DA405}"/>
                  </a:ext>
                </a:extLst>
              </p:cNvPr>
              <p:cNvSpPr>
                <a:spLocks/>
              </p:cNvSpPr>
              <p:nvPr/>
            </p:nvSpPr>
            <p:spPr bwMode="auto">
              <a:xfrm>
                <a:off x="3420" y="883"/>
                <a:ext cx="177" cy="121"/>
              </a:xfrm>
              <a:custGeom>
                <a:avLst/>
                <a:gdLst>
                  <a:gd name="T0" fmla="*/ 0 w 157"/>
                  <a:gd name="T1" fmla="*/ 123 h 104"/>
                  <a:gd name="T2" fmla="*/ 168 w 157"/>
                  <a:gd name="T3" fmla="*/ 323 h 104"/>
                  <a:gd name="T4" fmla="*/ 461 w 157"/>
                  <a:gd name="T5" fmla="*/ 2 h 104"/>
                  <a:gd name="T6" fmla="*/ 458 w 157"/>
                  <a:gd name="T7" fmla="*/ 0 h 104"/>
                  <a:gd name="T8" fmla="*/ 441 w 157"/>
                  <a:gd name="T9" fmla="*/ 0 h 104"/>
                  <a:gd name="T10" fmla="*/ 431 w 157"/>
                  <a:gd name="T11" fmla="*/ 0 h 104"/>
                  <a:gd name="T12" fmla="*/ 423 w 157"/>
                  <a:gd name="T13" fmla="*/ 0 h 104"/>
                  <a:gd name="T14" fmla="*/ 406 w 157"/>
                  <a:gd name="T15" fmla="*/ 0 h 104"/>
                  <a:gd name="T16" fmla="*/ 393 w 157"/>
                  <a:gd name="T17" fmla="*/ 0 h 104"/>
                  <a:gd name="T18" fmla="*/ 375 w 157"/>
                  <a:gd name="T19" fmla="*/ 0 h 104"/>
                  <a:gd name="T20" fmla="*/ 368 w 157"/>
                  <a:gd name="T21" fmla="*/ 0 h 104"/>
                  <a:gd name="T22" fmla="*/ 345 w 157"/>
                  <a:gd name="T23" fmla="*/ 0 h 104"/>
                  <a:gd name="T24" fmla="*/ 326 w 157"/>
                  <a:gd name="T25" fmla="*/ 0 h 104"/>
                  <a:gd name="T26" fmla="*/ 319 w 157"/>
                  <a:gd name="T27" fmla="*/ 0 h 104"/>
                  <a:gd name="T28" fmla="*/ 306 w 157"/>
                  <a:gd name="T29" fmla="*/ 0 h 104"/>
                  <a:gd name="T30" fmla="*/ 291 w 157"/>
                  <a:gd name="T31" fmla="*/ 0 h 104"/>
                  <a:gd name="T32" fmla="*/ 286 w 157"/>
                  <a:gd name="T33" fmla="*/ 0 h 104"/>
                  <a:gd name="T34" fmla="*/ 273 w 157"/>
                  <a:gd name="T35" fmla="*/ 0 h 104"/>
                  <a:gd name="T36" fmla="*/ 263 w 157"/>
                  <a:gd name="T37" fmla="*/ 0 h 104"/>
                  <a:gd name="T38" fmla="*/ 256 w 157"/>
                  <a:gd name="T39" fmla="*/ 0 h 104"/>
                  <a:gd name="T40" fmla="*/ 246 w 157"/>
                  <a:gd name="T41" fmla="*/ 0 h 104"/>
                  <a:gd name="T42" fmla="*/ 239 w 157"/>
                  <a:gd name="T43" fmla="*/ 0 h 104"/>
                  <a:gd name="T44" fmla="*/ 227 w 157"/>
                  <a:gd name="T45" fmla="*/ 0 h 104"/>
                  <a:gd name="T46" fmla="*/ 213 w 157"/>
                  <a:gd name="T47" fmla="*/ 0 h 104"/>
                  <a:gd name="T48" fmla="*/ 205 w 157"/>
                  <a:gd name="T49" fmla="*/ 0 h 104"/>
                  <a:gd name="T50" fmla="*/ 193 w 157"/>
                  <a:gd name="T51" fmla="*/ 0 h 104"/>
                  <a:gd name="T52" fmla="*/ 182 w 157"/>
                  <a:gd name="T53" fmla="*/ 0 h 104"/>
                  <a:gd name="T54" fmla="*/ 177 w 157"/>
                  <a:gd name="T55" fmla="*/ 0 h 104"/>
                  <a:gd name="T56" fmla="*/ 167 w 157"/>
                  <a:gd name="T57" fmla="*/ 0 h 104"/>
                  <a:gd name="T58" fmla="*/ 145 w 157"/>
                  <a:gd name="T59" fmla="*/ 0 h 104"/>
                  <a:gd name="T60" fmla="*/ 126 w 157"/>
                  <a:gd name="T61" fmla="*/ 0 h 104"/>
                  <a:gd name="T62" fmla="*/ 112 w 157"/>
                  <a:gd name="T63" fmla="*/ 0 h 104"/>
                  <a:gd name="T64" fmla="*/ 97 w 157"/>
                  <a:gd name="T65" fmla="*/ 0 h 104"/>
                  <a:gd name="T66" fmla="*/ 77 w 157"/>
                  <a:gd name="T67" fmla="*/ 0 h 104"/>
                  <a:gd name="T68" fmla="*/ 67 w 157"/>
                  <a:gd name="T69" fmla="*/ 0 h 104"/>
                  <a:gd name="T70" fmla="*/ 53 w 157"/>
                  <a:gd name="T71" fmla="*/ 0 h 104"/>
                  <a:gd name="T72" fmla="*/ 42 w 157"/>
                  <a:gd name="T73" fmla="*/ 0 h 104"/>
                  <a:gd name="T74" fmla="*/ 33 w 157"/>
                  <a:gd name="T75" fmla="*/ 0 h 104"/>
                  <a:gd name="T76" fmla="*/ 23 w 157"/>
                  <a:gd name="T77" fmla="*/ 0 h 104"/>
                  <a:gd name="T78" fmla="*/ 18 w 157"/>
                  <a:gd name="T79" fmla="*/ 0 h 104"/>
                  <a:gd name="T80" fmla="*/ 18 w 157"/>
                  <a:gd name="T81" fmla="*/ 2 h 104"/>
                  <a:gd name="T82" fmla="*/ 14 w 157"/>
                  <a:gd name="T83" fmla="*/ 3 h 104"/>
                  <a:gd name="T84" fmla="*/ 3 w 157"/>
                  <a:gd name="T85" fmla="*/ 20 h 104"/>
                  <a:gd name="T86" fmla="*/ 2 w 157"/>
                  <a:gd name="T87" fmla="*/ 30 h 104"/>
                  <a:gd name="T88" fmla="*/ 2 w 157"/>
                  <a:gd name="T89" fmla="*/ 42 h 104"/>
                  <a:gd name="T90" fmla="*/ 2 w 157"/>
                  <a:gd name="T91" fmla="*/ 53 h 104"/>
                  <a:gd name="T92" fmla="*/ 2 w 157"/>
                  <a:gd name="T93" fmla="*/ 66 h 104"/>
                  <a:gd name="T94" fmla="*/ 0 w 157"/>
                  <a:gd name="T95" fmla="*/ 74 h 104"/>
                  <a:gd name="T96" fmla="*/ 0 w 157"/>
                  <a:gd name="T97" fmla="*/ 85 h 104"/>
                  <a:gd name="T98" fmla="*/ 0 w 157"/>
                  <a:gd name="T99" fmla="*/ 95 h 104"/>
                  <a:gd name="T100" fmla="*/ 0 w 157"/>
                  <a:gd name="T101" fmla="*/ 108 h 104"/>
                  <a:gd name="T102" fmla="*/ 0 w 157"/>
                  <a:gd name="T103" fmla="*/ 121 h 104"/>
                  <a:gd name="T104" fmla="*/ 0 w 157"/>
                  <a:gd name="T105" fmla="*/ 123 h 104"/>
                  <a:gd name="T106" fmla="*/ 0 w 157"/>
                  <a:gd name="T107" fmla="*/ 123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7"/>
                  <a:gd name="T163" fmla="*/ 0 h 104"/>
                  <a:gd name="T164" fmla="*/ 157 w 157"/>
                  <a:gd name="T165" fmla="*/ 104 h 1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7" h="104">
                    <a:moveTo>
                      <a:pt x="0" y="39"/>
                    </a:moveTo>
                    <a:lnTo>
                      <a:pt x="58" y="104"/>
                    </a:lnTo>
                    <a:lnTo>
                      <a:pt x="157" y="2"/>
                    </a:lnTo>
                    <a:lnTo>
                      <a:pt x="156" y="0"/>
                    </a:lnTo>
                    <a:lnTo>
                      <a:pt x="150" y="0"/>
                    </a:lnTo>
                    <a:lnTo>
                      <a:pt x="146" y="0"/>
                    </a:lnTo>
                    <a:lnTo>
                      <a:pt x="144" y="0"/>
                    </a:lnTo>
                    <a:lnTo>
                      <a:pt x="138" y="0"/>
                    </a:lnTo>
                    <a:lnTo>
                      <a:pt x="134" y="0"/>
                    </a:lnTo>
                    <a:lnTo>
                      <a:pt x="128" y="0"/>
                    </a:lnTo>
                    <a:lnTo>
                      <a:pt x="124" y="0"/>
                    </a:lnTo>
                    <a:lnTo>
                      <a:pt x="117" y="0"/>
                    </a:lnTo>
                    <a:lnTo>
                      <a:pt x="110" y="0"/>
                    </a:lnTo>
                    <a:lnTo>
                      <a:pt x="108" y="0"/>
                    </a:lnTo>
                    <a:lnTo>
                      <a:pt x="104" y="0"/>
                    </a:lnTo>
                    <a:lnTo>
                      <a:pt x="99" y="0"/>
                    </a:lnTo>
                    <a:lnTo>
                      <a:pt x="97" y="0"/>
                    </a:lnTo>
                    <a:lnTo>
                      <a:pt x="93" y="0"/>
                    </a:lnTo>
                    <a:lnTo>
                      <a:pt x="90" y="0"/>
                    </a:lnTo>
                    <a:lnTo>
                      <a:pt x="87" y="0"/>
                    </a:lnTo>
                    <a:lnTo>
                      <a:pt x="83" y="0"/>
                    </a:lnTo>
                    <a:lnTo>
                      <a:pt x="81" y="0"/>
                    </a:lnTo>
                    <a:lnTo>
                      <a:pt x="77" y="0"/>
                    </a:lnTo>
                    <a:lnTo>
                      <a:pt x="73" y="0"/>
                    </a:lnTo>
                    <a:lnTo>
                      <a:pt x="70" y="0"/>
                    </a:lnTo>
                    <a:lnTo>
                      <a:pt x="66" y="0"/>
                    </a:lnTo>
                    <a:lnTo>
                      <a:pt x="62" y="0"/>
                    </a:lnTo>
                    <a:lnTo>
                      <a:pt x="59" y="0"/>
                    </a:lnTo>
                    <a:lnTo>
                      <a:pt x="57" y="0"/>
                    </a:lnTo>
                    <a:lnTo>
                      <a:pt x="50" y="0"/>
                    </a:lnTo>
                    <a:lnTo>
                      <a:pt x="43" y="0"/>
                    </a:lnTo>
                    <a:lnTo>
                      <a:pt x="38" y="0"/>
                    </a:lnTo>
                    <a:lnTo>
                      <a:pt x="32" y="0"/>
                    </a:lnTo>
                    <a:lnTo>
                      <a:pt x="26" y="0"/>
                    </a:lnTo>
                    <a:lnTo>
                      <a:pt x="22" y="0"/>
                    </a:lnTo>
                    <a:lnTo>
                      <a:pt x="18" y="0"/>
                    </a:lnTo>
                    <a:lnTo>
                      <a:pt x="14" y="0"/>
                    </a:lnTo>
                    <a:lnTo>
                      <a:pt x="11" y="0"/>
                    </a:lnTo>
                    <a:lnTo>
                      <a:pt x="8" y="0"/>
                    </a:lnTo>
                    <a:lnTo>
                      <a:pt x="6" y="0"/>
                    </a:lnTo>
                    <a:lnTo>
                      <a:pt x="6" y="2"/>
                    </a:lnTo>
                    <a:lnTo>
                      <a:pt x="4" y="3"/>
                    </a:lnTo>
                    <a:lnTo>
                      <a:pt x="3" y="7"/>
                    </a:lnTo>
                    <a:lnTo>
                      <a:pt x="2" y="10"/>
                    </a:lnTo>
                    <a:lnTo>
                      <a:pt x="2" y="14"/>
                    </a:lnTo>
                    <a:lnTo>
                      <a:pt x="2" y="17"/>
                    </a:lnTo>
                    <a:lnTo>
                      <a:pt x="2" y="21"/>
                    </a:lnTo>
                    <a:lnTo>
                      <a:pt x="0" y="23"/>
                    </a:lnTo>
                    <a:lnTo>
                      <a:pt x="0" y="27"/>
                    </a:lnTo>
                    <a:lnTo>
                      <a:pt x="0" y="30"/>
                    </a:lnTo>
                    <a:lnTo>
                      <a:pt x="0" y="34"/>
                    </a:lnTo>
                    <a:lnTo>
                      <a:pt x="0" y="38"/>
                    </a:lnTo>
                    <a:lnTo>
                      <a:pt x="0" y="39"/>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23" name="Freeform 74">
                <a:extLst>
                  <a:ext uri="{FF2B5EF4-FFF2-40B4-BE49-F238E27FC236}">
                    <a16:creationId xmlns:a16="http://schemas.microsoft.com/office/drawing/2014/main" id="{A7C5AE3D-57F2-4324-AFBA-E54415AAAD23}"/>
                  </a:ext>
                </a:extLst>
              </p:cNvPr>
              <p:cNvSpPr>
                <a:spLocks/>
              </p:cNvSpPr>
              <p:nvPr/>
            </p:nvSpPr>
            <p:spPr bwMode="auto">
              <a:xfrm>
                <a:off x="3102" y="920"/>
                <a:ext cx="83" cy="121"/>
              </a:xfrm>
              <a:custGeom>
                <a:avLst/>
                <a:gdLst>
                  <a:gd name="T0" fmla="*/ 24 w 72"/>
                  <a:gd name="T1" fmla="*/ 16 h 111"/>
                  <a:gd name="T2" fmla="*/ 0 w 72"/>
                  <a:gd name="T3" fmla="*/ 324 h 111"/>
                  <a:gd name="T4" fmla="*/ 206 w 72"/>
                  <a:gd name="T5" fmla="*/ 0 h 111"/>
                  <a:gd name="T6" fmla="*/ 24 w 72"/>
                  <a:gd name="T7" fmla="*/ 16 h 111"/>
                  <a:gd name="T8" fmla="*/ 24 w 72"/>
                  <a:gd name="T9" fmla="*/ 16 h 111"/>
                  <a:gd name="T10" fmla="*/ 0 60000 65536"/>
                  <a:gd name="T11" fmla="*/ 0 60000 65536"/>
                  <a:gd name="T12" fmla="*/ 0 60000 65536"/>
                  <a:gd name="T13" fmla="*/ 0 60000 65536"/>
                  <a:gd name="T14" fmla="*/ 0 60000 65536"/>
                  <a:gd name="T15" fmla="*/ 0 w 72"/>
                  <a:gd name="T16" fmla="*/ 0 h 111"/>
                  <a:gd name="T17" fmla="*/ 72 w 72"/>
                  <a:gd name="T18" fmla="*/ 111 h 111"/>
                </a:gdLst>
                <a:ahLst/>
                <a:cxnLst>
                  <a:cxn ang="T10">
                    <a:pos x="T0" y="T1"/>
                  </a:cxn>
                  <a:cxn ang="T11">
                    <a:pos x="T2" y="T3"/>
                  </a:cxn>
                  <a:cxn ang="T12">
                    <a:pos x="T4" y="T5"/>
                  </a:cxn>
                  <a:cxn ang="T13">
                    <a:pos x="T6" y="T7"/>
                  </a:cxn>
                  <a:cxn ang="T14">
                    <a:pos x="T8" y="T9"/>
                  </a:cxn>
                </a:cxnLst>
                <a:rect l="T15" t="T16" r="T17" b="T18"/>
                <a:pathLst>
                  <a:path w="72" h="111">
                    <a:moveTo>
                      <a:pt x="9" y="5"/>
                    </a:moveTo>
                    <a:lnTo>
                      <a:pt x="0" y="111"/>
                    </a:lnTo>
                    <a:lnTo>
                      <a:pt x="72" y="0"/>
                    </a:lnTo>
                    <a:lnTo>
                      <a:pt x="9" y="5"/>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24" name="Freeform 75">
                <a:extLst>
                  <a:ext uri="{FF2B5EF4-FFF2-40B4-BE49-F238E27FC236}">
                    <a16:creationId xmlns:a16="http://schemas.microsoft.com/office/drawing/2014/main" id="{A1559200-07A0-48FF-981F-4BBBD52B6638}"/>
                  </a:ext>
                </a:extLst>
              </p:cNvPr>
              <p:cNvSpPr>
                <a:spLocks/>
              </p:cNvSpPr>
              <p:nvPr/>
            </p:nvSpPr>
            <p:spPr bwMode="auto">
              <a:xfrm>
                <a:off x="3479" y="1600"/>
                <a:ext cx="130" cy="76"/>
              </a:xfrm>
              <a:custGeom>
                <a:avLst/>
                <a:gdLst>
                  <a:gd name="T0" fmla="*/ 145 w 110"/>
                  <a:gd name="T1" fmla="*/ 0 h 63"/>
                  <a:gd name="T2" fmla="*/ 0 w 110"/>
                  <a:gd name="T3" fmla="*/ 116 h 63"/>
                  <a:gd name="T4" fmla="*/ 14 w 110"/>
                  <a:gd name="T5" fmla="*/ 183 h 63"/>
                  <a:gd name="T6" fmla="*/ 326 w 110"/>
                  <a:gd name="T7" fmla="*/ 183 h 63"/>
                  <a:gd name="T8" fmla="*/ 313 w 110"/>
                  <a:gd name="T9" fmla="*/ 69 h 63"/>
                  <a:gd name="T10" fmla="*/ 145 w 110"/>
                  <a:gd name="T11" fmla="*/ 0 h 63"/>
                  <a:gd name="T12" fmla="*/ 145 w 110"/>
                  <a:gd name="T13" fmla="*/ 0 h 63"/>
                  <a:gd name="T14" fmla="*/ 0 60000 65536"/>
                  <a:gd name="T15" fmla="*/ 0 60000 65536"/>
                  <a:gd name="T16" fmla="*/ 0 60000 65536"/>
                  <a:gd name="T17" fmla="*/ 0 60000 65536"/>
                  <a:gd name="T18" fmla="*/ 0 60000 65536"/>
                  <a:gd name="T19" fmla="*/ 0 60000 65536"/>
                  <a:gd name="T20" fmla="*/ 0 60000 65536"/>
                  <a:gd name="T21" fmla="*/ 0 w 110"/>
                  <a:gd name="T22" fmla="*/ 0 h 63"/>
                  <a:gd name="T23" fmla="*/ 110 w 11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63">
                    <a:moveTo>
                      <a:pt x="50" y="0"/>
                    </a:moveTo>
                    <a:lnTo>
                      <a:pt x="0" y="40"/>
                    </a:lnTo>
                    <a:lnTo>
                      <a:pt x="4" y="63"/>
                    </a:lnTo>
                    <a:lnTo>
                      <a:pt x="110" y="63"/>
                    </a:lnTo>
                    <a:lnTo>
                      <a:pt x="107" y="24"/>
                    </a:lnTo>
                    <a:lnTo>
                      <a:pt x="5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25" name="Freeform 76">
                <a:extLst>
                  <a:ext uri="{FF2B5EF4-FFF2-40B4-BE49-F238E27FC236}">
                    <a16:creationId xmlns:a16="http://schemas.microsoft.com/office/drawing/2014/main" id="{B9AA9F13-C803-4AD0-84A7-AD3BB3E2EE51}"/>
                  </a:ext>
                </a:extLst>
              </p:cNvPr>
              <p:cNvSpPr>
                <a:spLocks/>
              </p:cNvSpPr>
              <p:nvPr/>
            </p:nvSpPr>
            <p:spPr bwMode="auto">
              <a:xfrm>
                <a:off x="3114" y="1593"/>
                <a:ext cx="83" cy="83"/>
              </a:xfrm>
              <a:custGeom>
                <a:avLst/>
                <a:gdLst>
                  <a:gd name="T0" fmla="*/ 0 w 82"/>
                  <a:gd name="T1" fmla="*/ 0 h 75"/>
                  <a:gd name="T2" fmla="*/ 0 w 82"/>
                  <a:gd name="T3" fmla="*/ 15 h 75"/>
                  <a:gd name="T4" fmla="*/ 0 w 82"/>
                  <a:gd name="T5" fmla="*/ 38 h 75"/>
                  <a:gd name="T6" fmla="*/ 0 w 82"/>
                  <a:gd name="T7" fmla="*/ 69 h 75"/>
                  <a:gd name="T8" fmla="*/ 0 w 82"/>
                  <a:gd name="T9" fmla="*/ 103 h 75"/>
                  <a:gd name="T10" fmla="*/ 0 w 82"/>
                  <a:gd name="T11" fmla="*/ 132 h 75"/>
                  <a:gd name="T12" fmla="*/ 1 w 82"/>
                  <a:gd name="T13" fmla="*/ 161 h 75"/>
                  <a:gd name="T14" fmla="*/ 16 w 82"/>
                  <a:gd name="T15" fmla="*/ 186 h 75"/>
                  <a:gd name="T16" fmla="*/ 26 w 82"/>
                  <a:gd name="T17" fmla="*/ 200 h 75"/>
                  <a:gd name="T18" fmla="*/ 48 w 82"/>
                  <a:gd name="T19" fmla="*/ 202 h 75"/>
                  <a:gd name="T20" fmla="*/ 87 w 82"/>
                  <a:gd name="T21" fmla="*/ 208 h 75"/>
                  <a:gd name="T22" fmla="*/ 112 w 82"/>
                  <a:gd name="T23" fmla="*/ 208 h 75"/>
                  <a:gd name="T24" fmla="*/ 138 w 82"/>
                  <a:gd name="T25" fmla="*/ 208 h 75"/>
                  <a:gd name="T26" fmla="*/ 164 w 82"/>
                  <a:gd name="T27" fmla="*/ 208 h 75"/>
                  <a:gd name="T28" fmla="*/ 205 w 82"/>
                  <a:gd name="T29" fmla="*/ 202 h 75"/>
                  <a:gd name="T30" fmla="*/ 232 w 82"/>
                  <a:gd name="T31" fmla="*/ 202 h 75"/>
                  <a:gd name="T32" fmla="*/ 250 w 82"/>
                  <a:gd name="T33" fmla="*/ 202 h 75"/>
                  <a:gd name="T34" fmla="*/ 253 w 82"/>
                  <a:gd name="T35" fmla="*/ 200 h 75"/>
                  <a:gd name="T36" fmla="*/ 253 w 82"/>
                  <a:gd name="T37" fmla="*/ 179 h 75"/>
                  <a:gd name="T38" fmla="*/ 253 w 82"/>
                  <a:gd name="T39" fmla="*/ 146 h 75"/>
                  <a:gd name="T40" fmla="*/ 253 w 82"/>
                  <a:gd name="T41" fmla="*/ 121 h 75"/>
                  <a:gd name="T42" fmla="*/ 239 w 82"/>
                  <a:gd name="T43" fmla="*/ 105 h 75"/>
                  <a:gd name="T44" fmla="*/ 219 w 82"/>
                  <a:gd name="T45" fmla="*/ 92 h 75"/>
                  <a:gd name="T46" fmla="*/ 193 w 82"/>
                  <a:gd name="T47" fmla="*/ 80 h 75"/>
                  <a:gd name="T48" fmla="*/ 170 w 82"/>
                  <a:gd name="T49" fmla="*/ 71 h 75"/>
                  <a:gd name="T50" fmla="*/ 145 w 82"/>
                  <a:gd name="T51" fmla="*/ 62 h 75"/>
                  <a:gd name="T52" fmla="*/ 128 w 82"/>
                  <a:gd name="T53" fmla="*/ 49 h 75"/>
                  <a:gd name="T54" fmla="*/ 109 w 82"/>
                  <a:gd name="T55" fmla="*/ 44 h 75"/>
                  <a:gd name="T56" fmla="*/ 85 w 82"/>
                  <a:gd name="T57" fmla="*/ 38 h 75"/>
                  <a:gd name="T58" fmla="*/ 53 w 82"/>
                  <a:gd name="T59" fmla="*/ 21 h 75"/>
                  <a:gd name="T60" fmla="*/ 20 w 82"/>
                  <a:gd name="T61" fmla="*/ 2 h 75"/>
                  <a:gd name="T62" fmla="*/ 1 w 82"/>
                  <a:gd name="T63" fmla="*/ 0 h 75"/>
                  <a:gd name="T64" fmla="*/ 0 w 82"/>
                  <a:gd name="T65" fmla="*/ 0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75"/>
                  <a:gd name="T101" fmla="*/ 82 w 82"/>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75">
                    <a:moveTo>
                      <a:pt x="0" y="0"/>
                    </a:moveTo>
                    <a:lnTo>
                      <a:pt x="0" y="0"/>
                    </a:lnTo>
                    <a:lnTo>
                      <a:pt x="0" y="2"/>
                    </a:lnTo>
                    <a:lnTo>
                      <a:pt x="0" y="5"/>
                    </a:lnTo>
                    <a:lnTo>
                      <a:pt x="0" y="9"/>
                    </a:lnTo>
                    <a:lnTo>
                      <a:pt x="0" y="13"/>
                    </a:lnTo>
                    <a:lnTo>
                      <a:pt x="0" y="18"/>
                    </a:lnTo>
                    <a:lnTo>
                      <a:pt x="0" y="25"/>
                    </a:lnTo>
                    <a:lnTo>
                      <a:pt x="0" y="32"/>
                    </a:lnTo>
                    <a:lnTo>
                      <a:pt x="0" y="37"/>
                    </a:lnTo>
                    <a:lnTo>
                      <a:pt x="0" y="42"/>
                    </a:lnTo>
                    <a:lnTo>
                      <a:pt x="0" y="48"/>
                    </a:lnTo>
                    <a:lnTo>
                      <a:pt x="1" y="54"/>
                    </a:lnTo>
                    <a:lnTo>
                      <a:pt x="1" y="58"/>
                    </a:lnTo>
                    <a:lnTo>
                      <a:pt x="3" y="64"/>
                    </a:lnTo>
                    <a:lnTo>
                      <a:pt x="5" y="67"/>
                    </a:lnTo>
                    <a:lnTo>
                      <a:pt x="7" y="71"/>
                    </a:lnTo>
                    <a:lnTo>
                      <a:pt x="9" y="72"/>
                    </a:lnTo>
                    <a:lnTo>
                      <a:pt x="12" y="73"/>
                    </a:lnTo>
                    <a:lnTo>
                      <a:pt x="16" y="73"/>
                    </a:lnTo>
                    <a:lnTo>
                      <a:pt x="23" y="75"/>
                    </a:lnTo>
                    <a:lnTo>
                      <a:pt x="28" y="75"/>
                    </a:lnTo>
                    <a:lnTo>
                      <a:pt x="34" y="75"/>
                    </a:lnTo>
                    <a:lnTo>
                      <a:pt x="36" y="75"/>
                    </a:lnTo>
                    <a:lnTo>
                      <a:pt x="40" y="75"/>
                    </a:lnTo>
                    <a:lnTo>
                      <a:pt x="44" y="75"/>
                    </a:lnTo>
                    <a:lnTo>
                      <a:pt x="47" y="75"/>
                    </a:lnTo>
                    <a:lnTo>
                      <a:pt x="54" y="75"/>
                    </a:lnTo>
                    <a:lnTo>
                      <a:pt x="60" y="75"/>
                    </a:lnTo>
                    <a:lnTo>
                      <a:pt x="66" y="73"/>
                    </a:lnTo>
                    <a:lnTo>
                      <a:pt x="71" y="73"/>
                    </a:lnTo>
                    <a:lnTo>
                      <a:pt x="75" y="73"/>
                    </a:lnTo>
                    <a:lnTo>
                      <a:pt x="78" y="73"/>
                    </a:lnTo>
                    <a:lnTo>
                      <a:pt x="80" y="73"/>
                    </a:lnTo>
                    <a:lnTo>
                      <a:pt x="82" y="73"/>
                    </a:lnTo>
                    <a:lnTo>
                      <a:pt x="82" y="72"/>
                    </a:lnTo>
                    <a:lnTo>
                      <a:pt x="82" y="69"/>
                    </a:lnTo>
                    <a:lnTo>
                      <a:pt x="82" y="64"/>
                    </a:lnTo>
                    <a:lnTo>
                      <a:pt x="82" y="60"/>
                    </a:lnTo>
                    <a:lnTo>
                      <a:pt x="82" y="53"/>
                    </a:lnTo>
                    <a:lnTo>
                      <a:pt x="82" y="49"/>
                    </a:lnTo>
                    <a:lnTo>
                      <a:pt x="82" y="44"/>
                    </a:lnTo>
                    <a:lnTo>
                      <a:pt x="80" y="41"/>
                    </a:lnTo>
                    <a:lnTo>
                      <a:pt x="78" y="38"/>
                    </a:lnTo>
                    <a:lnTo>
                      <a:pt x="75" y="37"/>
                    </a:lnTo>
                    <a:lnTo>
                      <a:pt x="70" y="33"/>
                    </a:lnTo>
                    <a:lnTo>
                      <a:pt x="66" y="32"/>
                    </a:lnTo>
                    <a:lnTo>
                      <a:pt x="62" y="29"/>
                    </a:lnTo>
                    <a:lnTo>
                      <a:pt x="59" y="28"/>
                    </a:lnTo>
                    <a:lnTo>
                      <a:pt x="55" y="26"/>
                    </a:lnTo>
                    <a:lnTo>
                      <a:pt x="52" y="24"/>
                    </a:lnTo>
                    <a:lnTo>
                      <a:pt x="48" y="22"/>
                    </a:lnTo>
                    <a:lnTo>
                      <a:pt x="46" y="21"/>
                    </a:lnTo>
                    <a:lnTo>
                      <a:pt x="42" y="18"/>
                    </a:lnTo>
                    <a:lnTo>
                      <a:pt x="38" y="17"/>
                    </a:lnTo>
                    <a:lnTo>
                      <a:pt x="35" y="16"/>
                    </a:lnTo>
                    <a:lnTo>
                      <a:pt x="31" y="14"/>
                    </a:lnTo>
                    <a:lnTo>
                      <a:pt x="27" y="13"/>
                    </a:lnTo>
                    <a:lnTo>
                      <a:pt x="24" y="10"/>
                    </a:lnTo>
                    <a:lnTo>
                      <a:pt x="17" y="8"/>
                    </a:lnTo>
                    <a:lnTo>
                      <a:pt x="12" y="5"/>
                    </a:lnTo>
                    <a:lnTo>
                      <a:pt x="7" y="2"/>
                    </a:lnTo>
                    <a:lnTo>
                      <a:pt x="4" y="1"/>
                    </a:lnTo>
                    <a:lnTo>
                      <a:pt x="1" y="0"/>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26" name="Freeform 77">
                <a:extLst>
                  <a:ext uri="{FF2B5EF4-FFF2-40B4-BE49-F238E27FC236}">
                    <a16:creationId xmlns:a16="http://schemas.microsoft.com/office/drawing/2014/main" id="{B82759D1-4077-478C-970C-568FD0D51E21}"/>
                  </a:ext>
                </a:extLst>
              </p:cNvPr>
              <p:cNvSpPr>
                <a:spLocks/>
              </p:cNvSpPr>
              <p:nvPr/>
            </p:nvSpPr>
            <p:spPr bwMode="auto">
              <a:xfrm>
                <a:off x="2783" y="709"/>
                <a:ext cx="861" cy="921"/>
              </a:xfrm>
              <a:custGeom>
                <a:avLst/>
                <a:gdLst>
                  <a:gd name="T0" fmla="*/ 1448 w 800"/>
                  <a:gd name="T1" fmla="*/ 19 h 858"/>
                  <a:gd name="T2" fmla="*/ 1362 w 800"/>
                  <a:gd name="T3" fmla="*/ 6 h 858"/>
                  <a:gd name="T4" fmla="*/ 1236 w 800"/>
                  <a:gd name="T5" fmla="*/ 1 h 858"/>
                  <a:gd name="T6" fmla="*/ 1078 w 800"/>
                  <a:gd name="T7" fmla="*/ 0 h 858"/>
                  <a:gd name="T8" fmla="*/ 906 w 800"/>
                  <a:gd name="T9" fmla="*/ 3 h 858"/>
                  <a:gd name="T10" fmla="*/ 727 w 800"/>
                  <a:gd name="T11" fmla="*/ 21 h 858"/>
                  <a:gd name="T12" fmla="*/ 552 w 800"/>
                  <a:gd name="T13" fmla="*/ 58 h 858"/>
                  <a:gd name="T14" fmla="*/ 397 w 800"/>
                  <a:gd name="T15" fmla="*/ 119 h 858"/>
                  <a:gd name="T16" fmla="*/ 272 w 800"/>
                  <a:gd name="T17" fmla="*/ 201 h 858"/>
                  <a:gd name="T18" fmla="*/ 176 w 800"/>
                  <a:gd name="T19" fmla="*/ 307 h 858"/>
                  <a:gd name="T20" fmla="*/ 99 w 800"/>
                  <a:gd name="T21" fmla="*/ 426 h 858"/>
                  <a:gd name="T22" fmla="*/ 50 w 800"/>
                  <a:gd name="T23" fmla="*/ 558 h 858"/>
                  <a:gd name="T24" fmla="*/ 18 w 800"/>
                  <a:gd name="T25" fmla="*/ 692 h 858"/>
                  <a:gd name="T26" fmla="*/ 0 w 800"/>
                  <a:gd name="T27" fmla="*/ 830 h 858"/>
                  <a:gd name="T28" fmla="*/ 0 w 800"/>
                  <a:gd name="T29" fmla="*/ 960 h 858"/>
                  <a:gd name="T30" fmla="*/ 16 w 800"/>
                  <a:gd name="T31" fmla="*/ 1082 h 858"/>
                  <a:gd name="T32" fmla="*/ 35 w 800"/>
                  <a:gd name="T33" fmla="*/ 1192 h 858"/>
                  <a:gd name="T34" fmla="*/ 66 w 800"/>
                  <a:gd name="T35" fmla="*/ 1283 h 858"/>
                  <a:gd name="T36" fmla="*/ 99 w 800"/>
                  <a:gd name="T37" fmla="*/ 1355 h 858"/>
                  <a:gd name="T38" fmla="*/ 139 w 800"/>
                  <a:gd name="T39" fmla="*/ 1415 h 858"/>
                  <a:gd name="T40" fmla="*/ 176 w 800"/>
                  <a:gd name="T41" fmla="*/ 1471 h 858"/>
                  <a:gd name="T42" fmla="*/ 208 w 800"/>
                  <a:gd name="T43" fmla="*/ 1517 h 858"/>
                  <a:gd name="T44" fmla="*/ 269 w 800"/>
                  <a:gd name="T45" fmla="*/ 1580 h 858"/>
                  <a:gd name="T46" fmla="*/ 316 w 800"/>
                  <a:gd name="T47" fmla="*/ 1619 h 858"/>
                  <a:gd name="T48" fmla="*/ 317 w 800"/>
                  <a:gd name="T49" fmla="*/ 1579 h 858"/>
                  <a:gd name="T50" fmla="*/ 317 w 800"/>
                  <a:gd name="T51" fmla="*/ 1471 h 858"/>
                  <a:gd name="T52" fmla="*/ 317 w 800"/>
                  <a:gd name="T53" fmla="*/ 1324 h 858"/>
                  <a:gd name="T54" fmla="*/ 317 w 800"/>
                  <a:gd name="T55" fmla="*/ 1150 h 858"/>
                  <a:gd name="T56" fmla="*/ 317 w 800"/>
                  <a:gd name="T57" fmla="*/ 966 h 858"/>
                  <a:gd name="T58" fmla="*/ 317 w 800"/>
                  <a:gd name="T59" fmla="*/ 789 h 858"/>
                  <a:gd name="T60" fmla="*/ 317 w 800"/>
                  <a:gd name="T61" fmla="*/ 627 h 858"/>
                  <a:gd name="T62" fmla="*/ 317 w 800"/>
                  <a:gd name="T63" fmla="*/ 507 h 858"/>
                  <a:gd name="T64" fmla="*/ 317 w 800"/>
                  <a:gd name="T65" fmla="*/ 440 h 858"/>
                  <a:gd name="T66" fmla="*/ 329 w 800"/>
                  <a:gd name="T67" fmla="*/ 376 h 858"/>
                  <a:gd name="T68" fmla="*/ 345 w 800"/>
                  <a:gd name="T69" fmla="*/ 327 h 858"/>
                  <a:gd name="T70" fmla="*/ 408 w 800"/>
                  <a:gd name="T71" fmla="*/ 272 h 858"/>
                  <a:gd name="T72" fmla="*/ 459 w 800"/>
                  <a:gd name="T73" fmla="*/ 254 h 858"/>
                  <a:gd name="T74" fmla="*/ 522 w 800"/>
                  <a:gd name="T75" fmla="*/ 252 h 858"/>
                  <a:gd name="T76" fmla="*/ 568 w 800"/>
                  <a:gd name="T77" fmla="*/ 249 h 858"/>
                  <a:gd name="T78" fmla="*/ 622 w 800"/>
                  <a:gd name="T79" fmla="*/ 248 h 858"/>
                  <a:gd name="T80" fmla="*/ 672 w 800"/>
                  <a:gd name="T81" fmla="*/ 248 h 858"/>
                  <a:gd name="T82" fmla="*/ 718 w 800"/>
                  <a:gd name="T83" fmla="*/ 248 h 858"/>
                  <a:gd name="T84" fmla="*/ 779 w 800"/>
                  <a:gd name="T85" fmla="*/ 248 h 858"/>
                  <a:gd name="T86" fmla="*/ 800 w 800"/>
                  <a:gd name="T87" fmla="*/ 170 h 858"/>
                  <a:gd name="T88" fmla="*/ 847 w 800"/>
                  <a:gd name="T89" fmla="*/ 148 h 858"/>
                  <a:gd name="T90" fmla="*/ 907 w 800"/>
                  <a:gd name="T91" fmla="*/ 129 h 858"/>
                  <a:gd name="T92" fmla="*/ 956 w 800"/>
                  <a:gd name="T93" fmla="*/ 113 h 858"/>
                  <a:gd name="T94" fmla="*/ 1010 w 800"/>
                  <a:gd name="T95" fmla="*/ 103 h 858"/>
                  <a:gd name="T96" fmla="*/ 1065 w 800"/>
                  <a:gd name="T97" fmla="*/ 89 h 858"/>
                  <a:gd name="T98" fmla="*/ 1129 w 800"/>
                  <a:gd name="T99" fmla="*/ 81 h 858"/>
                  <a:gd name="T100" fmla="*/ 1189 w 800"/>
                  <a:gd name="T101" fmla="*/ 79 h 858"/>
                  <a:gd name="T102" fmla="*/ 1246 w 800"/>
                  <a:gd name="T103" fmla="*/ 79 h 858"/>
                  <a:gd name="T104" fmla="*/ 1299 w 800"/>
                  <a:gd name="T105" fmla="*/ 81 h 858"/>
                  <a:gd name="T106" fmla="*/ 1350 w 800"/>
                  <a:gd name="T107" fmla="*/ 81 h 858"/>
                  <a:gd name="T108" fmla="*/ 1394 w 800"/>
                  <a:gd name="T109" fmla="*/ 87 h 858"/>
                  <a:gd name="T110" fmla="*/ 1461 w 800"/>
                  <a:gd name="T111" fmla="*/ 91 h 858"/>
                  <a:gd name="T112" fmla="*/ 1503 w 800"/>
                  <a:gd name="T113" fmla="*/ 97 h 8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0"/>
                  <a:gd name="T172" fmla="*/ 0 h 858"/>
                  <a:gd name="T173" fmla="*/ 800 w 800"/>
                  <a:gd name="T174" fmla="*/ 858 h 8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0" h="858">
                    <a:moveTo>
                      <a:pt x="794" y="12"/>
                    </a:moveTo>
                    <a:lnTo>
                      <a:pt x="791" y="12"/>
                    </a:lnTo>
                    <a:lnTo>
                      <a:pt x="787" y="12"/>
                    </a:lnTo>
                    <a:lnTo>
                      <a:pt x="784" y="11"/>
                    </a:lnTo>
                    <a:lnTo>
                      <a:pt x="780" y="11"/>
                    </a:lnTo>
                    <a:lnTo>
                      <a:pt x="776" y="10"/>
                    </a:lnTo>
                    <a:lnTo>
                      <a:pt x="772" y="10"/>
                    </a:lnTo>
                    <a:lnTo>
                      <a:pt x="767" y="8"/>
                    </a:lnTo>
                    <a:lnTo>
                      <a:pt x="760" y="8"/>
                    </a:lnTo>
                    <a:lnTo>
                      <a:pt x="755" y="7"/>
                    </a:lnTo>
                    <a:lnTo>
                      <a:pt x="748" y="7"/>
                    </a:lnTo>
                    <a:lnTo>
                      <a:pt x="740" y="7"/>
                    </a:lnTo>
                    <a:lnTo>
                      <a:pt x="733" y="7"/>
                    </a:lnTo>
                    <a:lnTo>
                      <a:pt x="725" y="6"/>
                    </a:lnTo>
                    <a:lnTo>
                      <a:pt x="717" y="6"/>
                    </a:lnTo>
                    <a:lnTo>
                      <a:pt x="708" y="4"/>
                    </a:lnTo>
                    <a:lnTo>
                      <a:pt x="698" y="3"/>
                    </a:lnTo>
                    <a:lnTo>
                      <a:pt x="688" y="3"/>
                    </a:lnTo>
                    <a:lnTo>
                      <a:pt x="678" y="1"/>
                    </a:lnTo>
                    <a:lnTo>
                      <a:pt x="668" y="1"/>
                    </a:lnTo>
                    <a:lnTo>
                      <a:pt x="657" y="1"/>
                    </a:lnTo>
                    <a:lnTo>
                      <a:pt x="646" y="0"/>
                    </a:lnTo>
                    <a:lnTo>
                      <a:pt x="635" y="0"/>
                    </a:lnTo>
                    <a:lnTo>
                      <a:pt x="623" y="0"/>
                    </a:lnTo>
                    <a:lnTo>
                      <a:pt x="611" y="0"/>
                    </a:lnTo>
                    <a:lnTo>
                      <a:pt x="599" y="0"/>
                    </a:lnTo>
                    <a:lnTo>
                      <a:pt x="587" y="0"/>
                    </a:lnTo>
                    <a:lnTo>
                      <a:pt x="574" y="0"/>
                    </a:lnTo>
                    <a:lnTo>
                      <a:pt x="562" y="0"/>
                    </a:lnTo>
                    <a:lnTo>
                      <a:pt x="548" y="0"/>
                    </a:lnTo>
                    <a:lnTo>
                      <a:pt x="536" y="1"/>
                    </a:lnTo>
                    <a:lnTo>
                      <a:pt x="523" y="1"/>
                    </a:lnTo>
                    <a:lnTo>
                      <a:pt x="509" y="1"/>
                    </a:lnTo>
                    <a:lnTo>
                      <a:pt x="496" y="1"/>
                    </a:lnTo>
                    <a:lnTo>
                      <a:pt x="483" y="3"/>
                    </a:lnTo>
                    <a:lnTo>
                      <a:pt x="469" y="3"/>
                    </a:lnTo>
                    <a:lnTo>
                      <a:pt x="456" y="4"/>
                    </a:lnTo>
                    <a:lnTo>
                      <a:pt x="441" y="6"/>
                    </a:lnTo>
                    <a:lnTo>
                      <a:pt x="429" y="7"/>
                    </a:lnTo>
                    <a:lnTo>
                      <a:pt x="414" y="8"/>
                    </a:lnTo>
                    <a:lnTo>
                      <a:pt x="401" y="11"/>
                    </a:lnTo>
                    <a:lnTo>
                      <a:pt x="387" y="12"/>
                    </a:lnTo>
                    <a:lnTo>
                      <a:pt x="374" y="15"/>
                    </a:lnTo>
                    <a:lnTo>
                      <a:pt x="361" y="16"/>
                    </a:lnTo>
                    <a:lnTo>
                      <a:pt x="347" y="19"/>
                    </a:lnTo>
                    <a:lnTo>
                      <a:pt x="334" y="22"/>
                    </a:lnTo>
                    <a:lnTo>
                      <a:pt x="322" y="26"/>
                    </a:lnTo>
                    <a:lnTo>
                      <a:pt x="308" y="28"/>
                    </a:lnTo>
                    <a:lnTo>
                      <a:pt x="295" y="31"/>
                    </a:lnTo>
                    <a:lnTo>
                      <a:pt x="283" y="35"/>
                    </a:lnTo>
                    <a:lnTo>
                      <a:pt x="271" y="39"/>
                    </a:lnTo>
                    <a:lnTo>
                      <a:pt x="259" y="43"/>
                    </a:lnTo>
                    <a:lnTo>
                      <a:pt x="247" y="47"/>
                    </a:lnTo>
                    <a:lnTo>
                      <a:pt x="234" y="52"/>
                    </a:lnTo>
                    <a:lnTo>
                      <a:pt x="224" y="58"/>
                    </a:lnTo>
                    <a:lnTo>
                      <a:pt x="212" y="62"/>
                    </a:lnTo>
                    <a:lnTo>
                      <a:pt x="201" y="67"/>
                    </a:lnTo>
                    <a:lnTo>
                      <a:pt x="190" y="73"/>
                    </a:lnTo>
                    <a:lnTo>
                      <a:pt x="181" y="79"/>
                    </a:lnTo>
                    <a:lnTo>
                      <a:pt x="171" y="85"/>
                    </a:lnTo>
                    <a:lnTo>
                      <a:pt x="162" y="91"/>
                    </a:lnTo>
                    <a:lnTo>
                      <a:pt x="153" y="99"/>
                    </a:lnTo>
                    <a:lnTo>
                      <a:pt x="145" y="106"/>
                    </a:lnTo>
                    <a:lnTo>
                      <a:pt x="137" y="114"/>
                    </a:lnTo>
                    <a:lnTo>
                      <a:pt x="129" y="121"/>
                    </a:lnTo>
                    <a:lnTo>
                      <a:pt x="121" y="129"/>
                    </a:lnTo>
                    <a:lnTo>
                      <a:pt x="114" y="135"/>
                    </a:lnTo>
                    <a:lnTo>
                      <a:pt x="107" y="144"/>
                    </a:lnTo>
                    <a:lnTo>
                      <a:pt x="99" y="152"/>
                    </a:lnTo>
                    <a:lnTo>
                      <a:pt x="94" y="161"/>
                    </a:lnTo>
                    <a:lnTo>
                      <a:pt x="87" y="170"/>
                    </a:lnTo>
                    <a:lnTo>
                      <a:pt x="80" y="178"/>
                    </a:lnTo>
                    <a:lnTo>
                      <a:pt x="75" y="188"/>
                    </a:lnTo>
                    <a:lnTo>
                      <a:pt x="70" y="197"/>
                    </a:lnTo>
                    <a:lnTo>
                      <a:pt x="64" y="207"/>
                    </a:lnTo>
                    <a:lnTo>
                      <a:pt x="59" y="215"/>
                    </a:lnTo>
                    <a:lnTo>
                      <a:pt x="53" y="225"/>
                    </a:lnTo>
                    <a:lnTo>
                      <a:pt x="48" y="235"/>
                    </a:lnTo>
                    <a:lnTo>
                      <a:pt x="45" y="244"/>
                    </a:lnTo>
                    <a:lnTo>
                      <a:pt x="40" y="253"/>
                    </a:lnTo>
                    <a:lnTo>
                      <a:pt x="37" y="264"/>
                    </a:lnTo>
                    <a:lnTo>
                      <a:pt x="33" y="273"/>
                    </a:lnTo>
                    <a:lnTo>
                      <a:pt x="29" y="284"/>
                    </a:lnTo>
                    <a:lnTo>
                      <a:pt x="27" y="294"/>
                    </a:lnTo>
                    <a:lnTo>
                      <a:pt x="23" y="304"/>
                    </a:lnTo>
                    <a:lnTo>
                      <a:pt x="20" y="314"/>
                    </a:lnTo>
                    <a:lnTo>
                      <a:pt x="17" y="324"/>
                    </a:lnTo>
                    <a:lnTo>
                      <a:pt x="15" y="335"/>
                    </a:lnTo>
                    <a:lnTo>
                      <a:pt x="13" y="345"/>
                    </a:lnTo>
                    <a:lnTo>
                      <a:pt x="11" y="355"/>
                    </a:lnTo>
                    <a:lnTo>
                      <a:pt x="9" y="366"/>
                    </a:lnTo>
                    <a:lnTo>
                      <a:pt x="8" y="375"/>
                    </a:lnTo>
                    <a:lnTo>
                      <a:pt x="5" y="386"/>
                    </a:lnTo>
                    <a:lnTo>
                      <a:pt x="4" y="397"/>
                    </a:lnTo>
                    <a:lnTo>
                      <a:pt x="4" y="407"/>
                    </a:lnTo>
                    <a:lnTo>
                      <a:pt x="3" y="418"/>
                    </a:lnTo>
                    <a:lnTo>
                      <a:pt x="1" y="428"/>
                    </a:lnTo>
                    <a:lnTo>
                      <a:pt x="0" y="438"/>
                    </a:lnTo>
                    <a:lnTo>
                      <a:pt x="0" y="448"/>
                    </a:lnTo>
                    <a:lnTo>
                      <a:pt x="0" y="458"/>
                    </a:lnTo>
                    <a:lnTo>
                      <a:pt x="0" y="468"/>
                    </a:lnTo>
                    <a:lnTo>
                      <a:pt x="0" y="479"/>
                    </a:lnTo>
                    <a:lnTo>
                      <a:pt x="0" y="489"/>
                    </a:lnTo>
                    <a:lnTo>
                      <a:pt x="0" y="499"/>
                    </a:lnTo>
                    <a:lnTo>
                      <a:pt x="0" y="508"/>
                    </a:lnTo>
                    <a:lnTo>
                      <a:pt x="0" y="517"/>
                    </a:lnTo>
                    <a:lnTo>
                      <a:pt x="1" y="527"/>
                    </a:lnTo>
                    <a:lnTo>
                      <a:pt x="1" y="536"/>
                    </a:lnTo>
                    <a:lnTo>
                      <a:pt x="3" y="545"/>
                    </a:lnTo>
                    <a:lnTo>
                      <a:pt x="4" y="555"/>
                    </a:lnTo>
                    <a:lnTo>
                      <a:pt x="5" y="564"/>
                    </a:lnTo>
                    <a:lnTo>
                      <a:pt x="7" y="572"/>
                    </a:lnTo>
                    <a:lnTo>
                      <a:pt x="8" y="582"/>
                    </a:lnTo>
                    <a:lnTo>
                      <a:pt x="9" y="590"/>
                    </a:lnTo>
                    <a:lnTo>
                      <a:pt x="11" y="598"/>
                    </a:lnTo>
                    <a:lnTo>
                      <a:pt x="13" y="606"/>
                    </a:lnTo>
                    <a:lnTo>
                      <a:pt x="15" y="614"/>
                    </a:lnTo>
                    <a:lnTo>
                      <a:pt x="16" y="622"/>
                    </a:lnTo>
                    <a:lnTo>
                      <a:pt x="19" y="630"/>
                    </a:lnTo>
                    <a:lnTo>
                      <a:pt x="20" y="638"/>
                    </a:lnTo>
                    <a:lnTo>
                      <a:pt x="23" y="645"/>
                    </a:lnTo>
                    <a:lnTo>
                      <a:pt x="25" y="651"/>
                    </a:lnTo>
                    <a:lnTo>
                      <a:pt x="28" y="659"/>
                    </a:lnTo>
                    <a:lnTo>
                      <a:pt x="29" y="665"/>
                    </a:lnTo>
                    <a:lnTo>
                      <a:pt x="33" y="671"/>
                    </a:lnTo>
                    <a:lnTo>
                      <a:pt x="35" y="678"/>
                    </a:lnTo>
                    <a:lnTo>
                      <a:pt x="37" y="685"/>
                    </a:lnTo>
                    <a:lnTo>
                      <a:pt x="40" y="690"/>
                    </a:lnTo>
                    <a:lnTo>
                      <a:pt x="43" y="696"/>
                    </a:lnTo>
                    <a:lnTo>
                      <a:pt x="45" y="701"/>
                    </a:lnTo>
                    <a:lnTo>
                      <a:pt x="48" y="706"/>
                    </a:lnTo>
                    <a:lnTo>
                      <a:pt x="51" y="710"/>
                    </a:lnTo>
                    <a:lnTo>
                      <a:pt x="53" y="716"/>
                    </a:lnTo>
                    <a:lnTo>
                      <a:pt x="56" y="721"/>
                    </a:lnTo>
                    <a:lnTo>
                      <a:pt x="59" y="726"/>
                    </a:lnTo>
                    <a:lnTo>
                      <a:pt x="62" y="730"/>
                    </a:lnTo>
                    <a:lnTo>
                      <a:pt x="64" y="734"/>
                    </a:lnTo>
                    <a:lnTo>
                      <a:pt x="68" y="740"/>
                    </a:lnTo>
                    <a:lnTo>
                      <a:pt x="71" y="744"/>
                    </a:lnTo>
                    <a:lnTo>
                      <a:pt x="74" y="748"/>
                    </a:lnTo>
                    <a:lnTo>
                      <a:pt x="76" y="753"/>
                    </a:lnTo>
                    <a:lnTo>
                      <a:pt x="79" y="757"/>
                    </a:lnTo>
                    <a:lnTo>
                      <a:pt x="83" y="763"/>
                    </a:lnTo>
                    <a:lnTo>
                      <a:pt x="84" y="765"/>
                    </a:lnTo>
                    <a:lnTo>
                      <a:pt x="88" y="769"/>
                    </a:lnTo>
                    <a:lnTo>
                      <a:pt x="90" y="773"/>
                    </a:lnTo>
                    <a:lnTo>
                      <a:pt x="94" y="777"/>
                    </a:lnTo>
                    <a:lnTo>
                      <a:pt x="95" y="781"/>
                    </a:lnTo>
                    <a:lnTo>
                      <a:pt x="99" y="784"/>
                    </a:lnTo>
                    <a:lnTo>
                      <a:pt x="102" y="788"/>
                    </a:lnTo>
                    <a:lnTo>
                      <a:pt x="104" y="792"/>
                    </a:lnTo>
                    <a:lnTo>
                      <a:pt x="107" y="795"/>
                    </a:lnTo>
                    <a:lnTo>
                      <a:pt x="108" y="799"/>
                    </a:lnTo>
                    <a:lnTo>
                      <a:pt x="111" y="801"/>
                    </a:lnTo>
                    <a:lnTo>
                      <a:pt x="114" y="804"/>
                    </a:lnTo>
                    <a:lnTo>
                      <a:pt x="119" y="811"/>
                    </a:lnTo>
                    <a:lnTo>
                      <a:pt x="125" y="816"/>
                    </a:lnTo>
                    <a:lnTo>
                      <a:pt x="129" y="820"/>
                    </a:lnTo>
                    <a:lnTo>
                      <a:pt x="134" y="826"/>
                    </a:lnTo>
                    <a:lnTo>
                      <a:pt x="138" y="830"/>
                    </a:lnTo>
                    <a:lnTo>
                      <a:pt x="143" y="835"/>
                    </a:lnTo>
                    <a:lnTo>
                      <a:pt x="146" y="838"/>
                    </a:lnTo>
                    <a:lnTo>
                      <a:pt x="150" y="842"/>
                    </a:lnTo>
                    <a:lnTo>
                      <a:pt x="154" y="844"/>
                    </a:lnTo>
                    <a:lnTo>
                      <a:pt x="157" y="847"/>
                    </a:lnTo>
                    <a:lnTo>
                      <a:pt x="162" y="851"/>
                    </a:lnTo>
                    <a:lnTo>
                      <a:pt x="166" y="855"/>
                    </a:lnTo>
                    <a:lnTo>
                      <a:pt x="169" y="856"/>
                    </a:lnTo>
                    <a:lnTo>
                      <a:pt x="170" y="858"/>
                    </a:lnTo>
                    <a:lnTo>
                      <a:pt x="170" y="856"/>
                    </a:lnTo>
                    <a:lnTo>
                      <a:pt x="170" y="851"/>
                    </a:lnTo>
                    <a:lnTo>
                      <a:pt x="170" y="847"/>
                    </a:lnTo>
                    <a:lnTo>
                      <a:pt x="170" y="843"/>
                    </a:lnTo>
                    <a:lnTo>
                      <a:pt x="170" y="838"/>
                    </a:lnTo>
                    <a:lnTo>
                      <a:pt x="170" y="834"/>
                    </a:lnTo>
                    <a:lnTo>
                      <a:pt x="170" y="827"/>
                    </a:lnTo>
                    <a:lnTo>
                      <a:pt x="170" y="820"/>
                    </a:lnTo>
                    <a:lnTo>
                      <a:pt x="170" y="812"/>
                    </a:lnTo>
                    <a:lnTo>
                      <a:pt x="170" y="804"/>
                    </a:lnTo>
                    <a:lnTo>
                      <a:pt x="170" y="796"/>
                    </a:lnTo>
                    <a:lnTo>
                      <a:pt x="170" y="787"/>
                    </a:lnTo>
                    <a:lnTo>
                      <a:pt x="170" y="777"/>
                    </a:lnTo>
                    <a:lnTo>
                      <a:pt x="170" y="768"/>
                    </a:lnTo>
                    <a:lnTo>
                      <a:pt x="170" y="757"/>
                    </a:lnTo>
                    <a:lnTo>
                      <a:pt x="170" y="746"/>
                    </a:lnTo>
                    <a:lnTo>
                      <a:pt x="170" y="736"/>
                    </a:lnTo>
                    <a:lnTo>
                      <a:pt x="170" y="724"/>
                    </a:lnTo>
                    <a:lnTo>
                      <a:pt x="170" y="712"/>
                    </a:lnTo>
                    <a:lnTo>
                      <a:pt x="170" y="700"/>
                    </a:lnTo>
                    <a:lnTo>
                      <a:pt x="170" y="688"/>
                    </a:lnTo>
                    <a:lnTo>
                      <a:pt x="170" y="675"/>
                    </a:lnTo>
                    <a:lnTo>
                      <a:pt x="170" y="661"/>
                    </a:lnTo>
                    <a:lnTo>
                      <a:pt x="170" y="649"/>
                    </a:lnTo>
                    <a:lnTo>
                      <a:pt x="170" y="634"/>
                    </a:lnTo>
                    <a:lnTo>
                      <a:pt x="170" y="622"/>
                    </a:lnTo>
                    <a:lnTo>
                      <a:pt x="170" y="608"/>
                    </a:lnTo>
                    <a:lnTo>
                      <a:pt x="170" y="594"/>
                    </a:lnTo>
                    <a:lnTo>
                      <a:pt x="170" y="580"/>
                    </a:lnTo>
                    <a:lnTo>
                      <a:pt x="170" y="567"/>
                    </a:lnTo>
                    <a:lnTo>
                      <a:pt x="170" y="552"/>
                    </a:lnTo>
                    <a:lnTo>
                      <a:pt x="170" y="539"/>
                    </a:lnTo>
                    <a:lnTo>
                      <a:pt x="170" y="524"/>
                    </a:lnTo>
                    <a:lnTo>
                      <a:pt x="170" y="511"/>
                    </a:lnTo>
                    <a:lnTo>
                      <a:pt x="170" y="496"/>
                    </a:lnTo>
                    <a:lnTo>
                      <a:pt x="170" y="483"/>
                    </a:lnTo>
                    <a:lnTo>
                      <a:pt x="170" y="469"/>
                    </a:lnTo>
                    <a:lnTo>
                      <a:pt x="170" y="456"/>
                    </a:lnTo>
                    <a:lnTo>
                      <a:pt x="170" y="441"/>
                    </a:lnTo>
                    <a:lnTo>
                      <a:pt x="170" y="429"/>
                    </a:lnTo>
                    <a:lnTo>
                      <a:pt x="170" y="416"/>
                    </a:lnTo>
                    <a:lnTo>
                      <a:pt x="170" y="402"/>
                    </a:lnTo>
                    <a:lnTo>
                      <a:pt x="170" y="390"/>
                    </a:lnTo>
                    <a:lnTo>
                      <a:pt x="170" y="378"/>
                    </a:lnTo>
                    <a:lnTo>
                      <a:pt x="170" y="366"/>
                    </a:lnTo>
                    <a:lnTo>
                      <a:pt x="170" y="355"/>
                    </a:lnTo>
                    <a:lnTo>
                      <a:pt x="170" y="343"/>
                    </a:lnTo>
                    <a:lnTo>
                      <a:pt x="170" y="332"/>
                    </a:lnTo>
                    <a:lnTo>
                      <a:pt x="170" y="320"/>
                    </a:lnTo>
                    <a:lnTo>
                      <a:pt x="170" y="311"/>
                    </a:lnTo>
                    <a:lnTo>
                      <a:pt x="170" y="300"/>
                    </a:lnTo>
                    <a:lnTo>
                      <a:pt x="170" y="292"/>
                    </a:lnTo>
                    <a:lnTo>
                      <a:pt x="170" y="283"/>
                    </a:lnTo>
                    <a:lnTo>
                      <a:pt x="170" y="276"/>
                    </a:lnTo>
                    <a:lnTo>
                      <a:pt x="170" y="268"/>
                    </a:lnTo>
                    <a:lnTo>
                      <a:pt x="170" y="261"/>
                    </a:lnTo>
                    <a:lnTo>
                      <a:pt x="170" y="255"/>
                    </a:lnTo>
                    <a:lnTo>
                      <a:pt x="170" y="249"/>
                    </a:lnTo>
                    <a:lnTo>
                      <a:pt x="170" y="244"/>
                    </a:lnTo>
                    <a:lnTo>
                      <a:pt x="170" y="240"/>
                    </a:lnTo>
                    <a:lnTo>
                      <a:pt x="170" y="236"/>
                    </a:lnTo>
                    <a:lnTo>
                      <a:pt x="170" y="233"/>
                    </a:lnTo>
                    <a:lnTo>
                      <a:pt x="170" y="228"/>
                    </a:lnTo>
                    <a:lnTo>
                      <a:pt x="170" y="223"/>
                    </a:lnTo>
                    <a:lnTo>
                      <a:pt x="170" y="217"/>
                    </a:lnTo>
                    <a:lnTo>
                      <a:pt x="171" y="212"/>
                    </a:lnTo>
                    <a:lnTo>
                      <a:pt x="171" y="207"/>
                    </a:lnTo>
                    <a:lnTo>
                      <a:pt x="173" y="202"/>
                    </a:lnTo>
                    <a:lnTo>
                      <a:pt x="174" y="198"/>
                    </a:lnTo>
                    <a:lnTo>
                      <a:pt x="175" y="194"/>
                    </a:lnTo>
                    <a:lnTo>
                      <a:pt x="177" y="190"/>
                    </a:lnTo>
                    <a:lnTo>
                      <a:pt x="178" y="186"/>
                    </a:lnTo>
                    <a:lnTo>
                      <a:pt x="180" y="182"/>
                    </a:lnTo>
                    <a:lnTo>
                      <a:pt x="181" y="178"/>
                    </a:lnTo>
                    <a:lnTo>
                      <a:pt x="184" y="176"/>
                    </a:lnTo>
                    <a:lnTo>
                      <a:pt x="185" y="172"/>
                    </a:lnTo>
                    <a:lnTo>
                      <a:pt x="188" y="169"/>
                    </a:lnTo>
                    <a:lnTo>
                      <a:pt x="190" y="166"/>
                    </a:lnTo>
                    <a:lnTo>
                      <a:pt x="194" y="160"/>
                    </a:lnTo>
                    <a:lnTo>
                      <a:pt x="200" y="156"/>
                    </a:lnTo>
                    <a:lnTo>
                      <a:pt x="205" y="150"/>
                    </a:lnTo>
                    <a:lnTo>
                      <a:pt x="212" y="146"/>
                    </a:lnTo>
                    <a:lnTo>
                      <a:pt x="217" y="144"/>
                    </a:lnTo>
                    <a:lnTo>
                      <a:pt x="224" y="141"/>
                    </a:lnTo>
                    <a:lnTo>
                      <a:pt x="226" y="140"/>
                    </a:lnTo>
                    <a:lnTo>
                      <a:pt x="230" y="138"/>
                    </a:lnTo>
                    <a:lnTo>
                      <a:pt x="233" y="138"/>
                    </a:lnTo>
                    <a:lnTo>
                      <a:pt x="237" y="138"/>
                    </a:lnTo>
                    <a:lnTo>
                      <a:pt x="240" y="137"/>
                    </a:lnTo>
                    <a:lnTo>
                      <a:pt x="245" y="135"/>
                    </a:lnTo>
                    <a:lnTo>
                      <a:pt x="249" y="135"/>
                    </a:lnTo>
                    <a:lnTo>
                      <a:pt x="255" y="135"/>
                    </a:lnTo>
                    <a:lnTo>
                      <a:pt x="260" y="134"/>
                    </a:lnTo>
                    <a:lnTo>
                      <a:pt x="267" y="134"/>
                    </a:lnTo>
                    <a:lnTo>
                      <a:pt x="271" y="133"/>
                    </a:lnTo>
                    <a:lnTo>
                      <a:pt x="273" y="133"/>
                    </a:lnTo>
                    <a:lnTo>
                      <a:pt x="277" y="133"/>
                    </a:lnTo>
                    <a:lnTo>
                      <a:pt x="281" y="133"/>
                    </a:lnTo>
                    <a:lnTo>
                      <a:pt x="284" y="133"/>
                    </a:lnTo>
                    <a:lnTo>
                      <a:pt x="288" y="133"/>
                    </a:lnTo>
                    <a:lnTo>
                      <a:pt x="292" y="131"/>
                    </a:lnTo>
                    <a:lnTo>
                      <a:pt x="295" y="131"/>
                    </a:lnTo>
                    <a:lnTo>
                      <a:pt x="299" y="131"/>
                    </a:lnTo>
                    <a:lnTo>
                      <a:pt x="303" y="131"/>
                    </a:lnTo>
                    <a:lnTo>
                      <a:pt x="307" y="131"/>
                    </a:lnTo>
                    <a:lnTo>
                      <a:pt x="311" y="131"/>
                    </a:lnTo>
                    <a:lnTo>
                      <a:pt x="314" y="130"/>
                    </a:lnTo>
                    <a:lnTo>
                      <a:pt x="318" y="130"/>
                    </a:lnTo>
                    <a:lnTo>
                      <a:pt x="323" y="130"/>
                    </a:lnTo>
                    <a:lnTo>
                      <a:pt x="327" y="130"/>
                    </a:lnTo>
                    <a:lnTo>
                      <a:pt x="330" y="130"/>
                    </a:lnTo>
                    <a:lnTo>
                      <a:pt x="334" y="130"/>
                    </a:lnTo>
                    <a:lnTo>
                      <a:pt x="338" y="130"/>
                    </a:lnTo>
                    <a:lnTo>
                      <a:pt x="343" y="130"/>
                    </a:lnTo>
                    <a:lnTo>
                      <a:pt x="346" y="130"/>
                    </a:lnTo>
                    <a:lnTo>
                      <a:pt x="350" y="130"/>
                    </a:lnTo>
                    <a:lnTo>
                      <a:pt x="352" y="130"/>
                    </a:lnTo>
                    <a:lnTo>
                      <a:pt x="358" y="130"/>
                    </a:lnTo>
                    <a:lnTo>
                      <a:pt x="361" y="130"/>
                    </a:lnTo>
                    <a:lnTo>
                      <a:pt x="365" y="130"/>
                    </a:lnTo>
                    <a:lnTo>
                      <a:pt x="369" y="130"/>
                    </a:lnTo>
                    <a:lnTo>
                      <a:pt x="373" y="130"/>
                    </a:lnTo>
                    <a:lnTo>
                      <a:pt x="375" y="130"/>
                    </a:lnTo>
                    <a:lnTo>
                      <a:pt x="378" y="130"/>
                    </a:lnTo>
                    <a:lnTo>
                      <a:pt x="382" y="130"/>
                    </a:lnTo>
                    <a:lnTo>
                      <a:pt x="386" y="130"/>
                    </a:lnTo>
                    <a:lnTo>
                      <a:pt x="391" y="130"/>
                    </a:lnTo>
                    <a:lnTo>
                      <a:pt x="398" y="130"/>
                    </a:lnTo>
                    <a:lnTo>
                      <a:pt x="402" y="130"/>
                    </a:lnTo>
                    <a:lnTo>
                      <a:pt x="407" y="130"/>
                    </a:lnTo>
                    <a:lnTo>
                      <a:pt x="410" y="130"/>
                    </a:lnTo>
                    <a:lnTo>
                      <a:pt x="414" y="130"/>
                    </a:lnTo>
                    <a:lnTo>
                      <a:pt x="418" y="130"/>
                    </a:lnTo>
                    <a:lnTo>
                      <a:pt x="420" y="130"/>
                    </a:lnTo>
                    <a:lnTo>
                      <a:pt x="421" y="130"/>
                    </a:lnTo>
                    <a:lnTo>
                      <a:pt x="422" y="130"/>
                    </a:lnTo>
                    <a:lnTo>
                      <a:pt x="422" y="91"/>
                    </a:lnTo>
                    <a:lnTo>
                      <a:pt x="422" y="90"/>
                    </a:lnTo>
                    <a:lnTo>
                      <a:pt x="426" y="89"/>
                    </a:lnTo>
                    <a:lnTo>
                      <a:pt x="428" y="87"/>
                    </a:lnTo>
                    <a:lnTo>
                      <a:pt x="432" y="86"/>
                    </a:lnTo>
                    <a:lnTo>
                      <a:pt x="434" y="85"/>
                    </a:lnTo>
                    <a:lnTo>
                      <a:pt x="438" y="83"/>
                    </a:lnTo>
                    <a:lnTo>
                      <a:pt x="442" y="82"/>
                    </a:lnTo>
                    <a:lnTo>
                      <a:pt x="448" y="79"/>
                    </a:lnTo>
                    <a:lnTo>
                      <a:pt x="452" y="78"/>
                    </a:lnTo>
                    <a:lnTo>
                      <a:pt x="458" y="77"/>
                    </a:lnTo>
                    <a:lnTo>
                      <a:pt x="464" y="74"/>
                    </a:lnTo>
                    <a:lnTo>
                      <a:pt x="470" y="73"/>
                    </a:lnTo>
                    <a:lnTo>
                      <a:pt x="473" y="71"/>
                    </a:lnTo>
                    <a:lnTo>
                      <a:pt x="476" y="70"/>
                    </a:lnTo>
                    <a:lnTo>
                      <a:pt x="480" y="68"/>
                    </a:lnTo>
                    <a:lnTo>
                      <a:pt x="484" y="68"/>
                    </a:lnTo>
                    <a:lnTo>
                      <a:pt x="487" y="67"/>
                    </a:lnTo>
                    <a:lnTo>
                      <a:pt x="491" y="66"/>
                    </a:lnTo>
                    <a:lnTo>
                      <a:pt x="493" y="64"/>
                    </a:lnTo>
                    <a:lnTo>
                      <a:pt x="497" y="63"/>
                    </a:lnTo>
                    <a:lnTo>
                      <a:pt x="501" y="63"/>
                    </a:lnTo>
                    <a:lnTo>
                      <a:pt x="505" y="62"/>
                    </a:lnTo>
                    <a:lnTo>
                      <a:pt x="509" y="60"/>
                    </a:lnTo>
                    <a:lnTo>
                      <a:pt x="513" y="59"/>
                    </a:lnTo>
                    <a:lnTo>
                      <a:pt x="516" y="58"/>
                    </a:lnTo>
                    <a:lnTo>
                      <a:pt x="521" y="58"/>
                    </a:lnTo>
                    <a:lnTo>
                      <a:pt x="525" y="56"/>
                    </a:lnTo>
                    <a:lnTo>
                      <a:pt x="529" y="55"/>
                    </a:lnTo>
                    <a:lnTo>
                      <a:pt x="534" y="54"/>
                    </a:lnTo>
                    <a:lnTo>
                      <a:pt x="538" y="54"/>
                    </a:lnTo>
                    <a:lnTo>
                      <a:pt x="542" y="52"/>
                    </a:lnTo>
                    <a:lnTo>
                      <a:pt x="547" y="52"/>
                    </a:lnTo>
                    <a:lnTo>
                      <a:pt x="551" y="51"/>
                    </a:lnTo>
                    <a:lnTo>
                      <a:pt x="555" y="50"/>
                    </a:lnTo>
                    <a:lnTo>
                      <a:pt x="559" y="48"/>
                    </a:lnTo>
                    <a:lnTo>
                      <a:pt x="564" y="48"/>
                    </a:lnTo>
                    <a:lnTo>
                      <a:pt x="568" y="47"/>
                    </a:lnTo>
                    <a:lnTo>
                      <a:pt x="572" y="47"/>
                    </a:lnTo>
                    <a:lnTo>
                      <a:pt x="576" y="46"/>
                    </a:lnTo>
                    <a:lnTo>
                      <a:pt x="582" y="46"/>
                    </a:lnTo>
                    <a:lnTo>
                      <a:pt x="587" y="44"/>
                    </a:lnTo>
                    <a:lnTo>
                      <a:pt x="591" y="44"/>
                    </a:lnTo>
                    <a:lnTo>
                      <a:pt x="597" y="43"/>
                    </a:lnTo>
                    <a:lnTo>
                      <a:pt x="601" y="43"/>
                    </a:lnTo>
                    <a:lnTo>
                      <a:pt x="605" y="43"/>
                    </a:lnTo>
                    <a:lnTo>
                      <a:pt x="610" y="43"/>
                    </a:lnTo>
                    <a:lnTo>
                      <a:pt x="614" y="43"/>
                    </a:lnTo>
                    <a:lnTo>
                      <a:pt x="619" y="43"/>
                    </a:lnTo>
                    <a:lnTo>
                      <a:pt x="623" y="43"/>
                    </a:lnTo>
                    <a:lnTo>
                      <a:pt x="627" y="43"/>
                    </a:lnTo>
                    <a:lnTo>
                      <a:pt x="633" y="42"/>
                    </a:lnTo>
                    <a:lnTo>
                      <a:pt x="637" y="42"/>
                    </a:lnTo>
                    <a:lnTo>
                      <a:pt x="641" y="42"/>
                    </a:lnTo>
                    <a:lnTo>
                      <a:pt x="646" y="42"/>
                    </a:lnTo>
                    <a:lnTo>
                      <a:pt x="650" y="42"/>
                    </a:lnTo>
                    <a:lnTo>
                      <a:pt x="654" y="42"/>
                    </a:lnTo>
                    <a:lnTo>
                      <a:pt x="658" y="42"/>
                    </a:lnTo>
                    <a:lnTo>
                      <a:pt x="664" y="42"/>
                    </a:lnTo>
                    <a:lnTo>
                      <a:pt x="668" y="42"/>
                    </a:lnTo>
                    <a:lnTo>
                      <a:pt x="672" y="42"/>
                    </a:lnTo>
                    <a:lnTo>
                      <a:pt x="676" y="42"/>
                    </a:lnTo>
                    <a:lnTo>
                      <a:pt x="680" y="42"/>
                    </a:lnTo>
                    <a:lnTo>
                      <a:pt x="684" y="42"/>
                    </a:lnTo>
                    <a:lnTo>
                      <a:pt x="689" y="43"/>
                    </a:lnTo>
                    <a:lnTo>
                      <a:pt x="692" y="43"/>
                    </a:lnTo>
                    <a:lnTo>
                      <a:pt x="696" y="43"/>
                    </a:lnTo>
                    <a:lnTo>
                      <a:pt x="700" y="43"/>
                    </a:lnTo>
                    <a:lnTo>
                      <a:pt x="704" y="43"/>
                    </a:lnTo>
                    <a:lnTo>
                      <a:pt x="708" y="43"/>
                    </a:lnTo>
                    <a:lnTo>
                      <a:pt x="712" y="43"/>
                    </a:lnTo>
                    <a:lnTo>
                      <a:pt x="715" y="43"/>
                    </a:lnTo>
                    <a:lnTo>
                      <a:pt x="720" y="43"/>
                    </a:lnTo>
                    <a:lnTo>
                      <a:pt x="723" y="43"/>
                    </a:lnTo>
                    <a:lnTo>
                      <a:pt x="725" y="43"/>
                    </a:lnTo>
                    <a:lnTo>
                      <a:pt x="729" y="43"/>
                    </a:lnTo>
                    <a:lnTo>
                      <a:pt x="733" y="44"/>
                    </a:lnTo>
                    <a:lnTo>
                      <a:pt x="736" y="44"/>
                    </a:lnTo>
                    <a:lnTo>
                      <a:pt x="740" y="44"/>
                    </a:lnTo>
                    <a:lnTo>
                      <a:pt x="743" y="46"/>
                    </a:lnTo>
                    <a:lnTo>
                      <a:pt x="747" y="46"/>
                    </a:lnTo>
                    <a:lnTo>
                      <a:pt x="752" y="46"/>
                    </a:lnTo>
                    <a:lnTo>
                      <a:pt x="757" y="47"/>
                    </a:lnTo>
                    <a:lnTo>
                      <a:pt x="763" y="47"/>
                    </a:lnTo>
                    <a:lnTo>
                      <a:pt x="770" y="47"/>
                    </a:lnTo>
                    <a:lnTo>
                      <a:pt x="774" y="47"/>
                    </a:lnTo>
                    <a:lnTo>
                      <a:pt x="778" y="48"/>
                    </a:lnTo>
                    <a:lnTo>
                      <a:pt x="782" y="48"/>
                    </a:lnTo>
                    <a:lnTo>
                      <a:pt x="786" y="50"/>
                    </a:lnTo>
                    <a:lnTo>
                      <a:pt x="790" y="50"/>
                    </a:lnTo>
                    <a:lnTo>
                      <a:pt x="792" y="50"/>
                    </a:lnTo>
                    <a:lnTo>
                      <a:pt x="795" y="50"/>
                    </a:lnTo>
                    <a:lnTo>
                      <a:pt x="796" y="51"/>
                    </a:lnTo>
                    <a:lnTo>
                      <a:pt x="800" y="51"/>
                    </a:lnTo>
                    <a:lnTo>
                      <a:pt x="800" y="52"/>
                    </a:lnTo>
                    <a:lnTo>
                      <a:pt x="794" y="12"/>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27" name="Freeform 78">
                <a:extLst>
                  <a:ext uri="{FF2B5EF4-FFF2-40B4-BE49-F238E27FC236}">
                    <a16:creationId xmlns:a16="http://schemas.microsoft.com/office/drawing/2014/main" id="{DBCEF260-DC68-4D1D-A795-316386390FCA}"/>
                  </a:ext>
                </a:extLst>
              </p:cNvPr>
              <p:cNvSpPr>
                <a:spLocks/>
              </p:cNvSpPr>
              <p:nvPr/>
            </p:nvSpPr>
            <p:spPr bwMode="auto">
              <a:xfrm>
                <a:off x="3691" y="845"/>
                <a:ext cx="224" cy="785"/>
              </a:xfrm>
              <a:custGeom>
                <a:avLst/>
                <a:gdLst>
                  <a:gd name="T0" fmla="*/ 29 w 200"/>
                  <a:gd name="T1" fmla="*/ 18 h 697"/>
                  <a:gd name="T2" fmla="*/ 85 w 200"/>
                  <a:gd name="T3" fmla="*/ 54 h 697"/>
                  <a:gd name="T4" fmla="*/ 125 w 200"/>
                  <a:gd name="T5" fmla="*/ 87 h 697"/>
                  <a:gd name="T6" fmla="*/ 170 w 200"/>
                  <a:gd name="T7" fmla="*/ 125 h 697"/>
                  <a:gd name="T8" fmla="*/ 218 w 200"/>
                  <a:gd name="T9" fmla="*/ 167 h 697"/>
                  <a:gd name="T10" fmla="*/ 268 w 200"/>
                  <a:gd name="T11" fmla="*/ 223 h 697"/>
                  <a:gd name="T12" fmla="*/ 314 w 200"/>
                  <a:gd name="T13" fmla="*/ 288 h 697"/>
                  <a:gd name="T14" fmla="*/ 366 w 200"/>
                  <a:gd name="T15" fmla="*/ 352 h 697"/>
                  <a:gd name="T16" fmla="*/ 415 w 200"/>
                  <a:gd name="T17" fmla="*/ 436 h 697"/>
                  <a:gd name="T18" fmla="*/ 466 w 200"/>
                  <a:gd name="T19" fmla="*/ 526 h 697"/>
                  <a:gd name="T20" fmla="*/ 507 w 200"/>
                  <a:gd name="T21" fmla="*/ 617 h 697"/>
                  <a:gd name="T22" fmla="*/ 540 w 200"/>
                  <a:gd name="T23" fmla="*/ 724 h 697"/>
                  <a:gd name="T24" fmla="*/ 564 w 200"/>
                  <a:gd name="T25" fmla="*/ 844 h 697"/>
                  <a:gd name="T26" fmla="*/ 588 w 200"/>
                  <a:gd name="T27" fmla="*/ 968 h 697"/>
                  <a:gd name="T28" fmla="*/ 598 w 200"/>
                  <a:gd name="T29" fmla="*/ 1099 h 697"/>
                  <a:gd name="T30" fmla="*/ 599 w 200"/>
                  <a:gd name="T31" fmla="*/ 1215 h 697"/>
                  <a:gd name="T32" fmla="*/ 596 w 200"/>
                  <a:gd name="T33" fmla="*/ 1325 h 697"/>
                  <a:gd name="T34" fmla="*/ 579 w 200"/>
                  <a:gd name="T35" fmla="*/ 1433 h 697"/>
                  <a:gd name="T36" fmla="*/ 562 w 200"/>
                  <a:gd name="T37" fmla="*/ 1528 h 697"/>
                  <a:gd name="T38" fmla="*/ 538 w 200"/>
                  <a:gd name="T39" fmla="*/ 1616 h 697"/>
                  <a:gd name="T40" fmla="*/ 512 w 200"/>
                  <a:gd name="T41" fmla="*/ 1695 h 697"/>
                  <a:gd name="T42" fmla="*/ 481 w 200"/>
                  <a:gd name="T43" fmla="*/ 1774 h 697"/>
                  <a:gd name="T44" fmla="*/ 453 w 200"/>
                  <a:gd name="T45" fmla="*/ 1840 h 697"/>
                  <a:gd name="T46" fmla="*/ 421 w 200"/>
                  <a:gd name="T47" fmla="*/ 1890 h 697"/>
                  <a:gd name="T48" fmla="*/ 397 w 200"/>
                  <a:gd name="T49" fmla="*/ 1945 h 697"/>
                  <a:gd name="T50" fmla="*/ 365 w 200"/>
                  <a:gd name="T51" fmla="*/ 1993 h 697"/>
                  <a:gd name="T52" fmla="*/ 325 w 200"/>
                  <a:gd name="T53" fmla="*/ 2042 h 697"/>
                  <a:gd name="T54" fmla="*/ 184 w 200"/>
                  <a:gd name="T55" fmla="*/ 2019 h 697"/>
                  <a:gd name="T56" fmla="*/ 184 w 200"/>
                  <a:gd name="T57" fmla="*/ 1986 h 697"/>
                  <a:gd name="T58" fmla="*/ 188 w 200"/>
                  <a:gd name="T59" fmla="*/ 1940 h 697"/>
                  <a:gd name="T60" fmla="*/ 202 w 200"/>
                  <a:gd name="T61" fmla="*/ 1866 h 697"/>
                  <a:gd name="T62" fmla="*/ 212 w 200"/>
                  <a:gd name="T63" fmla="*/ 1776 h 697"/>
                  <a:gd name="T64" fmla="*/ 225 w 200"/>
                  <a:gd name="T65" fmla="*/ 1676 h 697"/>
                  <a:gd name="T66" fmla="*/ 240 w 200"/>
                  <a:gd name="T67" fmla="*/ 1562 h 697"/>
                  <a:gd name="T68" fmla="*/ 253 w 200"/>
                  <a:gd name="T69" fmla="*/ 1438 h 697"/>
                  <a:gd name="T70" fmla="*/ 268 w 200"/>
                  <a:gd name="T71" fmla="*/ 1317 h 697"/>
                  <a:gd name="T72" fmla="*/ 278 w 200"/>
                  <a:gd name="T73" fmla="*/ 1186 h 697"/>
                  <a:gd name="T74" fmla="*/ 287 w 200"/>
                  <a:gd name="T75" fmla="*/ 1060 h 697"/>
                  <a:gd name="T76" fmla="*/ 293 w 200"/>
                  <a:gd name="T77" fmla="*/ 939 h 697"/>
                  <a:gd name="T78" fmla="*/ 303 w 200"/>
                  <a:gd name="T79" fmla="*/ 828 h 697"/>
                  <a:gd name="T80" fmla="*/ 303 w 200"/>
                  <a:gd name="T81" fmla="*/ 724 h 697"/>
                  <a:gd name="T82" fmla="*/ 302 w 200"/>
                  <a:gd name="T83" fmla="*/ 638 h 697"/>
                  <a:gd name="T84" fmla="*/ 293 w 200"/>
                  <a:gd name="T85" fmla="*/ 569 h 697"/>
                  <a:gd name="T86" fmla="*/ 278 w 200"/>
                  <a:gd name="T87" fmla="*/ 515 h 697"/>
                  <a:gd name="T88" fmla="*/ 266 w 200"/>
                  <a:gd name="T89" fmla="*/ 469 h 697"/>
                  <a:gd name="T90" fmla="*/ 245 w 200"/>
                  <a:gd name="T91" fmla="*/ 416 h 697"/>
                  <a:gd name="T92" fmla="*/ 218 w 200"/>
                  <a:gd name="T93" fmla="*/ 369 h 697"/>
                  <a:gd name="T94" fmla="*/ 199 w 200"/>
                  <a:gd name="T95" fmla="*/ 325 h 697"/>
                  <a:gd name="T96" fmla="*/ 176 w 200"/>
                  <a:gd name="T97" fmla="*/ 273 h 697"/>
                  <a:gd name="T98" fmla="*/ 150 w 200"/>
                  <a:gd name="T99" fmla="*/ 236 h 697"/>
                  <a:gd name="T100" fmla="*/ 125 w 200"/>
                  <a:gd name="T101" fmla="*/ 189 h 697"/>
                  <a:gd name="T102" fmla="*/ 101 w 200"/>
                  <a:gd name="T103" fmla="*/ 149 h 697"/>
                  <a:gd name="T104" fmla="*/ 68 w 200"/>
                  <a:gd name="T105" fmla="*/ 101 h 697"/>
                  <a:gd name="T106" fmla="*/ 33 w 200"/>
                  <a:gd name="T107" fmla="*/ 48 h 697"/>
                  <a:gd name="T108" fmla="*/ 3 w 200"/>
                  <a:gd name="T109" fmla="*/ 14 h 6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
                  <a:gd name="T166" fmla="*/ 0 h 697"/>
                  <a:gd name="T167" fmla="*/ 200 w 200"/>
                  <a:gd name="T168" fmla="*/ 697 h 6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 h="697">
                    <a:moveTo>
                      <a:pt x="0" y="0"/>
                    </a:moveTo>
                    <a:lnTo>
                      <a:pt x="2" y="0"/>
                    </a:lnTo>
                    <a:lnTo>
                      <a:pt x="7" y="4"/>
                    </a:lnTo>
                    <a:lnTo>
                      <a:pt x="10" y="6"/>
                    </a:lnTo>
                    <a:lnTo>
                      <a:pt x="15" y="9"/>
                    </a:lnTo>
                    <a:lnTo>
                      <a:pt x="19" y="13"/>
                    </a:lnTo>
                    <a:lnTo>
                      <a:pt x="26" y="17"/>
                    </a:lnTo>
                    <a:lnTo>
                      <a:pt x="27" y="19"/>
                    </a:lnTo>
                    <a:lnTo>
                      <a:pt x="31" y="21"/>
                    </a:lnTo>
                    <a:lnTo>
                      <a:pt x="34" y="23"/>
                    </a:lnTo>
                    <a:lnTo>
                      <a:pt x="38" y="26"/>
                    </a:lnTo>
                    <a:lnTo>
                      <a:pt x="42" y="29"/>
                    </a:lnTo>
                    <a:lnTo>
                      <a:pt x="45" y="31"/>
                    </a:lnTo>
                    <a:lnTo>
                      <a:pt x="49" y="35"/>
                    </a:lnTo>
                    <a:lnTo>
                      <a:pt x="53" y="39"/>
                    </a:lnTo>
                    <a:lnTo>
                      <a:pt x="57" y="42"/>
                    </a:lnTo>
                    <a:lnTo>
                      <a:pt x="59" y="45"/>
                    </a:lnTo>
                    <a:lnTo>
                      <a:pt x="63" y="49"/>
                    </a:lnTo>
                    <a:lnTo>
                      <a:pt x="67" y="53"/>
                    </a:lnTo>
                    <a:lnTo>
                      <a:pt x="73" y="57"/>
                    </a:lnTo>
                    <a:lnTo>
                      <a:pt x="77" y="62"/>
                    </a:lnTo>
                    <a:lnTo>
                      <a:pt x="81" y="66"/>
                    </a:lnTo>
                    <a:lnTo>
                      <a:pt x="85" y="71"/>
                    </a:lnTo>
                    <a:lnTo>
                      <a:pt x="89" y="75"/>
                    </a:lnTo>
                    <a:lnTo>
                      <a:pt x="93" y="81"/>
                    </a:lnTo>
                    <a:lnTo>
                      <a:pt x="97" y="86"/>
                    </a:lnTo>
                    <a:lnTo>
                      <a:pt x="102" y="92"/>
                    </a:lnTo>
                    <a:lnTo>
                      <a:pt x="105" y="97"/>
                    </a:lnTo>
                    <a:lnTo>
                      <a:pt x="110" y="102"/>
                    </a:lnTo>
                    <a:lnTo>
                      <a:pt x="114" y="108"/>
                    </a:lnTo>
                    <a:lnTo>
                      <a:pt x="118" y="114"/>
                    </a:lnTo>
                    <a:lnTo>
                      <a:pt x="122" y="120"/>
                    </a:lnTo>
                    <a:lnTo>
                      <a:pt x="126" y="126"/>
                    </a:lnTo>
                    <a:lnTo>
                      <a:pt x="130" y="133"/>
                    </a:lnTo>
                    <a:lnTo>
                      <a:pt x="134" y="140"/>
                    </a:lnTo>
                    <a:lnTo>
                      <a:pt x="139" y="148"/>
                    </a:lnTo>
                    <a:lnTo>
                      <a:pt x="143" y="155"/>
                    </a:lnTo>
                    <a:lnTo>
                      <a:pt x="147" y="161"/>
                    </a:lnTo>
                    <a:lnTo>
                      <a:pt x="151" y="169"/>
                    </a:lnTo>
                    <a:lnTo>
                      <a:pt x="155" y="177"/>
                    </a:lnTo>
                    <a:lnTo>
                      <a:pt x="157" y="185"/>
                    </a:lnTo>
                    <a:lnTo>
                      <a:pt x="161" y="193"/>
                    </a:lnTo>
                    <a:lnTo>
                      <a:pt x="165" y="201"/>
                    </a:lnTo>
                    <a:lnTo>
                      <a:pt x="168" y="209"/>
                    </a:lnTo>
                    <a:lnTo>
                      <a:pt x="171" y="219"/>
                    </a:lnTo>
                    <a:lnTo>
                      <a:pt x="173" y="228"/>
                    </a:lnTo>
                    <a:lnTo>
                      <a:pt x="177" y="238"/>
                    </a:lnTo>
                    <a:lnTo>
                      <a:pt x="180" y="246"/>
                    </a:lnTo>
                    <a:lnTo>
                      <a:pt x="181" y="256"/>
                    </a:lnTo>
                    <a:lnTo>
                      <a:pt x="184" y="266"/>
                    </a:lnTo>
                    <a:lnTo>
                      <a:pt x="187" y="276"/>
                    </a:lnTo>
                    <a:lnTo>
                      <a:pt x="188" y="286"/>
                    </a:lnTo>
                    <a:lnTo>
                      <a:pt x="191" y="297"/>
                    </a:lnTo>
                    <a:lnTo>
                      <a:pt x="192" y="307"/>
                    </a:lnTo>
                    <a:lnTo>
                      <a:pt x="195" y="318"/>
                    </a:lnTo>
                    <a:lnTo>
                      <a:pt x="196" y="329"/>
                    </a:lnTo>
                    <a:lnTo>
                      <a:pt x="196" y="339"/>
                    </a:lnTo>
                    <a:lnTo>
                      <a:pt x="198" y="350"/>
                    </a:lnTo>
                    <a:lnTo>
                      <a:pt x="199" y="361"/>
                    </a:lnTo>
                    <a:lnTo>
                      <a:pt x="199" y="372"/>
                    </a:lnTo>
                    <a:lnTo>
                      <a:pt x="200" y="381"/>
                    </a:lnTo>
                    <a:lnTo>
                      <a:pt x="200" y="392"/>
                    </a:lnTo>
                    <a:lnTo>
                      <a:pt x="200" y="402"/>
                    </a:lnTo>
                    <a:lnTo>
                      <a:pt x="200" y="412"/>
                    </a:lnTo>
                    <a:lnTo>
                      <a:pt x="200" y="421"/>
                    </a:lnTo>
                    <a:lnTo>
                      <a:pt x="199" y="431"/>
                    </a:lnTo>
                    <a:lnTo>
                      <a:pt x="199" y="441"/>
                    </a:lnTo>
                    <a:lnTo>
                      <a:pt x="198" y="449"/>
                    </a:lnTo>
                    <a:lnTo>
                      <a:pt x="196" y="459"/>
                    </a:lnTo>
                    <a:lnTo>
                      <a:pt x="196" y="467"/>
                    </a:lnTo>
                    <a:lnTo>
                      <a:pt x="195" y="477"/>
                    </a:lnTo>
                    <a:lnTo>
                      <a:pt x="193" y="486"/>
                    </a:lnTo>
                    <a:lnTo>
                      <a:pt x="191" y="494"/>
                    </a:lnTo>
                    <a:lnTo>
                      <a:pt x="189" y="502"/>
                    </a:lnTo>
                    <a:lnTo>
                      <a:pt x="188" y="510"/>
                    </a:lnTo>
                    <a:lnTo>
                      <a:pt x="187" y="518"/>
                    </a:lnTo>
                    <a:lnTo>
                      <a:pt x="185" y="526"/>
                    </a:lnTo>
                    <a:lnTo>
                      <a:pt x="183" y="534"/>
                    </a:lnTo>
                    <a:lnTo>
                      <a:pt x="181" y="542"/>
                    </a:lnTo>
                    <a:lnTo>
                      <a:pt x="179" y="548"/>
                    </a:lnTo>
                    <a:lnTo>
                      <a:pt x="176" y="555"/>
                    </a:lnTo>
                    <a:lnTo>
                      <a:pt x="175" y="562"/>
                    </a:lnTo>
                    <a:lnTo>
                      <a:pt x="172" y="570"/>
                    </a:lnTo>
                    <a:lnTo>
                      <a:pt x="171" y="575"/>
                    </a:lnTo>
                    <a:lnTo>
                      <a:pt x="168" y="583"/>
                    </a:lnTo>
                    <a:lnTo>
                      <a:pt x="165" y="590"/>
                    </a:lnTo>
                    <a:lnTo>
                      <a:pt x="164" y="595"/>
                    </a:lnTo>
                    <a:lnTo>
                      <a:pt x="160" y="601"/>
                    </a:lnTo>
                    <a:lnTo>
                      <a:pt x="159" y="607"/>
                    </a:lnTo>
                    <a:lnTo>
                      <a:pt x="155" y="613"/>
                    </a:lnTo>
                    <a:lnTo>
                      <a:pt x="153" y="618"/>
                    </a:lnTo>
                    <a:lnTo>
                      <a:pt x="151" y="624"/>
                    </a:lnTo>
                    <a:lnTo>
                      <a:pt x="148" y="629"/>
                    </a:lnTo>
                    <a:lnTo>
                      <a:pt x="145" y="633"/>
                    </a:lnTo>
                    <a:lnTo>
                      <a:pt x="144" y="638"/>
                    </a:lnTo>
                    <a:lnTo>
                      <a:pt x="140" y="642"/>
                    </a:lnTo>
                    <a:lnTo>
                      <a:pt x="139" y="646"/>
                    </a:lnTo>
                    <a:lnTo>
                      <a:pt x="136" y="652"/>
                    </a:lnTo>
                    <a:lnTo>
                      <a:pt x="134" y="656"/>
                    </a:lnTo>
                    <a:lnTo>
                      <a:pt x="132" y="660"/>
                    </a:lnTo>
                    <a:lnTo>
                      <a:pt x="129" y="662"/>
                    </a:lnTo>
                    <a:lnTo>
                      <a:pt x="128" y="666"/>
                    </a:lnTo>
                    <a:lnTo>
                      <a:pt x="125" y="670"/>
                    </a:lnTo>
                    <a:lnTo>
                      <a:pt x="121" y="676"/>
                    </a:lnTo>
                    <a:lnTo>
                      <a:pt x="117" y="681"/>
                    </a:lnTo>
                    <a:lnTo>
                      <a:pt x="114" y="685"/>
                    </a:lnTo>
                    <a:lnTo>
                      <a:pt x="112" y="689"/>
                    </a:lnTo>
                    <a:lnTo>
                      <a:pt x="109" y="693"/>
                    </a:lnTo>
                    <a:lnTo>
                      <a:pt x="109" y="695"/>
                    </a:lnTo>
                    <a:lnTo>
                      <a:pt x="108" y="696"/>
                    </a:lnTo>
                    <a:lnTo>
                      <a:pt x="108" y="697"/>
                    </a:lnTo>
                    <a:lnTo>
                      <a:pt x="61" y="685"/>
                    </a:lnTo>
                    <a:lnTo>
                      <a:pt x="61" y="684"/>
                    </a:lnTo>
                    <a:lnTo>
                      <a:pt x="61" y="681"/>
                    </a:lnTo>
                    <a:lnTo>
                      <a:pt x="61" y="677"/>
                    </a:lnTo>
                    <a:lnTo>
                      <a:pt x="61" y="674"/>
                    </a:lnTo>
                    <a:lnTo>
                      <a:pt x="62" y="670"/>
                    </a:lnTo>
                    <a:lnTo>
                      <a:pt x="62" y="668"/>
                    </a:lnTo>
                    <a:lnTo>
                      <a:pt x="62" y="662"/>
                    </a:lnTo>
                    <a:lnTo>
                      <a:pt x="63" y="657"/>
                    </a:lnTo>
                    <a:lnTo>
                      <a:pt x="63" y="652"/>
                    </a:lnTo>
                    <a:lnTo>
                      <a:pt x="65" y="646"/>
                    </a:lnTo>
                    <a:lnTo>
                      <a:pt x="66" y="640"/>
                    </a:lnTo>
                    <a:lnTo>
                      <a:pt x="67" y="633"/>
                    </a:lnTo>
                    <a:lnTo>
                      <a:pt x="67" y="626"/>
                    </a:lnTo>
                    <a:lnTo>
                      <a:pt x="69" y="619"/>
                    </a:lnTo>
                    <a:lnTo>
                      <a:pt x="70" y="610"/>
                    </a:lnTo>
                    <a:lnTo>
                      <a:pt x="71" y="603"/>
                    </a:lnTo>
                    <a:lnTo>
                      <a:pt x="71" y="594"/>
                    </a:lnTo>
                    <a:lnTo>
                      <a:pt x="73" y="586"/>
                    </a:lnTo>
                    <a:lnTo>
                      <a:pt x="73" y="577"/>
                    </a:lnTo>
                    <a:lnTo>
                      <a:pt x="75" y="569"/>
                    </a:lnTo>
                    <a:lnTo>
                      <a:pt x="75" y="559"/>
                    </a:lnTo>
                    <a:lnTo>
                      <a:pt x="78" y="550"/>
                    </a:lnTo>
                    <a:lnTo>
                      <a:pt x="78" y="539"/>
                    </a:lnTo>
                    <a:lnTo>
                      <a:pt x="80" y="530"/>
                    </a:lnTo>
                    <a:lnTo>
                      <a:pt x="81" y="519"/>
                    </a:lnTo>
                    <a:lnTo>
                      <a:pt x="82" y="510"/>
                    </a:lnTo>
                    <a:lnTo>
                      <a:pt x="84" y="499"/>
                    </a:lnTo>
                    <a:lnTo>
                      <a:pt x="84" y="488"/>
                    </a:lnTo>
                    <a:lnTo>
                      <a:pt x="85" y="477"/>
                    </a:lnTo>
                    <a:lnTo>
                      <a:pt x="88" y="468"/>
                    </a:lnTo>
                    <a:lnTo>
                      <a:pt x="88" y="456"/>
                    </a:lnTo>
                    <a:lnTo>
                      <a:pt x="89" y="447"/>
                    </a:lnTo>
                    <a:lnTo>
                      <a:pt x="89" y="436"/>
                    </a:lnTo>
                    <a:lnTo>
                      <a:pt x="90" y="425"/>
                    </a:lnTo>
                    <a:lnTo>
                      <a:pt x="92" y="413"/>
                    </a:lnTo>
                    <a:lnTo>
                      <a:pt x="93" y="402"/>
                    </a:lnTo>
                    <a:lnTo>
                      <a:pt x="93" y="392"/>
                    </a:lnTo>
                    <a:lnTo>
                      <a:pt x="94" y="381"/>
                    </a:lnTo>
                    <a:lnTo>
                      <a:pt x="96" y="370"/>
                    </a:lnTo>
                    <a:lnTo>
                      <a:pt x="96" y="360"/>
                    </a:lnTo>
                    <a:lnTo>
                      <a:pt x="97" y="349"/>
                    </a:lnTo>
                    <a:lnTo>
                      <a:pt x="98" y="339"/>
                    </a:lnTo>
                    <a:lnTo>
                      <a:pt x="98" y="329"/>
                    </a:lnTo>
                    <a:lnTo>
                      <a:pt x="98" y="318"/>
                    </a:lnTo>
                    <a:lnTo>
                      <a:pt x="100" y="309"/>
                    </a:lnTo>
                    <a:lnTo>
                      <a:pt x="101" y="299"/>
                    </a:lnTo>
                    <a:lnTo>
                      <a:pt x="101" y="290"/>
                    </a:lnTo>
                    <a:lnTo>
                      <a:pt x="101" y="281"/>
                    </a:lnTo>
                    <a:lnTo>
                      <a:pt x="101" y="271"/>
                    </a:lnTo>
                    <a:lnTo>
                      <a:pt x="101" y="263"/>
                    </a:lnTo>
                    <a:lnTo>
                      <a:pt x="101" y="254"/>
                    </a:lnTo>
                    <a:lnTo>
                      <a:pt x="101" y="246"/>
                    </a:lnTo>
                    <a:lnTo>
                      <a:pt x="101" y="238"/>
                    </a:lnTo>
                    <a:lnTo>
                      <a:pt x="101" y="231"/>
                    </a:lnTo>
                    <a:lnTo>
                      <a:pt x="101" y="223"/>
                    </a:lnTo>
                    <a:lnTo>
                      <a:pt x="100" y="216"/>
                    </a:lnTo>
                    <a:lnTo>
                      <a:pt x="100" y="209"/>
                    </a:lnTo>
                    <a:lnTo>
                      <a:pt x="100" y="204"/>
                    </a:lnTo>
                    <a:lnTo>
                      <a:pt x="98" y="197"/>
                    </a:lnTo>
                    <a:lnTo>
                      <a:pt x="98" y="193"/>
                    </a:lnTo>
                    <a:lnTo>
                      <a:pt x="97" y="188"/>
                    </a:lnTo>
                    <a:lnTo>
                      <a:pt x="96" y="184"/>
                    </a:lnTo>
                    <a:lnTo>
                      <a:pt x="94" y="179"/>
                    </a:lnTo>
                    <a:lnTo>
                      <a:pt x="93" y="175"/>
                    </a:lnTo>
                    <a:lnTo>
                      <a:pt x="92" y="171"/>
                    </a:lnTo>
                    <a:lnTo>
                      <a:pt x="90" y="167"/>
                    </a:lnTo>
                    <a:lnTo>
                      <a:pt x="89" y="163"/>
                    </a:lnTo>
                    <a:lnTo>
                      <a:pt x="88" y="159"/>
                    </a:lnTo>
                    <a:lnTo>
                      <a:pt x="85" y="153"/>
                    </a:lnTo>
                    <a:lnTo>
                      <a:pt x="84" y="151"/>
                    </a:lnTo>
                    <a:lnTo>
                      <a:pt x="82" y="145"/>
                    </a:lnTo>
                    <a:lnTo>
                      <a:pt x="81" y="141"/>
                    </a:lnTo>
                    <a:lnTo>
                      <a:pt x="78" y="137"/>
                    </a:lnTo>
                    <a:lnTo>
                      <a:pt x="77" y="133"/>
                    </a:lnTo>
                    <a:lnTo>
                      <a:pt x="75" y="129"/>
                    </a:lnTo>
                    <a:lnTo>
                      <a:pt x="73" y="125"/>
                    </a:lnTo>
                    <a:lnTo>
                      <a:pt x="71" y="121"/>
                    </a:lnTo>
                    <a:lnTo>
                      <a:pt x="70" y="117"/>
                    </a:lnTo>
                    <a:lnTo>
                      <a:pt x="67" y="113"/>
                    </a:lnTo>
                    <a:lnTo>
                      <a:pt x="66" y="109"/>
                    </a:lnTo>
                    <a:lnTo>
                      <a:pt x="63" y="105"/>
                    </a:lnTo>
                    <a:lnTo>
                      <a:pt x="62" y="102"/>
                    </a:lnTo>
                    <a:lnTo>
                      <a:pt x="59" y="97"/>
                    </a:lnTo>
                    <a:lnTo>
                      <a:pt x="58" y="93"/>
                    </a:lnTo>
                    <a:lnTo>
                      <a:pt x="57" y="90"/>
                    </a:lnTo>
                    <a:lnTo>
                      <a:pt x="54" y="86"/>
                    </a:lnTo>
                    <a:lnTo>
                      <a:pt x="53" y="82"/>
                    </a:lnTo>
                    <a:lnTo>
                      <a:pt x="50" y="80"/>
                    </a:lnTo>
                    <a:lnTo>
                      <a:pt x="47" y="75"/>
                    </a:lnTo>
                    <a:lnTo>
                      <a:pt x="46" y="71"/>
                    </a:lnTo>
                    <a:lnTo>
                      <a:pt x="43" y="69"/>
                    </a:lnTo>
                    <a:lnTo>
                      <a:pt x="42" y="65"/>
                    </a:lnTo>
                    <a:lnTo>
                      <a:pt x="41" y="62"/>
                    </a:lnTo>
                    <a:lnTo>
                      <a:pt x="38" y="59"/>
                    </a:lnTo>
                    <a:lnTo>
                      <a:pt x="37" y="55"/>
                    </a:lnTo>
                    <a:lnTo>
                      <a:pt x="34" y="51"/>
                    </a:lnTo>
                    <a:lnTo>
                      <a:pt x="33" y="49"/>
                    </a:lnTo>
                    <a:lnTo>
                      <a:pt x="30" y="46"/>
                    </a:lnTo>
                    <a:lnTo>
                      <a:pt x="27" y="41"/>
                    </a:lnTo>
                    <a:lnTo>
                      <a:pt x="23" y="35"/>
                    </a:lnTo>
                    <a:lnTo>
                      <a:pt x="19" y="30"/>
                    </a:lnTo>
                    <a:lnTo>
                      <a:pt x="16" y="25"/>
                    </a:lnTo>
                    <a:lnTo>
                      <a:pt x="14" y="19"/>
                    </a:lnTo>
                    <a:lnTo>
                      <a:pt x="11" y="17"/>
                    </a:lnTo>
                    <a:lnTo>
                      <a:pt x="8" y="13"/>
                    </a:lnTo>
                    <a:lnTo>
                      <a:pt x="6" y="9"/>
                    </a:lnTo>
                    <a:lnTo>
                      <a:pt x="4" y="6"/>
                    </a:lnTo>
                    <a:lnTo>
                      <a:pt x="3" y="4"/>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28" name="Freeform 79">
                <a:extLst>
                  <a:ext uri="{FF2B5EF4-FFF2-40B4-BE49-F238E27FC236}">
                    <a16:creationId xmlns:a16="http://schemas.microsoft.com/office/drawing/2014/main" id="{24820D0B-1249-48AD-8C5D-2EC281A18819}"/>
                  </a:ext>
                </a:extLst>
              </p:cNvPr>
              <p:cNvSpPr>
                <a:spLocks/>
              </p:cNvSpPr>
              <p:nvPr/>
            </p:nvSpPr>
            <p:spPr bwMode="auto">
              <a:xfrm>
                <a:off x="2984" y="883"/>
                <a:ext cx="106" cy="816"/>
              </a:xfrm>
              <a:custGeom>
                <a:avLst/>
                <a:gdLst>
                  <a:gd name="T0" fmla="*/ 139 w 92"/>
                  <a:gd name="T1" fmla="*/ 14 h 728"/>
                  <a:gd name="T2" fmla="*/ 33 w 92"/>
                  <a:gd name="T3" fmla="*/ 87 h 728"/>
                  <a:gd name="T4" fmla="*/ 3 w 92"/>
                  <a:gd name="T5" fmla="*/ 160 h 728"/>
                  <a:gd name="T6" fmla="*/ 0 w 92"/>
                  <a:gd name="T7" fmla="*/ 252 h 728"/>
                  <a:gd name="T8" fmla="*/ 0 w 92"/>
                  <a:gd name="T9" fmla="*/ 448 h 728"/>
                  <a:gd name="T10" fmla="*/ 0 w 92"/>
                  <a:gd name="T11" fmla="*/ 710 h 728"/>
                  <a:gd name="T12" fmla="*/ 0 w 92"/>
                  <a:gd name="T13" fmla="*/ 1002 h 728"/>
                  <a:gd name="T14" fmla="*/ 2 w 92"/>
                  <a:gd name="T15" fmla="*/ 1314 h 728"/>
                  <a:gd name="T16" fmla="*/ 3 w 92"/>
                  <a:gd name="T17" fmla="*/ 1606 h 728"/>
                  <a:gd name="T18" fmla="*/ 14 w 92"/>
                  <a:gd name="T19" fmla="*/ 1855 h 728"/>
                  <a:gd name="T20" fmla="*/ 14 w 92"/>
                  <a:gd name="T21" fmla="*/ 2035 h 728"/>
                  <a:gd name="T22" fmla="*/ 18 w 92"/>
                  <a:gd name="T23" fmla="*/ 2111 h 728"/>
                  <a:gd name="T24" fmla="*/ 89 w 92"/>
                  <a:gd name="T25" fmla="*/ 2089 h 728"/>
                  <a:gd name="T26" fmla="*/ 87 w 92"/>
                  <a:gd name="T27" fmla="*/ 1949 h 728"/>
                  <a:gd name="T28" fmla="*/ 85 w 92"/>
                  <a:gd name="T29" fmla="*/ 1723 h 728"/>
                  <a:gd name="T30" fmla="*/ 77 w 92"/>
                  <a:gd name="T31" fmla="*/ 1445 h 728"/>
                  <a:gd name="T32" fmla="*/ 76 w 92"/>
                  <a:gd name="T33" fmla="*/ 1133 h 728"/>
                  <a:gd name="T34" fmla="*/ 68 w 92"/>
                  <a:gd name="T35" fmla="*/ 834 h 728"/>
                  <a:gd name="T36" fmla="*/ 66 w 92"/>
                  <a:gd name="T37" fmla="*/ 551 h 728"/>
                  <a:gd name="T38" fmla="*/ 66 w 92"/>
                  <a:gd name="T39" fmla="*/ 329 h 728"/>
                  <a:gd name="T40" fmla="*/ 66 w 92"/>
                  <a:gd name="T41" fmla="*/ 194 h 728"/>
                  <a:gd name="T42" fmla="*/ 89 w 92"/>
                  <a:gd name="T43" fmla="*/ 114 h 728"/>
                  <a:gd name="T44" fmla="*/ 165 w 92"/>
                  <a:gd name="T45" fmla="*/ 68 h 728"/>
                  <a:gd name="T46" fmla="*/ 197 w 92"/>
                  <a:gd name="T47" fmla="*/ 90 h 728"/>
                  <a:gd name="T48" fmla="*/ 184 w 92"/>
                  <a:gd name="T49" fmla="*/ 167 h 728"/>
                  <a:gd name="T50" fmla="*/ 170 w 92"/>
                  <a:gd name="T51" fmla="*/ 258 h 728"/>
                  <a:gd name="T52" fmla="*/ 159 w 92"/>
                  <a:gd name="T53" fmla="*/ 367 h 728"/>
                  <a:gd name="T54" fmla="*/ 146 w 92"/>
                  <a:gd name="T55" fmla="*/ 489 h 728"/>
                  <a:gd name="T56" fmla="*/ 140 w 92"/>
                  <a:gd name="T57" fmla="*/ 621 h 728"/>
                  <a:gd name="T58" fmla="*/ 129 w 92"/>
                  <a:gd name="T59" fmla="*/ 760 h 728"/>
                  <a:gd name="T60" fmla="*/ 129 w 92"/>
                  <a:gd name="T61" fmla="*/ 894 h 728"/>
                  <a:gd name="T62" fmla="*/ 139 w 92"/>
                  <a:gd name="T63" fmla="*/ 1033 h 728"/>
                  <a:gd name="T64" fmla="*/ 141 w 92"/>
                  <a:gd name="T65" fmla="*/ 1178 h 728"/>
                  <a:gd name="T66" fmla="*/ 146 w 92"/>
                  <a:gd name="T67" fmla="*/ 1335 h 728"/>
                  <a:gd name="T68" fmla="*/ 146 w 92"/>
                  <a:gd name="T69" fmla="*/ 1495 h 728"/>
                  <a:gd name="T70" fmla="*/ 146 w 92"/>
                  <a:gd name="T71" fmla="*/ 1660 h 728"/>
                  <a:gd name="T72" fmla="*/ 146 w 92"/>
                  <a:gd name="T73" fmla="*/ 1806 h 728"/>
                  <a:gd name="T74" fmla="*/ 146 w 92"/>
                  <a:gd name="T75" fmla="*/ 1934 h 728"/>
                  <a:gd name="T76" fmla="*/ 146 w 92"/>
                  <a:gd name="T77" fmla="*/ 2034 h 728"/>
                  <a:gd name="T78" fmla="*/ 146 w 92"/>
                  <a:gd name="T79" fmla="*/ 2105 h 728"/>
                  <a:gd name="T80" fmla="*/ 255 w 92"/>
                  <a:gd name="T81" fmla="*/ 2087 h 728"/>
                  <a:gd name="T82" fmla="*/ 253 w 92"/>
                  <a:gd name="T83" fmla="*/ 1988 h 728"/>
                  <a:gd name="T84" fmla="*/ 251 w 92"/>
                  <a:gd name="T85" fmla="*/ 1845 h 728"/>
                  <a:gd name="T86" fmla="*/ 245 w 92"/>
                  <a:gd name="T87" fmla="*/ 1660 h 728"/>
                  <a:gd name="T88" fmla="*/ 235 w 92"/>
                  <a:gd name="T89" fmla="*/ 1454 h 728"/>
                  <a:gd name="T90" fmla="*/ 229 w 92"/>
                  <a:gd name="T91" fmla="*/ 1237 h 728"/>
                  <a:gd name="T92" fmla="*/ 228 w 92"/>
                  <a:gd name="T93" fmla="*/ 1032 h 728"/>
                  <a:gd name="T94" fmla="*/ 228 w 92"/>
                  <a:gd name="T95" fmla="*/ 837 h 728"/>
                  <a:gd name="T96" fmla="*/ 228 w 92"/>
                  <a:gd name="T97" fmla="*/ 686 h 728"/>
                  <a:gd name="T98" fmla="*/ 228 w 92"/>
                  <a:gd name="T99" fmla="*/ 570 h 728"/>
                  <a:gd name="T100" fmla="*/ 229 w 92"/>
                  <a:gd name="T101" fmla="*/ 456 h 728"/>
                  <a:gd name="T102" fmla="*/ 235 w 92"/>
                  <a:gd name="T103" fmla="*/ 354 h 728"/>
                  <a:gd name="T104" fmla="*/ 245 w 92"/>
                  <a:gd name="T105" fmla="*/ 270 h 728"/>
                  <a:gd name="T106" fmla="*/ 253 w 92"/>
                  <a:gd name="T107" fmla="*/ 189 h 728"/>
                  <a:gd name="T108" fmla="*/ 258 w 92"/>
                  <a:gd name="T109" fmla="*/ 118 h 728"/>
                  <a:gd name="T110" fmla="*/ 272 w 92"/>
                  <a:gd name="T111" fmla="*/ 29 h 7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2"/>
                  <a:gd name="T169" fmla="*/ 0 h 728"/>
                  <a:gd name="T170" fmla="*/ 92 w 92"/>
                  <a:gd name="T171" fmla="*/ 728 h 7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2" h="728">
                    <a:moveTo>
                      <a:pt x="63" y="0"/>
                    </a:moveTo>
                    <a:lnTo>
                      <a:pt x="62" y="0"/>
                    </a:lnTo>
                    <a:lnTo>
                      <a:pt x="61" y="0"/>
                    </a:lnTo>
                    <a:lnTo>
                      <a:pt x="57" y="0"/>
                    </a:lnTo>
                    <a:lnTo>
                      <a:pt x="54" y="2"/>
                    </a:lnTo>
                    <a:lnTo>
                      <a:pt x="50" y="3"/>
                    </a:lnTo>
                    <a:lnTo>
                      <a:pt x="45" y="4"/>
                    </a:lnTo>
                    <a:lnTo>
                      <a:pt x="39" y="6"/>
                    </a:lnTo>
                    <a:lnTo>
                      <a:pt x="35" y="10"/>
                    </a:lnTo>
                    <a:lnTo>
                      <a:pt x="29" y="13"/>
                    </a:lnTo>
                    <a:lnTo>
                      <a:pt x="23" y="17"/>
                    </a:lnTo>
                    <a:lnTo>
                      <a:pt x="18" y="21"/>
                    </a:lnTo>
                    <a:lnTo>
                      <a:pt x="14" y="26"/>
                    </a:lnTo>
                    <a:lnTo>
                      <a:pt x="11" y="29"/>
                    </a:lnTo>
                    <a:lnTo>
                      <a:pt x="10" y="31"/>
                    </a:lnTo>
                    <a:lnTo>
                      <a:pt x="8" y="34"/>
                    </a:lnTo>
                    <a:lnTo>
                      <a:pt x="6" y="38"/>
                    </a:lnTo>
                    <a:lnTo>
                      <a:pt x="4" y="41"/>
                    </a:lnTo>
                    <a:lnTo>
                      <a:pt x="4" y="45"/>
                    </a:lnTo>
                    <a:lnTo>
                      <a:pt x="3" y="49"/>
                    </a:lnTo>
                    <a:lnTo>
                      <a:pt x="3" y="54"/>
                    </a:lnTo>
                    <a:lnTo>
                      <a:pt x="2" y="55"/>
                    </a:lnTo>
                    <a:lnTo>
                      <a:pt x="2" y="59"/>
                    </a:lnTo>
                    <a:lnTo>
                      <a:pt x="0" y="62"/>
                    </a:lnTo>
                    <a:lnTo>
                      <a:pt x="0" y="67"/>
                    </a:lnTo>
                    <a:lnTo>
                      <a:pt x="0" y="73"/>
                    </a:lnTo>
                    <a:lnTo>
                      <a:pt x="0" y="79"/>
                    </a:lnTo>
                    <a:lnTo>
                      <a:pt x="0" y="86"/>
                    </a:lnTo>
                    <a:lnTo>
                      <a:pt x="0" y="96"/>
                    </a:lnTo>
                    <a:lnTo>
                      <a:pt x="0" y="102"/>
                    </a:lnTo>
                    <a:lnTo>
                      <a:pt x="0" y="112"/>
                    </a:lnTo>
                    <a:lnTo>
                      <a:pt x="0" y="121"/>
                    </a:lnTo>
                    <a:lnTo>
                      <a:pt x="0" y="132"/>
                    </a:lnTo>
                    <a:lnTo>
                      <a:pt x="0" y="141"/>
                    </a:lnTo>
                    <a:lnTo>
                      <a:pt x="0" y="153"/>
                    </a:lnTo>
                    <a:lnTo>
                      <a:pt x="0" y="164"/>
                    </a:lnTo>
                    <a:lnTo>
                      <a:pt x="0" y="177"/>
                    </a:lnTo>
                    <a:lnTo>
                      <a:pt x="0" y="188"/>
                    </a:lnTo>
                    <a:lnTo>
                      <a:pt x="0" y="201"/>
                    </a:lnTo>
                    <a:lnTo>
                      <a:pt x="0" y="213"/>
                    </a:lnTo>
                    <a:lnTo>
                      <a:pt x="0" y="228"/>
                    </a:lnTo>
                    <a:lnTo>
                      <a:pt x="0" y="242"/>
                    </a:lnTo>
                    <a:lnTo>
                      <a:pt x="0" y="255"/>
                    </a:lnTo>
                    <a:lnTo>
                      <a:pt x="0" y="270"/>
                    </a:lnTo>
                    <a:lnTo>
                      <a:pt x="0" y="285"/>
                    </a:lnTo>
                    <a:lnTo>
                      <a:pt x="0" y="299"/>
                    </a:lnTo>
                    <a:lnTo>
                      <a:pt x="0" y="314"/>
                    </a:lnTo>
                    <a:lnTo>
                      <a:pt x="0" y="329"/>
                    </a:lnTo>
                    <a:lnTo>
                      <a:pt x="0" y="343"/>
                    </a:lnTo>
                    <a:lnTo>
                      <a:pt x="0" y="358"/>
                    </a:lnTo>
                    <a:lnTo>
                      <a:pt x="0" y="374"/>
                    </a:lnTo>
                    <a:lnTo>
                      <a:pt x="0" y="389"/>
                    </a:lnTo>
                    <a:lnTo>
                      <a:pt x="2" y="405"/>
                    </a:lnTo>
                    <a:lnTo>
                      <a:pt x="2" y="420"/>
                    </a:lnTo>
                    <a:lnTo>
                      <a:pt x="2" y="435"/>
                    </a:lnTo>
                    <a:lnTo>
                      <a:pt x="2" y="451"/>
                    </a:lnTo>
                    <a:lnTo>
                      <a:pt x="2" y="465"/>
                    </a:lnTo>
                    <a:lnTo>
                      <a:pt x="2" y="480"/>
                    </a:lnTo>
                    <a:lnTo>
                      <a:pt x="2" y="495"/>
                    </a:lnTo>
                    <a:lnTo>
                      <a:pt x="2" y="508"/>
                    </a:lnTo>
                    <a:lnTo>
                      <a:pt x="3" y="523"/>
                    </a:lnTo>
                    <a:lnTo>
                      <a:pt x="3" y="538"/>
                    </a:lnTo>
                    <a:lnTo>
                      <a:pt x="3" y="551"/>
                    </a:lnTo>
                    <a:lnTo>
                      <a:pt x="3" y="563"/>
                    </a:lnTo>
                    <a:lnTo>
                      <a:pt x="3" y="577"/>
                    </a:lnTo>
                    <a:lnTo>
                      <a:pt x="3" y="589"/>
                    </a:lnTo>
                    <a:lnTo>
                      <a:pt x="4" y="602"/>
                    </a:lnTo>
                    <a:lnTo>
                      <a:pt x="4" y="614"/>
                    </a:lnTo>
                    <a:lnTo>
                      <a:pt x="4" y="625"/>
                    </a:lnTo>
                    <a:lnTo>
                      <a:pt x="4" y="636"/>
                    </a:lnTo>
                    <a:lnTo>
                      <a:pt x="4" y="646"/>
                    </a:lnTo>
                    <a:lnTo>
                      <a:pt x="4" y="656"/>
                    </a:lnTo>
                    <a:lnTo>
                      <a:pt x="4" y="666"/>
                    </a:lnTo>
                    <a:lnTo>
                      <a:pt x="4" y="674"/>
                    </a:lnTo>
                    <a:lnTo>
                      <a:pt x="4" y="682"/>
                    </a:lnTo>
                    <a:lnTo>
                      <a:pt x="4" y="689"/>
                    </a:lnTo>
                    <a:lnTo>
                      <a:pt x="4" y="697"/>
                    </a:lnTo>
                    <a:lnTo>
                      <a:pt x="4" y="703"/>
                    </a:lnTo>
                    <a:lnTo>
                      <a:pt x="4" y="708"/>
                    </a:lnTo>
                    <a:lnTo>
                      <a:pt x="4" y="712"/>
                    </a:lnTo>
                    <a:lnTo>
                      <a:pt x="6" y="717"/>
                    </a:lnTo>
                    <a:lnTo>
                      <a:pt x="6" y="720"/>
                    </a:lnTo>
                    <a:lnTo>
                      <a:pt x="6" y="723"/>
                    </a:lnTo>
                    <a:lnTo>
                      <a:pt x="6" y="724"/>
                    </a:lnTo>
                    <a:lnTo>
                      <a:pt x="30" y="728"/>
                    </a:lnTo>
                    <a:lnTo>
                      <a:pt x="30" y="727"/>
                    </a:lnTo>
                    <a:lnTo>
                      <a:pt x="30" y="725"/>
                    </a:lnTo>
                    <a:lnTo>
                      <a:pt x="30" y="723"/>
                    </a:lnTo>
                    <a:lnTo>
                      <a:pt x="30" y="720"/>
                    </a:lnTo>
                    <a:lnTo>
                      <a:pt x="30" y="716"/>
                    </a:lnTo>
                    <a:lnTo>
                      <a:pt x="30" y="711"/>
                    </a:lnTo>
                    <a:lnTo>
                      <a:pt x="30" y="705"/>
                    </a:lnTo>
                    <a:lnTo>
                      <a:pt x="30" y="700"/>
                    </a:lnTo>
                    <a:lnTo>
                      <a:pt x="29" y="692"/>
                    </a:lnTo>
                    <a:lnTo>
                      <a:pt x="29" y="685"/>
                    </a:lnTo>
                    <a:lnTo>
                      <a:pt x="29" y="676"/>
                    </a:lnTo>
                    <a:lnTo>
                      <a:pt x="29" y="668"/>
                    </a:lnTo>
                    <a:lnTo>
                      <a:pt x="29" y="658"/>
                    </a:lnTo>
                    <a:lnTo>
                      <a:pt x="29" y="649"/>
                    </a:lnTo>
                    <a:lnTo>
                      <a:pt x="29" y="638"/>
                    </a:lnTo>
                    <a:lnTo>
                      <a:pt x="29" y="628"/>
                    </a:lnTo>
                    <a:lnTo>
                      <a:pt x="27" y="615"/>
                    </a:lnTo>
                    <a:lnTo>
                      <a:pt x="27" y="603"/>
                    </a:lnTo>
                    <a:lnTo>
                      <a:pt x="27" y="590"/>
                    </a:lnTo>
                    <a:lnTo>
                      <a:pt x="27" y="578"/>
                    </a:lnTo>
                    <a:lnTo>
                      <a:pt x="26" y="565"/>
                    </a:lnTo>
                    <a:lnTo>
                      <a:pt x="26" y="551"/>
                    </a:lnTo>
                    <a:lnTo>
                      <a:pt x="26" y="538"/>
                    </a:lnTo>
                    <a:lnTo>
                      <a:pt x="26" y="524"/>
                    </a:lnTo>
                    <a:lnTo>
                      <a:pt x="26" y="510"/>
                    </a:lnTo>
                    <a:lnTo>
                      <a:pt x="26" y="495"/>
                    </a:lnTo>
                    <a:lnTo>
                      <a:pt x="25" y="480"/>
                    </a:lnTo>
                    <a:lnTo>
                      <a:pt x="25" y="465"/>
                    </a:lnTo>
                    <a:lnTo>
                      <a:pt x="25" y="451"/>
                    </a:lnTo>
                    <a:lnTo>
                      <a:pt x="25" y="435"/>
                    </a:lnTo>
                    <a:lnTo>
                      <a:pt x="25" y="420"/>
                    </a:lnTo>
                    <a:lnTo>
                      <a:pt x="25" y="405"/>
                    </a:lnTo>
                    <a:lnTo>
                      <a:pt x="25" y="389"/>
                    </a:lnTo>
                    <a:lnTo>
                      <a:pt x="25" y="374"/>
                    </a:lnTo>
                    <a:lnTo>
                      <a:pt x="23" y="358"/>
                    </a:lnTo>
                    <a:lnTo>
                      <a:pt x="23" y="343"/>
                    </a:lnTo>
                    <a:lnTo>
                      <a:pt x="23" y="329"/>
                    </a:lnTo>
                    <a:lnTo>
                      <a:pt x="23" y="314"/>
                    </a:lnTo>
                    <a:lnTo>
                      <a:pt x="23" y="299"/>
                    </a:lnTo>
                    <a:lnTo>
                      <a:pt x="23" y="285"/>
                    </a:lnTo>
                    <a:lnTo>
                      <a:pt x="22" y="270"/>
                    </a:lnTo>
                    <a:lnTo>
                      <a:pt x="22" y="255"/>
                    </a:lnTo>
                    <a:lnTo>
                      <a:pt x="22" y="242"/>
                    </a:lnTo>
                    <a:lnTo>
                      <a:pt x="22" y="228"/>
                    </a:lnTo>
                    <a:lnTo>
                      <a:pt x="21" y="213"/>
                    </a:lnTo>
                    <a:lnTo>
                      <a:pt x="21" y="201"/>
                    </a:lnTo>
                    <a:lnTo>
                      <a:pt x="21" y="189"/>
                    </a:lnTo>
                    <a:lnTo>
                      <a:pt x="21" y="177"/>
                    </a:lnTo>
                    <a:lnTo>
                      <a:pt x="21" y="165"/>
                    </a:lnTo>
                    <a:lnTo>
                      <a:pt x="21" y="153"/>
                    </a:lnTo>
                    <a:lnTo>
                      <a:pt x="21" y="142"/>
                    </a:lnTo>
                    <a:lnTo>
                      <a:pt x="21" y="133"/>
                    </a:lnTo>
                    <a:lnTo>
                      <a:pt x="21" y="122"/>
                    </a:lnTo>
                    <a:lnTo>
                      <a:pt x="21" y="113"/>
                    </a:lnTo>
                    <a:lnTo>
                      <a:pt x="21" y="105"/>
                    </a:lnTo>
                    <a:lnTo>
                      <a:pt x="21" y="97"/>
                    </a:lnTo>
                    <a:lnTo>
                      <a:pt x="21" y="90"/>
                    </a:lnTo>
                    <a:lnTo>
                      <a:pt x="21" y="82"/>
                    </a:lnTo>
                    <a:lnTo>
                      <a:pt x="21" y="77"/>
                    </a:lnTo>
                    <a:lnTo>
                      <a:pt x="21" y="71"/>
                    </a:lnTo>
                    <a:lnTo>
                      <a:pt x="21" y="67"/>
                    </a:lnTo>
                    <a:lnTo>
                      <a:pt x="21" y="63"/>
                    </a:lnTo>
                    <a:lnTo>
                      <a:pt x="21" y="61"/>
                    </a:lnTo>
                    <a:lnTo>
                      <a:pt x="22" y="59"/>
                    </a:lnTo>
                    <a:lnTo>
                      <a:pt x="22" y="53"/>
                    </a:lnTo>
                    <a:lnTo>
                      <a:pt x="25" y="49"/>
                    </a:lnTo>
                    <a:lnTo>
                      <a:pt x="26" y="43"/>
                    </a:lnTo>
                    <a:lnTo>
                      <a:pt x="30" y="39"/>
                    </a:lnTo>
                    <a:lnTo>
                      <a:pt x="33" y="35"/>
                    </a:lnTo>
                    <a:lnTo>
                      <a:pt x="37" y="33"/>
                    </a:lnTo>
                    <a:lnTo>
                      <a:pt x="39" y="30"/>
                    </a:lnTo>
                    <a:lnTo>
                      <a:pt x="45" y="29"/>
                    </a:lnTo>
                    <a:lnTo>
                      <a:pt x="49" y="27"/>
                    </a:lnTo>
                    <a:lnTo>
                      <a:pt x="53" y="25"/>
                    </a:lnTo>
                    <a:lnTo>
                      <a:pt x="55" y="23"/>
                    </a:lnTo>
                    <a:lnTo>
                      <a:pt x="59" y="23"/>
                    </a:lnTo>
                    <a:lnTo>
                      <a:pt x="65" y="23"/>
                    </a:lnTo>
                    <a:lnTo>
                      <a:pt x="66" y="23"/>
                    </a:lnTo>
                    <a:lnTo>
                      <a:pt x="66" y="25"/>
                    </a:lnTo>
                    <a:lnTo>
                      <a:pt x="65" y="27"/>
                    </a:lnTo>
                    <a:lnTo>
                      <a:pt x="65" y="31"/>
                    </a:lnTo>
                    <a:lnTo>
                      <a:pt x="63" y="35"/>
                    </a:lnTo>
                    <a:lnTo>
                      <a:pt x="63" y="41"/>
                    </a:lnTo>
                    <a:lnTo>
                      <a:pt x="62" y="43"/>
                    </a:lnTo>
                    <a:lnTo>
                      <a:pt x="62" y="46"/>
                    </a:lnTo>
                    <a:lnTo>
                      <a:pt x="62" y="50"/>
                    </a:lnTo>
                    <a:lnTo>
                      <a:pt x="62" y="54"/>
                    </a:lnTo>
                    <a:lnTo>
                      <a:pt x="61" y="57"/>
                    </a:lnTo>
                    <a:lnTo>
                      <a:pt x="61" y="61"/>
                    </a:lnTo>
                    <a:lnTo>
                      <a:pt x="59" y="65"/>
                    </a:lnTo>
                    <a:lnTo>
                      <a:pt x="59" y="69"/>
                    </a:lnTo>
                    <a:lnTo>
                      <a:pt x="58" y="73"/>
                    </a:lnTo>
                    <a:lnTo>
                      <a:pt x="58" y="78"/>
                    </a:lnTo>
                    <a:lnTo>
                      <a:pt x="57" y="82"/>
                    </a:lnTo>
                    <a:lnTo>
                      <a:pt x="57" y="88"/>
                    </a:lnTo>
                    <a:lnTo>
                      <a:pt x="55" y="93"/>
                    </a:lnTo>
                    <a:lnTo>
                      <a:pt x="55" y="97"/>
                    </a:lnTo>
                    <a:lnTo>
                      <a:pt x="55" y="102"/>
                    </a:lnTo>
                    <a:lnTo>
                      <a:pt x="55" y="108"/>
                    </a:lnTo>
                    <a:lnTo>
                      <a:pt x="54" y="113"/>
                    </a:lnTo>
                    <a:lnTo>
                      <a:pt x="54" y="118"/>
                    </a:lnTo>
                    <a:lnTo>
                      <a:pt x="53" y="125"/>
                    </a:lnTo>
                    <a:lnTo>
                      <a:pt x="53" y="132"/>
                    </a:lnTo>
                    <a:lnTo>
                      <a:pt x="51" y="137"/>
                    </a:lnTo>
                    <a:lnTo>
                      <a:pt x="51" y="142"/>
                    </a:lnTo>
                    <a:lnTo>
                      <a:pt x="50" y="148"/>
                    </a:lnTo>
                    <a:lnTo>
                      <a:pt x="50" y="155"/>
                    </a:lnTo>
                    <a:lnTo>
                      <a:pt x="50" y="161"/>
                    </a:lnTo>
                    <a:lnTo>
                      <a:pt x="49" y="168"/>
                    </a:lnTo>
                    <a:lnTo>
                      <a:pt x="49" y="173"/>
                    </a:lnTo>
                    <a:lnTo>
                      <a:pt x="49" y="181"/>
                    </a:lnTo>
                    <a:lnTo>
                      <a:pt x="47" y="187"/>
                    </a:lnTo>
                    <a:lnTo>
                      <a:pt x="47" y="193"/>
                    </a:lnTo>
                    <a:lnTo>
                      <a:pt x="46" y="200"/>
                    </a:lnTo>
                    <a:lnTo>
                      <a:pt x="46" y="207"/>
                    </a:lnTo>
                    <a:lnTo>
                      <a:pt x="46" y="213"/>
                    </a:lnTo>
                    <a:lnTo>
                      <a:pt x="45" y="220"/>
                    </a:lnTo>
                    <a:lnTo>
                      <a:pt x="45" y="227"/>
                    </a:lnTo>
                    <a:lnTo>
                      <a:pt x="45" y="235"/>
                    </a:lnTo>
                    <a:lnTo>
                      <a:pt x="45" y="240"/>
                    </a:lnTo>
                    <a:lnTo>
                      <a:pt x="45" y="247"/>
                    </a:lnTo>
                    <a:lnTo>
                      <a:pt x="43" y="254"/>
                    </a:lnTo>
                    <a:lnTo>
                      <a:pt x="43" y="260"/>
                    </a:lnTo>
                    <a:lnTo>
                      <a:pt x="43" y="267"/>
                    </a:lnTo>
                    <a:lnTo>
                      <a:pt x="43" y="275"/>
                    </a:lnTo>
                    <a:lnTo>
                      <a:pt x="43" y="280"/>
                    </a:lnTo>
                    <a:lnTo>
                      <a:pt x="43" y="289"/>
                    </a:lnTo>
                    <a:lnTo>
                      <a:pt x="43" y="295"/>
                    </a:lnTo>
                    <a:lnTo>
                      <a:pt x="43" y="301"/>
                    </a:lnTo>
                    <a:lnTo>
                      <a:pt x="43" y="307"/>
                    </a:lnTo>
                    <a:lnTo>
                      <a:pt x="43" y="315"/>
                    </a:lnTo>
                    <a:lnTo>
                      <a:pt x="43" y="322"/>
                    </a:lnTo>
                    <a:lnTo>
                      <a:pt x="45" y="327"/>
                    </a:lnTo>
                    <a:lnTo>
                      <a:pt x="45" y="334"/>
                    </a:lnTo>
                    <a:lnTo>
                      <a:pt x="45" y="342"/>
                    </a:lnTo>
                    <a:lnTo>
                      <a:pt x="45" y="347"/>
                    </a:lnTo>
                    <a:lnTo>
                      <a:pt x="45" y="354"/>
                    </a:lnTo>
                    <a:lnTo>
                      <a:pt x="45" y="361"/>
                    </a:lnTo>
                    <a:lnTo>
                      <a:pt x="46" y="368"/>
                    </a:lnTo>
                    <a:lnTo>
                      <a:pt x="46" y="374"/>
                    </a:lnTo>
                    <a:lnTo>
                      <a:pt x="46" y="381"/>
                    </a:lnTo>
                    <a:lnTo>
                      <a:pt x="46" y="389"/>
                    </a:lnTo>
                    <a:lnTo>
                      <a:pt x="47" y="396"/>
                    </a:lnTo>
                    <a:lnTo>
                      <a:pt x="47" y="404"/>
                    </a:lnTo>
                    <a:lnTo>
                      <a:pt x="47" y="410"/>
                    </a:lnTo>
                    <a:lnTo>
                      <a:pt x="47" y="418"/>
                    </a:lnTo>
                    <a:lnTo>
                      <a:pt x="47" y="425"/>
                    </a:lnTo>
                    <a:lnTo>
                      <a:pt x="47" y="433"/>
                    </a:lnTo>
                    <a:lnTo>
                      <a:pt x="49" y="441"/>
                    </a:lnTo>
                    <a:lnTo>
                      <a:pt x="49" y="449"/>
                    </a:lnTo>
                    <a:lnTo>
                      <a:pt x="49" y="457"/>
                    </a:lnTo>
                    <a:lnTo>
                      <a:pt x="49" y="465"/>
                    </a:lnTo>
                    <a:lnTo>
                      <a:pt x="49" y="473"/>
                    </a:lnTo>
                    <a:lnTo>
                      <a:pt x="49" y="481"/>
                    </a:lnTo>
                    <a:lnTo>
                      <a:pt x="49" y="490"/>
                    </a:lnTo>
                    <a:lnTo>
                      <a:pt x="49" y="496"/>
                    </a:lnTo>
                    <a:lnTo>
                      <a:pt x="49" y="506"/>
                    </a:lnTo>
                    <a:lnTo>
                      <a:pt x="49" y="512"/>
                    </a:lnTo>
                    <a:lnTo>
                      <a:pt x="49" y="522"/>
                    </a:lnTo>
                    <a:lnTo>
                      <a:pt x="49" y="528"/>
                    </a:lnTo>
                    <a:lnTo>
                      <a:pt x="49" y="536"/>
                    </a:lnTo>
                    <a:lnTo>
                      <a:pt x="49" y="544"/>
                    </a:lnTo>
                    <a:lnTo>
                      <a:pt x="49" y="552"/>
                    </a:lnTo>
                    <a:lnTo>
                      <a:pt x="49" y="559"/>
                    </a:lnTo>
                    <a:lnTo>
                      <a:pt x="49" y="569"/>
                    </a:lnTo>
                    <a:lnTo>
                      <a:pt x="49" y="575"/>
                    </a:lnTo>
                    <a:lnTo>
                      <a:pt x="50" y="583"/>
                    </a:lnTo>
                    <a:lnTo>
                      <a:pt x="49" y="590"/>
                    </a:lnTo>
                    <a:lnTo>
                      <a:pt x="49" y="598"/>
                    </a:lnTo>
                    <a:lnTo>
                      <a:pt x="49" y="605"/>
                    </a:lnTo>
                    <a:lnTo>
                      <a:pt x="49" y="611"/>
                    </a:lnTo>
                    <a:lnTo>
                      <a:pt x="49" y="618"/>
                    </a:lnTo>
                    <a:lnTo>
                      <a:pt x="49" y="625"/>
                    </a:lnTo>
                    <a:lnTo>
                      <a:pt x="49" y="632"/>
                    </a:lnTo>
                    <a:lnTo>
                      <a:pt x="49" y="638"/>
                    </a:lnTo>
                    <a:lnTo>
                      <a:pt x="49" y="645"/>
                    </a:lnTo>
                    <a:lnTo>
                      <a:pt x="49" y="650"/>
                    </a:lnTo>
                    <a:lnTo>
                      <a:pt x="49" y="656"/>
                    </a:lnTo>
                    <a:lnTo>
                      <a:pt x="49" y="662"/>
                    </a:lnTo>
                    <a:lnTo>
                      <a:pt x="49" y="666"/>
                    </a:lnTo>
                    <a:lnTo>
                      <a:pt x="49" y="672"/>
                    </a:lnTo>
                    <a:lnTo>
                      <a:pt x="49" y="677"/>
                    </a:lnTo>
                    <a:lnTo>
                      <a:pt x="49" y="682"/>
                    </a:lnTo>
                    <a:lnTo>
                      <a:pt x="49" y="686"/>
                    </a:lnTo>
                    <a:lnTo>
                      <a:pt x="49" y="692"/>
                    </a:lnTo>
                    <a:lnTo>
                      <a:pt x="49" y="696"/>
                    </a:lnTo>
                    <a:lnTo>
                      <a:pt x="49" y="700"/>
                    </a:lnTo>
                    <a:lnTo>
                      <a:pt x="49" y="703"/>
                    </a:lnTo>
                    <a:lnTo>
                      <a:pt x="49" y="707"/>
                    </a:lnTo>
                    <a:lnTo>
                      <a:pt x="49" y="709"/>
                    </a:lnTo>
                    <a:lnTo>
                      <a:pt x="49" y="713"/>
                    </a:lnTo>
                    <a:lnTo>
                      <a:pt x="49" y="717"/>
                    </a:lnTo>
                    <a:lnTo>
                      <a:pt x="49" y="721"/>
                    </a:lnTo>
                    <a:lnTo>
                      <a:pt x="49" y="723"/>
                    </a:lnTo>
                    <a:lnTo>
                      <a:pt x="49" y="724"/>
                    </a:lnTo>
                    <a:lnTo>
                      <a:pt x="85" y="724"/>
                    </a:lnTo>
                    <a:lnTo>
                      <a:pt x="85" y="723"/>
                    </a:lnTo>
                    <a:lnTo>
                      <a:pt x="85" y="720"/>
                    </a:lnTo>
                    <a:lnTo>
                      <a:pt x="85" y="717"/>
                    </a:lnTo>
                    <a:lnTo>
                      <a:pt x="85" y="715"/>
                    </a:lnTo>
                    <a:lnTo>
                      <a:pt x="85" y="711"/>
                    </a:lnTo>
                    <a:lnTo>
                      <a:pt x="85" y="707"/>
                    </a:lnTo>
                    <a:lnTo>
                      <a:pt x="84" y="703"/>
                    </a:lnTo>
                    <a:lnTo>
                      <a:pt x="84" y="699"/>
                    </a:lnTo>
                    <a:lnTo>
                      <a:pt x="84" y="693"/>
                    </a:lnTo>
                    <a:lnTo>
                      <a:pt x="84" y="688"/>
                    </a:lnTo>
                    <a:lnTo>
                      <a:pt x="84" y="681"/>
                    </a:lnTo>
                    <a:lnTo>
                      <a:pt x="84" y="676"/>
                    </a:lnTo>
                    <a:lnTo>
                      <a:pt x="84" y="669"/>
                    </a:lnTo>
                    <a:lnTo>
                      <a:pt x="84" y="662"/>
                    </a:lnTo>
                    <a:lnTo>
                      <a:pt x="82" y="656"/>
                    </a:lnTo>
                    <a:lnTo>
                      <a:pt x="82" y="648"/>
                    </a:lnTo>
                    <a:lnTo>
                      <a:pt x="82" y="640"/>
                    </a:lnTo>
                    <a:lnTo>
                      <a:pt x="82" y="632"/>
                    </a:lnTo>
                    <a:lnTo>
                      <a:pt x="81" y="623"/>
                    </a:lnTo>
                    <a:lnTo>
                      <a:pt x="81" y="614"/>
                    </a:lnTo>
                    <a:lnTo>
                      <a:pt x="81" y="606"/>
                    </a:lnTo>
                    <a:lnTo>
                      <a:pt x="81" y="597"/>
                    </a:lnTo>
                    <a:lnTo>
                      <a:pt x="81" y="587"/>
                    </a:lnTo>
                    <a:lnTo>
                      <a:pt x="81" y="578"/>
                    </a:lnTo>
                    <a:lnTo>
                      <a:pt x="81" y="569"/>
                    </a:lnTo>
                    <a:lnTo>
                      <a:pt x="81" y="559"/>
                    </a:lnTo>
                    <a:lnTo>
                      <a:pt x="80" y="548"/>
                    </a:lnTo>
                    <a:lnTo>
                      <a:pt x="80" y="539"/>
                    </a:lnTo>
                    <a:lnTo>
                      <a:pt x="80" y="528"/>
                    </a:lnTo>
                    <a:lnTo>
                      <a:pt x="80" y="519"/>
                    </a:lnTo>
                    <a:lnTo>
                      <a:pt x="80" y="508"/>
                    </a:lnTo>
                    <a:lnTo>
                      <a:pt x="78" y="498"/>
                    </a:lnTo>
                    <a:lnTo>
                      <a:pt x="78" y="487"/>
                    </a:lnTo>
                    <a:lnTo>
                      <a:pt x="78" y="476"/>
                    </a:lnTo>
                    <a:lnTo>
                      <a:pt x="77" y="465"/>
                    </a:lnTo>
                    <a:lnTo>
                      <a:pt x="77" y="456"/>
                    </a:lnTo>
                    <a:lnTo>
                      <a:pt x="77" y="445"/>
                    </a:lnTo>
                    <a:lnTo>
                      <a:pt x="77" y="435"/>
                    </a:lnTo>
                    <a:lnTo>
                      <a:pt x="77" y="424"/>
                    </a:lnTo>
                    <a:lnTo>
                      <a:pt x="77" y="413"/>
                    </a:lnTo>
                    <a:lnTo>
                      <a:pt x="76" y="402"/>
                    </a:lnTo>
                    <a:lnTo>
                      <a:pt x="76" y="393"/>
                    </a:lnTo>
                    <a:lnTo>
                      <a:pt x="76" y="382"/>
                    </a:lnTo>
                    <a:lnTo>
                      <a:pt x="76" y="373"/>
                    </a:lnTo>
                    <a:lnTo>
                      <a:pt x="76" y="362"/>
                    </a:lnTo>
                    <a:lnTo>
                      <a:pt x="76" y="353"/>
                    </a:lnTo>
                    <a:lnTo>
                      <a:pt x="76" y="342"/>
                    </a:lnTo>
                    <a:lnTo>
                      <a:pt x="76" y="333"/>
                    </a:lnTo>
                    <a:lnTo>
                      <a:pt x="76" y="323"/>
                    </a:lnTo>
                    <a:lnTo>
                      <a:pt x="76" y="314"/>
                    </a:lnTo>
                    <a:lnTo>
                      <a:pt x="76" y="305"/>
                    </a:lnTo>
                    <a:lnTo>
                      <a:pt x="76" y="297"/>
                    </a:lnTo>
                    <a:lnTo>
                      <a:pt x="76" y="287"/>
                    </a:lnTo>
                    <a:lnTo>
                      <a:pt x="76" y="279"/>
                    </a:lnTo>
                    <a:lnTo>
                      <a:pt x="76" y="270"/>
                    </a:lnTo>
                    <a:lnTo>
                      <a:pt x="76" y="263"/>
                    </a:lnTo>
                    <a:lnTo>
                      <a:pt x="76" y="255"/>
                    </a:lnTo>
                    <a:lnTo>
                      <a:pt x="76" y="248"/>
                    </a:lnTo>
                    <a:lnTo>
                      <a:pt x="76" y="242"/>
                    </a:lnTo>
                    <a:lnTo>
                      <a:pt x="76" y="235"/>
                    </a:lnTo>
                    <a:lnTo>
                      <a:pt x="76" y="230"/>
                    </a:lnTo>
                    <a:lnTo>
                      <a:pt x="76" y="224"/>
                    </a:lnTo>
                    <a:lnTo>
                      <a:pt x="76" y="218"/>
                    </a:lnTo>
                    <a:lnTo>
                      <a:pt x="76" y="212"/>
                    </a:lnTo>
                    <a:lnTo>
                      <a:pt x="76" y="205"/>
                    </a:lnTo>
                    <a:lnTo>
                      <a:pt x="76" y="200"/>
                    </a:lnTo>
                    <a:lnTo>
                      <a:pt x="76" y="195"/>
                    </a:lnTo>
                    <a:lnTo>
                      <a:pt x="76" y="189"/>
                    </a:lnTo>
                    <a:lnTo>
                      <a:pt x="76" y="184"/>
                    </a:lnTo>
                    <a:lnTo>
                      <a:pt x="76" y="179"/>
                    </a:lnTo>
                    <a:lnTo>
                      <a:pt x="76" y="173"/>
                    </a:lnTo>
                    <a:lnTo>
                      <a:pt x="76" y="168"/>
                    </a:lnTo>
                    <a:lnTo>
                      <a:pt x="76" y="163"/>
                    </a:lnTo>
                    <a:lnTo>
                      <a:pt x="77" y="157"/>
                    </a:lnTo>
                    <a:lnTo>
                      <a:pt x="77" y="152"/>
                    </a:lnTo>
                    <a:lnTo>
                      <a:pt x="77" y="146"/>
                    </a:lnTo>
                    <a:lnTo>
                      <a:pt x="78" y="142"/>
                    </a:lnTo>
                    <a:lnTo>
                      <a:pt x="78" y="137"/>
                    </a:lnTo>
                    <a:lnTo>
                      <a:pt x="78" y="132"/>
                    </a:lnTo>
                    <a:lnTo>
                      <a:pt x="78" y="128"/>
                    </a:lnTo>
                    <a:lnTo>
                      <a:pt x="78" y="122"/>
                    </a:lnTo>
                    <a:lnTo>
                      <a:pt x="80" y="118"/>
                    </a:lnTo>
                    <a:lnTo>
                      <a:pt x="80" y="113"/>
                    </a:lnTo>
                    <a:lnTo>
                      <a:pt x="80" y="109"/>
                    </a:lnTo>
                    <a:lnTo>
                      <a:pt x="81" y="105"/>
                    </a:lnTo>
                    <a:lnTo>
                      <a:pt x="81" y="101"/>
                    </a:lnTo>
                    <a:lnTo>
                      <a:pt x="81" y="96"/>
                    </a:lnTo>
                    <a:lnTo>
                      <a:pt x="81" y="92"/>
                    </a:lnTo>
                    <a:lnTo>
                      <a:pt x="81" y="86"/>
                    </a:lnTo>
                    <a:lnTo>
                      <a:pt x="82" y="84"/>
                    </a:lnTo>
                    <a:lnTo>
                      <a:pt x="82" y="79"/>
                    </a:lnTo>
                    <a:lnTo>
                      <a:pt x="82" y="75"/>
                    </a:lnTo>
                    <a:lnTo>
                      <a:pt x="84" y="71"/>
                    </a:lnTo>
                    <a:lnTo>
                      <a:pt x="84" y="69"/>
                    </a:lnTo>
                    <a:lnTo>
                      <a:pt x="84" y="65"/>
                    </a:lnTo>
                    <a:lnTo>
                      <a:pt x="84" y="61"/>
                    </a:lnTo>
                    <a:lnTo>
                      <a:pt x="85" y="57"/>
                    </a:lnTo>
                    <a:lnTo>
                      <a:pt x="85" y="54"/>
                    </a:lnTo>
                    <a:lnTo>
                      <a:pt x="85" y="50"/>
                    </a:lnTo>
                    <a:lnTo>
                      <a:pt x="85" y="46"/>
                    </a:lnTo>
                    <a:lnTo>
                      <a:pt x="85" y="43"/>
                    </a:lnTo>
                    <a:lnTo>
                      <a:pt x="86" y="41"/>
                    </a:lnTo>
                    <a:lnTo>
                      <a:pt x="86" y="35"/>
                    </a:lnTo>
                    <a:lnTo>
                      <a:pt x="88" y="30"/>
                    </a:lnTo>
                    <a:lnTo>
                      <a:pt x="88" y="25"/>
                    </a:lnTo>
                    <a:lnTo>
                      <a:pt x="89" y="21"/>
                    </a:lnTo>
                    <a:lnTo>
                      <a:pt x="89" y="17"/>
                    </a:lnTo>
                    <a:lnTo>
                      <a:pt x="90" y="14"/>
                    </a:lnTo>
                    <a:lnTo>
                      <a:pt x="90" y="10"/>
                    </a:lnTo>
                    <a:lnTo>
                      <a:pt x="90" y="8"/>
                    </a:lnTo>
                    <a:lnTo>
                      <a:pt x="92" y="4"/>
                    </a:lnTo>
                    <a:lnTo>
                      <a:pt x="63" y="0"/>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29" name="Freeform 80">
                <a:extLst>
                  <a:ext uri="{FF2B5EF4-FFF2-40B4-BE49-F238E27FC236}">
                    <a16:creationId xmlns:a16="http://schemas.microsoft.com/office/drawing/2014/main" id="{CB641E6C-F379-43B4-8516-BE45BB8DB26F}"/>
                  </a:ext>
                </a:extLst>
              </p:cNvPr>
              <p:cNvSpPr>
                <a:spLocks/>
              </p:cNvSpPr>
              <p:nvPr/>
            </p:nvSpPr>
            <p:spPr bwMode="auto">
              <a:xfrm>
                <a:off x="3055" y="868"/>
                <a:ext cx="212" cy="45"/>
              </a:xfrm>
              <a:custGeom>
                <a:avLst/>
                <a:gdLst>
                  <a:gd name="T0" fmla="*/ 2 w 177"/>
                  <a:gd name="T1" fmla="*/ 24 h 40"/>
                  <a:gd name="T2" fmla="*/ 501 w 177"/>
                  <a:gd name="T3" fmla="*/ 0 h 40"/>
                  <a:gd name="T4" fmla="*/ 508 w 177"/>
                  <a:gd name="T5" fmla="*/ 75 h 40"/>
                  <a:gd name="T6" fmla="*/ 506 w 177"/>
                  <a:gd name="T7" fmla="*/ 75 h 40"/>
                  <a:gd name="T8" fmla="*/ 490 w 177"/>
                  <a:gd name="T9" fmla="*/ 75 h 40"/>
                  <a:gd name="T10" fmla="*/ 480 w 177"/>
                  <a:gd name="T11" fmla="*/ 75 h 40"/>
                  <a:gd name="T12" fmla="*/ 471 w 177"/>
                  <a:gd name="T13" fmla="*/ 75 h 40"/>
                  <a:gd name="T14" fmla="*/ 459 w 177"/>
                  <a:gd name="T15" fmla="*/ 75 h 40"/>
                  <a:gd name="T16" fmla="*/ 446 w 177"/>
                  <a:gd name="T17" fmla="*/ 75 h 40"/>
                  <a:gd name="T18" fmla="*/ 435 w 177"/>
                  <a:gd name="T19" fmla="*/ 69 h 40"/>
                  <a:gd name="T20" fmla="*/ 416 w 177"/>
                  <a:gd name="T21" fmla="*/ 69 h 40"/>
                  <a:gd name="T22" fmla="*/ 402 w 177"/>
                  <a:gd name="T23" fmla="*/ 69 h 40"/>
                  <a:gd name="T24" fmla="*/ 386 w 177"/>
                  <a:gd name="T25" fmla="*/ 69 h 40"/>
                  <a:gd name="T26" fmla="*/ 370 w 177"/>
                  <a:gd name="T27" fmla="*/ 69 h 40"/>
                  <a:gd name="T28" fmla="*/ 363 w 177"/>
                  <a:gd name="T29" fmla="*/ 69 h 40"/>
                  <a:gd name="T30" fmla="*/ 353 w 177"/>
                  <a:gd name="T31" fmla="*/ 69 h 40"/>
                  <a:gd name="T32" fmla="*/ 345 w 177"/>
                  <a:gd name="T33" fmla="*/ 69 h 40"/>
                  <a:gd name="T34" fmla="*/ 327 w 177"/>
                  <a:gd name="T35" fmla="*/ 69 h 40"/>
                  <a:gd name="T36" fmla="*/ 308 w 177"/>
                  <a:gd name="T37" fmla="*/ 69 h 40"/>
                  <a:gd name="T38" fmla="*/ 298 w 177"/>
                  <a:gd name="T39" fmla="*/ 69 h 40"/>
                  <a:gd name="T40" fmla="*/ 291 w 177"/>
                  <a:gd name="T41" fmla="*/ 69 h 40"/>
                  <a:gd name="T42" fmla="*/ 278 w 177"/>
                  <a:gd name="T43" fmla="*/ 69 h 40"/>
                  <a:gd name="T44" fmla="*/ 271 w 177"/>
                  <a:gd name="T45" fmla="*/ 69 h 40"/>
                  <a:gd name="T46" fmla="*/ 259 w 177"/>
                  <a:gd name="T47" fmla="*/ 69 h 40"/>
                  <a:gd name="T48" fmla="*/ 247 w 177"/>
                  <a:gd name="T49" fmla="*/ 69 h 40"/>
                  <a:gd name="T50" fmla="*/ 242 w 177"/>
                  <a:gd name="T51" fmla="*/ 69 h 40"/>
                  <a:gd name="T52" fmla="*/ 230 w 177"/>
                  <a:gd name="T53" fmla="*/ 69 h 40"/>
                  <a:gd name="T54" fmla="*/ 221 w 177"/>
                  <a:gd name="T55" fmla="*/ 69 h 40"/>
                  <a:gd name="T56" fmla="*/ 207 w 177"/>
                  <a:gd name="T57" fmla="*/ 69 h 40"/>
                  <a:gd name="T58" fmla="*/ 202 w 177"/>
                  <a:gd name="T59" fmla="*/ 69 h 40"/>
                  <a:gd name="T60" fmla="*/ 191 w 177"/>
                  <a:gd name="T61" fmla="*/ 69 h 40"/>
                  <a:gd name="T62" fmla="*/ 179 w 177"/>
                  <a:gd name="T63" fmla="*/ 75 h 40"/>
                  <a:gd name="T64" fmla="*/ 160 w 177"/>
                  <a:gd name="T65" fmla="*/ 75 h 40"/>
                  <a:gd name="T66" fmla="*/ 142 w 177"/>
                  <a:gd name="T67" fmla="*/ 75 h 40"/>
                  <a:gd name="T68" fmla="*/ 125 w 177"/>
                  <a:gd name="T69" fmla="*/ 78 h 40"/>
                  <a:gd name="T70" fmla="*/ 111 w 177"/>
                  <a:gd name="T71" fmla="*/ 79 h 40"/>
                  <a:gd name="T72" fmla="*/ 99 w 177"/>
                  <a:gd name="T73" fmla="*/ 88 h 40"/>
                  <a:gd name="T74" fmla="*/ 84 w 177"/>
                  <a:gd name="T75" fmla="*/ 89 h 40"/>
                  <a:gd name="T76" fmla="*/ 75 w 177"/>
                  <a:gd name="T77" fmla="*/ 92 h 40"/>
                  <a:gd name="T78" fmla="*/ 62 w 177"/>
                  <a:gd name="T79" fmla="*/ 100 h 40"/>
                  <a:gd name="T80" fmla="*/ 61 w 177"/>
                  <a:gd name="T81" fmla="*/ 103 h 40"/>
                  <a:gd name="T82" fmla="*/ 43 w 177"/>
                  <a:gd name="T83" fmla="*/ 112 h 40"/>
                  <a:gd name="T84" fmla="*/ 30 w 177"/>
                  <a:gd name="T85" fmla="*/ 115 h 40"/>
                  <a:gd name="T86" fmla="*/ 19 w 177"/>
                  <a:gd name="T87" fmla="*/ 115 h 40"/>
                  <a:gd name="T88" fmla="*/ 17 w 177"/>
                  <a:gd name="T89" fmla="*/ 115 h 40"/>
                  <a:gd name="T90" fmla="*/ 2 w 177"/>
                  <a:gd name="T91" fmla="*/ 103 h 40"/>
                  <a:gd name="T92" fmla="*/ 2 w 177"/>
                  <a:gd name="T93" fmla="*/ 89 h 40"/>
                  <a:gd name="T94" fmla="*/ 0 w 177"/>
                  <a:gd name="T95" fmla="*/ 75 h 40"/>
                  <a:gd name="T96" fmla="*/ 0 w 177"/>
                  <a:gd name="T97" fmla="*/ 67 h 40"/>
                  <a:gd name="T98" fmla="*/ 0 w 177"/>
                  <a:gd name="T99" fmla="*/ 54 h 40"/>
                  <a:gd name="T100" fmla="*/ 2 w 177"/>
                  <a:gd name="T101" fmla="*/ 47 h 40"/>
                  <a:gd name="T102" fmla="*/ 2 w 177"/>
                  <a:gd name="T103" fmla="*/ 30 h 40"/>
                  <a:gd name="T104" fmla="*/ 2 w 177"/>
                  <a:gd name="T105" fmla="*/ 24 h 40"/>
                  <a:gd name="T106" fmla="*/ 2 w 177"/>
                  <a:gd name="T107" fmla="*/ 24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40"/>
                  <a:gd name="T164" fmla="*/ 177 w 177"/>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40">
                    <a:moveTo>
                      <a:pt x="2" y="9"/>
                    </a:moveTo>
                    <a:lnTo>
                      <a:pt x="175" y="0"/>
                    </a:lnTo>
                    <a:lnTo>
                      <a:pt x="177" y="26"/>
                    </a:lnTo>
                    <a:lnTo>
                      <a:pt x="176" y="26"/>
                    </a:lnTo>
                    <a:lnTo>
                      <a:pt x="171" y="26"/>
                    </a:lnTo>
                    <a:lnTo>
                      <a:pt x="168" y="26"/>
                    </a:lnTo>
                    <a:lnTo>
                      <a:pt x="164" y="26"/>
                    </a:lnTo>
                    <a:lnTo>
                      <a:pt x="160" y="26"/>
                    </a:lnTo>
                    <a:lnTo>
                      <a:pt x="156" y="26"/>
                    </a:lnTo>
                    <a:lnTo>
                      <a:pt x="151" y="24"/>
                    </a:lnTo>
                    <a:lnTo>
                      <a:pt x="145" y="24"/>
                    </a:lnTo>
                    <a:lnTo>
                      <a:pt x="140" y="24"/>
                    </a:lnTo>
                    <a:lnTo>
                      <a:pt x="133" y="24"/>
                    </a:lnTo>
                    <a:lnTo>
                      <a:pt x="129" y="24"/>
                    </a:lnTo>
                    <a:lnTo>
                      <a:pt x="126" y="24"/>
                    </a:lnTo>
                    <a:lnTo>
                      <a:pt x="124" y="24"/>
                    </a:lnTo>
                    <a:lnTo>
                      <a:pt x="120" y="24"/>
                    </a:lnTo>
                    <a:lnTo>
                      <a:pt x="114" y="24"/>
                    </a:lnTo>
                    <a:lnTo>
                      <a:pt x="108" y="24"/>
                    </a:lnTo>
                    <a:lnTo>
                      <a:pt x="104" y="24"/>
                    </a:lnTo>
                    <a:lnTo>
                      <a:pt x="101" y="24"/>
                    </a:lnTo>
                    <a:lnTo>
                      <a:pt x="97" y="24"/>
                    </a:lnTo>
                    <a:lnTo>
                      <a:pt x="93" y="24"/>
                    </a:lnTo>
                    <a:lnTo>
                      <a:pt x="90" y="24"/>
                    </a:lnTo>
                    <a:lnTo>
                      <a:pt x="86" y="24"/>
                    </a:lnTo>
                    <a:lnTo>
                      <a:pt x="84" y="24"/>
                    </a:lnTo>
                    <a:lnTo>
                      <a:pt x="80" y="24"/>
                    </a:lnTo>
                    <a:lnTo>
                      <a:pt x="77" y="24"/>
                    </a:lnTo>
                    <a:lnTo>
                      <a:pt x="73" y="24"/>
                    </a:lnTo>
                    <a:lnTo>
                      <a:pt x="70" y="24"/>
                    </a:lnTo>
                    <a:lnTo>
                      <a:pt x="67" y="24"/>
                    </a:lnTo>
                    <a:lnTo>
                      <a:pt x="61" y="26"/>
                    </a:lnTo>
                    <a:lnTo>
                      <a:pt x="55" y="26"/>
                    </a:lnTo>
                    <a:lnTo>
                      <a:pt x="49" y="26"/>
                    </a:lnTo>
                    <a:lnTo>
                      <a:pt x="43" y="27"/>
                    </a:lnTo>
                    <a:lnTo>
                      <a:pt x="38" y="28"/>
                    </a:lnTo>
                    <a:lnTo>
                      <a:pt x="34" y="30"/>
                    </a:lnTo>
                    <a:lnTo>
                      <a:pt x="29" y="31"/>
                    </a:lnTo>
                    <a:lnTo>
                      <a:pt x="26" y="32"/>
                    </a:lnTo>
                    <a:lnTo>
                      <a:pt x="22" y="35"/>
                    </a:lnTo>
                    <a:lnTo>
                      <a:pt x="21" y="36"/>
                    </a:lnTo>
                    <a:lnTo>
                      <a:pt x="15" y="39"/>
                    </a:lnTo>
                    <a:lnTo>
                      <a:pt x="11" y="40"/>
                    </a:lnTo>
                    <a:lnTo>
                      <a:pt x="7" y="40"/>
                    </a:lnTo>
                    <a:lnTo>
                      <a:pt x="6" y="40"/>
                    </a:lnTo>
                    <a:lnTo>
                      <a:pt x="2" y="36"/>
                    </a:lnTo>
                    <a:lnTo>
                      <a:pt x="2" y="31"/>
                    </a:lnTo>
                    <a:lnTo>
                      <a:pt x="0" y="26"/>
                    </a:lnTo>
                    <a:lnTo>
                      <a:pt x="0" y="23"/>
                    </a:lnTo>
                    <a:lnTo>
                      <a:pt x="0" y="19"/>
                    </a:lnTo>
                    <a:lnTo>
                      <a:pt x="2" y="16"/>
                    </a:lnTo>
                    <a:lnTo>
                      <a:pt x="2" y="11"/>
                    </a:lnTo>
                    <a:lnTo>
                      <a:pt x="2" y="9"/>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30" name="Freeform 81">
                <a:extLst>
                  <a:ext uri="{FF2B5EF4-FFF2-40B4-BE49-F238E27FC236}">
                    <a16:creationId xmlns:a16="http://schemas.microsoft.com/office/drawing/2014/main" id="{C66E1BCA-12A5-4946-B94E-C4D0D45F1C05}"/>
                  </a:ext>
                </a:extLst>
              </p:cNvPr>
              <p:cNvSpPr>
                <a:spLocks/>
              </p:cNvSpPr>
              <p:nvPr/>
            </p:nvSpPr>
            <p:spPr bwMode="auto">
              <a:xfrm>
                <a:off x="3220" y="966"/>
                <a:ext cx="271" cy="128"/>
              </a:xfrm>
              <a:custGeom>
                <a:avLst/>
                <a:gdLst>
                  <a:gd name="T0" fmla="*/ 0 w 243"/>
                  <a:gd name="T1" fmla="*/ 293 h 119"/>
                  <a:gd name="T2" fmla="*/ 18 w 243"/>
                  <a:gd name="T3" fmla="*/ 259 h 119"/>
                  <a:gd name="T4" fmla="*/ 37 w 243"/>
                  <a:gd name="T5" fmla="*/ 227 h 119"/>
                  <a:gd name="T6" fmla="*/ 67 w 243"/>
                  <a:gd name="T7" fmla="*/ 182 h 119"/>
                  <a:gd name="T8" fmla="*/ 97 w 243"/>
                  <a:gd name="T9" fmla="*/ 145 h 119"/>
                  <a:gd name="T10" fmla="*/ 139 w 243"/>
                  <a:gd name="T11" fmla="*/ 114 h 119"/>
                  <a:gd name="T12" fmla="*/ 177 w 243"/>
                  <a:gd name="T13" fmla="*/ 78 h 119"/>
                  <a:gd name="T14" fmla="*/ 218 w 243"/>
                  <a:gd name="T15" fmla="*/ 47 h 119"/>
                  <a:gd name="T16" fmla="*/ 260 w 243"/>
                  <a:gd name="T17" fmla="*/ 23 h 119"/>
                  <a:gd name="T18" fmla="*/ 308 w 243"/>
                  <a:gd name="T19" fmla="*/ 3 h 119"/>
                  <a:gd name="T20" fmla="*/ 356 w 243"/>
                  <a:gd name="T21" fmla="*/ 1 h 119"/>
                  <a:gd name="T22" fmla="*/ 401 w 243"/>
                  <a:gd name="T23" fmla="*/ 1 h 119"/>
                  <a:gd name="T24" fmla="*/ 448 w 243"/>
                  <a:gd name="T25" fmla="*/ 16 h 119"/>
                  <a:gd name="T26" fmla="*/ 495 w 243"/>
                  <a:gd name="T27" fmla="*/ 42 h 119"/>
                  <a:gd name="T28" fmla="*/ 541 w 243"/>
                  <a:gd name="T29" fmla="*/ 69 h 119"/>
                  <a:gd name="T30" fmla="*/ 585 w 243"/>
                  <a:gd name="T31" fmla="*/ 105 h 119"/>
                  <a:gd name="T32" fmla="*/ 629 w 243"/>
                  <a:gd name="T33" fmla="*/ 145 h 119"/>
                  <a:gd name="T34" fmla="*/ 660 w 243"/>
                  <a:gd name="T35" fmla="*/ 182 h 119"/>
                  <a:gd name="T36" fmla="*/ 689 w 243"/>
                  <a:gd name="T37" fmla="*/ 225 h 119"/>
                  <a:gd name="T38" fmla="*/ 704 w 243"/>
                  <a:gd name="T39" fmla="*/ 252 h 119"/>
                  <a:gd name="T40" fmla="*/ 715 w 243"/>
                  <a:gd name="T41" fmla="*/ 288 h 119"/>
                  <a:gd name="T42" fmla="*/ 675 w 243"/>
                  <a:gd name="T43" fmla="*/ 303 h 119"/>
                  <a:gd name="T44" fmla="*/ 638 w 243"/>
                  <a:gd name="T45" fmla="*/ 320 h 119"/>
                  <a:gd name="T46" fmla="*/ 581 w 243"/>
                  <a:gd name="T47" fmla="*/ 321 h 119"/>
                  <a:gd name="T48" fmla="*/ 547 w 243"/>
                  <a:gd name="T49" fmla="*/ 329 h 119"/>
                  <a:gd name="T50" fmla="*/ 516 w 243"/>
                  <a:gd name="T51" fmla="*/ 330 h 119"/>
                  <a:gd name="T52" fmla="*/ 490 w 243"/>
                  <a:gd name="T53" fmla="*/ 332 h 119"/>
                  <a:gd name="T54" fmla="*/ 458 w 243"/>
                  <a:gd name="T55" fmla="*/ 332 h 119"/>
                  <a:gd name="T56" fmla="*/ 426 w 243"/>
                  <a:gd name="T57" fmla="*/ 342 h 119"/>
                  <a:gd name="T58" fmla="*/ 401 w 243"/>
                  <a:gd name="T59" fmla="*/ 342 h 119"/>
                  <a:gd name="T60" fmla="*/ 370 w 243"/>
                  <a:gd name="T61" fmla="*/ 343 h 119"/>
                  <a:gd name="T62" fmla="*/ 326 w 243"/>
                  <a:gd name="T63" fmla="*/ 346 h 119"/>
                  <a:gd name="T64" fmla="*/ 288 w 243"/>
                  <a:gd name="T65" fmla="*/ 346 h 119"/>
                  <a:gd name="T66" fmla="*/ 260 w 243"/>
                  <a:gd name="T67" fmla="*/ 346 h 119"/>
                  <a:gd name="T68" fmla="*/ 231 w 243"/>
                  <a:gd name="T69" fmla="*/ 343 h 119"/>
                  <a:gd name="T70" fmla="*/ 189 w 243"/>
                  <a:gd name="T71" fmla="*/ 332 h 119"/>
                  <a:gd name="T72" fmla="*/ 160 w 243"/>
                  <a:gd name="T73" fmla="*/ 330 h 119"/>
                  <a:gd name="T74" fmla="*/ 125 w 243"/>
                  <a:gd name="T75" fmla="*/ 329 h 119"/>
                  <a:gd name="T76" fmla="*/ 90 w 243"/>
                  <a:gd name="T77" fmla="*/ 324 h 119"/>
                  <a:gd name="T78" fmla="*/ 60 w 243"/>
                  <a:gd name="T79" fmla="*/ 321 h 119"/>
                  <a:gd name="T80" fmla="*/ 33 w 243"/>
                  <a:gd name="T81" fmla="*/ 320 h 119"/>
                  <a:gd name="T82" fmla="*/ 0 w 243"/>
                  <a:gd name="T83" fmla="*/ 310 h 1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3"/>
                  <a:gd name="T127" fmla="*/ 0 h 119"/>
                  <a:gd name="T128" fmla="*/ 243 w 243"/>
                  <a:gd name="T129" fmla="*/ 119 h 1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3" h="119">
                    <a:moveTo>
                      <a:pt x="0" y="107"/>
                    </a:moveTo>
                    <a:lnTo>
                      <a:pt x="0" y="103"/>
                    </a:lnTo>
                    <a:lnTo>
                      <a:pt x="0" y="101"/>
                    </a:lnTo>
                    <a:lnTo>
                      <a:pt x="2" y="97"/>
                    </a:lnTo>
                    <a:lnTo>
                      <a:pt x="4" y="94"/>
                    </a:lnTo>
                    <a:lnTo>
                      <a:pt x="6" y="89"/>
                    </a:lnTo>
                    <a:lnTo>
                      <a:pt x="7" y="85"/>
                    </a:lnTo>
                    <a:lnTo>
                      <a:pt x="10" y="81"/>
                    </a:lnTo>
                    <a:lnTo>
                      <a:pt x="12" y="78"/>
                    </a:lnTo>
                    <a:lnTo>
                      <a:pt x="15" y="72"/>
                    </a:lnTo>
                    <a:lnTo>
                      <a:pt x="18" y="68"/>
                    </a:lnTo>
                    <a:lnTo>
                      <a:pt x="22" y="63"/>
                    </a:lnTo>
                    <a:lnTo>
                      <a:pt x="26" y="60"/>
                    </a:lnTo>
                    <a:lnTo>
                      <a:pt x="28" y="55"/>
                    </a:lnTo>
                    <a:lnTo>
                      <a:pt x="32" y="51"/>
                    </a:lnTo>
                    <a:lnTo>
                      <a:pt x="36" y="47"/>
                    </a:lnTo>
                    <a:lnTo>
                      <a:pt x="42" y="43"/>
                    </a:lnTo>
                    <a:lnTo>
                      <a:pt x="46" y="39"/>
                    </a:lnTo>
                    <a:lnTo>
                      <a:pt x="50" y="35"/>
                    </a:lnTo>
                    <a:lnTo>
                      <a:pt x="54" y="31"/>
                    </a:lnTo>
                    <a:lnTo>
                      <a:pt x="59" y="27"/>
                    </a:lnTo>
                    <a:lnTo>
                      <a:pt x="63" y="24"/>
                    </a:lnTo>
                    <a:lnTo>
                      <a:pt x="69" y="20"/>
                    </a:lnTo>
                    <a:lnTo>
                      <a:pt x="74" y="16"/>
                    </a:lnTo>
                    <a:lnTo>
                      <a:pt x="79" y="15"/>
                    </a:lnTo>
                    <a:lnTo>
                      <a:pt x="83" y="11"/>
                    </a:lnTo>
                    <a:lnTo>
                      <a:pt x="89" y="8"/>
                    </a:lnTo>
                    <a:lnTo>
                      <a:pt x="94" y="7"/>
                    </a:lnTo>
                    <a:lnTo>
                      <a:pt x="99" y="5"/>
                    </a:lnTo>
                    <a:lnTo>
                      <a:pt x="105" y="3"/>
                    </a:lnTo>
                    <a:lnTo>
                      <a:pt x="110" y="1"/>
                    </a:lnTo>
                    <a:lnTo>
                      <a:pt x="116" y="1"/>
                    </a:lnTo>
                    <a:lnTo>
                      <a:pt x="121" y="1"/>
                    </a:lnTo>
                    <a:lnTo>
                      <a:pt x="125" y="0"/>
                    </a:lnTo>
                    <a:lnTo>
                      <a:pt x="130" y="0"/>
                    </a:lnTo>
                    <a:lnTo>
                      <a:pt x="136" y="1"/>
                    </a:lnTo>
                    <a:lnTo>
                      <a:pt x="141" y="3"/>
                    </a:lnTo>
                    <a:lnTo>
                      <a:pt x="146" y="4"/>
                    </a:lnTo>
                    <a:lnTo>
                      <a:pt x="152" y="5"/>
                    </a:lnTo>
                    <a:lnTo>
                      <a:pt x="157" y="8"/>
                    </a:lnTo>
                    <a:lnTo>
                      <a:pt x="163" y="11"/>
                    </a:lnTo>
                    <a:lnTo>
                      <a:pt x="168" y="14"/>
                    </a:lnTo>
                    <a:lnTo>
                      <a:pt x="173" y="18"/>
                    </a:lnTo>
                    <a:lnTo>
                      <a:pt x="179" y="22"/>
                    </a:lnTo>
                    <a:lnTo>
                      <a:pt x="184" y="24"/>
                    </a:lnTo>
                    <a:lnTo>
                      <a:pt x="188" y="28"/>
                    </a:lnTo>
                    <a:lnTo>
                      <a:pt x="193" y="32"/>
                    </a:lnTo>
                    <a:lnTo>
                      <a:pt x="199" y="36"/>
                    </a:lnTo>
                    <a:lnTo>
                      <a:pt x="204" y="42"/>
                    </a:lnTo>
                    <a:lnTo>
                      <a:pt x="208" y="46"/>
                    </a:lnTo>
                    <a:lnTo>
                      <a:pt x="213" y="51"/>
                    </a:lnTo>
                    <a:lnTo>
                      <a:pt x="217" y="55"/>
                    </a:lnTo>
                    <a:lnTo>
                      <a:pt x="222" y="59"/>
                    </a:lnTo>
                    <a:lnTo>
                      <a:pt x="224" y="63"/>
                    </a:lnTo>
                    <a:lnTo>
                      <a:pt x="228" y="67"/>
                    </a:lnTo>
                    <a:lnTo>
                      <a:pt x="231" y="72"/>
                    </a:lnTo>
                    <a:lnTo>
                      <a:pt x="234" y="77"/>
                    </a:lnTo>
                    <a:lnTo>
                      <a:pt x="236" y="79"/>
                    </a:lnTo>
                    <a:lnTo>
                      <a:pt x="239" y="83"/>
                    </a:lnTo>
                    <a:lnTo>
                      <a:pt x="239" y="86"/>
                    </a:lnTo>
                    <a:lnTo>
                      <a:pt x="242" y="90"/>
                    </a:lnTo>
                    <a:lnTo>
                      <a:pt x="243" y="95"/>
                    </a:lnTo>
                    <a:lnTo>
                      <a:pt x="243" y="99"/>
                    </a:lnTo>
                    <a:lnTo>
                      <a:pt x="239" y="101"/>
                    </a:lnTo>
                    <a:lnTo>
                      <a:pt x="234" y="103"/>
                    </a:lnTo>
                    <a:lnTo>
                      <a:pt x="230" y="103"/>
                    </a:lnTo>
                    <a:lnTo>
                      <a:pt x="226" y="106"/>
                    </a:lnTo>
                    <a:lnTo>
                      <a:pt x="220" y="106"/>
                    </a:lnTo>
                    <a:lnTo>
                      <a:pt x="216" y="109"/>
                    </a:lnTo>
                    <a:lnTo>
                      <a:pt x="209" y="109"/>
                    </a:lnTo>
                    <a:lnTo>
                      <a:pt x="204" y="110"/>
                    </a:lnTo>
                    <a:lnTo>
                      <a:pt x="197" y="110"/>
                    </a:lnTo>
                    <a:lnTo>
                      <a:pt x="192" y="111"/>
                    </a:lnTo>
                    <a:lnTo>
                      <a:pt x="188" y="111"/>
                    </a:lnTo>
                    <a:lnTo>
                      <a:pt x="185" y="113"/>
                    </a:lnTo>
                    <a:lnTo>
                      <a:pt x="183" y="113"/>
                    </a:lnTo>
                    <a:lnTo>
                      <a:pt x="179" y="114"/>
                    </a:lnTo>
                    <a:lnTo>
                      <a:pt x="176" y="114"/>
                    </a:lnTo>
                    <a:lnTo>
                      <a:pt x="172" y="114"/>
                    </a:lnTo>
                    <a:lnTo>
                      <a:pt x="169" y="114"/>
                    </a:lnTo>
                    <a:lnTo>
                      <a:pt x="167" y="115"/>
                    </a:lnTo>
                    <a:lnTo>
                      <a:pt x="163" y="115"/>
                    </a:lnTo>
                    <a:lnTo>
                      <a:pt x="158" y="115"/>
                    </a:lnTo>
                    <a:lnTo>
                      <a:pt x="156" y="115"/>
                    </a:lnTo>
                    <a:lnTo>
                      <a:pt x="152" y="115"/>
                    </a:lnTo>
                    <a:lnTo>
                      <a:pt x="149" y="115"/>
                    </a:lnTo>
                    <a:lnTo>
                      <a:pt x="145" y="117"/>
                    </a:lnTo>
                    <a:lnTo>
                      <a:pt x="142" y="117"/>
                    </a:lnTo>
                    <a:lnTo>
                      <a:pt x="140" y="117"/>
                    </a:lnTo>
                    <a:lnTo>
                      <a:pt x="136" y="117"/>
                    </a:lnTo>
                    <a:lnTo>
                      <a:pt x="132" y="117"/>
                    </a:lnTo>
                    <a:lnTo>
                      <a:pt x="129" y="117"/>
                    </a:lnTo>
                    <a:lnTo>
                      <a:pt x="126" y="118"/>
                    </a:lnTo>
                    <a:lnTo>
                      <a:pt x="121" y="118"/>
                    </a:lnTo>
                    <a:lnTo>
                      <a:pt x="116" y="119"/>
                    </a:lnTo>
                    <a:lnTo>
                      <a:pt x="110" y="119"/>
                    </a:lnTo>
                    <a:lnTo>
                      <a:pt x="106" y="119"/>
                    </a:lnTo>
                    <a:lnTo>
                      <a:pt x="101" y="119"/>
                    </a:lnTo>
                    <a:lnTo>
                      <a:pt x="97" y="119"/>
                    </a:lnTo>
                    <a:lnTo>
                      <a:pt x="94" y="119"/>
                    </a:lnTo>
                    <a:lnTo>
                      <a:pt x="91" y="119"/>
                    </a:lnTo>
                    <a:lnTo>
                      <a:pt x="89" y="119"/>
                    </a:lnTo>
                    <a:lnTo>
                      <a:pt x="87" y="119"/>
                    </a:lnTo>
                    <a:lnTo>
                      <a:pt x="85" y="118"/>
                    </a:lnTo>
                    <a:lnTo>
                      <a:pt x="79" y="118"/>
                    </a:lnTo>
                    <a:lnTo>
                      <a:pt x="74" y="117"/>
                    </a:lnTo>
                    <a:lnTo>
                      <a:pt x="69" y="117"/>
                    </a:lnTo>
                    <a:lnTo>
                      <a:pt x="65" y="115"/>
                    </a:lnTo>
                    <a:lnTo>
                      <a:pt x="61" y="115"/>
                    </a:lnTo>
                    <a:lnTo>
                      <a:pt x="57" y="114"/>
                    </a:lnTo>
                    <a:lnTo>
                      <a:pt x="54" y="114"/>
                    </a:lnTo>
                    <a:lnTo>
                      <a:pt x="50" y="114"/>
                    </a:lnTo>
                    <a:lnTo>
                      <a:pt x="46" y="113"/>
                    </a:lnTo>
                    <a:lnTo>
                      <a:pt x="42" y="113"/>
                    </a:lnTo>
                    <a:lnTo>
                      <a:pt x="39" y="113"/>
                    </a:lnTo>
                    <a:lnTo>
                      <a:pt x="35" y="111"/>
                    </a:lnTo>
                    <a:lnTo>
                      <a:pt x="31" y="111"/>
                    </a:lnTo>
                    <a:lnTo>
                      <a:pt x="27" y="110"/>
                    </a:lnTo>
                    <a:lnTo>
                      <a:pt x="24" y="110"/>
                    </a:lnTo>
                    <a:lnTo>
                      <a:pt x="20" y="110"/>
                    </a:lnTo>
                    <a:lnTo>
                      <a:pt x="16" y="109"/>
                    </a:lnTo>
                    <a:lnTo>
                      <a:pt x="14" y="109"/>
                    </a:lnTo>
                    <a:lnTo>
                      <a:pt x="11" y="109"/>
                    </a:lnTo>
                    <a:lnTo>
                      <a:pt x="6" y="109"/>
                    </a:lnTo>
                    <a:lnTo>
                      <a:pt x="3" y="107"/>
                    </a:lnTo>
                    <a:lnTo>
                      <a:pt x="0" y="107"/>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31" name="Freeform 82">
                <a:extLst>
                  <a:ext uri="{FF2B5EF4-FFF2-40B4-BE49-F238E27FC236}">
                    <a16:creationId xmlns:a16="http://schemas.microsoft.com/office/drawing/2014/main" id="{FEE888DD-D1CB-4D43-B5CD-AE9E6DA4F763}"/>
                  </a:ext>
                </a:extLst>
              </p:cNvPr>
              <p:cNvSpPr>
                <a:spLocks/>
              </p:cNvSpPr>
              <p:nvPr/>
            </p:nvSpPr>
            <p:spPr bwMode="auto">
              <a:xfrm>
                <a:off x="3291" y="1593"/>
                <a:ext cx="165" cy="106"/>
              </a:xfrm>
              <a:custGeom>
                <a:avLst/>
                <a:gdLst>
                  <a:gd name="T0" fmla="*/ 0 w 139"/>
                  <a:gd name="T1" fmla="*/ 277 h 90"/>
                  <a:gd name="T2" fmla="*/ 16 w 139"/>
                  <a:gd name="T3" fmla="*/ 277 h 90"/>
                  <a:gd name="T4" fmla="*/ 37 w 139"/>
                  <a:gd name="T5" fmla="*/ 277 h 90"/>
                  <a:gd name="T6" fmla="*/ 60 w 139"/>
                  <a:gd name="T7" fmla="*/ 277 h 90"/>
                  <a:gd name="T8" fmla="*/ 89 w 139"/>
                  <a:gd name="T9" fmla="*/ 271 h 90"/>
                  <a:gd name="T10" fmla="*/ 124 w 139"/>
                  <a:gd name="T11" fmla="*/ 271 h 90"/>
                  <a:gd name="T12" fmla="*/ 159 w 139"/>
                  <a:gd name="T13" fmla="*/ 271 h 90"/>
                  <a:gd name="T14" fmla="*/ 193 w 139"/>
                  <a:gd name="T15" fmla="*/ 271 h 90"/>
                  <a:gd name="T16" fmla="*/ 229 w 139"/>
                  <a:gd name="T17" fmla="*/ 270 h 90"/>
                  <a:gd name="T18" fmla="*/ 272 w 139"/>
                  <a:gd name="T19" fmla="*/ 270 h 90"/>
                  <a:gd name="T20" fmla="*/ 304 w 139"/>
                  <a:gd name="T21" fmla="*/ 263 h 90"/>
                  <a:gd name="T22" fmla="*/ 337 w 139"/>
                  <a:gd name="T23" fmla="*/ 263 h 90"/>
                  <a:gd name="T24" fmla="*/ 366 w 139"/>
                  <a:gd name="T25" fmla="*/ 256 h 90"/>
                  <a:gd name="T26" fmla="*/ 387 w 139"/>
                  <a:gd name="T27" fmla="*/ 250 h 90"/>
                  <a:gd name="T28" fmla="*/ 413 w 139"/>
                  <a:gd name="T29" fmla="*/ 238 h 90"/>
                  <a:gd name="T30" fmla="*/ 413 w 139"/>
                  <a:gd name="T31" fmla="*/ 220 h 90"/>
                  <a:gd name="T32" fmla="*/ 415 w 139"/>
                  <a:gd name="T33" fmla="*/ 186 h 90"/>
                  <a:gd name="T34" fmla="*/ 413 w 139"/>
                  <a:gd name="T35" fmla="*/ 151 h 90"/>
                  <a:gd name="T36" fmla="*/ 411 w 139"/>
                  <a:gd name="T37" fmla="*/ 122 h 90"/>
                  <a:gd name="T38" fmla="*/ 401 w 139"/>
                  <a:gd name="T39" fmla="*/ 85 h 90"/>
                  <a:gd name="T40" fmla="*/ 392 w 139"/>
                  <a:gd name="T41" fmla="*/ 48 h 90"/>
                  <a:gd name="T42" fmla="*/ 381 w 139"/>
                  <a:gd name="T43" fmla="*/ 23 h 90"/>
                  <a:gd name="T44" fmla="*/ 366 w 139"/>
                  <a:gd name="T45" fmla="*/ 14 h 90"/>
                  <a:gd name="T46" fmla="*/ 337 w 139"/>
                  <a:gd name="T47" fmla="*/ 0 h 90"/>
                  <a:gd name="T48" fmla="*/ 322 w 139"/>
                  <a:gd name="T49" fmla="*/ 0 h 90"/>
                  <a:gd name="T50" fmla="*/ 289 w 139"/>
                  <a:gd name="T51" fmla="*/ 0 h 90"/>
                  <a:gd name="T52" fmla="*/ 259 w 139"/>
                  <a:gd name="T53" fmla="*/ 0 h 90"/>
                  <a:gd name="T54" fmla="*/ 229 w 139"/>
                  <a:gd name="T55" fmla="*/ 0 h 90"/>
                  <a:gd name="T56" fmla="*/ 201 w 139"/>
                  <a:gd name="T57" fmla="*/ 0 h 90"/>
                  <a:gd name="T58" fmla="*/ 166 w 139"/>
                  <a:gd name="T59" fmla="*/ 0 h 90"/>
                  <a:gd name="T60" fmla="*/ 138 w 139"/>
                  <a:gd name="T61" fmla="*/ 0 h 90"/>
                  <a:gd name="T62" fmla="*/ 110 w 139"/>
                  <a:gd name="T63" fmla="*/ 0 h 90"/>
                  <a:gd name="T64" fmla="*/ 76 w 139"/>
                  <a:gd name="T65" fmla="*/ 1 h 90"/>
                  <a:gd name="T66" fmla="*/ 49 w 139"/>
                  <a:gd name="T67" fmla="*/ 1 h 90"/>
                  <a:gd name="T68" fmla="*/ 29 w 139"/>
                  <a:gd name="T69" fmla="*/ 2 h 90"/>
                  <a:gd name="T70" fmla="*/ 16 w 139"/>
                  <a:gd name="T71" fmla="*/ 2 h 90"/>
                  <a:gd name="T72" fmla="*/ 0 w 139"/>
                  <a:gd name="T73" fmla="*/ 14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9"/>
                  <a:gd name="T112" fmla="*/ 0 h 90"/>
                  <a:gd name="T113" fmla="*/ 139 w 139"/>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9" h="90">
                    <a:moveTo>
                      <a:pt x="0" y="4"/>
                    </a:moveTo>
                    <a:lnTo>
                      <a:pt x="0" y="90"/>
                    </a:lnTo>
                    <a:lnTo>
                      <a:pt x="1" y="90"/>
                    </a:lnTo>
                    <a:lnTo>
                      <a:pt x="5" y="90"/>
                    </a:lnTo>
                    <a:lnTo>
                      <a:pt x="8" y="90"/>
                    </a:lnTo>
                    <a:lnTo>
                      <a:pt x="12" y="90"/>
                    </a:lnTo>
                    <a:lnTo>
                      <a:pt x="16" y="90"/>
                    </a:lnTo>
                    <a:lnTo>
                      <a:pt x="20" y="90"/>
                    </a:lnTo>
                    <a:lnTo>
                      <a:pt x="25" y="88"/>
                    </a:lnTo>
                    <a:lnTo>
                      <a:pt x="30" y="88"/>
                    </a:lnTo>
                    <a:lnTo>
                      <a:pt x="36" y="88"/>
                    </a:lnTo>
                    <a:lnTo>
                      <a:pt x="41" y="88"/>
                    </a:lnTo>
                    <a:lnTo>
                      <a:pt x="47" y="88"/>
                    </a:lnTo>
                    <a:lnTo>
                      <a:pt x="53" y="88"/>
                    </a:lnTo>
                    <a:lnTo>
                      <a:pt x="60" y="88"/>
                    </a:lnTo>
                    <a:lnTo>
                      <a:pt x="65" y="88"/>
                    </a:lnTo>
                    <a:lnTo>
                      <a:pt x="72" y="88"/>
                    </a:lnTo>
                    <a:lnTo>
                      <a:pt x="77" y="87"/>
                    </a:lnTo>
                    <a:lnTo>
                      <a:pt x="84" y="87"/>
                    </a:lnTo>
                    <a:lnTo>
                      <a:pt x="91" y="87"/>
                    </a:lnTo>
                    <a:lnTo>
                      <a:pt x="96" y="87"/>
                    </a:lnTo>
                    <a:lnTo>
                      <a:pt x="102" y="85"/>
                    </a:lnTo>
                    <a:lnTo>
                      <a:pt x="107" y="85"/>
                    </a:lnTo>
                    <a:lnTo>
                      <a:pt x="112" y="85"/>
                    </a:lnTo>
                    <a:lnTo>
                      <a:pt x="116" y="84"/>
                    </a:lnTo>
                    <a:lnTo>
                      <a:pt x="122" y="83"/>
                    </a:lnTo>
                    <a:lnTo>
                      <a:pt x="126" y="81"/>
                    </a:lnTo>
                    <a:lnTo>
                      <a:pt x="130" y="81"/>
                    </a:lnTo>
                    <a:lnTo>
                      <a:pt x="134" y="80"/>
                    </a:lnTo>
                    <a:lnTo>
                      <a:pt x="138" y="77"/>
                    </a:lnTo>
                    <a:lnTo>
                      <a:pt x="138" y="75"/>
                    </a:lnTo>
                    <a:lnTo>
                      <a:pt x="138" y="71"/>
                    </a:lnTo>
                    <a:lnTo>
                      <a:pt x="138" y="65"/>
                    </a:lnTo>
                    <a:lnTo>
                      <a:pt x="139" y="61"/>
                    </a:lnTo>
                    <a:lnTo>
                      <a:pt x="138" y="56"/>
                    </a:lnTo>
                    <a:lnTo>
                      <a:pt x="138" y="49"/>
                    </a:lnTo>
                    <a:lnTo>
                      <a:pt x="136" y="44"/>
                    </a:lnTo>
                    <a:lnTo>
                      <a:pt x="136" y="39"/>
                    </a:lnTo>
                    <a:lnTo>
                      <a:pt x="135" y="32"/>
                    </a:lnTo>
                    <a:lnTo>
                      <a:pt x="134" y="27"/>
                    </a:lnTo>
                    <a:lnTo>
                      <a:pt x="131" y="21"/>
                    </a:lnTo>
                    <a:lnTo>
                      <a:pt x="131" y="16"/>
                    </a:lnTo>
                    <a:lnTo>
                      <a:pt x="128" y="10"/>
                    </a:lnTo>
                    <a:lnTo>
                      <a:pt x="127" y="8"/>
                    </a:lnTo>
                    <a:lnTo>
                      <a:pt x="124" y="4"/>
                    </a:lnTo>
                    <a:lnTo>
                      <a:pt x="122" y="4"/>
                    </a:lnTo>
                    <a:lnTo>
                      <a:pt x="118" y="1"/>
                    </a:lnTo>
                    <a:lnTo>
                      <a:pt x="112" y="0"/>
                    </a:lnTo>
                    <a:lnTo>
                      <a:pt x="110" y="0"/>
                    </a:lnTo>
                    <a:lnTo>
                      <a:pt x="106" y="0"/>
                    </a:lnTo>
                    <a:lnTo>
                      <a:pt x="102" y="0"/>
                    </a:lnTo>
                    <a:lnTo>
                      <a:pt x="97" y="0"/>
                    </a:lnTo>
                    <a:lnTo>
                      <a:pt x="92" y="0"/>
                    </a:lnTo>
                    <a:lnTo>
                      <a:pt x="87" y="0"/>
                    </a:lnTo>
                    <a:lnTo>
                      <a:pt x="83" y="0"/>
                    </a:lnTo>
                    <a:lnTo>
                      <a:pt x="77" y="0"/>
                    </a:lnTo>
                    <a:lnTo>
                      <a:pt x="72" y="0"/>
                    </a:lnTo>
                    <a:lnTo>
                      <a:pt x="67" y="0"/>
                    </a:lnTo>
                    <a:lnTo>
                      <a:pt x="61" y="0"/>
                    </a:lnTo>
                    <a:lnTo>
                      <a:pt x="56" y="0"/>
                    </a:lnTo>
                    <a:lnTo>
                      <a:pt x="51" y="0"/>
                    </a:lnTo>
                    <a:lnTo>
                      <a:pt x="45" y="0"/>
                    </a:lnTo>
                    <a:lnTo>
                      <a:pt x="40" y="0"/>
                    </a:lnTo>
                    <a:lnTo>
                      <a:pt x="36" y="0"/>
                    </a:lnTo>
                    <a:lnTo>
                      <a:pt x="30" y="0"/>
                    </a:lnTo>
                    <a:lnTo>
                      <a:pt x="25" y="1"/>
                    </a:lnTo>
                    <a:lnTo>
                      <a:pt x="21" y="1"/>
                    </a:lnTo>
                    <a:lnTo>
                      <a:pt x="17" y="1"/>
                    </a:lnTo>
                    <a:lnTo>
                      <a:pt x="13" y="1"/>
                    </a:lnTo>
                    <a:lnTo>
                      <a:pt x="10" y="2"/>
                    </a:lnTo>
                    <a:lnTo>
                      <a:pt x="6" y="2"/>
                    </a:lnTo>
                    <a:lnTo>
                      <a:pt x="5" y="2"/>
                    </a:lnTo>
                    <a:lnTo>
                      <a:pt x="1" y="2"/>
                    </a:lnTo>
                    <a:lnTo>
                      <a:pt x="0" y="4"/>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32" name="Freeform 83">
                <a:extLst>
                  <a:ext uri="{FF2B5EF4-FFF2-40B4-BE49-F238E27FC236}">
                    <a16:creationId xmlns:a16="http://schemas.microsoft.com/office/drawing/2014/main" id="{5346B079-C092-4F7F-959F-4C2868DD492B}"/>
                  </a:ext>
                </a:extLst>
              </p:cNvPr>
              <p:cNvSpPr>
                <a:spLocks/>
              </p:cNvSpPr>
              <p:nvPr/>
            </p:nvSpPr>
            <p:spPr bwMode="auto">
              <a:xfrm>
                <a:off x="3161" y="1102"/>
                <a:ext cx="366" cy="521"/>
              </a:xfrm>
              <a:custGeom>
                <a:avLst/>
                <a:gdLst>
                  <a:gd name="T0" fmla="*/ 489 w 319"/>
                  <a:gd name="T1" fmla="*/ 2 h 458"/>
                  <a:gd name="T2" fmla="*/ 556 w 319"/>
                  <a:gd name="T3" fmla="*/ 2 h 458"/>
                  <a:gd name="T4" fmla="*/ 608 w 319"/>
                  <a:gd name="T5" fmla="*/ 3 h 458"/>
                  <a:gd name="T6" fmla="*/ 664 w 319"/>
                  <a:gd name="T7" fmla="*/ 23 h 458"/>
                  <a:gd name="T8" fmla="*/ 708 w 319"/>
                  <a:gd name="T9" fmla="*/ 42 h 458"/>
                  <a:gd name="T10" fmla="*/ 766 w 319"/>
                  <a:gd name="T11" fmla="*/ 78 h 458"/>
                  <a:gd name="T12" fmla="*/ 816 w 319"/>
                  <a:gd name="T13" fmla="*/ 142 h 458"/>
                  <a:gd name="T14" fmla="*/ 853 w 319"/>
                  <a:gd name="T15" fmla="*/ 213 h 458"/>
                  <a:gd name="T16" fmla="*/ 871 w 319"/>
                  <a:gd name="T17" fmla="*/ 261 h 458"/>
                  <a:gd name="T18" fmla="*/ 883 w 319"/>
                  <a:gd name="T19" fmla="*/ 303 h 458"/>
                  <a:gd name="T20" fmla="*/ 885 w 319"/>
                  <a:gd name="T21" fmla="*/ 342 h 458"/>
                  <a:gd name="T22" fmla="*/ 896 w 319"/>
                  <a:gd name="T23" fmla="*/ 385 h 458"/>
                  <a:gd name="T24" fmla="*/ 907 w 319"/>
                  <a:gd name="T25" fmla="*/ 422 h 458"/>
                  <a:gd name="T26" fmla="*/ 920 w 319"/>
                  <a:gd name="T27" fmla="*/ 470 h 458"/>
                  <a:gd name="T28" fmla="*/ 923 w 319"/>
                  <a:gd name="T29" fmla="*/ 510 h 458"/>
                  <a:gd name="T30" fmla="*/ 930 w 319"/>
                  <a:gd name="T31" fmla="*/ 555 h 458"/>
                  <a:gd name="T32" fmla="*/ 936 w 319"/>
                  <a:gd name="T33" fmla="*/ 608 h 458"/>
                  <a:gd name="T34" fmla="*/ 942 w 319"/>
                  <a:gd name="T35" fmla="*/ 662 h 458"/>
                  <a:gd name="T36" fmla="*/ 943 w 319"/>
                  <a:gd name="T37" fmla="*/ 713 h 458"/>
                  <a:gd name="T38" fmla="*/ 943 w 319"/>
                  <a:gd name="T39" fmla="*/ 765 h 458"/>
                  <a:gd name="T40" fmla="*/ 946 w 319"/>
                  <a:gd name="T41" fmla="*/ 824 h 458"/>
                  <a:gd name="T42" fmla="*/ 946 w 319"/>
                  <a:gd name="T43" fmla="*/ 875 h 458"/>
                  <a:gd name="T44" fmla="*/ 946 w 319"/>
                  <a:gd name="T45" fmla="*/ 922 h 458"/>
                  <a:gd name="T46" fmla="*/ 943 w 319"/>
                  <a:gd name="T47" fmla="*/ 967 h 458"/>
                  <a:gd name="T48" fmla="*/ 943 w 319"/>
                  <a:gd name="T49" fmla="*/ 1014 h 458"/>
                  <a:gd name="T50" fmla="*/ 936 w 319"/>
                  <a:gd name="T51" fmla="*/ 1080 h 458"/>
                  <a:gd name="T52" fmla="*/ 923 w 319"/>
                  <a:gd name="T53" fmla="*/ 1130 h 458"/>
                  <a:gd name="T54" fmla="*/ 884 w 319"/>
                  <a:gd name="T55" fmla="*/ 1185 h 458"/>
                  <a:gd name="T56" fmla="*/ 836 w 319"/>
                  <a:gd name="T57" fmla="*/ 1231 h 458"/>
                  <a:gd name="T58" fmla="*/ 799 w 319"/>
                  <a:gd name="T59" fmla="*/ 1264 h 458"/>
                  <a:gd name="T60" fmla="*/ 757 w 319"/>
                  <a:gd name="T61" fmla="*/ 1290 h 458"/>
                  <a:gd name="T62" fmla="*/ 702 w 319"/>
                  <a:gd name="T63" fmla="*/ 1324 h 458"/>
                  <a:gd name="T64" fmla="*/ 674 w 319"/>
                  <a:gd name="T65" fmla="*/ 1335 h 458"/>
                  <a:gd name="T66" fmla="*/ 641 w 319"/>
                  <a:gd name="T67" fmla="*/ 1335 h 458"/>
                  <a:gd name="T68" fmla="*/ 594 w 319"/>
                  <a:gd name="T69" fmla="*/ 1335 h 458"/>
                  <a:gd name="T70" fmla="*/ 529 w 319"/>
                  <a:gd name="T71" fmla="*/ 1335 h 458"/>
                  <a:gd name="T72" fmla="*/ 467 w 319"/>
                  <a:gd name="T73" fmla="*/ 1335 h 458"/>
                  <a:gd name="T74" fmla="*/ 406 w 319"/>
                  <a:gd name="T75" fmla="*/ 1335 h 458"/>
                  <a:gd name="T76" fmla="*/ 355 w 319"/>
                  <a:gd name="T77" fmla="*/ 1327 h 458"/>
                  <a:gd name="T78" fmla="*/ 310 w 319"/>
                  <a:gd name="T79" fmla="*/ 1313 h 458"/>
                  <a:gd name="T80" fmla="*/ 273 w 319"/>
                  <a:gd name="T81" fmla="*/ 1275 h 458"/>
                  <a:gd name="T82" fmla="*/ 228 w 319"/>
                  <a:gd name="T83" fmla="*/ 1231 h 458"/>
                  <a:gd name="T84" fmla="*/ 181 w 319"/>
                  <a:gd name="T85" fmla="*/ 1175 h 458"/>
                  <a:gd name="T86" fmla="*/ 128 w 319"/>
                  <a:gd name="T87" fmla="*/ 1114 h 458"/>
                  <a:gd name="T88" fmla="*/ 86 w 319"/>
                  <a:gd name="T89" fmla="*/ 1046 h 458"/>
                  <a:gd name="T90" fmla="*/ 43 w 319"/>
                  <a:gd name="T91" fmla="*/ 980 h 458"/>
                  <a:gd name="T92" fmla="*/ 18 w 319"/>
                  <a:gd name="T93" fmla="*/ 919 h 458"/>
                  <a:gd name="T94" fmla="*/ 3 w 319"/>
                  <a:gd name="T95" fmla="*/ 875 h 458"/>
                  <a:gd name="T96" fmla="*/ 0 w 319"/>
                  <a:gd name="T97" fmla="*/ 833 h 458"/>
                  <a:gd name="T98" fmla="*/ 0 w 319"/>
                  <a:gd name="T99" fmla="*/ 779 h 458"/>
                  <a:gd name="T100" fmla="*/ 0 w 319"/>
                  <a:gd name="T101" fmla="*/ 713 h 458"/>
                  <a:gd name="T102" fmla="*/ 3 w 319"/>
                  <a:gd name="T103" fmla="*/ 648 h 458"/>
                  <a:gd name="T104" fmla="*/ 18 w 319"/>
                  <a:gd name="T105" fmla="*/ 576 h 458"/>
                  <a:gd name="T106" fmla="*/ 33 w 319"/>
                  <a:gd name="T107" fmla="*/ 498 h 458"/>
                  <a:gd name="T108" fmla="*/ 47 w 319"/>
                  <a:gd name="T109" fmla="*/ 422 h 458"/>
                  <a:gd name="T110" fmla="*/ 70 w 319"/>
                  <a:gd name="T111" fmla="*/ 348 h 458"/>
                  <a:gd name="T112" fmla="*/ 102 w 319"/>
                  <a:gd name="T113" fmla="*/ 278 h 458"/>
                  <a:gd name="T114" fmla="*/ 141 w 319"/>
                  <a:gd name="T115" fmla="*/ 213 h 458"/>
                  <a:gd name="T116" fmla="*/ 181 w 319"/>
                  <a:gd name="T117" fmla="*/ 151 h 458"/>
                  <a:gd name="T118" fmla="*/ 228 w 319"/>
                  <a:gd name="T119" fmla="*/ 99 h 458"/>
                  <a:gd name="T120" fmla="*/ 287 w 319"/>
                  <a:gd name="T121" fmla="*/ 54 h 458"/>
                  <a:gd name="T122" fmla="*/ 348 w 319"/>
                  <a:gd name="T123" fmla="*/ 23 h 458"/>
                  <a:gd name="T124" fmla="*/ 415 w 319"/>
                  <a:gd name="T125" fmla="*/ 3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9"/>
                  <a:gd name="T190" fmla="*/ 0 h 458"/>
                  <a:gd name="T191" fmla="*/ 319 w 31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9" h="458">
                    <a:moveTo>
                      <a:pt x="148" y="3"/>
                    </a:moveTo>
                    <a:lnTo>
                      <a:pt x="153" y="2"/>
                    </a:lnTo>
                    <a:lnTo>
                      <a:pt x="159" y="2"/>
                    </a:lnTo>
                    <a:lnTo>
                      <a:pt x="165" y="2"/>
                    </a:lnTo>
                    <a:lnTo>
                      <a:pt x="171" y="2"/>
                    </a:lnTo>
                    <a:lnTo>
                      <a:pt x="176" y="0"/>
                    </a:lnTo>
                    <a:lnTo>
                      <a:pt x="181" y="0"/>
                    </a:lnTo>
                    <a:lnTo>
                      <a:pt x="187" y="2"/>
                    </a:lnTo>
                    <a:lnTo>
                      <a:pt x="192" y="2"/>
                    </a:lnTo>
                    <a:lnTo>
                      <a:pt x="197" y="2"/>
                    </a:lnTo>
                    <a:lnTo>
                      <a:pt x="201" y="3"/>
                    </a:lnTo>
                    <a:lnTo>
                      <a:pt x="205" y="3"/>
                    </a:lnTo>
                    <a:lnTo>
                      <a:pt x="211" y="4"/>
                    </a:lnTo>
                    <a:lnTo>
                      <a:pt x="215" y="6"/>
                    </a:lnTo>
                    <a:lnTo>
                      <a:pt x="219" y="7"/>
                    </a:lnTo>
                    <a:lnTo>
                      <a:pt x="223" y="8"/>
                    </a:lnTo>
                    <a:lnTo>
                      <a:pt x="227" y="10"/>
                    </a:lnTo>
                    <a:lnTo>
                      <a:pt x="230" y="11"/>
                    </a:lnTo>
                    <a:lnTo>
                      <a:pt x="234" y="12"/>
                    </a:lnTo>
                    <a:lnTo>
                      <a:pt x="238" y="14"/>
                    </a:lnTo>
                    <a:lnTo>
                      <a:pt x="240" y="16"/>
                    </a:lnTo>
                    <a:lnTo>
                      <a:pt x="247" y="19"/>
                    </a:lnTo>
                    <a:lnTo>
                      <a:pt x="254" y="23"/>
                    </a:lnTo>
                    <a:lnTo>
                      <a:pt x="258" y="27"/>
                    </a:lnTo>
                    <a:lnTo>
                      <a:pt x="263" y="32"/>
                    </a:lnTo>
                    <a:lnTo>
                      <a:pt x="267" y="38"/>
                    </a:lnTo>
                    <a:lnTo>
                      <a:pt x="273" y="43"/>
                    </a:lnTo>
                    <a:lnTo>
                      <a:pt x="275" y="48"/>
                    </a:lnTo>
                    <a:lnTo>
                      <a:pt x="279" y="54"/>
                    </a:lnTo>
                    <a:lnTo>
                      <a:pt x="282" y="61"/>
                    </a:lnTo>
                    <a:lnTo>
                      <a:pt x="285" y="67"/>
                    </a:lnTo>
                    <a:lnTo>
                      <a:pt x="287" y="73"/>
                    </a:lnTo>
                    <a:lnTo>
                      <a:pt x="290" y="79"/>
                    </a:lnTo>
                    <a:lnTo>
                      <a:pt x="290" y="83"/>
                    </a:lnTo>
                    <a:lnTo>
                      <a:pt x="291" y="86"/>
                    </a:lnTo>
                    <a:lnTo>
                      <a:pt x="293" y="90"/>
                    </a:lnTo>
                    <a:lnTo>
                      <a:pt x="294" y="94"/>
                    </a:lnTo>
                    <a:lnTo>
                      <a:pt x="295" y="97"/>
                    </a:lnTo>
                    <a:lnTo>
                      <a:pt x="295" y="99"/>
                    </a:lnTo>
                    <a:lnTo>
                      <a:pt x="297" y="103"/>
                    </a:lnTo>
                    <a:lnTo>
                      <a:pt x="297" y="106"/>
                    </a:lnTo>
                    <a:lnTo>
                      <a:pt x="298" y="110"/>
                    </a:lnTo>
                    <a:lnTo>
                      <a:pt x="299" y="114"/>
                    </a:lnTo>
                    <a:lnTo>
                      <a:pt x="299" y="117"/>
                    </a:lnTo>
                    <a:lnTo>
                      <a:pt x="301" y="121"/>
                    </a:lnTo>
                    <a:lnTo>
                      <a:pt x="301" y="125"/>
                    </a:lnTo>
                    <a:lnTo>
                      <a:pt x="302" y="128"/>
                    </a:lnTo>
                    <a:lnTo>
                      <a:pt x="302" y="132"/>
                    </a:lnTo>
                    <a:lnTo>
                      <a:pt x="303" y="136"/>
                    </a:lnTo>
                    <a:lnTo>
                      <a:pt x="305" y="138"/>
                    </a:lnTo>
                    <a:lnTo>
                      <a:pt x="306" y="142"/>
                    </a:lnTo>
                    <a:lnTo>
                      <a:pt x="306" y="145"/>
                    </a:lnTo>
                    <a:lnTo>
                      <a:pt x="307" y="149"/>
                    </a:lnTo>
                    <a:lnTo>
                      <a:pt x="307" y="152"/>
                    </a:lnTo>
                    <a:lnTo>
                      <a:pt x="309" y="156"/>
                    </a:lnTo>
                    <a:lnTo>
                      <a:pt x="309" y="160"/>
                    </a:lnTo>
                    <a:lnTo>
                      <a:pt x="310" y="162"/>
                    </a:lnTo>
                    <a:lnTo>
                      <a:pt x="310" y="166"/>
                    </a:lnTo>
                    <a:lnTo>
                      <a:pt x="311" y="170"/>
                    </a:lnTo>
                    <a:lnTo>
                      <a:pt x="311" y="174"/>
                    </a:lnTo>
                    <a:lnTo>
                      <a:pt x="313" y="178"/>
                    </a:lnTo>
                    <a:lnTo>
                      <a:pt x="313" y="182"/>
                    </a:lnTo>
                    <a:lnTo>
                      <a:pt x="313" y="186"/>
                    </a:lnTo>
                    <a:lnTo>
                      <a:pt x="314" y="190"/>
                    </a:lnTo>
                    <a:lnTo>
                      <a:pt x="314" y="196"/>
                    </a:lnTo>
                    <a:lnTo>
                      <a:pt x="314" y="200"/>
                    </a:lnTo>
                    <a:lnTo>
                      <a:pt x="315" y="204"/>
                    </a:lnTo>
                    <a:lnTo>
                      <a:pt x="315" y="208"/>
                    </a:lnTo>
                    <a:lnTo>
                      <a:pt x="317" y="213"/>
                    </a:lnTo>
                    <a:lnTo>
                      <a:pt x="317" y="217"/>
                    </a:lnTo>
                    <a:lnTo>
                      <a:pt x="317" y="223"/>
                    </a:lnTo>
                    <a:lnTo>
                      <a:pt x="317" y="227"/>
                    </a:lnTo>
                    <a:lnTo>
                      <a:pt x="317" y="231"/>
                    </a:lnTo>
                    <a:lnTo>
                      <a:pt x="317" y="235"/>
                    </a:lnTo>
                    <a:lnTo>
                      <a:pt x="318" y="240"/>
                    </a:lnTo>
                    <a:lnTo>
                      <a:pt x="318" y="244"/>
                    </a:lnTo>
                    <a:lnTo>
                      <a:pt x="318" y="249"/>
                    </a:lnTo>
                    <a:lnTo>
                      <a:pt x="318" y="253"/>
                    </a:lnTo>
                    <a:lnTo>
                      <a:pt x="318" y="259"/>
                    </a:lnTo>
                    <a:lnTo>
                      <a:pt x="318" y="263"/>
                    </a:lnTo>
                    <a:lnTo>
                      <a:pt x="319" y="268"/>
                    </a:lnTo>
                    <a:lnTo>
                      <a:pt x="319" y="272"/>
                    </a:lnTo>
                    <a:lnTo>
                      <a:pt x="319" y="276"/>
                    </a:lnTo>
                    <a:lnTo>
                      <a:pt x="319" y="282"/>
                    </a:lnTo>
                    <a:lnTo>
                      <a:pt x="319" y="286"/>
                    </a:lnTo>
                    <a:lnTo>
                      <a:pt x="319" y="290"/>
                    </a:lnTo>
                    <a:lnTo>
                      <a:pt x="319" y="294"/>
                    </a:lnTo>
                    <a:lnTo>
                      <a:pt x="319" y="299"/>
                    </a:lnTo>
                    <a:lnTo>
                      <a:pt x="319" y="303"/>
                    </a:lnTo>
                    <a:lnTo>
                      <a:pt x="319" y="307"/>
                    </a:lnTo>
                    <a:lnTo>
                      <a:pt x="319" y="311"/>
                    </a:lnTo>
                    <a:lnTo>
                      <a:pt x="319" y="315"/>
                    </a:lnTo>
                    <a:lnTo>
                      <a:pt x="319" y="320"/>
                    </a:lnTo>
                    <a:lnTo>
                      <a:pt x="318" y="323"/>
                    </a:lnTo>
                    <a:lnTo>
                      <a:pt x="318" y="327"/>
                    </a:lnTo>
                    <a:lnTo>
                      <a:pt x="318" y="331"/>
                    </a:lnTo>
                    <a:lnTo>
                      <a:pt x="318" y="335"/>
                    </a:lnTo>
                    <a:lnTo>
                      <a:pt x="318" y="339"/>
                    </a:lnTo>
                    <a:lnTo>
                      <a:pt x="318" y="343"/>
                    </a:lnTo>
                    <a:lnTo>
                      <a:pt x="318" y="346"/>
                    </a:lnTo>
                    <a:lnTo>
                      <a:pt x="318" y="351"/>
                    </a:lnTo>
                    <a:lnTo>
                      <a:pt x="317" y="357"/>
                    </a:lnTo>
                    <a:lnTo>
                      <a:pt x="317" y="363"/>
                    </a:lnTo>
                    <a:lnTo>
                      <a:pt x="315" y="369"/>
                    </a:lnTo>
                    <a:lnTo>
                      <a:pt x="314" y="374"/>
                    </a:lnTo>
                    <a:lnTo>
                      <a:pt x="313" y="379"/>
                    </a:lnTo>
                    <a:lnTo>
                      <a:pt x="313" y="383"/>
                    </a:lnTo>
                    <a:lnTo>
                      <a:pt x="311" y="386"/>
                    </a:lnTo>
                    <a:lnTo>
                      <a:pt x="311" y="391"/>
                    </a:lnTo>
                    <a:lnTo>
                      <a:pt x="307" y="395"/>
                    </a:lnTo>
                    <a:lnTo>
                      <a:pt x="303" y="401"/>
                    </a:lnTo>
                    <a:lnTo>
                      <a:pt x="298" y="406"/>
                    </a:lnTo>
                    <a:lnTo>
                      <a:pt x="293" y="413"/>
                    </a:lnTo>
                    <a:lnTo>
                      <a:pt x="289" y="414"/>
                    </a:lnTo>
                    <a:lnTo>
                      <a:pt x="286" y="417"/>
                    </a:lnTo>
                    <a:lnTo>
                      <a:pt x="282" y="421"/>
                    </a:lnTo>
                    <a:lnTo>
                      <a:pt x="279" y="424"/>
                    </a:lnTo>
                    <a:lnTo>
                      <a:pt x="275" y="426"/>
                    </a:lnTo>
                    <a:lnTo>
                      <a:pt x="273" y="429"/>
                    </a:lnTo>
                    <a:lnTo>
                      <a:pt x="269" y="432"/>
                    </a:lnTo>
                    <a:lnTo>
                      <a:pt x="266" y="434"/>
                    </a:lnTo>
                    <a:lnTo>
                      <a:pt x="262" y="436"/>
                    </a:lnTo>
                    <a:lnTo>
                      <a:pt x="259" y="438"/>
                    </a:lnTo>
                    <a:lnTo>
                      <a:pt x="255" y="441"/>
                    </a:lnTo>
                    <a:lnTo>
                      <a:pt x="252" y="444"/>
                    </a:lnTo>
                    <a:lnTo>
                      <a:pt x="246" y="446"/>
                    </a:lnTo>
                    <a:lnTo>
                      <a:pt x="240" y="450"/>
                    </a:lnTo>
                    <a:lnTo>
                      <a:pt x="236" y="453"/>
                    </a:lnTo>
                    <a:lnTo>
                      <a:pt x="232" y="454"/>
                    </a:lnTo>
                    <a:lnTo>
                      <a:pt x="230" y="456"/>
                    </a:lnTo>
                    <a:lnTo>
                      <a:pt x="230" y="457"/>
                    </a:lnTo>
                    <a:lnTo>
                      <a:pt x="228" y="457"/>
                    </a:lnTo>
                    <a:lnTo>
                      <a:pt x="224" y="457"/>
                    </a:lnTo>
                    <a:lnTo>
                      <a:pt x="222" y="457"/>
                    </a:lnTo>
                    <a:lnTo>
                      <a:pt x="219" y="457"/>
                    </a:lnTo>
                    <a:lnTo>
                      <a:pt x="216" y="457"/>
                    </a:lnTo>
                    <a:lnTo>
                      <a:pt x="212" y="457"/>
                    </a:lnTo>
                    <a:lnTo>
                      <a:pt x="208" y="457"/>
                    </a:lnTo>
                    <a:lnTo>
                      <a:pt x="204" y="457"/>
                    </a:lnTo>
                    <a:lnTo>
                      <a:pt x="199" y="457"/>
                    </a:lnTo>
                    <a:lnTo>
                      <a:pt x="195" y="457"/>
                    </a:lnTo>
                    <a:lnTo>
                      <a:pt x="189" y="457"/>
                    </a:lnTo>
                    <a:lnTo>
                      <a:pt x="184" y="457"/>
                    </a:lnTo>
                    <a:lnTo>
                      <a:pt x="179" y="457"/>
                    </a:lnTo>
                    <a:lnTo>
                      <a:pt x="173" y="458"/>
                    </a:lnTo>
                    <a:lnTo>
                      <a:pt x="168" y="457"/>
                    </a:lnTo>
                    <a:lnTo>
                      <a:pt x="163" y="457"/>
                    </a:lnTo>
                    <a:lnTo>
                      <a:pt x="157" y="457"/>
                    </a:lnTo>
                    <a:lnTo>
                      <a:pt x="152" y="457"/>
                    </a:lnTo>
                    <a:lnTo>
                      <a:pt x="146" y="457"/>
                    </a:lnTo>
                    <a:lnTo>
                      <a:pt x="141" y="457"/>
                    </a:lnTo>
                    <a:lnTo>
                      <a:pt x="137" y="457"/>
                    </a:lnTo>
                    <a:lnTo>
                      <a:pt x="133" y="457"/>
                    </a:lnTo>
                    <a:lnTo>
                      <a:pt x="128" y="456"/>
                    </a:lnTo>
                    <a:lnTo>
                      <a:pt x="124" y="456"/>
                    </a:lnTo>
                    <a:lnTo>
                      <a:pt x="120" y="454"/>
                    </a:lnTo>
                    <a:lnTo>
                      <a:pt x="117" y="454"/>
                    </a:lnTo>
                    <a:lnTo>
                      <a:pt x="112" y="453"/>
                    </a:lnTo>
                    <a:lnTo>
                      <a:pt x="108" y="453"/>
                    </a:lnTo>
                    <a:lnTo>
                      <a:pt x="105" y="449"/>
                    </a:lnTo>
                    <a:lnTo>
                      <a:pt x="100" y="445"/>
                    </a:lnTo>
                    <a:lnTo>
                      <a:pt x="97" y="442"/>
                    </a:lnTo>
                    <a:lnTo>
                      <a:pt x="94" y="440"/>
                    </a:lnTo>
                    <a:lnTo>
                      <a:pt x="92" y="437"/>
                    </a:lnTo>
                    <a:lnTo>
                      <a:pt x="87" y="433"/>
                    </a:lnTo>
                    <a:lnTo>
                      <a:pt x="83" y="429"/>
                    </a:lnTo>
                    <a:lnTo>
                      <a:pt x="81" y="425"/>
                    </a:lnTo>
                    <a:lnTo>
                      <a:pt x="77" y="421"/>
                    </a:lnTo>
                    <a:lnTo>
                      <a:pt x="73" y="417"/>
                    </a:lnTo>
                    <a:lnTo>
                      <a:pt x="69" y="413"/>
                    </a:lnTo>
                    <a:lnTo>
                      <a:pt x="65" y="408"/>
                    </a:lnTo>
                    <a:lnTo>
                      <a:pt x="61" y="402"/>
                    </a:lnTo>
                    <a:lnTo>
                      <a:pt x="57" y="398"/>
                    </a:lnTo>
                    <a:lnTo>
                      <a:pt x="53" y="391"/>
                    </a:lnTo>
                    <a:lnTo>
                      <a:pt x="47" y="386"/>
                    </a:lnTo>
                    <a:lnTo>
                      <a:pt x="43" y="381"/>
                    </a:lnTo>
                    <a:lnTo>
                      <a:pt x="39" y="375"/>
                    </a:lnTo>
                    <a:lnTo>
                      <a:pt x="35" y="370"/>
                    </a:lnTo>
                    <a:lnTo>
                      <a:pt x="31" y="365"/>
                    </a:lnTo>
                    <a:lnTo>
                      <a:pt x="28" y="358"/>
                    </a:lnTo>
                    <a:lnTo>
                      <a:pt x="24" y="353"/>
                    </a:lnTo>
                    <a:lnTo>
                      <a:pt x="20" y="347"/>
                    </a:lnTo>
                    <a:lnTo>
                      <a:pt x="18" y="341"/>
                    </a:lnTo>
                    <a:lnTo>
                      <a:pt x="15" y="335"/>
                    </a:lnTo>
                    <a:lnTo>
                      <a:pt x="12" y="330"/>
                    </a:lnTo>
                    <a:lnTo>
                      <a:pt x="10" y="324"/>
                    </a:lnTo>
                    <a:lnTo>
                      <a:pt x="7" y="319"/>
                    </a:lnTo>
                    <a:lnTo>
                      <a:pt x="6" y="314"/>
                    </a:lnTo>
                    <a:lnTo>
                      <a:pt x="6" y="310"/>
                    </a:lnTo>
                    <a:lnTo>
                      <a:pt x="4" y="306"/>
                    </a:lnTo>
                    <a:lnTo>
                      <a:pt x="3" y="303"/>
                    </a:lnTo>
                    <a:lnTo>
                      <a:pt x="3" y="299"/>
                    </a:lnTo>
                    <a:lnTo>
                      <a:pt x="2" y="296"/>
                    </a:lnTo>
                    <a:lnTo>
                      <a:pt x="2" y="292"/>
                    </a:lnTo>
                    <a:lnTo>
                      <a:pt x="0" y="288"/>
                    </a:lnTo>
                    <a:lnTo>
                      <a:pt x="0" y="284"/>
                    </a:lnTo>
                    <a:lnTo>
                      <a:pt x="0" y="280"/>
                    </a:lnTo>
                    <a:lnTo>
                      <a:pt x="0" y="275"/>
                    </a:lnTo>
                    <a:lnTo>
                      <a:pt x="0" y="271"/>
                    </a:lnTo>
                    <a:lnTo>
                      <a:pt x="0" y="266"/>
                    </a:lnTo>
                    <a:lnTo>
                      <a:pt x="0" y="260"/>
                    </a:lnTo>
                    <a:lnTo>
                      <a:pt x="0" y="255"/>
                    </a:lnTo>
                    <a:lnTo>
                      <a:pt x="0" y="249"/>
                    </a:lnTo>
                    <a:lnTo>
                      <a:pt x="0" y="244"/>
                    </a:lnTo>
                    <a:lnTo>
                      <a:pt x="2" y="239"/>
                    </a:lnTo>
                    <a:lnTo>
                      <a:pt x="2" y="232"/>
                    </a:lnTo>
                    <a:lnTo>
                      <a:pt x="2" y="227"/>
                    </a:lnTo>
                    <a:lnTo>
                      <a:pt x="3" y="221"/>
                    </a:lnTo>
                    <a:lnTo>
                      <a:pt x="3" y="215"/>
                    </a:lnTo>
                    <a:lnTo>
                      <a:pt x="4" y="208"/>
                    </a:lnTo>
                    <a:lnTo>
                      <a:pt x="6" y="203"/>
                    </a:lnTo>
                    <a:lnTo>
                      <a:pt x="6" y="197"/>
                    </a:lnTo>
                    <a:lnTo>
                      <a:pt x="7" y="190"/>
                    </a:lnTo>
                    <a:lnTo>
                      <a:pt x="8" y="184"/>
                    </a:lnTo>
                    <a:lnTo>
                      <a:pt x="10" y="177"/>
                    </a:lnTo>
                    <a:lnTo>
                      <a:pt x="11" y="170"/>
                    </a:lnTo>
                    <a:lnTo>
                      <a:pt x="12" y="165"/>
                    </a:lnTo>
                    <a:lnTo>
                      <a:pt x="14" y="158"/>
                    </a:lnTo>
                    <a:lnTo>
                      <a:pt x="15" y="152"/>
                    </a:lnTo>
                    <a:lnTo>
                      <a:pt x="16" y="145"/>
                    </a:lnTo>
                    <a:lnTo>
                      <a:pt x="19" y="140"/>
                    </a:lnTo>
                    <a:lnTo>
                      <a:pt x="20" y="133"/>
                    </a:lnTo>
                    <a:lnTo>
                      <a:pt x="23" y="126"/>
                    </a:lnTo>
                    <a:lnTo>
                      <a:pt x="24" y="119"/>
                    </a:lnTo>
                    <a:lnTo>
                      <a:pt x="27" y="114"/>
                    </a:lnTo>
                    <a:lnTo>
                      <a:pt x="30" y="107"/>
                    </a:lnTo>
                    <a:lnTo>
                      <a:pt x="33" y="101"/>
                    </a:lnTo>
                    <a:lnTo>
                      <a:pt x="35" y="95"/>
                    </a:lnTo>
                    <a:lnTo>
                      <a:pt x="38" y="90"/>
                    </a:lnTo>
                    <a:lnTo>
                      <a:pt x="41" y="83"/>
                    </a:lnTo>
                    <a:lnTo>
                      <a:pt x="43" y="78"/>
                    </a:lnTo>
                    <a:lnTo>
                      <a:pt x="47" y="73"/>
                    </a:lnTo>
                    <a:lnTo>
                      <a:pt x="50" y="67"/>
                    </a:lnTo>
                    <a:lnTo>
                      <a:pt x="53" y="62"/>
                    </a:lnTo>
                    <a:lnTo>
                      <a:pt x="57" y="57"/>
                    </a:lnTo>
                    <a:lnTo>
                      <a:pt x="61" y="52"/>
                    </a:lnTo>
                    <a:lnTo>
                      <a:pt x="65" y="47"/>
                    </a:lnTo>
                    <a:lnTo>
                      <a:pt x="69" y="42"/>
                    </a:lnTo>
                    <a:lnTo>
                      <a:pt x="73" y="38"/>
                    </a:lnTo>
                    <a:lnTo>
                      <a:pt x="77" y="34"/>
                    </a:lnTo>
                    <a:lnTo>
                      <a:pt x="81" y="31"/>
                    </a:lnTo>
                    <a:lnTo>
                      <a:pt x="85" y="27"/>
                    </a:lnTo>
                    <a:lnTo>
                      <a:pt x="90" y="23"/>
                    </a:lnTo>
                    <a:lnTo>
                      <a:pt x="96" y="19"/>
                    </a:lnTo>
                    <a:lnTo>
                      <a:pt x="101" y="16"/>
                    </a:lnTo>
                    <a:lnTo>
                      <a:pt x="106" y="14"/>
                    </a:lnTo>
                    <a:lnTo>
                      <a:pt x="112" y="11"/>
                    </a:lnTo>
                    <a:lnTo>
                      <a:pt x="117" y="8"/>
                    </a:lnTo>
                    <a:lnTo>
                      <a:pt x="122" y="7"/>
                    </a:lnTo>
                    <a:lnTo>
                      <a:pt x="128" y="6"/>
                    </a:lnTo>
                    <a:lnTo>
                      <a:pt x="134" y="4"/>
                    </a:lnTo>
                    <a:lnTo>
                      <a:pt x="140" y="3"/>
                    </a:lnTo>
                    <a:lnTo>
                      <a:pt x="148" y="3"/>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33" name="Freeform 84">
                <a:extLst>
                  <a:ext uri="{FF2B5EF4-FFF2-40B4-BE49-F238E27FC236}">
                    <a16:creationId xmlns:a16="http://schemas.microsoft.com/office/drawing/2014/main" id="{7B0F837D-7E57-4D05-A82B-AFA95A45B957}"/>
                  </a:ext>
                </a:extLst>
              </p:cNvPr>
              <p:cNvSpPr>
                <a:spLocks/>
              </p:cNvSpPr>
              <p:nvPr/>
            </p:nvSpPr>
            <p:spPr bwMode="auto">
              <a:xfrm>
                <a:off x="2831" y="1698"/>
                <a:ext cx="1073" cy="38"/>
              </a:xfrm>
              <a:custGeom>
                <a:avLst/>
                <a:gdLst>
                  <a:gd name="T0" fmla="*/ 1 w 1518"/>
                  <a:gd name="T1" fmla="*/ 0 h 24"/>
                  <a:gd name="T2" fmla="*/ 1 w 1518"/>
                  <a:gd name="T3" fmla="*/ 0 h 24"/>
                  <a:gd name="T4" fmla="*/ 3 w 1518"/>
                  <a:gd name="T5" fmla="*/ 0 h 24"/>
                  <a:gd name="T6" fmla="*/ 5 w 1518"/>
                  <a:gd name="T7" fmla="*/ 0 h 24"/>
                  <a:gd name="T8" fmla="*/ 8 w 1518"/>
                  <a:gd name="T9" fmla="*/ 0 h 24"/>
                  <a:gd name="T10" fmla="*/ 10 w 1518"/>
                  <a:gd name="T11" fmla="*/ 0 h 24"/>
                  <a:gd name="T12" fmla="*/ 13 w 1518"/>
                  <a:gd name="T13" fmla="*/ 0 h 24"/>
                  <a:gd name="T14" fmla="*/ 16 w 1518"/>
                  <a:gd name="T15" fmla="*/ 273 h 24"/>
                  <a:gd name="T16" fmla="*/ 19 w 1518"/>
                  <a:gd name="T17" fmla="*/ 273 h 24"/>
                  <a:gd name="T18" fmla="*/ 23 w 1518"/>
                  <a:gd name="T19" fmla="*/ 273 h 24"/>
                  <a:gd name="T20" fmla="*/ 25 w 1518"/>
                  <a:gd name="T21" fmla="*/ 273 h 24"/>
                  <a:gd name="T22" fmla="*/ 28 w 1518"/>
                  <a:gd name="T23" fmla="*/ 273 h 24"/>
                  <a:gd name="T24" fmla="*/ 31 w 1518"/>
                  <a:gd name="T25" fmla="*/ 273 h 24"/>
                  <a:gd name="T26" fmla="*/ 33 w 1518"/>
                  <a:gd name="T27" fmla="*/ 273 h 24"/>
                  <a:gd name="T28" fmla="*/ 35 w 1518"/>
                  <a:gd name="T29" fmla="*/ 273 h 24"/>
                  <a:gd name="T30" fmla="*/ 37 w 1518"/>
                  <a:gd name="T31" fmla="*/ 501 h 24"/>
                  <a:gd name="T32" fmla="*/ 39 w 1518"/>
                  <a:gd name="T33" fmla="*/ 501 h 24"/>
                  <a:gd name="T34" fmla="*/ 40 w 1518"/>
                  <a:gd name="T35" fmla="*/ 501 h 24"/>
                  <a:gd name="T36" fmla="*/ 43 w 1518"/>
                  <a:gd name="T37" fmla="*/ 501 h 24"/>
                  <a:gd name="T38" fmla="*/ 45 w 1518"/>
                  <a:gd name="T39" fmla="*/ 501 h 24"/>
                  <a:gd name="T40" fmla="*/ 48 w 1518"/>
                  <a:gd name="T41" fmla="*/ 501 h 24"/>
                  <a:gd name="T42" fmla="*/ 51 w 1518"/>
                  <a:gd name="T43" fmla="*/ 501 h 24"/>
                  <a:gd name="T44" fmla="*/ 53 w 1518"/>
                  <a:gd name="T45" fmla="*/ 501 h 24"/>
                  <a:gd name="T46" fmla="*/ 56 w 1518"/>
                  <a:gd name="T47" fmla="*/ 501 h 24"/>
                  <a:gd name="T48" fmla="*/ 58 w 1518"/>
                  <a:gd name="T49" fmla="*/ 501 h 24"/>
                  <a:gd name="T50" fmla="*/ 61 w 1518"/>
                  <a:gd name="T51" fmla="*/ 501 h 24"/>
                  <a:gd name="T52" fmla="*/ 63 w 1518"/>
                  <a:gd name="T53" fmla="*/ 501 h 24"/>
                  <a:gd name="T54" fmla="*/ 64 w 1518"/>
                  <a:gd name="T55" fmla="*/ 501 h 24"/>
                  <a:gd name="T56" fmla="*/ 66 w 1518"/>
                  <a:gd name="T57" fmla="*/ 501 h 24"/>
                  <a:gd name="T58" fmla="*/ 67 w 1518"/>
                  <a:gd name="T59" fmla="*/ 501 h 24"/>
                  <a:gd name="T60" fmla="*/ 68 w 1518"/>
                  <a:gd name="T61" fmla="*/ 501 h 24"/>
                  <a:gd name="T62" fmla="*/ 68 w 1518"/>
                  <a:gd name="T63" fmla="*/ 4747 h 24"/>
                  <a:gd name="T64" fmla="*/ 67 w 1518"/>
                  <a:gd name="T65" fmla="*/ 4747 h 24"/>
                  <a:gd name="T66" fmla="*/ 66 w 1518"/>
                  <a:gd name="T67" fmla="*/ 4747 h 24"/>
                  <a:gd name="T68" fmla="*/ 64 w 1518"/>
                  <a:gd name="T69" fmla="*/ 4747 h 24"/>
                  <a:gd name="T70" fmla="*/ 62 w 1518"/>
                  <a:gd name="T71" fmla="*/ 4747 h 24"/>
                  <a:gd name="T72" fmla="*/ 59 w 1518"/>
                  <a:gd name="T73" fmla="*/ 5014 h 24"/>
                  <a:gd name="T74" fmla="*/ 57 w 1518"/>
                  <a:gd name="T75" fmla="*/ 5014 h 24"/>
                  <a:gd name="T76" fmla="*/ 54 w 1518"/>
                  <a:gd name="T77" fmla="*/ 5095 h 24"/>
                  <a:gd name="T78" fmla="*/ 51 w 1518"/>
                  <a:gd name="T79" fmla="*/ 5095 h 24"/>
                  <a:gd name="T80" fmla="*/ 48 w 1518"/>
                  <a:gd name="T81" fmla="*/ 5095 h 24"/>
                  <a:gd name="T82" fmla="*/ 45 w 1518"/>
                  <a:gd name="T83" fmla="*/ 5656 h 24"/>
                  <a:gd name="T84" fmla="*/ 42 w 1518"/>
                  <a:gd name="T85" fmla="*/ 5656 h 24"/>
                  <a:gd name="T86" fmla="*/ 40 w 1518"/>
                  <a:gd name="T87" fmla="*/ 5656 h 24"/>
                  <a:gd name="T88" fmla="*/ 38 w 1518"/>
                  <a:gd name="T89" fmla="*/ 5656 h 24"/>
                  <a:gd name="T90" fmla="*/ 37 w 1518"/>
                  <a:gd name="T91" fmla="*/ 5656 h 24"/>
                  <a:gd name="T92" fmla="*/ 36 w 1518"/>
                  <a:gd name="T93" fmla="*/ 5656 h 24"/>
                  <a:gd name="T94" fmla="*/ 35 w 1518"/>
                  <a:gd name="T95" fmla="*/ 5095 h 24"/>
                  <a:gd name="T96" fmla="*/ 34 w 1518"/>
                  <a:gd name="T97" fmla="*/ 5095 h 24"/>
                  <a:gd name="T98" fmla="*/ 33 w 1518"/>
                  <a:gd name="T99" fmla="*/ 5014 h 24"/>
                  <a:gd name="T100" fmla="*/ 30 w 1518"/>
                  <a:gd name="T101" fmla="*/ 5014 h 24"/>
                  <a:gd name="T102" fmla="*/ 28 w 1518"/>
                  <a:gd name="T103" fmla="*/ 5014 h 24"/>
                  <a:gd name="T104" fmla="*/ 25 w 1518"/>
                  <a:gd name="T105" fmla="*/ 5014 h 24"/>
                  <a:gd name="T106" fmla="*/ 22 w 1518"/>
                  <a:gd name="T107" fmla="*/ 5014 h 24"/>
                  <a:gd name="T108" fmla="*/ 19 w 1518"/>
                  <a:gd name="T109" fmla="*/ 5014 h 24"/>
                  <a:gd name="T110" fmla="*/ 16 w 1518"/>
                  <a:gd name="T111" fmla="*/ 5014 h 24"/>
                  <a:gd name="T112" fmla="*/ 13 w 1518"/>
                  <a:gd name="T113" fmla="*/ 5014 h 24"/>
                  <a:gd name="T114" fmla="*/ 9 w 1518"/>
                  <a:gd name="T115" fmla="*/ 5014 h 24"/>
                  <a:gd name="T116" fmla="*/ 6 w 1518"/>
                  <a:gd name="T117" fmla="*/ 5014 h 24"/>
                  <a:gd name="T118" fmla="*/ 4 w 1518"/>
                  <a:gd name="T119" fmla="*/ 5014 h 24"/>
                  <a:gd name="T120" fmla="*/ 2 w 1518"/>
                  <a:gd name="T121" fmla="*/ 5014 h 24"/>
                  <a:gd name="T122" fmla="*/ 1 w 1518"/>
                  <a:gd name="T123" fmla="*/ 5014 h 24"/>
                  <a:gd name="T124" fmla="*/ 1 w 1518"/>
                  <a:gd name="T125" fmla="*/ 5014 h 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18"/>
                  <a:gd name="T190" fmla="*/ 0 h 24"/>
                  <a:gd name="T191" fmla="*/ 1518 w 1518"/>
                  <a:gd name="T192" fmla="*/ 24 h 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18" h="24">
                    <a:moveTo>
                      <a:pt x="0" y="0"/>
                    </a:moveTo>
                    <a:lnTo>
                      <a:pt x="1" y="0"/>
                    </a:lnTo>
                    <a:lnTo>
                      <a:pt x="7" y="0"/>
                    </a:lnTo>
                    <a:lnTo>
                      <a:pt x="11" y="0"/>
                    </a:lnTo>
                    <a:lnTo>
                      <a:pt x="15" y="0"/>
                    </a:lnTo>
                    <a:lnTo>
                      <a:pt x="20" y="0"/>
                    </a:lnTo>
                    <a:lnTo>
                      <a:pt x="28" y="0"/>
                    </a:lnTo>
                    <a:lnTo>
                      <a:pt x="35" y="0"/>
                    </a:lnTo>
                    <a:lnTo>
                      <a:pt x="42" y="0"/>
                    </a:lnTo>
                    <a:lnTo>
                      <a:pt x="50" y="0"/>
                    </a:lnTo>
                    <a:lnTo>
                      <a:pt x="60" y="0"/>
                    </a:lnTo>
                    <a:lnTo>
                      <a:pt x="68" y="0"/>
                    </a:lnTo>
                    <a:lnTo>
                      <a:pt x="79" y="0"/>
                    </a:lnTo>
                    <a:lnTo>
                      <a:pt x="90" y="0"/>
                    </a:lnTo>
                    <a:lnTo>
                      <a:pt x="102" y="0"/>
                    </a:lnTo>
                    <a:lnTo>
                      <a:pt x="114" y="0"/>
                    </a:lnTo>
                    <a:lnTo>
                      <a:pt x="127" y="0"/>
                    </a:lnTo>
                    <a:lnTo>
                      <a:pt x="139" y="0"/>
                    </a:lnTo>
                    <a:lnTo>
                      <a:pt x="153" y="0"/>
                    </a:lnTo>
                    <a:lnTo>
                      <a:pt x="166" y="0"/>
                    </a:lnTo>
                    <a:lnTo>
                      <a:pt x="181" y="0"/>
                    </a:lnTo>
                    <a:lnTo>
                      <a:pt x="196" y="0"/>
                    </a:lnTo>
                    <a:lnTo>
                      <a:pt x="212" y="0"/>
                    </a:lnTo>
                    <a:lnTo>
                      <a:pt x="227" y="0"/>
                    </a:lnTo>
                    <a:lnTo>
                      <a:pt x="241" y="0"/>
                    </a:lnTo>
                    <a:lnTo>
                      <a:pt x="257" y="0"/>
                    </a:lnTo>
                    <a:lnTo>
                      <a:pt x="273" y="0"/>
                    </a:lnTo>
                    <a:lnTo>
                      <a:pt x="290" y="0"/>
                    </a:lnTo>
                    <a:lnTo>
                      <a:pt x="307" y="0"/>
                    </a:lnTo>
                    <a:lnTo>
                      <a:pt x="324" y="0"/>
                    </a:lnTo>
                    <a:lnTo>
                      <a:pt x="342" y="1"/>
                    </a:lnTo>
                    <a:lnTo>
                      <a:pt x="358" y="1"/>
                    </a:lnTo>
                    <a:lnTo>
                      <a:pt x="375" y="1"/>
                    </a:lnTo>
                    <a:lnTo>
                      <a:pt x="391" y="1"/>
                    </a:lnTo>
                    <a:lnTo>
                      <a:pt x="410" y="1"/>
                    </a:lnTo>
                    <a:lnTo>
                      <a:pt x="428" y="1"/>
                    </a:lnTo>
                    <a:lnTo>
                      <a:pt x="445" y="1"/>
                    </a:lnTo>
                    <a:lnTo>
                      <a:pt x="463" y="1"/>
                    </a:lnTo>
                    <a:lnTo>
                      <a:pt x="480" y="1"/>
                    </a:lnTo>
                    <a:lnTo>
                      <a:pt x="496" y="1"/>
                    </a:lnTo>
                    <a:lnTo>
                      <a:pt x="514" y="1"/>
                    </a:lnTo>
                    <a:lnTo>
                      <a:pt x="531" y="1"/>
                    </a:lnTo>
                    <a:lnTo>
                      <a:pt x="548" y="1"/>
                    </a:lnTo>
                    <a:lnTo>
                      <a:pt x="564" y="1"/>
                    </a:lnTo>
                    <a:lnTo>
                      <a:pt x="581" y="1"/>
                    </a:lnTo>
                    <a:lnTo>
                      <a:pt x="598" y="1"/>
                    </a:lnTo>
                    <a:lnTo>
                      <a:pt x="614" y="1"/>
                    </a:lnTo>
                    <a:lnTo>
                      <a:pt x="630" y="1"/>
                    </a:lnTo>
                    <a:lnTo>
                      <a:pt x="645" y="1"/>
                    </a:lnTo>
                    <a:lnTo>
                      <a:pt x="660" y="1"/>
                    </a:lnTo>
                    <a:lnTo>
                      <a:pt x="676" y="1"/>
                    </a:lnTo>
                    <a:lnTo>
                      <a:pt x="689" y="1"/>
                    </a:lnTo>
                    <a:lnTo>
                      <a:pt x="704" y="1"/>
                    </a:lnTo>
                    <a:lnTo>
                      <a:pt x="717" y="1"/>
                    </a:lnTo>
                    <a:lnTo>
                      <a:pt x="732" y="1"/>
                    </a:lnTo>
                    <a:lnTo>
                      <a:pt x="744" y="1"/>
                    </a:lnTo>
                    <a:lnTo>
                      <a:pt x="756" y="1"/>
                    </a:lnTo>
                    <a:lnTo>
                      <a:pt x="767" y="1"/>
                    </a:lnTo>
                    <a:lnTo>
                      <a:pt x="779" y="1"/>
                    </a:lnTo>
                    <a:lnTo>
                      <a:pt x="790" y="1"/>
                    </a:lnTo>
                    <a:lnTo>
                      <a:pt x="800" y="1"/>
                    </a:lnTo>
                    <a:lnTo>
                      <a:pt x="810" y="1"/>
                    </a:lnTo>
                    <a:lnTo>
                      <a:pt x="819" y="2"/>
                    </a:lnTo>
                    <a:lnTo>
                      <a:pt x="827" y="2"/>
                    </a:lnTo>
                    <a:lnTo>
                      <a:pt x="837" y="2"/>
                    </a:lnTo>
                    <a:lnTo>
                      <a:pt x="846" y="2"/>
                    </a:lnTo>
                    <a:lnTo>
                      <a:pt x="857" y="2"/>
                    </a:lnTo>
                    <a:lnTo>
                      <a:pt x="866" y="2"/>
                    </a:lnTo>
                    <a:lnTo>
                      <a:pt x="878" y="2"/>
                    </a:lnTo>
                    <a:lnTo>
                      <a:pt x="889" y="2"/>
                    </a:lnTo>
                    <a:lnTo>
                      <a:pt x="901" y="2"/>
                    </a:lnTo>
                    <a:lnTo>
                      <a:pt x="912" y="2"/>
                    </a:lnTo>
                    <a:lnTo>
                      <a:pt x="925" y="2"/>
                    </a:lnTo>
                    <a:lnTo>
                      <a:pt x="937" y="2"/>
                    </a:lnTo>
                    <a:lnTo>
                      <a:pt x="951" y="2"/>
                    </a:lnTo>
                    <a:lnTo>
                      <a:pt x="963" y="2"/>
                    </a:lnTo>
                    <a:lnTo>
                      <a:pt x="976" y="2"/>
                    </a:lnTo>
                    <a:lnTo>
                      <a:pt x="991" y="2"/>
                    </a:lnTo>
                    <a:lnTo>
                      <a:pt x="1004" y="2"/>
                    </a:lnTo>
                    <a:lnTo>
                      <a:pt x="1018" y="2"/>
                    </a:lnTo>
                    <a:lnTo>
                      <a:pt x="1032" y="2"/>
                    </a:lnTo>
                    <a:lnTo>
                      <a:pt x="1046" y="2"/>
                    </a:lnTo>
                    <a:lnTo>
                      <a:pt x="1061" y="2"/>
                    </a:lnTo>
                    <a:lnTo>
                      <a:pt x="1075" y="2"/>
                    </a:lnTo>
                    <a:lnTo>
                      <a:pt x="1089" y="2"/>
                    </a:lnTo>
                    <a:lnTo>
                      <a:pt x="1104" y="2"/>
                    </a:lnTo>
                    <a:lnTo>
                      <a:pt x="1120" y="2"/>
                    </a:lnTo>
                    <a:lnTo>
                      <a:pt x="1133" y="2"/>
                    </a:lnTo>
                    <a:lnTo>
                      <a:pt x="1148" y="2"/>
                    </a:lnTo>
                    <a:lnTo>
                      <a:pt x="1163" y="2"/>
                    </a:lnTo>
                    <a:lnTo>
                      <a:pt x="1177" y="2"/>
                    </a:lnTo>
                    <a:lnTo>
                      <a:pt x="1192" y="2"/>
                    </a:lnTo>
                    <a:lnTo>
                      <a:pt x="1207" y="2"/>
                    </a:lnTo>
                    <a:lnTo>
                      <a:pt x="1222" y="2"/>
                    </a:lnTo>
                    <a:lnTo>
                      <a:pt x="1236" y="2"/>
                    </a:lnTo>
                    <a:lnTo>
                      <a:pt x="1250" y="2"/>
                    </a:lnTo>
                    <a:lnTo>
                      <a:pt x="1264" y="2"/>
                    </a:lnTo>
                    <a:lnTo>
                      <a:pt x="1278" y="2"/>
                    </a:lnTo>
                    <a:lnTo>
                      <a:pt x="1291" y="2"/>
                    </a:lnTo>
                    <a:lnTo>
                      <a:pt x="1305" y="2"/>
                    </a:lnTo>
                    <a:lnTo>
                      <a:pt x="1317" y="2"/>
                    </a:lnTo>
                    <a:lnTo>
                      <a:pt x="1330" y="2"/>
                    </a:lnTo>
                    <a:lnTo>
                      <a:pt x="1344" y="2"/>
                    </a:lnTo>
                    <a:lnTo>
                      <a:pt x="1356" y="2"/>
                    </a:lnTo>
                    <a:lnTo>
                      <a:pt x="1368" y="2"/>
                    </a:lnTo>
                    <a:lnTo>
                      <a:pt x="1378" y="2"/>
                    </a:lnTo>
                    <a:lnTo>
                      <a:pt x="1390" y="2"/>
                    </a:lnTo>
                    <a:lnTo>
                      <a:pt x="1401" y="2"/>
                    </a:lnTo>
                    <a:lnTo>
                      <a:pt x="1413" y="2"/>
                    </a:lnTo>
                    <a:lnTo>
                      <a:pt x="1423" y="2"/>
                    </a:lnTo>
                    <a:lnTo>
                      <a:pt x="1433" y="2"/>
                    </a:lnTo>
                    <a:lnTo>
                      <a:pt x="1443" y="2"/>
                    </a:lnTo>
                    <a:lnTo>
                      <a:pt x="1451" y="2"/>
                    </a:lnTo>
                    <a:lnTo>
                      <a:pt x="1459" y="2"/>
                    </a:lnTo>
                    <a:lnTo>
                      <a:pt x="1468" y="2"/>
                    </a:lnTo>
                    <a:lnTo>
                      <a:pt x="1475" y="2"/>
                    </a:lnTo>
                    <a:lnTo>
                      <a:pt x="1482" y="2"/>
                    </a:lnTo>
                    <a:lnTo>
                      <a:pt x="1488" y="2"/>
                    </a:lnTo>
                    <a:lnTo>
                      <a:pt x="1495" y="2"/>
                    </a:lnTo>
                    <a:lnTo>
                      <a:pt x="1499" y="2"/>
                    </a:lnTo>
                    <a:lnTo>
                      <a:pt x="1504" y="2"/>
                    </a:lnTo>
                    <a:lnTo>
                      <a:pt x="1507" y="2"/>
                    </a:lnTo>
                    <a:lnTo>
                      <a:pt x="1511" y="2"/>
                    </a:lnTo>
                    <a:lnTo>
                      <a:pt x="1515" y="2"/>
                    </a:lnTo>
                    <a:lnTo>
                      <a:pt x="1518" y="4"/>
                    </a:lnTo>
                    <a:lnTo>
                      <a:pt x="1518" y="20"/>
                    </a:lnTo>
                    <a:lnTo>
                      <a:pt x="1517" y="20"/>
                    </a:lnTo>
                    <a:lnTo>
                      <a:pt x="1515" y="20"/>
                    </a:lnTo>
                    <a:lnTo>
                      <a:pt x="1512" y="20"/>
                    </a:lnTo>
                    <a:lnTo>
                      <a:pt x="1510" y="20"/>
                    </a:lnTo>
                    <a:lnTo>
                      <a:pt x="1504" y="20"/>
                    </a:lnTo>
                    <a:lnTo>
                      <a:pt x="1499" y="20"/>
                    </a:lnTo>
                    <a:lnTo>
                      <a:pt x="1494" y="20"/>
                    </a:lnTo>
                    <a:lnTo>
                      <a:pt x="1487" y="20"/>
                    </a:lnTo>
                    <a:lnTo>
                      <a:pt x="1479" y="20"/>
                    </a:lnTo>
                    <a:lnTo>
                      <a:pt x="1471" y="20"/>
                    </a:lnTo>
                    <a:lnTo>
                      <a:pt x="1462" y="20"/>
                    </a:lnTo>
                    <a:lnTo>
                      <a:pt x="1453" y="20"/>
                    </a:lnTo>
                    <a:lnTo>
                      <a:pt x="1443" y="20"/>
                    </a:lnTo>
                    <a:lnTo>
                      <a:pt x="1432" y="20"/>
                    </a:lnTo>
                    <a:lnTo>
                      <a:pt x="1420" y="20"/>
                    </a:lnTo>
                    <a:lnTo>
                      <a:pt x="1409" y="20"/>
                    </a:lnTo>
                    <a:lnTo>
                      <a:pt x="1396" y="20"/>
                    </a:lnTo>
                    <a:lnTo>
                      <a:pt x="1382" y="20"/>
                    </a:lnTo>
                    <a:lnTo>
                      <a:pt x="1368" y="20"/>
                    </a:lnTo>
                    <a:lnTo>
                      <a:pt x="1354" y="20"/>
                    </a:lnTo>
                    <a:lnTo>
                      <a:pt x="1340" y="20"/>
                    </a:lnTo>
                    <a:lnTo>
                      <a:pt x="1326" y="21"/>
                    </a:lnTo>
                    <a:lnTo>
                      <a:pt x="1311" y="21"/>
                    </a:lnTo>
                    <a:lnTo>
                      <a:pt x="1297" y="21"/>
                    </a:lnTo>
                    <a:lnTo>
                      <a:pt x="1281" y="21"/>
                    </a:lnTo>
                    <a:lnTo>
                      <a:pt x="1264" y="21"/>
                    </a:lnTo>
                    <a:lnTo>
                      <a:pt x="1248" y="21"/>
                    </a:lnTo>
                    <a:lnTo>
                      <a:pt x="1232" y="21"/>
                    </a:lnTo>
                    <a:lnTo>
                      <a:pt x="1215" y="21"/>
                    </a:lnTo>
                    <a:lnTo>
                      <a:pt x="1199" y="22"/>
                    </a:lnTo>
                    <a:lnTo>
                      <a:pt x="1183" y="22"/>
                    </a:lnTo>
                    <a:lnTo>
                      <a:pt x="1167" y="22"/>
                    </a:lnTo>
                    <a:lnTo>
                      <a:pt x="1149" y="22"/>
                    </a:lnTo>
                    <a:lnTo>
                      <a:pt x="1133" y="22"/>
                    </a:lnTo>
                    <a:lnTo>
                      <a:pt x="1116" y="22"/>
                    </a:lnTo>
                    <a:lnTo>
                      <a:pt x="1099" y="22"/>
                    </a:lnTo>
                    <a:lnTo>
                      <a:pt x="1083" y="22"/>
                    </a:lnTo>
                    <a:lnTo>
                      <a:pt x="1066" y="22"/>
                    </a:lnTo>
                    <a:lnTo>
                      <a:pt x="1050" y="22"/>
                    </a:lnTo>
                    <a:lnTo>
                      <a:pt x="1035" y="24"/>
                    </a:lnTo>
                    <a:lnTo>
                      <a:pt x="1019" y="24"/>
                    </a:lnTo>
                    <a:lnTo>
                      <a:pt x="1003" y="24"/>
                    </a:lnTo>
                    <a:lnTo>
                      <a:pt x="988" y="24"/>
                    </a:lnTo>
                    <a:lnTo>
                      <a:pt x="973" y="24"/>
                    </a:lnTo>
                    <a:lnTo>
                      <a:pt x="959" y="24"/>
                    </a:lnTo>
                    <a:lnTo>
                      <a:pt x="945" y="24"/>
                    </a:lnTo>
                    <a:lnTo>
                      <a:pt x="931" y="24"/>
                    </a:lnTo>
                    <a:lnTo>
                      <a:pt x="918" y="24"/>
                    </a:lnTo>
                    <a:lnTo>
                      <a:pt x="905" y="24"/>
                    </a:lnTo>
                    <a:lnTo>
                      <a:pt x="893" y="24"/>
                    </a:lnTo>
                    <a:lnTo>
                      <a:pt x="881" y="24"/>
                    </a:lnTo>
                    <a:lnTo>
                      <a:pt x="870" y="24"/>
                    </a:lnTo>
                    <a:lnTo>
                      <a:pt x="859" y="24"/>
                    </a:lnTo>
                    <a:lnTo>
                      <a:pt x="850" y="24"/>
                    </a:lnTo>
                    <a:lnTo>
                      <a:pt x="841" y="24"/>
                    </a:lnTo>
                    <a:lnTo>
                      <a:pt x="833" y="24"/>
                    </a:lnTo>
                    <a:lnTo>
                      <a:pt x="823" y="24"/>
                    </a:lnTo>
                    <a:lnTo>
                      <a:pt x="817" y="24"/>
                    </a:lnTo>
                    <a:lnTo>
                      <a:pt x="810" y="24"/>
                    </a:lnTo>
                    <a:lnTo>
                      <a:pt x="804" y="24"/>
                    </a:lnTo>
                    <a:lnTo>
                      <a:pt x="800" y="24"/>
                    </a:lnTo>
                    <a:lnTo>
                      <a:pt x="796" y="24"/>
                    </a:lnTo>
                    <a:lnTo>
                      <a:pt x="794" y="24"/>
                    </a:lnTo>
                    <a:lnTo>
                      <a:pt x="792" y="24"/>
                    </a:lnTo>
                    <a:lnTo>
                      <a:pt x="790" y="22"/>
                    </a:lnTo>
                    <a:lnTo>
                      <a:pt x="787" y="22"/>
                    </a:lnTo>
                    <a:lnTo>
                      <a:pt x="783" y="22"/>
                    </a:lnTo>
                    <a:lnTo>
                      <a:pt x="778" y="22"/>
                    </a:lnTo>
                    <a:lnTo>
                      <a:pt x="771" y="22"/>
                    </a:lnTo>
                    <a:lnTo>
                      <a:pt x="764" y="22"/>
                    </a:lnTo>
                    <a:lnTo>
                      <a:pt x="758" y="22"/>
                    </a:lnTo>
                    <a:lnTo>
                      <a:pt x="748" y="22"/>
                    </a:lnTo>
                    <a:lnTo>
                      <a:pt x="739" y="21"/>
                    </a:lnTo>
                    <a:lnTo>
                      <a:pt x="729" y="21"/>
                    </a:lnTo>
                    <a:lnTo>
                      <a:pt x="717" y="21"/>
                    </a:lnTo>
                    <a:lnTo>
                      <a:pt x="707" y="21"/>
                    </a:lnTo>
                    <a:lnTo>
                      <a:pt x="695" y="21"/>
                    </a:lnTo>
                    <a:lnTo>
                      <a:pt x="682" y="21"/>
                    </a:lnTo>
                    <a:lnTo>
                      <a:pt x="669" y="21"/>
                    </a:lnTo>
                    <a:lnTo>
                      <a:pt x="656" y="21"/>
                    </a:lnTo>
                    <a:lnTo>
                      <a:pt x="641" y="21"/>
                    </a:lnTo>
                    <a:lnTo>
                      <a:pt x="626" y="21"/>
                    </a:lnTo>
                    <a:lnTo>
                      <a:pt x="610" y="21"/>
                    </a:lnTo>
                    <a:lnTo>
                      <a:pt x="595" y="21"/>
                    </a:lnTo>
                    <a:lnTo>
                      <a:pt x="578" y="21"/>
                    </a:lnTo>
                    <a:lnTo>
                      <a:pt x="562" y="21"/>
                    </a:lnTo>
                    <a:lnTo>
                      <a:pt x="544" y="21"/>
                    </a:lnTo>
                    <a:lnTo>
                      <a:pt x="528" y="21"/>
                    </a:lnTo>
                    <a:lnTo>
                      <a:pt x="511" y="21"/>
                    </a:lnTo>
                    <a:lnTo>
                      <a:pt x="493" y="21"/>
                    </a:lnTo>
                    <a:lnTo>
                      <a:pt x="475" y="21"/>
                    </a:lnTo>
                    <a:lnTo>
                      <a:pt x="457" y="21"/>
                    </a:lnTo>
                    <a:lnTo>
                      <a:pt x="438" y="21"/>
                    </a:lnTo>
                    <a:lnTo>
                      <a:pt x="421" y="21"/>
                    </a:lnTo>
                    <a:lnTo>
                      <a:pt x="404" y="21"/>
                    </a:lnTo>
                    <a:lnTo>
                      <a:pt x="386" y="21"/>
                    </a:lnTo>
                    <a:lnTo>
                      <a:pt x="367" y="21"/>
                    </a:lnTo>
                    <a:lnTo>
                      <a:pt x="349" y="21"/>
                    </a:lnTo>
                    <a:lnTo>
                      <a:pt x="330" y="21"/>
                    </a:lnTo>
                    <a:lnTo>
                      <a:pt x="312" y="21"/>
                    </a:lnTo>
                    <a:lnTo>
                      <a:pt x="295" y="21"/>
                    </a:lnTo>
                    <a:lnTo>
                      <a:pt x="278" y="21"/>
                    </a:lnTo>
                    <a:lnTo>
                      <a:pt x="260" y="21"/>
                    </a:lnTo>
                    <a:lnTo>
                      <a:pt x="244" y="21"/>
                    </a:lnTo>
                    <a:lnTo>
                      <a:pt x="227" y="21"/>
                    </a:lnTo>
                    <a:lnTo>
                      <a:pt x="209" y="21"/>
                    </a:lnTo>
                    <a:lnTo>
                      <a:pt x="193" y="21"/>
                    </a:lnTo>
                    <a:lnTo>
                      <a:pt x="178" y="21"/>
                    </a:lnTo>
                    <a:lnTo>
                      <a:pt x="162" y="21"/>
                    </a:lnTo>
                    <a:lnTo>
                      <a:pt x="147" y="21"/>
                    </a:lnTo>
                    <a:lnTo>
                      <a:pt x="134" y="21"/>
                    </a:lnTo>
                    <a:lnTo>
                      <a:pt x="121" y="21"/>
                    </a:lnTo>
                    <a:lnTo>
                      <a:pt x="107" y="21"/>
                    </a:lnTo>
                    <a:lnTo>
                      <a:pt x="95" y="21"/>
                    </a:lnTo>
                    <a:lnTo>
                      <a:pt x="83" y="21"/>
                    </a:lnTo>
                    <a:lnTo>
                      <a:pt x="72" y="21"/>
                    </a:lnTo>
                    <a:lnTo>
                      <a:pt x="60" y="21"/>
                    </a:lnTo>
                    <a:lnTo>
                      <a:pt x="51" y="21"/>
                    </a:lnTo>
                    <a:lnTo>
                      <a:pt x="43" y="21"/>
                    </a:lnTo>
                    <a:lnTo>
                      <a:pt x="35" y="21"/>
                    </a:lnTo>
                    <a:lnTo>
                      <a:pt x="27" y="21"/>
                    </a:lnTo>
                    <a:lnTo>
                      <a:pt x="20" y="21"/>
                    </a:lnTo>
                    <a:lnTo>
                      <a:pt x="15" y="21"/>
                    </a:lnTo>
                    <a:lnTo>
                      <a:pt x="11" y="21"/>
                    </a:lnTo>
                    <a:lnTo>
                      <a:pt x="7" y="21"/>
                    </a:lnTo>
                    <a:lnTo>
                      <a:pt x="4" y="21"/>
                    </a:lnTo>
                    <a:lnTo>
                      <a:pt x="3"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34" name="Freeform 85">
                <a:extLst>
                  <a:ext uri="{FF2B5EF4-FFF2-40B4-BE49-F238E27FC236}">
                    <a16:creationId xmlns:a16="http://schemas.microsoft.com/office/drawing/2014/main" id="{87E0B6D6-7A23-4E73-84FD-0E041B3C31A8}"/>
                  </a:ext>
                </a:extLst>
              </p:cNvPr>
              <p:cNvSpPr>
                <a:spLocks/>
              </p:cNvSpPr>
              <p:nvPr/>
            </p:nvSpPr>
            <p:spPr bwMode="auto">
              <a:xfrm>
                <a:off x="3066" y="913"/>
                <a:ext cx="425" cy="793"/>
              </a:xfrm>
              <a:custGeom>
                <a:avLst/>
                <a:gdLst>
                  <a:gd name="T0" fmla="*/ 1108 w 378"/>
                  <a:gd name="T1" fmla="*/ 325 h 702"/>
                  <a:gd name="T2" fmla="*/ 1067 w 378"/>
                  <a:gd name="T3" fmla="*/ 288 h 702"/>
                  <a:gd name="T4" fmla="*/ 1016 w 378"/>
                  <a:gd name="T5" fmla="*/ 238 h 702"/>
                  <a:gd name="T6" fmla="*/ 964 w 378"/>
                  <a:gd name="T7" fmla="*/ 181 h 702"/>
                  <a:gd name="T8" fmla="*/ 903 w 378"/>
                  <a:gd name="T9" fmla="*/ 123 h 702"/>
                  <a:gd name="T10" fmla="*/ 848 w 378"/>
                  <a:gd name="T11" fmla="*/ 76 h 702"/>
                  <a:gd name="T12" fmla="*/ 803 w 378"/>
                  <a:gd name="T13" fmla="*/ 29 h 702"/>
                  <a:gd name="T14" fmla="*/ 777 w 378"/>
                  <a:gd name="T15" fmla="*/ 18 h 702"/>
                  <a:gd name="T16" fmla="*/ 726 w 378"/>
                  <a:gd name="T17" fmla="*/ 14 h 702"/>
                  <a:gd name="T18" fmla="*/ 663 w 378"/>
                  <a:gd name="T19" fmla="*/ 1 h 702"/>
                  <a:gd name="T20" fmla="*/ 613 w 378"/>
                  <a:gd name="T21" fmla="*/ 1 h 702"/>
                  <a:gd name="T22" fmla="*/ 558 w 378"/>
                  <a:gd name="T23" fmla="*/ 0 h 702"/>
                  <a:gd name="T24" fmla="*/ 511 w 378"/>
                  <a:gd name="T25" fmla="*/ 0 h 702"/>
                  <a:gd name="T26" fmla="*/ 444 w 378"/>
                  <a:gd name="T27" fmla="*/ 0 h 702"/>
                  <a:gd name="T28" fmla="*/ 390 w 378"/>
                  <a:gd name="T29" fmla="*/ 1 h 702"/>
                  <a:gd name="T30" fmla="*/ 364 w 378"/>
                  <a:gd name="T31" fmla="*/ 16 h 702"/>
                  <a:gd name="T32" fmla="*/ 331 w 378"/>
                  <a:gd name="T33" fmla="*/ 53 h 702"/>
                  <a:gd name="T34" fmla="*/ 305 w 378"/>
                  <a:gd name="T35" fmla="*/ 97 h 702"/>
                  <a:gd name="T36" fmla="*/ 278 w 378"/>
                  <a:gd name="T37" fmla="*/ 139 h 702"/>
                  <a:gd name="T38" fmla="*/ 252 w 378"/>
                  <a:gd name="T39" fmla="*/ 181 h 702"/>
                  <a:gd name="T40" fmla="*/ 218 w 378"/>
                  <a:gd name="T41" fmla="*/ 228 h 702"/>
                  <a:gd name="T42" fmla="*/ 186 w 378"/>
                  <a:gd name="T43" fmla="*/ 287 h 702"/>
                  <a:gd name="T44" fmla="*/ 147 w 378"/>
                  <a:gd name="T45" fmla="*/ 329 h 702"/>
                  <a:gd name="T46" fmla="*/ 115 w 378"/>
                  <a:gd name="T47" fmla="*/ 386 h 702"/>
                  <a:gd name="T48" fmla="*/ 86 w 378"/>
                  <a:gd name="T49" fmla="*/ 433 h 702"/>
                  <a:gd name="T50" fmla="*/ 60 w 378"/>
                  <a:gd name="T51" fmla="*/ 479 h 702"/>
                  <a:gd name="T52" fmla="*/ 20 w 378"/>
                  <a:gd name="T53" fmla="*/ 540 h 702"/>
                  <a:gd name="T54" fmla="*/ 0 w 378"/>
                  <a:gd name="T55" fmla="*/ 584 h 702"/>
                  <a:gd name="T56" fmla="*/ 0 w 378"/>
                  <a:gd name="T57" fmla="*/ 615 h 702"/>
                  <a:gd name="T58" fmla="*/ 0 w 378"/>
                  <a:gd name="T59" fmla="*/ 657 h 702"/>
                  <a:gd name="T60" fmla="*/ 0 w 378"/>
                  <a:gd name="T61" fmla="*/ 715 h 702"/>
                  <a:gd name="T62" fmla="*/ 0 w 378"/>
                  <a:gd name="T63" fmla="*/ 785 h 702"/>
                  <a:gd name="T64" fmla="*/ 0 w 378"/>
                  <a:gd name="T65" fmla="*/ 870 h 702"/>
                  <a:gd name="T66" fmla="*/ 0 w 378"/>
                  <a:gd name="T67" fmla="*/ 954 h 702"/>
                  <a:gd name="T68" fmla="*/ 0 w 378"/>
                  <a:gd name="T69" fmla="*/ 1051 h 702"/>
                  <a:gd name="T70" fmla="*/ 0 w 378"/>
                  <a:gd name="T71" fmla="*/ 1145 h 702"/>
                  <a:gd name="T72" fmla="*/ 0 w 378"/>
                  <a:gd name="T73" fmla="*/ 1240 h 702"/>
                  <a:gd name="T74" fmla="*/ 0 w 378"/>
                  <a:gd name="T75" fmla="*/ 1325 h 702"/>
                  <a:gd name="T76" fmla="*/ 0 w 378"/>
                  <a:gd name="T77" fmla="*/ 1413 h 702"/>
                  <a:gd name="T78" fmla="*/ 2 w 378"/>
                  <a:gd name="T79" fmla="*/ 1487 h 702"/>
                  <a:gd name="T80" fmla="*/ 2 w 378"/>
                  <a:gd name="T81" fmla="*/ 1546 h 702"/>
                  <a:gd name="T82" fmla="*/ 3 w 378"/>
                  <a:gd name="T83" fmla="*/ 1594 h 702"/>
                  <a:gd name="T84" fmla="*/ 14 w 378"/>
                  <a:gd name="T85" fmla="*/ 1622 h 702"/>
                  <a:gd name="T86" fmla="*/ 47 w 378"/>
                  <a:gd name="T87" fmla="*/ 1651 h 702"/>
                  <a:gd name="T88" fmla="*/ 101 w 378"/>
                  <a:gd name="T89" fmla="*/ 1678 h 702"/>
                  <a:gd name="T90" fmla="*/ 166 w 378"/>
                  <a:gd name="T91" fmla="*/ 1718 h 702"/>
                  <a:gd name="T92" fmla="*/ 218 w 378"/>
                  <a:gd name="T93" fmla="*/ 1744 h 702"/>
                  <a:gd name="T94" fmla="*/ 285 w 378"/>
                  <a:gd name="T95" fmla="*/ 1780 h 702"/>
                  <a:gd name="T96" fmla="*/ 350 w 378"/>
                  <a:gd name="T97" fmla="*/ 1821 h 702"/>
                  <a:gd name="T98" fmla="*/ 398 w 378"/>
                  <a:gd name="T99" fmla="*/ 1848 h 702"/>
                  <a:gd name="T100" fmla="*/ 416 w 378"/>
                  <a:gd name="T101" fmla="*/ 2082 h 702"/>
                  <a:gd name="T102" fmla="*/ 42 w 378"/>
                  <a:gd name="T103" fmla="*/ 607 h 702"/>
                  <a:gd name="T104" fmla="*/ 1132 w 378"/>
                  <a:gd name="T105" fmla="*/ 346 h 7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8"/>
                  <a:gd name="T160" fmla="*/ 0 h 702"/>
                  <a:gd name="T161" fmla="*/ 378 w 378"/>
                  <a:gd name="T162" fmla="*/ 702 h 7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8" h="702">
                    <a:moveTo>
                      <a:pt x="378" y="117"/>
                    </a:moveTo>
                    <a:lnTo>
                      <a:pt x="376" y="116"/>
                    </a:lnTo>
                    <a:lnTo>
                      <a:pt x="373" y="112"/>
                    </a:lnTo>
                    <a:lnTo>
                      <a:pt x="370" y="109"/>
                    </a:lnTo>
                    <a:lnTo>
                      <a:pt x="368" y="108"/>
                    </a:lnTo>
                    <a:lnTo>
                      <a:pt x="364" y="104"/>
                    </a:lnTo>
                    <a:lnTo>
                      <a:pt x="361" y="101"/>
                    </a:lnTo>
                    <a:lnTo>
                      <a:pt x="357" y="97"/>
                    </a:lnTo>
                    <a:lnTo>
                      <a:pt x="353" y="93"/>
                    </a:lnTo>
                    <a:lnTo>
                      <a:pt x="349" y="88"/>
                    </a:lnTo>
                    <a:lnTo>
                      <a:pt x="345" y="84"/>
                    </a:lnTo>
                    <a:lnTo>
                      <a:pt x="339" y="80"/>
                    </a:lnTo>
                    <a:lnTo>
                      <a:pt x="335" y="75"/>
                    </a:lnTo>
                    <a:lnTo>
                      <a:pt x="330" y="71"/>
                    </a:lnTo>
                    <a:lnTo>
                      <a:pt x="326" y="67"/>
                    </a:lnTo>
                    <a:lnTo>
                      <a:pt x="321" y="61"/>
                    </a:lnTo>
                    <a:lnTo>
                      <a:pt x="315" y="56"/>
                    </a:lnTo>
                    <a:lnTo>
                      <a:pt x="310" y="50"/>
                    </a:lnTo>
                    <a:lnTo>
                      <a:pt x="306" y="46"/>
                    </a:lnTo>
                    <a:lnTo>
                      <a:pt x="301" y="41"/>
                    </a:lnTo>
                    <a:lnTo>
                      <a:pt x="297" y="37"/>
                    </a:lnTo>
                    <a:lnTo>
                      <a:pt x="291" y="32"/>
                    </a:lnTo>
                    <a:lnTo>
                      <a:pt x="287" y="29"/>
                    </a:lnTo>
                    <a:lnTo>
                      <a:pt x="283" y="25"/>
                    </a:lnTo>
                    <a:lnTo>
                      <a:pt x="279" y="21"/>
                    </a:lnTo>
                    <a:lnTo>
                      <a:pt x="276" y="18"/>
                    </a:lnTo>
                    <a:lnTo>
                      <a:pt x="272" y="16"/>
                    </a:lnTo>
                    <a:lnTo>
                      <a:pt x="268" y="10"/>
                    </a:lnTo>
                    <a:lnTo>
                      <a:pt x="266" y="9"/>
                    </a:lnTo>
                    <a:lnTo>
                      <a:pt x="263" y="8"/>
                    </a:lnTo>
                    <a:lnTo>
                      <a:pt x="262" y="8"/>
                    </a:lnTo>
                    <a:lnTo>
                      <a:pt x="259" y="6"/>
                    </a:lnTo>
                    <a:lnTo>
                      <a:pt x="256" y="5"/>
                    </a:lnTo>
                    <a:lnTo>
                      <a:pt x="252" y="5"/>
                    </a:lnTo>
                    <a:lnTo>
                      <a:pt x="248" y="5"/>
                    </a:lnTo>
                    <a:lnTo>
                      <a:pt x="243" y="4"/>
                    </a:lnTo>
                    <a:lnTo>
                      <a:pt x="239" y="4"/>
                    </a:lnTo>
                    <a:lnTo>
                      <a:pt x="233" y="2"/>
                    </a:lnTo>
                    <a:lnTo>
                      <a:pt x="228" y="2"/>
                    </a:lnTo>
                    <a:lnTo>
                      <a:pt x="221" y="1"/>
                    </a:lnTo>
                    <a:lnTo>
                      <a:pt x="216" y="1"/>
                    </a:lnTo>
                    <a:lnTo>
                      <a:pt x="212" y="1"/>
                    </a:lnTo>
                    <a:lnTo>
                      <a:pt x="209" y="1"/>
                    </a:lnTo>
                    <a:lnTo>
                      <a:pt x="205" y="1"/>
                    </a:lnTo>
                    <a:lnTo>
                      <a:pt x="203" y="1"/>
                    </a:lnTo>
                    <a:lnTo>
                      <a:pt x="196" y="1"/>
                    </a:lnTo>
                    <a:lnTo>
                      <a:pt x="191" y="1"/>
                    </a:lnTo>
                    <a:lnTo>
                      <a:pt x="187" y="0"/>
                    </a:lnTo>
                    <a:lnTo>
                      <a:pt x="184" y="0"/>
                    </a:lnTo>
                    <a:lnTo>
                      <a:pt x="180" y="0"/>
                    </a:lnTo>
                    <a:lnTo>
                      <a:pt x="177" y="0"/>
                    </a:lnTo>
                    <a:lnTo>
                      <a:pt x="170" y="0"/>
                    </a:lnTo>
                    <a:lnTo>
                      <a:pt x="165" y="0"/>
                    </a:lnTo>
                    <a:lnTo>
                      <a:pt x="158" y="0"/>
                    </a:lnTo>
                    <a:lnTo>
                      <a:pt x="153" y="0"/>
                    </a:lnTo>
                    <a:lnTo>
                      <a:pt x="148" y="0"/>
                    </a:lnTo>
                    <a:lnTo>
                      <a:pt x="144" y="0"/>
                    </a:lnTo>
                    <a:lnTo>
                      <a:pt x="138" y="0"/>
                    </a:lnTo>
                    <a:lnTo>
                      <a:pt x="134" y="0"/>
                    </a:lnTo>
                    <a:lnTo>
                      <a:pt x="130" y="1"/>
                    </a:lnTo>
                    <a:lnTo>
                      <a:pt x="128" y="1"/>
                    </a:lnTo>
                    <a:lnTo>
                      <a:pt x="122" y="2"/>
                    </a:lnTo>
                    <a:lnTo>
                      <a:pt x="121" y="5"/>
                    </a:lnTo>
                    <a:lnTo>
                      <a:pt x="120" y="5"/>
                    </a:lnTo>
                    <a:lnTo>
                      <a:pt x="118" y="6"/>
                    </a:lnTo>
                    <a:lnTo>
                      <a:pt x="117" y="10"/>
                    </a:lnTo>
                    <a:lnTo>
                      <a:pt x="114" y="14"/>
                    </a:lnTo>
                    <a:lnTo>
                      <a:pt x="111" y="18"/>
                    </a:lnTo>
                    <a:lnTo>
                      <a:pt x="107" y="24"/>
                    </a:lnTo>
                    <a:lnTo>
                      <a:pt x="106" y="25"/>
                    </a:lnTo>
                    <a:lnTo>
                      <a:pt x="103" y="29"/>
                    </a:lnTo>
                    <a:lnTo>
                      <a:pt x="102" y="32"/>
                    </a:lnTo>
                    <a:lnTo>
                      <a:pt x="101" y="36"/>
                    </a:lnTo>
                    <a:lnTo>
                      <a:pt x="98" y="38"/>
                    </a:lnTo>
                    <a:lnTo>
                      <a:pt x="95" y="42"/>
                    </a:lnTo>
                    <a:lnTo>
                      <a:pt x="93" y="46"/>
                    </a:lnTo>
                    <a:lnTo>
                      <a:pt x="91" y="49"/>
                    </a:lnTo>
                    <a:lnTo>
                      <a:pt x="87" y="53"/>
                    </a:lnTo>
                    <a:lnTo>
                      <a:pt x="86" y="57"/>
                    </a:lnTo>
                    <a:lnTo>
                      <a:pt x="83" y="61"/>
                    </a:lnTo>
                    <a:lnTo>
                      <a:pt x="81" y="65"/>
                    </a:lnTo>
                    <a:lnTo>
                      <a:pt x="78" y="69"/>
                    </a:lnTo>
                    <a:lnTo>
                      <a:pt x="75" y="73"/>
                    </a:lnTo>
                    <a:lnTo>
                      <a:pt x="73" y="77"/>
                    </a:lnTo>
                    <a:lnTo>
                      <a:pt x="70" y="83"/>
                    </a:lnTo>
                    <a:lnTo>
                      <a:pt x="67" y="87"/>
                    </a:lnTo>
                    <a:lnTo>
                      <a:pt x="65" y="92"/>
                    </a:lnTo>
                    <a:lnTo>
                      <a:pt x="62" y="96"/>
                    </a:lnTo>
                    <a:lnTo>
                      <a:pt x="59" y="100"/>
                    </a:lnTo>
                    <a:lnTo>
                      <a:pt x="55" y="104"/>
                    </a:lnTo>
                    <a:lnTo>
                      <a:pt x="52" y="108"/>
                    </a:lnTo>
                    <a:lnTo>
                      <a:pt x="50" y="112"/>
                    </a:lnTo>
                    <a:lnTo>
                      <a:pt x="47" y="117"/>
                    </a:lnTo>
                    <a:lnTo>
                      <a:pt x="44" y="122"/>
                    </a:lnTo>
                    <a:lnTo>
                      <a:pt x="42" y="126"/>
                    </a:lnTo>
                    <a:lnTo>
                      <a:pt x="39" y="130"/>
                    </a:lnTo>
                    <a:lnTo>
                      <a:pt x="36" y="135"/>
                    </a:lnTo>
                    <a:lnTo>
                      <a:pt x="34" y="139"/>
                    </a:lnTo>
                    <a:lnTo>
                      <a:pt x="31" y="143"/>
                    </a:lnTo>
                    <a:lnTo>
                      <a:pt x="28" y="146"/>
                    </a:lnTo>
                    <a:lnTo>
                      <a:pt x="27" y="150"/>
                    </a:lnTo>
                    <a:lnTo>
                      <a:pt x="24" y="154"/>
                    </a:lnTo>
                    <a:lnTo>
                      <a:pt x="22" y="158"/>
                    </a:lnTo>
                    <a:lnTo>
                      <a:pt x="20" y="162"/>
                    </a:lnTo>
                    <a:lnTo>
                      <a:pt x="18" y="166"/>
                    </a:lnTo>
                    <a:lnTo>
                      <a:pt x="14" y="171"/>
                    </a:lnTo>
                    <a:lnTo>
                      <a:pt x="11" y="178"/>
                    </a:lnTo>
                    <a:lnTo>
                      <a:pt x="7" y="183"/>
                    </a:lnTo>
                    <a:lnTo>
                      <a:pt x="6" y="189"/>
                    </a:lnTo>
                    <a:lnTo>
                      <a:pt x="3" y="193"/>
                    </a:lnTo>
                    <a:lnTo>
                      <a:pt x="2" y="195"/>
                    </a:lnTo>
                    <a:lnTo>
                      <a:pt x="0" y="198"/>
                    </a:lnTo>
                    <a:lnTo>
                      <a:pt x="0" y="201"/>
                    </a:lnTo>
                    <a:lnTo>
                      <a:pt x="0" y="202"/>
                    </a:lnTo>
                    <a:lnTo>
                      <a:pt x="0" y="206"/>
                    </a:lnTo>
                    <a:lnTo>
                      <a:pt x="0" y="207"/>
                    </a:lnTo>
                    <a:lnTo>
                      <a:pt x="0" y="211"/>
                    </a:lnTo>
                    <a:lnTo>
                      <a:pt x="0" y="214"/>
                    </a:lnTo>
                    <a:lnTo>
                      <a:pt x="0" y="218"/>
                    </a:lnTo>
                    <a:lnTo>
                      <a:pt x="0" y="222"/>
                    </a:lnTo>
                    <a:lnTo>
                      <a:pt x="0" y="226"/>
                    </a:lnTo>
                    <a:lnTo>
                      <a:pt x="0" y="231"/>
                    </a:lnTo>
                    <a:lnTo>
                      <a:pt x="0" y="237"/>
                    </a:lnTo>
                    <a:lnTo>
                      <a:pt x="0" y="242"/>
                    </a:lnTo>
                    <a:lnTo>
                      <a:pt x="0" y="247"/>
                    </a:lnTo>
                    <a:lnTo>
                      <a:pt x="0" y="253"/>
                    </a:lnTo>
                    <a:lnTo>
                      <a:pt x="0" y="260"/>
                    </a:lnTo>
                    <a:lnTo>
                      <a:pt x="0" y="266"/>
                    </a:lnTo>
                    <a:lnTo>
                      <a:pt x="0" y="272"/>
                    </a:lnTo>
                    <a:lnTo>
                      <a:pt x="0" y="278"/>
                    </a:lnTo>
                    <a:lnTo>
                      <a:pt x="0" y="286"/>
                    </a:lnTo>
                    <a:lnTo>
                      <a:pt x="0" y="293"/>
                    </a:lnTo>
                    <a:lnTo>
                      <a:pt x="0" y="300"/>
                    </a:lnTo>
                    <a:lnTo>
                      <a:pt x="0" y="308"/>
                    </a:lnTo>
                    <a:lnTo>
                      <a:pt x="0" y="316"/>
                    </a:lnTo>
                    <a:lnTo>
                      <a:pt x="0" y="322"/>
                    </a:lnTo>
                    <a:lnTo>
                      <a:pt x="0" y="331"/>
                    </a:lnTo>
                    <a:lnTo>
                      <a:pt x="0" y="339"/>
                    </a:lnTo>
                    <a:lnTo>
                      <a:pt x="0" y="347"/>
                    </a:lnTo>
                    <a:lnTo>
                      <a:pt x="0" y="355"/>
                    </a:lnTo>
                    <a:lnTo>
                      <a:pt x="0" y="363"/>
                    </a:lnTo>
                    <a:lnTo>
                      <a:pt x="0" y="371"/>
                    </a:lnTo>
                    <a:lnTo>
                      <a:pt x="0" y="379"/>
                    </a:lnTo>
                    <a:lnTo>
                      <a:pt x="0" y="387"/>
                    </a:lnTo>
                    <a:lnTo>
                      <a:pt x="0" y="395"/>
                    </a:lnTo>
                    <a:lnTo>
                      <a:pt x="0" y="402"/>
                    </a:lnTo>
                    <a:lnTo>
                      <a:pt x="0" y="411"/>
                    </a:lnTo>
                    <a:lnTo>
                      <a:pt x="0" y="418"/>
                    </a:lnTo>
                    <a:lnTo>
                      <a:pt x="0" y="426"/>
                    </a:lnTo>
                    <a:lnTo>
                      <a:pt x="0" y="434"/>
                    </a:lnTo>
                    <a:lnTo>
                      <a:pt x="0" y="442"/>
                    </a:lnTo>
                    <a:lnTo>
                      <a:pt x="0" y="448"/>
                    </a:lnTo>
                    <a:lnTo>
                      <a:pt x="0" y="455"/>
                    </a:lnTo>
                    <a:lnTo>
                      <a:pt x="0" y="462"/>
                    </a:lnTo>
                    <a:lnTo>
                      <a:pt x="0" y="470"/>
                    </a:lnTo>
                    <a:lnTo>
                      <a:pt x="0" y="477"/>
                    </a:lnTo>
                    <a:lnTo>
                      <a:pt x="0" y="483"/>
                    </a:lnTo>
                    <a:lnTo>
                      <a:pt x="0" y="490"/>
                    </a:lnTo>
                    <a:lnTo>
                      <a:pt x="2" y="497"/>
                    </a:lnTo>
                    <a:lnTo>
                      <a:pt x="2" y="502"/>
                    </a:lnTo>
                    <a:lnTo>
                      <a:pt x="2" y="507"/>
                    </a:lnTo>
                    <a:lnTo>
                      <a:pt x="2" y="513"/>
                    </a:lnTo>
                    <a:lnTo>
                      <a:pt x="2" y="518"/>
                    </a:lnTo>
                    <a:lnTo>
                      <a:pt x="2" y="522"/>
                    </a:lnTo>
                    <a:lnTo>
                      <a:pt x="2" y="526"/>
                    </a:lnTo>
                    <a:lnTo>
                      <a:pt x="2" y="530"/>
                    </a:lnTo>
                    <a:lnTo>
                      <a:pt x="3" y="534"/>
                    </a:lnTo>
                    <a:lnTo>
                      <a:pt x="3" y="538"/>
                    </a:lnTo>
                    <a:lnTo>
                      <a:pt x="3" y="541"/>
                    </a:lnTo>
                    <a:lnTo>
                      <a:pt x="3" y="544"/>
                    </a:lnTo>
                    <a:lnTo>
                      <a:pt x="3" y="546"/>
                    </a:lnTo>
                    <a:lnTo>
                      <a:pt x="4" y="549"/>
                    </a:lnTo>
                    <a:lnTo>
                      <a:pt x="6" y="550"/>
                    </a:lnTo>
                    <a:lnTo>
                      <a:pt x="7" y="552"/>
                    </a:lnTo>
                    <a:lnTo>
                      <a:pt x="12" y="554"/>
                    </a:lnTo>
                    <a:lnTo>
                      <a:pt x="16" y="557"/>
                    </a:lnTo>
                    <a:lnTo>
                      <a:pt x="20" y="558"/>
                    </a:lnTo>
                    <a:lnTo>
                      <a:pt x="24" y="561"/>
                    </a:lnTo>
                    <a:lnTo>
                      <a:pt x="30" y="565"/>
                    </a:lnTo>
                    <a:lnTo>
                      <a:pt x="34" y="566"/>
                    </a:lnTo>
                    <a:lnTo>
                      <a:pt x="39" y="570"/>
                    </a:lnTo>
                    <a:lnTo>
                      <a:pt x="44" y="573"/>
                    </a:lnTo>
                    <a:lnTo>
                      <a:pt x="51" y="577"/>
                    </a:lnTo>
                    <a:lnTo>
                      <a:pt x="56" y="580"/>
                    </a:lnTo>
                    <a:lnTo>
                      <a:pt x="63" y="584"/>
                    </a:lnTo>
                    <a:lnTo>
                      <a:pt x="66" y="585"/>
                    </a:lnTo>
                    <a:lnTo>
                      <a:pt x="70" y="586"/>
                    </a:lnTo>
                    <a:lnTo>
                      <a:pt x="73" y="589"/>
                    </a:lnTo>
                    <a:lnTo>
                      <a:pt x="77" y="590"/>
                    </a:lnTo>
                    <a:lnTo>
                      <a:pt x="82" y="594"/>
                    </a:lnTo>
                    <a:lnTo>
                      <a:pt x="87" y="597"/>
                    </a:lnTo>
                    <a:lnTo>
                      <a:pt x="94" y="601"/>
                    </a:lnTo>
                    <a:lnTo>
                      <a:pt x="101" y="605"/>
                    </a:lnTo>
                    <a:lnTo>
                      <a:pt x="106" y="608"/>
                    </a:lnTo>
                    <a:lnTo>
                      <a:pt x="111" y="612"/>
                    </a:lnTo>
                    <a:lnTo>
                      <a:pt x="117" y="615"/>
                    </a:lnTo>
                    <a:lnTo>
                      <a:pt x="122" y="617"/>
                    </a:lnTo>
                    <a:lnTo>
                      <a:pt x="126" y="620"/>
                    </a:lnTo>
                    <a:lnTo>
                      <a:pt x="130" y="621"/>
                    </a:lnTo>
                    <a:lnTo>
                      <a:pt x="133" y="624"/>
                    </a:lnTo>
                    <a:lnTo>
                      <a:pt x="137" y="625"/>
                    </a:lnTo>
                    <a:lnTo>
                      <a:pt x="141" y="628"/>
                    </a:lnTo>
                    <a:lnTo>
                      <a:pt x="142" y="629"/>
                    </a:lnTo>
                    <a:lnTo>
                      <a:pt x="140" y="702"/>
                    </a:lnTo>
                    <a:lnTo>
                      <a:pt x="160" y="702"/>
                    </a:lnTo>
                    <a:lnTo>
                      <a:pt x="161" y="619"/>
                    </a:lnTo>
                    <a:lnTo>
                      <a:pt x="22" y="536"/>
                    </a:lnTo>
                    <a:lnTo>
                      <a:pt x="14" y="205"/>
                    </a:lnTo>
                    <a:lnTo>
                      <a:pt x="134" y="18"/>
                    </a:lnTo>
                    <a:lnTo>
                      <a:pt x="256" y="26"/>
                    </a:lnTo>
                    <a:lnTo>
                      <a:pt x="377" y="144"/>
                    </a:lnTo>
                    <a:lnTo>
                      <a:pt x="378" y="11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35" name="Freeform 86">
                <a:extLst>
                  <a:ext uri="{FF2B5EF4-FFF2-40B4-BE49-F238E27FC236}">
                    <a16:creationId xmlns:a16="http://schemas.microsoft.com/office/drawing/2014/main" id="{3FE66A7F-D838-486E-9CE7-CB059B1B928D}"/>
                  </a:ext>
                </a:extLst>
              </p:cNvPr>
              <p:cNvSpPr>
                <a:spLocks/>
              </p:cNvSpPr>
              <p:nvPr/>
            </p:nvSpPr>
            <p:spPr bwMode="auto">
              <a:xfrm>
                <a:off x="3385" y="1532"/>
                <a:ext cx="142" cy="174"/>
              </a:xfrm>
              <a:custGeom>
                <a:avLst/>
                <a:gdLst>
                  <a:gd name="T0" fmla="*/ 377 w 129"/>
                  <a:gd name="T1" fmla="*/ 0 h 157"/>
                  <a:gd name="T2" fmla="*/ 371 w 129"/>
                  <a:gd name="T3" fmla="*/ 0 h 157"/>
                  <a:gd name="T4" fmla="*/ 362 w 129"/>
                  <a:gd name="T5" fmla="*/ 3 h 157"/>
                  <a:gd name="T6" fmla="*/ 349 w 129"/>
                  <a:gd name="T7" fmla="*/ 16 h 157"/>
                  <a:gd name="T8" fmla="*/ 341 w 129"/>
                  <a:gd name="T9" fmla="*/ 20 h 157"/>
                  <a:gd name="T10" fmla="*/ 328 w 129"/>
                  <a:gd name="T11" fmla="*/ 26 h 157"/>
                  <a:gd name="T12" fmla="*/ 321 w 129"/>
                  <a:gd name="T13" fmla="*/ 37 h 157"/>
                  <a:gd name="T14" fmla="*/ 306 w 129"/>
                  <a:gd name="T15" fmla="*/ 47 h 157"/>
                  <a:gd name="T16" fmla="*/ 291 w 129"/>
                  <a:gd name="T17" fmla="*/ 54 h 157"/>
                  <a:gd name="T18" fmla="*/ 273 w 129"/>
                  <a:gd name="T19" fmla="*/ 68 h 157"/>
                  <a:gd name="T20" fmla="*/ 257 w 129"/>
                  <a:gd name="T21" fmla="*/ 78 h 157"/>
                  <a:gd name="T22" fmla="*/ 244 w 129"/>
                  <a:gd name="T23" fmla="*/ 87 h 157"/>
                  <a:gd name="T24" fmla="*/ 226 w 129"/>
                  <a:gd name="T25" fmla="*/ 98 h 157"/>
                  <a:gd name="T26" fmla="*/ 211 w 129"/>
                  <a:gd name="T27" fmla="*/ 110 h 157"/>
                  <a:gd name="T28" fmla="*/ 191 w 129"/>
                  <a:gd name="T29" fmla="*/ 126 h 157"/>
                  <a:gd name="T30" fmla="*/ 178 w 129"/>
                  <a:gd name="T31" fmla="*/ 140 h 157"/>
                  <a:gd name="T32" fmla="*/ 157 w 129"/>
                  <a:gd name="T33" fmla="*/ 148 h 157"/>
                  <a:gd name="T34" fmla="*/ 140 w 129"/>
                  <a:gd name="T35" fmla="*/ 161 h 157"/>
                  <a:gd name="T36" fmla="*/ 124 w 129"/>
                  <a:gd name="T37" fmla="*/ 177 h 157"/>
                  <a:gd name="T38" fmla="*/ 109 w 129"/>
                  <a:gd name="T39" fmla="*/ 184 h 157"/>
                  <a:gd name="T40" fmla="*/ 89 w 129"/>
                  <a:gd name="T41" fmla="*/ 200 h 157"/>
                  <a:gd name="T42" fmla="*/ 78 w 129"/>
                  <a:gd name="T43" fmla="*/ 207 h 157"/>
                  <a:gd name="T44" fmla="*/ 67 w 129"/>
                  <a:gd name="T45" fmla="*/ 223 h 157"/>
                  <a:gd name="T46" fmla="*/ 54 w 129"/>
                  <a:gd name="T47" fmla="*/ 229 h 157"/>
                  <a:gd name="T48" fmla="*/ 42 w 129"/>
                  <a:gd name="T49" fmla="*/ 240 h 157"/>
                  <a:gd name="T50" fmla="*/ 29 w 129"/>
                  <a:gd name="T51" fmla="*/ 246 h 157"/>
                  <a:gd name="T52" fmla="*/ 23 w 129"/>
                  <a:gd name="T53" fmla="*/ 256 h 157"/>
                  <a:gd name="T54" fmla="*/ 14 w 129"/>
                  <a:gd name="T55" fmla="*/ 269 h 157"/>
                  <a:gd name="T56" fmla="*/ 3 w 129"/>
                  <a:gd name="T57" fmla="*/ 277 h 157"/>
                  <a:gd name="T58" fmla="*/ 2 w 129"/>
                  <a:gd name="T59" fmla="*/ 278 h 157"/>
                  <a:gd name="T60" fmla="*/ 0 w 129"/>
                  <a:gd name="T61" fmla="*/ 289 h 157"/>
                  <a:gd name="T62" fmla="*/ 0 w 129"/>
                  <a:gd name="T63" fmla="*/ 302 h 157"/>
                  <a:gd name="T64" fmla="*/ 0 w 129"/>
                  <a:gd name="T65" fmla="*/ 313 h 157"/>
                  <a:gd name="T66" fmla="*/ 0 w 129"/>
                  <a:gd name="T67" fmla="*/ 327 h 157"/>
                  <a:gd name="T68" fmla="*/ 0 w 129"/>
                  <a:gd name="T69" fmla="*/ 345 h 157"/>
                  <a:gd name="T70" fmla="*/ 0 w 129"/>
                  <a:gd name="T71" fmla="*/ 360 h 157"/>
                  <a:gd name="T72" fmla="*/ 0 w 129"/>
                  <a:gd name="T73" fmla="*/ 378 h 157"/>
                  <a:gd name="T74" fmla="*/ 0 w 129"/>
                  <a:gd name="T75" fmla="*/ 391 h 157"/>
                  <a:gd name="T76" fmla="*/ 0 w 129"/>
                  <a:gd name="T77" fmla="*/ 406 h 157"/>
                  <a:gd name="T78" fmla="*/ 0 w 129"/>
                  <a:gd name="T79" fmla="*/ 419 h 157"/>
                  <a:gd name="T80" fmla="*/ 0 w 129"/>
                  <a:gd name="T81" fmla="*/ 432 h 157"/>
                  <a:gd name="T82" fmla="*/ 0 w 129"/>
                  <a:gd name="T83" fmla="*/ 441 h 157"/>
                  <a:gd name="T84" fmla="*/ 0 w 129"/>
                  <a:gd name="T85" fmla="*/ 453 h 157"/>
                  <a:gd name="T86" fmla="*/ 0 w 129"/>
                  <a:gd name="T87" fmla="*/ 457 h 157"/>
                  <a:gd name="T88" fmla="*/ 0 w 129"/>
                  <a:gd name="T89" fmla="*/ 461 h 157"/>
                  <a:gd name="T90" fmla="*/ 69 w 129"/>
                  <a:gd name="T91" fmla="*/ 461 h 157"/>
                  <a:gd name="T92" fmla="*/ 59 w 129"/>
                  <a:gd name="T93" fmla="*/ 303 h 157"/>
                  <a:gd name="T94" fmla="*/ 395 w 129"/>
                  <a:gd name="T95" fmla="*/ 54 h 157"/>
                  <a:gd name="T96" fmla="*/ 377 w 129"/>
                  <a:gd name="T97" fmla="*/ 0 h 157"/>
                  <a:gd name="T98" fmla="*/ 377 w 129"/>
                  <a:gd name="T99" fmla="*/ 0 h 1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
                  <a:gd name="T151" fmla="*/ 0 h 157"/>
                  <a:gd name="T152" fmla="*/ 129 w 129"/>
                  <a:gd name="T153" fmla="*/ 157 h 1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 h="157">
                    <a:moveTo>
                      <a:pt x="124" y="0"/>
                    </a:moveTo>
                    <a:lnTo>
                      <a:pt x="122" y="0"/>
                    </a:lnTo>
                    <a:lnTo>
                      <a:pt x="118" y="3"/>
                    </a:lnTo>
                    <a:lnTo>
                      <a:pt x="114" y="5"/>
                    </a:lnTo>
                    <a:lnTo>
                      <a:pt x="112" y="7"/>
                    </a:lnTo>
                    <a:lnTo>
                      <a:pt x="108" y="9"/>
                    </a:lnTo>
                    <a:lnTo>
                      <a:pt x="105" y="12"/>
                    </a:lnTo>
                    <a:lnTo>
                      <a:pt x="100" y="16"/>
                    </a:lnTo>
                    <a:lnTo>
                      <a:pt x="96" y="19"/>
                    </a:lnTo>
                    <a:lnTo>
                      <a:pt x="90" y="23"/>
                    </a:lnTo>
                    <a:lnTo>
                      <a:pt x="85" y="27"/>
                    </a:lnTo>
                    <a:lnTo>
                      <a:pt x="80" y="29"/>
                    </a:lnTo>
                    <a:lnTo>
                      <a:pt x="74" y="33"/>
                    </a:lnTo>
                    <a:lnTo>
                      <a:pt x="69" y="37"/>
                    </a:lnTo>
                    <a:lnTo>
                      <a:pt x="63" y="43"/>
                    </a:lnTo>
                    <a:lnTo>
                      <a:pt x="58" y="47"/>
                    </a:lnTo>
                    <a:lnTo>
                      <a:pt x="51" y="51"/>
                    </a:lnTo>
                    <a:lnTo>
                      <a:pt x="46" y="55"/>
                    </a:lnTo>
                    <a:lnTo>
                      <a:pt x="41" y="59"/>
                    </a:lnTo>
                    <a:lnTo>
                      <a:pt x="35" y="63"/>
                    </a:lnTo>
                    <a:lnTo>
                      <a:pt x="30" y="67"/>
                    </a:lnTo>
                    <a:lnTo>
                      <a:pt x="26" y="71"/>
                    </a:lnTo>
                    <a:lnTo>
                      <a:pt x="22" y="75"/>
                    </a:lnTo>
                    <a:lnTo>
                      <a:pt x="18" y="78"/>
                    </a:lnTo>
                    <a:lnTo>
                      <a:pt x="14" y="82"/>
                    </a:lnTo>
                    <a:lnTo>
                      <a:pt x="10" y="83"/>
                    </a:lnTo>
                    <a:lnTo>
                      <a:pt x="8" y="87"/>
                    </a:lnTo>
                    <a:lnTo>
                      <a:pt x="4" y="91"/>
                    </a:lnTo>
                    <a:lnTo>
                      <a:pt x="3" y="94"/>
                    </a:lnTo>
                    <a:lnTo>
                      <a:pt x="2" y="95"/>
                    </a:lnTo>
                    <a:lnTo>
                      <a:pt x="0" y="98"/>
                    </a:lnTo>
                    <a:lnTo>
                      <a:pt x="0" y="102"/>
                    </a:lnTo>
                    <a:lnTo>
                      <a:pt x="0" y="107"/>
                    </a:lnTo>
                    <a:lnTo>
                      <a:pt x="0" y="111"/>
                    </a:lnTo>
                    <a:lnTo>
                      <a:pt x="0" y="117"/>
                    </a:lnTo>
                    <a:lnTo>
                      <a:pt x="0" y="122"/>
                    </a:lnTo>
                    <a:lnTo>
                      <a:pt x="0" y="129"/>
                    </a:lnTo>
                    <a:lnTo>
                      <a:pt x="0" y="133"/>
                    </a:lnTo>
                    <a:lnTo>
                      <a:pt x="0" y="138"/>
                    </a:lnTo>
                    <a:lnTo>
                      <a:pt x="0" y="143"/>
                    </a:lnTo>
                    <a:lnTo>
                      <a:pt x="0" y="147"/>
                    </a:lnTo>
                    <a:lnTo>
                      <a:pt x="0" y="150"/>
                    </a:lnTo>
                    <a:lnTo>
                      <a:pt x="0" y="154"/>
                    </a:lnTo>
                    <a:lnTo>
                      <a:pt x="0" y="155"/>
                    </a:lnTo>
                    <a:lnTo>
                      <a:pt x="0" y="157"/>
                    </a:lnTo>
                    <a:lnTo>
                      <a:pt x="23" y="157"/>
                    </a:lnTo>
                    <a:lnTo>
                      <a:pt x="19" y="103"/>
                    </a:lnTo>
                    <a:lnTo>
                      <a:pt x="129" y="19"/>
                    </a:lnTo>
                    <a:lnTo>
                      <a:pt x="12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36" name="Freeform 87">
                <a:extLst>
                  <a:ext uri="{FF2B5EF4-FFF2-40B4-BE49-F238E27FC236}">
                    <a16:creationId xmlns:a16="http://schemas.microsoft.com/office/drawing/2014/main" id="{27A44F04-EE9B-400C-A3A5-CEBFA00C7D5E}"/>
                  </a:ext>
                </a:extLst>
              </p:cNvPr>
              <p:cNvSpPr>
                <a:spLocks/>
              </p:cNvSpPr>
              <p:nvPr/>
            </p:nvSpPr>
            <p:spPr bwMode="auto">
              <a:xfrm>
                <a:off x="3255" y="1615"/>
                <a:ext cx="94" cy="15"/>
              </a:xfrm>
              <a:custGeom>
                <a:avLst/>
                <a:gdLst>
                  <a:gd name="T0" fmla="*/ 0 w 86"/>
                  <a:gd name="T1" fmla="*/ 0 h 22"/>
                  <a:gd name="T2" fmla="*/ 253 w 86"/>
                  <a:gd name="T3" fmla="*/ 1 h 22"/>
                  <a:gd name="T4" fmla="*/ 255 w 86"/>
                  <a:gd name="T5" fmla="*/ 68 h 22"/>
                  <a:gd name="T6" fmla="*/ 2 w 86"/>
                  <a:gd name="T7" fmla="*/ 66 h 22"/>
                  <a:gd name="T8" fmla="*/ 0 w 86"/>
                  <a:gd name="T9" fmla="*/ 0 h 22"/>
                  <a:gd name="T10" fmla="*/ 0 w 86"/>
                  <a:gd name="T11" fmla="*/ 0 h 22"/>
                  <a:gd name="T12" fmla="*/ 0 60000 65536"/>
                  <a:gd name="T13" fmla="*/ 0 60000 65536"/>
                  <a:gd name="T14" fmla="*/ 0 60000 65536"/>
                  <a:gd name="T15" fmla="*/ 0 60000 65536"/>
                  <a:gd name="T16" fmla="*/ 0 60000 65536"/>
                  <a:gd name="T17" fmla="*/ 0 60000 65536"/>
                  <a:gd name="T18" fmla="*/ 0 w 86"/>
                  <a:gd name="T19" fmla="*/ 0 h 22"/>
                  <a:gd name="T20" fmla="*/ 86 w 8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86" h="22">
                    <a:moveTo>
                      <a:pt x="0" y="0"/>
                    </a:moveTo>
                    <a:lnTo>
                      <a:pt x="85" y="1"/>
                    </a:lnTo>
                    <a:lnTo>
                      <a:pt x="86" y="22"/>
                    </a:lnTo>
                    <a:lnTo>
                      <a:pt x="2"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37" name="Freeform 88">
                <a:extLst>
                  <a:ext uri="{FF2B5EF4-FFF2-40B4-BE49-F238E27FC236}">
                    <a16:creationId xmlns:a16="http://schemas.microsoft.com/office/drawing/2014/main" id="{82C20704-5CFB-418A-A64A-86CE4126E721}"/>
                  </a:ext>
                </a:extLst>
              </p:cNvPr>
              <p:cNvSpPr>
                <a:spLocks/>
              </p:cNvSpPr>
              <p:nvPr/>
            </p:nvSpPr>
            <p:spPr bwMode="auto">
              <a:xfrm>
                <a:off x="2949" y="822"/>
                <a:ext cx="318" cy="884"/>
              </a:xfrm>
              <a:custGeom>
                <a:avLst/>
                <a:gdLst>
                  <a:gd name="T0" fmla="*/ 761 w 276"/>
                  <a:gd name="T1" fmla="*/ 0 h 780"/>
                  <a:gd name="T2" fmla="*/ 697 w 276"/>
                  <a:gd name="T3" fmla="*/ 1 h 780"/>
                  <a:gd name="T4" fmla="*/ 620 w 276"/>
                  <a:gd name="T5" fmla="*/ 3 h 780"/>
                  <a:gd name="T6" fmla="*/ 533 w 276"/>
                  <a:gd name="T7" fmla="*/ 14 h 780"/>
                  <a:gd name="T8" fmla="*/ 448 w 276"/>
                  <a:gd name="T9" fmla="*/ 16 h 780"/>
                  <a:gd name="T10" fmla="*/ 357 w 276"/>
                  <a:gd name="T11" fmla="*/ 23 h 780"/>
                  <a:gd name="T12" fmla="*/ 278 w 276"/>
                  <a:gd name="T13" fmla="*/ 26 h 780"/>
                  <a:gd name="T14" fmla="*/ 203 w 276"/>
                  <a:gd name="T15" fmla="*/ 33 h 780"/>
                  <a:gd name="T16" fmla="*/ 134 w 276"/>
                  <a:gd name="T17" fmla="*/ 43 h 780"/>
                  <a:gd name="T18" fmla="*/ 78 w 276"/>
                  <a:gd name="T19" fmla="*/ 98 h 780"/>
                  <a:gd name="T20" fmla="*/ 29 w 276"/>
                  <a:gd name="T21" fmla="*/ 188 h 780"/>
                  <a:gd name="T22" fmla="*/ 3 w 276"/>
                  <a:gd name="T23" fmla="*/ 247 h 780"/>
                  <a:gd name="T24" fmla="*/ 0 w 276"/>
                  <a:gd name="T25" fmla="*/ 357 h 780"/>
                  <a:gd name="T26" fmla="*/ 0 w 276"/>
                  <a:gd name="T27" fmla="*/ 533 h 780"/>
                  <a:gd name="T28" fmla="*/ 0 w 276"/>
                  <a:gd name="T29" fmla="*/ 764 h 780"/>
                  <a:gd name="T30" fmla="*/ 2 w 276"/>
                  <a:gd name="T31" fmla="*/ 1040 h 780"/>
                  <a:gd name="T32" fmla="*/ 3 w 276"/>
                  <a:gd name="T33" fmla="*/ 1319 h 780"/>
                  <a:gd name="T34" fmla="*/ 14 w 276"/>
                  <a:gd name="T35" fmla="*/ 1599 h 780"/>
                  <a:gd name="T36" fmla="*/ 18 w 276"/>
                  <a:gd name="T37" fmla="*/ 1850 h 780"/>
                  <a:gd name="T38" fmla="*/ 20 w 276"/>
                  <a:gd name="T39" fmla="*/ 2056 h 780"/>
                  <a:gd name="T40" fmla="*/ 23 w 276"/>
                  <a:gd name="T41" fmla="*/ 2209 h 780"/>
                  <a:gd name="T42" fmla="*/ 23 w 276"/>
                  <a:gd name="T43" fmla="*/ 2274 h 780"/>
                  <a:gd name="T44" fmla="*/ 78 w 276"/>
                  <a:gd name="T45" fmla="*/ 2245 h 780"/>
                  <a:gd name="T46" fmla="*/ 77 w 276"/>
                  <a:gd name="T47" fmla="*/ 2175 h 780"/>
                  <a:gd name="T48" fmla="*/ 77 w 276"/>
                  <a:gd name="T49" fmla="*/ 2077 h 780"/>
                  <a:gd name="T50" fmla="*/ 69 w 276"/>
                  <a:gd name="T51" fmla="*/ 1960 h 780"/>
                  <a:gd name="T52" fmla="*/ 69 w 276"/>
                  <a:gd name="T53" fmla="*/ 1824 h 780"/>
                  <a:gd name="T54" fmla="*/ 66 w 276"/>
                  <a:gd name="T55" fmla="*/ 1689 h 780"/>
                  <a:gd name="T56" fmla="*/ 66 w 276"/>
                  <a:gd name="T57" fmla="*/ 1552 h 780"/>
                  <a:gd name="T58" fmla="*/ 60 w 276"/>
                  <a:gd name="T59" fmla="*/ 1424 h 780"/>
                  <a:gd name="T60" fmla="*/ 60 w 276"/>
                  <a:gd name="T61" fmla="*/ 1314 h 780"/>
                  <a:gd name="T62" fmla="*/ 54 w 276"/>
                  <a:gd name="T63" fmla="*/ 1229 h 780"/>
                  <a:gd name="T64" fmla="*/ 54 w 276"/>
                  <a:gd name="T65" fmla="*/ 1158 h 780"/>
                  <a:gd name="T66" fmla="*/ 54 w 276"/>
                  <a:gd name="T67" fmla="*/ 1068 h 780"/>
                  <a:gd name="T68" fmla="*/ 54 w 276"/>
                  <a:gd name="T69" fmla="*/ 965 h 780"/>
                  <a:gd name="T70" fmla="*/ 54 w 276"/>
                  <a:gd name="T71" fmla="*/ 843 h 780"/>
                  <a:gd name="T72" fmla="*/ 54 w 276"/>
                  <a:gd name="T73" fmla="*/ 725 h 780"/>
                  <a:gd name="T74" fmla="*/ 54 w 276"/>
                  <a:gd name="T75" fmla="*/ 601 h 780"/>
                  <a:gd name="T76" fmla="*/ 54 w 276"/>
                  <a:gd name="T77" fmla="*/ 488 h 780"/>
                  <a:gd name="T78" fmla="*/ 54 w 276"/>
                  <a:gd name="T79" fmla="*/ 392 h 780"/>
                  <a:gd name="T80" fmla="*/ 54 w 276"/>
                  <a:gd name="T81" fmla="*/ 313 h 780"/>
                  <a:gd name="T82" fmla="*/ 54 w 276"/>
                  <a:gd name="T83" fmla="*/ 252 h 780"/>
                  <a:gd name="T84" fmla="*/ 68 w 276"/>
                  <a:gd name="T85" fmla="*/ 224 h 780"/>
                  <a:gd name="T86" fmla="*/ 112 w 276"/>
                  <a:gd name="T87" fmla="*/ 148 h 780"/>
                  <a:gd name="T88" fmla="*/ 167 w 276"/>
                  <a:gd name="T89" fmla="*/ 98 h 780"/>
                  <a:gd name="T90" fmla="*/ 213 w 276"/>
                  <a:gd name="T91" fmla="*/ 87 h 780"/>
                  <a:gd name="T92" fmla="*/ 274 w 276"/>
                  <a:gd name="T93" fmla="*/ 83 h 780"/>
                  <a:gd name="T94" fmla="*/ 350 w 276"/>
                  <a:gd name="T95" fmla="*/ 78 h 780"/>
                  <a:gd name="T96" fmla="*/ 435 w 276"/>
                  <a:gd name="T97" fmla="*/ 74 h 780"/>
                  <a:gd name="T98" fmla="*/ 530 w 276"/>
                  <a:gd name="T99" fmla="*/ 74 h 780"/>
                  <a:gd name="T100" fmla="*/ 613 w 276"/>
                  <a:gd name="T101" fmla="*/ 69 h 780"/>
                  <a:gd name="T102" fmla="*/ 690 w 276"/>
                  <a:gd name="T103" fmla="*/ 68 h 780"/>
                  <a:gd name="T104" fmla="*/ 748 w 276"/>
                  <a:gd name="T105" fmla="*/ 61 h 780"/>
                  <a:gd name="T106" fmla="*/ 805 w 276"/>
                  <a:gd name="T107" fmla="*/ 61 h 7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6"/>
                  <a:gd name="T163" fmla="*/ 0 h 780"/>
                  <a:gd name="T164" fmla="*/ 276 w 276"/>
                  <a:gd name="T165" fmla="*/ 780 h 7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6" h="780">
                    <a:moveTo>
                      <a:pt x="275" y="0"/>
                    </a:moveTo>
                    <a:lnTo>
                      <a:pt x="274" y="0"/>
                    </a:lnTo>
                    <a:lnTo>
                      <a:pt x="272" y="0"/>
                    </a:lnTo>
                    <a:lnTo>
                      <a:pt x="270" y="0"/>
                    </a:lnTo>
                    <a:lnTo>
                      <a:pt x="266" y="0"/>
                    </a:lnTo>
                    <a:lnTo>
                      <a:pt x="260" y="0"/>
                    </a:lnTo>
                    <a:lnTo>
                      <a:pt x="255" y="1"/>
                    </a:lnTo>
                    <a:lnTo>
                      <a:pt x="251" y="1"/>
                    </a:lnTo>
                    <a:lnTo>
                      <a:pt x="248" y="1"/>
                    </a:lnTo>
                    <a:lnTo>
                      <a:pt x="246" y="1"/>
                    </a:lnTo>
                    <a:lnTo>
                      <a:pt x="242" y="1"/>
                    </a:lnTo>
                    <a:lnTo>
                      <a:pt x="238" y="1"/>
                    </a:lnTo>
                    <a:lnTo>
                      <a:pt x="234" y="1"/>
                    </a:lnTo>
                    <a:lnTo>
                      <a:pt x="230" y="1"/>
                    </a:lnTo>
                    <a:lnTo>
                      <a:pt x="226" y="3"/>
                    </a:lnTo>
                    <a:lnTo>
                      <a:pt x="220" y="3"/>
                    </a:lnTo>
                    <a:lnTo>
                      <a:pt x="216" y="3"/>
                    </a:lnTo>
                    <a:lnTo>
                      <a:pt x="212" y="3"/>
                    </a:lnTo>
                    <a:lnTo>
                      <a:pt x="208" y="4"/>
                    </a:lnTo>
                    <a:lnTo>
                      <a:pt x="203" y="4"/>
                    </a:lnTo>
                    <a:lnTo>
                      <a:pt x="197" y="4"/>
                    </a:lnTo>
                    <a:lnTo>
                      <a:pt x="193" y="4"/>
                    </a:lnTo>
                    <a:lnTo>
                      <a:pt x="188" y="4"/>
                    </a:lnTo>
                    <a:lnTo>
                      <a:pt x="183" y="4"/>
                    </a:lnTo>
                    <a:lnTo>
                      <a:pt x="179" y="5"/>
                    </a:lnTo>
                    <a:lnTo>
                      <a:pt x="173" y="5"/>
                    </a:lnTo>
                    <a:lnTo>
                      <a:pt x="168" y="5"/>
                    </a:lnTo>
                    <a:lnTo>
                      <a:pt x="162" y="5"/>
                    </a:lnTo>
                    <a:lnTo>
                      <a:pt x="158" y="5"/>
                    </a:lnTo>
                    <a:lnTo>
                      <a:pt x="153" y="5"/>
                    </a:lnTo>
                    <a:lnTo>
                      <a:pt x="148" y="7"/>
                    </a:lnTo>
                    <a:lnTo>
                      <a:pt x="142" y="7"/>
                    </a:lnTo>
                    <a:lnTo>
                      <a:pt x="137" y="7"/>
                    </a:lnTo>
                    <a:lnTo>
                      <a:pt x="133" y="7"/>
                    </a:lnTo>
                    <a:lnTo>
                      <a:pt x="128" y="8"/>
                    </a:lnTo>
                    <a:lnTo>
                      <a:pt x="122" y="8"/>
                    </a:lnTo>
                    <a:lnTo>
                      <a:pt x="117" y="8"/>
                    </a:lnTo>
                    <a:lnTo>
                      <a:pt x="113" y="8"/>
                    </a:lnTo>
                    <a:lnTo>
                      <a:pt x="109" y="9"/>
                    </a:lnTo>
                    <a:lnTo>
                      <a:pt x="103" y="9"/>
                    </a:lnTo>
                    <a:lnTo>
                      <a:pt x="99" y="9"/>
                    </a:lnTo>
                    <a:lnTo>
                      <a:pt x="95" y="9"/>
                    </a:lnTo>
                    <a:lnTo>
                      <a:pt x="91" y="11"/>
                    </a:lnTo>
                    <a:lnTo>
                      <a:pt x="87" y="11"/>
                    </a:lnTo>
                    <a:lnTo>
                      <a:pt x="82" y="11"/>
                    </a:lnTo>
                    <a:lnTo>
                      <a:pt x="79" y="11"/>
                    </a:lnTo>
                    <a:lnTo>
                      <a:pt x="75" y="11"/>
                    </a:lnTo>
                    <a:lnTo>
                      <a:pt x="69" y="11"/>
                    </a:lnTo>
                    <a:lnTo>
                      <a:pt x="63" y="12"/>
                    </a:lnTo>
                    <a:lnTo>
                      <a:pt x="58" y="12"/>
                    </a:lnTo>
                    <a:lnTo>
                      <a:pt x="54" y="13"/>
                    </a:lnTo>
                    <a:lnTo>
                      <a:pt x="51" y="13"/>
                    </a:lnTo>
                    <a:lnTo>
                      <a:pt x="50" y="15"/>
                    </a:lnTo>
                    <a:lnTo>
                      <a:pt x="46" y="15"/>
                    </a:lnTo>
                    <a:lnTo>
                      <a:pt x="43" y="16"/>
                    </a:lnTo>
                    <a:lnTo>
                      <a:pt x="40" y="19"/>
                    </a:lnTo>
                    <a:lnTo>
                      <a:pt x="36" y="23"/>
                    </a:lnTo>
                    <a:lnTo>
                      <a:pt x="34" y="25"/>
                    </a:lnTo>
                    <a:lnTo>
                      <a:pt x="31" y="29"/>
                    </a:lnTo>
                    <a:lnTo>
                      <a:pt x="27" y="33"/>
                    </a:lnTo>
                    <a:lnTo>
                      <a:pt x="24" y="39"/>
                    </a:lnTo>
                    <a:lnTo>
                      <a:pt x="22" y="44"/>
                    </a:lnTo>
                    <a:lnTo>
                      <a:pt x="18" y="49"/>
                    </a:lnTo>
                    <a:lnTo>
                      <a:pt x="15" y="53"/>
                    </a:lnTo>
                    <a:lnTo>
                      <a:pt x="12" y="59"/>
                    </a:lnTo>
                    <a:lnTo>
                      <a:pt x="10" y="64"/>
                    </a:lnTo>
                    <a:lnTo>
                      <a:pt x="7" y="70"/>
                    </a:lnTo>
                    <a:lnTo>
                      <a:pt x="6" y="74"/>
                    </a:lnTo>
                    <a:lnTo>
                      <a:pt x="4" y="78"/>
                    </a:lnTo>
                    <a:lnTo>
                      <a:pt x="4" y="79"/>
                    </a:lnTo>
                    <a:lnTo>
                      <a:pt x="3" y="82"/>
                    </a:lnTo>
                    <a:lnTo>
                      <a:pt x="3" y="84"/>
                    </a:lnTo>
                    <a:lnTo>
                      <a:pt x="3" y="88"/>
                    </a:lnTo>
                    <a:lnTo>
                      <a:pt x="2" y="94"/>
                    </a:lnTo>
                    <a:lnTo>
                      <a:pt x="2" y="99"/>
                    </a:lnTo>
                    <a:lnTo>
                      <a:pt x="2" y="106"/>
                    </a:lnTo>
                    <a:lnTo>
                      <a:pt x="2" y="114"/>
                    </a:lnTo>
                    <a:lnTo>
                      <a:pt x="0" y="122"/>
                    </a:lnTo>
                    <a:lnTo>
                      <a:pt x="0" y="130"/>
                    </a:lnTo>
                    <a:lnTo>
                      <a:pt x="0" y="139"/>
                    </a:lnTo>
                    <a:lnTo>
                      <a:pt x="0" y="150"/>
                    </a:lnTo>
                    <a:lnTo>
                      <a:pt x="0" y="161"/>
                    </a:lnTo>
                    <a:lnTo>
                      <a:pt x="0" y="171"/>
                    </a:lnTo>
                    <a:lnTo>
                      <a:pt x="0" y="183"/>
                    </a:lnTo>
                    <a:lnTo>
                      <a:pt x="0" y="195"/>
                    </a:lnTo>
                    <a:lnTo>
                      <a:pt x="0" y="209"/>
                    </a:lnTo>
                    <a:lnTo>
                      <a:pt x="0" y="221"/>
                    </a:lnTo>
                    <a:lnTo>
                      <a:pt x="0" y="234"/>
                    </a:lnTo>
                    <a:lnTo>
                      <a:pt x="0" y="249"/>
                    </a:lnTo>
                    <a:lnTo>
                      <a:pt x="0" y="262"/>
                    </a:lnTo>
                    <a:lnTo>
                      <a:pt x="0" y="277"/>
                    </a:lnTo>
                    <a:lnTo>
                      <a:pt x="0" y="292"/>
                    </a:lnTo>
                    <a:lnTo>
                      <a:pt x="2" y="308"/>
                    </a:lnTo>
                    <a:lnTo>
                      <a:pt x="2" y="323"/>
                    </a:lnTo>
                    <a:lnTo>
                      <a:pt x="2" y="339"/>
                    </a:lnTo>
                    <a:lnTo>
                      <a:pt x="2" y="355"/>
                    </a:lnTo>
                    <a:lnTo>
                      <a:pt x="2" y="371"/>
                    </a:lnTo>
                    <a:lnTo>
                      <a:pt x="2" y="386"/>
                    </a:lnTo>
                    <a:lnTo>
                      <a:pt x="3" y="402"/>
                    </a:lnTo>
                    <a:lnTo>
                      <a:pt x="3" y="418"/>
                    </a:lnTo>
                    <a:lnTo>
                      <a:pt x="3" y="435"/>
                    </a:lnTo>
                    <a:lnTo>
                      <a:pt x="3" y="450"/>
                    </a:lnTo>
                    <a:lnTo>
                      <a:pt x="3" y="466"/>
                    </a:lnTo>
                    <a:lnTo>
                      <a:pt x="3" y="482"/>
                    </a:lnTo>
                    <a:lnTo>
                      <a:pt x="4" y="498"/>
                    </a:lnTo>
                    <a:lnTo>
                      <a:pt x="4" y="514"/>
                    </a:lnTo>
                    <a:lnTo>
                      <a:pt x="4" y="530"/>
                    </a:lnTo>
                    <a:lnTo>
                      <a:pt x="4" y="545"/>
                    </a:lnTo>
                    <a:lnTo>
                      <a:pt x="6" y="561"/>
                    </a:lnTo>
                    <a:lnTo>
                      <a:pt x="6" y="575"/>
                    </a:lnTo>
                    <a:lnTo>
                      <a:pt x="6" y="589"/>
                    </a:lnTo>
                    <a:lnTo>
                      <a:pt x="6" y="603"/>
                    </a:lnTo>
                    <a:lnTo>
                      <a:pt x="6" y="618"/>
                    </a:lnTo>
                    <a:lnTo>
                      <a:pt x="6" y="631"/>
                    </a:lnTo>
                    <a:lnTo>
                      <a:pt x="6" y="644"/>
                    </a:lnTo>
                    <a:lnTo>
                      <a:pt x="6" y="656"/>
                    </a:lnTo>
                    <a:lnTo>
                      <a:pt x="7" y="670"/>
                    </a:lnTo>
                    <a:lnTo>
                      <a:pt x="7" y="681"/>
                    </a:lnTo>
                    <a:lnTo>
                      <a:pt x="7" y="693"/>
                    </a:lnTo>
                    <a:lnTo>
                      <a:pt x="7" y="702"/>
                    </a:lnTo>
                    <a:lnTo>
                      <a:pt x="7" y="713"/>
                    </a:lnTo>
                    <a:lnTo>
                      <a:pt x="7" y="722"/>
                    </a:lnTo>
                    <a:lnTo>
                      <a:pt x="7" y="730"/>
                    </a:lnTo>
                    <a:lnTo>
                      <a:pt x="7" y="739"/>
                    </a:lnTo>
                    <a:lnTo>
                      <a:pt x="8" y="746"/>
                    </a:lnTo>
                    <a:lnTo>
                      <a:pt x="8" y="753"/>
                    </a:lnTo>
                    <a:lnTo>
                      <a:pt x="8" y="760"/>
                    </a:lnTo>
                    <a:lnTo>
                      <a:pt x="8" y="764"/>
                    </a:lnTo>
                    <a:lnTo>
                      <a:pt x="8" y="769"/>
                    </a:lnTo>
                    <a:lnTo>
                      <a:pt x="8" y="772"/>
                    </a:lnTo>
                    <a:lnTo>
                      <a:pt x="8" y="774"/>
                    </a:lnTo>
                    <a:lnTo>
                      <a:pt x="8" y="776"/>
                    </a:lnTo>
                    <a:lnTo>
                      <a:pt x="10" y="777"/>
                    </a:lnTo>
                    <a:lnTo>
                      <a:pt x="27" y="780"/>
                    </a:lnTo>
                    <a:lnTo>
                      <a:pt x="27" y="778"/>
                    </a:lnTo>
                    <a:lnTo>
                      <a:pt x="27" y="777"/>
                    </a:lnTo>
                    <a:lnTo>
                      <a:pt x="27" y="772"/>
                    </a:lnTo>
                    <a:lnTo>
                      <a:pt x="27" y="766"/>
                    </a:lnTo>
                    <a:lnTo>
                      <a:pt x="26" y="764"/>
                    </a:lnTo>
                    <a:lnTo>
                      <a:pt x="26" y="760"/>
                    </a:lnTo>
                    <a:lnTo>
                      <a:pt x="26" y="756"/>
                    </a:lnTo>
                    <a:lnTo>
                      <a:pt x="26" y="752"/>
                    </a:lnTo>
                    <a:lnTo>
                      <a:pt x="26" y="746"/>
                    </a:lnTo>
                    <a:lnTo>
                      <a:pt x="26" y="742"/>
                    </a:lnTo>
                    <a:lnTo>
                      <a:pt x="26" y="737"/>
                    </a:lnTo>
                    <a:lnTo>
                      <a:pt x="26" y="733"/>
                    </a:lnTo>
                    <a:lnTo>
                      <a:pt x="26" y="726"/>
                    </a:lnTo>
                    <a:lnTo>
                      <a:pt x="26" y="721"/>
                    </a:lnTo>
                    <a:lnTo>
                      <a:pt x="26" y="715"/>
                    </a:lnTo>
                    <a:lnTo>
                      <a:pt x="26" y="709"/>
                    </a:lnTo>
                    <a:lnTo>
                      <a:pt x="24" y="702"/>
                    </a:lnTo>
                    <a:lnTo>
                      <a:pt x="24" y="695"/>
                    </a:lnTo>
                    <a:lnTo>
                      <a:pt x="24" y="690"/>
                    </a:lnTo>
                    <a:lnTo>
                      <a:pt x="24" y="683"/>
                    </a:lnTo>
                    <a:lnTo>
                      <a:pt x="24" y="675"/>
                    </a:lnTo>
                    <a:lnTo>
                      <a:pt x="24" y="668"/>
                    </a:lnTo>
                    <a:lnTo>
                      <a:pt x="24" y="660"/>
                    </a:lnTo>
                    <a:lnTo>
                      <a:pt x="24" y="654"/>
                    </a:lnTo>
                    <a:lnTo>
                      <a:pt x="24" y="646"/>
                    </a:lnTo>
                    <a:lnTo>
                      <a:pt x="24" y="638"/>
                    </a:lnTo>
                    <a:lnTo>
                      <a:pt x="24" y="631"/>
                    </a:lnTo>
                    <a:lnTo>
                      <a:pt x="24" y="623"/>
                    </a:lnTo>
                    <a:lnTo>
                      <a:pt x="23" y="615"/>
                    </a:lnTo>
                    <a:lnTo>
                      <a:pt x="23" y="607"/>
                    </a:lnTo>
                    <a:lnTo>
                      <a:pt x="23" y="599"/>
                    </a:lnTo>
                    <a:lnTo>
                      <a:pt x="23" y="592"/>
                    </a:lnTo>
                    <a:lnTo>
                      <a:pt x="22" y="584"/>
                    </a:lnTo>
                    <a:lnTo>
                      <a:pt x="22" y="576"/>
                    </a:lnTo>
                    <a:lnTo>
                      <a:pt x="22" y="568"/>
                    </a:lnTo>
                    <a:lnTo>
                      <a:pt x="22" y="561"/>
                    </a:lnTo>
                    <a:lnTo>
                      <a:pt x="22" y="552"/>
                    </a:lnTo>
                    <a:lnTo>
                      <a:pt x="22" y="545"/>
                    </a:lnTo>
                    <a:lnTo>
                      <a:pt x="22" y="537"/>
                    </a:lnTo>
                    <a:lnTo>
                      <a:pt x="22" y="530"/>
                    </a:lnTo>
                    <a:lnTo>
                      <a:pt x="22" y="522"/>
                    </a:lnTo>
                    <a:lnTo>
                      <a:pt x="22" y="514"/>
                    </a:lnTo>
                    <a:lnTo>
                      <a:pt x="22" y="508"/>
                    </a:lnTo>
                    <a:lnTo>
                      <a:pt x="22" y="501"/>
                    </a:lnTo>
                    <a:lnTo>
                      <a:pt x="20" y="494"/>
                    </a:lnTo>
                    <a:lnTo>
                      <a:pt x="20" y="486"/>
                    </a:lnTo>
                    <a:lnTo>
                      <a:pt x="20" y="480"/>
                    </a:lnTo>
                    <a:lnTo>
                      <a:pt x="20" y="473"/>
                    </a:lnTo>
                    <a:lnTo>
                      <a:pt x="20" y="466"/>
                    </a:lnTo>
                    <a:lnTo>
                      <a:pt x="20" y="461"/>
                    </a:lnTo>
                    <a:lnTo>
                      <a:pt x="20" y="454"/>
                    </a:lnTo>
                    <a:lnTo>
                      <a:pt x="20" y="449"/>
                    </a:lnTo>
                    <a:lnTo>
                      <a:pt x="19" y="443"/>
                    </a:lnTo>
                    <a:lnTo>
                      <a:pt x="19" y="438"/>
                    </a:lnTo>
                    <a:lnTo>
                      <a:pt x="19" y="433"/>
                    </a:lnTo>
                    <a:lnTo>
                      <a:pt x="19" y="427"/>
                    </a:lnTo>
                    <a:lnTo>
                      <a:pt x="19" y="422"/>
                    </a:lnTo>
                    <a:lnTo>
                      <a:pt x="19" y="419"/>
                    </a:lnTo>
                    <a:lnTo>
                      <a:pt x="19" y="415"/>
                    </a:lnTo>
                    <a:lnTo>
                      <a:pt x="19" y="413"/>
                    </a:lnTo>
                    <a:lnTo>
                      <a:pt x="19" y="407"/>
                    </a:lnTo>
                    <a:lnTo>
                      <a:pt x="19" y="403"/>
                    </a:lnTo>
                    <a:lnTo>
                      <a:pt x="19" y="399"/>
                    </a:lnTo>
                    <a:lnTo>
                      <a:pt x="19" y="395"/>
                    </a:lnTo>
                    <a:lnTo>
                      <a:pt x="19" y="391"/>
                    </a:lnTo>
                    <a:lnTo>
                      <a:pt x="19" y="386"/>
                    </a:lnTo>
                    <a:lnTo>
                      <a:pt x="19" y="380"/>
                    </a:lnTo>
                    <a:lnTo>
                      <a:pt x="19" y="376"/>
                    </a:lnTo>
                    <a:lnTo>
                      <a:pt x="19" y="370"/>
                    </a:lnTo>
                    <a:lnTo>
                      <a:pt x="19" y="364"/>
                    </a:lnTo>
                    <a:lnTo>
                      <a:pt x="19" y="359"/>
                    </a:lnTo>
                    <a:lnTo>
                      <a:pt x="19" y="354"/>
                    </a:lnTo>
                    <a:lnTo>
                      <a:pt x="19" y="347"/>
                    </a:lnTo>
                    <a:lnTo>
                      <a:pt x="19" y="340"/>
                    </a:lnTo>
                    <a:lnTo>
                      <a:pt x="19" y="335"/>
                    </a:lnTo>
                    <a:lnTo>
                      <a:pt x="19" y="329"/>
                    </a:lnTo>
                    <a:lnTo>
                      <a:pt x="19" y="321"/>
                    </a:lnTo>
                    <a:lnTo>
                      <a:pt x="19" y="315"/>
                    </a:lnTo>
                    <a:lnTo>
                      <a:pt x="19" y="309"/>
                    </a:lnTo>
                    <a:lnTo>
                      <a:pt x="19" y="303"/>
                    </a:lnTo>
                    <a:lnTo>
                      <a:pt x="19" y="295"/>
                    </a:lnTo>
                    <a:lnTo>
                      <a:pt x="19" y="288"/>
                    </a:lnTo>
                    <a:lnTo>
                      <a:pt x="19" y="281"/>
                    </a:lnTo>
                    <a:lnTo>
                      <a:pt x="19" y="275"/>
                    </a:lnTo>
                    <a:lnTo>
                      <a:pt x="19" y="268"/>
                    </a:lnTo>
                    <a:lnTo>
                      <a:pt x="19" y="261"/>
                    </a:lnTo>
                    <a:lnTo>
                      <a:pt x="19" y="253"/>
                    </a:lnTo>
                    <a:lnTo>
                      <a:pt x="19" y="248"/>
                    </a:lnTo>
                    <a:lnTo>
                      <a:pt x="19" y="240"/>
                    </a:lnTo>
                    <a:lnTo>
                      <a:pt x="19" y="233"/>
                    </a:lnTo>
                    <a:lnTo>
                      <a:pt x="19" y="226"/>
                    </a:lnTo>
                    <a:lnTo>
                      <a:pt x="19" y="220"/>
                    </a:lnTo>
                    <a:lnTo>
                      <a:pt x="19" y="213"/>
                    </a:lnTo>
                    <a:lnTo>
                      <a:pt x="19" y="206"/>
                    </a:lnTo>
                    <a:lnTo>
                      <a:pt x="19" y="200"/>
                    </a:lnTo>
                    <a:lnTo>
                      <a:pt x="19" y="193"/>
                    </a:lnTo>
                    <a:lnTo>
                      <a:pt x="19" y="186"/>
                    </a:lnTo>
                    <a:lnTo>
                      <a:pt x="19" y="179"/>
                    </a:lnTo>
                    <a:lnTo>
                      <a:pt x="19" y="173"/>
                    </a:lnTo>
                    <a:lnTo>
                      <a:pt x="19" y="167"/>
                    </a:lnTo>
                    <a:lnTo>
                      <a:pt x="19" y="161"/>
                    </a:lnTo>
                    <a:lnTo>
                      <a:pt x="19" y="155"/>
                    </a:lnTo>
                    <a:lnTo>
                      <a:pt x="19" y="150"/>
                    </a:lnTo>
                    <a:lnTo>
                      <a:pt x="19" y="145"/>
                    </a:lnTo>
                    <a:lnTo>
                      <a:pt x="19" y="139"/>
                    </a:lnTo>
                    <a:lnTo>
                      <a:pt x="19" y="134"/>
                    </a:lnTo>
                    <a:lnTo>
                      <a:pt x="19" y="128"/>
                    </a:lnTo>
                    <a:lnTo>
                      <a:pt x="19" y="124"/>
                    </a:lnTo>
                    <a:lnTo>
                      <a:pt x="19" y="119"/>
                    </a:lnTo>
                    <a:lnTo>
                      <a:pt x="19" y="114"/>
                    </a:lnTo>
                    <a:lnTo>
                      <a:pt x="19" y="110"/>
                    </a:lnTo>
                    <a:lnTo>
                      <a:pt x="19" y="107"/>
                    </a:lnTo>
                    <a:lnTo>
                      <a:pt x="19" y="103"/>
                    </a:lnTo>
                    <a:lnTo>
                      <a:pt x="19" y="99"/>
                    </a:lnTo>
                    <a:lnTo>
                      <a:pt x="19" y="96"/>
                    </a:lnTo>
                    <a:lnTo>
                      <a:pt x="19" y="94"/>
                    </a:lnTo>
                    <a:lnTo>
                      <a:pt x="19" y="88"/>
                    </a:lnTo>
                    <a:lnTo>
                      <a:pt x="19" y="86"/>
                    </a:lnTo>
                    <a:lnTo>
                      <a:pt x="19" y="83"/>
                    </a:lnTo>
                    <a:lnTo>
                      <a:pt x="20" y="82"/>
                    </a:lnTo>
                    <a:lnTo>
                      <a:pt x="22" y="79"/>
                    </a:lnTo>
                    <a:lnTo>
                      <a:pt x="23" y="76"/>
                    </a:lnTo>
                    <a:lnTo>
                      <a:pt x="24" y="72"/>
                    </a:lnTo>
                    <a:lnTo>
                      <a:pt x="27" y="68"/>
                    </a:lnTo>
                    <a:lnTo>
                      <a:pt x="30" y="64"/>
                    </a:lnTo>
                    <a:lnTo>
                      <a:pt x="32" y="60"/>
                    </a:lnTo>
                    <a:lnTo>
                      <a:pt x="35" y="55"/>
                    </a:lnTo>
                    <a:lnTo>
                      <a:pt x="38" y="51"/>
                    </a:lnTo>
                    <a:lnTo>
                      <a:pt x="42" y="47"/>
                    </a:lnTo>
                    <a:lnTo>
                      <a:pt x="44" y="43"/>
                    </a:lnTo>
                    <a:lnTo>
                      <a:pt x="47" y="39"/>
                    </a:lnTo>
                    <a:lnTo>
                      <a:pt x="50" y="36"/>
                    </a:lnTo>
                    <a:lnTo>
                      <a:pt x="53" y="35"/>
                    </a:lnTo>
                    <a:lnTo>
                      <a:pt x="57" y="33"/>
                    </a:lnTo>
                    <a:lnTo>
                      <a:pt x="57" y="32"/>
                    </a:lnTo>
                    <a:lnTo>
                      <a:pt x="59" y="31"/>
                    </a:lnTo>
                    <a:lnTo>
                      <a:pt x="63" y="31"/>
                    </a:lnTo>
                    <a:lnTo>
                      <a:pt x="67" y="31"/>
                    </a:lnTo>
                    <a:lnTo>
                      <a:pt x="70" y="31"/>
                    </a:lnTo>
                    <a:lnTo>
                      <a:pt x="73" y="29"/>
                    </a:lnTo>
                    <a:lnTo>
                      <a:pt x="77" y="29"/>
                    </a:lnTo>
                    <a:lnTo>
                      <a:pt x="79" y="29"/>
                    </a:lnTo>
                    <a:lnTo>
                      <a:pt x="82" y="28"/>
                    </a:lnTo>
                    <a:lnTo>
                      <a:pt x="86" y="28"/>
                    </a:lnTo>
                    <a:lnTo>
                      <a:pt x="90" y="28"/>
                    </a:lnTo>
                    <a:lnTo>
                      <a:pt x="94" y="28"/>
                    </a:lnTo>
                    <a:lnTo>
                      <a:pt x="98" y="28"/>
                    </a:lnTo>
                    <a:lnTo>
                      <a:pt x="102" y="28"/>
                    </a:lnTo>
                    <a:lnTo>
                      <a:pt x="106" y="27"/>
                    </a:lnTo>
                    <a:lnTo>
                      <a:pt x="112" y="27"/>
                    </a:lnTo>
                    <a:lnTo>
                      <a:pt x="116" y="27"/>
                    </a:lnTo>
                    <a:lnTo>
                      <a:pt x="120" y="27"/>
                    </a:lnTo>
                    <a:lnTo>
                      <a:pt x="125" y="27"/>
                    </a:lnTo>
                    <a:lnTo>
                      <a:pt x="130" y="27"/>
                    </a:lnTo>
                    <a:lnTo>
                      <a:pt x="134" y="27"/>
                    </a:lnTo>
                    <a:lnTo>
                      <a:pt x="140" y="27"/>
                    </a:lnTo>
                    <a:lnTo>
                      <a:pt x="144" y="25"/>
                    </a:lnTo>
                    <a:lnTo>
                      <a:pt x="149" y="25"/>
                    </a:lnTo>
                    <a:lnTo>
                      <a:pt x="154" y="25"/>
                    </a:lnTo>
                    <a:lnTo>
                      <a:pt x="160" y="25"/>
                    </a:lnTo>
                    <a:lnTo>
                      <a:pt x="165" y="25"/>
                    </a:lnTo>
                    <a:lnTo>
                      <a:pt x="171" y="25"/>
                    </a:lnTo>
                    <a:lnTo>
                      <a:pt x="175" y="25"/>
                    </a:lnTo>
                    <a:lnTo>
                      <a:pt x="180" y="25"/>
                    </a:lnTo>
                    <a:lnTo>
                      <a:pt x="184" y="24"/>
                    </a:lnTo>
                    <a:lnTo>
                      <a:pt x="189" y="24"/>
                    </a:lnTo>
                    <a:lnTo>
                      <a:pt x="193" y="24"/>
                    </a:lnTo>
                    <a:lnTo>
                      <a:pt x="199" y="24"/>
                    </a:lnTo>
                    <a:lnTo>
                      <a:pt x="204" y="24"/>
                    </a:lnTo>
                    <a:lnTo>
                      <a:pt x="209" y="24"/>
                    </a:lnTo>
                    <a:lnTo>
                      <a:pt x="213" y="23"/>
                    </a:lnTo>
                    <a:lnTo>
                      <a:pt x="217" y="23"/>
                    </a:lnTo>
                    <a:lnTo>
                      <a:pt x="221" y="23"/>
                    </a:lnTo>
                    <a:lnTo>
                      <a:pt x="227" y="23"/>
                    </a:lnTo>
                    <a:lnTo>
                      <a:pt x="231" y="23"/>
                    </a:lnTo>
                    <a:lnTo>
                      <a:pt x="235" y="23"/>
                    </a:lnTo>
                    <a:lnTo>
                      <a:pt x="239" y="23"/>
                    </a:lnTo>
                    <a:lnTo>
                      <a:pt x="243" y="23"/>
                    </a:lnTo>
                    <a:lnTo>
                      <a:pt x="246" y="21"/>
                    </a:lnTo>
                    <a:lnTo>
                      <a:pt x="250" y="21"/>
                    </a:lnTo>
                    <a:lnTo>
                      <a:pt x="252" y="21"/>
                    </a:lnTo>
                    <a:lnTo>
                      <a:pt x="256" y="21"/>
                    </a:lnTo>
                    <a:lnTo>
                      <a:pt x="262" y="21"/>
                    </a:lnTo>
                    <a:lnTo>
                      <a:pt x="267" y="21"/>
                    </a:lnTo>
                    <a:lnTo>
                      <a:pt x="271" y="21"/>
                    </a:lnTo>
                    <a:lnTo>
                      <a:pt x="274" y="21"/>
                    </a:lnTo>
                    <a:lnTo>
                      <a:pt x="275" y="21"/>
                    </a:lnTo>
                    <a:lnTo>
                      <a:pt x="276" y="21"/>
                    </a:lnTo>
                    <a:lnTo>
                      <a:pt x="275"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38" name="Freeform 89">
                <a:extLst>
                  <a:ext uri="{FF2B5EF4-FFF2-40B4-BE49-F238E27FC236}">
                    <a16:creationId xmlns:a16="http://schemas.microsoft.com/office/drawing/2014/main" id="{7B43E0A4-D28D-4FBA-80BF-439EE87327C3}"/>
                  </a:ext>
                </a:extLst>
              </p:cNvPr>
              <p:cNvSpPr>
                <a:spLocks/>
              </p:cNvSpPr>
              <p:nvPr/>
            </p:nvSpPr>
            <p:spPr bwMode="auto">
              <a:xfrm>
                <a:off x="3043" y="852"/>
                <a:ext cx="35" cy="846"/>
              </a:xfrm>
              <a:custGeom>
                <a:avLst/>
                <a:gdLst>
                  <a:gd name="T0" fmla="*/ 109 w 39"/>
                  <a:gd name="T1" fmla="*/ 26 h 754"/>
                  <a:gd name="T2" fmla="*/ 98 w 39"/>
                  <a:gd name="T3" fmla="*/ 86 h 754"/>
                  <a:gd name="T4" fmla="*/ 90 w 39"/>
                  <a:gd name="T5" fmla="*/ 129 h 754"/>
                  <a:gd name="T6" fmla="*/ 87 w 39"/>
                  <a:gd name="T7" fmla="*/ 178 h 754"/>
                  <a:gd name="T8" fmla="*/ 79 w 39"/>
                  <a:gd name="T9" fmla="*/ 225 h 754"/>
                  <a:gd name="T10" fmla="*/ 76 w 39"/>
                  <a:gd name="T11" fmla="*/ 275 h 754"/>
                  <a:gd name="T12" fmla="*/ 68 w 39"/>
                  <a:gd name="T13" fmla="*/ 329 h 754"/>
                  <a:gd name="T14" fmla="*/ 62 w 39"/>
                  <a:gd name="T15" fmla="*/ 386 h 754"/>
                  <a:gd name="T16" fmla="*/ 55 w 39"/>
                  <a:gd name="T17" fmla="*/ 443 h 754"/>
                  <a:gd name="T18" fmla="*/ 49 w 39"/>
                  <a:gd name="T19" fmla="*/ 499 h 754"/>
                  <a:gd name="T20" fmla="*/ 49 w 39"/>
                  <a:gd name="T21" fmla="*/ 558 h 754"/>
                  <a:gd name="T22" fmla="*/ 47 w 39"/>
                  <a:gd name="T23" fmla="*/ 611 h 754"/>
                  <a:gd name="T24" fmla="*/ 47 w 39"/>
                  <a:gd name="T25" fmla="*/ 663 h 754"/>
                  <a:gd name="T26" fmla="*/ 47 w 39"/>
                  <a:gd name="T27" fmla="*/ 720 h 754"/>
                  <a:gd name="T28" fmla="*/ 47 w 39"/>
                  <a:gd name="T29" fmla="*/ 799 h 754"/>
                  <a:gd name="T30" fmla="*/ 47 w 39"/>
                  <a:gd name="T31" fmla="*/ 891 h 754"/>
                  <a:gd name="T32" fmla="*/ 47 w 39"/>
                  <a:gd name="T33" fmla="*/ 999 h 754"/>
                  <a:gd name="T34" fmla="*/ 49 w 39"/>
                  <a:gd name="T35" fmla="*/ 1125 h 754"/>
                  <a:gd name="T36" fmla="*/ 49 w 39"/>
                  <a:gd name="T37" fmla="*/ 1245 h 754"/>
                  <a:gd name="T38" fmla="*/ 49 w 39"/>
                  <a:gd name="T39" fmla="*/ 1375 h 754"/>
                  <a:gd name="T40" fmla="*/ 55 w 39"/>
                  <a:gd name="T41" fmla="*/ 1505 h 754"/>
                  <a:gd name="T42" fmla="*/ 55 w 39"/>
                  <a:gd name="T43" fmla="*/ 1635 h 754"/>
                  <a:gd name="T44" fmla="*/ 60 w 39"/>
                  <a:gd name="T45" fmla="*/ 1760 h 754"/>
                  <a:gd name="T46" fmla="*/ 60 w 39"/>
                  <a:gd name="T47" fmla="*/ 1876 h 754"/>
                  <a:gd name="T48" fmla="*/ 62 w 39"/>
                  <a:gd name="T49" fmla="*/ 1983 h 754"/>
                  <a:gd name="T50" fmla="*/ 62 w 39"/>
                  <a:gd name="T51" fmla="*/ 2064 h 754"/>
                  <a:gd name="T52" fmla="*/ 62 w 39"/>
                  <a:gd name="T53" fmla="*/ 2132 h 754"/>
                  <a:gd name="T54" fmla="*/ 68 w 39"/>
                  <a:gd name="T55" fmla="*/ 2179 h 754"/>
                  <a:gd name="T56" fmla="*/ 16 w 39"/>
                  <a:gd name="T57" fmla="*/ 2217 h 754"/>
                  <a:gd name="T58" fmla="*/ 14 w 39"/>
                  <a:gd name="T59" fmla="*/ 2179 h 754"/>
                  <a:gd name="T60" fmla="*/ 14 w 39"/>
                  <a:gd name="T61" fmla="*/ 2130 h 754"/>
                  <a:gd name="T62" fmla="*/ 14 w 39"/>
                  <a:gd name="T63" fmla="*/ 2051 h 754"/>
                  <a:gd name="T64" fmla="*/ 3 w 39"/>
                  <a:gd name="T65" fmla="*/ 1960 h 754"/>
                  <a:gd name="T66" fmla="*/ 3 w 39"/>
                  <a:gd name="T67" fmla="*/ 1850 h 754"/>
                  <a:gd name="T68" fmla="*/ 1 w 39"/>
                  <a:gd name="T69" fmla="*/ 1728 h 754"/>
                  <a:gd name="T70" fmla="*/ 1 w 39"/>
                  <a:gd name="T71" fmla="*/ 1599 h 754"/>
                  <a:gd name="T72" fmla="*/ 1 w 39"/>
                  <a:gd name="T73" fmla="*/ 1471 h 754"/>
                  <a:gd name="T74" fmla="*/ 1 w 39"/>
                  <a:gd name="T75" fmla="*/ 1331 h 754"/>
                  <a:gd name="T76" fmla="*/ 0 w 39"/>
                  <a:gd name="T77" fmla="*/ 1196 h 754"/>
                  <a:gd name="T78" fmla="*/ 0 w 39"/>
                  <a:gd name="T79" fmla="*/ 1069 h 754"/>
                  <a:gd name="T80" fmla="*/ 0 w 39"/>
                  <a:gd name="T81" fmla="*/ 949 h 754"/>
                  <a:gd name="T82" fmla="*/ 0 w 39"/>
                  <a:gd name="T83" fmla="*/ 842 h 754"/>
                  <a:gd name="T84" fmla="*/ 0 w 39"/>
                  <a:gd name="T85" fmla="*/ 758 h 754"/>
                  <a:gd name="T86" fmla="*/ 0 w 39"/>
                  <a:gd name="T87" fmla="*/ 687 h 754"/>
                  <a:gd name="T88" fmla="*/ 0 w 39"/>
                  <a:gd name="T89" fmla="*/ 635 h 754"/>
                  <a:gd name="T90" fmla="*/ 0 w 39"/>
                  <a:gd name="T91" fmla="*/ 578 h 754"/>
                  <a:gd name="T92" fmla="*/ 0 w 39"/>
                  <a:gd name="T93" fmla="*/ 530 h 754"/>
                  <a:gd name="T94" fmla="*/ 1 w 39"/>
                  <a:gd name="T95" fmla="*/ 477 h 754"/>
                  <a:gd name="T96" fmla="*/ 3 w 39"/>
                  <a:gd name="T97" fmla="*/ 418 h 754"/>
                  <a:gd name="T98" fmla="*/ 16 w 39"/>
                  <a:gd name="T99" fmla="*/ 369 h 754"/>
                  <a:gd name="T100" fmla="*/ 20 w 39"/>
                  <a:gd name="T101" fmla="*/ 310 h 754"/>
                  <a:gd name="T102" fmla="*/ 23 w 39"/>
                  <a:gd name="T103" fmla="*/ 258 h 754"/>
                  <a:gd name="T104" fmla="*/ 33 w 39"/>
                  <a:gd name="T105" fmla="*/ 212 h 754"/>
                  <a:gd name="T106" fmla="*/ 37 w 39"/>
                  <a:gd name="T107" fmla="*/ 163 h 754"/>
                  <a:gd name="T108" fmla="*/ 43 w 39"/>
                  <a:gd name="T109" fmla="*/ 126 h 754"/>
                  <a:gd name="T110" fmla="*/ 49 w 39"/>
                  <a:gd name="T111" fmla="*/ 69 h 754"/>
                  <a:gd name="T112" fmla="*/ 60 w 39"/>
                  <a:gd name="T113" fmla="*/ 23 h 754"/>
                  <a:gd name="T114" fmla="*/ 115 w 39"/>
                  <a:gd name="T115" fmla="*/ 0 h 7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754"/>
                  <a:gd name="T176" fmla="*/ 39 w 39"/>
                  <a:gd name="T177" fmla="*/ 754 h 7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754">
                    <a:moveTo>
                      <a:pt x="39" y="0"/>
                    </a:moveTo>
                    <a:lnTo>
                      <a:pt x="38" y="1"/>
                    </a:lnTo>
                    <a:lnTo>
                      <a:pt x="38" y="7"/>
                    </a:lnTo>
                    <a:lnTo>
                      <a:pt x="36" y="9"/>
                    </a:lnTo>
                    <a:lnTo>
                      <a:pt x="36" y="12"/>
                    </a:lnTo>
                    <a:lnTo>
                      <a:pt x="35" y="17"/>
                    </a:lnTo>
                    <a:lnTo>
                      <a:pt x="35" y="23"/>
                    </a:lnTo>
                    <a:lnTo>
                      <a:pt x="33" y="28"/>
                    </a:lnTo>
                    <a:lnTo>
                      <a:pt x="32" y="35"/>
                    </a:lnTo>
                    <a:lnTo>
                      <a:pt x="32" y="38"/>
                    </a:lnTo>
                    <a:lnTo>
                      <a:pt x="32" y="42"/>
                    </a:lnTo>
                    <a:lnTo>
                      <a:pt x="31" y="44"/>
                    </a:lnTo>
                    <a:lnTo>
                      <a:pt x="31" y="48"/>
                    </a:lnTo>
                    <a:lnTo>
                      <a:pt x="31" y="52"/>
                    </a:lnTo>
                    <a:lnTo>
                      <a:pt x="29" y="56"/>
                    </a:lnTo>
                    <a:lnTo>
                      <a:pt x="29" y="60"/>
                    </a:lnTo>
                    <a:lnTo>
                      <a:pt x="29" y="64"/>
                    </a:lnTo>
                    <a:lnTo>
                      <a:pt x="28" y="68"/>
                    </a:lnTo>
                    <a:lnTo>
                      <a:pt x="28" y="72"/>
                    </a:lnTo>
                    <a:lnTo>
                      <a:pt x="27" y="76"/>
                    </a:lnTo>
                    <a:lnTo>
                      <a:pt x="27" y="82"/>
                    </a:lnTo>
                    <a:lnTo>
                      <a:pt x="27" y="84"/>
                    </a:lnTo>
                    <a:lnTo>
                      <a:pt x="25" y="90"/>
                    </a:lnTo>
                    <a:lnTo>
                      <a:pt x="25" y="94"/>
                    </a:lnTo>
                    <a:lnTo>
                      <a:pt x="25" y="99"/>
                    </a:lnTo>
                    <a:lnTo>
                      <a:pt x="24" y="103"/>
                    </a:lnTo>
                    <a:lnTo>
                      <a:pt x="23" y="109"/>
                    </a:lnTo>
                    <a:lnTo>
                      <a:pt x="23" y="113"/>
                    </a:lnTo>
                    <a:lnTo>
                      <a:pt x="23" y="118"/>
                    </a:lnTo>
                    <a:lnTo>
                      <a:pt x="23" y="122"/>
                    </a:lnTo>
                    <a:lnTo>
                      <a:pt x="21" y="126"/>
                    </a:lnTo>
                    <a:lnTo>
                      <a:pt x="21" y="131"/>
                    </a:lnTo>
                    <a:lnTo>
                      <a:pt x="21" y="137"/>
                    </a:lnTo>
                    <a:lnTo>
                      <a:pt x="20" y="141"/>
                    </a:lnTo>
                    <a:lnTo>
                      <a:pt x="20" y="146"/>
                    </a:lnTo>
                    <a:lnTo>
                      <a:pt x="19" y="151"/>
                    </a:lnTo>
                    <a:lnTo>
                      <a:pt x="19" y="157"/>
                    </a:lnTo>
                    <a:lnTo>
                      <a:pt x="19" y="161"/>
                    </a:lnTo>
                    <a:lnTo>
                      <a:pt x="17" y="166"/>
                    </a:lnTo>
                    <a:lnTo>
                      <a:pt x="17" y="170"/>
                    </a:lnTo>
                    <a:lnTo>
                      <a:pt x="17" y="176"/>
                    </a:lnTo>
                    <a:lnTo>
                      <a:pt x="17" y="180"/>
                    </a:lnTo>
                    <a:lnTo>
                      <a:pt x="17" y="185"/>
                    </a:lnTo>
                    <a:lnTo>
                      <a:pt x="17" y="189"/>
                    </a:lnTo>
                    <a:lnTo>
                      <a:pt x="17" y="194"/>
                    </a:lnTo>
                    <a:lnTo>
                      <a:pt x="16" y="198"/>
                    </a:lnTo>
                    <a:lnTo>
                      <a:pt x="16" y="202"/>
                    </a:lnTo>
                    <a:lnTo>
                      <a:pt x="16" y="208"/>
                    </a:lnTo>
                    <a:lnTo>
                      <a:pt x="16" y="213"/>
                    </a:lnTo>
                    <a:lnTo>
                      <a:pt x="16" y="217"/>
                    </a:lnTo>
                    <a:lnTo>
                      <a:pt x="16" y="221"/>
                    </a:lnTo>
                    <a:lnTo>
                      <a:pt x="16" y="226"/>
                    </a:lnTo>
                    <a:lnTo>
                      <a:pt x="16" y="230"/>
                    </a:lnTo>
                    <a:lnTo>
                      <a:pt x="16" y="234"/>
                    </a:lnTo>
                    <a:lnTo>
                      <a:pt x="16" y="240"/>
                    </a:lnTo>
                    <a:lnTo>
                      <a:pt x="16" y="245"/>
                    </a:lnTo>
                    <a:lnTo>
                      <a:pt x="16" y="251"/>
                    </a:lnTo>
                    <a:lnTo>
                      <a:pt x="16" y="257"/>
                    </a:lnTo>
                    <a:lnTo>
                      <a:pt x="16" y="264"/>
                    </a:lnTo>
                    <a:lnTo>
                      <a:pt x="16" y="271"/>
                    </a:lnTo>
                    <a:lnTo>
                      <a:pt x="16" y="279"/>
                    </a:lnTo>
                    <a:lnTo>
                      <a:pt x="16" y="285"/>
                    </a:lnTo>
                    <a:lnTo>
                      <a:pt x="16" y="295"/>
                    </a:lnTo>
                    <a:lnTo>
                      <a:pt x="16" y="303"/>
                    </a:lnTo>
                    <a:lnTo>
                      <a:pt x="16" y="311"/>
                    </a:lnTo>
                    <a:lnTo>
                      <a:pt x="16" y="320"/>
                    </a:lnTo>
                    <a:lnTo>
                      <a:pt x="16" y="330"/>
                    </a:lnTo>
                    <a:lnTo>
                      <a:pt x="16" y="339"/>
                    </a:lnTo>
                    <a:lnTo>
                      <a:pt x="17" y="350"/>
                    </a:lnTo>
                    <a:lnTo>
                      <a:pt x="17" y="359"/>
                    </a:lnTo>
                    <a:lnTo>
                      <a:pt x="17" y="370"/>
                    </a:lnTo>
                    <a:lnTo>
                      <a:pt x="17" y="381"/>
                    </a:lnTo>
                    <a:lnTo>
                      <a:pt x="17" y="391"/>
                    </a:lnTo>
                    <a:lnTo>
                      <a:pt x="17" y="402"/>
                    </a:lnTo>
                    <a:lnTo>
                      <a:pt x="17" y="413"/>
                    </a:lnTo>
                    <a:lnTo>
                      <a:pt x="17" y="423"/>
                    </a:lnTo>
                    <a:lnTo>
                      <a:pt x="17" y="434"/>
                    </a:lnTo>
                    <a:lnTo>
                      <a:pt x="17" y="445"/>
                    </a:lnTo>
                    <a:lnTo>
                      <a:pt x="17" y="456"/>
                    </a:lnTo>
                    <a:lnTo>
                      <a:pt x="17" y="468"/>
                    </a:lnTo>
                    <a:lnTo>
                      <a:pt x="17" y="480"/>
                    </a:lnTo>
                    <a:lnTo>
                      <a:pt x="17" y="490"/>
                    </a:lnTo>
                    <a:lnTo>
                      <a:pt x="19" y="501"/>
                    </a:lnTo>
                    <a:lnTo>
                      <a:pt x="19" y="512"/>
                    </a:lnTo>
                    <a:lnTo>
                      <a:pt x="19" y="524"/>
                    </a:lnTo>
                    <a:lnTo>
                      <a:pt x="19" y="535"/>
                    </a:lnTo>
                    <a:lnTo>
                      <a:pt x="19" y="545"/>
                    </a:lnTo>
                    <a:lnTo>
                      <a:pt x="19" y="556"/>
                    </a:lnTo>
                    <a:lnTo>
                      <a:pt x="19" y="568"/>
                    </a:lnTo>
                    <a:lnTo>
                      <a:pt x="19" y="577"/>
                    </a:lnTo>
                    <a:lnTo>
                      <a:pt x="20" y="588"/>
                    </a:lnTo>
                    <a:lnTo>
                      <a:pt x="20" y="599"/>
                    </a:lnTo>
                    <a:lnTo>
                      <a:pt x="20" y="610"/>
                    </a:lnTo>
                    <a:lnTo>
                      <a:pt x="20" y="619"/>
                    </a:lnTo>
                    <a:lnTo>
                      <a:pt x="20" y="628"/>
                    </a:lnTo>
                    <a:lnTo>
                      <a:pt x="20" y="638"/>
                    </a:lnTo>
                    <a:lnTo>
                      <a:pt x="20" y="647"/>
                    </a:lnTo>
                    <a:lnTo>
                      <a:pt x="20" y="657"/>
                    </a:lnTo>
                    <a:lnTo>
                      <a:pt x="21" y="666"/>
                    </a:lnTo>
                    <a:lnTo>
                      <a:pt x="21" y="674"/>
                    </a:lnTo>
                    <a:lnTo>
                      <a:pt x="21" y="682"/>
                    </a:lnTo>
                    <a:lnTo>
                      <a:pt x="21" y="689"/>
                    </a:lnTo>
                    <a:lnTo>
                      <a:pt x="21" y="697"/>
                    </a:lnTo>
                    <a:lnTo>
                      <a:pt x="21" y="702"/>
                    </a:lnTo>
                    <a:lnTo>
                      <a:pt x="21" y="710"/>
                    </a:lnTo>
                    <a:lnTo>
                      <a:pt x="21" y="715"/>
                    </a:lnTo>
                    <a:lnTo>
                      <a:pt x="21" y="722"/>
                    </a:lnTo>
                    <a:lnTo>
                      <a:pt x="21" y="726"/>
                    </a:lnTo>
                    <a:lnTo>
                      <a:pt x="23" y="732"/>
                    </a:lnTo>
                    <a:lnTo>
                      <a:pt x="23" y="736"/>
                    </a:lnTo>
                    <a:lnTo>
                      <a:pt x="23" y="740"/>
                    </a:lnTo>
                    <a:lnTo>
                      <a:pt x="23" y="742"/>
                    </a:lnTo>
                    <a:lnTo>
                      <a:pt x="23" y="745"/>
                    </a:lnTo>
                    <a:lnTo>
                      <a:pt x="23" y="749"/>
                    </a:lnTo>
                    <a:lnTo>
                      <a:pt x="23" y="750"/>
                    </a:lnTo>
                    <a:lnTo>
                      <a:pt x="5" y="754"/>
                    </a:lnTo>
                    <a:lnTo>
                      <a:pt x="4" y="753"/>
                    </a:lnTo>
                    <a:lnTo>
                      <a:pt x="4" y="749"/>
                    </a:lnTo>
                    <a:lnTo>
                      <a:pt x="4" y="746"/>
                    </a:lnTo>
                    <a:lnTo>
                      <a:pt x="4" y="742"/>
                    </a:lnTo>
                    <a:lnTo>
                      <a:pt x="4" y="738"/>
                    </a:lnTo>
                    <a:lnTo>
                      <a:pt x="4" y="736"/>
                    </a:lnTo>
                    <a:lnTo>
                      <a:pt x="4" y="730"/>
                    </a:lnTo>
                    <a:lnTo>
                      <a:pt x="4" y="725"/>
                    </a:lnTo>
                    <a:lnTo>
                      <a:pt x="4" y="718"/>
                    </a:lnTo>
                    <a:lnTo>
                      <a:pt x="4" y="713"/>
                    </a:lnTo>
                    <a:lnTo>
                      <a:pt x="4" y="706"/>
                    </a:lnTo>
                    <a:lnTo>
                      <a:pt x="4" y="698"/>
                    </a:lnTo>
                    <a:lnTo>
                      <a:pt x="4" y="691"/>
                    </a:lnTo>
                    <a:lnTo>
                      <a:pt x="4" y="683"/>
                    </a:lnTo>
                    <a:lnTo>
                      <a:pt x="3" y="675"/>
                    </a:lnTo>
                    <a:lnTo>
                      <a:pt x="3" y="666"/>
                    </a:lnTo>
                    <a:lnTo>
                      <a:pt x="3" y="658"/>
                    </a:lnTo>
                    <a:lnTo>
                      <a:pt x="3" y="648"/>
                    </a:lnTo>
                    <a:lnTo>
                      <a:pt x="3" y="639"/>
                    </a:lnTo>
                    <a:lnTo>
                      <a:pt x="3" y="630"/>
                    </a:lnTo>
                    <a:lnTo>
                      <a:pt x="3" y="619"/>
                    </a:lnTo>
                    <a:lnTo>
                      <a:pt x="3" y="610"/>
                    </a:lnTo>
                    <a:lnTo>
                      <a:pt x="1" y="599"/>
                    </a:lnTo>
                    <a:lnTo>
                      <a:pt x="1" y="588"/>
                    </a:lnTo>
                    <a:lnTo>
                      <a:pt x="1" y="577"/>
                    </a:lnTo>
                    <a:lnTo>
                      <a:pt x="1" y="567"/>
                    </a:lnTo>
                    <a:lnTo>
                      <a:pt x="1" y="556"/>
                    </a:lnTo>
                    <a:lnTo>
                      <a:pt x="1" y="544"/>
                    </a:lnTo>
                    <a:lnTo>
                      <a:pt x="1" y="533"/>
                    </a:lnTo>
                    <a:lnTo>
                      <a:pt x="1" y="523"/>
                    </a:lnTo>
                    <a:lnTo>
                      <a:pt x="1" y="510"/>
                    </a:lnTo>
                    <a:lnTo>
                      <a:pt x="1" y="500"/>
                    </a:lnTo>
                    <a:lnTo>
                      <a:pt x="1" y="488"/>
                    </a:lnTo>
                    <a:lnTo>
                      <a:pt x="1" y="476"/>
                    </a:lnTo>
                    <a:lnTo>
                      <a:pt x="1" y="465"/>
                    </a:lnTo>
                    <a:lnTo>
                      <a:pt x="1" y="453"/>
                    </a:lnTo>
                    <a:lnTo>
                      <a:pt x="1" y="441"/>
                    </a:lnTo>
                    <a:lnTo>
                      <a:pt x="1" y="430"/>
                    </a:lnTo>
                    <a:lnTo>
                      <a:pt x="0" y="419"/>
                    </a:lnTo>
                    <a:lnTo>
                      <a:pt x="0" y="407"/>
                    </a:lnTo>
                    <a:lnTo>
                      <a:pt x="0" y="397"/>
                    </a:lnTo>
                    <a:lnTo>
                      <a:pt x="0" y="386"/>
                    </a:lnTo>
                    <a:lnTo>
                      <a:pt x="0" y="375"/>
                    </a:lnTo>
                    <a:lnTo>
                      <a:pt x="0" y="364"/>
                    </a:lnTo>
                    <a:lnTo>
                      <a:pt x="0" y="354"/>
                    </a:lnTo>
                    <a:lnTo>
                      <a:pt x="0" y="344"/>
                    </a:lnTo>
                    <a:lnTo>
                      <a:pt x="0" y="334"/>
                    </a:lnTo>
                    <a:lnTo>
                      <a:pt x="0" y="324"/>
                    </a:lnTo>
                    <a:lnTo>
                      <a:pt x="0" y="314"/>
                    </a:lnTo>
                    <a:lnTo>
                      <a:pt x="0" y="305"/>
                    </a:lnTo>
                    <a:lnTo>
                      <a:pt x="0" y="296"/>
                    </a:lnTo>
                    <a:lnTo>
                      <a:pt x="0" y="287"/>
                    </a:lnTo>
                    <a:lnTo>
                      <a:pt x="0" y="279"/>
                    </a:lnTo>
                    <a:lnTo>
                      <a:pt x="0" y="272"/>
                    </a:lnTo>
                    <a:lnTo>
                      <a:pt x="0" y="264"/>
                    </a:lnTo>
                    <a:lnTo>
                      <a:pt x="0" y="257"/>
                    </a:lnTo>
                    <a:lnTo>
                      <a:pt x="0" y="249"/>
                    </a:lnTo>
                    <a:lnTo>
                      <a:pt x="0" y="244"/>
                    </a:lnTo>
                    <a:lnTo>
                      <a:pt x="0" y="238"/>
                    </a:lnTo>
                    <a:lnTo>
                      <a:pt x="0" y="233"/>
                    </a:lnTo>
                    <a:lnTo>
                      <a:pt x="0" y="228"/>
                    </a:lnTo>
                    <a:lnTo>
                      <a:pt x="0" y="224"/>
                    </a:lnTo>
                    <a:lnTo>
                      <a:pt x="0" y="220"/>
                    </a:lnTo>
                    <a:lnTo>
                      <a:pt x="0" y="216"/>
                    </a:lnTo>
                    <a:lnTo>
                      <a:pt x="0" y="210"/>
                    </a:lnTo>
                    <a:lnTo>
                      <a:pt x="0" y="206"/>
                    </a:lnTo>
                    <a:lnTo>
                      <a:pt x="0" y="202"/>
                    </a:lnTo>
                    <a:lnTo>
                      <a:pt x="0" y="197"/>
                    </a:lnTo>
                    <a:lnTo>
                      <a:pt x="0" y="193"/>
                    </a:lnTo>
                    <a:lnTo>
                      <a:pt x="0" y="189"/>
                    </a:lnTo>
                    <a:lnTo>
                      <a:pt x="0" y="185"/>
                    </a:lnTo>
                    <a:lnTo>
                      <a:pt x="0" y="180"/>
                    </a:lnTo>
                    <a:lnTo>
                      <a:pt x="0" y="176"/>
                    </a:lnTo>
                    <a:lnTo>
                      <a:pt x="1" y="171"/>
                    </a:lnTo>
                    <a:lnTo>
                      <a:pt x="1" y="166"/>
                    </a:lnTo>
                    <a:lnTo>
                      <a:pt x="1" y="162"/>
                    </a:lnTo>
                    <a:lnTo>
                      <a:pt x="1" y="157"/>
                    </a:lnTo>
                    <a:lnTo>
                      <a:pt x="3" y="153"/>
                    </a:lnTo>
                    <a:lnTo>
                      <a:pt x="3" y="147"/>
                    </a:lnTo>
                    <a:lnTo>
                      <a:pt x="3" y="143"/>
                    </a:lnTo>
                    <a:lnTo>
                      <a:pt x="4" y="138"/>
                    </a:lnTo>
                    <a:lnTo>
                      <a:pt x="4" y="134"/>
                    </a:lnTo>
                    <a:lnTo>
                      <a:pt x="4" y="129"/>
                    </a:lnTo>
                    <a:lnTo>
                      <a:pt x="5" y="125"/>
                    </a:lnTo>
                    <a:lnTo>
                      <a:pt x="5" y="119"/>
                    </a:lnTo>
                    <a:lnTo>
                      <a:pt x="7" y="115"/>
                    </a:lnTo>
                    <a:lnTo>
                      <a:pt x="7" y="110"/>
                    </a:lnTo>
                    <a:lnTo>
                      <a:pt x="7" y="106"/>
                    </a:lnTo>
                    <a:lnTo>
                      <a:pt x="7" y="102"/>
                    </a:lnTo>
                    <a:lnTo>
                      <a:pt x="8" y="98"/>
                    </a:lnTo>
                    <a:lnTo>
                      <a:pt x="8" y="92"/>
                    </a:lnTo>
                    <a:lnTo>
                      <a:pt x="8" y="88"/>
                    </a:lnTo>
                    <a:lnTo>
                      <a:pt x="9" y="84"/>
                    </a:lnTo>
                    <a:lnTo>
                      <a:pt x="11" y="80"/>
                    </a:lnTo>
                    <a:lnTo>
                      <a:pt x="11" y="76"/>
                    </a:lnTo>
                    <a:lnTo>
                      <a:pt x="11" y="72"/>
                    </a:lnTo>
                    <a:lnTo>
                      <a:pt x="12" y="68"/>
                    </a:lnTo>
                    <a:lnTo>
                      <a:pt x="12" y="64"/>
                    </a:lnTo>
                    <a:lnTo>
                      <a:pt x="12" y="60"/>
                    </a:lnTo>
                    <a:lnTo>
                      <a:pt x="12" y="56"/>
                    </a:lnTo>
                    <a:lnTo>
                      <a:pt x="13" y="54"/>
                    </a:lnTo>
                    <a:lnTo>
                      <a:pt x="13" y="50"/>
                    </a:lnTo>
                    <a:lnTo>
                      <a:pt x="13" y="46"/>
                    </a:lnTo>
                    <a:lnTo>
                      <a:pt x="15" y="43"/>
                    </a:lnTo>
                    <a:lnTo>
                      <a:pt x="15" y="39"/>
                    </a:lnTo>
                    <a:lnTo>
                      <a:pt x="16" y="36"/>
                    </a:lnTo>
                    <a:lnTo>
                      <a:pt x="16" y="29"/>
                    </a:lnTo>
                    <a:lnTo>
                      <a:pt x="17" y="24"/>
                    </a:lnTo>
                    <a:lnTo>
                      <a:pt x="17" y="19"/>
                    </a:lnTo>
                    <a:lnTo>
                      <a:pt x="19" y="15"/>
                    </a:lnTo>
                    <a:lnTo>
                      <a:pt x="19" y="11"/>
                    </a:lnTo>
                    <a:lnTo>
                      <a:pt x="20" y="8"/>
                    </a:lnTo>
                    <a:lnTo>
                      <a:pt x="20" y="4"/>
                    </a:lnTo>
                    <a:lnTo>
                      <a:pt x="21" y="3"/>
                    </a:lnTo>
                    <a:lnTo>
                      <a:pt x="39"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39" name="Freeform 90">
                <a:extLst>
                  <a:ext uri="{FF2B5EF4-FFF2-40B4-BE49-F238E27FC236}">
                    <a16:creationId xmlns:a16="http://schemas.microsoft.com/office/drawing/2014/main" id="{BD401E77-280C-466C-86E7-52D452807377}"/>
                  </a:ext>
                </a:extLst>
              </p:cNvPr>
              <p:cNvSpPr>
                <a:spLocks/>
              </p:cNvSpPr>
              <p:nvPr/>
            </p:nvSpPr>
            <p:spPr bwMode="auto">
              <a:xfrm>
                <a:off x="2960" y="920"/>
                <a:ext cx="94" cy="23"/>
              </a:xfrm>
              <a:custGeom>
                <a:avLst/>
                <a:gdLst>
                  <a:gd name="T0" fmla="*/ 13 w 80"/>
                  <a:gd name="T1" fmla="*/ 0 h 19"/>
                  <a:gd name="T2" fmla="*/ 227 w 80"/>
                  <a:gd name="T3" fmla="*/ 0 h 19"/>
                  <a:gd name="T4" fmla="*/ 227 w 80"/>
                  <a:gd name="T5" fmla="*/ 1 h 19"/>
                  <a:gd name="T6" fmla="*/ 231 w 80"/>
                  <a:gd name="T7" fmla="*/ 19 h 19"/>
                  <a:gd name="T8" fmla="*/ 231 w 80"/>
                  <a:gd name="T9" fmla="*/ 42 h 19"/>
                  <a:gd name="T10" fmla="*/ 231 w 80"/>
                  <a:gd name="T11" fmla="*/ 57 h 19"/>
                  <a:gd name="T12" fmla="*/ 223 w 80"/>
                  <a:gd name="T13" fmla="*/ 60 h 19"/>
                  <a:gd name="T14" fmla="*/ 220 w 80"/>
                  <a:gd name="T15" fmla="*/ 60 h 19"/>
                  <a:gd name="T16" fmla="*/ 206 w 80"/>
                  <a:gd name="T17" fmla="*/ 66 h 19"/>
                  <a:gd name="T18" fmla="*/ 191 w 80"/>
                  <a:gd name="T19" fmla="*/ 66 h 19"/>
                  <a:gd name="T20" fmla="*/ 183 w 80"/>
                  <a:gd name="T21" fmla="*/ 66 h 19"/>
                  <a:gd name="T22" fmla="*/ 179 w 80"/>
                  <a:gd name="T23" fmla="*/ 66 h 19"/>
                  <a:gd name="T24" fmla="*/ 163 w 80"/>
                  <a:gd name="T25" fmla="*/ 66 h 19"/>
                  <a:gd name="T26" fmla="*/ 160 w 80"/>
                  <a:gd name="T27" fmla="*/ 66 h 19"/>
                  <a:gd name="T28" fmla="*/ 146 w 80"/>
                  <a:gd name="T29" fmla="*/ 66 h 19"/>
                  <a:gd name="T30" fmla="*/ 141 w 80"/>
                  <a:gd name="T31" fmla="*/ 66 h 19"/>
                  <a:gd name="T32" fmla="*/ 126 w 80"/>
                  <a:gd name="T33" fmla="*/ 66 h 19"/>
                  <a:gd name="T34" fmla="*/ 116 w 80"/>
                  <a:gd name="T35" fmla="*/ 69 h 19"/>
                  <a:gd name="T36" fmla="*/ 106 w 80"/>
                  <a:gd name="T37" fmla="*/ 66 h 19"/>
                  <a:gd name="T38" fmla="*/ 94 w 80"/>
                  <a:gd name="T39" fmla="*/ 66 h 19"/>
                  <a:gd name="T40" fmla="*/ 88 w 80"/>
                  <a:gd name="T41" fmla="*/ 66 h 19"/>
                  <a:gd name="T42" fmla="*/ 75 w 80"/>
                  <a:gd name="T43" fmla="*/ 66 h 19"/>
                  <a:gd name="T44" fmla="*/ 69 w 80"/>
                  <a:gd name="T45" fmla="*/ 60 h 19"/>
                  <a:gd name="T46" fmla="*/ 60 w 80"/>
                  <a:gd name="T47" fmla="*/ 60 h 19"/>
                  <a:gd name="T48" fmla="*/ 48 w 80"/>
                  <a:gd name="T49" fmla="*/ 60 h 19"/>
                  <a:gd name="T50" fmla="*/ 42 w 80"/>
                  <a:gd name="T51" fmla="*/ 60 h 19"/>
                  <a:gd name="T52" fmla="*/ 24 w 80"/>
                  <a:gd name="T53" fmla="*/ 60 h 19"/>
                  <a:gd name="T54" fmla="*/ 15 w 80"/>
                  <a:gd name="T55" fmla="*/ 60 h 19"/>
                  <a:gd name="T56" fmla="*/ 1 w 80"/>
                  <a:gd name="T57" fmla="*/ 57 h 19"/>
                  <a:gd name="T58" fmla="*/ 1 w 80"/>
                  <a:gd name="T59" fmla="*/ 57 h 19"/>
                  <a:gd name="T60" fmla="*/ 0 w 80"/>
                  <a:gd name="T61" fmla="*/ 45 h 19"/>
                  <a:gd name="T62" fmla="*/ 1 w 80"/>
                  <a:gd name="T63" fmla="*/ 25 h 19"/>
                  <a:gd name="T64" fmla="*/ 2 w 80"/>
                  <a:gd name="T65" fmla="*/ 3 h 19"/>
                  <a:gd name="T66" fmla="*/ 13 w 80"/>
                  <a:gd name="T67" fmla="*/ 0 h 19"/>
                  <a:gd name="T68" fmla="*/ 13 w 80"/>
                  <a:gd name="T69" fmla="*/ 0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19"/>
                  <a:gd name="T107" fmla="*/ 80 w 80"/>
                  <a:gd name="T108" fmla="*/ 19 h 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19">
                    <a:moveTo>
                      <a:pt x="4" y="0"/>
                    </a:moveTo>
                    <a:lnTo>
                      <a:pt x="79" y="0"/>
                    </a:lnTo>
                    <a:lnTo>
                      <a:pt x="79" y="1"/>
                    </a:lnTo>
                    <a:lnTo>
                      <a:pt x="80" y="5"/>
                    </a:lnTo>
                    <a:lnTo>
                      <a:pt x="80" y="11"/>
                    </a:lnTo>
                    <a:lnTo>
                      <a:pt x="80" y="15"/>
                    </a:lnTo>
                    <a:lnTo>
                      <a:pt x="77" y="16"/>
                    </a:lnTo>
                    <a:lnTo>
                      <a:pt x="76" y="16"/>
                    </a:lnTo>
                    <a:lnTo>
                      <a:pt x="72" y="17"/>
                    </a:lnTo>
                    <a:lnTo>
                      <a:pt x="67" y="17"/>
                    </a:lnTo>
                    <a:lnTo>
                      <a:pt x="64" y="17"/>
                    </a:lnTo>
                    <a:lnTo>
                      <a:pt x="61" y="17"/>
                    </a:lnTo>
                    <a:lnTo>
                      <a:pt x="57" y="17"/>
                    </a:lnTo>
                    <a:lnTo>
                      <a:pt x="55" y="17"/>
                    </a:lnTo>
                    <a:lnTo>
                      <a:pt x="52" y="17"/>
                    </a:lnTo>
                    <a:lnTo>
                      <a:pt x="48" y="17"/>
                    </a:lnTo>
                    <a:lnTo>
                      <a:pt x="44" y="17"/>
                    </a:lnTo>
                    <a:lnTo>
                      <a:pt x="41" y="19"/>
                    </a:lnTo>
                    <a:lnTo>
                      <a:pt x="37" y="17"/>
                    </a:lnTo>
                    <a:lnTo>
                      <a:pt x="33" y="17"/>
                    </a:lnTo>
                    <a:lnTo>
                      <a:pt x="30" y="17"/>
                    </a:lnTo>
                    <a:lnTo>
                      <a:pt x="26" y="17"/>
                    </a:lnTo>
                    <a:lnTo>
                      <a:pt x="24" y="16"/>
                    </a:lnTo>
                    <a:lnTo>
                      <a:pt x="20" y="16"/>
                    </a:lnTo>
                    <a:lnTo>
                      <a:pt x="17" y="16"/>
                    </a:lnTo>
                    <a:lnTo>
                      <a:pt x="14" y="16"/>
                    </a:lnTo>
                    <a:lnTo>
                      <a:pt x="9" y="16"/>
                    </a:lnTo>
                    <a:lnTo>
                      <a:pt x="5" y="16"/>
                    </a:lnTo>
                    <a:lnTo>
                      <a:pt x="1" y="15"/>
                    </a:lnTo>
                    <a:lnTo>
                      <a:pt x="0" y="12"/>
                    </a:lnTo>
                    <a:lnTo>
                      <a:pt x="1" y="7"/>
                    </a:lnTo>
                    <a:lnTo>
                      <a:pt x="2" y="3"/>
                    </a:lnTo>
                    <a:lnTo>
                      <a:pt x="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40" name="Freeform 91">
                <a:extLst>
                  <a:ext uri="{FF2B5EF4-FFF2-40B4-BE49-F238E27FC236}">
                    <a16:creationId xmlns:a16="http://schemas.microsoft.com/office/drawing/2014/main" id="{045B8580-EF33-4B4D-8643-C19F5D5CAC18}"/>
                  </a:ext>
                </a:extLst>
              </p:cNvPr>
              <p:cNvSpPr>
                <a:spLocks/>
              </p:cNvSpPr>
              <p:nvPr/>
            </p:nvSpPr>
            <p:spPr bwMode="auto">
              <a:xfrm>
                <a:off x="2960" y="1004"/>
                <a:ext cx="94" cy="15"/>
              </a:xfrm>
              <a:custGeom>
                <a:avLst/>
                <a:gdLst>
                  <a:gd name="T0" fmla="*/ 0 w 78"/>
                  <a:gd name="T1" fmla="*/ 1 h 20"/>
                  <a:gd name="T2" fmla="*/ 226 w 78"/>
                  <a:gd name="T3" fmla="*/ 0 h 20"/>
                  <a:gd name="T4" fmla="*/ 230 w 78"/>
                  <a:gd name="T5" fmla="*/ 69 h 20"/>
                  <a:gd name="T6" fmla="*/ 3 w 78"/>
                  <a:gd name="T7" fmla="*/ 69 h 20"/>
                  <a:gd name="T8" fmla="*/ 0 w 78"/>
                  <a:gd name="T9" fmla="*/ 1 h 20"/>
                  <a:gd name="T10" fmla="*/ 0 w 78"/>
                  <a:gd name="T11" fmla="*/ 1 h 20"/>
                  <a:gd name="T12" fmla="*/ 0 60000 65536"/>
                  <a:gd name="T13" fmla="*/ 0 60000 65536"/>
                  <a:gd name="T14" fmla="*/ 0 60000 65536"/>
                  <a:gd name="T15" fmla="*/ 0 60000 65536"/>
                  <a:gd name="T16" fmla="*/ 0 60000 65536"/>
                  <a:gd name="T17" fmla="*/ 0 60000 65536"/>
                  <a:gd name="T18" fmla="*/ 0 w 78"/>
                  <a:gd name="T19" fmla="*/ 0 h 20"/>
                  <a:gd name="T20" fmla="*/ 78 w 7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8" h="20">
                    <a:moveTo>
                      <a:pt x="0" y="1"/>
                    </a:moveTo>
                    <a:lnTo>
                      <a:pt x="76" y="0"/>
                    </a:lnTo>
                    <a:lnTo>
                      <a:pt x="78" y="20"/>
                    </a:lnTo>
                    <a:lnTo>
                      <a:pt x="3" y="2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41" name="Freeform 92">
                <a:extLst>
                  <a:ext uri="{FF2B5EF4-FFF2-40B4-BE49-F238E27FC236}">
                    <a16:creationId xmlns:a16="http://schemas.microsoft.com/office/drawing/2014/main" id="{DE0C4791-B388-4B27-8C80-116B95588784}"/>
                  </a:ext>
                </a:extLst>
              </p:cNvPr>
              <p:cNvSpPr>
                <a:spLocks/>
              </p:cNvSpPr>
              <p:nvPr/>
            </p:nvSpPr>
            <p:spPr bwMode="auto">
              <a:xfrm>
                <a:off x="2960" y="1087"/>
                <a:ext cx="83" cy="15"/>
              </a:xfrm>
              <a:custGeom>
                <a:avLst/>
                <a:gdLst>
                  <a:gd name="T0" fmla="*/ 0 w 66"/>
                  <a:gd name="T1" fmla="*/ 0 h 19"/>
                  <a:gd name="T2" fmla="*/ 208 w 66"/>
                  <a:gd name="T3" fmla="*/ 0 h 19"/>
                  <a:gd name="T4" fmla="*/ 208 w 66"/>
                  <a:gd name="T5" fmla="*/ 69 h 19"/>
                  <a:gd name="T6" fmla="*/ 3 w 66"/>
                  <a:gd name="T7" fmla="*/ 69 h 19"/>
                  <a:gd name="T8" fmla="*/ 0 w 66"/>
                  <a:gd name="T9" fmla="*/ 0 h 19"/>
                  <a:gd name="T10" fmla="*/ 0 w 66"/>
                  <a:gd name="T11" fmla="*/ 0 h 19"/>
                  <a:gd name="T12" fmla="*/ 0 60000 65536"/>
                  <a:gd name="T13" fmla="*/ 0 60000 65536"/>
                  <a:gd name="T14" fmla="*/ 0 60000 65536"/>
                  <a:gd name="T15" fmla="*/ 0 60000 65536"/>
                  <a:gd name="T16" fmla="*/ 0 60000 65536"/>
                  <a:gd name="T17" fmla="*/ 0 60000 65536"/>
                  <a:gd name="T18" fmla="*/ 0 w 66"/>
                  <a:gd name="T19" fmla="*/ 0 h 19"/>
                  <a:gd name="T20" fmla="*/ 66 w 6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6" h="19">
                    <a:moveTo>
                      <a:pt x="0" y="0"/>
                    </a:moveTo>
                    <a:lnTo>
                      <a:pt x="66" y="0"/>
                    </a:lnTo>
                    <a:lnTo>
                      <a:pt x="66" y="19"/>
                    </a:lnTo>
                    <a:lnTo>
                      <a:pt x="3" y="19"/>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42" name="Freeform 93">
                <a:extLst>
                  <a:ext uri="{FF2B5EF4-FFF2-40B4-BE49-F238E27FC236}">
                    <a16:creationId xmlns:a16="http://schemas.microsoft.com/office/drawing/2014/main" id="{A85DD9C7-4A20-41A7-B09B-CB225BC0ECEB}"/>
                  </a:ext>
                </a:extLst>
              </p:cNvPr>
              <p:cNvSpPr>
                <a:spLocks/>
              </p:cNvSpPr>
              <p:nvPr/>
            </p:nvSpPr>
            <p:spPr bwMode="auto">
              <a:xfrm>
                <a:off x="2960" y="1170"/>
                <a:ext cx="83" cy="23"/>
              </a:xfrm>
              <a:custGeom>
                <a:avLst/>
                <a:gdLst>
                  <a:gd name="T0" fmla="*/ 0 w 70"/>
                  <a:gd name="T1" fmla="*/ 0 h 19"/>
                  <a:gd name="T2" fmla="*/ 204 w 70"/>
                  <a:gd name="T3" fmla="*/ 0 h 19"/>
                  <a:gd name="T4" fmla="*/ 208 w 70"/>
                  <a:gd name="T5" fmla="*/ 69 h 19"/>
                  <a:gd name="T6" fmla="*/ 2 w 70"/>
                  <a:gd name="T7" fmla="*/ 66 h 19"/>
                  <a:gd name="T8" fmla="*/ 0 w 70"/>
                  <a:gd name="T9" fmla="*/ 0 h 19"/>
                  <a:gd name="T10" fmla="*/ 0 w 70"/>
                  <a:gd name="T11" fmla="*/ 0 h 19"/>
                  <a:gd name="T12" fmla="*/ 0 60000 65536"/>
                  <a:gd name="T13" fmla="*/ 0 60000 65536"/>
                  <a:gd name="T14" fmla="*/ 0 60000 65536"/>
                  <a:gd name="T15" fmla="*/ 0 60000 65536"/>
                  <a:gd name="T16" fmla="*/ 0 60000 65536"/>
                  <a:gd name="T17" fmla="*/ 0 60000 65536"/>
                  <a:gd name="T18" fmla="*/ 0 w 70"/>
                  <a:gd name="T19" fmla="*/ 0 h 19"/>
                  <a:gd name="T20" fmla="*/ 70 w 7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70" h="19">
                    <a:moveTo>
                      <a:pt x="0" y="0"/>
                    </a:moveTo>
                    <a:lnTo>
                      <a:pt x="69" y="0"/>
                    </a:lnTo>
                    <a:lnTo>
                      <a:pt x="70" y="19"/>
                    </a:lnTo>
                    <a:lnTo>
                      <a:pt x="2"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43" name="Freeform 94">
                <a:extLst>
                  <a:ext uri="{FF2B5EF4-FFF2-40B4-BE49-F238E27FC236}">
                    <a16:creationId xmlns:a16="http://schemas.microsoft.com/office/drawing/2014/main" id="{910720ED-C99E-4BBF-AFF1-F3EBAB9493D3}"/>
                  </a:ext>
                </a:extLst>
              </p:cNvPr>
              <p:cNvSpPr>
                <a:spLocks/>
              </p:cNvSpPr>
              <p:nvPr/>
            </p:nvSpPr>
            <p:spPr bwMode="auto">
              <a:xfrm>
                <a:off x="2960" y="1253"/>
                <a:ext cx="94" cy="23"/>
              </a:xfrm>
              <a:custGeom>
                <a:avLst/>
                <a:gdLst>
                  <a:gd name="T0" fmla="*/ 0 w 75"/>
                  <a:gd name="T1" fmla="*/ 3 h 20"/>
                  <a:gd name="T2" fmla="*/ 200 w 75"/>
                  <a:gd name="T3" fmla="*/ 0 h 20"/>
                  <a:gd name="T4" fmla="*/ 208 w 75"/>
                  <a:gd name="T5" fmla="*/ 35 h 20"/>
                  <a:gd name="T6" fmla="*/ 1 w 75"/>
                  <a:gd name="T7" fmla="*/ 47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2" y="0"/>
                    </a:lnTo>
                    <a:lnTo>
                      <a:pt x="75" y="15"/>
                    </a:lnTo>
                    <a:lnTo>
                      <a:pt x="1"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44" name="Freeform 95">
                <a:extLst>
                  <a:ext uri="{FF2B5EF4-FFF2-40B4-BE49-F238E27FC236}">
                    <a16:creationId xmlns:a16="http://schemas.microsoft.com/office/drawing/2014/main" id="{5B7710C2-5253-4E52-81F4-BFC22CF3C36E}"/>
                  </a:ext>
                </a:extLst>
              </p:cNvPr>
              <p:cNvSpPr>
                <a:spLocks/>
              </p:cNvSpPr>
              <p:nvPr/>
            </p:nvSpPr>
            <p:spPr bwMode="auto">
              <a:xfrm>
                <a:off x="2972" y="1351"/>
                <a:ext cx="71" cy="23"/>
              </a:xfrm>
              <a:custGeom>
                <a:avLst/>
                <a:gdLst>
                  <a:gd name="T0" fmla="*/ 1 w 65"/>
                  <a:gd name="T1" fmla="*/ 2 h 21"/>
                  <a:gd name="T2" fmla="*/ 204 w 65"/>
                  <a:gd name="T3" fmla="*/ 0 h 21"/>
                  <a:gd name="T4" fmla="*/ 208 w 65"/>
                  <a:gd name="T5" fmla="*/ 39 h 21"/>
                  <a:gd name="T6" fmla="*/ 0 w 65"/>
                  <a:gd name="T7" fmla="*/ 47 h 21"/>
                  <a:gd name="T8" fmla="*/ 1 w 65"/>
                  <a:gd name="T9" fmla="*/ 2 h 21"/>
                  <a:gd name="T10" fmla="*/ 1 w 65"/>
                  <a:gd name="T11" fmla="*/ 2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1" y="2"/>
                    </a:moveTo>
                    <a:lnTo>
                      <a:pt x="63" y="0"/>
                    </a:lnTo>
                    <a:lnTo>
                      <a:pt x="65" y="17"/>
                    </a:lnTo>
                    <a:lnTo>
                      <a:pt x="0" y="21"/>
                    </a:lnTo>
                    <a:lnTo>
                      <a:pt x="1" y="2"/>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45" name="Freeform 96">
                <a:extLst>
                  <a:ext uri="{FF2B5EF4-FFF2-40B4-BE49-F238E27FC236}">
                    <a16:creationId xmlns:a16="http://schemas.microsoft.com/office/drawing/2014/main" id="{3828947E-7E8B-494C-A71B-2DB3AEDE36AD}"/>
                  </a:ext>
                </a:extLst>
              </p:cNvPr>
              <p:cNvSpPr>
                <a:spLocks/>
              </p:cNvSpPr>
              <p:nvPr/>
            </p:nvSpPr>
            <p:spPr bwMode="auto">
              <a:xfrm>
                <a:off x="2972" y="1426"/>
                <a:ext cx="71" cy="23"/>
              </a:xfrm>
              <a:custGeom>
                <a:avLst/>
                <a:gdLst>
                  <a:gd name="T0" fmla="*/ 0 w 69"/>
                  <a:gd name="T1" fmla="*/ 0 h 19"/>
                  <a:gd name="T2" fmla="*/ 202 w 69"/>
                  <a:gd name="T3" fmla="*/ 0 h 19"/>
                  <a:gd name="T4" fmla="*/ 208 w 69"/>
                  <a:gd name="T5" fmla="*/ 46 h 19"/>
                  <a:gd name="T6" fmla="*/ 1 w 69"/>
                  <a:gd name="T7" fmla="*/ 42 h 19"/>
                  <a:gd name="T8" fmla="*/ 0 w 69"/>
                  <a:gd name="T9" fmla="*/ 0 h 19"/>
                  <a:gd name="T10" fmla="*/ 0 w 69"/>
                  <a:gd name="T11" fmla="*/ 0 h 19"/>
                  <a:gd name="T12" fmla="*/ 0 60000 65536"/>
                  <a:gd name="T13" fmla="*/ 0 60000 65536"/>
                  <a:gd name="T14" fmla="*/ 0 60000 65536"/>
                  <a:gd name="T15" fmla="*/ 0 60000 65536"/>
                  <a:gd name="T16" fmla="*/ 0 60000 65536"/>
                  <a:gd name="T17" fmla="*/ 0 60000 65536"/>
                  <a:gd name="T18" fmla="*/ 0 w 69"/>
                  <a:gd name="T19" fmla="*/ 0 h 19"/>
                  <a:gd name="T20" fmla="*/ 69 w 6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9" h="19">
                    <a:moveTo>
                      <a:pt x="0" y="0"/>
                    </a:moveTo>
                    <a:lnTo>
                      <a:pt x="67" y="0"/>
                    </a:lnTo>
                    <a:lnTo>
                      <a:pt x="69" y="19"/>
                    </a:lnTo>
                    <a:lnTo>
                      <a:pt x="1"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46" name="Freeform 97">
                <a:extLst>
                  <a:ext uri="{FF2B5EF4-FFF2-40B4-BE49-F238E27FC236}">
                    <a16:creationId xmlns:a16="http://schemas.microsoft.com/office/drawing/2014/main" id="{DD053E1D-72F7-443F-BEEC-AED0D336C08F}"/>
                  </a:ext>
                </a:extLst>
              </p:cNvPr>
              <p:cNvSpPr>
                <a:spLocks/>
              </p:cNvSpPr>
              <p:nvPr/>
            </p:nvSpPr>
            <p:spPr bwMode="auto">
              <a:xfrm>
                <a:off x="2960" y="1525"/>
                <a:ext cx="94" cy="23"/>
              </a:xfrm>
              <a:custGeom>
                <a:avLst/>
                <a:gdLst>
                  <a:gd name="T0" fmla="*/ 0 w 75"/>
                  <a:gd name="T1" fmla="*/ 3 h 20"/>
                  <a:gd name="T2" fmla="*/ 228 w 75"/>
                  <a:gd name="T3" fmla="*/ 0 h 20"/>
                  <a:gd name="T4" fmla="*/ 232 w 75"/>
                  <a:gd name="T5" fmla="*/ 52 h 20"/>
                  <a:gd name="T6" fmla="*/ 3 w 75"/>
                  <a:gd name="T7" fmla="*/ 69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4" y="0"/>
                    </a:lnTo>
                    <a:lnTo>
                      <a:pt x="75" y="15"/>
                    </a:lnTo>
                    <a:lnTo>
                      <a:pt x="3"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47" name="Freeform 98">
                <a:extLst>
                  <a:ext uri="{FF2B5EF4-FFF2-40B4-BE49-F238E27FC236}">
                    <a16:creationId xmlns:a16="http://schemas.microsoft.com/office/drawing/2014/main" id="{ED2281D2-1362-4A92-9C24-5F3435029F7A}"/>
                  </a:ext>
                </a:extLst>
              </p:cNvPr>
              <p:cNvSpPr>
                <a:spLocks/>
              </p:cNvSpPr>
              <p:nvPr/>
            </p:nvSpPr>
            <p:spPr bwMode="auto">
              <a:xfrm>
                <a:off x="2972" y="1623"/>
                <a:ext cx="71" cy="15"/>
              </a:xfrm>
              <a:custGeom>
                <a:avLst/>
                <a:gdLst>
                  <a:gd name="T0" fmla="*/ 0 w 65"/>
                  <a:gd name="T1" fmla="*/ 3 h 21"/>
                  <a:gd name="T2" fmla="*/ 179 w 65"/>
                  <a:gd name="T3" fmla="*/ 0 h 21"/>
                  <a:gd name="T4" fmla="*/ 184 w 65"/>
                  <a:gd name="T5" fmla="*/ 56 h 21"/>
                  <a:gd name="T6" fmla="*/ 0 w 65"/>
                  <a:gd name="T7" fmla="*/ 70 h 21"/>
                  <a:gd name="T8" fmla="*/ 0 w 65"/>
                  <a:gd name="T9" fmla="*/ 3 h 21"/>
                  <a:gd name="T10" fmla="*/ 0 w 65"/>
                  <a:gd name="T11" fmla="*/ 3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0" y="3"/>
                    </a:moveTo>
                    <a:lnTo>
                      <a:pt x="62" y="0"/>
                    </a:lnTo>
                    <a:lnTo>
                      <a:pt x="65" y="17"/>
                    </a:lnTo>
                    <a:lnTo>
                      <a:pt x="0" y="21"/>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48" name="Freeform 99">
                <a:extLst>
                  <a:ext uri="{FF2B5EF4-FFF2-40B4-BE49-F238E27FC236}">
                    <a16:creationId xmlns:a16="http://schemas.microsoft.com/office/drawing/2014/main" id="{749D2A19-F522-454B-9B01-3F6D594C8D6B}"/>
                  </a:ext>
                </a:extLst>
              </p:cNvPr>
              <p:cNvSpPr>
                <a:spLocks/>
              </p:cNvSpPr>
              <p:nvPr/>
            </p:nvSpPr>
            <p:spPr bwMode="auto">
              <a:xfrm>
                <a:off x="3173" y="1064"/>
                <a:ext cx="318" cy="38"/>
              </a:xfrm>
              <a:custGeom>
                <a:avLst/>
                <a:gdLst>
                  <a:gd name="T0" fmla="*/ 839 w 287"/>
                  <a:gd name="T1" fmla="*/ 1 h 37"/>
                  <a:gd name="T2" fmla="*/ 814 w 287"/>
                  <a:gd name="T3" fmla="*/ 3 h 37"/>
                  <a:gd name="T4" fmla="*/ 781 w 287"/>
                  <a:gd name="T5" fmla="*/ 14 h 37"/>
                  <a:gd name="T6" fmla="*/ 738 w 287"/>
                  <a:gd name="T7" fmla="*/ 20 h 37"/>
                  <a:gd name="T8" fmla="*/ 690 w 287"/>
                  <a:gd name="T9" fmla="*/ 34 h 37"/>
                  <a:gd name="T10" fmla="*/ 630 w 287"/>
                  <a:gd name="T11" fmla="*/ 39 h 37"/>
                  <a:gd name="T12" fmla="*/ 595 w 287"/>
                  <a:gd name="T13" fmla="*/ 47 h 37"/>
                  <a:gd name="T14" fmla="*/ 557 w 287"/>
                  <a:gd name="T15" fmla="*/ 50 h 37"/>
                  <a:gd name="T16" fmla="*/ 501 w 287"/>
                  <a:gd name="T17" fmla="*/ 53 h 37"/>
                  <a:gd name="T18" fmla="*/ 444 w 287"/>
                  <a:gd name="T19" fmla="*/ 60 h 37"/>
                  <a:gd name="T20" fmla="*/ 395 w 287"/>
                  <a:gd name="T21" fmla="*/ 65 h 37"/>
                  <a:gd name="T22" fmla="*/ 345 w 287"/>
                  <a:gd name="T23" fmla="*/ 60 h 37"/>
                  <a:gd name="T24" fmla="*/ 300 w 287"/>
                  <a:gd name="T25" fmla="*/ 60 h 37"/>
                  <a:gd name="T26" fmla="*/ 247 w 287"/>
                  <a:gd name="T27" fmla="*/ 53 h 37"/>
                  <a:gd name="T28" fmla="*/ 201 w 287"/>
                  <a:gd name="T29" fmla="*/ 50 h 37"/>
                  <a:gd name="T30" fmla="*/ 159 w 287"/>
                  <a:gd name="T31" fmla="*/ 41 h 37"/>
                  <a:gd name="T32" fmla="*/ 113 w 287"/>
                  <a:gd name="T33" fmla="*/ 39 h 37"/>
                  <a:gd name="T34" fmla="*/ 79 w 287"/>
                  <a:gd name="T35" fmla="*/ 39 h 37"/>
                  <a:gd name="T36" fmla="*/ 53 w 287"/>
                  <a:gd name="T37" fmla="*/ 34 h 37"/>
                  <a:gd name="T38" fmla="*/ 20 w 287"/>
                  <a:gd name="T39" fmla="*/ 26 h 37"/>
                  <a:gd name="T40" fmla="*/ 2 w 287"/>
                  <a:gd name="T41" fmla="*/ 77 h 37"/>
                  <a:gd name="T42" fmla="*/ 37 w 287"/>
                  <a:gd name="T43" fmla="*/ 87 h 37"/>
                  <a:gd name="T44" fmla="*/ 67 w 287"/>
                  <a:gd name="T45" fmla="*/ 89 h 37"/>
                  <a:gd name="T46" fmla="*/ 105 w 287"/>
                  <a:gd name="T47" fmla="*/ 96 h 37"/>
                  <a:gd name="T48" fmla="*/ 147 w 287"/>
                  <a:gd name="T49" fmla="*/ 101 h 37"/>
                  <a:gd name="T50" fmla="*/ 199 w 287"/>
                  <a:gd name="T51" fmla="*/ 101 h 37"/>
                  <a:gd name="T52" fmla="*/ 230 w 287"/>
                  <a:gd name="T53" fmla="*/ 109 h 37"/>
                  <a:gd name="T54" fmla="*/ 266 w 287"/>
                  <a:gd name="T55" fmla="*/ 112 h 37"/>
                  <a:gd name="T56" fmla="*/ 300 w 287"/>
                  <a:gd name="T57" fmla="*/ 112 h 37"/>
                  <a:gd name="T58" fmla="*/ 326 w 287"/>
                  <a:gd name="T59" fmla="*/ 112 h 37"/>
                  <a:gd name="T60" fmla="*/ 365 w 287"/>
                  <a:gd name="T61" fmla="*/ 115 h 37"/>
                  <a:gd name="T62" fmla="*/ 395 w 287"/>
                  <a:gd name="T63" fmla="*/ 115 h 37"/>
                  <a:gd name="T64" fmla="*/ 432 w 287"/>
                  <a:gd name="T65" fmla="*/ 115 h 37"/>
                  <a:gd name="T66" fmla="*/ 467 w 287"/>
                  <a:gd name="T67" fmla="*/ 112 h 37"/>
                  <a:gd name="T68" fmla="*/ 501 w 287"/>
                  <a:gd name="T69" fmla="*/ 109 h 37"/>
                  <a:gd name="T70" fmla="*/ 536 w 287"/>
                  <a:gd name="T71" fmla="*/ 109 h 37"/>
                  <a:gd name="T72" fmla="*/ 560 w 287"/>
                  <a:gd name="T73" fmla="*/ 101 h 37"/>
                  <a:gd name="T74" fmla="*/ 595 w 287"/>
                  <a:gd name="T75" fmla="*/ 101 h 37"/>
                  <a:gd name="T76" fmla="*/ 640 w 287"/>
                  <a:gd name="T77" fmla="*/ 96 h 37"/>
                  <a:gd name="T78" fmla="*/ 692 w 287"/>
                  <a:gd name="T79" fmla="*/ 87 h 37"/>
                  <a:gd name="T80" fmla="*/ 738 w 287"/>
                  <a:gd name="T81" fmla="*/ 87 h 37"/>
                  <a:gd name="T82" fmla="*/ 771 w 287"/>
                  <a:gd name="T83" fmla="*/ 77 h 37"/>
                  <a:gd name="T84" fmla="*/ 802 w 287"/>
                  <a:gd name="T85" fmla="*/ 74 h 37"/>
                  <a:gd name="T86" fmla="*/ 829 w 287"/>
                  <a:gd name="T87" fmla="*/ 66 h 37"/>
                  <a:gd name="T88" fmla="*/ 851 w 287"/>
                  <a:gd name="T89" fmla="*/ 65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37"/>
                  <a:gd name="T137" fmla="*/ 287 w 287"/>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37">
                    <a:moveTo>
                      <a:pt x="287" y="0"/>
                    </a:moveTo>
                    <a:lnTo>
                      <a:pt x="285" y="0"/>
                    </a:lnTo>
                    <a:lnTo>
                      <a:pt x="282" y="1"/>
                    </a:lnTo>
                    <a:lnTo>
                      <a:pt x="279" y="1"/>
                    </a:lnTo>
                    <a:lnTo>
                      <a:pt x="277" y="1"/>
                    </a:lnTo>
                    <a:lnTo>
                      <a:pt x="273" y="3"/>
                    </a:lnTo>
                    <a:lnTo>
                      <a:pt x="270" y="3"/>
                    </a:lnTo>
                    <a:lnTo>
                      <a:pt x="266" y="3"/>
                    </a:lnTo>
                    <a:lnTo>
                      <a:pt x="262" y="4"/>
                    </a:lnTo>
                    <a:lnTo>
                      <a:pt x="256" y="5"/>
                    </a:lnTo>
                    <a:lnTo>
                      <a:pt x="252" y="7"/>
                    </a:lnTo>
                    <a:lnTo>
                      <a:pt x="247" y="7"/>
                    </a:lnTo>
                    <a:lnTo>
                      <a:pt x="242" y="8"/>
                    </a:lnTo>
                    <a:lnTo>
                      <a:pt x="236" y="9"/>
                    </a:lnTo>
                    <a:lnTo>
                      <a:pt x="231" y="11"/>
                    </a:lnTo>
                    <a:lnTo>
                      <a:pt x="224" y="11"/>
                    </a:lnTo>
                    <a:lnTo>
                      <a:pt x="219" y="12"/>
                    </a:lnTo>
                    <a:lnTo>
                      <a:pt x="212" y="12"/>
                    </a:lnTo>
                    <a:lnTo>
                      <a:pt x="206" y="13"/>
                    </a:lnTo>
                    <a:lnTo>
                      <a:pt x="203" y="13"/>
                    </a:lnTo>
                    <a:lnTo>
                      <a:pt x="200" y="15"/>
                    </a:lnTo>
                    <a:lnTo>
                      <a:pt x="196" y="15"/>
                    </a:lnTo>
                    <a:lnTo>
                      <a:pt x="193" y="16"/>
                    </a:lnTo>
                    <a:lnTo>
                      <a:pt x="187" y="16"/>
                    </a:lnTo>
                    <a:lnTo>
                      <a:pt x="180" y="17"/>
                    </a:lnTo>
                    <a:lnTo>
                      <a:pt x="175" y="17"/>
                    </a:lnTo>
                    <a:lnTo>
                      <a:pt x="168" y="17"/>
                    </a:lnTo>
                    <a:lnTo>
                      <a:pt x="161" y="19"/>
                    </a:lnTo>
                    <a:lnTo>
                      <a:pt x="156" y="19"/>
                    </a:lnTo>
                    <a:lnTo>
                      <a:pt x="149" y="19"/>
                    </a:lnTo>
                    <a:lnTo>
                      <a:pt x="144" y="20"/>
                    </a:lnTo>
                    <a:lnTo>
                      <a:pt x="138" y="20"/>
                    </a:lnTo>
                    <a:lnTo>
                      <a:pt x="133" y="20"/>
                    </a:lnTo>
                    <a:lnTo>
                      <a:pt x="128" y="20"/>
                    </a:lnTo>
                    <a:lnTo>
                      <a:pt x="121" y="20"/>
                    </a:lnTo>
                    <a:lnTo>
                      <a:pt x="116" y="19"/>
                    </a:lnTo>
                    <a:lnTo>
                      <a:pt x="110" y="19"/>
                    </a:lnTo>
                    <a:lnTo>
                      <a:pt x="105" y="19"/>
                    </a:lnTo>
                    <a:lnTo>
                      <a:pt x="100" y="19"/>
                    </a:lnTo>
                    <a:lnTo>
                      <a:pt x="94" y="17"/>
                    </a:lnTo>
                    <a:lnTo>
                      <a:pt x="89" y="17"/>
                    </a:lnTo>
                    <a:lnTo>
                      <a:pt x="83" y="17"/>
                    </a:lnTo>
                    <a:lnTo>
                      <a:pt x="78" y="17"/>
                    </a:lnTo>
                    <a:lnTo>
                      <a:pt x="73" y="16"/>
                    </a:lnTo>
                    <a:lnTo>
                      <a:pt x="67" y="16"/>
                    </a:lnTo>
                    <a:lnTo>
                      <a:pt x="62" y="15"/>
                    </a:lnTo>
                    <a:lnTo>
                      <a:pt x="57" y="15"/>
                    </a:lnTo>
                    <a:lnTo>
                      <a:pt x="53" y="13"/>
                    </a:lnTo>
                    <a:lnTo>
                      <a:pt x="49" y="13"/>
                    </a:lnTo>
                    <a:lnTo>
                      <a:pt x="43" y="13"/>
                    </a:lnTo>
                    <a:lnTo>
                      <a:pt x="38" y="12"/>
                    </a:lnTo>
                    <a:lnTo>
                      <a:pt x="34" y="12"/>
                    </a:lnTo>
                    <a:lnTo>
                      <a:pt x="31" y="12"/>
                    </a:lnTo>
                    <a:lnTo>
                      <a:pt x="27" y="12"/>
                    </a:lnTo>
                    <a:lnTo>
                      <a:pt x="23" y="11"/>
                    </a:lnTo>
                    <a:lnTo>
                      <a:pt x="20" y="11"/>
                    </a:lnTo>
                    <a:lnTo>
                      <a:pt x="18" y="11"/>
                    </a:lnTo>
                    <a:lnTo>
                      <a:pt x="12" y="9"/>
                    </a:lnTo>
                    <a:lnTo>
                      <a:pt x="10" y="9"/>
                    </a:lnTo>
                    <a:lnTo>
                      <a:pt x="7" y="9"/>
                    </a:lnTo>
                    <a:lnTo>
                      <a:pt x="0" y="25"/>
                    </a:lnTo>
                    <a:lnTo>
                      <a:pt x="2" y="25"/>
                    </a:lnTo>
                    <a:lnTo>
                      <a:pt x="6" y="27"/>
                    </a:lnTo>
                    <a:lnTo>
                      <a:pt x="10" y="28"/>
                    </a:lnTo>
                    <a:lnTo>
                      <a:pt x="12" y="28"/>
                    </a:lnTo>
                    <a:lnTo>
                      <a:pt x="15" y="28"/>
                    </a:lnTo>
                    <a:lnTo>
                      <a:pt x="19" y="28"/>
                    </a:lnTo>
                    <a:lnTo>
                      <a:pt x="22" y="29"/>
                    </a:lnTo>
                    <a:lnTo>
                      <a:pt x="26" y="29"/>
                    </a:lnTo>
                    <a:lnTo>
                      <a:pt x="31" y="31"/>
                    </a:lnTo>
                    <a:lnTo>
                      <a:pt x="35" y="31"/>
                    </a:lnTo>
                    <a:lnTo>
                      <a:pt x="41" y="32"/>
                    </a:lnTo>
                    <a:lnTo>
                      <a:pt x="45" y="32"/>
                    </a:lnTo>
                    <a:lnTo>
                      <a:pt x="50" y="33"/>
                    </a:lnTo>
                    <a:lnTo>
                      <a:pt x="55" y="33"/>
                    </a:lnTo>
                    <a:lnTo>
                      <a:pt x="61" y="33"/>
                    </a:lnTo>
                    <a:lnTo>
                      <a:pt x="66" y="33"/>
                    </a:lnTo>
                    <a:lnTo>
                      <a:pt x="73" y="35"/>
                    </a:lnTo>
                    <a:lnTo>
                      <a:pt x="75" y="35"/>
                    </a:lnTo>
                    <a:lnTo>
                      <a:pt x="78" y="35"/>
                    </a:lnTo>
                    <a:lnTo>
                      <a:pt x="82" y="35"/>
                    </a:lnTo>
                    <a:lnTo>
                      <a:pt x="86" y="36"/>
                    </a:lnTo>
                    <a:lnTo>
                      <a:pt x="89" y="36"/>
                    </a:lnTo>
                    <a:lnTo>
                      <a:pt x="93" y="36"/>
                    </a:lnTo>
                    <a:lnTo>
                      <a:pt x="96" y="36"/>
                    </a:lnTo>
                    <a:lnTo>
                      <a:pt x="100" y="36"/>
                    </a:lnTo>
                    <a:lnTo>
                      <a:pt x="104" y="36"/>
                    </a:lnTo>
                    <a:lnTo>
                      <a:pt x="106" y="36"/>
                    </a:lnTo>
                    <a:lnTo>
                      <a:pt x="110" y="36"/>
                    </a:lnTo>
                    <a:lnTo>
                      <a:pt x="114" y="37"/>
                    </a:lnTo>
                    <a:lnTo>
                      <a:pt x="117" y="37"/>
                    </a:lnTo>
                    <a:lnTo>
                      <a:pt x="121" y="37"/>
                    </a:lnTo>
                    <a:lnTo>
                      <a:pt x="125" y="37"/>
                    </a:lnTo>
                    <a:lnTo>
                      <a:pt x="129" y="37"/>
                    </a:lnTo>
                    <a:lnTo>
                      <a:pt x="133" y="37"/>
                    </a:lnTo>
                    <a:lnTo>
                      <a:pt x="137" y="37"/>
                    </a:lnTo>
                    <a:lnTo>
                      <a:pt x="141" y="37"/>
                    </a:lnTo>
                    <a:lnTo>
                      <a:pt x="145" y="37"/>
                    </a:lnTo>
                    <a:lnTo>
                      <a:pt x="149" y="36"/>
                    </a:lnTo>
                    <a:lnTo>
                      <a:pt x="153" y="36"/>
                    </a:lnTo>
                    <a:lnTo>
                      <a:pt x="157" y="36"/>
                    </a:lnTo>
                    <a:lnTo>
                      <a:pt x="161" y="36"/>
                    </a:lnTo>
                    <a:lnTo>
                      <a:pt x="164" y="35"/>
                    </a:lnTo>
                    <a:lnTo>
                      <a:pt x="168" y="35"/>
                    </a:lnTo>
                    <a:lnTo>
                      <a:pt x="172" y="35"/>
                    </a:lnTo>
                    <a:lnTo>
                      <a:pt x="176" y="35"/>
                    </a:lnTo>
                    <a:lnTo>
                      <a:pt x="180" y="35"/>
                    </a:lnTo>
                    <a:lnTo>
                      <a:pt x="183" y="33"/>
                    </a:lnTo>
                    <a:lnTo>
                      <a:pt x="187" y="33"/>
                    </a:lnTo>
                    <a:lnTo>
                      <a:pt x="189" y="33"/>
                    </a:lnTo>
                    <a:lnTo>
                      <a:pt x="193" y="33"/>
                    </a:lnTo>
                    <a:lnTo>
                      <a:pt x="196" y="33"/>
                    </a:lnTo>
                    <a:lnTo>
                      <a:pt x="200" y="33"/>
                    </a:lnTo>
                    <a:lnTo>
                      <a:pt x="204" y="33"/>
                    </a:lnTo>
                    <a:lnTo>
                      <a:pt x="210" y="32"/>
                    </a:lnTo>
                    <a:lnTo>
                      <a:pt x="215" y="31"/>
                    </a:lnTo>
                    <a:lnTo>
                      <a:pt x="222" y="31"/>
                    </a:lnTo>
                    <a:lnTo>
                      <a:pt x="227" y="29"/>
                    </a:lnTo>
                    <a:lnTo>
                      <a:pt x="232" y="28"/>
                    </a:lnTo>
                    <a:lnTo>
                      <a:pt x="238" y="28"/>
                    </a:lnTo>
                    <a:lnTo>
                      <a:pt x="242" y="28"/>
                    </a:lnTo>
                    <a:lnTo>
                      <a:pt x="247" y="28"/>
                    </a:lnTo>
                    <a:lnTo>
                      <a:pt x="251" y="27"/>
                    </a:lnTo>
                    <a:lnTo>
                      <a:pt x="255" y="25"/>
                    </a:lnTo>
                    <a:lnTo>
                      <a:pt x="259" y="25"/>
                    </a:lnTo>
                    <a:lnTo>
                      <a:pt x="263" y="24"/>
                    </a:lnTo>
                    <a:lnTo>
                      <a:pt x="266" y="23"/>
                    </a:lnTo>
                    <a:lnTo>
                      <a:pt x="269" y="23"/>
                    </a:lnTo>
                    <a:lnTo>
                      <a:pt x="271" y="23"/>
                    </a:lnTo>
                    <a:lnTo>
                      <a:pt x="275" y="23"/>
                    </a:lnTo>
                    <a:lnTo>
                      <a:pt x="278" y="21"/>
                    </a:lnTo>
                    <a:lnTo>
                      <a:pt x="282" y="20"/>
                    </a:lnTo>
                    <a:lnTo>
                      <a:pt x="283" y="20"/>
                    </a:lnTo>
                    <a:lnTo>
                      <a:pt x="285" y="20"/>
                    </a:lnTo>
                    <a:lnTo>
                      <a:pt x="287"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49" name="Freeform 100">
                <a:extLst>
                  <a:ext uri="{FF2B5EF4-FFF2-40B4-BE49-F238E27FC236}">
                    <a16:creationId xmlns:a16="http://schemas.microsoft.com/office/drawing/2014/main" id="{A815A3F6-CC66-487C-B06A-8C3E3FDF2666}"/>
                  </a:ext>
                </a:extLst>
              </p:cNvPr>
              <p:cNvSpPr>
                <a:spLocks/>
              </p:cNvSpPr>
              <p:nvPr/>
            </p:nvSpPr>
            <p:spPr bwMode="auto">
              <a:xfrm>
                <a:off x="3444" y="1132"/>
                <a:ext cx="24" cy="91"/>
              </a:xfrm>
              <a:custGeom>
                <a:avLst/>
                <a:gdLst>
                  <a:gd name="T0" fmla="*/ 0 w 25"/>
                  <a:gd name="T1" fmla="*/ 3 h 88"/>
                  <a:gd name="T2" fmla="*/ 24 w 25"/>
                  <a:gd name="T3" fmla="*/ 251 h 88"/>
                  <a:gd name="T4" fmla="*/ 27 w 25"/>
                  <a:gd name="T5" fmla="*/ 254 h 88"/>
                  <a:gd name="T6" fmla="*/ 44 w 25"/>
                  <a:gd name="T7" fmla="*/ 254 h 88"/>
                  <a:gd name="T8" fmla="*/ 60 w 25"/>
                  <a:gd name="T9" fmla="*/ 254 h 88"/>
                  <a:gd name="T10" fmla="*/ 69 w 25"/>
                  <a:gd name="T11" fmla="*/ 247 h 88"/>
                  <a:gd name="T12" fmla="*/ 69 w 25"/>
                  <a:gd name="T13" fmla="*/ 241 h 88"/>
                  <a:gd name="T14" fmla="*/ 69 w 25"/>
                  <a:gd name="T15" fmla="*/ 227 h 88"/>
                  <a:gd name="T16" fmla="*/ 69 w 25"/>
                  <a:gd name="T17" fmla="*/ 214 h 88"/>
                  <a:gd name="T18" fmla="*/ 69 w 25"/>
                  <a:gd name="T19" fmla="*/ 198 h 88"/>
                  <a:gd name="T20" fmla="*/ 67 w 25"/>
                  <a:gd name="T21" fmla="*/ 190 h 88"/>
                  <a:gd name="T22" fmla="*/ 67 w 25"/>
                  <a:gd name="T23" fmla="*/ 179 h 88"/>
                  <a:gd name="T24" fmla="*/ 67 w 25"/>
                  <a:gd name="T25" fmla="*/ 163 h 88"/>
                  <a:gd name="T26" fmla="*/ 67 w 25"/>
                  <a:gd name="T27" fmla="*/ 160 h 88"/>
                  <a:gd name="T28" fmla="*/ 62 w 25"/>
                  <a:gd name="T29" fmla="*/ 145 h 88"/>
                  <a:gd name="T30" fmla="*/ 62 w 25"/>
                  <a:gd name="T31" fmla="*/ 135 h 88"/>
                  <a:gd name="T32" fmla="*/ 62 w 25"/>
                  <a:gd name="T33" fmla="*/ 125 h 88"/>
                  <a:gd name="T34" fmla="*/ 62 w 25"/>
                  <a:gd name="T35" fmla="*/ 115 h 88"/>
                  <a:gd name="T36" fmla="*/ 62 w 25"/>
                  <a:gd name="T37" fmla="*/ 103 h 88"/>
                  <a:gd name="T38" fmla="*/ 62 w 25"/>
                  <a:gd name="T39" fmla="*/ 90 h 88"/>
                  <a:gd name="T40" fmla="*/ 60 w 25"/>
                  <a:gd name="T41" fmla="*/ 80 h 88"/>
                  <a:gd name="T42" fmla="*/ 60 w 25"/>
                  <a:gd name="T43" fmla="*/ 69 h 88"/>
                  <a:gd name="T44" fmla="*/ 60 w 25"/>
                  <a:gd name="T45" fmla="*/ 60 h 88"/>
                  <a:gd name="T46" fmla="*/ 55 w 25"/>
                  <a:gd name="T47" fmla="*/ 48 h 88"/>
                  <a:gd name="T48" fmla="*/ 55 w 25"/>
                  <a:gd name="T49" fmla="*/ 38 h 88"/>
                  <a:gd name="T50" fmla="*/ 55 w 25"/>
                  <a:gd name="T51" fmla="*/ 30 h 88"/>
                  <a:gd name="T52" fmla="*/ 49 w 25"/>
                  <a:gd name="T53" fmla="*/ 15 h 88"/>
                  <a:gd name="T54" fmla="*/ 49 w 25"/>
                  <a:gd name="T55" fmla="*/ 3 h 88"/>
                  <a:gd name="T56" fmla="*/ 49 w 25"/>
                  <a:gd name="T57" fmla="*/ 0 h 88"/>
                  <a:gd name="T58" fmla="*/ 49 w 25"/>
                  <a:gd name="T59" fmla="*/ 0 h 88"/>
                  <a:gd name="T60" fmla="*/ 0 w 25"/>
                  <a:gd name="T61" fmla="*/ 3 h 88"/>
                  <a:gd name="T62" fmla="*/ 0 w 25"/>
                  <a:gd name="T63" fmla="*/ 3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
                  <a:gd name="T97" fmla="*/ 0 h 88"/>
                  <a:gd name="T98" fmla="*/ 25 w 25"/>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 h="88">
                    <a:moveTo>
                      <a:pt x="0" y="3"/>
                    </a:moveTo>
                    <a:lnTo>
                      <a:pt x="9" y="87"/>
                    </a:lnTo>
                    <a:lnTo>
                      <a:pt x="10" y="88"/>
                    </a:lnTo>
                    <a:lnTo>
                      <a:pt x="16" y="88"/>
                    </a:lnTo>
                    <a:lnTo>
                      <a:pt x="21" y="88"/>
                    </a:lnTo>
                    <a:lnTo>
                      <a:pt x="25" y="86"/>
                    </a:lnTo>
                    <a:lnTo>
                      <a:pt x="25" y="83"/>
                    </a:lnTo>
                    <a:lnTo>
                      <a:pt x="25" y="79"/>
                    </a:lnTo>
                    <a:lnTo>
                      <a:pt x="25" y="74"/>
                    </a:lnTo>
                    <a:lnTo>
                      <a:pt x="25" y="68"/>
                    </a:lnTo>
                    <a:lnTo>
                      <a:pt x="24" y="66"/>
                    </a:lnTo>
                    <a:lnTo>
                      <a:pt x="24" y="61"/>
                    </a:lnTo>
                    <a:lnTo>
                      <a:pt x="24" y="57"/>
                    </a:lnTo>
                    <a:lnTo>
                      <a:pt x="24" y="55"/>
                    </a:lnTo>
                    <a:lnTo>
                      <a:pt x="22" y="51"/>
                    </a:lnTo>
                    <a:lnTo>
                      <a:pt x="22" y="47"/>
                    </a:lnTo>
                    <a:lnTo>
                      <a:pt x="22" y="43"/>
                    </a:lnTo>
                    <a:lnTo>
                      <a:pt x="22" y="40"/>
                    </a:lnTo>
                    <a:lnTo>
                      <a:pt x="22" y="36"/>
                    </a:lnTo>
                    <a:lnTo>
                      <a:pt x="22" y="31"/>
                    </a:lnTo>
                    <a:lnTo>
                      <a:pt x="21" y="28"/>
                    </a:lnTo>
                    <a:lnTo>
                      <a:pt x="21" y="24"/>
                    </a:lnTo>
                    <a:lnTo>
                      <a:pt x="21" y="20"/>
                    </a:lnTo>
                    <a:lnTo>
                      <a:pt x="20" y="17"/>
                    </a:lnTo>
                    <a:lnTo>
                      <a:pt x="20" y="13"/>
                    </a:lnTo>
                    <a:lnTo>
                      <a:pt x="20" y="11"/>
                    </a:lnTo>
                    <a:lnTo>
                      <a:pt x="18" y="5"/>
                    </a:lnTo>
                    <a:lnTo>
                      <a:pt x="18" y="3"/>
                    </a:lnTo>
                    <a:lnTo>
                      <a:pt x="18" y="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50" name="Freeform 101">
                <a:extLst>
                  <a:ext uri="{FF2B5EF4-FFF2-40B4-BE49-F238E27FC236}">
                    <a16:creationId xmlns:a16="http://schemas.microsoft.com/office/drawing/2014/main" id="{052B7674-B4AB-4178-BFFB-21EB13C3F42F}"/>
                  </a:ext>
                </a:extLst>
              </p:cNvPr>
              <p:cNvSpPr>
                <a:spLocks/>
              </p:cNvSpPr>
              <p:nvPr/>
            </p:nvSpPr>
            <p:spPr bwMode="auto">
              <a:xfrm>
                <a:off x="3456" y="1268"/>
                <a:ext cx="24" cy="121"/>
              </a:xfrm>
              <a:custGeom>
                <a:avLst/>
                <a:gdLst>
                  <a:gd name="T0" fmla="*/ 0 w 25"/>
                  <a:gd name="T1" fmla="*/ 1 h 106"/>
                  <a:gd name="T2" fmla="*/ 0 w 25"/>
                  <a:gd name="T3" fmla="*/ 1 h 106"/>
                  <a:gd name="T4" fmla="*/ 0 w 25"/>
                  <a:gd name="T5" fmla="*/ 16 h 106"/>
                  <a:gd name="T6" fmla="*/ 0 w 25"/>
                  <a:gd name="T7" fmla="*/ 18 h 106"/>
                  <a:gd name="T8" fmla="*/ 0 w 25"/>
                  <a:gd name="T9" fmla="*/ 26 h 106"/>
                  <a:gd name="T10" fmla="*/ 0 w 25"/>
                  <a:gd name="T11" fmla="*/ 37 h 106"/>
                  <a:gd name="T12" fmla="*/ 0 w 25"/>
                  <a:gd name="T13" fmla="*/ 48 h 106"/>
                  <a:gd name="T14" fmla="*/ 0 w 25"/>
                  <a:gd name="T15" fmla="*/ 61 h 106"/>
                  <a:gd name="T16" fmla="*/ 0 w 25"/>
                  <a:gd name="T17" fmla="*/ 69 h 106"/>
                  <a:gd name="T18" fmla="*/ 0 w 25"/>
                  <a:gd name="T19" fmla="*/ 85 h 106"/>
                  <a:gd name="T20" fmla="*/ 0 w 25"/>
                  <a:gd name="T21" fmla="*/ 97 h 106"/>
                  <a:gd name="T22" fmla="*/ 0 w 25"/>
                  <a:gd name="T23" fmla="*/ 110 h 106"/>
                  <a:gd name="T24" fmla="*/ 1 w 25"/>
                  <a:gd name="T25" fmla="*/ 125 h 106"/>
                  <a:gd name="T26" fmla="*/ 1 w 25"/>
                  <a:gd name="T27" fmla="*/ 139 h 106"/>
                  <a:gd name="T28" fmla="*/ 2 w 25"/>
                  <a:gd name="T29" fmla="*/ 157 h 106"/>
                  <a:gd name="T30" fmla="*/ 2 w 25"/>
                  <a:gd name="T31" fmla="*/ 165 h 106"/>
                  <a:gd name="T32" fmla="*/ 2 w 25"/>
                  <a:gd name="T33" fmla="*/ 182 h 106"/>
                  <a:gd name="T34" fmla="*/ 2 w 25"/>
                  <a:gd name="T35" fmla="*/ 196 h 106"/>
                  <a:gd name="T36" fmla="*/ 4 w 25"/>
                  <a:gd name="T37" fmla="*/ 207 h 106"/>
                  <a:gd name="T38" fmla="*/ 4 w 25"/>
                  <a:gd name="T39" fmla="*/ 223 h 106"/>
                  <a:gd name="T40" fmla="*/ 4 w 25"/>
                  <a:gd name="T41" fmla="*/ 234 h 106"/>
                  <a:gd name="T42" fmla="*/ 15 w 25"/>
                  <a:gd name="T43" fmla="*/ 251 h 106"/>
                  <a:gd name="T44" fmla="*/ 15 w 25"/>
                  <a:gd name="T45" fmla="*/ 264 h 106"/>
                  <a:gd name="T46" fmla="*/ 15 w 25"/>
                  <a:gd name="T47" fmla="*/ 271 h 106"/>
                  <a:gd name="T48" fmla="*/ 15 w 25"/>
                  <a:gd name="T49" fmla="*/ 283 h 106"/>
                  <a:gd name="T50" fmla="*/ 17 w 25"/>
                  <a:gd name="T51" fmla="*/ 290 h 106"/>
                  <a:gd name="T52" fmla="*/ 17 w 25"/>
                  <a:gd name="T53" fmla="*/ 303 h 106"/>
                  <a:gd name="T54" fmla="*/ 21 w 25"/>
                  <a:gd name="T55" fmla="*/ 309 h 106"/>
                  <a:gd name="T56" fmla="*/ 24 w 25"/>
                  <a:gd name="T57" fmla="*/ 320 h 106"/>
                  <a:gd name="T58" fmla="*/ 38 w 25"/>
                  <a:gd name="T59" fmla="*/ 323 h 106"/>
                  <a:gd name="T60" fmla="*/ 54 w 25"/>
                  <a:gd name="T61" fmla="*/ 320 h 106"/>
                  <a:gd name="T62" fmla="*/ 63 w 25"/>
                  <a:gd name="T63" fmla="*/ 314 h 106"/>
                  <a:gd name="T64" fmla="*/ 69 w 25"/>
                  <a:gd name="T65" fmla="*/ 309 h 106"/>
                  <a:gd name="T66" fmla="*/ 67 w 25"/>
                  <a:gd name="T67" fmla="*/ 303 h 106"/>
                  <a:gd name="T68" fmla="*/ 67 w 25"/>
                  <a:gd name="T69" fmla="*/ 290 h 106"/>
                  <a:gd name="T70" fmla="*/ 67 w 25"/>
                  <a:gd name="T71" fmla="*/ 283 h 106"/>
                  <a:gd name="T72" fmla="*/ 67 w 25"/>
                  <a:gd name="T73" fmla="*/ 273 h 106"/>
                  <a:gd name="T74" fmla="*/ 67 w 25"/>
                  <a:gd name="T75" fmla="*/ 265 h 106"/>
                  <a:gd name="T76" fmla="*/ 67 w 25"/>
                  <a:gd name="T77" fmla="*/ 256 h 106"/>
                  <a:gd name="T78" fmla="*/ 63 w 25"/>
                  <a:gd name="T79" fmla="*/ 240 h 106"/>
                  <a:gd name="T80" fmla="*/ 63 w 25"/>
                  <a:gd name="T81" fmla="*/ 229 h 106"/>
                  <a:gd name="T82" fmla="*/ 63 w 25"/>
                  <a:gd name="T83" fmla="*/ 216 h 106"/>
                  <a:gd name="T84" fmla="*/ 63 w 25"/>
                  <a:gd name="T85" fmla="*/ 206 h 106"/>
                  <a:gd name="T86" fmla="*/ 60 w 25"/>
                  <a:gd name="T87" fmla="*/ 191 h 106"/>
                  <a:gd name="T88" fmla="*/ 60 w 25"/>
                  <a:gd name="T89" fmla="*/ 177 h 106"/>
                  <a:gd name="T90" fmla="*/ 60 w 25"/>
                  <a:gd name="T91" fmla="*/ 162 h 106"/>
                  <a:gd name="T92" fmla="*/ 60 w 25"/>
                  <a:gd name="T93" fmla="*/ 145 h 106"/>
                  <a:gd name="T94" fmla="*/ 55 w 25"/>
                  <a:gd name="T95" fmla="*/ 129 h 106"/>
                  <a:gd name="T96" fmla="*/ 55 w 25"/>
                  <a:gd name="T97" fmla="*/ 122 h 106"/>
                  <a:gd name="T98" fmla="*/ 55 w 25"/>
                  <a:gd name="T99" fmla="*/ 109 h 106"/>
                  <a:gd name="T100" fmla="*/ 55 w 25"/>
                  <a:gd name="T101" fmla="*/ 96 h 106"/>
                  <a:gd name="T102" fmla="*/ 54 w 25"/>
                  <a:gd name="T103" fmla="*/ 76 h 106"/>
                  <a:gd name="T104" fmla="*/ 54 w 25"/>
                  <a:gd name="T105" fmla="*/ 66 h 106"/>
                  <a:gd name="T106" fmla="*/ 54 w 25"/>
                  <a:gd name="T107" fmla="*/ 52 h 106"/>
                  <a:gd name="T108" fmla="*/ 54 w 25"/>
                  <a:gd name="T109" fmla="*/ 46 h 106"/>
                  <a:gd name="T110" fmla="*/ 54 w 25"/>
                  <a:gd name="T111" fmla="*/ 29 h 106"/>
                  <a:gd name="T112" fmla="*/ 54 w 25"/>
                  <a:gd name="T113" fmla="*/ 23 h 106"/>
                  <a:gd name="T114" fmla="*/ 54 w 25"/>
                  <a:gd name="T115" fmla="*/ 16 h 106"/>
                  <a:gd name="T116" fmla="*/ 54 w 25"/>
                  <a:gd name="T117" fmla="*/ 2 h 106"/>
                  <a:gd name="T118" fmla="*/ 54 w 25"/>
                  <a:gd name="T119" fmla="*/ 0 h 106"/>
                  <a:gd name="T120" fmla="*/ 54 w 25"/>
                  <a:gd name="T121" fmla="*/ 0 h 106"/>
                  <a:gd name="T122" fmla="*/ 0 w 25"/>
                  <a:gd name="T123" fmla="*/ 1 h 106"/>
                  <a:gd name="T124" fmla="*/ 0 w 25"/>
                  <a:gd name="T125" fmla="*/ 1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
                  <a:gd name="T190" fmla="*/ 0 h 106"/>
                  <a:gd name="T191" fmla="*/ 25 w 25"/>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 h="106">
                    <a:moveTo>
                      <a:pt x="0" y="1"/>
                    </a:moveTo>
                    <a:lnTo>
                      <a:pt x="0" y="1"/>
                    </a:lnTo>
                    <a:lnTo>
                      <a:pt x="0" y="5"/>
                    </a:lnTo>
                    <a:lnTo>
                      <a:pt x="0" y="6"/>
                    </a:lnTo>
                    <a:lnTo>
                      <a:pt x="0" y="9"/>
                    </a:lnTo>
                    <a:lnTo>
                      <a:pt x="0" y="12"/>
                    </a:lnTo>
                    <a:lnTo>
                      <a:pt x="0" y="16"/>
                    </a:lnTo>
                    <a:lnTo>
                      <a:pt x="0" y="20"/>
                    </a:lnTo>
                    <a:lnTo>
                      <a:pt x="0" y="23"/>
                    </a:lnTo>
                    <a:lnTo>
                      <a:pt x="0" y="27"/>
                    </a:lnTo>
                    <a:lnTo>
                      <a:pt x="0" y="32"/>
                    </a:lnTo>
                    <a:lnTo>
                      <a:pt x="0" y="36"/>
                    </a:lnTo>
                    <a:lnTo>
                      <a:pt x="1" y="41"/>
                    </a:lnTo>
                    <a:lnTo>
                      <a:pt x="1" y="45"/>
                    </a:lnTo>
                    <a:lnTo>
                      <a:pt x="2" y="51"/>
                    </a:lnTo>
                    <a:lnTo>
                      <a:pt x="2" y="55"/>
                    </a:lnTo>
                    <a:lnTo>
                      <a:pt x="2" y="59"/>
                    </a:lnTo>
                    <a:lnTo>
                      <a:pt x="2" y="64"/>
                    </a:lnTo>
                    <a:lnTo>
                      <a:pt x="4" y="68"/>
                    </a:lnTo>
                    <a:lnTo>
                      <a:pt x="4" y="73"/>
                    </a:lnTo>
                    <a:lnTo>
                      <a:pt x="4" y="77"/>
                    </a:lnTo>
                    <a:lnTo>
                      <a:pt x="5" y="82"/>
                    </a:lnTo>
                    <a:lnTo>
                      <a:pt x="5" y="86"/>
                    </a:lnTo>
                    <a:lnTo>
                      <a:pt x="5" y="88"/>
                    </a:lnTo>
                    <a:lnTo>
                      <a:pt x="5" y="92"/>
                    </a:lnTo>
                    <a:lnTo>
                      <a:pt x="6" y="95"/>
                    </a:lnTo>
                    <a:lnTo>
                      <a:pt x="6" y="99"/>
                    </a:lnTo>
                    <a:lnTo>
                      <a:pt x="8" y="102"/>
                    </a:lnTo>
                    <a:lnTo>
                      <a:pt x="9" y="104"/>
                    </a:lnTo>
                    <a:lnTo>
                      <a:pt x="13" y="106"/>
                    </a:lnTo>
                    <a:lnTo>
                      <a:pt x="19" y="104"/>
                    </a:lnTo>
                    <a:lnTo>
                      <a:pt x="23" y="103"/>
                    </a:lnTo>
                    <a:lnTo>
                      <a:pt x="25" y="102"/>
                    </a:lnTo>
                    <a:lnTo>
                      <a:pt x="24" y="99"/>
                    </a:lnTo>
                    <a:lnTo>
                      <a:pt x="24" y="95"/>
                    </a:lnTo>
                    <a:lnTo>
                      <a:pt x="24" y="92"/>
                    </a:lnTo>
                    <a:lnTo>
                      <a:pt x="24" y="90"/>
                    </a:lnTo>
                    <a:lnTo>
                      <a:pt x="24" y="87"/>
                    </a:lnTo>
                    <a:lnTo>
                      <a:pt x="24" y="84"/>
                    </a:lnTo>
                    <a:lnTo>
                      <a:pt x="23" y="79"/>
                    </a:lnTo>
                    <a:lnTo>
                      <a:pt x="23" y="75"/>
                    </a:lnTo>
                    <a:lnTo>
                      <a:pt x="23" y="71"/>
                    </a:lnTo>
                    <a:lnTo>
                      <a:pt x="23" y="67"/>
                    </a:lnTo>
                    <a:lnTo>
                      <a:pt x="21" y="63"/>
                    </a:lnTo>
                    <a:lnTo>
                      <a:pt x="21" y="57"/>
                    </a:lnTo>
                    <a:lnTo>
                      <a:pt x="21" y="53"/>
                    </a:lnTo>
                    <a:lnTo>
                      <a:pt x="21" y="48"/>
                    </a:lnTo>
                    <a:lnTo>
                      <a:pt x="20" y="43"/>
                    </a:lnTo>
                    <a:lnTo>
                      <a:pt x="20" y="39"/>
                    </a:lnTo>
                    <a:lnTo>
                      <a:pt x="20" y="35"/>
                    </a:lnTo>
                    <a:lnTo>
                      <a:pt x="20" y="31"/>
                    </a:lnTo>
                    <a:lnTo>
                      <a:pt x="19" y="25"/>
                    </a:lnTo>
                    <a:lnTo>
                      <a:pt x="19" y="21"/>
                    </a:lnTo>
                    <a:lnTo>
                      <a:pt x="19" y="17"/>
                    </a:lnTo>
                    <a:lnTo>
                      <a:pt x="19" y="15"/>
                    </a:lnTo>
                    <a:lnTo>
                      <a:pt x="19" y="10"/>
                    </a:lnTo>
                    <a:lnTo>
                      <a:pt x="19" y="8"/>
                    </a:lnTo>
                    <a:lnTo>
                      <a:pt x="19" y="5"/>
                    </a:lnTo>
                    <a:lnTo>
                      <a:pt x="19" y="2"/>
                    </a:lnTo>
                    <a:lnTo>
                      <a:pt x="19" y="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51" name="Freeform 102">
                <a:extLst>
                  <a:ext uri="{FF2B5EF4-FFF2-40B4-BE49-F238E27FC236}">
                    <a16:creationId xmlns:a16="http://schemas.microsoft.com/office/drawing/2014/main" id="{C1236120-C1EE-4B40-B62E-076EDCCAB0BB}"/>
                  </a:ext>
                </a:extLst>
              </p:cNvPr>
              <p:cNvSpPr>
                <a:spLocks/>
              </p:cNvSpPr>
              <p:nvPr/>
            </p:nvSpPr>
            <p:spPr bwMode="auto">
              <a:xfrm>
                <a:off x="3467" y="1434"/>
                <a:ext cx="12" cy="68"/>
              </a:xfrm>
              <a:custGeom>
                <a:avLst/>
                <a:gdLst>
                  <a:gd name="T0" fmla="*/ 0 w 21"/>
                  <a:gd name="T1" fmla="*/ 16 h 61"/>
                  <a:gd name="T2" fmla="*/ 15 w 21"/>
                  <a:gd name="T3" fmla="*/ 186 h 61"/>
                  <a:gd name="T4" fmla="*/ 16 w 21"/>
                  <a:gd name="T5" fmla="*/ 186 h 61"/>
                  <a:gd name="T6" fmla="*/ 28 w 21"/>
                  <a:gd name="T7" fmla="*/ 186 h 61"/>
                  <a:gd name="T8" fmla="*/ 39 w 21"/>
                  <a:gd name="T9" fmla="*/ 186 h 61"/>
                  <a:gd name="T10" fmla="*/ 47 w 21"/>
                  <a:gd name="T11" fmla="*/ 170 h 61"/>
                  <a:gd name="T12" fmla="*/ 47 w 21"/>
                  <a:gd name="T13" fmla="*/ 165 h 61"/>
                  <a:gd name="T14" fmla="*/ 47 w 21"/>
                  <a:gd name="T15" fmla="*/ 158 h 61"/>
                  <a:gd name="T16" fmla="*/ 47 w 21"/>
                  <a:gd name="T17" fmla="*/ 145 h 61"/>
                  <a:gd name="T18" fmla="*/ 47 w 21"/>
                  <a:gd name="T19" fmla="*/ 139 h 61"/>
                  <a:gd name="T20" fmla="*/ 47 w 21"/>
                  <a:gd name="T21" fmla="*/ 124 h 61"/>
                  <a:gd name="T22" fmla="*/ 47 w 21"/>
                  <a:gd name="T23" fmla="*/ 113 h 61"/>
                  <a:gd name="T24" fmla="*/ 47 w 21"/>
                  <a:gd name="T25" fmla="*/ 97 h 61"/>
                  <a:gd name="T26" fmla="*/ 47 w 21"/>
                  <a:gd name="T27" fmla="*/ 86 h 61"/>
                  <a:gd name="T28" fmla="*/ 43 w 21"/>
                  <a:gd name="T29" fmla="*/ 69 h 61"/>
                  <a:gd name="T30" fmla="*/ 43 w 21"/>
                  <a:gd name="T31" fmla="*/ 58 h 61"/>
                  <a:gd name="T32" fmla="*/ 41 w 21"/>
                  <a:gd name="T33" fmla="*/ 45 h 61"/>
                  <a:gd name="T34" fmla="*/ 41 w 21"/>
                  <a:gd name="T35" fmla="*/ 33 h 61"/>
                  <a:gd name="T36" fmla="*/ 39 w 21"/>
                  <a:gd name="T37" fmla="*/ 23 h 61"/>
                  <a:gd name="T38" fmla="*/ 39 w 21"/>
                  <a:gd name="T39" fmla="*/ 16 h 61"/>
                  <a:gd name="T40" fmla="*/ 34 w 21"/>
                  <a:gd name="T41" fmla="*/ 3 h 61"/>
                  <a:gd name="T42" fmla="*/ 34 w 21"/>
                  <a:gd name="T43" fmla="*/ 1 h 61"/>
                  <a:gd name="T44" fmla="*/ 24 w 21"/>
                  <a:gd name="T45" fmla="*/ 0 h 61"/>
                  <a:gd name="T46" fmla="*/ 15 w 21"/>
                  <a:gd name="T47" fmla="*/ 1 h 61"/>
                  <a:gd name="T48" fmla="*/ 2 w 21"/>
                  <a:gd name="T49" fmla="*/ 3 h 61"/>
                  <a:gd name="T50" fmla="*/ 0 w 21"/>
                  <a:gd name="T51" fmla="*/ 16 h 61"/>
                  <a:gd name="T52" fmla="*/ 0 w 21"/>
                  <a:gd name="T53" fmla="*/ 16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61"/>
                  <a:gd name="T83" fmla="*/ 21 w 21"/>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61">
                    <a:moveTo>
                      <a:pt x="0" y="5"/>
                    </a:moveTo>
                    <a:lnTo>
                      <a:pt x="6" y="61"/>
                    </a:lnTo>
                    <a:lnTo>
                      <a:pt x="7" y="61"/>
                    </a:lnTo>
                    <a:lnTo>
                      <a:pt x="13" y="61"/>
                    </a:lnTo>
                    <a:lnTo>
                      <a:pt x="17" y="61"/>
                    </a:lnTo>
                    <a:lnTo>
                      <a:pt x="21" y="57"/>
                    </a:lnTo>
                    <a:lnTo>
                      <a:pt x="21" y="55"/>
                    </a:lnTo>
                    <a:lnTo>
                      <a:pt x="21" y="52"/>
                    </a:lnTo>
                    <a:lnTo>
                      <a:pt x="21" y="48"/>
                    </a:lnTo>
                    <a:lnTo>
                      <a:pt x="21" y="45"/>
                    </a:lnTo>
                    <a:lnTo>
                      <a:pt x="21" y="41"/>
                    </a:lnTo>
                    <a:lnTo>
                      <a:pt x="21" y="37"/>
                    </a:lnTo>
                    <a:lnTo>
                      <a:pt x="21" y="32"/>
                    </a:lnTo>
                    <a:lnTo>
                      <a:pt x="21" y="28"/>
                    </a:lnTo>
                    <a:lnTo>
                      <a:pt x="19" y="23"/>
                    </a:lnTo>
                    <a:lnTo>
                      <a:pt x="19" y="19"/>
                    </a:lnTo>
                    <a:lnTo>
                      <a:pt x="18" y="15"/>
                    </a:lnTo>
                    <a:lnTo>
                      <a:pt x="18" y="11"/>
                    </a:lnTo>
                    <a:lnTo>
                      <a:pt x="17" y="8"/>
                    </a:lnTo>
                    <a:lnTo>
                      <a:pt x="17" y="5"/>
                    </a:lnTo>
                    <a:lnTo>
                      <a:pt x="15" y="3"/>
                    </a:lnTo>
                    <a:lnTo>
                      <a:pt x="15" y="1"/>
                    </a:lnTo>
                    <a:lnTo>
                      <a:pt x="11" y="0"/>
                    </a:lnTo>
                    <a:lnTo>
                      <a:pt x="6" y="1"/>
                    </a:lnTo>
                    <a:lnTo>
                      <a:pt x="2" y="3"/>
                    </a:lnTo>
                    <a:lnTo>
                      <a:pt x="0"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52" name="Freeform 103">
                <a:extLst>
                  <a:ext uri="{FF2B5EF4-FFF2-40B4-BE49-F238E27FC236}">
                    <a16:creationId xmlns:a16="http://schemas.microsoft.com/office/drawing/2014/main" id="{9456AF18-672A-408D-B372-C24B051AD0ED}"/>
                  </a:ext>
                </a:extLst>
              </p:cNvPr>
              <p:cNvSpPr>
                <a:spLocks/>
              </p:cNvSpPr>
              <p:nvPr/>
            </p:nvSpPr>
            <p:spPr bwMode="auto">
              <a:xfrm>
                <a:off x="2842" y="1230"/>
                <a:ext cx="59" cy="60"/>
              </a:xfrm>
              <a:custGeom>
                <a:avLst/>
                <a:gdLst>
                  <a:gd name="T0" fmla="*/ 112 w 47"/>
                  <a:gd name="T1" fmla="*/ 2 h 46"/>
                  <a:gd name="T2" fmla="*/ 99 w 47"/>
                  <a:gd name="T3" fmla="*/ 3 h 46"/>
                  <a:gd name="T4" fmla="*/ 90 w 47"/>
                  <a:gd name="T5" fmla="*/ 18 h 46"/>
                  <a:gd name="T6" fmla="*/ 87 w 47"/>
                  <a:gd name="T7" fmla="*/ 20 h 46"/>
                  <a:gd name="T8" fmla="*/ 77 w 47"/>
                  <a:gd name="T9" fmla="*/ 33 h 46"/>
                  <a:gd name="T10" fmla="*/ 67 w 47"/>
                  <a:gd name="T11" fmla="*/ 42 h 46"/>
                  <a:gd name="T12" fmla="*/ 53 w 47"/>
                  <a:gd name="T13" fmla="*/ 47 h 46"/>
                  <a:gd name="T14" fmla="*/ 43 w 47"/>
                  <a:gd name="T15" fmla="*/ 60 h 46"/>
                  <a:gd name="T16" fmla="*/ 37 w 47"/>
                  <a:gd name="T17" fmla="*/ 75 h 46"/>
                  <a:gd name="T18" fmla="*/ 23 w 47"/>
                  <a:gd name="T19" fmla="*/ 85 h 46"/>
                  <a:gd name="T20" fmla="*/ 20 w 47"/>
                  <a:gd name="T21" fmla="*/ 96 h 46"/>
                  <a:gd name="T22" fmla="*/ 14 w 47"/>
                  <a:gd name="T23" fmla="*/ 101 h 46"/>
                  <a:gd name="T24" fmla="*/ 2 w 47"/>
                  <a:gd name="T25" fmla="*/ 110 h 46"/>
                  <a:gd name="T26" fmla="*/ 0 w 47"/>
                  <a:gd name="T27" fmla="*/ 125 h 46"/>
                  <a:gd name="T28" fmla="*/ 0 w 47"/>
                  <a:gd name="T29" fmla="*/ 140 h 46"/>
                  <a:gd name="T30" fmla="*/ 3 w 47"/>
                  <a:gd name="T31" fmla="*/ 140 h 46"/>
                  <a:gd name="T32" fmla="*/ 29 w 47"/>
                  <a:gd name="T33" fmla="*/ 129 h 46"/>
                  <a:gd name="T34" fmla="*/ 37 w 47"/>
                  <a:gd name="T35" fmla="*/ 125 h 46"/>
                  <a:gd name="T36" fmla="*/ 47 w 47"/>
                  <a:gd name="T37" fmla="*/ 118 h 46"/>
                  <a:gd name="T38" fmla="*/ 60 w 47"/>
                  <a:gd name="T39" fmla="*/ 110 h 46"/>
                  <a:gd name="T40" fmla="*/ 77 w 47"/>
                  <a:gd name="T41" fmla="*/ 97 h 46"/>
                  <a:gd name="T42" fmla="*/ 87 w 47"/>
                  <a:gd name="T43" fmla="*/ 89 h 46"/>
                  <a:gd name="T44" fmla="*/ 98 w 47"/>
                  <a:gd name="T45" fmla="*/ 77 h 46"/>
                  <a:gd name="T46" fmla="*/ 111 w 47"/>
                  <a:gd name="T47" fmla="*/ 67 h 46"/>
                  <a:gd name="T48" fmla="*/ 123 w 47"/>
                  <a:gd name="T49" fmla="*/ 58 h 46"/>
                  <a:gd name="T50" fmla="*/ 125 w 47"/>
                  <a:gd name="T51" fmla="*/ 47 h 46"/>
                  <a:gd name="T52" fmla="*/ 132 w 47"/>
                  <a:gd name="T53" fmla="*/ 37 h 46"/>
                  <a:gd name="T54" fmla="*/ 139 w 47"/>
                  <a:gd name="T55" fmla="*/ 33 h 46"/>
                  <a:gd name="T56" fmla="*/ 141 w 47"/>
                  <a:gd name="T57" fmla="*/ 29 h 46"/>
                  <a:gd name="T58" fmla="*/ 139 w 47"/>
                  <a:gd name="T59" fmla="*/ 18 h 46"/>
                  <a:gd name="T60" fmla="*/ 132 w 47"/>
                  <a:gd name="T61" fmla="*/ 3 h 46"/>
                  <a:gd name="T62" fmla="*/ 125 w 47"/>
                  <a:gd name="T63" fmla="*/ 2 h 46"/>
                  <a:gd name="T64" fmla="*/ 125 w 47"/>
                  <a:gd name="T65" fmla="*/ 2 h 46"/>
                  <a:gd name="T66" fmla="*/ 112 w 47"/>
                  <a:gd name="T67" fmla="*/ 0 h 46"/>
                  <a:gd name="T68" fmla="*/ 112 w 47"/>
                  <a:gd name="T69" fmla="*/ 2 h 46"/>
                  <a:gd name="T70" fmla="*/ 112 w 47"/>
                  <a:gd name="T71" fmla="*/ 2 h 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
                  <a:gd name="T109" fmla="*/ 0 h 46"/>
                  <a:gd name="T110" fmla="*/ 47 w 47"/>
                  <a:gd name="T111" fmla="*/ 46 h 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 h="46">
                    <a:moveTo>
                      <a:pt x="38" y="2"/>
                    </a:moveTo>
                    <a:lnTo>
                      <a:pt x="34" y="3"/>
                    </a:lnTo>
                    <a:lnTo>
                      <a:pt x="31" y="6"/>
                    </a:lnTo>
                    <a:lnTo>
                      <a:pt x="29" y="7"/>
                    </a:lnTo>
                    <a:lnTo>
                      <a:pt x="26" y="11"/>
                    </a:lnTo>
                    <a:lnTo>
                      <a:pt x="22" y="14"/>
                    </a:lnTo>
                    <a:lnTo>
                      <a:pt x="18" y="16"/>
                    </a:lnTo>
                    <a:lnTo>
                      <a:pt x="15" y="20"/>
                    </a:lnTo>
                    <a:lnTo>
                      <a:pt x="12" y="24"/>
                    </a:lnTo>
                    <a:lnTo>
                      <a:pt x="8" y="27"/>
                    </a:lnTo>
                    <a:lnTo>
                      <a:pt x="7" y="31"/>
                    </a:lnTo>
                    <a:lnTo>
                      <a:pt x="4" y="34"/>
                    </a:lnTo>
                    <a:lnTo>
                      <a:pt x="2" y="36"/>
                    </a:lnTo>
                    <a:lnTo>
                      <a:pt x="0" y="42"/>
                    </a:lnTo>
                    <a:lnTo>
                      <a:pt x="0" y="46"/>
                    </a:lnTo>
                    <a:lnTo>
                      <a:pt x="3" y="46"/>
                    </a:lnTo>
                    <a:lnTo>
                      <a:pt x="10" y="43"/>
                    </a:lnTo>
                    <a:lnTo>
                      <a:pt x="12" y="42"/>
                    </a:lnTo>
                    <a:lnTo>
                      <a:pt x="16" y="39"/>
                    </a:lnTo>
                    <a:lnTo>
                      <a:pt x="20" y="36"/>
                    </a:lnTo>
                    <a:lnTo>
                      <a:pt x="26" y="32"/>
                    </a:lnTo>
                    <a:lnTo>
                      <a:pt x="29" y="30"/>
                    </a:lnTo>
                    <a:lnTo>
                      <a:pt x="33" y="26"/>
                    </a:lnTo>
                    <a:lnTo>
                      <a:pt x="37" y="22"/>
                    </a:lnTo>
                    <a:lnTo>
                      <a:pt x="41" y="19"/>
                    </a:lnTo>
                    <a:lnTo>
                      <a:pt x="42" y="16"/>
                    </a:lnTo>
                    <a:lnTo>
                      <a:pt x="45" y="12"/>
                    </a:lnTo>
                    <a:lnTo>
                      <a:pt x="46" y="11"/>
                    </a:lnTo>
                    <a:lnTo>
                      <a:pt x="47" y="10"/>
                    </a:lnTo>
                    <a:lnTo>
                      <a:pt x="46" y="6"/>
                    </a:lnTo>
                    <a:lnTo>
                      <a:pt x="45" y="3"/>
                    </a:lnTo>
                    <a:lnTo>
                      <a:pt x="42" y="2"/>
                    </a:lnTo>
                    <a:lnTo>
                      <a:pt x="38" y="0"/>
                    </a:lnTo>
                    <a:lnTo>
                      <a:pt x="38"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53" name="Freeform 104">
                <a:extLst>
                  <a:ext uri="{FF2B5EF4-FFF2-40B4-BE49-F238E27FC236}">
                    <a16:creationId xmlns:a16="http://schemas.microsoft.com/office/drawing/2014/main" id="{6366DAAC-7946-4D14-A8E0-96D4E977B015}"/>
                  </a:ext>
                </a:extLst>
              </p:cNvPr>
              <p:cNvSpPr>
                <a:spLocks/>
              </p:cNvSpPr>
              <p:nvPr/>
            </p:nvSpPr>
            <p:spPr bwMode="auto">
              <a:xfrm>
                <a:off x="2783" y="1019"/>
                <a:ext cx="47" cy="45"/>
              </a:xfrm>
              <a:custGeom>
                <a:avLst/>
                <a:gdLst>
                  <a:gd name="T0" fmla="*/ 23 w 47"/>
                  <a:gd name="T1" fmla="*/ 0 h 42"/>
                  <a:gd name="T2" fmla="*/ 26 w 47"/>
                  <a:gd name="T3" fmla="*/ 1 h 42"/>
                  <a:gd name="T4" fmla="*/ 42 w 47"/>
                  <a:gd name="T5" fmla="*/ 15 h 42"/>
                  <a:gd name="T6" fmla="*/ 48 w 47"/>
                  <a:gd name="T7" fmla="*/ 17 h 42"/>
                  <a:gd name="T8" fmla="*/ 61 w 47"/>
                  <a:gd name="T9" fmla="*/ 29 h 42"/>
                  <a:gd name="T10" fmla="*/ 76 w 47"/>
                  <a:gd name="T11" fmla="*/ 40 h 42"/>
                  <a:gd name="T12" fmla="*/ 87 w 47"/>
                  <a:gd name="T13" fmla="*/ 53 h 42"/>
                  <a:gd name="T14" fmla="*/ 98 w 47"/>
                  <a:gd name="T15" fmla="*/ 64 h 42"/>
                  <a:gd name="T16" fmla="*/ 111 w 47"/>
                  <a:gd name="T17" fmla="*/ 70 h 42"/>
                  <a:gd name="T18" fmla="*/ 117 w 47"/>
                  <a:gd name="T19" fmla="*/ 83 h 42"/>
                  <a:gd name="T20" fmla="*/ 129 w 47"/>
                  <a:gd name="T21" fmla="*/ 94 h 42"/>
                  <a:gd name="T22" fmla="*/ 141 w 47"/>
                  <a:gd name="T23" fmla="*/ 112 h 42"/>
                  <a:gd name="T24" fmla="*/ 141 w 47"/>
                  <a:gd name="T25" fmla="*/ 128 h 42"/>
                  <a:gd name="T26" fmla="*/ 132 w 47"/>
                  <a:gd name="T27" fmla="*/ 136 h 42"/>
                  <a:gd name="T28" fmla="*/ 129 w 47"/>
                  <a:gd name="T29" fmla="*/ 139 h 42"/>
                  <a:gd name="T30" fmla="*/ 117 w 47"/>
                  <a:gd name="T31" fmla="*/ 139 h 42"/>
                  <a:gd name="T32" fmla="*/ 111 w 47"/>
                  <a:gd name="T33" fmla="*/ 136 h 42"/>
                  <a:gd name="T34" fmla="*/ 98 w 47"/>
                  <a:gd name="T35" fmla="*/ 128 h 42"/>
                  <a:gd name="T36" fmla="*/ 87 w 47"/>
                  <a:gd name="T37" fmla="*/ 125 h 42"/>
                  <a:gd name="T38" fmla="*/ 76 w 47"/>
                  <a:gd name="T39" fmla="*/ 119 h 42"/>
                  <a:gd name="T40" fmla="*/ 61 w 47"/>
                  <a:gd name="T41" fmla="*/ 112 h 42"/>
                  <a:gd name="T42" fmla="*/ 48 w 47"/>
                  <a:gd name="T43" fmla="*/ 104 h 42"/>
                  <a:gd name="T44" fmla="*/ 38 w 47"/>
                  <a:gd name="T45" fmla="*/ 91 h 42"/>
                  <a:gd name="T46" fmla="*/ 26 w 47"/>
                  <a:gd name="T47" fmla="*/ 80 h 42"/>
                  <a:gd name="T48" fmla="*/ 18 w 47"/>
                  <a:gd name="T49" fmla="*/ 70 h 42"/>
                  <a:gd name="T50" fmla="*/ 1 w 47"/>
                  <a:gd name="T51" fmla="*/ 53 h 42"/>
                  <a:gd name="T52" fmla="*/ 0 w 47"/>
                  <a:gd name="T53" fmla="*/ 43 h 42"/>
                  <a:gd name="T54" fmla="*/ 0 w 47"/>
                  <a:gd name="T55" fmla="*/ 29 h 42"/>
                  <a:gd name="T56" fmla="*/ 1 w 47"/>
                  <a:gd name="T57" fmla="*/ 22 h 42"/>
                  <a:gd name="T58" fmla="*/ 2 w 47"/>
                  <a:gd name="T59" fmla="*/ 15 h 42"/>
                  <a:gd name="T60" fmla="*/ 14 w 47"/>
                  <a:gd name="T61" fmla="*/ 3 h 42"/>
                  <a:gd name="T62" fmla="*/ 18 w 47"/>
                  <a:gd name="T63" fmla="*/ 0 h 42"/>
                  <a:gd name="T64" fmla="*/ 23 w 47"/>
                  <a:gd name="T65" fmla="*/ 0 h 42"/>
                  <a:gd name="T66" fmla="*/ 23 w 47"/>
                  <a:gd name="T67" fmla="*/ 0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42"/>
                  <a:gd name="T104" fmla="*/ 47 w 47"/>
                  <a:gd name="T105" fmla="*/ 42 h 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42">
                    <a:moveTo>
                      <a:pt x="8" y="0"/>
                    </a:moveTo>
                    <a:lnTo>
                      <a:pt x="9" y="1"/>
                    </a:lnTo>
                    <a:lnTo>
                      <a:pt x="14" y="4"/>
                    </a:lnTo>
                    <a:lnTo>
                      <a:pt x="17" y="5"/>
                    </a:lnTo>
                    <a:lnTo>
                      <a:pt x="21" y="9"/>
                    </a:lnTo>
                    <a:lnTo>
                      <a:pt x="25" y="12"/>
                    </a:lnTo>
                    <a:lnTo>
                      <a:pt x="29" y="16"/>
                    </a:lnTo>
                    <a:lnTo>
                      <a:pt x="33" y="19"/>
                    </a:lnTo>
                    <a:lnTo>
                      <a:pt x="37" y="21"/>
                    </a:lnTo>
                    <a:lnTo>
                      <a:pt x="40" y="25"/>
                    </a:lnTo>
                    <a:lnTo>
                      <a:pt x="44" y="28"/>
                    </a:lnTo>
                    <a:lnTo>
                      <a:pt x="47" y="34"/>
                    </a:lnTo>
                    <a:lnTo>
                      <a:pt x="47" y="39"/>
                    </a:lnTo>
                    <a:lnTo>
                      <a:pt x="45" y="40"/>
                    </a:lnTo>
                    <a:lnTo>
                      <a:pt x="44" y="42"/>
                    </a:lnTo>
                    <a:lnTo>
                      <a:pt x="40" y="42"/>
                    </a:lnTo>
                    <a:lnTo>
                      <a:pt x="37" y="40"/>
                    </a:lnTo>
                    <a:lnTo>
                      <a:pt x="33" y="39"/>
                    </a:lnTo>
                    <a:lnTo>
                      <a:pt x="29" y="38"/>
                    </a:lnTo>
                    <a:lnTo>
                      <a:pt x="25" y="35"/>
                    </a:lnTo>
                    <a:lnTo>
                      <a:pt x="21" y="34"/>
                    </a:lnTo>
                    <a:lnTo>
                      <a:pt x="17" y="31"/>
                    </a:lnTo>
                    <a:lnTo>
                      <a:pt x="13" y="27"/>
                    </a:lnTo>
                    <a:lnTo>
                      <a:pt x="9" y="24"/>
                    </a:lnTo>
                    <a:lnTo>
                      <a:pt x="6" y="21"/>
                    </a:lnTo>
                    <a:lnTo>
                      <a:pt x="1" y="16"/>
                    </a:lnTo>
                    <a:lnTo>
                      <a:pt x="0" y="13"/>
                    </a:lnTo>
                    <a:lnTo>
                      <a:pt x="0" y="9"/>
                    </a:lnTo>
                    <a:lnTo>
                      <a:pt x="1" y="7"/>
                    </a:lnTo>
                    <a:lnTo>
                      <a:pt x="2" y="4"/>
                    </a:lnTo>
                    <a:lnTo>
                      <a:pt x="4" y="3"/>
                    </a:lnTo>
                    <a:lnTo>
                      <a:pt x="6" y="0"/>
                    </a:lnTo>
                    <a:lnTo>
                      <a:pt x="8"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54" name="Freeform 105">
                <a:extLst>
                  <a:ext uri="{FF2B5EF4-FFF2-40B4-BE49-F238E27FC236}">
                    <a16:creationId xmlns:a16="http://schemas.microsoft.com/office/drawing/2014/main" id="{8D330438-0DBF-4E50-AACD-380E84B03D11}"/>
                  </a:ext>
                </a:extLst>
              </p:cNvPr>
              <p:cNvSpPr>
                <a:spLocks/>
              </p:cNvSpPr>
              <p:nvPr/>
            </p:nvSpPr>
            <p:spPr bwMode="auto">
              <a:xfrm>
                <a:off x="3007" y="754"/>
                <a:ext cx="35" cy="45"/>
              </a:xfrm>
              <a:custGeom>
                <a:avLst/>
                <a:gdLst>
                  <a:gd name="T0" fmla="*/ 108 w 33"/>
                  <a:gd name="T1" fmla="*/ 0 h 36"/>
                  <a:gd name="T2" fmla="*/ 93 w 33"/>
                  <a:gd name="T3" fmla="*/ 0 h 36"/>
                  <a:gd name="T4" fmla="*/ 78 w 33"/>
                  <a:gd name="T5" fmla="*/ 2 h 36"/>
                  <a:gd name="T6" fmla="*/ 53 w 33"/>
                  <a:gd name="T7" fmla="*/ 16 h 36"/>
                  <a:gd name="T8" fmla="*/ 40 w 33"/>
                  <a:gd name="T9" fmla="*/ 27 h 36"/>
                  <a:gd name="T10" fmla="*/ 21 w 33"/>
                  <a:gd name="T11" fmla="*/ 46 h 36"/>
                  <a:gd name="T12" fmla="*/ 3 w 33"/>
                  <a:gd name="T13" fmla="*/ 63 h 36"/>
                  <a:gd name="T14" fmla="*/ 0 w 33"/>
                  <a:gd name="T15" fmla="*/ 78 h 36"/>
                  <a:gd name="T16" fmla="*/ 3 w 33"/>
                  <a:gd name="T17" fmla="*/ 90 h 36"/>
                  <a:gd name="T18" fmla="*/ 21 w 33"/>
                  <a:gd name="T19" fmla="*/ 91 h 36"/>
                  <a:gd name="T20" fmla="*/ 40 w 33"/>
                  <a:gd name="T21" fmla="*/ 88 h 36"/>
                  <a:gd name="T22" fmla="*/ 61 w 33"/>
                  <a:gd name="T23" fmla="*/ 78 h 36"/>
                  <a:gd name="T24" fmla="*/ 81 w 33"/>
                  <a:gd name="T25" fmla="*/ 60 h 36"/>
                  <a:gd name="T26" fmla="*/ 93 w 33"/>
                  <a:gd name="T27" fmla="*/ 51 h 36"/>
                  <a:gd name="T28" fmla="*/ 94 w 33"/>
                  <a:gd name="T29" fmla="*/ 41 h 36"/>
                  <a:gd name="T30" fmla="*/ 107 w 33"/>
                  <a:gd name="T31" fmla="*/ 30 h 36"/>
                  <a:gd name="T32" fmla="*/ 108 w 33"/>
                  <a:gd name="T33" fmla="*/ 24 h 36"/>
                  <a:gd name="T34" fmla="*/ 120 w 33"/>
                  <a:gd name="T35" fmla="*/ 3 h 36"/>
                  <a:gd name="T36" fmla="*/ 108 w 33"/>
                  <a:gd name="T37" fmla="*/ 0 h 36"/>
                  <a:gd name="T38" fmla="*/ 108 w 33"/>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36"/>
                  <a:gd name="T62" fmla="*/ 33 w 33"/>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36">
                    <a:moveTo>
                      <a:pt x="31" y="0"/>
                    </a:moveTo>
                    <a:lnTo>
                      <a:pt x="26" y="0"/>
                    </a:lnTo>
                    <a:lnTo>
                      <a:pt x="22" y="2"/>
                    </a:lnTo>
                    <a:lnTo>
                      <a:pt x="15" y="6"/>
                    </a:lnTo>
                    <a:lnTo>
                      <a:pt x="11" y="11"/>
                    </a:lnTo>
                    <a:lnTo>
                      <a:pt x="6" y="18"/>
                    </a:lnTo>
                    <a:lnTo>
                      <a:pt x="3" y="24"/>
                    </a:lnTo>
                    <a:lnTo>
                      <a:pt x="0" y="30"/>
                    </a:lnTo>
                    <a:lnTo>
                      <a:pt x="3" y="35"/>
                    </a:lnTo>
                    <a:lnTo>
                      <a:pt x="6" y="36"/>
                    </a:lnTo>
                    <a:lnTo>
                      <a:pt x="11" y="34"/>
                    </a:lnTo>
                    <a:lnTo>
                      <a:pt x="17" y="30"/>
                    </a:lnTo>
                    <a:lnTo>
                      <a:pt x="23" y="23"/>
                    </a:lnTo>
                    <a:lnTo>
                      <a:pt x="26" y="20"/>
                    </a:lnTo>
                    <a:lnTo>
                      <a:pt x="27" y="16"/>
                    </a:lnTo>
                    <a:lnTo>
                      <a:pt x="30" y="12"/>
                    </a:lnTo>
                    <a:lnTo>
                      <a:pt x="31" y="10"/>
                    </a:lnTo>
                    <a:lnTo>
                      <a:pt x="33" y="3"/>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55" name="Freeform 106">
                <a:extLst>
                  <a:ext uri="{FF2B5EF4-FFF2-40B4-BE49-F238E27FC236}">
                    <a16:creationId xmlns:a16="http://schemas.microsoft.com/office/drawing/2014/main" id="{E747A69C-C0E4-427F-AB63-F1B26A74B4EB}"/>
                  </a:ext>
                </a:extLst>
              </p:cNvPr>
              <p:cNvSpPr>
                <a:spLocks/>
              </p:cNvSpPr>
              <p:nvPr/>
            </p:nvSpPr>
            <p:spPr bwMode="auto">
              <a:xfrm>
                <a:off x="3479" y="905"/>
                <a:ext cx="24" cy="45"/>
              </a:xfrm>
              <a:custGeom>
                <a:avLst/>
                <a:gdLst>
                  <a:gd name="T0" fmla="*/ 95 w 37"/>
                  <a:gd name="T1" fmla="*/ 2 h 44"/>
                  <a:gd name="T2" fmla="*/ 74 w 37"/>
                  <a:gd name="T3" fmla="*/ 3 h 44"/>
                  <a:gd name="T4" fmla="*/ 53 w 37"/>
                  <a:gd name="T5" fmla="*/ 20 h 44"/>
                  <a:gd name="T6" fmla="*/ 44 w 37"/>
                  <a:gd name="T7" fmla="*/ 28 h 44"/>
                  <a:gd name="T8" fmla="*/ 34 w 37"/>
                  <a:gd name="T9" fmla="*/ 40 h 44"/>
                  <a:gd name="T10" fmla="*/ 26 w 37"/>
                  <a:gd name="T11" fmla="*/ 50 h 44"/>
                  <a:gd name="T12" fmla="*/ 20 w 37"/>
                  <a:gd name="T13" fmla="*/ 62 h 44"/>
                  <a:gd name="T14" fmla="*/ 16 w 37"/>
                  <a:gd name="T15" fmla="*/ 69 h 44"/>
                  <a:gd name="T16" fmla="*/ 3 w 37"/>
                  <a:gd name="T17" fmla="*/ 78 h 44"/>
                  <a:gd name="T18" fmla="*/ 2 w 37"/>
                  <a:gd name="T19" fmla="*/ 86 h 44"/>
                  <a:gd name="T20" fmla="*/ 2 w 37"/>
                  <a:gd name="T21" fmla="*/ 96 h 44"/>
                  <a:gd name="T22" fmla="*/ 0 w 37"/>
                  <a:gd name="T23" fmla="*/ 110 h 44"/>
                  <a:gd name="T24" fmla="*/ 3 w 37"/>
                  <a:gd name="T25" fmla="*/ 118 h 44"/>
                  <a:gd name="T26" fmla="*/ 18 w 37"/>
                  <a:gd name="T27" fmla="*/ 110 h 44"/>
                  <a:gd name="T28" fmla="*/ 34 w 37"/>
                  <a:gd name="T29" fmla="*/ 101 h 44"/>
                  <a:gd name="T30" fmla="*/ 44 w 37"/>
                  <a:gd name="T31" fmla="*/ 96 h 44"/>
                  <a:gd name="T32" fmla="*/ 53 w 37"/>
                  <a:gd name="T33" fmla="*/ 86 h 44"/>
                  <a:gd name="T34" fmla="*/ 60 w 37"/>
                  <a:gd name="T35" fmla="*/ 78 h 44"/>
                  <a:gd name="T36" fmla="*/ 74 w 37"/>
                  <a:gd name="T37" fmla="*/ 69 h 44"/>
                  <a:gd name="T38" fmla="*/ 84 w 37"/>
                  <a:gd name="T39" fmla="*/ 59 h 44"/>
                  <a:gd name="T40" fmla="*/ 89 w 37"/>
                  <a:gd name="T41" fmla="*/ 50 h 44"/>
                  <a:gd name="T42" fmla="*/ 96 w 37"/>
                  <a:gd name="T43" fmla="*/ 40 h 44"/>
                  <a:gd name="T44" fmla="*/ 101 w 37"/>
                  <a:gd name="T45" fmla="*/ 31 h 44"/>
                  <a:gd name="T46" fmla="*/ 109 w 37"/>
                  <a:gd name="T47" fmla="*/ 18 h 44"/>
                  <a:gd name="T48" fmla="*/ 115 w 37"/>
                  <a:gd name="T49" fmla="*/ 16 h 44"/>
                  <a:gd name="T50" fmla="*/ 108 w 37"/>
                  <a:gd name="T51" fmla="*/ 2 h 44"/>
                  <a:gd name="T52" fmla="*/ 101 w 37"/>
                  <a:gd name="T53" fmla="*/ 2 h 44"/>
                  <a:gd name="T54" fmla="*/ 95 w 37"/>
                  <a:gd name="T55" fmla="*/ 0 h 44"/>
                  <a:gd name="T56" fmla="*/ 95 w 37"/>
                  <a:gd name="T57" fmla="*/ 2 h 44"/>
                  <a:gd name="T58" fmla="*/ 95 w 37"/>
                  <a:gd name="T59" fmla="*/ 2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44"/>
                  <a:gd name="T92" fmla="*/ 37 w 37"/>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44">
                    <a:moveTo>
                      <a:pt x="30" y="2"/>
                    </a:moveTo>
                    <a:lnTo>
                      <a:pt x="23" y="3"/>
                    </a:lnTo>
                    <a:lnTo>
                      <a:pt x="17" y="8"/>
                    </a:lnTo>
                    <a:lnTo>
                      <a:pt x="14" y="11"/>
                    </a:lnTo>
                    <a:lnTo>
                      <a:pt x="11" y="15"/>
                    </a:lnTo>
                    <a:lnTo>
                      <a:pt x="9" y="19"/>
                    </a:lnTo>
                    <a:lnTo>
                      <a:pt x="7" y="23"/>
                    </a:lnTo>
                    <a:lnTo>
                      <a:pt x="5" y="26"/>
                    </a:lnTo>
                    <a:lnTo>
                      <a:pt x="3" y="30"/>
                    </a:lnTo>
                    <a:lnTo>
                      <a:pt x="2" y="32"/>
                    </a:lnTo>
                    <a:lnTo>
                      <a:pt x="2" y="36"/>
                    </a:lnTo>
                    <a:lnTo>
                      <a:pt x="0" y="42"/>
                    </a:lnTo>
                    <a:lnTo>
                      <a:pt x="3" y="44"/>
                    </a:lnTo>
                    <a:lnTo>
                      <a:pt x="6" y="42"/>
                    </a:lnTo>
                    <a:lnTo>
                      <a:pt x="11" y="39"/>
                    </a:lnTo>
                    <a:lnTo>
                      <a:pt x="14" y="36"/>
                    </a:lnTo>
                    <a:lnTo>
                      <a:pt x="17" y="32"/>
                    </a:lnTo>
                    <a:lnTo>
                      <a:pt x="19" y="30"/>
                    </a:lnTo>
                    <a:lnTo>
                      <a:pt x="23" y="26"/>
                    </a:lnTo>
                    <a:lnTo>
                      <a:pt x="26" y="22"/>
                    </a:lnTo>
                    <a:lnTo>
                      <a:pt x="29" y="19"/>
                    </a:lnTo>
                    <a:lnTo>
                      <a:pt x="31" y="15"/>
                    </a:lnTo>
                    <a:lnTo>
                      <a:pt x="33" y="12"/>
                    </a:lnTo>
                    <a:lnTo>
                      <a:pt x="35" y="7"/>
                    </a:lnTo>
                    <a:lnTo>
                      <a:pt x="37" y="6"/>
                    </a:lnTo>
                    <a:lnTo>
                      <a:pt x="34" y="2"/>
                    </a:lnTo>
                    <a:lnTo>
                      <a:pt x="33" y="2"/>
                    </a:lnTo>
                    <a:lnTo>
                      <a:pt x="30" y="0"/>
                    </a:lnTo>
                    <a:lnTo>
                      <a:pt x="30"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56" name="Freeform 107">
                <a:extLst>
                  <a:ext uri="{FF2B5EF4-FFF2-40B4-BE49-F238E27FC236}">
                    <a16:creationId xmlns:a16="http://schemas.microsoft.com/office/drawing/2014/main" id="{6BFF18D0-1210-4608-9883-9F7E087A851B}"/>
                  </a:ext>
                </a:extLst>
              </p:cNvPr>
              <p:cNvSpPr>
                <a:spLocks/>
              </p:cNvSpPr>
              <p:nvPr/>
            </p:nvSpPr>
            <p:spPr bwMode="auto">
              <a:xfrm>
                <a:off x="3562" y="1117"/>
                <a:ext cx="130" cy="559"/>
              </a:xfrm>
              <a:custGeom>
                <a:avLst/>
                <a:gdLst>
                  <a:gd name="T0" fmla="*/ 0 w 239"/>
                  <a:gd name="T1" fmla="*/ 26803 h 341"/>
                  <a:gd name="T2" fmla="*/ 0 w 239"/>
                  <a:gd name="T3" fmla="*/ 24671 h 341"/>
                  <a:gd name="T4" fmla="*/ 1 w 239"/>
                  <a:gd name="T5" fmla="*/ 23151 h 341"/>
                  <a:gd name="T6" fmla="*/ 1 w 239"/>
                  <a:gd name="T7" fmla="*/ 21681 h 341"/>
                  <a:gd name="T8" fmla="*/ 1 w 239"/>
                  <a:gd name="T9" fmla="*/ 20230 h 341"/>
                  <a:gd name="T10" fmla="*/ 1 w 239"/>
                  <a:gd name="T11" fmla="*/ 18709 h 341"/>
                  <a:gd name="T12" fmla="*/ 1 w 239"/>
                  <a:gd name="T13" fmla="*/ 17385 h 341"/>
                  <a:gd name="T14" fmla="*/ 1 w 239"/>
                  <a:gd name="T15" fmla="*/ 15825 h 341"/>
                  <a:gd name="T16" fmla="*/ 1 w 239"/>
                  <a:gd name="T17" fmla="*/ 14095 h 341"/>
                  <a:gd name="T18" fmla="*/ 1 w 239"/>
                  <a:gd name="T19" fmla="*/ 12151 h 341"/>
                  <a:gd name="T20" fmla="*/ 1 w 239"/>
                  <a:gd name="T21" fmla="*/ 10184 h 341"/>
                  <a:gd name="T22" fmla="*/ 1 w 239"/>
                  <a:gd name="T23" fmla="*/ 8629 h 341"/>
                  <a:gd name="T24" fmla="*/ 1 w 239"/>
                  <a:gd name="T25" fmla="*/ 7195 h 341"/>
                  <a:gd name="T26" fmla="*/ 1 w 239"/>
                  <a:gd name="T27" fmla="*/ 5616 h 341"/>
                  <a:gd name="T28" fmla="*/ 1 w 239"/>
                  <a:gd name="T29" fmla="*/ 4224 h 341"/>
                  <a:gd name="T30" fmla="*/ 1 w 239"/>
                  <a:gd name="T31" fmla="*/ 2148 h 341"/>
                  <a:gd name="T32" fmla="*/ 1 w 239"/>
                  <a:gd name="T33" fmla="*/ 397 h 341"/>
                  <a:gd name="T34" fmla="*/ 1 w 239"/>
                  <a:gd name="T35" fmla="*/ 91 h 341"/>
                  <a:gd name="T36" fmla="*/ 1 w 239"/>
                  <a:gd name="T37" fmla="*/ 149 h 341"/>
                  <a:gd name="T38" fmla="*/ 1 w 239"/>
                  <a:gd name="T39" fmla="*/ 336 h 341"/>
                  <a:gd name="T40" fmla="*/ 1 w 239"/>
                  <a:gd name="T41" fmla="*/ 493 h 341"/>
                  <a:gd name="T42" fmla="*/ 1 w 239"/>
                  <a:gd name="T43" fmla="*/ 776 h 341"/>
                  <a:gd name="T44" fmla="*/ 1 w 239"/>
                  <a:gd name="T45" fmla="*/ 1024 h 341"/>
                  <a:gd name="T46" fmla="*/ 1 w 239"/>
                  <a:gd name="T47" fmla="*/ 1315 h 341"/>
                  <a:gd name="T48" fmla="*/ 1 w 239"/>
                  <a:gd name="T49" fmla="*/ 1465 h 341"/>
                  <a:gd name="T50" fmla="*/ 1 w 239"/>
                  <a:gd name="T51" fmla="*/ 1823 h 341"/>
                  <a:gd name="T52" fmla="*/ 1 w 239"/>
                  <a:gd name="T53" fmla="*/ 2071 h 341"/>
                  <a:gd name="T54" fmla="*/ 2 w 239"/>
                  <a:gd name="T55" fmla="*/ 2641 h 341"/>
                  <a:gd name="T56" fmla="*/ 2 w 239"/>
                  <a:gd name="T57" fmla="*/ 3665 h 341"/>
                  <a:gd name="T58" fmla="*/ 2 w 239"/>
                  <a:gd name="T59" fmla="*/ 5338 h 341"/>
                  <a:gd name="T60" fmla="*/ 2 w 239"/>
                  <a:gd name="T61" fmla="*/ 7347 h 341"/>
                  <a:gd name="T62" fmla="*/ 2 w 239"/>
                  <a:gd name="T63" fmla="*/ 9837 h 341"/>
                  <a:gd name="T64" fmla="*/ 2 w 239"/>
                  <a:gd name="T65" fmla="*/ 12501 h 341"/>
                  <a:gd name="T66" fmla="*/ 2 w 239"/>
                  <a:gd name="T67" fmla="*/ 15441 h 341"/>
                  <a:gd name="T68" fmla="*/ 2 w 239"/>
                  <a:gd name="T69" fmla="*/ 18317 h 341"/>
                  <a:gd name="T70" fmla="*/ 2 w 239"/>
                  <a:gd name="T71" fmla="*/ 20950 h 341"/>
                  <a:gd name="T72" fmla="*/ 2 w 239"/>
                  <a:gd name="T73" fmla="*/ 23365 h 341"/>
                  <a:gd name="T74" fmla="*/ 2 w 239"/>
                  <a:gd name="T75" fmla="*/ 25374 h 341"/>
                  <a:gd name="T76" fmla="*/ 2 w 239"/>
                  <a:gd name="T77" fmla="*/ 26894 h 341"/>
                  <a:gd name="T78" fmla="*/ 1 w 239"/>
                  <a:gd name="T79" fmla="*/ 3538 h 341"/>
                  <a:gd name="T80" fmla="*/ 1 w 239"/>
                  <a:gd name="T81" fmla="*/ 2586 h 341"/>
                  <a:gd name="T82" fmla="*/ 1 w 239"/>
                  <a:gd name="T83" fmla="*/ 4554 h 341"/>
                  <a:gd name="T84" fmla="*/ 1 w 239"/>
                  <a:gd name="T85" fmla="*/ 6235 h 341"/>
                  <a:gd name="T86" fmla="*/ 1 w 239"/>
                  <a:gd name="T87" fmla="*/ 7595 h 341"/>
                  <a:gd name="T88" fmla="*/ 1 w 239"/>
                  <a:gd name="T89" fmla="*/ 9116 h 341"/>
                  <a:gd name="T90" fmla="*/ 1 w 239"/>
                  <a:gd name="T91" fmla="*/ 10429 h 341"/>
                  <a:gd name="T92" fmla="*/ 1 w 239"/>
                  <a:gd name="T93" fmla="*/ 11846 h 341"/>
                  <a:gd name="T94" fmla="*/ 1 w 239"/>
                  <a:gd name="T95" fmla="*/ 14095 h 341"/>
                  <a:gd name="T96" fmla="*/ 1 w 239"/>
                  <a:gd name="T97" fmla="*/ 15712 h 341"/>
                  <a:gd name="T98" fmla="*/ 1 w 239"/>
                  <a:gd name="T99" fmla="*/ 17746 h 341"/>
                  <a:gd name="T100" fmla="*/ 1 w 239"/>
                  <a:gd name="T101" fmla="*/ 19848 h 341"/>
                  <a:gd name="T102" fmla="*/ 1 w 239"/>
                  <a:gd name="T103" fmla="*/ 21293 h 341"/>
                  <a:gd name="T104" fmla="*/ 1 w 239"/>
                  <a:gd name="T105" fmla="*/ 22724 h 341"/>
                  <a:gd name="T106" fmla="*/ 1 w 239"/>
                  <a:gd name="T107" fmla="*/ 25222 h 341"/>
                  <a:gd name="T108" fmla="*/ 1 w 239"/>
                  <a:gd name="T109" fmla="*/ 27219 h 341"/>
                  <a:gd name="T110" fmla="*/ 0 w 239"/>
                  <a:gd name="T111" fmla="*/ 27863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9"/>
                  <a:gd name="T169" fmla="*/ 0 h 341"/>
                  <a:gd name="T170" fmla="*/ 239 w 239"/>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9" h="341">
                    <a:moveTo>
                      <a:pt x="0" y="337"/>
                    </a:moveTo>
                    <a:lnTo>
                      <a:pt x="0" y="336"/>
                    </a:lnTo>
                    <a:lnTo>
                      <a:pt x="0" y="331"/>
                    </a:lnTo>
                    <a:lnTo>
                      <a:pt x="0" y="328"/>
                    </a:lnTo>
                    <a:lnTo>
                      <a:pt x="0" y="324"/>
                    </a:lnTo>
                    <a:lnTo>
                      <a:pt x="0" y="320"/>
                    </a:lnTo>
                    <a:lnTo>
                      <a:pt x="0" y="316"/>
                    </a:lnTo>
                    <a:lnTo>
                      <a:pt x="0" y="311"/>
                    </a:lnTo>
                    <a:lnTo>
                      <a:pt x="0" y="305"/>
                    </a:lnTo>
                    <a:lnTo>
                      <a:pt x="0" y="298"/>
                    </a:lnTo>
                    <a:lnTo>
                      <a:pt x="0" y="293"/>
                    </a:lnTo>
                    <a:lnTo>
                      <a:pt x="0" y="289"/>
                    </a:lnTo>
                    <a:lnTo>
                      <a:pt x="0" y="286"/>
                    </a:lnTo>
                    <a:lnTo>
                      <a:pt x="0" y="282"/>
                    </a:lnTo>
                    <a:lnTo>
                      <a:pt x="1" y="280"/>
                    </a:lnTo>
                    <a:lnTo>
                      <a:pt x="1" y="276"/>
                    </a:lnTo>
                    <a:lnTo>
                      <a:pt x="1" y="273"/>
                    </a:lnTo>
                    <a:lnTo>
                      <a:pt x="1" y="269"/>
                    </a:lnTo>
                    <a:lnTo>
                      <a:pt x="1" y="266"/>
                    </a:lnTo>
                    <a:lnTo>
                      <a:pt x="1" y="262"/>
                    </a:lnTo>
                    <a:lnTo>
                      <a:pt x="1" y="258"/>
                    </a:lnTo>
                    <a:lnTo>
                      <a:pt x="1" y="254"/>
                    </a:lnTo>
                    <a:lnTo>
                      <a:pt x="1" y="252"/>
                    </a:lnTo>
                    <a:lnTo>
                      <a:pt x="1" y="248"/>
                    </a:lnTo>
                    <a:lnTo>
                      <a:pt x="1" y="244"/>
                    </a:lnTo>
                    <a:lnTo>
                      <a:pt x="1" y="241"/>
                    </a:lnTo>
                    <a:lnTo>
                      <a:pt x="1" y="237"/>
                    </a:lnTo>
                    <a:lnTo>
                      <a:pt x="1" y="233"/>
                    </a:lnTo>
                    <a:lnTo>
                      <a:pt x="1" y="230"/>
                    </a:lnTo>
                    <a:lnTo>
                      <a:pt x="1" y="226"/>
                    </a:lnTo>
                    <a:lnTo>
                      <a:pt x="1" y="222"/>
                    </a:lnTo>
                    <a:lnTo>
                      <a:pt x="1" y="219"/>
                    </a:lnTo>
                    <a:lnTo>
                      <a:pt x="1" y="215"/>
                    </a:lnTo>
                    <a:lnTo>
                      <a:pt x="1" y="213"/>
                    </a:lnTo>
                    <a:lnTo>
                      <a:pt x="3" y="210"/>
                    </a:lnTo>
                    <a:lnTo>
                      <a:pt x="3" y="206"/>
                    </a:lnTo>
                    <a:lnTo>
                      <a:pt x="3" y="202"/>
                    </a:lnTo>
                    <a:lnTo>
                      <a:pt x="3" y="199"/>
                    </a:lnTo>
                    <a:lnTo>
                      <a:pt x="3" y="197"/>
                    </a:lnTo>
                    <a:lnTo>
                      <a:pt x="3" y="191"/>
                    </a:lnTo>
                    <a:lnTo>
                      <a:pt x="3" y="186"/>
                    </a:lnTo>
                    <a:lnTo>
                      <a:pt x="3" y="181"/>
                    </a:lnTo>
                    <a:lnTo>
                      <a:pt x="3" y="177"/>
                    </a:lnTo>
                    <a:lnTo>
                      <a:pt x="3" y="173"/>
                    </a:lnTo>
                    <a:lnTo>
                      <a:pt x="3" y="170"/>
                    </a:lnTo>
                    <a:lnTo>
                      <a:pt x="3" y="166"/>
                    </a:lnTo>
                    <a:lnTo>
                      <a:pt x="3" y="162"/>
                    </a:lnTo>
                    <a:lnTo>
                      <a:pt x="3" y="158"/>
                    </a:lnTo>
                    <a:lnTo>
                      <a:pt x="3" y="152"/>
                    </a:lnTo>
                    <a:lnTo>
                      <a:pt x="3" y="147"/>
                    </a:lnTo>
                    <a:lnTo>
                      <a:pt x="3" y="142"/>
                    </a:lnTo>
                    <a:lnTo>
                      <a:pt x="3" y="135"/>
                    </a:lnTo>
                    <a:lnTo>
                      <a:pt x="3" y="130"/>
                    </a:lnTo>
                    <a:lnTo>
                      <a:pt x="3" y="126"/>
                    </a:lnTo>
                    <a:lnTo>
                      <a:pt x="3" y="123"/>
                    </a:lnTo>
                    <a:lnTo>
                      <a:pt x="3" y="119"/>
                    </a:lnTo>
                    <a:lnTo>
                      <a:pt x="3" y="115"/>
                    </a:lnTo>
                    <a:lnTo>
                      <a:pt x="3" y="112"/>
                    </a:lnTo>
                    <a:lnTo>
                      <a:pt x="3" y="108"/>
                    </a:lnTo>
                    <a:lnTo>
                      <a:pt x="3" y="104"/>
                    </a:lnTo>
                    <a:lnTo>
                      <a:pt x="3" y="102"/>
                    </a:lnTo>
                    <a:lnTo>
                      <a:pt x="3" y="98"/>
                    </a:lnTo>
                    <a:lnTo>
                      <a:pt x="3" y="95"/>
                    </a:lnTo>
                    <a:lnTo>
                      <a:pt x="3" y="91"/>
                    </a:lnTo>
                    <a:lnTo>
                      <a:pt x="3" y="87"/>
                    </a:lnTo>
                    <a:lnTo>
                      <a:pt x="3" y="84"/>
                    </a:lnTo>
                    <a:lnTo>
                      <a:pt x="3" y="80"/>
                    </a:lnTo>
                    <a:lnTo>
                      <a:pt x="3" y="76"/>
                    </a:lnTo>
                    <a:lnTo>
                      <a:pt x="3" y="73"/>
                    </a:lnTo>
                    <a:lnTo>
                      <a:pt x="3" y="68"/>
                    </a:lnTo>
                    <a:lnTo>
                      <a:pt x="3" y="65"/>
                    </a:lnTo>
                    <a:lnTo>
                      <a:pt x="3" y="61"/>
                    </a:lnTo>
                    <a:lnTo>
                      <a:pt x="3" y="59"/>
                    </a:lnTo>
                    <a:lnTo>
                      <a:pt x="3" y="55"/>
                    </a:lnTo>
                    <a:lnTo>
                      <a:pt x="3" y="51"/>
                    </a:lnTo>
                    <a:lnTo>
                      <a:pt x="3" y="48"/>
                    </a:lnTo>
                    <a:lnTo>
                      <a:pt x="3" y="44"/>
                    </a:lnTo>
                    <a:lnTo>
                      <a:pt x="3" y="37"/>
                    </a:lnTo>
                    <a:lnTo>
                      <a:pt x="3" y="32"/>
                    </a:lnTo>
                    <a:lnTo>
                      <a:pt x="3" y="26"/>
                    </a:lnTo>
                    <a:lnTo>
                      <a:pt x="3" y="22"/>
                    </a:lnTo>
                    <a:lnTo>
                      <a:pt x="3" y="17"/>
                    </a:lnTo>
                    <a:lnTo>
                      <a:pt x="3" y="12"/>
                    </a:lnTo>
                    <a:lnTo>
                      <a:pt x="3" y="8"/>
                    </a:lnTo>
                    <a:lnTo>
                      <a:pt x="3" y="5"/>
                    </a:lnTo>
                    <a:lnTo>
                      <a:pt x="3" y="1"/>
                    </a:lnTo>
                    <a:lnTo>
                      <a:pt x="3" y="0"/>
                    </a:lnTo>
                    <a:lnTo>
                      <a:pt x="5" y="0"/>
                    </a:lnTo>
                    <a:lnTo>
                      <a:pt x="8" y="0"/>
                    </a:lnTo>
                    <a:lnTo>
                      <a:pt x="12" y="1"/>
                    </a:lnTo>
                    <a:lnTo>
                      <a:pt x="17" y="1"/>
                    </a:lnTo>
                    <a:lnTo>
                      <a:pt x="24" y="1"/>
                    </a:lnTo>
                    <a:lnTo>
                      <a:pt x="27" y="1"/>
                    </a:lnTo>
                    <a:lnTo>
                      <a:pt x="31" y="2"/>
                    </a:lnTo>
                    <a:lnTo>
                      <a:pt x="35" y="2"/>
                    </a:lnTo>
                    <a:lnTo>
                      <a:pt x="39" y="2"/>
                    </a:lnTo>
                    <a:lnTo>
                      <a:pt x="42" y="2"/>
                    </a:lnTo>
                    <a:lnTo>
                      <a:pt x="47" y="2"/>
                    </a:lnTo>
                    <a:lnTo>
                      <a:pt x="51" y="4"/>
                    </a:lnTo>
                    <a:lnTo>
                      <a:pt x="56" y="4"/>
                    </a:lnTo>
                    <a:lnTo>
                      <a:pt x="60" y="4"/>
                    </a:lnTo>
                    <a:lnTo>
                      <a:pt x="66" y="5"/>
                    </a:lnTo>
                    <a:lnTo>
                      <a:pt x="71" y="5"/>
                    </a:lnTo>
                    <a:lnTo>
                      <a:pt x="76" y="6"/>
                    </a:lnTo>
                    <a:lnTo>
                      <a:pt x="80" y="6"/>
                    </a:lnTo>
                    <a:lnTo>
                      <a:pt x="86" y="6"/>
                    </a:lnTo>
                    <a:lnTo>
                      <a:pt x="91" y="6"/>
                    </a:lnTo>
                    <a:lnTo>
                      <a:pt x="97" y="8"/>
                    </a:lnTo>
                    <a:lnTo>
                      <a:pt x="102" y="8"/>
                    </a:lnTo>
                    <a:lnTo>
                      <a:pt x="107" y="9"/>
                    </a:lnTo>
                    <a:lnTo>
                      <a:pt x="113" y="9"/>
                    </a:lnTo>
                    <a:lnTo>
                      <a:pt x="118" y="10"/>
                    </a:lnTo>
                    <a:lnTo>
                      <a:pt x="123" y="10"/>
                    </a:lnTo>
                    <a:lnTo>
                      <a:pt x="129" y="12"/>
                    </a:lnTo>
                    <a:lnTo>
                      <a:pt x="134" y="12"/>
                    </a:lnTo>
                    <a:lnTo>
                      <a:pt x="139" y="12"/>
                    </a:lnTo>
                    <a:lnTo>
                      <a:pt x="145" y="13"/>
                    </a:lnTo>
                    <a:lnTo>
                      <a:pt x="150" y="13"/>
                    </a:lnTo>
                    <a:lnTo>
                      <a:pt x="156" y="14"/>
                    </a:lnTo>
                    <a:lnTo>
                      <a:pt x="161" y="16"/>
                    </a:lnTo>
                    <a:lnTo>
                      <a:pt x="166" y="16"/>
                    </a:lnTo>
                    <a:lnTo>
                      <a:pt x="170" y="17"/>
                    </a:lnTo>
                    <a:lnTo>
                      <a:pt x="176" y="17"/>
                    </a:lnTo>
                    <a:lnTo>
                      <a:pt x="181" y="17"/>
                    </a:lnTo>
                    <a:lnTo>
                      <a:pt x="185" y="18"/>
                    </a:lnTo>
                    <a:lnTo>
                      <a:pt x="189" y="18"/>
                    </a:lnTo>
                    <a:lnTo>
                      <a:pt x="194" y="20"/>
                    </a:lnTo>
                    <a:lnTo>
                      <a:pt x="198" y="21"/>
                    </a:lnTo>
                    <a:lnTo>
                      <a:pt x="202" y="21"/>
                    </a:lnTo>
                    <a:lnTo>
                      <a:pt x="207" y="22"/>
                    </a:lnTo>
                    <a:lnTo>
                      <a:pt x="211" y="22"/>
                    </a:lnTo>
                    <a:lnTo>
                      <a:pt x="213" y="22"/>
                    </a:lnTo>
                    <a:lnTo>
                      <a:pt x="216" y="24"/>
                    </a:lnTo>
                    <a:lnTo>
                      <a:pt x="220" y="24"/>
                    </a:lnTo>
                    <a:lnTo>
                      <a:pt x="223" y="25"/>
                    </a:lnTo>
                    <a:lnTo>
                      <a:pt x="225" y="26"/>
                    </a:lnTo>
                    <a:lnTo>
                      <a:pt x="231" y="28"/>
                    </a:lnTo>
                    <a:lnTo>
                      <a:pt x="233" y="28"/>
                    </a:lnTo>
                    <a:lnTo>
                      <a:pt x="235" y="29"/>
                    </a:lnTo>
                    <a:lnTo>
                      <a:pt x="237" y="32"/>
                    </a:lnTo>
                    <a:lnTo>
                      <a:pt x="237" y="33"/>
                    </a:lnTo>
                    <a:lnTo>
                      <a:pt x="237" y="36"/>
                    </a:lnTo>
                    <a:lnTo>
                      <a:pt x="237" y="37"/>
                    </a:lnTo>
                    <a:lnTo>
                      <a:pt x="237" y="41"/>
                    </a:lnTo>
                    <a:lnTo>
                      <a:pt x="237" y="44"/>
                    </a:lnTo>
                    <a:lnTo>
                      <a:pt x="237" y="48"/>
                    </a:lnTo>
                    <a:lnTo>
                      <a:pt x="237" y="51"/>
                    </a:lnTo>
                    <a:lnTo>
                      <a:pt x="237" y="55"/>
                    </a:lnTo>
                    <a:lnTo>
                      <a:pt x="237" y="59"/>
                    </a:lnTo>
                    <a:lnTo>
                      <a:pt x="237" y="64"/>
                    </a:lnTo>
                    <a:lnTo>
                      <a:pt x="237" y="68"/>
                    </a:lnTo>
                    <a:lnTo>
                      <a:pt x="237" y="73"/>
                    </a:lnTo>
                    <a:lnTo>
                      <a:pt x="237" y="79"/>
                    </a:lnTo>
                    <a:lnTo>
                      <a:pt x="239" y="84"/>
                    </a:lnTo>
                    <a:lnTo>
                      <a:pt x="239" y="89"/>
                    </a:lnTo>
                    <a:lnTo>
                      <a:pt x="239" y="95"/>
                    </a:lnTo>
                    <a:lnTo>
                      <a:pt x="239" y="100"/>
                    </a:lnTo>
                    <a:lnTo>
                      <a:pt x="239" y="106"/>
                    </a:lnTo>
                    <a:lnTo>
                      <a:pt x="239" y="112"/>
                    </a:lnTo>
                    <a:lnTo>
                      <a:pt x="239" y="119"/>
                    </a:lnTo>
                    <a:lnTo>
                      <a:pt x="239" y="126"/>
                    </a:lnTo>
                    <a:lnTo>
                      <a:pt x="239" y="132"/>
                    </a:lnTo>
                    <a:lnTo>
                      <a:pt x="239" y="139"/>
                    </a:lnTo>
                    <a:lnTo>
                      <a:pt x="239" y="146"/>
                    </a:lnTo>
                    <a:lnTo>
                      <a:pt x="239" y="151"/>
                    </a:lnTo>
                    <a:lnTo>
                      <a:pt x="239" y="159"/>
                    </a:lnTo>
                    <a:lnTo>
                      <a:pt x="239" y="166"/>
                    </a:lnTo>
                    <a:lnTo>
                      <a:pt x="239" y="173"/>
                    </a:lnTo>
                    <a:lnTo>
                      <a:pt x="239" y="181"/>
                    </a:lnTo>
                    <a:lnTo>
                      <a:pt x="239" y="187"/>
                    </a:lnTo>
                    <a:lnTo>
                      <a:pt x="237" y="194"/>
                    </a:lnTo>
                    <a:lnTo>
                      <a:pt x="237" y="201"/>
                    </a:lnTo>
                    <a:lnTo>
                      <a:pt x="237" y="207"/>
                    </a:lnTo>
                    <a:lnTo>
                      <a:pt x="237" y="214"/>
                    </a:lnTo>
                    <a:lnTo>
                      <a:pt x="237" y="221"/>
                    </a:lnTo>
                    <a:lnTo>
                      <a:pt x="237" y="227"/>
                    </a:lnTo>
                    <a:lnTo>
                      <a:pt x="237" y="234"/>
                    </a:lnTo>
                    <a:lnTo>
                      <a:pt x="237" y="241"/>
                    </a:lnTo>
                    <a:lnTo>
                      <a:pt x="237" y="248"/>
                    </a:lnTo>
                    <a:lnTo>
                      <a:pt x="237" y="253"/>
                    </a:lnTo>
                    <a:lnTo>
                      <a:pt x="237" y="258"/>
                    </a:lnTo>
                    <a:lnTo>
                      <a:pt x="237" y="265"/>
                    </a:lnTo>
                    <a:lnTo>
                      <a:pt x="237" y="270"/>
                    </a:lnTo>
                    <a:lnTo>
                      <a:pt x="237" y="277"/>
                    </a:lnTo>
                    <a:lnTo>
                      <a:pt x="237" y="282"/>
                    </a:lnTo>
                    <a:lnTo>
                      <a:pt x="237" y="288"/>
                    </a:lnTo>
                    <a:lnTo>
                      <a:pt x="237" y="293"/>
                    </a:lnTo>
                    <a:lnTo>
                      <a:pt x="237" y="297"/>
                    </a:lnTo>
                    <a:lnTo>
                      <a:pt x="237" y="301"/>
                    </a:lnTo>
                    <a:lnTo>
                      <a:pt x="237" y="307"/>
                    </a:lnTo>
                    <a:lnTo>
                      <a:pt x="237" y="311"/>
                    </a:lnTo>
                    <a:lnTo>
                      <a:pt x="237" y="313"/>
                    </a:lnTo>
                    <a:lnTo>
                      <a:pt x="237" y="317"/>
                    </a:lnTo>
                    <a:lnTo>
                      <a:pt x="237" y="320"/>
                    </a:lnTo>
                    <a:lnTo>
                      <a:pt x="237" y="325"/>
                    </a:lnTo>
                    <a:lnTo>
                      <a:pt x="237" y="331"/>
                    </a:lnTo>
                    <a:lnTo>
                      <a:pt x="237" y="332"/>
                    </a:lnTo>
                    <a:lnTo>
                      <a:pt x="237" y="333"/>
                    </a:lnTo>
                    <a:lnTo>
                      <a:pt x="216" y="341"/>
                    </a:lnTo>
                    <a:lnTo>
                      <a:pt x="223" y="43"/>
                    </a:lnTo>
                    <a:lnTo>
                      <a:pt x="21" y="18"/>
                    </a:lnTo>
                    <a:lnTo>
                      <a:pt x="21" y="20"/>
                    </a:lnTo>
                    <a:lnTo>
                      <a:pt x="21" y="24"/>
                    </a:lnTo>
                    <a:lnTo>
                      <a:pt x="21" y="26"/>
                    </a:lnTo>
                    <a:lnTo>
                      <a:pt x="21" y="31"/>
                    </a:lnTo>
                    <a:lnTo>
                      <a:pt x="21" y="35"/>
                    </a:lnTo>
                    <a:lnTo>
                      <a:pt x="21" y="40"/>
                    </a:lnTo>
                    <a:lnTo>
                      <a:pt x="21" y="44"/>
                    </a:lnTo>
                    <a:lnTo>
                      <a:pt x="21" y="49"/>
                    </a:lnTo>
                    <a:lnTo>
                      <a:pt x="21" y="55"/>
                    </a:lnTo>
                    <a:lnTo>
                      <a:pt x="21" y="61"/>
                    </a:lnTo>
                    <a:lnTo>
                      <a:pt x="21" y="64"/>
                    </a:lnTo>
                    <a:lnTo>
                      <a:pt x="21" y="68"/>
                    </a:lnTo>
                    <a:lnTo>
                      <a:pt x="21" y="71"/>
                    </a:lnTo>
                    <a:lnTo>
                      <a:pt x="21" y="75"/>
                    </a:lnTo>
                    <a:lnTo>
                      <a:pt x="21" y="79"/>
                    </a:lnTo>
                    <a:lnTo>
                      <a:pt x="21" y="81"/>
                    </a:lnTo>
                    <a:lnTo>
                      <a:pt x="21" y="85"/>
                    </a:lnTo>
                    <a:lnTo>
                      <a:pt x="23" y="89"/>
                    </a:lnTo>
                    <a:lnTo>
                      <a:pt x="23" y="92"/>
                    </a:lnTo>
                    <a:lnTo>
                      <a:pt x="23" y="95"/>
                    </a:lnTo>
                    <a:lnTo>
                      <a:pt x="23" y="99"/>
                    </a:lnTo>
                    <a:lnTo>
                      <a:pt x="23" y="103"/>
                    </a:lnTo>
                    <a:lnTo>
                      <a:pt x="23" y="106"/>
                    </a:lnTo>
                    <a:lnTo>
                      <a:pt x="23" y="110"/>
                    </a:lnTo>
                    <a:lnTo>
                      <a:pt x="23" y="112"/>
                    </a:lnTo>
                    <a:lnTo>
                      <a:pt x="23" y="116"/>
                    </a:lnTo>
                    <a:lnTo>
                      <a:pt x="23" y="119"/>
                    </a:lnTo>
                    <a:lnTo>
                      <a:pt x="23" y="123"/>
                    </a:lnTo>
                    <a:lnTo>
                      <a:pt x="23" y="126"/>
                    </a:lnTo>
                    <a:lnTo>
                      <a:pt x="23" y="130"/>
                    </a:lnTo>
                    <a:lnTo>
                      <a:pt x="23" y="132"/>
                    </a:lnTo>
                    <a:lnTo>
                      <a:pt x="23" y="136"/>
                    </a:lnTo>
                    <a:lnTo>
                      <a:pt x="23" y="140"/>
                    </a:lnTo>
                    <a:lnTo>
                      <a:pt x="23" y="143"/>
                    </a:lnTo>
                    <a:lnTo>
                      <a:pt x="21" y="150"/>
                    </a:lnTo>
                    <a:lnTo>
                      <a:pt x="21" y="155"/>
                    </a:lnTo>
                    <a:lnTo>
                      <a:pt x="21" y="160"/>
                    </a:lnTo>
                    <a:lnTo>
                      <a:pt x="21" y="166"/>
                    </a:lnTo>
                    <a:lnTo>
                      <a:pt x="21" y="170"/>
                    </a:lnTo>
                    <a:lnTo>
                      <a:pt x="21" y="175"/>
                    </a:lnTo>
                    <a:lnTo>
                      <a:pt x="21" y="178"/>
                    </a:lnTo>
                    <a:lnTo>
                      <a:pt x="21" y="182"/>
                    </a:lnTo>
                    <a:lnTo>
                      <a:pt x="21" y="186"/>
                    </a:lnTo>
                    <a:lnTo>
                      <a:pt x="21" y="190"/>
                    </a:lnTo>
                    <a:lnTo>
                      <a:pt x="21" y="193"/>
                    </a:lnTo>
                    <a:lnTo>
                      <a:pt x="21" y="198"/>
                    </a:lnTo>
                    <a:lnTo>
                      <a:pt x="21" y="203"/>
                    </a:lnTo>
                    <a:lnTo>
                      <a:pt x="21" y="209"/>
                    </a:lnTo>
                    <a:lnTo>
                      <a:pt x="21" y="214"/>
                    </a:lnTo>
                    <a:lnTo>
                      <a:pt x="21" y="221"/>
                    </a:lnTo>
                    <a:lnTo>
                      <a:pt x="20" y="227"/>
                    </a:lnTo>
                    <a:lnTo>
                      <a:pt x="20" y="233"/>
                    </a:lnTo>
                    <a:lnTo>
                      <a:pt x="20" y="237"/>
                    </a:lnTo>
                    <a:lnTo>
                      <a:pt x="20" y="240"/>
                    </a:lnTo>
                    <a:lnTo>
                      <a:pt x="20" y="244"/>
                    </a:lnTo>
                    <a:lnTo>
                      <a:pt x="20" y="248"/>
                    </a:lnTo>
                    <a:lnTo>
                      <a:pt x="20" y="250"/>
                    </a:lnTo>
                    <a:lnTo>
                      <a:pt x="20" y="253"/>
                    </a:lnTo>
                    <a:lnTo>
                      <a:pt x="20" y="257"/>
                    </a:lnTo>
                    <a:lnTo>
                      <a:pt x="20" y="261"/>
                    </a:lnTo>
                    <a:lnTo>
                      <a:pt x="20" y="264"/>
                    </a:lnTo>
                    <a:lnTo>
                      <a:pt x="20" y="268"/>
                    </a:lnTo>
                    <a:lnTo>
                      <a:pt x="20" y="270"/>
                    </a:lnTo>
                    <a:lnTo>
                      <a:pt x="20" y="274"/>
                    </a:lnTo>
                    <a:lnTo>
                      <a:pt x="20" y="280"/>
                    </a:lnTo>
                    <a:lnTo>
                      <a:pt x="20" y="286"/>
                    </a:lnTo>
                    <a:lnTo>
                      <a:pt x="20" y="293"/>
                    </a:lnTo>
                    <a:lnTo>
                      <a:pt x="20" y="300"/>
                    </a:lnTo>
                    <a:lnTo>
                      <a:pt x="20" y="305"/>
                    </a:lnTo>
                    <a:lnTo>
                      <a:pt x="20" y="311"/>
                    </a:lnTo>
                    <a:lnTo>
                      <a:pt x="20" y="316"/>
                    </a:lnTo>
                    <a:lnTo>
                      <a:pt x="20" y="321"/>
                    </a:lnTo>
                    <a:lnTo>
                      <a:pt x="20" y="325"/>
                    </a:lnTo>
                    <a:lnTo>
                      <a:pt x="20" y="329"/>
                    </a:lnTo>
                    <a:lnTo>
                      <a:pt x="20" y="332"/>
                    </a:lnTo>
                    <a:lnTo>
                      <a:pt x="20" y="336"/>
                    </a:lnTo>
                    <a:lnTo>
                      <a:pt x="20" y="340"/>
                    </a:lnTo>
                    <a:lnTo>
                      <a:pt x="20" y="341"/>
                    </a:lnTo>
                    <a:lnTo>
                      <a:pt x="0" y="33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57" name="Freeform 108">
                <a:extLst>
                  <a:ext uri="{FF2B5EF4-FFF2-40B4-BE49-F238E27FC236}">
                    <a16:creationId xmlns:a16="http://schemas.microsoft.com/office/drawing/2014/main" id="{E4A688AA-91C8-4093-A613-09F2770C2360}"/>
                  </a:ext>
                </a:extLst>
              </p:cNvPr>
              <p:cNvSpPr>
                <a:spLocks/>
              </p:cNvSpPr>
              <p:nvPr/>
            </p:nvSpPr>
            <p:spPr bwMode="auto">
              <a:xfrm>
                <a:off x="2819" y="1494"/>
                <a:ext cx="47" cy="23"/>
              </a:xfrm>
              <a:custGeom>
                <a:avLst/>
                <a:gdLst>
                  <a:gd name="T0" fmla="*/ 0 w 48"/>
                  <a:gd name="T1" fmla="*/ 1 h 19"/>
                  <a:gd name="T2" fmla="*/ 1 w 48"/>
                  <a:gd name="T3" fmla="*/ 1 h 19"/>
                  <a:gd name="T4" fmla="*/ 20 w 48"/>
                  <a:gd name="T5" fmla="*/ 1 h 19"/>
                  <a:gd name="T6" fmla="*/ 33 w 48"/>
                  <a:gd name="T7" fmla="*/ 0 h 19"/>
                  <a:gd name="T8" fmla="*/ 43 w 48"/>
                  <a:gd name="T9" fmla="*/ 0 h 19"/>
                  <a:gd name="T10" fmla="*/ 54 w 48"/>
                  <a:gd name="T11" fmla="*/ 0 h 19"/>
                  <a:gd name="T12" fmla="*/ 69 w 48"/>
                  <a:gd name="T13" fmla="*/ 0 h 19"/>
                  <a:gd name="T14" fmla="*/ 80 w 48"/>
                  <a:gd name="T15" fmla="*/ 0 h 19"/>
                  <a:gd name="T16" fmla="*/ 92 w 48"/>
                  <a:gd name="T17" fmla="*/ 0 h 19"/>
                  <a:gd name="T18" fmla="*/ 104 w 48"/>
                  <a:gd name="T19" fmla="*/ 0 h 19"/>
                  <a:gd name="T20" fmla="*/ 115 w 48"/>
                  <a:gd name="T21" fmla="*/ 1 h 19"/>
                  <a:gd name="T22" fmla="*/ 129 w 48"/>
                  <a:gd name="T23" fmla="*/ 2 h 19"/>
                  <a:gd name="T24" fmla="*/ 141 w 48"/>
                  <a:gd name="T25" fmla="*/ 22 h 19"/>
                  <a:gd name="T26" fmla="*/ 135 w 48"/>
                  <a:gd name="T27" fmla="*/ 34 h 19"/>
                  <a:gd name="T28" fmla="*/ 117 w 48"/>
                  <a:gd name="T29" fmla="*/ 45 h 19"/>
                  <a:gd name="T30" fmla="*/ 114 w 48"/>
                  <a:gd name="T31" fmla="*/ 45 h 19"/>
                  <a:gd name="T32" fmla="*/ 104 w 48"/>
                  <a:gd name="T33" fmla="*/ 49 h 19"/>
                  <a:gd name="T34" fmla="*/ 92 w 48"/>
                  <a:gd name="T35" fmla="*/ 57 h 19"/>
                  <a:gd name="T36" fmla="*/ 84 w 48"/>
                  <a:gd name="T37" fmla="*/ 60 h 19"/>
                  <a:gd name="T38" fmla="*/ 78 w 48"/>
                  <a:gd name="T39" fmla="*/ 60 h 19"/>
                  <a:gd name="T40" fmla="*/ 67 w 48"/>
                  <a:gd name="T41" fmla="*/ 66 h 19"/>
                  <a:gd name="T42" fmla="*/ 54 w 48"/>
                  <a:gd name="T43" fmla="*/ 66 h 19"/>
                  <a:gd name="T44" fmla="*/ 47 w 48"/>
                  <a:gd name="T45" fmla="*/ 66 h 19"/>
                  <a:gd name="T46" fmla="*/ 37 w 48"/>
                  <a:gd name="T47" fmla="*/ 66 h 19"/>
                  <a:gd name="T48" fmla="*/ 37 w 48"/>
                  <a:gd name="T49" fmla="*/ 69 h 19"/>
                  <a:gd name="T50" fmla="*/ 0 w 48"/>
                  <a:gd name="T51" fmla="*/ 1 h 19"/>
                  <a:gd name="T52" fmla="*/ 0 w 48"/>
                  <a:gd name="T53" fmla="*/ 1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9"/>
                  <a:gd name="T83" fmla="*/ 48 w 48"/>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9">
                    <a:moveTo>
                      <a:pt x="0" y="1"/>
                    </a:moveTo>
                    <a:lnTo>
                      <a:pt x="1" y="1"/>
                    </a:lnTo>
                    <a:lnTo>
                      <a:pt x="7" y="1"/>
                    </a:lnTo>
                    <a:lnTo>
                      <a:pt x="11" y="0"/>
                    </a:lnTo>
                    <a:lnTo>
                      <a:pt x="15" y="0"/>
                    </a:lnTo>
                    <a:lnTo>
                      <a:pt x="19" y="0"/>
                    </a:lnTo>
                    <a:lnTo>
                      <a:pt x="24" y="0"/>
                    </a:lnTo>
                    <a:lnTo>
                      <a:pt x="28" y="0"/>
                    </a:lnTo>
                    <a:lnTo>
                      <a:pt x="32" y="0"/>
                    </a:lnTo>
                    <a:lnTo>
                      <a:pt x="36" y="0"/>
                    </a:lnTo>
                    <a:lnTo>
                      <a:pt x="40" y="1"/>
                    </a:lnTo>
                    <a:lnTo>
                      <a:pt x="45" y="2"/>
                    </a:lnTo>
                    <a:lnTo>
                      <a:pt x="48" y="6"/>
                    </a:lnTo>
                    <a:lnTo>
                      <a:pt x="47" y="9"/>
                    </a:lnTo>
                    <a:lnTo>
                      <a:pt x="41" y="12"/>
                    </a:lnTo>
                    <a:lnTo>
                      <a:pt x="39" y="12"/>
                    </a:lnTo>
                    <a:lnTo>
                      <a:pt x="36" y="13"/>
                    </a:lnTo>
                    <a:lnTo>
                      <a:pt x="32" y="15"/>
                    </a:lnTo>
                    <a:lnTo>
                      <a:pt x="29" y="16"/>
                    </a:lnTo>
                    <a:lnTo>
                      <a:pt x="27" y="16"/>
                    </a:lnTo>
                    <a:lnTo>
                      <a:pt x="23" y="17"/>
                    </a:lnTo>
                    <a:lnTo>
                      <a:pt x="19" y="17"/>
                    </a:lnTo>
                    <a:lnTo>
                      <a:pt x="16" y="17"/>
                    </a:lnTo>
                    <a:lnTo>
                      <a:pt x="12" y="17"/>
                    </a:lnTo>
                    <a:lnTo>
                      <a:pt x="12" y="19"/>
                    </a:lnTo>
                    <a:lnTo>
                      <a:pt x="0" y="1"/>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58" name="Freeform 109">
                <a:extLst>
                  <a:ext uri="{FF2B5EF4-FFF2-40B4-BE49-F238E27FC236}">
                    <a16:creationId xmlns:a16="http://schemas.microsoft.com/office/drawing/2014/main" id="{10A3E828-5658-4BF0-8BA5-75E26CD6D4EF}"/>
                  </a:ext>
                </a:extLst>
              </p:cNvPr>
              <p:cNvSpPr>
                <a:spLocks/>
              </p:cNvSpPr>
              <p:nvPr/>
            </p:nvSpPr>
            <p:spPr bwMode="auto">
              <a:xfrm>
                <a:off x="3597" y="1306"/>
                <a:ext cx="224" cy="355"/>
              </a:xfrm>
              <a:custGeom>
                <a:avLst/>
                <a:gdLst>
                  <a:gd name="T0" fmla="*/ 23 w 192"/>
                  <a:gd name="T1" fmla="*/ 1078 h 310"/>
                  <a:gd name="T2" fmla="*/ 63 w 192"/>
                  <a:gd name="T3" fmla="*/ 1078 h 310"/>
                  <a:gd name="T4" fmla="*/ 99 w 192"/>
                  <a:gd name="T5" fmla="*/ 1078 h 310"/>
                  <a:gd name="T6" fmla="*/ 142 w 192"/>
                  <a:gd name="T7" fmla="*/ 1078 h 310"/>
                  <a:gd name="T8" fmla="*/ 189 w 192"/>
                  <a:gd name="T9" fmla="*/ 1078 h 310"/>
                  <a:gd name="T10" fmla="*/ 232 w 192"/>
                  <a:gd name="T11" fmla="*/ 1078 h 310"/>
                  <a:gd name="T12" fmla="*/ 282 w 192"/>
                  <a:gd name="T13" fmla="*/ 1078 h 310"/>
                  <a:gd name="T14" fmla="*/ 330 w 192"/>
                  <a:gd name="T15" fmla="*/ 1078 h 310"/>
                  <a:gd name="T16" fmla="*/ 375 w 192"/>
                  <a:gd name="T17" fmla="*/ 1078 h 310"/>
                  <a:gd name="T18" fmla="*/ 419 w 192"/>
                  <a:gd name="T19" fmla="*/ 1078 h 310"/>
                  <a:gd name="T20" fmla="*/ 476 w 192"/>
                  <a:gd name="T21" fmla="*/ 1070 h 310"/>
                  <a:gd name="T22" fmla="*/ 523 w 192"/>
                  <a:gd name="T23" fmla="*/ 1063 h 310"/>
                  <a:gd name="T24" fmla="*/ 537 w 192"/>
                  <a:gd name="T25" fmla="*/ 1035 h 310"/>
                  <a:gd name="T26" fmla="*/ 546 w 192"/>
                  <a:gd name="T27" fmla="*/ 980 h 310"/>
                  <a:gd name="T28" fmla="*/ 548 w 192"/>
                  <a:gd name="T29" fmla="*/ 924 h 310"/>
                  <a:gd name="T30" fmla="*/ 550 w 192"/>
                  <a:gd name="T31" fmla="*/ 857 h 310"/>
                  <a:gd name="T32" fmla="*/ 550 w 192"/>
                  <a:gd name="T33" fmla="*/ 779 h 310"/>
                  <a:gd name="T34" fmla="*/ 550 w 192"/>
                  <a:gd name="T35" fmla="*/ 697 h 310"/>
                  <a:gd name="T36" fmla="*/ 551 w 192"/>
                  <a:gd name="T37" fmla="*/ 616 h 310"/>
                  <a:gd name="T38" fmla="*/ 551 w 192"/>
                  <a:gd name="T39" fmla="*/ 531 h 310"/>
                  <a:gd name="T40" fmla="*/ 551 w 192"/>
                  <a:gd name="T41" fmla="*/ 446 h 310"/>
                  <a:gd name="T42" fmla="*/ 551 w 192"/>
                  <a:gd name="T43" fmla="*/ 358 h 310"/>
                  <a:gd name="T44" fmla="*/ 551 w 192"/>
                  <a:gd name="T45" fmla="*/ 284 h 310"/>
                  <a:gd name="T46" fmla="*/ 550 w 192"/>
                  <a:gd name="T47" fmla="*/ 215 h 310"/>
                  <a:gd name="T48" fmla="*/ 548 w 192"/>
                  <a:gd name="T49" fmla="*/ 160 h 310"/>
                  <a:gd name="T50" fmla="*/ 546 w 192"/>
                  <a:gd name="T51" fmla="*/ 94 h 310"/>
                  <a:gd name="T52" fmla="*/ 508 w 192"/>
                  <a:gd name="T53" fmla="*/ 52 h 310"/>
                  <a:gd name="T54" fmla="*/ 465 w 192"/>
                  <a:gd name="T55" fmla="*/ 26 h 310"/>
                  <a:gd name="T56" fmla="*/ 411 w 192"/>
                  <a:gd name="T57" fmla="*/ 3 h 310"/>
                  <a:gd name="T58" fmla="*/ 345 w 192"/>
                  <a:gd name="T59" fmla="*/ 0 h 310"/>
                  <a:gd name="T60" fmla="*/ 273 w 192"/>
                  <a:gd name="T61" fmla="*/ 2 h 310"/>
                  <a:gd name="T62" fmla="*/ 214 w 192"/>
                  <a:gd name="T63" fmla="*/ 23 h 310"/>
                  <a:gd name="T64" fmla="*/ 152 w 192"/>
                  <a:gd name="T65" fmla="*/ 69 h 310"/>
                  <a:gd name="T66" fmla="*/ 104 w 192"/>
                  <a:gd name="T67" fmla="*/ 142 h 310"/>
                  <a:gd name="T68" fmla="*/ 80 w 192"/>
                  <a:gd name="T69" fmla="*/ 185 h 310"/>
                  <a:gd name="T70" fmla="*/ 67 w 192"/>
                  <a:gd name="T71" fmla="*/ 242 h 310"/>
                  <a:gd name="T72" fmla="*/ 53 w 192"/>
                  <a:gd name="T73" fmla="*/ 304 h 310"/>
                  <a:gd name="T74" fmla="*/ 43 w 192"/>
                  <a:gd name="T75" fmla="*/ 373 h 310"/>
                  <a:gd name="T76" fmla="*/ 33 w 192"/>
                  <a:gd name="T77" fmla="*/ 447 h 310"/>
                  <a:gd name="T78" fmla="*/ 23 w 192"/>
                  <a:gd name="T79" fmla="*/ 529 h 310"/>
                  <a:gd name="T80" fmla="*/ 18 w 192"/>
                  <a:gd name="T81" fmla="*/ 605 h 310"/>
                  <a:gd name="T82" fmla="*/ 14 w 192"/>
                  <a:gd name="T83" fmla="*/ 684 h 310"/>
                  <a:gd name="T84" fmla="*/ 3 w 192"/>
                  <a:gd name="T85" fmla="*/ 758 h 310"/>
                  <a:gd name="T86" fmla="*/ 2 w 192"/>
                  <a:gd name="T87" fmla="*/ 835 h 310"/>
                  <a:gd name="T88" fmla="*/ 0 w 192"/>
                  <a:gd name="T89" fmla="*/ 899 h 310"/>
                  <a:gd name="T90" fmla="*/ 0 w 192"/>
                  <a:gd name="T91" fmla="*/ 959 h 310"/>
                  <a:gd name="T92" fmla="*/ 0 w 192"/>
                  <a:gd name="T93" fmla="*/ 1007 h 310"/>
                  <a:gd name="T94" fmla="*/ 0 w 192"/>
                  <a:gd name="T95" fmla="*/ 1066 h 3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2"/>
                  <a:gd name="T145" fmla="*/ 0 h 310"/>
                  <a:gd name="T146" fmla="*/ 192 w 192"/>
                  <a:gd name="T147" fmla="*/ 310 h 3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2" h="310">
                    <a:moveTo>
                      <a:pt x="0" y="310"/>
                    </a:moveTo>
                    <a:lnTo>
                      <a:pt x="3" y="310"/>
                    </a:lnTo>
                    <a:lnTo>
                      <a:pt x="4" y="310"/>
                    </a:lnTo>
                    <a:lnTo>
                      <a:pt x="8" y="310"/>
                    </a:lnTo>
                    <a:lnTo>
                      <a:pt x="11" y="310"/>
                    </a:lnTo>
                    <a:lnTo>
                      <a:pt x="16" y="310"/>
                    </a:lnTo>
                    <a:lnTo>
                      <a:pt x="18" y="310"/>
                    </a:lnTo>
                    <a:lnTo>
                      <a:pt x="22" y="310"/>
                    </a:lnTo>
                    <a:lnTo>
                      <a:pt x="24" y="310"/>
                    </a:lnTo>
                    <a:lnTo>
                      <a:pt x="28" y="310"/>
                    </a:lnTo>
                    <a:lnTo>
                      <a:pt x="31" y="310"/>
                    </a:lnTo>
                    <a:lnTo>
                      <a:pt x="34" y="310"/>
                    </a:lnTo>
                    <a:lnTo>
                      <a:pt x="38" y="310"/>
                    </a:lnTo>
                    <a:lnTo>
                      <a:pt x="42" y="310"/>
                    </a:lnTo>
                    <a:lnTo>
                      <a:pt x="45" y="310"/>
                    </a:lnTo>
                    <a:lnTo>
                      <a:pt x="49" y="310"/>
                    </a:lnTo>
                    <a:lnTo>
                      <a:pt x="53" y="310"/>
                    </a:lnTo>
                    <a:lnTo>
                      <a:pt x="57" y="310"/>
                    </a:lnTo>
                    <a:lnTo>
                      <a:pt x="61" y="310"/>
                    </a:lnTo>
                    <a:lnTo>
                      <a:pt x="65" y="310"/>
                    </a:lnTo>
                    <a:lnTo>
                      <a:pt x="69" y="310"/>
                    </a:lnTo>
                    <a:lnTo>
                      <a:pt x="73" y="310"/>
                    </a:lnTo>
                    <a:lnTo>
                      <a:pt x="77" y="310"/>
                    </a:lnTo>
                    <a:lnTo>
                      <a:pt x="81" y="310"/>
                    </a:lnTo>
                    <a:lnTo>
                      <a:pt x="85" y="310"/>
                    </a:lnTo>
                    <a:lnTo>
                      <a:pt x="90" y="310"/>
                    </a:lnTo>
                    <a:lnTo>
                      <a:pt x="94" y="310"/>
                    </a:lnTo>
                    <a:lnTo>
                      <a:pt x="98" y="310"/>
                    </a:lnTo>
                    <a:lnTo>
                      <a:pt x="102" y="310"/>
                    </a:lnTo>
                    <a:lnTo>
                      <a:pt x="106" y="310"/>
                    </a:lnTo>
                    <a:lnTo>
                      <a:pt x="110" y="310"/>
                    </a:lnTo>
                    <a:lnTo>
                      <a:pt x="114" y="310"/>
                    </a:lnTo>
                    <a:lnTo>
                      <a:pt x="118" y="310"/>
                    </a:lnTo>
                    <a:lnTo>
                      <a:pt x="124" y="310"/>
                    </a:lnTo>
                    <a:lnTo>
                      <a:pt x="126" y="310"/>
                    </a:lnTo>
                    <a:lnTo>
                      <a:pt x="130" y="310"/>
                    </a:lnTo>
                    <a:lnTo>
                      <a:pt x="134" y="310"/>
                    </a:lnTo>
                    <a:lnTo>
                      <a:pt x="138" y="310"/>
                    </a:lnTo>
                    <a:lnTo>
                      <a:pt x="142" y="310"/>
                    </a:lnTo>
                    <a:lnTo>
                      <a:pt x="145" y="310"/>
                    </a:lnTo>
                    <a:lnTo>
                      <a:pt x="149" y="310"/>
                    </a:lnTo>
                    <a:lnTo>
                      <a:pt x="153" y="310"/>
                    </a:lnTo>
                    <a:lnTo>
                      <a:pt x="160" y="308"/>
                    </a:lnTo>
                    <a:lnTo>
                      <a:pt x="165" y="308"/>
                    </a:lnTo>
                    <a:lnTo>
                      <a:pt x="171" y="307"/>
                    </a:lnTo>
                    <a:lnTo>
                      <a:pt x="176" y="307"/>
                    </a:lnTo>
                    <a:lnTo>
                      <a:pt x="179" y="306"/>
                    </a:lnTo>
                    <a:lnTo>
                      <a:pt x="181" y="306"/>
                    </a:lnTo>
                    <a:lnTo>
                      <a:pt x="184" y="304"/>
                    </a:lnTo>
                    <a:lnTo>
                      <a:pt x="187" y="304"/>
                    </a:lnTo>
                    <a:lnTo>
                      <a:pt x="187" y="302"/>
                    </a:lnTo>
                    <a:lnTo>
                      <a:pt x="187" y="299"/>
                    </a:lnTo>
                    <a:lnTo>
                      <a:pt x="187" y="294"/>
                    </a:lnTo>
                    <a:lnTo>
                      <a:pt x="188" y="288"/>
                    </a:lnTo>
                    <a:lnTo>
                      <a:pt x="188" y="286"/>
                    </a:lnTo>
                    <a:lnTo>
                      <a:pt x="188" y="282"/>
                    </a:lnTo>
                    <a:lnTo>
                      <a:pt x="188" y="279"/>
                    </a:lnTo>
                    <a:lnTo>
                      <a:pt x="189" y="275"/>
                    </a:lnTo>
                    <a:lnTo>
                      <a:pt x="189" y="270"/>
                    </a:lnTo>
                    <a:lnTo>
                      <a:pt x="189" y="266"/>
                    </a:lnTo>
                    <a:lnTo>
                      <a:pt x="189" y="262"/>
                    </a:lnTo>
                    <a:lnTo>
                      <a:pt x="191" y="258"/>
                    </a:lnTo>
                    <a:lnTo>
                      <a:pt x="191" y="252"/>
                    </a:lnTo>
                    <a:lnTo>
                      <a:pt x="191" y="247"/>
                    </a:lnTo>
                    <a:lnTo>
                      <a:pt x="191" y="241"/>
                    </a:lnTo>
                    <a:lnTo>
                      <a:pt x="191" y="237"/>
                    </a:lnTo>
                    <a:lnTo>
                      <a:pt x="191" y="231"/>
                    </a:lnTo>
                    <a:lnTo>
                      <a:pt x="191" y="225"/>
                    </a:lnTo>
                    <a:lnTo>
                      <a:pt x="191" y="220"/>
                    </a:lnTo>
                    <a:lnTo>
                      <a:pt x="191" y="215"/>
                    </a:lnTo>
                    <a:lnTo>
                      <a:pt x="191" y="208"/>
                    </a:lnTo>
                    <a:lnTo>
                      <a:pt x="191" y="201"/>
                    </a:lnTo>
                    <a:lnTo>
                      <a:pt x="191" y="196"/>
                    </a:lnTo>
                    <a:lnTo>
                      <a:pt x="192" y="191"/>
                    </a:lnTo>
                    <a:lnTo>
                      <a:pt x="192" y="184"/>
                    </a:lnTo>
                    <a:lnTo>
                      <a:pt x="192" y="177"/>
                    </a:lnTo>
                    <a:lnTo>
                      <a:pt x="192" y="172"/>
                    </a:lnTo>
                    <a:lnTo>
                      <a:pt x="192" y="165"/>
                    </a:lnTo>
                    <a:lnTo>
                      <a:pt x="192" y="158"/>
                    </a:lnTo>
                    <a:lnTo>
                      <a:pt x="192" y="153"/>
                    </a:lnTo>
                    <a:lnTo>
                      <a:pt x="192" y="146"/>
                    </a:lnTo>
                    <a:lnTo>
                      <a:pt x="192" y="140"/>
                    </a:lnTo>
                    <a:lnTo>
                      <a:pt x="192" y="134"/>
                    </a:lnTo>
                    <a:lnTo>
                      <a:pt x="192" y="128"/>
                    </a:lnTo>
                    <a:lnTo>
                      <a:pt x="192" y="121"/>
                    </a:lnTo>
                    <a:lnTo>
                      <a:pt x="192" y="116"/>
                    </a:lnTo>
                    <a:lnTo>
                      <a:pt x="192" y="109"/>
                    </a:lnTo>
                    <a:lnTo>
                      <a:pt x="192" y="103"/>
                    </a:lnTo>
                    <a:lnTo>
                      <a:pt x="192" y="98"/>
                    </a:lnTo>
                    <a:lnTo>
                      <a:pt x="192" y="93"/>
                    </a:lnTo>
                    <a:lnTo>
                      <a:pt x="192" y="87"/>
                    </a:lnTo>
                    <a:lnTo>
                      <a:pt x="192" y="82"/>
                    </a:lnTo>
                    <a:lnTo>
                      <a:pt x="192" y="77"/>
                    </a:lnTo>
                    <a:lnTo>
                      <a:pt x="192" y="73"/>
                    </a:lnTo>
                    <a:lnTo>
                      <a:pt x="191" y="67"/>
                    </a:lnTo>
                    <a:lnTo>
                      <a:pt x="191" y="62"/>
                    </a:lnTo>
                    <a:lnTo>
                      <a:pt x="191" y="58"/>
                    </a:lnTo>
                    <a:lnTo>
                      <a:pt x="191" y="53"/>
                    </a:lnTo>
                    <a:lnTo>
                      <a:pt x="191" y="49"/>
                    </a:lnTo>
                    <a:lnTo>
                      <a:pt x="189" y="45"/>
                    </a:lnTo>
                    <a:lnTo>
                      <a:pt x="189" y="42"/>
                    </a:lnTo>
                    <a:lnTo>
                      <a:pt x="189" y="38"/>
                    </a:lnTo>
                    <a:lnTo>
                      <a:pt x="188" y="32"/>
                    </a:lnTo>
                    <a:lnTo>
                      <a:pt x="188" y="27"/>
                    </a:lnTo>
                    <a:lnTo>
                      <a:pt x="187" y="24"/>
                    </a:lnTo>
                    <a:lnTo>
                      <a:pt x="187" y="22"/>
                    </a:lnTo>
                    <a:lnTo>
                      <a:pt x="181" y="18"/>
                    </a:lnTo>
                    <a:lnTo>
                      <a:pt x="176" y="15"/>
                    </a:lnTo>
                    <a:lnTo>
                      <a:pt x="173" y="12"/>
                    </a:lnTo>
                    <a:lnTo>
                      <a:pt x="169" y="11"/>
                    </a:lnTo>
                    <a:lnTo>
                      <a:pt x="165" y="10"/>
                    </a:lnTo>
                    <a:lnTo>
                      <a:pt x="161" y="8"/>
                    </a:lnTo>
                    <a:lnTo>
                      <a:pt x="157" y="7"/>
                    </a:lnTo>
                    <a:lnTo>
                      <a:pt x="152" y="4"/>
                    </a:lnTo>
                    <a:lnTo>
                      <a:pt x="146" y="3"/>
                    </a:lnTo>
                    <a:lnTo>
                      <a:pt x="142" y="3"/>
                    </a:lnTo>
                    <a:lnTo>
                      <a:pt x="136" y="2"/>
                    </a:lnTo>
                    <a:lnTo>
                      <a:pt x="130" y="2"/>
                    </a:lnTo>
                    <a:lnTo>
                      <a:pt x="125" y="0"/>
                    </a:lnTo>
                    <a:lnTo>
                      <a:pt x="120" y="0"/>
                    </a:lnTo>
                    <a:lnTo>
                      <a:pt x="114" y="0"/>
                    </a:lnTo>
                    <a:lnTo>
                      <a:pt x="108" y="0"/>
                    </a:lnTo>
                    <a:lnTo>
                      <a:pt x="102" y="0"/>
                    </a:lnTo>
                    <a:lnTo>
                      <a:pt x="95" y="2"/>
                    </a:lnTo>
                    <a:lnTo>
                      <a:pt x="90" y="2"/>
                    </a:lnTo>
                    <a:lnTo>
                      <a:pt x="83" y="3"/>
                    </a:lnTo>
                    <a:lnTo>
                      <a:pt x="78" y="6"/>
                    </a:lnTo>
                    <a:lnTo>
                      <a:pt x="74" y="7"/>
                    </a:lnTo>
                    <a:lnTo>
                      <a:pt x="67" y="10"/>
                    </a:lnTo>
                    <a:lnTo>
                      <a:pt x="62" y="12"/>
                    </a:lnTo>
                    <a:lnTo>
                      <a:pt x="57" y="16"/>
                    </a:lnTo>
                    <a:lnTo>
                      <a:pt x="53" y="20"/>
                    </a:lnTo>
                    <a:lnTo>
                      <a:pt x="47" y="23"/>
                    </a:lnTo>
                    <a:lnTo>
                      <a:pt x="43" y="28"/>
                    </a:lnTo>
                    <a:lnTo>
                      <a:pt x="39" y="34"/>
                    </a:lnTo>
                    <a:lnTo>
                      <a:pt x="36" y="41"/>
                    </a:lnTo>
                    <a:lnTo>
                      <a:pt x="34" y="42"/>
                    </a:lnTo>
                    <a:lnTo>
                      <a:pt x="32" y="46"/>
                    </a:lnTo>
                    <a:lnTo>
                      <a:pt x="31" y="49"/>
                    </a:lnTo>
                    <a:lnTo>
                      <a:pt x="28" y="53"/>
                    </a:lnTo>
                    <a:lnTo>
                      <a:pt x="27" y="57"/>
                    </a:lnTo>
                    <a:lnTo>
                      <a:pt x="26" y="61"/>
                    </a:lnTo>
                    <a:lnTo>
                      <a:pt x="24" y="65"/>
                    </a:lnTo>
                    <a:lnTo>
                      <a:pt x="23" y="69"/>
                    </a:lnTo>
                    <a:lnTo>
                      <a:pt x="22" y="73"/>
                    </a:lnTo>
                    <a:lnTo>
                      <a:pt x="20" y="78"/>
                    </a:lnTo>
                    <a:lnTo>
                      <a:pt x="19" y="82"/>
                    </a:lnTo>
                    <a:lnTo>
                      <a:pt x="18" y="87"/>
                    </a:lnTo>
                    <a:lnTo>
                      <a:pt x="18" y="91"/>
                    </a:lnTo>
                    <a:lnTo>
                      <a:pt x="16" y="97"/>
                    </a:lnTo>
                    <a:lnTo>
                      <a:pt x="15" y="102"/>
                    </a:lnTo>
                    <a:lnTo>
                      <a:pt x="15" y="107"/>
                    </a:lnTo>
                    <a:lnTo>
                      <a:pt x="12" y="113"/>
                    </a:lnTo>
                    <a:lnTo>
                      <a:pt x="12" y="118"/>
                    </a:lnTo>
                    <a:lnTo>
                      <a:pt x="11" y="124"/>
                    </a:lnTo>
                    <a:lnTo>
                      <a:pt x="11" y="129"/>
                    </a:lnTo>
                    <a:lnTo>
                      <a:pt x="10" y="134"/>
                    </a:lnTo>
                    <a:lnTo>
                      <a:pt x="10" y="140"/>
                    </a:lnTo>
                    <a:lnTo>
                      <a:pt x="8" y="145"/>
                    </a:lnTo>
                    <a:lnTo>
                      <a:pt x="8" y="152"/>
                    </a:lnTo>
                    <a:lnTo>
                      <a:pt x="7" y="157"/>
                    </a:lnTo>
                    <a:lnTo>
                      <a:pt x="7" y="162"/>
                    </a:lnTo>
                    <a:lnTo>
                      <a:pt x="6" y="169"/>
                    </a:lnTo>
                    <a:lnTo>
                      <a:pt x="6" y="174"/>
                    </a:lnTo>
                    <a:lnTo>
                      <a:pt x="6" y="180"/>
                    </a:lnTo>
                    <a:lnTo>
                      <a:pt x="4" y="187"/>
                    </a:lnTo>
                    <a:lnTo>
                      <a:pt x="4" y="192"/>
                    </a:lnTo>
                    <a:lnTo>
                      <a:pt x="4" y="197"/>
                    </a:lnTo>
                    <a:lnTo>
                      <a:pt x="3" y="203"/>
                    </a:lnTo>
                    <a:lnTo>
                      <a:pt x="3" y="208"/>
                    </a:lnTo>
                    <a:lnTo>
                      <a:pt x="3" y="213"/>
                    </a:lnTo>
                    <a:lnTo>
                      <a:pt x="3" y="219"/>
                    </a:lnTo>
                    <a:lnTo>
                      <a:pt x="2" y="224"/>
                    </a:lnTo>
                    <a:lnTo>
                      <a:pt x="2" y="229"/>
                    </a:lnTo>
                    <a:lnTo>
                      <a:pt x="2" y="235"/>
                    </a:lnTo>
                    <a:lnTo>
                      <a:pt x="2" y="240"/>
                    </a:lnTo>
                    <a:lnTo>
                      <a:pt x="0" y="244"/>
                    </a:lnTo>
                    <a:lnTo>
                      <a:pt x="0" y="250"/>
                    </a:lnTo>
                    <a:lnTo>
                      <a:pt x="0" y="254"/>
                    </a:lnTo>
                    <a:lnTo>
                      <a:pt x="0" y="259"/>
                    </a:lnTo>
                    <a:lnTo>
                      <a:pt x="0" y="263"/>
                    </a:lnTo>
                    <a:lnTo>
                      <a:pt x="0" y="267"/>
                    </a:lnTo>
                    <a:lnTo>
                      <a:pt x="0" y="271"/>
                    </a:lnTo>
                    <a:lnTo>
                      <a:pt x="0" y="276"/>
                    </a:lnTo>
                    <a:lnTo>
                      <a:pt x="0" y="279"/>
                    </a:lnTo>
                    <a:lnTo>
                      <a:pt x="0" y="283"/>
                    </a:lnTo>
                    <a:lnTo>
                      <a:pt x="0" y="286"/>
                    </a:lnTo>
                    <a:lnTo>
                      <a:pt x="0" y="290"/>
                    </a:lnTo>
                    <a:lnTo>
                      <a:pt x="0" y="295"/>
                    </a:lnTo>
                    <a:lnTo>
                      <a:pt x="0" y="300"/>
                    </a:lnTo>
                    <a:lnTo>
                      <a:pt x="0" y="304"/>
                    </a:lnTo>
                    <a:lnTo>
                      <a:pt x="0" y="307"/>
                    </a:lnTo>
                    <a:lnTo>
                      <a:pt x="0" y="308"/>
                    </a:lnTo>
                    <a:lnTo>
                      <a:pt x="0" y="310"/>
                    </a:lnTo>
                    <a:close/>
                  </a:path>
                </a:pathLst>
              </a:custGeom>
              <a:solidFill>
                <a:srgbClr val="C73D3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59" name="Freeform 110">
                <a:extLst>
                  <a:ext uri="{FF2B5EF4-FFF2-40B4-BE49-F238E27FC236}">
                    <a16:creationId xmlns:a16="http://schemas.microsoft.com/office/drawing/2014/main" id="{72C20BCE-975F-436D-A0E9-B350304765C0}"/>
                  </a:ext>
                </a:extLst>
              </p:cNvPr>
              <p:cNvSpPr>
                <a:spLocks/>
              </p:cNvSpPr>
              <p:nvPr/>
            </p:nvSpPr>
            <p:spPr bwMode="auto">
              <a:xfrm>
                <a:off x="3621" y="1298"/>
                <a:ext cx="24" cy="378"/>
              </a:xfrm>
              <a:custGeom>
                <a:avLst/>
                <a:gdLst>
                  <a:gd name="T0" fmla="*/ 0 w 21"/>
                  <a:gd name="T1" fmla="*/ 15 h 327"/>
                  <a:gd name="T2" fmla="*/ 0 w 21"/>
                  <a:gd name="T3" fmla="*/ 49 h 327"/>
                  <a:gd name="T4" fmla="*/ 0 w 21"/>
                  <a:gd name="T5" fmla="*/ 91 h 327"/>
                  <a:gd name="T6" fmla="*/ 0 w 21"/>
                  <a:gd name="T7" fmla="*/ 143 h 327"/>
                  <a:gd name="T8" fmla="*/ 1 w 21"/>
                  <a:gd name="T9" fmla="*/ 205 h 327"/>
                  <a:gd name="T10" fmla="*/ 1 w 21"/>
                  <a:gd name="T11" fmla="*/ 264 h 327"/>
                  <a:gd name="T12" fmla="*/ 1 w 21"/>
                  <a:gd name="T13" fmla="*/ 330 h 327"/>
                  <a:gd name="T14" fmla="*/ 3 w 21"/>
                  <a:gd name="T15" fmla="*/ 386 h 327"/>
                  <a:gd name="T16" fmla="*/ 3 w 21"/>
                  <a:gd name="T17" fmla="*/ 444 h 327"/>
                  <a:gd name="T18" fmla="*/ 3 w 21"/>
                  <a:gd name="T19" fmla="*/ 485 h 327"/>
                  <a:gd name="T20" fmla="*/ 1 w 21"/>
                  <a:gd name="T21" fmla="*/ 524 h 327"/>
                  <a:gd name="T22" fmla="*/ 0 w 21"/>
                  <a:gd name="T23" fmla="*/ 581 h 327"/>
                  <a:gd name="T24" fmla="*/ 0 w 21"/>
                  <a:gd name="T25" fmla="*/ 621 h 327"/>
                  <a:gd name="T26" fmla="*/ 0 w 21"/>
                  <a:gd name="T27" fmla="*/ 659 h 327"/>
                  <a:gd name="T28" fmla="*/ 0 w 21"/>
                  <a:gd name="T29" fmla="*/ 698 h 327"/>
                  <a:gd name="T30" fmla="*/ 0 w 21"/>
                  <a:gd name="T31" fmla="*/ 734 h 327"/>
                  <a:gd name="T32" fmla="*/ 0 w 21"/>
                  <a:gd name="T33" fmla="*/ 778 h 327"/>
                  <a:gd name="T34" fmla="*/ 0 w 21"/>
                  <a:gd name="T35" fmla="*/ 820 h 327"/>
                  <a:gd name="T36" fmla="*/ 0 w 21"/>
                  <a:gd name="T37" fmla="*/ 864 h 327"/>
                  <a:gd name="T38" fmla="*/ 0 w 21"/>
                  <a:gd name="T39" fmla="*/ 899 h 327"/>
                  <a:gd name="T40" fmla="*/ 0 w 21"/>
                  <a:gd name="T41" fmla="*/ 942 h 327"/>
                  <a:gd name="T42" fmla="*/ 0 w 21"/>
                  <a:gd name="T43" fmla="*/ 981 h 327"/>
                  <a:gd name="T44" fmla="*/ 0 w 21"/>
                  <a:gd name="T45" fmla="*/ 1015 h 327"/>
                  <a:gd name="T46" fmla="*/ 0 w 21"/>
                  <a:gd name="T47" fmla="*/ 1076 h 327"/>
                  <a:gd name="T48" fmla="*/ 0 w 21"/>
                  <a:gd name="T49" fmla="*/ 1119 h 327"/>
                  <a:gd name="T50" fmla="*/ 0 w 21"/>
                  <a:gd name="T51" fmla="*/ 1142 h 327"/>
                  <a:gd name="T52" fmla="*/ 45 w 21"/>
                  <a:gd name="T53" fmla="*/ 1145 h 327"/>
                  <a:gd name="T54" fmla="*/ 45 w 21"/>
                  <a:gd name="T55" fmla="*/ 1122 h 327"/>
                  <a:gd name="T56" fmla="*/ 45 w 21"/>
                  <a:gd name="T57" fmla="*/ 1076 h 327"/>
                  <a:gd name="T58" fmla="*/ 45 w 21"/>
                  <a:gd name="T59" fmla="*/ 1029 h 327"/>
                  <a:gd name="T60" fmla="*/ 45 w 21"/>
                  <a:gd name="T61" fmla="*/ 993 h 327"/>
                  <a:gd name="T62" fmla="*/ 45 w 21"/>
                  <a:gd name="T63" fmla="*/ 956 h 327"/>
                  <a:gd name="T64" fmla="*/ 45 w 21"/>
                  <a:gd name="T65" fmla="*/ 914 h 327"/>
                  <a:gd name="T66" fmla="*/ 45 w 21"/>
                  <a:gd name="T67" fmla="*/ 872 h 327"/>
                  <a:gd name="T68" fmla="*/ 45 w 21"/>
                  <a:gd name="T69" fmla="*/ 830 h 327"/>
                  <a:gd name="T70" fmla="*/ 45 w 21"/>
                  <a:gd name="T71" fmla="*/ 791 h 327"/>
                  <a:gd name="T72" fmla="*/ 45 w 21"/>
                  <a:gd name="T73" fmla="*/ 742 h 327"/>
                  <a:gd name="T74" fmla="*/ 45 w 21"/>
                  <a:gd name="T75" fmla="*/ 698 h 327"/>
                  <a:gd name="T76" fmla="*/ 45 w 21"/>
                  <a:gd name="T77" fmla="*/ 659 h 327"/>
                  <a:gd name="T78" fmla="*/ 45 w 21"/>
                  <a:gd name="T79" fmla="*/ 621 h 327"/>
                  <a:gd name="T80" fmla="*/ 45 w 21"/>
                  <a:gd name="T81" fmla="*/ 589 h 327"/>
                  <a:gd name="T82" fmla="*/ 45 w 21"/>
                  <a:gd name="T83" fmla="*/ 548 h 327"/>
                  <a:gd name="T84" fmla="*/ 45 w 21"/>
                  <a:gd name="T85" fmla="*/ 511 h 327"/>
                  <a:gd name="T86" fmla="*/ 47 w 21"/>
                  <a:gd name="T87" fmla="*/ 485 h 327"/>
                  <a:gd name="T88" fmla="*/ 47 w 21"/>
                  <a:gd name="T89" fmla="*/ 447 h 327"/>
                  <a:gd name="T90" fmla="*/ 47 w 21"/>
                  <a:gd name="T91" fmla="*/ 402 h 327"/>
                  <a:gd name="T92" fmla="*/ 45 w 21"/>
                  <a:gd name="T93" fmla="*/ 342 h 327"/>
                  <a:gd name="T94" fmla="*/ 45 w 21"/>
                  <a:gd name="T95" fmla="*/ 273 h 327"/>
                  <a:gd name="T96" fmla="*/ 43 w 21"/>
                  <a:gd name="T97" fmla="*/ 206 h 327"/>
                  <a:gd name="T98" fmla="*/ 43 w 21"/>
                  <a:gd name="T99" fmla="*/ 144 h 327"/>
                  <a:gd name="T100" fmla="*/ 43 w 21"/>
                  <a:gd name="T101" fmla="*/ 91 h 327"/>
                  <a:gd name="T102" fmla="*/ 43 w 21"/>
                  <a:gd name="T103" fmla="*/ 49 h 327"/>
                  <a:gd name="T104" fmla="*/ 43 w 21"/>
                  <a:gd name="T105" fmla="*/ 3 h 327"/>
                  <a:gd name="T106" fmla="*/ 0 w 21"/>
                  <a:gd name="T107" fmla="*/ 0 h 3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
                  <a:gd name="T163" fmla="*/ 0 h 327"/>
                  <a:gd name="T164" fmla="*/ 21 w 21"/>
                  <a:gd name="T165" fmla="*/ 327 h 3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 h="327">
                    <a:moveTo>
                      <a:pt x="0" y="0"/>
                    </a:moveTo>
                    <a:lnTo>
                      <a:pt x="0" y="0"/>
                    </a:lnTo>
                    <a:lnTo>
                      <a:pt x="0" y="4"/>
                    </a:lnTo>
                    <a:lnTo>
                      <a:pt x="0" y="6"/>
                    </a:lnTo>
                    <a:lnTo>
                      <a:pt x="0" y="10"/>
                    </a:lnTo>
                    <a:lnTo>
                      <a:pt x="0" y="14"/>
                    </a:lnTo>
                    <a:lnTo>
                      <a:pt x="0" y="18"/>
                    </a:lnTo>
                    <a:lnTo>
                      <a:pt x="0" y="21"/>
                    </a:lnTo>
                    <a:lnTo>
                      <a:pt x="0" y="26"/>
                    </a:lnTo>
                    <a:lnTo>
                      <a:pt x="0" y="30"/>
                    </a:lnTo>
                    <a:lnTo>
                      <a:pt x="0" y="35"/>
                    </a:lnTo>
                    <a:lnTo>
                      <a:pt x="0" y="41"/>
                    </a:lnTo>
                    <a:lnTo>
                      <a:pt x="0" y="46"/>
                    </a:lnTo>
                    <a:lnTo>
                      <a:pt x="0" y="51"/>
                    </a:lnTo>
                    <a:lnTo>
                      <a:pt x="1" y="58"/>
                    </a:lnTo>
                    <a:lnTo>
                      <a:pt x="1" y="63"/>
                    </a:lnTo>
                    <a:lnTo>
                      <a:pt x="1" y="70"/>
                    </a:lnTo>
                    <a:lnTo>
                      <a:pt x="1" y="75"/>
                    </a:lnTo>
                    <a:lnTo>
                      <a:pt x="1" y="82"/>
                    </a:lnTo>
                    <a:lnTo>
                      <a:pt x="1" y="88"/>
                    </a:lnTo>
                    <a:lnTo>
                      <a:pt x="1" y="94"/>
                    </a:lnTo>
                    <a:lnTo>
                      <a:pt x="1" y="100"/>
                    </a:lnTo>
                    <a:lnTo>
                      <a:pt x="3" y="106"/>
                    </a:lnTo>
                    <a:lnTo>
                      <a:pt x="3" y="110"/>
                    </a:lnTo>
                    <a:lnTo>
                      <a:pt x="3" y="116"/>
                    </a:lnTo>
                    <a:lnTo>
                      <a:pt x="3" y="121"/>
                    </a:lnTo>
                    <a:lnTo>
                      <a:pt x="3" y="126"/>
                    </a:lnTo>
                    <a:lnTo>
                      <a:pt x="3" y="130"/>
                    </a:lnTo>
                    <a:lnTo>
                      <a:pt x="3" y="134"/>
                    </a:lnTo>
                    <a:lnTo>
                      <a:pt x="3" y="138"/>
                    </a:lnTo>
                    <a:lnTo>
                      <a:pt x="3" y="142"/>
                    </a:lnTo>
                    <a:lnTo>
                      <a:pt x="1" y="145"/>
                    </a:lnTo>
                    <a:lnTo>
                      <a:pt x="1" y="149"/>
                    </a:lnTo>
                    <a:lnTo>
                      <a:pt x="1" y="155"/>
                    </a:lnTo>
                    <a:lnTo>
                      <a:pt x="1" y="160"/>
                    </a:lnTo>
                    <a:lnTo>
                      <a:pt x="0" y="165"/>
                    </a:lnTo>
                    <a:lnTo>
                      <a:pt x="0" y="171"/>
                    </a:lnTo>
                    <a:lnTo>
                      <a:pt x="0" y="173"/>
                    </a:lnTo>
                    <a:lnTo>
                      <a:pt x="0" y="177"/>
                    </a:lnTo>
                    <a:lnTo>
                      <a:pt x="0" y="181"/>
                    </a:lnTo>
                    <a:lnTo>
                      <a:pt x="0" y="184"/>
                    </a:lnTo>
                    <a:lnTo>
                      <a:pt x="0" y="188"/>
                    </a:lnTo>
                    <a:lnTo>
                      <a:pt x="0" y="192"/>
                    </a:lnTo>
                    <a:lnTo>
                      <a:pt x="0" y="195"/>
                    </a:lnTo>
                    <a:lnTo>
                      <a:pt x="0" y="199"/>
                    </a:lnTo>
                    <a:lnTo>
                      <a:pt x="0" y="203"/>
                    </a:lnTo>
                    <a:lnTo>
                      <a:pt x="0" y="207"/>
                    </a:lnTo>
                    <a:lnTo>
                      <a:pt x="0" y="209"/>
                    </a:lnTo>
                    <a:lnTo>
                      <a:pt x="0" y="213"/>
                    </a:lnTo>
                    <a:lnTo>
                      <a:pt x="0" y="217"/>
                    </a:lnTo>
                    <a:lnTo>
                      <a:pt x="0" y="222"/>
                    </a:lnTo>
                    <a:lnTo>
                      <a:pt x="0" y="226"/>
                    </a:lnTo>
                    <a:lnTo>
                      <a:pt x="0" y="230"/>
                    </a:lnTo>
                    <a:lnTo>
                      <a:pt x="0" y="234"/>
                    </a:lnTo>
                    <a:lnTo>
                      <a:pt x="0" y="238"/>
                    </a:lnTo>
                    <a:lnTo>
                      <a:pt x="0" y="242"/>
                    </a:lnTo>
                    <a:lnTo>
                      <a:pt x="0" y="246"/>
                    </a:lnTo>
                    <a:lnTo>
                      <a:pt x="0" y="250"/>
                    </a:lnTo>
                    <a:lnTo>
                      <a:pt x="0" y="254"/>
                    </a:lnTo>
                    <a:lnTo>
                      <a:pt x="0" y="256"/>
                    </a:lnTo>
                    <a:lnTo>
                      <a:pt x="0" y="260"/>
                    </a:lnTo>
                    <a:lnTo>
                      <a:pt x="0" y="264"/>
                    </a:lnTo>
                    <a:lnTo>
                      <a:pt x="0" y="268"/>
                    </a:lnTo>
                    <a:lnTo>
                      <a:pt x="0" y="271"/>
                    </a:lnTo>
                    <a:lnTo>
                      <a:pt x="0" y="275"/>
                    </a:lnTo>
                    <a:lnTo>
                      <a:pt x="0" y="279"/>
                    </a:lnTo>
                    <a:lnTo>
                      <a:pt x="0" y="282"/>
                    </a:lnTo>
                    <a:lnTo>
                      <a:pt x="0" y="286"/>
                    </a:lnTo>
                    <a:lnTo>
                      <a:pt x="0" y="289"/>
                    </a:lnTo>
                    <a:lnTo>
                      <a:pt x="0" y="295"/>
                    </a:lnTo>
                    <a:lnTo>
                      <a:pt x="0" y="301"/>
                    </a:lnTo>
                    <a:lnTo>
                      <a:pt x="0" y="306"/>
                    </a:lnTo>
                    <a:lnTo>
                      <a:pt x="0" y="310"/>
                    </a:lnTo>
                    <a:lnTo>
                      <a:pt x="0" y="314"/>
                    </a:lnTo>
                    <a:lnTo>
                      <a:pt x="0" y="318"/>
                    </a:lnTo>
                    <a:lnTo>
                      <a:pt x="0" y="321"/>
                    </a:lnTo>
                    <a:lnTo>
                      <a:pt x="0" y="323"/>
                    </a:lnTo>
                    <a:lnTo>
                      <a:pt x="0" y="325"/>
                    </a:lnTo>
                    <a:lnTo>
                      <a:pt x="1" y="325"/>
                    </a:lnTo>
                    <a:lnTo>
                      <a:pt x="21" y="327"/>
                    </a:lnTo>
                    <a:lnTo>
                      <a:pt x="20" y="326"/>
                    </a:lnTo>
                    <a:lnTo>
                      <a:pt x="20" y="325"/>
                    </a:lnTo>
                    <a:lnTo>
                      <a:pt x="20" y="322"/>
                    </a:lnTo>
                    <a:lnTo>
                      <a:pt x="20" y="319"/>
                    </a:lnTo>
                    <a:lnTo>
                      <a:pt x="20" y="315"/>
                    </a:lnTo>
                    <a:lnTo>
                      <a:pt x="20" y="311"/>
                    </a:lnTo>
                    <a:lnTo>
                      <a:pt x="20" y="306"/>
                    </a:lnTo>
                    <a:lnTo>
                      <a:pt x="20" y="301"/>
                    </a:lnTo>
                    <a:lnTo>
                      <a:pt x="20" y="297"/>
                    </a:lnTo>
                    <a:lnTo>
                      <a:pt x="20" y="293"/>
                    </a:lnTo>
                    <a:lnTo>
                      <a:pt x="20" y="290"/>
                    </a:lnTo>
                    <a:lnTo>
                      <a:pt x="20" y="286"/>
                    </a:lnTo>
                    <a:lnTo>
                      <a:pt x="20" y="283"/>
                    </a:lnTo>
                    <a:lnTo>
                      <a:pt x="20" y="279"/>
                    </a:lnTo>
                    <a:lnTo>
                      <a:pt x="20" y="275"/>
                    </a:lnTo>
                    <a:lnTo>
                      <a:pt x="20" y="272"/>
                    </a:lnTo>
                    <a:lnTo>
                      <a:pt x="20" y="268"/>
                    </a:lnTo>
                    <a:lnTo>
                      <a:pt x="20" y="264"/>
                    </a:lnTo>
                    <a:lnTo>
                      <a:pt x="20" y="260"/>
                    </a:lnTo>
                    <a:lnTo>
                      <a:pt x="20" y="256"/>
                    </a:lnTo>
                    <a:lnTo>
                      <a:pt x="20" y="252"/>
                    </a:lnTo>
                    <a:lnTo>
                      <a:pt x="20" y="248"/>
                    </a:lnTo>
                    <a:lnTo>
                      <a:pt x="20" y="244"/>
                    </a:lnTo>
                    <a:lnTo>
                      <a:pt x="20" y="240"/>
                    </a:lnTo>
                    <a:lnTo>
                      <a:pt x="20" y="236"/>
                    </a:lnTo>
                    <a:lnTo>
                      <a:pt x="20" y="232"/>
                    </a:lnTo>
                    <a:lnTo>
                      <a:pt x="20" y="228"/>
                    </a:lnTo>
                    <a:lnTo>
                      <a:pt x="20" y="224"/>
                    </a:lnTo>
                    <a:lnTo>
                      <a:pt x="20" y="219"/>
                    </a:lnTo>
                    <a:lnTo>
                      <a:pt x="20" y="215"/>
                    </a:lnTo>
                    <a:lnTo>
                      <a:pt x="20" y="211"/>
                    </a:lnTo>
                    <a:lnTo>
                      <a:pt x="20" y="208"/>
                    </a:lnTo>
                    <a:lnTo>
                      <a:pt x="20" y="204"/>
                    </a:lnTo>
                    <a:lnTo>
                      <a:pt x="20" y="199"/>
                    </a:lnTo>
                    <a:lnTo>
                      <a:pt x="20" y="195"/>
                    </a:lnTo>
                    <a:lnTo>
                      <a:pt x="20" y="192"/>
                    </a:lnTo>
                    <a:lnTo>
                      <a:pt x="20" y="188"/>
                    </a:lnTo>
                    <a:lnTo>
                      <a:pt x="20" y="184"/>
                    </a:lnTo>
                    <a:lnTo>
                      <a:pt x="20" y="181"/>
                    </a:lnTo>
                    <a:lnTo>
                      <a:pt x="20" y="177"/>
                    </a:lnTo>
                    <a:lnTo>
                      <a:pt x="20" y="175"/>
                    </a:lnTo>
                    <a:lnTo>
                      <a:pt x="20" y="171"/>
                    </a:lnTo>
                    <a:lnTo>
                      <a:pt x="20" y="168"/>
                    </a:lnTo>
                    <a:lnTo>
                      <a:pt x="20" y="165"/>
                    </a:lnTo>
                    <a:lnTo>
                      <a:pt x="20" y="160"/>
                    </a:lnTo>
                    <a:lnTo>
                      <a:pt x="20" y="156"/>
                    </a:lnTo>
                    <a:lnTo>
                      <a:pt x="20" y="150"/>
                    </a:lnTo>
                    <a:lnTo>
                      <a:pt x="20" y="148"/>
                    </a:lnTo>
                    <a:lnTo>
                      <a:pt x="20" y="145"/>
                    </a:lnTo>
                    <a:lnTo>
                      <a:pt x="21" y="144"/>
                    </a:lnTo>
                    <a:lnTo>
                      <a:pt x="21" y="141"/>
                    </a:lnTo>
                    <a:lnTo>
                      <a:pt x="21" y="138"/>
                    </a:lnTo>
                    <a:lnTo>
                      <a:pt x="21" y="136"/>
                    </a:lnTo>
                    <a:lnTo>
                      <a:pt x="21" y="132"/>
                    </a:lnTo>
                    <a:lnTo>
                      <a:pt x="21" y="128"/>
                    </a:lnTo>
                    <a:lnTo>
                      <a:pt x="21" y="124"/>
                    </a:lnTo>
                    <a:lnTo>
                      <a:pt x="21" y="118"/>
                    </a:lnTo>
                    <a:lnTo>
                      <a:pt x="21" y="114"/>
                    </a:lnTo>
                    <a:lnTo>
                      <a:pt x="20" y="108"/>
                    </a:lnTo>
                    <a:lnTo>
                      <a:pt x="20" y="102"/>
                    </a:lnTo>
                    <a:lnTo>
                      <a:pt x="20" y="97"/>
                    </a:lnTo>
                    <a:lnTo>
                      <a:pt x="20" y="90"/>
                    </a:lnTo>
                    <a:lnTo>
                      <a:pt x="20" y="85"/>
                    </a:lnTo>
                    <a:lnTo>
                      <a:pt x="20" y="78"/>
                    </a:lnTo>
                    <a:lnTo>
                      <a:pt x="20" y="73"/>
                    </a:lnTo>
                    <a:lnTo>
                      <a:pt x="20" y="66"/>
                    </a:lnTo>
                    <a:lnTo>
                      <a:pt x="19" y="59"/>
                    </a:lnTo>
                    <a:lnTo>
                      <a:pt x="19" y="54"/>
                    </a:lnTo>
                    <a:lnTo>
                      <a:pt x="19" y="47"/>
                    </a:lnTo>
                    <a:lnTo>
                      <a:pt x="19" y="42"/>
                    </a:lnTo>
                    <a:lnTo>
                      <a:pt x="19" y="37"/>
                    </a:lnTo>
                    <a:lnTo>
                      <a:pt x="19" y="31"/>
                    </a:lnTo>
                    <a:lnTo>
                      <a:pt x="19" y="26"/>
                    </a:lnTo>
                    <a:lnTo>
                      <a:pt x="19" y="22"/>
                    </a:lnTo>
                    <a:lnTo>
                      <a:pt x="19" y="18"/>
                    </a:lnTo>
                    <a:lnTo>
                      <a:pt x="19" y="14"/>
                    </a:lnTo>
                    <a:lnTo>
                      <a:pt x="19" y="10"/>
                    </a:lnTo>
                    <a:lnTo>
                      <a:pt x="19" y="8"/>
                    </a:lnTo>
                    <a:lnTo>
                      <a:pt x="19" y="3"/>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60" name="Freeform 111">
                <a:extLst>
                  <a:ext uri="{FF2B5EF4-FFF2-40B4-BE49-F238E27FC236}">
                    <a16:creationId xmlns:a16="http://schemas.microsoft.com/office/drawing/2014/main" id="{F7AEF657-4850-4265-8F6B-A49853D4BEC0}"/>
                  </a:ext>
                </a:extLst>
              </p:cNvPr>
              <p:cNvSpPr>
                <a:spLocks/>
              </p:cNvSpPr>
              <p:nvPr/>
            </p:nvSpPr>
            <p:spPr bwMode="auto">
              <a:xfrm>
                <a:off x="3691" y="1306"/>
                <a:ext cx="24" cy="325"/>
              </a:xfrm>
              <a:custGeom>
                <a:avLst/>
                <a:gdLst>
                  <a:gd name="T0" fmla="*/ 0 w 34"/>
                  <a:gd name="T1" fmla="*/ 21 h 278"/>
                  <a:gd name="T2" fmla="*/ 0 w 34"/>
                  <a:gd name="T3" fmla="*/ 61 h 278"/>
                  <a:gd name="T4" fmla="*/ 0 w 34"/>
                  <a:gd name="T5" fmla="*/ 123 h 278"/>
                  <a:gd name="T6" fmla="*/ 2 w 34"/>
                  <a:gd name="T7" fmla="*/ 159 h 278"/>
                  <a:gd name="T8" fmla="*/ 2 w 34"/>
                  <a:gd name="T9" fmla="*/ 196 h 278"/>
                  <a:gd name="T10" fmla="*/ 3 w 34"/>
                  <a:gd name="T11" fmla="*/ 230 h 278"/>
                  <a:gd name="T12" fmla="*/ 3 w 34"/>
                  <a:gd name="T13" fmla="*/ 280 h 278"/>
                  <a:gd name="T14" fmla="*/ 3 w 34"/>
                  <a:gd name="T15" fmla="*/ 312 h 278"/>
                  <a:gd name="T16" fmla="*/ 4 w 34"/>
                  <a:gd name="T17" fmla="*/ 351 h 278"/>
                  <a:gd name="T18" fmla="*/ 4 w 34"/>
                  <a:gd name="T19" fmla="*/ 391 h 278"/>
                  <a:gd name="T20" fmla="*/ 4 w 34"/>
                  <a:gd name="T21" fmla="*/ 427 h 278"/>
                  <a:gd name="T22" fmla="*/ 17 w 34"/>
                  <a:gd name="T23" fmla="*/ 465 h 278"/>
                  <a:gd name="T24" fmla="*/ 19 w 34"/>
                  <a:gd name="T25" fmla="*/ 518 h 278"/>
                  <a:gd name="T26" fmla="*/ 19 w 34"/>
                  <a:gd name="T27" fmla="*/ 571 h 278"/>
                  <a:gd name="T28" fmla="*/ 21 w 34"/>
                  <a:gd name="T29" fmla="*/ 604 h 278"/>
                  <a:gd name="T30" fmla="*/ 21 w 34"/>
                  <a:gd name="T31" fmla="*/ 652 h 278"/>
                  <a:gd name="T32" fmla="*/ 26 w 34"/>
                  <a:gd name="T33" fmla="*/ 693 h 278"/>
                  <a:gd name="T34" fmla="*/ 26 w 34"/>
                  <a:gd name="T35" fmla="*/ 734 h 278"/>
                  <a:gd name="T36" fmla="*/ 29 w 34"/>
                  <a:gd name="T37" fmla="*/ 780 h 278"/>
                  <a:gd name="T38" fmla="*/ 29 w 34"/>
                  <a:gd name="T39" fmla="*/ 826 h 278"/>
                  <a:gd name="T40" fmla="*/ 29 w 34"/>
                  <a:gd name="T41" fmla="*/ 870 h 278"/>
                  <a:gd name="T42" fmla="*/ 29 w 34"/>
                  <a:gd name="T43" fmla="*/ 909 h 278"/>
                  <a:gd name="T44" fmla="*/ 32 w 34"/>
                  <a:gd name="T45" fmla="*/ 955 h 278"/>
                  <a:gd name="T46" fmla="*/ 40 w 34"/>
                  <a:gd name="T47" fmla="*/ 973 h 278"/>
                  <a:gd name="T48" fmla="*/ 70 w 34"/>
                  <a:gd name="T49" fmla="*/ 988 h 278"/>
                  <a:gd name="T50" fmla="*/ 93 w 34"/>
                  <a:gd name="T51" fmla="*/ 967 h 278"/>
                  <a:gd name="T52" fmla="*/ 89 w 34"/>
                  <a:gd name="T53" fmla="*/ 938 h 278"/>
                  <a:gd name="T54" fmla="*/ 89 w 34"/>
                  <a:gd name="T55" fmla="*/ 894 h 278"/>
                  <a:gd name="T56" fmla="*/ 85 w 34"/>
                  <a:gd name="T57" fmla="*/ 851 h 278"/>
                  <a:gd name="T58" fmla="*/ 85 w 34"/>
                  <a:gd name="T59" fmla="*/ 810 h 278"/>
                  <a:gd name="T60" fmla="*/ 83 w 34"/>
                  <a:gd name="T61" fmla="*/ 751 h 278"/>
                  <a:gd name="T62" fmla="*/ 76 w 34"/>
                  <a:gd name="T63" fmla="*/ 693 h 278"/>
                  <a:gd name="T64" fmla="*/ 76 w 34"/>
                  <a:gd name="T65" fmla="*/ 630 h 278"/>
                  <a:gd name="T66" fmla="*/ 76 w 34"/>
                  <a:gd name="T67" fmla="*/ 566 h 278"/>
                  <a:gd name="T68" fmla="*/ 74 w 34"/>
                  <a:gd name="T69" fmla="*/ 496 h 278"/>
                  <a:gd name="T70" fmla="*/ 70 w 34"/>
                  <a:gd name="T71" fmla="*/ 437 h 278"/>
                  <a:gd name="T72" fmla="*/ 66 w 34"/>
                  <a:gd name="T73" fmla="*/ 371 h 278"/>
                  <a:gd name="T74" fmla="*/ 63 w 34"/>
                  <a:gd name="T75" fmla="*/ 306 h 278"/>
                  <a:gd name="T76" fmla="*/ 61 w 34"/>
                  <a:gd name="T77" fmla="*/ 244 h 278"/>
                  <a:gd name="T78" fmla="*/ 61 w 34"/>
                  <a:gd name="T79" fmla="*/ 188 h 278"/>
                  <a:gd name="T80" fmla="*/ 55 w 34"/>
                  <a:gd name="T81" fmla="*/ 142 h 278"/>
                  <a:gd name="T82" fmla="*/ 50 w 34"/>
                  <a:gd name="T83" fmla="*/ 98 h 278"/>
                  <a:gd name="T84" fmla="*/ 50 w 34"/>
                  <a:gd name="T85" fmla="*/ 61 h 278"/>
                  <a:gd name="T86" fmla="*/ 49 w 34"/>
                  <a:gd name="T87" fmla="*/ 21 h 278"/>
                  <a:gd name="T88" fmla="*/ 44 w 34"/>
                  <a:gd name="T89" fmla="*/ 1 h 278"/>
                  <a:gd name="T90" fmla="*/ 19 w 34"/>
                  <a:gd name="T91" fmla="*/ 0 h 278"/>
                  <a:gd name="T92" fmla="*/ 0 w 34"/>
                  <a:gd name="T93" fmla="*/ 0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
                  <a:gd name="T142" fmla="*/ 0 h 278"/>
                  <a:gd name="T143" fmla="*/ 34 w 34"/>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 h="278">
                    <a:moveTo>
                      <a:pt x="0" y="0"/>
                    </a:moveTo>
                    <a:lnTo>
                      <a:pt x="0" y="1"/>
                    </a:lnTo>
                    <a:lnTo>
                      <a:pt x="0" y="6"/>
                    </a:lnTo>
                    <a:lnTo>
                      <a:pt x="0" y="9"/>
                    </a:lnTo>
                    <a:lnTo>
                      <a:pt x="0" y="13"/>
                    </a:lnTo>
                    <a:lnTo>
                      <a:pt x="0" y="17"/>
                    </a:lnTo>
                    <a:lnTo>
                      <a:pt x="0" y="23"/>
                    </a:lnTo>
                    <a:lnTo>
                      <a:pt x="0" y="28"/>
                    </a:lnTo>
                    <a:lnTo>
                      <a:pt x="0" y="35"/>
                    </a:lnTo>
                    <a:lnTo>
                      <a:pt x="0" y="37"/>
                    </a:lnTo>
                    <a:lnTo>
                      <a:pt x="2" y="41"/>
                    </a:lnTo>
                    <a:lnTo>
                      <a:pt x="2" y="44"/>
                    </a:lnTo>
                    <a:lnTo>
                      <a:pt x="2" y="48"/>
                    </a:lnTo>
                    <a:lnTo>
                      <a:pt x="2" y="51"/>
                    </a:lnTo>
                    <a:lnTo>
                      <a:pt x="2" y="55"/>
                    </a:lnTo>
                    <a:lnTo>
                      <a:pt x="2" y="59"/>
                    </a:lnTo>
                    <a:lnTo>
                      <a:pt x="3" y="61"/>
                    </a:lnTo>
                    <a:lnTo>
                      <a:pt x="3" y="65"/>
                    </a:lnTo>
                    <a:lnTo>
                      <a:pt x="3" y="69"/>
                    </a:lnTo>
                    <a:lnTo>
                      <a:pt x="3" y="73"/>
                    </a:lnTo>
                    <a:lnTo>
                      <a:pt x="3" y="78"/>
                    </a:lnTo>
                    <a:lnTo>
                      <a:pt x="3" y="80"/>
                    </a:lnTo>
                    <a:lnTo>
                      <a:pt x="3" y="84"/>
                    </a:lnTo>
                    <a:lnTo>
                      <a:pt x="3" y="88"/>
                    </a:lnTo>
                    <a:lnTo>
                      <a:pt x="3" y="92"/>
                    </a:lnTo>
                    <a:lnTo>
                      <a:pt x="3" y="95"/>
                    </a:lnTo>
                    <a:lnTo>
                      <a:pt x="4" y="99"/>
                    </a:lnTo>
                    <a:lnTo>
                      <a:pt x="4" y="103"/>
                    </a:lnTo>
                    <a:lnTo>
                      <a:pt x="4" y="107"/>
                    </a:lnTo>
                    <a:lnTo>
                      <a:pt x="4" y="110"/>
                    </a:lnTo>
                    <a:lnTo>
                      <a:pt x="4" y="114"/>
                    </a:lnTo>
                    <a:lnTo>
                      <a:pt x="4" y="118"/>
                    </a:lnTo>
                    <a:lnTo>
                      <a:pt x="4" y="120"/>
                    </a:lnTo>
                    <a:lnTo>
                      <a:pt x="4" y="124"/>
                    </a:lnTo>
                    <a:lnTo>
                      <a:pt x="6" y="127"/>
                    </a:lnTo>
                    <a:lnTo>
                      <a:pt x="6" y="131"/>
                    </a:lnTo>
                    <a:lnTo>
                      <a:pt x="6" y="135"/>
                    </a:lnTo>
                    <a:lnTo>
                      <a:pt x="6" y="140"/>
                    </a:lnTo>
                    <a:lnTo>
                      <a:pt x="7" y="146"/>
                    </a:lnTo>
                    <a:lnTo>
                      <a:pt x="7" y="151"/>
                    </a:lnTo>
                    <a:lnTo>
                      <a:pt x="7" y="157"/>
                    </a:lnTo>
                    <a:lnTo>
                      <a:pt x="7" y="161"/>
                    </a:lnTo>
                    <a:lnTo>
                      <a:pt x="7" y="165"/>
                    </a:lnTo>
                    <a:lnTo>
                      <a:pt x="8" y="167"/>
                    </a:lnTo>
                    <a:lnTo>
                      <a:pt x="8" y="170"/>
                    </a:lnTo>
                    <a:lnTo>
                      <a:pt x="8" y="174"/>
                    </a:lnTo>
                    <a:lnTo>
                      <a:pt x="8" y="181"/>
                    </a:lnTo>
                    <a:lnTo>
                      <a:pt x="8" y="183"/>
                    </a:lnTo>
                    <a:lnTo>
                      <a:pt x="8" y="187"/>
                    </a:lnTo>
                    <a:lnTo>
                      <a:pt x="8" y="191"/>
                    </a:lnTo>
                    <a:lnTo>
                      <a:pt x="10" y="195"/>
                    </a:lnTo>
                    <a:lnTo>
                      <a:pt x="10" y="198"/>
                    </a:lnTo>
                    <a:lnTo>
                      <a:pt x="10" y="202"/>
                    </a:lnTo>
                    <a:lnTo>
                      <a:pt x="10" y="207"/>
                    </a:lnTo>
                    <a:lnTo>
                      <a:pt x="10" y="211"/>
                    </a:lnTo>
                    <a:lnTo>
                      <a:pt x="10" y="216"/>
                    </a:lnTo>
                    <a:lnTo>
                      <a:pt x="11" y="221"/>
                    </a:lnTo>
                    <a:lnTo>
                      <a:pt x="11" y="225"/>
                    </a:lnTo>
                    <a:lnTo>
                      <a:pt x="11" y="229"/>
                    </a:lnTo>
                    <a:lnTo>
                      <a:pt x="11" y="233"/>
                    </a:lnTo>
                    <a:lnTo>
                      <a:pt x="11" y="237"/>
                    </a:lnTo>
                    <a:lnTo>
                      <a:pt x="11" y="241"/>
                    </a:lnTo>
                    <a:lnTo>
                      <a:pt x="11" y="245"/>
                    </a:lnTo>
                    <a:lnTo>
                      <a:pt x="11" y="249"/>
                    </a:lnTo>
                    <a:lnTo>
                      <a:pt x="11" y="253"/>
                    </a:lnTo>
                    <a:lnTo>
                      <a:pt x="11" y="256"/>
                    </a:lnTo>
                    <a:lnTo>
                      <a:pt x="12" y="260"/>
                    </a:lnTo>
                    <a:lnTo>
                      <a:pt x="12" y="265"/>
                    </a:lnTo>
                    <a:lnTo>
                      <a:pt x="12" y="269"/>
                    </a:lnTo>
                    <a:lnTo>
                      <a:pt x="12" y="272"/>
                    </a:lnTo>
                    <a:lnTo>
                      <a:pt x="12" y="273"/>
                    </a:lnTo>
                    <a:lnTo>
                      <a:pt x="15" y="274"/>
                    </a:lnTo>
                    <a:lnTo>
                      <a:pt x="18" y="276"/>
                    </a:lnTo>
                    <a:lnTo>
                      <a:pt x="22" y="277"/>
                    </a:lnTo>
                    <a:lnTo>
                      <a:pt x="26" y="278"/>
                    </a:lnTo>
                    <a:lnTo>
                      <a:pt x="28" y="278"/>
                    </a:lnTo>
                    <a:lnTo>
                      <a:pt x="31" y="276"/>
                    </a:lnTo>
                    <a:lnTo>
                      <a:pt x="34" y="273"/>
                    </a:lnTo>
                    <a:lnTo>
                      <a:pt x="33" y="270"/>
                    </a:lnTo>
                    <a:lnTo>
                      <a:pt x="33" y="268"/>
                    </a:lnTo>
                    <a:lnTo>
                      <a:pt x="33" y="264"/>
                    </a:lnTo>
                    <a:lnTo>
                      <a:pt x="33" y="258"/>
                    </a:lnTo>
                    <a:lnTo>
                      <a:pt x="33" y="254"/>
                    </a:lnTo>
                    <a:lnTo>
                      <a:pt x="33" y="252"/>
                    </a:lnTo>
                    <a:lnTo>
                      <a:pt x="33" y="248"/>
                    </a:lnTo>
                    <a:lnTo>
                      <a:pt x="33" y="244"/>
                    </a:lnTo>
                    <a:lnTo>
                      <a:pt x="31" y="240"/>
                    </a:lnTo>
                    <a:lnTo>
                      <a:pt x="31" y="236"/>
                    </a:lnTo>
                    <a:lnTo>
                      <a:pt x="31" y="232"/>
                    </a:lnTo>
                    <a:lnTo>
                      <a:pt x="31" y="228"/>
                    </a:lnTo>
                    <a:lnTo>
                      <a:pt x="31" y="222"/>
                    </a:lnTo>
                    <a:lnTo>
                      <a:pt x="30" y="217"/>
                    </a:lnTo>
                    <a:lnTo>
                      <a:pt x="30" y="211"/>
                    </a:lnTo>
                    <a:lnTo>
                      <a:pt x="30" y="206"/>
                    </a:lnTo>
                    <a:lnTo>
                      <a:pt x="30" y="201"/>
                    </a:lnTo>
                    <a:lnTo>
                      <a:pt x="28" y="195"/>
                    </a:lnTo>
                    <a:lnTo>
                      <a:pt x="28" y="189"/>
                    </a:lnTo>
                    <a:lnTo>
                      <a:pt x="28" y="183"/>
                    </a:lnTo>
                    <a:lnTo>
                      <a:pt x="28" y="177"/>
                    </a:lnTo>
                    <a:lnTo>
                      <a:pt x="28" y="171"/>
                    </a:lnTo>
                    <a:lnTo>
                      <a:pt x="28" y="166"/>
                    </a:lnTo>
                    <a:lnTo>
                      <a:pt x="28" y="159"/>
                    </a:lnTo>
                    <a:lnTo>
                      <a:pt x="27" y="153"/>
                    </a:lnTo>
                    <a:lnTo>
                      <a:pt x="27" y="147"/>
                    </a:lnTo>
                    <a:lnTo>
                      <a:pt x="27" y="140"/>
                    </a:lnTo>
                    <a:lnTo>
                      <a:pt x="27" y="135"/>
                    </a:lnTo>
                    <a:lnTo>
                      <a:pt x="26" y="128"/>
                    </a:lnTo>
                    <a:lnTo>
                      <a:pt x="26" y="123"/>
                    </a:lnTo>
                    <a:lnTo>
                      <a:pt x="24" y="116"/>
                    </a:lnTo>
                    <a:lnTo>
                      <a:pt x="24" y="110"/>
                    </a:lnTo>
                    <a:lnTo>
                      <a:pt x="24" y="104"/>
                    </a:lnTo>
                    <a:lnTo>
                      <a:pt x="23" y="98"/>
                    </a:lnTo>
                    <a:lnTo>
                      <a:pt x="23" y="92"/>
                    </a:lnTo>
                    <a:lnTo>
                      <a:pt x="23" y="87"/>
                    </a:lnTo>
                    <a:lnTo>
                      <a:pt x="23" y="80"/>
                    </a:lnTo>
                    <a:lnTo>
                      <a:pt x="23" y="75"/>
                    </a:lnTo>
                    <a:lnTo>
                      <a:pt x="22" y="69"/>
                    </a:lnTo>
                    <a:lnTo>
                      <a:pt x="22" y="64"/>
                    </a:lnTo>
                    <a:lnTo>
                      <a:pt x="22" y="59"/>
                    </a:lnTo>
                    <a:lnTo>
                      <a:pt x="22" y="53"/>
                    </a:lnTo>
                    <a:lnTo>
                      <a:pt x="22" y="49"/>
                    </a:lnTo>
                    <a:lnTo>
                      <a:pt x="22" y="45"/>
                    </a:lnTo>
                    <a:lnTo>
                      <a:pt x="20" y="40"/>
                    </a:lnTo>
                    <a:lnTo>
                      <a:pt x="20" y="36"/>
                    </a:lnTo>
                    <a:lnTo>
                      <a:pt x="19" y="32"/>
                    </a:lnTo>
                    <a:lnTo>
                      <a:pt x="19" y="28"/>
                    </a:lnTo>
                    <a:lnTo>
                      <a:pt x="19" y="24"/>
                    </a:lnTo>
                    <a:lnTo>
                      <a:pt x="19" y="20"/>
                    </a:lnTo>
                    <a:lnTo>
                      <a:pt x="19" y="17"/>
                    </a:lnTo>
                    <a:lnTo>
                      <a:pt x="19" y="15"/>
                    </a:lnTo>
                    <a:lnTo>
                      <a:pt x="18" y="9"/>
                    </a:lnTo>
                    <a:lnTo>
                      <a:pt x="18" y="6"/>
                    </a:lnTo>
                    <a:lnTo>
                      <a:pt x="18" y="4"/>
                    </a:lnTo>
                    <a:lnTo>
                      <a:pt x="18" y="2"/>
                    </a:lnTo>
                    <a:lnTo>
                      <a:pt x="16" y="1"/>
                    </a:lnTo>
                    <a:lnTo>
                      <a:pt x="14" y="0"/>
                    </a:lnTo>
                    <a:lnTo>
                      <a:pt x="11" y="0"/>
                    </a:lnTo>
                    <a:lnTo>
                      <a:pt x="7" y="0"/>
                    </a:lnTo>
                    <a:lnTo>
                      <a:pt x="2" y="0"/>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61" name="Freeform 112">
                <a:extLst>
                  <a:ext uri="{FF2B5EF4-FFF2-40B4-BE49-F238E27FC236}">
                    <a16:creationId xmlns:a16="http://schemas.microsoft.com/office/drawing/2014/main" id="{1ADE8136-1DEC-4B63-AAB6-FF9AEF34A462}"/>
                  </a:ext>
                </a:extLst>
              </p:cNvPr>
              <p:cNvSpPr>
                <a:spLocks/>
              </p:cNvSpPr>
              <p:nvPr/>
            </p:nvSpPr>
            <p:spPr bwMode="auto">
              <a:xfrm>
                <a:off x="3750" y="1313"/>
                <a:ext cx="24" cy="257"/>
              </a:xfrm>
              <a:custGeom>
                <a:avLst/>
                <a:gdLst>
                  <a:gd name="T0" fmla="*/ 1 w 19"/>
                  <a:gd name="T1" fmla="*/ 2 h 227"/>
                  <a:gd name="T2" fmla="*/ 1 w 19"/>
                  <a:gd name="T3" fmla="*/ 26 h 227"/>
                  <a:gd name="T4" fmla="*/ 1 w 19"/>
                  <a:gd name="T5" fmla="*/ 56 h 227"/>
                  <a:gd name="T6" fmla="*/ 0 w 19"/>
                  <a:gd name="T7" fmla="*/ 94 h 227"/>
                  <a:gd name="T8" fmla="*/ 0 w 19"/>
                  <a:gd name="T9" fmla="*/ 136 h 227"/>
                  <a:gd name="T10" fmla="*/ 0 w 19"/>
                  <a:gd name="T11" fmla="*/ 164 h 227"/>
                  <a:gd name="T12" fmla="*/ 0 w 19"/>
                  <a:gd name="T13" fmla="*/ 189 h 227"/>
                  <a:gd name="T14" fmla="*/ 0 w 19"/>
                  <a:gd name="T15" fmla="*/ 212 h 227"/>
                  <a:gd name="T16" fmla="*/ 0 w 19"/>
                  <a:gd name="T17" fmla="*/ 244 h 227"/>
                  <a:gd name="T18" fmla="*/ 0 w 19"/>
                  <a:gd name="T19" fmla="*/ 264 h 227"/>
                  <a:gd name="T20" fmla="*/ 0 w 19"/>
                  <a:gd name="T21" fmla="*/ 283 h 227"/>
                  <a:gd name="T22" fmla="*/ 0 w 19"/>
                  <a:gd name="T23" fmla="*/ 306 h 227"/>
                  <a:gd name="T24" fmla="*/ 0 w 19"/>
                  <a:gd name="T25" fmla="*/ 335 h 227"/>
                  <a:gd name="T26" fmla="*/ 0 w 19"/>
                  <a:gd name="T27" fmla="*/ 371 h 227"/>
                  <a:gd name="T28" fmla="*/ 0 w 19"/>
                  <a:gd name="T29" fmla="*/ 413 h 227"/>
                  <a:gd name="T30" fmla="*/ 0 w 19"/>
                  <a:gd name="T31" fmla="*/ 445 h 227"/>
                  <a:gd name="T32" fmla="*/ 0 w 19"/>
                  <a:gd name="T33" fmla="*/ 482 h 227"/>
                  <a:gd name="T34" fmla="*/ 0 w 19"/>
                  <a:gd name="T35" fmla="*/ 511 h 227"/>
                  <a:gd name="T36" fmla="*/ 1 w 19"/>
                  <a:gd name="T37" fmla="*/ 527 h 227"/>
                  <a:gd name="T38" fmla="*/ 1 w 19"/>
                  <a:gd name="T39" fmla="*/ 540 h 227"/>
                  <a:gd name="T40" fmla="*/ 1 w 19"/>
                  <a:gd name="T41" fmla="*/ 568 h 227"/>
                  <a:gd name="T42" fmla="*/ 1 w 19"/>
                  <a:gd name="T43" fmla="*/ 607 h 227"/>
                  <a:gd name="T44" fmla="*/ 1 w 19"/>
                  <a:gd name="T45" fmla="*/ 652 h 227"/>
                  <a:gd name="T46" fmla="*/ 1 w 19"/>
                  <a:gd name="T47" fmla="*/ 692 h 227"/>
                  <a:gd name="T48" fmla="*/ 1 w 19"/>
                  <a:gd name="T49" fmla="*/ 729 h 227"/>
                  <a:gd name="T50" fmla="*/ 1 w 19"/>
                  <a:gd name="T51" fmla="*/ 758 h 227"/>
                  <a:gd name="T52" fmla="*/ 1 w 19"/>
                  <a:gd name="T53" fmla="*/ 777 h 227"/>
                  <a:gd name="T54" fmla="*/ 3 w 19"/>
                  <a:gd name="T55" fmla="*/ 789 h 227"/>
                  <a:gd name="T56" fmla="*/ 31 w 19"/>
                  <a:gd name="T57" fmla="*/ 796 h 227"/>
                  <a:gd name="T58" fmla="*/ 42 w 19"/>
                  <a:gd name="T59" fmla="*/ 782 h 227"/>
                  <a:gd name="T60" fmla="*/ 42 w 19"/>
                  <a:gd name="T61" fmla="*/ 758 h 227"/>
                  <a:gd name="T62" fmla="*/ 42 w 19"/>
                  <a:gd name="T63" fmla="*/ 732 h 227"/>
                  <a:gd name="T64" fmla="*/ 42 w 19"/>
                  <a:gd name="T65" fmla="*/ 714 h 227"/>
                  <a:gd name="T66" fmla="*/ 46 w 19"/>
                  <a:gd name="T67" fmla="*/ 692 h 227"/>
                  <a:gd name="T68" fmla="*/ 46 w 19"/>
                  <a:gd name="T69" fmla="*/ 662 h 227"/>
                  <a:gd name="T70" fmla="*/ 46 w 19"/>
                  <a:gd name="T71" fmla="*/ 637 h 227"/>
                  <a:gd name="T72" fmla="*/ 46 w 19"/>
                  <a:gd name="T73" fmla="*/ 607 h 227"/>
                  <a:gd name="T74" fmla="*/ 46 w 19"/>
                  <a:gd name="T75" fmla="*/ 581 h 227"/>
                  <a:gd name="T76" fmla="*/ 46 w 19"/>
                  <a:gd name="T77" fmla="*/ 547 h 227"/>
                  <a:gd name="T78" fmla="*/ 46 w 19"/>
                  <a:gd name="T79" fmla="*/ 512 h 227"/>
                  <a:gd name="T80" fmla="*/ 46 w 19"/>
                  <a:gd name="T81" fmla="*/ 482 h 227"/>
                  <a:gd name="T82" fmla="*/ 46 w 19"/>
                  <a:gd name="T83" fmla="*/ 445 h 227"/>
                  <a:gd name="T84" fmla="*/ 46 w 19"/>
                  <a:gd name="T85" fmla="*/ 413 h 227"/>
                  <a:gd name="T86" fmla="*/ 46 w 19"/>
                  <a:gd name="T87" fmla="*/ 374 h 227"/>
                  <a:gd name="T88" fmla="*/ 46 w 19"/>
                  <a:gd name="T89" fmla="*/ 341 h 227"/>
                  <a:gd name="T90" fmla="*/ 46 w 19"/>
                  <a:gd name="T91" fmla="*/ 304 h 227"/>
                  <a:gd name="T92" fmla="*/ 46 w 19"/>
                  <a:gd name="T93" fmla="*/ 271 h 227"/>
                  <a:gd name="T94" fmla="*/ 46 w 19"/>
                  <a:gd name="T95" fmla="*/ 236 h 227"/>
                  <a:gd name="T96" fmla="*/ 46 w 19"/>
                  <a:gd name="T97" fmla="*/ 206 h 227"/>
                  <a:gd name="T98" fmla="*/ 46 w 19"/>
                  <a:gd name="T99" fmla="*/ 175 h 227"/>
                  <a:gd name="T100" fmla="*/ 46 w 19"/>
                  <a:gd name="T101" fmla="*/ 149 h 227"/>
                  <a:gd name="T102" fmla="*/ 46 w 19"/>
                  <a:gd name="T103" fmla="*/ 122 h 227"/>
                  <a:gd name="T104" fmla="*/ 46 w 19"/>
                  <a:gd name="T105" fmla="*/ 98 h 227"/>
                  <a:gd name="T106" fmla="*/ 46 w 19"/>
                  <a:gd name="T107" fmla="*/ 68 h 227"/>
                  <a:gd name="T108" fmla="*/ 46 w 19"/>
                  <a:gd name="T109" fmla="*/ 39 h 227"/>
                  <a:gd name="T110" fmla="*/ 46 w 19"/>
                  <a:gd name="T111" fmla="*/ 23 h 227"/>
                  <a:gd name="T112" fmla="*/ 1 w 19"/>
                  <a:gd name="T113" fmla="*/ 0 h 2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
                  <a:gd name="T172" fmla="*/ 0 h 227"/>
                  <a:gd name="T173" fmla="*/ 19 w 19"/>
                  <a:gd name="T174" fmla="*/ 227 h 2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 h="227">
                    <a:moveTo>
                      <a:pt x="1" y="0"/>
                    </a:moveTo>
                    <a:lnTo>
                      <a:pt x="1" y="2"/>
                    </a:lnTo>
                    <a:lnTo>
                      <a:pt x="1" y="6"/>
                    </a:lnTo>
                    <a:lnTo>
                      <a:pt x="1" y="8"/>
                    </a:lnTo>
                    <a:lnTo>
                      <a:pt x="1" y="12"/>
                    </a:lnTo>
                    <a:lnTo>
                      <a:pt x="1" y="16"/>
                    </a:lnTo>
                    <a:lnTo>
                      <a:pt x="1" y="22"/>
                    </a:lnTo>
                    <a:lnTo>
                      <a:pt x="0" y="27"/>
                    </a:lnTo>
                    <a:lnTo>
                      <a:pt x="0" y="32"/>
                    </a:lnTo>
                    <a:lnTo>
                      <a:pt x="0" y="38"/>
                    </a:lnTo>
                    <a:lnTo>
                      <a:pt x="0" y="44"/>
                    </a:lnTo>
                    <a:lnTo>
                      <a:pt x="0" y="47"/>
                    </a:lnTo>
                    <a:lnTo>
                      <a:pt x="0" y="51"/>
                    </a:lnTo>
                    <a:lnTo>
                      <a:pt x="0" y="54"/>
                    </a:lnTo>
                    <a:lnTo>
                      <a:pt x="0" y="58"/>
                    </a:lnTo>
                    <a:lnTo>
                      <a:pt x="0" y="60"/>
                    </a:lnTo>
                    <a:lnTo>
                      <a:pt x="0" y="64"/>
                    </a:lnTo>
                    <a:lnTo>
                      <a:pt x="0" y="69"/>
                    </a:lnTo>
                    <a:lnTo>
                      <a:pt x="0" y="71"/>
                    </a:lnTo>
                    <a:lnTo>
                      <a:pt x="0" y="75"/>
                    </a:lnTo>
                    <a:lnTo>
                      <a:pt x="0" y="78"/>
                    </a:lnTo>
                    <a:lnTo>
                      <a:pt x="0" y="81"/>
                    </a:lnTo>
                    <a:lnTo>
                      <a:pt x="0" y="85"/>
                    </a:lnTo>
                    <a:lnTo>
                      <a:pt x="0" y="87"/>
                    </a:lnTo>
                    <a:lnTo>
                      <a:pt x="0" y="91"/>
                    </a:lnTo>
                    <a:lnTo>
                      <a:pt x="0" y="95"/>
                    </a:lnTo>
                    <a:lnTo>
                      <a:pt x="0" y="98"/>
                    </a:lnTo>
                    <a:lnTo>
                      <a:pt x="0" y="105"/>
                    </a:lnTo>
                    <a:lnTo>
                      <a:pt x="0" y="111"/>
                    </a:lnTo>
                    <a:lnTo>
                      <a:pt x="0" y="117"/>
                    </a:lnTo>
                    <a:lnTo>
                      <a:pt x="0" y="123"/>
                    </a:lnTo>
                    <a:lnTo>
                      <a:pt x="0" y="127"/>
                    </a:lnTo>
                    <a:lnTo>
                      <a:pt x="0" y="133"/>
                    </a:lnTo>
                    <a:lnTo>
                      <a:pt x="0" y="137"/>
                    </a:lnTo>
                    <a:lnTo>
                      <a:pt x="0" y="142"/>
                    </a:lnTo>
                    <a:lnTo>
                      <a:pt x="0" y="145"/>
                    </a:lnTo>
                    <a:lnTo>
                      <a:pt x="1" y="148"/>
                    </a:lnTo>
                    <a:lnTo>
                      <a:pt x="1" y="150"/>
                    </a:lnTo>
                    <a:lnTo>
                      <a:pt x="1" y="153"/>
                    </a:lnTo>
                    <a:lnTo>
                      <a:pt x="1" y="154"/>
                    </a:lnTo>
                    <a:lnTo>
                      <a:pt x="1" y="158"/>
                    </a:lnTo>
                    <a:lnTo>
                      <a:pt x="1" y="162"/>
                    </a:lnTo>
                    <a:lnTo>
                      <a:pt x="1" y="168"/>
                    </a:lnTo>
                    <a:lnTo>
                      <a:pt x="1" y="173"/>
                    </a:lnTo>
                    <a:lnTo>
                      <a:pt x="1" y="178"/>
                    </a:lnTo>
                    <a:lnTo>
                      <a:pt x="1" y="185"/>
                    </a:lnTo>
                    <a:lnTo>
                      <a:pt x="1" y="192"/>
                    </a:lnTo>
                    <a:lnTo>
                      <a:pt x="1" y="197"/>
                    </a:lnTo>
                    <a:lnTo>
                      <a:pt x="1" y="204"/>
                    </a:lnTo>
                    <a:lnTo>
                      <a:pt x="1" y="208"/>
                    </a:lnTo>
                    <a:lnTo>
                      <a:pt x="1" y="213"/>
                    </a:lnTo>
                    <a:lnTo>
                      <a:pt x="1" y="216"/>
                    </a:lnTo>
                    <a:lnTo>
                      <a:pt x="1" y="220"/>
                    </a:lnTo>
                    <a:lnTo>
                      <a:pt x="1" y="221"/>
                    </a:lnTo>
                    <a:lnTo>
                      <a:pt x="1" y="223"/>
                    </a:lnTo>
                    <a:lnTo>
                      <a:pt x="3" y="224"/>
                    </a:lnTo>
                    <a:lnTo>
                      <a:pt x="8" y="225"/>
                    </a:lnTo>
                    <a:lnTo>
                      <a:pt x="13" y="227"/>
                    </a:lnTo>
                    <a:lnTo>
                      <a:pt x="17" y="224"/>
                    </a:lnTo>
                    <a:lnTo>
                      <a:pt x="17" y="223"/>
                    </a:lnTo>
                    <a:lnTo>
                      <a:pt x="17" y="220"/>
                    </a:lnTo>
                    <a:lnTo>
                      <a:pt x="17" y="216"/>
                    </a:lnTo>
                    <a:lnTo>
                      <a:pt x="17" y="212"/>
                    </a:lnTo>
                    <a:lnTo>
                      <a:pt x="17" y="209"/>
                    </a:lnTo>
                    <a:lnTo>
                      <a:pt x="17" y="207"/>
                    </a:lnTo>
                    <a:lnTo>
                      <a:pt x="17" y="204"/>
                    </a:lnTo>
                    <a:lnTo>
                      <a:pt x="19" y="200"/>
                    </a:lnTo>
                    <a:lnTo>
                      <a:pt x="19" y="197"/>
                    </a:lnTo>
                    <a:lnTo>
                      <a:pt x="19" y="193"/>
                    </a:lnTo>
                    <a:lnTo>
                      <a:pt x="19" y="189"/>
                    </a:lnTo>
                    <a:lnTo>
                      <a:pt x="19" y="186"/>
                    </a:lnTo>
                    <a:lnTo>
                      <a:pt x="19" y="182"/>
                    </a:lnTo>
                    <a:lnTo>
                      <a:pt x="19" y="178"/>
                    </a:lnTo>
                    <a:lnTo>
                      <a:pt x="19" y="173"/>
                    </a:lnTo>
                    <a:lnTo>
                      <a:pt x="19" y="169"/>
                    </a:lnTo>
                    <a:lnTo>
                      <a:pt x="19" y="165"/>
                    </a:lnTo>
                    <a:lnTo>
                      <a:pt x="19" y="161"/>
                    </a:lnTo>
                    <a:lnTo>
                      <a:pt x="19" y="156"/>
                    </a:lnTo>
                    <a:lnTo>
                      <a:pt x="19" y="152"/>
                    </a:lnTo>
                    <a:lnTo>
                      <a:pt x="19" y="146"/>
                    </a:lnTo>
                    <a:lnTo>
                      <a:pt x="19" y="142"/>
                    </a:lnTo>
                    <a:lnTo>
                      <a:pt x="19" y="137"/>
                    </a:lnTo>
                    <a:lnTo>
                      <a:pt x="19" y="131"/>
                    </a:lnTo>
                    <a:lnTo>
                      <a:pt x="19" y="127"/>
                    </a:lnTo>
                    <a:lnTo>
                      <a:pt x="19" y="122"/>
                    </a:lnTo>
                    <a:lnTo>
                      <a:pt x="19" y="117"/>
                    </a:lnTo>
                    <a:lnTo>
                      <a:pt x="19" y="113"/>
                    </a:lnTo>
                    <a:lnTo>
                      <a:pt x="19" y="107"/>
                    </a:lnTo>
                    <a:lnTo>
                      <a:pt x="19" y="102"/>
                    </a:lnTo>
                    <a:lnTo>
                      <a:pt x="19" y="97"/>
                    </a:lnTo>
                    <a:lnTo>
                      <a:pt x="19" y="91"/>
                    </a:lnTo>
                    <a:lnTo>
                      <a:pt x="19" y="86"/>
                    </a:lnTo>
                    <a:lnTo>
                      <a:pt x="19" y="82"/>
                    </a:lnTo>
                    <a:lnTo>
                      <a:pt x="19" y="77"/>
                    </a:lnTo>
                    <a:lnTo>
                      <a:pt x="19" y="73"/>
                    </a:lnTo>
                    <a:lnTo>
                      <a:pt x="19" y="67"/>
                    </a:lnTo>
                    <a:lnTo>
                      <a:pt x="19" y="63"/>
                    </a:lnTo>
                    <a:lnTo>
                      <a:pt x="19" y="59"/>
                    </a:lnTo>
                    <a:lnTo>
                      <a:pt x="19" y="55"/>
                    </a:lnTo>
                    <a:lnTo>
                      <a:pt x="19" y="50"/>
                    </a:lnTo>
                    <a:lnTo>
                      <a:pt x="19" y="46"/>
                    </a:lnTo>
                    <a:lnTo>
                      <a:pt x="19" y="43"/>
                    </a:lnTo>
                    <a:lnTo>
                      <a:pt x="19" y="39"/>
                    </a:lnTo>
                    <a:lnTo>
                      <a:pt x="19" y="35"/>
                    </a:lnTo>
                    <a:lnTo>
                      <a:pt x="19" y="31"/>
                    </a:lnTo>
                    <a:lnTo>
                      <a:pt x="19" y="28"/>
                    </a:lnTo>
                    <a:lnTo>
                      <a:pt x="19" y="26"/>
                    </a:lnTo>
                    <a:lnTo>
                      <a:pt x="19" y="19"/>
                    </a:lnTo>
                    <a:lnTo>
                      <a:pt x="19" y="15"/>
                    </a:lnTo>
                    <a:lnTo>
                      <a:pt x="19" y="11"/>
                    </a:lnTo>
                    <a:lnTo>
                      <a:pt x="19" y="8"/>
                    </a:lnTo>
                    <a:lnTo>
                      <a:pt x="19" y="7"/>
                    </a:lnTo>
                    <a:lnTo>
                      <a:pt x="1"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62" name="Freeform 113">
                <a:extLst>
                  <a:ext uri="{FF2B5EF4-FFF2-40B4-BE49-F238E27FC236}">
                    <a16:creationId xmlns:a16="http://schemas.microsoft.com/office/drawing/2014/main" id="{7A1C1986-50B3-421E-A339-B63ADC15CB89}"/>
                  </a:ext>
                </a:extLst>
              </p:cNvPr>
              <p:cNvSpPr>
                <a:spLocks/>
              </p:cNvSpPr>
              <p:nvPr/>
            </p:nvSpPr>
            <p:spPr bwMode="auto">
              <a:xfrm>
                <a:off x="3750" y="1608"/>
                <a:ext cx="35" cy="68"/>
              </a:xfrm>
              <a:custGeom>
                <a:avLst/>
                <a:gdLst>
                  <a:gd name="T0" fmla="*/ 3 w 20"/>
                  <a:gd name="T1" fmla="*/ 1 h 60"/>
                  <a:gd name="T2" fmla="*/ 0 w 20"/>
                  <a:gd name="T3" fmla="*/ 212 h 60"/>
                  <a:gd name="T4" fmla="*/ 40 w 20"/>
                  <a:gd name="T5" fmla="*/ 210 h 60"/>
                  <a:gd name="T6" fmla="*/ 40 w 20"/>
                  <a:gd name="T7" fmla="*/ 205 h 60"/>
                  <a:gd name="T8" fmla="*/ 40 w 20"/>
                  <a:gd name="T9" fmla="*/ 199 h 60"/>
                  <a:gd name="T10" fmla="*/ 40 w 20"/>
                  <a:gd name="T11" fmla="*/ 189 h 60"/>
                  <a:gd name="T12" fmla="*/ 40 w 20"/>
                  <a:gd name="T13" fmla="*/ 183 h 60"/>
                  <a:gd name="T14" fmla="*/ 40 w 20"/>
                  <a:gd name="T15" fmla="*/ 162 h 60"/>
                  <a:gd name="T16" fmla="*/ 40 w 20"/>
                  <a:gd name="T17" fmla="*/ 144 h 60"/>
                  <a:gd name="T18" fmla="*/ 44 w 20"/>
                  <a:gd name="T19" fmla="*/ 138 h 60"/>
                  <a:gd name="T20" fmla="*/ 44 w 20"/>
                  <a:gd name="T21" fmla="*/ 113 h 60"/>
                  <a:gd name="T22" fmla="*/ 44 w 20"/>
                  <a:gd name="T23" fmla="*/ 94 h 60"/>
                  <a:gd name="T24" fmla="*/ 44 w 20"/>
                  <a:gd name="T25" fmla="*/ 81 h 60"/>
                  <a:gd name="T26" fmla="*/ 44 w 20"/>
                  <a:gd name="T27" fmla="*/ 61 h 60"/>
                  <a:gd name="T28" fmla="*/ 47 w 20"/>
                  <a:gd name="T29" fmla="*/ 46 h 60"/>
                  <a:gd name="T30" fmla="*/ 44 w 20"/>
                  <a:gd name="T31" fmla="*/ 32 h 60"/>
                  <a:gd name="T32" fmla="*/ 44 w 20"/>
                  <a:gd name="T33" fmla="*/ 24 h 60"/>
                  <a:gd name="T34" fmla="*/ 44 w 20"/>
                  <a:gd name="T35" fmla="*/ 16 h 60"/>
                  <a:gd name="T36" fmla="*/ 44 w 20"/>
                  <a:gd name="T37" fmla="*/ 16 h 60"/>
                  <a:gd name="T38" fmla="*/ 35 w 20"/>
                  <a:gd name="T39" fmla="*/ 1 h 60"/>
                  <a:gd name="T40" fmla="*/ 20 w 20"/>
                  <a:gd name="T41" fmla="*/ 0 h 60"/>
                  <a:gd name="T42" fmla="*/ 4 w 20"/>
                  <a:gd name="T43" fmla="*/ 0 h 60"/>
                  <a:gd name="T44" fmla="*/ 3 w 20"/>
                  <a:gd name="T45" fmla="*/ 1 h 60"/>
                  <a:gd name="T46" fmla="*/ 3 w 20"/>
                  <a:gd name="T47" fmla="*/ 1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60"/>
                  <a:gd name="T74" fmla="*/ 20 w 20"/>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60">
                    <a:moveTo>
                      <a:pt x="3" y="1"/>
                    </a:moveTo>
                    <a:lnTo>
                      <a:pt x="0" y="60"/>
                    </a:lnTo>
                    <a:lnTo>
                      <a:pt x="17" y="59"/>
                    </a:lnTo>
                    <a:lnTo>
                      <a:pt x="17" y="58"/>
                    </a:lnTo>
                    <a:lnTo>
                      <a:pt x="17" y="56"/>
                    </a:lnTo>
                    <a:lnTo>
                      <a:pt x="17" y="54"/>
                    </a:lnTo>
                    <a:lnTo>
                      <a:pt x="17" y="51"/>
                    </a:lnTo>
                    <a:lnTo>
                      <a:pt x="17" y="46"/>
                    </a:lnTo>
                    <a:lnTo>
                      <a:pt x="17" y="42"/>
                    </a:lnTo>
                    <a:lnTo>
                      <a:pt x="19" y="38"/>
                    </a:lnTo>
                    <a:lnTo>
                      <a:pt x="19" y="32"/>
                    </a:lnTo>
                    <a:lnTo>
                      <a:pt x="19" y="27"/>
                    </a:lnTo>
                    <a:lnTo>
                      <a:pt x="19" y="23"/>
                    </a:lnTo>
                    <a:lnTo>
                      <a:pt x="19" y="17"/>
                    </a:lnTo>
                    <a:lnTo>
                      <a:pt x="20" y="13"/>
                    </a:lnTo>
                    <a:lnTo>
                      <a:pt x="19" y="9"/>
                    </a:lnTo>
                    <a:lnTo>
                      <a:pt x="19" y="7"/>
                    </a:lnTo>
                    <a:lnTo>
                      <a:pt x="19" y="4"/>
                    </a:lnTo>
                    <a:lnTo>
                      <a:pt x="15" y="1"/>
                    </a:lnTo>
                    <a:lnTo>
                      <a:pt x="9" y="0"/>
                    </a:lnTo>
                    <a:lnTo>
                      <a:pt x="4" y="0"/>
                    </a:lnTo>
                    <a:lnTo>
                      <a:pt x="3"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63" name="Freeform 114">
                <a:extLst>
                  <a:ext uri="{FF2B5EF4-FFF2-40B4-BE49-F238E27FC236}">
                    <a16:creationId xmlns:a16="http://schemas.microsoft.com/office/drawing/2014/main" id="{75DC11F6-179C-4FA3-8CFD-356499AB34DF}"/>
                  </a:ext>
                </a:extLst>
              </p:cNvPr>
              <p:cNvSpPr>
                <a:spLocks/>
              </p:cNvSpPr>
              <p:nvPr/>
            </p:nvSpPr>
            <p:spPr bwMode="auto">
              <a:xfrm>
                <a:off x="3845" y="1540"/>
                <a:ext cx="35" cy="128"/>
              </a:xfrm>
              <a:custGeom>
                <a:avLst/>
                <a:gdLst>
                  <a:gd name="T0" fmla="*/ 14 w 23"/>
                  <a:gd name="T1" fmla="*/ 22 h 114"/>
                  <a:gd name="T2" fmla="*/ 14 w 23"/>
                  <a:gd name="T3" fmla="*/ 38 h 114"/>
                  <a:gd name="T4" fmla="*/ 14 w 23"/>
                  <a:gd name="T5" fmla="*/ 59 h 114"/>
                  <a:gd name="T6" fmla="*/ 2 w 23"/>
                  <a:gd name="T7" fmla="*/ 76 h 114"/>
                  <a:gd name="T8" fmla="*/ 2 w 23"/>
                  <a:gd name="T9" fmla="*/ 105 h 114"/>
                  <a:gd name="T10" fmla="*/ 1 w 23"/>
                  <a:gd name="T11" fmla="*/ 139 h 114"/>
                  <a:gd name="T12" fmla="*/ 1 w 23"/>
                  <a:gd name="T13" fmla="*/ 166 h 114"/>
                  <a:gd name="T14" fmla="*/ 1 w 23"/>
                  <a:gd name="T15" fmla="*/ 194 h 114"/>
                  <a:gd name="T16" fmla="*/ 1 w 23"/>
                  <a:gd name="T17" fmla="*/ 230 h 114"/>
                  <a:gd name="T18" fmla="*/ 0 w 23"/>
                  <a:gd name="T19" fmla="*/ 252 h 114"/>
                  <a:gd name="T20" fmla="*/ 0 w 23"/>
                  <a:gd name="T21" fmla="*/ 285 h 114"/>
                  <a:gd name="T22" fmla="*/ 0 w 23"/>
                  <a:gd name="T23" fmla="*/ 306 h 114"/>
                  <a:gd name="T24" fmla="*/ 0 w 23"/>
                  <a:gd name="T25" fmla="*/ 327 h 114"/>
                  <a:gd name="T26" fmla="*/ 0 w 23"/>
                  <a:gd name="T27" fmla="*/ 349 h 114"/>
                  <a:gd name="T28" fmla="*/ 14 w 23"/>
                  <a:gd name="T29" fmla="*/ 372 h 114"/>
                  <a:gd name="T30" fmla="*/ 37 w 23"/>
                  <a:gd name="T31" fmla="*/ 372 h 114"/>
                  <a:gd name="T32" fmla="*/ 45 w 23"/>
                  <a:gd name="T33" fmla="*/ 355 h 114"/>
                  <a:gd name="T34" fmla="*/ 47 w 23"/>
                  <a:gd name="T35" fmla="*/ 325 h 114"/>
                  <a:gd name="T36" fmla="*/ 51 w 23"/>
                  <a:gd name="T37" fmla="*/ 293 h 114"/>
                  <a:gd name="T38" fmla="*/ 51 w 23"/>
                  <a:gd name="T39" fmla="*/ 268 h 114"/>
                  <a:gd name="T40" fmla="*/ 51 w 23"/>
                  <a:gd name="T41" fmla="*/ 239 h 114"/>
                  <a:gd name="T42" fmla="*/ 58 w 23"/>
                  <a:gd name="T43" fmla="*/ 216 h 114"/>
                  <a:gd name="T44" fmla="*/ 60 w 23"/>
                  <a:gd name="T45" fmla="*/ 182 h 114"/>
                  <a:gd name="T46" fmla="*/ 60 w 23"/>
                  <a:gd name="T47" fmla="*/ 156 h 114"/>
                  <a:gd name="T48" fmla="*/ 60 w 23"/>
                  <a:gd name="T49" fmla="*/ 124 h 114"/>
                  <a:gd name="T50" fmla="*/ 66 w 23"/>
                  <a:gd name="T51" fmla="*/ 99 h 114"/>
                  <a:gd name="T52" fmla="*/ 66 w 23"/>
                  <a:gd name="T53" fmla="*/ 76 h 114"/>
                  <a:gd name="T54" fmla="*/ 66 w 23"/>
                  <a:gd name="T55" fmla="*/ 52 h 114"/>
                  <a:gd name="T56" fmla="*/ 66 w 23"/>
                  <a:gd name="T57" fmla="*/ 29 h 114"/>
                  <a:gd name="T58" fmla="*/ 66 w 23"/>
                  <a:gd name="T59" fmla="*/ 3 h 114"/>
                  <a:gd name="T60" fmla="*/ 47 w 23"/>
                  <a:gd name="T61" fmla="*/ 0 h 114"/>
                  <a:gd name="T62" fmla="*/ 20 w 23"/>
                  <a:gd name="T63" fmla="*/ 15 h 114"/>
                  <a:gd name="T64" fmla="*/ 16 w 23"/>
                  <a:gd name="T65" fmla="*/ 1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114"/>
                  <a:gd name="T101" fmla="*/ 23 w 23"/>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114">
                    <a:moveTo>
                      <a:pt x="5" y="5"/>
                    </a:moveTo>
                    <a:lnTo>
                      <a:pt x="4" y="7"/>
                    </a:lnTo>
                    <a:lnTo>
                      <a:pt x="4" y="9"/>
                    </a:lnTo>
                    <a:lnTo>
                      <a:pt x="4" y="11"/>
                    </a:lnTo>
                    <a:lnTo>
                      <a:pt x="4" y="15"/>
                    </a:lnTo>
                    <a:lnTo>
                      <a:pt x="4" y="18"/>
                    </a:lnTo>
                    <a:lnTo>
                      <a:pt x="4" y="22"/>
                    </a:lnTo>
                    <a:lnTo>
                      <a:pt x="2" y="24"/>
                    </a:lnTo>
                    <a:lnTo>
                      <a:pt x="2" y="28"/>
                    </a:lnTo>
                    <a:lnTo>
                      <a:pt x="2" y="32"/>
                    </a:lnTo>
                    <a:lnTo>
                      <a:pt x="2" y="36"/>
                    </a:lnTo>
                    <a:lnTo>
                      <a:pt x="1" y="42"/>
                    </a:lnTo>
                    <a:lnTo>
                      <a:pt x="1" y="46"/>
                    </a:lnTo>
                    <a:lnTo>
                      <a:pt x="1" y="51"/>
                    </a:lnTo>
                    <a:lnTo>
                      <a:pt x="1" y="56"/>
                    </a:lnTo>
                    <a:lnTo>
                      <a:pt x="1" y="60"/>
                    </a:lnTo>
                    <a:lnTo>
                      <a:pt x="1" y="64"/>
                    </a:lnTo>
                    <a:lnTo>
                      <a:pt x="1" y="70"/>
                    </a:lnTo>
                    <a:lnTo>
                      <a:pt x="1" y="74"/>
                    </a:lnTo>
                    <a:lnTo>
                      <a:pt x="0" y="78"/>
                    </a:lnTo>
                    <a:lnTo>
                      <a:pt x="0" y="83"/>
                    </a:lnTo>
                    <a:lnTo>
                      <a:pt x="0" y="87"/>
                    </a:lnTo>
                    <a:lnTo>
                      <a:pt x="0" y="91"/>
                    </a:lnTo>
                    <a:lnTo>
                      <a:pt x="0" y="94"/>
                    </a:lnTo>
                    <a:lnTo>
                      <a:pt x="0" y="98"/>
                    </a:lnTo>
                    <a:lnTo>
                      <a:pt x="0" y="101"/>
                    </a:lnTo>
                    <a:lnTo>
                      <a:pt x="0" y="103"/>
                    </a:lnTo>
                    <a:lnTo>
                      <a:pt x="0" y="107"/>
                    </a:lnTo>
                    <a:lnTo>
                      <a:pt x="1" y="110"/>
                    </a:lnTo>
                    <a:lnTo>
                      <a:pt x="4" y="114"/>
                    </a:lnTo>
                    <a:lnTo>
                      <a:pt x="8" y="114"/>
                    </a:lnTo>
                    <a:lnTo>
                      <a:pt x="12" y="114"/>
                    </a:lnTo>
                    <a:lnTo>
                      <a:pt x="15" y="110"/>
                    </a:lnTo>
                    <a:lnTo>
                      <a:pt x="15" y="109"/>
                    </a:lnTo>
                    <a:lnTo>
                      <a:pt x="16" y="105"/>
                    </a:lnTo>
                    <a:lnTo>
                      <a:pt x="16" y="99"/>
                    </a:lnTo>
                    <a:lnTo>
                      <a:pt x="17" y="94"/>
                    </a:lnTo>
                    <a:lnTo>
                      <a:pt x="17" y="90"/>
                    </a:lnTo>
                    <a:lnTo>
                      <a:pt x="17" y="86"/>
                    </a:lnTo>
                    <a:lnTo>
                      <a:pt x="17" y="82"/>
                    </a:lnTo>
                    <a:lnTo>
                      <a:pt x="17" y="78"/>
                    </a:lnTo>
                    <a:lnTo>
                      <a:pt x="17" y="74"/>
                    </a:lnTo>
                    <a:lnTo>
                      <a:pt x="19" y="70"/>
                    </a:lnTo>
                    <a:lnTo>
                      <a:pt x="19" y="66"/>
                    </a:lnTo>
                    <a:lnTo>
                      <a:pt x="20" y="62"/>
                    </a:lnTo>
                    <a:lnTo>
                      <a:pt x="20" y="56"/>
                    </a:lnTo>
                    <a:lnTo>
                      <a:pt x="20" y="52"/>
                    </a:lnTo>
                    <a:lnTo>
                      <a:pt x="20" y="47"/>
                    </a:lnTo>
                    <a:lnTo>
                      <a:pt x="20" y="43"/>
                    </a:lnTo>
                    <a:lnTo>
                      <a:pt x="20" y="39"/>
                    </a:lnTo>
                    <a:lnTo>
                      <a:pt x="21" y="35"/>
                    </a:lnTo>
                    <a:lnTo>
                      <a:pt x="21" y="31"/>
                    </a:lnTo>
                    <a:lnTo>
                      <a:pt x="21" y="27"/>
                    </a:lnTo>
                    <a:lnTo>
                      <a:pt x="21" y="24"/>
                    </a:lnTo>
                    <a:lnTo>
                      <a:pt x="21" y="20"/>
                    </a:lnTo>
                    <a:lnTo>
                      <a:pt x="21" y="16"/>
                    </a:lnTo>
                    <a:lnTo>
                      <a:pt x="21" y="15"/>
                    </a:lnTo>
                    <a:lnTo>
                      <a:pt x="21" y="9"/>
                    </a:lnTo>
                    <a:lnTo>
                      <a:pt x="23" y="7"/>
                    </a:lnTo>
                    <a:lnTo>
                      <a:pt x="21" y="3"/>
                    </a:lnTo>
                    <a:lnTo>
                      <a:pt x="19" y="0"/>
                    </a:lnTo>
                    <a:lnTo>
                      <a:pt x="16" y="0"/>
                    </a:lnTo>
                    <a:lnTo>
                      <a:pt x="13" y="1"/>
                    </a:lnTo>
                    <a:lnTo>
                      <a:pt x="7" y="4"/>
                    </a:lnTo>
                    <a:lnTo>
                      <a:pt x="5"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64" name="Freeform 115">
                <a:extLst>
                  <a:ext uri="{FF2B5EF4-FFF2-40B4-BE49-F238E27FC236}">
                    <a16:creationId xmlns:a16="http://schemas.microsoft.com/office/drawing/2014/main" id="{52A3D1D2-1C3E-4149-ADC2-ED40FCC3107C}"/>
                  </a:ext>
                </a:extLst>
              </p:cNvPr>
              <p:cNvSpPr>
                <a:spLocks/>
              </p:cNvSpPr>
              <p:nvPr/>
            </p:nvSpPr>
            <p:spPr bwMode="auto">
              <a:xfrm>
                <a:off x="4022" y="1404"/>
                <a:ext cx="47" cy="45"/>
              </a:xfrm>
              <a:custGeom>
                <a:avLst/>
                <a:gdLst>
                  <a:gd name="T0" fmla="*/ 76 w 38"/>
                  <a:gd name="T1" fmla="*/ 0 h 46"/>
                  <a:gd name="T2" fmla="*/ 65 w 38"/>
                  <a:gd name="T3" fmla="*/ 1 h 46"/>
                  <a:gd name="T4" fmla="*/ 46 w 38"/>
                  <a:gd name="T5" fmla="*/ 21 h 46"/>
                  <a:gd name="T6" fmla="*/ 40 w 38"/>
                  <a:gd name="T7" fmla="*/ 32 h 46"/>
                  <a:gd name="T8" fmla="*/ 34 w 38"/>
                  <a:gd name="T9" fmla="*/ 47 h 46"/>
                  <a:gd name="T10" fmla="*/ 25 w 38"/>
                  <a:gd name="T11" fmla="*/ 62 h 46"/>
                  <a:gd name="T12" fmla="*/ 19 w 38"/>
                  <a:gd name="T13" fmla="*/ 78 h 46"/>
                  <a:gd name="T14" fmla="*/ 15 w 38"/>
                  <a:gd name="T15" fmla="*/ 90 h 46"/>
                  <a:gd name="T16" fmla="*/ 4 w 38"/>
                  <a:gd name="T17" fmla="*/ 104 h 46"/>
                  <a:gd name="T18" fmla="*/ 2 w 38"/>
                  <a:gd name="T19" fmla="*/ 120 h 46"/>
                  <a:gd name="T20" fmla="*/ 2 w 38"/>
                  <a:gd name="T21" fmla="*/ 138 h 46"/>
                  <a:gd name="T22" fmla="*/ 0 w 38"/>
                  <a:gd name="T23" fmla="*/ 159 h 46"/>
                  <a:gd name="T24" fmla="*/ 3 w 38"/>
                  <a:gd name="T25" fmla="*/ 164 h 46"/>
                  <a:gd name="T26" fmla="*/ 17 w 38"/>
                  <a:gd name="T27" fmla="*/ 162 h 46"/>
                  <a:gd name="T28" fmla="*/ 34 w 38"/>
                  <a:gd name="T29" fmla="*/ 143 h 46"/>
                  <a:gd name="T30" fmla="*/ 40 w 38"/>
                  <a:gd name="T31" fmla="*/ 138 h 46"/>
                  <a:gd name="T32" fmla="*/ 46 w 38"/>
                  <a:gd name="T33" fmla="*/ 122 h 46"/>
                  <a:gd name="T34" fmla="*/ 54 w 38"/>
                  <a:gd name="T35" fmla="*/ 119 h 46"/>
                  <a:gd name="T36" fmla="*/ 65 w 38"/>
                  <a:gd name="T37" fmla="*/ 103 h 46"/>
                  <a:gd name="T38" fmla="*/ 72 w 38"/>
                  <a:gd name="T39" fmla="*/ 89 h 46"/>
                  <a:gd name="T40" fmla="*/ 76 w 38"/>
                  <a:gd name="T41" fmla="*/ 71 h 46"/>
                  <a:gd name="T42" fmla="*/ 81 w 38"/>
                  <a:gd name="T43" fmla="*/ 58 h 46"/>
                  <a:gd name="T44" fmla="*/ 88 w 38"/>
                  <a:gd name="T45" fmla="*/ 47 h 46"/>
                  <a:gd name="T46" fmla="*/ 91 w 38"/>
                  <a:gd name="T47" fmla="*/ 32 h 46"/>
                  <a:gd name="T48" fmla="*/ 93 w 38"/>
                  <a:gd name="T49" fmla="*/ 28 h 46"/>
                  <a:gd name="T50" fmla="*/ 93 w 38"/>
                  <a:gd name="T51" fmla="*/ 18 h 46"/>
                  <a:gd name="T52" fmla="*/ 93 w 38"/>
                  <a:gd name="T53" fmla="*/ 16 h 46"/>
                  <a:gd name="T54" fmla="*/ 91 w 38"/>
                  <a:gd name="T55" fmla="*/ 1 h 46"/>
                  <a:gd name="T56" fmla="*/ 84 w 38"/>
                  <a:gd name="T57" fmla="*/ 0 h 46"/>
                  <a:gd name="T58" fmla="*/ 76 w 38"/>
                  <a:gd name="T59" fmla="*/ 0 h 46"/>
                  <a:gd name="T60" fmla="*/ 76 w 38"/>
                  <a:gd name="T61" fmla="*/ 0 h 46"/>
                  <a:gd name="T62" fmla="*/ 76 w 38"/>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46"/>
                  <a:gd name="T98" fmla="*/ 38 w 38"/>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46">
                    <a:moveTo>
                      <a:pt x="31" y="0"/>
                    </a:moveTo>
                    <a:lnTo>
                      <a:pt x="26" y="1"/>
                    </a:lnTo>
                    <a:lnTo>
                      <a:pt x="19" y="6"/>
                    </a:lnTo>
                    <a:lnTo>
                      <a:pt x="16" y="9"/>
                    </a:lnTo>
                    <a:lnTo>
                      <a:pt x="14" y="13"/>
                    </a:lnTo>
                    <a:lnTo>
                      <a:pt x="11" y="17"/>
                    </a:lnTo>
                    <a:lnTo>
                      <a:pt x="8" y="22"/>
                    </a:lnTo>
                    <a:lnTo>
                      <a:pt x="6" y="25"/>
                    </a:lnTo>
                    <a:lnTo>
                      <a:pt x="4" y="29"/>
                    </a:lnTo>
                    <a:lnTo>
                      <a:pt x="2" y="33"/>
                    </a:lnTo>
                    <a:lnTo>
                      <a:pt x="2" y="38"/>
                    </a:lnTo>
                    <a:lnTo>
                      <a:pt x="0" y="44"/>
                    </a:lnTo>
                    <a:lnTo>
                      <a:pt x="3" y="46"/>
                    </a:lnTo>
                    <a:lnTo>
                      <a:pt x="7" y="45"/>
                    </a:lnTo>
                    <a:lnTo>
                      <a:pt x="14" y="41"/>
                    </a:lnTo>
                    <a:lnTo>
                      <a:pt x="16" y="38"/>
                    </a:lnTo>
                    <a:lnTo>
                      <a:pt x="19" y="34"/>
                    </a:lnTo>
                    <a:lnTo>
                      <a:pt x="22" y="32"/>
                    </a:lnTo>
                    <a:lnTo>
                      <a:pt x="26" y="28"/>
                    </a:lnTo>
                    <a:lnTo>
                      <a:pt x="29" y="24"/>
                    </a:lnTo>
                    <a:lnTo>
                      <a:pt x="31" y="20"/>
                    </a:lnTo>
                    <a:lnTo>
                      <a:pt x="33" y="16"/>
                    </a:lnTo>
                    <a:lnTo>
                      <a:pt x="35" y="13"/>
                    </a:lnTo>
                    <a:lnTo>
                      <a:pt x="37" y="9"/>
                    </a:lnTo>
                    <a:lnTo>
                      <a:pt x="38" y="8"/>
                    </a:lnTo>
                    <a:lnTo>
                      <a:pt x="38" y="5"/>
                    </a:lnTo>
                    <a:lnTo>
                      <a:pt x="38" y="4"/>
                    </a:lnTo>
                    <a:lnTo>
                      <a:pt x="37" y="1"/>
                    </a:lnTo>
                    <a:lnTo>
                      <a:pt x="34" y="0"/>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grpSp>
        <p:pic>
          <p:nvPicPr>
            <p:cNvPr id="416" name="Picture 67" descr="j0238995">
              <a:extLst>
                <a:ext uri="{FF2B5EF4-FFF2-40B4-BE49-F238E27FC236}">
                  <a16:creationId xmlns:a16="http://schemas.microsoft.com/office/drawing/2014/main" id="{402FFFD8-7718-4732-AEF9-24BD7663DE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275" y="4668831"/>
              <a:ext cx="434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7" name="Group 116">
              <a:extLst>
                <a:ext uri="{FF2B5EF4-FFF2-40B4-BE49-F238E27FC236}">
                  <a16:creationId xmlns:a16="http://schemas.microsoft.com/office/drawing/2014/main" id="{5F9CF84F-60C6-498D-8927-7CA76CFE811C}"/>
                </a:ext>
              </a:extLst>
            </p:cNvPr>
            <p:cNvGrpSpPr>
              <a:grpSpLocks/>
            </p:cNvGrpSpPr>
            <p:nvPr/>
          </p:nvGrpSpPr>
          <p:grpSpPr bwMode="auto">
            <a:xfrm>
              <a:off x="1619232" y="4784735"/>
              <a:ext cx="207962" cy="112714"/>
              <a:chOff x="5193" y="220"/>
              <a:chExt cx="301" cy="219"/>
            </a:xfrm>
          </p:grpSpPr>
          <p:sp>
            <p:nvSpPr>
              <p:cNvPr id="418" name="AutoShape 117">
                <a:extLst>
                  <a:ext uri="{FF2B5EF4-FFF2-40B4-BE49-F238E27FC236}">
                    <a16:creationId xmlns:a16="http://schemas.microsoft.com/office/drawing/2014/main" id="{11B42A42-67D1-4F93-89B4-D0B3EB65CB9E}"/>
                  </a:ext>
                </a:extLst>
              </p:cNvPr>
              <p:cNvSpPr>
                <a:spLocks noChangeArrowheads="1"/>
              </p:cNvSpPr>
              <p:nvPr/>
            </p:nvSpPr>
            <p:spPr bwMode="auto">
              <a:xfrm>
                <a:off x="5193" y="247"/>
                <a:ext cx="199" cy="164"/>
              </a:xfrm>
              <a:prstGeom prst="triangle">
                <a:avLst>
                  <a:gd name="adj" fmla="val 50000"/>
                </a:avLst>
              </a:prstGeom>
              <a:solidFill>
                <a:srgbClr val="0099CC"/>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419" name="AutoShape 118">
                <a:extLst>
                  <a:ext uri="{FF2B5EF4-FFF2-40B4-BE49-F238E27FC236}">
                    <a16:creationId xmlns:a16="http://schemas.microsoft.com/office/drawing/2014/main" id="{8D505F38-D7C2-4E13-9052-F54E91883021}"/>
                  </a:ext>
                </a:extLst>
              </p:cNvPr>
              <p:cNvSpPr>
                <a:spLocks noChangeArrowheads="1"/>
              </p:cNvSpPr>
              <p:nvPr/>
            </p:nvSpPr>
            <p:spPr bwMode="auto">
              <a:xfrm>
                <a:off x="5295" y="220"/>
                <a:ext cx="199"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420" name="AutoShape 119">
                <a:extLst>
                  <a:ext uri="{FF2B5EF4-FFF2-40B4-BE49-F238E27FC236}">
                    <a16:creationId xmlns:a16="http://schemas.microsoft.com/office/drawing/2014/main" id="{D5A2AF6B-C0EE-4066-B560-C802EB2AF01F}"/>
                  </a:ext>
                </a:extLst>
              </p:cNvPr>
              <p:cNvSpPr>
                <a:spLocks noChangeArrowheads="1"/>
              </p:cNvSpPr>
              <p:nvPr/>
            </p:nvSpPr>
            <p:spPr bwMode="auto">
              <a:xfrm>
                <a:off x="5254" y="275"/>
                <a:ext cx="201"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grpSp>
      </p:grpSp>
      <p:grpSp>
        <p:nvGrpSpPr>
          <p:cNvPr id="465" name="270 Grupo">
            <a:extLst>
              <a:ext uri="{FF2B5EF4-FFF2-40B4-BE49-F238E27FC236}">
                <a16:creationId xmlns:a16="http://schemas.microsoft.com/office/drawing/2014/main" id="{77CF8801-119A-4056-AAEA-190F5078F925}"/>
              </a:ext>
            </a:extLst>
          </p:cNvPr>
          <p:cNvGrpSpPr>
            <a:grpSpLocks noChangeAspect="1"/>
          </p:cNvGrpSpPr>
          <p:nvPr/>
        </p:nvGrpSpPr>
        <p:grpSpPr bwMode="auto">
          <a:xfrm>
            <a:off x="5129213" y="4472402"/>
            <a:ext cx="540000" cy="241150"/>
            <a:chOff x="1184275" y="4641860"/>
            <a:chExt cx="642919" cy="287321"/>
          </a:xfrm>
        </p:grpSpPr>
        <p:grpSp>
          <p:nvGrpSpPr>
            <p:cNvPr id="466" name="Group 71">
              <a:extLst>
                <a:ext uri="{FF2B5EF4-FFF2-40B4-BE49-F238E27FC236}">
                  <a16:creationId xmlns:a16="http://schemas.microsoft.com/office/drawing/2014/main" id="{739B533E-8893-4BB5-9709-3BC4FE179C75}"/>
                </a:ext>
              </a:extLst>
            </p:cNvPr>
            <p:cNvGrpSpPr>
              <a:grpSpLocks/>
            </p:cNvGrpSpPr>
            <p:nvPr/>
          </p:nvGrpSpPr>
          <p:grpSpPr bwMode="auto">
            <a:xfrm>
              <a:off x="1547811" y="4641860"/>
              <a:ext cx="192086" cy="239713"/>
              <a:chOff x="2788" y="709"/>
              <a:chExt cx="1286" cy="1027"/>
            </a:xfrm>
          </p:grpSpPr>
          <p:sp>
            <p:nvSpPr>
              <p:cNvPr id="472" name="Rectangle 72">
                <a:extLst>
                  <a:ext uri="{FF2B5EF4-FFF2-40B4-BE49-F238E27FC236}">
                    <a16:creationId xmlns:a16="http://schemas.microsoft.com/office/drawing/2014/main" id="{9ACBCD86-E5F3-4E6F-A977-73C645D32CD3}"/>
                  </a:ext>
                </a:extLst>
              </p:cNvPr>
              <p:cNvSpPr>
                <a:spLocks noChangeArrowheads="1"/>
              </p:cNvSpPr>
              <p:nvPr/>
            </p:nvSpPr>
            <p:spPr bwMode="auto">
              <a:xfrm>
                <a:off x="3055" y="883"/>
                <a:ext cx="1002" cy="778"/>
              </a:xfrm>
              <a:prstGeom prst="rect">
                <a:avLst/>
              </a:prstGeom>
              <a:solidFill>
                <a:schemeClr val="bg1"/>
              </a:solidFill>
              <a:ln w="9525">
                <a:no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473" name="Freeform 73">
                <a:extLst>
                  <a:ext uri="{FF2B5EF4-FFF2-40B4-BE49-F238E27FC236}">
                    <a16:creationId xmlns:a16="http://schemas.microsoft.com/office/drawing/2014/main" id="{E4492EFD-22BD-436C-8C25-EAA4D3B0DD1F}"/>
                  </a:ext>
                </a:extLst>
              </p:cNvPr>
              <p:cNvSpPr>
                <a:spLocks/>
              </p:cNvSpPr>
              <p:nvPr/>
            </p:nvSpPr>
            <p:spPr bwMode="auto">
              <a:xfrm>
                <a:off x="3420" y="883"/>
                <a:ext cx="177" cy="121"/>
              </a:xfrm>
              <a:custGeom>
                <a:avLst/>
                <a:gdLst>
                  <a:gd name="T0" fmla="*/ 0 w 157"/>
                  <a:gd name="T1" fmla="*/ 123 h 104"/>
                  <a:gd name="T2" fmla="*/ 168 w 157"/>
                  <a:gd name="T3" fmla="*/ 323 h 104"/>
                  <a:gd name="T4" fmla="*/ 461 w 157"/>
                  <a:gd name="T5" fmla="*/ 2 h 104"/>
                  <a:gd name="T6" fmla="*/ 458 w 157"/>
                  <a:gd name="T7" fmla="*/ 0 h 104"/>
                  <a:gd name="T8" fmla="*/ 441 w 157"/>
                  <a:gd name="T9" fmla="*/ 0 h 104"/>
                  <a:gd name="T10" fmla="*/ 431 w 157"/>
                  <a:gd name="T11" fmla="*/ 0 h 104"/>
                  <a:gd name="T12" fmla="*/ 423 w 157"/>
                  <a:gd name="T13" fmla="*/ 0 h 104"/>
                  <a:gd name="T14" fmla="*/ 406 w 157"/>
                  <a:gd name="T15" fmla="*/ 0 h 104"/>
                  <a:gd name="T16" fmla="*/ 393 w 157"/>
                  <a:gd name="T17" fmla="*/ 0 h 104"/>
                  <a:gd name="T18" fmla="*/ 375 w 157"/>
                  <a:gd name="T19" fmla="*/ 0 h 104"/>
                  <a:gd name="T20" fmla="*/ 368 w 157"/>
                  <a:gd name="T21" fmla="*/ 0 h 104"/>
                  <a:gd name="T22" fmla="*/ 345 w 157"/>
                  <a:gd name="T23" fmla="*/ 0 h 104"/>
                  <a:gd name="T24" fmla="*/ 326 w 157"/>
                  <a:gd name="T25" fmla="*/ 0 h 104"/>
                  <a:gd name="T26" fmla="*/ 319 w 157"/>
                  <a:gd name="T27" fmla="*/ 0 h 104"/>
                  <a:gd name="T28" fmla="*/ 306 w 157"/>
                  <a:gd name="T29" fmla="*/ 0 h 104"/>
                  <a:gd name="T30" fmla="*/ 291 w 157"/>
                  <a:gd name="T31" fmla="*/ 0 h 104"/>
                  <a:gd name="T32" fmla="*/ 286 w 157"/>
                  <a:gd name="T33" fmla="*/ 0 h 104"/>
                  <a:gd name="T34" fmla="*/ 273 w 157"/>
                  <a:gd name="T35" fmla="*/ 0 h 104"/>
                  <a:gd name="T36" fmla="*/ 263 w 157"/>
                  <a:gd name="T37" fmla="*/ 0 h 104"/>
                  <a:gd name="T38" fmla="*/ 256 w 157"/>
                  <a:gd name="T39" fmla="*/ 0 h 104"/>
                  <a:gd name="T40" fmla="*/ 246 w 157"/>
                  <a:gd name="T41" fmla="*/ 0 h 104"/>
                  <a:gd name="T42" fmla="*/ 239 w 157"/>
                  <a:gd name="T43" fmla="*/ 0 h 104"/>
                  <a:gd name="T44" fmla="*/ 227 w 157"/>
                  <a:gd name="T45" fmla="*/ 0 h 104"/>
                  <a:gd name="T46" fmla="*/ 213 w 157"/>
                  <a:gd name="T47" fmla="*/ 0 h 104"/>
                  <a:gd name="T48" fmla="*/ 205 w 157"/>
                  <a:gd name="T49" fmla="*/ 0 h 104"/>
                  <a:gd name="T50" fmla="*/ 193 w 157"/>
                  <a:gd name="T51" fmla="*/ 0 h 104"/>
                  <a:gd name="T52" fmla="*/ 182 w 157"/>
                  <a:gd name="T53" fmla="*/ 0 h 104"/>
                  <a:gd name="T54" fmla="*/ 177 w 157"/>
                  <a:gd name="T55" fmla="*/ 0 h 104"/>
                  <a:gd name="T56" fmla="*/ 167 w 157"/>
                  <a:gd name="T57" fmla="*/ 0 h 104"/>
                  <a:gd name="T58" fmla="*/ 145 w 157"/>
                  <a:gd name="T59" fmla="*/ 0 h 104"/>
                  <a:gd name="T60" fmla="*/ 126 w 157"/>
                  <a:gd name="T61" fmla="*/ 0 h 104"/>
                  <a:gd name="T62" fmla="*/ 112 w 157"/>
                  <a:gd name="T63" fmla="*/ 0 h 104"/>
                  <a:gd name="T64" fmla="*/ 97 w 157"/>
                  <a:gd name="T65" fmla="*/ 0 h 104"/>
                  <a:gd name="T66" fmla="*/ 77 w 157"/>
                  <a:gd name="T67" fmla="*/ 0 h 104"/>
                  <a:gd name="T68" fmla="*/ 67 w 157"/>
                  <a:gd name="T69" fmla="*/ 0 h 104"/>
                  <a:gd name="T70" fmla="*/ 53 w 157"/>
                  <a:gd name="T71" fmla="*/ 0 h 104"/>
                  <a:gd name="T72" fmla="*/ 42 w 157"/>
                  <a:gd name="T73" fmla="*/ 0 h 104"/>
                  <a:gd name="T74" fmla="*/ 33 w 157"/>
                  <a:gd name="T75" fmla="*/ 0 h 104"/>
                  <a:gd name="T76" fmla="*/ 23 w 157"/>
                  <a:gd name="T77" fmla="*/ 0 h 104"/>
                  <a:gd name="T78" fmla="*/ 18 w 157"/>
                  <a:gd name="T79" fmla="*/ 0 h 104"/>
                  <a:gd name="T80" fmla="*/ 18 w 157"/>
                  <a:gd name="T81" fmla="*/ 2 h 104"/>
                  <a:gd name="T82" fmla="*/ 14 w 157"/>
                  <a:gd name="T83" fmla="*/ 3 h 104"/>
                  <a:gd name="T84" fmla="*/ 3 w 157"/>
                  <a:gd name="T85" fmla="*/ 20 h 104"/>
                  <a:gd name="T86" fmla="*/ 2 w 157"/>
                  <a:gd name="T87" fmla="*/ 30 h 104"/>
                  <a:gd name="T88" fmla="*/ 2 w 157"/>
                  <a:gd name="T89" fmla="*/ 42 h 104"/>
                  <a:gd name="T90" fmla="*/ 2 w 157"/>
                  <a:gd name="T91" fmla="*/ 53 h 104"/>
                  <a:gd name="T92" fmla="*/ 2 w 157"/>
                  <a:gd name="T93" fmla="*/ 66 h 104"/>
                  <a:gd name="T94" fmla="*/ 0 w 157"/>
                  <a:gd name="T95" fmla="*/ 74 h 104"/>
                  <a:gd name="T96" fmla="*/ 0 w 157"/>
                  <a:gd name="T97" fmla="*/ 85 h 104"/>
                  <a:gd name="T98" fmla="*/ 0 w 157"/>
                  <a:gd name="T99" fmla="*/ 95 h 104"/>
                  <a:gd name="T100" fmla="*/ 0 w 157"/>
                  <a:gd name="T101" fmla="*/ 108 h 104"/>
                  <a:gd name="T102" fmla="*/ 0 w 157"/>
                  <a:gd name="T103" fmla="*/ 121 h 104"/>
                  <a:gd name="T104" fmla="*/ 0 w 157"/>
                  <a:gd name="T105" fmla="*/ 123 h 104"/>
                  <a:gd name="T106" fmla="*/ 0 w 157"/>
                  <a:gd name="T107" fmla="*/ 123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7"/>
                  <a:gd name="T163" fmla="*/ 0 h 104"/>
                  <a:gd name="T164" fmla="*/ 157 w 157"/>
                  <a:gd name="T165" fmla="*/ 104 h 1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7" h="104">
                    <a:moveTo>
                      <a:pt x="0" y="39"/>
                    </a:moveTo>
                    <a:lnTo>
                      <a:pt x="58" y="104"/>
                    </a:lnTo>
                    <a:lnTo>
                      <a:pt x="157" y="2"/>
                    </a:lnTo>
                    <a:lnTo>
                      <a:pt x="156" y="0"/>
                    </a:lnTo>
                    <a:lnTo>
                      <a:pt x="150" y="0"/>
                    </a:lnTo>
                    <a:lnTo>
                      <a:pt x="146" y="0"/>
                    </a:lnTo>
                    <a:lnTo>
                      <a:pt x="144" y="0"/>
                    </a:lnTo>
                    <a:lnTo>
                      <a:pt x="138" y="0"/>
                    </a:lnTo>
                    <a:lnTo>
                      <a:pt x="134" y="0"/>
                    </a:lnTo>
                    <a:lnTo>
                      <a:pt x="128" y="0"/>
                    </a:lnTo>
                    <a:lnTo>
                      <a:pt x="124" y="0"/>
                    </a:lnTo>
                    <a:lnTo>
                      <a:pt x="117" y="0"/>
                    </a:lnTo>
                    <a:lnTo>
                      <a:pt x="110" y="0"/>
                    </a:lnTo>
                    <a:lnTo>
                      <a:pt x="108" y="0"/>
                    </a:lnTo>
                    <a:lnTo>
                      <a:pt x="104" y="0"/>
                    </a:lnTo>
                    <a:lnTo>
                      <a:pt x="99" y="0"/>
                    </a:lnTo>
                    <a:lnTo>
                      <a:pt x="97" y="0"/>
                    </a:lnTo>
                    <a:lnTo>
                      <a:pt x="93" y="0"/>
                    </a:lnTo>
                    <a:lnTo>
                      <a:pt x="90" y="0"/>
                    </a:lnTo>
                    <a:lnTo>
                      <a:pt x="87" y="0"/>
                    </a:lnTo>
                    <a:lnTo>
                      <a:pt x="83" y="0"/>
                    </a:lnTo>
                    <a:lnTo>
                      <a:pt x="81" y="0"/>
                    </a:lnTo>
                    <a:lnTo>
                      <a:pt x="77" y="0"/>
                    </a:lnTo>
                    <a:lnTo>
                      <a:pt x="73" y="0"/>
                    </a:lnTo>
                    <a:lnTo>
                      <a:pt x="70" y="0"/>
                    </a:lnTo>
                    <a:lnTo>
                      <a:pt x="66" y="0"/>
                    </a:lnTo>
                    <a:lnTo>
                      <a:pt x="62" y="0"/>
                    </a:lnTo>
                    <a:lnTo>
                      <a:pt x="59" y="0"/>
                    </a:lnTo>
                    <a:lnTo>
                      <a:pt x="57" y="0"/>
                    </a:lnTo>
                    <a:lnTo>
                      <a:pt x="50" y="0"/>
                    </a:lnTo>
                    <a:lnTo>
                      <a:pt x="43" y="0"/>
                    </a:lnTo>
                    <a:lnTo>
                      <a:pt x="38" y="0"/>
                    </a:lnTo>
                    <a:lnTo>
                      <a:pt x="32" y="0"/>
                    </a:lnTo>
                    <a:lnTo>
                      <a:pt x="26" y="0"/>
                    </a:lnTo>
                    <a:lnTo>
                      <a:pt x="22" y="0"/>
                    </a:lnTo>
                    <a:lnTo>
                      <a:pt x="18" y="0"/>
                    </a:lnTo>
                    <a:lnTo>
                      <a:pt x="14" y="0"/>
                    </a:lnTo>
                    <a:lnTo>
                      <a:pt x="11" y="0"/>
                    </a:lnTo>
                    <a:lnTo>
                      <a:pt x="8" y="0"/>
                    </a:lnTo>
                    <a:lnTo>
                      <a:pt x="6" y="0"/>
                    </a:lnTo>
                    <a:lnTo>
                      <a:pt x="6" y="2"/>
                    </a:lnTo>
                    <a:lnTo>
                      <a:pt x="4" y="3"/>
                    </a:lnTo>
                    <a:lnTo>
                      <a:pt x="3" y="7"/>
                    </a:lnTo>
                    <a:lnTo>
                      <a:pt x="2" y="10"/>
                    </a:lnTo>
                    <a:lnTo>
                      <a:pt x="2" y="14"/>
                    </a:lnTo>
                    <a:lnTo>
                      <a:pt x="2" y="17"/>
                    </a:lnTo>
                    <a:lnTo>
                      <a:pt x="2" y="21"/>
                    </a:lnTo>
                    <a:lnTo>
                      <a:pt x="0" y="23"/>
                    </a:lnTo>
                    <a:lnTo>
                      <a:pt x="0" y="27"/>
                    </a:lnTo>
                    <a:lnTo>
                      <a:pt x="0" y="30"/>
                    </a:lnTo>
                    <a:lnTo>
                      <a:pt x="0" y="34"/>
                    </a:lnTo>
                    <a:lnTo>
                      <a:pt x="0" y="38"/>
                    </a:lnTo>
                    <a:lnTo>
                      <a:pt x="0" y="39"/>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74" name="Freeform 74">
                <a:extLst>
                  <a:ext uri="{FF2B5EF4-FFF2-40B4-BE49-F238E27FC236}">
                    <a16:creationId xmlns:a16="http://schemas.microsoft.com/office/drawing/2014/main" id="{0C0A3368-CBAF-41F7-A4D5-8EFF9832D15D}"/>
                  </a:ext>
                </a:extLst>
              </p:cNvPr>
              <p:cNvSpPr>
                <a:spLocks/>
              </p:cNvSpPr>
              <p:nvPr/>
            </p:nvSpPr>
            <p:spPr bwMode="auto">
              <a:xfrm>
                <a:off x="3102" y="920"/>
                <a:ext cx="83" cy="121"/>
              </a:xfrm>
              <a:custGeom>
                <a:avLst/>
                <a:gdLst>
                  <a:gd name="T0" fmla="*/ 24 w 72"/>
                  <a:gd name="T1" fmla="*/ 16 h 111"/>
                  <a:gd name="T2" fmla="*/ 0 w 72"/>
                  <a:gd name="T3" fmla="*/ 324 h 111"/>
                  <a:gd name="T4" fmla="*/ 206 w 72"/>
                  <a:gd name="T5" fmla="*/ 0 h 111"/>
                  <a:gd name="T6" fmla="*/ 24 w 72"/>
                  <a:gd name="T7" fmla="*/ 16 h 111"/>
                  <a:gd name="T8" fmla="*/ 24 w 72"/>
                  <a:gd name="T9" fmla="*/ 16 h 111"/>
                  <a:gd name="T10" fmla="*/ 0 60000 65536"/>
                  <a:gd name="T11" fmla="*/ 0 60000 65536"/>
                  <a:gd name="T12" fmla="*/ 0 60000 65536"/>
                  <a:gd name="T13" fmla="*/ 0 60000 65536"/>
                  <a:gd name="T14" fmla="*/ 0 60000 65536"/>
                  <a:gd name="T15" fmla="*/ 0 w 72"/>
                  <a:gd name="T16" fmla="*/ 0 h 111"/>
                  <a:gd name="T17" fmla="*/ 72 w 72"/>
                  <a:gd name="T18" fmla="*/ 111 h 111"/>
                </a:gdLst>
                <a:ahLst/>
                <a:cxnLst>
                  <a:cxn ang="T10">
                    <a:pos x="T0" y="T1"/>
                  </a:cxn>
                  <a:cxn ang="T11">
                    <a:pos x="T2" y="T3"/>
                  </a:cxn>
                  <a:cxn ang="T12">
                    <a:pos x="T4" y="T5"/>
                  </a:cxn>
                  <a:cxn ang="T13">
                    <a:pos x="T6" y="T7"/>
                  </a:cxn>
                  <a:cxn ang="T14">
                    <a:pos x="T8" y="T9"/>
                  </a:cxn>
                </a:cxnLst>
                <a:rect l="T15" t="T16" r="T17" b="T18"/>
                <a:pathLst>
                  <a:path w="72" h="111">
                    <a:moveTo>
                      <a:pt x="9" y="5"/>
                    </a:moveTo>
                    <a:lnTo>
                      <a:pt x="0" y="111"/>
                    </a:lnTo>
                    <a:lnTo>
                      <a:pt x="72" y="0"/>
                    </a:lnTo>
                    <a:lnTo>
                      <a:pt x="9" y="5"/>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75" name="Freeform 75">
                <a:extLst>
                  <a:ext uri="{FF2B5EF4-FFF2-40B4-BE49-F238E27FC236}">
                    <a16:creationId xmlns:a16="http://schemas.microsoft.com/office/drawing/2014/main" id="{5047F744-3115-4820-8918-5E035176ADF7}"/>
                  </a:ext>
                </a:extLst>
              </p:cNvPr>
              <p:cNvSpPr>
                <a:spLocks/>
              </p:cNvSpPr>
              <p:nvPr/>
            </p:nvSpPr>
            <p:spPr bwMode="auto">
              <a:xfrm>
                <a:off x="3479" y="1600"/>
                <a:ext cx="130" cy="76"/>
              </a:xfrm>
              <a:custGeom>
                <a:avLst/>
                <a:gdLst>
                  <a:gd name="T0" fmla="*/ 145 w 110"/>
                  <a:gd name="T1" fmla="*/ 0 h 63"/>
                  <a:gd name="T2" fmla="*/ 0 w 110"/>
                  <a:gd name="T3" fmla="*/ 116 h 63"/>
                  <a:gd name="T4" fmla="*/ 14 w 110"/>
                  <a:gd name="T5" fmla="*/ 183 h 63"/>
                  <a:gd name="T6" fmla="*/ 326 w 110"/>
                  <a:gd name="T7" fmla="*/ 183 h 63"/>
                  <a:gd name="T8" fmla="*/ 313 w 110"/>
                  <a:gd name="T9" fmla="*/ 69 h 63"/>
                  <a:gd name="T10" fmla="*/ 145 w 110"/>
                  <a:gd name="T11" fmla="*/ 0 h 63"/>
                  <a:gd name="T12" fmla="*/ 145 w 110"/>
                  <a:gd name="T13" fmla="*/ 0 h 63"/>
                  <a:gd name="T14" fmla="*/ 0 60000 65536"/>
                  <a:gd name="T15" fmla="*/ 0 60000 65536"/>
                  <a:gd name="T16" fmla="*/ 0 60000 65536"/>
                  <a:gd name="T17" fmla="*/ 0 60000 65536"/>
                  <a:gd name="T18" fmla="*/ 0 60000 65536"/>
                  <a:gd name="T19" fmla="*/ 0 60000 65536"/>
                  <a:gd name="T20" fmla="*/ 0 60000 65536"/>
                  <a:gd name="T21" fmla="*/ 0 w 110"/>
                  <a:gd name="T22" fmla="*/ 0 h 63"/>
                  <a:gd name="T23" fmla="*/ 110 w 11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63">
                    <a:moveTo>
                      <a:pt x="50" y="0"/>
                    </a:moveTo>
                    <a:lnTo>
                      <a:pt x="0" y="40"/>
                    </a:lnTo>
                    <a:lnTo>
                      <a:pt x="4" y="63"/>
                    </a:lnTo>
                    <a:lnTo>
                      <a:pt x="110" y="63"/>
                    </a:lnTo>
                    <a:lnTo>
                      <a:pt x="107" y="24"/>
                    </a:lnTo>
                    <a:lnTo>
                      <a:pt x="5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76" name="Freeform 76">
                <a:extLst>
                  <a:ext uri="{FF2B5EF4-FFF2-40B4-BE49-F238E27FC236}">
                    <a16:creationId xmlns:a16="http://schemas.microsoft.com/office/drawing/2014/main" id="{09ACE621-2CE4-4913-907D-0F5C60E9554B}"/>
                  </a:ext>
                </a:extLst>
              </p:cNvPr>
              <p:cNvSpPr>
                <a:spLocks/>
              </p:cNvSpPr>
              <p:nvPr/>
            </p:nvSpPr>
            <p:spPr bwMode="auto">
              <a:xfrm>
                <a:off x="3114" y="1593"/>
                <a:ext cx="83" cy="83"/>
              </a:xfrm>
              <a:custGeom>
                <a:avLst/>
                <a:gdLst>
                  <a:gd name="T0" fmla="*/ 0 w 82"/>
                  <a:gd name="T1" fmla="*/ 0 h 75"/>
                  <a:gd name="T2" fmla="*/ 0 w 82"/>
                  <a:gd name="T3" fmla="*/ 15 h 75"/>
                  <a:gd name="T4" fmla="*/ 0 w 82"/>
                  <a:gd name="T5" fmla="*/ 38 h 75"/>
                  <a:gd name="T6" fmla="*/ 0 w 82"/>
                  <a:gd name="T7" fmla="*/ 69 h 75"/>
                  <a:gd name="T8" fmla="*/ 0 w 82"/>
                  <a:gd name="T9" fmla="*/ 103 h 75"/>
                  <a:gd name="T10" fmla="*/ 0 w 82"/>
                  <a:gd name="T11" fmla="*/ 132 h 75"/>
                  <a:gd name="T12" fmla="*/ 1 w 82"/>
                  <a:gd name="T13" fmla="*/ 161 h 75"/>
                  <a:gd name="T14" fmla="*/ 16 w 82"/>
                  <a:gd name="T15" fmla="*/ 186 h 75"/>
                  <a:gd name="T16" fmla="*/ 26 w 82"/>
                  <a:gd name="T17" fmla="*/ 200 h 75"/>
                  <a:gd name="T18" fmla="*/ 48 w 82"/>
                  <a:gd name="T19" fmla="*/ 202 h 75"/>
                  <a:gd name="T20" fmla="*/ 87 w 82"/>
                  <a:gd name="T21" fmla="*/ 208 h 75"/>
                  <a:gd name="T22" fmla="*/ 112 w 82"/>
                  <a:gd name="T23" fmla="*/ 208 h 75"/>
                  <a:gd name="T24" fmla="*/ 138 w 82"/>
                  <a:gd name="T25" fmla="*/ 208 h 75"/>
                  <a:gd name="T26" fmla="*/ 164 w 82"/>
                  <a:gd name="T27" fmla="*/ 208 h 75"/>
                  <a:gd name="T28" fmla="*/ 205 w 82"/>
                  <a:gd name="T29" fmla="*/ 202 h 75"/>
                  <a:gd name="T30" fmla="*/ 232 w 82"/>
                  <a:gd name="T31" fmla="*/ 202 h 75"/>
                  <a:gd name="T32" fmla="*/ 250 w 82"/>
                  <a:gd name="T33" fmla="*/ 202 h 75"/>
                  <a:gd name="T34" fmla="*/ 253 w 82"/>
                  <a:gd name="T35" fmla="*/ 200 h 75"/>
                  <a:gd name="T36" fmla="*/ 253 w 82"/>
                  <a:gd name="T37" fmla="*/ 179 h 75"/>
                  <a:gd name="T38" fmla="*/ 253 w 82"/>
                  <a:gd name="T39" fmla="*/ 146 h 75"/>
                  <a:gd name="T40" fmla="*/ 253 w 82"/>
                  <a:gd name="T41" fmla="*/ 121 h 75"/>
                  <a:gd name="T42" fmla="*/ 239 w 82"/>
                  <a:gd name="T43" fmla="*/ 105 h 75"/>
                  <a:gd name="T44" fmla="*/ 219 w 82"/>
                  <a:gd name="T45" fmla="*/ 92 h 75"/>
                  <a:gd name="T46" fmla="*/ 193 w 82"/>
                  <a:gd name="T47" fmla="*/ 80 h 75"/>
                  <a:gd name="T48" fmla="*/ 170 w 82"/>
                  <a:gd name="T49" fmla="*/ 71 h 75"/>
                  <a:gd name="T50" fmla="*/ 145 w 82"/>
                  <a:gd name="T51" fmla="*/ 62 h 75"/>
                  <a:gd name="T52" fmla="*/ 128 w 82"/>
                  <a:gd name="T53" fmla="*/ 49 h 75"/>
                  <a:gd name="T54" fmla="*/ 109 w 82"/>
                  <a:gd name="T55" fmla="*/ 44 h 75"/>
                  <a:gd name="T56" fmla="*/ 85 w 82"/>
                  <a:gd name="T57" fmla="*/ 38 h 75"/>
                  <a:gd name="T58" fmla="*/ 53 w 82"/>
                  <a:gd name="T59" fmla="*/ 21 h 75"/>
                  <a:gd name="T60" fmla="*/ 20 w 82"/>
                  <a:gd name="T61" fmla="*/ 2 h 75"/>
                  <a:gd name="T62" fmla="*/ 1 w 82"/>
                  <a:gd name="T63" fmla="*/ 0 h 75"/>
                  <a:gd name="T64" fmla="*/ 0 w 82"/>
                  <a:gd name="T65" fmla="*/ 0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75"/>
                  <a:gd name="T101" fmla="*/ 82 w 82"/>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75">
                    <a:moveTo>
                      <a:pt x="0" y="0"/>
                    </a:moveTo>
                    <a:lnTo>
                      <a:pt x="0" y="0"/>
                    </a:lnTo>
                    <a:lnTo>
                      <a:pt x="0" y="2"/>
                    </a:lnTo>
                    <a:lnTo>
                      <a:pt x="0" y="5"/>
                    </a:lnTo>
                    <a:lnTo>
                      <a:pt x="0" y="9"/>
                    </a:lnTo>
                    <a:lnTo>
                      <a:pt x="0" y="13"/>
                    </a:lnTo>
                    <a:lnTo>
                      <a:pt x="0" y="18"/>
                    </a:lnTo>
                    <a:lnTo>
                      <a:pt x="0" y="25"/>
                    </a:lnTo>
                    <a:lnTo>
                      <a:pt x="0" y="32"/>
                    </a:lnTo>
                    <a:lnTo>
                      <a:pt x="0" y="37"/>
                    </a:lnTo>
                    <a:lnTo>
                      <a:pt x="0" y="42"/>
                    </a:lnTo>
                    <a:lnTo>
                      <a:pt x="0" y="48"/>
                    </a:lnTo>
                    <a:lnTo>
                      <a:pt x="1" y="54"/>
                    </a:lnTo>
                    <a:lnTo>
                      <a:pt x="1" y="58"/>
                    </a:lnTo>
                    <a:lnTo>
                      <a:pt x="3" y="64"/>
                    </a:lnTo>
                    <a:lnTo>
                      <a:pt x="5" y="67"/>
                    </a:lnTo>
                    <a:lnTo>
                      <a:pt x="7" y="71"/>
                    </a:lnTo>
                    <a:lnTo>
                      <a:pt x="9" y="72"/>
                    </a:lnTo>
                    <a:lnTo>
                      <a:pt x="12" y="73"/>
                    </a:lnTo>
                    <a:lnTo>
                      <a:pt x="16" y="73"/>
                    </a:lnTo>
                    <a:lnTo>
                      <a:pt x="23" y="75"/>
                    </a:lnTo>
                    <a:lnTo>
                      <a:pt x="28" y="75"/>
                    </a:lnTo>
                    <a:lnTo>
                      <a:pt x="34" y="75"/>
                    </a:lnTo>
                    <a:lnTo>
                      <a:pt x="36" y="75"/>
                    </a:lnTo>
                    <a:lnTo>
                      <a:pt x="40" y="75"/>
                    </a:lnTo>
                    <a:lnTo>
                      <a:pt x="44" y="75"/>
                    </a:lnTo>
                    <a:lnTo>
                      <a:pt x="47" y="75"/>
                    </a:lnTo>
                    <a:lnTo>
                      <a:pt x="54" y="75"/>
                    </a:lnTo>
                    <a:lnTo>
                      <a:pt x="60" y="75"/>
                    </a:lnTo>
                    <a:lnTo>
                      <a:pt x="66" y="73"/>
                    </a:lnTo>
                    <a:lnTo>
                      <a:pt x="71" y="73"/>
                    </a:lnTo>
                    <a:lnTo>
                      <a:pt x="75" y="73"/>
                    </a:lnTo>
                    <a:lnTo>
                      <a:pt x="78" y="73"/>
                    </a:lnTo>
                    <a:lnTo>
                      <a:pt x="80" y="73"/>
                    </a:lnTo>
                    <a:lnTo>
                      <a:pt x="82" y="73"/>
                    </a:lnTo>
                    <a:lnTo>
                      <a:pt x="82" y="72"/>
                    </a:lnTo>
                    <a:lnTo>
                      <a:pt x="82" y="69"/>
                    </a:lnTo>
                    <a:lnTo>
                      <a:pt x="82" y="64"/>
                    </a:lnTo>
                    <a:lnTo>
                      <a:pt x="82" y="60"/>
                    </a:lnTo>
                    <a:lnTo>
                      <a:pt x="82" y="53"/>
                    </a:lnTo>
                    <a:lnTo>
                      <a:pt x="82" y="49"/>
                    </a:lnTo>
                    <a:lnTo>
                      <a:pt x="82" y="44"/>
                    </a:lnTo>
                    <a:lnTo>
                      <a:pt x="80" y="41"/>
                    </a:lnTo>
                    <a:lnTo>
                      <a:pt x="78" y="38"/>
                    </a:lnTo>
                    <a:lnTo>
                      <a:pt x="75" y="37"/>
                    </a:lnTo>
                    <a:lnTo>
                      <a:pt x="70" y="33"/>
                    </a:lnTo>
                    <a:lnTo>
                      <a:pt x="66" y="32"/>
                    </a:lnTo>
                    <a:lnTo>
                      <a:pt x="62" y="29"/>
                    </a:lnTo>
                    <a:lnTo>
                      <a:pt x="59" y="28"/>
                    </a:lnTo>
                    <a:lnTo>
                      <a:pt x="55" y="26"/>
                    </a:lnTo>
                    <a:lnTo>
                      <a:pt x="52" y="24"/>
                    </a:lnTo>
                    <a:lnTo>
                      <a:pt x="48" y="22"/>
                    </a:lnTo>
                    <a:lnTo>
                      <a:pt x="46" y="21"/>
                    </a:lnTo>
                    <a:lnTo>
                      <a:pt x="42" y="18"/>
                    </a:lnTo>
                    <a:lnTo>
                      <a:pt x="38" y="17"/>
                    </a:lnTo>
                    <a:lnTo>
                      <a:pt x="35" y="16"/>
                    </a:lnTo>
                    <a:lnTo>
                      <a:pt x="31" y="14"/>
                    </a:lnTo>
                    <a:lnTo>
                      <a:pt x="27" y="13"/>
                    </a:lnTo>
                    <a:lnTo>
                      <a:pt x="24" y="10"/>
                    </a:lnTo>
                    <a:lnTo>
                      <a:pt x="17" y="8"/>
                    </a:lnTo>
                    <a:lnTo>
                      <a:pt x="12" y="5"/>
                    </a:lnTo>
                    <a:lnTo>
                      <a:pt x="7" y="2"/>
                    </a:lnTo>
                    <a:lnTo>
                      <a:pt x="4" y="1"/>
                    </a:lnTo>
                    <a:lnTo>
                      <a:pt x="1" y="0"/>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77" name="Freeform 77">
                <a:extLst>
                  <a:ext uri="{FF2B5EF4-FFF2-40B4-BE49-F238E27FC236}">
                    <a16:creationId xmlns:a16="http://schemas.microsoft.com/office/drawing/2014/main" id="{89FAAD9D-092A-4957-8EE6-947DC55A9133}"/>
                  </a:ext>
                </a:extLst>
              </p:cNvPr>
              <p:cNvSpPr>
                <a:spLocks/>
              </p:cNvSpPr>
              <p:nvPr/>
            </p:nvSpPr>
            <p:spPr bwMode="auto">
              <a:xfrm>
                <a:off x="2783" y="709"/>
                <a:ext cx="861" cy="921"/>
              </a:xfrm>
              <a:custGeom>
                <a:avLst/>
                <a:gdLst>
                  <a:gd name="T0" fmla="*/ 1448 w 800"/>
                  <a:gd name="T1" fmla="*/ 19 h 858"/>
                  <a:gd name="T2" fmla="*/ 1362 w 800"/>
                  <a:gd name="T3" fmla="*/ 6 h 858"/>
                  <a:gd name="T4" fmla="*/ 1236 w 800"/>
                  <a:gd name="T5" fmla="*/ 1 h 858"/>
                  <a:gd name="T6" fmla="*/ 1078 w 800"/>
                  <a:gd name="T7" fmla="*/ 0 h 858"/>
                  <a:gd name="T8" fmla="*/ 906 w 800"/>
                  <a:gd name="T9" fmla="*/ 3 h 858"/>
                  <a:gd name="T10" fmla="*/ 727 w 800"/>
                  <a:gd name="T11" fmla="*/ 21 h 858"/>
                  <a:gd name="T12" fmla="*/ 552 w 800"/>
                  <a:gd name="T13" fmla="*/ 58 h 858"/>
                  <a:gd name="T14" fmla="*/ 397 w 800"/>
                  <a:gd name="T15" fmla="*/ 119 h 858"/>
                  <a:gd name="T16" fmla="*/ 272 w 800"/>
                  <a:gd name="T17" fmla="*/ 201 h 858"/>
                  <a:gd name="T18" fmla="*/ 176 w 800"/>
                  <a:gd name="T19" fmla="*/ 307 h 858"/>
                  <a:gd name="T20" fmla="*/ 99 w 800"/>
                  <a:gd name="T21" fmla="*/ 426 h 858"/>
                  <a:gd name="T22" fmla="*/ 50 w 800"/>
                  <a:gd name="T23" fmla="*/ 558 h 858"/>
                  <a:gd name="T24" fmla="*/ 18 w 800"/>
                  <a:gd name="T25" fmla="*/ 692 h 858"/>
                  <a:gd name="T26" fmla="*/ 0 w 800"/>
                  <a:gd name="T27" fmla="*/ 830 h 858"/>
                  <a:gd name="T28" fmla="*/ 0 w 800"/>
                  <a:gd name="T29" fmla="*/ 960 h 858"/>
                  <a:gd name="T30" fmla="*/ 16 w 800"/>
                  <a:gd name="T31" fmla="*/ 1082 h 858"/>
                  <a:gd name="T32" fmla="*/ 35 w 800"/>
                  <a:gd name="T33" fmla="*/ 1192 h 858"/>
                  <a:gd name="T34" fmla="*/ 66 w 800"/>
                  <a:gd name="T35" fmla="*/ 1283 h 858"/>
                  <a:gd name="T36" fmla="*/ 99 w 800"/>
                  <a:gd name="T37" fmla="*/ 1355 h 858"/>
                  <a:gd name="T38" fmla="*/ 139 w 800"/>
                  <a:gd name="T39" fmla="*/ 1415 h 858"/>
                  <a:gd name="T40" fmla="*/ 176 w 800"/>
                  <a:gd name="T41" fmla="*/ 1471 h 858"/>
                  <a:gd name="T42" fmla="*/ 208 w 800"/>
                  <a:gd name="T43" fmla="*/ 1517 h 858"/>
                  <a:gd name="T44" fmla="*/ 269 w 800"/>
                  <a:gd name="T45" fmla="*/ 1580 h 858"/>
                  <a:gd name="T46" fmla="*/ 316 w 800"/>
                  <a:gd name="T47" fmla="*/ 1619 h 858"/>
                  <a:gd name="T48" fmla="*/ 317 w 800"/>
                  <a:gd name="T49" fmla="*/ 1579 h 858"/>
                  <a:gd name="T50" fmla="*/ 317 w 800"/>
                  <a:gd name="T51" fmla="*/ 1471 h 858"/>
                  <a:gd name="T52" fmla="*/ 317 w 800"/>
                  <a:gd name="T53" fmla="*/ 1324 h 858"/>
                  <a:gd name="T54" fmla="*/ 317 w 800"/>
                  <a:gd name="T55" fmla="*/ 1150 h 858"/>
                  <a:gd name="T56" fmla="*/ 317 w 800"/>
                  <a:gd name="T57" fmla="*/ 966 h 858"/>
                  <a:gd name="T58" fmla="*/ 317 w 800"/>
                  <a:gd name="T59" fmla="*/ 789 h 858"/>
                  <a:gd name="T60" fmla="*/ 317 w 800"/>
                  <a:gd name="T61" fmla="*/ 627 h 858"/>
                  <a:gd name="T62" fmla="*/ 317 w 800"/>
                  <a:gd name="T63" fmla="*/ 507 h 858"/>
                  <a:gd name="T64" fmla="*/ 317 w 800"/>
                  <a:gd name="T65" fmla="*/ 440 h 858"/>
                  <a:gd name="T66" fmla="*/ 329 w 800"/>
                  <a:gd name="T67" fmla="*/ 376 h 858"/>
                  <a:gd name="T68" fmla="*/ 345 w 800"/>
                  <a:gd name="T69" fmla="*/ 327 h 858"/>
                  <a:gd name="T70" fmla="*/ 408 w 800"/>
                  <a:gd name="T71" fmla="*/ 272 h 858"/>
                  <a:gd name="T72" fmla="*/ 459 w 800"/>
                  <a:gd name="T73" fmla="*/ 254 h 858"/>
                  <a:gd name="T74" fmla="*/ 522 w 800"/>
                  <a:gd name="T75" fmla="*/ 252 h 858"/>
                  <a:gd name="T76" fmla="*/ 568 w 800"/>
                  <a:gd name="T77" fmla="*/ 249 h 858"/>
                  <a:gd name="T78" fmla="*/ 622 w 800"/>
                  <a:gd name="T79" fmla="*/ 248 h 858"/>
                  <a:gd name="T80" fmla="*/ 672 w 800"/>
                  <a:gd name="T81" fmla="*/ 248 h 858"/>
                  <a:gd name="T82" fmla="*/ 718 w 800"/>
                  <a:gd name="T83" fmla="*/ 248 h 858"/>
                  <a:gd name="T84" fmla="*/ 779 w 800"/>
                  <a:gd name="T85" fmla="*/ 248 h 858"/>
                  <a:gd name="T86" fmla="*/ 800 w 800"/>
                  <a:gd name="T87" fmla="*/ 170 h 858"/>
                  <a:gd name="T88" fmla="*/ 847 w 800"/>
                  <a:gd name="T89" fmla="*/ 148 h 858"/>
                  <a:gd name="T90" fmla="*/ 907 w 800"/>
                  <a:gd name="T91" fmla="*/ 129 h 858"/>
                  <a:gd name="T92" fmla="*/ 956 w 800"/>
                  <a:gd name="T93" fmla="*/ 113 h 858"/>
                  <a:gd name="T94" fmla="*/ 1010 w 800"/>
                  <a:gd name="T95" fmla="*/ 103 h 858"/>
                  <a:gd name="T96" fmla="*/ 1065 w 800"/>
                  <a:gd name="T97" fmla="*/ 89 h 858"/>
                  <a:gd name="T98" fmla="*/ 1129 w 800"/>
                  <a:gd name="T99" fmla="*/ 81 h 858"/>
                  <a:gd name="T100" fmla="*/ 1189 w 800"/>
                  <a:gd name="T101" fmla="*/ 79 h 858"/>
                  <a:gd name="T102" fmla="*/ 1246 w 800"/>
                  <a:gd name="T103" fmla="*/ 79 h 858"/>
                  <a:gd name="T104" fmla="*/ 1299 w 800"/>
                  <a:gd name="T105" fmla="*/ 81 h 858"/>
                  <a:gd name="T106" fmla="*/ 1350 w 800"/>
                  <a:gd name="T107" fmla="*/ 81 h 858"/>
                  <a:gd name="T108" fmla="*/ 1394 w 800"/>
                  <a:gd name="T109" fmla="*/ 87 h 858"/>
                  <a:gd name="T110" fmla="*/ 1461 w 800"/>
                  <a:gd name="T111" fmla="*/ 91 h 858"/>
                  <a:gd name="T112" fmla="*/ 1503 w 800"/>
                  <a:gd name="T113" fmla="*/ 97 h 8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0"/>
                  <a:gd name="T172" fmla="*/ 0 h 858"/>
                  <a:gd name="T173" fmla="*/ 800 w 800"/>
                  <a:gd name="T174" fmla="*/ 858 h 8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0" h="858">
                    <a:moveTo>
                      <a:pt x="794" y="12"/>
                    </a:moveTo>
                    <a:lnTo>
                      <a:pt x="791" y="12"/>
                    </a:lnTo>
                    <a:lnTo>
                      <a:pt x="787" y="12"/>
                    </a:lnTo>
                    <a:lnTo>
                      <a:pt x="784" y="11"/>
                    </a:lnTo>
                    <a:lnTo>
                      <a:pt x="780" y="11"/>
                    </a:lnTo>
                    <a:lnTo>
                      <a:pt x="776" y="10"/>
                    </a:lnTo>
                    <a:lnTo>
                      <a:pt x="772" y="10"/>
                    </a:lnTo>
                    <a:lnTo>
                      <a:pt x="767" y="8"/>
                    </a:lnTo>
                    <a:lnTo>
                      <a:pt x="760" y="8"/>
                    </a:lnTo>
                    <a:lnTo>
                      <a:pt x="755" y="7"/>
                    </a:lnTo>
                    <a:lnTo>
                      <a:pt x="748" y="7"/>
                    </a:lnTo>
                    <a:lnTo>
                      <a:pt x="740" y="7"/>
                    </a:lnTo>
                    <a:lnTo>
                      <a:pt x="733" y="7"/>
                    </a:lnTo>
                    <a:lnTo>
                      <a:pt x="725" y="6"/>
                    </a:lnTo>
                    <a:lnTo>
                      <a:pt x="717" y="6"/>
                    </a:lnTo>
                    <a:lnTo>
                      <a:pt x="708" y="4"/>
                    </a:lnTo>
                    <a:lnTo>
                      <a:pt x="698" y="3"/>
                    </a:lnTo>
                    <a:lnTo>
                      <a:pt x="688" y="3"/>
                    </a:lnTo>
                    <a:lnTo>
                      <a:pt x="678" y="1"/>
                    </a:lnTo>
                    <a:lnTo>
                      <a:pt x="668" y="1"/>
                    </a:lnTo>
                    <a:lnTo>
                      <a:pt x="657" y="1"/>
                    </a:lnTo>
                    <a:lnTo>
                      <a:pt x="646" y="0"/>
                    </a:lnTo>
                    <a:lnTo>
                      <a:pt x="635" y="0"/>
                    </a:lnTo>
                    <a:lnTo>
                      <a:pt x="623" y="0"/>
                    </a:lnTo>
                    <a:lnTo>
                      <a:pt x="611" y="0"/>
                    </a:lnTo>
                    <a:lnTo>
                      <a:pt x="599" y="0"/>
                    </a:lnTo>
                    <a:lnTo>
                      <a:pt x="587" y="0"/>
                    </a:lnTo>
                    <a:lnTo>
                      <a:pt x="574" y="0"/>
                    </a:lnTo>
                    <a:lnTo>
                      <a:pt x="562" y="0"/>
                    </a:lnTo>
                    <a:lnTo>
                      <a:pt x="548" y="0"/>
                    </a:lnTo>
                    <a:lnTo>
                      <a:pt x="536" y="1"/>
                    </a:lnTo>
                    <a:lnTo>
                      <a:pt x="523" y="1"/>
                    </a:lnTo>
                    <a:lnTo>
                      <a:pt x="509" y="1"/>
                    </a:lnTo>
                    <a:lnTo>
                      <a:pt x="496" y="1"/>
                    </a:lnTo>
                    <a:lnTo>
                      <a:pt x="483" y="3"/>
                    </a:lnTo>
                    <a:lnTo>
                      <a:pt x="469" y="3"/>
                    </a:lnTo>
                    <a:lnTo>
                      <a:pt x="456" y="4"/>
                    </a:lnTo>
                    <a:lnTo>
                      <a:pt x="441" y="6"/>
                    </a:lnTo>
                    <a:lnTo>
                      <a:pt x="429" y="7"/>
                    </a:lnTo>
                    <a:lnTo>
                      <a:pt x="414" y="8"/>
                    </a:lnTo>
                    <a:lnTo>
                      <a:pt x="401" y="11"/>
                    </a:lnTo>
                    <a:lnTo>
                      <a:pt x="387" y="12"/>
                    </a:lnTo>
                    <a:lnTo>
                      <a:pt x="374" y="15"/>
                    </a:lnTo>
                    <a:lnTo>
                      <a:pt x="361" y="16"/>
                    </a:lnTo>
                    <a:lnTo>
                      <a:pt x="347" y="19"/>
                    </a:lnTo>
                    <a:lnTo>
                      <a:pt x="334" y="22"/>
                    </a:lnTo>
                    <a:lnTo>
                      <a:pt x="322" y="26"/>
                    </a:lnTo>
                    <a:lnTo>
                      <a:pt x="308" y="28"/>
                    </a:lnTo>
                    <a:lnTo>
                      <a:pt x="295" y="31"/>
                    </a:lnTo>
                    <a:lnTo>
                      <a:pt x="283" y="35"/>
                    </a:lnTo>
                    <a:lnTo>
                      <a:pt x="271" y="39"/>
                    </a:lnTo>
                    <a:lnTo>
                      <a:pt x="259" y="43"/>
                    </a:lnTo>
                    <a:lnTo>
                      <a:pt x="247" y="47"/>
                    </a:lnTo>
                    <a:lnTo>
                      <a:pt x="234" y="52"/>
                    </a:lnTo>
                    <a:lnTo>
                      <a:pt x="224" y="58"/>
                    </a:lnTo>
                    <a:lnTo>
                      <a:pt x="212" y="62"/>
                    </a:lnTo>
                    <a:lnTo>
                      <a:pt x="201" y="67"/>
                    </a:lnTo>
                    <a:lnTo>
                      <a:pt x="190" y="73"/>
                    </a:lnTo>
                    <a:lnTo>
                      <a:pt x="181" y="79"/>
                    </a:lnTo>
                    <a:lnTo>
                      <a:pt x="171" y="85"/>
                    </a:lnTo>
                    <a:lnTo>
                      <a:pt x="162" y="91"/>
                    </a:lnTo>
                    <a:lnTo>
                      <a:pt x="153" y="99"/>
                    </a:lnTo>
                    <a:lnTo>
                      <a:pt x="145" y="106"/>
                    </a:lnTo>
                    <a:lnTo>
                      <a:pt x="137" y="114"/>
                    </a:lnTo>
                    <a:lnTo>
                      <a:pt x="129" y="121"/>
                    </a:lnTo>
                    <a:lnTo>
                      <a:pt x="121" y="129"/>
                    </a:lnTo>
                    <a:lnTo>
                      <a:pt x="114" y="135"/>
                    </a:lnTo>
                    <a:lnTo>
                      <a:pt x="107" y="144"/>
                    </a:lnTo>
                    <a:lnTo>
                      <a:pt x="99" y="152"/>
                    </a:lnTo>
                    <a:lnTo>
                      <a:pt x="94" y="161"/>
                    </a:lnTo>
                    <a:lnTo>
                      <a:pt x="87" y="170"/>
                    </a:lnTo>
                    <a:lnTo>
                      <a:pt x="80" y="178"/>
                    </a:lnTo>
                    <a:lnTo>
                      <a:pt x="75" y="188"/>
                    </a:lnTo>
                    <a:lnTo>
                      <a:pt x="70" y="197"/>
                    </a:lnTo>
                    <a:lnTo>
                      <a:pt x="64" y="207"/>
                    </a:lnTo>
                    <a:lnTo>
                      <a:pt x="59" y="215"/>
                    </a:lnTo>
                    <a:lnTo>
                      <a:pt x="53" y="225"/>
                    </a:lnTo>
                    <a:lnTo>
                      <a:pt x="48" y="235"/>
                    </a:lnTo>
                    <a:lnTo>
                      <a:pt x="45" y="244"/>
                    </a:lnTo>
                    <a:lnTo>
                      <a:pt x="40" y="253"/>
                    </a:lnTo>
                    <a:lnTo>
                      <a:pt x="37" y="264"/>
                    </a:lnTo>
                    <a:lnTo>
                      <a:pt x="33" y="273"/>
                    </a:lnTo>
                    <a:lnTo>
                      <a:pt x="29" y="284"/>
                    </a:lnTo>
                    <a:lnTo>
                      <a:pt x="27" y="294"/>
                    </a:lnTo>
                    <a:lnTo>
                      <a:pt x="23" y="304"/>
                    </a:lnTo>
                    <a:lnTo>
                      <a:pt x="20" y="314"/>
                    </a:lnTo>
                    <a:lnTo>
                      <a:pt x="17" y="324"/>
                    </a:lnTo>
                    <a:lnTo>
                      <a:pt x="15" y="335"/>
                    </a:lnTo>
                    <a:lnTo>
                      <a:pt x="13" y="345"/>
                    </a:lnTo>
                    <a:lnTo>
                      <a:pt x="11" y="355"/>
                    </a:lnTo>
                    <a:lnTo>
                      <a:pt x="9" y="366"/>
                    </a:lnTo>
                    <a:lnTo>
                      <a:pt x="8" y="375"/>
                    </a:lnTo>
                    <a:lnTo>
                      <a:pt x="5" y="386"/>
                    </a:lnTo>
                    <a:lnTo>
                      <a:pt x="4" y="397"/>
                    </a:lnTo>
                    <a:lnTo>
                      <a:pt x="4" y="407"/>
                    </a:lnTo>
                    <a:lnTo>
                      <a:pt x="3" y="418"/>
                    </a:lnTo>
                    <a:lnTo>
                      <a:pt x="1" y="428"/>
                    </a:lnTo>
                    <a:lnTo>
                      <a:pt x="0" y="438"/>
                    </a:lnTo>
                    <a:lnTo>
                      <a:pt x="0" y="448"/>
                    </a:lnTo>
                    <a:lnTo>
                      <a:pt x="0" y="458"/>
                    </a:lnTo>
                    <a:lnTo>
                      <a:pt x="0" y="468"/>
                    </a:lnTo>
                    <a:lnTo>
                      <a:pt x="0" y="479"/>
                    </a:lnTo>
                    <a:lnTo>
                      <a:pt x="0" y="489"/>
                    </a:lnTo>
                    <a:lnTo>
                      <a:pt x="0" y="499"/>
                    </a:lnTo>
                    <a:lnTo>
                      <a:pt x="0" y="508"/>
                    </a:lnTo>
                    <a:lnTo>
                      <a:pt x="0" y="517"/>
                    </a:lnTo>
                    <a:lnTo>
                      <a:pt x="1" y="527"/>
                    </a:lnTo>
                    <a:lnTo>
                      <a:pt x="1" y="536"/>
                    </a:lnTo>
                    <a:lnTo>
                      <a:pt x="3" y="545"/>
                    </a:lnTo>
                    <a:lnTo>
                      <a:pt x="4" y="555"/>
                    </a:lnTo>
                    <a:lnTo>
                      <a:pt x="5" y="564"/>
                    </a:lnTo>
                    <a:lnTo>
                      <a:pt x="7" y="572"/>
                    </a:lnTo>
                    <a:lnTo>
                      <a:pt x="8" y="582"/>
                    </a:lnTo>
                    <a:lnTo>
                      <a:pt x="9" y="590"/>
                    </a:lnTo>
                    <a:lnTo>
                      <a:pt x="11" y="598"/>
                    </a:lnTo>
                    <a:lnTo>
                      <a:pt x="13" y="606"/>
                    </a:lnTo>
                    <a:lnTo>
                      <a:pt x="15" y="614"/>
                    </a:lnTo>
                    <a:lnTo>
                      <a:pt x="16" y="622"/>
                    </a:lnTo>
                    <a:lnTo>
                      <a:pt x="19" y="630"/>
                    </a:lnTo>
                    <a:lnTo>
                      <a:pt x="20" y="638"/>
                    </a:lnTo>
                    <a:lnTo>
                      <a:pt x="23" y="645"/>
                    </a:lnTo>
                    <a:lnTo>
                      <a:pt x="25" y="651"/>
                    </a:lnTo>
                    <a:lnTo>
                      <a:pt x="28" y="659"/>
                    </a:lnTo>
                    <a:lnTo>
                      <a:pt x="29" y="665"/>
                    </a:lnTo>
                    <a:lnTo>
                      <a:pt x="33" y="671"/>
                    </a:lnTo>
                    <a:lnTo>
                      <a:pt x="35" y="678"/>
                    </a:lnTo>
                    <a:lnTo>
                      <a:pt x="37" y="685"/>
                    </a:lnTo>
                    <a:lnTo>
                      <a:pt x="40" y="690"/>
                    </a:lnTo>
                    <a:lnTo>
                      <a:pt x="43" y="696"/>
                    </a:lnTo>
                    <a:lnTo>
                      <a:pt x="45" y="701"/>
                    </a:lnTo>
                    <a:lnTo>
                      <a:pt x="48" y="706"/>
                    </a:lnTo>
                    <a:lnTo>
                      <a:pt x="51" y="710"/>
                    </a:lnTo>
                    <a:lnTo>
                      <a:pt x="53" y="716"/>
                    </a:lnTo>
                    <a:lnTo>
                      <a:pt x="56" y="721"/>
                    </a:lnTo>
                    <a:lnTo>
                      <a:pt x="59" y="726"/>
                    </a:lnTo>
                    <a:lnTo>
                      <a:pt x="62" y="730"/>
                    </a:lnTo>
                    <a:lnTo>
                      <a:pt x="64" y="734"/>
                    </a:lnTo>
                    <a:lnTo>
                      <a:pt x="68" y="740"/>
                    </a:lnTo>
                    <a:lnTo>
                      <a:pt x="71" y="744"/>
                    </a:lnTo>
                    <a:lnTo>
                      <a:pt x="74" y="748"/>
                    </a:lnTo>
                    <a:lnTo>
                      <a:pt x="76" y="753"/>
                    </a:lnTo>
                    <a:lnTo>
                      <a:pt x="79" y="757"/>
                    </a:lnTo>
                    <a:lnTo>
                      <a:pt x="83" y="763"/>
                    </a:lnTo>
                    <a:lnTo>
                      <a:pt x="84" y="765"/>
                    </a:lnTo>
                    <a:lnTo>
                      <a:pt x="88" y="769"/>
                    </a:lnTo>
                    <a:lnTo>
                      <a:pt x="90" y="773"/>
                    </a:lnTo>
                    <a:lnTo>
                      <a:pt x="94" y="777"/>
                    </a:lnTo>
                    <a:lnTo>
                      <a:pt x="95" y="781"/>
                    </a:lnTo>
                    <a:lnTo>
                      <a:pt x="99" y="784"/>
                    </a:lnTo>
                    <a:lnTo>
                      <a:pt x="102" y="788"/>
                    </a:lnTo>
                    <a:lnTo>
                      <a:pt x="104" y="792"/>
                    </a:lnTo>
                    <a:lnTo>
                      <a:pt x="107" y="795"/>
                    </a:lnTo>
                    <a:lnTo>
                      <a:pt x="108" y="799"/>
                    </a:lnTo>
                    <a:lnTo>
                      <a:pt x="111" y="801"/>
                    </a:lnTo>
                    <a:lnTo>
                      <a:pt x="114" y="804"/>
                    </a:lnTo>
                    <a:lnTo>
                      <a:pt x="119" y="811"/>
                    </a:lnTo>
                    <a:lnTo>
                      <a:pt x="125" y="816"/>
                    </a:lnTo>
                    <a:lnTo>
                      <a:pt x="129" y="820"/>
                    </a:lnTo>
                    <a:lnTo>
                      <a:pt x="134" y="826"/>
                    </a:lnTo>
                    <a:lnTo>
                      <a:pt x="138" y="830"/>
                    </a:lnTo>
                    <a:lnTo>
                      <a:pt x="143" y="835"/>
                    </a:lnTo>
                    <a:lnTo>
                      <a:pt x="146" y="838"/>
                    </a:lnTo>
                    <a:lnTo>
                      <a:pt x="150" y="842"/>
                    </a:lnTo>
                    <a:lnTo>
                      <a:pt x="154" y="844"/>
                    </a:lnTo>
                    <a:lnTo>
                      <a:pt x="157" y="847"/>
                    </a:lnTo>
                    <a:lnTo>
                      <a:pt x="162" y="851"/>
                    </a:lnTo>
                    <a:lnTo>
                      <a:pt x="166" y="855"/>
                    </a:lnTo>
                    <a:lnTo>
                      <a:pt x="169" y="856"/>
                    </a:lnTo>
                    <a:lnTo>
                      <a:pt x="170" y="858"/>
                    </a:lnTo>
                    <a:lnTo>
                      <a:pt x="170" y="856"/>
                    </a:lnTo>
                    <a:lnTo>
                      <a:pt x="170" y="851"/>
                    </a:lnTo>
                    <a:lnTo>
                      <a:pt x="170" y="847"/>
                    </a:lnTo>
                    <a:lnTo>
                      <a:pt x="170" y="843"/>
                    </a:lnTo>
                    <a:lnTo>
                      <a:pt x="170" y="838"/>
                    </a:lnTo>
                    <a:lnTo>
                      <a:pt x="170" y="834"/>
                    </a:lnTo>
                    <a:lnTo>
                      <a:pt x="170" y="827"/>
                    </a:lnTo>
                    <a:lnTo>
                      <a:pt x="170" y="820"/>
                    </a:lnTo>
                    <a:lnTo>
                      <a:pt x="170" y="812"/>
                    </a:lnTo>
                    <a:lnTo>
                      <a:pt x="170" y="804"/>
                    </a:lnTo>
                    <a:lnTo>
                      <a:pt x="170" y="796"/>
                    </a:lnTo>
                    <a:lnTo>
                      <a:pt x="170" y="787"/>
                    </a:lnTo>
                    <a:lnTo>
                      <a:pt x="170" y="777"/>
                    </a:lnTo>
                    <a:lnTo>
                      <a:pt x="170" y="768"/>
                    </a:lnTo>
                    <a:lnTo>
                      <a:pt x="170" y="757"/>
                    </a:lnTo>
                    <a:lnTo>
                      <a:pt x="170" y="746"/>
                    </a:lnTo>
                    <a:lnTo>
                      <a:pt x="170" y="736"/>
                    </a:lnTo>
                    <a:lnTo>
                      <a:pt x="170" y="724"/>
                    </a:lnTo>
                    <a:lnTo>
                      <a:pt x="170" y="712"/>
                    </a:lnTo>
                    <a:lnTo>
                      <a:pt x="170" y="700"/>
                    </a:lnTo>
                    <a:lnTo>
                      <a:pt x="170" y="688"/>
                    </a:lnTo>
                    <a:lnTo>
                      <a:pt x="170" y="675"/>
                    </a:lnTo>
                    <a:lnTo>
                      <a:pt x="170" y="661"/>
                    </a:lnTo>
                    <a:lnTo>
                      <a:pt x="170" y="649"/>
                    </a:lnTo>
                    <a:lnTo>
                      <a:pt x="170" y="634"/>
                    </a:lnTo>
                    <a:lnTo>
                      <a:pt x="170" y="622"/>
                    </a:lnTo>
                    <a:lnTo>
                      <a:pt x="170" y="608"/>
                    </a:lnTo>
                    <a:lnTo>
                      <a:pt x="170" y="594"/>
                    </a:lnTo>
                    <a:lnTo>
                      <a:pt x="170" y="580"/>
                    </a:lnTo>
                    <a:lnTo>
                      <a:pt x="170" y="567"/>
                    </a:lnTo>
                    <a:lnTo>
                      <a:pt x="170" y="552"/>
                    </a:lnTo>
                    <a:lnTo>
                      <a:pt x="170" y="539"/>
                    </a:lnTo>
                    <a:lnTo>
                      <a:pt x="170" y="524"/>
                    </a:lnTo>
                    <a:lnTo>
                      <a:pt x="170" y="511"/>
                    </a:lnTo>
                    <a:lnTo>
                      <a:pt x="170" y="496"/>
                    </a:lnTo>
                    <a:lnTo>
                      <a:pt x="170" y="483"/>
                    </a:lnTo>
                    <a:lnTo>
                      <a:pt x="170" y="469"/>
                    </a:lnTo>
                    <a:lnTo>
                      <a:pt x="170" y="456"/>
                    </a:lnTo>
                    <a:lnTo>
                      <a:pt x="170" y="441"/>
                    </a:lnTo>
                    <a:lnTo>
                      <a:pt x="170" y="429"/>
                    </a:lnTo>
                    <a:lnTo>
                      <a:pt x="170" y="416"/>
                    </a:lnTo>
                    <a:lnTo>
                      <a:pt x="170" y="402"/>
                    </a:lnTo>
                    <a:lnTo>
                      <a:pt x="170" y="390"/>
                    </a:lnTo>
                    <a:lnTo>
                      <a:pt x="170" y="378"/>
                    </a:lnTo>
                    <a:lnTo>
                      <a:pt x="170" y="366"/>
                    </a:lnTo>
                    <a:lnTo>
                      <a:pt x="170" y="355"/>
                    </a:lnTo>
                    <a:lnTo>
                      <a:pt x="170" y="343"/>
                    </a:lnTo>
                    <a:lnTo>
                      <a:pt x="170" y="332"/>
                    </a:lnTo>
                    <a:lnTo>
                      <a:pt x="170" y="320"/>
                    </a:lnTo>
                    <a:lnTo>
                      <a:pt x="170" y="311"/>
                    </a:lnTo>
                    <a:lnTo>
                      <a:pt x="170" y="300"/>
                    </a:lnTo>
                    <a:lnTo>
                      <a:pt x="170" y="292"/>
                    </a:lnTo>
                    <a:lnTo>
                      <a:pt x="170" y="283"/>
                    </a:lnTo>
                    <a:lnTo>
                      <a:pt x="170" y="276"/>
                    </a:lnTo>
                    <a:lnTo>
                      <a:pt x="170" y="268"/>
                    </a:lnTo>
                    <a:lnTo>
                      <a:pt x="170" y="261"/>
                    </a:lnTo>
                    <a:lnTo>
                      <a:pt x="170" y="255"/>
                    </a:lnTo>
                    <a:lnTo>
                      <a:pt x="170" y="249"/>
                    </a:lnTo>
                    <a:lnTo>
                      <a:pt x="170" y="244"/>
                    </a:lnTo>
                    <a:lnTo>
                      <a:pt x="170" y="240"/>
                    </a:lnTo>
                    <a:lnTo>
                      <a:pt x="170" y="236"/>
                    </a:lnTo>
                    <a:lnTo>
                      <a:pt x="170" y="233"/>
                    </a:lnTo>
                    <a:lnTo>
                      <a:pt x="170" y="228"/>
                    </a:lnTo>
                    <a:lnTo>
                      <a:pt x="170" y="223"/>
                    </a:lnTo>
                    <a:lnTo>
                      <a:pt x="170" y="217"/>
                    </a:lnTo>
                    <a:lnTo>
                      <a:pt x="171" y="212"/>
                    </a:lnTo>
                    <a:lnTo>
                      <a:pt x="171" y="207"/>
                    </a:lnTo>
                    <a:lnTo>
                      <a:pt x="173" y="202"/>
                    </a:lnTo>
                    <a:lnTo>
                      <a:pt x="174" y="198"/>
                    </a:lnTo>
                    <a:lnTo>
                      <a:pt x="175" y="194"/>
                    </a:lnTo>
                    <a:lnTo>
                      <a:pt x="177" y="190"/>
                    </a:lnTo>
                    <a:lnTo>
                      <a:pt x="178" y="186"/>
                    </a:lnTo>
                    <a:lnTo>
                      <a:pt x="180" y="182"/>
                    </a:lnTo>
                    <a:lnTo>
                      <a:pt x="181" y="178"/>
                    </a:lnTo>
                    <a:lnTo>
                      <a:pt x="184" y="176"/>
                    </a:lnTo>
                    <a:lnTo>
                      <a:pt x="185" y="172"/>
                    </a:lnTo>
                    <a:lnTo>
                      <a:pt x="188" y="169"/>
                    </a:lnTo>
                    <a:lnTo>
                      <a:pt x="190" y="166"/>
                    </a:lnTo>
                    <a:lnTo>
                      <a:pt x="194" y="160"/>
                    </a:lnTo>
                    <a:lnTo>
                      <a:pt x="200" y="156"/>
                    </a:lnTo>
                    <a:lnTo>
                      <a:pt x="205" y="150"/>
                    </a:lnTo>
                    <a:lnTo>
                      <a:pt x="212" y="146"/>
                    </a:lnTo>
                    <a:lnTo>
                      <a:pt x="217" y="144"/>
                    </a:lnTo>
                    <a:lnTo>
                      <a:pt x="224" y="141"/>
                    </a:lnTo>
                    <a:lnTo>
                      <a:pt x="226" y="140"/>
                    </a:lnTo>
                    <a:lnTo>
                      <a:pt x="230" y="138"/>
                    </a:lnTo>
                    <a:lnTo>
                      <a:pt x="233" y="138"/>
                    </a:lnTo>
                    <a:lnTo>
                      <a:pt x="237" y="138"/>
                    </a:lnTo>
                    <a:lnTo>
                      <a:pt x="240" y="137"/>
                    </a:lnTo>
                    <a:lnTo>
                      <a:pt x="245" y="135"/>
                    </a:lnTo>
                    <a:lnTo>
                      <a:pt x="249" y="135"/>
                    </a:lnTo>
                    <a:lnTo>
                      <a:pt x="255" y="135"/>
                    </a:lnTo>
                    <a:lnTo>
                      <a:pt x="260" y="134"/>
                    </a:lnTo>
                    <a:lnTo>
                      <a:pt x="267" y="134"/>
                    </a:lnTo>
                    <a:lnTo>
                      <a:pt x="271" y="133"/>
                    </a:lnTo>
                    <a:lnTo>
                      <a:pt x="273" y="133"/>
                    </a:lnTo>
                    <a:lnTo>
                      <a:pt x="277" y="133"/>
                    </a:lnTo>
                    <a:lnTo>
                      <a:pt x="281" y="133"/>
                    </a:lnTo>
                    <a:lnTo>
                      <a:pt x="284" y="133"/>
                    </a:lnTo>
                    <a:lnTo>
                      <a:pt x="288" y="133"/>
                    </a:lnTo>
                    <a:lnTo>
                      <a:pt x="292" y="131"/>
                    </a:lnTo>
                    <a:lnTo>
                      <a:pt x="295" y="131"/>
                    </a:lnTo>
                    <a:lnTo>
                      <a:pt x="299" y="131"/>
                    </a:lnTo>
                    <a:lnTo>
                      <a:pt x="303" y="131"/>
                    </a:lnTo>
                    <a:lnTo>
                      <a:pt x="307" y="131"/>
                    </a:lnTo>
                    <a:lnTo>
                      <a:pt x="311" y="131"/>
                    </a:lnTo>
                    <a:lnTo>
                      <a:pt x="314" y="130"/>
                    </a:lnTo>
                    <a:lnTo>
                      <a:pt x="318" y="130"/>
                    </a:lnTo>
                    <a:lnTo>
                      <a:pt x="323" y="130"/>
                    </a:lnTo>
                    <a:lnTo>
                      <a:pt x="327" y="130"/>
                    </a:lnTo>
                    <a:lnTo>
                      <a:pt x="330" y="130"/>
                    </a:lnTo>
                    <a:lnTo>
                      <a:pt x="334" y="130"/>
                    </a:lnTo>
                    <a:lnTo>
                      <a:pt x="338" y="130"/>
                    </a:lnTo>
                    <a:lnTo>
                      <a:pt x="343" y="130"/>
                    </a:lnTo>
                    <a:lnTo>
                      <a:pt x="346" y="130"/>
                    </a:lnTo>
                    <a:lnTo>
                      <a:pt x="350" y="130"/>
                    </a:lnTo>
                    <a:lnTo>
                      <a:pt x="352" y="130"/>
                    </a:lnTo>
                    <a:lnTo>
                      <a:pt x="358" y="130"/>
                    </a:lnTo>
                    <a:lnTo>
                      <a:pt x="361" y="130"/>
                    </a:lnTo>
                    <a:lnTo>
                      <a:pt x="365" y="130"/>
                    </a:lnTo>
                    <a:lnTo>
                      <a:pt x="369" y="130"/>
                    </a:lnTo>
                    <a:lnTo>
                      <a:pt x="373" y="130"/>
                    </a:lnTo>
                    <a:lnTo>
                      <a:pt x="375" y="130"/>
                    </a:lnTo>
                    <a:lnTo>
                      <a:pt x="378" y="130"/>
                    </a:lnTo>
                    <a:lnTo>
                      <a:pt x="382" y="130"/>
                    </a:lnTo>
                    <a:lnTo>
                      <a:pt x="386" y="130"/>
                    </a:lnTo>
                    <a:lnTo>
                      <a:pt x="391" y="130"/>
                    </a:lnTo>
                    <a:lnTo>
                      <a:pt x="398" y="130"/>
                    </a:lnTo>
                    <a:lnTo>
                      <a:pt x="402" y="130"/>
                    </a:lnTo>
                    <a:lnTo>
                      <a:pt x="407" y="130"/>
                    </a:lnTo>
                    <a:lnTo>
                      <a:pt x="410" y="130"/>
                    </a:lnTo>
                    <a:lnTo>
                      <a:pt x="414" y="130"/>
                    </a:lnTo>
                    <a:lnTo>
                      <a:pt x="418" y="130"/>
                    </a:lnTo>
                    <a:lnTo>
                      <a:pt x="420" y="130"/>
                    </a:lnTo>
                    <a:lnTo>
                      <a:pt x="421" y="130"/>
                    </a:lnTo>
                    <a:lnTo>
                      <a:pt x="422" y="130"/>
                    </a:lnTo>
                    <a:lnTo>
                      <a:pt x="422" y="91"/>
                    </a:lnTo>
                    <a:lnTo>
                      <a:pt x="422" y="90"/>
                    </a:lnTo>
                    <a:lnTo>
                      <a:pt x="426" y="89"/>
                    </a:lnTo>
                    <a:lnTo>
                      <a:pt x="428" y="87"/>
                    </a:lnTo>
                    <a:lnTo>
                      <a:pt x="432" y="86"/>
                    </a:lnTo>
                    <a:lnTo>
                      <a:pt x="434" y="85"/>
                    </a:lnTo>
                    <a:lnTo>
                      <a:pt x="438" y="83"/>
                    </a:lnTo>
                    <a:lnTo>
                      <a:pt x="442" y="82"/>
                    </a:lnTo>
                    <a:lnTo>
                      <a:pt x="448" y="79"/>
                    </a:lnTo>
                    <a:lnTo>
                      <a:pt x="452" y="78"/>
                    </a:lnTo>
                    <a:lnTo>
                      <a:pt x="458" y="77"/>
                    </a:lnTo>
                    <a:lnTo>
                      <a:pt x="464" y="74"/>
                    </a:lnTo>
                    <a:lnTo>
                      <a:pt x="470" y="73"/>
                    </a:lnTo>
                    <a:lnTo>
                      <a:pt x="473" y="71"/>
                    </a:lnTo>
                    <a:lnTo>
                      <a:pt x="476" y="70"/>
                    </a:lnTo>
                    <a:lnTo>
                      <a:pt x="480" y="68"/>
                    </a:lnTo>
                    <a:lnTo>
                      <a:pt x="484" y="68"/>
                    </a:lnTo>
                    <a:lnTo>
                      <a:pt x="487" y="67"/>
                    </a:lnTo>
                    <a:lnTo>
                      <a:pt x="491" y="66"/>
                    </a:lnTo>
                    <a:lnTo>
                      <a:pt x="493" y="64"/>
                    </a:lnTo>
                    <a:lnTo>
                      <a:pt x="497" y="63"/>
                    </a:lnTo>
                    <a:lnTo>
                      <a:pt x="501" y="63"/>
                    </a:lnTo>
                    <a:lnTo>
                      <a:pt x="505" y="62"/>
                    </a:lnTo>
                    <a:lnTo>
                      <a:pt x="509" y="60"/>
                    </a:lnTo>
                    <a:lnTo>
                      <a:pt x="513" y="59"/>
                    </a:lnTo>
                    <a:lnTo>
                      <a:pt x="516" y="58"/>
                    </a:lnTo>
                    <a:lnTo>
                      <a:pt x="521" y="58"/>
                    </a:lnTo>
                    <a:lnTo>
                      <a:pt x="525" y="56"/>
                    </a:lnTo>
                    <a:lnTo>
                      <a:pt x="529" y="55"/>
                    </a:lnTo>
                    <a:lnTo>
                      <a:pt x="534" y="54"/>
                    </a:lnTo>
                    <a:lnTo>
                      <a:pt x="538" y="54"/>
                    </a:lnTo>
                    <a:lnTo>
                      <a:pt x="542" y="52"/>
                    </a:lnTo>
                    <a:lnTo>
                      <a:pt x="547" y="52"/>
                    </a:lnTo>
                    <a:lnTo>
                      <a:pt x="551" y="51"/>
                    </a:lnTo>
                    <a:lnTo>
                      <a:pt x="555" y="50"/>
                    </a:lnTo>
                    <a:lnTo>
                      <a:pt x="559" y="48"/>
                    </a:lnTo>
                    <a:lnTo>
                      <a:pt x="564" y="48"/>
                    </a:lnTo>
                    <a:lnTo>
                      <a:pt x="568" y="47"/>
                    </a:lnTo>
                    <a:lnTo>
                      <a:pt x="572" y="47"/>
                    </a:lnTo>
                    <a:lnTo>
                      <a:pt x="576" y="46"/>
                    </a:lnTo>
                    <a:lnTo>
                      <a:pt x="582" y="46"/>
                    </a:lnTo>
                    <a:lnTo>
                      <a:pt x="587" y="44"/>
                    </a:lnTo>
                    <a:lnTo>
                      <a:pt x="591" y="44"/>
                    </a:lnTo>
                    <a:lnTo>
                      <a:pt x="597" y="43"/>
                    </a:lnTo>
                    <a:lnTo>
                      <a:pt x="601" y="43"/>
                    </a:lnTo>
                    <a:lnTo>
                      <a:pt x="605" y="43"/>
                    </a:lnTo>
                    <a:lnTo>
                      <a:pt x="610" y="43"/>
                    </a:lnTo>
                    <a:lnTo>
                      <a:pt x="614" y="43"/>
                    </a:lnTo>
                    <a:lnTo>
                      <a:pt x="619" y="43"/>
                    </a:lnTo>
                    <a:lnTo>
                      <a:pt x="623" y="43"/>
                    </a:lnTo>
                    <a:lnTo>
                      <a:pt x="627" y="43"/>
                    </a:lnTo>
                    <a:lnTo>
                      <a:pt x="633" y="42"/>
                    </a:lnTo>
                    <a:lnTo>
                      <a:pt x="637" y="42"/>
                    </a:lnTo>
                    <a:lnTo>
                      <a:pt x="641" y="42"/>
                    </a:lnTo>
                    <a:lnTo>
                      <a:pt x="646" y="42"/>
                    </a:lnTo>
                    <a:lnTo>
                      <a:pt x="650" y="42"/>
                    </a:lnTo>
                    <a:lnTo>
                      <a:pt x="654" y="42"/>
                    </a:lnTo>
                    <a:lnTo>
                      <a:pt x="658" y="42"/>
                    </a:lnTo>
                    <a:lnTo>
                      <a:pt x="664" y="42"/>
                    </a:lnTo>
                    <a:lnTo>
                      <a:pt x="668" y="42"/>
                    </a:lnTo>
                    <a:lnTo>
                      <a:pt x="672" y="42"/>
                    </a:lnTo>
                    <a:lnTo>
                      <a:pt x="676" y="42"/>
                    </a:lnTo>
                    <a:lnTo>
                      <a:pt x="680" y="42"/>
                    </a:lnTo>
                    <a:lnTo>
                      <a:pt x="684" y="42"/>
                    </a:lnTo>
                    <a:lnTo>
                      <a:pt x="689" y="43"/>
                    </a:lnTo>
                    <a:lnTo>
                      <a:pt x="692" y="43"/>
                    </a:lnTo>
                    <a:lnTo>
                      <a:pt x="696" y="43"/>
                    </a:lnTo>
                    <a:lnTo>
                      <a:pt x="700" y="43"/>
                    </a:lnTo>
                    <a:lnTo>
                      <a:pt x="704" y="43"/>
                    </a:lnTo>
                    <a:lnTo>
                      <a:pt x="708" y="43"/>
                    </a:lnTo>
                    <a:lnTo>
                      <a:pt x="712" y="43"/>
                    </a:lnTo>
                    <a:lnTo>
                      <a:pt x="715" y="43"/>
                    </a:lnTo>
                    <a:lnTo>
                      <a:pt x="720" y="43"/>
                    </a:lnTo>
                    <a:lnTo>
                      <a:pt x="723" y="43"/>
                    </a:lnTo>
                    <a:lnTo>
                      <a:pt x="725" y="43"/>
                    </a:lnTo>
                    <a:lnTo>
                      <a:pt x="729" y="43"/>
                    </a:lnTo>
                    <a:lnTo>
                      <a:pt x="733" y="44"/>
                    </a:lnTo>
                    <a:lnTo>
                      <a:pt x="736" y="44"/>
                    </a:lnTo>
                    <a:lnTo>
                      <a:pt x="740" y="44"/>
                    </a:lnTo>
                    <a:lnTo>
                      <a:pt x="743" y="46"/>
                    </a:lnTo>
                    <a:lnTo>
                      <a:pt x="747" y="46"/>
                    </a:lnTo>
                    <a:lnTo>
                      <a:pt x="752" y="46"/>
                    </a:lnTo>
                    <a:lnTo>
                      <a:pt x="757" y="47"/>
                    </a:lnTo>
                    <a:lnTo>
                      <a:pt x="763" y="47"/>
                    </a:lnTo>
                    <a:lnTo>
                      <a:pt x="770" y="47"/>
                    </a:lnTo>
                    <a:lnTo>
                      <a:pt x="774" y="47"/>
                    </a:lnTo>
                    <a:lnTo>
                      <a:pt x="778" y="48"/>
                    </a:lnTo>
                    <a:lnTo>
                      <a:pt x="782" y="48"/>
                    </a:lnTo>
                    <a:lnTo>
                      <a:pt x="786" y="50"/>
                    </a:lnTo>
                    <a:lnTo>
                      <a:pt x="790" y="50"/>
                    </a:lnTo>
                    <a:lnTo>
                      <a:pt x="792" y="50"/>
                    </a:lnTo>
                    <a:lnTo>
                      <a:pt x="795" y="50"/>
                    </a:lnTo>
                    <a:lnTo>
                      <a:pt x="796" y="51"/>
                    </a:lnTo>
                    <a:lnTo>
                      <a:pt x="800" y="51"/>
                    </a:lnTo>
                    <a:lnTo>
                      <a:pt x="800" y="52"/>
                    </a:lnTo>
                    <a:lnTo>
                      <a:pt x="794" y="12"/>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78" name="Freeform 78">
                <a:extLst>
                  <a:ext uri="{FF2B5EF4-FFF2-40B4-BE49-F238E27FC236}">
                    <a16:creationId xmlns:a16="http://schemas.microsoft.com/office/drawing/2014/main" id="{23A9ABA9-CF36-4D50-B1E7-4AF00A8CAC8B}"/>
                  </a:ext>
                </a:extLst>
              </p:cNvPr>
              <p:cNvSpPr>
                <a:spLocks/>
              </p:cNvSpPr>
              <p:nvPr/>
            </p:nvSpPr>
            <p:spPr bwMode="auto">
              <a:xfrm>
                <a:off x="3691" y="845"/>
                <a:ext cx="224" cy="785"/>
              </a:xfrm>
              <a:custGeom>
                <a:avLst/>
                <a:gdLst>
                  <a:gd name="T0" fmla="*/ 29 w 200"/>
                  <a:gd name="T1" fmla="*/ 18 h 697"/>
                  <a:gd name="T2" fmla="*/ 85 w 200"/>
                  <a:gd name="T3" fmla="*/ 54 h 697"/>
                  <a:gd name="T4" fmla="*/ 125 w 200"/>
                  <a:gd name="T5" fmla="*/ 87 h 697"/>
                  <a:gd name="T6" fmla="*/ 170 w 200"/>
                  <a:gd name="T7" fmla="*/ 125 h 697"/>
                  <a:gd name="T8" fmla="*/ 218 w 200"/>
                  <a:gd name="T9" fmla="*/ 167 h 697"/>
                  <a:gd name="T10" fmla="*/ 268 w 200"/>
                  <a:gd name="T11" fmla="*/ 223 h 697"/>
                  <a:gd name="T12" fmla="*/ 314 w 200"/>
                  <a:gd name="T13" fmla="*/ 288 h 697"/>
                  <a:gd name="T14" fmla="*/ 366 w 200"/>
                  <a:gd name="T15" fmla="*/ 352 h 697"/>
                  <a:gd name="T16" fmla="*/ 415 w 200"/>
                  <a:gd name="T17" fmla="*/ 436 h 697"/>
                  <a:gd name="T18" fmla="*/ 466 w 200"/>
                  <a:gd name="T19" fmla="*/ 526 h 697"/>
                  <a:gd name="T20" fmla="*/ 507 w 200"/>
                  <a:gd name="T21" fmla="*/ 617 h 697"/>
                  <a:gd name="T22" fmla="*/ 540 w 200"/>
                  <a:gd name="T23" fmla="*/ 724 h 697"/>
                  <a:gd name="T24" fmla="*/ 564 w 200"/>
                  <a:gd name="T25" fmla="*/ 844 h 697"/>
                  <a:gd name="T26" fmla="*/ 588 w 200"/>
                  <a:gd name="T27" fmla="*/ 968 h 697"/>
                  <a:gd name="T28" fmla="*/ 598 w 200"/>
                  <a:gd name="T29" fmla="*/ 1099 h 697"/>
                  <a:gd name="T30" fmla="*/ 599 w 200"/>
                  <a:gd name="T31" fmla="*/ 1215 h 697"/>
                  <a:gd name="T32" fmla="*/ 596 w 200"/>
                  <a:gd name="T33" fmla="*/ 1325 h 697"/>
                  <a:gd name="T34" fmla="*/ 579 w 200"/>
                  <a:gd name="T35" fmla="*/ 1433 h 697"/>
                  <a:gd name="T36" fmla="*/ 562 w 200"/>
                  <a:gd name="T37" fmla="*/ 1528 h 697"/>
                  <a:gd name="T38" fmla="*/ 538 w 200"/>
                  <a:gd name="T39" fmla="*/ 1616 h 697"/>
                  <a:gd name="T40" fmla="*/ 512 w 200"/>
                  <a:gd name="T41" fmla="*/ 1695 h 697"/>
                  <a:gd name="T42" fmla="*/ 481 w 200"/>
                  <a:gd name="T43" fmla="*/ 1774 h 697"/>
                  <a:gd name="T44" fmla="*/ 453 w 200"/>
                  <a:gd name="T45" fmla="*/ 1840 h 697"/>
                  <a:gd name="T46" fmla="*/ 421 w 200"/>
                  <a:gd name="T47" fmla="*/ 1890 h 697"/>
                  <a:gd name="T48" fmla="*/ 397 w 200"/>
                  <a:gd name="T49" fmla="*/ 1945 h 697"/>
                  <a:gd name="T50" fmla="*/ 365 w 200"/>
                  <a:gd name="T51" fmla="*/ 1993 h 697"/>
                  <a:gd name="T52" fmla="*/ 325 w 200"/>
                  <a:gd name="T53" fmla="*/ 2042 h 697"/>
                  <a:gd name="T54" fmla="*/ 184 w 200"/>
                  <a:gd name="T55" fmla="*/ 2019 h 697"/>
                  <a:gd name="T56" fmla="*/ 184 w 200"/>
                  <a:gd name="T57" fmla="*/ 1986 h 697"/>
                  <a:gd name="T58" fmla="*/ 188 w 200"/>
                  <a:gd name="T59" fmla="*/ 1940 h 697"/>
                  <a:gd name="T60" fmla="*/ 202 w 200"/>
                  <a:gd name="T61" fmla="*/ 1866 h 697"/>
                  <a:gd name="T62" fmla="*/ 212 w 200"/>
                  <a:gd name="T63" fmla="*/ 1776 h 697"/>
                  <a:gd name="T64" fmla="*/ 225 w 200"/>
                  <a:gd name="T65" fmla="*/ 1676 h 697"/>
                  <a:gd name="T66" fmla="*/ 240 w 200"/>
                  <a:gd name="T67" fmla="*/ 1562 h 697"/>
                  <a:gd name="T68" fmla="*/ 253 w 200"/>
                  <a:gd name="T69" fmla="*/ 1438 h 697"/>
                  <a:gd name="T70" fmla="*/ 268 w 200"/>
                  <a:gd name="T71" fmla="*/ 1317 h 697"/>
                  <a:gd name="T72" fmla="*/ 278 w 200"/>
                  <a:gd name="T73" fmla="*/ 1186 h 697"/>
                  <a:gd name="T74" fmla="*/ 287 w 200"/>
                  <a:gd name="T75" fmla="*/ 1060 h 697"/>
                  <a:gd name="T76" fmla="*/ 293 w 200"/>
                  <a:gd name="T77" fmla="*/ 939 h 697"/>
                  <a:gd name="T78" fmla="*/ 303 w 200"/>
                  <a:gd name="T79" fmla="*/ 828 h 697"/>
                  <a:gd name="T80" fmla="*/ 303 w 200"/>
                  <a:gd name="T81" fmla="*/ 724 h 697"/>
                  <a:gd name="T82" fmla="*/ 302 w 200"/>
                  <a:gd name="T83" fmla="*/ 638 h 697"/>
                  <a:gd name="T84" fmla="*/ 293 w 200"/>
                  <a:gd name="T85" fmla="*/ 569 h 697"/>
                  <a:gd name="T86" fmla="*/ 278 w 200"/>
                  <a:gd name="T87" fmla="*/ 515 h 697"/>
                  <a:gd name="T88" fmla="*/ 266 w 200"/>
                  <a:gd name="T89" fmla="*/ 469 h 697"/>
                  <a:gd name="T90" fmla="*/ 245 w 200"/>
                  <a:gd name="T91" fmla="*/ 416 h 697"/>
                  <a:gd name="T92" fmla="*/ 218 w 200"/>
                  <a:gd name="T93" fmla="*/ 369 h 697"/>
                  <a:gd name="T94" fmla="*/ 199 w 200"/>
                  <a:gd name="T95" fmla="*/ 325 h 697"/>
                  <a:gd name="T96" fmla="*/ 176 w 200"/>
                  <a:gd name="T97" fmla="*/ 273 h 697"/>
                  <a:gd name="T98" fmla="*/ 150 w 200"/>
                  <a:gd name="T99" fmla="*/ 236 h 697"/>
                  <a:gd name="T100" fmla="*/ 125 w 200"/>
                  <a:gd name="T101" fmla="*/ 189 h 697"/>
                  <a:gd name="T102" fmla="*/ 101 w 200"/>
                  <a:gd name="T103" fmla="*/ 149 h 697"/>
                  <a:gd name="T104" fmla="*/ 68 w 200"/>
                  <a:gd name="T105" fmla="*/ 101 h 697"/>
                  <a:gd name="T106" fmla="*/ 33 w 200"/>
                  <a:gd name="T107" fmla="*/ 48 h 697"/>
                  <a:gd name="T108" fmla="*/ 3 w 200"/>
                  <a:gd name="T109" fmla="*/ 14 h 6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
                  <a:gd name="T166" fmla="*/ 0 h 697"/>
                  <a:gd name="T167" fmla="*/ 200 w 200"/>
                  <a:gd name="T168" fmla="*/ 697 h 6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 h="697">
                    <a:moveTo>
                      <a:pt x="0" y="0"/>
                    </a:moveTo>
                    <a:lnTo>
                      <a:pt x="2" y="0"/>
                    </a:lnTo>
                    <a:lnTo>
                      <a:pt x="7" y="4"/>
                    </a:lnTo>
                    <a:lnTo>
                      <a:pt x="10" y="6"/>
                    </a:lnTo>
                    <a:lnTo>
                      <a:pt x="15" y="9"/>
                    </a:lnTo>
                    <a:lnTo>
                      <a:pt x="19" y="13"/>
                    </a:lnTo>
                    <a:lnTo>
                      <a:pt x="26" y="17"/>
                    </a:lnTo>
                    <a:lnTo>
                      <a:pt x="27" y="19"/>
                    </a:lnTo>
                    <a:lnTo>
                      <a:pt x="31" y="21"/>
                    </a:lnTo>
                    <a:lnTo>
                      <a:pt x="34" y="23"/>
                    </a:lnTo>
                    <a:lnTo>
                      <a:pt x="38" y="26"/>
                    </a:lnTo>
                    <a:lnTo>
                      <a:pt x="42" y="29"/>
                    </a:lnTo>
                    <a:lnTo>
                      <a:pt x="45" y="31"/>
                    </a:lnTo>
                    <a:lnTo>
                      <a:pt x="49" y="35"/>
                    </a:lnTo>
                    <a:lnTo>
                      <a:pt x="53" y="39"/>
                    </a:lnTo>
                    <a:lnTo>
                      <a:pt x="57" y="42"/>
                    </a:lnTo>
                    <a:lnTo>
                      <a:pt x="59" y="45"/>
                    </a:lnTo>
                    <a:lnTo>
                      <a:pt x="63" y="49"/>
                    </a:lnTo>
                    <a:lnTo>
                      <a:pt x="67" y="53"/>
                    </a:lnTo>
                    <a:lnTo>
                      <a:pt x="73" y="57"/>
                    </a:lnTo>
                    <a:lnTo>
                      <a:pt x="77" y="62"/>
                    </a:lnTo>
                    <a:lnTo>
                      <a:pt x="81" y="66"/>
                    </a:lnTo>
                    <a:lnTo>
                      <a:pt x="85" y="71"/>
                    </a:lnTo>
                    <a:lnTo>
                      <a:pt x="89" y="75"/>
                    </a:lnTo>
                    <a:lnTo>
                      <a:pt x="93" y="81"/>
                    </a:lnTo>
                    <a:lnTo>
                      <a:pt x="97" y="86"/>
                    </a:lnTo>
                    <a:lnTo>
                      <a:pt x="102" y="92"/>
                    </a:lnTo>
                    <a:lnTo>
                      <a:pt x="105" y="97"/>
                    </a:lnTo>
                    <a:lnTo>
                      <a:pt x="110" y="102"/>
                    </a:lnTo>
                    <a:lnTo>
                      <a:pt x="114" y="108"/>
                    </a:lnTo>
                    <a:lnTo>
                      <a:pt x="118" y="114"/>
                    </a:lnTo>
                    <a:lnTo>
                      <a:pt x="122" y="120"/>
                    </a:lnTo>
                    <a:lnTo>
                      <a:pt x="126" y="126"/>
                    </a:lnTo>
                    <a:lnTo>
                      <a:pt x="130" y="133"/>
                    </a:lnTo>
                    <a:lnTo>
                      <a:pt x="134" y="140"/>
                    </a:lnTo>
                    <a:lnTo>
                      <a:pt x="139" y="148"/>
                    </a:lnTo>
                    <a:lnTo>
                      <a:pt x="143" y="155"/>
                    </a:lnTo>
                    <a:lnTo>
                      <a:pt x="147" y="161"/>
                    </a:lnTo>
                    <a:lnTo>
                      <a:pt x="151" y="169"/>
                    </a:lnTo>
                    <a:lnTo>
                      <a:pt x="155" y="177"/>
                    </a:lnTo>
                    <a:lnTo>
                      <a:pt x="157" y="185"/>
                    </a:lnTo>
                    <a:lnTo>
                      <a:pt x="161" y="193"/>
                    </a:lnTo>
                    <a:lnTo>
                      <a:pt x="165" y="201"/>
                    </a:lnTo>
                    <a:lnTo>
                      <a:pt x="168" y="209"/>
                    </a:lnTo>
                    <a:lnTo>
                      <a:pt x="171" y="219"/>
                    </a:lnTo>
                    <a:lnTo>
                      <a:pt x="173" y="228"/>
                    </a:lnTo>
                    <a:lnTo>
                      <a:pt x="177" y="238"/>
                    </a:lnTo>
                    <a:lnTo>
                      <a:pt x="180" y="246"/>
                    </a:lnTo>
                    <a:lnTo>
                      <a:pt x="181" y="256"/>
                    </a:lnTo>
                    <a:lnTo>
                      <a:pt x="184" y="266"/>
                    </a:lnTo>
                    <a:lnTo>
                      <a:pt x="187" y="276"/>
                    </a:lnTo>
                    <a:lnTo>
                      <a:pt x="188" y="286"/>
                    </a:lnTo>
                    <a:lnTo>
                      <a:pt x="191" y="297"/>
                    </a:lnTo>
                    <a:lnTo>
                      <a:pt x="192" y="307"/>
                    </a:lnTo>
                    <a:lnTo>
                      <a:pt x="195" y="318"/>
                    </a:lnTo>
                    <a:lnTo>
                      <a:pt x="196" y="329"/>
                    </a:lnTo>
                    <a:lnTo>
                      <a:pt x="196" y="339"/>
                    </a:lnTo>
                    <a:lnTo>
                      <a:pt x="198" y="350"/>
                    </a:lnTo>
                    <a:lnTo>
                      <a:pt x="199" y="361"/>
                    </a:lnTo>
                    <a:lnTo>
                      <a:pt x="199" y="372"/>
                    </a:lnTo>
                    <a:lnTo>
                      <a:pt x="200" y="381"/>
                    </a:lnTo>
                    <a:lnTo>
                      <a:pt x="200" y="392"/>
                    </a:lnTo>
                    <a:lnTo>
                      <a:pt x="200" y="402"/>
                    </a:lnTo>
                    <a:lnTo>
                      <a:pt x="200" y="412"/>
                    </a:lnTo>
                    <a:lnTo>
                      <a:pt x="200" y="421"/>
                    </a:lnTo>
                    <a:lnTo>
                      <a:pt x="199" y="431"/>
                    </a:lnTo>
                    <a:lnTo>
                      <a:pt x="199" y="441"/>
                    </a:lnTo>
                    <a:lnTo>
                      <a:pt x="198" y="449"/>
                    </a:lnTo>
                    <a:lnTo>
                      <a:pt x="196" y="459"/>
                    </a:lnTo>
                    <a:lnTo>
                      <a:pt x="196" y="467"/>
                    </a:lnTo>
                    <a:lnTo>
                      <a:pt x="195" y="477"/>
                    </a:lnTo>
                    <a:lnTo>
                      <a:pt x="193" y="486"/>
                    </a:lnTo>
                    <a:lnTo>
                      <a:pt x="191" y="494"/>
                    </a:lnTo>
                    <a:lnTo>
                      <a:pt x="189" y="502"/>
                    </a:lnTo>
                    <a:lnTo>
                      <a:pt x="188" y="510"/>
                    </a:lnTo>
                    <a:lnTo>
                      <a:pt x="187" y="518"/>
                    </a:lnTo>
                    <a:lnTo>
                      <a:pt x="185" y="526"/>
                    </a:lnTo>
                    <a:lnTo>
                      <a:pt x="183" y="534"/>
                    </a:lnTo>
                    <a:lnTo>
                      <a:pt x="181" y="542"/>
                    </a:lnTo>
                    <a:lnTo>
                      <a:pt x="179" y="548"/>
                    </a:lnTo>
                    <a:lnTo>
                      <a:pt x="176" y="555"/>
                    </a:lnTo>
                    <a:lnTo>
                      <a:pt x="175" y="562"/>
                    </a:lnTo>
                    <a:lnTo>
                      <a:pt x="172" y="570"/>
                    </a:lnTo>
                    <a:lnTo>
                      <a:pt x="171" y="575"/>
                    </a:lnTo>
                    <a:lnTo>
                      <a:pt x="168" y="583"/>
                    </a:lnTo>
                    <a:lnTo>
                      <a:pt x="165" y="590"/>
                    </a:lnTo>
                    <a:lnTo>
                      <a:pt x="164" y="595"/>
                    </a:lnTo>
                    <a:lnTo>
                      <a:pt x="160" y="601"/>
                    </a:lnTo>
                    <a:lnTo>
                      <a:pt x="159" y="607"/>
                    </a:lnTo>
                    <a:lnTo>
                      <a:pt x="155" y="613"/>
                    </a:lnTo>
                    <a:lnTo>
                      <a:pt x="153" y="618"/>
                    </a:lnTo>
                    <a:lnTo>
                      <a:pt x="151" y="624"/>
                    </a:lnTo>
                    <a:lnTo>
                      <a:pt x="148" y="629"/>
                    </a:lnTo>
                    <a:lnTo>
                      <a:pt x="145" y="633"/>
                    </a:lnTo>
                    <a:lnTo>
                      <a:pt x="144" y="638"/>
                    </a:lnTo>
                    <a:lnTo>
                      <a:pt x="140" y="642"/>
                    </a:lnTo>
                    <a:lnTo>
                      <a:pt x="139" y="646"/>
                    </a:lnTo>
                    <a:lnTo>
                      <a:pt x="136" y="652"/>
                    </a:lnTo>
                    <a:lnTo>
                      <a:pt x="134" y="656"/>
                    </a:lnTo>
                    <a:lnTo>
                      <a:pt x="132" y="660"/>
                    </a:lnTo>
                    <a:lnTo>
                      <a:pt x="129" y="662"/>
                    </a:lnTo>
                    <a:lnTo>
                      <a:pt x="128" y="666"/>
                    </a:lnTo>
                    <a:lnTo>
                      <a:pt x="125" y="670"/>
                    </a:lnTo>
                    <a:lnTo>
                      <a:pt x="121" y="676"/>
                    </a:lnTo>
                    <a:lnTo>
                      <a:pt x="117" y="681"/>
                    </a:lnTo>
                    <a:lnTo>
                      <a:pt x="114" y="685"/>
                    </a:lnTo>
                    <a:lnTo>
                      <a:pt x="112" y="689"/>
                    </a:lnTo>
                    <a:lnTo>
                      <a:pt x="109" y="693"/>
                    </a:lnTo>
                    <a:lnTo>
                      <a:pt x="109" y="695"/>
                    </a:lnTo>
                    <a:lnTo>
                      <a:pt x="108" y="696"/>
                    </a:lnTo>
                    <a:lnTo>
                      <a:pt x="108" y="697"/>
                    </a:lnTo>
                    <a:lnTo>
                      <a:pt x="61" y="685"/>
                    </a:lnTo>
                    <a:lnTo>
                      <a:pt x="61" y="684"/>
                    </a:lnTo>
                    <a:lnTo>
                      <a:pt x="61" y="681"/>
                    </a:lnTo>
                    <a:lnTo>
                      <a:pt x="61" y="677"/>
                    </a:lnTo>
                    <a:lnTo>
                      <a:pt x="61" y="674"/>
                    </a:lnTo>
                    <a:lnTo>
                      <a:pt x="62" y="670"/>
                    </a:lnTo>
                    <a:lnTo>
                      <a:pt x="62" y="668"/>
                    </a:lnTo>
                    <a:lnTo>
                      <a:pt x="62" y="662"/>
                    </a:lnTo>
                    <a:lnTo>
                      <a:pt x="63" y="657"/>
                    </a:lnTo>
                    <a:lnTo>
                      <a:pt x="63" y="652"/>
                    </a:lnTo>
                    <a:lnTo>
                      <a:pt x="65" y="646"/>
                    </a:lnTo>
                    <a:lnTo>
                      <a:pt x="66" y="640"/>
                    </a:lnTo>
                    <a:lnTo>
                      <a:pt x="67" y="633"/>
                    </a:lnTo>
                    <a:lnTo>
                      <a:pt x="67" y="626"/>
                    </a:lnTo>
                    <a:lnTo>
                      <a:pt x="69" y="619"/>
                    </a:lnTo>
                    <a:lnTo>
                      <a:pt x="70" y="610"/>
                    </a:lnTo>
                    <a:lnTo>
                      <a:pt x="71" y="603"/>
                    </a:lnTo>
                    <a:lnTo>
                      <a:pt x="71" y="594"/>
                    </a:lnTo>
                    <a:lnTo>
                      <a:pt x="73" y="586"/>
                    </a:lnTo>
                    <a:lnTo>
                      <a:pt x="73" y="577"/>
                    </a:lnTo>
                    <a:lnTo>
                      <a:pt x="75" y="569"/>
                    </a:lnTo>
                    <a:lnTo>
                      <a:pt x="75" y="559"/>
                    </a:lnTo>
                    <a:lnTo>
                      <a:pt x="78" y="550"/>
                    </a:lnTo>
                    <a:lnTo>
                      <a:pt x="78" y="539"/>
                    </a:lnTo>
                    <a:lnTo>
                      <a:pt x="80" y="530"/>
                    </a:lnTo>
                    <a:lnTo>
                      <a:pt x="81" y="519"/>
                    </a:lnTo>
                    <a:lnTo>
                      <a:pt x="82" y="510"/>
                    </a:lnTo>
                    <a:lnTo>
                      <a:pt x="84" y="499"/>
                    </a:lnTo>
                    <a:lnTo>
                      <a:pt x="84" y="488"/>
                    </a:lnTo>
                    <a:lnTo>
                      <a:pt x="85" y="477"/>
                    </a:lnTo>
                    <a:lnTo>
                      <a:pt x="88" y="468"/>
                    </a:lnTo>
                    <a:lnTo>
                      <a:pt x="88" y="456"/>
                    </a:lnTo>
                    <a:lnTo>
                      <a:pt x="89" y="447"/>
                    </a:lnTo>
                    <a:lnTo>
                      <a:pt x="89" y="436"/>
                    </a:lnTo>
                    <a:lnTo>
                      <a:pt x="90" y="425"/>
                    </a:lnTo>
                    <a:lnTo>
                      <a:pt x="92" y="413"/>
                    </a:lnTo>
                    <a:lnTo>
                      <a:pt x="93" y="402"/>
                    </a:lnTo>
                    <a:lnTo>
                      <a:pt x="93" y="392"/>
                    </a:lnTo>
                    <a:lnTo>
                      <a:pt x="94" y="381"/>
                    </a:lnTo>
                    <a:lnTo>
                      <a:pt x="96" y="370"/>
                    </a:lnTo>
                    <a:lnTo>
                      <a:pt x="96" y="360"/>
                    </a:lnTo>
                    <a:lnTo>
                      <a:pt x="97" y="349"/>
                    </a:lnTo>
                    <a:lnTo>
                      <a:pt x="98" y="339"/>
                    </a:lnTo>
                    <a:lnTo>
                      <a:pt x="98" y="329"/>
                    </a:lnTo>
                    <a:lnTo>
                      <a:pt x="98" y="318"/>
                    </a:lnTo>
                    <a:lnTo>
                      <a:pt x="100" y="309"/>
                    </a:lnTo>
                    <a:lnTo>
                      <a:pt x="101" y="299"/>
                    </a:lnTo>
                    <a:lnTo>
                      <a:pt x="101" y="290"/>
                    </a:lnTo>
                    <a:lnTo>
                      <a:pt x="101" y="281"/>
                    </a:lnTo>
                    <a:lnTo>
                      <a:pt x="101" y="271"/>
                    </a:lnTo>
                    <a:lnTo>
                      <a:pt x="101" y="263"/>
                    </a:lnTo>
                    <a:lnTo>
                      <a:pt x="101" y="254"/>
                    </a:lnTo>
                    <a:lnTo>
                      <a:pt x="101" y="246"/>
                    </a:lnTo>
                    <a:lnTo>
                      <a:pt x="101" y="238"/>
                    </a:lnTo>
                    <a:lnTo>
                      <a:pt x="101" y="231"/>
                    </a:lnTo>
                    <a:lnTo>
                      <a:pt x="101" y="223"/>
                    </a:lnTo>
                    <a:lnTo>
                      <a:pt x="100" y="216"/>
                    </a:lnTo>
                    <a:lnTo>
                      <a:pt x="100" y="209"/>
                    </a:lnTo>
                    <a:lnTo>
                      <a:pt x="100" y="204"/>
                    </a:lnTo>
                    <a:lnTo>
                      <a:pt x="98" y="197"/>
                    </a:lnTo>
                    <a:lnTo>
                      <a:pt x="98" y="193"/>
                    </a:lnTo>
                    <a:lnTo>
                      <a:pt x="97" y="188"/>
                    </a:lnTo>
                    <a:lnTo>
                      <a:pt x="96" y="184"/>
                    </a:lnTo>
                    <a:lnTo>
                      <a:pt x="94" y="179"/>
                    </a:lnTo>
                    <a:lnTo>
                      <a:pt x="93" y="175"/>
                    </a:lnTo>
                    <a:lnTo>
                      <a:pt x="92" y="171"/>
                    </a:lnTo>
                    <a:lnTo>
                      <a:pt x="90" y="167"/>
                    </a:lnTo>
                    <a:lnTo>
                      <a:pt x="89" y="163"/>
                    </a:lnTo>
                    <a:lnTo>
                      <a:pt x="88" y="159"/>
                    </a:lnTo>
                    <a:lnTo>
                      <a:pt x="85" y="153"/>
                    </a:lnTo>
                    <a:lnTo>
                      <a:pt x="84" y="151"/>
                    </a:lnTo>
                    <a:lnTo>
                      <a:pt x="82" y="145"/>
                    </a:lnTo>
                    <a:lnTo>
                      <a:pt x="81" y="141"/>
                    </a:lnTo>
                    <a:lnTo>
                      <a:pt x="78" y="137"/>
                    </a:lnTo>
                    <a:lnTo>
                      <a:pt x="77" y="133"/>
                    </a:lnTo>
                    <a:lnTo>
                      <a:pt x="75" y="129"/>
                    </a:lnTo>
                    <a:lnTo>
                      <a:pt x="73" y="125"/>
                    </a:lnTo>
                    <a:lnTo>
                      <a:pt x="71" y="121"/>
                    </a:lnTo>
                    <a:lnTo>
                      <a:pt x="70" y="117"/>
                    </a:lnTo>
                    <a:lnTo>
                      <a:pt x="67" y="113"/>
                    </a:lnTo>
                    <a:lnTo>
                      <a:pt x="66" y="109"/>
                    </a:lnTo>
                    <a:lnTo>
                      <a:pt x="63" y="105"/>
                    </a:lnTo>
                    <a:lnTo>
                      <a:pt x="62" y="102"/>
                    </a:lnTo>
                    <a:lnTo>
                      <a:pt x="59" y="97"/>
                    </a:lnTo>
                    <a:lnTo>
                      <a:pt x="58" y="93"/>
                    </a:lnTo>
                    <a:lnTo>
                      <a:pt x="57" y="90"/>
                    </a:lnTo>
                    <a:lnTo>
                      <a:pt x="54" y="86"/>
                    </a:lnTo>
                    <a:lnTo>
                      <a:pt x="53" y="82"/>
                    </a:lnTo>
                    <a:lnTo>
                      <a:pt x="50" y="80"/>
                    </a:lnTo>
                    <a:lnTo>
                      <a:pt x="47" y="75"/>
                    </a:lnTo>
                    <a:lnTo>
                      <a:pt x="46" y="71"/>
                    </a:lnTo>
                    <a:lnTo>
                      <a:pt x="43" y="69"/>
                    </a:lnTo>
                    <a:lnTo>
                      <a:pt x="42" y="65"/>
                    </a:lnTo>
                    <a:lnTo>
                      <a:pt x="41" y="62"/>
                    </a:lnTo>
                    <a:lnTo>
                      <a:pt x="38" y="59"/>
                    </a:lnTo>
                    <a:lnTo>
                      <a:pt x="37" y="55"/>
                    </a:lnTo>
                    <a:lnTo>
                      <a:pt x="34" y="51"/>
                    </a:lnTo>
                    <a:lnTo>
                      <a:pt x="33" y="49"/>
                    </a:lnTo>
                    <a:lnTo>
                      <a:pt x="30" y="46"/>
                    </a:lnTo>
                    <a:lnTo>
                      <a:pt x="27" y="41"/>
                    </a:lnTo>
                    <a:lnTo>
                      <a:pt x="23" y="35"/>
                    </a:lnTo>
                    <a:lnTo>
                      <a:pt x="19" y="30"/>
                    </a:lnTo>
                    <a:lnTo>
                      <a:pt x="16" y="25"/>
                    </a:lnTo>
                    <a:lnTo>
                      <a:pt x="14" y="19"/>
                    </a:lnTo>
                    <a:lnTo>
                      <a:pt x="11" y="17"/>
                    </a:lnTo>
                    <a:lnTo>
                      <a:pt x="8" y="13"/>
                    </a:lnTo>
                    <a:lnTo>
                      <a:pt x="6" y="9"/>
                    </a:lnTo>
                    <a:lnTo>
                      <a:pt x="4" y="6"/>
                    </a:lnTo>
                    <a:lnTo>
                      <a:pt x="3" y="4"/>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79" name="Freeform 79">
                <a:extLst>
                  <a:ext uri="{FF2B5EF4-FFF2-40B4-BE49-F238E27FC236}">
                    <a16:creationId xmlns:a16="http://schemas.microsoft.com/office/drawing/2014/main" id="{1FB196FA-30FA-4C37-98C6-72A799035540}"/>
                  </a:ext>
                </a:extLst>
              </p:cNvPr>
              <p:cNvSpPr>
                <a:spLocks/>
              </p:cNvSpPr>
              <p:nvPr/>
            </p:nvSpPr>
            <p:spPr bwMode="auto">
              <a:xfrm>
                <a:off x="2984" y="883"/>
                <a:ext cx="106" cy="816"/>
              </a:xfrm>
              <a:custGeom>
                <a:avLst/>
                <a:gdLst>
                  <a:gd name="T0" fmla="*/ 139 w 92"/>
                  <a:gd name="T1" fmla="*/ 14 h 728"/>
                  <a:gd name="T2" fmla="*/ 33 w 92"/>
                  <a:gd name="T3" fmla="*/ 87 h 728"/>
                  <a:gd name="T4" fmla="*/ 3 w 92"/>
                  <a:gd name="T5" fmla="*/ 160 h 728"/>
                  <a:gd name="T6" fmla="*/ 0 w 92"/>
                  <a:gd name="T7" fmla="*/ 252 h 728"/>
                  <a:gd name="T8" fmla="*/ 0 w 92"/>
                  <a:gd name="T9" fmla="*/ 448 h 728"/>
                  <a:gd name="T10" fmla="*/ 0 w 92"/>
                  <a:gd name="T11" fmla="*/ 710 h 728"/>
                  <a:gd name="T12" fmla="*/ 0 w 92"/>
                  <a:gd name="T13" fmla="*/ 1002 h 728"/>
                  <a:gd name="T14" fmla="*/ 2 w 92"/>
                  <a:gd name="T15" fmla="*/ 1314 h 728"/>
                  <a:gd name="T16" fmla="*/ 3 w 92"/>
                  <a:gd name="T17" fmla="*/ 1606 h 728"/>
                  <a:gd name="T18" fmla="*/ 14 w 92"/>
                  <a:gd name="T19" fmla="*/ 1855 h 728"/>
                  <a:gd name="T20" fmla="*/ 14 w 92"/>
                  <a:gd name="T21" fmla="*/ 2035 h 728"/>
                  <a:gd name="T22" fmla="*/ 18 w 92"/>
                  <a:gd name="T23" fmla="*/ 2111 h 728"/>
                  <a:gd name="T24" fmla="*/ 89 w 92"/>
                  <a:gd name="T25" fmla="*/ 2089 h 728"/>
                  <a:gd name="T26" fmla="*/ 87 w 92"/>
                  <a:gd name="T27" fmla="*/ 1949 h 728"/>
                  <a:gd name="T28" fmla="*/ 85 w 92"/>
                  <a:gd name="T29" fmla="*/ 1723 h 728"/>
                  <a:gd name="T30" fmla="*/ 77 w 92"/>
                  <a:gd name="T31" fmla="*/ 1445 h 728"/>
                  <a:gd name="T32" fmla="*/ 76 w 92"/>
                  <a:gd name="T33" fmla="*/ 1133 h 728"/>
                  <a:gd name="T34" fmla="*/ 68 w 92"/>
                  <a:gd name="T35" fmla="*/ 834 h 728"/>
                  <a:gd name="T36" fmla="*/ 66 w 92"/>
                  <a:gd name="T37" fmla="*/ 551 h 728"/>
                  <a:gd name="T38" fmla="*/ 66 w 92"/>
                  <a:gd name="T39" fmla="*/ 329 h 728"/>
                  <a:gd name="T40" fmla="*/ 66 w 92"/>
                  <a:gd name="T41" fmla="*/ 194 h 728"/>
                  <a:gd name="T42" fmla="*/ 89 w 92"/>
                  <a:gd name="T43" fmla="*/ 114 h 728"/>
                  <a:gd name="T44" fmla="*/ 165 w 92"/>
                  <a:gd name="T45" fmla="*/ 68 h 728"/>
                  <a:gd name="T46" fmla="*/ 197 w 92"/>
                  <a:gd name="T47" fmla="*/ 90 h 728"/>
                  <a:gd name="T48" fmla="*/ 184 w 92"/>
                  <a:gd name="T49" fmla="*/ 167 h 728"/>
                  <a:gd name="T50" fmla="*/ 170 w 92"/>
                  <a:gd name="T51" fmla="*/ 258 h 728"/>
                  <a:gd name="T52" fmla="*/ 159 w 92"/>
                  <a:gd name="T53" fmla="*/ 367 h 728"/>
                  <a:gd name="T54" fmla="*/ 146 w 92"/>
                  <a:gd name="T55" fmla="*/ 489 h 728"/>
                  <a:gd name="T56" fmla="*/ 140 w 92"/>
                  <a:gd name="T57" fmla="*/ 621 h 728"/>
                  <a:gd name="T58" fmla="*/ 129 w 92"/>
                  <a:gd name="T59" fmla="*/ 760 h 728"/>
                  <a:gd name="T60" fmla="*/ 129 w 92"/>
                  <a:gd name="T61" fmla="*/ 894 h 728"/>
                  <a:gd name="T62" fmla="*/ 139 w 92"/>
                  <a:gd name="T63" fmla="*/ 1033 h 728"/>
                  <a:gd name="T64" fmla="*/ 141 w 92"/>
                  <a:gd name="T65" fmla="*/ 1178 h 728"/>
                  <a:gd name="T66" fmla="*/ 146 w 92"/>
                  <a:gd name="T67" fmla="*/ 1335 h 728"/>
                  <a:gd name="T68" fmla="*/ 146 w 92"/>
                  <a:gd name="T69" fmla="*/ 1495 h 728"/>
                  <a:gd name="T70" fmla="*/ 146 w 92"/>
                  <a:gd name="T71" fmla="*/ 1660 h 728"/>
                  <a:gd name="T72" fmla="*/ 146 w 92"/>
                  <a:gd name="T73" fmla="*/ 1806 h 728"/>
                  <a:gd name="T74" fmla="*/ 146 w 92"/>
                  <a:gd name="T75" fmla="*/ 1934 h 728"/>
                  <a:gd name="T76" fmla="*/ 146 w 92"/>
                  <a:gd name="T77" fmla="*/ 2034 h 728"/>
                  <a:gd name="T78" fmla="*/ 146 w 92"/>
                  <a:gd name="T79" fmla="*/ 2105 h 728"/>
                  <a:gd name="T80" fmla="*/ 255 w 92"/>
                  <a:gd name="T81" fmla="*/ 2087 h 728"/>
                  <a:gd name="T82" fmla="*/ 253 w 92"/>
                  <a:gd name="T83" fmla="*/ 1988 h 728"/>
                  <a:gd name="T84" fmla="*/ 251 w 92"/>
                  <a:gd name="T85" fmla="*/ 1845 h 728"/>
                  <a:gd name="T86" fmla="*/ 245 w 92"/>
                  <a:gd name="T87" fmla="*/ 1660 h 728"/>
                  <a:gd name="T88" fmla="*/ 235 w 92"/>
                  <a:gd name="T89" fmla="*/ 1454 h 728"/>
                  <a:gd name="T90" fmla="*/ 229 w 92"/>
                  <a:gd name="T91" fmla="*/ 1237 h 728"/>
                  <a:gd name="T92" fmla="*/ 228 w 92"/>
                  <a:gd name="T93" fmla="*/ 1032 h 728"/>
                  <a:gd name="T94" fmla="*/ 228 w 92"/>
                  <a:gd name="T95" fmla="*/ 837 h 728"/>
                  <a:gd name="T96" fmla="*/ 228 w 92"/>
                  <a:gd name="T97" fmla="*/ 686 h 728"/>
                  <a:gd name="T98" fmla="*/ 228 w 92"/>
                  <a:gd name="T99" fmla="*/ 570 h 728"/>
                  <a:gd name="T100" fmla="*/ 229 w 92"/>
                  <a:gd name="T101" fmla="*/ 456 h 728"/>
                  <a:gd name="T102" fmla="*/ 235 w 92"/>
                  <a:gd name="T103" fmla="*/ 354 h 728"/>
                  <a:gd name="T104" fmla="*/ 245 w 92"/>
                  <a:gd name="T105" fmla="*/ 270 h 728"/>
                  <a:gd name="T106" fmla="*/ 253 w 92"/>
                  <a:gd name="T107" fmla="*/ 189 h 728"/>
                  <a:gd name="T108" fmla="*/ 258 w 92"/>
                  <a:gd name="T109" fmla="*/ 118 h 728"/>
                  <a:gd name="T110" fmla="*/ 272 w 92"/>
                  <a:gd name="T111" fmla="*/ 29 h 7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2"/>
                  <a:gd name="T169" fmla="*/ 0 h 728"/>
                  <a:gd name="T170" fmla="*/ 92 w 92"/>
                  <a:gd name="T171" fmla="*/ 728 h 7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2" h="728">
                    <a:moveTo>
                      <a:pt x="63" y="0"/>
                    </a:moveTo>
                    <a:lnTo>
                      <a:pt x="62" y="0"/>
                    </a:lnTo>
                    <a:lnTo>
                      <a:pt x="61" y="0"/>
                    </a:lnTo>
                    <a:lnTo>
                      <a:pt x="57" y="0"/>
                    </a:lnTo>
                    <a:lnTo>
                      <a:pt x="54" y="2"/>
                    </a:lnTo>
                    <a:lnTo>
                      <a:pt x="50" y="3"/>
                    </a:lnTo>
                    <a:lnTo>
                      <a:pt x="45" y="4"/>
                    </a:lnTo>
                    <a:lnTo>
                      <a:pt x="39" y="6"/>
                    </a:lnTo>
                    <a:lnTo>
                      <a:pt x="35" y="10"/>
                    </a:lnTo>
                    <a:lnTo>
                      <a:pt x="29" y="13"/>
                    </a:lnTo>
                    <a:lnTo>
                      <a:pt x="23" y="17"/>
                    </a:lnTo>
                    <a:lnTo>
                      <a:pt x="18" y="21"/>
                    </a:lnTo>
                    <a:lnTo>
                      <a:pt x="14" y="26"/>
                    </a:lnTo>
                    <a:lnTo>
                      <a:pt x="11" y="29"/>
                    </a:lnTo>
                    <a:lnTo>
                      <a:pt x="10" y="31"/>
                    </a:lnTo>
                    <a:lnTo>
                      <a:pt x="8" y="34"/>
                    </a:lnTo>
                    <a:lnTo>
                      <a:pt x="6" y="38"/>
                    </a:lnTo>
                    <a:lnTo>
                      <a:pt x="4" y="41"/>
                    </a:lnTo>
                    <a:lnTo>
                      <a:pt x="4" y="45"/>
                    </a:lnTo>
                    <a:lnTo>
                      <a:pt x="3" y="49"/>
                    </a:lnTo>
                    <a:lnTo>
                      <a:pt x="3" y="54"/>
                    </a:lnTo>
                    <a:lnTo>
                      <a:pt x="2" y="55"/>
                    </a:lnTo>
                    <a:lnTo>
                      <a:pt x="2" y="59"/>
                    </a:lnTo>
                    <a:lnTo>
                      <a:pt x="0" y="62"/>
                    </a:lnTo>
                    <a:lnTo>
                      <a:pt x="0" y="67"/>
                    </a:lnTo>
                    <a:lnTo>
                      <a:pt x="0" y="73"/>
                    </a:lnTo>
                    <a:lnTo>
                      <a:pt x="0" y="79"/>
                    </a:lnTo>
                    <a:lnTo>
                      <a:pt x="0" y="86"/>
                    </a:lnTo>
                    <a:lnTo>
                      <a:pt x="0" y="96"/>
                    </a:lnTo>
                    <a:lnTo>
                      <a:pt x="0" y="102"/>
                    </a:lnTo>
                    <a:lnTo>
                      <a:pt x="0" y="112"/>
                    </a:lnTo>
                    <a:lnTo>
                      <a:pt x="0" y="121"/>
                    </a:lnTo>
                    <a:lnTo>
                      <a:pt x="0" y="132"/>
                    </a:lnTo>
                    <a:lnTo>
                      <a:pt x="0" y="141"/>
                    </a:lnTo>
                    <a:lnTo>
                      <a:pt x="0" y="153"/>
                    </a:lnTo>
                    <a:lnTo>
                      <a:pt x="0" y="164"/>
                    </a:lnTo>
                    <a:lnTo>
                      <a:pt x="0" y="177"/>
                    </a:lnTo>
                    <a:lnTo>
                      <a:pt x="0" y="188"/>
                    </a:lnTo>
                    <a:lnTo>
                      <a:pt x="0" y="201"/>
                    </a:lnTo>
                    <a:lnTo>
                      <a:pt x="0" y="213"/>
                    </a:lnTo>
                    <a:lnTo>
                      <a:pt x="0" y="228"/>
                    </a:lnTo>
                    <a:lnTo>
                      <a:pt x="0" y="242"/>
                    </a:lnTo>
                    <a:lnTo>
                      <a:pt x="0" y="255"/>
                    </a:lnTo>
                    <a:lnTo>
                      <a:pt x="0" y="270"/>
                    </a:lnTo>
                    <a:lnTo>
                      <a:pt x="0" y="285"/>
                    </a:lnTo>
                    <a:lnTo>
                      <a:pt x="0" y="299"/>
                    </a:lnTo>
                    <a:lnTo>
                      <a:pt x="0" y="314"/>
                    </a:lnTo>
                    <a:lnTo>
                      <a:pt x="0" y="329"/>
                    </a:lnTo>
                    <a:lnTo>
                      <a:pt x="0" y="343"/>
                    </a:lnTo>
                    <a:lnTo>
                      <a:pt x="0" y="358"/>
                    </a:lnTo>
                    <a:lnTo>
                      <a:pt x="0" y="374"/>
                    </a:lnTo>
                    <a:lnTo>
                      <a:pt x="0" y="389"/>
                    </a:lnTo>
                    <a:lnTo>
                      <a:pt x="2" y="405"/>
                    </a:lnTo>
                    <a:lnTo>
                      <a:pt x="2" y="420"/>
                    </a:lnTo>
                    <a:lnTo>
                      <a:pt x="2" y="435"/>
                    </a:lnTo>
                    <a:lnTo>
                      <a:pt x="2" y="451"/>
                    </a:lnTo>
                    <a:lnTo>
                      <a:pt x="2" y="465"/>
                    </a:lnTo>
                    <a:lnTo>
                      <a:pt x="2" y="480"/>
                    </a:lnTo>
                    <a:lnTo>
                      <a:pt x="2" y="495"/>
                    </a:lnTo>
                    <a:lnTo>
                      <a:pt x="2" y="508"/>
                    </a:lnTo>
                    <a:lnTo>
                      <a:pt x="3" y="523"/>
                    </a:lnTo>
                    <a:lnTo>
                      <a:pt x="3" y="538"/>
                    </a:lnTo>
                    <a:lnTo>
                      <a:pt x="3" y="551"/>
                    </a:lnTo>
                    <a:lnTo>
                      <a:pt x="3" y="563"/>
                    </a:lnTo>
                    <a:lnTo>
                      <a:pt x="3" y="577"/>
                    </a:lnTo>
                    <a:lnTo>
                      <a:pt x="3" y="589"/>
                    </a:lnTo>
                    <a:lnTo>
                      <a:pt x="4" y="602"/>
                    </a:lnTo>
                    <a:lnTo>
                      <a:pt x="4" y="614"/>
                    </a:lnTo>
                    <a:lnTo>
                      <a:pt x="4" y="625"/>
                    </a:lnTo>
                    <a:lnTo>
                      <a:pt x="4" y="636"/>
                    </a:lnTo>
                    <a:lnTo>
                      <a:pt x="4" y="646"/>
                    </a:lnTo>
                    <a:lnTo>
                      <a:pt x="4" y="656"/>
                    </a:lnTo>
                    <a:lnTo>
                      <a:pt x="4" y="666"/>
                    </a:lnTo>
                    <a:lnTo>
                      <a:pt x="4" y="674"/>
                    </a:lnTo>
                    <a:lnTo>
                      <a:pt x="4" y="682"/>
                    </a:lnTo>
                    <a:lnTo>
                      <a:pt x="4" y="689"/>
                    </a:lnTo>
                    <a:lnTo>
                      <a:pt x="4" y="697"/>
                    </a:lnTo>
                    <a:lnTo>
                      <a:pt x="4" y="703"/>
                    </a:lnTo>
                    <a:lnTo>
                      <a:pt x="4" y="708"/>
                    </a:lnTo>
                    <a:lnTo>
                      <a:pt x="4" y="712"/>
                    </a:lnTo>
                    <a:lnTo>
                      <a:pt x="6" y="717"/>
                    </a:lnTo>
                    <a:lnTo>
                      <a:pt x="6" y="720"/>
                    </a:lnTo>
                    <a:lnTo>
                      <a:pt x="6" y="723"/>
                    </a:lnTo>
                    <a:lnTo>
                      <a:pt x="6" y="724"/>
                    </a:lnTo>
                    <a:lnTo>
                      <a:pt x="30" y="728"/>
                    </a:lnTo>
                    <a:lnTo>
                      <a:pt x="30" y="727"/>
                    </a:lnTo>
                    <a:lnTo>
                      <a:pt x="30" y="725"/>
                    </a:lnTo>
                    <a:lnTo>
                      <a:pt x="30" y="723"/>
                    </a:lnTo>
                    <a:lnTo>
                      <a:pt x="30" y="720"/>
                    </a:lnTo>
                    <a:lnTo>
                      <a:pt x="30" y="716"/>
                    </a:lnTo>
                    <a:lnTo>
                      <a:pt x="30" y="711"/>
                    </a:lnTo>
                    <a:lnTo>
                      <a:pt x="30" y="705"/>
                    </a:lnTo>
                    <a:lnTo>
                      <a:pt x="30" y="700"/>
                    </a:lnTo>
                    <a:lnTo>
                      <a:pt x="29" y="692"/>
                    </a:lnTo>
                    <a:lnTo>
                      <a:pt x="29" y="685"/>
                    </a:lnTo>
                    <a:lnTo>
                      <a:pt x="29" y="676"/>
                    </a:lnTo>
                    <a:lnTo>
                      <a:pt x="29" y="668"/>
                    </a:lnTo>
                    <a:lnTo>
                      <a:pt x="29" y="658"/>
                    </a:lnTo>
                    <a:lnTo>
                      <a:pt x="29" y="649"/>
                    </a:lnTo>
                    <a:lnTo>
                      <a:pt x="29" y="638"/>
                    </a:lnTo>
                    <a:lnTo>
                      <a:pt x="29" y="628"/>
                    </a:lnTo>
                    <a:lnTo>
                      <a:pt x="27" y="615"/>
                    </a:lnTo>
                    <a:lnTo>
                      <a:pt x="27" y="603"/>
                    </a:lnTo>
                    <a:lnTo>
                      <a:pt x="27" y="590"/>
                    </a:lnTo>
                    <a:lnTo>
                      <a:pt x="27" y="578"/>
                    </a:lnTo>
                    <a:lnTo>
                      <a:pt x="26" y="565"/>
                    </a:lnTo>
                    <a:lnTo>
                      <a:pt x="26" y="551"/>
                    </a:lnTo>
                    <a:lnTo>
                      <a:pt x="26" y="538"/>
                    </a:lnTo>
                    <a:lnTo>
                      <a:pt x="26" y="524"/>
                    </a:lnTo>
                    <a:lnTo>
                      <a:pt x="26" y="510"/>
                    </a:lnTo>
                    <a:lnTo>
                      <a:pt x="26" y="495"/>
                    </a:lnTo>
                    <a:lnTo>
                      <a:pt x="25" y="480"/>
                    </a:lnTo>
                    <a:lnTo>
                      <a:pt x="25" y="465"/>
                    </a:lnTo>
                    <a:lnTo>
                      <a:pt x="25" y="451"/>
                    </a:lnTo>
                    <a:lnTo>
                      <a:pt x="25" y="435"/>
                    </a:lnTo>
                    <a:lnTo>
                      <a:pt x="25" y="420"/>
                    </a:lnTo>
                    <a:lnTo>
                      <a:pt x="25" y="405"/>
                    </a:lnTo>
                    <a:lnTo>
                      <a:pt x="25" y="389"/>
                    </a:lnTo>
                    <a:lnTo>
                      <a:pt x="25" y="374"/>
                    </a:lnTo>
                    <a:lnTo>
                      <a:pt x="23" y="358"/>
                    </a:lnTo>
                    <a:lnTo>
                      <a:pt x="23" y="343"/>
                    </a:lnTo>
                    <a:lnTo>
                      <a:pt x="23" y="329"/>
                    </a:lnTo>
                    <a:lnTo>
                      <a:pt x="23" y="314"/>
                    </a:lnTo>
                    <a:lnTo>
                      <a:pt x="23" y="299"/>
                    </a:lnTo>
                    <a:lnTo>
                      <a:pt x="23" y="285"/>
                    </a:lnTo>
                    <a:lnTo>
                      <a:pt x="22" y="270"/>
                    </a:lnTo>
                    <a:lnTo>
                      <a:pt x="22" y="255"/>
                    </a:lnTo>
                    <a:lnTo>
                      <a:pt x="22" y="242"/>
                    </a:lnTo>
                    <a:lnTo>
                      <a:pt x="22" y="228"/>
                    </a:lnTo>
                    <a:lnTo>
                      <a:pt x="21" y="213"/>
                    </a:lnTo>
                    <a:lnTo>
                      <a:pt x="21" y="201"/>
                    </a:lnTo>
                    <a:lnTo>
                      <a:pt x="21" y="189"/>
                    </a:lnTo>
                    <a:lnTo>
                      <a:pt x="21" y="177"/>
                    </a:lnTo>
                    <a:lnTo>
                      <a:pt x="21" y="165"/>
                    </a:lnTo>
                    <a:lnTo>
                      <a:pt x="21" y="153"/>
                    </a:lnTo>
                    <a:lnTo>
                      <a:pt x="21" y="142"/>
                    </a:lnTo>
                    <a:lnTo>
                      <a:pt x="21" y="133"/>
                    </a:lnTo>
                    <a:lnTo>
                      <a:pt x="21" y="122"/>
                    </a:lnTo>
                    <a:lnTo>
                      <a:pt x="21" y="113"/>
                    </a:lnTo>
                    <a:lnTo>
                      <a:pt x="21" y="105"/>
                    </a:lnTo>
                    <a:lnTo>
                      <a:pt x="21" y="97"/>
                    </a:lnTo>
                    <a:lnTo>
                      <a:pt x="21" y="90"/>
                    </a:lnTo>
                    <a:lnTo>
                      <a:pt x="21" y="82"/>
                    </a:lnTo>
                    <a:lnTo>
                      <a:pt x="21" y="77"/>
                    </a:lnTo>
                    <a:lnTo>
                      <a:pt x="21" y="71"/>
                    </a:lnTo>
                    <a:lnTo>
                      <a:pt x="21" y="67"/>
                    </a:lnTo>
                    <a:lnTo>
                      <a:pt x="21" y="63"/>
                    </a:lnTo>
                    <a:lnTo>
                      <a:pt x="21" y="61"/>
                    </a:lnTo>
                    <a:lnTo>
                      <a:pt x="22" y="59"/>
                    </a:lnTo>
                    <a:lnTo>
                      <a:pt x="22" y="53"/>
                    </a:lnTo>
                    <a:lnTo>
                      <a:pt x="25" y="49"/>
                    </a:lnTo>
                    <a:lnTo>
                      <a:pt x="26" y="43"/>
                    </a:lnTo>
                    <a:lnTo>
                      <a:pt x="30" y="39"/>
                    </a:lnTo>
                    <a:lnTo>
                      <a:pt x="33" y="35"/>
                    </a:lnTo>
                    <a:lnTo>
                      <a:pt x="37" y="33"/>
                    </a:lnTo>
                    <a:lnTo>
                      <a:pt x="39" y="30"/>
                    </a:lnTo>
                    <a:lnTo>
                      <a:pt x="45" y="29"/>
                    </a:lnTo>
                    <a:lnTo>
                      <a:pt x="49" y="27"/>
                    </a:lnTo>
                    <a:lnTo>
                      <a:pt x="53" y="25"/>
                    </a:lnTo>
                    <a:lnTo>
                      <a:pt x="55" y="23"/>
                    </a:lnTo>
                    <a:lnTo>
                      <a:pt x="59" y="23"/>
                    </a:lnTo>
                    <a:lnTo>
                      <a:pt x="65" y="23"/>
                    </a:lnTo>
                    <a:lnTo>
                      <a:pt x="66" y="23"/>
                    </a:lnTo>
                    <a:lnTo>
                      <a:pt x="66" y="25"/>
                    </a:lnTo>
                    <a:lnTo>
                      <a:pt x="65" y="27"/>
                    </a:lnTo>
                    <a:lnTo>
                      <a:pt x="65" y="31"/>
                    </a:lnTo>
                    <a:lnTo>
                      <a:pt x="63" y="35"/>
                    </a:lnTo>
                    <a:lnTo>
                      <a:pt x="63" y="41"/>
                    </a:lnTo>
                    <a:lnTo>
                      <a:pt x="62" y="43"/>
                    </a:lnTo>
                    <a:lnTo>
                      <a:pt x="62" y="46"/>
                    </a:lnTo>
                    <a:lnTo>
                      <a:pt x="62" y="50"/>
                    </a:lnTo>
                    <a:lnTo>
                      <a:pt x="62" y="54"/>
                    </a:lnTo>
                    <a:lnTo>
                      <a:pt x="61" y="57"/>
                    </a:lnTo>
                    <a:lnTo>
                      <a:pt x="61" y="61"/>
                    </a:lnTo>
                    <a:lnTo>
                      <a:pt x="59" y="65"/>
                    </a:lnTo>
                    <a:lnTo>
                      <a:pt x="59" y="69"/>
                    </a:lnTo>
                    <a:lnTo>
                      <a:pt x="58" y="73"/>
                    </a:lnTo>
                    <a:lnTo>
                      <a:pt x="58" y="78"/>
                    </a:lnTo>
                    <a:lnTo>
                      <a:pt x="57" y="82"/>
                    </a:lnTo>
                    <a:lnTo>
                      <a:pt x="57" y="88"/>
                    </a:lnTo>
                    <a:lnTo>
                      <a:pt x="55" y="93"/>
                    </a:lnTo>
                    <a:lnTo>
                      <a:pt x="55" y="97"/>
                    </a:lnTo>
                    <a:lnTo>
                      <a:pt x="55" y="102"/>
                    </a:lnTo>
                    <a:lnTo>
                      <a:pt x="55" y="108"/>
                    </a:lnTo>
                    <a:lnTo>
                      <a:pt x="54" y="113"/>
                    </a:lnTo>
                    <a:lnTo>
                      <a:pt x="54" y="118"/>
                    </a:lnTo>
                    <a:lnTo>
                      <a:pt x="53" y="125"/>
                    </a:lnTo>
                    <a:lnTo>
                      <a:pt x="53" y="132"/>
                    </a:lnTo>
                    <a:lnTo>
                      <a:pt x="51" y="137"/>
                    </a:lnTo>
                    <a:lnTo>
                      <a:pt x="51" y="142"/>
                    </a:lnTo>
                    <a:lnTo>
                      <a:pt x="50" y="148"/>
                    </a:lnTo>
                    <a:lnTo>
                      <a:pt x="50" y="155"/>
                    </a:lnTo>
                    <a:lnTo>
                      <a:pt x="50" y="161"/>
                    </a:lnTo>
                    <a:lnTo>
                      <a:pt x="49" y="168"/>
                    </a:lnTo>
                    <a:lnTo>
                      <a:pt x="49" y="173"/>
                    </a:lnTo>
                    <a:lnTo>
                      <a:pt x="49" y="181"/>
                    </a:lnTo>
                    <a:lnTo>
                      <a:pt x="47" y="187"/>
                    </a:lnTo>
                    <a:lnTo>
                      <a:pt x="47" y="193"/>
                    </a:lnTo>
                    <a:lnTo>
                      <a:pt x="46" y="200"/>
                    </a:lnTo>
                    <a:lnTo>
                      <a:pt x="46" y="207"/>
                    </a:lnTo>
                    <a:lnTo>
                      <a:pt x="46" y="213"/>
                    </a:lnTo>
                    <a:lnTo>
                      <a:pt x="45" y="220"/>
                    </a:lnTo>
                    <a:lnTo>
                      <a:pt x="45" y="227"/>
                    </a:lnTo>
                    <a:lnTo>
                      <a:pt x="45" y="235"/>
                    </a:lnTo>
                    <a:lnTo>
                      <a:pt x="45" y="240"/>
                    </a:lnTo>
                    <a:lnTo>
                      <a:pt x="45" y="247"/>
                    </a:lnTo>
                    <a:lnTo>
                      <a:pt x="43" y="254"/>
                    </a:lnTo>
                    <a:lnTo>
                      <a:pt x="43" y="260"/>
                    </a:lnTo>
                    <a:lnTo>
                      <a:pt x="43" y="267"/>
                    </a:lnTo>
                    <a:lnTo>
                      <a:pt x="43" y="275"/>
                    </a:lnTo>
                    <a:lnTo>
                      <a:pt x="43" y="280"/>
                    </a:lnTo>
                    <a:lnTo>
                      <a:pt x="43" y="289"/>
                    </a:lnTo>
                    <a:lnTo>
                      <a:pt x="43" y="295"/>
                    </a:lnTo>
                    <a:lnTo>
                      <a:pt x="43" y="301"/>
                    </a:lnTo>
                    <a:lnTo>
                      <a:pt x="43" y="307"/>
                    </a:lnTo>
                    <a:lnTo>
                      <a:pt x="43" y="315"/>
                    </a:lnTo>
                    <a:lnTo>
                      <a:pt x="43" y="322"/>
                    </a:lnTo>
                    <a:lnTo>
                      <a:pt x="45" y="327"/>
                    </a:lnTo>
                    <a:lnTo>
                      <a:pt x="45" y="334"/>
                    </a:lnTo>
                    <a:lnTo>
                      <a:pt x="45" y="342"/>
                    </a:lnTo>
                    <a:lnTo>
                      <a:pt x="45" y="347"/>
                    </a:lnTo>
                    <a:lnTo>
                      <a:pt x="45" y="354"/>
                    </a:lnTo>
                    <a:lnTo>
                      <a:pt x="45" y="361"/>
                    </a:lnTo>
                    <a:lnTo>
                      <a:pt x="46" y="368"/>
                    </a:lnTo>
                    <a:lnTo>
                      <a:pt x="46" y="374"/>
                    </a:lnTo>
                    <a:lnTo>
                      <a:pt x="46" y="381"/>
                    </a:lnTo>
                    <a:lnTo>
                      <a:pt x="46" y="389"/>
                    </a:lnTo>
                    <a:lnTo>
                      <a:pt x="47" y="396"/>
                    </a:lnTo>
                    <a:lnTo>
                      <a:pt x="47" y="404"/>
                    </a:lnTo>
                    <a:lnTo>
                      <a:pt x="47" y="410"/>
                    </a:lnTo>
                    <a:lnTo>
                      <a:pt x="47" y="418"/>
                    </a:lnTo>
                    <a:lnTo>
                      <a:pt x="47" y="425"/>
                    </a:lnTo>
                    <a:lnTo>
                      <a:pt x="47" y="433"/>
                    </a:lnTo>
                    <a:lnTo>
                      <a:pt x="49" y="441"/>
                    </a:lnTo>
                    <a:lnTo>
                      <a:pt x="49" y="449"/>
                    </a:lnTo>
                    <a:lnTo>
                      <a:pt x="49" y="457"/>
                    </a:lnTo>
                    <a:lnTo>
                      <a:pt x="49" y="465"/>
                    </a:lnTo>
                    <a:lnTo>
                      <a:pt x="49" y="473"/>
                    </a:lnTo>
                    <a:lnTo>
                      <a:pt x="49" y="481"/>
                    </a:lnTo>
                    <a:lnTo>
                      <a:pt x="49" y="490"/>
                    </a:lnTo>
                    <a:lnTo>
                      <a:pt x="49" y="496"/>
                    </a:lnTo>
                    <a:lnTo>
                      <a:pt x="49" y="506"/>
                    </a:lnTo>
                    <a:lnTo>
                      <a:pt x="49" y="512"/>
                    </a:lnTo>
                    <a:lnTo>
                      <a:pt x="49" y="522"/>
                    </a:lnTo>
                    <a:lnTo>
                      <a:pt x="49" y="528"/>
                    </a:lnTo>
                    <a:lnTo>
                      <a:pt x="49" y="536"/>
                    </a:lnTo>
                    <a:lnTo>
                      <a:pt x="49" y="544"/>
                    </a:lnTo>
                    <a:lnTo>
                      <a:pt x="49" y="552"/>
                    </a:lnTo>
                    <a:lnTo>
                      <a:pt x="49" y="559"/>
                    </a:lnTo>
                    <a:lnTo>
                      <a:pt x="49" y="569"/>
                    </a:lnTo>
                    <a:lnTo>
                      <a:pt x="49" y="575"/>
                    </a:lnTo>
                    <a:lnTo>
                      <a:pt x="50" y="583"/>
                    </a:lnTo>
                    <a:lnTo>
                      <a:pt x="49" y="590"/>
                    </a:lnTo>
                    <a:lnTo>
                      <a:pt x="49" y="598"/>
                    </a:lnTo>
                    <a:lnTo>
                      <a:pt x="49" y="605"/>
                    </a:lnTo>
                    <a:lnTo>
                      <a:pt x="49" y="611"/>
                    </a:lnTo>
                    <a:lnTo>
                      <a:pt x="49" y="618"/>
                    </a:lnTo>
                    <a:lnTo>
                      <a:pt x="49" y="625"/>
                    </a:lnTo>
                    <a:lnTo>
                      <a:pt x="49" y="632"/>
                    </a:lnTo>
                    <a:lnTo>
                      <a:pt x="49" y="638"/>
                    </a:lnTo>
                    <a:lnTo>
                      <a:pt x="49" y="645"/>
                    </a:lnTo>
                    <a:lnTo>
                      <a:pt x="49" y="650"/>
                    </a:lnTo>
                    <a:lnTo>
                      <a:pt x="49" y="656"/>
                    </a:lnTo>
                    <a:lnTo>
                      <a:pt x="49" y="662"/>
                    </a:lnTo>
                    <a:lnTo>
                      <a:pt x="49" y="666"/>
                    </a:lnTo>
                    <a:lnTo>
                      <a:pt x="49" y="672"/>
                    </a:lnTo>
                    <a:lnTo>
                      <a:pt x="49" y="677"/>
                    </a:lnTo>
                    <a:lnTo>
                      <a:pt x="49" y="682"/>
                    </a:lnTo>
                    <a:lnTo>
                      <a:pt x="49" y="686"/>
                    </a:lnTo>
                    <a:lnTo>
                      <a:pt x="49" y="692"/>
                    </a:lnTo>
                    <a:lnTo>
                      <a:pt x="49" y="696"/>
                    </a:lnTo>
                    <a:lnTo>
                      <a:pt x="49" y="700"/>
                    </a:lnTo>
                    <a:lnTo>
                      <a:pt x="49" y="703"/>
                    </a:lnTo>
                    <a:lnTo>
                      <a:pt x="49" y="707"/>
                    </a:lnTo>
                    <a:lnTo>
                      <a:pt x="49" y="709"/>
                    </a:lnTo>
                    <a:lnTo>
                      <a:pt x="49" y="713"/>
                    </a:lnTo>
                    <a:lnTo>
                      <a:pt x="49" y="717"/>
                    </a:lnTo>
                    <a:lnTo>
                      <a:pt x="49" y="721"/>
                    </a:lnTo>
                    <a:lnTo>
                      <a:pt x="49" y="723"/>
                    </a:lnTo>
                    <a:lnTo>
                      <a:pt x="49" y="724"/>
                    </a:lnTo>
                    <a:lnTo>
                      <a:pt x="85" y="724"/>
                    </a:lnTo>
                    <a:lnTo>
                      <a:pt x="85" y="723"/>
                    </a:lnTo>
                    <a:lnTo>
                      <a:pt x="85" y="720"/>
                    </a:lnTo>
                    <a:lnTo>
                      <a:pt x="85" y="717"/>
                    </a:lnTo>
                    <a:lnTo>
                      <a:pt x="85" y="715"/>
                    </a:lnTo>
                    <a:lnTo>
                      <a:pt x="85" y="711"/>
                    </a:lnTo>
                    <a:lnTo>
                      <a:pt x="85" y="707"/>
                    </a:lnTo>
                    <a:lnTo>
                      <a:pt x="84" y="703"/>
                    </a:lnTo>
                    <a:lnTo>
                      <a:pt x="84" y="699"/>
                    </a:lnTo>
                    <a:lnTo>
                      <a:pt x="84" y="693"/>
                    </a:lnTo>
                    <a:lnTo>
                      <a:pt x="84" y="688"/>
                    </a:lnTo>
                    <a:lnTo>
                      <a:pt x="84" y="681"/>
                    </a:lnTo>
                    <a:lnTo>
                      <a:pt x="84" y="676"/>
                    </a:lnTo>
                    <a:lnTo>
                      <a:pt x="84" y="669"/>
                    </a:lnTo>
                    <a:lnTo>
                      <a:pt x="84" y="662"/>
                    </a:lnTo>
                    <a:lnTo>
                      <a:pt x="82" y="656"/>
                    </a:lnTo>
                    <a:lnTo>
                      <a:pt x="82" y="648"/>
                    </a:lnTo>
                    <a:lnTo>
                      <a:pt x="82" y="640"/>
                    </a:lnTo>
                    <a:lnTo>
                      <a:pt x="82" y="632"/>
                    </a:lnTo>
                    <a:lnTo>
                      <a:pt x="81" y="623"/>
                    </a:lnTo>
                    <a:lnTo>
                      <a:pt x="81" y="614"/>
                    </a:lnTo>
                    <a:lnTo>
                      <a:pt x="81" y="606"/>
                    </a:lnTo>
                    <a:lnTo>
                      <a:pt x="81" y="597"/>
                    </a:lnTo>
                    <a:lnTo>
                      <a:pt x="81" y="587"/>
                    </a:lnTo>
                    <a:lnTo>
                      <a:pt x="81" y="578"/>
                    </a:lnTo>
                    <a:lnTo>
                      <a:pt x="81" y="569"/>
                    </a:lnTo>
                    <a:lnTo>
                      <a:pt x="81" y="559"/>
                    </a:lnTo>
                    <a:lnTo>
                      <a:pt x="80" y="548"/>
                    </a:lnTo>
                    <a:lnTo>
                      <a:pt x="80" y="539"/>
                    </a:lnTo>
                    <a:lnTo>
                      <a:pt x="80" y="528"/>
                    </a:lnTo>
                    <a:lnTo>
                      <a:pt x="80" y="519"/>
                    </a:lnTo>
                    <a:lnTo>
                      <a:pt x="80" y="508"/>
                    </a:lnTo>
                    <a:lnTo>
                      <a:pt x="78" y="498"/>
                    </a:lnTo>
                    <a:lnTo>
                      <a:pt x="78" y="487"/>
                    </a:lnTo>
                    <a:lnTo>
                      <a:pt x="78" y="476"/>
                    </a:lnTo>
                    <a:lnTo>
                      <a:pt x="77" y="465"/>
                    </a:lnTo>
                    <a:lnTo>
                      <a:pt x="77" y="456"/>
                    </a:lnTo>
                    <a:lnTo>
                      <a:pt x="77" y="445"/>
                    </a:lnTo>
                    <a:lnTo>
                      <a:pt x="77" y="435"/>
                    </a:lnTo>
                    <a:lnTo>
                      <a:pt x="77" y="424"/>
                    </a:lnTo>
                    <a:lnTo>
                      <a:pt x="77" y="413"/>
                    </a:lnTo>
                    <a:lnTo>
                      <a:pt x="76" y="402"/>
                    </a:lnTo>
                    <a:lnTo>
                      <a:pt x="76" y="393"/>
                    </a:lnTo>
                    <a:lnTo>
                      <a:pt x="76" y="382"/>
                    </a:lnTo>
                    <a:lnTo>
                      <a:pt x="76" y="373"/>
                    </a:lnTo>
                    <a:lnTo>
                      <a:pt x="76" y="362"/>
                    </a:lnTo>
                    <a:lnTo>
                      <a:pt x="76" y="353"/>
                    </a:lnTo>
                    <a:lnTo>
                      <a:pt x="76" y="342"/>
                    </a:lnTo>
                    <a:lnTo>
                      <a:pt x="76" y="333"/>
                    </a:lnTo>
                    <a:lnTo>
                      <a:pt x="76" y="323"/>
                    </a:lnTo>
                    <a:lnTo>
                      <a:pt x="76" y="314"/>
                    </a:lnTo>
                    <a:lnTo>
                      <a:pt x="76" y="305"/>
                    </a:lnTo>
                    <a:lnTo>
                      <a:pt x="76" y="297"/>
                    </a:lnTo>
                    <a:lnTo>
                      <a:pt x="76" y="287"/>
                    </a:lnTo>
                    <a:lnTo>
                      <a:pt x="76" y="279"/>
                    </a:lnTo>
                    <a:lnTo>
                      <a:pt x="76" y="270"/>
                    </a:lnTo>
                    <a:lnTo>
                      <a:pt x="76" y="263"/>
                    </a:lnTo>
                    <a:lnTo>
                      <a:pt x="76" y="255"/>
                    </a:lnTo>
                    <a:lnTo>
                      <a:pt x="76" y="248"/>
                    </a:lnTo>
                    <a:lnTo>
                      <a:pt x="76" y="242"/>
                    </a:lnTo>
                    <a:lnTo>
                      <a:pt x="76" y="235"/>
                    </a:lnTo>
                    <a:lnTo>
                      <a:pt x="76" y="230"/>
                    </a:lnTo>
                    <a:lnTo>
                      <a:pt x="76" y="224"/>
                    </a:lnTo>
                    <a:lnTo>
                      <a:pt x="76" y="218"/>
                    </a:lnTo>
                    <a:lnTo>
                      <a:pt x="76" y="212"/>
                    </a:lnTo>
                    <a:lnTo>
                      <a:pt x="76" y="205"/>
                    </a:lnTo>
                    <a:lnTo>
                      <a:pt x="76" y="200"/>
                    </a:lnTo>
                    <a:lnTo>
                      <a:pt x="76" y="195"/>
                    </a:lnTo>
                    <a:lnTo>
                      <a:pt x="76" y="189"/>
                    </a:lnTo>
                    <a:lnTo>
                      <a:pt x="76" y="184"/>
                    </a:lnTo>
                    <a:lnTo>
                      <a:pt x="76" y="179"/>
                    </a:lnTo>
                    <a:lnTo>
                      <a:pt x="76" y="173"/>
                    </a:lnTo>
                    <a:lnTo>
                      <a:pt x="76" y="168"/>
                    </a:lnTo>
                    <a:lnTo>
                      <a:pt x="76" y="163"/>
                    </a:lnTo>
                    <a:lnTo>
                      <a:pt x="77" y="157"/>
                    </a:lnTo>
                    <a:lnTo>
                      <a:pt x="77" y="152"/>
                    </a:lnTo>
                    <a:lnTo>
                      <a:pt x="77" y="146"/>
                    </a:lnTo>
                    <a:lnTo>
                      <a:pt x="78" y="142"/>
                    </a:lnTo>
                    <a:lnTo>
                      <a:pt x="78" y="137"/>
                    </a:lnTo>
                    <a:lnTo>
                      <a:pt x="78" y="132"/>
                    </a:lnTo>
                    <a:lnTo>
                      <a:pt x="78" y="128"/>
                    </a:lnTo>
                    <a:lnTo>
                      <a:pt x="78" y="122"/>
                    </a:lnTo>
                    <a:lnTo>
                      <a:pt x="80" y="118"/>
                    </a:lnTo>
                    <a:lnTo>
                      <a:pt x="80" y="113"/>
                    </a:lnTo>
                    <a:lnTo>
                      <a:pt x="80" y="109"/>
                    </a:lnTo>
                    <a:lnTo>
                      <a:pt x="81" y="105"/>
                    </a:lnTo>
                    <a:lnTo>
                      <a:pt x="81" y="101"/>
                    </a:lnTo>
                    <a:lnTo>
                      <a:pt x="81" y="96"/>
                    </a:lnTo>
                    <a:lnTo>
                      <a:pt x="81" y="92"/>
                    </a:lnTo>
                    <a:lnTo>
                      <a:pt x="81" y="86"/>
                    </a:lnTo>
                    <a:lnTo>
                      <a:pt x="82" y="84"/>
                    </a:lnTo>
                    <a:lnTo>
                      <a:pt x="82" y="79"/>
                    </a:lnTo>
                    <a:lnTo>
                      <a:pt x="82" y="75"/>
                    </a:lnTo>
                    <a:lnTo>
                      <a:pt x="84" y="71"/>
                    </a:lnTo>
                    <a:lnTo>
                      <a:pt x="84" y="69"/>
                    </a:lnTo>
                    <a:lnTo>
                      <a:pt x="84" y="65"/>
                    </a:lnTo>
                    <a:lnTo>
                      <a:pt x="84" y="61"/>
                    </a:lnTo>
                    <a:lnTo>
                      <a:pt x="85" y="57"/>
                    </a:lnTo>
                    <a:lnTo>
                      <a:pt x="85" y="54"/>
                    </a:lnTo>
                    <a:lnTo>
                      <a:pt x="85" y="50"/>
                    </a:lnTo>
                    <a:lnTo>
                      <a:pt x="85" y="46"/>
                    </a:lnTo>
                    <a:lnTo>
                      <a:pt x="85" y="43"/>
                    </a:lnTo>
                    <a:lnTo>
                      <a:pt x="86" y="41"/>
                    </a:lnTo>
                    <a:lnTo>
                      <a:pt x="86" y="35"/>
                    </a:lnTo>
                    <a:lnTo>
                      <a:pt x="88" y="30"/>
                    </a:lnTo>
                    <a:lnTo>
                      <a:pt x="88" y="25"/>
                    </a:lnTo>
                    <a:lnTo>
                      <a:pt x="89" y="21"/>
                    </a:lnTo>
                    <a:lnTo>
                      <a:pt x="89" y="17"/>
                    </a:lnTo>
                    <a:lnTo>
                      <a:pt x="90" y="14"/>
                    </a:lnTo>
                    <a:lnTo>
                      <a:pt x="90" y="10"/>
                    </a:lnTo>
                    <a:lnTo>
                      <a:pt x="90" y="8"/>
                    </a:lnTo>
                    <a:lnTo>
                      <a:pt x="92" y="4"/>
                    </a:lnTo>
                    <a:lnTo>
                      <a:pt x="63" y="0"/>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80" name="Freeform 80">
                <a:extLst>
                  <a:ext uri="{FF2B5EF4-FFF2-40B4-BE49-F238E27FC236}">
                    <a16:creationId xmlns:a16="http://schemas.microsoft.com/office/drawing/2014/main" id="{4E33223C-03C5-42C4-8B91-DA84856EDEDA}"/>
                  </a:ext>
                </a:extLst>
              </p:cNvPr>
              <p:cNvSpPr>
                <a:spLocks/>
              </p:cNvSpPr>
              <p:nvPr/>
            </p:nvSpPr>
            <p:spPr bwMode="auto">
              <a:xfrm>
                <a:off x="3055" y="868"/>
                <a:ext cx="212" cy="45"/>
              </a:xfrm>
              <a:custGeom>
                <a:avLst/>
                <a:gdLst>
                  <a:gd name="T0" fmla="*/ 2 w 177"/>
                  <a:gd name="T1" fmla="*/ 24 h 40"/>
                  <a:gd name="T2" fmla="*/ 501 w 177"/>
                  <a:gd name="T3" fmla="*/ 0 h 40"/>
                  <a:gd name="T4" fmla="*/ 508 w 177"/>
                  <a:gd name="T5" fmla="*/ 75 h 40"/>
                  <a:gd name="T6" fmla="*/ 506 w 177"/>
                  <a:gd name="T7" fmla="*/ 75 h 40"/>
                  <a:gd name="T8" fmla="*/ 490 w 177"/>
                  <a:gd name="T9" fmla="*/ 75 h 40"/>
                  <a:gd name="T10" fmla="*/ 480 w 177"/>
                  <a:gd name="T11" fmla="*/ 75 h 40"/>
                  <a:gd name="T12" fmla="*/ 471 w 177"/>
                  <a:gd name="T13" fmla="*/ 75 h 40"/>
                  <a:gd name="T14" fmla="*/ 459 w 177"/>
                  <a:gd name="T15" fmla="*/ 75 h 40"/>
                  <a:gd name="T16" fmla="*/ 446 w 177"/>
                  <a:gd name="T17" fmla="*/ 75 h 40"/>
                  <a:gd name="T18" fmla="*/ 435 w 177"/>
                  <a:gd name="T19" fmla="*/ 69 h 40"/>
                  <a:gd name="T20" fmla="*/ 416 w 177"/>
                  <a:gd name="T21" fmla="*/ 69 h 40"/>
                  <a:gd name="T22" fmla="*/ 402 w 177"/>
                  <a:gd name="T23" fmla="*/ 69 h 40"/>
                  <a:gd name="T24" fmla="*/ 386 w 177"/>
                  <a:gd name="T25" fmla="*/ 69 h 40"/>
                  <a:gd name="T26" fmla="*/ 370 w 177"/>
                  <a:gd name="T27" fmla="*/ 69 h 40"/>
                  <a:gd name="T28" fmla="*/ 363 w 177"/>
                  <a:gd name="T29" fmla="*/ 69 h 40"/>
                  <a:gd name="T30" fmla="*/ 353 w 177"/>
                  <a:gd name="T31" fmla="*/ 69 h 40"/>
                  <a:gd name="T32" fmla="*/ 345 w 177"/>
                  <a:gd name="T33" fmla="*/ 69 h 40"/>
                  <a:gd name="T34" fmla="*/ 327 w 177"/>
                  <a:gd name="T35" fmla="*/ 69 h 40"/>
                  <a:gd name="T36" fmla="*/ 308 w 177"/>
                  <a:gd name="T37" fmla="*/ 69 h 40"/>
                  <a:gd name="T38" fmla="*/ 298 w 177"/>
                  <a:gd name="T39" fmla="*/ 69 h 40"/>
                  <a:gd name="T40" fmla="*/ 291 w 177"/>
                  <a:gd name="T41" fmla="*/ 69 h 40"/>
                  <a:gd name="T42" fmla="*/ 278 w 177"/>
                  <a:gd name="T43" fmla="*/ 69 h 40"/>
                  <a:gd name="T44" fmla="*/ 271 w 177"/>
                  <a:gd name="T45" fmla="*/ 69 h 40"/>
                  <a:gd name="T46" fmla="*/ 259 w 177"/>
                  <a:gd name="T47" fmla="*/ 69 h 40"/>
                  <a:gd name="T48" fmla="*/ 247 w 177"/>
                  <a:gd name="T49" fmla="*/ 69 h 40"/>
                  <a:gd name="T50" fmla="*/ 242 w 177"/>
                  <a:gd name="T51" fmla="*/ 69 h 40"/>
                  <a:gd name="T52" fmla="*/ 230 w 177"/>
                  <a:gd name="T53" fmla="*/ 69 h 40"/>
                  <a:gd name="T54" fmla="*/ 221 w 177"/>
                  <a:gd name="T55" fmla="*/ 69 h 40"/>
                  <a:gd name="T56" fmla="*/ 207 w 177"/>
                  <a:gd name="T57" fmla="*/ 69 h 40"/>
                  <a:gd name="T58" fmla="*/ 202 w 177"/>
                  <a:gd name="T59" fmla="*/ 69 h 40"/>
                  <a:gd name="T60" fmla="*/ 191 w 177"/>
                  <a:gd name="T61" fmla="*/ 69 h 40"/>
                  <a:gd name="T62" fmla="*/ 179 w 177"/>
                  <a:gd name="T63" fmla="*/ 75 h 40"/>
                  <a:gd name="T64" fmla="*/ 160 w 177"/>
                  <a:gd name="T65" fmla="*/ 75 h 40"/>
                  <a:gd name="T66" fmla="*/ 142 w 177"/>
                  <a:gd name="T67" fmla="*/ 75 h 40"/>
                  <a:gd name="T68" fmla="*/ 125 w 177"/>
                  <a:gd name="T69" fmla="*/ 78 h 40"/>
                  <a:gd name="T70" fmla="*/ 111 w 177"/>
                  <a:gd name="T71" fmla="*/ 79 h 40"/>
                  <a:gd name="T72" fmla="*/ 99 w 177"/>
                  <a:gd name="T73" fmla="*/ 88 h 40"/>
                  <a:gd name="T74" fmla="*/ 84 w 177"/>
                  <a:gd name="T75" fmla="*/ 89 h 40"/>
                  <a:gd name="T76" fmla="*/ 75 w 177"/>
                  <a:gd name="T77" fmla="*/ 92 h 40"/>
                  <a:gd name="T78" fmla="*/ 62 w 177"/>
                  <a:gd name="T79" fmla="*/ 100 h 40"/>
                  <a:gd name="T80" fmla="*/ 61 w 177"/>
                  <a:gd name="T81" fmla="*/ 103 h 40"/>
                  <a:gd name="T82" fmla="*/ 43 w 177"/>
                  <a:gd name="T83" fmla="*/ 112 h 40"/>
                  <a:gd name="T84" fmla="*/ 30 w 177"/>
                  <a:gd name="T85" fmla="*/ 115 h 40"/>
                  <a:gd name="T86" fmla="*/ 19 w 177"/>
                  <a:gd name="T87" fmla="*/ 115 h 40"/>
                  <a:gd name="T88" fmla="*/ 17 w 177"/>
                  <a:gd name="T89" fmla="*/ 115 h 40"/>
                  <a:gd name="T90" fmla="*/ 2 w 177"/>
                  <a:gd name="T91" fmla="*/ 103 h 40"/>
                  <a:gd name="T92" fmla="*/ 2 w 177"/>
                  <a:gd name="T93" fmla="*/ 89 h 40"/>
                  <a:gd name="T94" fmla="*/ 0 w 177"/>
                  <a:gd name="T95" fmla="*/ 75 h 40"/>
                  <a:gd name="T96" fmla="*/ 0 w 177"/>
                  <a:gd name="T97" fmla="*/ 67 h 40"/>
                  <a:gd name="T98" fmla="*/ 0 w 177"/>
                  <a:gd name="T99" fmla="*/ 54 h 40"/>
                  <a:gd name="T100" fmla="*/ 2 w 177"/>
                  <a:gd name="T101" fmla="*/ 47 h 40"/>
                  <a:gd name="T102" fmla="*/ 2 w 177"/>
                  <a:gd name="T103" fmla="*/ 30 h 40"/>
                  <a:gd name="T104" fmla="*/ 2 w 177"/>
                  <a:gd name="T105" fmla="*/ 24 h 40"/>
                  <a:gd name="T106" fmla="*/ 2 w 177"/>
                  <a:gd name="T107" fmla="*/ 24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40"/>
                  <a:gd name="T164" fmla="*/ 177 w 177"/>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40">
                    <a:moveTo>
                      <a:pt x="2" y="9"/>
                    </a:moveTo>
                    <a:lnTo>
                      <a:pt x="175" y="0"/>
                    </a:lnTo>
                    <a:lnTo>
                      <a:pt x="177" y="26"/>
                    </a:lnTo>
                    <a:lnTo>
                      <a:pt x="176" y="26"/>
                    </a:lnTo>
                    <a:lnTo>
                      <a:pt x="171" y="26"/>
                    </a:lnTo>
                    <a:lnTo>
                      <a:pt x="168" y="26"/>
                    </a:lnTo>
                    <a:lnTo>
                      <a:pt x="164" y="26"/>
                    </a:lnTo>
                    <a:lnTo>
                      <a:pt x="160" y="26"/>
                    </a:lnTo>
                    <a:lnTo>
                      <a:pt x="156" y="26"/>
                    </a:lnTo>
                    <a:lnTo>
                      <a:pt x="151" y="24"/>
                    </a:lnTo>
                    <a:lnTo>
                      <a:pt x="145" y="24"/>
                    </a:lnTo>
                    <a:lnTo>
                      <a:pt x="140" y="24"/>
                    </a:lnTo>
                    <a:lnTo>
                      <a:pt x="133" y="24"/>
                    </a:lnTo>
                    <a:lnTo>
                      <a:pt x="129" y="24"/>
                    </a:lnTo>
                    <a:lnTo>
                      <a:pt x="126" y="24"/>
                    </a:lnTo>
                    <a:lnTo>
                      <a:pt x="124" y="24"/>
                    </a:lnTo>
                    <a:lnTo>
                      <a:pt x="120" y="24"/>
                    </a:lnTo>
                    <a:lnTo>
                      <a:pt x="114" y="24"/>
                    </a:lnTo>
                    <a:lnTo>
                      <a:pt x="108" y="24"/>
                    </a:lnTo>
                    <a:lnTo>
                      <a:pt x="104" y="24"/>
                    </a:lnTo>
                    <a:lnTo>
                      <a:pt x="101" y="24"/>
                    </a:lnTo>
                    <a:lnTo>
                      <a:pt x="97" y="24"/>
                    </a:lnTo>
                    <a:lnTo>
                      <a:pt x="93" y="24"/>
                    </a:lnTo>
                    <a:lnTo>
                      <a:pt x="90" y="24"/>
                    </a:lnTo>
                    <a:lnTo>
                      <a:pt x="86" y="24"/>
                    </a:lnTo>
                    <a:lnTo>
                      <a:pt x="84" y="24"/>
                    </a:lnTo>
                    <a:lnTo>
                      <a:pt x="80" y="24"/>
                    </a:lnTo>
                    <a:lnTo>
                      <a:pt x="77" y="24"/>
                    </a:lnTo>
                    <a:lnTo>
                      <a:pt x="73" y="24"/>
                    </a:lnTo>
                    <a:lnTo>
                      <a:pt x="70" y="24"/>
                    </a:lnTo>
                    <a:lnTo>
                      <a:pt x="67" y="24"/>
                    </a:lnTo>
                    <a:lnTo>
                      <a:pt x="61" y="26"/>
                    </a:lnTo>
                    <a:lnTo>
                      <a:pt x="55" y="26"/>
                    </a:lnTo>
                    <a:lnTo>
                      <a:pt x="49" y="26"/>
                    </a:lnTo>
                    <a:lnTo>
                      <a:pt x="43" y="27"/>
                    </a:lnTo>
                    <a:lnTo>
                      <a:pt x="38" y="28"/>
                    </a:lnTo>
                    <a:lnTo>
                      <a:pt x="34" y="30"/>
                    </a:lnTo>
                    <a:lnTo>
                      <a:pt x="29" y="31"/>
                    </a:lnTo>
                    <a:lnTo>
                      <a:pt x="26" y="32"/>
                    </a:lnTo>
                    <a:lnTo>
                      <a:pt x="22" y="35"/>
                    </a:lnTo>
                    <a:lnTo>
                      <a:pt x="21" y="36"/>
                    </a:lnTo>
                    <a:lnTo>
                      <a:pt x="15" y="39"/>
                    </a:lnTo>
                    <a:lnTo>
                      <a:pt x="11" y="40"/>
                    </a:lnTo>
                    <a:lnTo>
                      <a:pt x="7" y="40"/>
                    </a:lnTo>
                    <a:lnTo>
                      <a:pt x="6" y="40"/>
                    </a:lnTo>
                    <a:lnTo>
                      <a:pt x="2" y="36"/>
                    </a:lnTo>
                    <a:lnTo>
                      <a:pt x="2" y="31"/>
                    </a:lnTo>
                    <a:lnTo>
                      <a:pt x="0" y="26"/>
                    </a:lnTo>
                    <a:lnTo>
                      <a:pt x="0" y="23"/>
                    </a:lnTo>
                    <a:lnTo>
                      <a:pt x="0" y="19"/>
                    </a:lnTo>
                    <a:lnTo>
                      <a:pt x="2" y="16"/>
                    </a:lnTo>
                    <a:lnTo>
                      <a:pt x="2" y="11"/>
                    </a:lnTo>
                    <a:lnTo>
                      <a:pt x="2" y="9"/>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81" name="Freeform 81">
                <a:extLst>
                  <a:ext uri="{FF2B5EF4-FFF2-40B4-BE49-F238E27FC236}">
                    <a16:creationId xmlns:a16="http://schemas.microsoft.com/office/drawing/2014/main" id="{D97181A7-F482-48CA-A04A-77E6DD894F5F}"/>
                  </a:ext>
                </a:extLst>
              </p:cNvPr>
              <p:cNvSpPr>
                <a:spLocks/>
              </p:cNvSpPr>
              <p:nvPr/>
            </p:nvSpPr>
            <p:spPr bwMode="auto">
              <a:xfrm>
                <a:off x="3220" y="966"/>
                <a:ext cx="271" cy="128"/>
              </a:xfrm>
              <a:custGeom>
                <a:avLst/>
                <a:gdLst>
                  <a:gd name="T0" fmla="*/ 0 w 243"/>
                  <a:gd name="T1" fmla="*/ 293 h 119"/>
                  <a:gd name="T2" fmla="*/ 18 w 243"/>
                  <a:gd name="T3" fmla="*/ 259 h 119"/>
                  <a:gd name="T4" fmla="*/ 37 w 243"/>
                  <a:gd name="T5" fmla="*/ 227 h 119"/>
                  <a:gd name="T6" fmla="*/ 67 w 243"/>
                  <a:gd name="T7" fmla="*/ 182 h 119"/>
                  <a:gd name="T8" fmla="*/ 97 w 243"/>
                  <a:gd name="T9" fmla="*/ 145 h 119"/>
                  <a:gd name="T10" fmla="*/ 139 w 243"/>
                  <a:gd name="T11" fmla="*/ 114 h 119"/>
                  <a:gd name="T12" fmla="*/ 177 w 243"/>
                  <a:gd name="T13" fmla="*/ 78 h 119"/>
                  <a:gd name="T14" fmla="*/ 218 w 243"/>
                  <a:gd name="T15" fmla="*/ 47 h 119"/>
                  <a:gd name="T16" fmla="*/ 260 w 243"/>
                  <a:gd name="T17" fmla="*/ 23 h 119"/>
                  <a:gd name="T18" fmla="*/ 308 w 243"/>
                  <a:gd name="T19" fmla="*/ 3 h 119"/>
                  <a:gd name="T20" fmla="*/ 356 w 243"/>
                  <a:gd name="T21" fmla="*/ 1 h 119"/>
                  <a:gd name="T22" fmla="*/ 401 w 243"/>
                  <a:gd name="T23" fmla="*/ 1 h 119"/>
                  <a:gd name="T24" fmla="*/ 448 w 243"/>
                  <a:gd name="T25" fmla="*/ 16 h 119"/>
                  <a:gd name="T26" fmla="*/ 495 w 243"/>
                  <a:gd name="T27" fmla="*/ 42 h 119"/>
                  <a:gd name="T28" fmla="*/ 541 w 243"/>
                  <a:gd name="T29" fmla="*/ 69 h 119"/>
                  <a:gd name="T30" fmla="*/ 585 w 243"/>
                  <a:gd name="T31" fmla="*/ 105 h 119"/>
                  <a:gd name="T32" fmla="*/ 629 w 243"/>
                  <a:gd name="T33" fmla="*/ 145 h 119"/>
                  <a:gd name="T34" fmla="*/ 660 w 243"/>
                  <a:gd name="T35" fmla="*/ 182 h 119"/>
                  <a:gd name="T36" fmla="*/ 689 w 243"/>
                  <a:gd name="T37" fmla="*/ 225 h 119"/>
                  <a:gd name="T38" fmla="*/ 704 w 243"/>
                  <a:gd name="T39" fmla="*/ 252 h 119"/>
                  <a:gd name="T40" fmla="*/ 715 w 243"/>
                  <a:gd name="T41" fmla="*/ 288 h 119"/>
                  <a:gd name="T42" fmla="*/ 675 w 243"/>
                  <a:gd name="T43" fmla="*/ 303 h 119"/>
                  <a:gd name="T44" fmla="*/ 638 w 243"/>
                  <a:gd name="T45" fmla="*/ 320 h 119"/>
                  <a:gd name="T46" fmla="*/ 581 w 243"/>
                  <a:gd name="T47" fmla="*/ 321 h 119"/>
                  <a:gd name="T48" fmla="*/ 547 w 243"/>
                  <a:gd name="T49" fmla="*/ 329 h 119"/>
                  <a:gd name="T50" fmla="*/ 516 w 243"/>
                  <a:gd name="T51" fmla="*/ 330 h 119"/>
                  <a:gd name="T52" fmla="*/ 490 w 243"/>
                  <a:gd name="T53" fmla="*/ 332 h 119"/>
                  <a:gd name="T54" fmla="*/ 458 w 243"/>
                  <a:gd name="T55" fmla="*/ 332 h 119"/>
                  <a:gd name="T56" fmla="*/ 426 w 243"/>
                  <a:gd name="T57" fmla="*/ 342 h 119"/>
                  <a:gd name="T58" fmla="*/ 401 w 243"/>
                  <a:gd name="T59" fmla="*/ 342 h 119"/>
                  <a:gd name="T60" fmla="*/ 370 w 243"/>
                  <a:gd name="T61" fmla="*/ 343 h 119"/>
                  <a:gd name="T62" fmla="*/ 326 w 243"/>
                  <a:gd name="T63" fmla="*/ 346 h 119"/>
                  <a:gd name="T64" fmla="*/ 288 w 243"/>
                  <a:gd name="T65" fmla="*/ 346 h 119"/>
                  <a:gd name="T66" fmla="*/ 260 w 243"/>
                  <a:gd name="T67" fmla="*/ 346 h 119"/>
                  <a:gd name="T68" fmla="*/ 231 w 243"/>
                  <a:gd name="T69" fmla="*/ 343 h 119"/>
                  <a:gd name="T70" fmla="*/ 189 w 243"/>
                  <a:gd name="T71" fmla="*/ 332 h 119"/>
                  <a:gd name="T72" fmla="*/ 160 w 243"/>
                  <a:gd name="T73" fmla="*/ 330 h 119"/>
                  <a:gd name="T74" fmla="*/ 125 w 243"/>
                  <a:gd name="T75" fmla="*/ 329 h 119"/>
                  <a:gd name="T76" fmla="*/ 90 w 243"/>
                  <a:gd name="T77" fmla="*/ 324 h 119"/>
                  <a:gd name="T78" fmla="*/ 60 w 243"/>
                  <a:gd name="T79" fmla="*/ 321 h 119"/>
                  <a:gd name="T80" fmla="*/ 33 w 243"/>
                  <a:gd name="T81" fmla="*/ 320 h 119"/>
                  <a:gd name="T82" fmla="*/ 0 w 243"/>
                  <a:gd name="T83" fmla="*/ 310 h 1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3"/>
                  <a:gd name="T127" fmla="*/ 0 h 119"/>
                  <a:gd name="T128" fmla="*/ 243 w 243"/>
                  <a:gd name="T129" fmla="*/ 119 h 1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3" h="119">
                    <a:moveTo>
                      <a:pt x="0" y="107"/>
                    </a:moveTo>
                    <a:lnTo>
                      <a:pt x="0" y="103"/>
                    </a:lnTo>
                    <a:lnTo>
                      <a:pt x="0" y="101"/>
                    </a:lnTo>
                    <a:lnTo>
                      <a:pt x="2" y="97"/>
                    </a:lnTo>
                    <a:lnTo>
                      <a:pt x="4" y="94"/>
                    </a:lnTo>
                    <a:lnTo>
                      <a:pt x="6" y="89"/>
                    </a:lnTo>
                    <a:lnTo>
                      <a:pt x="7" y="85"/>
                    </a:lnTo>
                    <a:lnTo>
                      <a:pt x="10" y="81"/>
                    </a:lnTo>
                    <a:lnTo>
                      <a:pt x="12" y="78"/>
                    </a:lnTo>
                    <a:lnTo>
                      <a:pt x="15" y="72"/>
                    </a:lnTo>
                    <a:lnTo>
                      <a:pt x="18" y="68"/>
                    </a:lnTo>
                    <a:lnTo>
                      <a:pt x="22" y="63"/>
                    </a:lnTo>
                    <a:lnTo>
                      <a:pt x="26" y="60"/>
                    </a:lnTo>
                    <a:lnTo>
                      <a:pt x="28" y="55"/>
                    </a:lnTo>
                    <a:lnTo>
                      <a:pt x="32" y="51"/>
                    </a:lnTo>
                    <a:lnTo>
                      <a:pt x="36" y="47"/>
                    </a:lnTo>
                    <a:lnTo>
                      <a:pt x="42" y="43"/>
                    </a:lnTo>
                    <a:lnTo>
                      <a:pt x="46" y="39"/>
                    </a:lnTo>
                    <a:lnTo>
                      <a:pt x="50" y="35"/>
                    </a:lnTo>
                    <a:lnTo>
                      <a:pt x="54" y="31"/>
                    </a:lnTo>
                    <a:lnTo>
                      <a:pt x="59" y="27"/>
                    </a:lnTo>
                    <a:lnTo>
                      <a:pt x="63" y="24"/>
                    </a:lnTo>
                    <a:lnTo>
                      <a:pt x="69" y="20"/>
                    </a:lnTo>
                    <a:lnTo>
                      <a:pt x="74" y="16"/>
                    </a:lnTo>
                    <a:lnTo>
                      <a:pt x="79" y="15"/>
                    </a:lnTo>
                    <a:lnTo>
                      <a:pt x="83" y="11"/>
                    </a:lnTo>
                    <a:lnTo>
                      <a:pt x="89" y="8"/>
                    </a:lnTo>
                    <a:lnTo>
                      <a:pt x="94" y="7"/>
                    </a:lnTo>
                    <a:lnTo>
                      <a:pt x="99" y="5"/>
                    </a:lnTo>
                    <a:lnTo>
                      <a:pt x="105" y="3"/>
                    </a:lnTo>
                    <a:lnTo>
                      <a:pt x="110" y="1"/>
                    </a:lnTo>
                    <a:lnTo>
                      <a:pt x="116" y="1"/>
                    </a:lnTo>
                    <a:lnTo>
                      <a:pt x="121" y="1"/>
                    </a:lnTo>
                    <a:lnTo>
                      <a:pt x="125" y="0"/>
                    </a:lnTo>
                    <a:lnTo>
                      <a:pt x="130" y="0"/>
                    </a:lnTo>
                    <a:lnTo>
                      <a:pt x="136" y="1"/>
                    </a:lnTo>
                    <a:lnTo>
                      <a:pt x="141" y="3"/>
                    </a:lnTo>
                    <a:lnTo>
                      <a:pt x="146" y="4"/>
                    </a:lnTo>
                    <a:lnTo>
                      <a:pt x="152" y="5"/>
                    </a:lnTo>
                    <a:lnTo>
                      <a:pt x="157" y="8"/>
                    </a:lnTo>
                    <a:lnTo>
                      <a:pt x="163" y="11"/>
                    </a:lnTo>
                    <a:lnTo>
                      <a:pt x="168" y="14"/>
                    </a:lnTo>
                    <a:lnTo>
                      <a:pt x="173" y="18"/>
                    </a:lnTo>
                    <a:lnTo>
                      <a:pt x="179" y="22"/>
                    </a:lnTo>
                    <a:lnTo>
                      <a:pt x="184" y="24"/>
                    </a:lnTo>
                    <a:lnTo>
                      <a:pt x="188" y="28"/>
                    </a:lnTo>
                    <a:lnTo>
                      <a:pt x="193" y="32"/>
                    </a:lnTo>
                    <a:lnTo>
                      <a:pt x="199" y="36"/>
                    </a:lnTo>
                    <a:lnTo>
                      <a:pt x="204" y="42"/>
                    </a:lnTo>
                    <a:lnTo>
                      <a:pt x="208" y="46"/>
                    </a:lnTo>
                    <a:lnTo>
                      <a:pt x="213" y="51"/>
                    </a:lnTo>
                    <a:lnTo>
                      <a:pt x="217" y="55"/>
                    </a:lnTo>
                    <a:lnTo>
                      <a:pt x="222" y="59"/>
                    </a:lnTo>
                    <a:lnTo>
                      <a:pt x="224" y="63"/>
                    </a:lnTo>
                    <a:lnTo>
                      <a:pt x="228" y="67"/>
                    </a:lnTo>
                    <a:lnTo>
                      <a:pt x="231" y="72"/>
                    </a:lnTo>
                    <a:lnTo>
                      <a:pt x="234" y="77"/>
                    </a:lnTo>
                    <a:lnTo>
                      <a:pt x="236" y="79"/>
                    </a:lnTo>
                    <a:lnTo>
                      <a:pt x="239" y="83"/>
                    </a:lnTo>
                    <a:lnTo>
                      <a:pt x="239" y="86"/>
                    </a:lnTo>
                    <a:lnTo>
                      <a:pt x="242" y="90"/>
                    </a:lnTo>
                    <a:lnTo>
                      <a:pt x="243" y="95"/>
                    </a:lnTo>
                    <a:lnTo>
                      <a:pt x="243" y="99"/>
                    </a:lnTo>
                    <a:lnTo>
                      <a:pt x="239" y="101"/>
                    </a:lnTo>
                    <a:lnTo>
                      <a:pt x="234" y="103"/>
                    </a:lnTo>
                    <a:lnTo>
                      <a:pt x="230" y="103"/>
                    </a:lnTo>
                    <a:lnTo>
                      <a:pt x="226" y="106"/>
                    </a:lnTo>
                    <a:lnTo>
                      <a:pt x="220" y="106"/>
                    </a:lnTo>
                    <a:lnTo>
                      <a:pt x="216" y="109"/>
                    </a:lnTo>
                    <a:lnTo>
                      <a:pt x="209" y="109"/>
                    </a:lnTo>
                    <a:lnTo>
                      <a:pt x="204" y="110"/>
                    </a:lnTo>
                    <a:lnTo>
                      <a:pt x="197" y="110"/>
                    </a:lnTo>
                    <a:lnTo>
                      <a:pt x="192" y="111"/>
                    </a:lnTo>
                    <a:lnTo>
                      <a:pt x="188" y="111"/>
                    </a:lnTo>
                    <a:lnTo>
                      <a:pt x="185" y="113"/>
                    </a:lnTo>
                    <a:lnTo>
                      <a:pt x="183" y="113"/>
                    </a:lnTo>
                    <a:lnTo>
                      <a:pt x="179" y="114"/>
                    </a:lnTo>
                    <a:lnTo>
                      <a:pt x="176" y="114"/>
                    </a:lnTo>
                    <a:lnTo>
                      <a:pt x="172" y="114"/>
                    </a:lnTo>
                    <a:lnTo>
                      <a:pt x="169" y="114"/>
                    </a:lnTo>
                    <a:lnTo>
                      <a:pt x="167" y="115"/>
                    </a:lnTo>
                    <a:lnTo>
                      <a:pt x="163" y="115"/>
                    </a:lnTo>
                    <a:lnTo>
                      <a:pt x="158" y="115"/>
                    </a:lnTo>
                    <a:lnTo>
                      <a:pt x="156" y="115"/>
                    </a:lnTo>
                    <a:lnTo>
                      <a:pt x="152" y="115"/>
                    </a:lnTo>
                    <a:lnTo>
                      <a:pt x="149" y="115"/>
                    </a:lnTo>
                    <a:lnTo>
                      <a:pt x="145" y="117"/>
                    </a:lnTo>
                    <a:lnTo>
                      <a:pt x="142" y="117"/>
                    </a:lnTo>
                    <a:lnTo>
                      <a:pt x="140" y="117"/>
                    </a:lnTo>
                    <a:lnTo>
                      <a:pt x="136" y="117"/>
                    </a:lnTo>
                    <a:lnTo>
                      <a:pt x="132" y="117"/>
                    </a:lnTo>
                    <a:lnTo>
                      <a:pt x="129" y="117"/>
                    </a:lnTo>
                    <a:lnTo>
                      <a:pt x="126" y="118"/>
                    </a:lnTo>
                    <a:lnTo>
                      <a:pt x="121" y="118"/>
                    </a:lnTo>
                    <a:lnTo>
                      <a:pt x="116" y="119"/>
                    </a:lnTo>
                    <a:lnTo>
                      <a:pt x="110" y="119"/>
                    </a:lnTo>
                    <a:lnTo>
                      <a:pt x="106" y="119"/>
                    </a:lnTo>
                    <a:lnTo>
                      <a:pt x="101" y="119"/>
                    </a:lnTo>
                    <a:lnTo>
                      <a:pt x="97" y="119"/>
                    </a:lnTo>
                    <a:lnTo>
                      <a:pt x="94" y="119"/>
                    </a:lnTo>
                    <a:lnTo>
                      <a:pt x="91" y="119"/>
                    </a:lnTo>
                    <a:lnTo>
                      <a:pt x="89" y="119"/>
                    </a:lnTo>
                    <a:lnTo>
                      <a:pt x="87" y="119"/>
                    </a:lnTo>
                    <a:lnTo>
                      <a:pt x="85" y="118"/>
                    </a:lnTo>
                    <a:lnTo>
                      <a:pt x="79" y="118"/>
                    </a:lnTo>
                    <a:lnTo>
                      <a:pt x="74" y="117"/>
                    </a:lnTo>
                    <a:lnTo>
                      <a:pt x="69" y="117"/>
                    </a:lnTo>
                    <a:lnTo>
                      <a:pt x="65" y="115"/>
                    </a:lnTo>
                    <a:lnTo>
                      <a:pt x="61" y="115"/>
                    </a:lnTo>
                    <a:lnTo>
                      <a:pt x="57" y="114"/>
                    </a:lnTo>
                    <a:lnTo>
                      <a:pt x="54" y="114"/>
                    </a:lnTo>
                    <a:lnTo>
                      <a:pt x="50" y="114"/>
                    </a:lnTo>
                    <a:lnTo>
                      <a:pt x="46" y="113"/>
                    </a:lnTo>
                    <a:lnTo>
                      <a:pt x="42" y="113"/>
                    </a:lnTo>
                    <a:lnTo>
                      <a:pt x="39" y="113"/>
                    </a:lnTo>
                    <a:lnTo>
                      <a:pt x="35" y="111"/>
                    </a:lnTo>
                    <a:lnTo>
                      <a:pt x="31" y="111"/>
                    </a:lnTo>
                    <a:lnTo>
                      <a:pt x="27" y="110"/>
                    </a:lnTo>
                    <a:lnTo>
                      <a:pt x="24" y="110"/>
                    </a:lnTo>
                    <a:lnTo>
                      <a:pt x="20" y="110"/>
                    </a:lnTo>
                    <a:lnTo>
                      <a:pt x="16" y="109"/>
                    </a:lnTo>
                    <a:lnTo>
                      <a:pt x="14" y="109"/>
                    </a:lnTo>
                    <a:lnTo>
                      <a:pt x="11" y="109"/>
                    </a:lnTo>
                    <a:lnTo>
                      <a:pt x="6" y="109"/>
                    </a:lnTo>
                    <a:lnTo>
                      <a:pt x="3" y="107"/>
                    </a:lnTo>
                    <a:lnTo>
                      <a:pt x="0" y="107"/>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82" name="Freeform 82">
                <a:extLst>
                  <a:ext uri="{FF2B5EF4-FFF2-40B4-BE49-F238E27FC236}">
                    <a16:creationId xmlns:a16="http://schemas.microsoft.com/office/drawing/2014/main" id="{16AB2292-7098-445D-A935-527013546F8B}"/>
                  </a:ext>
                </a:extLst>
              </p:cNvPr>
              <p:cNvSpPr>
                <a:spLocks/>
              </p:cNvSpPr>
              <p:nvPr/>
            </p:nvSpPr>
            <p:spPr bwMode="auto">
              <a:xfrm>
                <a:off x="3291" y="1593"/>
                <a:ext cx="165" cy="106"/>
              </a:xfrm>
              <a:custGeom>
                <a:avLst/>
                <a:gdLst>
                  <a:gd name="T0" fmla="*/ 0 w 139"/>
                  <a:gd name="T1" fmla="*/ 277 h 90"/>
                  <a:gd name="T2" fmla="*/ 16 w 139"/>
                  <a:gd name="T3" fmla="*/ 277 h 90"/>
                  <a:gd name="T4" fmla="*/ 37 w 139"/>
                  <a:gd name="T5" fmla="*/ 277 h 90"/>
                  <a:gd name="T6" fmla="*/ 60 w 139"/>
                  <a:gd name="T7" fmla="*/ 277 h 90"/>
                  <a:gd name="T8" fmla="*/ 89 w 139"/>
                  <a:gd name="T9" fmla="*/ 271 h 90"/>
                  <a:gd name="T10" fmla="*/ 124 w 139"/>
                  <a:gd name="T11" fmla="*/ 271 h 90"/>
                  <a:gd name="T12" fmla="*/ 159 w 139"/>
                  <a:gd name="T13" fmla="*/ 271 h 90"/>
                  <a:gd name="T14" fmla="*/ 193 w 139"/>
                  <a:gd name="T15" fmla="*/ 271 h 90"/>
                  <a:gd name="T16" fmla="*/ 229 w 139"/>
                  <a:gd name="T17" fmla="*/ 270 h 90"/>
                  <a:gd name="T18" fmla="*/ 272 w 139"/>
                  <a:gd name="T19" fmla="*/ 270 h 90"/>
                  <a:gd name="T20" fmla="*/ 304 w 139"/>
                  <a:gd name="T21" fmla="*/ 263 h 90"/>
                  <a:gd name="T22" fmla="*/ 337 w 139"/>
                  <a:gd name="T23" fmla="*/ 263 h 90"/>
                  <a:gd name="T24" fmla="*/ 366 w 139"/>
                  <a:gd name="T25" fmla="*/ 256 h 90"/>
                  <a:gd name="T26" fmla="*/ 387 w 139"/>
                  <a:gd name="T27" fmla="*/ 250 h 90"/>
                  <a:gd name="T28" fmla="*/ 413 w 139"/>
                  <a:gd name="T29" fmla="*/ 238 h 90"/>
                  <a:gd name="T30" fmla="*/ 413 w 139"/>
                  <a:gd name="T31" fmla="*/ 220 h 90"/>
                  <a:gd name="T32" fmla="*/ 415 w 139"/>
                  <a:gd name="T33" fmla="*/ 186 h 90"/>
                  <a:gd name="T34" fmla="*/ 413 w 139"/>
                  <a:gd name="T35" fmla="*/ 151 h 90"/>
                  <a:gd name="T36" fmla="*/ 411 w 139"/>
                  <a:gd name="T37" fmla="*/ 122 h 90"/>
                  <a:gd name="T38" fmla="*/ 401 w 139"/>
                  <a:gd name="T39" fmla="*/ 85 h 90"/>
                  <a:gd name="T40" fmla="*/ 392 w 139"/>
                  <a:gd name="T41" fmla="*/ 48 h 90"/>
                  <a:gd name="T42" fmla="*/ 381 w 139"/>
                  <a:gd name="T43" fmla="*/ 23 h 90"/>
                  <a:gd name="T44" fmla="*/ 366 w 139"/>
                  <a:gd name="T45" fmla="*/ 14 h 90"/>
                  <a:gd name="T46" fmla="*/ 337 w 139"/>
                  <a:gd name="T47" fmla="*/ 0 h 90"/>
                  <a:gd name="T48" fmla="*/ 322 w 139"/>
                  <a:gd name="T49" fmla="*/ 0 h 90"/>
                  <a:gd name="T50" fmla="*/ 289 w 139"/>
                  <a:gd name="T51" fmla="*/ 0 h 90"/>
                  <a:gd name="T52" fmla="*/ 259 w 139"/>
                  <a:gd name="T53" fmla="*/ 0 h 90"/>
                  <a:gd name="T54" fmla="*/ 229 w 139"/>
                  <a:gd name="T55" fmla="*/ 0 h 90"/>
                  <a:gd name="T56" fmla="*/ 201 w 139"/>
                  <a:gd name="T57" fmla="*/ 0 h 90"/>
                  <a:gd name="T58" fmla="*/ 166 w 139"/>
                  <a:gd name="T59" fmla="*/ 0 h 90"/>
                  <a:gd name="T60" fmla="*/ 138 w 139"/>
                  <a:gd name="T61" fmla="*/ 0 h 90"/>
                  <a:gd name="T62" fmla="*/ 110 w 139"/>
                  <a:gd name="T63" fmla="*/ 0 h 90"/>
                  <a:gd name="T64" fmla="*/ 76 w 139"/>
                  <a:gd name="T65" fmla="*/ 1 h 90"/>
                  <a:gd name="T66" fmla="*/ 49 w 139"/>
                  <a:gd name="T67" fmla="*/ 1 h 90"/>
                  <a:gd name="T68" fmla="*/ 29 w 139"/>
                  <a:gd name="T69" fmla="*/ 2 h 90"/>
                  <a:gd name="T70" fmla="*/ 16 w 139"/>
                  <a:gd name="T71" fmla="*/ 2 h 90"/>
                  <a:gd name="T72" fmla="*/ 0 w 139"/>
                  <a:gd name="T73" fmla="*/ 14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9"/>
                  <a:gd name="T112" fmla="*/ 0 h 90"/>
                  <a:gd name="T113" fmla="*/ 139 w 139"/>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9" h="90">
                    <a:moveTo>
                      <a:pt x="0" y="4"/>
                    </a:moveTo>
                    <a:lnTo>
                      <a:pt x="0" y="90"/>
                    </a:lnTo>
                    <a:lnTo>
                      <a:pt x="1" y="90"/>
                    </a:lnTo>
                    <a:lnTo>
                      <a:pt x="5" y="90"/>
                    </a:lnTo>
                    <a:lnTo>
                      <a:pt x="8" y="90"/>
                    </a:lnTo>
                    <a:lnTo>
                      <a:pt x="12" y="90"/>
                    </a:lnTo>
                    <a:lnTo>
                      <a:pt x="16" y="90"/>
                    </a:lnTo>
                    <a:lnTo>
                      <a:pt x="20" y="90"/>
                    </a:lnTo>
                    <a:lnTo>
                      <a:pt x="25" y="88"/>
                    </a:lnTo>
                    <a:lnTo>
                      <a:pt x="30" y="88"/>
                    </a:lnTo>
                    <a:lnTo>
                      <a:pt x="36" y="88"/>
                    </a:lnTo>
                    <a:lnTo>
                      <a:pt x="41" y="88"/>
                    </a:lnTo>
                    <a:lnTo>
                      <a:pt x="47" y="88"/>
                    </a:lnTo>
                    <a:lnTo>
                      <a:pt x="53" y="88"/>
                    </a:lnTo>
                    <a:lnTo>
                      <a:pt x="60" y="88"/>
                    </a:lnTo>
                    <a:lnTo>
                      <a:pt x="65" y="88"/>
                    </a:lnTo>
                    <a:lnTo>
                      <a:pt x="72" y="88"/>
                    </a:lnTo>
                    <a:lnTo>
                      <a:pt x="77" y="87"/>
                    </a:lnTo>
                    <a:lnTo>
                      <a:pt x="84" y="87"/>
                    </a:lnTo>
                    <a:lnTo>
                      <a:pt x="91" y="87"/>
                    </a:lnTo>
                    <a:lnTo>
                      <a:pt x="96" y="87"/>
                    </a:lnTo>
                    <a:lnTo>
                      <a:pt x="102" y="85"/>
                    </a:lnTo>
                    <a:lnTo>
                      <a:pt x="107" y="85"/>
                    </a:lnTo>
                    <a:lnTo>
                      <a:pt x="112" y="85"/>
                    </a:lnTo>
                    <a:lnTo>
                      <a:pt x="116" y="84"/>
                    </a:lnTo>
                    <a:lnTo>
                      <a:pt x="122" y="83"/>
                    </a:lnTo>
                    <a:lnTo>
                      <a:pt x="126" y="81"/>
                    </a:lnTo>
                    <a:lnTo>
                      <a:pt x="130" y="81"/>
                    </a:lnTo>
                    <a:lnTo>
                      <a:pt x="134" y="80"/>
                    </a:lnTo>
                    <a:lnTo>
                      <a:pt x="138" y="77"/>
                    </a:lnTo>
                    <a:lnTo>
                      <a:pt x="138" y="75"/>
                    </a:lnTo>
                    <a:lnTo>
                      <a:pt x="138" y="71"/>
                    </a:lnTo>
                    <a:lnTo>
                      <a:pt x="138" y="65"/>
                    </a:lnTo>
                    <a:lnTo>
                      <a:pt x="139" y="61"/>
                    </a:lnTo>
                    <a:lnTo>
                      <a:pt x="138" y="56"/>
                    </a:lnTo>
                    <a:lnTo>
                      <a:pt x="138" y="49"/>
                    </a:lnTo>
                    <a:lnTo>
                      <a:pt x="136" y="44"/>
                    </a:lnTo>
                    <a:lnTo>
                      <a:pt x="136" y="39"/>
                    </a:lnTo>
                    <a:lnTo>
                      <a:pt x="135" y="32"/>
                    </a:lnTo>
                    <a:lnTo>
                      <a:pt x="134" y="27"/>
                    </a:lnTo>
                    <a:lnTo>
                      <a:pt x="131" y="21"/>
                    </a:lnTo>
                    <a:lnTo>
                      <a:pt x="131" y="16"/>
                    </a:lnTo>
                    <a:lnTo>
                      <a:pt x="128" y="10"/>
                    </a:lnTo>
                    <a:lnTo>
                      <a:pt x="127" y="8"/>
                    </a:lnTo>
                    <a:lnTo>
                      <a:pt x="124" y="4"/>
                    </a:lnTo>
                    <a:lnTo>
                      <a:pt x="122" y="4"/>
                    </a:lnTo>
                    <a:lnTo>
                      <a:pt x="118" y="1"/>
                    </a:lnTo>
                    <a:lnTo>
                      <a:pt x="112" y="0"/>
                    </a:lnTo>
                    <a:lnTo>
                      <a:pt x="110" y="0"/>
                    </a:lnTo>
                    <a:lnTo>
                      <a:pt x="106" y="0"/>
                    </a:lnTo>
                    <a:lnTo>
                      <a:pt x="102" y="0"/>
                    </a:lnTo>
                    <a:lnTo>
                      <a:pt x="97" y="0"/>
                    </a:lnTo>
                    <a:lnTo>
                      <a:pt x="92" y="0"/>
                    </a:lnTo>
                    <a:lnTo>
                      <a:pt x="87" y="0"/>
                    </a:lnTo>
                    <a:lnTo>
                      <a:pt x="83" y="0"/>
                    </a:lnTo>
                    <a:lnTo>
                      <a:pt x="77" y="0"/>
                    </a:lnTo>
                    <a:lnTo>
                      <a:pt x="72" y="0"/>
                    </a:lnTo>
                    <a:lnTo>
                      <a:pt x="67" y="0"/>
                    </a:lnTo>
                    <a:lnTo>
                      <a:pt x="61" y="0"/>
                    </a:lnTo>
                    <a:lnTo>
                      <a:pt x="56" y="0"/>
                    </a:lnTo>
                    <a:lnTo>
                      <a:pt x="51" y="0"/>
                    </a:lnTo>
                    <a:lnTo>
                      <a:pt x="45" y="0"/>
                    </a:lnTo>
                    <a:lnTo>
                      <a:pt x="40" y="0"/>
                    </a:lnTo>
                    <a:lnTo>
                      <a:pt x="36" y="0"/>
                    </a:lnTo>
                    <a:lnTo>
                      <a:pt x="30" y="0"/>
                    </a:lnTo>
                    <a:lnTo>
                      <a:pt x="25" y="1"/>
                    </a:lnTo>
                    <a:lnTo>
                      <a:pt x="21" y="1"/>
                    </a:lnTo>
                    <a:lnTo>
                      <a:pt x="17" y="1"/>
                    </a:lnTo>
                    <a:lnTo>
                      <a:pt x="13" y="1"/>
                    </a:lnTo>
                    <a:lnTo>
                      <a:pt x="10" y="2"/>
                    </a:lnTo>
                    <a:lnTo>
                      <a:pt x="6" y="2"/>
                    </a:lnTo>
                    <a:lnTo>
                      <a:pt x="5" y="2"/>
                    </a:lnTo>
                    <a:lnTo>
                      <a:pt x="1" y="2"/>
                    </a:lnTo>
                    <a:lnTo>
                      <a:pt x="0" y="4"/>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83" name="Freeform 83">
                <a:extLst>
                  <a:ext uri="{FF2B5EF4-FFF2-40B4-BE49-F238E27FC236}">
                    <a16:creationId xmlns:a16="http://schemas.microsoft.com/office/drawing/2014/main" id="{6AC649C5-9FF0-4E64-B7AC-282738876C88}"/>
                  </a:ext>
                </a:extLst>
              </p:cNvPr>
              <p:cNvSpPr>
                <a:spLocks/>
              </p:cNvSpPr>
              <p:nvPr/>
            </p:nvSpPr>
            <p:spPr bwMode="auto">
              <a:xfrm>
                <a:off x="3161" y="1102"/>
                <a:ext cx="366" cy="521"/>
              </a:xfrm>
              <a:custGeom>
                <a:avLst/>
                <a:gdLst>
                  <a:gd name="T0" fmla="*/ 489 w 319"/>
                  <a:gd name="T1" fmla="*/ 2 h 458"/>
                  <a:gd name="T2" fmla="*/ 556 w 319"/>
                  <a:gd name="T3" fmla="*/ 2 h 458"/>
                  <a:gd name="T4" fmla="*/ 608 w 319"/>
                  <a:gd name="T5" fmla="*/ 3 h 458"/>
                  <a:gd name="T6" fmla="*/ 664 w 319"/>
                  <a:gd name="T7" fmla="*/ 23 h 458"/>
                  <a:gd name="T8" fmla="*/ 708 w 319"/>
                  <a:gd name="T9" fmla="*/ 42 h 458"/>
                  <a:gd name="T10" fmla="*/ 766 w 319"/>
                  <a:gd name="T11" fmla="*/ 78 h 458"/>
                  <a:gd name="T12" fmla="*/ 816 w 319"/>
                  <a:gd name="T13" fmla="*/ 142 h 458"/>
                  <a:gd name="T14" fmla="*/ 853 w 319"/>
                  <a:gd name="T15" fmla="*/ 213 h 458"/>
                  <a:gd name="T16" fmla="*/ 871 w 319"/>
                  <a:gd name="T17" fmla="*/ 261 h 458"/>
                  <a:gd name="T18" fmla="*/ 883 w 319"/>
                  <a:gd name="T19" fmla="*/ 303 h 458"/>
                  <a:gd name="T20" fmla="*/ 885 w 319"/>
                  <a:gd name="T21" fmla="*/ 342 h 458"/>
                  <a:gd name="T22" fmla="*/ 896 w 319"/>
                  <a:gd name="T23" fmla="*/ 385 h 458"/>
                  <a:gd name="T24" fmla="*/ 907 w 319"/>
                  <a:gd name="T25" fmla="*/ 422 h 458"/>
                  <a:gd name="T26" fmla="*/ 920 w 319"/>
                  <a:gd name="T27" fmla="*/ 470 h 458"/>
                  <a:gd name="T28" fmla="*/ 923 w 319"/>
                  <a:gd name="T29" fmla="*/ 510 h 458"/>
                  <a:gd name="T30" fmla="*/ 930 w 319"/>
                  <a:gd name="T31" fmla="*/ 555 h 458"/>
                  <a:gd name="T32" fmla="*/ 936 w 319"/>
                  <a:gd name="T33" fmla="*/ 608 h 458"/>
                  <a:gd name="T34" fmla="*/ 942 w 319"/>
                  <a:gd name="T35" fmla="*/ 662 h 458"/>
                  <a:gd name="T36" fmla="*/ 943 w 319"/>
                  <a:gd name="T37" fmla="*/ 713 h 458"/>
                  <a:gd name="T38" fmla="*/ 943 w 319"/>
                  <a:gd name="T39" fmla="*/ 765 h 458"/>
                  <a:gd name="T40" fmla="*/ 946 w 319"/>
                  <a:gd name="T41" fmla="*/ 824 h 458"/>
                  <a:gd name="T42" fmla="*/ 946 w 319"/>
                  <a:gd name="T43" fmla="*/ 875 h 458"/>
                  <a:gd name="T44" fmla="*/ 946 w 319"/>
                  <a:gd name="T45" fmla="*/ 922 h 458"/>
                  <a:gd name="T46" fmla="*/ 943 w 319"/>
                  <a:gd name="T47" fmla="*/ 967 h 458"/>
                  <a:gd name="T48" fmla="*/ 943 w 319"/>
                  <a:gd name="T49" fmla="*/ 1014 h 458"/>
                  <a:gd name="T50" fmla="*/ 936 w 319"/>
                  <a:gd name="T51" fmla="*/ 1080 h 458"/>
                  <a:gd name="T52" fmla="*/ 923 w 319"/>
                  <a:gd name="T53" fmla="*/ 1130 h 458"/>
                  <a:gd name="T54" fmla="*/ 884 w 319"/>
                  <a:gd name="T55" fmla="*/ 1185 h 458"/>
                  <a:gd name="T56" fmla="*/ 836 w 319"/>
                  <a:gd name="T57" fmla="*/ 1231 h 458"/>
                  <a:gd name="T58" fmla="*/ 799 w 319"/>
                  <a:gd name="T59" fmla="*/ 1264 h 458"/>
                  <a:gd name="T60" fmla="*/ 757 w 319"/>
                  <a:gd name="T61" fmla="*/ 1290 h 458"/>
                  <a:gd name="T62" fmla="*/ 702 w 319"/>
                  <a:gd name="T63" fmla="*/ 1324 h 458"/>
                  <a:gd name="T64" fmla="*/ 674 w 319"/>
                  <a:gd name="T65" fmla="*/ 1335 h 458"/>
                  <a:gd name="T66" fmla="*/ 641 w 319"/>
                  <a:gd name="T67" fmla="*/ 1335 h 458"/>
                  <a:gd name="T68" fmla="*/ 594 w 319"/>
                  <a:gd name="T69" fmla="*/ 1335 h 458"/>
                  <a:gd name="T70" fmla="*/ 529 w 319"/>
                  <a:gd name="T71" fmla="*/ 1335 h 458"/>
                  <a:gd name="T72" fmla="*/ 467 w 319"/>
                  <a:gd name="T73" fmla="*/ 1335 h 458"/>
                  <a:gd name="T74" fmla="*/ 406 w 319"/>
                  <a:gd name="T75" fmla="*/ 1335 h 458"/>
                  <a:gd name="T76" fmla="*/ 355 w 319"/>
                  <a:gd name="T77" fmla="*/ 1327 h 458"/>
                  <a:gd name="T78" fmla="*/ 310 w 319"/>
                  <a:gd name="T79" fmla="*/ 1313 h 458"/>
                  <a:gd name="T80" fmla="*/ 273 w 319"/>
                  <a:gd name="T81" fmla="*/ 1275 h 458"/>
                  <a:gd name="T82" fmla="*/ 228 w 319"/>
                  <a:gd name="T83" fmla="*/ 1231 h 458"/>
                  <a:gd name="T84" fmla="*/ 181 w 319"/>
                  <a:gd name="T85" fmla="*/ 1175 h 458"/>
                  <a:gd name="T86" fmla="*/ 128 w 319"/>
                  <a:gd name="T87" fmla="*/ 1114 h 458"/>
                  <a:gd name="T88" fmla="*/ 86 w 319"/>
                  <a:gd name="T89" fmla="*/ 1046 h 458"/>
                  <a:gd name="T90" fmla="*/ 43 w 319"/>
                  <a:gd name="T91" fmla="*/ 980 h 458"/>
                  <a:gd name="T92" fmla="*/ 18 w 319"/>
                  <a:gd name="T93" fmla="*/ 919 h 458"/>
                  <a:gd name="T94" fmla="*/ 3 w 319"/>
                  <a:gd name="T95" fmla="*/ 875 h 458"/>
                  <a:gd name="T96" fmla="*/ 0 w 319"/>
                  <a:gd name="T97" fmla="*/ 833 h 458"/>
                  <a:gd name="T98" fmla="*/ 0 w 319"/>
                  <a:gd name="T99" fmla="*/ 779 h 458"/>
                  <a:gd name="T100" fmla="*/ 0 w 319"/>
                  <a:gd name="T101" fmla="*/ 713 h 458"/>
                  <a:gd name="T102" fmla="*/ 3 w 319"/>
                  <a:gd name="T103" fmla="*/ 648 h 458"/>
                  <a:gd name="T104" fmla="*/ 18 w 319"/>
                  <a:gd name="T105" fmla="*/ 576 h 458"/>
                  <a:gd name="T106" fmla="*/ 33 w 319"/>
                  <a:gd name="T107" fmla="*/ 498 h 458"/>
                  <a:gd name="T108" fmla="*/ 47 w 319"/>
                  <a:gd name="T109" fmla="*/ 422 h 458"/>
                  <a:gd name="T110" fmla="*/ 70 w 319"/>
                  <a:gd name="T111" fmla="*/ 348 h 458"/>
                  <a:gd name="T112" fmla="*/ 102 w 319"/>
                  <a:gd name="T113" fmla="*/ 278 h 458"/>
                  <a:gd name="T114" fmla="*/ 141 w 319"/>
                  <a:gd name="T115" fmla="*/ 213 h 458"/>
                  <a:gd name="T116" fmla="*/ 181 w 319"/>
                  <a:gd name="T117" fmla="*/ 151 h 458"/>
                  <a:gd name="T118" fmla="*/ 228 w 319"/>
                  <a:gd name="T119" fmla="*/ 99 h 458"/>
                  <a:gd name="T120" fmla="*/ 287 w 319"/>
                  <a:gd name="T121" fmla="*/ 54 h 458"/>
                  <a:gd name="T122" fmla="*/ 348 w 319"/>
                  <a:gd name="T123" fmla="*/ 23 h 458"/>
                  <a:gd name="T124" fmla="*/ 415 w 319"/>
                  <a:gd name="T125" fmla="*/ 3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9"/>
                  <a:gd name="T190" fmla="*/ 0 h 458"/>
                  <a:gd name="T191" fmla="*/ 319 w 31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9" h="458">
                    <a:moveTo>
                      <a:pt x="148" y="3"/>
                    </a:moveTo>
                    <a:lnTo>
                      <a:pt x="153" y="2"/>
                    </a:lnTo>
                    <a:lnTo>
                      <a:pt x="159" y="2"/>
                    </a:lnTo>
                    <a:lnTo>
                      <a:pt x="165" y="2"/>
                    </a:lnTo>
                    <a:lnTo>
                      <a:pt x="171" y="2"/>
                    </a:lnTo>
                    <a:lnTo>
                      <a:pt x="176" y="0"/>
                    </a:lnTo>
                    <a:lnTo>
                      <a:pt x="181" y="0"/>
                    </a:lnTo>
                    <a:lnTo>
                      <a:pt x="187" y="2"/>
                    </a:lnTo>
                    <a:lnTo>
                      <a:pt x="192" y="2"/>
                    </a:lnTo>
                    <a:lnTo>
                      <a:pt x="197" y="2"/>
                    </a:lnTo>
                    <a:lnTo>
                      <a:pt x="201" y="3"/>
                    </a:lnTo>
                    <a:lnTo>
                      <a:pt x="205" y="3"/>
                    </a:lnTo>
                    <a:lnTo>
                      <a:pt x="211" y="4"/>
                    </a:lnTo>
                    <a:lnTo>
                      <a:pt x="215" y="6"/>
                    </a:lnTo>
                    <a:lnTo>
                      <a:pt x="219" y="7"/>
                    </a:lnTo>
                    <a:lnTo>
                      <a:pt x="223" y="8"/>
                    </a:lnTo>
                    <a:lnTo>
                      <a:pt x="227" y="10"/>
                    </a:lnTo>
                    <a:lnTo>
                      <a:pt x="230" y="11"/>
                    </a:lnTo>
                    <a:lnTo>
                      <a:pt x="234" y="12"/>
                    </a:lnTo>
                    <a:lnTo>
                      <a:pt x="238" y="14"/>
                    </a:lnTo>
                    <a:lnTo>
                      <a:pt x="240" y="16"/>
                    </a:lnTo>
                    <a:lnTo>
                      <a:pt x="247" y="19"/>
                    </a:lnTo>
                    <a:lnTo>
                      <a:pt x="254" y="23"/>
                    </a:lnTo>
                    <a:lnTo>
                      <a:pt x="258" y="27"/>
                    </a:lnTo>
                    <a:lnTo>
                      <a:pt x="263" y="32"/>
                    </a:lnTo>
                    <a:lnTo>
                      <a:pt x="267" y="38"/>
                    </a:lnTo>
                    <a:lnTo>
                      <a:pt x="273" y="43"/>
                    </a:lnTo>
                    <a:lnTo>
                      <a:pt x="275" y="48"/>
                    </a:lnTo>
                    <a:lnTo>
                      <a:pt x="279" y="54"/>
                    </a:lnTo>
                    <a:lnTo>
                      <a:pt x="282" y="61"/>
                    </a:lnTo>
                    <a:lnTo>
                      <a:pt x="285" y="67"/>
                    </a:lnTo>
                    <a:lnTo>
                      <a:pt x="287" y="73"/>
                    </a:lnTo>
                    <a:lnTo>
                      <a:pt x="290" y="79"/>
                    </a:lnTo>
                    <a:lnTo>
                      <a:pt x="290" y="83"/>
                    </a:lnTo>
                    <a:lnTo>
                      <a:pt x="291" y="86"/>
                    </a:lnTo>
                    <a:lnTo>
                      <a:pt x="293" y="90"/>
                    </a:lnTo>
                    <a:lnTo>
                      <a:pt x="294" y="94"/>
                    </a:lnTo>
                    <a:lnTo>
                      <a:pt x="295" y="97"/>
                    </a:lnTo>
                    <a:lnTo>
                      <a:pt x="295" y="99"/>
                    </a:lnTo>
                    <a:lnTo>
                      <a:pt x="297" y="103"/>
                    </a:lnTo>
                    <a:lnTo>
                      <a:pt x="297" y="106"/>
                    </a:lnTo>
                    <a:lnTo>
                      <a:pt x="298" y="110"/>
                    </a:lnTo>
                    <a:lnTo>
                      <a:pt x="299" y="114"/>
                    </a:lnTo>
                    <a:lnTo>
                      <a:pt x="299" y="117"/>
                    </a:lnTo>
                    <a:lnTo>
                      <a:pt x="301" y="121"/>
                    </a:lnTo>
                    <a:lnTo>
                      <a:pt x="301" y="125"/>
                    </a:lnTo>
                    <a:lnTo>
                      <a:pt x="302" y="128"/>
                    </a:lnTo>
                    <a:lnTo>
                      <a:pt x="302" y="132"/>
                    </a:lnTo>
                    <a:lnTo>
                      <a:pt x="303" y="136"/>
                    </a:lnTo>
                    <a:lnTo>
                      <a:pt x="305" y="138"/>
                    </a:lnTo>
                    <a:lnTo>
                      <a:pt x="306" y="142"/>
                    </a:lnTo>
                    <a:lnTo>
                      <a:pt x="306" y="145"/>
                    </a:lnTo>
                    <a:lnTo>
                      <a:pt x="307" y="149"/>
                    </a:lnTo>
                    <a:lnTo>
                      <a:pt x="307" y="152"/>
                    </a:lnTo>
                    <a:lnTo>
                      <a:pt x="309" y="156"/>
                    </a:lnTo>
                    <a:lnTo>
                      <a:pt x="309" y="160"/>
                    </a:lnTo>
                    <a:lnTo>
                      <a:pt x="310" y="162"/>
                    </a:lnTo>
                    <a:lnTo>
                      <a:pt x="310" y="166"/>
                    </a:lnTo>
                    <a:lnTo>
                      <a:pt x="311" y="170"/>
                    </a:lnTo>
                    <a:lnTo>
                      <a:pt x="311" y="174"/>
                    </a:lnTo>
                    <a:lnTo>
                      <a:pt x="313" y="178"/>
                    </a:lnTo>
                    <a:lnTo>
                      <a:pt x="313" y="182"/>
                    </a:lnTo>
                    <a:lnTo>
                      <a:pt x="313" y="186"/>
                    </a:lnTo>
                    <a:lnTo>
                      <a:pt x="314" y="190"/>
                    </a:lnTo>
                    <a:lnTo>
                      <a:pt x="314" y="196"/>
                    </a:lnTo>
                    <a:lnTo>
                      <a:pt x="314" y="200"/>
                    </a:lnTo>
                    <a:lnTo>
                      <a:pt x="315" y="204"/>
                    </a:lnTo>
                    <a:lnTo>
                      <a:pt x="315" y="208"/>
                    </a:lnTo>
                    <a:lnTo>
                      <a:pt x="317" y="213"/>
                    </a:lnTo>
                    <a:lnTo>
                      <a:pt x="317" y="217"/>
                    </a:lnTo>
                    <a:lnTo>
                      <a:pt x="317" y="223"/>
                    </a:lnTo>
                    <a:lnTo>
                      <a:pt x="317" y="227"/>
                    </a:lnTo>
                    <a:lnTo>
                      <a:pt x="317" y="231"/>
                    </a:lnTo>
                    <a:lnTo>
                      <a:pt x="317" y="235"/>
                    </a:lnTo>
                    <a:lnTo>
                      <a:pt x="318" y="240"/>
                    </a:lnTo>
                    <a:lnTo>
                      <a:pt x="318" y="244"/>
                    </a:lnTo>
                    <a:lnTo>
                      <a:pt x="318" y="249"/>
                    </a:lnTo>
                    <a:lnTo>
                      <a:pt x="318" y="253"/>
                    </a:lnTo>
                    <a:lnTo>
                      <a:pt x="318" y="259"/>
                    </a:lnTo>
                    <a:lnTo>
                      <a:pt x="318" y="263"/>
                    </a:lnTo>
                    <a:lnTo>
                      <a:pt x="319" y="268"/>
                    </a:lnTo>
                    <a:lnTo>
                      <a:pt x="319" y="272"/>
                    </a:lnTo>
                    <a:lnTo>
                      <a:pt x="319" y="276"/>
                    </a:lnTo>
                    <a:lnTo>
                      <a:pt x="319" y="282"/>
                    </a:lnTo>
                    <a:lnTo>
                      <a:pt x="319" y="286"/>
                    </a:lnTo>
                    <a:lnTo>
                      <a:pt x="319" y="290"/>
                    </a:lnTo>
                    <a:lnTo>
                      <a:pt x="319" y="294"/>
                    </a:lnTo>
                    <a:lnTo>
                      <a:pt x="319" y="299"/>
                    </a:lnTo>
                    <a:lnTo>
                      <a:pt x="319" y="303"/>
                    </a:lnTo>
                    <a:lnTo>
                      <a:pt x="319" y="307"/>
                    </a:lnTo>
                    <a:lnTo>
                      <a:pt x="319" y="311"/>
                    </a:lnTo>
                    <a:lnTo>
                      <a:pt x="319" y="315"/>
                    </a:lnTo>
                    <a:lnTo>
                      <a:pt x="319" y="320"/>
                    </a:lnTo>
                    <a:lnTo>
                      <a:pt x="318" y="323"/>
                    </a:lnTo>
                    <a:lnTo>
                      <a:pt x="318" y="327"/>
                    </a:lnTo>
                    <a:lnTo>
                      <a:pt x="318" y="331"/>
                    </a:lnTo>
                    <a:lnTo>
                      <a:pt x="318" y="335"/>
                    </a:lnTo>
                    <a:lnTo>
                      <a:pt x="318" y="339"/>
                    </a:lnTo>
                    <a:lnTo>
                      <a:pt x="318" y="343"/>
                    </a:lnTo>
                    <a:lnTo>
                      <a:pt x="318" y="346"/>
                    </a:lnTo>
                    <a:lnTo>
                      <a:pt x="318" y="351"/>
                    </a:lnTo>
                    <a:lnTo>
                      <a:pt x="317" y="357"/>
                    </a:lnTo>
                    <a:lnTo>
                      <a:pt x="317" y="363"/>
                    </a:lnTo>
                    <a:lnTo>
                      <a:pt x="315" y="369"/>
                    </a:lnTo>
                    <a:lnTo>
                      <a:pt x="314" y="374"/>
                    </a:lnTo>
                    <a:lnTo>
                      <a:pt x="313" y="379"/>
                    </a:lnTo>
                    <a:lnTo>
                      <a:pt x="313" y="383"/>
                    </a:lnTo>
                    <a:lnTo>
                      <a:pt x="311" y="386"/>
                    </a:lnTo>
                    <a:lnTo>
                      <a:pt x="311" y="391"/>
                    </a:lnTo>
                    <a:lnTo>
                      <a:pt x="307" y="395"/>
                    </a:lnTo>
                    <a:lnTo>
                      <a:pt x="303" y="401"/>
                    </a:lnTo>
                    <a:lnTo>
                      <a:pt x="298" y="406"/>
                    </a:lnTo>
                    <a:lnTo>
                      <a:pt x="293" y="413"/>
                    </a:lnTo>
                    <a:lnTo>
                      <a:pt x="289" y="414"/>
                    </a:lnTo>
                    <a:lnTo>
                      <a:pt x="286" y="417"/>
                    </a:lnTo>
                    <a:lnTo>
                      <a:pt x="282" y="421"/>
                    </a:lnTo>
                    <a:lnTo>
                      <a:pt x="279" y="424"/>
                    </a:lnTo>
                    <a:lnTo>
                      <a:pt x="275" y="426"/>
                    </a:lnTo>
                    <a:lnTo>
                      <a:pt x="273" y="429"/>
                    </a:lnTo>
                    <a:lnTo>
                      <a:pt x="269" y="432"/>
                    </a:lnTo>
                    <a:lnTo>
                      <a:pt x="266" y="434"/>
                    </a:lnTo>
                    <a:lnTo>
                      <a:pt x="262" y="436"/>
                    </a:lnTo>
                    <a:lnTo>
                      <a:pt x="259" y="438"/>
                    </a:lnTo>
                    <a:lnTo>
                      <a:pt x="255" y="441"/>
                    </a:lnTo>
                    <a:lnTo>
                      <a:pt x="252" y="444"/>
                    </a:lnTo>
                    <a:lnTo>
                      <a:pt x="246" y="446"/>
                    </a:lnTo>
                    <a:lnTo>
                      <a:pt x="240" y="450"/>
                    </a:lnTo>
                    <a:lnTo>
                      <a:pt x="236" y="453"/>
                    </a:lnTo>
                    <a:lnTo>
                      <a:pt x="232" y="454"/>
                    </a:lnTo>
                    <a:lnTo>
                      <a:pt x="230" y="456"/>
                    </a:lnTo>
                    <a:lnTo>
                      <a:pt x="230" y="457"/>
                    </a:lnTo>
                    <a:lnTo>
                      <a:pt x="228" y="457"/>
                    </a:lnTo>
                    <a:lnTo>
                      <a:pt x="224" y="457"/>
                    </a:lnTo>
                    <a:lnTo>
                      <a:pt x="222" y="457"/>
                    </a:lnTo>
                    <a:lnTo>
                      <a:pt x="219" y="457"/>
                    </a:lnTo>
                    <a:lnTo>
                      <a:pt x="216" y="457"/>
                    </a:lnTo>
                    <a:lnTo>
                      <a:pt x="212" y="457"/>
                    </a:lnTo>
                    <a:lnTo>
                      <a:pt x="208" y="457"/>
                    </a:lnTo>
                    <a:lnTo>
                      <a:pt x="204" y="457"/>
                    </a:lnTo>
                    <a:lnTo>
                      <a:pt x="199" y="457"/>
                    </a:lnTo>
                    <a:lnTo>
                      <a:pt x="195" y="457"/>
                    </a:lnTo>
                    <a:lnTo>
                      <a:pt x="189" y="457"/>
                    </a:lnTo>
                    <a:lnTo>
                      <a:pt x="184" y="457"/>
                    </a:lnTo>
                    <a:lnTo>
                      <a:pt x="179" y="457"/>
                    </a:lnTo>
                    <a:lnTo>
                      <a:pt x="173" y="458"/>
                    </a:lnTo>
                    <a:lnTo>
                      <a:pt x="168" y="457"/>
                    </a:lnTo>
                    <a:lnTo>
                      <a:pt x="163" y="457"/>
                    </a:lnTo>
                    <a:lnTo>
                      <a:pt x="157" y="457"/>
                    </a:lnTo>
                    <a:lnTo>
                      <a:pt x="152" y="457"/>
                    </a:lnTo>
                    <a:lnTo>
                      <a:pt x="146" y="457"/>
                    </a:lnTo>
                    <a:lnTo>
                      <a:pt x="141" y="457"/>
                    </a:lnTo>
                    <a:lnTo>
                      <a:pt x="137" y="457"/>
                    </a:lnTo>
                    <a:lnTo>
                      <a:pt x="133" y="457"/>
                    </a:lnTo>
                    <a:lnTo>
                      <a:pt x="128" y="456"/>
                    </a:lnTo>
                    <a:lnTo>
                      <a:pt x="124" y="456"/>
                    </a:lnTo>
                    <a:lnTo>
                      <a:pt x="120" y="454"/>
                    </a:lnTo>
                    <a:lnTo>
                      <a:pt x="117" y="454"/>
                    </a:lnTo>
                    <a:lnTo>
                      <a:pt x="112" y="453"/>
                    </a:lnTo>
                    <a:lnTo>
                      <a:pt x="108" y="453"/>
                    </a:lnTo>
                    <a:lnTo>
                      <a:pt x="105" y="449"/>
                    </a:lnTo>
                    <a:lnTo>
                      <a:pt x="100" y="445"/>
                    </a:lnTo>
                    <a:lnTo>
                      <a:pt x="97" y="442"/>
                    </a:lnTo>
                    <a:lnTo>
                      <a:pt x="94" y="440"/>
                    </a:lnTo>
                    <a:lnTo>
                      <a:pt x="92" y="437"/>
                    </a:lnTo>
                    <a:lnTo>
                      <a:pt x="87" y="433"/>
                    </a:lnTo>
                    <a:lnTo>
                      <a:pt x="83" y="429"/>
                    </a:lnTo>
                    <a:lnTo>
                      <a:pt x="81" y="425"/>
                    </a:lnTo>
                    <a:lnTo>
                      <a:pt x="77" y="421"/>
                    </a:lnTo>
                    <a:lnTo>
                      <a:pt x="73" y="417"/>
                    </a:lnTo>
                    <a:lnTo>
                      <a:pt x="69" y="413"/>
                    </a:lnTo>
                    <a:lnTo>
                      <a:pt x="65" y="408"/>
                    </a:lnTo>
                    <a:lnTo>
                      <a:pt x="61" y="402"/>
                    </a:lnTo>
                    <a:lnTo>
                      <a:pt x="57" y="398"/>
                    </a:lnTo>
                    <a:lnTo>
                      <a:pt x="53" y="391"/>
                    </a:lnTo>
                    <a:lnTo>
                      <a:pt x="47" y="386"/>
                    </a:lnTo>
                    <a:lnTo>
                      <a:pt x="43" y="381"/>
                    </a:lnTo>
                    <a:lnTo>
                      <a:pt x="39" y="375"/>
                    </a:lnTo>
                    <a:lnTo>
                      <a:pt x="35" y="370"/>
                    </a:lnTo>
                    <a:lnTo>
                      <a:pt x="31" y="365"/>
                    </a:lnTo>
                    <a:lnTo>
                      <a:pt x="28" y="358"/>
                    </a:lnTo>
                    <a:lnTo>
                      <a:pt x="24" y="353"/>
                    </a:lnTo>
                    <a:lnTo>
                      <a:pt x="20" y="347"/>
                    </a:lnTo>
                    <a:lnTo>
                      <a:pt x="18" y="341"/>
                    </a:lnTo>
                    <a:lnTo>
                      <a:pt x="15" y="335"/>
                    </a:lnTo>
                    <a:lnTo>
                      <a:pt x="12" y="330"/>
                    </a:lnTo>
                    <a:lnTo>
                      <a:pt x="10" y="324"/>
                    </a:lnTo>
                    <a:lnTo>
                      <a:pt x="7" y="319"/>
                    </a:lnTo>
                    <a:lnTo>
                      <a:pt x="6" y="314"/>
                    </a:lnTo>
                    <a:lnTo>
                      <a:pt x="6" y="310"/>
                    </a:lnTo>
                    <a:lnTo>
                      <a:pt x="4" y="306"/>
                    </a:lnTo>
                    <a:lnTo>
                      <a:pt x="3" y="303"/>
                    </a:lnTo>
                    <a:lnTo>
                      <a:pt x="3" y="299"/>
                    </a:lnTo>
                    <a:lnTo>
                      <a:pt x="2" y="296"/>
                    </a:lnTo>
                    <a:lnTo>
                      <a:pt x="2" y="292"/>
                    </a:lnTo>
                    <a:lnTo>
                      <a:pt x="0" y="288"/>
                    </a:lnTo>
                    <a:lnTo>
                      <a:pt x="0" y="284"/>
                    </a:lnTo>
                    <a:lnTo>
                      <a:pt x="0" y="280"/>
                    </a:lnTo>
                    <a:lnTo>
                      <a:pt x="0" y="275"/>
                    </a:lnTo>
                    <a:lnTo>
                      <a:pt x="0" y="271"/>
                    </a:lnTo>
                    <a:lnTo>
                      <a:pt x="0" y="266"/>
                    </a:lnTo>
                    <a:lnTo>
                      <a:pt x="0" y="260"/>
                    </a:lnTo>
                    <a:lnTo>
                      <a:pt x="0" y="255"/>
                    </a:lnTo>
                    <a:lnTo>
                      <a:pt x="0" y="249"/>
                    </a:lnTo>
                    <a:lnTo>
                      <a:pt x="0" y="244"/>
                    </a:lnTo>
                    <a:lnTo>
                      <a:pt x="2" y="239"/>
                    </a:lnTo>
                    <a:lnTo>
                      <a:pt x="2" y="232"/>
                    </a:lnTo>
                    <a:lnTo>
                      <a:pt x="2" y="227"/>
                    </a:lnTo>
                    <a:lnTo>
                      <a:pt x="3" y="221"/>
                    </a:lnTo>
                    <a:lnTo>
                      <a:pt x="3" y="215"/>
                    </a:lnTo>
                    <a:lnTo>
                      <a:pt x="4" y="208"/>
                    </a:lnTo>
                    <a:lnTo>
                      <a:pt x="6" y="203"/>
                    </a:lnTo>
                    <a:lnTo>
                      <a:pt x="6" y="197"/>
                    </a:lnTo>
                    <a:lnTo>
                      <a:pt x="7" y="190"/>
                    </a:lnTo>
                    <a:lnTo>
                      <a:pt x="8" y="184"/>
                    </a:lnTo>
                    <a:lnTo>
                      <a:pt x="10" y="177"/>
                    </a:lnTo>
                    <a:lnTo>
                      <a:pt x="11" y="170"/>
                    </a:lnTo>
                    <a:lnTo>
                      <a:pt x="12" y="165"/>
                    </a:lnTo>
                    <a:lnTo>
                      <a:pt x="14" y="158"/>
                    </a:lnTo>
                    <a:lnTo>
                      <a:pt x="15" y="152"/>
                    </a:lnTo>
                    <a:lnTo>
                      <a:pt x="16" y="145"/>
                    </a:lnTo>
                    <a:lnTo>
                      <a:pt x="19" y="140"/>
                    </a:lnTo>
                    <a:lnTo>
                      <a:pt x="20" y="133"/>
                    </a:lnTo>
                    <a:lnTo>
                      <a:pt x="23" y="126"/>
                    </a:lnTo>
                    <a:lnTo>
                      <a:pt x="24" y="119"/>
                    </a:lnTo>
                    <a:lnTo>
                      <a:pt x="27" y="114"/>
                    </a:lnTo>
                    <a:lnTo>
                      <a:pt x="30" y="107"/>
                    </a:lnTo>
                    <a:lnTo>
                      <a:pt x="33" y="101"/>
                    </a:lnTo>
                    <a:lnTo>
                      <a:pt x="35" y="95"/>
                    </a:lnTo>
                    <a:lnTo>
                      <a:pt x="38" y="90"/>
                    </a:lnTo>
                    <a:lnTo>
                      <a:pt x="41" y="83"/>
                    </a:lnTo>
                    <a:lnTo>
                      <a:pt x="43" y="78"/>
                    </a:lnTo>
                    <a:lnTo>
                      <a:pt x="47" y="73"/>
                    </a:lnTo>
                    <a:lnTo>
                      <a:pt x="50" y="67"/>
                    </a:lnTo>
                    <a:lnTo>
                      <a:pt x="53" y="62"/>
                    </a:lnTo>
                    <a:lnTo>
                      <a:pt x="57" y="57"/>
                    </a:lnTo>
                    <a:lnTo>
                      <a:pt x="61" y="52"/>
                    </a:lnTo>
                    <a:lnTo>
                      <a:pt x="65" y="47"/>
                    </a:lnTo>
                    <a:lnTo>
                      <a:pt x="69" y="42"/>
                    </a:lnTo>
                    <a:lnTo>
                      <a:pt x="73" y="38"/>
                    </a:lnTo>
                    <a:lnTo>
                      <a:pt x="77" y="34"/>
                    </a:lnTo>
                    <a:lnTo>
                      <a:pt x="81" y="31"/>
                    </a:lnTo>
                    <a:lnTo>
                      <a:pt x="85" y="27"/>
                    </a:lnTo>
                    <a:lnTo>
                      <a:pt x="90" y="23"/>
                    </a:lnTo>
                    <a:lnTo>
                      <a:pt x="96" y="19"/>
                    </a:lnTo>
                    <a:lnTo>
                      <a:pt x="101" y="16"/>
                    </a:lnTo>
                    <a:lnTo>
                      <a:pt x="106" y="14"/>
                    </a:lnTo>
                    <a:lnTo>
                      <a:pt x="112" y="11"/>
                    </a:lnTo>
                    <a:lnTo>
                      <a:pt x="117" y="8"/>
                    </a:lnTo>
                    <a:lnTo>
                      <a:pt x="122" y="7"/>
                    </a:lnTo>
                    <a:lnTo>
                      <a:pt x="128" y="6"/>
                    </a:lnTo>
                    <a:lnTo>
                      <a:pt x="134" y="4"/>
                    </a:lnTo>
                    <a:lnTo>
                      <a:pt x="140" y="3"/>
                    </a:lnTo>
                    <a:lnTo>
                      <a:pt x="148" y="3"/>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84" name="Freeform 84">
                <a:extLst>
                  <a:ext uri="{FF2B5EF4-FFF2-40B4-BE49-F238E27FC236}">
                    <a16:creationId xmlns:a16="http://schemas.microsoft.com/office/drawing/2014/main" id="{B1E09678-76F2-4380-A389-0BC4084CED8A}"/>
                  </a:ext>
                </a:extLst>
              </p:cNvPr>
              <p:cNvSpPr>
                <a:spLocks/>
              </p:cNvSpPr>
              <p:nvPr/>
            </p:nvSpPr>
            <p:spPr bwMode="auto">
              <a:xfrm>
                <a:off x="2831" y="1698"/>
                <a:ext cx="1073" cy="38"/>
              </a:xfrm>
              <a:custGeom>
                <a:avLst/>
                <a:gdLst>
                  <a:gd name="T0" fmla="*/ 1 w 1518"/>
                  <a:gd name="T1" fmla="*/ 0 h 24"/>
                  <a:gd name="T2" fmla="*/ 1 w 1518"/>
                  <a:gd name="T3" fmla="*/ 0 h 24"/>
                  <a:gd name="T4" fmla="*/ 3 w 1518"/>
                  <a:gd name="T5" fmla="*/ 0 h 24"/>
                  <a:gd name="T6" fmla="*/ 5 w 1518"/>
                  <a:gd name="T7" fmla="*/ 0 h 24"/>
                  <a:gd name="T8" fmla="*/ 8 w 1518"/>
                  <a:gd name="T9" fmla="*/ 0 h 24"/>
                  <a:gd name="T10" fmla="*/ 10 w 1518"/>
                  <a:gd name="T11" fmla="*/ 0 h 24"/>
                  <a:gd name="T12" fmla="*/ 13 w 1518"/>
                  <a:gd name="T13" fmla="*/ 0 h 24"/>
                  <a:gd name="T14" fmla="*/ 16 w 1518"/>
                  <a:gd name="T15" fmla="*/ 273 h 24"/>
                  <a:gd name="T16" fmla="*/ 19 w 1518"/>
                  <a:gd name="T17" fmla="*/ 273 h 24"/>
                  <a:gd name="T18" fmla="*/ 23 w 1518"/>
                  <a:gd name="T19" fmla="*/ 273 h 24"/>
                  <a:gd name="T20" fmla="*/ 25 w 1518"/>
                  <a:gd name="T21" fmla="*/ 273 h 24"/>
                  <a:gd name="T22" fmla="*/ 28 w 1518"/>
                  <a:gd name="T23" fmla="*/ 273 h 24"/>
                  <a:gd name="T24" fmla="*/ 31 w 1518"/>
                  <a:gd name="T25" fmla="*/ 273 h 24"/>
                  <a:gd name="T26" fmla="*/ 33 w 1518"/>
                  <a:gd name="T27" fmla="*/ 273 h 24"/>
                  <a:gd name="T28" fmla="*/ 35 w 1518"/>
                  <a:gd name="T29" fmla="*/ 273 h 24"/>
                  <a:gd name="T30" fmla="*/ 37 w 1518"/>
                  <a:gd name="T31" fmla="*/ 501 h 24"/>
                  <a:gd name="T32" fmla="*/ 39 w 1518"/>
                  <a:gd name="T33" fmla="*/ 501 h 24"/>
                  <a:gd name="T34" fmla="*/ 40 w 1518"/>
                  <a:gd name="T35" fmla="*/ 501 h 24"/>
                  <a:gd name="T36" fmla="*/ 43 w 1518"/>
                  <a:gd name="T37" fmla="*/ 501 h 24"/>
                  <a:gd name="T38" fmla="*/ 45 w 1518"/>
                  <a:gd name="T39" fmla="*/ 501 h 24"/>
                  <a:gd name="T40" fmla="*/ 48 w 1518"/>
                  <a:gd name="T41" fmla="*/ 501 h 24"/>
                  <a:gd name="T42" fmla="*/ 51 w 1518"/>
                  <a:gd name="T43" fmla="*/ 501 h 24"/>
                  <a:gd name="T44" fmla="*/ 53 w 1518"/>
                  <a:gd name="T45" fmla="*/ 501 h 24"/>
                  <a:gd name="T46" fmla="*/ 56 w 1518"/>
                  <a:gd name="T47" fmla="*/ 501 h 24"/>
                  <a:gd name="T48" fmla="*/ 58 w 1518"/>
                  <a:gd name="T49" fmla="*/ 501 h 24"/>
                  <a:gd name="T50" fmla="*/ 61 w 1518"/>
                  <a:gd name="T51" fmla="*/ 501 h 24"/>
                  <a:gd name="T52" fmla="*/ 63 w 1518"/>
                  <a:gd name="T53" fmla="*/ 501 h 24"/>
                  <a:gd name="T54" fmla="*/ 64 w 1518"/>
                  <a:gd name="T55" fmla="*/ 501 h 24"/>
                  <a:gd name="T56" fmla="*/ 66 w 1518"/>
                  <a:gd name="T57" fmla="*/ 501 h 24"/>
                  <a:gd name="T58" fmla="*/ 67 w 1518"/>
                  <a:gd name="T59" fmla="*/ 501 h 24"/>
                  <a:gd name="T60" fmla="*/ 68 w 1518"/>
                  <a:gd name="T61" fmla="*/ 501 h 24"/>
                  <a:gd name="T62" fmla="*/ 68 w 1518"/>
                  <a:gd name="T63" fmla="*/ 4747 h 24"/>
                  <a:gd name="T64" fmla="*/ 67 w 1518"/>
                  <a:gd name="T65" fmla="*/ 4747 h 24"/>
                  <a:gd name="T66" fmla="*/ 66 w 1518"/>
                  <a:gd name="T67" fmla="*/ 4747 h 24"/>
                  <a:gd name="T68" fmla="*/ 64 w 1518"/>
                  <a:gd name="T69" fmla="*/ 4747 h 24"/>
                  <a:gd name="T70" fmla="*/ 62 w 1518"/>
                  <a:gd name="T71" fmla="*/ 4747 h 24"/>
                  <a:gd name="T72" fmla="*/ 59 w 1518"/>
                  <a:gd name="T73" fmla="*/ 5014 h 24"/>
                  <a:gd name="T74" fmla="*/ 57 w 1518"/>
                  <a:gd name="T75" fmla="*/ 5014 h 24"/>
                  <a:gd name="T76" fmla="*/ 54 w 1518"/>
                  <a:gd name="T77" fmla="*/ 5095 h 24"/>
                  <a:gd name="T78" fmla="*/ 51 w 1518"/>
                  <a:gd name="T79" fmla="*/ 5095 h 24"/>
                  <a:gd name="T80" fmla="*/ 48 w 1518"/>
                  <a:gd name="T81" fmla="*/ 5095 h 24"/>
                  <a:gd name="T82" fmla="*/ 45 w 1518"/>
                  <a:gd name="T83" fmla="*/ 5656 h 24"/>
                  <a:gd name="T84" fmla="*/ 42 w 1518"/>
                  <a:gd name="T85" fmla="*/ 5656 h 24"/>
                  <a:gd name="T86" fmla="*/ 40 w 1518"/>
                  <a:gd name="T87" fmla="*/ 5656 h 24"/>
                  <a:gd name="T88" fmla="*/ 38 w 1518"/>
                  <a:gd name="T89" fmla="*/ 5656 h 24"/>
                  <a:gd name="T90" fmla="*/ 37 w 1518"/>
                  <a:gd name="T91" fmla="*/ 5656 h 24"/>
                  <a:gd name="T92" fmla="*/ 36 w 1518"/>
                  <a:gd name="T93" fmla="*/ 5656 h 24"/>
                  <a:gd name="T94" fmla="*/ 35 w 1518"/>
                  <a:gd name="T95" fmla="*/ 5095 h 24"/>
                  <a:gd name="T96" fmla="*/ 34 w 1518"/>
                  <a:gd name="T97" fmla="*/ 5095 h 24"/>
                  <a:gd name="T98" fmla="*/ 33 w 1518"/>
                  <a:gd name="T99" fmla="*/ 5014 h 24"/>
                  <a:gd name="T100" fmla="*/ 30 w 1518"/>
                  <a:gd name="T101" fmla="*/ 5014 h 24"/>
                  <a:gd name="T102" fmla="*/ 28 w 1518"/>
                  <a:gd name="T103" fmla="*/ 5014 h 24"/>
                  <a:gd name="T104" fmla="*/ 25 w 1518"/>
                  <a:gd name="T105" fmla="*/ 5014 h 24"/>
                  <a:gd name="T106" fmla="*/ 22 w 1518"/>
                  <a:gd name="T107" fmla="*/ 5014 h 24"/>
                  <a:gd name="T108" fmla="*/ 19 w 1518"/>
                  <a:gd name="T109" fmla="*/ 5014 h 24"/>
                  <a:gd name="T110" fmla="*/ 16 w 1518"/>
                  <a:gd name="T111" fmla="*/ 5014 h 24"/>
                  <a:gd name="T112" fmla="*/ 13 w 1518"/>
                  <a:gd name="T113" fmla="*/ 5014 h 24"/>
                  <a:gd name="T114" fmla="*/ 9 w 1518"/>
                  <a:gd name="T115" fmla="*/ 5014 h 24"/>
                  <a:gd name="T116" fmla="*/ 6 w 1518"/>
                  <a:gd name="T117" fmla="*/ 5014 h 24"/>
                  <a:gd name="T118" fmla="*/ 4 w 1518"/>
                  <a:gd name="T119" fmla="*/ 5014 h 24"/>
                  <a:gd name="T120" fmla="*/ 2 w 1518"/>
                  <a:gd name="T121" fmla="*/ 5014 h 24"/>
                  <a:gd name="T122" fmla="*/ 1 w 1518"/>
                  <a:gd name="T123" fmla="*/ 5014 h 24"/>
                  <a:gd name="T124" fmla="*/ 1 w 1518"/>
                  <a:gd name="T125" fmla="*/ 5014 h 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18"/>
                  <a:gd name="T190" fmla="*/ 0 h 24"/>
                  <a:gd name="T191" fmla="*/ 1518 w 1518"/>
                  <a:gd name="T192" fmla="*/ 24 h 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18" h="24">
                    <a:moveTo>
                      <a:pt x="0" y="0"/>
                    </a:moveTo>
                    <a:lnTo>
                      <a:pt x="1" y="0"/>
                    </a:lnTo>
                    <a:lnTo>
                      <a:pt x="7" y="0"/>
                    </a:lnTo>
                    <a:lnTo>
                      <a:pt x="11" y="0"/>
                    </a:lnTo>
                    <a:lnTo>
                      <a:pt x="15" y="0"/>
                    </a:lnTo>
                    <a:lnTo>
                      <a:pt x="20" y="0"/>
                    </a:lnTo>
                    <a:lnTo>
                      <a:pt x="28" y="0"/>
                    </a:lnTo>
                    <a:lnTo>
                      <a:pt x="35" y="0"/>
                    </a:lnTo>
                    <a:lnTo>
                      <a:pt x="42" y="0"/>
                    </a:lnTo>
                    <a:lnTo>
                      <a:pt x="50" y="0"/>
                    </a:lnTo>
                    <a:lnTo>
                      <a:pt x="60" y="0"/>
                    </a:lnTo>
                    <a:lnTo>
                      <a:pt x="68" y="0"/>
                    </a:lnTo>
                    <a:lnTo>
                      <a:pt x="79" y="0"/>
                    </a:lnTo>
                    <a:lnTo>
                      <a:pt x="90" y="0"/>
                    </a:lnTo>
                    <a:lnTo>
                      <a:pt x="102" y="0"/>
                    </a:lnTo>
                    <a:lnTo>
                      <a:pt x="114" y="0"/>
                    </a:lnTo>
                    <a:lnTo>
                      <a:pt x="127" y="0"/>
                    </a:lnTo>
                    <a:lnTo>
                      <a:pt x="139" y="0"/>
                    </a:lnTo>
                    <a:lnTo>
                      <a:pt x="153" y="0"/>
                    </a:lnTo>
                    <a:lnTo>
                      <a:pt x="166" y="0"/>
                    </a:lnTo>
                    <a:lnTo>
                      <a:pt x="181" y="0"/>
                    </a:lnTo>
                    <a:lnTo>
                      <a:pt x="196" y="0"/>
                    </a:lnTo>
                    <a:lnTo>
                      <a:pt x="212" y="0"/>
                    </a:lnTo>
                    <a:lnTo>
                      <a:pt x="227" y="0"/>
                    </a:lnTo>
                    <a:lnTo>
                      <a:pt x="241" y="0"/>
                    </a:lnTo>
                    <a:lnTo>
                      <a:pt x="257" y="0"/>
                    </a:lnTo>
                    <a:lnTo>
                      <a:pt x="273" y="0"/>
                    </a:lnTo>
                    <a:lnTo>
                      <a:pt x="290" y="0"/>
                    </a:lnTo>
                    <a:lnTo>
                      <a:pt x="307" y="0"/>
                    </a:lnTo>
                    <a:lnTo>
                      <a:pt x="324" y="0"/>
                    </a:lnTo>
                    <a:lnTo>
                      <a:pt x="342" y="1"/>
                    </a:lnTo>
                    <a:lnTo>
                      <a:pt x="358" y="1"/>
                    </a:lnTo>
                    <a:lnTo>
                      <a:pt x="375" y="1"/>
                    </a:lnTo>
                    <a:lnTo>
                      <a:pt x="391" y="1"/>
                    </a:lnTo>
                    <a:lnTo>
                      <a:pt x="410" y="1"/>
                    </a:lnTo>
                    <a:lnTo>
                      <a:pt x="428" y="1"/>
                    </a:lnTo>
                    <a:lnTo>
                      <a:pt x="445" y="1"/>
                    </a:lnTo>
                    <a:lnTo>
                      <a:pt x="463" y="1"/>
                    </a:lnTo>
                    <a:lnTo>
                      <a:pt x="480" y="1"/>
                    </a:lnTo>
                    <a:lnTo>
                      <a:pt x="496" y="1"/>
                    </a:lnTo>
                    <a:lnTo>
                      <a:pt x="514" y="1"/>
                    </a:lnTo>
                    <a:lnTo>
                      <a:pt x="531" y="1"/>
                    </a:lnTo>
                    <a:lnTo>
                      <a:pt x="548" y="1"/>
                    </a:lnTo>
                    <a:lnTo>
                      <a:pt x="564" y="1"/>
                    </a:lnTo>
                    <a:lnTo>
                      <a:pt x="581" y="1"/>
                    </a:lnTo>
                    <a:lnTo>
                      <a:pt x="598" y="1"/>
                    </a:lnTo>
                    <a:lnTo>
                      <a:pt x="614" y="1"/>
                    </a:lnTo>
                    <a:lnTo>
                      <a:pt x="630" y="1"/>
                    </a:lnTo>
                    <a:lnTo>
                      <a:pt x="645" y="1"/>
                    </a:lnTo>
                    <a:lnTo>
                      <a:pt x="660" y="1"/>
                    </a:lnTo>
                    <a:lnTo>
                      <a:pt x="676" y="1"/>
                    </a:lnTo>
                    <a:lnTo>
                      <a:pt x="689" y="1"/>
                    </a:lnTo>
                    <a:lnTo>
                      <a:pt x="704" y="1"/>
                    </a:lnTo>
                    <a:lnTo>
                      <a:pt x="717" y="1"/>
                    </a:lnTo>
                    <a:lnTo>
                      <a:pt x="732" y="1"/>
                    </a:lnTo>
                    <a:lnTo>
                      <a:pt x="744" y="1"/>
                    </a:lnTo>
                    <a:lnTo>
                      <a:pt x="756" y="1"/>
                    </a:lnTo>
                    <a:lnTo>
                      <a:pt x="767" y="1"/>
                    </a:lnTo>
                    <a:lnTo>
                      <a:pt x="779" y="1"/>
                    </a:lnTo>
                    <a:lnTo>
                      <a:pt x="790" y="1"/>
                    </a:lnTo>
                    <a:lnTo>
                      <a:pt x="800" y="1"/>
                    </a:lnTo>
                    <a:lnTo>
                      <a:pt x="810" y="1"/>
                    </a:lnTo>
                    <a:lnTo>
                      <a:pt x="819" y="2"/>
                    </a:lnTo>
                    <a:lnTo>
                      <a:pt x="827" y="2"/>
                    </a:lnTo>
                    <a:lnTo>
                      <a:pt x="837" y="2"/>
                    </a:lnTo>
                    <a:lnTo>
                      <a:pt x="846" y="2"/>
                    </a:lnTo>
                    <a:lnTo>
                      <a:pt x="857" y="2"/>
                    </a:lnTo>
                    <a:lnTo>
                      <a:pt x="866" y="2"/>
                    </a:lnTo>
                    <a:lnTo>
                      <a:pt x="878" y="2"/>
                    </a:lnTo>
                    <a:lnTo>
                      <a:pt x="889" y="2"/>
                    </a:lnTo>
                    <a:lnTo>
                      <a:pt x="901" y="2"/>
                    </a:lnTo>
                    <a:lnTo>
                      <a:pt x="912" y="2"/>
                    </a:lnTo>
                    <a:lnTo>
                      <a:pt x="925" y="2"/>
                    </a:lnTo>
                    <a:lnTo>
                      <a:pt x="937" y="2"/>
                    </a:lnTo>
                    <a:lnTo>
                      <a:pt x="951" y="2"/>
                    </a:lnTo>
                    <a:lnTo>
                      <a:pt x="963" y="2"/>
                    </a:lnTo>
                    <a:lnTo>
                      <a:pt x="976" y="2"/>
                    </a:lnTo>
                    <a:lnTo>
                      <a:pt x="991" y="2"/>
                    </a:lnTo>
                    <a:lnTo>
                      <a:pt x="1004" y="2"/>
                    </a:lnTo>
                    <a:lnTo>
                      <a:pt x="1018" y="2"/>
                    </a:lnTo>
                    <a:lnTo>
                      <a:pt x="1032" y="2"/>
                    </a:lnTo>
                    <a:lnTo>
                      <a:pt x="1046" y="2"/>
                    </a:lnTo>
                    <a:lnTo>
                      <a:pt x="1061" y="2"/>
                    </a:lnTo>
                    <a:lnTo>
                      <a:pt x="1075" y="2"/>
                    </a:lnTo>
                    <a:lnTo>
                      <a:pt x="1089" y="2"/>
                    </a:lnTo>
                    <a:lnTo>
                      <a:pt x="1104" y="2"/>
                    </a:lnTo>
                    <a:lnTo>
                      <a:pt x="1120" y="2"/>
                    </a:lnTo>
                    <a:lnTo>
                      <a:pt x="1133" y="2"/>
                    </a:lnTo>
                    <a:lnTo>
                      <a:pt x="1148" y="2"/>
                    </a:lnTo>
                    <a:lnTo>
                      <a:pt x="1163" y="2"/>
                    </a:lnTo>
                    <a:lnTo>
                      <a:pt x="1177" y="2"/>
                    </a:lnTo>
                    <a:lnTo>
                      <a:pt x="1192" y="2"/>
                    </a:lnTo>
                    <a:lnTo>
                      <a:pt x="1207" y="2"/>
                    </a:lnTo>
                    <a:lnTo>
                      <a:pt x="1222" y="2"/>
                    </a:lnTo>
                    <a:lnTo>
                      <a:pt x="1236" y="2"/>
                    </a:lnTo>
                    <a:lnTo>
                      <a:pt x="1250" y="2"/>
                    </a:lnTo>
                    <a:lnTo>
                      <a:pt x="1264" y="2"/>
                    </a:lnTo>
                    <a:lnTo>
                      <a:pt x="1278" y="2"/>
                    </a:lnTo>
                    <a:lnTo>
                      <a:pt x="1291" y="2"/>
                    </a:lnTo>
                    <a:lnTo>
                      <a:pt x="1305" y="2"/>
                    </a:lnTo>
                    <a:lnTo>
                      <a:pt x="1317" y="2"/>
                    </a:lnTo>
                    <a:lnTo>
                      <a:pt x="1330" y="2"/>
                    </a:lnTo>
                    <a:lnTo>
                      <a:pt x="1344" y="2"/>
                    </a:lnTo>
                    <a:lnTo>
                      <a:pt x="1356" y="2"/>
                    </a:lnTo>
                    <a:lnTo>
                      <a:pt x="1368" y="2"/>
                    </a:lnTo>
                    <a:lnTo>
                      <a:pt x="1378" y="2"/>
                    </a:lnTo>
                    <a:lnTo>
                      <a:pt x="1390" y="2"/>
                    </a:lnTo>
                    <a:lnTo>
                      <a:pt x="1401" y="2"/>
                    </a:lnTo>
                    <a:lnTo>
                      <a:pt x="1413" y="2"/>
                    </a:lnTo>
                    <a:lnTo>
                      <a:pt x="1423" y="2"/>
                    </a:lnTo>
                    <a:lnTo>
                      <a:pt x="1433" y="2"/>
                    </a:lnTo>
                    <a:lnTo>
                      <a:pt x="1443" y="2"/>
                    </a:lnTo>
                    <a:lnTo>
                      <a:pt x="1451" y="2"/>
                    </a:lnTo>
                    <a:lnTo>
                      <a:pt x="1459" y="2"/>
                    </a:lnTo>
                    <a:lnTo>
                      <a:pt x="1468" y="2"/>
                    </a:lnTo>
                    <a:lnTo>
                      <a:pt x="1475" y="2"/>
                    </a:lnTo>
                    <a:lnTo>
                      <a:pt x="1482" y="2"/>
                    </a:lnTo>
                    <a:lnTo>
                      <a:pt x="1488" y="2"/>
                    </a:lnTo>
                    <a:lnTo>
                      <a:pt x="1495" y="2"/>
                    </a:lnTo>
                    <a:lnTo>
                      <a:pt x="1499" y="2"/>
                    </a:lnTo>
                    <a:lnTo>
                      <a:pt x="1504" y="2"/>
                    </a:lnTo>
                    <a:lnTo>
                      <a:pt x="1507" y="2"/>
                    </a:lnTo>
                    <a:lnTo>
                      <a:pt x="1511" y="2"/>
                    </a:lnTo>
                    <a:lnTo>
                      <a:pt x="1515" y="2"/>
                    </a:lnTo>
                    <a:lnTo>
                      <a:pt x="1518" y="4"/>
                    </a:lnTo>
                    <a:lnTo>
                      <a:pt x="1518" y="20"/>
                    </a:lnTo>
                    <a:lnTo>
                      <a:pt x="1517" y="20"/>
                    </a:lnTo>
                    <a:lnTo>
                      <a:pt x="1515" y="20"/>
                    </a:lnTo>
                    <a:lnTo>
                      <a:pt x="1512" y="20"/>
                    </a:lnTo>
                    <a:lnTo>
                      <a:pt x="1510" y="20"/>
                    </a:lnTo>
                    <a:lnTo>
                      <a:pt x="1504" y="20"/>
                    </a:lnTo>
                    <a:lnTo>
                      <a:pt x="1499" y="20"/>
                    </a:lnTo>
                    <a:lnTo>
                      <a:pt x="1494" y="20"/>
                    </a:lnTo>
                    <a:lnTo>
                      <a:pt x="1487" y="20"/>
                    </a:lnTo>
                    <a:lnTo>
                      <a:pt x="1479" y="20"/>
                    </a:lnTo>
                    <a:lnTo>
                      <a:pt x="1471" y="20"/>
                    </a:lnTo>
                    <a:lnTo>
                      <a:pt x="1462" y="20"/>
                    </a:lnTo>
                    <a:lnTo>
                      <a:pt x="1453" y="20"/>
                    </a:lnTo>
                    <a:lnTo>
                      <a:pt x="1443" y="20"/>
                    </a:lnTo>
                    <a:lnTo>
                      <a:pt x="1432" y="20"/>
                    </a:lnTo>
                    <a:lnTo>
                      <a:pt x="1420" y="20"/>
                    </a:lnTo>
                    <a:lnTo>
                      <a:pt x="1409" y="20"/>
                    </a:lnTo>
                    <a:lnTo>
                      <a:pt x="1396" y="20"/>
                    </a:lnTo>
                    <a:lnTo>
                      <a:pt x="1382" y="20"/>
                    </a:lnTo>
                    <a:lnTo>
                      <a:pt x="1368" y="20"/>
                    </a:lnTo>
                    <a:lnTo>
                      <a:pt x="1354" y="20"/>
                    </a:lnTo>
                    <a:lnTo>
                      <a:pt x="1340" y="20"/>
                    </a:lnTo>
                    <a:lnTo>
                      <a:pt x="1326" y="21"/>
                    </a:lnTo>
                    <a:lnTo>
                      <a:pt x="1311" y="21"/>
                    </a:lnTo>
                    <a:lnTo>
                      <a:pt x="1297" y="21"/>
                    </a:lnTo>
                    <a:lnTo>
                      <a:pt x="1281" y="21"/>
                    </a:lnTo>
                    <a:lnTo>
                      <a:pt x="1264" y="21"/>
                    </a:lnTo>
                    <a:lnTo>
                      <a:pt x="1248" y="21"/>
                    </a:lnTo>
                    <a:lnTo>
                      <a:pt x="1232" y="21"/>
                    </a:lnTo>
                    <a:lnTo>
                      <a:pt x="1215" y="21"/>
                    </a:lnTo>
                    <a:lnTo>
                      <a:pt x="1199" y="22"/>
                    </a:lnTo>
                    <a:lnTo>
                      <a:pt x="1183" y="22"/>
                    </a:lnTo>
                    <a:lnTo>
                      <a:pt x="1167" y="22"/>
                    </a:lnTo>
                    <a:lnTo>
                      <a:pt x="1149" y="22"/>
                    </a:lnTo>
                    <a:lnTo>
                      <a:pt x="1133" y="22"/>
                    </a:lnTo>
                    <a:lnTo>
                      <a:pt x="1116" y="22"/>
                    </a:lnTo>
                    <a:lnTo>
                      <a:pt x="1099" y="22"/>
                    </a:lnTo>
                    <a:lnTo>
                      <a:pt x="1083" y="22"/>
                    </a:lnTo>
                    <a:lnTo>
                      <a:pt x="1066" y="22"/>
                    </a:lnTo>
                    <a:lnTo>
                      <a:pt x="1050" y="22"/>
                    </a:lnTo>
                    <a:lnTo>
                      <a:pt x="1035" y="24"/>
                    </a:lnTo>
                    <a:lnTo>
                      <a:pt x="1019" y="24"/>
                    </a:lnTo>
                    <a:lnTo>
                      <a:pt x="1003" y="24"/>
                    </a:lnTo>
                    <a:lnTo>
                      <a:pt x="988" y="24"/>
                    </a:lnTo>
                    <a:lnTo>
                      <a:pt x="973" y="24"/>
                    </a:lnTo>
                    <a:lnTo>
                      <a:pt x="959" y="24"/>
                    </a:lnTo>
                    <a:lnTo>
                      <a:pt x="945" y="24"/>
                    </a:lnTo>
                    <a:lnTo>
                      <a:pt x="931" y="24"/>
                    </a:lnTo>
                    <a:lnTo>
                      <a:pt x="918" y="24"/>
                    </a:lnTo>
                    <a:lnTo>
                      <a:pt x="905" y="24"/>
                    </a:lnTo>
                    <a:lnTo>
                      <a:pt x="893" y="24"/>
                    </a:lnTo>
                    <a:lnTo>
                      <a:pt x="881" y="24"/>
                    </a:lnTo>
                    <a:lnTo>
                      <a:pt x="870" y="24"/>
                    </a:lnTo>
                    <a:lnTo>
                      <a:pt x="859" y="24"/>
                    </a:lnTo>
                    <a:lnTo>
                      <a:pt x="850" y="24"/>
                    </a:lnTo>
                    <a:lnTo>
                      <a:pt x="841" y="24"/>
                    </a:lnTo>
                    <a:lnTo>
                      <a:pt x="833" y="24"/>
                    </a:lnTo>
                    <a:lnTo>
                      <a:pt x="823" y="24"/>
                    </a:lnTo>
                    <a:lnTo>
                      <a:pt x="817" y="24"/>
                    </a:lnTo>
                    <a:lnTo>
                      <a:pt x="810" y="24"/>
                    </a:lnTo>
                    <a:lnTo>
                      <a:pt x="804" y="24"/>
                    </a:lnTo>
                    <a:lnTo>
                      <a:pt x="800" y="24"/>
                    </a:lnTo>
                    <a:lnTo>
                      <a:pt x="796" y="24"/>
                    </a:lnTo>
                    <a:lnTo>
                      <a:pt x="794" y="24"/>
                    </a:lnTo>
                    <a:lnTo>
                      <a:pt x="792" y="24"/>
                    </a:lnTo>
                    <a:lnTo>
                      <a:pt x="790" y="22"/>
                    </a:lnTo>
                    <a:lnTo>
                      <a:pt x="787" y="22"/>
                    </a:lnTo>
                    <a:lnTo>
                      <a:pt x="783" y="22"/>
                    </a:lnTo>
                    <a:lnTo>
                      <a:pt x="778" y="22"/>
                    </a:lnTo>
                    <a:lnTo>
                      <a:pt x="771" y="22"/>
                    </a:lnTo>
                    <a:lnTo>
                      <a:pt x="764" y="22"/>
                    </a:lnTo>
                    <a:lnTo>
                      <a:pt x="758" y="22"/>
                    </a:lnTo>
                    <a:lnTo>
                      <a:pt x="748" y="22"/>
                    </a:lnTo>
                    <a:lnTo>
                      <a:pt x="739" y="21"/>
                    </a:lnTo>
                    <a:lnTo>
                      <a:pt x="729" y="21"/>
                    </a:lnTo>
                    <a:lnTo>
                      <a:pt x="717" y="21"/>
                    </a:lnTo>
                    <a:lnTo>
                      <a:pt x="707" y="21"/>
                    </a:lnTo>
                    <a:lnTo>
                      <a:pt x="695" y="21"/>
                    </a:lnTo>
                    <a:lnTo>
                      <a:pt x="682" y="21"/>
                    </a:lnTo>
                    <a:lnTo>
                      <a:pt x="669" y="21"/>
                    </a:lnTo>
                    <a:lnTo>
                      <a:pt x="656" y="21"/>
                    </a:lnTo>
                    <a:lnTo>
                      <a:pt x="641" y="21"/>
                    </a:lnTo>
                    <a:lnTo>
                      <a:pt x="626" y="21"/>
                    </a:lnTo>
                    <a:lnTo>
                      <a:pt x="610" y="21"/>
                    </a:lnTo>
                    <a:lnTo>
                      <a:pt x="595" y="21"/>
                    </a:lnTo>
                    <a:lnTo>
                      <a:pt x="578" y="21"/>
                    </a:lnTo>
                    <a:lnTo>
                      <a:pt x="562" y="21"/>
                    </a:lnTo>
                    <a:lnTo>
                      <a:pt x="544" y="21"/>
                    </a:lnTo>
                    <a:lnTo>
                      <a:pt x="528" y="21"/>
                    </a:lnTo>
                    <a:lnTo>
                      <a:pt x="511" y="21"/>
                    </a:lnTo>
                    <a:lnTo>
                      <a:pt x="493" y="21"/>
                    </a:lnTo>
                    <a:lnTo>
                      <a:pt x="475" y="21"/>
                    </a:lnTo>
                    <a:lnTo>
                      <a:pt x="457" y="21"/>
                    </a:lnTo>
                    <a:lnTo>
                      <a:pt x="438" y="21"/>
                    </a:lnTo>
                    <a:lnTo>
                      <a:pt x="421" y="21"/>
                    </a:lnTo>
                    <a:lnTo>
                      <a:pt x="404" y="21"/>
                    </a:lnTo>
                    <a:lnTo>
                      <a:pt x="386" y="21"/>
                    </a:lnTo>
                    <a:lnTo>
                      <a:pt x="367" y="21"/>
                    </a:lnTo>
                    <a:lnTo>
                      <a:pt x="349" y="21"/>
                    </a:lnTo>
                    <a:lnTo>
                      <a:pt x="330" y="21"/>
                    </a:lnTo>
                    <a:lnTo>
                      <a:pt x="312" y="21"/>
                    </a:lnTo>
                    <a:lnTo>
                      <a:pt x="295" y="21"/>
                    </a:lnTo>
                    <a:lnTo>
                      <a:pt x="278" y="21"/>
                    </a:lnTo>
                    <a:lnTo>
                      <a:pt x="260" y="21"/>
                    </a:lnTo>
                    <a:lnTo>
                      <a:pt x="244" y="21"/>
                    </a:lnTo>
                    <a:lnTo>
                      <a:pt x="227" y="21"/>
                    </a:lnTo>
                    <a:lnTo>
                      <a:pt x="209" y="21"/>
                    </a:lnTo>
                    <a:lnTo>
                      <a:pt x="193" y="21"/>
                    </a:lnTo>
                    <a:lnTo>
                      <a:pt x="178" y="21"/>
                    </a:lnTo>
                    <a:lnTo>
                      <a:pt x="162" y="21"/>
                    </a:lnTo>
                    <a:lnTo>
                      <a:pt x="147" y="21"/>
                    </a:lnTo>
                    <a:lnTo>
                      <a:pt x="134" y="21"/>
                    </a:lnTo>
                    <a:lnTo>
                      <a:pt x="121" y="21"/>
                    </a:lnTo>
                    <a:lnTo>
                      <a:pt x="107" y="21"/>
                    </a:lnTo>
                    <a:lnTo>
                      <a:pt x="95" y="21"/>
                    </a:lnTo>
                    <a:lnTo>
                      <a:pt x="83" y="21"/>
                    </a:lnTo>
                    <a:lnTo>
                      <a:pt x="72" y="21"/>
                    </a:lnTo>
                    <a:lnTo>
                      <a:pt x="60" y="21"/>
                    </a:lnTo>
                    <a:lnTo>
                      <a:pt x="51" y="21"/>
                    </a:lnTo>
                    <a:lnTo>
                      <a:pt x="43" y="21"/>
                    </a:lnTo>
                    <a:lnTo>
                      <a:pt x="35" y="21"/>
                    </a:lnTo>
                    <a:lnTo>
                      <a:pt x="27" y="21"/>
                    </a:lnTo>
                    <a:lnTo>
                      <a:pt x="20" y="21"/>
                    </a:lnTo>
                    <a:lnTo>
                      <a:pt x="15" y="21"/>
                    </a:lnTo>
                    <a:lnTo>
                      <a:pt x="11" y="21"/>
                    </a:lnTo>
                    <a:lnTo>
                      <a:pt x="7" y="21"/>
                    </a:lnTo>
                    <a:lnTo>
                      <a:pt x="4" y="21"/>
                    </a:lnTo>
                    <a:lnTo>
                      <a:pt x="3"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85" name="Freeform 85">
                <a:extLst>
                  <a:ext uri="{FF2B5EF4-FFF2-40B4-BE49-F238E27FC236}">
                    <a16:creationId xmlns:a16="http://schemas.microsoft.com/office/drawing/2014/main" id="{178C8553-31F3-47A8-B682-153C01D48D0E}"/>
                  </a:ext>
                </a:extLst>
              </p:cNvPr>
              <p:cNvSpPr>
                <a:spLocks/>
              </p:cNvSpPr>
              <p:nvPr/>
            </p:nvSpPr>
            <p:spPr bwMode="auto">
              <a:xfrm>
                <a:off x="3066" y="913"/>
                <a:ext cx="425" cy="793"/>
              </a:xfrm>
              <a:custGeom>
                <a:avLst/>
                <a:gdLst>
                  <a:gd name="T0" fmla="*/ 1108 w 378"/>
                  <a:gd name="T1" fmla="*/ 325 h 702"/>
                  <a:gd name="T2" fmla="*/ 1067 w 378"/>
                  <a:gd name="T3" fmla="*/ 288 h 702"/>
                  <a:gd name="T4" fmla="*/ 1016 w 378"/>
                  <a:gd name="T5" fmla="*/ 238 h 702"/>
                  <a:gd name="T6" fmla="*/ 964 w 378"/>
                  <a:gd name="T7" fmla="*/ 181 h 702"/>
                  <a:gd name="T8" fmla="*/ 903 w 378"/>
                  <a:gd name="T9" fmla="*/ 123 h 702"/>
                  <a:gd name="T10" fmla="*/ 848 w 378"/>
                  <a:gd name="T11" fmla="*/ 76 h 702"/>
                  <a:gd name="T12" fmla="*/ 803 w 378"/>
                  <a:gd name="T13" fmla="*/ 29 h 702"/>
                  <a:gd name="T14" fmla="*/ 777 w 378"/>
                  <a:gd name="T15" fmla="*/ 18 h 702"/>
                  <a:gd name="T16" fmla="*/ 726 w 378"/>
                  <a:gd name="T17" fmla="*/ 14 h 702"/>
                  <a:gd name="T18" fmla="*/ 663 w 378"/>
                  <a:gd name="T19" fmla="*/ 1 h 702"/>
                  <a:gd name="T20" fmla="*/ 613 w 378"/>
                  <a:gd name="T21" fmla="*/ 1 h 702"/>
                  <a:gd name="T22" fmla="*/ 558 w 378"/>
                  <a:gd name="T23" fmla="*/ 0 h 702"/>
                  <a:gd name="T24" fmla="*/ 511 w 378"/>
                  <a:gd name="T25" fmla="*/ 0 h 702"/>
                  <a:gd name="T26" fmla="*/ 444 w 378"/>
                  <a:gd name="T27" fmla="*/ 0 h 702"/>
                  <a:gd name="T28" fmla="*/ 390 w 378"/>
                  <a:gd name="T29" fmla="*/ 1 h 702"/>
                  <a:gd name="T30" fmla="*/ 364 w 378"/>
                  <a:gd name="T31" fmla="*/ 16 h 702"/>
                  <a:gd name="T32" fmla="*/ 331 w 378"/>
                  <a:gd name="T33" fmla="*/ 53 h 702"/>
                  <a:gd name="T34" fmla="*/ 305 w 378"/>
                  <a:gd name="T35" fmla="*/ 97 h 702"/>
                  <a:gd name="T36" fmla="*/ 278 w 378"/>
                  <a:gd name="T37" fmla="*/ 139 h 702"/>
                  <a:gd name="T38" fmla="*/ 252 w 378"/>
                  <a:gd name="T39" fmla="*/ 181 h 702"/>
                  <a:gd name="T40" fmla="*/ 218 w 378"/>
                  <a:gd name="T41" fmla="*/ 228 h 702"/>
                  <a:gd name="T42" fmla="*/ 186 w 378"/>
                  <a:gd name="T43" fmla="*/ 287 h 702"/>
                  <a:gd name="T44" fmla="*/ 147 w 378"/>
                  <a:gd name="T45" fmla="*/ 329 h 702"/>
                  <a:gd name="T46" fmla="*/ 115 w 378"/>
                  <a:gd name="T47" fmla="*/ 386 h 702"/>
                  <a:gd name="T48" fmla="*/ 86 w 378"/>
                  <a:gd name="T49" fmla="*/ 433 h 702"/>
                  <a:gd name="T50" fmla="*/ 60 w 378"/>
                  <a:gd name="T51" fmla="*/ 479 h 702"/>
                  <a:gd name="T52" fmla="*/ 20 w 378"/>
                  <a:gd name="T53" fmla="*/ 540 h 702"/>
                  <a:gd name="T54" fmla="*/ 0 w 378"/>
                  <a:gd name="T55" fmla="*/ 584 h 702"/>
                  <a:gd name="T56" fmla="*/ 0 w 378"/>
                  <a:gd name="T57" fmla="*/ 615 h 702"/>
                  <a:gd name="T58" fmla="*/ 0 w 378"/>
                  <a:gd name="T59" fmla="*/ 657 h 702"/>
                  <a:gd name="T60" fmla="*/ 0 w 378"/>
                  <a:gd name="T61" fmla="*/ 715 h 702"/>
                  <a:gd name="T62" fmla="*/ 0 w 378"/>
                  <a:gd name="T63" fmla="*/ 785 h 702"/>
                  <a:gd name="T64" fmla="*/ 0 w 378"/>
                  <a:gd name="T65" fmla="*/ 870 h 702"/>
                  <a:gd name="T66" fmla="*/ 0 w 378"/>
                  <a:gd name="T67" fmla="*/ 954 h 702"/>
                  <a:gd name="T68" fmla="*/ 0 w 378"/>
                  <a:gd name="T69" fmla="*/ 1051 h 702"/>
                  <a:gd name="T70" fmla="*/ 0 w 378"/>
                  <a:gd name="T71" fmla="*/ 1145 h 702"/>
                  <a:gd name="T72" fmla="*/ 0 w 378"/>
                  <a:gd name="T73" fmla="*/ 1240 h 702"/>
                  <a:gd name="T74" fmla="*/ 0 w 378"/>
                  <a:gd name="T75" fmla="*/ 1325 h 702"/>
                  <a:gd name="T76" fmla="*/ 0 w 378"/>
                  <a:gd name="T77" fmla="*/ 1413 h 702"/>
                  <a:gd name="T78" fmla="*/ 2 w 378"/>
                  <a:gd name="T79" fmla="*/ 1487 h 702"/>
                  <a:gd name="T80" fmla="*/ 2 w 378"/>
                  <a:gd name="T81" fmla="*/ 1546 h 702"/>
                  <a:gd name="T82" fmla="*/ 3 w 378"/>
                  <a:gd name="T83" fmla="*/ 1594 h 702"/>
                  <a:gd name="T84" fmla="*/ 14 w 378"/>
                  <a:gd name="T85" fmla="*/ 1622 h 702"/>
                  <a:gd name="T86" fmla="*/ 47 w 378"/>
                  <a:gd name="T87" fmla="*/ 1651 h 702"/>
                  <a:gd name="T88" fmla="*/ 101 w 378"/>
                  <a:gd name="T89" fmla="*/ 1678 h 702"/>
                  <a:gd name="T90" fmla="*/ 166 w 378"/>
                  <a:gd name="T91" fmla="*/ 1718 h 702"/>
                  <a:gd name="T92" fmla="*/ 218 w 378"/>
                  <a:gd name="T93" fmla="*/ 1744 h 702"/>
                  <a:gd name="T94" fmla="*/ 285 w 378"/>
                  <a:gd name="T95" fmla="*/ 1780 h 702"/>
                  <a:gd name="T96" fmla="*/ 350 w 378"/>
                  <a:gd name="T97" fmla="*/ 1821 h 702"/>
                  <a:gd name="T98" fmla="*/ 398 w 378"/>
                  <a:gd name="T99" fmla="*/ 1848 h 702"/>
                  <a:gd name="T100" fmla="*/ 416 w 378"/>
                  <a:gd name="T101" fmla="*/ 2082 h 702"/>
                  <a:gd name="T102" fmla="*/ 42 w 378"/>
                  <a:gd name="T103" fmla="*/ 607 h 702"/>
                  <a:gd name="T104" fmla="*/ 1132 w 378"/>
                  <a:gd name="T105" fmla="*/ 346 h 7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8"/>
                  <a:gd name="T160" fmla="*/ 0 h 702"/>
                  <a:gd name="T161" fmla="*/ 378 w 378"/>
                  <a:gd name="T162" fmla="*/ 702 h 7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8" h="702">
                    <a:moveTo>
                      <a:pt x="378" y="117"/>
                    </a:moveTo>
                    <a:lnTo>
                      <a:pt x="376" y="116"/>
                    </a:lnTo>
                    <a:lnTo>
                      <a:pt x="373" y="112"/>
                    </a:lnTo>
                    <a:lnTo>
                      <a:pt x="370" y="109"/>
                    </a:lnTo>
                    <a:lnTo>
                      <a:pt x="368" y="108"/>
                    </a:lnTo>
                    <a:lnTo>
                      <a:pt x="364" y="104"/>
                    </a:lnTo>
                    <a:lnTo>
                      <a:pt x="361" y="101"/>
                    </a:lnTo>
                    <a:lnTo>
                      <a:pt x="357" y="97"/>
                    </a:lnTo>
                    <a:lnTo>
                      <a:pt x="353" y="93"/>
                    </a:lnTo>
                    <a:lnTo>
                      <a:pt x="349" y="88"/>
                    </a:lnTo>
                    <a:lnTo>
                      <a:pt x="345" y="84"/>
                    </a:lnTo>
                    <a:lnTo>
                      <a:pt x="339" y="80"/>
                    </a:lnTo>
                    <a:lnTo>
                      <a:pt x="335" y="75"/>
                    </a:lnTo>
                    <a:lnTo>
                      <a:pt x="330" y="71"/>
                    </a:lnTo>
                    <a:lnTo>
                      <a:pt x="326" y="67"/>
                    </a:lnTo>
                    <a:lnTo>
                      <a:pt x="321" y="61"/>
                    </a:lnTo>
                    <a:lnTo>
                      <a:pt x="315" y="56"/>
                    </a:lnTo>
                    <a:lnTo>
                      <a:pt x="310" y="50"/>
                    </a:lnTo>
                    <a:lnTo>
                      <a:pt x="306" y="46"/>
                    </a:lnTo>
                    <a:lnTo>
                      <a:pt x="301" y="41"/>
                    </a:lnTo>
                    <a:lnTo>
                      <a:pt x="297" y="37"/>
                    </a:lnTo>
                    <a:lnTo>
                      <a:pt x="291" y="32"/>
                    </a:lnTo>
                    <a:lnTo>
                      <a:pt x="287" y="29"/>
                    </a:lnTo>
                    <a:lnTo>
                      <a:pt x="283" y="25"/>
                    </a:lnTo>
                    <a:lnTo>
                      <a:pt x="279" y="21"/>
                    </a:lnTo>
                    <a:lnTo>
                      <a:pt x="276" y="18"/>
                    </a:lnTo>
                    <a:lnTo>
                      <a:pt x="272" y="16"/>
                    </a:lnTo>
                    <a:lnTo>
                      <a:pt x="268" y="10"/>
                    </a:lnTo>
                    <a:lnTo>
                      <a:pt x="266" y="9"/>
                    </a:lnTo>
                    <a:lnTo>
                      <a:pt x="263" y="8"/>
                    </a:lnTo>
                    <a:lnTo>
                      <a:pt x="262" y="8"/>
                    </a:lnTo>
                    <a:lnTo>
                      <a:pt x="259" y="6"/>
                    </a:lnTo>
                    <a:lnTo>
                      <a:pt x="256" y="5"/>
                    </a:lnTo>
                    <a:lnTo>
                      <a:pt x="252" y="5"/>
                    </a:lnTo>
                    <a:lnTo>
                      <a:pt x="248" y="5"/>
                    </a:lnTo>
                    <a:lnTo>
                      <a:pt x="243" y="4"/>
                    </a:lnTo>
                    <a:lnTo>
                      <a:pt x="239" y="4"/>
                    </a:lnTo>
                    <a:lnTo>
                      <a:pt x="233" y="2"/>
                    </a:lnTo>
                    <a:lnTo>
                      <a:pt x="228" y="2"/>
                    </a:lnTo>
                    <a:lnTo>
                      <a:pt x="221" y="1"/>
                    </a:lnTo>
                    <a:lnTo>
                      <a:pt x="216" y="1"/>
                    </a:lnTo>
                    <a:lnTo>
                      <a:pt x="212" y="1"/>
                    </a:lnTo>
                    <a:lnTo>
                      <a:pt x="209" y="1"/>
                    </a:lnTo>
                    <a:lnTo>
                      <a:pt x="205" y="1"/>
                    </a:lnTo>
                    <a:lnTo>
                      <a:pt x="203" y="1"/>
                    </a:lnTo>
                    <a:lnTo>
                      <a:pt x="196" y="1"/>
                    </a:lnTo>
                    <a:lnTo>
                      <a:pt x="191" y="1"/>
                    </a:lnTo>
                    <a:lnTo>
                      <a:pt x="187" y="0"/>
                    </a:lnTo>
                    <a:lnTo>
                      <a:pt x="184" y="0"/>
                    </a:lnTo>
                    <a:lnTo>
                      <a:pt x="180" y="0"/>
                    </a:lnTo>
                    <a:lnTo>
                      <a:pt x="177" y="0"/>
                    </a:lnTo>
                    <a:lnTo>
                      <a:pt x="170" y="0"/>
                    </a:lnTo>
                    <a:lnTo>
                      <a:pt x="165" y="0"/>
                    </a:lnTo>
                    <a:lnTo>
                      <a:pt x="158" y="0"/>
                    </a:lnTo>
                    <a:lnTo>
                      <a:pt x="153" y="0"/>
                    </a:lnTo>
                    <a:lnTo>
                      <a:pt x="148" y="0"/>
                    </a:lnTo>
                    <a:lnTo>
                      <a:pt x="144" y="0"/>
                    </a:lnTo>
                    <a:lnTo>
                      <a:pt x="138" y="0"/>
                    </a:lnTo>
                    <a:lnTo>
                      <a:pt x="134" y="0"/>
                    </a:lnTo>
                    <a:lnTo>
                      <a:pt x="130" y="1"/>
                    </a:lnTo>
                    <a:lnTo>
                      <a:pt x="128" y="1"/>
                    </a:lnTo>
                    <a:lnTo>
                      <a:pt x="122" y="2"/>
                    </a:lnTo>
                    <a:lnTo>
                      <a:pt x="121" y="5"/>
                    </a:lnTo>
                    <a:lnTo>
                      <a:pt x="120" y="5"/>
                    </a:lnTo>
                    <a:lnTo>
                      <a:pt x="118" y="6"/>
                    </a:lnTo>
                    <a:lnTo>
                      <a:pt x="117" y="10"/>
                    </a:lnTo>
                    <a:lnTo>
                      <a:pt x="114" y="14"/>
                    </a:lnTo>
                    <a:lnTo>
                      <a:pt x="111" y="18"/>
                    </a:lnTo>
                    <a:lnTo>
                      <a:pt x="107" y="24"/>
                    </a:lnTo>
                    <a:lnTo>
                      <a:pt x="106" y="25"/>
                    </a:lnTo>
                    <a:lnTo>
                      <a:pt x="103" y="29"/>
                    </a:lnTo>
                    <a:lnTo>
                      <a:pt x="102" y="32"/>
                    </a:lnTo>
                    <a:lnTo>
                      <a:pt x="101" y="36"/>
                    </a:lnTo>
                    <a:lnTo>
                      <a:pt x="98" y="38"/>
                    </a:lnTo>
                    <a:lnTo>
                      <a:pt x="95" y="42"/>
                    </a:lnTo>
                    <a:lnTo>
                      <a:pt x="93" y="46"/>
                    </a:lnTo>
                    <a:lnTo>
                      <a:pt x="91" y="49"/>
                    </a:lnTo>
                    <a:lnTo>
                      <a:pt x="87" y="53"/>
                    </a:lnTo>
                    <a:lnTo>
                      <a:pt x="86" y="57"/>
                    </a:lnTo>
                    <a:lnTo>
                      <a:pt x="83" y="61"/>
                    </a:lnTo>
                    <a:lnTo>
                      <a:pt x="81" y="65"/>
                    </a:lnTo>
                    <a:lnTo>
                      <a:pt x="78" y="69"/>
                    </a:lnTo>
                    <a:lnTo>
                      <a:pt x="75" y="73"/>
                    </a:lnTo>
                    <a:lnTo>
                      <a:pt x="73" y="77"/>
                    </a:lnTo>
                    <a:lnTo>
                      <a:pt x="70" y="83"/>
                    </a:lnTo>
                    <a:lnTo>
                      <a:pt x="67" y="87"/>
                    </a:lnTo>
                    <a:lnTo>
                      <a:pt x="65" y="92"/>
                    </a:lnTo>
                    <a:lnTo>
                      <a:pt x="62" y="96"/>
                    </a:lnTo>
                    <a:lnTo>
                      <a:pt x="59" y="100"/>
                    </a:lnTo>
                    <a:lnTo>
                      <a:pt x="55" y="104"/>
                    </a:lnTo>
                    <a:lnTo>
                      <a:pt x="52" y="108"/>
                    </a:lnTo>
                    <a:lnTo>
                      <a:pt x="50" y="112"/>
                    </a:lnTo>
                    <a:lnTo>
                      <a:pt x="47" y="117"/>
                    </a:lnTo>
                    <a:lnTo>
                      <a:pt x="44" y="122"/>
                    </a:lnTo>
                    <a:lnTo>
                      <a:pt x="42" y="126"/>
                    </a:lnTo>
                    <a:lnTo>
                      <a:pt x="39" y="130"/>
                    </a:lnTo>
                    <a:lnTo>
                      <a:pt x="36" y="135"/>
                    </a:lnTo>
                    <a:lnTo>
                      <a:pt x="34" y="139"/>
                    </a:lnTo>
                    <a:lnTo>
                      <a:pt x="31" y="143"/>
                    </a:lnTo>
                    <a:lnTo>
                      <a:pt x="28" y="146"/>
                    </a:lnTo>
                    <a:lnTo>
                      <a:pt x="27" y="150"/>
                    </a:lnTo>
                    <a:lnTo>
                      <a:pt x="24" y="154"/>
                    </a:lnTo>
                    <a:lnTo>
                      <a:pt x="22" y="158"/>
                    </a:lnTo>
                    <a:lnTo>
                      <a:pt x="20" y="162"/>
                    </a:lnTo>
                    <a:lnTo>
                      <a:pt x="18" y="166"/>
                    </a:lnTo>
                    <a:lnTo>
                      <a:pt x="14" y="171"/>
                    </a:lnTo>
                    <a:lnTo>
                      <a:pt x="11" y="178"/>
                    </a:lnTo>
                    <a:lnTo>
                      <a:pt x="7" y="183"/>
                    </a:lnTo>
                    <a:lnTo>
                      <a:pt x="6" y="189"/>
                    </a:lnTo>
                    <a:lnTo>
                      <a:pt x="3" y="193"/>
                    </a:lnTo>
                    <a:lnTo>
                      <a:pt x="2" y="195"/>
                    </a:lnTo>
                    <a:lnTo>
                      <a:pt x="0" y="198"/>
                    </a:lnTo>
                    <a:lnTo>
                      <a:pt x="0" y="201"/>
                    </a:lnTo>
                    <a:lnTo>
                      <a:pt x="0" y="202"/>
                    </a:lnTo>
                    <a:lnTo>
                      <a:pt x="0" y="206"/>
                    </a:lnTo>
                    <a:lnTo>
                      <a:pt x="0" y="207"/>
                    </a:lnTo>
                    <a:lnTo>
                      <a:pt x="0" y="211"/>
                    </a:lnTo>
                    <a:lnTo>
                      <a:pt x="0" y="214"/>
                    </a:lnTo>
                    <a:lnTo>
                      <a:pt x="0" y="218"/>
                    </a:lnTo>
                    <a:lnTo>
                      <a:pt x="0" y="222"/>
                    </a:lnTo>
                    <a:lnTo>
                      <a:pt x="0" y="226"/>
                    </a:lnTo>
                    <a:lnTo>
                      <a:pt x="0" y="231"/>
                    </a:lnTo>
                    <a:lnTo>
                      <a:pt x="0" y="237"/>
                    </a:lnTo>
                    <a:lnTo>
                      <a:pt x="0" y="242"/>
                    </a:lnTo>
                    <a:lnTo>
                      <a:pt x="0" y="247"/>
                    </a:lnTo>
                    <a:lnTo>
                      <a:pt x="0" y="253"/>
                    </a:lnTo>
                    <a:lnTo>
                      <a:pt x="0" y="260"/>
                    </a:lnTo>
                    <a:lnTo>
                      <a:pt x="0" y="266"/>
                    </a:lnTo>
                    <a:lnTo>
                      <a:pt x="0" y="272"/>
                    </a:lnTo>
                    <a:lnTo>
                      <a:pt x="0" y="278"/>
                    </a:lnTo>
                    <a:lnTo>
                      <a:pt x="0" y="286"/>
                    </a:lnTo>
                    <a:lnTo>
                      <a:pt x="0" y="293"/>
                    </a:lnTo>
                    <a:lnTo>
                      <a:pt x="0" y="300"/>
                    </a:lnTo>
                    <a:lnTo>
                      <a:pt x="0" y="308"/>
                    </a:lnTo>
                    <a:lnTo>
                      <a:pt x="0" y="316"/>
                    </a:lnTo>
                    <a:lnTo>
                      <a:pt x="0" y="322"/>
                    </a:lnTo>
                    <a:lnTo>
                      <a:pt x="0" y="331"/>
                    </a:lnTo>
                    <a:lnTo>
                      <a:pt x="0" y="339"/>
                    </a:lnTo>
                    <a:lnTo>
                      <a:pt x="0" y="347"/>
                    </a:lnTo>
                    <a:lnTo>
                      <a:pt x="0" y="355"/>
                    </a:lnTo>
                    <a:lnTo>
                      <a:pt x="0" y="363"/>
                    </a:lnTo>
                    <a:lnTo>
                      <a:pt x="0" y="371"/>
                    </a:lnTo>
                    <a:lnTo>
                      <a:pt x="0" y="379"/>
                    </a:lnTo>
                    <a:lnTo>
                      <a:pt x="0" y="387"/>
                    </a:lnTo>
                    <a:lnTo>
                      <a:pt x="0" y="395"/>
                    </a:lnTo>
                    <a:lnTo>
                      <a:pt x="0" y="402"/>
                    </a:lnTo>
                    <a:lnTo>
                      <a:pt x="0" y="411"/>
                    </a:lnTo>
                    <a:lnTo>
                      <a:pt x="0" y="418"/>
                    </a:lnTo>
                    <a:lnTo>
                      <a:pt x="0" y="426"/>
                    </a:lnTo>
                    <a:lnTo>
                      <a:pt x="0" y="434"/>
                    </a:lnTo>
                    <a:lnTo>
                      <a:pt x="0" y="442"/>
                    </a:lnTo>
                    <a:lnTo>
                      <a:pt x="0" y="448"/>
                    </a:lnTo>
                    <a:lnTo>
                      <a:pt x="0" y="455"/>
                    </a:lnTo>
                    <a:lnTo>
                      <a:pt x="0" y="462"/>
                    </a:lnTo>
                    <a:lnTo>
                      <a:pt x="0" y="470"/>
                    </a:lnTo>
                    <a:lnTo>
                      <a:pt x="0" y="477"/>
                    </a:lnTo>
                    <a:lnTo>
                      <a:pt x="0" y="483"/>
                    </a:lnTo>
                    <a:lnTo>
                      <a:pt x="0" y="490"/>
                    </a:lnTo>
                    <a:lnTo>
                      <a:pt x="2" y="497"/>
                    </a:lnTo>
                    <a:lnTo>
                      <a:pt x="2" y="502"/>
                    </a:lnTo>
                    <a:lnTo>
                      <a:pt x="2" y="507"/>
                    </a:lnTo>
                    <a:lnTo>
                      <a:pt x="2" y="513"/>
                    </a:lnTo>
                    <a:lnTo>
                      <a:pt x="2" y="518"/>
                    </a:lnTo>
                    <a:lnTo>
                      <a:pt x="2" y="522"/>
                    </a:lnTo>
                    <a:lnTo>
                      <a:pt x="2" y="526"/>
                    </a:lnTo>
                    <a:lnTo>
                      <a:pt x="2" y="530"/>
                    </a:lnTo>
                    <a:lnTo>
                      <a:pt x="3" y="534"/>
                    </a:lnTo>
                    <a:lnTo>
                      <a:pt x="3" y="538"/>
                    </a:lnTo>
                    <a:lnTo>
                      <a:pt x="3" y="541"/>
                    </a:lnTo>
                    <a:lnTo>
                      <a:pt x="3" y="544"/>
                    </a:lnTo>
                    <a:lnTo>
                      <a:pt x="3" y="546"/>
                    </a:lnTo>
                    <a:lnTo>
                      <a:pt x="4" y="549"/>
                    </a:lnTo>
                    <a:lnTo>
                      <a:pt x="6" y="550"/>
                    </a:lnTo>
                    <a:lnTo>
                      <a:pt x="7" y="552"/>
                    </a:lnTo>
                    <a:lnTo>
                      <a:pt x="12" y="554"/>
                    </a:lnTo>
                    <a:lnTo>
                      <a:pt x="16" y="557"/>
                    </a:lnTo>
                    <a:lnTo>
                      <a:pt x="20" y="558"/>
                    </a:lnTo>
                    <a:lnTo>
                      <a:pt x="24" y="561"/>
                    </a:lnTo>
                    <a:lnTo>
                      <a:pt x="30" y="565"/>
                    </a:lnTo>
                    <a:lnTo>
                      <a:pt x="34" y="566"/>
                    </a:lnTo>
                    <a:lnTo>
                      <a:pt x="39" y="570"/>
                    </a:lnTo>
                    <a:lnTo>
                      <a:pt x="44" y="573"/>
                    </a:lnTo>
                    <a:lnTo>
                      <a:pt x="51" y="577"/>
                    </a:lnTo>
                    <a:lnTo>
                      <a:pt x="56" y="580"/>
                    </a:lnTo>
                    <a:lnTo>
                      <a:pt x="63" y="584"/>
                    </a:lnTo>
                    <a:lnTo>
                      <a:pt x="66" y="585"/>
                    </a:lnTo>
                    <a:lnTo>
                      <a:pt x="70" y="586"/>
                    </a:lnTo>
                    <a:lnTo>
                      <a:pt x="73" y="589"/>
                    </a:lnTo>
                    <a:lnTo>
                      <a:pt x="77" y="590"/>
                    </a:lnTo>
                    <a:lnTo>
                      <a:pt x="82" y="594"/>
                    </a:lnTo>
                    <a:lnTo>
                      <a:pt x="87" y="597"/>
                    </a:lnTo>
                    <a:lnTo>
                      <a:pt x="94" y="601"/>
                    </a:lnTo>
                    <a:lnTo>
                      <a:pt x="101" y="605"/>
                    </a:lnTo>
                    <a:lnTo>
                      <a:pt x="106" y="608"/>
                    </a:lnTo>
                    <a:lnTo>
                      <a:pt x="111" y="612"/>
                    </a:lnTo>
                    <a:lnTo>
                      <a:pt x="117" y="615"/>
                    </a:lnTo>
                    <a:lnTo>
                      <a:pt x="122" y="617"/>
                    </a:lnTo>
                    <a:lnTo>
                      <a:pt x="126" y="620"/>
                    </a:lnTo>
                    <a:lnTo>
                      <a:pt x="130" y="621"/>
                    </a:lnTo>
                    <a:lnTo>
                      <a:pt x="133" y="624"/>
                    </a:lnTo>
                    <a:lnTo>
                      <a:pt x="137" y="625"/>
                    </a:lnTo>
                    <a:lnTo>
                      <a:pt x="141" y="628"/>
                    </a:lnTo>
                    <a:lnTo>
                      <a:pt x="142" y="629"/>
                    </a:lnTo>
                    <a:lnTo>
                      <a:pt x="140" y="702"/>
                    </a:lnTo>
                    <a:lnTo>
                      <a:pt x="160" y="702"/>
                    </a:lnTo>
                    <a:lnTo>
                      <a:pt x="161" y="619"/>
                    </a:lnTo>
                    <a:lnTo>
                      <a:pt x="22" y="536"/>
                    </a:lnTo>
                    <a:lnTo>
                      <a:pt x="14" y="205"/>
                    </a:lnTo>
                    <a:lnTo>
                      <a:pt x="134" y="18"/>
                    </a:lnTo>
                    <a:lnTo>
                      <a:pt x="256" y="26"/>
                    </a:lnTo>
                    <a:lnTo>
                      <a:pt x="377" y="144"/>
                    </a:lnTo>
                    <a:lnTo>
                      <a:pt x="378" y="11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86" name="Freeform 86">
                <a:extLst>
                  <a:ext uri="{FF2B5EF4-FFF2-40B4-BE49-F238E27FC236}">
                    <a16:creationId xmlns:a16="http://schemas.microsoft.com/office/drawing/2014/main" id="{18EB2614-6BBE-46B9-B5CB-84C3BC896946}"/>
                  </a:ext>
                </a:extLst>
              </p:cNvPr>
              <p:cNvSpPr>
                <a:spLocks/>
              </p:cNvSpPr>
              <p:nvPr/>
            </p:nvSpPr>
            <p:spPr bwMode="auto">
              <a:xfrm>
                <a:off x="3385" y="1532"/>
                <a:ext cx="142" cy="174"/>
              </a:xfrm>
              <a:custGeom>
                <a:avLst/>
                <a:gdLst>
                  <a:gd name="T0" fmla="*/ 377 w 129"/>
                  <a:gd name="T1" fmla="*/ 0 h 157"/>
                  <a:gd name="T2" fmla="*/ 371 w 129"/>
                  <a:gd name="T3" fmla="*/ 0 h 157"/>
                  <a:gd name="T4" fmla="*/ 362 w 129"/>
                  <a:gd name="T5" fmla="*/ 3 h 157"/>
                  <a:gd name="T6" fmla="*/ 349 w 129"/>
                  <a:gd name="T7" fmla="*/ 16 h 157"/>
                  <a:gd name="T8" fmla="*/ 341 w 129"/>
                  <a:gd name="T9" fmla="*/ 20 h 157"/>
                  <a:gd name="T10" fmla="*/ 328 w 129"/>
                  <a:gd name="T11" fmla="*/ 26 h 157"/>
                  <a:gd name="T12" fmla="*/ 321 w 129"/>
                  <a:gd name="T13" fmla="*/ 37 h 157"/>
                  <a:gd name="T14" fmla="*/ 306 w 129"/>
                  <a:gd name="T15" fmla="*/ 47 h 157"/>
                  <a:gd name="T16" fmla="*/ 291 w 129"/>
                  <a:gd name="T17" fmla="*/ 54 h 157"/>
                  <a:gd name="T18" fmla="*/ 273 w 129"/>
                  <a:gd name="T19" fmla="*/ 68 h 157"/>
                  <a:gd name="T20" fmla="*/ 257 w 129"/>
                  <a:gd name="T21" fmla="*/ 78 h 157"/>
                  <a:gd name="T22" fmla="*/ 244 w 129"/>
                  <a:gd name="T23" fmla="*/ 87 h 157"/>
                  <a:gd name="T24" fmla="*/ 226 w 129"/>
                  <a:gd name="T25" fmla="*/ 98 h 157"/>
                  <a:gd name="T26" fmla="*/ 211 w 129"/>
                  <a:gd name="T27" fmla="*/ 110 h 157"/>
                  <a:gd name="T28" fmla="*/ 191 w 129"/>
                  <a:gd name="T29" fmla="*/ 126 h 157"/>
                  <a:gd name="T30" fmla="*/ 178 w 129"/>
                  <a:gd name="T31" fmla="*/ 140 h 157"/>
                  <a:gd name="T32" fmla="*/ 157 w 129"/>
                  <a:gd name="T33" fmla="*/ 148 h 157"/>
                  <a:gd name="T34" fmla="*/ 140 w 129"/>
                  <a:gd name="T35" fmla="*/ 161 h 157"/>
                  <a:gd name="T36" fmla="*/ 124 w 129"/>
                  <a:gd name="T37" fmla="*/ 177 h 157"/>
                  <a:gd name="T38" fmla="*/ 109 w 129"/>
                  <a:gd name="T39" fmla="*/ 184 h 157"/>
                  <a:gd name="T40" fmla="*/ 89 w 129"/>
                  <a:gd name="T41" fmla="*/ 200 h 157"/>
                  <a:gd name="T42" fmla="*/ 78 w 129"/>
                  <a:gd name="T43" fmla="*/ 207 h 157"/>
                  <a:gd name="T44" fmla="*/ 67 w 129"/>
                  <a:gd name="T45" fmla="*/ 223 h 157"/>
                  <a:gd name="T46" fmla="*/ 54 w 129"/>
                  <a:gd name="T47" fmla="*/ 229 h 157"/>
                  <a:gd name="T48" fmla="*/ 42 w 129"/>
                  <a:gd name="T49" fmla="*/ 240 h 157"/>
                  <a:gd name="T50" fmla="*/ 29 w 129"/>
                  <a:gd name="T51" fmla="*/ 246 h 157"/>
                  <a:gd name="T52" fmla="*/ 23 w 129"/>
                  <a:gd name="T53" fmla="*/ 256 h 157"/>
                  <a:gd name="T54" fmla="*/ 14 w 129"/>
                  <a:gd name="T55" fmla="*/ 269 h 157"/>
                  <a:gd name="T56" fmla="*/ 3 w 129"/>
                  <a:gd name="T57" fmla="*/ 277 h 157"/>
                  <a:gd name="T58" fmla="*/ 2 w 129"/>
                  <a:gd name="T59" fmla="*/ 278 h 157"/>
                  <a:gd name="T60" fmla="*/ 0 w 129"/>
                  <a:gd name="T61" fmla="*/ 289 h 157"/>
                  <a:gd name="T62" fmla="*/ 0 w 129"/>
                  <a:gd name="T63" fmla="*/ 302 h 157"/>
                  <a:gd name="T64" fmla="*/ 0 w 129"/>
                  <a:gd name="T65" fmla="*/ 313 h 157"/>
                  <a:gd name="T66" fmla="*/ 0 w 129"/>
                  <a:gd name="T67" fmla="*/ 327 h 157"/>
                  <a:gd name="T68" fmla="*/ 0 w 129"/>
                  <a:gd name="T69" fmla="*/ 345 h 157"/>
                  <a:gd name="T70" fmla="*/ 0 w 129"/>
                  <a:gd name="T71" fmla="*/ 360 h 157"/>
                  <a:gd name="T72" fmla="*/ 0 w 129"/>
                  <a:gd name="T73" fmla="*/ 378 h 157"/>
                  <a:gd name="T74" fmla="*/ 0 w 129"/>
                  <a:gd name="T75" fmla="*/ 391 h 157"/>
                  <a:gd name="T76" fmla="*/ 0 w 129"/>
                  <a:gd name="T77" fmla="*/ 406 h 157"/>
                  <a:gd name="T78" fmla="*/ 0 w 129"/>
                  <a:gd name="T79" fmla="*/ 419 h 157"/>
                  <a:gd name="T80" fmla="*/ 0 w 129"/>
                  <a:gd name="T81" fmla="*/ 432 h 157"/>
                  <a:gd name="T82" fmla="*/ 0 w 129"/>
                  <a:gd name="T83" fmla="*/ 441 h 157"/>
                  <a:gd name="T84" fmla="*/ 0 w 129"/>
                  <a:gd name="T85" fmla="*/ 453 h 157"/>
                  <a:gd name="T86" fmla="*/ 0 w 129"/>
                  <a:gd name="T87" fmla="*/ 457 h 157"/>
                  <a:gd name="T88" fmla="*/ 0 w 129"/>
                  <a:gd name="T89" fmla="*/ 461 h 157"/>
                  <a:gd name="T90" fmla="*/ 69 w 129"/>
                  <a:gd name="T91" fmla="*/ 461 h 157"/>
                  <a:gd name="T92" fmla="*/ 59 w 129"/>
                  <a:gd name="T93" fmla="*/ 303 h 157"/>
                  <a:gd name="T94" fmla="*/ 395 w 129"/>
                  <a:gd name="T95" fmla="*/ 54 h 157"/>
                  <a:gd name="T96" fmla="*/ 377 w 129"/>
                  <a:gd name="T97" fmla="*/ 0 h 157"/>
                  <a:gd name="T98" fmla="*/ 377 w 129"/>
                  <a:gd name="T99" fmla="*/ 0 h 1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
                  <a:gd name="T151" fmla="*/ 0 h 157"/>
                  <a:gd name="T152" fmla="*/ 129 w 129"/>
                  <a:gd name="T153" fmla="*/ 157 h 1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 h="157">
                    <a:moveTo>
                      <a:pt x="124" y="0"/>
                    </a:moveTo>
                    <a:lnTo>
                      <a:pt x="122" y="0"/>
                    </a:lnTo>
                    <a:lnTo>
                      <a:pt x="118" y="3"/>
                    </a:lnTo>
                    <a:lnTo>
                      <a:pt x="114" y="5"/>
                    </a:lnTo>
                    <a:lnTo>
                      <a:pt x="112" y="7"/>
                    </a:lnTo>
                    <a:lnTo>
                      <a:pt x="108" y="9"/>
                    </a:lnTo>
                    <a:lnTo>
                      <a:pt x="105" y="12"/>
                    </a:lnTo>
                    <a:lnTo>
                      <a:pt x="100" y="16"/>
                    </a:lnTo>
                    <a:lnTo>
                      <a:pt x="96" y="19"/>
                    </a:lnTo>
                    <a:lnTo>
                      <a:pt x="90" y="23"/>
                    </a:lnTo>
                    <a:lnTo>
                      <a:pt x="85" y="27"/>
                    </a:lnTo>
                    <a:lnTo>
                      <a:pt x="80" y="29"/>
                    </a:lnTo>
                    <a:lnTo>
                      <a:pt x="74" y="33"/>
                    </a:lnTo>
                    <a:lnTo>
                      <a:pt x="69" y="37"/>
                    </a:lnTo>
                    <a:lnTo>
                      <a:pt x="63" y="43"/>
                    </a:lnTo>
                    <a:lnTo>
                      <a:pt x="58" y="47"/>
                    </a:lnTo>
                    <a:lnTo>
                      <a:pt x="51" y="51"/>
                    </a:lnTo>
                    <a:lnTo>
                      <a:pt x="46" y="55"/>
                    </a:lnTo>
                    <a:lnTo>
                      <a:pt x="41" y="59"/>
                    </a:lnTo>
                    <a:lnTo>
                      <a:pt x="35" y="63"/>
                    </a:lnTo>
                    <a:lnTo>
                      <a:pt x="30" y="67"/>
                    </a:lnTo>
                    <a:lnTo>
                      <a:pt x="26" y="71"/>
                    </a:lnTo>
                    <a:lnTo>
                      <a:pt x="22" y="75"/>
                    </a:lnTo>
                    <a:lnTo>
                      <a:pt x="18" y="78"/>
                    </a:lnTo>
                    <a:lnTo>
                      <a:pt x="14" y="82"/>
                    </a:lnTo>
                    <a:lnTo>
                      <a:pt x="10" y="83"/>
                    </a:lnTo>
                    <a:lnTo>
                      <a:pt x="8" y="87"/>
                    </a:lnTo>
                    <a:lnTo>
                      <a:pt x="4" y="91"/>
                    </a:lnTo>
                    <a:lnTo>
                      <a:pt x="3" y="94"/>
                    </a:lnTo>
                    <a:lnTo>
                      <a:pt x="2" y="95"/>
                    </a:lnTo>
                    <a:lnTo>
                      <a:pt x="0" y="98"/>
                    </a:lnTo>
                    <a:lnTo>
                      <a:pt x="0" y="102"/>
                    </a:lnTo>
                    <a:lnTo>
                      <a:pt x="0" y="107"/>
                    </a:lnTo>
                    <a:lnTo>
                      <a:pt x="0" y="111"/>
                    </a:lnTo>
                    <a:lnTo>
                      <a:pt x="0" y="117"/>
                    </a:lnTo>
                    <a:lnTo>
                      <a:pt x="0" y="122"/>
                    </a:lnTo>
                    <a:lnTo>
                      <a:pt x="0" y="129"/>
                    </a:lnTo>
                    <a:lnTo>
                      <a:pt x="0" y="133"/>
                    </a:lnTo>
                    <a:lnTo>
                      <a:pt x="0" y="138"/>
                    </a:lnTo>
                    <a:lnTo>
                      <a:pt x="0" y="143"/>
                    </a:lnTo>
                    <a:lnTo>
                      <a:pt x="0" y="147"/>
                    </a:lnTo>
                    <a:lnTo>
                      <a:pt x="0" y="150"/>
                    </a:lnTo>
                    <a:lnTo>
                      <a:pt x="0" y="154"/>
                    </a:lnTo>
                    <a:lnTo>
                      <a:pt x="0" y="155"/>
                    </a:lnTo>
                    <a:lnTo>
                      <a:pt x="0" y="157"/>
                    </a:lnTo>
                    <a:lnTo>
                      <a:pt x="23" y="157"/>
                    </a:lnTo>
                    <a:lnTo>
                      <a:pt x="19" y="103"/>
                    </a:lnTo>
                    <a:lnTo>
                      <a:pt x="129" y="19"/>
                    </a:lnTo>
                    <a:lnTo>
                      <a:pt x="12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87" name="Freeform 87">
                <a:extLst>
                  <a:ext uri="{FF2B5EF4-FFF2-40B4-BE49-F238E27FC236}">
                    <a16:creationId xmlns:a16="http://schemas.microsoft.com/office/drawing/2014/main" id="{9E71F6AA-B8E3-4C48-B561-ED610B4E6705}"/>
                  </a:ext>
                </a:extLst>
              </p:cNvPr>
              <p:cNvSpPr>
                <a:spLocks/>
              </p:cNvSpPr>
              <p:nvPr/>
            </p:nvSpPr>
            <p:spPr bwMode="auto">
              <a:xfrm>
                <a:off x="3255" y="1615"/>
                <a:ext cx="94" cy="15"/>
              </a:xfrm>
              <a:custGeom>
                <a:avLst/>
                <a:gdLst>
                  <a:gd name="T0" fmla="*/ 0 w 86"/>
                  <a:gd name="T1" fmla="*/ 0 h 22"/>
                  <a:gd name="T2" fmla="*/ 253 w 86"/>
                  <a:gd name="T3" fmla="*/ 1 h 22"/>
                  <a:gd name="T4" fmla="*/ 255 w 86"/>
                  <a:gd name="T5" fmla="*/ 68 h 22"/>
                  <a:gd name="T6" fmla="*/ 2 w 86"/>
                  <a:gd name="T7" fmla="*/ 66 h 22"/>
                  <a:gd name="T8" fmla="*/ 0 w 86"/>
                  <a:gd name="T9" fmla="*/ 0 h 22"/>
                  <a:gd name="T10" fmla="*/ 0 w 86"/>
                  <a:gd name="T11" fmla="*/ 0 h 22"/>
                  <a:gd name="T12" fmla="*/ 0 60000 65536"/>
                  <a:gd name="T13" fmla="*/ 0 60000 65536"/>
                  <a:gd name="T14" fmla="*/ 0 60000 65536"/>
                  <a:gd name="T15" fmla="*/ 0 60000 65536"/>
                  <a:gd name="T16" fmla="*/ 0 60000 65536"/>
                  <a:gd name="T17" fmla="*/ 0 60000 65536"/>
                  <a:gd name="T18" fmla="*/ 0 w 86"/>
                  <a:gd name="T19" fmla="*/ 0 h 22"/>
                  <a:gd name="T20" fmla="*/ 86 w 8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86" h="22">
                    <a:moveTo>
                      <a:pt x="0" y="0"/>
                    </a:moveTo>
                    <a:lnTo>
                      <a:pt x="85" y="1"/>
                    </a:lnTo>
                    <a:lnTo>
                      <a:pt x="86" y="22"/>
                    </a:lnTo>
                    <a:lnTo>
                      <a:pt x="2"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88" name="Freeform 88">
                <a:extLst>
                  <a:ext uri="{FF2B5EF4-FFF2-40B4-BE49-F238E27FC236}">
                    <a16:creationId xmlns:a16="http://schemas.microsoft.com/office/drawing/2014/main" id="{3BAA7BB7-1966-4AD4-85A1-DBBC0177E819}"/>
                  </a:ext>
                </a:extLst>
              </p:cNvPr>
              <p:cNvSpPr>
                <a:spLocks/>
              </p:cNvSpPr>
              <p:nvPr/>
            </p:nvSpPr>
            <p:spPr bwMode="auto">
              <a:xfrm>
                <a:off x="2949" y="822"/>
                <a:ext cx="318" cy="884"/>
              </a:xfrm>
              <a:custGeom>
                <a:avLst/>
                <a:gdLst>
                  <a:gd name="T0" fmla="*/ 761 w 276"/>
                  <a:gd name="T1" fmla="*/ 0 h 780"/>
                  <a:gd name="T2" fmla="*/ 697 w 276"/>
                  <a:gd name="T3" fmla="*/ 1 h 780"/>
                  <a:gd name="T4" fmla="*/ 620 w 276"/>
                  <a:gd name="T5" fmla="*/ 3 h 780"/>
                  <a:gd name="T6" fmla="*/ 533 w 276"/>
                  <a:gd name="T7" fmla="*/ 14 h 780"/>
                  <a:gd name="T8" fmla="*/ 448 w 276"/>
                  <a:gd name="T9" fmla="*/ 16 h 780"/>
                  <a:gd name="T10" fmla="*/ 357 w 276"/>
                  <a:gd name="T11" fmla="*/ 23 h 780"/>
                  <a:gd name="T12" fmla="*/ 278 w 276"/>
                  <a:gd name="T13" fmla="*/ 26 h 780"/>
                  <a:gd name="T14" fmla="*/ 203 w 276"/>
                  <a:gd name="T15" fmla="*/ 33 h 780"/>
                  <a:gd name="T16" fmla="*/ 134 w 276"/>
                  <a:gd name="T17" fmla="*/ 43 h 780"/>
                  <a:gd name="T18" fmla="*/ 78 w 276"/>
                  <a:gd name="T19" fmla="*/ 98 h 780"/>
                  <a:gd name="T20" fmla="*/ 29 w 276"/>
                  <a:gd name="T21" fmla="*/ 188 h 780"/>
                  <a:gd name="T22" fmla="*/ 3 w 276"/>
                  <a:gd name="T23" fmla="*/ 247 h 780"/>
                  <a:gd name="T24" fmla="*/ 0 w 276"/>
                  <a:gd name="T25" fmla="*/ 357 h 780"/>
                  <a:gd name="T26" fmla="*/ 0 w 276"/>
                  <a:gd name="T27" fmla="*/ 533 h 780"/>
                  <a:gd name="T28" fmla="*/ 0 w 276"/>
                  <a:gd name="T29" fmla="*/ 764 h 780"/>
                  <a:gd name="T30" fmla="*/ 2 w 276"/>
                  <a:gd name="T31" fmla="*/ 1040 h 780"/>
                  <a:gd name="T32" fmla="*/ 3 w 276"/>
                  <a:gd name="T33" fmla="*/ 1319 h 780"/>
                  <a:gd name="T34" fmla="*/ 14 w 276"/>
                  <a:gd name="T35" fmla="*/ 1599 h 780"/>
                  <a:gd name="T36" fmla="*/ 18 w 276"/>
                  <a:gd name="T37" fmla="*/ 1850 h 780"/>
                  <a:gd name="T38" fmla="*/ 20 w 276"/>
                  <a:gd name="T39" fmla="*/ 2056 h 780"/>
                  <a:gd name="T40" fmla="*/ 23 w 276"/>
                  <a:gd name="T41" fmla="*/ 2209 h 780"/>
                  <a:gd name="T42" fmla="*/ 23 w 276"/>
                  <a:gd name="T43" fmla="*/ 2274 h 780"/>
                  <a:gd name="T44" fmla="*/ 78 w 276"/>
                  <a:gd name="T45" fmla="*/ 2245 h 780"/>
                  <a:gd name="T46" fmla="*/ 77 w 276"/>
                  <a:gd name="T47" fmla="*/ 2175 h 780"/>
                  <a:gd name="T48" fmla="*/ 77 w 276"/>
                  <a:gd name="T49" fmla="*/ 2077 h 780"/>
                  <a:gd name="T50" fmla="*/ 69 w 276"/>
                  <a:gd name="T51" fmla="*/ 1960 h 780"/>
                  <a:gd name="T52" fmla="*/ 69 w 276"/>
                  <a:gd name="T53" fmla="*/ 1824 h 780"/>
                  <a:gd name="T54" fmla="*/ 66 w 276"/>
                  <a:gd name="T55" fmla="*/ 1689 h 780"/>
                  <a:gd name="T56" fmla="*/ 66 w 276"/>
                  <a:gd name="T57" fmla="*/ 1552 h 780"/>
                  <a:gd name="T58" fmla="*/ 60 w 276"/>
                  <a:gd name="T59" fmla="*/ 1424 h 780"/>
                  <a:gd name="T60" fmla="*/ 60 w 276"/>
                  <a:gd name="T61" fmla="*/ 1314 h 780"/>
                  <a:gd name="T62" fmla="*/ 54 w 276"/>
                  <a:gd name="T63" fmla="*/ 1229 h 780"/>
                  <a:gd name="T64" fmla="*/ 54 w 276"/>
                  <a:gd name="T65" fmla="*/ 1158 h 780"/>
                  <a:gd name="T66" fmla="*/ 54 w 276"/>
                  <a:gd name="T67" fmla="*/ 1068 h 780"/>
                  <a:gd name="T68" fmla="*/ 54 w 276"/>
                  <a:gd name="T69" fmla="*/ 965 h 780"/>
                  <a:gd name="T70" fmla="*/ 54 w 276"/>
                  <a:gd name="T71" fmla="*/ 843 h 780"/>
                  <a:gd name="T72" fmla="*/ 54 w 276"/>
                  <a:gd name="T73" fmla="*/ 725 h 780"/>
                  <a:gd name="T74" fmla="*/ 54 w 276"/>
                  <a:gd name="T75" fmla="*/ 601 h 780"/>
                  <a:gd name="T76" fmla="*/ 54 w 276"/>
                  <a:gd name="T77" fmla="*/ 488 h 780"/>
                  <a:gd name="T78" fmla="*/ 54 w 276"/>
                  <a:gd name="T79" fmla="*/ 392 h 780"/>
                  <a:gd name="T80" fmla="*/ 54 w 276"/>
                  <a:gd name="T81" fmla="*/ 313 h 780"/>
                  <a:gd name="T82" fmla="*/ 54 w 276"/>
                  <a:gd name="T83" fmla="*/ 252 h 780"/>
                  <a:gd name="T84" fmla="*/ 68 w 276"/>
                  <a:gd name="T85" fmla="*/ 224 h 780"/>
                  <a:gd name="T86" fmla="*/ 112 w 276"/>
                  <a:gd name="T87" fmla="*/ 148 h 780"/>
                  <a:gd name="T88" fmla="*/ 167 w 276"/>
                  <a:gd name="T89" fmla="*/ 98 h 780"/>
                  <a:gd name="T90" fmla="*/ 213 w 276"/>
                  <a:gd name="T91" fmla="*/ 87 h 780"/>
                  <a:gd name="T92" fmla="*/ 274 w 276"/>
                  <a:gd name="T93" fmla="*/ 83 h 780"/>
                  <a:gd name="T94" fmla="*/ 350 w 276"/>
                  <a:gd name="T95" fmla="*/ 78 h 780"/>
                  <a:gd name="T96" fmla="*/ 435 w 276"/>
                  <a:gd name="T97" fmla="*/ 74 h 780"/>
                  <a:gd name="T98" fmla="*/ 530 w 276"/>
                  <a:gd name="T99" fmla="*/ 74 h 780"/>
                  <a:gd name="T100" fmla="*/ 613 w 276"/>
                  <a:gd name="T101" fmla="*/ 69 h 780"/>
                  <a:gd name="T102" fmla="*/ 690 w 276"/>
                  <a:gd name="T103" fmla="*/ 68 h 780"/>
                  <a:gd name="T104" fmla="*/ 748 w 276"/>
                  <a:gd name="T105" fmla="*/ 61 h 780"/>
                  <a:gd name="T106" fmla="*/ 805 w 276"/>
                  <a:gd name="T107" fmla="*/ 61 h 7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6"/>
                  <a:gd name="T163" fmla="*/ 0 h 780"/>
                  <a:gd name="T164" fmla="*/ 276 w 276"/>
                  <a:gd name="T165" fmla="*/ 780 h 7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6" h="780">
                    <a:moveTo>
                      <a:pt x="275" y="0"/>
                    </a:moveTo>
                    <a:lnTo>
                      <a:pt x="274" y="0"/>
                    </a:lnTo>
                    <a:lnTo>
                      <a:pt x="272" y="0"/>
                    </a:lnTo>
                    <a:lnTo>
                      <a:pt x="270" y="0"/>
                    </a:lnTo>
                    <a:lnTo>
                      <a:pt x="266" y="0"/>
                    </a:lnTo>
                    <a:lnTo>
                      <a:pt x="260" y="0"/>
                    </a:lnTo>
                    <a:lnTo>
                      <a:pt x="255" y="1"/>
                    </a:lnTo>
                    <a:lnTo>
                      <a:pt x="251" y="1"/>
                    </a:lnTo>
                    <a:lnTo>
                      <a:pt x="248" y="1"/>
                    </a:lnTo>
                    <a:lnTo>
                      <a:pt x="246" y="1"/>
                    </a:lnTo>
                    <a:lnTo>
                      <a:pt x="242" y="1"/>
                    </a:lnTo>
                    <a:lnTo>
                      <a:pt x="238" y="1"/>
                    </a:lnTo>
                    <a:lnTo>
                      <a:pt x="234" y="1"/>
                    </a:lnTo>
                    <a:lnTo>
                      <a:pt x="230" y="1"/>
                    </a:lnTo>
                    <a:lnTo>
                      <a:pt x="226" y="3"/>
                    </a:lnTo>
                    <a:lnTo>
                      <a:pt x="220" y="3"/>
                    </a:lnTo>
                    <a:lnTo>
                      <a:pt x="216" y="3"/>
                    </a:lnTo>
                    <a:lnTo>
                      <a:pt x="212" y="3"/>
                    </a:lnTo>
                    <a:lnTo>
                      <a:pt x="208" y="4"/>
                    </a:lnTo>
                    <a:lnTo>
                      <a:pt x="203" y="4"/>
                    </a:lnTo>
                    <a:lnTo>
                      <a:pt x="197" y="4"/>
                    </a:lnTo>
                    <a:lnTo>
                      <a:pt x="193" y="4"/>
                    </a:lnTo>
                    <a:lnTo>
                      <a:pt x="188" y="4"/>
                    </a:lnTo>
                    <a:lnTo>
                      <a:pt x="183" y="4"/>
                    </a:lnTo>
                    <a:lnTo>
                      <a:pt x="179" y="5"/>
                    </a:lnTo>
                    <a:lnTo>
                      <a:pt x="173" y="5"/>
                    </a:lnTo>
                    <a:lnTo>
                      <a:pt x="168" y="5"/>
                    </a:lnTo>
                    <a:lnTo>
                      <a:pt x="162" y="5"/>
                    </a:lnTo>
                    <a:lnTo>
                      <a:pt x="158" y="5"/>
                    </a:lnTo>
                    <a:lnTo>
                      <a:pt x="153" y="5"/>
                    </a:lnTo>
                    <a:lnTo>
                      <a:pt x="148" y="7"/>
                    </a:lnTo>
                    <a:lnTo>
                      <a:pt x="142" y="7"/>
                    </a:lnTo>
                    <a:lnTo>
                      <a:pt x="137" y="7"/>
                    </a:lnTo>
                    <a:lnTo>
                      <a:pt x="133" y="7"/>
                    </a:lnTo>
                    <a:lnTo>
                      <a:pt x="128" y="8"/>
                    </a:lnTo>
                    <a:lnTo>
                      <a:pt x="122" y="8"/>
                    </a:lnTo>
                    <a:lnTo>
                      <a:pt x="117" y="8"/>
                    </a:lnTo>
                    <a:lnTo>
                      <a:pt x="113" y="8"/>
                    </a:lnTo>
                    <a:lnTo>
                      <a:pt x="109" y="9"/>
                    </a:lnTo>
                    <a:lnTo>
                      <a:pt x="103" y="9"/>
                    </a:lnTo>
                    <a:lnTo>
                      <a:pt x="99" y="9"/>
                    </a:lnTo>
                    <a:lnTo>
                      <a:pt x="95" y="9"/>
                    </a:lnTo>
                    <a:lnTo>
                      <a:pt x="91" y="11"/>
                    </a:lnTo>
                    <a:lnTo>
                      <a:pt x="87" y="11"/>
                    </a:lnTo>
                    <a:lnTo>
                      <a:pt x="82" y="11"/>
                    </a:lnTo>
                    <a:lnTo>
                      <a:pt x="79" y="11"/>
                    </a:lnTo>
                    <a:lnTo>
                      <a:pt x="75" y="11"/>
                    </a:lnTo>
                    <a:lnTo>
                      <a:pt x="69" y="11"/>
                    </a:lnTo>
                    <a:lnTo>
                      <a:pt x="63" y="12"/>
                    </a:lnTo>
                    <a:lnTo>
                      <a:pt x="58" y="12"/>
                    </a:lnTo>
                    <a:lnTo>
                      <a:pt x="54" y="13"/>
                    </a:lnTo>
                    <a:lnTo>
                      <a:pt x="51" y="13"/>
                    </a:lnTo>
                    <a:lnTo>
                      <a:pt x="50" y="15"/>
                    </a:lnTo>
                    <a:lnTo>
                      <a:pt x="46" y="15"/>
                    </a:lnTo>
                    <a:lnTo>
                      <a:pt x="43" y="16"/>
                    </a:lnTo>
                    <a:lnTo>
                      <a:pt x="40" y="19"/>
                    </a:lnTo>
                    <a:lnTo>
                      <a:pt x="36" y="23"/>
                    </a:lnTo>
                    <a:lnTo>
                      <a:pt x="34" y="25"/>
                    </a:lnTo>
                    <a:lnTo>
                      <a:pt x="31" y="29"/>
                    </a:lnTo>
                    <a:lnTo>
                      <a:pt x="27" y="33"/>
                    </a:lnTo>
                    <a:lnTo>
                      <a:pt x="24" y="39"/>
                    </a:lnTo>
                    <a:lnTo>
                      <a:pt x="22" y="44"/>
                    </a:lnTo>
                    <a:lnTo>
                      <a:pt x="18" y="49"/>
                    </a:lnTo>
                    <a:lnTo>
                      <a:pt x="15" y="53"/>
                    </a:lnTo>
                    <a:lnTo>
                      <a:pt x="12" y="59"/>
                    </a:lnTo>
                    <a:lnTo>
                      <a:pt x="10" y="64"/>
                    </a:lnTo>
                    <a:lnTo>
                      <a:pt x="7" y="70"/>
                    </a:lnTo>
                    <a:lnTo>
                      <a:pt x="6" y="74"/>
                    </a:lnTo>
                    <a:lnTo>
                      <a:pt x="4" y="78"/>
                    </a:lnTo>
                    <a:lnTo>
                      <a:pt x="4" y="79"/>
                    </a:lnTo>
                    <a:lnTo>
                      <a:pt x="3" y="82"/>
                    </a:lnTo>
                    <a:lnTo>
                      <a:pt x="3" y="84"/>
                    </a:lnTo>
                    <a:lnTo>
                      <a:pt x="3" y="88"/>
                    </a:lnTo>
                    <a:lnTo>
                      <a:pt x="2" y="94"/>
                    </a:lnTo>
                    <a:lnTo>
                      <a:pt x="2" y="99"/>
                    </a:lnTo>
                    <a:lnTo>
                      <a:pt x="2" y="106"/>
                    </a:lnTo>
                    <a:lnTo>
                      <a:pt x="2" y="114"/>
                    </a:lnTo>
                    <a:lnTo>
                      <a:pt x="0" y="122"/>
                    </a:lnTo>
                    <a:lnTo>
                      <a:pt x="0" y="130"/>
                    </a:lnTo>
                    <a:lnTo>
                      <a:pt x="0" y="139"/>
                    </a:lnTo>
                    <a:lnTo>
                      <a:pt x="0" y="150"/>
                    </a:lnTo>
                    <a:lnTo>
                      <a:pt x="0" y="161"/>
                    </a:lnTo>
                    <a:lnTo>
                      <a:pt x="0" y="171"/>
                    </a:lnTo>
                    <a:lnTo>
                      <a:pt x="0" y="183"/>
                    </a:lnTo>
                    <a:lnTo>
                      <a:pt x="0" y="195"/>
                    </a:lnTo>
                    <a:lnTo>
                      <a:pt x="0" y="209"/>
                    </a:lnTo>
                    <a:lnTo>
                      <a:pt x="0" y="221"/>
                    </a:lnTo>
                    <a:lnTo>
                      <a:pt x="0" y="234"/>
                    </a:lnTo>
                    <a:lnTo>
                      <a:pt x="0" y="249"/>
                    </a:lnTo>
                    <a:lnTo>
                      <a:pt x="0" y="262"/>
                    </a:lnTo>
                    <a:lnTo>
                      <a:pt x="0" y="277"/>
                    </a:lnTo>
                    <a:lnTo>
                      <a:pt x="0" y="292"/>
                    </a:lnTo>
                    <a:lnTo>
                      <a:pt x="2" y="308"/>
                    </a:lnTo>
                    <a:lnTo>
                      <a:pt x="2" y="323"/>
                    </a:lnTo>
                    <a:lnTo>
                      <a:pt x="2" y="339"/>
                    </a:lnTo>
                    <a:lnTo>
                      <a:pt x="2" y="355"/>
                    </a:lnTo>
                    <a:lnTo>
                      <a:pt x="2" y="371"/>
                    </a:lnTo>
                    <a:lnTo>
                      <a:pt x="2" y="386"/>
                    </a:lnTo>
                    <a:lnTo>
                      <a:pt x="3" y="402"/>
                    </a:lnTo>
                    <a:lnTo>
                      <a:pt x="3" y="418"/>
                    </a:lnTo>
                    <a:lnTo>
                      <a:pt x="3" y="435"/>
                    </a:lnTo>
                    <a:lnTo>
                      <a:pt x="3" y="450"/>
                    </a:lnTo>
                    <a:lnTo>
                      <a:pt x="3" y="466"/>
                    </a:lnTo>
                    <a:lnTo>
                      <a:pt x="3" y="482"/>
                    </a:lnTo>
                    <a:lnTo>
                      <a:pt x="4" y="498"/>
                    </a:lnTo>
                    <a:lnTo>
                      <a:pt x="4" y="514"/>
                    </a:lnTo>
                    <a:lnTo>
                      <a:pt x="4" y="530"/>
                    </a:lnTo>
                    <a:lnTo>
                      <a:pt x="4" y="545"/>
                    </a:lnTo>
                    <a:lnTo>
                      <a:pt x="6" y="561"/>
                    </a:lnTo>
                    <a:lnTo>
                      <a:pt x="6" y="575"/>
                    </a:lnTo>
                    <a:lnTo>
                      <a:pt x="6" y="589"/>
                    </a:lnTo>
                    <a:lnTo>
                      <a:pt x="6" y="603"/>
                    </a:lnTo>
                    <a:lnTo>
                      <a:pt x="6" y="618"/>
                    </a:lnTo>
                    <a:lnTo>
                      <a:pt x="6" y="631"/>
                    </a:lnTo>
                    <a:lnTo>
                      <a:pt x="6" y="644"/>
                    </a:lnTo>
                    <a:lnTo>
                      <a:pt x="6" y="656"/>
                    </a:lnTo>
                    <a:lnTo>
                      <a:pt x="7" y="670"/>
                    </a:lnTo>
                    <a:lnTo>
                      <a:pt x="7" y="681"/>
                    </a:lnTo>
                    <a:lnTo>
                      <a:pt x="7" y="693"/>
                    </a:lnTo>
                    <a:lnTo>
                      <a:pt x="7" y="702"/>
                    </a:lnTo>
                    <a:lnTo>
                      <a:pt x="7" y="713"/>
                    </a:lnTo>
                    <a:lnTo>
                      <a:pt x="7" y="722"/>
                    </a:lnTo>
                    <a:lnTo>
                      <a:pt x="7" y="730"/>
                    </a:lnTo>
                    <a:lnTo>
                      <a:pt x="7" y="739"/>
                    </a:lnTo>
                    <a:lnTo>
                      <a:pt x="8" y="746"/>
                    </a:lnTo>
                    <a:lnTo>
                      <a:pt x="8" y="753"/>
                    </a:lnTo>
                    <a:lnTo>
                      <a:pt x="8" y="760"/>
                    </a:lnTo>
                    <a:lnTo>
                      <a:pt x="8" y="764"/>
                    </a:lnTo>
                    <a:lnTo>
                      <a:pt x="8" y="769"/>
                    </a:lnTo>
                    <a:lnTo>
                      <a:pt x="8" y="772"/>
                    </a:lnTo>
                    <a:lnTo>
                      <a:pt x="8" y="774"/>
                    </a:lnTo>
                    <a:lnTo>
                      <a:pt x="8" y="776"/>
                    </a:lnTo>
                    <a:lnTo>
                      <a:pt x="10" y="777"/>
                    </a:lnTo>
                    <a:lnTo>
                      <a:pt x="27" y="780"/>
                    </a:lnTo>
                    <a:lnTo>
                      <a:pt x="27" y="778"/>
                    </a:lnTo>
                    <a:lnTo>
                      <a:pt x="27" y="777"/>
                    </a:lnTo>
                    <a:lnTo>
                      <a:pt x="27" y="772"/>
                    </a:lnTo>
                    <a:lnTo>
                      <a:pt x="27" y="766"/>
                    </a:lnTo>
                    <a:lnTo>
                      <a:pt x="26" y="764"/>
                    </a:lnTo>
                    <a:lnTo>
                      <a:pt x="26" y="760"/>
                    </a:lnTo>
                    <a:lnTo>
                      <a:pt x="26" y="756"/>
                    </a:lnTo>
                    <a:lnTo>
                      <a:pt x="26" y="752"/>
                    </a:lnTo>
                    <a:lnTo>
                      <a:pt x="26" y="746"/>
                    </a:lnTo>
                    <a:lnTo>
                      <a:pt x="26" y="742"/>
                    </a:lnTo>
                    <a:lnTo>
                      <a:pt x="26" y="737"/>
                    </a:lnTo>
                    <a:lnTo>
                      <a:pt x="26" y="733"/>
                    </a:lnTo>
                    <a:lnTo>
                      <a:pt x="26" y="726"/>
                    </a:lnTo>
                    <a:lnTo>
                      <a:pt x="26" y="721"/>
                    </a:lnTo>
                    <a:lnTo>
                      <a:pt x="26" y="715"/>
                    </a:lnTo>
                    <a:lnTo>
                      <a:pt x="26" y="709"/>
                    </a:lnTo>
                    <a:lnTo>
                      <a:pt x="24" y="702"/>
                    </a:lnTo>
                    <a:lnTo>
                      <a:pt x="24" y="695"/>
                    </a:lnTo>
                    <a:lnTo>
                      <a:pt x="24" y="690"/>
                    </a:lnTo>
                    <a:lnTo>
                      <a:pt x="24" y="683"/>
                    </a:lnTo>
                    <a:lnTo>
                      <a:pt x="24" y="675"/>
                    </a:lnTo>
                    <a:lnTo>
                      <a:pt x="24" y="668"/>
                    </a:lnTo>
                    <a:lnTo>
                      <a:pt x="24" y="660"/>
                    </a:lnTo>
                    <a:lnTo>
                      <a:pt x="24" y="654"/>
                    </a:lnTo>
                    <a:lnTo>
                      <a:pt x="24" y="646"/>
                    </a:lnTo>
                    <a:lnTo>
                      <a:pt x="24" y="638"/>
                    </a:lnTo>
                    <a:lnTo>
                      <a:pt x="24" y="631"/>
                    </a:lnTo>
                    <a:lnTo>
                      <a:pt x="24" y="623"/>
                    </a:lnTo>
                    <a:lnTo>
                      <a:pt x="23" y="615"/>
                    </a:lnTo>
                    <a:lnTo>
                      <a:pt x="23" y="607"/>
                    </a:lnTo>
                    <a:lnTo>
                      <a:pt x="23" y="599"/>
                    </a:lnTo>
                    <a:lnTo>
                      <a:pt x="23" y="592"/>
                    </a:lnTo>
                    <a:lnTo>
                      <a:pt x="22" y="584"/>
                    </a:lnTo>
                    <a:lnTo>
                      <a:pt x="22" y="576"/>
                    </a:lnTo>
                    <a:lnTo>
                      <a:pt x="22" y="568"/>
                    </a:lnTo>
                    <a:lnTo>
                      <a:pt x="22" y="561"/>
                    </a:lnTo>
                    <a:lnTo>
                      <a:pt x="22" y="552"/>
                    </a:lnTo>
                    <a:lnTo>
                      <a:pt x="22" y="545"/>
                    </a:lnTo>
                    <a:lnTo>
                      <a:pt x="22" y="537"/>
                    </a:lnTo>
                    <a:lnTo>
                      <a:pt x="22" y="530"/>
                    </a:lnTo>
                    <a:lnTo>
                      <a:pt x="22" y="522"/>
                    </a:lnTo>
                    <a:lnTo>
                      <a:pt x="22" y="514"/>
                    </a:lnTo>
                    <a:lnTo>
                      <a:pt x="22" y="508"/>
                    </a:lnTo>
                    <a:lnTo>
                      <a:pt x="22" y="501"/>
                    </a:lnTo>
                    <a:lnTo>
                      <a:pt x="20" y="494"/>
                    </a:lnTo>
                    <a:lnTo>
                      <a:pt x="20" y="486"/>
                    </a:lnTo>
                    <a:lnTo>
                      <a:pt x="20" y="480"/>
                    </a:lnTo>
                    <a:lnTo>
                      <a:pt x="20" y="473"/>
                    </a:lnTo>
                    <a:lnTo>
                      <a:pt x="20" y="466"/>
                    </a:lnTo>
                    <a:lnTo>
                      <a:pt x="20" y="461"/>
                    </a:lnTo>
                    <a:lnTo>
                      <a:pt x="20" y="454"/>
                    </a:lnTo>
                    <a:lnTo>
                      <a:pt x="20" y="449"/>
                    </a:lnTo>
                    <a:lnTo>
                      <a:pt x="19" y="443"/>
                    </a:lnTo>
                    <a:lnTo>
                      <a:pt x="19" y="438"/>
                    </a:lnTo>
                    <a:lnTo>
                      <a:pt x="19" y="433"/>
                    </a:lnTo>
                    <a:lnTo>
                      <a:pt x="19" y="427"/>
                    </a:lnTo>
                    <a:lnTo>
                      <a:pt x="19" y="422"/>
                    </a:lnTo>
                    <a:lnTo>
                      <a:pt x="19" y="419"/>
                    </a:lnTo>
                    <a:lnTo>
                      <a:pt x="19" y="415"/>
                    </a:lnTo>
                    <a:lnTo>
                      <a:pt x="19" y="413"/>
                    </a:lnTo>
                    <a:lnTo>
                      <a:pt x="19" y="407"/>
                    </a:lnTo>
                    <a:lnTo>
                      <a:pt x="19" y="403"/>
                    </a:lnTo>
                    <a:lnTo>
                      <a:pt x="19" y="399"/>
                    </a:lnTo>
                    <a:lnTo>
                      <a:pt x="19" y="395"/>
                    </a:lnTo>
                    <a:lnTo>
                      <a:pt x="19" y="391"/>
                    </a:lnTo>
                    <a:lnTo>
                      <a:pt x="19" y="386"/>
                    </a:lnTo>
                    <a:lnTo>
                      <a:pt x="19" y="380"/>
                    </a:lnTo>
                    <a:lnTo>
                      <a:pt x="19" y="376"/>
                    </a:lnTo>
                    <a:lnTo>
                      <a:pt x="19" y="370"/>
                    </a:lnTo>
                    <a:lnTo>
                      <a:pt x="19" y="364"/>
                    </a:lnTo>
                    <a:lnTo>
                      <a:pt x="19" y="359"/>
                    </a:lnTo>
                    <a:lnTo>
                      <a:pt x="19" y="354"/>
                    </a:lnTo>
                    <a:lnTo>
                      <a:pt x="19" y="347"/>
                    </a:lnTo>
                    <a:lnTo>
                      <a:pt x="19" y="340"/>
                    </a:lnTo>
                    <a:lnTo>
                      <a:pt x="19" y="335"/>
                    </a:lnTo>
                    <a:lnTo>
                      <a:pt x="19" y="329"/>
                    </a:lnTo>
                    <a:lnTo>
                      <a:pt x="19" y="321"/>
                    </a:lnTo>
                    <a:lnTo>
                      <a:pt x="19" y="315"/>
                    </a:lnTo>
                    <a:lnTo>
                      <a:pt x="19" y="309"/>
                    </a:lnTo>
                    <a:lnTo>
                      <a:pt x="19" y="303"/>
                    </a:lnTo>
                    <a:lnTo>
                      <a:pt x="19" y="295"/>
                    </a:lnTo>
                    <a:lnTo>
                      <a:pt x="19" y="288"/>
                    </a:lnTo>
                    <a:lnTo>
                      <a:pt x="19" y="281"/>
                    </a:lnTo>
                    <a:lnTo>
                      <a:pt x="19" y="275"/>
                    </a:lnTo>
                    <a:lnTo>
                      <a:pt x="19" y="268"/>
                    </a:lnTo>
                    <a:lnTo>
                      <a:pt x="19" y="261"/>
                    </a:lnTo>
                    <a:lnTo>
                      <a:pt x="19" y="253"/>
                    </a:lnTo>
                    <a:lnTo>
                      <a:pt x="19" y="248"/>
                    </a:lnTo>
                    <a:lnTo>
                      <a:pt x="19" y="240"/>
                    </a:lnTo>
                    <a:lnTo>
                      <a:pt x="19" y="233"/>
                    </a:lnTo>
                    <a:lnTo>
                      <a:pt x="19" y="226"/>
                    </a:lnTo>
                    <a:lnTo>
                      <a:pt x="19" y="220"/>
                    </a:lnTo>
                    <a:lnTo>
                      <a:pt x="19" y="213"/>
                    </a:lnTo>
                    <a:lnTo>
                      <a:pt x="19" y="206"/>
                    </a:lnTo>
                    <a:lnTo>
                      <a:pt x="19" y="200"/>
                    </a:lnTo>
                    <a:lnTo>
                      <a:pt x="19" y="193"/>
                    </a:lnTo>
                    <a:lnTo>
                      <a:pt x="19" y="186"/>
                    </a:lnTo>
                    <a:lnTo>
                      <a:pt x="19" y="179"/>
                    </a:lnTo>
                    <a:lnTo>
                      <a:pt x="19" y="173"/>
                    </a:lnTo>
                    <a:lnTo>
                      <a:pt x="19" y="167"/>
                    </a:lnTo>
                    <a:lnTo>
                      <a:pt x="19" y="161"/>
                    </a:lnTo>
                    <a:lnTo>
                      <a:pt x="19" y="155"/>
                    </a:lnTo>
                    <a:lnTo>
                      <a:pt x="19" y="150"/>
                    </a:lnTo>
                    <a:lnTo>
                      <a:pt x="19" y="145"/>
                    </a:lnTo>
                    <a:lnTo>
                      <a:pt x="19" y="139"/>
                    </a:lnTo>
                    <a:lnTo>
                      <a:pt x="19" y="134"/>
                    </a:lnTo>
                    <a:lnTo>
                      <a:pt x="19" y="128"/>
                    </a:lnTo>
                    <a:lnTo>
                      <a:pt x="19" y="124"/>
                    </a:lnTo>
                    <a:lnTo>
                      <a:pt x="19" y="119"/>
                    </a:lnTo>
                    <a:lnTo>
                      <a:pt x="19" y="114"/>
                    </a:lnTo>
                    <a:lnTo>
                      <a:pt x="19" y="110"/>
                    </a:lnTo>
                    <a:lnTo>
                      <a:pt x="19" y="107"/>
                    </a:lnTo>
                    <a:lnTo>
                      <a:pt x="19" y="103"/>
                    </a:lnTo>
                    <a:lnTo>
                      <a:pt x="19" y="99"/>
                    </a:lnTo>
                    <a:lnTo>
                      <a:pt x="19" y="96"/>
                    </a:lnTo>
                    <a:lnTo>
                      <a:pt x="19" y="94"/>
                    </a:lnTo>
                    <a:lnTo>
                      <a:pt x="19" y="88"/>
                    </a:lnTo>
                    <a:lnTo>
                      <a:pt x="19" y="86"/>
                    </a:lnTo>
                    <a:lnTo>
                      <a:pt x="19" y="83"/>
                    </a:lnTo>
                    <a:lnTo>
                      <a:pt x="20" y="82"/>
                    </a:lnTo>
                    <a:lnTo>
                      <a:pt x="22" y="79"/>
                    </a:lnTo>
                    <a:lnTo>
                      <a:pt x="23" y="76"/>
                    </a:lnTo>
                    <a:lnTo>
                      <a:pt x="24" y="72"/>
                    </a:lnTo>
                    <a:lnTo>
                      <a:pt x="27" y="68"/>
                    </a:lnTo>
                    <a:lnTo>
                      <a:pt x="30" y="64"/>
                    </a:lnTo>
                    <a:lnTo>
                      <a:pt x="32" y="60"/>
                    </a:lnTo>
                    <a:lnTo>
                      <a:pt x="35" y="55"/>
                    </a:lnTo>
                    <a:lnTo>
                      <a:pt x="38" y="51"/>
                    </a:lnTo>
                    <a:lnTo>
                      <a:pt x="42" y="47"/>
                    </a:lnTo>
                    <a:lnTo>
                      <a:pt x="44" y="43"/>
                    </a:lnTo>
                    <a:lnTo>
                      <a:pt x="47" y="39"/>
                    </a:lnTo>
                    <a:lnTo>
                      <a:pt x="50" y="36"/>
                    </a:lnTo>
                    <a:lnTo>
                      <a:pt x="53" y="35"/>
                    </a:lnTo>
                    <a:lnTo>
                      <a:pt x="57" y="33"/>
                    </a:lnTo>
                    <a:lnTo>
                      <a:pt x="57" y="32"/>
                    </a:lnTo>
                    <a:lnTo>
                      <a:pt x="59" y="31"/>
                    </a:lnTo>
                    <a:lnTo>
                      <a:pt x="63" y="31"/>
                    </a:lnTo>
                    <a:lnTo>
                      <a:pt x="67" y="31"/>
                    </a:lnTo>
                    <a:lnTo>
                      <a:pt x="70" y="31"/>
                    </a:lnTo>
                    <a:lnTo>
                      <a:pt x="73" y="29"/>
                    </a:lnTo>
                    <a:lnTo>
                      <a:pt x="77" y="29"/>
                    </a:lnTo>
                    <a:lnTo>
                      <a:pt x="79" y="29"/>
                    </a:lnTo>
                    <a:lnTo>
                      <a:pt x="82" y="28"/>
                    </a:lnTo>
                    <a:lnTo>
                      <a:pt x="86" y="28"/>
                    </a:lnTo>
                    <a:lnTo>
                      <a:pt x="90" y="28"/>
                    </a:lnTo>
                    <a:lnTo>
                      <a:pt x="94" y="28"/>
                    </a:lnTo>
                    <a:lnTo>
                      <a:pt x="98" y="28"/>
                    </a:lnTo>
                    <a:lnTo>
                      <a:pt x="102" y="28"/>
                    </a:lnTo>
                    <a:lnTo>
                      <a:pt x="106" y="27"/>
                    </a:lnTo>
                    <a:lnTo>
                      <a:pt x="112" y="27"/>
                    </a:lnTo>
                    <a:lnTo>
                      <a:pt x="116" y="27"/>
                    </a:lnTo>
                    <a:lnTo>
                      <a:pt x="120" y="27"/>
                    </a:lnTo>
                    <a:lnTo>
                      <a:pt x="125" y="27"/>
                    </a:lnTo>
                    <a:lnTo>
                      <a:pt x="130" y="27"/>
                    </a:lnTo>
                    <a:lnTo>
                      <a:pt x="134" y="27"/>
                    </a:lnTo>
                    <a:lnTo>
                      <a:pt x="140" y="27"/>
                    </a:lnTo>
                    <a:lnTo>
                      <a:pt x="144" y="25"/>
                    </a:lnTo>
                    <a:lnTo>
                      <a:pt x="149" y="25"/>
                    </a:lnTo>
                    <a:lnTo>
                      <a:pt x="154" y="25"/>
                    </a:lnTo>
                    <a:lnTo>
                      <a:pt x="160" y="25"/>
                    </a:lnTo>
                    <a:lnTo>
                      <a:pt x="165" y="25"/>
                    </a:lnTo>
                    <a:lnTo>
                      <a:pt x="171" y="25"/>
                    </a:lnTo>
                    <a:lnTo>
                      <a:pt x="175" y="25"/>
                    </a:lnTo>
                    <a:lnTo>
                      <a:pt x="180" y="25"/>
                    </a:lnTo>
                    <a:lnTo>
                      <a:pt x="184" y="24"/>
                    </a:lnTo>
                    <a:lnTo>
                      <a:pt x="189" y="24"/>
                    </a:lnTo>
                    <a:lnTo>
                      <a:pt x="193" y="24"/>
                    </a:lnTo>
                    <a:lnTo>
                      <a:pt x="199" y="24"/>
                    </a:lnTo>
                    <a:lnTo>
                      <a:pt x="204" y="24"/>
                    </a:lnTo>
                    <a:lnTo>
                      <a:pt x="209" y="24"/>
                    </a:lnTo>
                    <a:lnTo>
                      <a:pt x="213" y="23"/>
                    </a:lnTo>
                    <a:lnTo>
                      <a:pt x="217" y="23"/>
                    </a:lnTo>
                    <a:lnTo>
                      <a:pt x="221" y="23"/>
                    </a:lnTo>
                    <a:lnTo>
                      <a:pt x="227" y="23"/>
                    </a:lnTo>
                    <a:lnTo>
                      <a:pt x="231" y="23"/>
                    </a:lnTo>
                    <a:lnTo>
                      <a:pt x="235" y="23"/>
                    </a:lnTo>
                    <a:lnTo>
                      <a:pt x="239" y="23"/>
                    </a:lnTo>
                    <a:lnTo>
                      <a:pt x="243" y="23"/>
                    </a:lnTo>
                    <a:lnTo>
                      <a:pt x="246" y="21"/>
                    </a:lnTo>
                    <a:lnTo>
                      <a:pt x="250" y="21"/>
                    </a:lnTo>
                    <a:lnTo>
                      <a:pt x="252" y="21"/>
                    </a:lnTo>
                    <a:lnTo>
                      <a:pt x="256" y="21"/>
                    </a:lnTo>
                    <a:lnTo>
                      <a:pt x="262" y="21"/>
                    </a:lnTo>
                    <a:lnTo>
                      <a:pt x="267" y="21"/>
                    </a:lnTo>
                    <a:lnTo>
                      <a:pt x="271" y="21"/>
                    </a:lnTo>
                    <a:lnTo>
                      <a:pt x="274" y="21"/>
                    </a:lnTo>
                    <a:lnTo>
                      <a:pt x="275" y="21"/>
                    </a:lnTo>
                    <a:lnTo>
                      <a:pt x="276" y="21"/>
                    </a:lnTo>
                    <a:lnTo>
                      <a:pt x="275"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89" name="Freeform 89">
                <a:extLst>
                  <a:ext uri="{FF2B5EF4-FFF2-40B4-BE49-F238E27FC236}">
                    <a16:creationId xmlns:a16="http://schemas.microsoft.com/office/drawing/2014/main" id="{0848C481-4532-4885-8F33-2CACC9425176}"/>
                  </a:ext>
                </a:extLst>
              </p:cNvPr>
              <p:cNvSpPr>
                <a:spLocks/>
              </p:cNvSpPr>
              <p:nvPr/>
            </p:nvSpPr>
            <p:spPr bwMode="auto">
              <a:xfrm>
                <a:off x="3043" y="852"/>
                <a:ext cx="35" cy="846"/>
              </a:xfrm>
              <a:custGeom>
                <a:avLst/>
                <a:gdLst>
                  <a:gd name="T0" fmla="*/ 109 w 39"/>
                  <a:gd name="T1" fmla="*/ 26 h 754"/>
                  <a:gd name="T2" fmla="*/ 98 w 39"/>
                  <a:gd name="T3" fmla="*/ 86 h 754"/>
                  <a:gd name="T4" fmla="*/ 90 w 39"/>
                  <a:gd name="T5" fmla="*/ 129 h 754"/>
                  <a:gd name="T6" fmla="*/ 87 w 39"/>
                  <a:gd name="T7" fmla="*/ 178 h 754"/>
                  <a:gd name="T8" fmla="*/ 79 w 39"/>
                  <a:gd name="T9" fmla="*/ 225 h 754"/>
                  <a:gd name="T10" fmla="*/ 76 w 39"/>
                  <a:gd name="T11" fmla="*/ 275 h 754"/>
                  <a:gd name="T12" fmla="*/ 68 w 39"/>
                  <a:gd name="T13" fmla="*/ 329 h 754"/>
                  <a:gd name="T14" fmla="*/ 62 w 39"/>
                  <a:gd name="T15" fmla="*/ 386 h 754"/>
                  <a:gd name="T16" fmla="*/ 55 w 39"/>
                  <a:gd name="T17" fmla="*/ 443 h 754"/>
                  <a:gd name="T18" fmla="*/ 49 w 39"/>
                  <a:gd name="T19" fmla="*/ 499 h 754"/>
                  <a:gd name="T20" fmla="*/ 49 w 39"/>
                  <a:gd name="T21" fmla="*/ 558 h 754"/>
                  <a:gd name="T22" fmla="*/ 47 w 39"/>
                  <a:gd name="T23" fmla="*/ 611 h 754"/>
                  <a:gd name="T24" fmla="*/ 47 w 39"/>
                  <a:gd name="T25" fmla="*/ 663 h 754"/>
                  <a:gd name="T26" fmla="*/ 47 w 39"/>
                  <a:gd name="T27" fmla="*/ 720 h 754"/>
                  <a:gd name="T28" fmla="*/ 47 w 39"/>
                  <a:gd name="T29" fmla="*/ 799 h 754"/>
                  <a:gd name="T30" fmla="*/ 47 w 39"/>
                  <a:gd name="T31" fmla="*/ 891 h 754"/>
                  <a:gd name="T32" fmla="*/ 47 w 39"/>
                  <a:gd name="T33" fmla="*/ 999 h 754"/>
                  <a:gd name="T34" fmla="*/ 49 w 39"/>
                  <a:gd name="T35" fmla="*/ 1125 h 754"/>
                  <a:gd name="T36" fmla="*/ 49 w 39"/>
                  <a:gd name="T37" fmla="*/ 1245 h 754"/>
                  <a:gd name="T38" fmla="*/ 49 w 39"/>
                  <a:gd name="T39" fmla="*/ 1375 h 754"/>
                  <a:gd name="T40" fmla="*/ 55 w 39"/>
                  <a:gd name="T41" fmla="*/ 1505 h 754"/>
                  <a:gd name="T42" fmla="*/ 55 w 39"/>
                  <a:gd name="T43" fmla="*/ 1635 h 754"/>
                  <a:gd name="T44" fmla="*/ 60 w 39"/>
                  <a:gd name="T45" fmla="*/ 1760 h 754"/>
                  <a:gd name="T46" fmla="*/ 60 w 39"/>
                  <a:gd name="T47" fmla="*/ 1876 h 754"/>
                  <a:gd name="T48" fmla="*/ 62 w 39"/>
                  <a:gd name="T49" fmla="*/ 1983 h 754"/>
                  <a:gd name="T50" fmla="*/ 62 w 39"/>
                  <a:gd name="T51" fmla="*/ 2064 h 754"/>
                  <a:gd name="T52" fmla="*/ 62 w 39"/>
                  <a:gd name="T53" fmla="*/ 2132 h 754"/>
                  <a:gd name="T54" fmla="*/ 68 w 39"/>
                  <a:gd name="T55" fmla="*/ 2179 h 754"/>
                  <a:gd name="T56" fmla="*/ 16 w 39"/>
                  <a:gd name="T57" fmla="*/ 2217 h 754"/>
                  <a:gd name="T58" fmla="*/ 14 w 39"/>
                  <a:gd name="T59" fmla="*/ 2179 h 754"/>
                  <a:gd name="T60" fmla="*/ 14 w 39"/>
                  <a:gd name="T61" fmla="*/ 2130 h 754"/>
                  <a:gd name="T62" fmla="*/ 14 w 39"/>
                  <a:gd name="T63" fmla="*/ 2051 h 754"/>
                  <a:gd name="T64" fmla="*/ 3 w 39"/>
                  <a:gd name="T65" fmla="*/ 1960 h 754"/>
                  <a:gd name="T66" fmla="*/ 3 w 39"/>
                  <a:gd name="T67" fmla="*/ 1850 h 754"/>
                  <a:gd name="T68" fmla="*/ 1 w 39"/>
                  <a:gd name="T69" fmla="*/ 1728 h 754"/>
                  <a:gd name="T70" fmla="*/ 1 w 39"/>
                  <a:gd name="T71" fmla="*/ 1599 h 754"/>
                  <a:gd name="T72" fmla="*/ 1 w 39"/>
                  <a:gd name="T73" fmla="*/ 1471 h 754"/>
                  <a:gd name="T74" fmla="*/ 1 w 39"/>
                  <a:gd name="T75" fmla="*/ 1331 h 754"/>
                  <a:gd name="T76" fmla="*/ 0 w 39"/>
                  <a:gd name="T77" fmla="*/ 1196 h 754"/>
                  <a:gd name="T78" fmla="*/ 0 w 39"/>
                  <a:gd name="T79" fmla="*/ 1069 h 754"/>
                  <a:gd name="T80" fmla="*/ 0 w 39"/>
                  <a:gd name="T81" fmla="*/ 949 h 754"/>
                  <a:gd name="T82" fmla="*/ 0 w 39"/>
                  <a:gd name="T83" fmla="*/ 842 h 754"/>
                  <a:gd name="T84" fmla="*/ 0 w 39"/>
                  <a:gd name="T85" fmla="*/ 758 h 754"/>
                  <a:gd name="T86" fmla="*/ 0 w 39"/>
                  <a:gd name="T87" fmla="*/ 687 h 754"/>
                  <a:gd name="T88" fmla="*/ 0 w 39"/>
                  <a:gd name="T89" fmla="*/ 635 h 754"/>
                  <a:gd name="T90" fmla="*/ 0 w 39"/>
                  <a:gd name="T91" fmla="*/ 578 h 754"/>
                  <a:gd name="T92" fmla="*/ 0 w 39"/>
                  <a:gd name="T93" fmla="*/ 530 h 754"/>
                  <a:gd name="T94" fmla="*/ 1 w 39"/>
                  <a:gd name="T95" fmla="*/ 477 h 754"/>
                  <a:gd name="T96" fmla="*/ 3 w 39"/>
                  <a:gd name="T97" fmla="*/ 418 h 754"/>
                  <a:gd name="T98" fmla="*/ 16 w 39"/>
                  <a:gd name="T99" fmla="*/ 369 h 754"/>
                  <a:gd name="T100" fmla="*/ 20 w 39"/>
                  <a:gd name="T101" fmla="*/ 310 h 754"/>
                  <a:gd name="T102" fmla="*/ 23 w 39"/>
                  <a:gd name="T103" fmla="*/ 258 h 754"/>
                  <a:gd name="T104" fmla="*/ 33 w 39"/>
                  <a:gd name="T105" fmla="*/ 212 h 754"/>
                  <a:gd name="T106" fmla="*/ 37 w 39"/>
                  <a:gd name="T107" fmla="*/ 163 h 754"/>
                  <a:gd name="T108" fmla="*/ 43 w 39"/>
                  <a:gd name="T109" fmla="*/ 126 h 754"/>
                  <a:gd name="T110" fmla="*/ 49 w 39"/>
                  <a:gd name="T111" fmla="*/ 69 h 754"/>
                  <a:gd name="T112" fmla="*/ 60 w 39"/>
                  <a:gd name="T113" fmla="*/ 23 h 754"/>
                  <a:gd name="T114" fmla="*/ 115 w 39"/>
                  <a:gd name="T115" fmla="*/ 0 h 7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754"/>
                  <a:gd name="T176" fmla="*/ 39 w 39"/>
                  <a:gd name="T177" fmla="*/ 754 h 7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754">
                    <a:moveTo>
                      <a:pt x="39" y="0"/>
                    </a:moveTo>
                    <a:lnTo>
                      <a:pt x="38" y="1"/>
                    </a:lnTo>
                    <a:lnTo>
                      <a:pt x="38" y="7"/>
                    </a:lnTo>
                    <a:lnTo>
                      <a:pt x="36" y="9"/>
                    </a:lnTo>
                    <a:lnTo>
                      <a:pt x="36" y="12"/>
                    </a:lnTo>
                    <a:lnTo>
                      <a:pt x="35" y="17"/>
                    </a:lnTo>
                    <a:lnTo>
                      <a:pt x="35" y="23"/>
                    </a:lnTo>
                    <a:lnTo>
                      <a:pt x="33" y="28"/>
                    </a:lnTo>
                    <a:lnTo>
                      <a:pt x="32" y="35"/>
                    </a:lnTo>
                    <a:lnTo>
                      <a:pt x="32" y="38"/>
                    </a:lnTo>
                    <a:lnTo>
                      <a:pt x="32" y="42"/>
                    </a:lnTo>
                    <a:lnTo>
                      <a:pt x="31" y="44"/>
                    </a:lnTo>
                    <a:lnTo>
                      <a:pt x="31" y="48"/>
                    </a:lnTo>
                    <a:lnTo>
                      <a:pt x="31" y="52"/>
                    </a:lnTo>
                    <a:lnTo>
                      <a:pt x="29" y="56"/>
                    </a:lnTo>
                    <a:lnTo>
                      <a:pt x="29" y="60"/>
                    </a:lnTo>
                    <a:lnTo>
                      <a:pt x="29" y="64"/>
                    </a:lnTo>
                    <a:lnTo>
                      <a:pt x="28" y="68"/>
                    </a:lnTo>
                    <a:lnTo>
                      <a:pt x="28" y="72"/>
                    </a:lnTo>
                    <a:lnTo>
                      <a:pt x="27" y="76"/>
                    </a:lnTo>
                    <a:lnTo>
                      <a:pt x="27" y="82"/>
                    </a:lnTo>
                    <a:lnTo>
                      <a:pt x="27" y="84"/>
                    </a:lnTo>
                    <a:lnTo>
                      <a:pt x="25" y="90"/>
                    </a:lnTo>
                    <a:lnTo>
                      <a:pt x="25" y="94"/>
                    </a:lnTo>
                    <a:lnTo>
                      <a:pt x="25" y="99"/>
                    </a:lnTo>
                    <a:lnTo>
                      <a:pt x="24" y="103"/>
                    </a:lnTo>
                    <a:lnTo>
                      <a:pt x="23" y="109"/>
                    </a:lnTo>
                    <a:lnTo>
                      <a:pt x="23" y="113"/>
                    </a:lnTo>
                    <a:lnTo>
                      <a:pt x="23" y="118"/>
                    </a:lnTo>
                    <a:lnTo>
                      <a:pt x="23" y="122"/>
                    </a:lnTo>
                    <a:lnTo>
                      <a:pt x="21" y="126"/>
                    </a:lnTo>
                    <a:lnTo>
                      <a:pt x="21" y="131"/>
                    </a:lnTo>
                    <a:lnTo>
                      <a:pt x="21" y="137"/>
                    </a:lnTo>
                    <a:lnTo>
                      <a:pt x="20" y="141"/>
                    </a:lnTo>
                    <a:lnTo>
                      <a:pt x="20" y="146"/>
                    </a:lnTo>
                    <a:lnTo>
                      <a:pt x="19" y="151"/>
                    </a:lnTo>
                    <a:lnTo>
                      <a:pt x="19" y="157"/>
                    </a:lnTo>
                    <a:lnTo>
                      <a:pt x="19" y="161"/>
                    </a:lnTo>
                    <a:lnTo>
                      <a:pt x="17" y="166"/>
                    </a:lnTo>
                    <a:lnTo>
                      <a:pt x="17" y="170"/>
                    </a:lnTo>
                    <a:lnTo>
                      <a:pt x="17" y="176"/>
                    </a:lnTo>
                    <a:lnTo>
                      <a:pt x="17" y="180"/>
                    </a:lnTo>
                    <a:lnTo>
                      <a:pt x="17" y="185"/>
                    </a:lnTo>
                    <a:lnTo>
                      <a:pt x="17" y="189"/>
                    </a:lnTo>
                    <a:lnTo>
                      <a:pt x="17" y="194"/>
                    </a:lnTo>
                    <a:lnTo>
                      <a:pt x="16" y="198"/>
                    </a:lnTo>
                    <a:lnTo>
                      <a:pt x="16" y="202"/>
                    </a:lnTo>
                    <a:lnTo>
                      <a:pt x="16" y="208"/>
                    </a:lnTo>
                    <a:lnTo>
                      <a:pt x="16" y="213"/>
                    </a:lnTo>
                    <a:lnTo>
                      <a:pt x="16" y="217"/>
                    </a:lnTo>
                    <a:lnTo>
                      <a:pt x="16" y="221"/>
                    </a:lnTo>
                    <a:lnTo>
                      <a:pt x="16" y="226"/>
                    </a:lnTo>
                    <a:lnTo>
                      <a:pt x="16" y="230"/>
                    </a:lnTo>
                    <a:lnTo>
                      <a:pt x="16" y="234"/>
                    </a:lnTo>
                    <a:lnTo>
                      <a:pt x="16" y="240"/>
                    </a:lnTo>
                    <a:lnTo>
                      <a:pt x="16" y="245"/>
                    </a:lnTo>
                    <a:lnTo>
                      <a:pt x="16" y="251"/>
                    </a:lnTo>
                    <a:lnTo>
                      <a:pt x="16" y="257"/>
                    </a:lnTo>
                    <a:lnTo>
                      <a:pt x="16" y="264"/>
                    </a:lnTo>
                    <a:lnTo>
                      <a:pt x="16" y="271"/>
                    </a:lnTo>
                    <a:lnTo>
                      <a:pt x="16" y="279"/>
                    </a:lnTo>
                    <a:lnTo>
                      <a:pt x="16" y="285"/>
                    </a:lnTo>
                    <a:lnTo>
                      <a:pt x="16" y="295"/>
                    </a:lnTo>
                    <a:lnTo>
                      <a:pt x="16" y="303"/>
                    </a:lnTo>
                    <a:lnTo>
                      <a:pt x="16" y="311"/>
                    </a:lnTo>
                    <a:lnTo>
                      <a:pt x="16" y="320"/>
                    </a:lnTo>
                    <a:lnTo>
                      <a:pt x="16" y="330"/>
                    </a:lnTo>
                    <a:lnTo>
                      <a:pt x="16" y="339"/>
                    </a:lnTo>
                    <a:lnTo>
                      <a:pt x="17" y="350"/>
                    </a:lnTo>
                    <a:lnTo>
                      <a:pt x="17" y="359"/>
                    </a:lnTo>
                    <a:lnTo>
                      <a:pt x="17" y="370"/>
                    </a:lnTo>
                    <a:lnTo>
                      <a:pt x="17" y="381"/>
                    </a:lnTo>
                    <a:lnTo>
                      <a:pt x="17" y="391"/>
                    </a:lnTo>
                    <a:lnTo>
                      <a:pt x="17" y="402"/>
                    </a:lnTo>
                    <a:lnTo>
                      <a:pt x="17" y="413"/>
                    </a:lnTo>
                    <a:lnTo>
                      <a:pt x="17" y="423"/>
                    </a:lnTo>
                    <a:lnTo>
                      <a:pt x="17" y="434"/>
                    </a:lnTo>
                    <a:lnTo>
                      <a:pt x="17" y="445"/>
                    </a:lnTo>
                    <a:lnTo>
                      <a:pt x="17" y="456"/>
                    </a:lnTo>
                    <a:lnTo>
                      <a:pt x="17" y="468"/>
                    </a:lnTo>
                    <a:lnTo>
                      <a:pt x="17" y="480"/>
                    </a:lnTo>
                    <a:lnTo>
                      <a:pt x="17" y="490"/>
                    </a:lnTo>
                    <a:lnTo>
                      <a:pt x="19" y="501"/>
                    </a:lnTo>
                    <a:lnTo>
                      <a:pt x="19" y="512"/>
                    </a:lnTo>
                    <a:lnTo>
                      <a:pt x="19" y="524"/>
                    </a:lnTo>
                    <a:lnTo>
                      <a:pt x="19" y="535"/>
                    </a:lnTo>
                    <a:lnTo>
                      <a:pt x="19" y="545"/>
                    </a:lnTo>
                    <a:lnTo>
                      <a:pt x="19" y="556"/>
                    </a:lnTo>
                    <a:lnTo>
                      <a:pt x="19" y="568"/>
                    </a:lnTo>
                    <a:lnTo>
                      <a:pt x="19" y="577"/>
                    </a:lnTo>
                    <a:lnTo>
                      <a:pt x="20" y="588"/>
                    </a:lnTo>
                    <a:lnTo>
                      <a:pt x="20" y="599"/>
                    </a:lnTo>
                    <a:lnTo>
                      <a:pt x="20" y="610"/>
                    </a:lnTo>
                    <a:lnTo>
                      <a:pt x="20" y="619"/>
                    </a:lnTo>
                    <a:lnTo>
                      <a:pt x="20" y="628"/>
                    </a:lnTo>
                    <a:lnTo>
                      <a:pt x="20" y="638"/>
                    </a:lnTo>
                    <a:lnTo>
                      <a:pt x="20" y="647"/>
                    </a:lnTo>
                    <a:lnTo>
                      <a:pt x="20" y="657"/>
                    </a:lnTo>
                    <a:lnTo>
                      <a:pt x="21" y="666"/>
                    </a:lnTo>
                    <a:lnTo>
                      <a:pt x="21" y="674"/>
                    </a:lnTo>
                    <a:lnTo>
                      <a:pt x="21" y="682"/>
                    </a:lnTo>
                    <a:lnTo>
                      <a:pt x="21" y="689"/>
                    </a:lnTo>
                    <a:lnTo>
                      <a:pt x="21" y="697"/>
                    </a:lnTo>
                    <a:lnTo>
                      <a:pt x="21" y="702"/>
                    </a:lnTo>
                    <a:lnTo>
                      <a:pt x="21" y="710"/>
                    </a:lnTo>
                    <a:lnTo>
                      <a:pt x="21" y="715"/>
                    </a:lnTo>
                    <a:lnTo>
                      <a:pt x="21" y="722"/>
                    </a:lnTo>
                    <a:lnTo>
                      <a:pt x="21" y="726"/>
                    </a:lnTo>
                    <a:lnTo>
                      <a:pt x="23" y="732"/>
                    </a:lnTo>
                    <a:lnTo>
                      <a:pt x="23" y="736"/>
                    </a:lnTo>
                    <a:lnTo>
                      <a:pt x="23" y="740"/>
                    </a:lnTo>
                    <a:lnTo>
                      <a:pt x="23" y="742"/>
                    </a:lnTo>
                    <a:lnTo>
                      <a:pt x="23" y="745"/>
                    </a:lnTo>
                    <a:lnTo>
                      <a:pt x="23" y="749"/>
                    </a:lnTo>
                    <a:lnTo>
                      <a:pt x="23" y="750"/>
                    </a:lnTo>
                    <a:lnTo>
                      <a:pt x="5" y="754"/>
                    </a:lnTo>
                    <a:lnTo>
                      <a:pt x="4" y="753"/>
                    </a:lnTo>
                    <a:lnTo>
                      <a:pt x="4" y="749"/>
                    </a:lnTo>
                    <a:lnTo>
                      <a:pt x="4" y="746"/>
                    </a:lnTo>
                    <a:lnTo>
                      <a:pt x="4" y="742"/>
                    </a:lnTo>
                    <a:lnTo>
                      <a:pt x="4" y="738"/>
                    </a:lnTo>
                    <a:lnTo>
                      <a:pt x="4" y="736"/>
                    </a:lnTo>
                    <a:lnTo>
                      <a:pt x="4" y="730"/>
                    </a:lnTo>
                    <a:lnTo>
                      <a:pt x="4" y="725"/>
                    </a:lnTo>
                    <a:lnTo>
                      <a:pt x="4" y="718"/>
                    </a:lnTo>
                    <a:lnTo>
                      <a:pt x="4" y="713"/>
                    </a:lnTo>
                    <a:lnTo>
                      <a:pt x="4" y="706"/>
                    </a:lnTo>
                    <a:lnTo>
                      <a:pt x="4" y="698"/>
                    </a:lnTo>
                    <a:lnTo>
                      <a:pt x="4" y="691"/>
                    </a:lnTo>
                    <a:lnTo>
                      <a:pt x="4" y="683"/>
                    </a:lnTo>
                    <a:lnTo>
                      <a:pt x="3" y="675"/>
                    </a:lnTo>
                    <a:lnTo>
                      <a:pt x="3" y="666"/>
                    </a:lnTo>
                    <a:lnTo>
                      <a:pt x="3" y="658"/>
                    </a:lnTo>
                    <a:lnTo>
                      <a:pt x="3" y="648"/>
                    </a:lnTo>
                    <a:lnTo>
                      <a:pt x="3" y="639"/>
                    </a:lnTo>
                    <a:lnTo>
                      <a:pt x="3" y="630"/>
                    </a:lnTo>
                    <a:lnTo>
                      <a:pt x="3" y="619"/>
                    </a:lnTo>
                    <a:lnTo>
                      <a:pt x="3" y="610"/>
                    </a:lnTo>
                    <a:lnTo>
                      <a:pt x="1" y="599"/>
                    </a:lnTo>
                    <a:lnTo>
                      <a:pt x="1" y="588"/>
                    </a:lnTo>
                    <a:lnTo>
                      <a:pt x="1" y="577"/>
                    </a:lnTo>
                    <a:lnTo>
                      <a:pt x="1" y="567"/>
                    </a:lnTo>
                    <a:lnTo>
                      <a:pt x="1" y="556"/>
                    </a:lnTo>
                    <a:lnTo>
                      <a:pt x="1" y="544"/>
                    </a:lnTo>
                    <a:lnTo>
                      <a:pt x="1" y="533"/>
                    </a:lnTo>
                    <a:lnTo>
                      <a:pt x="1" y="523"/>
                    </a:lnTo>
                    <a:lnTo>
                      <a:pt x="1" y="510"/>
                    </a:lnTo>
                    <a:lnTo>
                      <a:pt x="1" y="500"/>
                    </a:lnTo>
                    <a:lnTo>
                      <a:pt x="1" y="488"/>
                    </a:lnTo>
                    <a:lnTo>
                      <a:pt x="1" y="476"/>
                    </a:lnTo>
                    <a:lnTo>
                      <a:pt x="1" y="465"/>
                    </a:lnTo>
                    <a:lnTo>
                      <a:pt x="1" y="453"/>
                    </a:lnTo>
                    <a:lnTo>
                      <a:pt x="1" y="441"/>
                    </a:lnTo>
                    <a:lnTo>
                      <a:pt x="1" y="430"/>
                    </a:lnTo>
                    <a:lnTo>
                      <a:pt x="0" y="419"/>
                    </a:lnTo>
                    <a:lnTo>
                      <a:pt x="0" y="407"/>
                    </a:lnTo>
                    <a:lnTo>
                      <a:pt x="0" y="397"/>
                    </a:lnTo>
                    <a:lnTo>
                      <a:pt x="0" y="386"/>
                    </a:lnTo>
                    <a:lnTo>
                      <a:pt x="0" y="375"/>
                    </a:lnTo>
                    <a:lnTo>
                      <a:pt x="0" y="364"/>
                    </a:lnTo>
                    <a:lnTo>
                      <a:pt x="0" y="354"/>
                    </a:lnTo>
                    <a:lnTo>
                      <a:pt x="0" y="344"/>
                    </a:lnTo>
                    <a:lnTo>
                      <a:pt x="0" y="334"/>
                    </a:lnTo>
                    <a:lnTo>
                      <a:pt x="0" y="324"/>
                    </a:lnTo>
                    <a:lnTo>
                      <a:pt x="0" y="314"/>
                    </a:lnTo>
                    <a:lnTo>
                      <a:pt x="0" y="305"/>
                    </a:lnTo>
                    <a:lnTo>
                      <a:pt x="0" y="296"/>
                    </a:lnTo>
                    <a:lnTo>
                      <a:pt x="0" y="287"/>
                    </a:lnTo>
                    <a:lnTo>
                      <a:pt x="0" y="279"/>
                    </a:lnTo>
                    <a:lnTo>
                      <a:pt x="0" y="272"/>
                    </a:lnTo>
                    <a:lnTo>
                      <a:pt x="0" y="264"/>
                    </a:lnTo>
                    <a:lnTo>
                      <a:pt x="0" y="257"/>
                    </a:lnTo>
                    <a:lnTo>
                      <a:pt x="0" y="249"/>
                    </a:lnTo>
                    <a:lnTo>
                      <a:pt x="0" y="244"/>
                    </a:lnTo>
                    <a:lnTo>
                      <a:pt x="0" y="238"/>
                    </a:lnTo>
                    <a:lnTo>
                      <a:pt x="0" y="233"/>
                    </a:lnTo>
                    <a:lnTo>
                      <a:pt x="0" y="228"/>
                    </a:lnTo>
                    <a:lnTo>
                      <a:pt x="0" y="224"/>
                    </a:lnTo>
                    <a:lnTo>
                      <a:pt x="0" y="220"/>
                    </a:lnTo>
                    <a:lnTo>
                      <a:pt x="0" y="216"/>
                    </a:lnTo>
                    <a:lnTo>
                      <a:pt x="0" y="210"/>
                    </a:lnTo>
                    <a:lnTo>
                      <a:pt x="0" y="206"/>
                    </a:lnTo>
                    <a:lnTo>
                      <a:pt x="0" y="202"/>
                    </a:lnTo>
                    <a:lnTo>
                      <a:pt x="0" y="197"/>
                    </a:lnTo>
                    <a:lnTo>
                      <a:pt x="0" y="193"/>
                    </a:lnTo>
                    <a:lnTo>
                      <a:pt x="0" y="189"/>
                    </a:lnTo>
                    <a:lnTo>
                      <a:pt x="0" y="185"/>
                    </a:lnTo>
                    <a:lnTo>
                      <a:pt x="0" y="180"/>
                    </a:lnTo>
                    <a:lnTo>
                      <a:pt x="0" y="176"/>
                    </a:lnTo>
                    <a:lnTo>
                      <a:pt x="1" y="171"/>
                    </a:lnTo>
                    <a:lnTo>
                      <a:pt x="1" y="166"/>
                    </a:lnTo>
                    <a:lnTo>
                      <a:pt x="1" y="162"/>
                    </a:lnTo>
                    <a:lnTo>
                      <a:pt x="1" y="157"/>
                    </a:lnTo>
                    <a:lnTo>
                      <a:pt x="3" y="153"/>
                    </a:lnTo>
                    <a:lnTo>
                      <a:pt x="3" y="147"/>
                    </a:lnTo>
                    <a:lnTo>
                      <a:pt x="3" y="143"/>
                    </a:lnTo>
                    <a:lnTo>
                      <a:pt x="4" y="138"/>
                    </a:lnTo>
                    <a:lnTo>
                      <a:pt x="4" y="134"/>
                    </a:lnTo>
                    <a:lnTo>
                      <a:pt x="4" y="129"/>
                    </a:lnTo>
                    <a:lnTo>
                      <a:pt x="5" y="125"/>
                    </a:lnTo>
                    <a:lnTo>
                      <a:pt x="5" y="119"/>
                    </a:lnTo>
                    <a:lnTo>
                      <a:pt x="7" y="115"/>
                    </a:lnTo>
                    <a:lnTo>
                      <a:pt x="7" y="110"/>
                    </a:lnTo>
                    <a:lnTo>
                      <a:pt x="7" y="106"/>
                    </a:lnTo>
                    <a:lnTo>
                      <a:pt x="7" y="102"/>
                    </a:lnTo>
                    <a:lnTo>
                      <a:pt x="8" y="98"/>
                    </a:lnTo>
                    <a:lnTo>
                      <a:pt x="8" y="92"/>
                    </a:lnTo>
                    <a:lnTo>
                      <a:pt x="8" y="88"/>
                    </a:lnTo>
                    <a:lnTo>
                      <a:pt x="9" y="84"/>
                    </a:lnTo>
                    <a:lnTo>
                      <a:pt x="11" y="80"/>
                    </a:lnTo>
                    <a:lnTo>
                      <a:pt x="11" y="76"/>
                    </a:lnTo>
                    <a:lnTo>
                      <a:pt x="11" y="72"/>
                    </a:lnTo>
                    <a:lnTo>
                      <a:pt x="12" y="68"/>
                    </a:lnTo>
                    <a:lnTo>
                      <a:pt x="12" y="64"/>
                    </a:lnTo>
                    <a:lnTo>
                      <a:pt x="12" y="60"/>
                    </a:lnTo>
                    <a:lnTo>
                      <a:pt x="12" y="56"/>
                    </a:lnTo>
                    <a:lnTo>
                      <a:pt x="13" y="54"/>
                    </a:lnTo>
                    <a:lnTo>
                      <a:pt x="13" y="50"/>
                    </a:lnTo>
                    <a:lnTo>
                      <a:pt x="13" y="46"/>
                    </a:lnTo>
                    <a:lnTo>
                      <a:pt x="15" y="43"/>
                    </a:lnTo>
                    <a:lnTo>
                      <a:pt x="15" y="39"/>
                    </a:lnTo>
                    <a:lnTo>
                      <a:pt x="16" y="36"/>
                    </a:lnTo>
                    <a:lnTo>
                      <a:pt x="16" y="29"/>
                    </a:lnTo>
                    <a:lnTo>
                      <a:pt x="17" y="24"/>
                    </a:lnTo>
                    <a:lnTo>
                      <a:pt x="17" y="19"/>
                    </a:lnTo>
                    <a:lnTo>
                      <a:pt x="19" y="15"/>
                    </a:lnTo>
                    <a:lnTo>
                      <a:pt x="19" y="11"/>
                    </a:lnTo>
                    <a:lnTo>
                      <a:pt x="20" y="8"/>
                    </a:lnTo>
                    <a:lnTo>
                      <a:pt x="20" y="4"/>
                    </a:lnTo>
                    <a:lnTo>
                      <a:pt x="21" y="3"/>
                    </a:lnTo>
                    <a:lnTo>
                      <a:pt x="39"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90" name="Freeform 90">
                <a:extLst>
                  <a:ext uri="{FF2B5EF4-FFF2-40B4-BE49-F238E27FC236}">
                    <a16:creationId xmlns:a16="http://schemas.microsoft.com/office/drawing/2014/main" id="{FCDB82D4-9A73-48AC-B934-EBB628F88191}"/>
                  </a:ext>
                </a:extLst>
              </p:cNvPr>
              <p:cNvSpPr>
                <a:spLocks/>
              </p:cNvSpPr>
              <p:nvPr/>
            </p:nvSpPr>
            <p:spPr bwMode="auto">
              <a:xfrm>
                <a:off x="2960" y="920"/>
                <a:ext cx="94" cy="23"/>
              </a:xfrm>
              <a:custGeom>
                <a:avLst/>
                <a:gdLst>
                  <a:gd name="T0" fmla="*/ 13 w 80"/>
                  <a:gd name="T1" fmla="*/ 0 h 19"/>
                  <a:gd name="T2" fmla="*/ 227 w 80"/>
                  <a:gd name="T3" fmla="*/ 0 h 19"/>
                  <a:gd name="T4" fmla="*/ 227 w 80"/>
                  <a:gd name="T5" fmla="*/ 1 h 19"/>
                  <a:gd name="T6" fmla="*/ 231 w 80"/>
                  <a:gd name="T7" fmla="*/ 19 h 19"/>
                  <a:gd name="T8" fmla="*/ 231 w 80"/>
                  <a:gd name="T9" fmla="*/ 42 h 19"/>
                  <a:gd name="T10" fmla="*/ 231 w 80"/>
                  <a:gd name="T11" fmla="*/ 57 h 19"/>
                  <a:gd name="T12" fmla="*/ 223 w 80"/>
                  <a:gd name="T13" fmla="*/ 60 h 19"/>
                  <a:gd name="T14" fmla="*/ 220 w 80"/>
                  <a:gd name="T15" fmla="*/ 60 h 19"/>
                  <a:gd name="T16" fmla="*/ 206 w 80"/>
                  <a:gd name="T17" fmla="*/ 66 h 19"/>
                  <a:gd name="T18" fmla="*/ 191 w 80"/>
                  <a:gd name="T19" fmla="*/ 66 h 19"/>
                  <a:gd name="T20" fmla="*/ 183 w 80"/>
                  <a:gd name="T21" fmla="*/ 66 h 19"/>
                  <a:gd name="T22" fmla="*/ 179 w 80"/>
                  <a:gd name="T23" fmla="*/ 66 h 19"/>
                  <a:gd name="T24" fmla="*/ 163 w 80"/>
                  <a:gd name="T25" fmla="*/ 66 h 19"/>
                  <a:gd name="T26" fmla="*/ 160 w 80"/>
                  <a:gd name="T27" fmla="*/ 66 h 19"/>
                  <a:gd name="T28" fmla="*/ 146 w 80"/>
                  <a:gd name="T29" fmla="*/ 66 h 19"/>
                  <a:gd name="T30" fmla="*/ 141 w 80"/>
                  <a:gd name="T31" fmla="*/ 66 h 19"/>
                  <a:gd name="T32" fmla="*/ 126 w 80"/>
                  <a:gd name="T33" fmla="*/ 66 h 19"/>
                  <a:gd name="T34" fmla="*/ 116 w 80"/>
                  <a:gd name="T35" fmla="*/ 69 h 19"/>
                  <a:gd name="T36" fmla="*/ 106 w 80"/>
                  <a:gd name="T37" fmla="*/ 66 h 19"/>
                  <a:gd name="T38" fmla="*/ 94 w 80"/>
                  <a:gd name="T39" fmla="*/ 66 h 19"/>
                  <a:gd name="T40" fmla="*/ 88 w 80"/>
                  <a:gd name="T41" fmla="*/ 66 h 19"/>
                  <a:gd name="T42" fmla="*/ 75 w 80"/>
                  <a:gd name="T43" fmla="*/ 66 h 19"/>
                  <a:gd name="T44" fmla="*/ 69 w 80"/>
                  <a:gd name="T45" fmla="*/ 60 h 19"/>
                  <a:gd name="T46" fmla="*/ 60 w 80"/>
                  <a:gd name="T47" fmla="*/ 60 h 19"/>
                  <a:gd name="T48" fmla="*/ 48 w 80"/>
                  <a:gd name="T49" fmla="*/ 60 h 19"/>
                  <a:gd name="T50" fmla="*/ 42 w 80"/>
                  <a:gd name="T51" fmla="*/ 60 h 19"/>
                  <a:gd name="T52" fmla="*/ 24 w 80"/>
                  <a:gd name="T53" fmla="*/ 60 h 19"/>
                  <a:gd name="T54" fmla="*/ 15 w 80"/>
                  <a:gd name="T55" fmla="*/ 60 h 19"/>
                  <a:gd name="T56" fmla="*/ 1 w 80"/>
                  <a:gd name="T57" fmla="*/ 57 h 19"/>
                  <a:gd name="T58" fmla="*/ 1 w 80"/>
                  <a:gd name="T59" fmla="*/ 57 h 19"/>
                  <a:gd name="T60" fmla="*/ 0 w 80"/>
                  <a:gd name="T61" fmla="*/ 45 h 19"/>
                  <a:gd name="T62" fmla="*/ 1 w 80"/>
                  <a:gd name="T63" fmla="*/ 25 h 19"/>
                  <a:gd name="T64" fmla="*/ 2 w 80"/>
                  <a:gd name="T65" fmla="*/ 3 h 19"/>
                  <a:gd name="T66" fmla="*/ 13 w 80"/>
                  <a:gd name="T67" fmla="*/ 0 h 19"/>
                  <a:gd name="T68" fmla="*/ 13 w 80"/>
                  <a:gd name="T69" fmla="*/ 0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19"/>
                  <a:gd name="T107" fmla="*/ 80 w 80"/>
                  <a:gd name="T108" fmla="*/ 19 h 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19">
                    <a:moveTo>
                      <a:pt x="4" y="0"/>
                    </a:moveTo>
                    <a:lnTo>
                      <a:pt x="79" y="0"/>
                    </a:lnTo>
                    <a:lnTo>
                      <a:pt x="79" y="1"/>
                    </a:lnTo>
                    <a:lnTo>
                      <a:pt x="80" y="5"/>
                    </a:lnTo>
                    <a:lnTo>
                      <a:pt x="80" y="11"/>
                    </a:lnTo>
                    <a:lnTo>
                      <a:pt x="80" y="15"/>
                    </a:lnTo>
                    <a:lnTo>
                      <a:pt x="77" y="16"/>
                    </a:lnTo>
                    <a:lnTo>
                      <a:pt x="76" y="16"/>
                    </a:lnTo>
                    <a:lnTo>
                      <a:pt x="72" y="17"/>
                    </a:lnTo>
                    <a:lnTo>
                      <a:pt x="67" y="17"/>
                    </a:lnTo>
                    <a:lnTo>
                      <a:pt x="64" y="17"/>
                    </a:lnTo>
                    <a:lnTo>
                      <a:pt x="61" y="17"/>
                    </a:lnTo>
                    <a:lnTo>
                      <a:pt x="57" y="17"/>
                    </a:lnTo>
                    <a:lnTo>
                      <a:pt x="55" y="17"/>
                    </a:lnTo>
                    <a:lnTo>
                      <a:pt x="52" y="17"/>
                    </a:lnTo>
                    <a:lnTo>
                      <a:pt x="48" y="17"/>
                    </a:lnTo>
                    <a:lnTo>
                      <a:pt x="44" y="17"/>
                    </a:lnTo>
                    <a:lnTo>
                      <a:pt x="41" y="19"/>
                    </a:lnTo>
                    <a:lnTo>
                      <a:pt x="37" y="17"/>
                    </a:lnTo>
                    <a:lnTo>
                      <a:pt x="33" y="17"/>
                    </a:lnTo>
                    <a:lnTo>
                      <a:pt x="30" y="17"/>
                    </a:lnTo>
                    <a:lnTo>
                      <a:pt x="26" y="17"/>
                    </a:lnTo>
                    <a:lnTo>
                      <a:pt x="24" y="16"/>
                    </a:lnTo>
                    <a:lnTo>
                      <a:pt x="20" y="16"/>
                    </a:lnTo>
                    <a:lnTo>
                      <a:pt x="17" y="16"/>
                    </a:lnTo>
                    <a:lnTo>
                      <a:pt x="14" y="16"/>
                    </a:lnTo>
                    <a:lnTo>
                      <a:pt x="9" y="16"/>
                    </a:lnTo>
                    <a:lnTo>
                      <a:pt x="5" y="16"/>
                    </a:lnTo>
                    <a:lnTo>
                      <a:pt x="1" y="15"/>
                    </a:lnTo>
                    <a:lnTo>
                      <a:pt x="0" y="12"/>
                    </a:lnTo>
                    <a:lnTo>
                      <a:pt x="1" y="7"/>
                    </a:lnTo>
                    <a:lnTo>
                      <a:pt x="2" y="3"/>
                    </a:lnTo>
                    <a:lnTo>
                      <a:pt x="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91" name="Freeform 91">
                <a:extLst>
                  <a:ext uri="{FF2B5EF4-FFF2-40B4-BE49-F238E27FC236}">
                    <a16:creationId xmlns:a16="http://schemas.microsoft.com/office/drawing/2014/main" id="{62D7AD76-460E-4423-8340-D02F1B8CFDF0}"/>
                  </a:ext>
                </a:extLst>
              </p:cNvPr>
              <p:cNvSpPr>
                <a:spLocks/>
              </p:cNvSpPr>
              <p:nvPr/>
            </p:nvSpPr>
            <p:spPr bwMode="auto">
              <a:xfrm>
                <a:off x="2960" y="1004"/>
                <a:ext cx="94" cy="15"/>
              </a:xfrm>
              <a:custGeom>
                <a:avLst/>
                <a:gdLst>
                  <a:gd name="T0" fmla="*/ 0 w 78"/>
                  <a:gd name="T1" fmla="*/ 1 h 20"/>
                  <a:gd name="T2" fmla="*/ 226 w 78"/>
                  <a:gd name="T3" fmla="*/ 0 h 20"/>
                  <a:gd name="T4" fmla="*/ 230 w 78"/>
                  <a:gd name="T5" fmla="*/ 69 h 20"/>
                  <a:gd name="T6" fmla="*/ 3 w 78"/>
                  <a:gd name="T7" fmla="*/ 69 h 20"/>
                  <a:gd name="T8" fmla="*/ 0 w 78"/>
                  <a:gd name="T9" fmla="*/ 1 h 20"/>
                  <a:gd name="T10" fmla="*/ 0 w 78"/>
                  <a:gd name="T11" fmla="*/ 1 h 20"/>
                  <a:gd name="T12" fmla="*/ 0 60000 65536"/>
                  <a:gd name="T13" fmla="*/ 0 60000 65536"/>
                  <a:gd name="T14" fmla="*/ 0 60000 65536"/>
                  <a:gd name="T15" fmla="*/ 0 60000 65536"/>
                  <a:gd name="T16" fmla="*/ 0 60000 65536"/>
                  <a:gd name="T17" fmla="*/ 0 60000 65536"/>
                  <a:gd name="T18" fmla="*/ 0 w 78"/>
                  <a:gd name="T19" fmla="*/ 0 h 20"/>
                  <a:gd name="T20" fmla="*/ 78 w 7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8" h="20">
                    <a:moveTo>
                      <a:pt x="0" y="1"/>
                    </a:moveTo>
                    <a:lnTo>
                      <a:pt x="76" y="0"/>
                    </a:lnTo>
                    <a:lnTo>
                      <a:pt x="78" y="20"/>
                    </a:lnTo>
                    <a:lnTo>
                      <a:pt x="3" y="2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92" name="Freeform 92">
                <a:extLst>
                  <a:ext uri="{FF2B5EF4-FFF2-40B4-BE49-F238E27FC236}">
                    <a16:creationId xmlns:a16="http://schemas.microsoft.com/office/drawing/2014/main" id="{26D2909D-D6C3-4C4D-950E-53D6F7B9E70D}"/>
                  </a:ext>
                </a:extLst>
              </p:cNvPr>
              <p:cNvSpPr>
                <a:spLocks/>
              </p:cNvSpPr>
              <p:nvPr/>
            </p:nvSpPr>
            <p:spPr bwMode="auto">
              <a:xfrm>
                <a:off x="2960" y="1087"/>
                <a:ext cx="83" cy="15"/>
              </a:xfrm>
              <a:custGeom>
                <a:avLst/>
                <a:gdLst>
                  <a:gd name="T0" fmla="*/ 0 w 66"/>
                  <a:gd name="T1" fmla="*/ 0 h 19"/>
                  <a:gd name="T2" fmla="*/ 208 w 66"/>
                  <a:gd name="T3" fmla="*/ 0 h 19"/>
                  <a:gd name="T4" fmla="*/ 208 w 66"/>
                  <a:gd name="T5" fmla="*/ 69 h 19"/>
                  <a:gd name="T6" fmla="*/ 3 w 66"/>
                  <a:gd name="T7" fmla="*/ 69 h 19"/>
                  <a:gd name="T8" fmla="*/ 0 w 66"/>
                  <a:gd name="T9" fmla="*/ 0 h 19"/>
                  <a:gd name="T10" fmla="*/ 0 w 66"/>
                  <a:gd name="T11" fmla="*/ 0 h 19"/>
                  <a:gd name="T12" fmla="*/ 0 60000 65536"/>
                  <a:gd name="T13" fmla="*/ 0 60000 65536"/>
                  <a:gd name="T14" fmla="*/ 0 60000 65536"/>
                  <a:gd name="T15" fmla="*/ 0 60000 65536"/>
                  <a:gd name="T16" fmla="*/ 0 60000 65536"/>
                  <a:gd name="T17" fmla="*/ 0 60000 65536"/>
                  <a:gd name="T18" fmla="*/ 0 w 66"/>
                  <a:gd name="T19" fmla="*/ 0 h 19"/>
                  <a:gd name="T20" fmla="*/ 66 w 6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6" h="19">
                    <a:moveTo>
                      <a:pt x="0" y="0"/>
                    </a:moveTo>
                    <a:lnTo>
                      <a:pt x="66" y="0"/>
                    </a:lnTo>
                    <a:lnTo>
                      <a:pt x="66" y="19"/>
                    </a:lnTo>
                    <a:lnTo>
                      <a:pt x="3" y="19"/>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93" name="Freeform 93">
                <a:extLst>
                  <a:ext uri="{FF2B5EF4-FFF2-40B4-BE49-F238E27FC236}">
                    <a16:creationId xmlns:a16="http://schemas.microsoft.com/office/drawing/2014/main" id="{78FBCC58-68CA-43D6-BFB4-3FDD9E33FD86}"/>
                  </a:ext>
                </a:extLst>
              </p:cNvPr>
              <p:cNvSpPr>
                <a:spLocks/>
              </p:cNvSpPr>
              <p:nvPr/>
            </p:nvSpPr>
            <p:spPr bwMode="auto">
              <a:xfrm>
                <a:off x="2960" y="1170"/>
                <a:ext cx="83" cy="23"/>
              </a:xfrm>
              <a:custGeom>
                <a:avLst/>
                <a:gdLst>
                  <a:gd name="T0" fmla="*/ 0 w 70"/>
                  <a:gd name="T1" fmla="*/ 0 h 19"/>
                  <a:gd name="T2" fmla="*/ 204 w 70"/>
                  <a:gd name="T3" fmla="*/ 0 h 19"/>
                  <a:gd name="T4" fmla="*/ 208 w 70"/>
                  <a:gd name="T5" fmla="*/ 69 h 19"/>
                  <a:gd name="T6" fmla="*/ 2 w 70"/>
                  <a:gd name="T7" fmla="*/ 66 h 19"/>
                  <a:gd name="T8" fmla="*/ 0 w 70"/>
                  <a:gd name="T9" fmla="*/ 0 h 19"/>
                  <a:gd name="T10" fmla="*/ 0 w 70"/>
                  <a:gd name="T11" fmla="*/ 0 h 19"/>
                  <a:gd name="T12" fmla="*/ 0 60000 65536"/>
                  <a:gd name="T13" fmla="*/ 0 60000 65536"/>
                  <a:gd name="T14" fmla="*/ 0 60000 65536"/>
                  <a:gd name="T15" fmla="*/ 0 60000 65536"/>
                  <a:gd name="T16" fmla="*/ 0 60000 65536"/>
                  <a:gd name="T17" fmla="*/ 0 60000 65536"/>
                  <a:gd name="T18" fmla="*/ 0 w 70"/>
                  <a:gd name="T19" fmla="*/ 0 h 19"/>
                  <a:gd name="T20" fmla="*/ 70 w 7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70" h="19">
                    <a:moveTo>
                      <a:pt x="0" y="0"/>
                    </a:moveTo>
                    <a:lnTo>
                      <a:pt x="69" y="0"/>
                    </a:lnTo>
                    <a:lnTo>
                      <a:pt x="70" y="19"/>
                    </a:lnTo>
                    <a:lnTo>
                      <a:pt x="2"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94" name="Freeform 94">
                <a:extLst>
                  <a:ext uri="{FF2B5EF4-FFF2-40B4-BE49-F238E27FC236}">
                    <a16:creationId xmlns:a16="http://schemas.microsoft.com/office/drawing/2014/main" id="{659B2881-ED6A-442F-A4EE-A4E8224F6BB2}"/>
                  </a:ext>
                </a:extLst>
              </p:cNvPr>
              <p:cNvSpPr>
                <a:spLocks/>
              </p:cNvSpPr>
              <p:nvPr/>
            </p:nvSpPr>
            <p:spPr bwMode="auto">
              <a:xfrm>
                <a:off x="2960" y="1253"/>
                <a:ext cx="94" cy="23"/>
              </a:xfrm>
              <a:custGeom>
                <a:avLst/>
                <a:gdLst>
                  <a:gd name="T0" fmla="*/ 0 w 75"/>
                  <a:gd name="T1" fmla="*/ 3 h 20"/>
                  <a:gd name="T2" fmla="*/ 200 w 75"/>
                  <a:gd name="T3" fmla="*/ 0 h 20"/>
                  <a:gd name="T4" fmla="*/ 208 w 75"/>
                  <a:gd name="T5" fmla="*/ 35 h 20"/>
                  <a:gd name="T6" fmla="*/ 1 w 75"/>
                  <a:gd name="T7" fmla="*/ 47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2" y="0"/>
                    </a:lnTo>
                    <a:lnTo>
                      <a:pt x="75" y="15"/>
                    </a:lnTo>
                    <a:lnTo>
                      <a:pt x="1"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95" name="Freeform 95">
                <a:extLst>
                  <a:ext uri="{FF2B5EF4-FFF2-40B4-BE49-F238E27FC236}">
                    <a16:creationId xmlns:a16="http://schemas.microsoft.com/office/drawing/2014/main" id="{D5DBC4D6-E82F-48F5-AF95-FEC2055F58AC}"/>
                  </a:ext>
                </a:extLst>
              </p:cNvPr>
              <p:cNvSpPr>
                <a:spLocks/>
              </p:cNvSpPr>
              <p:nvPr/>
            </p:nvSpPr>
            <p:spPr bwMode="auto">
              <a:xfrm>
                <a:off x="2972" y="1351"/>
                <a:ext cx="71" cy="23"/>
              </a:xfrm>
              <a:custGeom>
                <a:avLst/>
                <a:gdLst>
                  <a:gd name="T0" fmla="*/ 1 w 65"/>
                  <a:gd name="T1" fmla="*/ 2 h 21"/>
                  <a:gd name="T2" fmla="*/ 204 w 65"/>
                  <a:gd name="T3" fmla="*/ 0 h 21"/>
                  <a:gd name="T4" fmla="*/ 208 w 65"/>
                  <a:gd name="T5" fmla="*/ 39 h 21"/>
                  <a:gd name="T6" fmla="*/ 0 w 65"/>
                  <a:gd name="T7" fmla="*/ 47 h 21"/>
                  <a:gd name="T8" fmla="*/ 1 w 65"/>
                  <a:gd name="T9" fmla="*/ 2 h 21"/>
                  <a:gd name="T10" fmla="*/ 1 w 65"/>
                  <a:gd name="T11" fmla="*/ 2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1" y="2"/>
                    </a:moveTo>
                    <a:lnTo>
                      <a:pt x="63" y="0"/>
                    </a:lnTo>
                    <a:lnTo>
                      <a:pt x="65" y="17"/>
                    </a:lnTo>
                    <a:lnTo>
                      <a:pt x="0" y="21"/>
                    </a:lnTo>
                    <a:lnTo>
                      <a:pt x="1" y="2"/>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96" name="Freeform 96">
                <a:extLst>
                  <a:ext uri="{FF2B5EF4-FFF2-40B4-BE49-F238E27FC236}">
                    <a16:creationId xmlns:a16="http://schemas.microsoft.com/office/drawing/2014/main" id="{FF78EF4F-FF28-4C93-9E4C-983BAC76C5F6}"/>
                  </a:ext>
                </a:extLst>
              </p:cNvPr>
              <p:cNvSpPr>
                <a:spLocks/>
              </p:cNvSpPr>
              <p:nvPr/>
            </p:nvSpPr>
            <p:spPr bwMode="auto">
              <a:xfrm>
                <a:off x="2972" y="1426"/>
                <a:ext cx="71" cy="23"/>
              </a:xfrm>
              <a:custGeom>
                <a:avLst/>
                <a:gdLst>
                  <a:gd name="T0" fmla="*/ 0 w 69"/>
                  <a:gd name="T1" fmla="*/ 0 h 19"/>
                  <a:gd name="T2" fmla="*/ 202 w 69"/>
                  <a:gd name="T3" fmla="*/ 0 h 19"/>
                  <a:gd name="T4" fmla="*/ 208 w 69"/>
                  <a:gd name="T5" fmla="*/ 46 h 19"/>
                  <a:gd name="T6" fmla="*/ 1 w 69"/>
                  <a:gd name="T7" fmla="*/ 42 h 19"/>
                  <a:gd name="T8" fmla="*/ 0 w 69"/>
                  <a:gd name="T9" fmla="*/ 0 h 19"/>
                  <a:gd name="T10" fmla="*/ 0 w 69"/>
                  <a:gd name="T11" fmla="*/ 0 h 19"/>
                  <a:gd name="T12" fmla="*/ 0 60000 65536"/>
                  <a:gd name="T13" fmla="*/ 0 60000 65536"/>
                  <a:gd name="T14" fmla="*/ 0 60000 65536"/>
                  <a:gd name="T15" fmla="*/ 0 60000 65536"/>
                  <a:gd name="T16" fmla="*/ 0 60000 65536"/>
                  <a:gd name="T17" fmla="*/ 0 60000 65536"/>
                  <a:gd name="T18" fmla="*/ 0 w 69"/>
                  <a:gd name="T19" fmla="*/ 0 h 19"/>
                  <a:gd name="T20" fmla="*/ 69 w 6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9" h="19">
                    <a:moveTo>
                      <a:pt x="0" y="0"/>
                    </a:moveTo>
                    <a:lnTo>
                      <a:pt x="67" y="0"/>
                    </a:lnTo>
                    <a:lnTo>
                      <a:pt x="69" y="19"/>
                    </a:lnTo>
                    <a:lnTo>
                      <a:pt x="1"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97" name="Freeform 97">
                <a:extLst>
                  <a:ext uri="{FF2B5EF4-FFF2-40B4-BE49-F238E27FC236}">
                    <a16:creationId xmlns:a16="http://schemas.microsoft.com/office/drawing/2014/main" id="{38AA70D8-F40D-44E3-BD44-91E6AEB77E67}"/>
                  </a:ext>
                </a:extLst>
              </p:cNvPr>
              <p:cNvSpPr>
                <a:spLocks/>
              </p:cNvSpPr>
              <p:nvPr/>
            </p:nvSpPr>
            <p:spPr bwMode="auto">
              <a:xfrm>
                <a:off x="2960" y="1525"/>
                <a:ext cx="94" cy="23"/>
              </a:xfrm>
              <a:custGeom>
                <a:avLst/>
                <a:gdLst>
                  <a:gd name="T0" fmla="*/ 0 w 75"/>
                  <a:gd name="T1" fmla="*/ 3 h 20"/>
                  <a:gd name="T2" fmla="*/ 228 w 75"/>
                  <a:gd name="T3" fmla="*/ 0 h 20"/>
                  <a:gd name="T4" fmla="*/ 232 w 75"/>
                  <a:gd name="T5" fmla="*/ 52 h 20"/>
                  <a:gd name="T6" fmla="*/ 3 w 75"/>
                  <a:gd name="T7" fmla="*/ 69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4" y="0"/>
                    </a:lnTo>
                    <a:lnTo>
                      <a:pt x="75" y="15"/>
                    </a:lnTo>
                    <a:lnTo>
                      <a:pt x="3"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98" name="Freeform 98">
                <a:extLst>
                  <a:ext uri="{FF2B5EF4-FFF2-40B4-BE49-F238E27FC236}">
                    <a16:creationId xmlns:a16="http://schemas.microsoft.com/office/drawing/2014/main" id="{BFD656E2-5110-48A5-860B-4EF32EB57DE9}"/>
                  </a:ext>
                </a:extLst>
              </p:cNvPr>
              <p:cNvSpPr>
                <a:spLocks/>
              </p:cNvSpPr>
              <p:nvPr/>
            </p:nvSpPr>
            <p:spPr bwMode="auto">
              <a:xfrm>
                <a:off x="2972" y="1623"/>
                <a:ext cx="71" cy="15"/>
              </a:xfrm>
              <a:custGeom>
                <a:avLst/>
                <a:gdLst>
                  <a:gd name="T0" fmla="*/ 0 w 65"/>
                  <a:gd name="T1" fmla="*/ 3 h 21"/>
                  <a:gd name="T2" fmla="*/ 179 w 65"/>
                  <a:gd name="T3" fmla="*/ 0 h 21"/>
                  <a:gd name="T4" fmla="*/ 184 w 65"/>
                  <a:gd name="T5" fmla="*/ 56 h 21"/>
                  <a:gd name="T6" fmla="*/ 0 w 65"/>
                  <a:gd name="T7" fmla="*/ 70 h 21"/>
                  <a:gd name="T8" fmla="*/ 0 w 65"/>
                  <a:gd name="T9" fmla="*/ 3 h 21"/>
                  <a:gd name="T10" fmla="*/ 0 w 65"/>
                  <a:gd name="T11" fmla="*/ 3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0" y="3"/>
                    </a:moveTo>
                    <a:lnTo>
                      <a:pt x="62" y="0"/>
                    </a:lnTo>
                    <a:lnTo>
                      <a:pt x="65" y="17"/>
                    </a:lnTo>
                    <a:lnTo>
                      <a:pt x="0" y="21"/>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499" name="Freeform 99">
                <a:extLst>
                  <a:ext uri="{FF2B5EF4-FFF2-40B4-BE49-F238E27FC236}">
                    <a16:creationId xmlns:a16="http://schemas.microsoft.com/office/drawing/2014/main" id="{E26ED8D1-5A07-4E33-8818-664324052197}"/>
                  </a:ext>
                </a:extLst>
              </p:cNvPr>
              <p:cNvSpPr>
                <a:spLocks/>
              </p:cNvSpPr>
              <p:nvPr/>
            </p:nvSpPr>
            <p:spPr bwMode="auto">
              <a:xfrm>
                <a:off x="3173" y="1064"/>
                <a:ext cx="318" cy="38"/>
              </a:xfrm>
              <a:custGeom>
                <a:avLst/>
                <a:gdLst>
                  <a:gd name="T0" fmla="*/ 839 w 287"/>
                  <a:gd name="T1" fmla="*/ 1 h 37"/>
                  <a:gd name="T2" fmla="*/ 814 w 287"/>
                  <a:gd name="T3" fmla="*/ 3 h 37"/>
                  <a:gd name="T4" fmla="*/ 781 w 287"/>
                  <a:gd name="T5" fmla="*/ 14 h 37"/>
                  <a:gd name="T6" fmla="*/ 738 w 287"/>
                  <a:gd name="T7" fmla="*/ 20 h 37"/>
                  <a:gd name="T8" fmla="*/ 690 w 287"/>
                  <a:gd name="T9" fmla="*/ 34 h 37"/>
                  <a:gd name="T10" fmla="*/ 630 w 287"/>
                  <a:gd name="T11" fmla="*/ 39 h 37"/>
                  <a:gd name="T12" fmla="*/ 595 w 287"/>
                  <a:gd name="T13" fmla="*/ 47 h 37"/>
                  <a:gd name="T14" fmla="*/ 557 w 287"/>
                  <a:gd name="T15" fmla="*/ 50 h 37"/>
                  <a:gd name="T16" fmla="*/ 501 w 287"/>
                  <a:gd name="T17" fmla="*/ 53 h 37"/>
                  <a:gd name="T18" fmla="*/ 444 w 287"/>
                  <a:gd name="T19" fmla="*/ 60 h 37"/>
                  <a:gd name="T20" fmla="*/ 395 w 287"/>
                  <a:gd name="T21" fmla="*/ 65 h 37"/>
                  <a:gd name="T22" fmla="*/ 345 w 287"/>
                  <a:gd name="T23" fmla="*/ 60 h 37"/>
                  <a:gd name="T24" fmla="*/ 300 w 287"/>
                  <a:gd name="T25" fmla="*/ 60 h 37"/>
                  <a:gd name="T26" fmla="*/ 247 w 287"/>
                  <a:gd name="T27" fmla="*/ 53 h 37"/>
                  <a:gd name="T28" fmla="*/ 201 w 287"/>
                  <a:gd name="T29" fmla="*/ 50 h 37"/>
                  <a:gd name="T30" fmla="*/ 159 w 287"/>
                  <a:gd name="T31" fmla="*/ 41 h 37"/>
                  <a:gd name="T32" fmla="*/ 113 w 287"/>
                  <a:gd name="T33" fmla="*/ 39 h 37"/>
                  <a:gd name="T34" fmla="*/ 79 w 287"/>
                  <a:gd name="T35" fmla="*/ 39 h 37"/>
                  <a:gd name="T36" fmla="*/ 53 w 287"/>
                  <a:gd name="T37" fmla="*/ 34 h 37"/>
                  <a:gd name="T38" fmla="*/ 20 w 287"/>
                  <a:gd name="T39" fmla="*/ 26 h 37"/>
                  <a:gd name="T40" fmla="*/ 2 w 287"/>
                  <a:gd name="T41" fmla="*/ 77 h 37"/>
                  <a:gd name="T42" fmla="*/ 37 w 287"/>
                  <a:gd name="T43" fmla="*/ 87 h 37"/>
                  <a:gd name="T44" fmla="*/ 67 w 287"/>
                  <a:gd name="T45" fmla="*/ 89 h 37"/>
                  <a:gd name="T46" fmla="*/ 105 w 287"/>
                  <a:gd name="T47" fmla="*/ 96 h 37"/>
                  <a:gd name="T48" fmla="*/ 147 w 287"/>
                  <a:gd name="T49" fmla="*/ 101 h 37"/>
                  <a:gd name="T50" fmla="*/ 199 w 287"/>
                  <a:gd name="T51" fmla="*/ 101 h 37"/>
                  <a:gd name="T52" fmla="*/ 230 w 287"/>
                  <a:gd name="T53" fmla="*/ 109 h 37"/>
                  <a:gd name="T54" fmla="*/ 266 w 287"/>
                  <a:gd name="T55" fmla="*/ 112 h 37"/>
                  <a:gd name="T56" fmla="*/ 300 w 287"/>
                  <a:gd name="T57" fmla="*/ 112 h 37"/>
                  <a:gd name="T58" fmla="*/ 326 w 287"/>
                  <a:gd name="T59" fmla="*/ 112 h 37"/>
                  <a:gd name="T60" fmla="*/ 365 w 287"/>
                  <a:gd name="T61" fmla="*/ 115 h 37"/>
                  <a:gd name="T62" fmla="*/ 395 w 287"/>
                  <a:gd name="T63" fmla="*/ 115 h 37"/>
                  <a:gd name="T64" fmla="*/ 432 w 287"/>
                  <a:gd name="T65" fmla="*/ 115 h 37"/>
                  <a:gd name="T66" fmla="*/ 467 w 287"/>
                  <a:gd name="T67" fmla="*/ 112 h 37"/>
                  <a:gd name="T68" fmla="*/ 501 w 287"/>
                  <a:gd name="T69" fmla="*/ 109 h 37"/>
                  <a:gd name="T70" fmla="*/ 536 w 287"/>
                  <a:gd name="T71" fmla="*/ 109 h 37"/>
                  <a:gd name="T72" fmla="*/ 560 w 287"/>
                  <a:gd name="T73" fmla="*/ 101 h 37"/>
                  <a:gd name="T74" fmla="*/ 595 w 287"/>
                  <a:gd name="T75" fmla="*/ 101 h 37"/>
                  <a:gd name="T76" fmla="*/ 640 w 287"/>
                  <a:gd name="T77" fmla="*/ 96 h 37"/>
                  <a:gd name="T78" fmla="*/ 692 w 287"/>
                  <a:gd name="T79" fmla="*/ 87 h 37"/>
                  <a:gd name="T80" fmla="*/ 738 w 287"/>
                  <a:gd name="T81" fmla="*/ 87 h 37"/>
                  <a:gd name="T82" fmla="*/ 771 w 287"/>
                  <a:gd name="T83" fmla="*/ 77 h 37"/>
                  <a:gd name="T84" fmla="*/ 802 w 287"/>
                  <a:gd name="T85" fmla="*/ 74 h 37"/>
                  <a:gd name="T86" fmla="*/ 829 w 287"/>
                  <a:gd name="T87" fmla="*/ 66 h 37"/>
                  <a:gd name="T88" fmla="*/ 851 w 287"/>
                  <a:gd name="T89" fmla="*/ 65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37"/>
                  <a:gd name="T137" fmla="*/ 287 w 287"/>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37">
                    <a:moveTo>
                      <a:pt x="287" y="0"/>
                    </a:moveTo>
                    <a:lnTo>
                      <a:pt x="285" y="0"/>
                    </a:lnTo>
                    <a:lnTo>
                      <a:pt x="282" y="1"/>
                    </a:lnTo>
                    <a:lnTo>
                      <a:pt x="279" y="1"/>
                    </a:lnTo>
                    <a:lnTo>
                      <a:pt x="277" y="1"/>
                    </a:lnTo>
                    <a:lnTo>
                      <a:pt x="273" y="3"/>
                    </a:lnTo>
                    <a:lnTo>
                      <a:pt x="270" y="3"/>
                    </a:lnTo>
                    <a:lnTo>
                      <a:pt x="266" y="3"/>
                    </a:lnTo>
                    <a:lnTo>
                      <a:pt x="262" y="4"/>
                    </a:lnTo>
                    <a:lnTo>
                      <a:pt x="256" y="5"/>
                    </a:lnTo>
                    <a:lnTo>
                      <a:pt x="252" y="7"/>
                    </a:lnTo>
                    <a:lnTo>
                      <a:pt x="247" y="7"/>
                    </a:lnTo>
                    <a:lnTo>
                      <a:pt x="242" y="8"/>
                    </a:lnTo>
                    <a:lnTo>
                      <a:pt x="236" y="9"/>
                    </a:lnTo>
                    <a:lnTo>
                      <a:pt x="231" y="11"/>
                    </a:lnTo>
                    <a:lnTo>
                      <a:pt x="224" y="11"/>
                    </a:lnTo>
                    <a:lnTo>
                      <a:pt x="219" y="12"/>
                    </a:lnTo>
                    <a:lnTo>
                      <a:pt x="212" y="12"/>
                    </a:lnTo>
                    <a:lnTo>
                      <a:pt x="206" y="13"/>
                    </a:lnTo>
                    <a:lnTo>
                      <a:pt x="203" y="13"/>
                    </a:lnTo>
                    <a:lnTo>
                      <a:pt x="200" y="15"/>
                    </a:lnTo>
                    <a:lnTo>
                      <a:pt x="196" y="15"/>
                    </a:lnTo>
                    <a:lnTo>
                      <a:pt x="193" y="16"/>
                    </a:lnTo>
                    <a:lnTo>
                      <a:pt x="187" y="16"/>
                    </a:lnTo>
                    <a:lnTo>
                      <a:pt x="180" y="17"/>
                    </a:lnTo>
                    <a:lnTo>
                      <a:pt x="175" y="17"/>
                    </a:lnTo>
                    <a:lnTo>
                      <a:pt x="168" y="17"/>
                    </a:lnTo>
                    <a:lnTo>
                      <a:pt x="161" y="19"/>
                    </a:lnTo>
                    <a:lnTo>
                      <a:pt x="156" y="19"/>
                    </a:lnTo>
                    <a:lnTo>
                      <a:pt x="149" y="19"/>
                    </a:lnTo>
                    <a:lnTo>
                      <a:pt x="144" y="20"/>
                    </a:lnTo>
                    <a:lnTo>
                      <a:pt x="138" y="20"/>
                    </a:lnTo>
                    <a:lnTo>
                      <a:pt x="133" y="20"/>
                    </a:lnTo>
                    <a:lnTo>
                      <a:pt x="128" y="20"/>
                    </a:lnTo>
                    <a:lnTo>
                      <a:pt x="121" y="20"/>
                    </a:lnTo>
                    <a:lnTo>
                      <a:pt x="116" y="19"/>
                    </a:lnTo>
                    <a:lnTo>
                      <a:pt x="110" y="19"/>
                    </a:lnTo>
                    <a:lnTo>
                      <a:pt x="105" y="19"/>
                    </a:lnTo>
                    <a:lnTo>
                      <a:pt x="100" y="19"/>
                    </a:lnTo>
                    <a:lnTo>
                      <a:pt x="94" y="17"/>
                    </a:lnTo>
                    <a:lnTo>
                      <a:pt x="89" y="17"/>
                    </a:lnTo>
                    <a:lnTo>
                      <a:pt x="83" y="17"/>
                    </a:lnTo>
                    <a:lnTo>
                      <a:pt x="78" y="17"/>
                    </a:lnTo>
                    <a:lnTo>
                      <a:pt x="73" y="16"/>
                    </a:lnTo>
                    <a:lnTo>
                      <a:pt x="67" y="16"/>
                    </a:lnTo>
                    <a:lnTo>
                      <a:pt x="62" y="15"/>
                    </a:lnTo>
                    <a:lnTo>
                      <a:pt x="57" y="15"/>
                    </a:lnTo>
                    <a:lnTo>
                      <a:pt x="53" y="13"/>
                    </a:lnTo>
                    <a:lnTo>
                      <a:pt x="49" y="13"/>
                    </a:lnTo>
                    <a:lnTo>
                      <a:pt x="43" y="13"/>
                    </a:lnTo>
                    <a:lnTo>
                      <a:pt x="38" y="12"/>
                    </a:lnTo>
                    <a:lnTo>
                      <a:pt x="34" y="12"/>
                    </a:lnTo>
                    <a:lnTo>
                      <a:pt x="31" y="12"/>
                    </a:lnTo>
                    <a:lnTo>
                      <a:pt x="27" y="12"/>
                    </a:lnTo>
                    <a:lnTo>
                      <a:pt x="23" y="11"/>
                    </a:lnTo>
                    <a:lnTo>
                      <a:pt x="20" y="11"/>
                    </a:lnTo>
                    <a:lnTo>
                      <a:pt x="18" y="11"/>
                    </a:lnTo>
                    <a:lnTo>
                      <a:pt x="12" y="9"/>
                    </a:lnTo>
                    <a:lnTo>
                      <a:pt x="10" y="9"/>
                    </a:lnTo>
                    <a:lnTo>
                      <a:pt x="7" y="9"/>
                    </a:lnTo>
                    <a:lnTo>
                      <a:pt x="0" y="25"/>
                    </a:lnTo>
                    <a:lnTo>
                      <a:pt x="2" y="25"/>
                    </a:lnTo>
                    <a:lnTo>
                      <a:pt x="6" y="27"/>
                    </a:lnTo>
                    <a:lnTo>
                      <a:pt x="10" y="28"/>
                    </a:lnTo>
                    <a:lnTo>
                      <a:pt x="12" y="28"/>
                    </a:lnTo>
                    <a:lnTo>
                      <a:pt x="15" y="28"/>
                    </a:lnTo>
                    <a:lnTo>
                      <a:pt x="19" y="28"/>
                    </a:lnTo>
                    <a:lnTo>
                      <a:pt x="22" y="29"/>
                    </a:lnTo>
                    <a:lnTo>
                      <a:pt x="26" y="29"/>
                    </a:lnTo>
                    <a:lnTo>
                      <a:pt x="31" y="31"/>
                    </a:lnTo>
                    <a:lnTo>
                      <a:pt x="35" y="31"/>
                    </a:lnTo>
                    <a:lnTo>
                      <a:pt x="41" y="32"/>
                    </a:lnTo>
                    <a:lnTo>
                      <a:pt x="45" y="32"/>
                    </a:lnTo>
                    <a:lnTo>
                      <a:pt x="50" y="33"/>
                    </a:lnTo>
                    <a:lnTo>
                      <a:pt x="55" y="33"/>
                    </a:lnTo>
                    <a:lnTo>
                      <a:pt x="61" y="33"/>
                    </a:lnTo>
                    <a:lnTo>
                      <a:pt x="66" y="33"/>
                    </a:lnTo>
                    <a:lnTo>
                      <a:pt x="73" y="35"/>
                    </a:lnTo>
                    <a:lnTo>
                      <a:pt x="75" y="35"/>
                    </a:lnTo>
                    <a:lnTo>
                      <a:pt x="78" y="35"/>
                    </a:lnTo>
                    <a:lnTo>
                      <a:pt x="82" y="35"/>
                    </a:lnTo>
                    <a:lnTo>
                      <a:pt x="86" y="36"/>
                    </a:lnTo>
                    <a:lnTo>
                      <a:pt x="89" y="36"/>
                    </a:lnTo>
                    <a:lnTo>
                      <a:pt x="93" y="36"/>
                    </a:lnTo>
                    <a:lnTo>
                      <a:pt x="96" y="36"/>
                    </a:lnTo>
                    <a:lnTo>
                      <a:pt x="100" y="36"/>
                    </a:lnTo>
                    <a:lnTo>
                      <a:pt x="104" y="36"/>
                    </a:lnTo>
                    <a:lnTo>
                      <a:pt x="106" y="36"/>
                    </a:lnTo>
                    <a:lnTo>
                      <a:pt x="110" y="36"/>
                    </a:lnTo>
                    <a:lnTo>
                      <a:pt x="114" y="37"/>
                    </a:lnTo>
                    <a:lnTo>
                      <a:pt x="117" y="37"/>
                    </a:lnTo>
                    <a:lnTo>
                      <a:pt x="121" y="37"/>
                    </a:lnTo>
                    <a:lnTo>
                      <a:pt x="125" y="37"/>
                    </a:lnTo>
                    <a:lnTo>
                      <a:pt x="129" y="37"/>
                    </a:lnTo>
                    <a:lnTo>
                      <a:pt x="133" y="37"/>
                    </a:lnTo>
                    <a:lnTo>
                      <a:pt x="137" y="37"/>
                    </a:lnTo>
                    <a:lnTo>
                      <a:pt x="141" y="37"/>
                    </a:lnTo>
                    <a:lnTo>
                      <a:pt x="145" y="37"/>
                    </a:lnTo>
                    <a:lnTo>
                      <a:pt x="149" y="36"/>
                    </a:lnTo>
                    <a:lnTo>
                      <a:pt x="153" y="36"/>
                    </a:lnTo>
                    <a:lnTo>
                      <a:pt x="157" y="36"/>
                    </a:lnTo>
                    <a:lnTo>
                      <a:pt x="161" y="36"/>
                    </a:lnTo>
                    <a:lnTo>
                      <a:pt x="164" y="35"/>
                    </a:lnTo>
                    <a:lnTo>
                      <a:pt x="168" y="35"/>
                    </a:lnTo>
                    <a:lnTo>
                      <a:pt x="172" y="35"/>
                    </a:lnTo>
                    <a:lnTo>
                      <a:pt x="176" y="35"/>
                    </a:lnTo>
                    <a:lnTo>
                      <a:pt x="180" y="35"/>
                    </a:lnTo>
                    <a:lnTo>
                      <a:pt x="183" y="33"/>
                    </a:lnTo>
                    <a:lnTo>
                      <a:pt x="187" y="33"/>
                    </a:lnTo>
                    <a:lnTo>
                      <a:pt x="189" y="33"/>
                    </a:lnTo>
                    <a:lnTo>
                      <a:pt x="193" y="33"/>
                    </a:lnTo>
                    <a:lnTo>
                      <a:pt x="196" y="33"/>
                    </a:lnTo>
                    <a:lnTo>
                      <a:pt x="200" y="33"/>
                    </a:lnTo>
                    <a:lnTo>
                      <a:pt x="204" y="33"/>
                    </a:lnTo>
                    <a:lnTo>
                      <a:pt x="210" y="32"/>
                    </a:lnTo>
                    <a:lnTo>
                      <a:pt x="215" y="31"/>
                    </a:lnTo>
                    <a:lnTo>
                      <a:pt x="222" y="31"/>
                    </a:lnTo>
                    <a:lnTo>
                      <a:pt x="227" y="29"/>
                    </a:lnTo>
                    <a:lnTo>
                      <a:pt x="232" y="28"/>
                    </a:lnTo>
                    <a:lnTo>
                      <a:pt x="238" y="28"/>
                    </a:lnTo>
                    <a:lnTo>
                      <a:pt x="242" y="28"/>
                    </a:lnTo>
                    <a:lnTo>
                      <a:pt x="247" y="28"/>
                    </a:lnTo>
                    <a:lnTo>
                      <a:pt x="251" y="27"/>
                    </a:lnTo>
                    <a:lnTo>
                      <a:pt x="255" y="25"/>
                    </a:lnTo>
                    <a:lnTo>
                      <a:pt x="259" y="25"/>
                    </a:lnTo>
                    <a:lnTo>
                      <a:pt x="263" y="24"/>
                    </a:lnTo>
                    <a:lnTo>
                      <a:pt x="266" y="23"/>
                    </a:lnTo>
                    <a:lnTo>
                      <a:pt x="269" y="23"/>
                    </a:lnTo>
                    <a:lnTo>
                      <a:pt x="271" y="23"/>
                    </a:lnTo>
                    <a:lnTo>
                      <a:pt x="275" y="23"/>
                    </a:lnTo>
                    <a:lnTo>
                      <a:pt x="278" y="21"/>
                    </a:lnTo>
                    <a:lnTo>
                      <a:pt x="282" y="20"/>
                    </a:lnTo>
                    <a:lnTo>
                      <a:pt x="283" y="20"/>
                    </a:lnTo>
                    <a:lnTo>
                      <a:pt x="285" y="20"/>
                    </a:lnTo>
                    <a:lnTo>
                      <a:pt x="287"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00" name="Freeform 100">
                <a:extLst>
                  <a:ext uri="{FF2B5EF4-FFF2-40B4-BE49-F238E27FC236}">
                    <a16:creationId xmlns:a16="http://schemas.microsoft.com/office/drawing/2014/main" id="{6B267B91-0388-4CCD-8EE5-2662FD26DD43}"/>
                  </a:ext>
                </a:extLst>
              </p:cNvPr>
              <p:cNvSpPr>
                <a:spLocks/>
              </p:cNvSpPr>
              <p:nvPr/>
            </p:nvSpPr>
            <p:spPr bwMode="auto">
              <a:xfrm>
                <a:off x="3444" y="1132"/>
                <a:ext cx="24" cy="91"/>
              </a:xfrm>
              <a:custGeom>
                <a:avLst/>
                <a:gdLst>
                  <a:gd name="T0" fmla="*/ 0 w 25"/>
                  <a:gd name="T1" fmla="*/ 3 h 88"/>
                  <a:gd name="T2" fmla="*/ 24 w 25"/>
                  <a:gd name="T3" fmla="*/ 251 h 88"/>
                  <a:gd name="T4" fmla="*/ 27 w 25"/>
                  <a:gd name="T5" fmla="*/ 254 h 88"/>
                  <a:gd name="T6" fmla="*/ 44 w 25"/>
                  <a:gd name="T7" fmla="*/ 254 h 88"/>
                  <a:gd name="T8" fmla="*/ 60 w 25"/>
                  <a:gd name="T9" fmla="*/ 254 h 88"/>
                  <a:gd name="T10" fmla="*/ 69 w 25"/>
                  <a:gd name="T11" fmla="*/ 247 h 88"/>
                  <a:gd name="T12" fmla="*/ 69 w 25"/>
                  <a:gd name="T13" fmla="*/ 241 h 88"/>
                  <a:gd name="T14" fmla="*/ 69 w 25"/>
                  <a:gd name="T15" fmla="*/ 227 h 88"/>
                  <a:gd name="T16" fmla="*/ 69 w 25"/>
                  <a:gd name="T17" fmla="*/ 214 h 88"/>
                  <a:gd name="T18" fmla="*/ 69 w 25"/>
                  <a:gd name="T19" fmla="*/ 198 h 88"/>
                  <a:gd name="T20" fmla="*/ 67 w 25"/>
                  <a:gd name="T21" fmla="*/ 190 h 88"/>
                  <a:gd name="T22" fmla="*/ 67 w 25"/>
                  <a:gd name="T23" fmla="*/ 179 h 88"/>
                  <a:gd name="T24" fmla="*/ 67 w 25"/>
                  <a:gd name="T25" fmla="*/ 163 h 88"/>
                  <a:gd name="T26" fmla="*/ 67 w 25"/>
                  <a:gd name="T27" fmla="*/ 160 h 88"/>
                  <a:gd name="T28" fmla="*/ 62 w 25"/>
                  <a:gd name="T29" fmla="*/ 145 h 88"/>
                  <a:gd name="T30" fmla="*/ 62 w 25"/>
                  <a:gd name="T31" fmla="*/ 135 h 88"/>
                  <a:gd name="T32" fmla="*/ 62 w 25"/>
                  <a:gd name="T33" fmla="*/ 125 h 88"/>
                  <a:gd name="T34" fmla="*/ 62 w 25"/>
                  <a:gd name="T35" fmla="*/ 115 h 88"/>
                  <a:gd name="T36" fmla="*/ 62 w 25"/>
                  <a:gd name="T37" fmla="*/ 103 h 88"/>
                  <a:gd name="T38" fmla="*/ 62 w 25"/>
                  <a:gd name="T39" fmla="*/ 90 h 88"/>
                  <a:gd name="T40" fmla="*/ 60 w 25"/>
                  <a:gd name="T41" fmla="*/ 80 h 88"/>
                  <a:gd name="T42" fmla="*/ 60 w 25"/>
                  <a:gd name="T43" fmla="*/ 69 h 88"/>
                  <a:gd name="T44" fmla="*/ 60 w 25"/>
                  <a:gd name="T45" fmla="*/ 60 h 88"/>
                  <a:gd name="T46" fmla="*/ 55 w 25"/>
                  <a:gd name="T47" fmla="*/ 48 h 88"/>
                  <a:gd name="T48" fmla="*/ 55 w 25"/>
                  <a:gd name="T49" fmla="*/ 38 h 88"/>
                  <a:gd name="T50" fmla="*/ 55 w 25"/>
                  <a:gd name="T51" fmla="*/ 30 h 88"/>
                  <a:gd name="T52" fmla="*/ 49 w 25"/>
                  <a:gd name="T53" fmla="*/ 15 h 88"/>
                  <a:gd name="T54" fmla="*/ 49 w 25"/>
                  <a:gd name="T55" fmla="*/ 3 h 88"/>
                  <a:gd name="T56" fmla="*/ 49 w 25"/>
                  <a:gd name="T57" fmla="*/ 0 h 88"/>
                  <a:gd name="T58" fmla="*/ 49 w 25"/>
                  <a:gd name="T59" fmla="*/ 0 h 88"/>
                  <a:gd name="T60" fmla="*/ 0 w 25"/>
                  <a:gd name="T61" fmla="*/ 3 h 88"/>
                  <a:gd name="T62" fmla="*/ 0 w 25"/>
                  <a:gd name="T63" fmla="*/ 3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
                  <a:gd name="T97" fmla="*/ 0 h 88"/>
                  <a:gd name="T98" fmla="*/ 25 w 25"/>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 h="88">
                    <a:moveTo>
                      <a:pt x="0" y="3"/>
                    </a:moveTo>
                    <a:lnTo>
                      <a:pt x="9" y="87"/>
                    </a:lnTo>
                    <a:lnTo>
                      <a:pt x="10" y="88"/>
                    </a:lnTo>
                    <a:lnTo>
                      <a:pt x="16" y="88"/>
                    </a:lnTo>
                    <a:lnTo>
                      <a:pt x="21" y="88"/>
                    </a:lnTo>
                    <a:lnTo>
                      <a:pt x="25" y="86"/>
                    </a:lnTo>
                    <a:lnTo>
                      <a:pt x="25" y="83"/>
                    </a:lnTo>
                    <a:lnTo>
                      <a:pt x="25" y="79"/>
                    </a:lnTo>
                    <a:lnTo>
                      <a:pt x="25" y="74"/>
                    </a:lnTo>
                    <a:lnTo>
                      <a:pt x="25" y="68"/>
                    </a:lnTo>
                    <a:lnTo>
                      <a:pt x="24" y="66"/>
                    </a:lnTo>
                    <a:lnTo>
                      <a:pt x="24" y="61"/>
                    </a:lnTo>
                    <a:lnTo>
                      <a:pt x="24" y="57"/>
                    </a:lnTo>
                    <a:lnTo>
                      <a:pt x="24" y="55"/>
                    </a:lnTo>
                    <a:lnTo>
                      <a:pt x="22" y="51"/>
                    </a:lnTo>
                    <a:lnTo>
                      <a:pt x="22" y="47"/>
                    </a:lnTo>
                    <a:lnTo>
                      <a:pt x="22" y="43"/>
                    </a:lnTo>
                    <a:lnTo>
                      <a:pt x="22" y="40"/>
                    </a:lnTo>
                    <a:lnTo>
                      <a:pt x="22" y="36"/>
                    </a:lnTo>
                    <a:lnTo>
                      <a:pt x="22" y="31"/>
                    </a:lnTo>
                    <a:lnTo>
                      <a:pt x="21" y="28"/>
                    </a:lnTo>
                    <a:lnTo>
                      <a:pt x="21" y="24"/>
                    </a:lnTo>
                    <a:lnTo>
                      <a:pt x="21" y="20"/>
                    </a:lnTo>
                    <a:lnTo>
                      <a:pt x="20" y="17"/>
                    </a:lnTo>
                    <a:lnTo>
                      <a:pt x="20" y="13"/>
                    </a:lnTo>
                    <a:lnTo>
                      <a:pt x="20" y="11"/>
                    </a:lnTo>
                    <a:lnTo>
                      <a:pt x="18" y="5"/>
                    </a:lnTo>
                    <a:lnTo>
                      <a:pt x="18" y="3"/>
                    </a:lnTo>
                    <a:lnTo>
                      <a:pt x="18" y="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01" name="Freeform 101">
                <a:extLst>
                  <a:ext uri="{FF2B5EF4-FFF2-40B4-BE49-F238E27FC236}">
                    <a16:creationId xmlns:a16="http://schemas.microsoft.com/office/drawing/2014/main" id="{FC7E3DC8-F7E9-47E6-80CC-53C7C22D62C6}"/>
                  </a:ext>
                </a:extLst>
              </p:cNvPr>
              <p:cNvSpPr>
                <a:spLocks/>
              </p:cNvSpPr>
              <p:nvPr/>
            </p:nvSpPr>
            <p:spPr bwMode="auto">
              <a:xfrm>
                <a:off x="3456" y="1268"/>
                <a:ext cx="24" cy="121"/>
              </a:xfrm>
              <a:custGeom>
                <a:avLst/>
                <a:gdLst>
                  <a:gd name="T0" fmla="*/ 0 w 25"/>
                  <a:gd name="T1" fmla="*/ 1 h 106"/>
                  <a:gd name="T2" fmla="*/ 0 w 25"/>
                  <a:gd name="T3" fmla="*/ 1 h 106"/>
                  <a:gd name="T4" fmla="*/ 0 w 25"/>
                  <a:gd name="T5" fmla="*/ 16 h 106"/>
                  <a:gd name="T6" fmla="*/ 0 w 25"/>
                  <a:gd name="T7" fmla="*/ 18 h 106"/>
                  <a:gd name="T8" fmla="*/ 0 w 25"/>
                  <a:gd name="T9" fmla="*/ 26 h 106"/>
                  <a:gd name="T10" fmla="*/ 0 w 25"/>
                  <a:gd name="T11" fmla="*/ 37 h 106"/>
                  <a:gd name="T12" fmla="*/ 0 w 25"/>
                  <a:gd name="T13" fmla="*/ 48 h 106"/>
                  <a:gd name="T14" fmla="*/ 0 w 25"/>
                  <a:gd name="T15" fmla="*/ 61 h 106"/>
                  <a:gd name="T16" fmla="*/ 0 w 25"/>
                  <a:gd name="T17" fmla="*/ 69 h 106"/>
                  <a:gd name="T18" fmla="*/ 0 w 25"/>
                  <a:gd name="T19" fmla="*/ 85 h 106"/>
                  <a:gd name="T20" fmla="*/ 0 w 25"/>
                  <a:gd name="T21" fmla="*/ 97 h 106"/>
                  <a:gd name="T22" fmla="*/ 0 w 25"/>
                  <a:gd name="T23" fmla="*/ 110 h 106"/>
                  <a:gd name="T24" fmla="*/ 1 w 25"/>
                  <a:gd name="T25" fmla="*/ 125 h 106"/>
                  <a:gd name="T26" fmla="*/ 1 w 25"/>
                  <a:gd name="T27" fmla="*/ 139 h 106"/>
                  <a:gd name="T28" fmla="*/ 2 w 25"/>
                  <a:gd name="T29" fmla="*/ 157 h 106"/>
                  <a:gd name="T30" fmla="*/ 2 w 25"/>
                  <a:gd name="T31" fmla="*/ 165 h 106"/>
                  <a:gd name="T32" fmla="*/ 2 w 25"/>
                  <a:gd name="T33" fmla="*/ 182 h 106"/>
                  <a:gd name="T34" fmla="*/ 2 w 25"/>
                  <a:gd name="T35" fmla="*/ 196 h 106"/>
                  <a:gd name="T36" fmla="*/ 4 w 25"/>
                  <a:gd name="T37" fmla="*/ 207 h 106"/>
                  <a:gd name="T38" fmla="*/ 4 w 25"/>
                  <a:gd name="T39" fmla="*/ 223 h 106"/>
                  <a:gd name="T40" fmla="*/ 4 w 25"/>
                  <a:gd name="T41" fmla="*/ 234 h 106"/>
                  <a:gd name="T42" fmla="*/ 15 w 25"/>
                  <a:gd name="T43" fmla="*/ 251 h 106"/>
                  <a:gd name="T44" fmla="*/ 15 w 25"/>
                  <a:gd name="T45" fmla="*/ 264 h 106"/>
                  <a:gd name="T46" fmla="*/ 15 w 25"/>
                  <a:gd name="T47" fmla="*/ 271 h 106"/>
                  <a:gd name="T48" fmla="*/ 15 w 25"/>
                  <a:gd name="T49" fmla="*/ 283 h 106"/>
                  <a:gd name="T50" fmla="*/ 17 w 25"/>
                  <a:gd name="T51" fmla="*/ 290 h 106"/>
                  <a:gd name="T52" fmla="*/ 17 w 25"/>
                  <a:gd name="T53" fmla="*/ 303 h 106"/>
                  <a:gd name="T54" fmla="*/ 21 w 25"/>
                  <a:gd name="T55" fmla="*/ 309 h 106"/>
                  <a:gd name="T56" fmla="*/ 24 w 25"/>
                  <a:gd name="T57" fmla="*/ 320 h 106"/>
                  <a:gd name="T58" fmla="*/ 38 w 25"/>
                  <a:gd name="T59" fmla="*/ 323 h 106"/>
                  <a:gd name="T60" fmla="*/ 54 w 25"/>
                  <a:gd name="T61" fmla="*/ 320 h 106"/>
                  <a:gd name="T62" fmla="*/ 63 w 25"/>
                  <a:gd name="T63" fmla="*/ 314 h 106"/>
                  <a:gd name="T64" fmla="*/ 69 w 25"/>
                  <a:gd name="T65" fmla="*/ 309 h 106"/>
                  <a:gd name="T66" fmla="*/ 67 w 25"/>
                  <a:gd name="T67" fmla="*/ 303 h 106"/>
                  <a:gd name="T68" fmla="*/ 67 w 25"/>
                  <a:gd name="T69" fmla="*/ 290 h 106"/>
                  <a:gd name="T70" fmla="*/ 67 w 25"/>
                  <a:gd name="T71" fmla="*/ 283 h 106"/>
                  <a:gd name="T72" fmla="*/ 67 w 25"/>
                  <a:gd name="T73" fmla="*/ 273 h 106"/>
                  <a:gd name="T74" fmla="*/ 67 w 25"/>
                  <a:gd name="T75" fmla="*/ 265 h 106"/>
                  <a:gd name="T76" fmla="*/ 67 w 25"/>
                  <a:gd name="T77" fmla="*/ 256 h 106"/>
                  <a:gd name="T78" fmla="*/ 63 w 25"/>
                  <a:gd name="T79" fmla="*/ 240 h 106"/>
                  <a:gd name="T80" fmla="*/ 63 w 25"/>
                  <a:gd name="T81" fmla="*/ 229 h 106"/>
                  <a:gd name="T82" fmla="*/ 63 w 25"/>
                  <a:gd name="T83" fmla="*/ 216 h 106"/>
                  <a:gd name="T84" fmla="*/ 63 w 25"/>
                  <a:gd name="T85" fmla="*/ 206 h 106"/>
                  <a:gd name="T86" fmla="*/ 60 w 25"/>
                  <a:gd name="T87" fmla="*/ 191 h 106"/>
                  <a:gd name="T88" fmla="*/ 60 w 25"/>
                  <a:gd name="T89" fmla="*/ 177 h 106"/>
                  <a:gd name="T90" fmla="*/ 60 w 25"/>
                  <a:gd name="T91" fmla="*/ 162 h 106"/>
                  <a:gd name="T92" fmla="*/ 60 w 25"/>
                  <a:gd name="T93" fmla="*/ 145 h 106"/>
                  <a:gd name="T94" fmla="*/ 55 w 25"/>
                  <a:gd name="T95" fmla="*/ 129 h 106"/>
                  <a:gd name="T96" fmla="*/ 55 w 25"/>
                  <a:gd name="T97" fmla="*/ 122 h 106"/>
                  <a:gd name="T98" fmla="*/ 55 w 25"/>
                  <a:gd name="T99" fmla="*/ 109 h 106"/>
                  <a:gd name="T100" fmla="*/ 55 w 25"/>
                  <a:gd name="T101" fmla="*/ 96 h 106"/>
                  <a:gd name="T102" fmla="*/ 54 w 25"/>
                  <a:gd name="T103" fmla="*/ 76 h 106"/>
                  <a:gd name="T104" fmla="*/ 54 w 25"/>
                  <a:gd name="T105" fmla="*/ 66 h 106"/>
                  <a:gd name="T106" fmla="*/ 54 w 25"/>
                  <a:gd name="T107" fmla="*/ 52 h 106"/>
                  <a:gd name="T108" fmla="*/ 54 w 25"/>
                  <a:gd name="T109" fmla="*/ 46 h 106"/>
                  <a:gd name="T110" fmla="*/ 54 w 25"/>
                  <a:gd name="T111" fmla="*/ 29 h 106"/>
                  <a:gd name="T112" fmla="*/ 54 w 25"/>
                  <a:gd name="T113" fmla="*/ 23 h 106"/>
                  <a:gd name="T114" fmla="*/ 54 w 25"/>
                  <a:gd name="T115" fmla="*/ 16 h 106"/>
                  <a:gd name="T116" fmla="*/ 54 w 25"/>
                  <a:gd name="T117" fmla="*/ 2 h 106"/>
                  <a:gd name="T118" fmla="*/ 54 w 25"/>
                  <a:gd name="T119" fmla="*/ 0 h 106"/>
                  <a:gd name="T120" fmla="*/ 54 w 25"/>
                  <a:gd name="T121" fmla="*/ 0 h 106"/>
                  <a:gd name="T122" fmla="*/ 0 w 25"/>
                  <a:gd name="T123" fmla="*/ 1 h 106"/>
                  <a:gd name="T124" fmla="*/ 0 w 25"/>
                  <a:gd name="T125" fmla="*/ 1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
                  <a:gd name="T190" fmla="*/ 0 h 106"/>
                  <a:gd name="T191" fmla="*/ 25 w 25"/>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 h="106">
                    <a:moveTo>
                      <a:pt x="0" y="1"/>
                    </a:moveTo>
                    <a:lnTo>
                      <a:pt x="0" y="1"/>
                    </a:lnTo>
                    <a:lnTo>
                      <a:pt x="0" y="5"/>
                    </a:lnTo>
                    <a:lnTo>
                      <a:pt x="0" y="6"/>
                    </a:lnTo>
                    <a:lnTo>
                      <a:pt x="0" y="9"/>
                    </a:lnTo>
                    <a:lnTo>
                      <a:pt x="0" y="12"/>
                    </a:lnTo>
                    <a:lnTo>
                      <a:pt x="0" y="16"/>
                    </a:lnTo>
                    <a:lnTo>
                      <a:pt x="0" y="20"/>
                    </a:lnTo>
                    <a:lnTo>
                      <a:pt x="0" y="23"/>
                    </a:lnTo>
                    <a:lnTo>
                      <a:pt x="0" y="27"/>
                    </a:lnTo>
                    <a:lnTo>
                      <a:pt x="0" y="32"/>
                    </a:lnTo>
                    <a:lnTo>
                      <a:pt x="0" y="36"/>
                    </a:lnTo>
                    <a:lnTo>
                      <a:pt x="1" y="41"/>
                    </a:lnTo>
                    <a:lnTo>
                      <a:pt x="1" y="45"/>
                    </a:lnTo>
                    <a:lnTo>
                      <a:pt x="2" y="51"/>
                    </a:lnTo>
                    <a:lnTo>
                      <a:pt x="2" y="55"/>
                    </a:lnTo>
                    <a:lnTo>
                      <a:pt x="2" y="59"/>
                    </a:lnTo>
                    <a:lnTo>
                      <a:pt x="2" y="64"/>
                    </a:lnTo>
                    <a:lnTo>
                      <a:pt x="4" y="68"/>
                    </a:lnTo>
                    <a:lnTo>
                      <a:pt x="4" y="73"/>
                    </a:lnTo>
                    <a:lnTo>
                      <a:pt x="4" y="77"/>
                    </a:lnTo>
                    <a:lnTo>
                      <a:pt x="5" y="82"/>
                    </a:lnTo>
                    <a:lnTo>
                      <a:pt x="5" y="86"/>
                    </a:lnTo>
                    <a:lnTo>
                      <a:pt x="5" y="88"/>
                    </a:lnTo>
                    <a:lnTo>
                      <a:pt x="5" y="92"/>
                    </a:lnTo>
                    <a:lnTo>
                      <a:pt x="6" y="95"/>
                    </a:lnTo>
                    <a:lnTo>
                      <a:pt x="6" y="99"/>
                    </a:lnTo>
                    <a:lnTo>
                      <a:pt x="8" y="102"/>
                    </a:lnTo>
                    <a:lnTo>
                      <a:pt x="9" y="104"/>
                    </a:lnTo>
                    <a:lnTo>
                      <a:pt x="13" y="106"/>
                    </a:lnTo>
                    <a:lnTo>
                      <a:pt x="19" y="104"/>
                    </a:lnTo>
                    <a:lnTo>
                      <a:pt x="23" y="103"/>
                    </a:lnTo>
                    <a:lnTo>
                      <a:pt x="25" y="102"/>
                    </a:lnTo>
                    <a:lnTo>
                      <a:pt x="24" y="99"/>
                    </a:lnTo>
                    <a:lnTo>
                      <a:pt x="24" y="95"/>
                    </a:lnTo>
                    <a:lnTo>
                      <a:pt x="24" y="92"/>
                    </a:lnTo>
                    <a:lnTo>
                      <a:pt x="24" y="90"/>
                    </a:lnTo>
                    <a:lnTo>
                      <a:pt x="24" y="87"/>
                    </a:lnTo>
                    <a:lnTo>
                      <a:pt x="24" y="84"/>
                    </a:lnTo>
                    <a:lnTo>
                      <a:pt x="23" y="79"/>
                    </a:lnTo>
                    <a:lnTo>
                      <a:pt x="23" y="75"/>
                    </a:lnTo>
                    <a:lnTo>
                      <a:pt x="23" y="71"/>
                    </a:lnTo>
                    <a:lnTo>
                      <a:pt x="23" y="67"/>
                    </a:lnTo>
                    <a:lnTo>
                      <a:pt x="21" y="63"/>
                    </a:lnTo>
                    <a:lnTo>
                      <a:pt x="21" y="57"/>
                    </a:lnTo>
                    <a:lnTo>
                      <a:pt x="21" y="53"/>
                    </a:lnTo>
                    <a:lnTo>
                      <a:pt x="21" y="48"/>
                    </a:lnTo>
                    <a:lnTo>
                      <a:pt x="20" y="43"/>
                    </a:lnTo>
                    <a:lnTo>
                      <a:pt x="20" y="39"/>
                    </a:lnTo>
                    <a:lnTo>
                      <a:pt x="20" y="35"/>
                    </a:lnTo>
                    <a:lnTo>
                      <a:pt x="20" y="31"/>
                    </a:lnTo>
                    <a:lnTo>
                      <a:pt x="19" y="25"/>
                    </a:lnTo>
                    <a:lnTo>
                      <a:pt x="19" y="21"/>
                    </a:lnTo>
                    <a:lnTo>
                      <a:pt x="19" y="17"/>
                    </a:lnTo>
                    <a:lnTo>
                      <a:pt x="19" y="15"/>
                    </a:lnTo>
                    <a:lnTo>
                      <a:pt x="19" y="10"/>
                    </a:lnTo>
                    <a:lnTo>
                      <a:pt x="19" y="8"/>
                    </a:lnTo>
                    <a:lnTo>
                      <a:pt x="19" y="5"/>
                    </a:lnTo>
                    <a:lnTo>
                      <a:pt x="19" y="2"/>
                    </a:lnTo>
                    <a:lnTo>
                      <a:pt x="19" y="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02" name="Freeform 102">
                <a:extLst>
                  <a:ext uri="{FF2B5EF4-FFF2-40B4-BE49-F238E27FC236}">
                    <a16:creationId xmlns:a16="http://schemas.microsoft.com/office/drawing/2014/main" id="{8C0CB168-2DEB-470A-8715-78E4565113CA}"/>
                  </a:ext>
                </a:extLst>
              </p:cNvPr>
              <p:cNvSpPr>
                <a:spLocks/>
              </p:cNvSpPr>
              <p:nvPr/>
            </p:nvSpPr>
            <p:spPr bwMode="auto">
              <a:xfrm>
                <a:off x="3467" y="1434"/>
                <a:ext cx="12" cy="68"/>
              </a:xfrm>
              <a:custGeom>
                <a:avLst/>
                <a:gdLst>
                  <a:gd name="T0" fmla="*/ 0 w 21"/>
                  <a:gd name="T1" fmla="*/ 16 h 61"/>
                  <a:gd name="T2" fmla="*/ 15 w 21"/>
                  <a:gd name="T3" fmla="*/ 186 h 61"/>
                  <a:gd name="T4" fmla="*/ 16 w 21"/>
                  <a:gd name="T5" fmla="*/ 186 h 61"/>
                  <a:gd name="T6" fmla="*/ 28 w 21"/>
                  <a:gd name="T7" fmla="*/ 186 h 61"/>
                  <a:gd name="T8" fmla="*/ 39 w 21"/>
                  <a:gd name="T9" fmla="*/ 186 h 61"/>
                  <a:gd name="T10" fmla="*/ 47 w 21"/>
                  <a:gd name="T11" fmla="*/ 170 h 61"/>
                  <a:gd name="T12" fmla="*/ 47 w 21"/>
                  <a:gd name="T13" fmla="*/ 165 h 61"/>
                  <a:gd name="T14" fmla="*/ 47 w 21"/>
                  <a:gd name="T15" fmla="*/ 158 h 61"/>
                  <a:gd name="T16" fmla="*/ 47 w 21"/>
                  <a:gd name="T17" fmla="*/ 145 h 61"/>
                  <a:gd name="T18" fmla="*/ 47 w 21"/>
                  <a:gd name="T19" fmla="*/ 139 h 61"/>
                  <a:gd name="T20" fmla="*/ 47 w 21"/>
                  <a:gd name="T21" fmla="*/ 124 h 61"/>
                  <a:gd name="T22" fmla="*/ 47 w 21"/>
                  <a:gd name="T23" fmla="*/ 113 h 61"/>
                  <a:gd name="T24" fmla="*/ 47 w 21"/>
                  <a:gd name="T25" fmla="*/ 97 h 61"/>
                  <a:gd name="T26" fmla="*/ 47 w 21"/>
                  <a:gd name="T27" fmla="*/ 86 h 61"/>
                  <a:gd name="T28" fmla="*/ 43 w 21"/>
                  <a:gd name="T29" fmla="*/ 69 h 61"/>
                  <a:gd name="T30" fmla="*/ 43 w 21"/>
                  <a:gd name="T31" fmla="*/ 58 h 61"/>
                  <a:gd name="T32" fmla="*/ 41 w 21"/>
                  <a:gd name="T33" fmla="*/ 45 h 61"/>
                  <a:gd name="T34" fmla="*/ 41 w 21"/>
                  <a:gd name="T35" fmla="*/ 33 h 61"/>
                  <a:gd name="T36" fmla="*/ 39 w 21"/>
                  <a:gd name="T37" fmla="*/ 23 h 61"/>
                  <a:gd name="T38" fmla="*/ 39 w 21"/>
                  <a:gd name="T39" fmla="*/ 16 h 61"/>
                  <a:gd name="T40" fmla="*/ 34 w 21"/>
                  <a:gd name="T41" fmla="*/ 3 h 61"/>
                  <a:gd name="T42" fmla="*/ 34 w 21"/>
                  <a:gd name="T43" fmla="*/ 1 h 61"/>
                  <a:gd name="T44" fmla="*/ 24 w 21"/>
                  <a:gd name="T45" fmla="*/ 0 h 61"/>
                  <a:gd name="T46" fmla="*/ 15 w 21"/>
                  <a:gd name="T47" fmla="*/ 1 h 61"/>
                  <a:gd name="T48" fmla="*/ 2 w 21"/>
                  <a:gd name="T49" fmla="*/ 3 h 61"/>
                  <a:gd name="T50" fmla="*/ 0 w 21"/>
                  <a:gd name="T51" fmla="*/ 16 h 61"/>
                  <a:gd name="T52" fmla="*/ 0 w 21"/>
                  <a:gd name="T53" fmla="*/ 16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61"/>
                  <a:gd name="T83" fmla="*/ 21 w 21"/>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61">
                    <a:moveTo>
                      <a:pt x="0" y="5"/>
                    </a:moveTo>
                    <a:lnTo>
                      <a:pt x="6" y="61"/>
                    </a:lnTo>
                    <a:lnTo>
                      <a:pt x="7" y="61"/>
                    </a:lnTo>
                    <a:lnTo>
                      <a:pt x="13" y="61"/>
                    </a:lnTo>
                    <a:lnTo>
                      <a:pt x="17" y="61"/>
                    </a:lnTo>
                    <a:lnTo>
                      <a:pt x="21" y="57"/>
                    </a:lnTo>
                    <a:lnTo>
                      <a:pt x="21" y="55"/>
                    </a:lnTo>
                    <a:lnTo>
                      <a:pt x="21" y="52"/>
                    </a:lnTo>
                    <a:lnTo>
                      <a:pt x="21" y="48"/>
                    </a:lnTo>
                    <a:lnTo>
                      <a:pt x="21" y="45"/>
                    </a:lnTo>
                    <a:lnTo>
                      <a:pt x="21" y="41"/>
                    </a:lnTo>
                    <a:lnTo>
                      <a:pt x="21" y="37"/>
                    </a:lnTo>
                    <a:lnTo>
                      <a:pt x="21" y="32"/>
                    </a:lnTo>
                    <a:lnTo>
                      <a:pt x="21" y="28"/>
                    </a:lnTo>
                    <a:lnTo>
                      <a:pt x="19" y="23"/>
                    </a:lnTo>
                    <a:lnTo>
                      <a:pt x="19" y="19"/>
                    </a:lnTo>
                    <a:lnTo>
                      <a:pt x="18" y="15"/>
                    </a:lnTo>
                    <a:lnTo>
                      <a:pt x="18" y="11"/>
                    </a:lnTo>
                    <a:lnTo>
                      <a:pt x="17" y="8"/>
                    </a:lnTo>
                    <a:lnTo>
                      <a:pt x="17" y="5"/>
                    </a:lnTo>
                    <a:lnTo>
                      <a:pt x="15" y="3"/>
                    </a:lnTo>
                    <a:lnTo>
                      <a:pt x="15" y="1"/>
                    </a:lnTo>
                    <a:lnTo>
                      <a:pt x="11" y="0"/>
                    </a:lnTo>
                    <a:lnTo>
                      <a:pt x="6" y="1"/>
                    </a:lnTo>
                    <a:lnTo>
                      <a:pt x="2" y="3"/>
                    </a:lnTo>
                    <a:lnTo>
                      <a:pt x="0"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03" name="Freeform 103">
                <a:extLst>
                  <a:ext uri="{FF2B5EF4-FFF2-40B4-BE49-F238E27FC236}">
                    <a16:creationId xmlns:a16="http://schemas.microsoft.com/office/drawing/2014/main" id="{371476F0-07D3-4189-BE38-CB4442376431}"/>
                  </a:ext>
                </a:extLst>
              </p:cNvPr>
              <p:cNvSpPr>
                <a:spLocks/>
              </p:cNvSpPr>
              <p:nvPr/>
            </p:nvSpPr>
            <p:spPr bwMode="auto">
              <a:xfrm>
                <a:off x="2842" y="1230"/>
                <a:ext cx="59" cy="60"/>
              </a:xfrm>
              <a:custGeom>
                <a:avLst/>
                <a:gdLst>
                  <a:gd name="T0" fmla="*/ 112 w 47"/>
                  <a:gd name="T1" fmla="*/ 2 h 46"/>
                  <a:gd name="T2" fmla="*/ 99 w 47"/>
                  <a:gd name="T3" fmla="*/ 3 h 46"/>
                  <a:gd name="T4" fmla="*/ 90 w 47"/>
                  <a:gd name="T5" fmla="*/ 18 h 46"/>
                  <a:gd name="T6" fmla="*/ 87 w 47"/>
                  <a:gd name="T7" fmla="*/ 20 h 46"/>
                  <a:gd name="T8" fmla="*/ 77 w 47"/>
                  <a:gd name="T9" fmla="*/ 33 h 46"/>
                  <a:gd name="T10" fmla="*/ 67 w 47"/>
                  <a:gd name="T11" fmla="*/ 42 h 46"/>
                  <a:gd name="T12" fmla="*/ 53 w 47"/>
                  <a:gd name="T13" fmla="*/ 47 h 46"/>
                  <a:gd name="T14" fmla="*/ 43 w 47"/>
                  <a:gd name="T15" fmla="*/ 60 h 46"/>
                  <a:gd name="T16" fmla="*/ 37 w 47"/>
                  <a:gd name="T17" fmla="*/ 75 h 46"/>
                  <a:gd name="T18" fmla="*/ 23 w 47"/>
                  <a:gd name="T19" fmla="*/ 85 h 46"/>
                  <a:gd name="T20" fmla="*/ 20 w 47"/>
                  <a:gd name="T21" fmla="*/ 96 h 46"/>
                  <a:gd name="T22" fmla="*/ 14 w 47"/>
                  <a:gd name="T23" fmla="*/ 101 h 46"/>
                  <a:gd name="T24" fmla="*/ 2 w 47"/>
                  <a:gd name="T25" fmla="*/ 110 h 46"/>
                  <a:gd name="T26" fmla="*/ 0 w 47"/>
                  <a:gd name="T27" fmla="*/ 125 h 46"/>
                  <a:gd name="T28" fmla="*/ 0 w 47"/>
                  <a:gd name="T29" fmla="*/ 140 h 46"/>
                  <a:gd name="T30" fmla="*/ 3 w 47"/>
                  <a:gd name="T31" fmla="*/ 140 h 46"/>
                  <a:gd name="T32" fmla="*/ 29 w 47"/>
                  <a:gd name="T33" fmla="*/ 129 h 46"/>
                  <a:gd name="T34" fmla="*/ 37 w 47"/>
                  <a:gd name="T35" fmla="*/ 125 h 46"/>
                  <a:gd name="T36" fmla="*/ 47 w 47"/>
                  <a:gd name="T37" fmla="*/ 118 h 46"/>
                  <a:gd name="T38" fmla="*/ 60 w 47"/>
                  <a:gd name="T39" fmla="*/ 110 h 46"/>
                  <a:gd name="T40" fmla="*/ 77 w 47"/>
                  <a:gd name="T41" fmla="*/ 97 h 46"/>
                  <a:gd name="T42" fmla="*/ 87 w 47"/>
                  <a:gd name="T43" fmla="*/ 89 h 46"/>
                  <a:gd name="T44" fmla="*/ 98 w 47"/>
                  <a:gd name="T45" fmla="*/ 77 h 46"/>
                  <a:gd name="T46" fmla="*/ 111 w 47"/>
                  <a:gd name="T47" fmla="*/ 67 h 46"/>
                  <a:gd name="T48" fmla="*/ 123 w 47"/>
                  <a:gd name="T49" fmla="*/ 58 h 46"/>
                  <a:gd name="T50" fmla="*/ 125 w 47"/>
                  <a:gd name="T51" fmla="*/ 47 h 46"/>
                  <a:gd name="T52" fmla="*/ 132 w 47"/>
                  <a:gd name="T53" fmla="*/ 37 h 46"/>
                  <a:gd name="T54" fmla="*/ 139 w 47"/>
                  <a:gd name="T55" fmla="*/ 33 h 46"/>
                  <a:gd name="T56" fmla="*/ 141 w 47"/>
                  <a:gd name="T57" fmla="*/ 29 h 46"/>
                  <a:gd name="T58" fmla="*/ 139 w 47"/>
                  <a:gd name="T59" fmla="*/ 18 h 46"/>
                  <a:gd name="T60" fmla="*/ 132 w 47"/>
                  <a:gd name="T61" fmla="*/ 3 h 46"/>
                  <a:gd name="T62" fmla="*/ 125 w 47"/>
                  <a:gd name="T63" fmla="*/ 2 h 46"/>
                  <a:gd name="T64" fmla="*/ 125 w 47"/>
                  <a:gd name="T65" fmla="*/ 2 h 46"/>
                  <a:gd name="T66" fmla="*/ 112 w 47"/>
                  <a:gd name="T67" fmla="*/ 0 h 46"/>
                  <a:gd name="T68" fmla="*/ 112 w 47"/>
                  <a:gd name="T69" fmla="*/ 2 h 46"/>
                  <a:gd name="T70" fmla="*/ 112 w 47"/>
                  <a:gd name="T71" fmla="*/ 2 h 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
                  <a:gd name="T109" fmla="*/ 0 h 46"/>
                  <a:gd name="T110" fmla="*/ 47 w 47"/>
                  <a:gd name="T111" fmla="*/ 46 h 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 h="46">
                    <a:moveTo>
                      <a:pt x="38" y="2"/>
                    </a:moveTo>
                    <a:lnTo>
                      <a:pt x="34" y="3"/>
                    </a:lnTo>
                    <a:lnTo>
                      <a:pt x="31" y="6"/>
                    </a:lnTo>
                    <a:lnTo>
                      <a:pt x="29" y="7"/>
                    </a:lnTo>
                    <a:lnTo>
                      <a:pt x="26" y="11"/>
                    </a:lnTo>
                    <a:lnTo>
                      <a:pt x="22" y="14"/>
                    </a:lnTo>
                    <a:lnTo>
                      <a:pt x="18" y="16"/>
                    </a:lnTo>
                    <a:lnTo>
                      <a:pt x="15" y="20"/>
                    </a:lnTo>
                    <a:lnTo>
                      <a:pt x="12" y="24"/>
                    </a:lnTo>
                    <a:lnTo>
                      <a:pt x="8" y="27"/>
                    </a:lnTo>
                    <a:lnTo>
                      <a:pt x="7" y="31"/>
                    </a:lnTo>
                    <a:lnTo>
                      <a:pt x="4" y="34"/>
                    </a:lnTo>
                    <a:lnTo>
                      <a:pt x="2" y="36"/>
                    </a:lnTo>
                    <a:lnTo>
                      <a:pt x="0" y="42"/>
                    </a:lnTo>
                    <a:lnTo>
                      <a:pt x="0" y="46"/>
                    </a:lnTo>
                    <a:lnTo>
                      <a:pt x="3" y="46"/>
                    </a:lnTo>
                    <a:lnTo>
                      <a:pt x="10" y="43"/>
                    </a:lnTo>
                    <a:lnTo>
                      <a:pt x="12" y="42"/>
                    </a:lnTo>
                    <a:lnTo>
                      <a:pt x="16" y="39"/>
                    </a:lnTo>
                    <a:lnTo>
                      <a:pt x="20" y="36"/>
                    </a:lnTo>
                    <a:lnTo>
                      <a:pt x="26" y="32"/>
                    </a:lnTo>
                    <a:lnTo>
                      <a:pt x="29" y="30"/>
                    </a:lnTo>
                    <a:lnTo>
                      <a:pt x="33" y="26"/>
                    </a:lnTo>
                    <a:lnTo>
                      <a:pt x="37" y="22"/>
                    </a:lnTo>
                    <a:lnTo>
                      <a:pt x="41" y="19"/>
                    </a:lnTo>
                    <a:lnTo>
                      <a:pt x="42" y="16"/>
                    </a:lnTo>
                    <a:lnTo>
                      <a:pt x="45" y="12"/>
                    </a:lnTo>
                    <a:lnTo>
                      <a:pt x="46" y="11"/>
                    </a:lnTo>
                    <a:lnTo>
                      <a:pt x="47" y="10"/>
                    </a:lnTo>
                    <a:lnTo>
                      <a:pt x="46" y="6"/>
                    </a:lnTo>
                    <a:lnTo>
                      <a:pt x="45" y="3"/>
                    </a:lnTo>
                    <a:lnTo>
                      <a:pt x="42" y="2"/>
                    </a:lnTo>
                    <a:lnTo>
                      <a:pt x="38" y="0"/>
                    </a:lnTo>
                    <a:lnTo>
                      <a:pt x="38"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04" name="Freeform 104">
                <a:extLst>
                  <a:ext uri="{FF2B5EF4-FFF2-40B4-BE49-F238E27FC236}">
                    <a16:creationId xmlns:a16="http://schemas.microsoft.com/office/drawing/2014/main" id="{A531B491-B27C-465D-9C2F-A7F38E3BA527}"/>
                  </a:ext>
                </a:extLst>
              </p:cNvPr>
              <p:cNvSpPr>
                <a:spLocks/>
              </p:cNvSpPr>
              <p:nvPr/>
            </p:nvSpPr>
            <p:spPr bwMode="auto">
              <a:xfrm>
                <a:off x="2783" y="1019"/>
                <a:ext cx="47" cy="45"/>
              </a:xfrm>
              <a:custGeom>
                <a:avLst/>
                <a:gdLst>
                  <a:gd name="T0" fmla="*/ 23 w 47"/>
                  <a:gd name="T1" fmla="*/ 0 h 42"/>
                  <a:gd name="T2" fmla="*/ 26 w 47"/>
                  <a:gd name="T3" fmla="*/ 1 h 42"/>
                  <a:gd name="T4" fmla="*/ 42 w 47"/>
                  <a:gd name="T5" fmla="*/ 15 h 42"/>
                  <a:gd name="T6" fmla="*/ 48 w 47"/>
                  <a:gd name="T7" fmla="*/ 17 h 42"/>
                  <a:gd name="T8" fmla="*/ 61 w 47"/>
                  <a:gd name="T9" fmla="*/ 29 h 42"/>
                  <a:gd name="T10" fmla="*/ 76 w 47"/>
                  <a:gd name="T11" fmla="*/ 40 h 42"/>
                  <a:gd name="T12" fmla="*/ 87 w 47"/>
                  <a:gd name="T13" fmla="*/ 53 h 42"/>
                  <a:gd name="T14" fmla="*/ 98 w 47"/>
                  <a:gd name="T15" fmla="*/ 64 h 42"/>
                  <a:gd name="T16" fmla="*/ 111 w 47"/>
                  <a:gd name="T17" fmla="*/ 70 h 42"/>
                  <a:gd name="T18" fmla="*/ 117 w 47"/>
                  <a:gd name="T19" fmla="*/ 83 h 42"/>
                  <a:gd name="T20" fmla="*/ 129 w 47"/>
                  <a:gd name="T21" fmla="*/ 94 h 42"/>
                  <a:gd name="T22" fmla="*/ 141 w 47"/>
                  <a:gd name="T23" fmla="*/ 112 h 42"/>
                  <a:gd name="T24" fmla="*/ 141 w 47"/>
                  <a:gd name="T25" fmla="*/ 128 h 42"/>
                  <a:gd name="T26" fmla="*/ 132 w 47"/>
                  <a:gd name="T27" fmla="*/ 136 h 42"/>
                  <a:gd name="T28" fmla="*/ 129 w 47"/>
                  <a:gd name="T29" fmla="*/ 139 h 42"/>
                  <a:gd name="T30" fmla="*/ 117 w 47"/>
                  <a:gd name="T31" fmla="*/ 139 h 42"/>
                  <a:gd name="T32" fmla="*/ 111 w 47"/>
                  <a:gd name="T33" fmla="*/ 136 h 42"/>
                  <a:gd name="T34" fmla="*/ 98 w 47"/>
                  <a:gd name="T35" fmla="*/ 128 h 42"/>
                  <a:gd name="T36" fmla="*/ 87 w 47"/>
                  <a:gd name="T37" fmla="*/ 125 h 42"/>
                  <a:gd name="T38" fmla="*/ 76 w 47"/>
                  <a:gd name="T39" fmla="*/ 119 h 42"/>
                  <a:gd name="T40" fmla="*/ 61 w 47"/>
                  <a:gd name="T41" fmla="*/ 112 h 42"/>
                  <a:gd name="T42" fmla="*/ 48 w 47"/>
                  <a:gd name="T43" fmla="*/ 104 h 42"/>
                  <a:gd name="T44" fmla="*/ 38 w 47"/>
                  <a:gd name="T45" fmla="*/ 91 h 42"/>
                  <a:gd name="T46" fmla="*/ 26 w 47"/>
                  <a:gd name="T47" fmla="*/ 80 h 42"/>
                  <a:gd name="T48" fmla="*/ 18 w 47"/>
                  <a:gd name="T49" fmla="*/ 70 h 42"/>
                  <a:gd name="T50" fmla="*/ 1 w 47"/>
                  <a:gd name="T51" fmla="*/ 53 h 42"/>
                  <a:gd name="T52" fmla="*/ 0 w 47"/>
                  <a:gd name="T53" fmla="*/ 43 h 42"/>
                  <a:gd name="T54" fmla="*/ 0 w 47"/>
                  <a:gd name="T55" fmla="*/ 29 h 42"/>
                  <a:gd name="T56" fmla="*/ 1 w 47"/>
                  <a:gd name="T57" fmla="*/ 22 h 42"/>
                  <a:gd name="T58" fmla="*/ 2 w 47"/>
                  <a:gd name="T59" fmla="*/ 15 h 42"/>
                  <a:gd name="T60" fmla="*/ 14 w 47"/>
                  <a:gd name="T61" fmla="*/ 3 h 42"/>
                  <a:gd name="T62" fmla="*/ 18 w 47"/>
                  <a:gd name="T63" fmla="*/ 0 h 42"/>
                  <a:gd name="T64" fmla="*/ 23 w 47"/>
                  <a:gd name="T65" fmla="*/ 0 h 42"/>
                  <a:gd name="T66" fmla="*/ 23 w 47"/>
                  <a:gd name="T67" fmla="*/ 0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42"/>
                  <a:gd name="T104" fmla="*/ 47 w 47"/>
                  <a:gd name="T105" fmla="*/ 42 h 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42">
                    <a:moveTo>
                      <a:pt x="8" y="0"/>
                    </a:moveTo>
                    <a:lnTo>
                      <a:pt x="9" y="1"/>
                    </a:lnTo>
                    <a:lnTo>
                      <a:pt x="14" y="4"/>
                    </a:lnTo>
                    <a:lnTo>
                      <a:pt x="17" y="5"/>
                    </a:lnTo>
                    <a:lnTo>
                      <a:pt x="21" y="9"/>
                    </a:lnTo>
                    <a:lnTo>
                      <a:pt x="25" y="12"/>
                    </a:lnTo>
                    <a:lnTo>
                      <a:pt x="29" y="16"/>
                    </a:lnTo>
                    <a:lnTo>
                      <a:pt x="33" y="19"/>
                    </a:lnTo>
                    <a:lnTo>
                      <a:pt x="37" y="21"/>
                    </a:lnTo>
                    <a:lnTo>
                      <a:pt x="40" y="25"/>
                    </a:lnTo>
                    <a:lnTo>
                      <a:pt x="44" y="28"/>
                    </a:lnTo>
                    <a:lnTo>
                      <a:pt x="47" y="34"/>
                    </a:lnTo>
                    <a:lnTo>
                      <a:pt x="47" y="39"/>
                    </a:lnTo>
                    <a:lnTo>
                      <a:pt x="45" y="40"/>
                    </a:lnTo>
                    <a:lnTo>
                      <a:pt x="44" y="42"/>
                    </a:lnTo>
                    <a:lnTo>
                      <a:pt x="40" y="42"/>
                    </a:lnTo>
                    <a:lnTo>
                      <a:pt x="37" y="40"/>
                    </a:lnTo>
                    <a:lnTo>
                      <a:pt x="33" y="39"/>
                    </a:lnTo>
                    <a:lnTo>
                      <a:pt x="29" y="38"/>
                    </a:lnTo>
                    <a:lnTo>
                      <a:pt x="25" y="35"/>
                    </a:lnTo>
                    <a:lnTo>
                      <a:pt x="21" y="34"/>
                    </a:lnTo>
                    <a:lnTo>
                      <a:pt x="17" y="31"/>
                    </a:lnTo>
                    <a:lnTo>
                      <a:pt x="13" y="27"/>
                    </a:lnTo>
                    <a:lnTo>
                      <a:pt x="9" y="24"/>
                    </a:lnTo>
                    <a:lnTo>
                      <a:pt x="6" y="21"/>
                    </a:lnTo>
                    <a:lnTo>
                      <a:pt x="1" y="16"/>
                    </a:lnTo>
                    <a:lnTo>
                      <a:pt x="0" y="13"/>
                    </a:lnTo>
                    <a:lnTo>
                      <a:pt x="0" y="9"/>
                    </a:lnTo>
                    <a:lnTo>
                      <a:pt x="1" y="7"/>
                    </a:lnTo>
                    <a:lnTo>
                      <a:pt x="2" y="4"/>
                    </a:lnTo>
                    <a:lnTo>
                      <a:pt x="4" y="3"/>
                    </a:lnTo>
                    <a:lnTo>
                      <a:pt x="6" y="0"/>
                    </a:lnTo>
                    <a:lnTo>
                      <a:pt x="8"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05" name="Freeform 105">
                <a:extLst>
                  <a:ext uri="{FF2B5EF4-FFF2-40B4-BE49-F238E27FC236}">
                    <a16:creationId xmlns:a16="http://schemas.microsoft.com/office/drawing/2014/main" id="{D3BD469B-35ED-496A-8235-9E5F200931AB}"/>
                  </a:ext>
                </a:extLst>
              </p:cNvPr>
              <p:cNvSpPr>
                <a:spLocks/>
              </p:cNvSpPr>
              <p:nvPr/>
            </p:nvSpPr>
            <p:spPr bwMode="auto">
              <a:xfrm>
                <a:off x="3007" y="754"/>
                <a:ext cx="35" cy="45"/>
              </a:xfrm>
              <a:custGeom>
                <a:avLst/>
                <a:gdLst>
                  <a:gd name="T0" fmla="*/ 108 w 33"/>
                  <a:gd name="T1" fmla="*/ 0 h 36"/>
                  <a:gd name="T2" fmla="*/ 93 w 33"/>
                  <a:gd name="T3" fmla="*/ 0 h 36"/>
                  <a:gd name="T4" fmla="*/ 78 w 33"/>
                  <a:gd name="T5" fmla="*/ 2 h 36"/>
                  <a:gd name="T6" fmla="*/ 53 w 33"/>
                  <a:gd name="T7" fmla="*/ 16 h 36"/>
                  <a:gd name="T8" fmla="*/ 40 w 33"/>
                  <a:gd name="T9" fmla="*/ 27 h 36"/>
                  <a:gd name="T10" fmla="*/ 21 w 33"/>
                  <a:gd name="T11" fmla="*/ 46 h 36"/>
                  <a:gd name="T12" fmla="*/ 3 w 33"/>
                  <a:gd name="T13" fmla="*/ 63 h 36"/>
                  <a:gd name="T14" fmla="*/ 0 w 33"/>
                  <a:gd name="T15" fmla="*/ 78 h 36"/>
                  <a:gd name="T16" fmla="*/ 3 w 33"/>
                  <a:gd name="T17" fmla="*/ 90 h 36"/>
                  <a:gd name="T18" fmla="*/ 21 w 33"/>
                  <a:gd name="T19" fmla="*/ 91 h 36"/>
                  <a:gd name="T20" fmla="*/ 40 w 33"/>
                  <a:gd name="T21" fmla="*/ 88 h 36"/>
                  <a:gd name="T22" fmla="*/ 61 w 33"/>
                  <a:gd name="T23" fmla="*/ 78 h 36"/>
                  <a:gd name="T24" fmla="*/ 81 w 33"/>
                  <a:gd name="T25" fmla="*/ 60 h 36"/>
                  <a:gd name="T26" fmla="*/ 93 w 33"/>
                  <a:gd name="T27" fmla="*/ 51 h 36"/>
                  <a:gd name="T28" fmla="*/ 94 w 33"/>
                  <a:gd name="T29" fmla="*/ 41 h 36"/>
                  <a:gd name="T30" fmla="*/ 107 w 33"/>
                  <a:gd name="T31" fmla="*/ 30 h 36"/>
                  <a:gd name="T32" fmla="*/ 108 w 33"/>
                  <a:gd name="T33" fmla="*/ 24 h 36"/>
                  <a:gd name="T34" fmla="*/ 120 w 33"/>
                  <a:gd name="T35" fmla="*/ 3 h 36"/>
                  <a:gd name="T36" fmla="*/ 108 w 33"/>
                  <a:gd name="T37" fmla="*/ 0 h 36"/>
                  <a:gd name="T38" fmla="*/ 108 w 33"/>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36"/>
                  <a:gd name="T62" fmla="*/ 33 w 33"/>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36">
                    <a:moveTo>
                      <a:pt x="31" y="0"/>
                    </a:moveTo>
                    <a:lnTo>
                      <a:pt x="26" y="0"/>
                    </a:lnTo>
                    <a:lnTo>
                      <a:pt x="22" y="2"/>
                    </a:lnTo>
                    <a:lnTo>
                      <a:pt x="15" y="6"/>
                    </a:lnTo>
                    <a:lnTo>
                      <a:pt x="11" y="11"/>
                    </a:lnTo>
                    <a:lnTo>
                      <a:pt x="6" y="18"/>
                    </a:lnTo>
                    <a:lnTo>
                      <a:pt x="3" y="24"/>
                    </a:lnTo>
                    <a:lnTo>
                      <a:pt x="0" y="30"/>
                    </a:lnTo>
                    <a:lnTo>
                      <a:pt x="3" y="35"/>
                    </a:lnTo>
                    <a:lnTo>
                      <a:pt x="6" y="36"/>
                    </a:lnTo>
                    <a:lnTo>
                      <a:pt x="11" y="34"/>
                    </a:lnTo>
                    <a:lnTo>
                      <a:pt x="17" y="30"/>
                    </a:lnTo>
                    <a:lnTo>
                      <a:pt x="23" y="23"/>
                    </a:lnTo>
                    <a:lnTo>
                      <a:pt x="26" y="20"/>
                    </a:lnTo>
                    <a:lnTo>
                      <a:pt x="27" y="16"/>
                    </a:lnTo>
                    <a:lnTo>
                      <a:pt x="30" y="12"/>
                    </a:lnTo>
                    <a:lnTo>
                      <a:pt x="31" y="10"/>
                    </a:lnTo>
                    <a:lnTo>
                      <a:pt x="33" y="3"/>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06" name="Freeform 106">
                <a:extLst>
                  <a:ext uri="{FF2B5EF4-FFF2-40B4-BE49-F238E27FC236}">
                    <a16:creationId xmlns:a16="http://schemas.microsoft.com/office/drawing/2014/main" id="{C731E68E-E30B-4C24-B5A9-29DFD5C256E8}"/>
                  </a:ext>
                </a:extLst>
              </p:cNvPr>
              <p:cNvSpPr>
                <a:spLocks/>
              </p:cNvSpPr>
              <p:nvPr/>
            </p:nvSpPr>
            <p:spPr bwMode="auto">
              <a:xfrm>
                <a:off x="3479" y="905"/>
                <a:ext cx="24" cy="45"/>
              </a:xfrm>
              <a:custGeom>
                <a:avLst/>
                <a:gdLst>
                  <a:gd name="T0" fmla="*/ 95 w 37"/>
                  <a:gd name="T1" fmla="*/ 2 h 44"/>
                  <a:gd name="T2" fmla="*/ 74 w 37"/>
                  <a:gd name="T3" fmla="*/ 3 h 44"/>
                  <a:gd name="T4" fmla="*/ 53 w 37"/>
                  <a:gd name="T5" fmla="*/ 20 h 44"/>
                  <a:gd name="T6" fmla="*/ 44 w 37"/>
                  <a:gd name="T7" fmla="*/ 28 h 44"/>
                  <a:gd name="T8" fmla="*/ 34 w 37"/>
                  <a:gd name="T9" fmla="*/ 40 h 44"/>
                  <a:gd name="T10" fmla="*/ 26 w 37"/>
                  <a:gd name="T11" fmla="*/ 50 h 44"/>
                  <a:gd name="T12" fmla="*/ 20 w 37"/>
                  <a:gd name="T13" fmla="*/ 62 h 44"/>
                  <a:gd name="T14" fmla="*/ 16 w 37"/>
                  <a:gd name="T15" fmla="*/ 69 h 44"/>
                  <a:gd name="T16" fmla="*/ 3 w 37"/>
                  <a:gd name="T17" fmla="*/ 78 h 44"/>
                  <a:gd name="T18" fmla="*/ 2 w 37"/>
                  <a:gd name="T19" fmla="*/ 86 h 44"/>
                  <a:gd name="T20" fmla="*/ 2 w 37"/>
                  <a:gd name="T21" fmla="*/ 96 h 44"/>
                  <a:gd name="T22" fmla="*/ 0 w 37"/>
                  <a:gd name="T23" fmla="*/ 110 h 44"/>
                  <a:gd name="T24" fmla="*/ 3 w 37"/>
                  <a:gd name="T25" fmla="*/ 118 h 44"/>
                  <a:gd name="T26" fmla="*/ 18 w 37"/>
                  <a:gd name="T27" fmla="*/ 110 h 44"/>
                  <a:gd name="T28" fmla="*/ 34 w 37"/>
                  <a:gd name="T29" fmla="*/ 101 h 44"/>
                  <a:gd name="T30" fmla="*/ 44 w 37"/>
                  <a:gd name="T31" fmla="*/ 96 h 44"/>
                  <a:gd name="T32" fmla="*/ 53 w 37"/>
                  <a:gd name="T33" fmla="*/ 86 h 44"/>
                  <a:gd name="T34" fmla="*/ 60 w 37"/>
                  <a:gd name="T35" fmla="*/ 78 h 44"/>
                  <a:gd name="T36" fmla="*/ 74 w 37"/>
                  <a:gd name="T37" fmla="*/ 69 h 44"/>
                  <a:gd name="T38" fmla="*/ 84 w 37"/>
                  <a:gd name="T39" fmla="*/ 59 h 44"/>
                  <a:gd name="T40" fmla="*/ 89 w 37"/>
                  <a:gd name="T41" fmla="*/ 50 h 44"/>
                  <a:gd name="T42" fmla="*/ 96 w 37"/>
                  <a:gd name="T43" fmla="*/ 40 h 44"/>
                  <a:gd name="T44" fmla="*/ 101 w 37"/>
                  <a:gd name="T45" fmla="*/ 31 h 44"/>
                  <a:gd name="T46" fmla="*/ 109 w 37"/>
                  <a:gd name="T47" fmla="*/ 18 h 44"/>
                  <a:gd name="T48" fmla="*/ 115 w 37"/>
                  <a:gd name="T49" fmla="*/ 16 h 44"/>
                  <a:gd name="T50" fmla="*/ 108 w 37"/>
                  <a:gd name="T51" fmla="*/ 2 h 44"/>
                  <a:gd name="T52" fmla="*/ 101 w 37"/>
                  <a:gd name="T53" fmla="*/ 2 h 44"/>
                  <a:gd name="T54" fmla="*/ 95 w 37"/>
                  <a:gd name="T55" fmla="*/ 0 h 44"/>
                  <a:gd name="T56" fmla="*/ 95 w 37"/>
                  <a:gd name="T57" fmla="*/ 2 h 44"/>
                  <a:gd name="T58" fmla="*/ 95 w 37"/>
                  <a:gd name="T59" fmla="*/ 2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44"/>
                  <a:gd name="T92" fmla="*/ 37 w 37"/>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44">
                    <a:moveTo>
                      <a:pt x="30" y="2"/>
                    </a:moveTo>
                    <a:lnTo>
                      <a:pt x="23" y="3"/>
                    </a:lnTo>
                    <a:lnTo>
                      <a:pt x="17" y="8"/>
                    </a:lnTo>
                    <a:lnTo>
                      <a:pt x="14" y="11"/>
                    </a:lnTo>
                    <a:lnTo>
                      <a:pt x="11" y="15"/>
                    </a:lnTo>
                    <a:lnTo>
                      <a:pt x="9" y="19"/>
                    </a:lnTo>
                    <a:lnTo>
                      <a:pt x="7" y="23"/>
                    </a:lnTo>
                    <a:lnTo>
                      <a:pt x="5" y="26"/>
                    </a:lnTo>
                    <a:lnTo>
                      <a:pt x="3" y="30"/>
                    </a:lnTo>
                    <a:lnTo>
                      <a:pt x="2" y="32"/>
                    </a:lnTo>
                    <a:lnTo>
                      <a:pt x="2" y="36"/>
                    </a:lnTo>
                    <a:lnTo>
                      <a:pt x="0" y="42"/>
                    </a:lnTo>
                    <a:lnTo>
                      <a:pt x="3" y="44"/>
                    </a:lnTo>
                    <a:lnTo>
                      <a:pt x="6" y="42"/>
                    </a:lnTo>
                    <a:lnTo>
                      <a:pt x="11" y="39"/>
                    </a:lnTo>
                    <a:lnTo>
                      <a:pt x="14" y="36"/>
                    </a:lnTo>
                    <a:lnTo>
                      <a:pt x="17" y="32"/>
                    </a:lnTo>
                    <a:lnTo>
                      <a:pt x="19" y="30"/>
                    </a:lnTo>
                    <a:lnTo>
                      <a:pt x="23" y="26"/>
                    </a:lnTo>
                    <a:lnTo>
                      <a:pt x="26" y="22"/>
                    </a:lnTo>
                    <a:lnTo>
                      <a:pt x="29" y="19"/>
                    </a:lnTo>
                    <a:lnTo>
                      <a:pt x="31" y="15"/>
                    </a:lnTo>
                    <a:lnTo>
                      <a:pt x="33" y="12"/>
                    </a:lnTo>
                    <a:lnTo>
                      <a:pt x="35" y="7"/>
                    </a:lnTo>
                    <a:lnTo>
                      <a:pt x="37" y="6"/>
                    </a:lnTo>
                    <a:lnTo>
                      <a:pt x="34" y="2"/>
                    </a:lnTo>
                    <a:lnTo>
                      <a:pt x="33" y="2"/>
                    </a:lnTo>
                    <a:lnTo>
                      <a:pt x="30" y="0"/>
                    </a:lnTo>
                    <a:lnTo>
                      <a:pt x="30"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07" name="Freeform 107">
                <a:extLst>
                  <a:ext uri="{FF2B5EF4-FFF2-40B4-BE49-F238E27FC236}">
                    <a16:creationId xmlns:a16="http://schemas.microsoft.com/office/drawing/2014/main" id="{AF1F5950-27B6-4ECB-81DE-0F78756183CB}"/>
                  </a:ext>
                </a:extLst>
              </p:cNvPr>
              <p:cNvSpPr>
                <a:spLocks/>
              </p:cNvSpPr>
              <p:nvPr/>
            </p:nvSpPr>
            <p:spPr bwMode="auto">
              <a:xfrm>
                <a:off x="3562" y="1117"/>
                <a:ext cx="130" cy="559"/>
              </a:xfrm>
              <a:custGeom>
                <a:avLst/>
                <a:gdLst>
                  <a:gd name="T0" fmla="*/ 0 w 239"/>
                  <a:gd name="T1" fmla="*/ 26803 h 341"/>
                  <a:gd name="T2" fmla="*/ 0 w 239"/>
                  <a:gd name="T3" fmla="*/ 24671 h 341"/>
                  <a:gd name="T4" fmla="*/ 1 w 239"/>
                  <a:gd name="T5" fmla="*/ 23151 h 341"/>
                  <a:gd name="T6" fmla="*/ 1 w 239"/>
                  <a:gd name="T7" fmla="*/ 21681 h 341"/>
                  <a:gd name="T8" fmla="*/ 1 w 239"/>
                  <a:gd name="T9" fmla="*/ 20230 h 341"/>
                  <a:gd name="T10" fmla="*/ 1 w 239"/>
                  <a:gd name="T11" fmla="*/ 18709 h 341"/>
                  <a:gd name="T12" fmla="*/ 1 w 239"/>
                  <a:gd name="T13" fmla="*/ 17385 h 341"/>
                  <a:gd name="T14" fmla="*/ 1 w 239"/>
                  <a:gd name="T15" fmla="*/ 15825 h 341"/>
                  <a:gd name="T16" fmla="*/ 1 w 239"/>
                  <a:gd name="T17" fmla="*/ 14095 h 341"/>
                  <a:gd name="T18" fmla="*/ 1 w 239"/>
                  <a:gd name="T19" fmla="*/ 12151 h 341"/>
                  <a:gd name="T20" fmla="*/ 1 w 239"/>
                  <a:gd name="T21" fmla="*/ 10184 h 341"/>
                  <a:gd name="T22" fmla="*/ 1 w 239"/>
                  <a:gd name="T23" fmla="*/ 8629 h 341"/>
                  <a:gd name="T24" fmla="*/ 1 w 239"/>
                  <a:gd name="T25" fmla="*/ 7195 h 341"/>
                  <a:gd name="T26" fmla="*/ 1 w 239"/>
                  <a:gd name="T27" fmla="*/ 5616 h 341"/>
                  <a:gd name="T28" fmla="*/ 1 w 239"/>
                  <a:gd name="T29" fmla="*/ 4224 h 341"/>
                  <a:gd name="T30" fmla="*/ 1 w 239"/>
                  <a:gd name="T31" fmla="*/ 2148 h 341"/>
                  <a:gd name="T32" fmla="*/ 1 w 239"/>
                  <a:gd name="T33" fmla="*/ 397 h 341"/>
                  <a:gd name="T34" fmla="*/ 1 w 239"/>
                  <a:gd name="T35" fmla="*/ 91 h 341"/>
                  <a:gd name="T36" fmla="*/ 1 w 239"/>
                  <a:gd name="T37" fmla="*/ 149 h 341"/>
                  <a:gd name="T38" fmla="*/ 1 w 239"/>
                  <a:gd name="T39" fmla="*/ 336 h 341"/>
                  <a:gd name="T40" fmla="*/ 1 w 239"/>
                  <a:gd name="T41" fmla="*/ 493 h 341"/>
                  <a:gd name="T42" fmla="*/ 1 w 239"/>
                  <a:gd name="T43" fmla="*/ 776 h 341"/>
                  <a:gd name="T44" fmla="*/ 1 w 239"/>
                  <a:gd name="T45" fmla="*/ 1024 h 341"/>
                  <a:gd name="T46" fmla="*/ 1 w 239"/>
                  <a:gd name="T47" fmla="*/ 1315 h 341"/>
                  <a:gd name="T48" fmla="*/ 1 w 239"/>
                  <a:gd name="T49" fmla="*/ 1465 h 341"/>
                  <a:gd name="T50" fmla="*/ 1 w 239"/>
                  <a:gd name="T51" fmla="*/ 1823 h 341"/>
                  <a:gd name="T52" fmla="*/ 1 w 239"/>
                  <a:gd name="T53" fmla="*/ 2071 h 341"/>
                  <a:gd name="T54" fmla="*/ 2 w 239"/>
                  <a:gd name="T55" fmla="*/ 2641 h 341"/>
                  <a:gd name="T56" fmla="*/ 2 w 239"/>
                  <a:gd name="T57" fmla="*/ 3665 h 341"/>
                  <a:gd name="T58" fmla="*/ 2 w 239"/>
                  <a:gd name="T59" fmla="*/ 5338 h 341"/>
                  <a:gd name="T60" fmla="*/ 2 w 239"/>
                  <a:gd name="T61" fmla="*/ 7347 h 341"/>
                  <a:gd name="T62" fmla="*/ 2 w 239"/>
                  <a:gd name="T63" fmla="*/ 9837 h 341"/>
                  <a:gd name="T64" fmla="*/ 2 w 239"/>
                  <a:gd name="T65" fmla="*/ 12501 h 341"/>
                  <a:gd name="T66" fmla="*/ 2 w 239"/>
                  <a:gd name="T67" fmla="*/ 15441 h 341"/>
                  <a:gd name="T68" fmla="*/ 2 w 239"/>
                  <a:gd name="T69" fmla="*/ 18317 h 341"/>
                  <a:gd name="T70" fmla="*/ 2 w 239"/>
                  <a:gd name="T71" fmla="*/ 20950 h 341"/>
                  <a:gd name="T72" fmla="*/ 2 w 239"/>
                  <a:gd name="T73" fmla="*/ 23365 h 341"/>
                  <a:gd name="T74" fmla="*/ 2 w 239"/>
                  <a:gd name="T75" fmla="*/ 25374 h 341"/>
                  <a:gd name="T76" fmla="*/ 2 w 239"/>
                  <a:gd name="T77" fmla="*/ 26894 h 341"/>
                  <a:gd name="T78" fmla="*/ 1 w 239"/>
                  <a:gd name="T79" fmla="*/ 3538 h 341"/>
                  <a:gd name="T80" fmla="*/ 1 w 239"/>
                  <a:gd name="T81" fmla="*/ 2586 h 341"/>
                  <a:gd name="T82" fmla="*/ 1 w 239"/>
                  <a:gd name="T83" fmla="*/ 4554 h 341"/>
                  <a:gd name="T84" fmla="*/ 1 w 239"/>
                  <a:gd name="T85" fmla="*/ 6235 h 341"/>
                  <a:gd name="T86" fmla="*/ 1 w 239"/>
                  <a:gd name="T87" fmla="*/ 7595 h 341"/>
                  <a:gd name="T88" fmla="*/ 1 w 239"/>
                  <a:gd name="T89" fmla="*/ 9116 h 341"/>
                  <a:gd name="T90" fmla="*/ 1 w 239"/>
                  <a:gd name="T91" fmla="*/ 10429 h 341"/>
                  <a:gd name="T92" fmla="*/ 1 w 239"/>
                  <a:gd name="T93" fmla="*/ 11846 h 341"/>
                  <a:gd name="T94" fmla="*/ 1 w 239"/>
                  <a:gd name="T95" fmla="*/ 14095 h 341"/>
                  <a:gd name="T96" fmla="*/ 1 w 239"/>
                  <a:gd name="T97" fmla="*/ 15712 h 341"/>
                  <a:gd name="T98" fmla="*/ 1 w 239"/>
                  <a:gd name="T99" fmla="*/ 17746 h 341"/>
                  <a:gd name="T100" fmla="*/ 1 w 239"/>
                  <a:gd name="T101" fmla="*/ 19848 h 341"/>
                  <a:gd name="T102" fmla="*/ 1 w 239"/>
                  <a:gd name="T103" fmla="*/ 21293 h 341"/>
                  <a:gd name="T104" fmla="*/ 1 w 239"/>
                  <a:gd name="T105" fmla="*/ 22724 h 341"/>
                  <a:gd name="T106" fmla="*/ 1 w 239"/>
                  <a:gd name="T107" fmla="*/ 25222 h 341"/>
                  <a:gd name="T108" fmla="*/ 1 w 239"/>
                  <a:gd name="T109" fmla="*/ 27219 h 341"/>
                  <a:gd name="T110" fmla="*/ 0 w 239"/>
                  <a:gd name="T111" fmla="*/ 27863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9"/>
                  <a:gd name="T169" fmla="*/ 0 h 341"/>
                  <a:gd name="T170" fmla="*/ 239 w 239"/>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9" h="341">
                    <a:moveTo>
                      <a:pt x="0" y="337"/>
                    </a:moveTo>
                    <a:lnTo>
                      <a:pt x="0" y="336"/>
                    </a:lnTo>
                    <a:lnTo>
                      <a:pt x="0" y="331"/>
                    </a:lnTo>
                    <a:lnTo>
                      <a:pt x="0" y="328"/>
                    </a:lnTo>
                    <a:lnTo>
                      <a:pt x="0" y="324"/>
                    </a:lnTo>
                    <a:lnTo>
                      <a:pt x="0" y="320"/>
                    </a:lnTo>
                    <a:lnTo>
                      <a:pt x="0" y="316"/>
                    </a:lnTo>
                    <a:lnTo>
                      <a:pt x="0" y="311"/>
                    </a:lnTo>
                    <a:lnTo>
                      <a:pt x="0" y="305"/>
                    </a:lnTo>
                    <a:lnTo>
                      <a:pt x="0" y="298"/>
                    </a:lnTo>
                    <a:lnTo>
                      <a:pt x="0" y="293"/>
                    </a:lnTo>
                    <a:lnTo>
                      <a:pt x="0" y="289"/>
                    </a:lnTo>
                    <a:lnTo>
                      <a:pt x="0" y="286"/>
                    </a:lnTo>
                    <a:lnTo>
                      <a:pt x="0" y="282"/>
                    </a:lnTo>
                    <a:lnTo>
                      <a:pt x="1" y="280"/>
                    </a:lnTo>
                    <a:lnTo>
                      <a:pt x="1" y="276"/>
                    </a:lnTo>
                    <a:lnTo>
                      <a:pt x="1" y="273"/>
                    </a:lnTo>
                    <a:lnTo>
                      <a:pt x="1" y="269"/>
                    </a:lnTo>
                    <a:lnTo>
                      <a:pt x="1" y="266"/>
                    </a:lnTo>
                    <a:lnTo>
                      <a:pt x="1" y="262"/>
                    </a:lnTo>
                    <a:lnTo>
                      <a:pt x="1" y="258"/>
                    </a:lnTo>
                    <a:lnTo>
                      <a:pt x="1" y="254"/>
                    </a:lnTo>
                    <a:lnTo>
                      <a:pt x="1" y="252"/>
                    </a:lnTo>
                    <a:lnTo>
                      <a:pt x="1" y="248"/>
                    </a:lnTo>
                    <a:lnTo>
                      <a:pt x="1" y="244"/>
                    </a:lnTo>
                    <a:lnTo>
                      <a:pt x="1" y="241"/>
                    </a:lnTo>
                    <a:lnTo>
                      <a:pt x="1" y="237"/>
                    </a:lnTo>
                    <a:lnTo>
                      <a:pt x="1" y="233"/>
                    </a:lnTo>
                    <a:lnTo>
                      <a:pt x="1" y="230"/>
                    </a:lnTo>
                    <a:lnTo>
                      <a:pt x="1" y="226"/>
                    </a:lnTo>
                    <a:lnTo>
                      <a:pt x="1" y="222"/>
                    </a:lnTo>
                    <a:lnTo>
                      <a:pt x="1" y="219"/>
                    </a:lnTo>
                    <a:lnTo>
                      <a:pt x="1" y="215"/>
                    </a:lnTo>
                    <a:lnTo>
                      <a:pt x="1" y="213"/>
                    </a:lnTo>
                    <a:lnTo>
                      <a:pt x="3" y="210"/>
                    </a:lnTo>
                    <a:lnTo>
                      <a:pt x="3" y="206"/>
                    </a:lnTo>
                    <a:lnTo>
                      <a:pt x="3" y="202"/>
                    </a:lnTo>
                    <a:lnTo>
                      <a:pt x="3" y="199"/>
                    </a:lnTo>
                    <a:lnTo>
                      <a:pt x="3" y="197"/>
                    </a:lnTo>
                    <a:lnTo>
                      <a:pt x="3" y="191"/>
                    </a:lnTo>
                    <a:lnTo>
                      <a:pt x="3" y="186"/>
                    </a:lnTo>
                    <a:lnTo>
                      <a:pt x="3" y="181"/>
                    </a:lnTo>
                    <a:lnTo>
                      <a:pt x="3" y="177"/>
                    </a:lnTo>
                    <a:lnTo>
                      <a:pt x="3" y="173"/>
                    </a:lnTo>
                    <a:lnTo>
                      <a:pt x="3" y="170"/>
                    </a:lnTo>
                    <a:lnTo>
                      <a:pt x="3" y="166"/>
                    </a:lnTo>
                    <a:lnTo>
                      <a:pt x="3" y="162"/>
                    </a:lnTo>
                    <a:lnTo>
                      <a:pt x="3" y="158"/>
                    </a:lnTo>
                    <a:lnTo>
                      <a:pt x="3" y="152"/>
                    </a:lnTo>
                    <a:lnTo>
                      <a:pt x="3" y="147"/>
                    </a:lnTo>
                    <a:lnTo>
                      <a:pt x="3" y="142"/>
                    </a:lnTo>
                    <a:lnTo>
                      <a:pt x="3" y="135"/>
                    </a:lnTo>
                    <a:lnTo>
                      <a:pt x="3" y="130"/>
                    </a:lnTo>
                    <a:lnTo>
                      <a:pt x="3" y="126"/>
                    </a:lnTo>
                    <a:lnTo>
                      <a:pt x="3" y="123"/>
                    </a:lnTo>
                    <a:lnTo>
                      <a:pt x="3" y="119"/>
                    </a:lnTo>
                    <a:lnTo>
                      <a:pt x="3" y="115"/>
                    </a:lnTo>
                    <a:lnTo>
                      <a:pt x="3" y="112"/>
                    </a:lnTo>
                    <a:lnTo>
                      <a:pt x="3" y="108"/>
                    </a:lnTo>
                    <a:lnTo>
                      <a:pt x="3" y="104"/>
                    </a:lnTo>
                    <a:lnTo>
                      <a:pt x="3" y="102"/>
                    </a:lnTo>
                    <a:lnTo>
                      <a:pt x="3" y="98"/>
                    </a:lnTo>
                    <a:lnTo>
                      <a:pt x="3" y="95"/>
                    </a:lnTo>
                    <a:lnTo>
                      <a:pt x="3" y="91"/>
                    </a:lnTo>
                    <a:lnTo>
                      <a:pt x="3" y="87"/>
                    </a:lnTo>
                    <a:lnTo>
                      <a:pt x="3" y="84"/>
                    </a:lnTo>
                    <a:lnTo>
                      <a:pt x="3" y="80"/>
                    </a:lnTo>
                    <a:lnTo>
                      <a:pt x="3" y="76"/>
                    </a:lnTo>
                    <a:lnTo>
                      <a:pt x="3" y="73"/>
                    </a:lnTo>
                    <a:lnTo>
                      <a:pt x="3" y="68"/>
                    </a:lnTo>
                    <a:lnTo>
                      <a:pt x="3" y="65"/>
                    </a:lnTo>
                    <a:lnTo>
                      <a:pt x="3" y="61"/>
                    </a:lnTo>
                    <a:lnTo>
                      <a:pt x="3" y="59"/>
                    </a:lnTo>
                    <a:lnTo>
                      <a:pt x="3" y="55"/>
                    </a:lnTo>
                    <a:lnTo>
                      <a:pt x="3" y="51"/>
                    </a:lnTo>
                    <a:lnTo>
                      <a:pt x="3" y="48"/>
                    </a:lnTo>
                    <a:lnTo>
                      <a:pt x="3" y="44"/>
                    </a:lnTo>
                    <a:lnTo>
                      <a:pt x="3" y="37"/>
                    </a:lnTo>
                    <a:lnTo>
                      <a:pt x="3" y="32"/>
                    </a:lnTo>
                    <a:lnTo>
                      <a:pt x="3" y="26"/>
                    </a:lnTo>
                    <a:lnTo>
                      <a:pt x="3" y="22"/>
                    </a:lnTo>
                    <a:lnTo>
                      <a:pt x="3" y="17"/>
                    </a:lnTo>
                    <a:lnTo>
                      <a:pt x="3" y="12"/>
                    </a:lnTo>
                    <a:lnTo>
                      <a:pt x="3" y="8"/>
                    </a:lnTo>
                    <a:lnTo>
                      <a:pt x="3" y="5"/>
                    </a:lnTo>
                    <a:lnTo>
                      <a:pt x="3" y="1"/>
                    </a:lnTo>
                    <a:lnTo>
                      <a:pt x="3" y="0"/>
                    </a:lnTo>
                    <a:lnTo>
                      <a:pt x="5" y="0"/>
                    </a:lnTo>
                    <a:lnTo>
                      <a:pt x="8" y="0"/>
                    </a:lnTo>
                    <a:lnTo>
                      <a:pt x="12" y="1"/>
                    </a:lnTo>
                    <a:lnTo>
                      <a:pt x="17" y="1"/>
                    </a:lnTo>
                    <a:lnTo>
                      <a:pt x="24" y="1"/>
                    </a:lnTo>
                    <a:lnTo>
                      <a:pt x="27" y="1"/>
                    </a:lnTo>
                    <a:lnTo>
                      <a:pt x="31" y="2"/>
                    </a:lnTo>
                    <a:lnTo>
                      <a:pt x="35" y="2"/>
                    </a:lnTo>
                    <a:lnTo>
                      <a:pt x="39" y="2"/>
                    </a:lnTo>
                    <a:lnTo>
                      <a:pt x="42" y="2"/>
                    </a:lnTo>
                    <a:lnTo>
                      <a:pt x="47" y="2"/>
                    </a:lnTo>
                    <a:lnTo>
                      <a:pt x="51" y="4"/>
                    </a:lnTo>
                    <a:lnTo>
                      <a:pt x="56" y="4"/>
                    </a:lnTo>
                    <a:lnTo>
                      <a:pt x="60" y="4"/>
                    </a:lnTo>
                    <a:lnTo>
                      <a:pt x="66" y="5"/>
                    </a:lnTo>
                    <a:lnTo>
                      <a:pt x="71" y="5"/>
                    </a:lnTo>
                    <a:lnTo>
                      <a:pt x="76" y="6"/>
                    </a:lnTo>
                    <a:lnTo>
                      <a:pt x="80" y="6"/>
                    </a:lnTo>
                    <a:lnTo>
                      <a:pt x="86" y="6"/>
                    </a:lnTo>
                    <a:lnTo>
                      <a:pt x="91" y="6"/>
                    </a:lnTo>
                    <a:lnTo>
                      <a:pt x="97" y="8"/>
                    </a:lnTo>
                    <a:lnTo>
                      <a:pt x="102" y="8"/>
                    </a:lnTo>
                    <a:lnTo>
                      <a:pt x="107" y="9"/>
                    </a:lnTo>
                    <a:lnTo>
                      <a:pt x="113" y="9"/>
                    </a:lnTo>
                    <a:lnTo>
                      <a:pt x="118" y="10"/>
                    </a:lnTo>
                    <a:lnTo>
                      <a:pt x="123" y="10"/>
                    </a:lnTo>
                    <a:lnTo>
                      <a:pt x="129" y="12"/>
                    </a:lnTo>
                    <a:lnTo>
                      <a:pt x="134" y="12"/>
                    </a:lnTo>
                    <a:lnTo>
                      <a:pt x="139" y="12"/>
                    </a:lnTo>
                    <a:lnTo>
                      <a:pt x="145" y="13"/>
                    </a:lnTo>
                    <a:lnTo>
                      <a:pt x="150" y="13"/>
                    </a:lnTo>
                    <a:lnTo>
                      <a:pt x="156" y="14"/>
                    </a:lnTo>
                    <a:lnTo>
                      <a:pt x="161" y="16"/>
                    </a:lnTo>
                    <a:lnTo>
                      <a:pt x="166" y="16"/>
                    </a:lnTo>
                    <a:lnTo>
                      <a:pt x="170" y="17"/>
                    </a:lnTo>
                    <a:lnTo>
                      <a:pt x="176" y="17"/>
                    </a:lnTo>
                    <a:lnTo>
                      <a:pt x="181" y="17"/>
                    </a:lnTo>
                    <a:lnTo>
                      <a:pt x="185" y="18"/>
                    </a:lnTo>
                    <a:lnTo>
                      <a:pt x="189" y="18"/>
                    </a:lnTo>
                    <a:lnTo>
                      <a:pt x="194" y="20"/>
                    </a:lnTo>
                    <a:lnTo>
                      <a:pt x="198" y="21"/>
                    </a:lnTo>
                    <a:lnTo>
                      <a:pt x="202" y="21"/>
                    </a:lnTo>
                    <a:lnTo>
                      <a:pt x="207" y="22"/>
                    </a:lnTo>
                    <a:lnTo>
                      <a:pt x="211" y="22"/>
                    </a:lnTo>
                    <a:lnTo>
                      <a:pt x="213" y="22"/>
                    </a:lnTo>
                    <a:lnTo>
                      <a:pt x="216" y="24"/>
                    </a:lnTo>
                    <a:lnTo>
                      <a:pt x="220" y="24"/>
                    </a:lnTo>
                    <a:lnTo>
                      <a:pt x="223" y="25"/>
                    </a:lnTo>
                    <a:lnTo>
                      <a:pt x="225" y="26"/>
                    </a:lnTo>
                    <a:lnTo>
                      <a:pt x="231" y="28"/>
                    </a:lnTo>
                    <a:lnTo>
                      <a:pt x="233" y="28"/>
                    </a:lnTo>
                    <a:lnTo>
                      <a:pt x="235" y="29"/>
                    </a:lnTo>
                    <a:lnTo>
                      <a:pt x="237" y="32"/>
                    </a:lnTo>
                    <a:lnTo>
                      <a:pt x="237" y="33"/>
                    </a:lnTo>
                    <a:lnTo>
                      <a:pt x="237" y="36"/>
                    </a:lnTo>
                    <a:lnTo>
                      <a:pt x="237" y="37"/>
                    </a:lnTo>
                    <a:lnTo>
                      <a:pt x="237" y="41"/>
                    </a:lnTo>
                    <a:lnTo>
                      <a:pt x="237" y="44"/>
                    </a:lnTo>
                    <a:lnTo>
                      <a:pt x="237" y="48"/>
                    </a:lnTo>
                    <a:lnTo>
                      <a:pt x="237" y="51"/>
                    </a:lnTo>
                    <a:lnTo>
                      <a:pt x="237" y="55"/>
                    </a:lnTo>
                    <a:lnTo>
                      <a:pt x="237" y="59"/>
                    </a:lnTo>
                    <a:lnTo>
                      <a:pt x="237" y="64"/>
                    </a:lnTo>
                    <a:lnTo>
                      <a:pt x="237" y="68"/>
                    </a:lnTo>
                    <a:lnTo>
                      <a:pt x="237" y="73"/>
                    </a:lnTo>
                    <a:lnTo>
                      <a:pt x="237" y="79"/>
                    </a:lnTo>
                    <a:lnTo>
                      <a:pt x="239" y="84"/>
                    </a:lnTo>
                    <a:lnTo>
                      <a:pt x="239" y="89"/>
                    </a:lnTo>
                    <a:lnTo>
                      <a:pt x="239" y="95"/>
                    </a:lnTo>
                    <a:lnTo>
                      <a:pt x="239" y="100"/>
                    </a:lnTo>
                    <a:lnTo>
                      <a:pt x="239" y="106"/>
                    </a:lnTo>
                    <a:lnTo>
                      <a:pt x="239" y="112"/>
                    </a:lnTo>
                    <a:lnTo>
                      <a:pt x="239" y="119"/>
                    </a:lnTo>
                    <a:lnTo>
                      <a:pt x="239" y="126"/>
                    </a:lnTo>
                    <a:lnTo>
                      <a:pt x="239" y="132"/>
                    </a:lnTo>
                    <a:lnTo>
                      <a:pt x="239" y="139"/>
                    </a:lnTo>
                    <a:lnTo>
                      <a:pt x="239" y="146"/>
                    </a:lnTo>
                    <a:lnTo>
                      <a:pt x="239" y="151"/>
                    </a:lnTo>
                    <a:lnTo>
                      <a:pt x="239" y="159"/>
                    </a:lnTo>
                    <a:lnTo>
                      <a:pt x="239" y="166"/>
                    </a:lnTo>
                    <a:lnTo>
                      <a:pt x="239" y="173"/>
                    </a:lnTo>
                    <a:lnTo>
                      <a:pt x="239" y="181"/>
                    </a:lnTo>
                    <a:lnTo>
                      <a:pt x="239" y="187"/>
                    </a:lnTo>
                    <a:lnTo>
                      <a:pt x="237" y="194"/>
                    </a:lnTo>
                    <a:lnTo>
                      <a:pt x="237" y="201"/>
                    </a:lnTo>
                    <a:lnTo>
                      <a:pt x="237" y="207"/>
                    </a:lnTo>
                    <a:lnTo>
                      <a:pt x="237" y="214"/>
                    </a:lnTo>
                    <a:lnTo>
                      <a:pt x="237" y="221"/>
                    </a:lnTo>
                    <a:lnTo>
                      <a:pt x="237" y="227"/>
                    </a:lnTo>
                    <a:lnTo>
                      <a:pt x="237" y="234"/>
                    </a:lnTo>
                    <a:lnTo>
                      <a:pt x="237" y="241"/>
                    </a:lnTo>
                    <a:lnTo>
                      <a:pt x="237" y="248"/>
                    </a:lnTo>
                    <a:lnTo>
                      <a:pt x="237" y="253"/>
                    </a:lnTo>
                    <a:lnTo>
                      <a:pt x="237" y="258"/>
                    </a:lnTo>
                    <a:lnTo>
                      <a:pt x="237" y="265"/>
                    </a:lnTo>
                    <a:lnTo>
                      <a:pt x="237" y="270"/>
                    </a:lnTo>
                    <a:lnTo>
                      <a:pt x="237" y="277"/>
                    </a:lnTo>
                    <a:lnTo>
                      <a:pt x="237" y="282"/>
                    </a:lnTo>
                    <a:lnTo>
                      <a:pt x="237" y="288"/>
                    </a:lnTo>
                    <a:lnTo>
                      <a:pt x="237" y="293"/>
                    </a:lnTo>
                    <a:lnTo>
                      <a:pt x="237" y="297"/>
                    </a:lnTo>
                    <a:lnTo>
                      <a:pt x="237" y="301"/>
                    </a:lnTo>
                    <a:lnTo>
                      <a:pt x="237" y="307"/>
                    </a:lnTo>
                    <a:lnTo>
                      <a:pt x="237" y="311"/>
                    </a:lnTo>
                    <a:lnTo>
                      <a:pt x="237" y="313"/>
                    </a:lnTo>
                    <a:lnTo>
                      <a:pt x="237" y="317"/>
                    </a:lnTo>
                    <a:lnTo>
                      <a:pt x="237" y="320"/>
                    </a:lnTo>
                    <a:lnTo>
                      <a:pt x="237" y="325"/>
                    </a:lnTo>
                    <a:lnTo>
                      <a:pt x="237" y="331"/>
                    </a:lnTo>
                    <a:lnTo>
                      <a:pt x="237" y="332"/>
                    </a:lnTo>
                    <a:lnTo>
                      <a:pt x="237" y="333"/>
                    </a:lnTo>
                    <a:lnTo>
                      <a:pt x="216" y="341"/>
                    </a:lnTo>
                    <a:lnTo>
                      <a:pt x="223" y="43"/>
                    </a:lnTo>
                    <a:lnTo>
                      <a:pt x="21" y="18"/>
                    </a:lnTo>
                    <a:lnTo>
                      <a:pt x="21" y="20"/>
                    </a:lnTo>
                    <a:lnTo>
                      <a:pt x="21" y="24"/>
                    </a:lnTo>
                    <a:lnTo>
                      <a:pt x="21" y="26"/>
                    </a:lnTo>
                    <a:lnTo>
                      <a:pt x="21" y="31"/>
                    </a:lnTo>
                    <a:lnTo>
                      <a:pt x="21" y="35"/>
                    </a:lnTo>
                    <a:lnTo>
                      <a:pt x="21" y="40"/>
                    </a:lnTo>
                    <a:lnTo>
                      <a:pt x="21" y="44"/>
                    </a:lnTo>
                    <a:lnTo>
                      <a:pt x="21" y="49"/>
                    </a:lnTo>
                    <a:lnTo>
                      <a:pt x="21" y="55"/>
                    </a:lnTo>
                    <a:lnTo>
                      <a:pt x="21" y="61"/>
                    </a:lnTo>
                    <a:lnTo>
                      <a:pt x="21" y="64"/>
                    </a:lnTo>
                    <a:lnTo>
                      <a:pt x="21" y="68"/>
                    </a:lnTo>
                    <a:lnTo>
                      <a:pt x="21" y="71"/>
                    </a:lnTo>
                    <a:lnTo>
                      <a:pt x="21" y="75"/>
                    </a:lnTo>
                    <a:lnTo>
                      <a:pt x="21" y="79"/>
                    </a:lnTo>
                    <a:lnTo>
                      <a:pt x="21" y="81"/>
                    </a:lnTo>
                    <a:lnTo>
                      <a:pt x="21" y="85"/>
                    </a:lnTo>
                    <a:lnTo>
                      <a:pt x="23" y="89"/>
                    </a:lnTo>
                    <a:lnTo>
                      <a:pt x="23" y="92"/>
                    </a:lnTo>
                    <a:lnTo>
                      <a:pt x="23" y="95"/>
                    </a:lnTo>
                    <a:lnTo>
                      <a:pt x="23" y="99"/>
                    </a:lnTo>
                    <a:lnTo>
                      <a:pt x="23" y="103"/>
                    </a:lnTo>
                    <a:lnTo>
                      <a:pt x="23" y="106"/>
                    </a:lnTo>
                    <a:lnTo>
                      <a:pt x="23" y="110"/>
                    </a:lnTo>
                    <a:lnTo>
                      <a:pt x="23" y="112"/>
                    </a:lnTo>
                    <a:lnTo>
                      <a:pt x="23" y="116"/>
                    </a:lnTo>
                    <a:lnTo>
                      <a:pt x="23" y="119"/>
                    </a:lnTo>
                    <a:lnTo>
                      <a:pt x="23" y="123"/>
                    </a:lnTo>
                    <a:lnTo>
                      <a:pt x="23" y="126"/>
                    </a:lnTo>
                    <a:lnTo>
                      <a:pt x="23" y="130"/>
                    </a:lnTo>
                    <a:lnTo>
                      <a:pt x="23" y="132"/>
                    </a:lnTo>
                    <a:lnTo>
                      <a:pt x="23" y="136"/>
                    </a:lnTo>
                    <a:lnTo>
                      <a:pt x="23" y="140"/>
                    </a:lnTo>
                    <a:lnTo>
                      <a:pt x="23" y="143"/>
                    </a:lnTo>
                    <a:lnTo>
                      <a:pt x="21" y="150"/>
                    </a:lnTo>
                    <a:lnTo>
                      <a:pt x="21" y="155"/>
                    </a:lnTo>
                    <a:lnTo>
                      <a:pt x="21" y="160"/>
                    </a:lnTo>
                    <a:lnTo>
                      <a:pt x="21" y="166"/>
                    </a:lnTo>
                    <a:lnTo>
                      <a:pt x="21" y="170"/>
                    </a:lnTo>
                    <a:lnTo>
                      <a:pt x="21" y="175"/>
                    </a:lnTo>
                    <a:lnTo>
                      <a:pt x="21" y="178"/>
                    </a:lnTo>
                    <a:lnTo>
                      <a:pt x="21" y="182"/>
                    </a:lnTo>
                    <a:lnTo>
                      <a:pt x="21" y="186"/>
                    </a:lnTo>
                    <a:lnTo>
                      <a:pt x="21" y="190"/>
                    </a:lnTo>
                    <a:lnTo>
                      <a:pt x="21" y="193"/>
                    </a:lnTo>
                    <a:lnTo>
                      <a:pt x="21" y="198"/>
                    </a:lnTo>
                    <a:lnTo>
                      <a:pt x="21" y="203"/>
                    </a:lnTo>
                    <a:lnTo>
                      <a:pt x="21" y="209"/>
                    </a:lnTo>
                    <a:lnTo>
                      <a:pt x="21" y="214"/>
                    </a:lnTo>
                    <a:lnTo>
                      <a:pt x="21" y="221"/>
                    </a:lnTo>
                    <a:lnTo>
                      <a:pt x="20" y="227"/>
                    </a:lnTo>
                    <a:lnTo>
                      <a:pt x="20" y="233"/>
                    </a:lnTo>
                    <a:lnTo>
                      <a:pt x="20" y="237"/>
                    </a:lnTo>
                    <a:lnTo>
                      <a:pt x="20" y="240"/>
                    </a:lnTo>
                    <a:lnTo>
                      <a:pt x="20" y="244"/>
                    </a:lnTo>
                    <a:lnTo>
                      <a:pt x="20" y="248"/>
                    </a:lnTo>
                    <a:lnTo>
                      <a:pt x="20" y="250"/>
                    </a:lnTo>
                    <a:lnTo>
                      <a:pt x="20" y="253"/>
                    </a:lnTo>
                    <a:lnTo>
                      <a:pt x="20" y="257"/>
                    </a:lnTo>
                    <a:lnTo>
                      <a:pt x="20" y="261"/>
                    </a:lnTo>
                    <a:lnTo>
                      <a:pt x="20" y="264"/>
                    </a:lnTo>
                    <a:lnTo>
                      <a:pt x="20" y="268"/>
                    </a:lnTo>
                    <a:lnTo>
                      <a:pt x="20" y="270"/>
                    </a:lnTo>
                    <a:lnTo>
                      <a:pt x="20" y="274"/>
                    </a:lnTo>
                    <a:lnTo>
                      <a:pt x="20" y="280"/>
                    </a:lnTo>
                    <a:lnTo>
                      <a:pt x="20" y="286"/>
                    </a:lnTo>
                    <a:lnTo>
                      <a:pt x="20" y="293"/>
                    </a:lnTo>
                    <a:lnTo>
                      <a:pt x="20" y="300"/>
                    </a:lnTo>
                    <a:lnTo>
                      <a:pt x="20" y="305"/>
                    </a:lnTo>
                    <a:lnTo>
                      <a:pt x="20" y="311"/>
                    </a:lnTo>
                    <a:lnTo>
                      <a:pt x="20" y="316"/>
                    </a:lnTo>
                    <a:lnTo>
                      <a:pt x="20" y="321"/>
                    </a:lnTo>
                    <a:lnTo>
                      <a:pt x="20" y="325"/>
                    </a:lnTo>
                    <a:lnTo>
                      <a:pt x="20" y="329"/>
                    </a:lnTo>
                    <a:lnTo>
                      <a:pt x="20" y="332"/>
                    </a:lnTo>
                    <a:lnTo>
                      <a:pt x="20" y="336"/>
                    </a:lnTo>
                    <a:lnTo>
                      <a:pt x="20" y="340"/>
                    </a:lnTo>
                    <a:lnTo>
                      <a:pt x="20" y="341"/>
                    </a:lnTo>
                    <a:lnTo>
                      <a:pt x="0" y="33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08" name="Freeform 108">
                <a:extLst>
                  <a:ext uri="{FF2B5EF4-FFF2-40B4-BE49-F238E27FC236}">
                    <a16:creationId xmlns:a16="http://schemas.microsoft.com/office/drawing/2014/main" id="{8D06686B-5E52-4FAD-8697-D56503F4BD3C}"/>
                  </a:ext>
                </a:extLst>
              </p:cNvPr>
              <p:cNvSpPr>
                <a:spLocks/>
              </p:cNvSpPr>
              <p:nvPr/>
            </p:nvSpPr>
            <p:spPr bwMode="auto">
              <a:xfrm>
                <a:off x="2819" y="1494"/>
                <a:ext cx="47" cy="23"/>
              </a:xfrm>
              <a:custGeom>
                <a:avLst/>
                <a:gdLst>
                  <a:gd name="T0" fmla="*/ 0 w 48"/>
                  <a:gd name="T1" fmla="*/ 1 h 19"/>
                  <a:gd name="T2" fmla="*/ 1 w 48"/>
                  <a:gd name="T3" fmla="*/ 1 h 19"/>
                  <a:gd name="T4" fmla="*/ 20 w 48"/>
                  <a:gd name="T5" fmla="*/ 1 h 19"/>
                  <a:gd name="T6" fmla="*/ 33 w 48"/>
                  <a:gd name="T7" fmla="*/ 0 h 19"/>
                  <a:gd name="T8" fmla="*/ 43 w 48"/>
                  <a:gd name="T9" fmla="*/ 0 h 19"/>
                  <a:gd name="T10" fmla="*/ 54 w 48"/>
                  <a:gd name="T11" fmla="*/ 0 h 19"/>
                  <a:gd name="T12" fmla="*/ 69 w 48"/>
                  <a:gd name="T13" fmla="*/ 0 h 19"/>
                  <a:gd name="T14" fmla="*/ 80 w 48"/>
                  <a:gd name="T15" fmla="*/ 0 h 19"/>
                  <a:gd name="T16" fmla="*/ 92 w 48"/>
                  <a:gd name="T17" fmla="*/ 0 h 19"/>
                  <a:gd name="T18" fmla="*/ 104 w 48"/>
                  <a:gd name="T19" fmla="*/ 0 h 19"/>
                  <a:gd name="T20" fmla="*/ 115 w 48"/>
                  <a:gd name="T21" fmla="*/ 1 h 19"/>
                  <a:gd name="T22" fmla="*/ 129 w 48"/>
                  <a:gd name="T23" fmla="*/ 2 h 19"/>
                  <a:gd name="T24" fmla="*/ 141 w 48"/>
                  <a:gd name="T25" fmla="*/ 22 h 19"/>
                  <a:gd name="T26" fmla="*/ 135 w 48"/>
                  <a:gd name="T27" fmla="*/ 34 h 19"/>
                  <a:gd name="T28" fmla="*/ 117 w 48"/>
                  <a:gd name="T29" fmla="*/ 45 h 19"/>
                  <a:gd name="T30" fmla="*/ 114 w 48"/>
                  <a:gd name="T31" fmla="*/ 45 h 19"/>
                  <a:gd name="T32" fmla="*/ 104 w 48"/>
                  <a:gd name="T33" fmla="*/ 49 h 19"/>
                  <a:gd name="T34" fmla="*/ 92 w 48"/>
                  <a:gd name="T35" fmla="*/ 57 h 19"/>
                  <a:gd name="T36" fmla="*/ 84 w 48"/>
                  <a:gd name="T37" fmla="*/ 60 h 19"/>
                  <a:gd name="T38" fmla="*/ 78 w 48"/>
                  <a:gd name="T39" fmla="*/ 60 h 19"/>
                  <a:gd name="T40" fmla="*/ 67 w 48"/>
                  <a:gd name="T41" fmla="*/ 66 h 19"/>
                  <a:gd name="T42" fmla="*/ 54 w 48"/>
                  <a:gd name="T43" fmla="*/ 66 h 19"/>
                  <a:gd name="T44" fmla="*/ 47 w 48"/>
                  <a:gd name="T45" fmla="*/ 66 h 19"/>
                  <a:gd name="T46" fmla="*/ 37 w 48"/>
                  <a:gd name="T47" fmla="*/ 66 h 19"/>
                  <a:gd name="T48" fmla="*/ 37 w 48"/>
                  <a:gd name="T49" fmla="*/ 69 h 19"/>
                  <a:gd name="T50" fmla="*/ 0 w 48"/>
                  <a:gd name="T51" fmla="*/ 1 h 19"/>
                  <a:gd name="T52" fmla="*/ 0 w 48"/>
                  <a:gd name="T53" fmla="*/ 1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9"/>
                  <a:gd name="T83" fmla="*/ 48 w 48"/>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9">
                    <a:moveTo>
                      <a:pt x="0" y="1"/>
                    </a:moveTo>
                    <a:lnTo>
                      <a:pt x="1" y="1"/>
                    </a:lnTo>
                    <a:lnTo>
                      <a:pt x="7" y="1"/>
                    </a:lnTo>
                    <a:lnTo>
                      <a:pt x="11" y="0"/>
                    </a:lnTo>
                    <a:lnTo>
                      <a:pt x="15" y="0"/>
                    </a:lnTo>
                    <a:lnTo>
                      <a:pt x="19" y="0"/>
                    </a:lnTo>
                    <a:lnTo>
                      <a:pt x="24" y="0"/>
                    </a:lnTo>
                    <a:lnTo>
                      <a:pt x="28" y="0"/>
                    </a:lnTo>
                    <a:lnTo>
                      <a:pt x="32" y="0"/>
                    </a:lnTo>
                    <a:lnTo>
                      <a:pt x="36" y="0"/>
                    </a:lnTo>
                    <a:lnTo>
                      <a:pt x="40" y="1"/>
                    </a:lnTo>
                    <a:lnTo>
                      <a:pt x="45" y="2"/>
                    </a:lnTo>
                    <a:lnTo>
                      <a:pt x="48" y="6"/>
                    </a:lnTo>
                    <a:lnTo>
                      <a:pt x="47" y="9"/>
                    </a:lnTo>
                    <a:lnTo>
                      <a:pt x="41" y="12"/>
                    </a:lnTo>
                    <a:lnTo>
                      <a:pt x="39" y="12"/>
                    </a:lnTo>
                    <a:lnTo>
                      <a:pt x="36" y="13"/>
                    </a:lnTo>
                    <a:lnTo>
                      <a:pt x="32" y="15"/>
                    </a:lnTo>
                    <a:lnTo>
                      <a:pt x="29" y="16"/>
                    </a:lnTo>
                    <a:lnTo>
                      <a:pt x="27" y="16"/>
                    </a:lnTo>
                    <a:lnTo>
                      <a:pt x="23" y="17"/>
                    </a:lnTo>
                    <a:lnTo>
                      <a:pt x="19" y="17"/>
                    </a:lnTo>
                    <a:lnTo>
                      <a:pt x="16" y="17"/>
                    </a:lnTo>
                    <a:lnTo>
                      <a:pt x="12" y="17"/>
                    </a:lnTo>
                    <a:lnTo>
                      <a:pt x="12" y="19"/>
                    </a:lnTo>
                    <a:lnTo>
                      <a:pt x="0" y="1"/>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09" name="Freeform 109">
                <a:extLst>
                  <a:ext uri="{FF2B5EF4-FFF2-40B4-BE49-F238E27FC236}">
                    <a16:creationId xmlns:a16="http://schemas.microsoft.com/office/drawing/2014/main" id="{8733511F-8914-486D-9261-A867656637FB}"/>
                  </a:ext>
                </a:extLst>
              </p:cNvPr>
              <p:cNvSpPr>
                <a:spLocks/>
              </p:cNvSpPr>
              <p:nvPr/>
            </p:nvSpPr>
            <p:spPr bwMode="auto">
              <a:xfrm>
                <a:off x="3597" y="1306"/>
                <a:ext cx="224" cy="355"/>
              </a:xfrm>
              <a:custGeom>
                <a:avLst/>
                <a:gdLst>
                  <a:gd name="T0" fmla="*/ 23 w 192"/>
                  <a:gd name="T1" fmla="*/ 1078 h 310"/>
                  <a:gd name="T2" fmla="*/ 63 w 192"/>
                  <a:gd name="T3" fmla="*/ 1078 h 310"/>
                  <a:gd name="T4" fmla="*/ 99 w 192"/>
                  <a:gd name="T5" fmla="*/ 1078 h 310"/>
                  <a:gd name="T6" fmla="*/ 142 w 192"/>
                  <a:gd name="T7" fmla="*/ 1078 h 310"/>
                  <a:gd name="T8" fmla="*/ 189 w 192"/>
                  <a:gd name="T9" fmla="*/ 1078 h 310"/>
                  <a:gd name="T10" fmla="*/ 232 w 192"/>
                  <a:gd name="T11" fmla="*/ 1078 h 310"/>
                  <a:gd name="T12" fmla="*/ 282 w 192"/>
                  <a:gd name="T13" fmla="*/ 1078 h 310"/>
                  <a:gd name="T14" fmla="*/ 330 w 192"/>
                  <a:gd name="T15" fmla="*/ 1078 h 310"/>
                  <a:gd name="T16" fmla="*/ 375 w 192"/>
                  <a:gd name="T17" fmla="*/ 1078 h 310"/>
                  <a:gd name="T18" fmla="*/ 419 w 192"/>
                  <a:gd name="T19" fmla="*/ 1078 h 310"/>
                  <a:gd name="T20" fmla="*/ 476 w 192"/>
                  <a:gd name="T21" fmla="*/ 1070 h 310"/>
                  <a:gd name="T22" fmla="*/ 523 w 192"/>
                  <a:gd name="T23" fmla="*/ 1063 h 310"/>
                  <a:gd name="T24" fmla="*/ 537 w 192"/>
                  <a:gd name="T25" fmla="*/ 1035 h 310"/>
                  <a:gd name="T26" fmla="*/ 546 w 192"/>
                  <a:gd name="T27" fmla="*/ 980 h 310"/>
                  <a:gd name="T28" fmla="*/ 548 w 192"/>
                  <a:gd name="T29" fmla="*/ 924 h 310"/>
                  <a:gd name="T30" fmla="*/ 550 w 192"/>
                  <a:gd name="T31" fmla="*/ 857 h 310"/>
                  <a:gd name="T32" fmla="*/ 550 w 192"/>
                  <a:gd name="T33" fmla="*/ 779 h 310"/>
                  <a:gd name="T34" fmla="*/ 550 w 192"/>
                  <a:gd name="T35" fmla="*/ 697 h 310"/>
                  <a:gd name="T36" fmla="*/ 551 w 192"/>
                  <a:gd name="T37" fmla="*/ 616 h 310"/>
                  <a:gd name="T38" fmla="*/ 551 w 192"/>
                  <a:gd name="T39" fmla="*/ 531 h 310"/>
                  <a:gd name="T40" fmla="*/ 551 w 192"/>
                  <a:gd name="T41" fmla="*/ 446 h 310"/>
                  <a:gd name="T42" fmla="*/ 551 w 192"/>
                  <a:gd name="T43" fmla="*/ 358 h 310"/>
                  <a:gd name="T44" fmla="*/ 551 w 192"/>
                  <a:gd name="T45" fmla="*/ 284 h 310"/>
                  <a:gd name="T46" fmla="*/ 550 w 192"/>
                  <a:gd name="T47" fmla="*/ 215 h 310"/>
                  <a:gd name="T48" fmla="*/ 548 w 192"/>
                  <a:gd name="T49" fmla="*/ 160 h 310"/>
                  <a:gd name="T50" fmla="*/ 546 w 192"/>
                  <a:gd name="T51" fmla="*/ 94 h 310"/>
                  <a:gd name="T52" fmla="*/ 508 w 192"/>
                  <a:gd name="T53" fmla="*/ 52 h 310"/>
                  <a:gd name="T54" fmla="*/ 465 w 192"/>
                  <a:gd name="T55" fmla="*/ 26 h 310"/>
                  <a:gd name="T56" fmla="*/ 411 w 192"/>
                  <a:gd name="T57" fmla="*/ 3 h 310"/>
                  <a:gd name="T58" fmla="*/ 345 w 192"/>
                  <a:gd name="T59" fmla="*/ 0 h 310"/>
                  <a:gd name="T60" fmla="*/ 273 w 192"/>
                  <a:gd name="T61" fmla="*/ 2 h 310"/>
                  <a:gd name="T62" fmla="*/ 214 w 192"/>
                  <a:gd name="T63" fmla="*/ 23 h 310"/>
                  <a:gd name="T64" fmla="*/ 152 w 192"/>
                  <a:gd name="T65" fmla="*/ 69 h 310"/>
                  <a:gd name="T66" fmla="*/ 104 w 192"/>
                  <a:gd name="T67" fmla="*/ 142 h 310"/>
                  <a:gd name="T68" fmla="*/ 80 w 192"/>
                  <a:gd name="T69" fmla="*/ 185 h 310"/>
                  <a:gd name="T70" fmla="*/ 67 w 192"/>
                  <a:gd name="T71" fmla="*/ 242 h 310"/>
                  <a:gd name="T72" fmla="*/ 53 w 192"/>
                  <a:gd name="T73" fmla="*/ 304 h 310"/>
                  <a:gd name="T74" fmla="*/ 43 w 192"/>
                  <a:gd name="T75" fmla="*/ 373 h 310"/>
                  <a:gd name="T76" fmla="*/ 33 w 192"/>
                  <a:gd name="T77" fmla="*/ 447 h 310"/>
                  <a:gd name="T78" fmla="*/ 23 w 192"/>
                  <a:gd name="T79" fmla="*/ 529 h 310"/>
                  <a:gd name="T80" fmla="*/ 18 w 192"/>
                  <a:gd name="T81" fmla="*/ 605 h 310"/>
                  <a:gd name="T82" fmla="*/ 14 w 192"/>
                  <a:gd name="T83" fmla="*/ 684 h 310"/>
                  <a:gd name="T84" fmla="*/ 3 w 192"/>
                  <a:gd name="T85" fmla="*/ 758 h 310"/>
                  <a:gd name="T86" fmla="*/ 2 w 192"/>
                  <a:gd name="T87" fmla="*/ 835 h 310"/>
                  <a:gd name="T88" fmla="*/ 0 w 192"/>
                  <a:gd name="T89" fmla="*/ 899 h 310"/>
                  <a:gd name="T90" fmla="*/ 0 w 192"/>
                  <a:gd name="T91" fmla="*/ 959 h 310"/>
                  <a:gd name="T92" fmla="*/ 0 w 192"/>
                  <a:gd name="T93" fmla="*/ 1007 h 310"/>
                  <a:gd name="T94" fmla="*/ 0 w 192"/>
                  <a:gd name="T95" fmla="*/ 1066 h 3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2"/>
                  <a:gd name="T145" fmla="*/ 0 h 310"/>
                  <a:gd name="T146" fmla="*/ 192 w 192"/>
                  <a:gd name="T147" fmla="*/ 310 h 3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2" h="310">
                    <a:moveTo>
                      <a:pt x="0" y="310"/>
                    </a:moveTo>
                    <a:lnTo>
                      <a:pt x="3" y="310"/>
                    </a:lnTo>
                    <a:lnTo>
                      <a:pt x="4" y="310"/>
                    </a:lnTo>
                    <a:lnTo>
                      <a:pt x="8" y="310"/>
                    </a:lnTo>
                    <a:lnTo>
                      <a:pt x="11" y="310"/>
                    </a:lnTo>
                    <a:lnTo>
                      <a:pt x="16" y="310"/>
                    </a:lnTo>
                    <a:lnTo>
                      <a:pt x="18" y="310"/>
                    </a:lnTo>
                    <a:lnTo>
                      <a:pt x="22" y="310"/>
                    </a:lnTo>
                    <a:lnTo>
                      <a:pt x="24" y="310"/>
                    </a:lnTo>
                    <a:lnTo>
                      <a:pt x="28" y="310"/>
                    </a:lnTo>
                    <a:lnTo>
                      <a:pt x="31" y="310"/>
                    </a:lnTo>
                    <a:lnTo>
                      <a:pt x="34" y="310"/>
                    </a:lnTo>
                    <a:lnTo>
                      <a:pt x="38" y="310"/>
                    </a:lnTo>
                    <a:lnTo>
                      <a:pt x="42" y="310"/>
                    </a:lnTo>
                    <a:lnTo>
                      <a:pt x="45" y="310"/>
                    </a:lnTo>
                    <a:lnTo>
                      <a:pt x="49" y="310"/>
                    </a:lnTo>
                    <a:lnTo>
                      <a:pt x="53" y="310"/>
                    </a:lnTo>
                    <a:lnTo>
                      <a:pt x="57" y="310"/>
                    </a:lnTo>
                    <a:lnTo>
                      <a:pt x="61" y="310"/>
                    </a:lnTo>
                    <a:lnTo>
                      <a:pt x="65" y="310"/>
                    </a:lnTo>
                    <a:lnTo>
                      <a:pt x="69" y="310"/>
                    </a:lnTo>
                    <a:lnTo>
                      <a:pt x="73" y="310"/>
                    </a:lnTo>
                    <a:lnTo>
                      <a:pt x="77" y="310"/>
                    </a:lnTo>
                    <a:lnTo>
                      <a:pt x="81" y="310"/>
                    </a:lnTo>
                    <a:lnTo>
                      <a:pt x="85" y="310"/>
                    </a:lnTo>
                    <a:lnTo>
                      <a:pt x="90" y="310"/>
                    </a:lnTo>
                    <a:lnTo>
                      <a:pt x="94" y="310"/>
                    </a:lnTo>
                    <a:lnTo>
                      <a:pt x="98" y="310"/>
                    </a:lnTo>
                    <a:lnTo>
                      <a:pt x="102" y="310"/>
                    </a:lnTo>
                    <a:lnTo>
                      <a:pt x="106" y="310"/>
                    </a:lnTo>
                    <a:lnTo>
                      <a:pt x="110" y="310"/>
                    </a:lnTo>
                    <a:lnTo>
                      <a:pt x="114" y="310"/>
                    </a:lnTo>
                    <a:lnTo>
                      <a:pt x="118" y="310"/>
                    </a:lnTo>
                    <a:lnTo>
                      <a:pt x="124" y="310"/>
                    </a:lnTo>
                    <a:lnTo>
                      <a:pt x="126" y="310"/>
                    </a:lnTo>
                    <a:lnTo>
                      <a:pt x="130" y="310"/>
                    </a:lnTo>
                    <a:lnTo>
                      <a:pt x="134" y="310"/>
                    </a:lnTo>
                    <a:lnTo>
                      <a:pt x="138" y="310"/>
                    </a:lnTo>
                    <a:lnTo>
                      <a:pt x="142" y="310"/>
                    </a:lnTo>
                    <a:lnTo>
                      <a:pt x="145" y="310"/>
                    </a:lnTo>
                    <a:lnTo>
                      <a:pt x="149" y="310"/>
                    </a:lnTo>
                    <a:lnTo>
                      <a:pt x="153" y="310"/>
                    </a:lnTo>
                    <a:lnTo>
                      <a:pt x="160" y="308"/>
                    </a:lnTo>
                    <a:lnTo>
                      <a:pt x="165" y="308"/>
                    </a:lnTo>
                    <a:lnTo>
                      <a:pt x="171" y="307"/>
                    </a:lnTo>
                    <a:lnTo>
                      <a:pt x="176" y="307"/>
                    </a:lnTo>
                    <a:lnTo>
                      <a:pt x="179" y="306"/>
                    </a:lnTo>
                    <a:lnTo>
                      <a:pt x="181" y="306"/>
                    </a:lnTo>
                    <a:lnTo>
                      <a:pt x="184" y="304"/>
                    </a:lnTo>
                    <a:lnTo>
                      <a:pt x="187" y="304"/>
                    </a:lnTo>
                    <a:lnTo>
                      <a:pt x="187" y="302"/>
                    </a:lnTo>
                    <a:lnTo>
                      <a:pt x="187" y="299"/>
                    </a:lnTo>
                    <a:lnTo>
                      <a:pt x="187" y="294"/>
                    </a:lnTo>
                    <a:lnTo>
                      <a:pt x="188" y="288"/>
                    </a:lnTo>
                    <a:lnTo>
                      <a:pt x="188" y="286"/>
                    </a:lnTo>
                    <a:lnTo>
                      <a:pt x="188" y="282"/>
                    </a:lnTo>
                    <a:lnTo>
                      <a:pt x="188" y="279"/>
                    </a:lnTo>
                    <a:lnTo>
                      <a:pt x="189" y="275"/>
                    </a:lnTo>
                    <a:lnTo>
                      <a:pt x="189" y="270"/>
                    </a:lnTo>
                    <a:lnTo>
                      <a:pt x="189" y="266"/>
                    </a:lnTo>
                    <a:lnTo>
                      <a:pt x="189" y="262"/>
                    </a:lnTo>
                    <a:lnTo>
                      <a:pt x="191" y="258"/>
                    </a:lnTo>
                    <a:lnTo>
                      <a:pt x="191" y="252"/>
                    </a:lnTo>
                    <a:lnTo>
                      <a:pt x="191" y="247"/>
                    </a:lnTo>
                    <a:lnTo>
                      <a:pt x="191" y="241"/>
                    </a:lnTo>
                    <a:lnTo>
                      <a:pt x="191" y="237"/>
                    </a:lnTo>
                    <a:lnTo>
                      <a:pt x="191" y="231"/>
                    </a:lnTo>
                    <a:lnTo>
                      <a:pt x="191" y="225"/>
                    </a:lnTo>
                    <a:lnTo>
                      <a:pt x="191" y="220"/>
                    </a:lnTo>
                    <a:lnTo>
                      <a:pt x="191" y="215"/>
                    </a:lnTo>
                    <a:lnTo>
                      <a:pt x="191" y="208"/>
                    </a:lnTo>
                    <a:lnTo>
                      <a:pt x="191" y="201"/>
                    </a:lnTo>
                    <a:lnTo>
                      <a:pt x="191" y="196"/>
                    </a:lnTo>
                    <a:lnTo>
                      <a:pt x="192" y="191"/>
                    </a:lnTo>
                    <a:lnTo>
                      <a:pt x="192" y="184"/>
                    </a:lnTo>
                    <a:lnTo>
                      <a:pt x="192" y="177"/>
                    </a:lnTo>
                    <a:lnTo>
                      <a:pt x="192" y="172"/>
                    </a:lnTo>
                    <a:lnTo>
                      <a:pt x="192" y="165"/>
                    </a:lnTo>
                    <a:lnTo>
                      <a:pt x="192" y="158"/>
                    </a:lnTo>
                    <a:lnTo>
                      <a:pt x="192" y="153"/>
                    </a:lnTo>
                    <a:lnTo>
                      <a:pt x="192" y="146"/>
                    </a:lnTo>
                    <a:lnTo>
                      <a:pt x="192" y="140"/>
                    </a:lnTo>
                    <a:lnTo>
                      <a:pt x="192" y="134"/>
                    </a:lnTo>
                    <a:lnTo>
                      <a:pt x="192" y="128"/>
                    </a:lnTo>
                    <a:lnTo>
                      <a:pt x="192" y="121"/>
                    </a:lnTo>
                    <a:lnTo>
                      <a:pt x="192" y="116"/>
                    </a:lnTo>
                    <a:lnTo>
                      <a:pt x="192" y="109"/>
                    </a:lnTo>
                    <a:lnTo>
                      <a:pt x="192" y="103"/>
                    </a:lnTo>
                    <a:lnTo>
                      <a:pt x="192" y="98"/>
                    </a:lnTo>
                    <a:lnTo>
                      <a:pt x="192" y="93"/>
                    </a:lnTo>
                    <a:lnTo>
                      <a:pt x="192" y="87"/>
                    </a:lnTo>
                    <a:lnTo>
                      <a:pt x="192" y="82"/>
                    </a:lnTo>
                    <a:lnTo>
                      <a:pt x="192" y="77"/>
                    </a:lnTo>
                    <a:lnTo>
                      <a:pt x="192" y="73"/>
                    </a:lnTo>
                    <a:lnTo>
                      <a:pt x="191" y="67"/>
                    </a:lnTo>
                    <a:lnTo>
                      <a:pt x="191" y="62"/>
                    </a:lnTo>
                    <a:lnTo>
                      <a:pt x="191" y="58"/>
                    </a:lnTo>
                    <a:lnTo>
                      <a:pt x="191" y="53"/>
                    </a:lnTo>
                    <a:lnTo>
                      <a:pt x="191" y="49"/>
                    </a:lnTo>
                    <a:lnTo>
                      <a:pt x="189" y="45"/>
                    </a:lnTo>
                    <a:lnTo>
                      <a:pt x="189" y="42"/>
                    </a:lnTo>
                    <a:lnTo>
                      <a:pt x="189" y="38"/>
                    </a:lnTo>
                    <a:lnTo>
                      <a:pt x="188" y="32"/>
                    </a:lnTo>
                    <a:lnTo>
                      <a:pt x="188" y="27"/>
                    </a:lnTo>
                    <a:lnTo>
                      <a:pt x="187" y="24"/>
                    </a:lnTo>
                    <a:lnTo>
                      <a:pt x="187" y="22"/>
                    </a:lnTo>
                    <a:lnTo>
                      <a:pt x="181" y="18"/>
                    </a:lnTo>
                    <a:lnTo>
                      <a:pt x="176" y="15"/>
                    </a:lnTo>
                    <a:lnTo>
                      <a:pt x="173" y="12"/>
                    </a:lnTo>
                    <a:lnTo>
                      <a:pt x="169" y="11"/>
                    </a:lnTo>
                    <a:lnTo>
                      <a:pt x="165" y="10"/>
                    </a:lnTo>
                    <a:lnTo>
                      <a:pt x="161" y="8"/>
                    </a:lnTo>
                    <a:lnTo>
                      <a:pt x="157" y="7"/>
                    </a:lnTo>
                    <a:lnTo>
                      <a:pt x="152" y="4"/>
                    </a:lnTo>
                    <a:lnTo>
                      <a:pt x="146" y="3"/>
                    </a:lnTo>
                    <a:lnTo>
                      <a:pt x="142" y="3"/>
                    </a:lnTo>
                    <a:lnTo>
                      <a:pt x="136" y="2"/>
                    </a:lnTo>
                    <a:lnTo>
                      <a:pt x="130" y="2"/>
                    </a:lnTo>
                    <a:lnTo>
                      <a:pt x="125" y="0"/>
                    </a:lnTo>
                    <a:lnTo>
                      <a:pt x="120" y="0"/>
                    </a:lnTo>
                    <a:lnTo>
                      <a:pt x="114" y="0"/>
                    </a:lnTo>
                    <a:lnTo>
                      <a:pt x="108" y="0"/>
                    </a:lnTo>
                    <a:lnTo>
                      <a:pt x="102" y="0"/>
                    </a:lnTo>
                    <a:lnTo>
                      <a:pt x="95" y="2"/>
                    </a:lnTo>
                    <a:lnTo>
                      <a:pt x="90" y="2"/>
                    </a:lnTo>
                    <a:lnTo>
                      <a:pt x="83" y="3"/>
                    </a:lnTo>
                    <a:lnTo>
                      <a:pt x="78" y="6"/>
                    </a:lnTo>
                    <a:lnTo>
                      <a:pt x="74" y="7"/>
                    </a:lnTo>
                    <a:lnTo>
                      <a:pt x="67" y="10"/>
                    </a:lnTo>
                    <a:lnTo>
                      <a:pt x="62" y="12"/>
                    </a:lnTo>
                    <a:lnTo>
                      <a:pt x="57" y="16"/>
                    </a:lnTo>
                    <a:lnTo>
                      <a:pt x="53" y="20"/>
                    </a:lnTo>
                    <a:lnTo>
                      <a:pt x="47" y="23"/>
                    </a:lnTo>
                    <a:lnTo>
                      <a:pt x="43" y="28"/>
                    </a:lnTo>
                    <a:lnTo>
                      <a:pt x="39" y="34"/>
                    </a:lnTo>
                    <a:lnTo>
                      <a:pt x="36" y="41"/>
                    </a:lnTo>
                    <a:lnTo>
                      <a:pt x="34" y="42"/>
                    </a:lnTo>
                    <a:lnTo>
                      <a:pt x="32" y="46"/>
                    </a:lnTo>
                    <a:lnTo>
                      <a:pt x="31" y="49"/>
                    </a:lnTo>
                    <a:lnTo>
                      <a:pt x="28" y="53"/>
                    </a:lnTo>
                    <a:lnTo>
                      <a:pt x="27" y="57"/>
                    </a:lnTo>
                    <a:lnTo>
                      <a:pt x="26" y="61"/>
                    </a:lnTo>
                    <a:lnTo>
                      <a:pt x="24" y="65"/>
                    </a:lnTo>
                    <a:lnTo>
                      <a:pt x="23" y="69"/>
                    </a:lnTo>
                    <a:lnTo>
                      <a:pt x="22" y="73"/>
                    </a:lnTo>
                    <a:lnTo>
                      <a:pt x="20" y="78"/>
                    </a:lnTo>
                    <a:lnTo>
                      <a:pt x="19" y="82"/>
                    </a:lnTo>
                    <a:lnTo>
                      <a:pt x="18" y="87"/>
                    </a:lnTo>
                    <a:lnTo>
                      <a:pt x="18" y="91"/>
                    </a:lnTo>
                    <a:lnTo>
                      <a:pt x="16" y="97"/>
                    </a:lnTo>
                    <a:lnTo>
                      <a:pt x="15" y="102"/>
                    </a:lnTo>
                    <a:lnTo>
                      <a:pt x="15" y="107"/>
                    </a:lnTo>
                    <a:lnTo>
                      <a:pt x="12" y="113"/>
                    </a:lnTo>
                    <a:lnTo>
                      <a:pt x="12" y="118"/>
                    </a:lnTo>
                    <a:lnTo>
                      <a:pt x="11" y="124"/>
                    </a:lnTo>
                    <a:lnTo>
                      <a:pt x="11" y="129"/>
                    </a:lnTo>
                    <a:lnTo>
                      <a:pt x="10" y="134"/>
                    </a:lnTo>
                    <a:lnTo>
                      <a:pt x="10" y="140"/>
                    </a:lnTo>
                    <a:lnTo>
                      <a:pt x="8" y="145"/>
                    </a:lnTo>
                    <a:lnTo>
                      <a:pt x="8" y="152"/>
                    </a:lnTo>
                    <a:lnTo>
                      <a:pt x="7" y="157"/>
                    </a:lnTo>
                    <a:lnTo>
                      <a:pt x="7" y="162"/>
                    </a:lnTo>
                    <a:lnTo>
                      <a:pt x="6" y="169"/>
                    </a:lnTo>
                    <a:lnTo>
                      <a:pt x="6" y="174"/>
                    </a:lnTo>
                    <a:lnTo>
                      <a:pt x="6" y="180"/>
                    </a:lnTo>
                    <a:lnTo>
                      <a:pt x="4" y="187"/>
                    </a:lnTo>
                    <a:lnTo>
                      <a:pt x="4" y="192"/>
                    </a:lnTo>
                    <a:lnTo>
                      <a:pt x="4" y="197"/>
                    </a:lnTo>
                    <a:lnTo>
                      <a:pt x="3" y="203"/>
                    </a:lnTo>
                    <a:lnTo>
                      <a:pt x="3" y="208"/>
                    </a:lnTo>
                    <a:lnTo>
                      <a:pt x="3" y="213"/>
                    </a:lnTo>
                    <a:lnTo>
                      <a:pt x="3" y="219"/>
                    </a:lnTo>
                    <a:lnTo>
                      <a:pt x="2" y="224"/>
                    </a:lnTo>
                    <a:lnTo>
                      <a:pt x="2" y="229"/>
                    </a:lnTo>
                    <a:lnTo>
                      <a:pt x="2" y="235"/>
                    </a:lnTo>
                    <a:lnTo>
                      <a:pt x="2" y="240"/>
                    </a:lnTo>
                    <a:lnTo>
                      <a:pt x="0" y="244"/>
                    </a:lnTo>
                    <a:lnTo>
                      <a:pt x="0" y="250"/>
                    </a:lnTo>
                    <a:lnTo>
                      <a:pt x="0" y="254"/>
                    </a:lnTo>
                    <a:lnTo>
                      <a:pt x="0" y="259"/>
                    </a:lnTo>
                    <a:lnTo>
                      <a:pt x="0" y="263"/>
                    </a:lnTo>
                    <a:lnTo>
                      <a:pt x="0" y="267"/>
                    </a:lnTo>
                    <a:lnTo>
                      <a:pt x="0" y="271"/>
                    </a:lnTo>
                    <a:lnTo>
                      <a:pt x="0" y="276"/>
                    </a:lnTo>
                    <a:lnTo>
                      <a:pt x="0" y="279"/>
                    </a:lnTo>
                    <a:lnTo>
                      <a:pt x="0" y="283"/>
                    </a:lnTo>
                    <a:lnTo>
                      <a:pt x="0" y="286"/>
                    </a:lnTo>
                    <a:lnTo>
                      <a:pt x="0" y="290"/>
                    </a:lnTo>
                    <a:lnTo>
                      <a:pt x="0" y="295"/>
                    </a:lnTo>
                    <a:lnTo>
                      <a:pt x="0" y="300"/>
                    </a:lnTo>
                    <a:lnTo>
                      <a:pt x="0" y="304"/>
                    </a:lnTo>
                    <a:lnTo>
                      <a:pt x="0" y="307"/>
                    </a:lnTo>
                    <a:lnTo>
                      <a:pt x="0" y="308"/>
                    </a:lnTo>
                    <a:lnTo>
                      <a:pt x="0" y="310"/>
                    </a:lnTo>
                    <a:close/>
                  </a:path>
                </a:pathLst>
              </a:custGeom>
              <a:solidFill>
                <a:srgbClr val="C73D3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10" name="Freeform 110">
                <a:extLst>
                  <a:ext uri="{FF2B5EF4-FFF2-40B4-BE49-F238E27FC236}">
                    <a16:creationId xmlns:a16="http://schemas.microsoft.com/office/drawing/2014/main" id="{99088F0B-4ACB-4F2F-9E5D-4CBB92C20B9A}"/>
                  </a:ext>
                </a:extLst>
              </p:cNvPr>
              <p:cNvSpPr>
                <a:spLocks/>
              </p:cNvSpPr>
              <p:nvPr/>
            </p:nvSpPr>
            <p:spPr bwMode="auto">
              <a:xfrm>
                <a:off x="3621" y="1298"/>
                <a:ext cx="24" cy="378"/>
              </a:xfrm>
              <a:custGeom>
                <a:avLst/>
                <a:gdLst>
                  <a:gd name="T0" fmla="*/ 0 w 21"/>
                  <a:gd name="T1" fmla="*/ 15 h 327"/>
                  <a:gd name="T2" fmla="*/ 0 w 21"/>
                  <a:gd name="T3" fmla="*/ 49 h 327"/>
                  <a:gd name="T4" fmla="*/ 0 w 21"/>
                  <a:gd name="T5" fmla="*/ 91 h 327"/>
                  <a:gd name="T6" fmla="*/ 0 w 21"/>
                  <a:gd name="T7" fmla="*/ 143 h 327"/>
                  <a:gd name="T8" fmla="*/ 1 w 21"/>
                  <a:gd name="T9" fmla="*/ 205 h 327"/>
                  <a:gd name="T10" fmla="*/ 1 w 21"/>
                  <a:gd name="T11" fmla="*/ 264 h 327"/>
                  <a:gd name="T12" fmla="*/ 1 w 21"/>
                  <a:gd name="T13" fmla="*/ 330 h 327"/>
                  <a:gd name="T14" fmla="*/ 3 w 21"/>
                  <a:gd name="T15" fmla="*/ 386 h 327"/>
                  <a:gd name="T16" fmla="*/ 3 w 21"/>
                  <a:gd name="T17" fmla="*/ 444 h 327"/>
                  <a:gd name="T18" fmla="*/ 3 w 21"/>
                  <a:gd name="T19" fmla="*/ 485 h 327"/>
                  <a:gd name="T20" fmla="*/ 1 w 21"/>
                  <a:gd name="T21" fmla="*/ 524 h 327"/>
                  <a:gd name="T22" fmla="*/ 0 w 21"/>
                  <a:gd name="T23" fmla="*/ 581 h 327"/>
                  <a:gd name="T24" fmla="*/ 0 w 21"/>
                  <a:gd name="T25" fmla="*/ 621 h 327"/>
                  <a:gd name="T26" fmla="*/ 0 w 21"/>
                  <a:gd name="T27" fmla="*/ 659 h 327"/>
                  <a:gd name="T28" fmla="*/ 0 w 21"/>
                  <a:gd name="T29" fmla="*/ 698 h 327"/>
                  <a:gd name="T30" fmla="*/ 0 w 21"/>
                  <a:gd name="T31" fmla="*/ 734 h 327"/>
                  <a:gd name="T32" fmla="*/ 0 w 21"/>
                  <a:gd name="T33" fmla="*/ 778 h 327"/>
                  <a:gd name="T34" fmla="*/ 0 w 21"/>
                  <a:gd name="T35" fmla="*/ 820 h 327"/>
                  <a:gd name="T36" fmla="*/ 0 w 21"/>
                  <a:gd name="T37" fmla="*/ 864 h 327"/>
                  <a:gd name="T38" fmla="*/ 0 w 21"/>
                  <a:gd name="T39" fmla="*/ 899 h 327"/>
                  <a:gd name="T40" fmla="*/ 0 w 21"/>
                  <a:gd name="T41" fmla="*/ 942 h 327"/>
                  <a:gd name="T42" fmla="*/ 0 w 21"/>
                  <a:gd name="T43" fmla="*/ 981 h 327"/>
                  <a:gd name="T44" fmla="*/ 0 w 21"/>
                  <a:gd name="T45" fmla="*/ 1015 h 327"/>
                  <a:gd name="T46" fmla="*/ 0 w 21"/>
                  <a:gd name="T47" fmla="*/ 1076 h 327"/>
                  <a:gd name="T48" fmla="*/ 0 w 21"/>
                  <a:gd name="T49" fmla="*/ 1119 h 327"/>
                  <a:gd name="T50" fmla="*/ 0 w 21"/>
                  <a:gd name="T51" fmla="*/ 1142 h 327"/>
                  <a:gd name="T52" fmla="*/ 45 w 21"/>
                  <a:gd name="T53" fmla="*/ 1145 h 327"/>
                  <a:gd name="T54" fmla="*/ 45 w 21"/>
                  <a:gd name="T55" fmla="*/ 1122 h 327"/>
                  <a:gd name="T56" fmla="*/ 45 w 21"/>
                  <a:gd name="T57" fmla="*/ 1076 h 327"/>
                  <a:gd name="T58" fmla="*/ 45 w 21"/>
                  <a:gd name="T59" fmla="*/ 1029 h 327"/>
                  <a:gd name="T60" fmla="*/ 45 w 21"/>
                  <a:gd name="T61" fmla="*/ 993 h 327"/>
                  <a:gd name="T62" fmla="*/ 45 w 21"/>
                  <a:gd name="T63" fmla="*/ 956 h 327"/>
                  <a:gd name="T64" fmla="*/ 45 w 21"/>
                  <a:gd name="T65" fmla="*/ 914 h 327"/>
                  <a:gd name="T66" fmla="*/ 45 w 21"/>
                  <a:gd name="T67" fmla="*/ 872 h 327"/>
                  <a:gd name="T68" fmla="*/ 45 w 21"/>
                  <a:gd name="T69" fmla="*/ 830 h 327"/>
                  <a:gd name="T70" fmla="*/ 45 w 21"/>
                  <a:gd name="T71" fmla="*/ 791 h 327"/>
                  <a:gd name="T72" fmla="*/ 45 w 21"/>
                  <a:gd name="T73" fmla="*/ 742 h 327"/>
                  <a:gd name="T74" fmla="*/ 45 w 21"/>
                  <a:gd name="T75" fmla="*/ 698 h 327"/>
                  <a:gd name="T76" fmla="*/ 45 w 21"/>
                  <a:gd name="T77" fmla="*/ 659 h 327"/>
                  <a:gd name="T78" fmla="*/ 45 w 21"/>
                  <a:gd name="T79" fmla="*/ 621 h 327"/>
                  <a:gd name="T80" fmla="*/ 45 w 21"/>
                  <a:gd name="T81" fmla="*/ 589 h 327"/>
                  <a:gd name="T82" fmla="*/ 45 w 21"/>
                  <a:gd name="T83" fmla="*/ 548 h 327"/>
                  <a:gd name="T84" fmla="*/ 45 w 21"/>
                  <a:gd name="T85" fmla="*/ 511 h 327"/>
                  <a:gd name="T86" fmla="*/ 47 w 21"/>
                  <a:gd name="T87" fmla="*/ 485 h 327"/>
                  <a:gd name="T88" fmla="*/ 47 w 21"/>
                  <a:gd name="T89" fmla="*/ 447 h 327"/>
                  <a:gd name="T90" fmla="*/ 47 w 21"/>
                  <a:gd name="T91" fmla="*/ 402 h 327"/>
                  <a:gd name="T92" fmla="*/ 45 w 21"/>
                  <a:gd name="T93" fmla="*/ 342 h 327"/>
                  <a:gd name="T94" fmla="*/ 45 w 21"/>
                  <a:gd name="T95" fmla="*/ 273 h 327"/>
                  <a:gd name="T96" fmla="*/ 43 w 21"/>
                  <a:gd name="T97" fmla="*/ 206 h 327"/>
                  <a:gd name="T98" fmla="*/ 43 w 21"/>
                  <a:gd name="T99" fmla="*/ 144 h 327"/>
                  <a:gd name="T100" fmla="*/ 43 w 21"/>
                  <a:gd name="T101" fmla="*/ 91 h 327"/>
                  <a:gd name="T102" fmla="*/ 43 w 21"/>
                  <a:gd name="T103" fmla="*/ 49 h 327"/>
                  <a:gd name="T104" fmla="*/ 43 w 21"/>
                  <a:gd name="T105" fmla="*/ 3 h 327"/>
                  <a:gd name="T106" fmla="*/ 0 w 21"/>
                  <a:gd name="T107" fmla="*/ 0 h 3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
                  <a:gd name="T163" fmla="*/ 0 h 327"/>
                  <a:gd name="T164" fmla="*/ 21 w 21"/>
                  <a:gd name="T165" fmla="*/ 327 h 3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 h="327">
                    <a:moveTo>
                      <a:pt x="0" y="0"/>
                    </a:moveTo>
                    <a:lnTo>
                      <a:pt x="0" y="0"/>
                    </a:lnTo>
                    <a:lnTo>
                      <a:pt x="0" y="4"/>
                    </a:lnTo>
                    <a:lnTo>
                      <a:pt x="0" y="6"/>
                    </a:lnTo>
                    <a:lnTo>
                      <a:pt x="0" y="10"/>
                    </a:lnTo>
                    <a:lnTo>
                      <a:pt x="0" y="14"/>
                    </a:lnTo>
                    <a:lnTo>
                      <a:pt x="0" y="18"/>
                    </a:lnTo>
                    <a:lnTo>
                      <a:pt x="0" y="21"/>
                    </a:lnTo>
                    <a:lnTo>
                      <a:pt x="0" y="26"/>
                    </a:lnTo>
                    <a:lnTo>
                      <a:pt x="0" y="30"/>
                    </a:lnTo>
                    <a:lnTo>
                      <a:pt x="0" y="35"/>
                    </a:lnTo>
                    <a:lnTo>
                      <a:pt x="0" y="41"/>
                    </a:lnTo>
                    <a:lnTo>
                      <a:pt x="0" y="46"/>
                    </a:lnTo>
                    <a:lnTo>
                      <a:pt x="0" y="51"/>
                    </a:lnTo>
                    <a:lnTo>
                      <a:pt x="1" y="58"/>
                    </a:lnTo>
                    <a:lnTo>
                      <a:pt x="1" y="63"/>
                    </a:lnTo>
                    <a:lnTo>
                      <a:pt x="1" y="70"/>
                    </a:lnTo>
                    <a:lnTo>
                      <a:pt x="1" y="75"/>
                    </a:lnTo>
                    <a:lnTo>
                      <a:pt x="1" y="82"/>
                    </a:lnTo>
                    <a:lnTo>
                      <a:pt x="1" y="88"/>
                    </a:lnTo>
                    <a:lnTo>
                      <a:pt x="1" y="94"/>
                    </a:lnTo>
                    <a:lnTo>
                      <a:pt x="1" y="100"/>
                    </a:lnTo>
                    <a:lnTo>
                      <a:pt x="3" y="106"/>
                    </a:lnTo>
                    <a:lnTo>
                      <a:pt x="3" y="110"/>
                    </a:lnTo>
                    <a:lnTo>
                      <a:pt x="3" y="116"/>
                    </a:lnTo>
                    <a:lnTo>
                      <a:pt x="3" y="121"/>
                    </a:lnTo>
                    <a:lnTo>
                      <a:pt x="3" y="126"/>
                    </a:lnTo>
                    <a:lnTo>
                      <a:pt x="3" y="130"/>
                    </a:lnTo>
                    <a:lnTo>
                      <a:pt x="3" y="134"/>
                    </a:lnTo>
                    <a:lnTo>
                      <a:pt x="3" y="138"/>
                    </a:lnTo>
                    <a:lnTo>
                      <a:pt x="3" y="142"/>
                    </a:lnTo>
                    <a:lnTo>
                      <a:pt x="1" y="145"/>
                    </a:lnTo>
                    <a:lnTo>
                      <a:pt x="1" y="149"/>
                    </a:lnTo>
                    <a:lnTo>
                      <a:pt x="1" y="155"/>
                    </a:lnTo>
                    <a:lnTo>
                      <a:pt x="1" y="160"/>
                    </a:lnTo>
                    <a:lnTo>
                      <a:pt x="0" y="165"/>
                    </a:lnTo>
                    <a:lnTo>
                      <a:pt x="0" y="171"/>
                    </a:lnTo>
                    <a:lnTo>
                      <a:pt x="0" y="173"/>
                    </a:lnTo>
                    <a:lnTo>
                      <a:pt x="0" y="177"/>
                    </a:lnTo>
                    <a:lnTo>
                      <a:pt x="0" y="181"/>
                    </a:lnTo>
                    <a:lnTo>
                      <a:pt x="0" y="184"/>
                    </a:lnTo>
                    <a:lnTo>
                      <a:pt x="0" y="188"/>
                    </a:lnTo>
                    <a:lnTo>
                      <a:pt x="0" y="192"/>
                    </a:lnTo>
                    <a:lnTo>
                      <a:pt x="0" y="195"/>
                    </a:lnTo>
                    <a:lnTo>
                      <a:pt x="0" y="199"/>
                    </a:lnTo>
                    <a:lnTo>
                      <a:pt x="0" y="203"/>
                    </a:lnTo>
                    <a:lnTo>
                      <a:pt x="0" y="207"/>
                    </a:lnTo>
                    <a:lnTo>
                      <a:pt x="0" y="209"/>
                    </a:lnTo>
                    <a:lnTo>
                      <a:pt x="0" y="213"/>
                    </a:lnTo>
                    <a:lnTo>
                      <a:pt x="0" y="217"/>
                    </a:lnTo>
                    <a:lnTo>
                      <a:pt x="0" y="222"/>
                    </a:lnTo>
                    <a:lnTo>
                      <a:pt x="0" y="226"/>
                    </a:lnTo>
                    <a:lnTo>
                      <a:pt x="0" y="230"/>
                    </a:lnTo>
                    <a:lnTo>
                      <a:pt x="0" y="234"/>
                    </a:lnTo>
                    <a:lnTo>
                      <a:pt x="0" y="238"/>
                    </a:lnTo>
                    <a:lnTo>
                      <a:pt x="0" y="242"/>
                    </a:lnTo>
                    <a:lnTo>
                      <a:pt x="0" y="246"/>
                    </a:lnTo>
                    <a:lnTo>
                      <a:pt x="0" y="250"/>
                    </a:lnTo>
                    <a:lnTo>
                      <a:pt x="0" y="254"/>
                    </a:lnTo>
                    <a:lnTo>
                      <a:pt x="0" y="256"/>
                    </a:lnTo>
                    <a:lnTo>
                      <a:pt x="0" y="260"/>
                    </a:lnTo>
                    <a:lnTo>
                      <a:pt x="0" y="264"/>
                    </a:lnTo>
                    <a:lnTo>
                      <a:pt x="0" y="268"/>
                    </a:lnTo>
                    <a:lnTo>
                      <a:pt x="0" y="271"/>
                    </a:lnTo>
                    <a:lnTo>
                      <a:pt x="0" y="275"/>
                    </a:lnTo>
                    <a:lnTo>
                      <a:pt x="0" y="279"/>
                    </a:lnTo>
                    <a:lnTo>
                      <a:pt x="0" y="282"/>
                    </a:lnTo>
                    <a:lnTo>
                      <a:pt x="0" y="286"/>
                    </a:lnTo>
                    <a:lnTo>
                      <a:pt x="0" y="289"/>
                    </a:lnTo>
                    <a:lnTo>
                      <a:pt x="0" y="295"/>
                    </a:lnTo>
                    <a:lnTo>
                      <a:pt x="0" y="301"/>
                    </a:lnTo>
                    <a:lnTo>
                      <a:pt x="0" y="306"/>
                    </a:lnTo>
                    <a:lnTo>
                      <a:pt x="0" y="310"/>
                    </a:lnTo>
                    <a:lnTo>
                      <a:pt x="0" y="314"/>
                    </a:lnTo>
                    <a:lnTo>
                      <a:pt x="0" y="318"/>
                    </a:lnTo>
                    <a:lnTo>
                      <a:pt x="0" y="321"/>
                    </a:lnTo>
                    <a:lnTo>
                      <a:pt x="0" y="323"/>
                    </a:lnTo>
                    <a:lnTo>
                      <a:pt x="0" y="325"/>
                    </a:lnTo>
                    <a:lnTo>
                      <a:pt x="1" y="325"/>
                    </a:lnTo>
                    <a:lnTo>
                      <a:pt x="21" y="327"/>
                    </a:lnTo>
                    <a:lnTo>
                      <a:pt x="20" y="326"/>
                    </a:lnTo>
                    <a:lnTo>
                      <a:pt x="20" y="325"/>
                    </a:lnTo>
                    <a:lnTo>
                      <a:pt x="20" y="322"/>
                    </a:lnTo>
                    <a:lnTo>
                      <a:pt x="20" y="319"/>
                    </a:lnTo>
                    <a:lnTo>
                      <a:pt x="20" y="315"/>
                    </a:lnTo>
                    <a:lnTo>
                      <a:pt x="20" y="311"/>
                    </a:lnTo>
                    <a:lnTo>
                      <a:pt x="20" y="306"/>
                    </a:lnTo>
                    <a:lnTo>
                      <a:pt x="20" y="301"/>
                    </a:lnTo>
                    <a:lnTo>
                      <a:pt x="20" y="297"/>
                    </a:lnTo>
                    <a:lnTo>
                      <a:pt x="20" y="293"/>
                    </a:lnTo>
                    <a:lnTo>
                      <a:pt x="20" y="290"/>
                    </a:lnTo>
                    <a:lnTo>
                      <a:pt x="20" y="286"/>
                    </a:lnTo>
                    <a:lnTo>
                      <a:pt x="20" y="283"/>
                    </a:lnTo>
                    <a:lnTo>
                      <a:pt x="20" y="279"/>
                    </a:lnTo>
                    <a:lnTo>
                      <a:pt x="20" y="275"/>
                    </a:lnTo>
                    <a:lnTo>
                      <a:pt x="20" y="272"/>
                    </a:lnTo>
                    <a:lnTo>
                      <a:pt x="20" y="268"/>
                    </a:lnTo>
                    <a:lnTo>
                      <a:pt x="20" y="264"/>
                    </a:lnTo>
                    <a:lnTo>
                      <a:pt x="20" y="260"/>
                    </a:lnTo>
                    <a:lnTo>
                      <a:pt x="20" y="256"/>
                    </a:lnTo>
                    <a:lnTo>
                      <a:pt x="20" y="252"/>
                    </a:lnTo>
                    <a:lnTo>
                      <a:pt x="20" y="248"/>
                    </a:lnTo>
                    <a:lnTo>
                      <a:pt x="20" y="244"/>
                    </a:lnTo>
                    <a:lnTo>
                      <a:pt x="20" y="240"/>
                    </a:lnTo>
                    <a:lnTo>
                      <a:pt x="20" y="236"/>
                    </a:lnTo>
                    <a:lnTo>
                      <a:pt x="20" y="232"/>
                    </a:lnTo>
                    <a:lnTo>
                      <a:pt x="20" y="228"/>
                    </a:lnTo>
                    <a:lnTo>
                      <a:pt x="20" y="224"/>
                    </a:lnTo>
                    <a:lnTo>
                      <a:pt x="20" y="219"/>
                    </a:lnTo>
                    <a:lnTo>
                      <a:pt x="20" y="215"/>
                    </a:lnTo>
                    <a:lnTo>
                      <a:pt x="20" y="211"/>
                    </a:lnTo>
                    <a:lnTo>
                      <a:pt x="20" y="208"/>
                    </a:lnTo>
                    <a:lnTo>
                      <a:pt x="20" y="204"/>
                    </a:lnTo>
                    <a:lnTo>
                      <a:pt x="20" y="199"/>
                    </a:lnTo>
                    <a:lnTo>
                      <a:pt x="20" y="195"/>
                    </a:lnTo>
                    <a:lnTo>
                      <a:pt x="20" y="192"/>
                    </a:lnTo>
                    <a:lnTo>
                      <a:pt x="20" y="188"/>
                    </a:lnTo>
                    <a:lnTo>
                      <a:pt x="20" y="184"/>
                    </a:lnTo>
                    <a:lnTo>
                      <a:pt x="20" y="181"/>
                    </a:lnTo>
                    <a:lnTo>
                      <a:pt x="20" y="177"/>
                    </a:lnTo>
                    <a:lnTo>
                      <a:pt x="20" y="175"/>
                    </a:lnTo>
                    <a:lnTo>
                      <a:pt x="20" y="171"/>
                    </a:lnTo>
                    <a:lnTo>
                      <a:pt x="20" y="168"/>
                    </a:lnTo>
                    <a:lnTo>
                      <a:pt x="20" y="165"/>
                    </a:lnTo>
                    <a:lnTo>
                      <a:pt x="20" y="160"/>
                    </a:lnTo>
                    <a:lnTo>
                      <a:pt x="20" y="156"/>
                    </a:lnTo>
                    <a:lnTo>
                      <a:pt x="20" y="150"/>
                    </a:lnTo>
                    <a:lnTo>
                      <a:pt x="20" y="148"/>
                    </a:lnTo>
                    <a:lnTo>
                      <a:pt x="20" y="145"/>
                    </a:lnTo>
                    <a:lnTo>
                      <a:pt x="21" y="144"/>
                    </a:lnTo>
                    <a:lnTo>
                      <a:pt x="21" y="141"/>
                    </a:lnTo>
                    <a:lnTo>
                      <a:pt x="21" y="138"/>
                    </a:lnTo>
                    <a:lnTo>
                      <a:pt x="21" y="136"/>
                    </a:lnTo>
                    <a:lnTo>
                      <a:pt x="21" y="132"/>
                    </a:lnTo>
                    <a:lnTo>
                      <a:pt x="21" y="128"/>
                    </a:lnTo>
                    <a:lnTo>
                      <a:pt x="21" y="124"/>
                    </a:lnTo>
                    <a:lnTo>
                      <a:pt x="21" y="118"/>
                    </a:lnTo>
                    <a:lnTo>
                      <a:pt x="21" y="114"/>
                    </a:lnTo>
                    <a:lnTo>
                      <a:pt x="20" y="108"/>
                    </a:lnTo>
                    <a:lnTo>
                      <a:pt x="20" y="102"/>
                    </a:lnTo>
                    <a:lnTo>
                      <a:pt x="20" y="97"/>
                    </a:lnTo>
                    <a:lnTo>
                      <a:pt x="20" y="90"/>
                    </a:lnTo>
                    <a:lnTo>
                      <a:pt x="20" y="85"/>
                    </a:lnTo>
                    <a:lnTo>
                      <a:pt x="20" y="78"/>
                    </a:lnTo>
                    <a:lnTo>
                      <a:pt x="20" y="73"/>
                    </a:lnTo>
                    <a:lnTo>
                      <a:pt x="20" y="66"/>
                    </a:lnTo>
                    <a:lnTo>
                      <a:pt x="19" y="59"/>
                    </a:lnTo>
                    <a:lnTo>
                      <a:pt x="19" y="54"/>
                    </a:lnTo>
                    <a:lnTo>
                      <a:pt x="19" y="47"/>
                    </a:lnTo>
                    <a:lnTo>
                      <a:pt x="19" y="42"/>
                    </a:lnTo>
                    <a:lnTo>
                      <a:pt x="19" y="37"/>
                    </a:lnTo>
                    <a:lnTo>
                      <a:pt x="19" y="31"/>
                    </a:lnTo>
                    <a:lnTo>
                      <a:pt x="19" y="26"/>
                    </a:lnTo>
                    <a:lnTo>
                      <a:pt x="19" y="22"/>
                    </a:lnTo>
                    <a:lnTo>
                      <a:pt x="19" y="18"/>
                    </a:lnTo>
                    <a:lnTo>
                      <a:pt x="19" y="14"/>
                    </a:lnTo>
                    <a:lnTo>
                      <a:pt x="19" y="10"/>
                    </a:lnTo>
                    <a:lnTo>
                      <a:pt x="19" y="8"/>
                    </a:lnTo>
                    <a:lnTo>
                      <a:pt x="19" y="3"/>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11" name="Freeform 111">
                <a:extLst>
                  <a:ext uri="{FF2B5EF4-FFF2-40B4-BE49-F238E27FC236}">
                    <a16:creationId xmlns:a16="http://schemas.microsoft.com/office/drawing/2014/main" id="{B2B5ED65-45CB-478D-A020-108EFE6F0D4A}"/>
                  </a:ext>
                </a:extLst>
              </p:cNvPr>
              <p:cNvSpPr>
                <a:spLocks/>
              </p:cNvSpPr>
              <p:nvPr/>
            </p:nvSpPr>
            <p:spPr bwMode="auto">
              <a:xfrm>
                <a:off x="3691" y="1306"/>
                <a:ext cx="24" cy="325"/>
              </a:xfrm>
              <a:custGeom>
                <a:avLst/>
                <a:gdLst>
                  <a:gd name="T0" fmla="*/ 0 w 34"/>
                  <a:gd name="T1" fmla="*/ 21 h 278"/>
                  <a:gd name="T2" fmla="*/ 0 w 34"/>
                  <a:gd name="T3" fmla="*/ 61 h 278"/>
                  <a:gd name="T4" fmla="*/ 0 w 34"/>
                  <a:gd name="T5" fmla="*/ 123 h 278"/>
                  <a:gd name="T6" fmla="*/ 2 w 34"/>
                  <a:gd name="T7" fmla="*/ 159 h 278"/>
                  <a:gd name="T8" fmla="*/ 2 w 34"/>
                  <a:gd name="T9" fmla="*/ 196 h 278"/>
                  <a:gd name="T10" fmla="*/ 3 w 34"/>
                  <a:gd name="T11" fmla="*/ 230 h 278"/>
                  <a:gd name="T12" fmla="*/ 3 w 34"/>
                  <a:gd name="T13" fmla="*/ 280 h 278"/>
                  <a:gd name="T14" fmla="*/ 3 w 34"/>
                  <a:gd name="T15" fmla="*/ 312 h 278"/>
                  <a:gd name="T16" fmla="*/ 4 w 34"/>
                  <a:gd name="T17" fmla="*/ 351 h 278"/>
                  <a:gd name="T18" fmla="*/ 4 w 34"/>
                  <a:gd name="T19" fmla="*/ 391 h 278"/>
                  <a:gd name="T20" fmla="*/ 4 w 34"/>
                  <a:gd name="T21" fmla="*/ 427 h 278"/>
                  <a:gd name="T22" fmla="*/ 17 w 34"/>
                  <a:gd name="T23" fmla="*/ 465 h 278"/>
                  <a:gd name="T24" fmla="*/ 19 w 34"/>
                  <a:gd name="T25" fmla="*/ 518 h 278"/>
                  <a:gd name="T26" fmla="*/ 19 w 34"/>
                  <a:gd name="T27" fmla="*/ 571 h 278"/>
                  <a:gd name="T28" fmla="*/ 21 w 34"/>
                  <a:gd name="T29" fmla="*/ 604 h 278"/>
                  <a:gd name="T30" fmla="*/ 21 w 34"/>
                  <a:gd name="T31" fmla="*/ 652 h 278"/>
                  <a:gd name="T32" fmla="*/ 26 w 34"/>
                  <a:gd name="T33" fmla="*/ 693 h 278"/>
                  <a:gd name="T34" fmla="*/ 26 w 34"/>
                  <a:gd name="T35" fmla="*/ 734 h 278"/>
                  <a:gd name="T36" fmla="*/ 29 w 34"/>
                  <a:gd name="T37" fmla="*/ 780 h 278"/>
                  <a:gd name="T38" fmla="*/ 29 w 34"/>
                  <a:gd name="T39" fmla="*/ 826 h 278"/>
                  <a:gd name="T40" fmla="*/ 29 w 34"/>
                  <a:gd name="T41" fmla="*/ 870 h 278"/>
                  <a:gd name="T42" fmla="*/ 29 w 34"/>
                  <a:gd name="T43" fmla="*/ 909 h 278"/>
                  <a:gd name="T44" fmla="*/ 32 w 34"/>
                  <a:gd name="T45" fmla="*/ 955 h 278"/>
                  <a:gd name="T46" fmla="*/ 40 w 34"/>
                  <a:gd name="T47" fmla="*/ 973 h 278"/>
                  <a:gd name="T48" fmla="*/ 70 w 34"/>
                  <a:gd name="T49" fmla="*/ 988 h 278"/>
                  <a:gd name="T50" fmla="*/ 93 w 34"/>
                  <a:gd name="T51" fmla="*/ 967 h 278"/>
                  <a:gd name="T52" fmla="*/ 89 w 34"/>
                  <a:gd name="T53" fmla="*/ 938 h 278"/>
                  <a:gd name="T54" fmla="*/ 89 w 34"/>
                  <a:gd name="T55" fmla="*/ 894 h 278"/>
                  <a:gd name="T56" fmla="*/ 85 w 34"/>
                  <a:gd name="T57" fmla="*/ 851 h 278"/>
                  <a:gd name="T58" fmla="*/ 85 w 34"/>
                  <a:gd name="T59" fmla="*/ 810 h 278"/>
                  <a:gd name="T60" fmla="*/ 83 w 34"/>
                  <a:gd name="T61" fmla="*/ 751 h 278"/>
                  <a:gd name="T62" fmla="*/ 76 w 34"/>
                  <a:gd name="T63" fmla="*/ 693 h 278"/>
                  <a:gd name="T64" fmla="*/ 76 w 34"/>
                  <a:gd name="T65" fmla="*/ 630 h 278"/>
                  <a:gd name="T66" fmla="*/ 76 w 34"/>
                  <a:gd name="T67" fmla="*/ 566 h 278"/>
                  <a:gd name="T68" fmla="*/ 74 w 34"/>
                  <a:gd name="T69" fmla="*/ 496 h 278"/>
                  <a:gd name="T70" fmla="*/ 70 w 34"/>
                  <a:gd name="T71" fmla="*/ 437 h 278"/>
                  <a:gd name="T72" fmla="*/ 66 w 34"/>
                  <a:gd name="T73" fmla="*/ 371 h 278"/>
                  <a:gd name="T74" fmla="*/ 63 w 34"/>
                  <a:gd name="T75" fmla="*/ 306 h 278"/>
                  <a:gd name="T76" fmla="*/ 61 w 34"/>
                  <a:gd name="T77" fmla="*/ 244 h 278"/>
                  <a:gd name="T78" fmla="*/ 61 w 34"/>
                  <a:gd name="T79" fmla="*/ 188 h 278"/>
                  <a:gd name="T80" fmla="*/ 55 w 34"/>
                  <a:gd name="T81" fmla="*/ 142 h 278"/>
                  <a:gd name="T82" fmla="*/ 50 w 34"/>
                  <a:gd name="T83" fmla="*/ 98 h 278"/>
                  <a:gd name="T84" fmla="*/ 50 w 34"/>
                  <a:gd name="T85" fmla="*/ 61 h 278"/>
                  <a:gd name="T86" fmla="*/ 49 w 34"/>
                  <a:gd name="T87" fmla="*/ 21 h 278"/>
                  <a:gd name="T88" fmla="*/ 44 w 34"/>
                  <a:gd name="T89" fmla="*/ 1 h 278"/>
                  <a:gd name="T90" fmla="*/ 19 w 34"/>
                  <a:gd name="T91" fmla="*/ 0 h 278"/>
                  <a:gd name="T92" fmla="*/ 0 w 34"/>
                  <a:gd name="T93" fmla="*/ 0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
                  <a:gd name="T142" fmla="*/ 0 h 278"/>
                  <a:gd name="T143" fmla="*/ 34 w 34"/>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 h="278">
                    <a:moveTo>
                      <a:pt x="0" y="0"/>
                    </a:moveTo>
                    <a:lnTo>
                      <a:pt x="0" y="1"/>
                    </a:lnTo>
                    <a:lnTo>
                      <a:pt x="0" y="6"/>
                    </a:lnTo>
                    <a:lnTo>
                      <a:pt x="0" y="9"/>
                    </a:lnTo>
                    <a:lnTo>
                      <a:pt x="0" y="13"/>
                    </a:lnTo>
                    <a:lnTo>
                      <a:pt x="0" y="17"/>
                    </a:lnTo>
                    <a:lnTo>
                      <a:pt x="0" y="23"/>
                    </a:lnTo>
                    <a:lnTo>
                      <a:pt x="0" y="28"/>
                    </a:lnTo>
                    <a:lnTo>
                      <a:pt x="0" y="35"/>
                    </a:lnTo>
                    <a:lnTo>
                      <a:pt x="0" y="37"/>
                    </a:lnTo>
                    <a:lnTo>
                      <a:pt x="2" y="41"/>
                    </a:lnTo>
                    <a:lnTo>
                      <a:pt x="2" y="44"/>
                    </a:lnTo>
                    <a:lnTo>
                      <a:pt x="2" y="48"/>
                    </a:lnTo>
                    <a:lnTo>
                      <a:pt x="2" y="51"/>
                    </a:lnTo>
                    <a:lnTo>
                      <a:pt x="2" y="55"/>
                    </a:lnTo>
                    <a:lnTo>
                      <a:pt x="2" y="59"/>
                    </a:lnTo>
                    <a:lnTo>
                      <a:pt x="3" y="61"/>
                    </a:lnTo>
                    <a:lnTo>
                      <a:pt x="3" y="65"/>
                    </a:lnTo>
                    <a:lnTo>
                      <a:pt x="3" y="69"/>
                    </a:lnTo>
                    <a:lnTo>
                      <a:pt x="3" y="73"/>
                    </a:lnTo>
                    <a:lnTo>
                      <a:pt x="3" y="78"/>
                    </a:lnTo>
                    <a:lnTo>
                      <a:pt x="3" y="80"/>
                    </a:lnTo>
                    <a:lnTo>
                      <a:pt x="3" y="84"/>
                    </a:lnTo>
                    <a:lnTo>
                      <a:pt x="3" y="88"/>
                    </a:lnTo>
                    <a:lnTo>
                      <a:pt x="3" y="92"/>
                    </a:lnTo>
                    <a:lnTo>
                      <a:pt x="3" y="95"/>
                    </a:lnTo>
                    <a:lnTo>
                      <a:pt x="4" y="99"/>
                    </a:lnTo>
                    <a:lnTo>
                      <a:pt x="4" y="103"/>
                    </a:lnTo>
                    <a:lnTo>
                      <a:pt x="4" y="107"/>
                    </a:lnTo>
                    <a:lnTo>
                      <a:pt x="4" y="110"/>
                    </a:lnTo>
                    <a:lnTo>
                      <a:pt x="4" y="114"/>
                    </a:lnTo>
                    <a:lnTo>
                      <a:pt x="4" y="118"/>
                    </a:lnTo>
                    <a:lnTo>
                      <a:pt x="4" y="120"/>
                    </a:lnTo>
                    <a:lnTo>
                      <a:pt x="4" y="124"/>
                    </a:lnTo>
                    <a:lnTo>
                      <a:pt x="6" y="127"/>
                    </a:lnTo>
                    <a:lnTo>
                      <a:pt x="6" y="131"/>
                    </a:lnTo>
                    <a:lnTo>
                      <a:pt x="6" y="135"/>
                    </a:lnTo>
                    <a:lnTo>
                      <a:pt x="6" y="140"/>
                    </a:lnTo>
                    <a:lnTo>
                      <a:pt x="7" y="146"/>
                    </a:lnTo>
                    <a:lnTo>
                      <a:pt x="7" y="151"/>
                    </a:lnTo>
                    <a:lnTo>
                      <a:pt x="7" y="157"/>
                    </a:lnTo>
                    <a:lnTo>
                      <a:pt x="7" y="161"/>
                    </a:lnTo>
                    <a:lnTo>
                      <a:pt x="7" y="165"/>
                    </a:lnTo>
                    <a:lnTo>
                      <a:pt x="8" y="167"/>
                    </a:lnTo>
                    <a:lnTo>
                      <a:pt x="8" y="170"/>
                    </a:lnTo>
                    <a:lnTo>
                      <a:pt x="8" y="174"/>
                    </a:lnTo>
                    <a:lnTo>
                      <a:pt x="8" y="181"/>
                    </a:lnTo>
                    <a:lnTo>
                      <a:pt x="8" y="183"/>
                    </a:lnTo>
                    <a:lnTo>
                      <a:pt x="8" y="187"/>
                    </a:lnTo>
                    <a:lnTo>
                      <a:pt x="8" y="191"/>
                    </a:lnTo>
                    <a:lnTo>
                      <a:pt x="10" y="195"/>
                    </a:lnTo>
                    <a:lnTo>
                      <a:pt x="10" y="198"/>
                    </a:lnTo>
                    <a:lnTo>
                      <a:pt x="10" y="202"/>
                    </a:lnTo>
                    <a:lnTo>
                      <a:pt x="10" y="207"/>
                    </a:lnTo>
                    <a:lnTo>
                      <a:pt x="10" y="211"/>
                    </a:lnTo>
                    <a:lnTo>
                      <a:pt x="10" y="216"/>
                    </a:lnTo>
                    <a:lnTo>
                      <a:pt x="11" y="221"/>
                    </a:lnTo>
                    <a:lnTo>
                      <a:pt x="11" y="225"/>
                    </a:lnTo>
                    <a:lnTo>
                      <a:pt x="11" y="229"/>
                    </a:lnTo>
                    <a:lnTo>
                      <a:pt x="11" y="233"/>
                    </a:lnTo>
                    <a:lnTo>
                      <a:pt x="11" y="237"/>
                    </a:lnTo>
                    <a:lnTo>
                      <a:pt x="11" y="241"/>
                    </a:lnTo>
                    <a:lnTo>
                      <a:pt x="11" y="245"/>
                    </a:lnTo>
                    <a:lnTo>
                      <a:pt x="11" y="249"/>
                    </a:lnTo>
                    <a:lnTo>
                      <a:pt x="11" y="253"/>
                    </a:lnTo>
                    <a:lnTo>
                      <a:pt x="11" y="256"/>
                    </a:lnTo>
                    <a:lnTo>
                      <a:pt x="12" y="260"/>
                    </a:lnTo>
                    <a:lnTo>
                      <a:pt x="12" y="265"/>
                    </a:lnTo>
                    <a:lnTo>
                      <a:pt x="12" y="269"/>
                    </a:lnTo>
                    <a:lnTo>
                      <a:pt x="12" y="272"/>
                    </a:lnTo>
                    <a:lnTo>
                      <a:pt x="12" y="273"/>
                    </a:lnTo>
                    <a:lnTo>
                      <a:pt x="15" y="274"/>
                    </a:lnTo>
                    <a:lnTo>
                      <a:pt x="18" y="276"/>
                    </a:lnTo>
                    <a:lnTo>
                      <a:pt x="22" y="277"/>
                    </a:lnTo>
                    <a:lnTo>
                      <a:pt x="26" y="278"/>
                    </a:lnTo>
                    <a:lnTo>
                      <a:pt x="28" y="278"/>
                    </a:lnTo>
                    <a:lnTo>
                      <a:pt x="31" y="276"/>
                    </a:lnTo>
                    <a:lnTo>
                      <a:pt x="34" y="273"/>
                    </a:lnTo>
                    <a:lnTo>
                      <a:pt x="33" y="270"/>
                    </a:lnTo>
                    <a:lnTo>
                      <a:pt x="33" y="268"/>
                    </a:lnTo>
                    <a:lnTo>
                      <a:pt x="33" y="264"/>
                    </a:lnTo>
                    <a:lnTo>
                      <a:pt x="33" y="258"/>
                    </a:lnTo>
                    <a:lnTo>
                      <a:pt x="33" y="254"/>
                    </a:lnTo>
                    <a:lnTo>
                      <a:pt x="33" y="252"/>
                    </a:lnTo>
                    <a:lnTo>
                      <a:pt x="33" y="248"/>
                    </a:lnTo>
                    <a:lnTo>
                      <a:pt x="33" y="244"/>
                    </a:lnTo>
                    <a:lnTo>
                      <a:pt x="31" y="240"/>
                    </a:lnTo>
                    <a:lnTo>
                      <a:pt x="31" y="236"/>
                    </a:lnTo>
                    <a:lnTo>
                      <a:pt x="31" y="232"/>
                    </a:lnTo>
                    <a:lnTo>
                      <a:pt x="31" y="228"/>
                    </a:lnTo>
                    <a:lnTo>
                      <a:pt x="31" y="222"/>
                    </a:lnTo>
                    <a:lnTo>
                      <a:pt x="30" y="217"/>
                    </a:lnTo>
                    <a:lnTo>
                      <a:pt x="30" y="211"/>
                    </a:lnTo>
                    <a:lnTo>
                      <a:pt x="30" y="206"/>
                    </a:lnTo>
                    <a:lnTo>
                      <a:pt x="30" y="201"/>
                    </a:lnTo>
                    <a:lnTo>
                      <a:pt x="28" y="195"/>
                    </a:lnTo>
                    <a:lnTo>
                      <a:pt x="28" y="189"/>
                    </a:lnTo>
                    <a:lnTo>
                      <a:pt x="28" y="183"/>
                    </a:lnTo>
                    <a:lnTo>
                      <a:pt x="28" y="177"/>
                    </a:lnTo>
                    <a:lnTo>
                      <a:pt x="28" y="171"/>
                    </a:lnTo>
                    <a:lnTo>
                      <a:pt x="28" y="166"/>
                    </a:lnTo>
                    <a:lnTo>
                      <a:pt x="28" y="159"/>
                    </a:lnTo>
                    <a:lnTo>
                      <a:pt x="27" y="153"/>
                    </a:lnTo>
                    <a:lnTo>
                      <a:pt x="27" y="147"/>
                    </a:lnTo>
                    <a:lnTo>
                      <a:pt x="27" y="140"/>
                    </a:lnTo>
                    <a:lnTo>
                      <a:pt x="27" y="135"/>
                    </a:lnTo>
                    <a:lnTo>
                      <a:pt x="26" y="128"/>
                    </a:lnTo>
                    <a:lnTo>
                      <a:pt x="26" y="123"/>
                    </a:lnTo>
                    <a:lnTo>
                      <a:pt x="24" y="116"/>
                    </a:lnTo>
                    <a:lnTo>
                      <a:pt x="24" y="110"/>
                    </a:lnTo>
                    <a:lnTo>
                      <a:pt x="24" y="104"/>
                    </a:lnTo>
                    <a:lnTo>
                      <a:pt x="23" y="98"/>
                    </a:lnTo>
                    <a:lnTo>
                      <a:pt x="23" y="92"/>
                    </a:lnTo>
                    <a:lnTo>
                      <a:pt x="23" y="87"/>
                    </a:lnTo>
                    <a:lnTo>
                      <a:pt x="23" y="80"/>
                    </a:lnTo>
                    <a:lnTo>
                      <a:pt x="23" y="75"/>
                    </a:lnTo>
                    <a:lnTo>
                      <a:pt x="22" y="69"/>
                    </a:lnTo>
                    <a:lnTo>
                      <a:pt x="22" y="64"/>
                    </a:lnTo>
                    <a:lnTo>
                      <a:pt x="22" y="59"/>
                    </a:lnTo>
                    <a:lnTo>
                      <a:pt x="22" y="53"/>
                    </a:lnTo>
                    <a:lnTo>
                      <a:pt x="22" y="49"/>
                    </a:lnTo>
                    <a:lnTo>
                      <a:pt x="22" y="45"/>
                    </a:lnTo>
                    <a:lnTo>
                      <a:pt x="20" y="40"/>
                    </a:lnTo>
                    <a:lnTo>
                      <a:pt x="20" y="36"/>
                    </a:lnTo>
                    <a:lnTo>
                      <a:pt x="19" y="32"/>
                    </a:lnTo>
                    <a:lnTo>
                      <a:pt x="19" y="28"/>
                    </a:lnTo>
                    <a:lnTo>
                      <a:pt x="19" y="24"/>
                    </a:lnTo>
                    <a:lnTo>
                      <a:pt x="19" y="20"/>
                    </a:lnTo>
                    <a:lnTo>
                      <a:pt x="19" y="17"/>
                    </a:lnTo>
                    <a:lnTo>
                      <a:pt x="19" y="15"/>
                    </a:lnTo>
                    <a:lnTo>
                      <a:pt x="18" y="9"/>
                    </a:lnTo>
                    <a:lnTo>
                      <a:pt x="18" y="6"/>
                    </a:lnTo>
                    <a:lnTo>
                      <a:pt x="18" y="4"/>
                    </a:lnTo>
                    <a:lnTo>
                      <a:pt x="18" y="2"/>
                    </a:lnTo>
                    <a:lnTo>
                      <a:pt x="16" y="1"/>
                    </a:lnTo>
                    <a:lnTo>
                      <a:pt x="14" y="0"/>
                    </a:lnTo>
                    <a:lnTo>
                      <a:pt x="11" y="0"/>
                    </a:lnTo>
                    <a:lnTo>
                      <a:pt x="7" y="0"/>
                    </a:lnTo>
                    <a:lnTo>
                      <a:pt x="2" y="0"/>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12" name="Freeform 112">
                <a:extLst>
                  <a:ext uri="{FF2B5EF4-FFF2-40B4-BE49-F238E27FC236}">
                    <a16:creationId xmlns:a16="http://schemas.microsoft.com/office/drawing/2014/main" id="{9F9120B9-52E8-47F5-A4BE-FC5006480AF9}"/>
                  </a:ext>
                </a:extLst>
              </p:cNvPr>
              <p:cNvSpPr>
                <a:spLocks/>
              </p:cNvSpPr>
              <p:nvPr/>
            </p:nvSpPr>
            <p:spPr bwMode="auto">
              <a:xfrm>
                <a:off x="3750" y="1313"/>
                <a:ext cx="24" cy="257"/>
              </a:xfrm>
              <a:custGeom>
                <a:avLst/>
                <a:gdLst>
                  <a:gd name="T0" fmla="*/ 1 w 19"/>
                  <a:gd name="T1" fmla="*/ 2 h 227"/>
                  <a:gd name="T2" fmla="*/ 1 w 19"/>
                  <a:gd name="T3" fmla="*/ 26 h 227"/>
                  <a:gd name="T4" fmla="*/ 1 w 19"/>
                  <a:gd name="T5" fmla="*/ 56 h 227"/>
                  <a:gd name="T6" fmla="*/ 0 w 19"/>
                  <a:gd name="T7" fmla="*/ 94 h 227"/>
                  <a:gd name="T8" fmla="*/ 0 w 19"/>
                  <a:gd name="T9" fmla="*/ 136 h 227"/>
                  <a:gd name="T10" fmla="*/ 0 w 19"/>
                  <a:gd name="T11" fmla="*/ 164 h 227"/>
                  <a:gd name="T12" fmla="*/ 0 w 19"/>
                  <a:gd name="T13" fmla="*/ 189 h 227"/>
                  <a:gd name="T14" fmla="*/ 0 w 19"/>
                  <a:gd name="T15" fmla="*/ 212 h 227"/>
                  <a:gd name="T16" fmla="*/ 0 w 19"/>
                  <a:gd name="T17" fmla="*/ 244 h 227"/>
                  <a:gd name="T18" fmla="*/ 0 w 19"/>
                  <a:gd name="T19" fmla="*/ 264 h 227"/>
                  <a:gd name="T20" fmla="*/ 0 w 19"/>
                  <a:gd name="T21" fmla="*/ 283 h 227"/>
                  <a:gd name="T22" fmla="*/ 0 w 19"/>
                  <a:gd name="T23" fmla="*/ 306 h 227"/>
                  <a:gd name="T24" fmla="*/ 0 w 19"/>
                  <a:gd name="T25" fmla="*/ 335 h 227"/>
                  <a:gd name="T26" fmla="*/ 0 w 19"/>
                  <a:gd name="T27" fmla="*/ 371 h 227"/>
                  <a:gd name="T28" fmla="*/ 0 w 19"/>
                  <a:gd name="T29" fmla="*/ 413 h 227"/>
                  <a:gd name="T30" fmla="*/ 0 w 19"/>
                  <a:gd name="T31" fmla="*/ 445 h 227"/>
                  <a:gd name="T32" fmla="*/ 0 w 19"/>
                  <a:gd name="T33" fmla="*/ 482 h 227"/>
                  <a:gd name="T34" fmla="*/ 0 w 19"/>
                  <a:gd name="T35" fmla="*/ 511 h 227"/>
                  <a:gd name="T36" fmla="*/ 1 w 19"/>
                  <a:gd name="T37" fmla="*/ 527 h 227"/>
                  <a:gd name="T38" fmla="*/ 1 w 19"/>
                  <a:gd name="T39" fmla="*/ 540 h 227"/>
                  <a:gd name="T40" fmla="*/ 1 w 19"/>
                  <a:gd name="T41" fmla="*/ 568 h 227"/>
                  <a:gd name="T42" fmla="*/ 1 w 19"/>
                  <a:gd name="T43" fmla="*/ 607 h 227"/>
                  <a:gd name="T44" fmla="*/ 1 w 19"/>
                  <a:gd name="T45" fmla="*/ 652 h 227"/>
                  <a:gd name="T46" fmla="*/ 1 w 19"/>
                  <a:gd name="T47" fmla="*/ 692 h 227"/>
                  <a:gd name="T48" fmla="*/ 1 w 19"/>
                  <a:gd name="T49" fmla="*/ 729 h 227"/>
                  <a:gd name="T50" fmla="*/ 1 w 19"/>
                  <a:gd name="T51" fmla="*/ 758 h 227"/>
                  <a:gd name="T52" fmla="*/ 1 w 19"/>
                  <a:gd name="T53" fmla="*/ 777 h 227"/>
                  <a:gd name="T54" fmla="*/ 3 w 19"/>
                  <a:gd name="T55" fmla="*/ 789 h 227"/>
                  <a:gd name="T56" fmla="*/ 31 w 19"/>
                  <a:gd name="T57" fmla="*/ 796 h 227"/>
                  <a:gd name="T58" fmla="*/ 42 w 19"/>
                  <a:gd name="T59" fmla="*/ 782 h 227"/>
                  <a:gd name="T60" fmla="*/ 42 w 19"/>
                  <a:gd name="T61" fmla="*/ 758 h 227"/>
                  <a:gd name="T62" fmla="*/ 42 w 19"/>
                  <a:gd name="T63" fmla="*/ 732 h 227"/>
                  <a:gd name="T64" fmla="*/ 42 w 19"/>
                  <a:gd name="T65" fmla="*/ 714 h 227"/>
                  <a:gd name="T66" fmla="*/ 46 w 19"/>
                  <a:gd name="T67" fmla="*/ 692 h 227"/>
                  <a:gd name="T68" fmla="*/ 46 w 19"/>
                  <a:gd name="T69" fmla="*/ 662 h 227"/>
                  <a:gd name="T70" fmla="*/ 46 w 19"/>
                  <a:gd name="T71" fmla="*/ 637 h 227"/>
                  <a:gd name="T72" fmla="*/ 46 w 19"/>
                  <a:gd name="T73" fmla="*/ 607 h 227"/>
                  <a:gd name="T74" fmla="*/ 46 w 19"/>
                  <a:gd name="T75" fmla="*/ 581 h 227"/>
                  <a:gd name="T76" fmla="*/ 46 w 19"/>
                  <a:gd name="T77" fmla="*/ 547 h 227"/>
                  <a:gd name="T78" fmla="*/ 46 w 19"/>
                  <a:gd name="T79" fmla="*/ 512 h 227"/>
                  <a:gd name="T80" fmla="*/ 46 w 19"/>
                  <a:gd name="T81" fmla="*/ 482 h 227"/>
                  <a:gd name="T82" fmla="*/ 46 w 19"/>
                  <a:gd name="T83" fmla="*/ 445 h 227"/>
                  <a:gd name="T84" fmla="*/ 46 w 19"/>
                  <a:gd name="T85" fmla="*/ 413 h 227"/>
                  <a:gd name="T86" fmla="*/ 46 w 19"/>
                  <a:gd name="T87" fmla="*/ 374 h 227"/>
                  <a:gd name="T88" fmla="*/ 46 w 19"/>
                  <a:gd name="T89" fmla="*/ 341 h 227"/>
                  <a:gd name="T90" fmla="*/ 46 w 19"/>
                  <a:gd name="T91" fmla="*/ 304 h 227"/>
                  <a:gd name="T92" fmla="*/ 46 w 19"/>
                  <a:gd name="T93" fmla="*/ 271 h 227"/>
                  <a:gd name="T94" fmla="*/ 46 w 19"/>
                  <a:gd name="T95" fmla="*/ 236 h 227"/>
                  <a:gd name="T96" fmla="*/ 46 w 19"/>
                  <a:gd name="T97" fmla="*/ 206 h 227"/>
                  <a:gd name="T98" fmla="*/ 46 w 19"/>
                  <a:gd name="T99" fmla="*/ 175 h 227"/>
                  <a:gd name="T100" fmla="*/ 46 w 19"/>
                  <a:gd name="T101" fmla="*/ 149 h 227"/>
                  <a:gd name="T102" fmla="*/ 46 w 19"/>
                  <a:gd name="T103" fmla="*/ 122 h 227"/>
                  <a:gd name="T104" fmla="*/ 46 w 19"/>
                  <a:gd name="T105" fmla="*/ 98 h 227"/>
                  <a:gd name="T106" fmla="*/ 46 w 19"/>
                  <a:gd name="T107" fmla="*/ 68 h 227"/>
                  <a:gd name="T108" fmla="*/ 46 w 19"/>
                  <a:gd name="T109" fmla="*/ 39 h 227"/>
                  <a:gd name="T110" fmla="*/ 46 w 19"/>
                  <a:gd name="T111" fmla="*/ 23 h 227"/>
                  <a:gd name="T112" fmla="*/ 1 w 19"/>
                  <a:gd name="T113" fmla="*/ 0 h 2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
                  <a:gd name="T172" fmla="*/ 0 h 227"/>
                  <a:gd name="T173" fmla="*/ 19 w 19"/>
                  <a:gd name="T174" fmla="*/ 227 h 2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 h="227">
                    <a:moveTo>
                      <a:pt x="1" y="0"/>
                    </a:moveTo>
                    <a:lnTo>
                      <a:pt x="1" y="2"/>
                    </a:lnTo>
                    <a:lnTo>
                      <a:pt x="1" y="6"/>
                    </a:lnTo>
                    <a:lnTo>
                      <a:pt x="1" y="8"/>
                    </a:lnTo>
                    <a:lnTo>
                      <a:pt x="1" y="12"/>
                    </a:lnTo>
                    <a:lnTo>
                      <a:pt x="1" y="16"/>
                    </a:lnTo>
                    <a:lnTo>
                      <a:pt x="1" y="22"/>
                    </a:lnTo>
                    <a:lnTo>
                      <a:pt x="0" y="27"/>
                    </a:lnTo>
                    <a:lnTo>
                      <a:pt x="0" y="32"/>
                    </a:lnTo>
                    <a:lnTo>
                      <a:pt x="0" y="38"/>
                    </a:lnTo>
                    <a:lnTo>
                      <a:pt x="0" y="44"/>
                    </a:lnTo>
                    <a:lnTo>
                      <a:pt x="0" y="47"/>
                    </a:lnTo>
                    <a:lnTo>
                      <a:pt x="0" y="51"/>
                    </a:lnTo>
                    <a:lnTo>
                      <a:pt x="0" y="54"/>
                    </a:lnTo>
                    <a:lnTo>
                      <a:pt x="0" y="58"/>
                    </a:lnTo>
                    <a:lnTo>
                      <a:pt x="0" y="60"/>
                    </a:lnTo>
                    <a:lnTo>
                      <a:pt x="0" y="64"/>
                    </a:lnTo>
                    <a:lnTo>
                      <a:pt x="0" y="69"/>
                    </a:lnTo>
                    <a:lnTo>
                      <a:pt x="0" y="71"/>
                    </a:lnTo>
                    <a:lnTo>
                      <a:pt x="0" y="75"/>
                    </a:lnTo>
                    <a:lnTo>
                      <a:pt x="0" y="78"/>
                    </a:lnTo>
                    <a:lnTo>
                      <a:pt x="0" y="81"/>
                    </a:lnTo>
                    <a:lnTo>
                      <a:pt x="0" y="85"/>
                    </a:lnTo>
                    <a:lnTo>
                      <a:pt x="0" y="87"/>
                    </a:lnTo>
                    <a:lnTo>
                      <a:pt x="0" y="91"/>
                    </a:lnTo>
                    <a:lnTo>
                      <a:pt x="0" y="95"/>
                    </a:lnTo>
                    <a:lnTo>
                      <a:pt x="0" y="98"/>
                    </a:lnTo>
                    <a:lnTo>
                      <a:pt x="0" y="105"/>
                    </a:lnTo>
                    <a:lnTo>
                      <a:pt x="0" y="111"/>
                    </a:lnTo>
                    <a:lnTo>
                      <a:pt x="0" y="117"/>
                    </a:lnTo>
                    <a:lnTo>
                      <a:pt x="0" y="123"/>
                    </a:lnTo>
                    <a:lnTo>
                      <a:pt x="0" y="127"/>
                    </a:lnTo>
                    <a:lnTo>
                      <a:pt x="0" y="133"/>
                    </a:lnTo>
                    <a:lnTo>
                      <a:pt x="0" y="137"/>
                    </a:lnTo>
                    <a:lnTo>
                      <a:pt x="0" y="142"/>
                    </a:lnTo>
                    <a:lnTo>
                      <a:pt x="0" y="145"/>
                    </a:lnTo>
                    <a:lnTo>
                      <a:pt x="1" y="148"/>
                    </a:lnTo>
                    <a:lnTo>
                      <a:pt x="1" y="150"/>
                    </a:lnTo>
                    <a:lnTo>
                      <a:pt x="1" y="153"/>
                    </a:lnTo>
                    <a:lnTo>
                      <a:pt x="1" y="154"/>
                    </a:lnTo>
                    <a:lnTo>
                      <a:pt x="1" y="158"/>
                    </a:lnTo>
                    <a:lnTo>
                      <a:pt x="1" y="162"/>
                    </a:lnTo>
                    <a:lnTo>
                      <a:pt x="1" y="168"/>
                    </a:lnTo>
                    <a:lnTo>
                      <a:pt x="1" y="173"/>
                    </a:lnTo>
                    <a:lnTo>
                      <a:pt x="1" y="178"/>
                    </a:lnTo>
                    <a:lnTo>
                      <a:pt x="1" y="185"/>
                    </a:lnTo>
                    <a:lnTo>
                      <a:pt x="1" y="192"/>
                    </a:lnTo>
                    <a:lnTo>
                      <a:pt x="1" y="197"/>
                    </a:lnTo>
                    <a:lnTo>
                      <a:pt x="1" y="204"/>
                    </a:lnTo>
                    <a:lnTo>
                      <a:pt x="1" y="208"/>
                    </a:lnTo>
                    <a:lnTo>
                      <a:pt x="1" y="213"/>
                    </a:lnTo>
                    <a:lnTo>
                      <a:pt x="1" y="216"/>
                    </a:lnTo>
                    <a:lnTo>
                      <a:pt x="1" y="220"/>
                    </a:lnTo>
                    <a:lnTo>
                      <a:pt x="1" y="221"/>
                    </a:lnTo>
                    <a:lnTo>
                      <a:pt x="1" y="223"/>
                    </a:lnTo>
                    <a:lnTo>
                      <a:pt x="3" y="224"/>
                    </a:lnTo>
                    <a:lnTo>
                      <a:pt x="8" y="225"/>
                    </a:lnTo>
                    <a:lnTo>
                      <a:pt x="13" y="227"/>
                    </a:lnTo>
                    <a:lnTo>
                      <a:pt x="17" y="224"/>
                    </a:lnTo>
                    <a:lnTo>
                      <a:pt x="17" y="223"/>
                    </a:lnTo>
                    <a:lnTo>
                      <a:pt x="17" y="220"/>
                    </a:lnTo>
                    <a:lnTo>
                      <a:pt x="17" y="216"/>
                    </a:lnTo>
                    <a:lnTo>
                      <a:pt x="17" y="212"/>
                    </a:lnTo>
                    <a:lnTo>
                      <a:pt x="17" y="209"/>
                    </a:lnTo>
                    <a:lnTo>
                      <a:pt x="17" y="207"/>
                    </a:lnTo>
                    <a:lnTo>
                      <a:pt x="17" y="204"/>
                    </a:lnTo>
                    <a:lnTo>
                      <a:pt x="19" y="200"/>
                    </a:lnTo>
                    <a:lnTo>
                      <a:pt x="19" y="197"/>
                    </a:lnTo>
                    <a:lnTo>
                      <a:pt x="19" y="193"/>
                    </a:lnTo>
                    <a:lnTo>
                      <a:pt x="19" y="189"/>
                    </a:lnTo>
                    <a:lnTo>
                      <a:pt x="19" y="186"/>
                    </a:lnTo>
                    <a:lnTo>
                      <a:pt x="19" y="182"/>
                    </a:lnTo>
                    <a:lnTo>
                      <a:pt x="19" y="178"/>
                    </a:lnTo>
                    <a:lnTo>
                      <a:pt x="19" y="173"/>
                    </a:lnTo>
                    <a:lnTo>
                      <a:pt x="19" y="169"/>
                    </a:lnTo>
                    <a:lnTo>
                      <a:pt x="19" y="165"/>
                    </a:lnTo>
                    <a:lnTo>
                      <a:pt x="19" y="161"/>
                    </a:lnTo>
                    <a:lnTo>
                      <a:pt x="19" y="156"/>
                    </a:lnTo>
                    <a:lnTo>
                      <a:pt x="19" y="152"/>
                    </a:lnTo>
                    <a:lnTo>
                      <a:pt x="19" y="146"/>
                    </a:lnTo>
                    <a:lnTo>
                      <a:pt x="19" y="142"/>
                    </a:lnTo>
                    <a:lnTo>
                      <a:pt x="19" y="137"/>
                    </a:lnTo>
                    <a:lnTo>
                      <a:pt x="19" y="131"/>
                    </a:lnTo>
                    <a:lnTo>
                      <a:pt x="19" y="127"/>
                    </a:lnTo>
                    <a:lnTo>
                      <a:pt x="19" y="122"/>
                    </a:lnTo>
                    <a:lnTo>
                      <a:pt x="19" y="117"/>
                    </a:lnTo>
                    <a:lnTo>
                      <a:pt x="19" y="113"/>
                    </a:lnTo>
                    <a:lnTo>
                      <a:pt x="19" y="107"/>
                    </a:lnTo>
                    <a:lnTo>
                      <a:pt x="19" y="102"/>
                    </a:lnTo>
                    <a:lnTo>
                      <a:pt x="19" y="97"/>
                    </a:lnTo>
                    <a:lnTo>
                      <a:pt x="19" y="91"/>
                    </a:lnTo>
                    <a:lnTo>
                      <a:pt x="19" y="86"/>
                    </a:lnTo>
                    <a:lnTo>
                      <a:pt x="19" y="82"/>
                    </a:lnTo>
                    <a:lnTo>
                      <a:pt x="19" y="77"/>
                    </a:lnTo>
                    <a:lnTo>
                      <a:pt x="19" y="73"/>
                    </a:lnTo>
                    <a:lnTo>
                      <a:pt x="19" y="67"/>
                    </a:lnTo>
                    <a:lnTo>
                      <a:pt x="19" y="63"/>
                    </a:lnTo>
                    <a:lnTo>
                      <a:pt x="19" y="59"/>
                    </a:lnTo>
                    <a:lnTo>
                      <a:pt x="19" y="55"/>
                    </a:lnTo>
                    <a:lnTo>
                      <a:pt x="19" y="50"/>
                    </a:lnTo>
                    <a:lnTo>
                      <a:pt x="19" y="46"/>
                    </a:lnTo>
                    <a:lnTo>
                      <a:pt x="19" y="43"/>
                    </a:lnTo>
                    <a:lnTo>
                      <a:pt x="19" y="39"/>
                    </a:lnTo>
                    <a:lnTo>
                      <a:pt x="19" y="35"/>
                    </a:lnTo>
                    <a:lnTo>
                      <a:pt x="19" y="31"/>
                    </a:lnTo>
                    <a:lnTo>
                      <a:pt x="19" y="28"/>
                    </a:lnTo>
                    <a:lnTo>
                      <a:pt x="19" y="26"/>
                    </a:lnTo>
                    <a:lnTo>
                      <a:pt x="19" y="19"/>
                    </a:lnTo>
                    <a:lnTo>
                      <a:pt x="19" y="15"/>
                    </a:lnTo>
                    <a:lnTo>
                      <a:pt x="19" y="11"/>
                    </a:lnTo>
                    <a:lnTo>
                      <a:pt x="19" y="8"/>
                    </a:lnTo>
                    <a:lnTo>
                      <a:pt x="19" y="7"/>
                    </a:lnTo>
                    <a:lnTo>
                      <a:pt x="1"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13" name="Freeform 113">
                <a:extLst>
                  <a:ext uri="{FF2B5EF4-FFF2-40B4-BE49-F238E27FC236}">
                    <a16:creationId xmlns:a16="http://schemas.microsoft.com/office/drawing/2014/main" id="{C2ABB32C-5936-48E2-892D-CAE4666FCC94}"/>
                  </a:ext>
                </a:extLst>
              </p:cNvPr>
              <p:cNvSpPr>
                <a:spLocks/>
              </p:cNvSpPr>
              <p:nvPr/>
            </p:nvSpPr>
            <p:spPr bwMode="auto">
              <a:xfrm>
                <a:off x="3750" y="1608"/>
                <a:ext cx="35" cy="68"/>
              </a:xfrm>
              <a:custGeom>
                <a:avLst/>
                <a:gdLst>
                  <a:gd name="T0" fmla="*/ 3 w 20"/>
                  <a:gd name="T1" fmla="*/ 1 h 60"/>
                  <a:gd name="T2" fmla="*/ 0 w 20"/>
                  <a:gd name="T3" fmla="*/ 212 h 60"/>
                  <a:gd name="T4" fmla="*/ 40 w 20"/>
                  <a:gd name="T5" fmla="*/ 210 h 60"/>
                  <a:gd name="T6" fmla="*/ 40 w 20"/>
                  <a:gd name="T7" fmla="*/ 205 h 60"/>
                  <a:gd name="T8" fmla="*/ 40 w 20"/>
                  <a:gd name="T9" fmla="*/ 199 h 60"/>
                  <a:gd name="T10" fmla="*/ 40 w 20"/>
                  <a:gd name="T11" fmla="*/ 189 h 60"/>
                  <a:gd name="T12" fmla="*/ 40 w 20"/>
                  <a:gd name="T13" fmla="*/ 183 h 60"/>
                  <a:gd name="T14" fmla="*/ 40 w 20"/>
                  <a:gd name="T15" fmla="*/ 162 h 60"/>
                  <a:gd name="T16" fmla="*/ 40 w 20"/>
                  <a:gd name="T17" fmla="*/ 144 h 60"/>
                  <a:gd name="T18" fmla="*/ 44 w 20"/>
                  <a:gd name="T19" fmla="*/ 138 h 60"/>
                  <a:gd name="T20" fmla="*/ 44 w 20"/>
                  <a:gd name="T21" fmla="*/ 113 h 60"/>
                  <a:gd name="T22" fmla="*/ 44 w 20"/>
                  <a:gd name="T23" fmla="*/ 94 h 60"/>
                  <a:gd name="T24" fmla="*/ 44 w 20"/>
                  <a:gd name="T25" fmla="*/ 81 h 60"/>
                  <a:gd name="T26" fmla="*/ 44 w 20"/>
                  <a:gd name="T27" fmla="*/ 61 h 60"/>
                  <a:gd name="T28" fmla="*/ 47 w 20"/>
                  <a:gd name="T29" fmla="*/ 46 h 60"/>
                  <a:gd name="T30" fmla="*/ 44 w 20"/>
                  <a:gd name="T31" fmla="*/ 32 h 60"/>
                  <a:gd name="T32" fmla="*/ 44 w 20"/>
                  <a:gd name="T33" fmla="*/ 24 h 60"/>
                  <a:gd name="T34" fmla="*/ 44 w 20"/>
                  <a:gd name="T35" fmla="*/ 16 h 60"/>
                  <a:gd name="T36" fmla="*/ 44 w 20"/>
                  <a:gd name="T37" fmla="*/ 16 h 60"/>
                  <a:gd name="T38" fmla="*/ 35 w 20"/>
                  <a:gd name="T39" fmla="*/ 1 h 60"/>
                  <a:gd name="T40" fmla="*/ 20 w 20"/>
                  <a:gd name="T41" fmla="*/ 0 h 60"/>
                  <a:gd name="T42" fmla="*/ 4 w 20"/>
                  <a:gd name="T43" fmla="*/ 0 h 60"/>
                  <a:gd name="T44" fmla="*/ 3 w 20"/>
                  <a:gd name="T45" fmla="*/ 1 h 60"/>
                  <a:gd name="T46" fmla="*/ 3 w 20"/>
                  <a:gd name="T47" fmla="*/ 1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60"/>
                  <a:gd name="T74" fmla="*/ 20 w 20"/>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60">
                    <a:moveTo>
                      <a:pt x="3" y="1"/>
                    </a:moveTo>
                    <a:lnTo>
                      <a:pt x="0" y="60"/>
                    </a:lnTo>
                    <a:lnTo>
                      <a:pt x="17" y="59"/>
                    </a:lnTo>
                    <a:lnTo>
                      <a:pt x="17" y="58"/>
                    </a:lnTo>
                    <a:lnTo>
                      <a:pt x="17" y="56"/>
                    </a:lnTo>
                    <a:lnTo>
                      <a:pt x="17" y="54"/>
                    </a:lnTo>
                    <a:lnTo>
                      <a:pt x="17" y="51"/>
                    </a:lnTo>
                    <a:lnTo>
                      <a:pt x="17" y="46"/>
                    </a:lnTo>
                    <a:lnTo>
                      <a:pt x="17" y="42"/>
                    </a:lnTo>
                    <a:lnTo>
                      <a:pt x="19" y="38"/>
                    </a:lnTo>
                    <a:lnTo>
                      <a:pt x="19" y="32"/>
                    </a:lnTo>
                    <a:lnTo>
                      <a:pt x="19" y="27"/>
                    </a:lnTo>
                    <a:lnTo>
                      <a:pt x="19" y="23"/>
                    </a:lnTo>
                    <a:lnTo>
                      <a:pt x="19" y="17"/>
                    </a:lnTo>
                    <a:lnTo>
                      <a:pt x="20" y="13"/>
                    </a:lnTo>
                    <a:lnTo>
                      <a:pt x="19" y="9"/>
                    </a:lnTo>
                    <a:lnTo>
                      <a:pt x="19" y="7"/>
                    </a:lnTo>
                    <a:lnTo>
                      <a:pt x="19" y="4"/>
                    </a:lnTo>
                    <a:lnTo>
                      <a:pt x="15" y="1"/>
                    </a:lnTo>
                    <a:lnTo>
                      <a:pt x="9" y="0"/>
                    </a:lnTo>
                    <a:lnTo>
                      <a:pt x="4" y="0"/>
                    </a:lnTo>
                    <a:lnTo>
                      <a:pt x="3"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14" name="Freeform 114">
                <a:extLst>
                  <a:ext uri="{FF2B5EF4-FFF2-40B4-BE49-F238E27FC236}">
                    <a16:creationId xmlns:a16="http://schemas.microsoft.com/office/drawing/2014/main" id="{A0296D73-C219-480E-9CC6-8A2626D4B962}"/>
                  </a:ext>
                </a:extLst>
              </p:cNvPr>
              <p:cNvSpPr>
                <a:spLocks/>
              </p:cNvSpPr>
              <p:nvPr/>
            </p:nvSpPr>
            <p:spPr bwMode="auto">
              <a:xfrm>
                <a:off x="3845" y="1540"/>
                <a:ext cx="35" cy="128"/>
              </a:xfrm>
              <a:custGeom>
                <a:avLst/>
                <a:gdLst>
                  <a:gd name="T0" fmla="*/ 14 w 23"/>
                  <a:gd name="T1" fmla="*/ 22 h 114"/>
                  <a:gd name="T2" fmla="*/ 14 w 23"/>
                  <a:gd name="T3" fmla="*/ 38 h 114"/>
                  <a:gd name="T4" fmla="*/ 14 w 23"/>
                  <a:gd name="T5" fmla="*/ 59 h 114"/>
                  <a:gd name="T6" fmla="*/ 2 w 23"/>
                  <a:gd name="T7" fmla="*/ 76 h 114"/>
                  <a:gd name="T8" fmla="*/ 2 w 23"/>
                  <a:gd name="T9" fmla="*/ 105 h 114"/>
                  <a:gd name="T10" fmla="*/ 1 w 23"/>
                  <a:gd name="T11" fmla="*/ 139 h 114"/>
                  <a:gd name="T12" fmla="*/ 1 w 23"/>
                  <a:gd name="T13" fmla="*/ 166 h 114"/>
                  <a:gd name="T14" fmla="*/ 1 w 23"/>
                  <a:gd name="T15" fmla="*/ 194 h 114"/>
                  <a:gd name="T16" fmla="*/ 1 w 23"/>
                  <a:gd name="T17" fmla="*/ 230 h 114"/>
                  <a:gd name="T18" fmla="*/ 0 w 23"/>
                  <a:gd name="T19" fmla="*/ 252 h 114"/>
                  <a:gd name="T20" fmla="*/ 0 w 23"/>
                  <a:gd name="T21" fmla="*/ 285 h 114"/>
                  <a:gd name="T22" fmla="*/ 0 w 23"/>
                  <a:gd name="T23" fmla="*/ 306 h 114"/>
                  <a:gd name="T24" fmla="*/ 0 w 23"/>
                  <a:gd name="T25" fmla="*/ 327 h 114"/>
                  <a:gd name="T26" fmla="*/ 0 w 23"/>
                  <a:gd name="T27" fmla="*/ 349 h 114"/>
                  <a:gd name="T28" fmla="*/ 14 w 23"/>
                  <a:gd name="T29" fmla="*/ 372 h 114"/>
                  <a:gd name="T30" fmla="*/ 37 w 23"/>
                  <a:gd name="T31" fmla="*/ 372 h 114"/>
                  <a:gd name="T32" fmla="*/ 45 w 23"/>
                  <a:gd name="T33" fmla="*/ 355 h 114"/>
                  <a:gd name="T34" fmla="*/ 47 w 23"/>
                  <a:gd name="T35" fmla="*/ 325 h 114"/>
                  <a:gd name="T36" fmla="*/ 51 w 23"/>
                  <a:gd name="T37" fmla="*/ 293 h 114"/>
                  <a:gd name="T38" fmla="*/ 51 w 23"/>
                  <a:gd name="T39" fmla="*/ 268 h 114"/>
                  <a:gd name="T40" fmla="*/ 51 w 23"/>
                  <a:gd name="T41" fmla="*/ 239 h 114"/>
                  <a:gd name="T42" fmla="*/ 58 w 23"/>
                  <a:gd name="T43" fmla="*/ 216 h 114"/>
                  <a:gd name="T44" fmla="*/ 60 w 23"/>
                  <a:gd name="T45" fmla="*/ 182 h 114"/>
                  <a:gd name="T46" fmla="*/ 60 w 23"/>
                  <a:gd name="T47" fmla="*/ 156 h 114"/>
                  <a:gd name="T48" fmla="*/ 60 w 23"/>
                  <a:gd name="T49" fmla="*/ 124 h 114"/>
                  <a:gd name="T50" fmla="*/ 66 w 23"/>
                  <a:gd name="T51" fmla="*/ 99 h 114"/>
                  <a:gd name="T52" fmla="*/ 66 w 23"/>
                  <a:gd name="T53" fmla="*/ 76 h 114"/>
                  <a:gd name="T54" fmla="*/ 66 w 23"/>
                  <a:gd name="T55" fmla="*/ 52 h 114"/>
                  <a:gd name="T56" fmla="*/ 66 w 23"/>
                  <a:gd name="T57" fmla="*/ 29 h 114"/>
                  <a:gd name="T58" fmla="*/ 66 w 23"/>
                  <a:gd name="T59" fmla="*/ 3 h 114"/>
                  <a:gd name="T60" fmla="*/ 47 w 23"/>
                  <a:gd name="T61" fmla="*/ 0 h 114"/>
                  <a:gd name="T62" fmla="*/ 20 w 23"/>
                  <a:gd name="T63" fmla="*/ 15 h 114"/>
                  <a:gd name="T64" fmla="*/ 16 w 23"/>
                  <a:gd name="T65" fmla="*/ 1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114"/>
                  <a:gd name="T101" fmla="*/ 23 w 23"/>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114">
                    <a:moveTo>
                      <a:pt x="5" y="5"/>
                    </a:moveTo>
                    <a:lnTo>
                      <a:pt x="4" y="7"/>
                    </a:lnTo>
                    <a:lnTo>
                      <a:pt x="4" y="9"/>
                    </a:lnTo>
                    <a:lnTo>
                      <a:pt x="4" y="11"/>
                    </a:lnTo>
                    <a:lnTo>
                      <a:pt x="4" y="15"/>
                    </a:lnTo>
                    <a:lnTo>
                      <a:pt x="4" y="18"/>
                    </a:lnTo>
                    <a:lnTo>
                      <a:pt x="4" y="22"/>
                    </a:lnTo>
                    <a:lnTo>
                      <a:pt x="2" y="24"/>
                    </a:lnTo>
                    <a:lnTo>
                      <a:pt x="2" y="28"/>
                    </a:lnTo>
                    <a:lnTo>
                      <a:pt x="2" y="32"/>
                    </a:lnTo>
                    <a:lnTo>
                      <a:pt x="2" y="36"/>
                    </a:lnTo>
                    <a:lnTo>
                      <a:pt x="1" y="42"/>
                    </a:lnTo>
                    <a:lnTo>
                      <a:pt x="1" y="46"/>
                    </a:lnTo>
                    <a:lnTo>
                      <a:pt x="1" y="51"/>
                    </a:lnTo>
                    <a:lnTo>
                      <a:pt x="1" y="56"/>
                    </a:lnTo>
                    <a:lnTo>
                      <a:pt x="1" y="60"/>
                    </a:lnTo>
                    <a:lnTo>
                      <a:pt x="1" y="64"/>
                    </a:lnTo>
                    <a:lnTo>
                      <a:pt x="1" y="70"/>
                    </a:lnTo>
                    <a:lnTo>
                      <a:pt x="1" y="74"/>
                    </a:lnTo>
                    <a:lnTo>
                      <a:pt x="0" y="78"/>
                    </a:lnTo>
                    <a:lnTo>
                      <a:pt x="0" y="83"/>
                    </a:lnTo>
                    <a:lnTo>
                      <a:pt x="0" y="87"/>
                    </a:lnTo>
                    <a:lnTo>
                      <a:pt x="0" y="91"/>
                    </a:lnTo>
                    <a:lnTo>
                      <a:pt x="0" y="94"/>
                    </a:lnTo>
                    <a:lnTo>
                      <a:pt x="0" y="98"/>
                    </a:lnTo>
                    <a:lnTo>
                      <a:pt x="0" y="101"/>
                    </a:lnTo>
                    <a:lnTo>
                      <a:pt x="0" y="103"/>
                    </a:lnTo>
                    <a:lnTo>
                      <a:pt x="0" y="107"/>
                    </a:lnTo>
                    <a:lnTo>
                      <a:pt x="1" y="110"/>
                    </a:lnTo>
                    <a:lnTo>
                      <a:pt x="4" y="114"/>
                    </a:lnTo>
                    <a:lnTo>
                      <a:pt x="8" y="114"/>
                    </a:lnTo>
                    <a:lnTo>
                      <a:pt x="12" y="114"/>
                    </a:lnTo>
                    <a:lnTo>
                      <a:pt x="15" y="110"/>
                    </a:lnTo>
                    <a:lnTo>
                      <a:pt x="15" y="109"/>
                    </a:lnTo>
                    <a:lnTo>
                      <a:pt x="16" y="105"/>
                    </a:lnTo>
                    <a:lnTo>
                      <a:pt x="16" y="99"/>
                    </a:lnTo>
                    <a:lnTo>
                      <a:pt x="17" y="94"/>
                    </a:lnTo>
                    <a:lnTo>
                      <a:pt x="17" y="90"/>
                    </a:lnTo>
                    <a:lnTo>
                      <a:pt x="17" y="86"/>
                    </a:lnTo>
                    <a:lnTo>
                      <a:pt x="17" y="82"/>
                    </a:lnTo>
                    <a:lnTo>
                      <a:pt x="17" y="78"/>
                    </a:lnTo>
                    <a:lnTo>
                      <a:pt x="17" y="74"/>
                    </a:lnTo>
                    <a:lnTo>
                      <a:pt x="19" y="70"/>
                    </a:lnTo>
                    <a:lnTo>
                      <a:pt x="19" y="66"/>
                    </a:lnTo>
                    <a:lnTo>
                      <a:pt x="20" y="62"/>
                    </a:lnTo>
                    <a:lnTo>
                      <a:pt x="20" y="56"/>
                    </a:lnTo>
                    <a:lnTo>
                      <a:pt x="20" y="52"/>
                    </a:lnTo>
                    <a:lnTo>
                      <a:pt x="20" y="47"/>
                    </a:lnTo>
                    <a:lnTo>
                      <a:pt x="20" y="43"/>
                    </a:lnTo>
                    <a:lnTo>
                      <a:pt x="20" y="39"/>
                    </a:lnTo>
                    <a:lnTo>
                      <a:pt x="21" y="35"/>
                    </a:lnTo>
                    <a:lnTo>
                      <a:pt x="21" y="31"/>
                    </a:lnTo>
                    <a:lnTo>
                      <a:pt x="21" y="27"/>
                    </a:lnTo>
                    <a:lnTo>
                      <a:pt x="21" y="24"/>
                    </a:lnTo>
                    <a:lnTo>
                      <a:pt x="21" y="20"/>
                    </a:lnTo>
                    <a:lnTo>
                      <a:pt x="21" y="16"/>
                    </a:lnTo>
                    <a:lnTo>
                      <a:pt x="21" y="15"/>
                    </a:lnTo>
                    <a:lnTo>
                      <a:pt x="21" y="9"/>
                    </a:lnTo>
                    <a:lnTo>
                      <a:pt x="23" y="7"/>
                    </a:lnTo>
                    <a:lnTo>
                      <a:pt x="21" y="3"/>
                    </a:lnTo>
                    <a:lnTo>
                      <a:pt x="19" y="0"/>
                    </a:lnTo>
                    <a:lnTo>
                      <a:pt x="16" y="0"/>
                    </a:lnTo>
                    <a:lnTo>
                      <a:pt x="13" y="1"/>
                    </a:lnTo>
                    <a:lnTo>
                      <a:pt x="7" y="4"/>
                    </a:lnTo>
                    <a:lnTo>
                      <a:pt x="5"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15" name="Freeform 115">
                <a:extLst>
                  <a:ext uri="{FF2B5EF4-FFF2-40B4-BE49-F238E27FC236}">
                    <a16:creationId xmlns:a16="http://schemas.microsoft.com/office/drawing/2014/main" id="{793C81F1-A30D-4058-A3FD-D0712641A56E}"/>
                  </a:ext>
                </a:extLst>
              </p:cNvPr>
              <p:cNvSpPr>
                <a:spLocks/>
              </p:cNvSpPr>
              <p:nvPr/>
            </p:nvSpPr>
            <p:spPr bwMode="auto">
              <a:xfrm>
                <a:off x="4022" y="1404"/>
                <a:ext cx="47" cy="45"/>
              </a:xfrm>
              <a:custGeom>
                <a:avLst/>
                <a:gdLst>
                  <a:gd name="T0" fmla="*/ 76 w 38"/>
                  <a:gd name="T1" fmla="*/ 0 h 46"/>
                  <a:gd name="T2" fmla="*/ 65 w 38"/>
                  <a:gd name="T3" fmla="*/ 1 h 46"/>
                  <a:gd name="T4" fmla="*/ 46 w 38"/>
                  <a:gd name="T5" fmla="*/ 21 h 46"/>
                  <a:gd name="T6" fmla="*/ 40 w 38"/>
                  <a:gd name="T7" fmla="*/ 32 h 46"/>
                  <a:gd name="T8" fmla="*/ 34 w 38"/>
                  <a:gd name="T9" fmla="*/ 47 h 46"/>
                  <a:gd name="T10" fmla="*/ 25 w 38"/>
                  <a:gd name="T11" fmla="*/ 62 h 46"/>
                  <a:gd name="T12" fmla="*/ 19 w 38"/>
                  <a:gd name="T13" fmla="*/ 78 h 46"/>
                  <a:gd name="T14" fmla="*/ 15 w 38"/>
                  <a:gd name="T15" fmla="*/ 90 h 46"/>
                  <a:gd name="T16" fmla="*/ 4 w 38"/>
                  <a:gd name="T17" fmla="*/ 104 h 46"/>
                  <a:gd name="T18" fmla="*/ 2 w 38"/>
                  <a:gd name="T19" fmla="*/ 120 h 46"/>
                  <a:gd name="T20" fmla="*/ 2 w 38"/>
                  <a:gd name="T21" fmla="*/ 138 h 46"/>
                  <a:gd name="T22" fmla="*/ 0 w 38"/>
                  <a:gd name="T23" fmla="*/ 159 h 46"/>
                  <a:gd name="T24" fmla="*/ 3 w 38"/>
                  <a:gd name="T25" fmla="*/ 164 h 46"/>
                  <a:gd name="T26" fmla="*/ 17 w 38"/>
                  <a:gd name="T27" fmla="*/ 162 h 46"/>
                  <a:gd name="T28" fmla="*/ 34 w 38"/>
                  <a:gd name="T29" fmla="*/ 143 h 46"/>
                  <a:gd name="T30" fmla="*/ 40 w 38"/>
                  <a:gd name="T31" fmla="*/ 138 h 46"/>
                  <a:gd name="T32" fmla="*/ 46 w 38"/>
                  <a:gd name="T33" fmla="*/ 122 h 46"/>
                  <a:gd name="T34" fmla="*/ 54 w 38"/>
                  <a:gd name="T35" fmla="*/ 119 h 46"/>
                  <a:gd name="T36" fmla="*/ 65 w 38"/>
                  <a:gd name="T37" fmla="*/ 103 h 46"/>
                  <a:gd name="T38" fmla="*/ 72 w 38"/>
                  <a:gd name="T39" fmla="*/ 89 h 46"/>
                  <a:gd name="T40" fmla="*/ 76 w 38"/>
                  <a:gd name="T41" fmla="*/ 71 h 46"/>
                  <a:gd name="T42" fmla="*/ 81 w 38"/>
                  <a:gd name="T43" fmla="*/ 58 h 46"/>
                  <a:gd name="T44" fmla="*/ 88 w 38"/>
                  <a:gd name="T45" fmla="*/ 47 h 46"/>
                  <a:gd name="T46" fmla="*/ 91 w 38"/>
                  <a:gd name="T47" fmla="*/ 32 h 46"/>
                  <a:gd name="T48" fmla="*/ 93 w 38"/>
                  <a:gd name="T49" fmla="*/ 28 h 46"/>
                  <a:gd name="T50" fmla="*/ 93 w 38"/>
                  <a:gd name="T51" fmla="*/ 18 h 46"/>
                  <a:gd name="T52" fmla="*/ 93 w 38"/>
                  <a:gd name="T53" fmla="*/ 16 h 46"/>
                  <a:gd name="T54" fmla="*/ 91 w 38"/>
                  <a:gd name="T55" fmla="*/ 1 h 46"/>
                  <a:gd name="T56" fmla="*/ 84 w 38"/>
                  <a:gd name="T57" fmla="*/ 0 h 46"/>
                  <a:gd name="T58" fmla="*/ 76 w 38"/>
                  <a:gd name="T59" fmla="*/ 0 h 46"/>
                  <a:gd name="T60" fmla="*/ 76 w 38"/>
                  <a:gd name="T61" fmla="*/ 0 h 46"/>
                  <a:gd name="T62" fmla="*/ 76 w 38"/>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46"/>
                  <a:gd name="T98" fmla="*/ 38 w 38"/>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46">
                    <a:moveTo>
                      <a:pt x="31" y="0"/>
                    </a:moveTo>
                    <a:lnTo>
                      <a:pt x="26" y="1"/>
                    </a:lnTo>
                    <a:lnTo>
                      <a:pt x="19" y="6"/>
                    </a:lnTo>
                    <a:lnTo>
                      <a:pt x="16" y="9"/>
                    </a:lnTo>
                    <a:lnTo>
                      <a:pt x="14" y="13"/>
                    </a:lnTo>
                    <a:lnTo>
                      <a:pt x="11" y="17"/>
                    </a:lnTo>
                    <a:lnTo>
                      <a:pt x="8" y="22"/>
                    </a:lnTo>
                    <a:lnTo>
                      <a:pt x="6" y="25"/>
                    </a:lnTo>
                    <a:lnTo>
                      <a:pt x="4" y="29"/>
                    </a:lnTo>
                    <a:lnTo>
                      <a:pt x="2" y="33"/>
                    </a:lnTo>
                    <a:lnTo>
                      <a:pt x="2" y="38"/>
                    </a:lnTo>
                    <a:lnTo>
                      <a:pt x="0" y="44"/>
                    </a:lnTo>
                    <a:lnTo>
                      <a:pt x="3" y="46"/>
                    </a:lnTo>
                    <a:lnTo>
                      <a:pt x="7" y="45"/>
                    </a:lnTo>
                    <a:lnTo>
                      <a:pt x="14" y="41"/>
                    </a:lnTo>
                    <a:lnTo>
                      <a:pt x="16" y="38"/>
                    </a:lnTo>
                    <a:lnTo>
                      <a:pt x="19" y="34"/>
                    </a:lnTo>
                    <a:lnTo>
                      <a:pt x="22" y="32"/>
                    </a:lnTo>
                    <a:lnTo>
                      <a:pt x="26" y="28"/>
                    </a:lnTo>
                    <a:lnTo>
                      <a:pt x="29" y="24"/>
                    </a:lnTo>
                    <a:lnTo>
                      <a:pt x="31" y="20"/>
                    </a:lnTo>
                    <a:lnTo>
                      <a:pt x="33" y="16"/>
                    </a:lnTo>
                    <a:lnTo>
                      <a:pt x="35" y="13"/>
                    </a:lnTo>
                    <a:lnTo>
                      <a:pt x="37" y="9"/>
                    </a:lnTo>
                    <a:lnTo>
                      <a:pt x="38" y="8"/>
                    </a:lnTo>
                    <a:lnTo>
                      <a:pt x="38" y="5"/>
                    </a:lnTo>
                    <a:lnTo>
                      <a:pt x="38" y="4"/>
                    </a:lnTo>
                    <a:lnTo>
                      <a:pt x="37" y="1"/>
                    </a:lnTo>
                    <a:lnTo>
                      <a:pt x="34" y="0"/>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grpSp>
        <p:pic>
          <p:nvPicPr>
            <p:cNvPr id="467" name="Picture 67" descr="j0238995">
              <a:extLst>
                <a:ext uri="{FF2B5EF4-FFF2-40B4-BE49-F238E27FC236}">
                  <a16:creationId xmlns:a16="http://schemas.microsoft.com/office/drawing/2014/main" id="{8B3314D1-C5D1-42A6-8424-58E083B681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275" y="4668831"/>
              <a:ext cx="434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8" name="Group 116">
              <a:extLst>
                <a:ext uri="{FF2B5EF4-FFF2-40B4-BE49-F238E27FC236}">
                  <a16:creationId xmlns:a16="http://schemas.microsoft.com/office/drawing/2014/main" id="{0F3529FF-CBE2-4D37-A90F-BDF5B235ED4F}"/>
                </a:ext>
              </a:extLst>
            </p:cNvPr>
            <p:cNvGrpSpPr>
              <a:grpSpLocks/>
            </p:cNvGrpSpPr>
            <p:nvPr/>
          </p:nvGrpSpPr>
          <p:grpSpPr bwMode="auto">
            <a:xfrm>
              <a:off x="1619232" y="4784735"/>
              <a:ext cx="207962" cy="112714"/>
              <a:chOff x="5193" y="220"/>
              <a:chExt cx="301" cy="219"/>
            </a:xfrm>
          </p:grpSpPr>
          <p:sp>
            <p:nvSpPr>
              <p:cNvPr id="469" name="AutoShape 117">
                <a:extLst>
                  <a:ext uri="{FF2B5EF4-FFF2-40B4-BE49-F238E27FC236}">
                    <a16:creationId xmlns:a16="http://schemas.microsoft.com/office/drawing/2014/main" id="{DAD6D232-E366-4686-B5EC-5E4B00E4795B}"/>
                  </a:ext>
                </a:extLst>
              </p:cNvPr>
              <p:cNvSpPr>
                <a:spLocks noChangeArrowheads="1"/>
              </p:cNvSpPr>
              <p:nvPr/>
            </p:nvSpPr>
            <p:spPr bwMode="auto">
              <a:xfrm>
                <a:off x="5193" y="247"/>
                <a:ext cx="199" cy="164"/>
              </a:xfrm>
              <a:prstGeom prst="triangle">
                <a:avLst>
                  <a:gd name="adj" fmla="val 50000"/>
                </a:avLst>
              </a:prstGeom>
              <a:solidFill>
                <a:srgbClr val="0099CC"/>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470" name="AutoShape 118">
                <a:extLst>
                  <a:ext uri="{FF2B5EF4-FFF2-40B4-BE49-F238E27FC236}">
                    <a16:creationId xmlns:a16="http://schemas.microsoft.com/office/drawing/2014/main" id="{38BB9FA2-7120-4237-AB40-787135D1AC8A}"/>
                  </a:ext>
                </a:extLst>
              </p:cNvPr>
              <p:cNvSpPr>
                <a:spLocks noChangeArrowheads="1"/>
              </p:cNvSpPr>
              <p:nvPr/>
            </p:nvSpPr>
            <p:spPr bwMode="auto">
              <a:xfrm>
                <a:off x="5295" y="220"/>
                <a:ext cx="199"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471" name="AutoShape 119">
                <a:extLst>
                  <a:ext uri="{FF2B5EF4-FFF2-40B4-BE49-F238E27FC236}">
                    <a16:creationId xmlns:a16="http://schemas.microsoft.com/office/drawing/2014/main" id="{5FBDC8E0-870D-4C63-A968-48541219157B}"/>
                  </a:ext>
                </a:extLst>
              </p:cNvPr>
              <p:cNvSpPr>
                <a:spLocks noChangeArrowheads="1"/>
              </p:cNvSpPr>
              <p:nvPr/>
            </p:nvSpPr>
            <p:spPr bwMode="auto">
              <a:xfrm>
                <a:off x="5254" y="275"/>
                <a:ext cx="201"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grpSp>
      </p:grpSp>
      <p:grpSp>
        <p:nvGrpSpPr>
          <p:cNvPr id="516" name="270 Grupo">
            <a:extLst>
              <a:ext uri="{FF2B5EF4-FFF2-40B4-BE49-F238E27FC236}">
                <a16:creationId xmlns:a16="http://schemas.microsoft.com/office/drawing/2014/main" id="{631CC32B-E532-4E1C-8E24-5E89995BD893}"/>
              </a:ext>
            </a:extLst>
          </p:cNvPr>
          <p:cNvGrpSpPr>
            <a:grpSpLocks noChangeAspect="1"/>
          </p:cNvGrpSpPr>
          <p:nvPr/>
        </p:nvGrpSpPr>
        <p:grpSpPr bwMode="auto">
          <a:xfrm>
            <a:off x="6427788" y="4472402"/>
            <a:ext cx="540000" cy="241150"/>
            <a:chOff x="1184275" y="4641860"/>
            <a:chExt cx="642919" cy="287321"/>
          </a:xfrm>
        </p:grpSpPr>
        <p:grpSp>
          <p:nvGrpSpPr>
            <p:cNvPr id="517" name="Group 71">
              <a:extLst>
                <a:ext uri="{FF2B5EF4-FFF2-40B4-BE49-F238E27FC236}">
                  <a16:creationId xmlns:a16="http://schemas.microsoft.com/office/drawing/2014/main" id="{16F6E1A1-18B0-466C-9460-48E173F18F4E}"/>
                </a:ext>
              </a:extLst>
            </p:cNvPr>
            <p:cNvGrpSpPr>
              <a:grpSpLocks/>
            </p:cNvGrpSpPr>
            <p:nvPr/>
          </p:nvGrpSpPr>
          <p:grpSpPr bwMode="auto">
            <a:xfrm>
              <a:off x="1547811" y="4641860"/>
              <a:ext cx="192086" cy="239713"/>
              <a:chOff x="2788" y="709"/>
              <a:chExt cx="1286" cy="1027"/>
            </a:xfrm>
          </p:grpSpPr>
          <p:sp>
            <p:nvSpPr>
              <p:cNvPr id="523" name="Rectangle 72">
                <a:extLst>
                  <a:ext uri="{FF2B5EF4-FFF2-40B4-BE49-F238E27FC236}">
                    <a16:creationId xmlns:a16="http://schemas.microsoft.com/office/drawing/2014/main" id="{877302ED-F2F5-4B77-82E4-E4D688DCCC1E}"/>
                  </a:ext>
                </a:extLst>
              </p:cNvPr>
              <p:cNvSpPr>
                <a:spLocks noChangeArrowheads="1"/>
              </p:cNvSpPr>
              <p:nvPr/>
            </p:nvSpPr>
            <p:spPr bwMode="auto">
              <a:xfrm>
                <a:off x="3055" y="883"/>
                <a:ext cx="1002" cy="778"/>
              </a:xfrm>
              <a:prstGeom prst="rect">
                <a:avLst/>
              </a:prstGeom>
              <a:solidFill>
                <a:schemeClr val="bg1"/>
              </a:solidFill>
              <a:ln w="9525">
                <a:no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524" name="Freeform 73">
                <a:extLst>
                  <a:ext uri="{FF2B5EF4-FFF2-40B4-BE49-F238E27FC236}">
                    <a16:creationId xmlns:a16="http://schemas.microsoft.com/office/drawing/2014/main" id="{605552F8-DDEE-4017-8BAD-415CE5135AC3}"/>
                  </a:ext>
                </a:extLst>
              </p:cNvPr>
              <p:cNvSpPr>
                <a:spLocks/>
              </p:cNvSpPr>
              <p:nvPr/>
            </p:nvSpPr>
            <p:spPr bwMode="auto">
              <a:xfrm>
                <a:off x="3420" y="883"/>
                <a:ext cx="177" cy="121"/>
              </a:xfrm>
              <a:custGeom>
                <a:avLst/>
                <a:gdLst>
                  <a:gd name="T0" fmla="*/ 0 w 157"/>
                  <a:gd name="T1" fmla="*/ 123 h 104"/>
                  <a:gd name="T2" fmla="*/ 168 w 157"/>
                  <a:gd name="T3" fmla="*/ 323 h 104"/>
                  <a:gd name="T4" fmla="*/ 461 w 157"/>
                  <a:gd name="T5" fmla="*/ 2 h 104"/>
                  <a:gd name="T6" fmla="*/ 458 w 157"/>
                  <a:gd name="T7" fmla="*/ 0 h 104"/>
                  <a:gd name="T8" fmla="*/ 441 w 157"/>
                  <a:gd name="T9" fmla="*/ 0 h 104"/>
                  <a:gd name="T10" fmla="*/ 431 w 157"/>
                  <a:gd name="T11" fmla="*/ 0 h 104"/>
                  <a:gd name="T12" fmla="*/ 423 w 157"/>
                  <a:gd name="T13" fmla="*/ 0 h 104"/>
                  <a:gd name="T14" fmla="*/ 406 w 157"/>
                  <a:gd name="T15" fmla="*/ 0 h 104"/>
                  <a:gd name="T16" fmla="*/ 393 w 157"/>
                  <a:gd name="T17" fmla="*/ 0 h 104"/>
                  <a:gd name="T18" fmla="*/ 375 w 157"/>
                  <a:gd name="T19" fmla="*/ 0 h 104"/>
                  <a:gd name="T20" fmla="*/ 368 w 157"/>
                  <a:gd name="T21" fmla="*/ 0 h 104"/>
                  <a:gd name="T22" fmla="*/ 345 w 157"/>
                  <a:gd name="T23" fmla="*/ 0 h 104"/>
                  <a:gd name="T24" fmla="*/ 326 w 157"/>
                  <a:gd name="T25" fmla="*/ 0 h 104"/>
                  <a:gd name="T26" fmla="*/ 319 w 157"/>
                  <a:gd name="T27" fmla="*/ 0 h 104"/>
                  <a:gd name="T28" fmla="*/ 306 w 157"/>
                  <a:gd name="T29" fmla="*/ 0 h 104"/>
                  <a:gd name="T30" fmla="*/ 291 w 157"/>
                  <a:gd name="T31" fmla="*/ 0 h 104"/>
                  <a:gd name="T32" fmla="*/ 286 w 157"/>
                  <a:gd name="T33" fmla="*/ 0 h 104"/>
                  <a:gd name="T34" fmla="*/ 273 w 157"/>
                  <a:gd name="T35" fmla="*/ 0 h 104"/>
                  <a:gd name="T36" fmla="*/ 263 w 157"/>
                  <a:gd name="T37" fmla="*/ 0 h 104"/>
                  <a:gd name="T38" fmla="*/ 256 w 157"/>
                  <a:gd name="T39" fmla="*/ 0 h 104"/>
                  <a:gd name="T40" fmla="*/ 246 w 157"/>
                  <a:gd name="T41" fmla="*/ 0 h 104"/>
                  <a:gd name="T42" fmla="*/ 239 w 157"/>
                  <a:gd name="T43" fmla="*/ 0 h 104"/>
                  <a:gd name="T44" fmla="*/ 227 w 157"/>
                  <a:gd name="T45" fmla="*/ 0 h 104"/>
                  <a:gd name="T46" fmla="*/ 213 w 157"/>
                  <a:gd name="T47" fmla="*/ 0 h 104"/>
                  <a:gd name="T48" fmla="*/ 205 w 157"/>
                  <a:gd name="T49" fmla="*/ 0 h 104"/>
                  <a:gd name="T50" fmla="*/ 193 w 157"/>
                  <a:gd name="T51" fmla="*/ 0 h 104"/>
                  <a:gd name="T52" fmla="*/ 182 w 157"/>
                  <a:gd name="T53" fmla="*/ 0 h 104"/>
                  <a:gd name="T54" fmla="*/ 177 w 157"/>
                  <a:gd name="T55" fmla="*/ 0 h 104"/>
                  <a:gd name="T56" fmla="*/ 167 w 157"/>
                  <a:gd name="T57" fmla="*/ 0 h 104"/>
                  <a:gd name="T58" fmla="*/ 145 w 157"/>
                  <a:gd name="T59" fmla="*/ 0 h 104"/>
                  <a:gd name="T60" fmla="*/ 126 w 157"/>
                  <a:gd name="T61" fmla="*/ 0 h 104"/>
                  <a:gd name="T62" fmla="*/ 112 w 157"/>
                  <a:gd name="T63" fmla="*/ 0 h 104"/>
                  <a:gd name="T64" fmla="*/ 97 w 157"/>
                  <a:gd name="T65" fmla="*/ 0 h 104"/>
                  <a:gd name="T66" fmla="*/ 77 w 157"/>
                  <a:gd name="T67" fmla="*/ 0 h 104"/>
                  <a:gd name="T68" fmla="*/ 67 w 157"/>
                  <a:gd name="T69" fmla="*/ 0 h 104"/>
                  <a:gd name="T70" fmla="*/ 53 w 157"/>
                  <a:gd name="T71" fmla="*/ 0 h 104"/>
                  <a:gd name="T72" fmla="*/ 42 w 157"/>
                  <a:gd name="T73" fmla="*/ 0 h 104"/>
                  <a:gd name="T74" fmla="*/ 33 w 157"/>
                  <a:gd name="T75" fmla="*/ 0 h 104"/>
                  <a:gd name="T76" fmla="*/ 23 w 157"/>
                  <a:gd name="T77" fmla="*/ 0 h 104"/>
                  <a:gd name="T78" fmla="*/ 18 w 157"/>
                  <a:gd name="T79" fmla="*/ 0 h 104"/>
                  <a:gd name="T80" fmla="*/ 18 w 157"/>
                  <a:gd name="T81" fmla="*/ 2 h 104"/>
                  <a:gd name="T82" fmla="*/ 14 w 157"/>
                  <a:gd name="T83" fmla="*/ 3 h 104"/>
                  <a:gd name="T84" fmla="*/ 3 w 157"/>
                  <a:gd name="T85" fmla="*/ 20 h 104"/>
                  <a:gd name="T86" fmla="*/ 2 w 157"/>
                  <a:gd name="T87" fmla="*/ 30 h 104"/>
                  <a:gd name="T88" fmla="*/ 2 w 157"/>
                  <a:gd name="T89" fmla="*/ 42 h 104"/>
                  <a:gd name="T90" fmla="*/ 2 w 157"/>
                  <a:gd name="T91" fmla="*/ 53 h 104"/>
                  <a:gd name="T92" fmla="*/ 2 w 157"/>
                  <a:gd name="T93" fmla="*/ 66 h 104"/>
                  <a:gd name="T94" fmla="*/ 0 w 157"/>
                  <a:gd name="T95" fmla="*/ 74 h 104"/>
                  <a:gd name="T96" fmla="*/ 0 w 157"/>
                  <a:gd name="T97" fmla="*/ 85 h 104"/>
                  <a:gd name="T98" fmla="*/ 0 w 157"/>
                  <a:gd name="T99" fmla="*/ 95 h 104"/>
                  <a:gd name="T100" fmla="*/ 0 w 157"/>
                  <a:gd name="T101" fmla="*/ 108 h 104"/>
                  <a:gd name="T102" fmla="*/ 0 w 157"/>
                  <a:gd name="T103" fmla="*/ 121 h 104"/>
                  <a:gd name="T104" fmla="*/ 0 w 157"/>
                  <a:gd name="T105" fmla="*/ 123 h 104"/>
                  <a:gd name="T106" fmla="*/ 0 w 157"/>
                  <a:gd name="T107" fmla="*/ 123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7"/>
                  <a:gd name="T163" fmla="*/ 0 h 104"/>
                  <a:gd name="T164" fmla="*/ 157 w 157"/>
                  <a:gd name="T165" fmla="*/ 104 h 1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7" h="104">
                    <a:moveTo>
                      <a:pt x="0" y="39"/>
                    </a:moveTo>
                    <a:lnTo>
                      <a:pt x="58" y="104"/>
                    </a:lnTo>
                    <a:lnTo>
                      <a:pt x="157" y="2"/>
                    </a:lnTo>
                    <a:lnTo>
                      <a:pt x="156" y="0"/>
                    </a:lnTo>
                    <a:lnTo>
                      <a:pt x="150" y="0"/>
                    </a:lnTo>
                    <a:lnTo>
                      <a:pt x="146" y="0"/>
                    </a:lnTo>
                    <a:lnTo>
                      <a:pt x="144" y="0"/>
                    </a:lnTo>
                    <a:lnTo>
                      <a:pt x="138" y="0"/>
                    </a:lnTo>
                    <a:lnTo>
                      <a:pt x="134" y="0"/>
                    </a:lnTo>
                    <a:lnTo>
                      <a:pt x="128" y="0"/>
                    </a:lnTo>
                    <a:lnTo>
                      <a:pt x="124" y="0"/>
                    </a:lnTo>
                    <a:lnTo>
                      <a:pt x="117" y="0"/>
                    </a:lnTo>
                    <a:lnTo>
                      <a:pt x="110" y="0"/>
                    </a:lnTo>
                    <a:lnTo>
                      <a:pt x="108" y="0"/>
                    </a:lnTo>
                    <a:lnTo>
                      <a:pt x="104" y="0"/>
                    </a:lnTo>
                    <a:lnTo>
                      <a:pt x="99" y="0"/>
                    </a:lnTo>
                    <a:lnTo>
                      <a:pt x="97" y="0"/>
                    </a:lnTo>
                    <a:lnTo>
                      <a:pt x="93" y="0"/>
                    </a:lnTo>
                    <a:lnTo>
                      <a:pt x="90" y="0"/>
                    </a:lnTo>
                    <a:lnTo>
                      <a:pt x="87" y="0"/>
                    </a:lnTo>
                    <a:lnTo>
                      <a:pt x="83" y="0"/>
                    </a:lnTo>
                    <a:lnTo>
                      <a:pt x="81" y="0"/>
                    </a:lnTo>
                    <a:lnTo>
                      <a:pt x="77" y="0"/>
                    </a:lnTo>
                    <a:lnTo>
                      <a:pt x="73" y="0"/>
                    </a:lnTo>
                    <a:lnTo>
                      <a:pt x="70" y="0"/>
                    </a:lnTo>
                    <a:lnTo>
                      <a:pt x="66" y="0"/>
                    </a:lnTo>
                    <a:lnTo>
                      <a:pt x="62" y="0"/>
                    </a:lnTo>
                    <a:lnTo>
                      <a:pt x="59" y="0"/>
                    </a:lnTo>
                    <a:lnTo>
                      <a:pt x="57" y="0"/>
                    </a:lnTo>
                    <a:lnTo>
                      <a:pt x="50" y="0"/>
                    </a:lnTo>
                    <a:lnTo>
                      <a:pt x="43" y="0"/>
                    </a:lnTo>
                    <a:lnTo>
                      <a:pt x="38" y="0"/>
                    </a:lnTo>
                    <a:lnTo>
                      <a:pt x="32" y="0"/>
                    </a:lnTo>
                    <a:lnTo>
                      <a:pt x="26" y="0"/>
                    </a:lnTo>
                    <a:lnTo>
                      <a:pt x="22" y="0"/>
                    </a:lnTo>
                    <a:lnTo>
                      <a:pt x="18" y="0"/>
                    </a:lnTo>
                    <a:lnTo>
                      <a:pt x="14" y="0"/>
                    </a:lnTo>
                    <a:lnTo>
                      <a:pt x="11" y="0"/>
                    </a:lnTo>
                    <a:lnTo>
                      <a:pt x="8" y="0"/>
                    </a:lnTo>
                    <a:lnTo>
                      <a:pt x="6" y="0"/>
                    </a:lnTo>
                    <a:lnTo>
                      <a:pt x="6" y="2"/>
                    </a:lnTo>
                    <a:lnTo>
                      <a:pt x="4" y="3"/>
                    </a:lnTo>
                    <a:lnTo>
                      <a:pt x="3" y="7"/>
                    </a:lnTo>
                    <a:lnTo>
                      <a:pt x="2" y="10"/>
                    </a:lnTo>
                    <a:lnTo>
                      <a:pt x="2" y="14"/>
                    </a:lnTo>
                    <a:lnTo>
                      <a:pt x="2" y="17"/>
                    </a:lnTo>
                    <a:lnTo>
                      <a:pt x="2" y="21"/>
                    </a:lnTo>
                    <a:lnTo>
                      <a:pt x="0" y="23"/>
                    </a:lnTo>
                    <a:lnTo>
                      <a:pt x="0" y="27"/>
                    </a:lnTo>
                    <a:lnTo>
                      <a:pt x="0" y="30"/>
                    </a:lnTo>
                    <a:lnTo>
                      <a:pt x="0" y="34"/>
                    </a:lnTo>
                    <a:lnTo>
                      <a:pt x="0" y="38"/>
                    </a:lnTo>
                    <a:lnTo>
                      <a:pt x="0" y="39"/>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25" name="Freeform 74">
                <a:extLst>
                  <a:ext uri="{FF2B5EF4-FFF2-40B4-BE49-F238E27FC236}">
                    <a16:creationId xmlns:a16="http://schemas.microsoft.com/office/drawing/2014/main" id="{79C8CF78-1C82-46BB-A8AC-10F39C5A2858}"/>
                  </a:ext>
                </a:extLst>
              </p:cNvPr>
              <p:cNvSpPr>
                <a:spLocks/>
              </p:cNvSpPr>
              <p:nvPr/>
            </p:nvSpPr>
            <p:spPr bwMode="auto">
              <a:xfrm>
                <a:off x="3102" y="920"/>
                <a:ext cx="83" cy="121"/>
              </a:xfrm>
              <a:custGeom>
                <a:avLst/>
                <a:gdLst>
                  <a:gd name="T0" fmla="*/ 24 w 72"/>
                  <a:gd name="T1" fmla="*/ 16 h 111"/>
                  <a:gd name="T2" fmla="*/ 0 w 72"/>
                  <a:gd name="T3" fmla="*/ 324 h 111"/>
                  <a:gd name="T4" fmla="*/ 206 w 72"/>
                  <a:gd name="T5" fmla="*/ 0 h 111"/>
                  <a:gd name="T6" fmla="*/ 24 w 72"/>
                  <a:gd name="T7" fmla="*/ 16 h 111"/>
                  <a:gd name="T8" fmla="*/ 24 w 72"/>
                  <a:gd name="T9" fmla="*/ 16 h 111"/>
                  <a:gd name="T10" fmla="*/ 0 60000 65536"/>
                  <a:gd name="T11" fmla="*/ 0 60000 65536"/>
                  <a:gd name="T12" fmla="*/ 0 60000 65536"/>
                  <a:gd name="T13" fmla="*/ 0 60000 65536"/>
                  <a:gd name="T14" fmla="*/ 0 60000 65536"/>
                  <a:gd name="T15" fmla="*/ 0 w 72"/>
                  <a:gd name="T16" fmla="*/ 0 h 111"/>
                  <a:gd name="T17" fmla="*/ 72 w 72"/>
                  <a:gd name="T18" fmla="*/ 111 h 111"/>
                </a:gdLst>
                <a:ahLst/>
                <a:cxnLst>
                  <a:cxn ang="T10">
                    <a:pos x="T0" y="T1"/>
                  </a:cxn>
                  <a:cxn ang="T11">
                    <a:pos x="T2" y="T3"/>
                  </a:cxn>
                  <a:cxn ang="T12">
                    <a:pos x="T4" y="T5"/>
                  </a:cxn>
                  <a:cxn ang="T13">
                    <a:pos x="T6" y="T7"/>
                  </a:cxn>
                  <a:cxn ang="T14">
                    <a:pos x="T8" y="T9"/>
                  </a:cxn>
                </a:cxnLst>
                <a:rect l="T15" t="T16" r="T17" b="T18"/>
                <a:pathLst>
                  <a:path w="72" h="111">
                    <a:moveTo>
                      <a:pt x="9" y="5"/>
                    </a:moveTo>
                    <a:lnTo>
                      <a:pt x="0" y="111"/>
                    </a:lnTo>
                    <a:lnTo>
                      <a:pt x="72" y="0"/>
                    </a:lnTo>
                    <a:lnTo>
                      <a:pt x="9" y="5"/>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26" name="Freeform 75">
                <a:extLst>
                  <a:ext uri="{FF2B5EF4-FFF2-40B4-BE49-F238E27FC236}">
                    <a16:creationId xmlns:a16="http://schemas.microsoft.com/office/drawing/2014/main" id="{8B2FBDD6-ACFB-46D0-9EA3-55857C6515B9}"/>
                  </a:ext>
                </a:extLst>
              </p:cNvPr>
              <p:cNvSpPr>
                <a:spLocks/>
              </p:cNvSpPr>
              <p:nvPr/>
            </p:nvSpPr>
            <p:spPr bwMode="auto">
              <a:xfrm>
                <a:off x="3479" y="1600"/>
                <a:ext cx="130" cy="76"/>
              </a:xfrm>
              <a:custGeom>
                <a:avLst/>
                <a:gdLst>
                  <a:gd name="T0" fmla="*/ 145 w 110"/>
                  <a:gd name="T1" fmla="*/ 0 h 63"/>
                  <a:gd name="T2" fmla="*/ 0 w 110"/>
                  <a:gd name="T3" fmla="*/ 116 h 63"/>
                  <a:gd name="T4" fmla="*/ 14 w 110"/>
                  <a:gd name="T5" fmla="*/ 183 h 63"/>
                  <a:gd name="T6" fmla="*/ 326 w 110"/>
                  <a:gd name="T7" fmla="*/ 183 h 63"/>
                  <a:gd name="T8" fmla="*/ 313 w 110"/>
                  <a:gd name="T9" fmla="*/ 69 h 63"/>
                  <a:gd name="T10" fmla="*/ 145 w 110"/>
                  <a:gd name="T11" fmla="*/ 0 h 63"/>
                  <a:gd name="T12" fmla="*/ 145 w 110"/>
                  <a:gd name="T13" fmla="*/ 0 h 63"/>
                  <a:gd name="T14" fmla="*/ 0 60000 65536"/>
                  <a:gd name="T15" fmla="*/ 0 60000 65536"/>
                  <a:gd name="T16" fmla="*/ 0 60000 65536"/>
                  <a:gd name="T17" fmla="*/ 0 60000 65536"/>
                  <a:gd name="T18" fmla="*/ 0 60000 65536"/>
                  <a:gd name="T19" fmla="*/ 0 60000 65536"/>
                  <a:gd name="T20" fmla="*/ 0 60000 65536"/>
                  <a:gd name="T21" fmla="*/ 0 w 110"/>
                  <a:gd name="T22" fmla="*/ 0 h 63"/>
                  <a:gd name="T23" fmla="*/ 110 w 11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63">
                    <a:moveTo>
                      <a:pt x="50" y="0"/>
                    </a:moveTo>
                    <a:lnTo>
                      <a:pt x="0" y="40"/>
                    </a:lnTo>
                    <a:lnTo>
                      <a:pt x="4" y="63"/>
                    </a:lnTo>
                    <a:lnTo>
                      <a:pt x="110" y="63"/>
                    </a:lnTo>
                    <a:lnTo>
                      <a:pt x="107" y="24"/>
                    </a:lnTo>
                    <a:lnTo>
                      <a:pt x="5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27" name="Freeform 76">
                <a:extLst>
                  <a:ext uri="{FF2B5EF4-FFF2-40B4-BE49-F238E27FC236}">
                    <a16:creationId xmlns:a16="http://schemas.microsoft.com/office/drawing/2014/main" id="{E7A1AD05-C386-40EB-929E-3ECDE877E387}"/>
                  </a:ext>
                </a:extLst>
              </p:cNvPr>
              <p:cNvSpPr>
                <a:spLocks/>
              </p:cNvSpPr>
              <p:nvPr/>
            </p:nvSpPr>
            <p:spPr bwMode="auto">
              <a:xfrm>
                <a:off x="3114" y="1593"/>
                <a:ext cx="83" cy="83"/>
              </a:xfrm>
              <a:custGeom>
                <a:avLst/>
                <a:gdLst>
                  <a:gd name="T0" fmla="*/ 0 w 82"/>
                  <a:gd name="T1" fmla="*/ 0 h 75"/>
                  <a:gd name="T2" fmla="*/ 0 w 82"/>
                  <a:gd name="T3" fmla="*/ 15 h 75"/>
                  <a:gd name="T4" fmla="*/ 0 w 82"/>
                  <a:gd name="T5" fmla="*/ 38 h 75"/>
                  <a:gd name="T6" fmla="*/ 0 w 82"/>
                  <a:gd name="T7" fmla="*/ 69 h 75"/>
                  <a:gd name="T8" fmla="*/ 0 w 82"/>
                  <a:gd name="T9" fmla="*/ 103 h 75"/>
                  <a:gd name="T10" fmla="*/ 0 w 82"/>
                  <a:gd name="T11" fmla="*/ 132 h 75"/>
                  <a:gd name="T12" fmla="*/ 1 w 82"/>
                  <a:gd name="T13" fmla="*/ 161 h 75"/>
                  <a:gd name="T14" fmla="*/ 16 w 82"/>
                  <a:gd name="T15" fmla="*/ 186 h 75"/>
                  <a:gd name="T16" fmla="*/ 26 w 82"/>
                  <a:gd name="T17" fmla="*/ 200 h 75"/>
                  <a:gd name="T18" fmla="*/ 48 w 82"/>
                  <a:gd name="T19" fmla="*/ 202 h 75"/>
                  <a:gd name="T20" fmla="*/ 87 w 82"/>
                  <a:gd name="T21" fmla="*/ 208 h 75"/>
                  <a:gd name="T22" fmla="*/ 112 w 82"/>
                  <a:gd name="T23" fmla="*/ 208 h 75"/>
                  <a:gd name="T24" fmla="*/ 138 w 82"/>
                  <a:gd name="T25" fmla="*/ 208 h 75"/>
                  <a:gd name="T26" fmla="*/ 164 w 82"/>
                  <a:gd name="T27" fmla="*/ 208 h 75"/>
                  <a:gd name="T28" fmla="*/ 205 w 82"/>
                  <a:gd name="T29" fmla="*/ 202 h 75"/>
                  <a:gd name="T30" fmla="*/ 232 w 82"/>
                  <a:gd name="T31" fmla="*/ 202 h 75"/>
                  <a:gd name="T32" fmla="*/ 250 w 82"/>
                  <a:gd name="T33" fmla="*/ 202 h 75"/>
                  <a:gd name="T34" fmla="*/ 253 w 82"/>
                  <a:gd name="T35" fmla="*/ 200 h 75"/>
                  <a:gd name="T36" fmla="*/ 253 w 82"/>
                  <a:gd name="T37" fmla="*/ 179 h 75"/>
                  <a:gd name="T38" fmla="*/ 253 w 82"/>
                  <a:gd name="T39" fmla="*/ 146 h 75"/>
                  <a:gd name="T40" fmla="*/ 253 w 82"/>
                  <a:gd name="T41" fmla="*/ 121 h 75"/>
                  <a:gd name="T42" fmla="*/ 239 w 82"/>
                  <a:gd name="T43" fmla="*/ 105 h 75"/>
                  <a:gd name="T44" fmla="*/ 219 w 82"/>
                  <a:gd name="T45" fmla="*/ 92 h 75"/>
                  <a:gd name="T46" fmla="*/ 193 w 82"/>
                  <a:gd name="T47" fmla="*/ 80 h 75"/>
                  <a:gd name="T48" fmla="*/ 170 w 82"/>
                  <a:gd name="T49" fmla="*/ 71 h 75"/>
                  <a:gd name="T50" fmla="*/ 145 w 82"/>
                  <a:gd name="T51" fmla="*/ 62 h 75"/>
                  <a:gd name="T52" fmla="*/ 128 w 82"/>
                  <a:gd name="T53" fmla="*/ 49 h 75"/>
                  <a:gd name="T54" fmla="*/ 109 w 82"/>
                  <a:gd name="T55" fmla="*/ 44 h 75"/>
                  <a:gd name="T56" fmla="*/ 85 w 82"/>
                  <a:gd name="T57" fmla="*/ 38 h 75"/>
                  <a:gd name="T58" fmla="*/ 53 w 82"/>
                  <a:gd name="T59" fmla="*/ 21 h 75"/>
                  <a:gd name="T60" fmla="*/ 20 w 82"/>
                  <a:gd name="T61" fmla="*/ 2 h 75"/>
                  <a:gd name="T62" fmla="*/ 1 w 82"/>
                  <a:gd name="T63" fmla="*/ 0 h 75"/>
                  <a:gd name="T64" fmla="*/ 0 w 82"/>
                  <a:gd name="T65" fmla="*/ 0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75"/>
                  <a:gd name="T101" fmla="*/ 82 w 82"/>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75">
                    <a:moveTo>
                      <a:pt x="0" y="0"/>
                    </a:moveTo>
                    <a:lnTo>
                      <a:pt x="0" y="0"/>
                    </a:lnTo>
                    <a:lnTo>
                      <a:pt x="0" y="2"/>
                    </a:lnTo>
                    <a:lnTo>
                      <a:pt x="0" y="5"/>
                    </a:lnTo>
                    <a:lnTo>
                      <a:pt x="0" y="9"/>
                    </a:lnTo>
                    <a:lnTo>
                      <a:pt x="0" y="13"/>
                    </a:lnTo>
                    <a:lnTo>
                      <a:pt x="0" y="18"/>
                    </a:lnTo>
                    <a:lnTo>
                      <a:pt x="0" y="25"/>
                    </a:lnTo>
                    <a:lnTo>
                      <a:pt x="0" y="32"/>
                    </a:lnTo>
                    <a:lnTo>
                      <a:pt x="0" y="37"/>
                    </a:lnTo>
                    <a:lnTo>
                      <a:pt x="0" y="42"/>
                    </a:lnTo>
                    <a:lnTo>
                      <a:pt x="0" y="48"/>
                    </a:lnTo>
                    <a:lnTo>
                      <a:pt x="1" y="54"/>
                    </a:lnTo>
                    <a:lnTo>
                      <a:pt x="1" y="58"/>
                    </a:lnTo>
                    <a:lnTo>
                      <a:pt x="3" y="64"/>
                    </a:lnTo>
                    <a:lnTo>
                      <a:pt x="5" y="67"/>
                    </a:lnTo>
                    <a:lnTo>
                      <a:pt x="7" y="71"/>
                    </a:lnTo>
                    <a:lnTo>
                      <a:pt x="9" y="72"/>
                    </a:lnTo>
                    <a:lnTo>
                      <a:pt x="12" y="73"/>
                    </a:lnTo>
                    <a:lnTo>
                      <a:pt x="16" y="73"/>
                    </a:lnTo>
                    <a:lnTo>
                      <a:pt x="23" y="75"/>
                    </a:lnTo>
                    <a:lnTo>
                      <a:pt x="28" y="75"/>
                    </a:lnTo>
                    <a:lnTo>
                      <a:pt x="34" y="75"/>
                    </a:lnTo>
                    <a:lnTo>
                      <a:pt x="36" y="75"/>
                    </a:lnTo>
                    <a:lnTo>
                      <a:pt x="40" y="75"/>
                    </a:lnTo>
                    <a:lnTo>
                      <a:pt x="44" y="75"/>
                    </a:lnTo>
                    <a:lnTo>
                      <a:pt x="47" y="75"/>
                    </a:lnTo>
                    <a:lnTo>
                      <a:pt x="54" y="75"/>
                    </a:lnTo>
                    <a:lnTo>
                      <a:pt x="60" y="75"/>
                    </a:lnTo>
                    <a:lnTo>
                      <a:pt x="66" y="73"/>
                    </a:lnTo>
                    <a:lnTo>
                      <a:pt x="71" y="73"/>
                    </a:lnTo>
                    <a:lnTo>
                      <a:pt x="75" y="73"/>
                    </a:lnTo>
                    <a:lnTo>
                      <a:pt x="78" y="73"/>
                    </a:lnTo>
                    <a:lnTo>
                      <a:pt x="80" y="73"/>
                    </a:lnTo>
                    <a:lnTo>
                      <a:pt x="82" y="73"/>
                    </a:lnTo>
                    <a:lnTo>
                      <a:pt x="82" y="72"/>
                    </a:lnTo>
                    <a:lnTo>
                      <a:pt x="82" y="69"/>
                    </a:lnTo>
                    <a:lnTo>
                      <a:pt x="82" y="64"/>
                    </a:lnTo>
                    <a:lnTo>
                      <a:pt x="82" y="60"/>
                    </a:lnTo>
                    <a:lnTo>
                      <a:pt x="82" y="53"/>
                    </a:lnTo>
                    <a:lnTo>
                      <a:pt x="82" y="49"/>
                    </a:lnTo>
                    <a:lnTo>
                      <a:pt x="82" y="44"/>
                    </a:lnTo>
                    <a:lnTo>
                      <a:pt x="80" y="41"/>
                    </a:lnTo>
                    <a:lnTo>
                      <a:pt x="78" y="38"/>
                    </a:lnTo>
                    <a:lnTo>
                      <a:pt x="75" y="37"/>
                    </a:lnTo>
                    <a:lnTo>
                      <a:pt x="70" y="33"/>
                    </a:lnTo>
                    <a:lnTo>
                      <a:pt x="66" y="32"/>
                    </a:lnTo>
                    <a:lnTo>
                      <a:pt x="62" y="29"/>
                    </a:lnTo>
                    <a:lnTo>
                      <a:pt x="59" y="28"/>
                    </a:lnTo>
                    <a:lnTo>
                      <a:pt x="55" y="26"/>
                    </a:lnTo>
                    <a:lnTo>
                      <a:pt x="52" y="24"/>
                    </a:lnTo>
                    <a:lnTo>
                      <a:pt x="48" y="22"/>
                    </a:lnTo>
                    <a:lnTo>
                      <a:pt x="46" y="21"/>
                    </a:lnTo>
                    <a:lnTo>
                      <a:pt x="42" y="18"/>
                    </a:lnTo>
                    <a:lnTo>
                      <a:pt x="38" y="17"/>
                    </a:lnTo>
                    <a:lnTo>
                      <a:pt x="35" y="16"/>
                    </a:lnTo>
                    <a:lnTo>
                      <a:pt x="31" y="14"/>
                    </a:lnTo>
                    <a:lnTo>
                      <a:pt x="27" y="13"/>
                    </a:lnTo>
                    <a:lnTo>
                      <a:pt x="24" y="10"/>
                    </a:lnTo>
                    <a:lnTo>
                      <a:pt x="17" y="8"/>
                    </a:lnTo>
                    <a:lnTo>
                      <a:pt x="12" y="5"/>
                    </a:lnTo>
                    <a:lnTo>
                      <a:pt x="7" y="2"/>
                    </a:lnTo>
                    <a:lnTo>
                      <a:pt x="4" y="1"/>
                    </a:lnTo>
                    <a:lnTo>
                      <a:pt x="1" y="0"/>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28" name="Freeform 77">
                <a:extLst>
                  <a:ext uri="{FF2B5EF4-FFF2-40B4-BE49-F238E27FC236}">
                    <a16:creationId xmlns:a16="http://schemas.microsoft.com/office/drawing/2014/main" id="{0B3B3912-2A2D-48F5-846F-FF8E59CD628F}"/>
                  </a:ext>
                </a:extLst>
              </p:cNvPr>
              <p:cNvSpPr>
                <a:spLocks/>
              </p:cNvSpPr>
              <p:nvPr/>
            </p:nvSpPr>
            <p:spPr bwMode="auto">
              <a:xfrm>
                <a:off x="2783" y="709"/>
                <a:ext cx="861" cy="921"/>
              </a:xfrm>
              <a:custGeom>
                <a:avLst/>
                <a:gdLst>
                  <a:gd name="T0" fmla="*/ 1448 w 800"/>
                  <a:gd name="T1" fmla="*/ 19 h 858"/>
                  <a:gd name="T2" fmla="*/ 1362 w 800"/>
                  <a:gd name="T3" fmla="*/ 6 h 858"/>
                  <a:gd name="T4" fmla="*/ 1236 w 800"/>
                  <a:gd name="T5" fmla="*/ 1 h 858"/>
                  <a:gd name="T6" fmla="*/ 1078 w 800"/>
                  <a:gd name="T7" fmla="*/ 0 h 858"/>
                  <a:gd name="T8" fmla="*/ 906 w 800"/>
                  <a:gd name="T9" fmla="*/ 3 h 858"/>
                  <a:gd name="T10" fmla="*/ 727 w 800"/>
                  <a:gd name="T11" fmla="*/ 21 h 858"/>
                  <a:gd name="T12" fmla="*/ 552 w 800"/>
                  <a:gd name="T13" fmla="*/ 58 h 858"/>
                  <a:gd name="T14" fmla="*/ 397 w 800"/>
                  <a:gd name="T15" fmla="*/ 119 h 858"/>
                  <a:gd name="T16" fmla="*/ 272 w 800"/>
                  <a:gd name="T17" fmla="*/ 201 h 858"/>
                  <a:gd name="T18" fmla="*/ 176 w 800"/>
                  <a:gd name="T19" fmla="*/ 307 h 858"/>
                  <a:gd name="T20" fmla="*/ 99 w 800"/>
                  <a:gd name="T21" fmla="*/ 426 h 858"/>
                  <a:gd name="T22" fmla="*/ 50 w 800"/>
                  <a:gd name="T23" fmla="*/ 558 h 858"/>
                  <a:gd name="T24" fmla="*/ 18 w 800"/>
                  <a:gd name="T25" fmla="*/ 692 h 858"/>
                  <a:gd name="T26" fmla="*/ 0 w 800"/>
                  <a:gd name="T27" fmla="*/ 830 h 858"/>
                  <a:gd name="T28" fmla="*/ 0 w 800"/>
                  <a:gd name="T29" fmla="*/ 960 h 858"/>
                  <a:gd name="T30" fmla="*/ 16 w 800"/>
                  <a:gd name="T31" fmla="*/ 1082 h 858"/>
                  <a:gd name="T32" fmla="*/ 35 w 800"/>
                  <a:gd name="T33" fmla="*/ 1192 h 858"/>
                  <a:gd name="T34" fmla="*/ 66 w 800"/>
                  <a:gd name="T35" fmla="*/ 1283 h 858"/>
                  <a:gd name="T36" fmla="*/ 99 w 800"/>
                  <a:gd name="T37" fmla="*/ 1355 h 858"/>
                  <a:gd name="T38" fmla="*/ 139 w 800"/>
                  <a:gd name="T39" fmla="*/ 1415 h 858"/>
                  <a:gd name="T40" fmla="*/ 176 w 800"/>
                  <a:gd name="T41" fmla="*/ 1471 h 858"/>
                  <a:gd name="T42" fmla="*/ 208 w 800"/>
                  <a:gd name="T43" fmla="*/ 1517 h 858"/>
                  <a:gd name="T44" fmla="*/ 269 w 800"/>
                  <a:gd name="T45" fmla="*/ 1580 h 858"/>
                  <a:gd name="T46" fmla="*/ 316 w 800"/>
                  <a:gd name="T47" fmla="*/ 1619 h 858"/>
                  <a:gd name="T48" fmla="*/ 317 w 800"/>
                  <a:gd name="T49" fmla="*/ 1579 h 858"/>
                  <a:gd name="T50" fmla="*/ 317 w 800"/>
                  <a:gd name="T51" fmla="*/ 1471 h 858"/>
                  <a:gd name="T52" fmla="*/ 317 w 800"/>
                  <a:gd name="T53" fmla="*/ 1324 h 858"/>
                  <a:gd name="T54" fmla="*/ 317 w 800"/>
                  <a:gd name="T55" fmla="*/ 1150 h 858"/>
                  <a:gd name="T56" fmla="*/ 317 w 800"/>
                  <a:gd name="T57" fmla="*/ 966 h 858"/>
                  <a:gd name="T58" fmla="*/ 317 w 800"/>
                  <a:gd name="T59" fmla="*/ 789 h 858"/>
                  <a:gd name="T60" fmla="*/ 317 w 800"/>
                  <a:gd name="T61" fmla="*/ 627 h 858"/>
                  <a:gd name="T62" fmla="*/ 317 w 800"/>
                  <a:gd name="T63" fmla="*/ 507 h 858"/>
                  <a:gd name="T64" fmla="*/ 317 w 800"/>
                  <a:gd name="T65" fmla="*/ 440 h 858"/>
                  <a:gd name="T66" fmla="*/ 329 w 800"/>
                  <a:gd name="T67" fmla="*/ 376 h 858"/>
                  <a:gd name="T68" fmla="*/ 345 w 800"/>
                  <a:gd name="T69" fmla="*/ 327 h 858"/>
                  <a:gd name="T70" fmla="*/ 408 w 800"/>
                  <a:gd name="T71" fmla="*/ 272 h 858"/>
                  <a:gd name="T72" fmla="*/ 459 w 800"/>
                  <a:gd name="T73" fmla="*/ 254 h 858"/>
                  <a:gd name="T74" fmla="*/ 522 w 800"/>
                  <a:gd name="T75" fmla="*/ 252 h 858"/>
                  <a:gd name="T76" fmla="*/ 568 w 800"/>
                  <a:gd name="T77" fmla="*/ 249 h 858"/>
                  <a:gd name="T78" fmla="*/ 622 w 800"/>
                  <a:gd name="T79" fmla="*/ 248 h 858"/>
                  <a:gd name="T80" fmla="*/ 672 w 800"/>
                  <a:gd name="T81" fmla="*/ 248 h 858"/>
                  <a:gd name="T82" fmla="*/ 718 w 800"/>
                  <a:gd name="T83" fmla="*/ 248 h 858"/>
                  <a:gd name="T84" fmla="*/ 779 w 800"/>
                  <a:gd name="T85" fmla="*/ 248 h 858"/>
                  <a:gd name="T86" fmla="*/ 800 w 800"/>
                  <a:gd name="T87" fmla="*/ 170 h 858"/>
                  <a:gd name="T88" fmla="*/ 847 w 800"/>
                  <a:gd name="T89" fmla="*/ 148 h 858"/>
                  <a:gd name="T90" fmla="*/ 907 w 800"/>
                  <a:gd name="T91" fmla="*/ 129 h 858"/>
                  <a:gd name="T92" fmla="*/ 956 w 800"/>
                  <a:gd name="T93" fmla="*/ 113 h 858"/>
                  <a:gd name="T94" fmla="*/ 1010 w 800"/>
                  <a:gd name="T95" fmla="*/ 103 h 858"/>
                  <a:gd name="T96" fmla="*/ 1065 w 800"/>
                  <a:gd name="T97" fmla="*/ 89 h 858"/>
                  <a:gd name="T98" fmla="*/ 1129 w 800"/>
                  <a:gd name="T99" fmla="*/ 81 h 858"/>
                  <a:gd name="T100" fmla="*/ 1189 w 800"/>
                  <a:gd name="T101" fmla="*/ 79 h 858"/>
                  <a:gd name="T102" fmla="*/ 1246 w 800"/>
                  <a:gd name="T103" fmla="*/ 79 h 858"/>
                  <a:gd name="T104" fmla="*/ 1299 w 800"/>
                  <a:gd name="T105" fmla="*/ 81 h 858"/>
                  <a:gd name="T106" fmla="*/ 1350 w 800"/>
                  <a:gd name="T107" fmla="*/ 81 h 858"/>
                  <a:gd name="T108" fmla="*/ 1394 w 800"/>
                  <a:gd name="T109" fmla="*/ 87 h 858"/>
                  <a:gd name="T110" fmla="*/ 1461 w 800"/>
                  <a:gd name="T111" fmla="*/ 91 h 858"/>
                  <a:gd name="T112" fmla="*/ 1503 w 800"/>
                  <a:gd name="T113" fmla="*/ 97 h 8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0"/>
                  <a:gd name="T172" fmla="*/ 0 h 858"/>
                  <a:gd name="T173" fmla="*/ 800 w 800"/>
                  <a:gd name="T174" fmla="*/ 858 h 8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0" h="858">
                    <a:moveTo>
                      <a:pt x="794" y="12"/>
                    </a:moveTo>
                    <a:lnTo>
                      <a:pt x="791" y="12"/>
                    </a:lnTo>
                    <a:lnTo>
                      <a:pt x="787" y="12"/>
                    </a:lnTo>
                    <a:lnTo>
                      <a:pt x="784" y="11"/>
                    </a:lnTo>
                    <a:lnTo>
                      <a:pt x="780" y="11"/>
                    </a:lnTo>
                    <a:lnTo>
                      <a:pt x="776" y="10"/>
                    </a:lnTo>
                    <a:lnTo>
                      <a:pt x="772" y="10"/>
                    </a:lnTo>
                    <a:lnTo>
                      <a:pt x="767" y="8"/>
                    </a:lnTo>
                    <a:lnTo>
                      <a:pt x="760" y="8"/>
                    </a:lnTo>
                    <a:lnTo>
                      <a:pt x="755" y="7"/>
                    </a:lnTo>
                    <a:lnTo>
                      <a:pt x="748" y="7"/>
                    </a:lnTo>
                    <a:lnTo>
                      <a:pt x="740" y="7"/>
                    </a:lnTo>
                    <a:lnTo>
                      <a:pt x="733" y="7"/>
                    </a:lnTo>
                    <a:lnTo>
                      <a:pt x="725" y="6"/>
                    </a:lnTo>
                    <a:lnTo>
                      <a:pt x="717" y="6"/>
                    </a:lnTo>
                    <a:lnTo>
                      <a:pt x="708" y="4"/>
                    </a:lnTo>
                    <a:lnTo>
                      <a:pt x="698" y="3"/>
                    </a:lnTo>
                    <a:lnTo>
                      <a:pt x="688" y="3"/>
                    </a:lnTo>
                    <a:lnTo>
                      <a:pt x="678" y="1"/>
                    </a:lnTo>
                    <a:lnTo>
                      <a:pt x="668" y="1"/>
                    </a:lnTo>
                    <a:lnTo>
                      <a:pt x="657" y="1"/>
                    </a:lnTo>
                    <a:lnTo>
                      <a:pt x="646" y="0"/>
                    </a:lnTo>
                    <a:lnTo>
                      <a:pt x="635" y="0"/>
                    </a:lnTo>
                    <a:lnTo>
                      <a:pt x="623" y="0"/>
                    </a:lnTo>
                    <a:lnTo>
                      <a:pt x="611" y="0"/>
                    </a:lnTo>
                    <a:lnTo>
                      <a:pt x="599" y="0"/>
                    </a:lnTo>
                    <a:lnTo>
                      <a:pt x="587" y="0"/>
                    </a:lnTo>
                    <a:lnTo>
                      <a:pt x="574" y="0"/>
                    </a:lnTo>
                    <a:lnTo>
                      <a:pt x="562" y="0"/>
                    </a:lnTo>
                    <a:lnTo>
                      <a:pt x="548" y="0"/>
                    </a:lnTo>
                    <a:lnTo>
                      <a:pt x="536" y="1"/>
                    </a:lnTo>
                    <a:lnTo>
                      <a:pt x="523" y="1"/>
                    </a:lnTo>
                    <a:lnTo>
                      <a:pt x="509" y="1"/>
                    </a:lnTo>
                    <a:lnTo>
                      <a:pt x="496" y="1"/>
                    </a:lnTo>
                    <a:lnTo>
                      <a:pt x="483" y="3"/>
                    </a:lnTo>
                    <a:lnTo>
                      <a:pt x="469" y="3"/>
                    </a:lnTo>
                    <a:lnTo>
                      <a:pt x="456" y="4"/>
                    </a:lnTo>
                    <a:lnTo>
                      <a:pt x="441" y="6"/>
                    </a:lnTo>
                    <a:lnTo>
                      <a:pt x="429" y="7"/>
                    </a:lnTo>
                    <a:lnTo>
                      <a:pt x="414" y="8"/>
                    </a:lnTo>
                    <a:lnTo>
                      <a:pt x="401" y="11"/>
                    </a:lnTo>
                    <a:lnTo>
                      <a:pt x="387" y="12"/>
                    </a:lnTo>
                    <a:lnTo>
                      <a:pt x="374" y="15"/>
                    </a:lnTo>
                    <a:lnTo>
                      <a:pt x="361" y="16"/>
                    </a:lnTo>
                    <a:lnTo>
                      <a:pt x="347" y="19"/>
                    </a:lnTo>
                    <a:lnTo>
                      <a:pt x="334" y="22"/>
                    </a:lnTo>
                    <a:lnTo>
                      <a:pt x="322" y="26"/>
                    </a:lnTo>
                    <a:lnTo>
                      <a:pt x="308" y="28"/>
                    </a:lnTo>
                    <a:lnTo>
                      <a:pt x="295" y="31"/>
                    </a:lnTo>
                    <a:lnTo>
                      <a:pt x="283" y="35"/>
                    </a:lnTo>
                    <a:lnTo>
                      <a:pt x="271" y="39"/>
                    </a:lnTo>
                    <a:lnTo>
                      <a:pt x="259" y="43"/>
                    </a:lnTo>
                    <a:lnTo>
                      <a:pt x="247" y="47"/>
                    </a:lnTo>
                    <a:lnTo>
                      <a:pt x="234" y="52"/>
                    </a:lnTo>
                    <a:lnTo>
                      <a:pt x="224" y="58"/>
                    </a:lnTo>
                    <a:lnTo>
                      <a:pt x="212" y="62"/>
                    </a:lnTo>
                    <a:lnTo>
                      <a:pt x="201" y="67"/>
                    </a:lnTo>
                    <a:lnTo>
                      <a:pt x="190" y="73"/>
                    </a:lnTo>
                    <a:lnTo>
                      <a:pt x="181" y="79"/>
                    </a:lnTo>
                    <a:lnTo>
                      <a:pt x="171" y="85"/>
                    </a:lnTo>
                    <a:lnTo>
                      <a:pt x="162" y="91"/>
                    </a:lnTo>
                    <a:lnTo>
                      <a:pt x="153" y="99"/>
                    </a:lnTo>
                    <a:lnTo>
                      <a:pt x="145" y="106"/>
                    </a:lnTo>
                    <a:lnTo>
                      <a:pt x="137" y="114"/>
                    </a:lnTo>
                    <a:lnTo>
                      <a:pt x="129" y="121"/>
                    </a:lnTo>
                    <a:lnTo>
                      <a:pt x="121" y="129"/>
                    </a:lnTo>
                    <a:lnTo>
                      <a:pt x="114" y="135"/>
                    </a:lnTo>
                    <a:lnTo>
                      <a:pt x="107" y="144"/>
                    </a:lnTo>
                    <a:lnTo>
                      <a:pt x="99" y="152"/>
                    </a:lnTo>
                    <a:lnTo>
                      <a:pt x="94" y="161"/>
                    </a:lnTo>
                    <a:lnTo>
                      <a:pt x="87" y="170"/>
                    </a:lnTo>
                    <a:lnTo>
                      <a:pt x="80" y="178"/>
                    </a:lnTo>
                    <a:lnTo>
                      <a:pt x="75" y="188"/>
                    </a:lnTo>
                    <a:lnTo>
                      <a:pt x="70" y="197"/>
                    </a:lnTo>
                    <a:lnTo>
                      <a:pt x="64" y="207"/>
                    </a:lnTo>
                    <a:lnTo>
                      <a:pt x="59" y="215"/>
                    </a:lnTo>
                    <a:lnTo>
                      <a:pt x="53" y="225"/>
                    </a:lnTo>
                    <a:lnTo>
                      <a:pt x="48" y="235"/>
                    </a:lnTo>
                    <a:lnTo>
                      <a:pt x="45" y="244"/>
                    </a:lnTo>
                    <a:lnTo>
                      <a:pt x="40" y="253"/>
                    </a:lnTo>
                    <a:lnTo>
                      <a:pt x="37" y="264"/>
                    </a:lnTo>
                    <a:lnTo>
                      <a:pt x="33" y="273"/>
                    </a:lnTo>
                    <a:lnTo>
                      <a:pt x="29" y="284"/>
                    </a:lnTo>
                    <a:lnTo>
                      <a:pt x="27" y="294"/>
                    </a:lnTo>
                    <a:lnTo>
                      <a:pt x="23" y="304"/>
                    </a:lnTo>
                    <a:lnTo>
                      <a:pt x="20" y="314"/>
                    </a:lnTo>
                    <a:lnTo>
                      <a:pt x="17" y="324"/>
                    </a:lnTo>
                    <a:lnTo>
                      <a:pt x="15" y="335"/>
                    </a:lnTo>
                    <a:lnTo>
                      <a:pt x="13" y="345"/>
                    </a:lnTo>
                    <a:lnTo>
                      <a:pt x="11" y="355"/>
                    </a:lnTo>
                    <a:lnTo>
                      <a:pt x="9" y="366"/>
                    </a:lnTo>
                    <a:lnTo>
                      <a:pt x="8" y="375"/>
                    </a:lnTo>
                    <a:lnTo>
                      <a:pt x="5" y="386"/>
                    </a:lnTo>
                    <a:lnTo>
                      <a:pt x="4" y="397"/>
                    </a:lnTo>
                    <a:lnTo>
                      <a:pt x="4" y="407"/>
                    </a:lnTo>
                    <a:lnTo>
                      <a:pt x="3" y="418"/>
                    </a:lnTo>
                    <a:lnTo>
                      <a:pt x="1" y="428"/>
                    </a:lnTo>
                    <a:lnTo>
                      <a:pt x="0" y="438"/>
                    </a:lnTo>
                    <a:lnTo>
                      <a:pt x="0" y="448"/>
                    </a:lnTo>
                    <a:lnTo>
                      <a:pt x="0" y="458"/>
                    </a:lnTo>
                    <a:lnTo>
                      <a:pt x="0" y="468"/>
                    </a:lnTo>
                    <a:lnTo>
                      <a:pt x="0" y="479"/>
                    </a:lnTo>
                    <a:lnTo>
                      <a:pt x="0" y="489"/>
                    </a:lnTo>
                    <a:lnTo>
                      <a:pt x="0" y="499"/>
                    </a:lnTo>
                    <a:lnTo>
                      <a:pt x="0" y="508"/>
                    </a:lnTo>
                    <a:lnTo>
                      <a:pt x="0" y="517"/>
                    </a:lnTo>
                    <a:lnTo>
                      <a:pt x="1" y="527"/>
                    </a:lnTo>
                    <a:lnTo>
                      <a:pt x="1" y="536"/>
                    </a:lnTo>
                    <a:lnTo>
                      <a:pt x="3" y="545"/>
                    </a:lnTo>
                    <a:lnTo>
                      <a:pt x="4" y="555"/>
                    </a:lnTo>
                    <a:lnTo>
                      <a:pt x="5" y="564"/>
                    </a:lnTo>
                    <a:lnTo>
                      <a:pt x="7" y="572"/>
                    </a:lnTo>
                    <a:lnTo>
                      <a:pt x="8" y="582"/>
                    </a:lnTo>
                    <a:lnTo>
                      <a:pt x="9" y="590"/>
                    </a:lnTo>
                    <a:lnTo>
                      <a:pt x="11" y="598"/>
                    </a:lnTo>
                    <a:lnTo>
                      <a:pt x="13" y="606"/>
                    </a:lnTo>
                    <a:lnTo>
                      <a:pt x="15" y="614"/>
                    </a:lnTo>
                    <a:lnTo>
                      <a:pt x="16" y="622"/>
                    </a:lnTo>
                    <a:lnTo>
                      <a:pt x="19" y="630"/>
                    </a:lnTo>
                    <a:lnTo>
                      <a:pt x="20" y="638"/>
                    </a:lnTo>
                    <a:lnTo>
                      <a:pt x="23" y="645"/>
                    </a:lnTo>
                    <a:lnTo>
                      <a:pt x="25" y="651"/>
                    </a:lnTo>
                    <a:lnTo>
                      <a:pt x="28" y="659"/>
                    </a:lnTo>
                    <a:lnTo>
                      <a:pt x="29" y="665"/>
                    </a:lnTo>
                    <a:lnTo>
                      <a:pt x="33" y="671"/>
                    </a:lnTo>
                    <a:lnTo>
                      <a:pt x="35" y="678"/>
                    </a:lnTo>
                    <a:lnTo>
                      <a:pt x="37" y="685"/>
                    </a:lnTo>
                    <a:lnTo>
                      <a:pt x="40" y="690"/>
                    </a:lnTo>
                    <a:lnTo>
                      <a:pt x="43" y="696"/>
                    </a:lnTo>
                    <a:lnTo>
                      <a:pt x="45" y="701"/>
                    </a:lnTo>
                    <a:lnTo>
                      <a:pt x="48" y="706"/>
                    </a:lnTo>
                    <a:lnTo>
                      <a:pt x="51" y="710"/>
                    </a:lnTo>
                    <a:lnTo>
                      <a:pt x="53" y="716"/>
                    </a:lnTo>
                    <a:lnTo>
                      <a:pt x="56" y="721"/>
                    </a:lnTo>
                    <a:lnTo>
                      <a:pt x="59" y="726"/>
                    </a:lnTo>
                    <a:lnTo>
                      <a:pt x="62" y="730"/>
                    </a:lnTo>
                    <a:lnTo>
                      <a:pt x="64" y="734"/>
                    </a:lnTo>
                    <a:lnTo>
                      <a:pt x="68" y="740"/>
                    </a:lnTo>
                    <a:lnTo>
                      <a:pt x="71" y="744"/>
                    </a:lnTo>
                    <a:lnTo>
                      <a:pt x="74" y="748"/>
                    </a:lnTo>
                    <a:lnTo>
                      <a:pt x="76" y="753"/>
                    </a:lnTo>
                    <a:lnTo>
                      <a:pt x="79" y="757"/>
                    </a:lnTo>
                    <a:lnTo>
                      <a:pt x="83" y="763"/>
                    </a:lnTo>
                    <a:lnTo>
                      <a:pt x="84" y="765"/>
                    </a:lnTo>
                    <a:lnTo>
                      <a:pt x="88" y="769"/>
                    </a:lnTo>
                    <a:lnTo>
                      <a:pt x="90" y="773"/>
                    </a:lnTo>
                    <a:lnTo>
                      <a:pt x="94" y="777"/>
                    </a:lnTo>
                    <a:lnTo>
                      <a:pt x="95" y="781"/>
                    </a:lnTo>
                    <a:lnTo>
                      <a:pt x="99" y="784"/>
                    </a:lnTo>
                    <a:lnTo>
                      <a:pt x="102" y="788"/>
                    </a:lnTo>
                    <a:lnTo>
                      <a:pt x="104" y="792"/>
                    </a:lnTo>
                    <a:lnTo>
                      <a:pt x="107" y="795"/>
                    </a:lnTo>
                    <a:lnTo>
                      <a:pt x="108" y="799"/>
                    </a:lnTo>
                    <a:lnTo>
                      <a:pt x="111" y="801"/>
                    </a:lnTo>
                    <a:lnTo>
                      <a:pt x="114" y="804"/>
                    </a:lnTo>
                    <a:lnTo>
                      <a:pt x="119" y="811"/>
                    </a:lnTo>
                    <a:lnTo>
                      <a:pt x="125" y="816"/>
                    </a:lnTo>
                    <a:lnTo>
                      <a:pt x="129" y="820"/>
                    </a:lnTo>
                    <a:lnTo>
                      <a:pt x="134" y="826"/>
                    </a:lnTo>
                    <a:lnTo>
                      <a:pt x="138" y="830"/>
                    </a:lnTo>
                    <a:lnTo>
                      <a:pt x="143" y="835"/>
                    </a:lnTo>
                    <a:lnTo>
                      <a:pt x="146" y="838"/>
                    </a:lnTo>
                    <a:lnTo>
                      <a:pt x="150" y="842"/>
                    </a:lnTo>
                    <a:lnTo>
                      <a:pt x="154" y="844"/>
                    </a:lnTo>
                    <a:lnTo>
                      <a:pt x="157" y="847"/>
                    </a:lnTo>
                    <a:lnTo>
                      <a:pt x="162" y="851"/>
                    </a:lnTo>
                    <a:lnTo>
                      <a:pt x="166" y="855"/>
                    </a:lnTo>
                    <a:lnTo>
                      <a:pt x="169" y="856"/>
                    </a:lnTo>
                    <a:lnTo>
                      <a:pt x="170" y="858"/>
                    </a:lnTo>
                    <a:lnTo>
                      <a:pt x="170" y="856"/>
                    </a:lnTo>
                    <a:lnTo>
                      <a:pt x="170" y="851"/>
                    </a:lnTo>
                    <a:lnTo>
                      <a:pt x="170" y="847"/>
                    </a:lnTo>
                    <a:lnTo>
                      <a:pt x="170" y="843"/>
                    </a:lnTo>
                    <a:lnTo>
                      <a:pt x="170" y="838"/>
                    </a:lnTo>
                    <a:lnTo>
                      <a:pt x="170" y="834"/>
                    </a:lnTo>
                    <a:lnTo>
                      <a:pt x="170" y="827"/>
                    </a:lnTo>
                    <a:lnTo>
                      <a:pt x="170" y="820"/>
                    </a:lnTo>
                    <a:lnTo>
                      <a:pt x="170" y="812"/>
                    </a:lnTo>
                    <a:lnTo>
                      <a:pt x="170" y="804"/>
                    </a:lnTo>
                    <a:lnTo>
                      <a:pt x="170" y="796"/>
                    </a:lnTo>
                    <a:lnTo>
                      <a:pt x="170" y="787"/>
                    </a:lnTo>
                    <a:lnTo>
                      <a:pt x="170" y="777"/>
                    </a:lnTo>
                    <a:lnTo>
                      <a:pt x="170" y="768"/>
                    </a:lnTo>
                    <a:lnTo>
                      <a:pt x="170" y="757"/>
                    </a:lnTo>
                    <a:lnTo>
                      <a:pt x="170" y="746"/>
                    </a:lnTo>
                    <a:lnTo>
                      <a:pt x="170" y="736"/>
                    </a:lnTo>
                    <a:lnTo>
                      <a:pt x="170" y="724"/>
                    </a:lnTo>
                    <a:lnTo>
                      <a:pt x="170" y="712"/>
                    </a:lnTo>
                    <a:lnTo>
                      <a:pt x="170" y="700"/>
                    </a:lnTo>
                    <a:lnTo>
                      <a:pt x="170" y="688"/>
                    </a:lnTo>
                    <a:lnTo>
                      <a:pt x="170" y="675"/>
                    </a:lnTo>
                    <a:lnTo>
                      <a:pt x="170" y="661"/>
                    </a:lnTo>
                    <a:lnTo>
                      <a:pt x="170" y="649"/>
                    </a:lnTo>
                    <a:lnTo>
                      <a:pt x="170" y="634"/>
                    </a:lnTo>
                    <a:lnTo>
                      <a:pt x="170" y="622"/>
                    </a:lnTo>
                    <a:lnTo>
                      <a:pt x="170" y="608"/>
                    </a:lnTo>
                    <a:lnTo>
                      <a:pt x="170" y="594"/>
                    </a:lnTo>
                    <a:lnTo>
                      <a:pt x="170" y="580"/>
                    </a:lnTo>
                    <a:lnTo>
                      <a:pt x="170" y="567"/>
                    </a:lnTo>
                    <a:lnTo>
                      <a:pt x="170" y="552"/>
                    </a:lnTo>
                    <a:lnTo>
                      <a:pt x="170" y="539"/>
                    </a:lnTo>
                    <a:lnTo>
                      <a:pt x="170" y="524"/>
                    </a:lnTo>
                    <a:lnTo>
                      <a:pt x="170" y="511"/>
                    </a:lnTo>
                    <a:lnTo>
                      <a:pt x="170" y="496"/>
                    </a:lnTo>
                    <a:lnTo>
                      <a:pt x="170" y="483"/>
                    </a:lnTo>
                    <a:lnTo>
                      <a:pt x="170" y="469"/>
                    </a:lnTo>
                    <a:lnTo>
                      <a:pt x="170" y="456"/>
                    </a:lnTo>
                    <a:lnTo>
                      <a:pt x="170" y="441"/>
                    </a:lnTo>
                    <a:lnTo>
                      <a:pt x="170" y="429"/>
                    </a:lnTo>
                    <a:lnTo>
                      <a:pt x="170" y="416"/>
                    </a:lnTo>
                    <a:lnTo>
                      <a:pt x="170" y="402"/>
                    </a:lnTo>
                    <a:lnTo>
                      <a:pt x="170" y="390"/>
                    </a:lnTo>
                    <a:lnTo>
                      <a:pt x="170" y="378"/>
                    </a:lnTo>
                    <a:lnTo>
                      <a:pt x="170" y="366"/>
                    </a:lnTo>
                    <a:lnTo>
                      <a:pt x="170" y="355"/>
                    </a:lnTo>
                    <a:lnTo>
                      <a:pt x="170" y="343"/>
                    </a:lnTo>
                    <a:lnTo>
                      <a:pt x="170" y="332"/>
                    </a:lnTo>
                    <a:lnTo>
                      <a:pt x="170" y="320"/>
                    </a:lnTo>
                    <a:lnTo>
                      <a:pt x="170" y="311"/>
                    </a:lnTo>
                    <a:lnTo>
                      <a:pt x="170" y="300"/>
                    </a:lnTo>
                    <a:lnTo>
                      <a:pt x="170" y="292"/>
                    </a:lnTo>
                    <a:lnTo>
                      <a:pt x="170" y="283"/>
                    </a:lnTo>
                    <a:lnTo>
                      <a:pt x="170" y="276"/>
                    </a:lnTo>
                    <a:lnTo>
                      <a:pt x="170" y="268"/>
                    </a:lnTo>
                    <a:lnTo>
                      <a:pt x="170" y="261"/>
                    </a:lnTo>
                    <a:lnTo>
                      <a:pt x="170" y="255"/>
                    </a:lnTo>
                    <a:lnTo>
                      <a:pt x="170" y="249"/>
                    </a:lnTo>
                    <a:lnTo>
                      <a:pt x="170" y="244"/>
                    </a:lnTo>
                    <a:lnTo>
                      <a:pt x="170" y="240"/>
                    </a:lnTo>
                    <a:lnTo>
                      <a:pt x="170" y="236"/>
                    </a:lnTo>
                    <a:lnTo>
                      <a:pt x="170" y="233"/>
                    </a:lnTo>
                    <a:lnTo>
                      <a:pt x="170" y="228"/>
                    </a:lnTo>
                    <a:lnTo>
                      <a:pt x="170" y="223"/>
                    </a:lnTo>
                    <a:lnTo>
                      <a:pt x="170" y="217"/>
                    </a:lnTo>
                    <a:lnTo>
                      <a:pt x="171" y="212"/>
                    </a:lnTo>
                    <a:lnTo>
                      <a:pt x="171" y="207"/>
                    </a:lnTo>
                    <a:lnTo>
                      <a:pt x="173" y="202"/>
                    </a:lnTo>
                    <a:lnTo>
                      <a:pt x="174" y="198"/>
                    </a:lnTo>
                    <a:lnTo>
                      <a:pt x="175" y="194"/>
                    </a:lnTo>
                    <a:lnTo>
                      <a:pt x="177" y="190"/>
                    </a:lnTo>
                    <a:lnTo>
                      <a:pt x="178" y="186"/>
                    </a:lnTo>
                    <a:lnTo>
                      <a:pt x="180" y="182"/>
                    </a:lnTo>
                    <a:lnTo>
                      <a:pt x="181" y="178"/>
                    </a:lnTo>
                    <a:lnTo>
                      <a:pt x="184" y="176"/>
                    </a:lnTo>
                    <a:lnTo>
                      <a:pt x="185" y="172"/>
                    </a:lnTo>
                    <a:lnTo>
                      <a:pt x="188" y="169"/>
                    </a:lnTo>
                    <a:lnTo>
                      <a:pt x="190" y="166"/>
                    </a:lnTo>
                    <a:lnTo>
                      <a:pt x="194" y="160"/>
                    </a:lnTo>
                    <a:lnTo>
                      <a:pt x="200" y="156"/>
                    </a:lnTo>
                    <a:lnTo>
                      <a:pt x="205" y="150"/>
                    </a:lnTo>
                    <a:lnTo>
                      <a:pt x="212" y="146"/>
                    </a:lnTo>
                    <a:lnTo>
                      <a:pt x="217" y="144"/>
                    </a:lnTo>
                    <a:lnTo>
                      <a:pt x="224" y="141"/>
                    </a:lnTo>
                    <a:lnTo>
                      <a:pt x="226" y="140"/>
                    </a:lnTo>
                    <a:lnTo>
                      <a:pt x="230" y="138"/>
                    </a:lnTo>
                    <a:lnTo>
                      <a:pt x="233" y="138"/>
                    </a:lnTo>
                    <a:lnTo>
                      <a:pt x="237" y="138"/>
                    </a:lnTo>
                    <a:lnTo>
                      <a:pt x="240" y="137"/>
                    </a:lnTo>
                    <a:lnTo>
                      <a:pt x="245" y="135"/>
                    </a:lnTo>
                    <a:lnTo>
                      <a:pt x="249" y="135"/>
                    </a:lnTo>
                    <a:lnTo>
                      <a:pt x="255" y="135"/>
                    </a:lnTo>
                    <a:lnTo>
                      <a:pt x="260" y="134"/>
                    </a:lnTo>
                    <a:lnTo>
                      <a:pt x="267" y="134"/>
                    </a:lnTo>
                    <a:lnTo>
                      <a:pt x="271" y="133"/>
                    </a:lnTo>
                    <a:lnTo>
                      <a:pt x="273" y="133"/>
                    </a:lnTo>
                    <a:lnTo>
                      <a:pt x="277" y="133"/>
                    </a:lnTo>
                    <a:lnTo>
                      <a:pt x="281" y="133"/>
                    </a:lnTo>
                    <a:lnTo>
                      <a:pt x="284" y="133"/>
                    </a:lnTo>
                    <a:lnTo>
                      <a:pt x="288" y="133"/>
                    </a:lnTo>
                    <a:lnTo>
                      <a:pt x="292" y="131"/>
                    </a:lnTo>
                    <a:lnTo>
                      <a:pt x="295" y="131"/>
                    </a:lnTo>
                    <a:lnTo>
                      <a:pt x="299" y="131"/>
                    </a:lnTo>
                    <a:lnTo>
                      <a:pt x="303" y="131"/>
                    </a:lnTo>
                    <a:lnTo>
                      <a:pt x="307" y="131"/>
                    </a:lnTo>
                    <a:lnTo>
                      <a:pt x="311" y="131"/>
                    </a:lnTo>
                    <a:lnTo>
                      <a:pt x="314" y="130"/>
                    </a:lnTo>
                    <a:lnTo>
                      <a:pt x="318" y="130"/>
                    </a:lnTo>
                    <a:lnTo>
                      <a:pt x="323" y="130"/>
                    </a:lnTo>
                    <a:lnTo>
                      <a:pt x="327" y="130"/>
                    </a:lnTo>
                    <a:lnTo>
                      <a:pt x="330" y="130"/>
                    </a:lnTo>
                    <a:lnTo>
                      <a:pt x="334" y="130"/>
                    </a:lnTo>
                    <a:lnTo>
                      <a:pt x="338" y="130"/>
                    </a:lnTo>
                    <a:lnTo>
                      <a:pt x="343" y="130"/>
                    </a:lnTo>
                    <a:lnTo>
                      <a:pt x="346" y="130"/>
                    </a:lnTo>
                    <a:lnTo>
                      <a:pt x="350" y="130"/>
                    </a:lnTo>
                    <a:lnTo>
                      <a:pt x="352" y="130"/>
                    </a:lnTo>
                    <a:lnTo>
                      <a:pt x="358" y="130"/>
                    </a:lnTo>
                    <a:lnTo>
                      <a:pt x="361" y="130"/>
                    </a:lnTo>
                    <a:lnTo>
                      <a:pt x="365" y="130"/>
                    </a:lnTo>
                    <a:lnTo>
                      <a:pt x="369" y="130"/>
                    </a:lnTo>
                    <a:lnTo>
                      <a:pt x="373" y="130"/>
                    </a:lnTo>
                    <a:lnTo>
                      <a:pt x="375" y="130"/>
                    </a:lnTo>
                    <a:lnTo>
                      <a:pt x="378" y="130"/>
                    </a:lnTo>
                    <a:lnTo>
                      <a:pt x="382" y="130"/>
                    </a:lnTo>
                    <a:lnTo>
                      <a:pt x="386" y="130"/>
                    </a:lnTo>
                    <a:lnTo>
                      <a:pt x="391" y="130"/>
                    </a:lnTo>
                    <a:lnTo>
                      <a:pt x="398" y="130"/>
                    </a:lnTo>
                    <a:lnTo>
                      <a:pt x="402" y="130"/>
                    </a:lnTo>
                    <a:lnTo>
                      <a:pt x="407" y="130"/>
                    </a:lnTo>
                    <a:lnTo>
                      <a:pt x="410" y="130"/>
                    </a:lnTo>
                    <a:lnTo>
                      <a:pt x="414" y="130"/>
                    </a:lnTo>
                    <a:lnTo>
                      <a:pt x="418" y="130"/>
                    </a:lnTo>
                    <a:lnTo>
                      <a:pt x="420" y="130"/>
                    </a:lnTo>
                    <a:lnTo>
                      <a:pt x="421" y="130"/>
                    </a:lnTo>
                    <a:lnTo>
                      <a:pt x="422" y="130"/>
                    </a:lnTo>
                    <a:lnTo>
                      <a:pt x="422" y="91"/>
                    </a:lnTo>
                    <a:lnTo>
                      <a:pt x="422" y="90"/>
                    </a:lnTo>
                    <a:lnTo>
                      <a:pt x="426" y="89"/>
                    </a:lnTo>
                    <a:lnTo>
                      <a:pt x="428" y="87"/>
                    </a:lnTo>
                    <a:lnTo>
                      <a:pt x="432" y="86"/>
                    </a:lnTo>
                    <a:lnTo>
                      <a:pt x="434" y="85"/>
                    </a:lnTo>
                    <a:lnTo>
                      <a:pt x="438" y="83"/>
                    </a:lnTo>
                    <a:lnTo>
                      <a:pt x="442" y="82"/>
                    </a:lnTo>
                    <a:lnTo>
                      <a:pt x="448" y="79"/>
                    </a:lnTo>
                    <a:lnTo>
                      <a:pt x="452" y="78"/>
                    </a:lnTo>
                    <a:lnTo>
                      <a:pt x="458" y="77"/>
                    </a:lnTo>
                    <a:lnTo>
                      <a:pt x="464" y="74"/>
                    </a:lnTo>
                    <a:lnTo>
                      <a:pt x="470" y="73"/>
                    </a:lnTo>
                    <a:lnTo>
                      <a:pt x="473" y="71"/>
                    </a:lnTo>
                    <a:lnTo>
                      <a:pt x="476" y="70"/>
                    </a:lnTo>
                    <a:lnTo>
                      <a:pt x="480" y="68"/>
                    </a:lnTo>
                    <a:lnTo>
                      <a:pt x="484" y="68"/>
                    </a:lnTo>
                    <a:lnTo>
                      <a:pt x="487" y="67"/>
                    </a:lnTo>
                    <a:lnTo>
                      <a:pt x="491" y="66"/>
                    </a:lnTo>
                    <a:lnTo>
                      <a:pt x="493" y="64"/>
                    </a:lnTo>
                    <a:lnTo>
                      <a:pt x="497" y="63"/>
                    </a:lnTo>
                    <a:lnTo>
                      <a:pt x="501" y="63"/>
                    </a:lnTo>
                    <a:lnTo>
                      <a:pt x="505" y="62"/>
                    </a:lnTo>
                    <a:lnTo>
                      <a:pt x="509" y="60"/>
                    </a:lnTo>
                    <a:lnTo>
                      <a:pt x="513" y="59"/>
                    </a:lnTo>
                    <a:lnTo>
                      <a:pt x="516" y="58"/>
                    </a:lnTo>
                    <a:lnTo>
                      <a:pt x="521" y="58"/>
                    </a:lnTo>
                    <a:lnTo>
                      <a:pt x="525" y="56"/>
                    </a:lnTo>
                    <a:lnTo>
                      <a:pt x="529" y="55"/>
                    </a:lnTo>
                    <a:lnTo>
                      <a:pt x="534" y="54"/>
                    </a:lnTo>
                    <a:lnTo>
                      <a:pt x="538" y="54"/>
                    </a:lnTo>
                    <a:lnTo>
                      <a:pt x="542" y="52"/>
                    </a:lnTo>
                    <a:lnTo>
                      <a:pt x="547" y="52"/>
                    </a:lnTo>
                    <a:lnTo>
                      <a:pt x="551" y="51"/>
                    </a:lnTo>
                    <a:lnTo>
                      <a:pt x="555" y="50"/>
                    </a:lnTo>
                    <a:lnTo>
                      <a:pt x="559" y="48"/>
                    </a:lnTo>
                    <a:lnTo>
                      <a:pt x="564" y="48"/>
                    </a:lnTo>
                    <a:lnTo>
                      <a:pt x="568" y="47"/>
                    </a:lnTo>
                    <a:lnTo>
                      <a:pt x="572" y="47"/>
                    </a:lnTo>
                    <a:lnTo>
                      <a:pt x="576" y="46"/>
                    </a:lnTo>
                    <a:lnTo>
                      <a:pt x="582" y="46"/>
                    </a:lnTo>
                    <a:lnTo>
                      <a:pt x="587" y="44"/>
                    </a:lnTo>
                    <a:lnTo>
                      <a:pt x="591" y="44"/>
                    </a:lnTo>
                    <a:lnTo>
                      <a:pt x="597" y="43"/>
                    </a:lnTo>
                    <a:lnTo>
                      <a:pt x="601" y="43"/>
                    </a:lnTo>
                    <a:lnTo>
                      <a:pt x="605" y="43"/>
                    </a:lnTo>
                    <a:lnTo>
                      <a:pt x="610" y="43"/>
                    </a:lnTo>
                    <a:lnTo>
                      <a:pt x="614" y="43"/>
                    </a:lnTo>
                    <a:lnTo>
                      <a:pt x="619" y="43"/>
                    </a:lnTo>
                    <a:lnTo>
                      <a:pt x="623" y="43"/>
                    </a:lnTo>
                    <a:lnTo>
                      <a:pt x="627" y="43"/>
                    </a:lnTo>
                    <a:lnTo>
                      <a:pt x="633" y="42"/>
                    </a:lnTo>
                    <a:lnTo>
                      <a:pt x="637" y="42"/>
                    </a:lnTo>
                    <a:lnTo>
                      <a:pt x="641" y="42"/>
                    </a:lnTo>
                    <a:lnTo>
                      <a:pt x="646" y="42"/>
                    </a:lnTo>
                    <a:lnTo>
                      <a:pt x="650" y="42"/>
                    </a:lnTo>
                    <a:lnTo>
                      <a:pt x="654" y="42"/>
                    </a:lnTo>
                    <a:lnTo>
                      <a:pt x="658" y="42"/>
                    </a:lnTo>
                    <a:lnTo>
                      <a:pt x="664" y="42"/>
                    </a:lnTo>
                    <a:lnTo>
                      <a:pt x="668" y="42"/>
                    </a:lnTo>
                    <a:lnTo>
                      <a:pt x="672" y="42"/>
                    </a:lnTo>
                    <a:lnTo>
                      <a:pt x="676" y="42"/>
                    </a:lnTo>
                    <a:lnTo>
                      <a:pt x="680" y="42"/>
                    </a:lnTo>
                    <a:lnTo>
                      <a:pt x="684" y="42"/>
                    </a:lnTo>
                    <a:lnTo>
                      <a:pt x="689" y="43"/>
                    </a:lnTo>
                    <a:lnTo>
                      <a:pt x="692" y="43"/>
                    </a:lnTo>
                    <a:lnTo>
                      <a:pt x="696" y="43"/>
                    </a:lnTo>
                    <a:lnTo>
                      <a:pt x="700" y="43"/>
                    </a:lnTo>
                    <a:lnTo>
                      <a:pt x="704" y="43"/>
                    </a:lnTo>
                    <a:lnTo>
                      <a:pt x="708" y="43"/>
                    </a:lnTo>
                    <a:lnTo>
                      <a:pt x="712" y="43"/>
                    </a:lnTo>
                    <a:lnTo>
                      <a:pt x="715" y="43"/>
                    </a:lnTo>
                    <a:lnTo>
                      <a:pt x="720" y="43"/>
                    </a:lnTo>
                    <a:lnTo>
                      <a:pt x="723" y="43"/>
                    </a:lnTo>
                    <a:lnTo>
                      <a:pt x="725" y="43"/>
                    </a:lnTo>
                    <a:lnTo>
                      <a:pt x="729" y="43"/>
                    </a:lnTo>
                    <a:lnTo>
                      <a:pt x="733" y="44"/>
                    </a:lnTo>
                    <a:lnTo>
                      <a:pt x="736" y="44"/>
                    </a:lnTo>
                    <a:lnTo>
                      <a:pt x="740" y="44"/>
                    </a:lnTo>
                    <a:lnTo>
                      <a:pt x="743" y="46"/>
                    </a:lnTo>
                    <a:lnTo>
                      <a:pt x="747" y="46"/>
                    </a:lnTo>
                    <a:lnTo>
                      <a:pt x="752" y="46"/>
                    </a:lnTo>
                    <a:lnTo>
                      <a:pt x="757" y="47"/>
                    </a:lnTo>
                    <a:lnTo>
                      <a:pt x="763" y="47"/>
                    </a:lnTo>
                    <a:lnTo>
                      <a:pt x="770" y="47"/>
                    </a:lnTo>
                    <a:lnTo>
                      <a:pt x="774" y="47"/>
                    </a:lnTo>
                    <a:lnTo>
                      <a:pt x="778" y="48"/>
                    </a:lnTo>
                    <a:lnTo>
                      <a:pt x="782" y="48"/>
                    </a:lnTo>
                    <a:lnTo>
                      <a:pt x="786" y="50"/>
                    </a:lnTo>
                    <a:lnTo>
                      <a:pt x="790" y="50"/>
                    </a:lnTo>
                    <a:lnTo>
                      <a:pt x="792" y="50"/>
                    </a:lnTo>
                    <a:lnTo>
                      <a:pt x="795" y="50"/>
                    </a:lnTo>
                    <a:lnTo>
                      <a:pt x="796" y="51"/>
                    </a:lnTo>
                    <a:lnTo>
                      <a:pt x="800" y="51"/>
                    </a:lnTo>
                    <a:lnTo>
                      <a:pt x="800" y="52"/>
                    </a:lnTo>
                    <a:lnTo>
                      <a:pt x="794" y="12"/>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29" name="Freeform 78">
                <a:extLst>
                  <a:ext uri="{FF2B5EF4-FFF2-40B4-BE49-F238E27FC236}">
                    <a16:creationId xmlns:a16="http://schemas.microsoft.com/office/drawing/2014/main" id="{81AA7D14-1817-435D-B9D8-F5B2B75717FF}"/>
                  </a:ext>
                </a:extLst>
              </p:cNvPr>
              <p:cNvSpPr>
                <a:spLocks/>
              </p:cNvSpPr>
              <p:nvPr/>
            </p:nvSpPr>
            <p:spPr bwMode="auto">
              <a:xfrm>
                <a:off x="3691" y="845"/>
                <a:ext cx="224" cy="785"/>
              </a:xfrm>
              <a:custGeom>
                <a:avLst/>
                <a:gdLst>
                  <a:gd name="T0" fmla="*/ 29 w 200"/>
                  <a:gd name="T1" fmla="*/ 18 h 697"/>
                  <a:gd name="T2" fmla="*/ 85 w 200"/>
                  <a:gd name="T3" fmla="*/ 54 h 697"/>
                  <a:gd name="T4" fmla="*/ 125 w 200"/>
                  <a:gd name="T5" fmla="*/ 87 h 697"/>
                  <a:gd name="T6" fmla="*/ 170 w 200"/>
                  <a:gd name="T7" fmla="*/ 125 h 697"/>
                  <a:gd name="T8" fmla="*/ 218 w 200"/>
                  <a:gd name="T9" fmla="*/ 167 h 697"/>
                  <a:gd name="T10" fmla="*/ 268 w 200"/>
                  <a:gd name="T11" fmla="*/ 223 h 697"/>
                  <a:gd name="T12" fmla="*/ 314 w 200"/>
                  <a:gd name="T13" fmla="*/ 288 h 697"/>
                  <a:gd name="T14" fmla="*/ 366 w 200"/>
                  <a:gd name="T15" fmla="*/ 352 h 697"/>
                  <a:gd name="T16" fmla="*/ 415 w 200"/>
                  <a:gd name="T17" fmla="*/ 436 h 697"/>
                  <a:gd name="T18" fmla="*/ 466 w 200"/>
                  <a:gd name="T19" fmla="*/ 526 h 697"/>
                  <a:gd name="T20" fmla="*/ 507 w 200"/>
                  <a:gd name="T21" fmla="*/ 617 h 697"/>
                  <a:gd name="T22" fmla="*/ 540 w 200"/>
                  <a:gd name="T23" fmla="*/ 724 h 697"/>
                  <a:gd name="T24" fmla="*/ 564 w 200"/>
                  <a:gd name="T25" fmla="*/ 844 h 697"/>
                  <a:gd name="T26" fmla="*/ 588 w 200"/>
                  <a:gd name="T27" fmla="*/ 968 h 697"/>
                  <a:gd name="T28" fmla="*/ 598 w 200"/>
                  <a:gd name="T29" fmla="*/ 1099 h 697"/>
                  <a:gd name="T30" fmla="*/ 599 w 200"/>
                  <a:gd name="T31" fmla="*/ 1215 h 697"/>
                  <a:gd name="T32" fmla="*/ 596 w 200"/>
                  <a:gd name="T33" fmla="*/ 1325 h 697"/>
                  <a:gd name="T34" fmla="*/ 579 w 200"/>
                  <a:gd name="T35" fmla="*/ 1433 h 697"/>
                  <a:gd name="T36" fmla="*/ 562 w 200"/>
                  <a:gd name="T37" fmla="*/ 1528 h 697"/>
                  <a:gd name="T38" fmla="*/ 538 w 200"/>
                  <a:gd name="T39" fmla="*/ 1616 h 697"/>
                  <a:gd name="T40" fmla="*/ 512 w 200"/>
                  <a:gd name="T41" fmla="*/ 1695 h 697"/>
                  <a:gd name="T42" fmla="*/ 481 w 200"/>
                  <a:gd name="T43" fmla="*/ 1774 h 697"/>
                  <a:gd name="T44" fmla="*/ 453 w 200"/>
                  <a:gd name="T45" fmla="*/ 1840 h 697"/>
                  <a:gd name="T46" fmla="*/ 421 w 200"/>
                  <a:gd name="T47" fmla="*/ 1890 h 697"/>
                  <a:gd name="T48" fmla="*/ 397 w 200"/>
                  <a:gd name="T49" fmla="*/ 1945 h 697"/>
                  <a:gd name="T50" fmla="*/ 365 w 200"/>
                  <a:gd name="T51" fmla="*/ 1993 h 697"/>
                  <a:gd name="T52" fmla="*/ 325 w 200"/>
                  <a:gd name="T53" fmla="*/ 2042 h 697"/>
                  <a:gd name="T54" fmla="*/ 184 w 200"/>
                  <a:gd name="T55" fmla="*/ 2019 h 697"/>
                  <a:gd name="T56" fmla="*/ 184 w 200"/>
                  <a:gd name="T57" fmla="*/ 1986 h 697"/>
                  <a:gd name="T58" fmla="*/ 188 w 200"/>
                  <a:gd name="T59" fmla="*/ 1940 h 697"/>
                  <a:gd name="T60" fmla="*/ 202 w 200"/>
                  <a:gd name="T61" fmla="*/ 1866 h 697"/>
                  <a:gd name="T62" fmla="*/ 212 w 200"/>
                  <a:gd name="T63" fmla="*/ 1776 h 697"/>
                  <a:gd name="T64" fmla="*/ 225 w 200"/>
                  <a:gd name="T65" fmla="*/ 1676 h 697"/>
                  <a:gd name="T66" fmla="*/ 240 w 200"/>
                  <a:gd name="T67" fmla="*/ 1562 h 697"/>
                  <a:gd name="T68" fmla="*/ 253 w 200"/>
                  <a:gd name="T69" fmla="*/ 1438 h 697"/>
                  <a:gd name="T70" fmla="*/ 268 w 200"/>
                  <a:gd name="T71" fmla="*/ 1317 h 697"/>
                  <a:gd name="T72" fmla="*/ 278 w 200"/>
                  <a:gd name="T73" fmla="*/ 1186 h 697"/>
                  <a:gd name="T74" fmla="*/ 287 w 200"/>
                  <a:gd name="T75" fmla="*/ 1060 h 697"/>
                  <a:gd name="T76" fmla="*/ 293 w 200"/>
                  <a:gd name="T77" fmla="*/ 939 h 697"/>
                  <a:gd name="T78" fmla="*/ 303 w 200"/>
                  <a:gd name="T79" fmla="*/ 828 h 697"/>
                  <a:gd name="T80" fmla="*/ 303 w 200"/>
                  <a:gd name="T81" fmla="*/ 724 h 697"/>
                  <a:gd name="T82" fmla="*/ 302 w 200"/>
                  <a:gd name="T83" fmla="*/ 638 h 697"/>
                  <a:gd name="T84" fmla="*/ 293 w 200"/>
                  <a:gd name="T85" fmla="*/ 569 h 697"/>
                  <a:gd name="T86" fmla="*/ 278 w 200"/>
                  <a:gd name="T87" fmla="*/ 515 h 697"/>
                  <a:gd name="T88" fmla="*/ 266 w 200"/>
                  <a:gd name="T89" fmla="*/ 469 h 697"/>
                  <a:gd name="T90" fmla="*/ 245 w 200"/>
                  <a:gd name="T91" fmla="*/ 416 h 697"/>
                  <a:gd name="T92" fmla="*/ 218 w 200"/>
                  <a:gd name="T93" fmla="*/ 369 h 697"/>
                  <a:gd name="T94" fmla="*/ 199 w 200"/>
                  <a:gd name="T95" fmla="*/ 325 h 697"/>
                  <a:gd name="T96" fmla="*/ 176 w 200"/>
                  <a:gd name="T97" fmla="*/ 273 h 697"/>
                  <a:gd name="T98" fmla="*/ 150 w 200"/>
                  <a:gd name="T99" fmla="*/ 236 h 697"/>
                  <a:gd name="T100" fmla="*/ 125 w 200"/>
                  <a:gd name="T101" fmla="*/ 189 h 697"/>
                  <a:gd name="T102" fmla="*/ 101 w 200"/>
                  <a:gd name="T103" fmla="*/ 149 h 697"/>
                  <a:gd name="T104" fmla="*/ 68 w 200"/>
                  <a:gd name="T105" fmla="*/ 101 h 697"/>
                  <a:gd name="T106" fmla="*/ 33 w 200"/>
                  <a:gd name="T107" fmla="*/ 48 h 697"/>
                  <a:gd name="T108" fmla="*/ 3 w 200"/>
                  <a:gd name="T109" fmla="*/ 14 h 6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
                  <a:gd name="T166" fmla="*/ 0 h 697"/>
                  <a:gd name="T167" fmla="*/ 200 w 200"/>
                  <a:gd name="T168" fmla="*/ 697 h 6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 h="697">
                    <a:moveTo>
                      <a:pt x="0" y="0"/>
                    </a:moveTo>
                    <a:lnTo>
                      <a:pt x="2" y="0"/>
                    </a:lnTo>
                    <a:lnTo>
                      <a:pt x="7" y="4"/>
                    </a:lnTo>
                    <a:lnTo>
                      <a:pt x="10" y="6"/>
                    </a:lnTo>
                    <a:lnTo>
                      <a:pt x="15" y="9"/>
                    </a:lnTo>
                    <a:lnTo>
                      <a:pt x="19" y="13"/>
                    </a:lnTo>
                    <a:lnTo>
                      <a:pt x="26" y="17"/>
                    </a:lnTo>
                    <a:lnTo>
                      <a:pt x="27" y="19"/>
                    </a:lnTo>
                    <a:lnTo>
                      <a:pt x="31" y="21"/>
                    </a:lnTo>
                    <a:lnTo>
                      <a:pt x="34" y="23"/>
                    </a:lnTo>
                    <a:lnTo>
                      <a:pt x="38" y="26"/>
                    </a:lnTo>
                    <a:lnTo>
                      <a:pt x="42" y="29"/>
                    </a:lnTo>
                    <a:lnTo>
                      <a:pt x="45" y="31"/>
                    </a:lnTo>
                    <a:lnTo>
                      <a:pt x="49" y="35"/>
                    </a:lnTo>
                    <a:lnTo>
                      <a:pt x="53" y="39"/>
                    </a:lnTo>
                    <a:lnTo>
                      <a:pt x="57" y="42"/>
                    </a:lnTo>
                    <a:lnTo>
                      <a:pt x="59" y="45"/>
                    </a:lnTo>
                    <a:lnTo>
                      <a:pt x="63" y="49"/>
                    </a:lnTo>
                    <a:lnTo>
                      <a:pt x="67" y="53"/>
                    </a:lnTo>
                    <a:lnTo>
                      <a:pt x="73" y="57"/>
                    </a:lnTo>
                    <a:lnTo>
                      <a:pt x="77" y="62"/>
                    </a:lnTo>
                    <a:lnTo>
                      <a:pt x="81" y="66"/>
                    </a:lnTo>
                    <a:lnTo>
                      <a:pt x="85" y="71"/>
                    </a:lnTo>
                    <a:lnTo>
                      <a:pt x="89" y="75"/>
                    </a:lnTo>
                    <a:lnTo>
                      <a:pt x="93" y="81"/>
                    </a:lnTo>
                    <a:lnTo>
                      <a:pt x="97" y="86"/>
                    </a:lnTo>
                    <a:lnTo>
                      <a:pt x="102" y="92"/>
                    </a:lnTo>
                    <a:lnTo>
                      <a:pt x="105" y="97"/>
                    </a:lnTo>
                    <a:lnTo>
                      <a:pt x="110" y="102"/>
                    </a:lnTo>
                    <a:lnTo>
                      <a:pt x="114" y="108"/>
                    </a:lnTo>
                    <a:lnTo>
                      <a:pt x="118" y="114"/>
                    </a:lnTo>
                    <a:lnTo>
                      <a:pt x="122" y="120"/>
                    </a:lnTo>
                    <a:lnTo>
                      <a:pt x="126" y="126"/>
                    </a:lnTo>
                    <a:lnTo>
                      <a:pt x="130" y="133"/>
                    </a:lnTo>
                    <a:lnTo>
                      <a:pt x="134" y="140"/>
                    </a:lnTo>
                    <a:lnTo>
                      <a:pt x="139" y="148"/>
                    </a:lnTo>
                    <a:lnTo>
                      <a:pt x="143" y="155"/>
                    </a:lnTo>
                    <a:lnTo>
                      <a:pt x="147" y="161"/>
                    </a:lnTo>
                    <a:lnTo>
                      <a:pt x="151" y="169"/>
                    </a:lnTo>
                    <a:lnTo>
                      <a:pt x="155" y="177"/>
                    </a:lnTo>
                    <a:lnTo>
                      <a:pt x="157" y="185"/>
                    </a:lnTo>
                    <a:lnTo>
                      <a:pt x="161" y="193"/>
                    </a:lnTo>
                    <a:lnTo>
                      <a:pt x="165" y="201"/>
                    </a:lnTo>
                    <a:lnTo>
                      <a:pt x="168" y="209"/>
                    </a:lnTo>
                    <a:lnTo>
                      <a:pt x="171" y="219"/>
                    </a:lnTo>
                    <a:lnTo>
                      <a:pt x="173" y="228"/>
                    </a:lnTo>
                    <a:lnTo>
                      <a:pt x="177" y="238"/>
                    </a:lnTo>
                    <a:lnTo>
                      <a:pt x="180" y="246"/>
                    </a:lnTo>
                    <a:lnTo>
                      <a:pt x="181" y="256"/>
                    </a:lnTo>
                    <a:lnTo>
                      <a:pt x="184" y="266"/>
                    </a:lnTo>
                    <a:lnTo>
                      <a:pt x="187" y="276"/>
                    </a:lnTo>
                    <a:lnTo>
                      <a:pt x="188" y="286"/>
                    </a:lnTo>
                    <a:lnTo>
                      <a:pt x="191" y="297"/>
                    </a:lnTo>
                    <a:lnTo>
                      <a:pt x="192" y="307"/>
                    </a:lnTo>
                    <a:lnTo>
                      <a:pt x="195" y="318"/>
                    </a:lnTo>
                    <a:lnTo>
                      <a:pt x="196" y="329"/>
                    </a:lnTo>
                    <a:lnTo>
                      <a:pt x="196" y="339"/>
                    </a:lnTo>
                    <a:lnTo>
                      <a:pt x="198" y="350"/>
                    </a:lnTo>
                    <a:lnTo>
                      <a:pt x="199" y="361"/>
                    </a:lnTo>
                    <a:lnTo>
                      <a:pt x="199" y="372"/>
                    </a:lnTo>
                    <a:lnTo>
                      <a:pt x="200" y="381"/>
                    </a:lnTo>
                    <a:lnTo>
                      <a:pt x="200" y="392"/>
                    </a:lnTo>
                    <a:lnTo>
                      <a:pt x="200" y="402"/>
                    </a:lnTo>
                    <a:lnTo>
                      <a:pt x="200" y="412"/>
                    </a:lnTo>
                    <a:lnTo>
                      <a:pt x="200" y="421"/>
                    </a:lnTo>
                    <a:lnTo>
                      <a:pt x="199" y="431"/>
                    </a:lnTo>
                    <a:lnTo>
                      <a:pt x="199" y="441"/>
                    </a:lnTo>
                    <a:lnTo>
                      <a:pt x="198" y="449"/>
                    </a:lnTo>
                    <a:lnTo>
                      <a:pt x="196" y="459"/>
                    </a:lnTo>
                    <a:lnTo>
                      <a:pt x="196" y="467"/>
                    </a:lnTo>
                    <a:lnTo>
                      <a:pt x="195" y="477"/>
                    </a:lnTo>
                    <a:lnTo>
                      <a:pt x="193" y="486"/>
                    </a:lnTo>
                    <a:lnTo>
                      <a:pt x="191" y="494"/>
                    </a:lnTo>
                    <a:lnTo>
                      <a:pt x="189" y="502"/>
                    </a:lnTo>
                    <a:lnTo>
                      <a:pt x="188" y="510"/>
                    </a:lnTo>
                    <a:lnTo>
                      <a:pt x="187" y="518"/>
                    </a:lnTo>
                    <a:lnTo>
                      <a:pt x="185" y="526"/>
                    </a:lnTo>
                    <a:lnTo>
                      <a:pt x="183" y="534"/>
                    </a:lnTo>
                    <a:lnTo>
                      <a:pt x="181" y="542"/>
                    </a:lnTo>
                    <a:lnTo>
                      <a:pt x="179" y="548"/>
                    </a:lnTo>
                    <a:lnTo>
                      <a:pt x="176" y="555"/>
                    </a:lnTo>
                    <a:lnTo>
                      <a:pt x="175" y="562"/>
                    </a:lnTo>
                    <a:lnTo>
                      <a:pt x="172" y="570"/>
                    </a:lnTo>
                    <a:lnTo>
                      <a:pt x="171" y="575"/>
                    </a:lnTo>
                    <a:lnTo>
                      <a:pt x="168" y="583"/>
                    </a:lnTo>
                    <a:lnTo>
                      <a:pt x="165" y="590"/>
                    </a:lnTo>
                    <a:lnTo>
                      <a:pt x="164" y="595"/>
                    </a:lnTo>
                    <a:lnTo>
                      <a:pt x="160" y="601"/>
                    </a:lnTo>
                    <a:lnTo>
                      <a:pt x="159" y="607"/>
                    </a:lnTo>
                    <a:lnTo>
                      <a:pt x="155" y="613"/>
                    </a:lnTo>
                    <a:lnTo>
                      <a:pt x="153" y="618"/>
                    </a:lnTo>
                    <a:lnTo>
                      <a:pt x="151" y="624"/>
                    </a:lnTo>
                    <a:lnTo>
                      <a:pt x="148" y="629"/>
                    </a:lnTo>
                    <a:lnTo>
                      <a:pt x="145" y="633"/>
                    </a:lnTo>
                    <a:lnTo>
                      <a:pt x="144" y="638"/>
                    </a:lnTo>
                    <a:lnTo>
                      <a:pt x="140" y="642"/>
                    </a:lnTo>
                    <a:lnTo>
                      <a:pt x="139" y="646"/>
                    </a:lnTo>
                    <a:lnTo>
                      <a:pt x="136" y="652"/>
                    </a:lnTo>
                    <a:lnTo>
                      <a:pt x="134" y="656"/>
                    </a:lnTo>
                    <a:lnTo>
                      <a:pt x="132" y="660"/>
                    </a:lnTo>
                    <a:lnTo>
                      <a:pt x="129" y="662"/>
                    </a:lnTo>
                    <a:lnTo>
                      <a:pt x="128" y="666"/>
                    </a:lnTo>
                    <a:lnTo>
                      <a:pt x="125" y="670"/>
                    </a:lnTo>
                    <a:lnTo>
                      <a:pt x="121" y="676"/>
                    </a:lnTo>
                    <a:lnTo>
                      <a:pt x="117" y="681"/>
                    </a:lnTo>
                    <a:lnTo>
                      <a:pt x="114" y="685"/>
                    </a:lnTo>
                    <a:lnTo>
                      <a:pt x="112" y="689"/>
                    </a:lnTo>
                    <a:lnTo>
                      <a:pt x="109" y="693"/>
                    </a:lnTo>
                    <a:lnTo>
                      <a:pt x="109" y="695"/>
                    </a:lnTo>
                    <a:lnTo>
                      <a:pt x="108" y="696"/>
                    </a:lnTo>
                    <a:lnTo>
                      <a:pt x="108" y="697"/>
                    </a:lnTo>
                    <a:lnTo>
                      <a:pt x="61" y="685"/>
                    </a:lnTo>
                    <a:lnTo>
                      <a:pt x="61" y="684"/>
                    </a:lnTo>
                    <a:lnTo>
                      <a:pt x="61" y="681"/>
                    </a:lnTo>
                    <a:lnTo>
                      <a:pt x="61" y="677"/>
                    </a:lnTo>
                    <a:lnTo>
                      <a:pt x="61" y="674"/>
                    </a:lnTo>
                    <a:lnTo>
                      <a:pt x="62" y="670"/>
                    </a:lnTo>
                    <a:lnTo>
                      <a:pt x="62" y="668"/>
                    </a:lnTo>
                    <a:lnTo>
                      <a:pt x="62" y="662"/>
                    </a:lnTo>
                    <a:lnTo>
                      <a:pt x="63" y="657"/>
                    </a:lnTo>
                    <a:lnTo>
                      <a:pt x="63" y="652"/>
                    </a:lnTo>
                    <a:lnTo>
                      <a:pt x="65" y="646"/>
                    </a:lnTo>
                    <a:lnTo>
                      <a:pt x="66" y="640"/>
                    </a:lnTo>
                    <a:lnTo>
                      <a:pt x="67" y="633"/>
                    </a:lnTo>
                    <a:lnTo>
                      <a:pt x="67" y="626"/>
                    </a:lnTo>
                    <a:lnTo>
                      <a:pt x="69" y="619"/>
                    </a:lnTo>
                    <a:lnTo>
                      <a:pt x="70" y="610"/>
                    </a:lnTo>
                    <a:lnTo>
                      <a:pt x="71" y="603"/>
                    </a:lnTo>
                    <a:lnTo>
                      <a:pt x="71" y="594"/>
                    </a:lnTo>
                    <a:lnTo>
                      <a:pt x="73" y="586"/>
                    </a:lnTo>
                    <a:lnTo>
                      <a:pt x="73" y="577"/>
                    </a:lnTo>
                    <a:lnTo>
                      <a:pt x="75" y="569"/>
                    </a:lnTo>
                    <a:lnTo>
                      <a:pt x="75" y="559"/>
                    </a:lnTo>
                    <a:lnTo>
                      <a:pt x="78" y="550"/>
                    </a:lnTo>
                    <a:lnTo>
                      <a:pt x="78" y="539"/>
                    </a:lnTo>
                    <a:lnTo>
                      <a:pt x="80" y="530"/>
                    </a:lnTo>
                    <a:lnTo>
                      <a:pt x="81" y="519"/>
                    </a:lnTo>
                    <a:lnTo>
                      <a:pt x="82" y="510"/>
                    </a:lnTo>
                    <a:lnTo>
                      <a:pt x="84" y="499"/>
                    </a:lnTo>
                    <a:lnTo>
                      <a:pt x="84" y="488"/>
                    </a:lnTo>
                    <a:lnTo>
                      <a:pt x="85" y="477"/>
                    </a:lnTo>
                    <a:lnTo>
                      <a:pt x="88" y="468"/>
                    </a:lnTo>
                    <a:lnTo>
                      <a:pt x="88" y="456"/>
                    </a:lnTo>
                    <a:lnTo>
                      <a:pt x="89" y="447"/>
                    </a:lnTo>
                    <a:lnTo>
                      <a:pt x="89" y="436"/>
                    </a:lnTo>
                    <a:lnTo>
                      <a:pt x="90" y="425"/>
                    </a:lnTo>
                    <a:lnTo>
                      <a:pt x="92" y="413"/>
                    </a:lnTo>
                    <a:lnTo>
                      <a:pt x="93" y="402"/>
                    </a:lnTo>
                    <a:lnTo>
                      <a:pt x="93" y="392"/>
                    </a:lnTo>
                    <a:lnTo>
                      <a:pt x="94" y="381"/>
                    </a:lnTo>
                    <a:lnTo>
                      <a:pt x="96" y="370"/>
                    </a:lnTo>
                    <a:lnTo>
                      <a:pt x="96" y="360"/>
                    </a:lnTo>
                    <a:lnTo>
                      <a:pt x="97" y="349"/>
                    </a:lnTo>
                    <a:lnTo>
                      <a:pt x="98" y="339"/>
                    </a:lnTo>
                    <a:lnTo>
                      <a:pt x="98" y="329"/>
                    </a:lnTo>
                    <a:lnTo>
                      <a:pt x="98" y="318"/>
                    </a:lnTo>
                    <a:lnTo>
                      <a:pt x="100" y="309"/>
                    </a:lnTo>
                    <a:lnTo>
                      <a:pt x="101" y="299"/>
                    </a:lnTo>
                    <a:lnTo>
                      <a:pt x="101" y="290"/>
                    </a:lnTo>
                    <a:lnTo>
                      <a:pt x="101" y="281"/>
                    </a:lnTo>
                    <a:lnTo>
                      <a:pt x="101" y="271"/>
                    </a:lnTo>
                    <a:lnTo>
                      <a:pt x="101" y="263"/>
                    </a:lnTo>
                    <a:lnTo>
                      <a:pt x="101" y="254"/>
                    </a:lnTo>
                    <a:lnTo>
                      <a:pt x="101" y="246"/>
                    </a:lnTo>
                    <a:lnTo>
                      <a:pt x="101" y="238"/>
                    </a:lnTo>
                    <a:lnTo>
                      <a:pt x="101" y="231"/>
                    </a:lnTo>
                    <a:lnTo>
                      <a:pt x="101" y="223"/>
                    </a:lnTo>
                    <a:lnTo>
                      <a:pt x="100" y="216"/>
                    </a:lnTo>
                    <a:lnTo>
                      <a:pt x="100" y="209"/>
                    </a:lnTo>
                    <a:lnTo>
                      <a:pt x="100" y="204"/>
                    </a:lnTo>
                    <a:lnTo>
                      <a:pt x="98" y="197"/>
                    </a:lnTo>
                    <a:lnTo>
                      <a:pt x="98" y="193"/>
                    </a:lnTo>
                    <a:lnTo>
                      <a:pt x="97" y="188"/>
                    </a:lnTo>
                    <a:lnTo>
                      <a:pt x="96" y="184"/>
                    </a:lnTo>
                    <a:lnTo>
                      <a:pt x="94" y="179"/>
                    </a:lnTo>
                    <a:lnTo>
                      <a:pt x="93" y="175"/>
                    </a:lnTo>
                    <a:lnTo>
                      <a:pt x="92" y="171"/>
                    </a:lnTo>
                    <a:lnTo>
                      <a:pt x="90" y="167"/>
                    </a:lnTo>
                    <a:lnTo>
                      <a:pt x="89" y="163"/>
                    </a:lnTo>
                    <a:lnTo>
                      <a:pt x="88" y="159"/>
                    </a:lnTo>
                    <a:lnTo>
                      <a:pt x="85" y="153"/>
                    </a:lnTo>
                    <a:lnTo>
                      <a:pt x="84" y="151"/>
                    </a:lnTo>
                    <a:lnTo>
                      <a:pt x="82" y="145"/>
                    </a:lnTo>
                    <a:lnTo>
                      <a:pt x="81" y="141"/>
                    </a:lnTo>
                    <a:lnTo>
                      <a:pt x="78" y="137"/>
                    </a:lnTo>
                    <a:lnTo>
                      <a:pt x="77" y="133"/>
                    </a:lnTo>
                    <a:lnTo>
                      <a:pt x="75" y="129"/>
                    </a:lnTo>
                    <a:lnTo>
                      <a:pt x="73" y="125"/>
                    </a:lnTo>
                    <a:lnTo>
                      <a:pt x="71" y="121"/>
                    </a:lnTo>
                    <a:lnTo>
                      <a:pt x="70" y="117"/>
                    </a:lnTo>
                    <a:lnTo>
                      <a:pt x="67" y="113"/>
                    </a:lnTo>
                    <a:lnTo>
                      <a:pt x="66" y="109"/>
                    </a:lnTo>
                    <a:lnTo>
                      <a:pt x="63" y="105"/>
                    </a:lnTo>
                    <a:lnTo>
                      <a:pt x="62" y="102"/>
                    </a:lnTo>
                    <a:lnTo>
                      <a:pt x="59" y="97"/>
                    </a:lnTo>
                    <a:lnTo>
                      <a:pt x="58" y="93"/>
                    </a:lnTo>
                    <a:lnTo>
                      <a:pt x="57" y="90"/>
                    </a:lnTo>
                    <a:lnTo>
                      <a:pt x="54" y="86"/>
                    </a:lnTo>
                    <a:lnTo>
                      <a:pt x="53" y="82"/>
                    </a:lnTo>
                    <a:lnTo>
                      <a:pt x="50" y="80"/>
                    </a:lnTo>
                    <a:lnTo>
                      <a:pt x="47" y="75"/>
                    </a:lnTo>
                    <a:lnTo>
                      <a:pt x="46" y="71"/>
                    </a:lnTo>
                    <a:lnTo>
                      <a:pt x="43" y="69"/>
                    </a:lnTo>
                    <a:lnTo>
                      <a:pt x="42" y="65"/>
                    </a:lnTo>
                    <a:lnTo>
                      <a:pt x="41" y="62"/>
                    </a:lnTo>
                    <a:lnTo>
                      <a:pt x="38" y="59"/>
                    </a:lnTo>
                    <a:lnTo>
                      <a:pt x="37" y="55"/>
                    </a:lnTo>
                    <a:lnTo>
                      <a:pt x="34" y="51"/>
                    </a:lnTo>
                    <a:lnTo>
                      <a:pt x="33" y="49"/>
                    </a:lnTo>
                    <a:lnTo>
                      <a:pt x="30" y="46"/>
                    </a:lnTo>
                    <a:lnTo>
                      <a:pt x="27" y="41"/>
                    </a:lnTo>
                    <a:lnTo>
                      <a:pt x="23" y="35"/>
                    </a:lnTo>
                    <a:lnTo>
                      <a:pt x="19" y="30"/>
                    </a:lnTo>
                    <a:lnTo>
                      <a:pt x="16" y="25"/>
                    </a:lnTo>
                    <a:lnTo>
                      <a:pt x="14" y="19"/>
                    </a:lnTo>
                    <a:lnTo>
                      <a:pt x="11" y="17"/>
                    </a:lnTo>
                    <a:lnTo>
                      <a:pt x="8" y="13"/>
                    </a:lnTo>
                    <a:lnTo>
                      <a:pt x="6" y="9"/>
                    </a:lnTo>
                    <a:lnTo>
                      <a:pt x="4" y="6"/>
                    </a:lnTo>
                    <a:lnTo>
                      <a:pt x="3" y="4"/>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30" name="Freeform 79">
                <a:extLst>
                  <a:ext uri="{FF2B5EF4-FFF2-40B4-BE49-F238E27FC236}">
                    <a16:creationId xmlns:a16="http://schemas.microsoft.com/office/drawing/2014/main" id="{3ED5E567-2772-4DF2-B05B-5CAC1AFE51BF}"/>
                  </a:ext>
                </a:extLst>
              </p:cNvPr>
              <p:cNvSpPr>
                <a:spLocks/>
              </p:cNvSpPr>
              <p:nvPr/>
            </p:nvSpPr>
            <p:spPr bwMode="auto">
              <a:xfrm>
                <a:off x="2984" y="883"/>
                <a:ext cx="106" cy="816"/>
              </a:xfrm>
              <a:custGeom>
                <a:avLst/>
                <a:gdLst>
                  <a:gd name="T0" fmla="*/ 139 w 92"/>
                  <a:gd name="T1" fmla="*/ 14 h 728"/>
                  <a:gd name="T2" fmla="*/ 33 w 92"/>
                  <a:gd name="T3" fmla="*/ 87 h 728"/>
                  <a:gd name="T4" fmla="*/ 3 w 92"/>
                  <a:gd name="T5" fmla="*/ 160 h 728"/>
                  <a:gd name="T6" fmla="*/ 0 w 92"/>
                  <a:gd name="T7" fmla="*/ 252 h 728"/>
                  <a:gd name="T8" fmla="*/ 0 w 92"/>
                  <a:gd name="T9" fmla="*/ 448 h 728"/>
                  <a:gd name="T10" fmla="*/ 0 w 92"/>
                  <a:gd name="T11" fmla="*/ 710 h 728"/>
                  <a:gd name="T12" fmla="*/ 0 w 92"/>
                  <a:gd name="T13" fmla="*/ 1002 h 728"/>
                  <a:gd name="T14" fmla="*/ 2 w 92"/>
                  <a:gd name="T15" fmla="*/ 1314 h 728"/>
                  <a:gd name="T16" fmla="*/ 3 w 92"/>
                  <a:gd name="T17" fmla="*/ 1606 h 728"/>
                  <a:gd name="T18" fmla="*/ 14 w 92"/>
                  <a:gd name="T19" fmla="*/ 1855 h 728"/>
                  <a:gd name="T20" fmla="*/ 14 w 92"/>
                  <a:gd name="T21" fmla="*/ 2035 h 728"/>
                  <a:gd name="T22" fmla="*/ 18 w 92"/>
                  <a:gd name="T23" fmla="*/ 2111 h 728"/>
                  <a:gd name="T24" fmla="*/ 89 w 92"/>
                  <a:gd name="T25" fmla="*/ 2089 h 728"/>
                  <a:gd name="T26" fmla="*/ 87 w 92"/>
                  <a:gd name="T27" fmla="*/ 1949 h 728"/>
                  <a:gd name="T28" fmla="*/ 85 w 92"/>
                  <a:gd name="T29" fmla="*/ 1723 h 728"/>
                  <a:gd name="T30" fmla="*/ 77 w 92"/>
                  <a:gd name="T31" fmla="*/ 1445 h 728"/>
                  <a:gd name="T32" fmla="*/ 76 w 92"/>
                  <a:gd name="T33" fmla="*/ 1133 h 728"/>
                  <a:gd name="T34" fmla="*/ 68 w 92"/>
                  <a:gd name="T35" fmla="*/ 834 h 728"/>
                  <a:gd name="T36" fmla="*/ 66 w 92"/>
                  <a:gd name="T37" fmla="*/ 551 h 728"/>
                  <a:gd name="T38" fmla="*/ 66 w 92"/>
                  <a:gd name="T39" fmla="*/ 329 h 728"/>
                  <a:gd name="T40" fmla="*/ 66 w 92"/>
                  <a:gd name="T41" fmla="*/ 194 h 728"/>
                  <a:gd name="T42" fmla="*/ 89 w 92"/>
                  <a:gd name="T43" fmla="*/ 114 h 728"/>
                  <a:gd name="T44" fmla="*/ 165 w 92"/>
                  <a:gd name="T45" fmla="*/ 68 h 728"/>
                  <a:gd name="T46" fmla="*/ 197 w 92"/>
                  <a:gd name="T47" fmla="*/ 90 h 728"/>
                  <a:gd name="T48" fmla="*/ 184 w 92"/>
                  <a:gd name="T49" fmla="*/ 167 h 728"/>
                  <a:gd name="T50" fmla="*/ 170 w 92"/>
                  <a:gd name="T51" fmla="*/ 258 h 728"/>
                  <a:gd name="T52" fmla="*/ 159 w 92"/>
                  <a:gd name="T53" fmla="*/ 367 h 728"/>
                  <a:gd name="T54" fmla="*/ 146 w 92"/>
                  <a:gd name="T55" fmla="*/ 489 h 728"/>
                  <a:gd name="T56" fmla="*/ 140 w 92"/>
                  <a:gd name="T57" fmla="*/ 621 h 728"/>
                  <a:gd name="T58" fmla="*/ 129 w 92"/>
                  <a:gd name="T59" fmla="*/ 760 h 728"/>
                  <a:gd name="T60" fmla="*/ 129 w 92"/>
                  <a:gd name="T61" fmla="*/ 894 h 728"/>
                  <a:gd name="T62" fmla="*/ 139 w 92"/>
                  <a:gd name="T63" fmla="*/ 1033 h 728"/>
                  <a:gd name="T64" fmla="*/ 141 w 92"/>
                  <a:gd name="T65" fmla="*/ 1178 h 728"/>
                  <a:gd name="T66" fmla="*/ 146 w 92"/>
                  <a:gd name="T67" fmla="*/ 1335 h 728"/>
                  <a:gd name="T68" fmla="*/ 146 w 92"/>
                  <a:gd name="T69" fmla="*/ 1495 h 728"/>
                  <a:gd name="T70" fmla="*/ 146 w 92"/>
                  <a:gd name="T71" fmla="*/ 1660 h 728"/>
                  <a:gd name="T72" fmla="*/ 146 w 92"/>
                  <a:gd name="T73" fmla="*/ 1806 h 728"/>
                  <a:gd name="T74" fmla="*/ 146 w 92"/>
                  <a:gd name="T75" fmla="*/ 1934 h 728"/>
                  <a:gd name="T76" fmla="*/ 146 w 92"/>
                  <a:gd name="T77" fmla="*/ 2034 h 728"/>
                  <a:gd name="T78" fmla="*/ 146 w 92"/>
                  <a:gd name="T79" fmla="*/ 2105 h 728"/>
                  <a:gd name="T80" fmla="*/ 255 w 92"/>
                  <a:gd name="T81" fmla="*/ 2087 h 728"/>
                  <a:gd name="T82" fmla="*/ 253 w 92"/>
                  <a:gd name="T83" fmla="*/ 1988 h 728"/>
                  <a:gd name="T84" fmla="*/ 251 w 92"/>
                  <a:gd name="T85" fmla="*/ 1845 h 728"/>
                  <a:gd name="T86" fmla="*/ 245 w 92"/>
                  <a:gd name="T87" fmla="*/ 1660 h 728"/>
                  <a:gd name="T88" fmla="*/ 235 w 92"/>
                  <a:gd name="T89" fmla="*/ 1454 h 728"/>
                  <a:gd name="T90" fmla="*/ 229 w 92"/>
                  <a:gd name="T91" fmla="*/ 1237 h 728"/>
                  <a:gd name="T92" fmla="*/ 228 w 92"/>
                  <a:gd name="T93" fmla="*/ 1032 h 728"/>
                  <a:gd name="T94" fmla="*/ 228 w 92"/>
                  <a:gd name="T95" fmla="*/ 837 h 728"/>
                  <a:gd name="T96" fmla="*/ 228 w 92"/>
                  <a:gd name="T97" fmla="*/ 686 h 728"/>
                  <a:gd name="T98" fmla="*/ 228 w 92"/>
                  <a:gd name="T99" fmla="*/ 570 h 728"/>
                  <a:gd name="T100" fmla="*/ 229 w 92"/>
                  <a:gd name="T101" fmla="*/ 456 h 728"/>
                  <a:gd name="T102" fmla="*/ 235 w 92"/>
                  <a:gd name="T103" fmla="*/ 354 h 728"/>
                  <a:gd name="T104" fmla="*/ 245 w 92"/>
                  <a:gd name="T105" fmla="*/ 270 h 728"/>
                  <a:gd name="T106" fmla="*/ 253 w 92"/>
                  <a:gd name="T107" fmla="*/ 189 h 728"/>
                  <a:gd name="T108" fmla="*/ 258 w 92"/>
                  <a:gd name="T109" fmla="*/ 118 h 728"/>
                  <a:gd name="T110" fmla="*/ 272 w 92"/>
                  <a:gd name="T111" fmla="*/ 29 h 7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2"/>
                  <a:gd name="T169" fmla="*/ 0 h 728"/>
                  <a:gd name="T170" fmla="*/ 92 w 92"/>
                  <a:gd name="T171" fmla="*/ 728 h 7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2" h="728">
                    <a:moveTo>
                      <a:pt x="63" y="0"/>
                    </a:moveTo>
                    <a:lnTo>
                      <a:pt x="62" y="0"/>
                    </a:lnTo>
                    <a:lnTo>
                      <a:pt x="61" y="0"/>
                    </a:lnTo>
                    <a:lnTo>
                      <a:pt x="57" y="0"/>
                    </a:lnTo>
                    <a:lnTo>
                      <a:pt x="54" y="2"/>
                    </a:lnTo>
                    <a:lnTo>
                      <a:pt x="50" y="3"/>
                    </a:lnTo>
                    <a:lnTo>
                      <a:pt x="45" y="4"/>
                    </a:lnTo>
                    <a:lnTo>
                      <a:pt x="39" y="6"/>
                    </a:lnTo>
                    <a:lnTo>
                      <a:pt x="35" y="10"/>
                    </a:lnTo>
                    <a:lnTo>
                      <a:pt x="29" y="13"/>
                    </a:lnTo>
                    <a:lnTo>
                      <a:pt x="23" y="17"/>
                    </a:lnTo>
                    <a:lnTo>
                      <a:pt x="18" y="21"/>
                    </a:lnTo>
                    <a:lnTo>
                      <a:pt x="14" y="26"/>
                    </a:lnTo>
                    <a:lnTo>
                      <a:pt x="11" y="29"/>
                    </a:lnTo>
                    <a:lnTo>
                      <a:pt x="10" y="31"/>
                    </a:lnTo>
                    <a:lnTo>
                      <a:pt x="8" y="34"/>
                    </a:lnTo>
                    <a:lnTo>
                      <a:pt x="6" y="38"/>
                    </a:lnTo>
                    <a:lnTo>
                      <a:pt x="4" y="41"/>
                    </a:lnTo>
                    <a:lnTo>
                      <a:pt x="4" y="45"/>
                    </a:lnTo>
                    <a:lnTo>
                      <a:pt x="3" y="49"/>
                    </a:lnTo>
                    <a:lnTo>
                      <a:pt x="3" y="54"/>
                    </a:lnTo>
                    <a:lnTo>
                      <a:pt x="2" y="55"/>
                    </a:lnTo>
                    <a:lnTo>
                      <a:pt x="2" y="59"/>
                    </a:lnTo>
                    <a:lnTo>
                      <a:pt x="0" y="62"/>
                    </a:lnTo>
                    <a:lnTo>
                      <a:pt x="0" y="67"/>
                    </a:lnTo>
                    <a:lnTo>
                      <a:pt x="0" y="73"/>
                    </a:lnTo>
                    <a:lnTo>
                      <a:pt x="0" y="79"/>
                    </a:lnTo>
                    <a:lnTo>
                      <a:pt x="0" y="86"/>
                    </a:lnTo>
                    <a:lnTo>
                      <a:pt x="0" y="96"/>
                    </a:lnTo>
                    <a:lnTo>
                      <a:pt x="0" y="102"/>
                    </a:lnTo>
                    <a:lnTo>
                      <a:pt x="0" y="112"/>
                    </a:lnTo>
                    <a:lnTo>
                      <a:pt x="0" y="121"/>
                    </a:lnTo>
                    <a:lnTo>
                      <a:pt x="0" y="132"/>
                    </a:lnTo>
                    <a:lnTo>
                      <a:pt x="0" y="141"/>
                    </a:lnTo>
                    <a:lnTo>
                      <a:pt x="0" y="153"/>
                    </a:lnTo>
                    <a:lnTo>
                      <a:pt x="0" y="164"/>
                    </a:lnTo>
                    <a:lnTo>
                      <a:pt x="0" y="177"/>
                    </a:lnTo>
                    <a:lnTo>
                      <a:pt x="0" y="188"/>
                    </a:lnTo>
                    <a:lnTo>
                      <a:pt x="0" y="201"/>
                    </a:lnTo>
                    <a:lnTo>
                      <a:pt x="0" y="213"/>
                    </a:lnTo>
                    <a:lnTo>
                      <a:pt x="0" y="228"/>
                    </a:lnTo>
                    <a:lnTo>
                      <a:pt x="0" y="242"/>
                    </a:lnTo>
                    <a:lnTo>
                      <a:pt x="0" y="255"/>
                    </a:lnTo>
                    <a:lnTo>
                      <a:pt x="0" y="270"/>
                    </a:lnTo>
                    <a:lnTo>
                      <a:pt x="0" y="285"/>
                    </a:lnTo>
                    <a:lnTo>
                      <a:pt x="0" y="299"/>
                    </a:lnTo>
                    <a:lnTo>
                      <a:pt x="0" y="314"/>
                    </a:lnTo>
                    <a:lnTo>
                      <a:pt x="0" y="329"/>
                    </a:lnTo>
                    <a:lnTo>
                      <a:pt x="0" y="343"/>
                    </a:lnTo>
                    <a:lnTo>
                      <a:pt x="0" y="358"/>
                    </a:lnTo>
                    <a:lnTo>
                      <a:pt x="0" y="374"/>
                    </a:lnTo>
                    <a:lnTo>
                      <a:pt x="0" y="389"/>
                    </a:lnTo>
                    <a:lnTo>
                      <a:pt x="2" y="405"/>
                    </a:lnTo>
                    <a:lnTo>
                      <a:pt x="2" y="420"/>
                    </a:lnTo>
                    <a:lnTo>
                      <a:pt x="2" y="435"/>
                    </a:lnTo>
                    <a:lnTo>
                      <a:pt x="2" y="451"/>
                    </a:lnTo>
                    <a:lnTo>
                      <a:pt x="2" y="465"/>
                    </a:lnTo>
                    <a:lnTo>
                      <a:pt x="2" y="480"/>
                    </a:lnTo>
                    <a:lnTo>
                      <a:pt x="2" y="495"/>
                    </a:lnTo>
                    <a:lnTo>
                      <a:pt x="2" y="508"/>
                    </a:lnTo>
                    <a:lnTo>
                      <a:pt x="3" y="523"/>
                    </a:lnTo>
                    <a:lnTo>
                      <a:pt x="3" y="538"/>
                    </a:lnTo>
                    <a:lnTo>
                      <a:pt x="3" y="551"/>
                    </a:lnTo>
                    <a:lnTo>
                      <a:pt x="3" y="563"/>
                    </a:lnTo>
                    <a:lnTo>
                      <a:pt x="3" y="577"/>
                    </a:lnTo>
                    <a:lnTo>
                      <a:pt x="3" y="589"/>
                    </a:lnTo>
                    <a:lnTo>
                      <a:pt x="4" y="602"/>
                    </a:lnTo>
                    <a:lnTo>
                      <a:pt x="4" y="614"/>
                    </a:lnTo>
                    <a:lnTo>
                      <a:pt x="4" y="625"/>
                    </a:lnTo>
                    <a:lnTo>
                      <a:pt x="4" y="636"/>
                    </a:lnTo>
                    <a:lnTo>
                      <a:pt x="4" y="646"/>
                    </a:lnTo>
                    <a:lnTo>
                      <a:pt x="4" y="656"/>
                    </a:lnTo>
                    <a:lnTo>
                      <a:pt x="4" y="666"/>
                    </a:lnTo>
                    <a:lnTo>
                      <a:pt x="4" y="674"/>
                    </a:lnTo>
                    <a:lnTo>
                      <a:pt x="4" y="682"/>
                    </a:lnTo>
                    <a:lnTo>
                      <a:pt x="4" y="689"/>
                    </a:lnTo>
                    <a:lnTo>
                      <a:pt x="4" y="697"/>
                    </a:lnTo>
                    <a:lnTo>
                      <a:pt x="4" y="703"/>
                    </a:lnTo>
                    <a:lnTo>
                      <a:pt x="4" y="708"/>
                    </a:lnTo>
                    <a:lnTo>
                      <a:pt x="4" y="712"/>
                    </a:lnTo>
                    <a:lnTo>
                      <a:pt x="6" y="717"/>
                    </a:lnTo>
                    <a:lnTo>
                      <a:pt x="6" y="720"/>
                    </a:lnTo>
                    <a:lnTo>
                      <a:pt x="6" y="723"/>
                    </a:lnTo>
                    <a:lnTo>
                      <a:pt x="6" y="724"/>
                    </a:lnTo>
                    <a:lnTo>
                      <a:pt x="30" y="728"/>
                    </a:lnTo>
                    <a:lnTo>
                      <a:pt x="30" y="727"/>
                    </a:lnTo>
                    <a:lnTo>
                      <a:pt x="30" y="725"/>
                    </a:lnTo>
                    <a:lnTo>
                      <a:pt x="30" y="723"/>
                    </a:lnTo>
                    <a:lnTo>
                      <a:pt x="30" y="720"/>
                    </a:lnTo>
                    <a:lnTo>
                      <a:pt x="30" y="716"/>
                    </a:lnTo>
                    <a:lnTo>
                      <a:pt x="30" y="711"/>
                    </a:lnTo>
                    <a:lnTo>
                      <a:pt x="30" y="705"/>
                    </a:lnTo>
                    <a:lnTo>
                      <a:pt x="30" y="700"/>
                    </a:lnTo>
                    <a:lnTo>
                      <a:pt x="29" y="692"/>
                    </a:lnTo>
                    <a:lnTo>
                      <a:pt x="29" y="685"/>
                    </a:lnTo>
                    <a:lnTo>
                      <a:pt x="29" y="676"/>
                    </a:lnTo>
                    <a:lnTo>
                      <a:pt x="29" y="668"/>
                    </a:lnTo>
                    <a:lnTo>
                      <a:pt x="29" y="658"/>
                    </a:lnTo>
                    <a:lnTo>
                      <a:pt x="29" y="649"/>
                    </a:lnTo>
                    <a:lnTo>
                      <a:pt x="29" y="638"/>
                    </a:lnTo>
                    <a:lnTo>
                      <a:pt x="29" y="628"/>
                    </a:lnTo>
                    <a:lnTo>
                      <a:pt x="27" y="615"/>
                    </a:lnTo>
                    <a:lnTo>
                      <a:pt x="27" y="603"/>
                    </a:lnTo>
                    <a:lnTo>
                      <a:pt x="27" y="590"/>
                    </a:lnTo>
                    <a:lnTo>
                      <a:pt x="27" y="578"/>
                    </a:lnTo>
                    <a:lnTo>
                      <a:pt x="26" y="565"/>
                    </a:lnTo>
                    <a:lnTo>
                      <a:pt x="26" y="551"/>
                    </a:lnTo>
                    <a:lnTo>
                      <a:pt x="26" y="538"/>
                    </a:lnTo>
                    <a:lnTo>
                      <a:pt x="26" y="524"/>
                    </a:lnTo>
                    <a:lnTo>
                      <a:pt x="26" y="510"/>
                    </a:lnTo>
                    <a:lnTo>
                      <a:pt x="26" y="495"/>
                    </a:lnTo>
                    <a:lnTo>
                      <a:pt x="25" y="480"/>
                    </a:lnTo>
                    <a:lnTo>
                      <a:pt x="25" y="465"/>
                    </a:lnTo>
                    <a:lnTo>
                      <a:pt x="25" y="451"/>
                    </a:lnTo>
                    <a:lnTo>
                      <a:pt x="25" y="435"/>
                    </a:lnTo>
                    <a:lnTo>
                      <a:pt x="25" y="420"/>
                    </a:lnTo>
                    <a:lnTo>
                      <a:pt x="25" y="405"/>
                    </a:lnTo>
                    <a:lnTo>
                      <a:pt x="25" y="389"/>
                    </a:lnTo>
                    <a:lnTo>
                      <a:pt x="25" y="374"/>
                    </a:lnTo>
                    <a:lnTo>
                      <a:pt x="23" y="358"/>
                    </a:lnTo>
                    <a:lnTo>
                      <a:pt x="23" y="343"/>
                    </a:lnTo>
                    <a:lnTo>
                      <a:pt x="23" y="329"/>
                    </a:lnTo>
                    <a:lnTo>
                      <a:pt x="23" y="314"/>
                    </a:lnTo>
                    <a:lnTo>
                      <a:pt x="23" y="299"/>
                    </a:lnTo>
                    <a:lnTo>
                      <a:pt x="23" y="285"/>
                    </a:lnTo>
                    <a:lnTo>
                      <a:pt x="22" y="270"/>
                    </a:lnTo>
                    <a:lnTo>
                      <a:pt x="22" y="255"/>
                    </a:lnTo>
                    <a:lnTo>
                      <a:pt x="22" y="242"/>
                    </a:lnTo>
                    <a:lnTo>
                      <a:pt x="22" y="228"/>
                    </a:lnTo>
                    <a:lnTo>
                      <a:pt x="21" y="213"/>
                    </a:lnTo>
                    <a:lnTo>
                      <a:pt x="21" y="201"/>
                    </a:lnTo>
                    <a:lnTo>
                      <a:pt x="21" y="189"/>
                    </a:lnTo>
                    <a:lnTo>
                      <a:pt x="21" y="177"/>
                    </a:lnTo>
                    <a:lnTo>
                      <a:pt x="21" y="165"/>
                    </a:lnTo>
                    <a:lnTo>
                      <a:pt x="21" y="153"/>
                    </a:lnTo>
                    <a:lnTo>
                      <a:pt x="21" y="142"/>
                    </a:lnTo>
                    <a:lnTo>
                      <a:pt x="21" y="133"/>
                    </a:lnTo>
                    <a:lnTo>
                      <a:pt x="21" y="122"/>
                    </a:lnTo>
                    <a:lnTo>
                      <a:pt x="21" y="113"/>
                    </a:lnTo>
                    <a:lnTo>
                      <a:pt x="21" y="105"/>
                    </a:lnTo>
                    <a:lnTo>
                      <a:pt x="21" y="97"/>
                    </a:lnTo>
                    <a:lnTo>
                      <a:pt x="21" y="90"/>
                    </a:lnTo>
                    <a:lnTo>
                      <a:pt x="21" y="82"/>
                    </a:lnTo>
                    <a:lnTo>
                      <a:pt x="21" y="77"/>
                    </a:lnTo>
                    <a:lnTo>
                      <a:pt x="21" y="71"/>
                    </a:lnTo>
                    <a:lnTo>
                      <a:pt x="21" y="67"/>
                    </a:lnTo>
                    <a:lnTo>
                      <a:pt x="21" y="63"/>
                    </a:lnTo>
                    <a:lnTo>
                      <a:pt x="21" y="61"/>
                    </a:lnTo>
                    <a:lnTo>
                      <a:pt x="22" y="59"/>
                    </a:lnTo>
                    <a:lnTo>
                      <a:pt x="22" y="53"/>
                    </a:lnTo>
                    <a:lnTo>
                      <a:pt x="25" y="49"/>
                    </a:lnTo>
                    <a:lnTo>
                      <a:pt x="26" y="43"/>
                    </a:lnTo>
                    <a:lnTo>
                      <a:pt x="30" y="39"/>
                    </a:lnTo>
                    <a:lnTo>
                      <a:pt x="33" y="35"/>
                    </a:lnTo>
                    <a:lnTo>
                      <a:pt x="37" y="33"/>
                    </a:lnTo>
                    <a:lnTo>
                      <a:pt x="39" y="30"/>
                    </a:lnTo>
                    <a:lnTo>
                      <a:pt x="45" y="29"/>
                    </a:lnTo>
                    <a:lnTo>
                      <a:pt x="49" y="27"/>
                    </a:lnTo>
                    <a:lnTo>
                      <a:pt x="53" y="25"/>
                    </a:lnTo>
                    <a:lnTo>
                      <a:pt x="55" y="23"/>
                    </a:lnTo>
                    <a:lnTo>
                      <a:pt x="59" y="23"/>
                    </a:lnTo>
                    <a:lnTo>
                      <a:pt x="65" y="23"/>
                    </a:lnTo>
                    <a:lnTo>
                      <a:pt x="66" y="23"/>
                    </a:lnTo>
                    <a:lnTo>
                      <a:pt x="66" y="25"/>
                    </a:lnTo>
                    <a:lnTo>
                      <a:pt x="65" y="27"/>
                    </a:lnTo>
                    <a:lnTo>
                      <a:pt x="65" y="31"/>
                    </a:lnTo>
                    <a:lnTo>
                      <a:pt x="63" y="35"/>
                    </a:lnTo>
                    <a:lnTo>
                      <a:pt x="63" y="41"/>
                    </a:lnTo>
                    <a:lnTo>
                      <a:pt x="62" y="43"/>
                    </a:lnTo>
                    <a:lnTo>
                      <a:pt x="62" y="46"/>
                    </a:lnTo>
                    <a:lnTo>
                      <a:pt x="62" y="50"/>
                    </a:lnTo>
                    <a:lnTo>
                      <a:pt x="62" y="54"/>
                    </a:lnTo>
                    <a:lnTo>
                      <a:pt x="61" y="57"/>
                    </a:lnTo>
                    <a:lnTo>
                      <a:pt x="61" y="61"/>
                    </a:lnTo>
                    <a:lnTo>
                      <a:pt x="59" y="65"/>
                    </a:lnTo>
                    <a:lnTo>
                      <a:pt x="59" y="69"/>
                    </a:lnTo>
                    <a:lnTo>
                      <a:pt x="58" y="73"/>
                    </a:lnTo>
                    <a:lnTo>
                      <a:pt x="58" y="78"/>
                    </a:lnTo>
                    <a:lnTo>
                      <a:pt x="57" y="82"/>
                    </a:lnTo>
                    <a:lnTo>
                      <a:pt x="57" y="88"/>
                    </a:lnTo>
                    <a:lnTo>
                      <a:pt x="55" y="93"/>
                    </a:lnTo>
                    <a:lnTo>
                      <a:pt x="55" y="97"/>
                    </a:lnTo>
                    <a:lnTo>
                      <a:pt x="55" y="102"/>
                    </a:lnTo>
                    <a:lnTo>
                      <a:pt x="55" y="108"/>
                    </a:lnTo>
                    <a:lnTo>
                      <a:pt x="54" y="113"/>
                    </a:lnTo>
                    <a:lnTo>
                      <a:pt x="54" y="118"/>
                    </a:lnTo>
                    <a:lnTo>
                      <a:pt x="53" y="125"/>
                    </a:lnTo>
                    <a:lnTo>
                      <a:pt x="53" y="132"/>
                    </a:lnTo>
                    <a:lnTo>
                      <a:pt x="51" y="137"/>
                    </a:lnTo>
                    <a:lnTo>
                      <a:pt x="51" y="142"/>
                    </a:lnTo>
                    <a:lnTo>
                      <a:pt x="50" y="148"/>
                    </a:lnTo>
                    <a:lnTo>
                      <a:pt x="50" y="155"/>
                    </a:lnTo>
                    <a:lnTo>
                      <a:pt x="50" y="161"/>
                    </a:lnTo>
                    <a:lnTo>
                      <a:pt x="49" y="168"/>
                    </a:lnTo>
                    <a:lnTo>
                      <a:pt x="49" y="173"/>
                    </a:lnTo>
                    <a:lnTo>
                      <a:pt x="49" y="181"/>
                    </a:lnTo>
                    <a:lnTo>
                      <a:pt x="47" y="187"/>
                    </a:lnTo>
                    <a:lnTo>
                      <a:pt x="47" y="193"/>
                    </a:lnTo>
                    <a:lnTo>
                      <a:pt x="46" y="200"/>
                    </a:lnTo>
                    <a:lnTo>
                      <a:pt x="46" y="207"/>
                    </a:lnTo>
                    <a:lnTo>
                      <a:pt x="46" y="213"/>
                    </a:lnTo>
                    <a:lnTo>
                      <a:pt x="45" y="220"/>
                    </a:lnTo>
                    <a:lnTo>
                      <a:pt x="45" y="227"/>
                    </a:lnTo>
                    <a:lnTo>
                      <a:pt x="45" y="235"/>
                    </a:lnTo>
                    <a:lnTo>
                      <a:pt x="45" y="240"/>
                    </a:lnTo>
                    <a:lnTo>
                      <a:pt x="45" y="247"/>
                    </a:lnTo>
                    <a:lnTo>
                      <a:pt x="43" y="254"/>
                    </a:lnTo>
                    <a:lnTo>
                      <a:pt x="43" y="260"/>
                    </a:lnTo>
                    <a:lnTo>
                      <a:pt x="43" y="267"/>
                    </a:lnTo>
                    <a:lnTo>
                      <a:pt x="43" y="275"/>
                    </a:lnTo>
                    <a:lnTo>
                      <a:pt x="43" y="280"/>
                    </a:lnTo>
                    <a:lnTo>
                      <a:pt x="43" y="289"/>
                    </a:lnTo>
                    <a:lnTo>
                      <a:pt x="43" y="295"/>
                    </a:lnTo>
                    <a:lnTo>
                      <a:pt x="43" y="301"/>
                    </a:lnTo>
                    <a:lnTo>
                      <a:pt x="43" y="307"/>
                    </a:lnTo>
                    <a:lnTo>
                      <a:pt x="43" y="315"/>
                    </a:lnTo>
                    <a:lnTo>
                      <a:pt x="43" y="322"/>
                    </a:lnTo>
                    <a:lnTo>
                      <a:pt x="45" y="327"/>
                    </a:lnTo>
                    <a:lnTo>
                      <a:pt x="45" y="334"/>
                    </a:lnTo>
                    <a:lnTo>
                      <a:pt x="45" y="342"/>
                    </a:lnTo>
                    <a:lnTo>
                      <a:pt x="45" y="347"/>
                    </a:lnTo>
                    <a:lnTo>
                      <a:pt x="45" y="354"/>
                    </a:lnTo>
                    <a:lnTo>
                      <a:pt x="45" y="361"/>
                    </a:lnTo>
                    <a:lnTo>
                      <a:pt x="46" y="368"/>
                    </a:lnTo>
                    <a:lnTo>
                      <a:pt x="46" y="374"/>
                    </a:lnTo>
                    <a:lnTo>
                      <a:pt x="46" y="381"/>
                    </a:lnTo>
                    <a:lnTo>
                      <a:pt x="46" y="389"/>
                    </a:lnTo>
                    <a:lnTo>
                      <a:pt x="47" y="396"/>
                    </a:lnTo>
                    <a:lnTo>
                      <a:pt x="47" y="404"/>
                    </a:lnTo>
                    <a:lnTo>
                      <a:pt x="47" y="410"/>
                    </a:lnTo>
                    <a:lnTo>
                      <a:pt x="47" y="418"/>
                    </a:lnTo>
                    <a:lnTo>
                      <a:pt x="47" y="425"/>
                    </a:lnTo>
                    <a:lnTo>
                      <a:pt x="47" y="433"/>
                    </a:lnTo>
                    <a:lnTo>
                      <a:pt x="49" y="441"/>
                    </a:lnTo>
                    <a:lnTo>
                      <a:pt x="49" y="449"/>
                    </a:lnTo>
                    <a:lnTo>
                      <a:pt x="49" y="457"/>
                    </a:lnTo>
                    <a:lnTo>
                      <a:pt x="49" y="465"/>
                    </a:lnTo>
                    <a:lnTo>
                      <a:pt x="49" y="473"/>
                    </a:lnTo>
                    <a:lnTo>
                      <a:pt x="49" y="481"/>
                    </a:lnTo>
                    <a:lnTo>
                      <a:pt x="49" y="490"/>
                    </a:lnTo>
                    <a:lnTo>
                      <a:pt x="49" y="496"/>
                    </a:lnTo>
                    <a:lnTo>
                      <a:pt x="49" y="506"/>
                    </a:lnTo>
                    <a:lnTo>
                      <a:pt x="49" y="512"/>
                    </a:lnTo>
                    <a:lnTo>
                      <a:pt x="49" y="522"/>
                    </a:lnTo>
                    <a:lnTo>
                      <a:pt x="49" y="528"/>
                    </a:lnTo>
                    <a:lnTo>
                      <a:pt x="49" y="536"/>
                    </a:lnTo>
                    <a:lnTo>
                      <a:pt x="49" y="544"/>
                    </a:lnTo>
                    <a:lnTo>
                      <a:pt x="49" y="552"/>
                    </a:lnTo>
                    <a:lnTo>
                      <a:pt x="49" y="559"/>
                    </a:lnTo>
                    <a:lnTo>
                      <a:pt x="49" y="569"/>
                    </a:lnTo>
                    <a:lnTo>
                      <a:pt x="49" y="575"/>
                    </a:lnTo>
                    <a:lnTo>
                      <a:pt x="50" y="583"/>
                    </a:lnTo>
                    <a:lnTo>
                      <a:pt x="49" y="590"/>
                    </a:lnTo>
                    <a:lnTo>
                      <a:pt x="49" y="598"/>
                    </a:lnTo>
                    <a:lnTo>
                      <a:pt x="49" y="605"/>
                    </a:lnTo>
                    <a:lnTo>
                      <a:pt x="49" y="611"/>
                    </a:lnTo>
                    <a:lnTo>
                      <a:pt x="49" y="618"/>
                    </a:lnTo>
                    <a:lnTo>
                      <a:pt x="49" y="625"/>
                    </a:lnTo>
                    <a:lnTo>
                      <a:pt x="49" y="632"/>
                    </a:lnTo>
                    <a:lnTo>
                      <a:pt x="49" y="638"/>
                    </a:lnTo>
                    <a:lnTo>
                      <a:pt x="49" y="645"/>
                    </a:lnTo>
                    <a:lnTo>
                      <a:pt x="49" y="650"/>
                    </a:lnTo>
                    <a:lnTo>
                      <a:pt x="49" y="656"/>
                    </a:lnTo>
                    <a:lnTo>
                      <a:pt x="49" y="662"/>
                    </a:lnTo>
                    <a:lnTo>
                      <a:pt x="49" y="666"/>
                    </a:lnTo>
                    <a:lnTo>
                      <a:pt x="49" y="672"/>
                    </a:lnTo>
                    <a:lnTo>
                      <a:pt x="49" y="677"/>
                    </a:lnTo>
                    <a:lnTo>
                      <a:pt x="49" y="682"/>
                    </a:lnTo>
                    <a:lnTo>
                      <a:pt x="49" y="686"/>
                    </a:lnTo>
                    <a:lnTo>
                      <a:pt x="49" y="692"/>
                    </a:lnTo>
                    <a:lnTo>
                      <a:pt x="49" y="696"/>
                    </a:lnTo>
                    <a:lnTo>
                      <a:pt x="49" y="700"/>
                    </a:lnTo>
                    <a:lnTo>
                      <a:pt x="49" y="703"/>
                    </a:lnTo>
                    <a:lnTo>
                      <a:pt x="49" y="707"/>
                    </a:lnTo>
                    <a:lnTo>
                      <a:pt x="49" y="709"/>
                    </a:lnTo>
                    <a:lnTo>
                      <a:pt x="49" y="713"/>
                    </a:lnTo>
                    <a:lnTo>
                      <a:pt x="49" y="717"/>
                    </a:lnTo>
                    <a:lnTo>
                      <a:pt x="49" y="721"/>
                    </a:lnTo>
                    <a:lnTo>
                      <a:pt x="49" y="723"/>
                    </a:lnTo>
                    <a:lnTo>
                      <a:pt x="49" y="724"/>
                    </a:lnTo>
                    <a:lnTo>
                      <a:pt x="85" y="724"/>
                    </a:lnTo>
                    <a:lnTo>
                      <a:pt x="85" y="723"/>
                    </a:lnTo>
                    <a:lnTo>
                      <a:pt x="85" y="720"/>
                    </a:lnTo>
                    <a:lnTo>
                      <a:pt x="85" y="717"/>
                    </a:lnTo>
                    <a:lnTo>
                      <a:pt x="85" y="715"/>
                    </a:lnTo>
                    <a:lnTo>
                      <a:pt x="85" y="711"/>
                    </a:lnTo>
                    <a:lnTo>
                      <a:pt x="85" y="707"/>
                    </a:lnTo>
                    <a:lnTo>
                      <a:pt x="84" y="703"/>
                    </a:lnTo>
                    <a:lnTo>
                      <a:pt x="84" y="699"/>
                    </a:lnTo>
                    <a:lnTo>
                      <a:pt x="84" y="693"/>
                    </a:lnTo>
                    <a:lnTo>
                      <a:pt x="84" y="688"/>
                    </a:lnTo>
                    <a:lnTo>
                      <a:pt x="84" y="681"/>
                    </a:lnTo>
                    <a:lnTo>
                      <a:pt x="84" y="676"/>
                    </a:lnTo>
                    <a:lnTo>
                      <a:pt x="84" y="669"/>
                    </a:lnTo>
                    <a:lnTo>
                      <a:pt x="84" y="662"/>
                    </a:lnTo>
                    <a:lnTo>
                      <a:pt x="82" y="656"/>
                    </a:lnTo>
                    <a:lnTo>
                      <a:pt x="82" y="648"/>
                    </a:lnTo>
                    <a:lnTo>
                      <a:pt x="82" y="640"/>
                    </a:lnTo>
                    <a:lnTo>
                      <a:pt x="82" y="632"/>
                    </a:lnTo>
                    <a:lnTo>
                      <a:pt x="81" y="623"/>
                    </a:lnTo>
                    <a:lnTo>
                      <a:pt x="81" y="614"/>
                    </a:lnTo>
                    <a:lnTo>
                      <a:pt x="81" y="606"/>
                    </a:lnTo>
                    <a:lnTo>
                      <a:pt x="81" y="597"/>
                    </a:lnTo>
                    <a:lnTo>
                      <a:pt x="81" y="587"/>
                    </a:lnTo>
                    <a:lnTo>
                      <a:pt x="81" y="578"/>
                    </a:lnTo>
                    <a:lnTo>
                      <a:pt x="81" y="569"/>
                    </a:lnTo>
                    <a:lnTo>
                      <a:pt x="81" y="559"/>
                    </a:lnTo>
                    <a:lnTo>
                      <a:pt x="80" y="548"/>
                    </a:lnTo>
                    <a:lnTo>
                      <a:pt x="80" y="539"/>
                    </a:lnTo>
                    <a:lnTo>
                      <a:pt x="80" y="528"/>
                    </a:lnTo>
                    <a:lnTo>
                      <a:pt x="80" y="519"/>
                    </a:lnTo>
                    <a:lnTo>
                      <a:pt x="80" y="508"/>
                    </a:lnTo>
                    <a:lnTo>
                      <a:pt x="78" y="498"/>
                    </a:lnTo>
                    <a:lnTo>
                      <a:pt x="78" y="487"/>
                    </a:lnTo>
                    <a:lnTo>
                      <a:pt x="78" y="476"/>
                    </a:lnTo>
                    <a:lnTo>
                      <a:pt x="77" y="465"/>
                    </a:lnTo>
                    <a:lnTo>
                      <a:pt x="77" y="456"/>
                    </a:lnTo>
                    <a:lnTo>
                      <a:pt x="77" y="445"/>
                    </a:lnTo>
                    <a:lnTo>
                      <a:pt x="77" y="435"/>
                    </a:lnTo>
                    <a:lnTo>
                      <a:pt x="77" y="424"/>
                    </a:lnTo>
                    <a:lnTo>
                      <a:pt x="77" y="413"/>
                    </a:lnTo>
                    <a:lnTo>
                      <a:pt x="76" y="402"/>
                    </a:lnTo>
                    <a:lnTo>
                      <a:pt x="76" y="393"/>
                    </a:lnTo>
                    <a:lnTo>
                      <a:pt x="76" y="382"/>
                    </a:lnTo>
                    <a:lnTo>
                      <a:pt x="76" y="373"/>
                    </a:lnTo>
                    <a:lnTo>
                      <a:pt x="76" y="362"/>
                    </a:lnTo>
                    <a:lnTo>
                      <a:pt x="76" y="353"/>
                    </a:lnTo>
                    <a:lnTo>
                      <a:pt x="76" y="342"/>
                    </a:lnTo>
                    <a:lnTo>
                      <a:pt x="76" y="333"/>
                    </a:lnTo>
                    <a:lnTo>
                      <a:pt x="76" y="323"/>
                    </a:lnTo>
                    <a:lnTo>
                      <a:pt x="76" y="314"/>
                    </a:lnTo>
                    <a:lnTo>
                      <a:pt x="76" y="305"/>
                    </a:lnTo>
                    <a:lnTo>
                      <a:pt x="76" y="297"/>
                    </a:lnTo>
                    <a:lnTo>
                      <a:pt x="76" y="287"/>
                    </a:lnTo>
                    <a:lnTo>
                      <a:pt x="76" y="279"/>
                    </a:lnTo>
                    <a:lnTo>
                      <a:pt x="76" y="270"/>
                    </a:lnTo>
                    <a:lnTo>
                      <a:pt x="76" y="263"/>
                    </a:lnTo>
                    <a:lnTo>
                      <a:pt x="76" y="255"/>
                    </a:lnTo>
                    <a:lnTo>
                      <a:pt x="76" y="248"/>
                    </a:lnTo>
                    <a:lnTo>
                      <a:pt x="76" y="242"/>
                    </a:lnTo>
                    <a:lnTo>
                      <a:pt x="76" y="235"/>
                    </a:lnTo>
                    <a:lnTo>
                      <a:pt x="76" y="230"/>
                    </a:lnTo>
                    <a:lnTo>
                      <a:pt x="76" y="224"/>
                    </a:lnTo>
                    <a:lnTo>
                      <a:pt x="76" y="218"/>
                    </a:lnTo>
                    <a:lnTo>
                      <a:pt x="76" y="212"/>
                    </a:lnTo>
                    <a:lnTo>
                      <a:pt x="76" y="205"/>
                    </a:lnTo>
                    <a:lnTo>
                      <a:pt x="76" y="200"/>
                    </a:lnTo>
                    <a:lnTo>
                      <a:pt x="76" y="195"/>
                    </a:lnTo>
                    <a:lnTo>
                      <a:pt x="76" y="189"/>
                    </a:lnTo>
                    <a:lnTo>
                      <a:pt x="76" y="184"/>
                    </a:lnTo>
                    <a:lnTo>
                      <a:pt x="76" y="179"/>
                    </a:lnTo>
                    <a:lnTo>
                      <a:pt x="76" y="173"/>
                    </a:lnTo>
                    <a:lnTo>
                      <a:pt x="76" y="168"/>
                    </a:lnTo>
                    <a:lnTo>
                      <a:pt x="76" y="163"/>
                    </a:lnTo>
                    <a:lnTo>
                      <a:pt x="77" y="157"/>
                    </a:lnTo>
                    <a:lnTo>
                      <a:pt x="77" y="152"/>
                    </a:lnTo>
                    <a:lnTo>
                      <a:pt x="77" y="146"/>
                    </a:lnTo>
                    <a:lnTo>
                      <a:pt x="78" y="142"/>
                    </a:lnTo>
                    <a:lnTo>
                      <a:pt x="78" y="137"/>
                    </a:lnTo>
                    <a:lnTo>
                      <a:pt x="78" y="132"/>
                    </a:lnTo>
                    <a:lnTo>
                      <a:pt x="78" y="128"/>
                    </a:lnTo>
                    <a:lnTo>
                      <a:pt x="78" y="122"/>
                    </a:lnTo>
                    <a:lnTo>
                      <a:pt x="80" y="118"/>
                    </a:lnTo>
                    <a:lnTo>
                      <a:pt x="80" y="113"/>
                    </a:lnTo>
                    <a:lnTo>
                      <a:pt x="80" y="109"/>
                    </a:lnTo>
                    <a:lnTo>
                      <a:pt x="81" y="105"/>
                    </a:lnTo>
                    <a:lnTo>
                      <a:pt x="81" y="101"/>
                    </a:lnTo>
                    <a:lnTo>
                      <a:pt x="81" y="96"/>
                    </a:lnTo>
                    <a:lnTo>
                      <a:pt x="81" y="92"/>
                    </a:lnTo>
                    <a:lnTo>
                      <a:pt x="81" y="86"/>
                    </a:lnTo>
                    <a:lnTo>
                      <a:pt x="82" y="84"/>
                    </a:lnTo>
                    <a:lnTo>
                      <a:pt x="82" y="79"/>
                    </a:lnTo>
                    <a:lnTo>
                      <a:pt x="82" y="75"/>
                    </a:lnTo>
                    <a:lnTo>
                      <a:pt x="84" y="71"/>
                    </a:lnTo>
                    <a:lnTo>
                      <a:pt x="84" y="69"/>
                    </a:lnTo>
                    <a:lnTo>
                      <a:pt x="84" y="65"/>
                    </a:lnTo>
                    <a:lnTo>
                      <a:pt x="84" y="61"/>
                    </a:lnTo>
                    <a:lnTo>
                      <a:pt x="85" y="57"/>
                    </a:lnTo>
                    <a:lnTo>
                      <a:pt x="85" y="54"/>
                    </a:lnTo>
                    <a:lnTo>
                      <a:pt x="85" y="50"/>
                    </a:lnTo>
                    <a:lnTo>
                      <a:pt x="85" y="46"/>
                    </a:lnTo>
                    <a:lnTo>
                      <a:pt x="85" y="43"/>
                    </a:lnTo>
                    <a:lnTo>
                      <a:pt x="86" y="41"/>
                    </a:lnTo>
                    <a:lnTo>
                      <a:pt x="86" y="35"/>
                    </a:lnTo>
                    <a:lnTo>
                      <a:pt x="88" y="30"/>
                    </a:lnTo>
                    <a:lnTo>
                      <a:pt x="88" y="25"/>
                    </a:lnTo>
                    <a:lnTo>
                      <a:pt x="89" y="21"/>
                    </a:lnTo>
                    <a:lnTo>
                      <a:pt x="89" y="17"/>
                    </a:lnTo>
                    <a:lnTo>
                      <a:pt x="90" y="14"/>
                    </a:lnTo>
                    <a:lnTo>
                      <a:pt x="90" y="10"/>
                    </a:lnTo>
                    <a:lnTo>
                      <a:pt x="90" y="8"/>
                    </a:lnTo>
                    <a:lnTo>
                      <a:pt x="92" y="4"/>
                    </a:lnTo>
                    <a:lnTo>
                      <a:pt x="63" y="0"/>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31" name="Freeform 80">
                <a:extLst>
                  <a:ext uri="{FF2B5EF4-FFF2-40B4-BE49-F238E27FC236}">
                    <a16:creationId xmlns:a16="http://schemas.microsoft.com/office/drawing/2014/main" id="{20A92E26-95DB-4824-AA8A-2E07AF1B8108}"/>
                  </a:ext>
                </a:extLst>
              </p:cNvPr>
              <p:cNvSpPr>
                <a:spLocks/>
              </p:cNvSpPr>
              <p:nvPr/>
            </p:nvSpPr>
            <p:spPr bwMode="auto">
              <a:xfrm>
                <a:off x="3055" y="868"/>
                <a:ext cx="212" cy="45"/>
              </a:xfrm>
              <a:custGeom>
                <a:avLst/>
                <a:gdLst>
                  <a:gd name="T0" fmla="*/ 2 w 177"/>
                  <a:gd name="T1" fmla="*/ 24 h 40"/>
                  <a:gd name="T2" fmla="*/ 501 w 177"/>
                  <a:gd name="T3" fmla="*/ 0 h 40"/>
                  <a:gd name="T4" fmla="*/ 508 w 177"/>
                  <a:gd name="T5" fmla="*/ 75 h 40"/>
                  <a:gd name="T6" fmla="*/ 506 w 177"/>
                  <a:gd name="T7" fmla="*/ 75 h 40"/>
                  <a:gd name="T8" fmla="*/ 490 w 177"/>
                  <a:gd name="T9" fmla="*/ 75 h 40"/>
                  <a:gd name="T10" fmla="*/ 480 w 177"/>
                  <a:gd name="T11" fmla="*/ 75 h 40"/>
                  <a:gd name="T12" fmla="*/ 471 w 177"/>
                  <a:gd name="T13" fmla="*/ 75 h 40"/>
                  <a:gd name="T14" fmla="*/ 459 w 177"/>
                  <a:gd name="T15" fmla="*/ 75 h 40"/>
                  <a:gd name="T16" fmla="*/ 446 w 177"/>
                  <a:gd name="T17" fmla="*/ 75 h 40"/>
                  <a:gd name="T18" fmla="*/ 435 w 177"/>
                  <a:gd name="T19" fmla="*/ 69 h 40"/>
                  <a:gd name="T20" fmla="*/ 416 w 177"/>
                  <a:gd name="T21" fmla="*/ 69 h 40"/>
                  <a:gd name="T22" fmla="*/ 402 w 177"/>
                  <a:gd name="T23" fmla="*/ 69 h 40"/>
                  <a:gd name="T24" fmla="*/ 386 w 177"/>
                  <a:gd name="T25" fmla="*/ 69 h 40"/>
                  <a:gd name="T26" fmla="*/ 370 w 177"/>
                  <a:gd name="T27" fmla="*/ 69 h 40"/>
                  <a:gd name="T28" fmla="*/ 363 w 177"/>
                  <a:gd name="T29" fmla="*/ 69 h 40"/>
                  <a:gd name="T30" fmla="*/ 353 w 177"/>
                  <a:gd name="T31" fmla="*/ 69 h 40"/>
                  <a:gd name="T32" fmla="*/ 345 w 177"/>
                  <a:gd name="T33" fmla="*/ 69 h 40"/>
                  <a:gd name="T34" fmla="*/ 327 w 177"/>
                  <a:gd name="T35" fmla="*/ 69 h 40"/>
                  <a:gd name="T36" fmla="*/ 308 w 177"/>
                  <a:gd name="T37" fmla="*/ 69 h 40"/>
                  <a:gd name="T38" fmla="*/ 298 w 177"/>
                  <a:gd name="T39" fmla="*/ 69 h 40"/>
                  <a:gd name="T40" fmla="*/ 291 w 177"/>
                  <a:gd name="T41" fmla="*/ 69 h 40"/>
                  <a:gd name="T42" fmla="*/ 278 w 177"/>
                  <a:gd name="T43" fmla="*/ 69 h 40"/>
                  <a:gd name="T44" fmla="*/ 271 w 177"/>
                  <a:gd name="T45" fmla="*/ 69 h 40"/>
                  <a:gd name="T46" fmla="*/ 259 w 177"/>
                  <a:gd name="T47" fmla="*/ 69 h 40"/>
                  <a:gd name="T48" fmla="*/ 247 w 177"/>
                  <a:gd name="T49" fmla="*/ 69 h 40"/>
                  <a:gd name="T50" fmla="*/ 242 w 177"/>
                  <a:gd name="T51" fmla="*/ 69 h 40"/>
                  <a:gd name="T52" fmla="*/ 230 w 177"/>
                  <a:gd name="T53" fmla="*/ 69 h 40"/>
                  <a:gd name="T54" fmla="*/ 221 w 177"/>
                  <a:gd name="T55" fmla="*/ 69 h 40"/>
                  <a:gd name="T56" fmla="*/ 207 w 177"/>
                  <a:gd name="T57" fmla="*/ 69 h 40"/>
                  <a:gd name="T58" fmla="*/ 202 w 177"/>
                  <a:gd name="T59" fmla="*/ 69 h 40"/>
                  <a:gd name="T60" fmla="*/ 191 w 177"/>
                  <a:gd name="T61" fmla="*/ 69 h 40"/>
                  <a:gd name="T62" fmla="*/ 179 w 177"/>
                  <a:gd name="T63" fmla="*/ 75 h 40"/>
                  <a:gd name="T64" fmla="*/ 160 w 177"/>
                  <a:gd name="T65" fmla="*/ 75 h 40"/>
                  <a:gd name="T66" fmla="*/ 142 w 177"/>
                  <a:gd name="T67" fmla="*/ 75 h 40"/>
                  <a:gd name="T68" fmla="*/ 125 w 177"/>
                  <a:gd name="T69" fmla="*/ 78 h 40"/>
                  <a:gd name="T70" fmla="*/ 111 w 177"/>
                  <a:gd name="T71" fmla="*/ 79 h 40"/>
                  <a:gd name="T72" fmla="*/ 99 w 177"/>
                  <a:gd name="T73" fmla="*/ 88 h 40"/>
                  <a:gd name="T74" fmla="*/ 84 w 177"/>
                  <a:gd name="T75" fmla="*/ 89 h 40"/>
                  <a:gd name="T76" fmla="*/ 75 w 177"/>
                  <a:gd name="T77" fmla="*/ 92 h 40"/>
                  <a:gd name="T78" fmla="*/ 62 w 177"/>
                  <a:gd name="T79" fmla="*/ 100 h 40"/>
                  <a:gd name="T80" fmla="*/ 61 w 177"/>
                  <a:gd name="T81" fmla="*/ 103 h 40"/>
                  <a:gd name="T82" fmla="*/ 43 w 177"/>
                  <a:gd name="T83" fmla="*/ 112 h 40"/>
                  <a:gd name="T84" fmla="*/ 30 w 177"/>
                  <a:gd name="T85" fmla="*/ 115 h 40"/>
                  <a:gd name="T86" fmla="*/ 19 w 177"/>
                  <a:gd name="T87" fmla="*/ 115 h 40"/>
                  <a:gd name="T88" fmla="*/ 17 w 177"/>
                  <a:gd name="T89" fmla="*/ 115 h 40"/>
                  <a:gd name="T90" fmla="*/ 2 w 177"/>
                  <a:gd name="T91" fmla="*/ 103 h 40"/>
                  <a:gd name="T92" fmla="*/ 2 w 177"/>
                  <a:gd name="T93" fmla="*/ 89 h 40"/>
                  <a:gd name="T94" fmla="*/ 0 w 177"/>
                  <a:gd name="T95" fmla="*/ 75 h 40"/>
                  <a:gd name="T96" fmla="*/ 0 w 177"/>
                  <a:gd name="T97" fmla="*/ 67 h 40"/>
                  <a:gd name="T98" fmla="*/ 0 w 177"/>
                  <a:gd name="T99" fmla="*/ 54 h 40"/>
                  <a:gd name="T100" fmla="*/ 2 w 177"/>
                  <a:gd name="T101" fmla="*/ 47 h 40"/>
                  <a:gd name="T102" fmla="*/ 2 w 177"/>
                  <a:gd name="T103" fmla="*/ 30 h 40"/>
                  <a:gd name="T104" fmla="*/ 2 w 177"/>
                  <a:gd name="T105" fmla="*/ 24 h 40"/>
                  <a:gd name="T106" fmla="*/ 2 w 177"/>
                  <a:gd name="T107" fmla="*/ 24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40"/>
                  <a:gd name="T164" fmla="*/ 177 w 177"/>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40">
                    <a:moveTo>
                      <a:pt x="2" y="9"/>
                    </a:moveTo>
                    <a:lnTo>
                      <a:pt x="175" y="0"/>
                    </a:lnTo>
                    <a:lnTo>
                      <a:pt x="177" y="26"/>
                    </a:lnTo>
                    <a:lnTo>
                      <a:pt x="176" y="26"/>
                    </a:lnTo>
                    <a:lnTo>
                      <a:pt x="171" y="26"/>
                    </a:lnTo>
                    <a:lnTo>
                      <a:pt x="168" y="26"/>
                    </a:lnTo>
                    <a:lnTo>
                      <a:pt x="164" y="26"/>
                    </a:lnTo>
                    <a:lnTo>
                      <a:pt x="160" y="26"/>
                    </a:lnTo>
                    <a:lnTo>
                      <a:pt x="156" y="26"/>
                    </a:lnTo>
                    <a:lnTo>
                      <a:pt x="151" y="24"/>
                    </a:lnTo>
                    <a:lnTo>
                      <a:pt x="145" y="24"/>
                    </a:lnTo>
                    <a:lnTo>
                      <a:pt x="140" y="24"/>
                    </a:lnTo>
                    <a:lnTo>
                      <a:pt x="133" y="24"/>
                    </a:lnTo>
                    <a:lnTo>
                      <a:pt x="129" y="24"/>
                    </a:lnTo>
                    <a:lnTo>
                      <a:pt x="126" y="24"/>
                    </a:lnTo>
                    <a:lnTo>
                      <a:pt x="124" y="24"/>
                    </a:lnTo>
                    <a:lnTo>
                      <a:pt x="120" y="24"/>
                    </a:lnTo>
                    <a:lnTo>
                      <a:pt x="114" y="24"/>
                    </a:lnTo>
                    <a:lnTo>
                      <a:pt x="108" y="24"/>
                    </a:lnTo>
                    <a:lnTo>
                      <a:pt x="104" y="24"/>
                    </a:lnTo>
                    <a:lnTo>
                      <a:pt x="101" y="24"/>
                    </a:lnTo>
                    <a:lnTo>
                      <a:pt x="97" y="24"/>
                    </a:lnTo>
                    <a:lnTo>
                      <a:pt x="93" y="24"/>
                    </a:lnTo>
                    <a:lnTo>
                      <a:pt x="90" y="24"/>
                    </a:lnTo>
                    <a:lnTo>
                      <a:pt x="86" y="24"/>
                    </a:lnTo>
                    <a:lnTo>
                      <a:pt x="84" y="24"/>
                    </a:lnTo>
                    <a:lnTo>
                      <a:pt x="80" y="24"/>
                    </a:lnTo>
                    <a:lnTo>
                      <a:pt x="77" y="24"/>
                    </a:lnTo>
                    <a:lnTo>
                      <a:pt x="73" y="24"/>
                    </a:lnTo>
                    <a:lnTo>
                      <a:pt x="70" y="24"/>
                    </a:lnTo>
                    <a:lnTo>
                      <a:pt x="67" y="24"/>
                    </a:lnTo>
                    <a:lnTo>
                      <a:pt x="61" y="26"/>
                    </a:lnTo>
                    <a:lnTo>
                      <a:pt x="55" y="26"/>
                    </a:lnTo>
                    <a:lnTo>
                      <a:pt x="49" y="26"/>
                    </a:lnTo>
                    <a:lnTo>
                      <a:pt x="43" y="27"/>
                    </a:lnTo>
                    <a:lnTo>
                      <a:pt x="38" y="28"/>
                    </a:lnTo>
                    <a:lnTo>
                      <a:pt x="34" y="30"/>
                    </a:lnTo>
                    <a:lnTo>
                      <a:pt x="29" y="31"/>
                    </a:lnTo>
                    <a:lnTo>
                      <a:pt x="26" y="32"/>
                    </a:lnTo>
                    <a:lnTo>
                      <a:pt x="22" y="35"/>
                    </a:lnTo>
                    <a:lnTo>
                      <a:pt x="21" y="36"/>
                    </a:lnTo>
                    <a:lnTo>
                      <a:pt x="15" y="39"/>
                    </a:lnTo>
                    <a:lnTo>
                      <a:pt x="11" y="40"/>
                    </a:lnTo>
                    <a:lnTo>
                      <a:pt x="7" y="40"/>
                    </a:lnTo>
                    <a:lnTo>
                      <a:pt x="6" y="40"/>
                    </a:lnTo>
                    <a:lnTo>
                      <a:pt x="2" y="36"/>
                    </a:lnTo>
                    <a:lnTo>
                      <a:pt x="2" y="31"/>
                    </a:lnTo>
                    <a:lnTo>
                      <a:pt x="0" y="26"/>
                    </a:lnTo>
                    <a:lnTo>
                      <a:pt x="0" y="23"/>
                    </a:lnTo>
                    <a:lnTo>
                      <a:pt x="0" y="19"/>
                    </a:lnTo>
                    <a:lnTo>
                      <a:pt x="2" y="16"/>
                    </a:lnTo>
                    <a:lnTo>
                      <a:pt x="2" y="11"/>
                    </a:lnTo>
                    <a:lnTo>
                      <a:pt x="2" y="9"/>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32" name="Freeform 81">
                <a:extLst>
                  <a:ext uri="{FF2B5EF4-FFF2-40B4-BE49-F238E27FC236}">
                    <a16:creationId xmlns:a16="http://schemas.microsoft.com/office/drawing/2014/main" id="{707B31BA-4016-4E3D-BD35-7F73D53838F6}"/>
                  </a:ext>
                </a:extLst>
              </p:cNvPr>
              <p:cNvSpPr>
                <a:spLocks/>
              </p:cNvSpPr>
              <p:nvPr/>
            </p:nvSpPr>
            <p:spPr bwMode="auto">
              <a:xfrm>
                <a:off x="3220" y="966"/>
                <a:ext cx="271" cy="128"/>
              </a:xfrm>
              <a:custGeom>
                <a:avLst/>
                <a:gdLst>
                  <a:gd name="T0" fmla="*/ 0 w 243"/>
                  <a:gd name="T1" fmla="*/ 293 h 119"/>
                  <a:gd name="T2" fmla="*/ 18 w 243"/>
                  <a:gd name="T3" fmla="*/ 259 h 119"/>
                  <a:gd name="T4" fmla="*/ 37 w 243"/>
                  <a:gd name="T5" fmla="*/ 227 h 119"/>
                  <a:gd name="T6" fmla="*/ 67 w 243"/>
                  <a:gd name="T7" fmla="*/ 182 h 119"/>
                  <a:gd name="T8" fmla="*/ 97 w 243"/>
                  <a:gd name="T9" fmla="*/ 145 h 119"/>
                  <a:gd name="T10" fmla="*/ 139 w 243"/>
                  <a:gd name="T11" fmla="*/ 114 h 119"/>
                  <a:gd name="T12" fmla="*/ 177 w 243"/>
                  <a:gd name="T13" fmla="*/ 78 h 119"/>
                  <a:gd name="T14" fmla="*/ 218 w 243"/>
                  <a:gd name="T15" fmla="*/ 47 h 119"/>
                  <a:gd name="T16" fmla="*/ 260 w 243"/>
                  <a:gd name="T17" fmla="*/ 23 h 119"/>
                  <a:gd name="T18" fmla="*/ 308 w 243"/>
                  <a:gd name="T19" fmla="*/ 3 h 119"/>
                  <a:gd name="T20" fmla="*/ 356 w 243"/>
                  <a:gd name="T21" fmla="*/ 1 h 119"/>
                  <a:gd name="T22" fmla="*/ 401 w 243"/>
                  <a:gd name="T23" fmla="*/ 1 h 119"/>
                  <a:gd name="T24" fmla="*/ 448 w 243"/>
                  <a:gd name="T25" fmla="*/ 16 h 119"/>
                  <a:gd name="T26" fmla="*/ 495 w 243"/>
                  <a:gd name="T27" fmla="*/ 42 h 119"/>
                  <a:gd name="T28" fmla="*/ 541 w 243"/>
                  <a:gd name="T29" fmla="*/ 69 h 119"/>
                  <a:gd name="T30" fmla="*/ 585 w 243"/>
                  <a:gd name="T31" fmla="*/ 105 h 119"/>
                  <a:gd name="T32" fmla="*/ 629 w 243"/>
                  <a:gd name="T33" fmla="*/ 145 h 119"/>
                  <a:gd name="T34" fmla="*/ 660 w 243"/>
                  <a:gd name="T35" fmla="*/ 182 h 119"/>
                  <a:gd name="T36" fmla="*/ 689 w 243"/>
                  <a:gd name="T37" fmla="*/ 225 h 119"/>
                  <a:gd name="T38" fmla="*/ 704 w 243"/>
                  <a:gd name="T39" fmla="*/ 252 h 119"/>
                  <a:gd name="T40" fmla="*/ 715 w 243"/>
                  <a:gd name="T41" fmla="*/ 288 h 119"/>
                  <a:gd name="T42" fmla="*/ 675 w 243"/>
                  <a:gd name="T43" fmla="*/ 303 h 119"/>
                  <a:gd name="T44" fmla="*/ 638 w 243"/>
                  <a:gd name="T45" fmla="*/ 320 h 119"/>
                  <a:gd name="T46" fmla="*/ 581 w 243"/>
                  <a:gd name="T47" fmla="*/ 321 h 119"/>
                  <a:gd name="T48" fmla="*/ 547 w 243"/>
                  <a:gd name="T49" fmla="*/ 329 h 119"/>
                  <a:gd name="T50" fmla="*/ 516 w 243"/>
                  <a:gd name="T51" fmla="*/ 330 h 119"/>
                  <a:gd name="T52" fmla="*/ 490 w 243"/>
                  <a:gd name="T53" fmla="*/ 332 h 119"/>
                  <a:gd name="T54" fmla="*/ 458 w 243"/>
                  <a:gd name="T55" fmla="*/ 332 h 119"/>
                  <a:gd name="T56" fmla="*/ 426 w 243"/>
                  <a:gd name="T57" fmla="*/ 342 h 119"/>
                  <a:gd name="T58" fmla="*/ 401 w 243"/>
                  <a:gd name="T59" fmla="*/ 342 h 119"/>
                  <a:gd name="T60" fmla="*/ 370 w 243"/>
                  <a:gd name="T61" fmla="*/ 343 h 119"/>
                  <a:gd name="T62" fmla="*/ 326 w 243"/>
                  <a:gd name="T63" fmla="*/ 346 h 119"/>
                  <a:gd name="T64" fmla="*/ 288 w 243"/>
                  <a:gd name="T65" fmla="*/ 346 h 119"/>
                  <a:gd name="T66" fmla="*/ 260 w 243"/>
                  <a:gd name="T67" fmla="*/ 346 h 119"/>
                  <a:gd name="T68" fmla="*/ 231 w 243"/>
                  <a:gd name="T69" fmla="*/ 343 h 119"/>
                  <a:gd name="T70" fmla="*/ 189 w 243"/>
                  <a:gd name="T71" fmla="*/ 332 h 119"/>
                  <a:gd name="T72" fmla="*/ 160 w 243"/>
                  <a:gd name="T73" fmla="*/ 330 h 119"/>
                  <a:gd name="T74" fmla="*/ 125 w 243"/>
                  <a:gd name="T75" fmla="*/ 329 h 119"/>
                  <a:gd name="T76" fmla="*/ 90 w 243"/>
                  <a:gd name="T77" fmla="*/ 324 h 119"/>
                  <a:gd name="T78" fmla="*/ 60 w 243"/>
                  <a:gd name="T79" fmla="*/ 321 h 119"/>
                  <a:gd name="T80" fmla="*/ 33 w 243"/>
                  <a:gd name="T81" fmla="*/ 320 h 119"/>
                  <a:gd name="T82" fmla="*/ 0 w 243"/>
                  <a:gd name="T83" fmla="*/ 310 h 1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3"/>
                  <a:gd name="T127" fmla="*/ 0 h 119"/>
                  <a:gd name="T128" fmla="*/ 243 w 243"/>
                  <a:gd name="T129" fmla="*/ 119 h 1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3" h="119">
                    <a:moveTo>
                      <a:pt x="0" y="107"/>
                    </a:moveTo>
                    <a:lnTo>
                      <a:pt x="0" y="103"/>
                    </a:lnTo>
                    <a:lnTo>
                      <a:pt x="0" y="101"/>
                    </a:lnTo>
                    <a:lnTo>
                      <a:pt x="2" y="97"/>
                    </a:lnTo>
                    <a:lnTo>
                      <a:pt x="4" y="94"/>
                    </a:lnTo>
                    <a:lnTo>
                      <a:pt x="6" y="89"/>
                    </a:lnTo>
                    <a:lnTo>
                      <a:pt x="7" y="85"/>
                    </a:lnTo>
                    <a:lnTo>
                      <a:pt x="10" y="81"/>
                    </a:lnTo>
                    <a:lnTo>
                      <a:pt x="12" y="78"/>
                    </a:lnTo>
                    <a:lnTo>
                      <a:pt x="15" y="72"/>
                    </a:lnTo>
                    <a:lnTo>
                      <a:pt x="18" y="68"/>
                    </a:lnTo>
                    <a:lnTo>
                      <a:pt x="22" y="63"/>
                    </a:lnTo>
                    <a:lnTo>
                      <a:pt x="26" y="60"/>
                    </a:lnTo>
                    <a:lnTo>
                      <a:pt x="28" y="55"/>
                    </a:lnTo>
                    <a:lnTo>
                      <a:pt x="32" y="51"/>
                    </a:lnTo>
                    <a:lnTo>
                      <a:pt x="36" y="47"/>
                    </a:lnTo>
                    <a:lnTo>
                      <a:pt x="42" y="43"/>
                    </a:lnTo>
                    <a:lnTo>
                      <a:pt x="46" y="39"/>
                    </a:lnTo>
                    <a:lnTo>
                      <a:pt x="50" y="35"/>
                    </a:lnTo>
                    <a:lnTo>
                      <a:pt x="54" y="31"/>
                    </a:lnTo>
                    <a:lnTo>
                      <a:pt x="59" y="27"/>
                    </a:lnTo>
                    <a:lnTo>
                      <a:pt x="63" y="24"/>
                    </a:lnTo>
                    <a:lnTo>
                      <a:pt x="69" y="20"/>
                    </a:lnTo>
                    <a:lnTo>
                      <a:pt x="74" y="16"/>
                    </a:lnTo>
                    <a:lnTo>
                      <a:pt x="79" y="15"/>
                    </a:lnTo>
                    <a:lnTo>
                      <a:pt x="83" y="11"/>
                    </a:lnTo>
                    <a:lnTo>
                      <a:pt x="89" y="8"/>
                    </a:lnTo>
                    <a:lnTo>
                      <a:pt x="94" y="7"/>
                    </a:lnTo>
                    <a:lnTo>
                      <a:pt x="99" y="5"/>
                    </a:lnTo>
                    <a:lnTo>
                      <a:pt x="105" y="3"/>
                    </a:lnTo>
                    <a:lnTo>
                      <a:pt x="110" y="1"/>
                    </a:lnTo>
                    <a:lnTo>
                      <a:pt x="116" y="1"/>
                    </a:lnTo>
                    <a:lnTo>
                      <a:pt x="121" y="1"/>
                    </a:lnTo>
                    <a:lnTo>
                      <a:pt x="125" y="0"/>
                    </a:lnTo>
                    <a:lnTo>
                      <a:pt x="130" y="0"/>
                    </a:lnTo>
                    <a:lnTo>
                      <a:pt x="136" y="1"/>
                    </a:lnTo>
                    <a:lnTo>
                      <a:pt x="141" y="3"/>
                    </a:lnTo>
                    <a:lnTo>
                      <a:pt x="146" y="4"/>
                    </a:lnTo>
                    <a:lnTo>
                      <a:pt x="152" y="5"/>
                    </a:lnTo>
                    <a:lnTo>
                      <a:pt x="157" y="8"/>
                    </a:lnTo>
                    <a:lnTo>
                      <a:pt x="163" y="11"/>
                    </a:lnTo>
                    <a:lnTo>
                      <a:pt x="168" y="14"/>
                    </a:lnTo>
                    <a:lnTo>
                      <a:pt x="173" y="18"/>
                    </a:lnTo>
                    <a:lnTo>
                      <a:pt x="179" y="22"/>
                    </a:lnTo>
                    <a:lnTo>
                      <a:pt x="184" y="24"/>
                    </a:lnTo>
                    <a:lnTo>
                      <a:pt x="188" y="28"/>
                    </a:lnTo>
                    <a:lnTo>
                      <a:pt x="193" y="32"/>
                    </a:lnTo>
                    <a:lnTo>
                      <a:pt x="199" y="36"/>
                    </a:lnTo>
                    <a:lnTo>
                      <a:pt x="204" y="42"/>
                    </a:lnTo>
                    <a:lnTo>
                      <a:pt x="208" y="46"/>
                    </a:lnTo>
                    <a:lnTo>
                      <a:pt x="213" y="51"/>
                    </a:lnTo>
                    <a:lnTo>
                      <a:pt x="217" y="55"/>
                    </a:lnTo>
                    <a:lnTo>
                      <a:pt x="222" y="59"/>
                    </a:lnTo>
                    <a:lnTo>
                      <a:pt x="224" y="63"/>
                    </a:lnTo>
                    <a:lnTo>
                      <a:pt x="228" y="67"/>
                    </a:lnTo>
                    <a:lnTo>
                      <a:pt x="231" y="72"/>
                    </a:lnTo>
                    <a:lnTo>
                      <a:pt x="234" y="77"/>
                    </a:lnTo>
                    <a:lnTo>
                      <a:pt x="236" y="79"/>
                    </a:lnTo>
                    <a:lnTo>
                      <a:pt x="239" y="83"/>
                    </a:lnTo>
                    <a:lnTo>
                      <a:pt x="239" y="86"/>
                    </a:lnTo>
                    <a:lnTo>
                      <a:pt x="242" y="90"/>
                    </a:lnTo>
                    <a:lnTo>
                      <a:pt x="243" y="95"/>
                    </a:lnTo>
                    <a:lnTo>
                      <a:pt x="243" y="99"/>
                    </a:lnTo>
                    <a:lnTo>
                      <a:pt x="239" y="101"/>
                    </a:lnTo>
                    <a:lnTo>
                      <a:pt x="234" y="103"/>
                    </a:lnTo>
                    <a:lnTo>
                      <a:pt x="230" y="103"/>
                    </a:lnTo>
                    <a:lnTo>
                      <a:pt x="226" y="106"/>
                    </a:lnTo>
                    <a:lnTo>
                      <a:pt x="220" y="106"/>
                    </a:lnTo>
                    <a:lnTo>
                      <a:pt x="216" y="109"/>
                    </a:lnTo>
                    <a:lnTo>
                      <a:pt x="209" y="109"/>
                    </a:lnTo>
                    <a:lnTo>
                      <a:pt x="204" y="110"/>
                    </a:lnTo>
                    <a:lnTo>
                      <a:pt x="197" y="110"/>
                    </a:lnTo>
                    <a:lnTo>
                      <a:pt x="192" y="111"/>
                    </a:lnTo>
                    <a:lnTo>
                      <a:pt x="188" y="111"/>
                    </a:lnTo>
                    <a:lnTo>
                      <a:pt x="185" y="113"/>
                    </a:lnTo>
                    <a:lnTo>
                      <a:pt x="183" y="113"/>
                    </a:lnTo>
                    <a:lnTo>
                      <a:pt x="179" y="114"/>
                    </a:lnTo>
                    <a:lnTo>
                      <a:pt x="176" y="114"/>
                    </a:lnTo>
                    <a:lnTo>
                      <a:pt x="172" y="114"/>
                    </a:lnTo>
                    <a:lnTo>
                      <a:pt x="169" y="114"/>
                    </a:lnTo>
                    <a:lnTo>
                      <a:pt x="167" y="115"/>
                    </a:lnTo>
                    <a:lnTo>
                      <a:pt x="163" y="115"/>
                    </a:lnTo>
                    <a:lnTo>
                      <a:pt x="158" y="115"/>
                    </a:lnTo>
                    <a:lnTo>
                      <a:pt x="156" y="115"/>
                    </a:lnTo>
                    <a:lnTo>
                      <a:pt x="152" y="115"/>
                    </a:lnTo>
                    <a:lnTo>
                      <a:pt x="149" y="115"/>
                    </a:lnTo>
                    <a:lnTo>
                      <a:pt x="145" y="117"/>
                    </a:lnTo>
                    <a:lnTo>
                      <a:pt x="142" y="117"/>
                    </a:lnTo>
                    <a:lnTo>
                      <a:pt x="140" y="117"/>
                    </a:lnTo>
                    <a:lnTo>
                      <a:pt x="136" y="117"/>
                    </a:lnTo>
                    <a:lnTo>
                      <a:pt x="132" y="117"/>
                    </a:lnTo>
                    <a:lnTo>
                      <a:pt x="129" y="117"/>
                    </a:lnTo>
                    <a:lnTo>
                      <a:pt x="126" y="118"/>
                    </a:lnTo>
                    <a:lnTo>
                      <a:pt x="121" y="118"/>
                    </a:lnTo>
                    <a:lnTo>
                      <a:pt x="116" y="119"/>
                    </a:lnTo>
                    <a:lnTo>
                      <a:pt x="110" y="119"/>
                    </a:lnTo>
                    <a:lnTo>
                      <a:pt x="106" y="119"/>
                    </a:lnTo>
                    <a:lnTo>
                      <a:pt x="101" y="119"/>
                    </a:lnTo>
                    <a:lnTo>
                      <a:pt x="97" y="119"/>
                    </a:lnTo>
                    <a:lnTo>
                      <a:pt x="94" y="119"/>
                    </a:lnTo>
                    <a:lnTo>
                      <a:pt x="91" y="119"/>
                    </a:lnTo>
                    <a:lnTo>
                      <a:pt x="89" y="119"/>
                    </a:lnTo>
                    <a:lnTo>
                      <a:pt x="87" y="119"/>
                    </a:lnTo>
                    <a:lnTo>
                      <a:pt x="85" y="118"/>
                    </a:lnTo>
                    <a:lnTo>
                      <a:pt x="79" y="118"/>
                    </a:lnTo>
                    <a:lnTo>
                      <a:pt x="74" y="117"/>
                    </a:lnTo>
                    <a:lnTo>
                      <a:pt x="69" y="117"/>
                    </a:lnTo>
                    <a:lnTo>
                      <a:pt x="65" y="115"/>
                    </a:lnTo>
                    <a:lnTo>
                      <a:pt x="61" y="115"/>
                    </a:lnTo>
                    <a:lnTo>
                      <a:pt x="57" y="114"/>
                    </a:lnTo>
                    <a:lnTo>
                      <a:pt x="54" y="114"/>
                    </a:lnTo>
                    <a:lnTo>
                      <a:pt x="50" y="114"/>
                    </a:lnTo>
                    <a:lnTo>
                      <a:pt x="46" y="113"/>
                    </a:lnTo>
                    <a:lnTo>
                      <a:pt x="42" y="113"/>
                    </a:lnTo>
                    <a:lnTo>
                      <a:pt x="39" y="113"/>
                    </a:lnTo>
                    <a:lnTo>
                      <a:pt x="35" y="111"/>
                    </a:lnTo>
                    <a:lnTo>
                      <a:pt x="31" y="111"/>
                    </a:lnTo>
                    <a:lnTo>
                      <a:pt x="27" y="110"/>
                    </a:lnTo>
                    <a:lnTo>
                      <a:pt x="24" y="110"/>
                    </a:lnTo>
                    <a:lnTo>
                      <a:pt x="20" y="110"/>
                    </a:lnTo>
                    <a:lnTo>
                      <a:pt x="16" y="109"/>
                    </a:lnTo>
                    <a:lnTo>
                      <a:pt x="14" y="109"/>
                    </a:lnTo>
                    <a:lnTo>
                      <a:pt x="11" y="109"/>
                    </a:lnTo>
                    <a:lnTo>
                      <a:pt x="6" y="109"/>
                    </a:lnTo>
                    <a:lnTo>
                      <a:pt x="3" y="107"/>
                    </a:lnTo>
                    <a:lnTo>
                      <a:pt x="0" y="107"/>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33" name="Freeform 82">
                <a:extLst>
                  <a:ext uri="{FF2B5EF4-FFF2-40B4-BE49-F238E27FC236}">
                    <a16:creationId xmlns:a16="http://schemas.microsoft.com/office/drawing/2014/main" id="{6060D230-2DD9-4BF4-89B1-120A9B55186D}"/>
                  </a:ext>
                </a:extLst>
              </p:cNvPr>
              <p:cNvSpPr>
                <a:spLocks/>
              </p:cNvSpPr>
              <p:nvPr/>
            </p:nvSpPr>
            <p:spPr bwMode="auto">
              <a:xfrm>
                <a:off x="3291" y="1593"/>
                <a:ext cx="165" cy="106"/>
              </a:xfrm>
              <a:custGeom>
                <a:avLst/>
                <a:gdLst>
                  <a:gd name="T0" fmla="*/ 0 w 139"/>
                  <a:gd name="T1" fmla="*/ 277 h 90"/>
                  <a:gd name="T2" fmla="*/ 16 w 139"/>
                  <a:gd name="T3" fmla="*/ 277 h 90"/>
                  <a:gd name="T4" fmla="*/ 37 w 139"/>
                  <a:gd name="T5" fmla="*/ 277 h 90"/>
                  <a:gd name="T6" fmla="*/ 60 w 139"/>
                  <a:gd name="T7" fmla="*/ 277 h 90"/>
                  <a:gd name="T8" fmla="*/ 89 w 139"/>
                  <a:gd name="T9" fmla="*/ 271 h 90"/>
                  <a:gd name="T10" fmla="*/ 124 w 139"/>
                  <a:gd name="T11" fmla="*/ 271 h 90"/>
                  <a:gd name="T12" fmla="*/ 159 w 139"/>
                  <a:gd name="T13" fmla="*/ 271 h 90"/>
                  <a:gd name="T14" fmla="*/ 193 w 139"/>
                  <a:gd name="T15" fmla="*/ 271 h 90"/>
                  <a:gd name="T16" fmla="*/ 229 w 139"/>
                  <a:gd name="T17" fmla="*/ 270 h 90"/>
                  <a:gd name="T18" fmla="*/ 272 w 139"/>
                  <a:gd name="T19" fmla="*/ 270 h 90"/>
                  <a:gd name="T20" fmla="*/ 304 w 139"/>
                  <a:gd name="T21" fmla="*/ 263 h 90"/>
                  <a:gd name="T22" fmla="*/ 337 w 139"/>
                  <a:gd name="T23" fmla="*/ 263 h 90"/>
                  <a:gd name="T24" fmla="*/ 366 w 139"/>
                  <a:gd name="T25" fmla="*/ 256 h 90"/>
                  <a:gd name="T26" fmla="*/ 387 w 139"/>
                  <a:gd name="T27" fmla="*/ 250 h 90"/>
                  <a:gd name="T28" fmla="*/ 413 w 139"/>
                  <a:gd name="T29" fmla="*/ 238 h 90"/>
                  <a:gd name="T30" fmla="*/ 413 w 139"/>
                  <a:gd name="T31" fmla="*/ 220 h 90"/>
                  <a:gd name="T32" fmla="*/ 415 w 139"/>
                  <a:gd name="T33" fmla="*/ 186 h 90"/>
                  <a:gd name="T34" fmla="*/ 413 w 139"/>
                  <a:gd name="T35" fmla="*/ 151 h 90"/>
                  <a:gd name="T36" fmla="*/ 411 w 139"/>
                  <a:gd name="T37" fmla="*/ 122 h 90"/>
                  <a:gd name="T38" fmla="*/ 401 w 139"/>
                  <a:gd name="T39" fmla="*/ 85 h 90"/>
                  <a:gd name="T40" fmla="*/ 392 w 139"/>
                  <a:gd name="T41" fmla="*/ 48 h 90"/>
                  <a:gd name="T42" fmla="*/ 381 w 139"/>
                  <a:gd name="T43" fmla="*/ 23 h 90"/>
                  <a:gd name="T44" fmla="*/ 366 w 139"/>
                  <a:gd name="T45" fmla="*/ 14 h 90"/>
                  <a:gd name="T46" fmla="*/ 337 w 139"/>
                  <a:gd name="T47" fmla="*/ 0 h 90"/>
                  <a:gd name="T48" fmla="*/ 322 w 139"/>
                  <a:gd name="T49" fmla="*/ 0 h 90"/>
                  <a:gd name="T50" fmla="*/ 289 w 139"/>
                  <a:gd name="T51" fmla="*/ 0 h 90"/>
                  <a:gd name="T52" fmla="*/ 259 w 139"/>
                  <a:gd name="T53" fmla="*/ 0 h 90"/>
                  <a:gd name="T54" fmla="*/ 229 w 139"/>
                  <a:gd name="T55" fmla="*/ 0 h 90"/>
                  <a:gd name="T56" fmla="*/ 201 w 139"/>
                  <a:gd name="T57" fmla="*/ 0 h 90"/>
                  <a:gd name="T58" fmla="*/ 166 w 139"/>
                  <a:gd name="T59" fmla="*/ 0 h 90"/>
                  <a:gd name="T60" fmla="*/ 138 w 139"/>
                  <a:gd name="T61" fmla="*/ 0 h 90"/>
                  <a:gd name="T62" fmla="*/ 110 w 139"/>
                  <a:gd name="T63" fmla="*/ 0 h 90"/>
                  <a:gd name="T64" fmla="*/ 76 w 139"/>
                  <a:gd name="T65" fmla="*/ 1 h 90"/>
                  <a:gd name="T66" fmla="*/ 49 w 139"/>
                  <a:gd name="T67" fmla="*/ 1 h 90"/>
                  <a:gd name="T68" fmla="*/ 29 w 139"/>
                  <a:gd name="T69" fmla="*/ 2 h 90"/>
                  <a:gd name="T70" fmla="*/ 16 w 139"/>
                  <a:gd name="T71" fmla="*/ 2 h 90"/>
                  <a:gd name="T72" fmla="*/ 0 w 139"/>
                  <a:gd name="T73" fmla="*/ 14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9"/>
                  <a:gd name="T112" fmla="*/ 0 h 90"/>
                  <a:gd name="T113" fmla="*/ 139 w 139"/>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9" h="90">
                    <a:moveTo>
                      <a:pt x="0" y="4"/>
                    </a:moveTo>
                    <a:lnTo>
                      <a:pt x="0" y="90"/>
                    </a:lnTo>
                    <a:lnTo>
                      <a:pt x="1" y="90"/>
                    </a:lnTo>
                    <a:lnTo>
                      <a:pt x="5" y="90"/>
                    </a:lnTo>
                    <a:lnTo>
                      <a:pt x="8" y="90"/>
                    </a:lnTo>
                    <a:lnTo>
                      <a:pt x="12" y="90"/>
                    </a:lnTo>
                    <a:lnTo>
                      <a:pt x="16" y="90"/>
                    </a:lnTo>
                    <a:lnTo>
                      <a:pt x="20" y="90"/>
                    </a:lnTo>
                    <a:lnTo>
                      <a:pt x="25" y="88"/>
                    </a:lnTo>
                    <a:lnTo>
                      <a:pt x="30" y="88"/>
                    </a:lnTo>
                    <a:lnTo>
                      <a:pt x="36" y="88"/>
                    </a:lnTo>
                    <a:lnTo>
                      <a:pt x="41" y="88"/>
                    </a:lnTo>
                    <a:lnTo>
                      <a:pt x="47" y="88"/>
                    </a:lnTo>
                    <a:lnTo>
                      <a:pt x="53" y="88"/>
                    </a:lnTo>
                    <a:lnTo>
                      <a:pt x="60" y="88"/>
                    </a:lnTo>
                    <a:lnTo>
                      <a:pt x="65" y="88"/>
                    </a:lnTo>
                    <a:lnTo>
                      <a:pt x="72" y="88"/>
                    </a:lnTo>
                    <a:lnTo>
                      <a:pt x="77" y="87"/>
                    </a:lnTo>
                    <a:lnTo>
                      <a:pt x="84" y="87"/>
                    </a:lnTo>
                    <a:lnTo>
                      <a:pt x="91" y="87"/>
                    </a:lnTo>
                    <a:lnTo>
                      <a:pt x="96" y="87"/>
                    </a:lnTo>
                    <a:lnTo>
                      <a:pt x="102" y="85"/>
                    </a:lnTo>
                    <a:lnTo>
                      <a:pt x="107" y="85"/>
                    </a:lnTo>
                    <a:lnTo>
                      <a:pt x="112" y="85"/>
                    </a:lnTo>
                    <a:lnTo>
                      <a:pt x="116" y="84"/>
                    </a:lnTo>
                    <a:lnTo>
                      <a:pt x="122" y="83"/>
                    </a:lnTo>
                    <a:lnTo>
                      <a:pt x="126" y="81"/>
                    </a:lnTo>
                    <a:lnTo>
                      <a:pt x="130" y="81"/>
                    </a:lnTo>
                    <a:lnTo>
                      <a:pt x="134" y="80"/>
                    </a:lnTo>
                    <a:lnTo>
                      <a:pt x="138" y="77"/>
                    </a:lnTo>
                    <a:lnTo>
                      <a:pt x="138" y="75"/>
                    </a:lnTo>
                    <a:lnTo>
                      <a:pt x="138" y="71"/>
                    </a:lnTo>
                    <a:lnTo>
                      <a:pt x="138" y="65"/>
                    </a:lnTo>
                    <a:lnTo>
                      <a:pt x="139" y="61"/>
                    </a:lnTo>
                    <a:lnTo>
                      <a:pt x="138" y="56"/>
                    </a:lnTo>
                    <a:lnTo>
                      <a:pt x="138" y="49"/>
                    </a:lnTo>
                    <a:lnTo>
                      <a:pt x="136" y="44"/>
                    </a:lnTo>
                    <a:lnTo>
                      <a:pt x="136" y="39"/>
                    </a:lnTo>
                    <a:lnTo>
                      <a:pt x="135" y="32"/>
                    </a:lnTo>
                    <a:lnTo>
                      <a:pt x="134" y="27"/>
                    </a:lnTo>
                    <a:lnTo>
                      <a:pt x="131" y="21"/>
                    </a:lnTo>
                    <a:lnTo>
                      <a:pt x="131" y="16"/>
                    </a:lnTo>
                    <a:lnTo>
                      <a:pt x="128" y="10"/>
                    </a:lnTo>
                    <a:lnTo>
                      <a:pt x="127" y="8"/>
                    </a:lnTo>
                    <a:lnTo>
                      <a:pt x="124" y="4"/>
                    </a:lnTo>
                    <a:lnTo>
                      <a:pt x="122" y="4"/>
                    </a:lnTo>
                    <a:lnTo>
                      <a:pt x="118" y="1"/>
                    </a:lnTo>
                    <a:lnTo>
                      <a:pt x="112" y="0"/>
                    </a:lnTo>
                    <a:lnTo>
                      <a:pt x="110" y="0"/>
                    </a:lnTo>
                    <a:lnTo>
                      <a:pt x="106" y="0"/>
                    </a:lnTo>
                    <a:lnTo>
                      <a:pt x="102" y="0"/>
                    </a:lnTo>
                    <a:lnTo>
                      <a:pt x="97" y="0"/>
                    </a:lnTo>
                    <a:lnTo>
                      <a:pt x="92" y="0"/>
                    </a:lnTo>
                    <a:lnTo>
                      <a:pt x="87" y="0"/>
                    </a:lnTo>
                    <a:lnTo>
                      <a:pt x="83" y="0"/>
                    </a:lnTo>
                    <a:lnTo>
                      <a:pt x="77" y="0"/>
                    </a:lnTo>
                    <a:lnTo>
                      <a:pt x="72" y="0"/>
                    </a:lnTo>
                    <a:lnTo>
                      <a:pt x="67" y="0"/>
                    </a:lnTo>
                    <a:lnTo>
                      <a:pt x="61" y="0"/>
                    </a:lnTo>
                    <a:lnTo>
                      <a:pt x="56" y="0"/>
                    </a:lnTo>
                    <a:lnTo>
                      <a:pt x="51" y="0"/>
                    </a:lnTo>
                    <a:lnTo>
                      <a:pt x="45" y="0"/>
                    </a:lnTo>
                    <a:lnTo>
                      <a:pt x="40" y="0"/>
                    </a:lnTo>
                    <a:lnTo>
                      <a:pt x="36" y="0"/>
                    </a:lnTo>
                    <a:lnTo>
                      <a:pt x="30" y="0"/>
                    </a:lnTo>
                    <a:lnTo>
                      <a:pt x="25" y="1"/>
                    </a:lnTo>
                    <a:lnTo>
                      <a:pt x="21" y="1"/>
                    </a:lnTo>
                    <a:lnTo>
                      <a:pt x="17" y="1"/>
                    </a:lnTo>
                    <a:lnTo>
                      <a:pt x="13" y="1"/>
                    </a:lnTo>
                    <a:lnTo>
                      <a:pt x="10" y="2"/>
                    </a:lnTo>
                    <a:lnTo>
                      <a:pt x="6" y="2"/>
                    </a:lnTo>
                    <a:lnTo>
                      <a:pt x="5" y="2"/>
                    </a:lnTo>
                    <a:lnTo>
                      <a:pt x="1" y="2"/>
                    </a:lnTo>
                    <a:lnTo>
                      <a:pt x="0" y="4"/>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34" name="Freeform 83">
                <a:extLst>
                  <a:ext uri="{FF2B5EF4-FFF2-40B4-BE49-F238E27FC236}">
                    <a16:creationId xmlns:a16="http://schemas.microsoft.com/office/drawing/2014/main" id="{EA4ABCF5-B371-488E-9813-21FE9D540324}"/>
                  </a:ext>
                </a:extLst>
              </p:cNvPr>
              <p:cNvSpPr>
                <a:spLocks/>
              </p:cNvSpPr>
              <p:nvPr/>
            </p:nvSpPr>
            <p:spPr bwMode="auto">
              <a:xfrm>
                <a:off x="3161" y="1102"/>
                <a:ext cx="366" cy="521"/>
              </a:xfrm>
              <a:custGeom>
                <a:avLst/>
                <a:gdLst>
                  <a:gd name="T0" fmla="*/ 489 w 319"/>
                  <a:gd name="T1" fmla="*/ 2 h 458"/>
                  <a:gd name="T2" fmla="*/ 556 w 319"/>
                  <a:gd name="T3" fmla="*/ 2 h 458"/>
                  <a:gd name="T4" fmla="*/ 608 w 319"/>
                  <a:gd name="T5" fmla="*/ 3 h 458"/>
                  <a:gd name="T6" fmla="*/ 664 w 319"/>
                  <a:gd name="T7" fmla="*/ 23 h 458"/>
                  <a:gd name="T8" fmla="*/ 708 w 319"/>
                  <a:gd name="T9" fmla="*/ 42 h 458"/>
                  <a:gd name="T10" fmla="*/ 766 w 319"/>
                  <a:gd name="T11" fmla="*/ 78 h 458"/>
                  <a:gd name="T12" fmla="*/ 816 w 319"/>
                  <a:gd name="T13" fmla="*/ 142 h 458"/>
                  <a:gd name="T14" fmla="*/ 853 w 319"/>
                  <a:gd name="T15" fmla="*/ 213 h 458"/>
                  <a:gd name="T16" fmla="*/ 871 w 319"/>
                  <a:gd name="T17" fmla="*/ 261 h 458"/>
                  <a:gd name="T18" fmla="*/ 883 w 319"/>
                  <a:gd name="T19" fmla="*/ 303 h 458"/>
                  <a:gd name="T20" fmla="*/ 885 w 319"/>
                  <a:gd name="T21" fmla="*/ 342 h 458"/>
                  <a:gd name="T22" fmla="*/ 896 w 319"/>
                  <a:gd name="T23" fmla="*/ 385 h 458"/>
                  <a:gd name="T24" fmla="*/ 907 w 319"/>
                  <a:gd name="T25" fmla="*/ 422 h 458"/>
                  <a:gd name="T26" fmla="*/ 920 w 319"/>
                  <a:gd name="T27" fmla="*/ 470 h 458"/>
                  <a:gd name="T28" fmla="*/ 923 w 319"/>
                  <a:gd name="T29" fmla="*/ 510 h 458"/>
                  <a:gd name="T30" fmla="*/ 930 w 319"/>
                  <a:gd name="T31" fmla="*/ 555 h 458"/>
                  <a:gd name="T32" fmla="*/ 936 w 319"/>
                  <a:gd name="T33" fmla="*/ 608 h 458"/>
                  <a:gd name="T34" fmla="*/ 942 w 319"/>
                  <a:gd name="T35" fmla="*/ 662 h 458"/>
                  <a:gd name="T36" fmla="*/ 943 w 319"/>
                  <a:gd name="T37" fmla="*/ 713 h 458"/>
                  <a:gd name="T38" fmla="*/ 943 w 319"/>
                  <a:gd name="T39" fmla="*/ 765 h 458"/>
                  <a:gd name="T40" fmla="*/ 946 w 319"/>
                  <a:gd name="T41" fmla="*/ 824 h 458"/>
                  <a:gd name="T42" fmla="*/ 946 w 319"/>
                  <a:gd name="T43" fmla="*/ 875 h 458"/>
                  <a:gd name="T44" fmla="*/ 946 w 319"/>
                  <a:gd name="T45" fmla="*/ 922 h 458"/>
                  <a:gd name="T46" fmla="*/ 943 w 319"/>
                  <a:gd name="T47" fmla="*/ 967 h 458"/>
                  <a:gd name="T48" fmla="*/ 943 w 319"/>
                  <a:gd name="T49" fmla="*/ 1014 h 458"/>
                  <a:gd name="T50" fmla="*/ 936 w 319"/>
                  <a:gd name="T51" fmla="*/ 1080 h 458"/>
                  <a:gd name="T52" fmla="*/ 923 w 319"/>
                  <a:gd name="T53" fmla="*/ 1130 h 458"/>
                  <a:gd name="T54" fmla="*/ 884 w 319"/>
                  <a:gd name="T55" fmla="*/ 1185 h 458"/>
                  <a:gd name="T56" fmla="*/ 836 w 319"/>
                  <a:gd name="T57" fmla="*/ 1231 h 458"/>
                  <a:gd name="T58" fmla="*/ 799 w 319"/>
                  <a:gd name="T59" fmla="*/ 1264 h 458"/>
                  <a:gd name="T60" fmla="*/ 757 w 319"/>
                  <a:gd name="T61" fmla="*/ 1290 h 458"/>
                  <a:gd name="T62" fmla="*/ 702 w 319"/>
                  <a:gd name="T63" fmla="*/ 1324 h 458"/>
                  <a:gd name="T64" fmla="*/ 674 w 319"/>
                  <a:gd name="T65" fmla="*/ 1335 h 458"/>
                  <a:gd name="T66" fmla="*/ 641 w 319"/>
                  <a:gd name="T67" fmla="*/ 1335 h 458"/>
                  <a:gd name="T68" fmla="*/ 594 w 319"/>
                  <a:gd name="T69" fmla="*/ 1335 h 458"/>
                  <a:gd name="T70" fmla="*/ 529 w 319"/>
                  <a:gd name="T71" fmla="*/ 1335 h 458"/>
                  <a:gd name="T72" fmla="*/ 467 w 319"/>
                  <a:gd name="T73" fmla="*/ 1335 h 458"/>
                  <a:gd name="T74" fmla="*/ 406 w 319"/>
                  <a:gd name="T75" fmla="*/ 1335 h 458"/>
                  <a:gd name="T76" fmla="*/ 355 w 319"/>
                  <a:gd name="T77" fmla="*/ 1327 h 458"/>
                  <a:gd name="T78" fmla="*/ 310 w 319"/>
                  <a:gd name="T79" fmla="*/ 1313 h 458"/>
                  <a:gd name="T80" fmla="*/ 273 w 319"/>
                  <a:gd name="T81" fmla="*/ 1275 h 458"/>
                  <a:gd name="T82" fmla="*/ 228 w 319"/>
                  <a:gd name="T83" fmla="*/ 1231 h 458"/>
                  <a:gd name="T84" fmla="*/ 181 w 319"/>
                  <a:gd name="T85" fmla="*/ 1175 h 458"/>
                  <a:gd name="T86" fmla="*/ 128 w 319"/>
                  <a:gd name="T87" fmla="*/ 1114 h 458"/>
                  <a:gd name="T88" fmla="*/ 86 w 319"/>
                  <a:gd name="T89" fmla="*/ 1046 h 458"/>
                  <a:gd name="T90" fmla="*/ 43 w 319"/>
                  <a:gd name="T91" fmla="*/ 980 h 458"/>
                  <a:gd name="T92" fmla="*/ 18 w 319"/>
                  <a:gd name="T93" fmla="*/ 919 h 458"/>
                  <a:gd name="T94" fmla="*/ 3 w 319"/>
                  <a:gd name="T95" fmla="*/ 875 h 458"/>
                  <a:gd name="T96" fmla="*/ 0 w 319"/>
                  <a:gd name="T97" fmla="*/ 833 h 458"/>
                  <a:gd name="T98" fmla="*/ 0 w 319"/>
                  <a:gd name="T99" fmla="*/ 779 h 458"/>
                  <a:gd name="T100" fmla="*/ 0 w 319"/>
                  <a:gd name="T101" fmla="*/ 713 h 458"/>
                  <a:gd name="T102" fmla="*/ 3 w 319"/>
                  <a:gd name="T103" fmla="*/ 648 h 458"/>
                  <a:gd name="T104" fmla="*/ 18 w 319"/>
                  <a:gd name="T105" fmla="*/ 576 h 458"/>
                  <a:gd name="T106" fmla="*/ 33 w 319"/>
                  <a:gd name="T107" fmla="*/ 498 h 458"/>
                  <a:gd name="T108" fmla="*/ 47 w 319"/>
                  <a:gd name="T109" fmla="*/ 422 h 458"/>
                  <a:gd name="T110" fmla="*/ 70 w 319"/>
                  <a:gd name="T111" fmla="*/ 348 h 458"/>
                  <a:gd name="T112" fmla="*/ 102 w 319"/>
                  <a:gd name="T113" fmla="*/ 278 h 458"/>
                  <a:gd name="T114" fmla="*/ 141 w 319"/>
                  <a:gd name="T115" fmla="*/ 213 h 458"/>
                  <a:gd name="T116" fmla="*/ 181 w 319"/>
                  <a:gd name="T117" fmla="*/ 151 h 458"/>
                  <a:gd name="T118" fmla="*/ 228 w 319"/>
                  <a:gd name="T119" fmla="*/ 99 h 458"/>
                  <a:gd name="T120" fmla="*/ 287 w 319"/>
                  <a:gd name="T121" fmla="*/ 54 h 458"/>
                  <a:gd name="T122" fmla="*/ 348 w 319"/>
                  <a:gd name="T123" fmla="*/ 23 h 458"/>
                  <a:gd name="T124" fmla="*/ 415 w 319"/>
                  <a:gd name="T125" fmla="*/ 3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9"/>
                  <a:gd name="T190" fmla="*/ 0 h 458"/>
                  <a:gd name="T191" fmla="*/ 319 w 31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9" h="458">
                    <a:moveTo>
                      <a:pt x="148" y="3"/>
                    </a:moveTo>
                    <a:lnTo>
                      <a:pt x="153" y="2"/>
                    </a:lnTo>
                    <a:lnTo>
                      <a:pt x="159" y="2"/>
                    </a:lnTo>
                    <a:lnTo>
                      <a:pt x="165" y="2"/>
                    </a:lnTo>
                    <a:lnTo>
                      <a:pt x="171" y="2"/>
                    </a:lnTo>
                    <a:lnTo>
                      <a:pt x="176" y="0"/>
                    </a:lnTo>
                    <a:lnTo>
                      <a:pt x="181" y="0"/>
                    </a:lnTo>
                    <a:lnTo>
                      <a:pt x="187" y="2"/>
                    </a:lnTo>
                    <a:lnTo>
                      <a:pt x="192" y="2"/>
                    </a:lnTo>
                    <a:lnTo>
                      <a:pt x="197" y="2"/>
                    </a:lnTo>
                    <a:lnTo>
                      <a:pt x="201" y="3"/>
                    </a:lnTo>
                    <a:lnTo>
                      <a:pt x="205" y="3"/>
                    </a:lnTo>
                    <a:lnTo>
                      <a:pt x="211" y="4"/>
                    </a:lnTo>
                    <a:lnTo>
                      <a:pt x="215" y="6"/>
                    </a:lnTo>
                    <a:lnTo>
                      <a:pt x="219" y="7"/>
                    </a:lnTo>
                    <a:lnTo>
                      <a:pt x="223" y="8"/>
                    </a:lnTo>
                    <a:lnTo>
                      <a:pt x="227" y="10"/>
                    </a:lnTo>
                    <a:lnTo>
                      <a:pt x="230" y="11"/>
                    </a:lnTo>
                    <a:lnTo>
                      <a:pt x="234" y="12"/>
                    </a:lnTo>
                    <a:lnTo>
                      <a:pt x="238" y="14"/>
                    </a:lnTo>
                    <a:lnTo>
                      <a:pt x="240" y="16"/>
                    </a:lnTo>
                    <a:lnTo>
                      <a:pt x="247" y="19"/>
                    </a:lnTo>
                    <a:lnTo>
                      <a:pt x="254" y="23"/>
                    </a:lnTo>
                    <a:lnTo>
                      <a:pt x="258" y="27"/>
                    </a:lnTo>
                    <a:lnTo>
                      <a:pt x="263" y="32"/>
                    </a:lnTo>
                    <a:lnTo>
                      <a:pt x="267" y="38"/>
                    </a:lnTo>
                    <a:lnTo>
                      <a:pt x="273" y="43"/>
                    </a:lnTo>
                    <a:lnTo>
                      <a:pt x="275" y="48"/>
                    </a:lnTo>
                    <a:lnTo>
                      <a:pt x="279" y="54"/>
                    </a:lnTo>
                    <a:lnTo>
                      <a:pt x="282" y="61"/>
                    </a:lnTo>
                    <a:lnTo>
                      <a:pt x="285" y="67"/>
                    </a:lnTo>
                    <a:lnTo>
                      <a:pt x="287" y="73"/>
                    </a:lnTo>
                    <a:lnTo>
                      <a:pt x="290" y="79"/>
                    </a:lnTo>
                    <a:lnTo>
                      <a:pt x="290" y="83"/>
                    </a:lnTo>
                    <a:lnTo>
                      <a:pt x="291" y="86"/>
                    </a:lnTo>
                    <a:lnTo>
                      <a:pt x="293" y="90"/>
                    </a:lnTo>
                    <a:lnTo>
                      <a:pt x="294" y="94"/>
                    </a:lnTo>
                    <a:lnTo>
                      <a:pt x="295" y="97"/>
                    </a:lnTo>
                    <a:lnTo>
                      <a:pt x="295" y="99"/>
                    </a:lnTo>
                    <a:lnTo>
                      <a:pt x="297" y="103"/>
                    </a:lnTo>
                    <a:lnTo>
                      <a:pt x="297" y="106"/>
                    </a:lnTo>
                    <a:lnTo>
                      <a:pt x="298" y="110"/>
                    </a:lnTo>
                    <a:lnTo>
                      <a:pt x="299" y="114"/>
                    </a:lnTo>
                    <a:lnTo>
                      <a:pt x="299" y="117"/>
                    </a:lnTo>
                    <a:lnTo>
                      <a:pt x="301" y="121"/>
                    </a:lnTo>
                    <a:lnTo>
                      <a:pt x="301" y="125"/>
                    </a:lnTo>
                    <a:lnTo>
                      <a:pt x="302" y="128"/>
                    </a:lnTo>
                    <a:lnTo>
                      <a:pt x="302" y="132"/>
                    </a:lnTo>
                    <a:lnTo>
                      <a:pt x="303" y="136"/>
                    </a:lnTo>
                    <a:lnTo>
                      <a:pt x="305" y="138"/>
                    </a:lnTo>
                    <a:lnTo>
                      <a:pt x="306" y="142"/>
                    </a:lnTo>
                    <a:lnTo>
                      <a:pt x="306" y="145"/>
                    </a:lnTo>
                    <a:lnTo>
                      <a:pt x="307" y="149"/>
                    </a:lnTo>
                    <a:lnTo>
                      <a:pt x="307" y="152"/>
                    </a:lnTo>
                    <a:lnTo>
                      <a:pt x="309" y="156"/>
                    </a:lnTo>
                    <a:lnTo>
                      <a:pt x="309" y="160"/>
                    </a:lnTo>
                    <a:lnTo>
                      <a:pt x="310" y="162"/>
                    </a:lnTo>
                    <a:lnTo>
                      <a:pt x="310" y="166"/>
                    </a:lnTo>
                    <a:lnTo>
                      <a:pt x="311" y="170"/>
                    </a:lnTo>
                    <a:lnTo>
                      <a:pt x="311" y="174"/>
                    </a:lnTo>
                    <a:lnTo>
                      <a:pt x="313" y="178"/>
                    </a:lnTo>
                    <a:lnTo>
                      <a:pt x="313" y="182"/>
                    </a:lnTo>
                    <a:lnTo>
                      <a:pt x="313" y="186"/>
                    </a:lnTo>
                    <a:lnTo>
                      <a:pt x="314" y="190"/>
                    </a:lnTo>
                    <a:lnTo>
                      <a:pt x="314" y="196"/>
                    </a:lnTo>
                    <a:lnTo>
                      <a:pt x="314" y="200"/>
                    </a:lnTo>
                    <a:lnTo>
                      <a:pt x="315" y="204"/>
                    </a:lnTo>
                    <a:lnTo>
                      <a:pt x="315" y="208"/>
                    </a:lnTo>
                    <a:lnTo>
                      <a:pt x="317" y="213"/>
                    </a:lnTo>
                    <a:lnTo>
                      <a:pt x="317" y="217"/>
                    </a:lnTo>
                    <a:lnTo>
                      <a:pt x="317" y="223"/>
                    </a:lnTo>
                    <a:lnTo>
                      <a:pt x="317" y="227"/>
                    </a:lnTo>
                    <a:lnTo>
                      <a:pt x="317" y="231"/>
                    </a:lnTo>
                    <a:lnTo>
                      <a:pt x="317" y="235"/>
                    </a:lnTo>
                    <a:lnTo>
                      <a:pt x="318" y="240"/>
                    </a:lnTo>
                    <a:lnTo>
                      <a:pt x="318" y="244"/>
                    </a:lnTo>
                    <a:lnTo>
                      <a:pt x="318" y="249"/>
                    </a:lnTo>
                    <a:lnTo>
                      <a:pt x="318" y="253"/>
                    </a:lnTo>
                    <a:lnTo>
                      <a:pt x="318" y="259"/>
                    </a:lnTo>
                    <a:lnTo>
                      <a:pt x="318" y="263"/>
                    </a:lnTo>
                    <a:lnTo>
                      <a:pt x="319" y="268"/>
                    </a:lnTo>
                    <a:lnTo>
                      <a:pt x="319" y="272"/>
                    </a:lnTo>
                    <a:lnTo>
                      <a:pt x="319" y="276"/>
                    </a:lnTo>
                    <a:lnTo>
                      <a:pt x="319" y="282"/>
                    </a:lnTo>
                    <a:lnTo>
                      <a:pt x="319" y="286"/>
                    </a:lnTo>
                    <a:lnTo>
                      <a:pt x="319" y="290"/>
                    </a:lnTo>
                    <a:lnTo>
                      <a:pt x="319" y="294"/>
                    </a:lnTo>
                    <a:lnTo>
                      <a:pt x="319" y="299"/>
                    </a:lnTo>
                    <a:lnTo>
                      <a:pt x="319" y="303"/>
                    </a:lnTo>
                    <a:lnTo>
                      <a:pt x="319" y="307"/>
                    </a:lnTo>
                    <a:lnTo>
                      <a:pt x="319" y="311"/>
                    </a:lnTo>
                    <a:lnTo>
                      <a:pt x="319" y="315"/>
                    </a:lnTo>
                    <a:lnTo>
                      <a:pt x="319" y="320"/>
                    </a:lnTo>
                    <a:lnTo>
                      <a:pt x="318" y="323"/>
                    </a:lnTo>
                    <a:lnTo>
                      <a:pt x="318" y="327"/>
                    </a:lnTo>
                    <a:lnTo>
                      <a:pt x="318" y="331"/>
                    </a:lnTo>
                    <a:lnTo>
                      <a:pt x="318" y="335"/>
                    </a:lnTo>
                    <a:lnTo>
                      <a:pt x="318" y="339"/>
                    </a:lnTo>
                    <a:lnTo>
                      <a:pt x="318" y="343"/>
                    </a:lnTo>
                    <a:lnTo>
                      <a:pt x="318" y="346"/>
                    </a:lnTo>
                    <a:lnTo>
                      <a:pt x="318" y="351"/>
                    </a:lnTo>
                    <a:lnTo>
                      <a:pt x="317" y="357"/>
                    </a:lnTo>
                    <a:lnTo>
                      <a:pt x="317" y="363"/>
                    </a:lnTo>
                    <a:lnTo>
                      <a:pt x="315" y="369"/>
                    </a:lnTo>
                    <a:lnTo>
                      <a:pt x="314" y="374"/>
                    </a:lnTo>
                    <a:lnTo>
                      <a:pt x="313" y="379"/>
                    </a:lnTo>
                    <a:lnTo>
                      <a:pt x="313" y="383"/>
                    </a:lnTo>
                    <a:lnTo>
                      <a:pt x="311" y="386"/>
                    </a:lnTo>
                    <a:lnTo>
                      <a:pt x="311" y="391"/>
                    </a:lnTo>
                    <a:lnTo>
                      <a:pt x="307" y="395"/>
                    </a:lnTo>
                    <a:lnTo>
                      <a:pt x="303" y="401"/>
                    </a:lnTo>
                    <a:lnTo>
                      <a:pt x="298" y="406"/>
                    </a:lnTo>
                    <a:lnTo>
                      <a:pt x="293" y="413"/>
                    </a:lnTo>
                    <a:lnTo>
                      <a:pt x="289" y="414"/>
                    </a:lnTo>
                    <a:lnTo>
                      <a:pt x="286" y="417"/>
                    </a:lnTo>
                    <a:lnTo>
                      <a:pt x="282" y="421"/>
                    </a:lnTo>
                    <a:lnTo>
                      <a:pt x="279" y="424"/>
                    </a:lnTo>
                    <a:lnTo>
                      <a:pt x="275" y="426"/>
                    </a:lnTo>
                    <a:lnTo>
                      <a:pt x="273" y="429"/>
                    </a:lnTo>
                    <a:lnTo>
                      <a:pt x="269" y="432"/>
                    </a:lnTo>
                    <a:lnTo>
                      <a:pt x="266" y="434"/>
                    </a:lnTo>
                    <a:lnTo>
                      <a:pt x="262" y="436"/>
                    </a:lnTo>
                    <a:lnTo>
                      <a:pt x="259" y="438"/>
                    </a:lnTo>
                    <a:lnTo>
                      <a:pt x="255" y="441"/>
                    </a:lnTo>
                    <a:lnTo>
                      <a:pt x="252" y="444"/>
                    </a:lnTo>
                    <a:lnTo>
                      <a:pt x="246" y="446"/>
                    </a:lnTo>
                    <a:lnTo>
                      <a:pt x="240" y="450"/>
                    </a:lnTo>
                    <a:lnTo>
                      <a:pt x="236" y="453"/>
                    </a:lnTo>
                    <a:lnTo>
                      <a:pt x="232" y="454"/>
                    </a:lnTo>
                    <a:lnTo>
                      <a:pt x="230" y="456"/>
                    </a:lnTo>
                    <a:lnTo>
                      <a:pt x="230" y="457"/>
                    </a:lnTo>
                    <a:lnTo>
                      <a:pt x="228" y="457"/>
                    </a:lnTo>
                    <a:lnTo>
                      <a:pt x="224" y="457"/>
                    </a:lnTo>
                    <a:lnTo>
                      <a:pt x="222" y="457"/>
                    </a:lnTo>
                    <a:lnTo>
                      <a:pt x="219" y="457"/>
                    </a:lnTo>
                    <a:lnTo>
                      <a:pt x="216" y="457"/>
                    </a:lnTo>
                    <a:lnTo>
                      <a:pt x="212" y="457"/>
                    </a:lnTo>
                    <a:lnTo>
                      <a:pt x="208" y="457"/>
                    </a:lnTo>
                    <a:lnTo>
                      <a:pt x="204" y="457"/>
                    </a:lnTo>
                    <a:lnTo>
                      <a:pt x="199" y="457"/>
                    </a:lnTo>
                    <a:lnTo>
                      <a:pt x="195" y="457"/>
                    </a:lnTo>
                    <a:lnTo>
                      <a:pt x="189" y="457"/>
                    </a:lnTo>
                    <a:lnTo>
                      <a:pt x="184" y="457"/>
                    </a:lnTo>
                    <a:lnTo>
                      <a:pt x="179" y="457"/>
                    </a:lnTo>
                    <a:lnTo>
                      <a:pt x="173" y="458"/>
                    </a:lnTo>
                    <a:lnTo>
                      <a:pt x="168" y="457"/>
                    </a:lnTo>
                    <a:lnTo>
                      <a:pt x="163" y="457"/>
                    </a:lnTo>
                    <a:lnTo>
                      <a:pt x="157" y="457"/>
                    </a:lnTo>
                    <a:lnTo>
                      <a:pt x="152" y="457"/>
                    </a:lnTo>
                    <a:lnTo>
                      <a:pt x="146" y="457"/>
                    </a:lnTo>
                    <a:lnTo>
                      <a:pt x="141" y="457"/>
                    </a:lnTo>
                    <a:lnTo>
                      <a:pt x="137" y="457"/>
                    </a:lnTo>
                    <a:lnTo>
                      <a:pt x="133" y="457"/>
                    </a:lnTo>
                    <a:lnTo>
                      <a:pt x="128" y="456"/>
                    </a:lnTo>
                    <a:lnTo>
                      <a:pt x="124" y="456"/>
                    </a:lnTo>
                    <a:lnTo>
                      <a:pt x="120" y="454"/>
                    </a:lnTo>
                    <a:lnTo>
                      <a:pt x="117" y="454"/>
                    </a:lnTo>
                    <a:lnTo>
                      <a:pt x="112" y="453"/>
                    </a:lnTo>
                    <a:lnTo>
                      <a:pt x="108" y="453"/>
                    </a:lnTo>
                    <a:lnTo>
                      <a:pt x="105" y="449"/>
                    </a:lnTo>
                    <a:lnTo>
                      <a:pt x="100" y="445"/>
                    </a:lnTo>
                    <a:lnTo>
                      <a:pt x="97" y="442"/>
                    </a:lnTo>
                    <a:lnTo>
                      <a:pt x="94" y="440"/>
                    </a:lnTo>
                    <a:lnTo>
                      <a:pt x="92" y="437"/>
                    </a:lnTo>
                    <a:lnTo>
                      <a:pt x="87" y="433"/>
                    </a:lnTo>
                    <a:lnTo>
                      <a:pt x="83" y="429"/>
                    </a:lnTo>
                    <a:lnTo>
                      <a:pt x="81" y="425"/>
                    </a:lnTo>
                    <a:lnTo>
                      <a:pt x="77" y="421"/>
                    </a:lnTo>
                    <a:lnTo>
                      <a:pt x="73" y="417"/>
                    </a:lnTo>
                    <a:lnTo>
                      <a:pt x="69" y="413"/>
                    </a:lnTo>
                    <a:lnTo>
                      <a:pt x="65" y="408"/>
                    </a:lnTo>
                    <a:lnTo>
                      <a:pt x="61" y="402"/>
                    </a:lnTo>
                    <a:lnTo>
                      <a:pt x="57" y="398"/>
                    </a:lnTo>
                    <a:lnTo>
                      <a:pt x="53" y="391"/>
                    </a:lnTo>
                    <a:lnTo>
                      <a:pt x="47" y="386"/>
                    </a:lnTo>
                    <a:lnTo>
                      <a:pt x="43" y="381"/>
                    </a:lnTo>
                    <a:lnTo>
                      <a:pt x="39" y="375"/>
                    </a:lnTo>
                    <a:lnTo>
                      <a:pt x="35" y="370"/>
                    </a:lnTo>
                    <a:lnTo>
                      <a:pt x="31" y="365"/>
                    </a:lnTo>
                    <a:lnTo>
                      <a:pt x="28" y="358"/>
                    </a:lnTo>
                    <a:lnTo>
                      <a:pt x="24" y="353"/>
                    </a:lnTo>
                    <a:lnTo>
                      <a:pt x="20" y="347"/>
                    </a:lnTo>
                    <a:lnTo>
                      <a:pt x="18" y="341"/>
                    </a:lnTo>
                    <a:lnTo>
                      <a:pt x="15" y="335"/>
                    </a:lnTo>
                    <a:lnTo>
                      <a:pt x="12" y="330"/>
                    </a:lnTo>
                    <a:lnTo>
                      <a:pt x="10" y="324"/>
                    </a:lnTo>
                    <a:lnTo>
                      <a:pt x="7" y="319"/>
                    </a:lnTo>
                    <a:lnTo>
                      <a:pt x="6" y="314"/>
                    </a:lnTo>
                    <a:lnTo>
                      <a:pt x="6" y="310"/>
                    </a:lnTo>
                    <a:lnTo>
                      <a:pt x="4" y="306"/>
                    </a:lnTo>
                    <a:lnTo>
                      <a:pt x="3" y="303"/>
                    </a:lnTo>
                    <a:lnTo>
                      <a:pt x="3" y="299"/>
                    </a:lnTo>
                    <a:lnTo>
                      <a:pt x="2" y="296"/>
                    </a:lnTo>
                    <a:lnTo>
                      <a:pt x="2" y="292"/>
                    </a:lnTo>
                    <a:lnTo>
                      <a:pt x="0" y="288"/>
                    </a:lnTo>
                    <a:lnTo>
                      <a:pt x="0" y="284"/>
                    </a:lnTo>
                    <a:lnTo>
                      <a:pt x="0" y="280"/>
                    </a:lnTo>
                    <a:lnTo>
                      <a:pt x="0" y="275"/>
                    </a:lnTo>
                    <a:lnTo>
                      <a:pt x="0" y="271"/>
                    </a:lnTo>
                    <a:lnTo>
                      <a:pt x="0" y="266"/>
                    </a:lnTo>
                    <a:lnTo>
                      <a:pt x="0" y="260"/>
                    </a:lnTo>
                    <a:lnTo>
                      <a:pt x="0" y="255"/>
                    </a:lnTo>
                    <a:lnTo>
                      <a:pt x="0" y="249"/>
                    </a:lnTo>
                    <a:lnTo>
                      <a:pt x="0" y="244"/>
                    </a:lnTo>
                    <a:lnTo>
                      <a:pt x="2" y="239"/>
                    </a:lnTo>
                    <a:lnTo>
                      <a:pt x="2" y="232"/>
                    </a:lnTo>
                    <a:lnTo>
                      <a:pt x="2" y="227"/>
                    </a:lnTo>
                    <a:lnTo>
                      <a:pt x="3" y="221"/>
                    </a:lnTo>
                    <a:lnTo>
                      <a:pt x="3" y="215"/>
                    </a:lnTo>
                    <a:lnTo>
                      <a:pt x="4" y="208"/>
                    </a:lnTo>
                    <a:lnTo>
                      <a:pt x="6" y="203"/>
                    </a:lnTo>
                    <a:lnTo>
                      <a:pt x="6" y="197"/>
                    </a:lnTo>
                    <a:lnTo>
                      <a:pt x="7" y="190"/>
                    </a:lnTo>
                    <a:lnTo>
                      <a:pt x="8" y="184"/>
                    </a:lnTo>
                    <a:lnTo>
                      <a:pt x="10" y="177"/>
                    </a:lnTo>
                    <a:lnTo>
                      <a:pt x="11" y="170"/>
                    </a:lnTo>
                    <a:lnTo>
                      <a:pt x="12" y="165"/>
                    </a:lnTo>
                    <a:lnTo>
                      <a:pt x="14" y="158"/>
                    </a:lnTo>
                    <a:lnTo>
                      <a:pt x="15" y="152"/>
                    </a:lnTo>
                    <a:lnTo>
                      <a:pt x="16" y="145"/>
                    </a:lnTo>
                    <a:lnTo>
                      <a:pt x="19" y="140"/>
                    </a:lnTo>
                    <a:lnTo>
                      <a:pt x="20" y="133"/>
                    </a:lnTo>
                    <a:lnTo>
                      <a:pt x="23" y="126"/>
                    </a:lnTo>
                    <a:lnTo>
                      <a:pt x="24" y="119"/>
                    </a:lnTo>
                    <a:lnTo>
                      <a:pt x="27" y="114"/>
                    </a:lnTo>
                    <a:lnTo>
                      <a:pt x="30" y="107"/>
                    </a:lnTo>
                    <a:lnTo>
                      <a:pt x="33" y="101"/>
                    </a:lnTo>
                    <a:lnTo>
                      <a:pt x="35" y="95"/>
                    </a:lnTo>
                    <a:lnTo>
                      <a:pt x="38" y="90"/>
                    </a:lnTo>
                    <a:lnTo>
                      <a:pt x="41" y="83"/>
                    </a:lnTo>
                    <a:lnTo>
                      <a:pt x="43" y="78"/>
                    </a:lnTo>
                    <a:lnTo>
                      <a:pt x="47" y="73"/>
                    </a:lnTo>
                    <a:lnTo>
                      <a:pt x="50" y="67"/>
                    </a:lnTo>
                    <a:lnTo>
                      <a:pt x="53" y="62"/>
                    </a:lnTo>
                    <a:lnTo>
                      <a:pt x="57" y="57"/>
                    </a:lnTo>
                    <a:lnTo>
                      <a:pt x="61" y="52"/>
                    </a:lnTo>
                    <a:lnTo>
                      <a:pt x="65" y="47"/>
                    </a:lnTo>
                    <a:lnTo>
                      <a:pt x="69" y="42"/>
                    </a:lnTo>
                    <a:lnTo>
                      <a:pt x="73" y="38"/>
                    </a:lnTo>
                    <a:lnTo>
                      <a:pt x="77" y="34"/>
                    </a:lnTo>
                    <a:lnTo>
                      <a:pt x="81" y="31"/>
                    </a:lnTo>
                    <a:lnTo>
                      <a:pt x="85" y="27"/>
                    </a:lnTo>
                    <a:lnTo>
                      <a:pt x="90" y="23"/>
                    </a:lnTo>
                    <a:lnTo>
                      <a:pt x="96" y="19"/>
                    </a:lnTo>
                    <a:lnTo>
                      <a:pt x="101" y="16"/>
                    </a:lnTo>
                    <a:lnTo>
                      <a:pt x="106" y="14"/>
                    </a:lnTo>
                    <a:lnTo>
                      <a:pt x="112" y="11"/>
                    </a:lnTo>
                    <a:lnTo>
                      <a:pt x="117" y="8"/>
                    </a:lnTo>
                    <a:lnTo>
                      <a:pt x="122" y="7"/>
                    </a:lnTo>
                    <a:lnTo>
                      <a:pt x="128" y="6"/>
                    </a:lnTo>
                    <a:lnTo>
                      <a:pt x="134" y="4"/>
                    </a:lnTo>
                    <a:lnTo>
                      <a:pt x="140" y="3"/>
                    </a:lnTo>
                    <a:lnTo>
                      <a:pt x="148" y="3"/>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35" name="Freeform 84">
                <a:extLst>
                  <a:ext uri="{FF2B5EF4-FFF2-40B4-BE49-F238E27FC236}">
                    <a16:creationId xmlns:a16="http://schemas.microsoft.com/office/drawing/2014/main" id="{10F109CF-0C6E-4C99-A794-4471D6CF09AF}"/>
                  </a:ext>
                </a:extLst>
              </p:cNvPr>
              <p:cNvSpPr>
                <a:spLocks/>
              </p:cNvSpPr>
              <p:nvPr/>
            </p:nvSpPr>
            <p:spPr bwMode="auto">
              <a:xfrm>
                <a:off x="2831" y="1698"/>
                <a:ext cx="1073" cy="38"/>
              </a:xfrm>
              <a:custGeom>
                <a:avLst/>
                <a:gdLst>
                  <a:gd name="T0" fmla="*/ 1 w 1518"/>
                  <a:gd name="T1" fmla="*/ 0 h 24"/>
                  <a:gd name="T2" fmla="*/ 1 w 1518"/>
                  <a:gd name="T3" fmla="*/ 0 h 24"/>
                  <a:gd name="T4" fmla="*/ 3 w 1518"/>
                  <a:gd name="T5" fmla="*/ 0 h 24"/>
                  <a:gd name="T6" fmla="*/ 5 w 1518"/>
                  <a:gd name="T7" fmla="*/ 0 h 24"/>
                  <a:gd name="T8" fmla="*/ 8 w 1518"/>
                  <a:gd name="T9" fmla="*/ 0 h 24"/>
                  <a:gd name="T10" fmla="*/ 10 w 1518"/>
                  <a:gd name="T11" fmla="*/ 0 h 24"/>
                  <a:gd name="T12" fmla="*/ 13 w 1518"/>
                  <a:gd name="T13" fmla="*/ 0 h 24"/>
                  <a:gd name="T14" fmla="*/ 16 w 1518"/>
                  <a:gd name="T15" fmla="*/ 273 h 24"/>
                  <a:gd name="T16" fmla="*/ 19 w 1518"/>
                  <a:gd name="T17" fmla="*/ 273 h 24"/>
                  <a:gd name="T18" fmla="*/ 23 w 1518"/>
                  <a:gd name="T19" fmla="*/ 273 h 24"/>
                  <a:gd name="T20" fmla="*/ 25 w 1518"/>
                  <a:gd name="T21" fmla="*/ 273 h 24"/>
                  <a:gd name="T22" fmla="*/ 28 w 1518"/>
                  <a:gd name="T23" fmla="*/ 273 h 24"/>
                  <a:gd name="T24" fmla="*/ 31 w 1518"/>
                  <a:gd name="T25" fmla="*/ 273 h 24"/>
                  <a:gd name="T26" fmla="*/ 33 w 1518"/>
                  <a:gd name="T27" fmla="*/ 273 h 24"/>
                  <a:gd name="T28" fmla="*/ 35 w 1518"/>
                  <a:gd name="T29" fmla="*/ 273 h 24"/>
                  <a:gd name="T30" fmla="*/ 37 w 1518"/>
                  <a:gd name="T31" fmla="*/ 501 h 24"/>
                  <a:gd name="T32" fmla="*/ 39 w 1518"/>
                  <a:gd name="T33" fmla="*/ 501 h 24"/>
                  <a:gd name="T34" fmla="*/ 40 w 1518"/>
                  <a:gd name="T35" fmla="*/ 501 h 24"/>
                  <a:gd name="T36" fmla="*/ 43 w 1518"/>
                  <a:gd name="T37" fmla="*/ 501 h 24"/>
                  <a:gd name="T38" fmla="*/ 45 w 1518"/>
                  <a:gd name="T39" fmla="*/ 501 h 24"/>
                  <a:gd name="T40" fmla="*/ 48 w 1518"/>
                  <a:gd name="T41" fmla="*/ 501 h 24"/>
                  <a:gd name="T42" fmla="*/ 51 w 1518"/>
                  <a:gd name="T43" fmla="*/ 501 h 24"/>
                  <a:gd name="T44" fmla="*/ 53 w 1518"/>
                  <a:gd name="T45" fmla="*/ 501 h 24"/>
                  <a:gd name="T46" fmla="*/ 56 w 1518"/>
                  <a:gd name="T47" fmla="*/ 501 h 24"/>
                  <a:gd name="T48" fmla="*/ 58 w 1518"/>
                  <a:gd name="T49" fmla="*/ 501 h 24"/>
                  <a:gd name="T50" fmla="*/ 61 w 1518"/>
                  <a:gd name="T51" fmla="*/ 501 h 24"/>
                  <a:gd name="T52" fmla="*/ 63 w 1518"/>
                  <a:gd name="T53" fmla="*/ 501 h 24"/>
                  <a:gd name="T54" fmla="*/ 64 w 1518"/>
                  <a:gd name="T55" fmla="*/ 501 h 24"/>
                  <a:gd name="T56" fmla="*/ 66 w 1518"/>
                  <a:gd name="T57" fmla="*/ 501 h 24"/>
                  <a:gd name="T58" fmla="*/ 67 w 1518"/>
                  <a:gd name="T59" fmla="*/ 501 h 24"/>
                  <a:gd name="T60" fmla="*/ 68 w 1518"/>
                  <a:gd name="T61" fmla="*/ 501 h 24"/>
                  <a:gd name="T62" fmla="*/ 68 w 1518"/>
                  <a:gd name="T63" fmla="*/ 4747 h 24"/>
                  <a:gd name="T64" fmla="*/ 67 w 1518"/>
                  <a:gd name="T65" fmla="*/ 4747 h 24"/>
                  <a:gd name="T66" fmla="*/ 66 w 1518"/>
                  <a:gd name="T67" fmla="*/ 4747 h 24"/>
                  <a:gd name="T68" fmla="*/ 64 w 1518"/>
                  <a:gd name="T69" fmla="*/ 4747 h 24"/>
                  <a:gd name="T70" fmla="*/ 62 w 1518"/>
                  <a:gd name="T71" fmla="*/ 4747 h 24"/>
                  <a:gd name="T72" fmla="*/ 59 w 1518"/>
                  <a:gd name="T73" fmla="*/ 5014 h 24"/>
                  <a:gd name="T74" fmla="*/ 57 w 1518"/>
                  <a:gd name="T75" fmla="*/ 5014 h 24"/>
                  <a:gd name="T76" fmla="*/ 54 w 1518"/>
                  <a:gd name="T77" fmla="*/ 5095 h 24"/>
                  <a:gd name="T78" fmla="*/ 51 w 1518"/>
                  <a:gd name="T79" fmla="*/ 5095 h 24"/>
                  <a:gd name="T80" fmla="*/ 48 w 1518"/>
                  <a:gd name="T81" fmla="*/ 5095 h 24"/>
                  <a:gd name="T82" fmla="*/ 45 w 1518"/>
                  <a:gd name="T83" fmla="*/ 5656 h 24"/>
                  <a:gd name="T84" fmla="*/ 42 w 1518"/>
                  <a:gd name="T85" fmla="*/ 5656 h 24"/>
                  <a:gd name="T86" fmla="*/ 40 w 1518"/>
                  <a:gd name="T87" fmla="*/ 5656 h 24"/>
                  <a:gd name="T88" fmla="*/ 38 w 1518"/>
                  <a:gd name="T89" fmla="*/ 5656 h 24"/>
                  <a:gd name="T90" fmla="*/ 37 w 1518"/>
                  <a:gd name="T91" fmla="*/ 5656 h 24"/>
                  <a:gd name="T92" fmla="*/ 36 w 1518"/>
                  <a:gd name="T93" fmla="*/ 5656 h 24"/>
                  <a:gd name="T94" fmla="*/ 35 w 1518"/>
                  <a:gd name="T95" fmla="*/ 5095 h 24"/>
                  <a:gd name="T96" fmla="*/ 34 w 1518"/>
                  <a:gd name="T97" fmla="*/ 5095 h 24"/>
                  <a:gd name="T98" fmla="*/ 33 w 1518"/>
                  <a:gd name="T99" fmla="*/ 5014 h 24"/>
                  <a:gd name="T100" fmla="*/ 30 w 1518"/>
                  <a:gd name="T101" fmla="*/ 5014 h 24"/>
                  <a:gd name="T102" fmla="*/ 28 w 1518"/>
                  <a:gd name="T103" fmla="*/ 5014 h 24"/>
                  <a:gd name="T104" fmla="*/ 25 w 1518"/>
                  <a:gd name="T105" fmla="*/ 5014 h 24"/>
                  <a:gd name="T106" fmla="*/ 22 w 1518"/>
                  <a:gd name="T107" fmla="*/ 5014 h 24"/>
                  <a:gd name="T108" fmla="*/ 19 w 1518"/>
                  <a:gd name="T109" fmla="*/ 5014 h 24"/>
                  <a:gd name="T110" fmla="*/ 16 w 1518"/>
                  <a:gd name="T111" fmla="*/ 5014 h 24"/>
                  <a:gd name="T112" fmla="*/ 13 w 1518"/>
                  <a:gd name="T113" fmla="*/ 5014 h 24"/>
                  <a:gd name="T114" fmla="*/ 9 w 1518"/>
                  <a:gd name="T115" fmla="*/ 5014 h 24"/>
                  <a:gd name="T116" fmla="*/ 6 w 1518"/>
                  <a:gd name="T117" fmla="*/ 5014 h 24"/>
                  <a:gd name="T118" fmla="*/ 4 w 1518"/>
                  <a:gd name="T119" fmla="*/ 5014 h 24"/>
                  <a:gd name="T120" fmla="*/ 2 w 1518"/>
                  <a:gd name="T121" fmla="*/ 5014 h 24"/>
                  <a:gd name="T122" fmla="*/ 1 w 1518"/>
                  <a:gd name="T123" fmla="*/ 5014 h 24"/>
                  <a:gd name="T124" fmla="*/ 1 w 1518"/>
                  <a:gd name="T125" fmla="*/ 5014 h 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18"/>
                  <a:gd name="T190" fmla="*/ 0 h 24"/>
                  <a:gd name="T191" fmla="*/ 1518 w 1518"/>
                  <a:gd name="T192" fmla="*/ 24 h 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18" h="24">
                    <a:moveTo>
                      <a:pt x="0" y="0"/>
                    </a:moveTo>
                    <a:lnTo>
                      <a:pt x="1" y="0"/>
                    </a:lnTo>
                    <a:lnTo>
                      <a:pt x="7" y="0"/>
                    </a:lnTo>
                    <a:lnTo>
                      <a:pt x="11" y="0"/>
                    </a:lnTo>
                    <a:lnTo>
                      <a:pt x="15" y="0"/>
                    </a:lnTo>
                    <a:lnTo>
                      <a:pt x="20" y="0"/>
                    </a:lnTo>
                    <a:lnTo>
                      <a:pt x="28" y="0"/>
                    </a:lnTo>
                    <a:lnTo>
                      <a:pt x="35" y="0"/>
                    </a:lnTo>
                    <a:lnTo>
                      <a:pt x="42" y="0"/>
                    </a:lnTo>
                    <a:lnTo>
                      <a:pt x="50" y="0"/>
                    </a:lnTo>
                    <a:lnTo>
                      <a:pt x="60" y="0"/>
                    </a:lnTo>
                    <a:lnTo>
                      <a:pt x="68" y="0"/>
                    </a:lnTo>
                    <a:lnTo>
                      <a:pt x="79" y="0"/>
                    </a:lnTo>
                    <a:lnTo>
                      <a:pt x="90" y="0"/>
                    </a:lnTo>
                    <a:lnTo>
                      <a:pt x="102" y="0"/>
                    </a:lnTo>
                    <a:lnTo>
                      <a:pt x="114" y="0"/>
                    </a:lnTo>
                    <a:lnTo>
                      <a:pt x="127" y="0"/>
                    </a:lnTo>
                    <a:lnTo>
                      <a:pt x="139" y="0"/>
                    </a:lnTo>
                    <a:lnTo>
                      <a:pt x="153" y="0"/>
                    </a:lnTo>
                    <a:lnTo>
                      <a:pt x="166" y="0"/>
                    </a:lnTo>
                    <a:lnTo>
                      <a:pt x="181" y="0"/>
                    </a:lnTo>
                    <a:lnTo>
                      <a:pt x="196" y="0"/>
                    </a:lnTo>
                    <a:lnTo>
                      <a:pt x="212" y="0"/>
                    </a:lnTo>
                    <a:lnTo>
                      <a:pt x="227" y="0"/>
                    </a:lnTo>
                    <a:lnTo>
                      <a:pt x="241" y="0"/>
                    </a:lnTo>
                    <a:lnTo>
                      <a:pt x="257" y="0"/>
                    </a:lnTo>
                    <a:lnTo>
                      <a:pt x="273" y="0"/>
                    </a:lnTo>
                    <a:lnTo>
                      <a:pt x="290" y="0"/>
                    </a:lnTo>
                    <a:lnTo>
                      <a:pt x="307" y="0"/>
                    </a:lnTo>
                    <a:lnTo>
                      <a:pt x="324" y="0"/>
                    </a:lnTo>
                    <a:lnTo>
                      <a:pt x="342" y="1"/>
                    </a:lnTo>
                    <a:lnTo>
                      <a:pt x="358" y="1"/>
                    </a:lnTo>
                    <a:lnTo>
                      <a:pt x="375" y="1"/>
                    </a:lnTo>
                    <a:lnTo>
                      <a:pt x="391" y="1"/>
                    </a:lnTo>
                    <a:lnTo>
                      <a:pt x="410" y="1"/>
                    </a:lnTo>
                    <a:lnTo>
                      <a:pt x="428" y="1"/>
                    </a:lnTo>
                    <a:lnTo>
                      <a:pt x="445" y="1"/>
                    </a:lnTo>
                    <a:lnTo>
                      <a:pt x="463" y="1"/>
                    </a:lnTo>
                    <a:lnTo>
                      <a:pt x="480" y="1"/>
                    </a:lnTo>
                    <a:lnTo>
                      <a:pt x="496" y="1"/>
                    </a:lnTo>
                    <a:lnTo>
                      <a:pt x="514" y="1"/>
                    </a:lnTo>
                    <a:lnTo>
                      <a:pt x="531" y="1"/>
                    </a:lnTo>
                    <a:lnTo>
                      <a:pt x="548" y="1"/>
                    </a:lnTo>
                    <a:lnTo>
                      <a:pt x="564" y="1"/>
                    </a:lnTo>
                    <a:lnTo>
                      <a:pt x="581" y="1"/>
                    </a:lnTo>
                    <a:lnTo>
                      <a:pt x="598" y="1"/>
                    </a:lnTo>
                    <a:lnTo>
                      <a:pt x="614" y="1"/>
                    </a:lnTo>
                    <a:lnTo>
                      <a:pt x="630" y="1"/>
                    </a:lnTo>
                    <a:lnTo>
                      <a:pt x="645" y="1"/>
                    </a:lnTo>
                    <a:lnTo>
                      <a:pt x="660" y="1"/>
                    </a:lnTo>
                    <a:lnTo>
                      <a:pt x="676" y="1"/>
                    </a:lnTo>
                    <a:lnTo>
                      <a:pt x="689" y="1"/>
                    </a:lnTo>
                    <a:lnTo>
                      <a:pt x="704" y="1"/>
                    </a:lnTo>
                    <a:lnTo>
                      <a:pt x="717" y="1"/>
                    </a:lnTo>
                    <a:lnTo>
                      <a:pt x="732" y="1"/>
                    </a:lnTo>
                    <a:lnTo>
                      <a:pt x="744" y="1"/>
                    </a:lnTo>
                    <a:lnTo>
                      <a:pt x="756" y="1"/>
                    </a:lnTo>
                    <a:lnTo>
                      <a:pt x="767" y="1"/>
                    </a:lnTo>
                    <a:lnTo>
                      <a:pt x="779" y="1"/>
                    </a:lnTo>
                    <a:lnTo>
                      <a:pt x="790" y="1"/>
                    </a:lnTo>
                    <a:lnTo>
                      <a:pt x="800" y="1"/>
                    </a:lnTo>
                    <a:lnTo>
                      <a:pt x="810" y="1"/>
                    </a:lnTo>
                    <a:lnTo>
                      <a:pt x="819" y="2"/>
                    </a:lnTo>
                    <a:lnTo>
                      <a:pt x="827" y="2"/>
                    </a:lnTo>
                    <a:lnTo>
                      <a:pt x="837" y="2"/>
                    </a:lnTo>
                    <a:lnTo>
                      <a:pt x="846" y="2"/>
                    </a:lnTo>
                    <a:lnTo>
                      <a:pt x="857" y="2"/>
                    </a:lnTo>
                    <a:lnTo>
                      <a:pt x="866" y="2"/>
                    </a:lnTo>
                    <a:lnTo>
                      <a:pt x="878" y="2"/>
                    </a:lnTo>
                    <a:lnTo>
                      <a:pt x="889" y="2"/>
                    </a:lnTo>
                    <a:lnTo>
                      <a:pt x="901" y="2"/>
                    </a:lnTo>
                    <a:lnTo>
                      <a:pt x="912" y="2"/>
                    </a:lnTo>
                    <a:lnTo>
                      <a:pt x="925" y="2"/>
                    </a:lnTo>
                    <a:lnTo>
                      <a:pt x="937" y="2"/>
                    </a:lnTo>
                    <a:lnTo>
                      <a:pt x="951" y="2"/>
                    </a:lnTo>
                    <a:lnTo>
                      <a:pt x="963" y="2"/>
                    </a:lnTo>
                    <a:lnTo>
                      <a:pt x="976" y="2"/>
                    </a:lnTo>
                    <a:lnTo>
                      <a:pt x="991" y="2"/>
                    </a:lnTo>
                    <a:lnTo>
                      <a:pt x="1004" y="2"/>
                    </a:lnTo>
                    <a:lnTo>
                      <a:pt x="1018" y="2"/>
                    </a:lnTo>
                    <a:lnTo>
                      <a:pt x="1032" y="2"/>
                    </a:lnTo>
                    <a:lnTo>
                      <a:pt x="1046" y="2"/>
                    </a:lnTo>
                    <a:lnTo>
                      <a:pt x="1061" y="2"/>
                    </a:lnTo>
                    <a:lnTo>
                      <a:pt x="1075" y="2"/>
                    </a:lnTo>
                    <a:lnTo>
                      <a:pt x="1089" y="2"/>
                    </a:lnTo>
                    <a:lnTo>
                      <a:pt x="1104" y="2"/>
                    </a:lnTo>
                    <a:lnTo>
                      <a:pt x="1120" y="2"/>
                    </a:lnTo>
                    <a:lnTo>
                      <a:pt x="1133" y="2"/>
                    </a:lnTo>
                    <a:lnTo>
                      <a:pt x="1148" y="2"/>
                    </a:lnTo>
                    <a:lnTo>
                      <a:pt x="1163" y="2"/>
                    </a:lnTo>
                    <a:lnTo>
                      <a:pt x="1177" y="2"/>
                    </a:lnTo>
                    <a:lnTo>
                      <a:pt x="1192" y="2"/>
                    </a:lnTo>
                    <a:lnTo>
                      <a:pt x="1207" y="2"/>
                    </a:lnTo>
                    <a:lnTo>
                      <a:pt x="1222" y="2"/>
                    </a:lnTo>
                    <a:lnTo>
                      <a:pt x="1236" y="2"/>
                    </a:lnTo>
                    <a:lnTo>
                      <a:pt x="1250" y="2"/>
                    </a:lnTo>
                    <a:lnTo>
                      <a:pt x="1264" y="2"/>
                    </a:lnTo>
                    <a:lnTo>
                      <a:pt x="1278" y="2"/>
                    </a:lnTo>
                    <a:lnTo>
                      <a:pt x="1291" y="2"/>
                    </a:lnTo>
                    <a:lnTo>
                      <a:pt x="1305" y="2"/>
                    </a:lnTo>
                    <a:lnTo>
                      <a:pt x="1317" y="2"/>
                    </a:lnTo>
                    <a:lnTo>
                      <a:pt x="1330" y="2"/>
                    </a:lnTo>
                    <a:lnTo>
                      <a:pt x="1344" y="2"/>
                    </a:lnTo>
                    <a:lnTo>
                      <a:pt x="1356" y="2"/>
                    </a:lnTo>
                    <a:lnTo>
                      <a:pt x="1368" y="2"/>
                    </a:lnTo>
                    <a:lnTo>
                      <a:pt x="1378" y="2"/>
                    </a:lnTo>
                    <a:lnTo>
                      <a:pt x="1390" y="2"/>
                    </a:lnTo>
                    <a:lnTo>
                      <a:pt x="1401" y="2"/>
                    </a:lnTo>
                    <a:lnTo>
                      <a:pt x="1413" y="2"/>
                    </a:lnTo>
                    <a:lnTo>
                      <a:pt x="1423" y="2"/>
                    </a:lnTo>
                    <a:lnTo>
                      <a:pt x="1433" y="2"/>
                    </a:lnTo>
                    <a:lnTo>
                      <a:pt x="1443" y="2"/>
                    </a:lnTo>
                    <a:lnTo>
                      <a:pt x="1451" y="2"/>
                    </a:lnTo>
                    <a:lnTo>
                      <a:pt x="1459" y="2"/>
                    </a:lnTo>
                    <a:lnTo>
                      <a:pt x="1468" y="2"/>
                    </a:lnTo>
                    <a:lnTo>
                      <a:pt x="1475" y="2"/>
                    </a:lnTo>
                    <a:lnTo>
                      <a:pt x="1482" y="2"/>
                    </a:lnTo>
                    <a:lnTo>
                      <a:pt x="1488" y="2"/>
                    </a:lnTo>
                    <a:lnTo>
                      <a:pt x="1495" y="2"/>
                    </a:lnTo>
                    <a:lnTo>
                      <a:pt x="1499" y="2"/>
                    </a:lnTo>
                    <a:lnTo>
                      <a:pt x="1504" y="2"/>
                    </a:lnTo>
                    <a:lnTo>
                      <a:pt x="1507" y="2"/>
                    </a:lnTo>
                    <a:lnTo>
                      <a:pt x="1511" y="2"/>
                    </a:lnTo>
                    <a:lnTo>
                      <a:pt x="1515" y="2"/>
                    </a:lnTo>
                    <a:lnTo>
                      <a:pt x="1518" y="4"/>
                    </a:lnTo>
                    <a:lnTo>
                      <a:pt x="1518" y="20"/>
                    </a:lnTo>
                    <a:lnTo>
                      <a:pt x="1517" y="20"/>
                    </a:lnTo>
                    <a:lnTo>
                      <a:pt x="1515" y="20"/>
                    </a:lnTo>
                    <a:lnTo>
                      <a:pt x="1512" y="20"/>
                    </a:lnTo>
                    <a:lnTo>
                      <a:pt x="1510" y="20"/>
                    </a:lnTo>
                    <a:lnTo>
                      <a:pt x="1504" y="20"/>
                    </a:lnTo>
                    <a:lnTo>
                      <a:pt x="1499" y="20"/>
                    </a:lnTo>
                    <a:lnTo>
                      <a:pt x="1494" y="20"/>
                    </a:lnTo>
                    <a:lnTo>
                      <a:pt x="1487" y="20"/>
                    </a:lnTo>
                    <a:lnTo>
                      <a:pt x="1479" y="20"/>
                    </a:lnTo>
                    <a:lnTo>
                      <a:pt x="1471" y="20"/>
                    </a:lnTo>
                    <a:lnTo>
                      <a:pt x="1462" y="20"/>
                    </a:lnTo>
                    <a:lnTo>
                      <a:pt x="1453" y="20"/>
                    </a:lnTo>
                    <a:lnTo>
                      <a:pt x="1443" y="20"/>
                    </a:lnTo>
                    <a:lnTo>
                      <a:pt x="1432" y="20"/>
                    </a:lnTo>
                    <a:lnTo>
                      <a:pt x="1420" y="20"/>
                    </a:lnTo>
                    <a:lnTo>
                      <a:pt x="1409" y="20"/>
                    </a:lnTo>
                    <a:lnTo>
                      <a:pt x="1396" y="20"/>
                    </a:lnTo>
                    <a:lnTo>
                      <a:pt x="1382" y="20"/>
                    </a:lnTo>
                    <a:lnTo>
                      <a:pt x="1368" y="20"/>
                    </a:lnTo>
                    <a:lnTo>
                      <a:pt x="1354" y="20"/>
                    </a:lnTo>
                    <a:lnTo>
                      <a:pt x="1340" y="20"/>
                    </a:lnTo>
                    <a:lnTo>
                      <a:pt x="1326" y="21"/>
                    </a:lnTo>
                    <a:lnTo>
                      <a:pt x="1311" y="21"/>
                    </a:lnTo>
                    <a:lnTo>
                      <a:pt x="1297" y="21"/>
                    </a:lnTo>
                    <a:lnTo>
                      <a:pt x="1281" y="21"/>
                    </a:lnTo>
                    <a:lnTo>
                      <a:pt x="1264" y="21"/>
                    </a:lnTo>
                    <a:lnTo>
                      <a:pt x="1248" y="21"/>
                    </a:lnTo>
                    <a:lnTo>
                      <a:pt x="1232" y="21"/>
                    </a:lnTo>
                    <a:lnTo>
                      <a:pt x="1215" y="21"/>
                    </a:lnTo>
                    <a:lnTo>
                      <a:pt x="1199" y="22"/>
                    </a:lnTo>
                    <a:lnTo>
                      <a:pt x="1183" y="22"/>
                    </a:lnTo>
                    <a:lnTo>
                      <a:pt x="1167" y="22"/>
                    </a:lnTo>
                    <a:lnTo>
                      <a:pt x="1149" y="22"/>
                    </a:lnTo>
                    <a:lnTo>
                      <a:pt x="1133" y="22"/>
                    </a:lnTo>
                    <a:lnTo>
                      <a:pt x="1116" y="22"/>
                    </a:lnTo>
                    <a:lnTo>
                      <a:pt x="1099" y="22"/>
                    </a:lnTo>
                    <a:lnTo>
                      <a:pt x="1083" y="22"/>
                    </a:lnTo>
                    <a:lnTo>
                      <a:pt x="1066" y="22"/>
                    </a:lnTo>
                    <a:lnTo>
                      <a:pt x="1050" y="22"/>
                    </a:lnTo>
                    <a:lnTo>
                      <a:pt x="1035" y="24"/>
                    </a:lnTo>
                    <a:lnTo>
                      <a:pt x="1019" y="24"/>
                    </a:lnTo>
                    <a:lnTo>
                      <a:pt x="1003" y="24"/>
                    </a:lnTo>
                    <a:lnTo>
                      <a:pt x="988" y="24"/>
                    </a:lnTo>
                    <a:lnTo>
                      <a:pt x="973" y="24"/>
                    </a:lnTo>
                    <a:lnTo>
                      <a:pt x="959" y="24"/>
                    </a:lnTo>
                    <a:lnTo>
                      <a:pt x="945" y="24"/>
                    </a:lnTo>
                    <a:lnTo>
                      <a:pt x="931" y="24"/>
                    </a:lnTo>
                    <a:lnTo>
                      <a:pt x="918" y="24"/>
                    </a:lnTo>
                    <a:lnTo>
                      <a:pt x="905" y="24"/>
                    </a:lnTo>
                    <a:lnTo>
                      <a:pt x="893" y="24"/>
                    </a:lnTo>
                    <a:lnTo>
                      <a:pt x="881" y="24"/>
                    </a:lnTo>
                    <a:lnTo>
                      <a:pt x="870" y="24"/>
                    </a:lnTo>
                    <a:lnTo>
                      <a:pt x="859" y="24"/>
                    </a:lnTo>
                    <a:lnTo>
                      <a:pt x="850" y="24"/>
                    </a:lnTo>
                    <a:lnTo>
                      <a:pt x="841" y="24"/>
                    </a:lnTo>
                    <a:lnTo>
                      <a:pt x="833" y="24"/>
                    </a:lnTo>
                    <a:lnTo>
                      <a:pt x="823" y="24"/>
                    </a:lnTo>
                    <a:lnTo>
                      <a:pt x="817" y="24"/>
                    </a:lnTo>
                    <a:lnTo>
                      <a:pt x="810" y="24"/>
                    </a:lnTo>
                    <a:lnTo>
                      <a:pt x="804" y="24"/>
                    </a:lnTo>
                    <a:lnTo>
                      <a:pt x="800" y="24"/>
                    </a:lnTo>
                    <a:lnTo>
                      <a:pt x="796" y="24"/>
                    </a:lnTo>
                    <a:lnTo>
                      <a:pt x="794" y="24"/>
                    </a:lnTo>
                    <a:lnTo>
                      <a:pt x="792" y="24"/>
                    </a:lnTo>
                    <a:lnTo>
                      <a:pt x="790" y="22"/>
                    </a:lnTo>
                    <a:lnTo>
                      <a:pt x="787" y="22"/>
                    </a:lnTo>
                    <a:lnTo>
                      <a:pt x="783" y="22"/>
                    </a:lnTo>
                    <a:lnTo>
                      <a:pt x="778" y="22"/>
                    </a:lnTo>
                    <a:lnTo>
                      <a:pt x="771" y="22"/>
                    </a:lnTo>
                    <a:lnTo>
                      <a:pt x="764" y="22"/>
                    </a:lnTo>
                    <a:lnTo>
                      <a:pt x="758" y="22"/>
                    </a:lnTo>
                    <a:lnTo>
                      <a:pt x="748" y="22"/>
                    </a:lnTo>
                    <a:lnTo>
                      <a:pt x="739" y="21"/>
                    </a:lnTo>
                    <a:lnTo>
                      <a:pt x="729" y="21"/>
                    </a:lnTo>
                    <a:lnTo>
                      <a:pt x="717" y="21"/>
                    </a:lnTo>
                    <a:lnTo>
                      <a:pt x="707" y="21"/>
                    </a:lnTo>
                    <a:lnTo>
                      <a:pt x="695" y="21"/>
                    </a:lnTo>
                    <a:lnTo>
                      <a:pt x="682" y="21"/>
                    </a:lnTo>
                    <a:lnTo>
                      <a:pt x="669" y="21"/>
                    </a:lnTo>
                    <a:lnTo>
                      <a:pt x="656" y="21"/>
                    </a:lnTo>
                    <a:lnTo>
                      <a:pt x="641" y="21"/>
                    </a:lnTo>
                    <a:lnTo>
                      <a:pt x="626" y="21"/>
                    </a:lnTo>
                    <a:lnTo>
                      <a:pt x="610" y="21"/>
                    </a:lnTo>
                    <a:lnTo>
                      <a:pt x="595" y="21"/>
                    </a:lnTo>
                    <a:lnTo>
                      <a:pt x="578" y="21"/>
                    </a:lnTo>
                    <a:lnTo>
                      <a:pt x="562" y="21"/>
                    </a:lnTo>
                    <a:lnTo>
                      <a:pt x="544" y="21"/>
                    </a:lnTo>
                    <a:lnTo>
                      <a:pt x="528" y="21"/>
                    </a:lnTo>
                    <a:lnTo>
                      <a:pt x="511" y="21"/>
                    </a:lnTo>
                    <a:lnTo>
                      <a:pt x="493" y="21"/>
                    </a:lnTo>
                    <a:lnTo>
                      <a:pt x="475" y="21"/>
                    </a:lnTo>
                    <a:lnTo>
                      <a:pt x="457" y="21"/>
                    </a:lnTo>
                    <a:lnTo>
                      <a:pt x="438" y="21"/>
                    </a:lnTo>
                    <a:lnTo>
                      <a:pt x="421" y="21"/>
                    </a:lnTo>
                    <a:lnTo>
                      <a:pt x="404" y="21"/>
                    </a:lnTo>
                    <a:lnTo>
                      <a:pt x="386" y="21"/>
                    </a:lnTo>
                    <a:lnTo>
                      <a:pt x="367" y="21"/>
                    </a:lnTo>
                    <a:lnTo>
                      <a:pt x="349" y="21"/>
                    </a:lnTo>
                    <a:lnTo>
                      <a:pt x="330" y="21"/>
                    </a:lnTo>
                    <a:lnTo>
                      <a:pt x="312" y="21"/>
                    </a:lnTo>
                    <a:lnTo>
                      <a:pt x="295" y="21"/>
                    </a:lnTo>
                    <a:lnTo>
                      <a:pt x="278" y="21"/>
                    </a:lnTo>
                    <a:lnTo>
                      <a:pt x="260" y="21"/>
                    </a:lnTo>
                    <a:lnTo>
                      <a:pt x="244" y="21"/>
                    </a:lnTo>
                    <a:lnTo>
                      <a:pt x="227" y="21"/>
                    </a:lnTo>
                    <a:lnTo>
                      <a:pt x="209" y="21"/>
                    </a:lnTo>
                    <a:lnTo>
                      <a:pt x="193" y="21"/>
                    </a:lnTo>
                    <a:lnTo>
                      <a:pt x="178" y="21"/>
                    </a:lnTo>
                    <a:lnTo>
                      <a:pt x="162" y="21"/>
                    </a:lnTo>
                    <a:lnTo>
                      <a:pt x="147" y="21"/>
                    </a:lnTo>
                    <a:lnTo>
                      <a:pt x="134" y="21"/>
                    </a:lnTo>
                    <a:lnTo>
                      <a:pt x="121" y="21"/>
                    </a:lnTo>
                    <a:lnTo>
                      <a:pt x="107" y="21"/>
                    </a:lnTo>
                    <a:lnTo>
                      <a:pt x="95" y="21"/>
                    </a:lnTo>
                    <a:lnTo>
                      <a:pt x="83" y="21"/>
                    </a:lnTo>
                    <a:lnTo>
                      <a:pt x="72" y="21"/>
                    </a:lnTo>
                    <a:lnTo>
                      <a:pt x="60" y="21"/>
                    </a:lnTo>
                    <a:lnTo>
                      <a:pt x="51" y="21"/>
                    </a:lnTo>
                    <a:lnTo>
                      <a:pt x="43" y="21"/>
                    </a:lnTo>
                    <a:lnTo>
                      <a:pt x="35" y="21"/>
                    </a:lnTo>
                    <a:lnTo>
                      <a:pt x="27" y="21"/>
                    </a:lnTo>
                    <a:lnTo>
                      <a:pt x="20" y="21"/>
                    </a:lnTo>
                    <a:lnTo>
                      <a:pt x="15" y="21"/>
                    </a:lnTo>
                    <a:lnTo>
                      <a:pt x="11" y="21"/>
                    </a:lnTo>
                    <a:lnTo>
                      <a:pt x="7" y="21"/>
                    </a:lnTo>
                    <a:lnTo>
                      <a:pt x="4" y="21"/>
                    </a:lnTo>
                    <a:lnTo>
                      <a:pt x="3"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36" name="Freeform 85">
                <a:extLst>
                  <a:ext uri="{FF2B5EF4-FFF2-40B4-BE49-F238E27FC236}">
                    <a16:creationId xmlns:a16="http://schemas.microsoft.com/office/drawing/2014/main" id="{026B535A-E717-4D64-9FF7-1BAE09A3EF43}"/>
                  </a:ext>
                </a:extLst>
              </p:cNvPr>
              <p:cNvSpPr>
                <a:spLocks/>
              </p:cNvSpPr>
              <p:nvPr/>
            </p:nvSpPr>
            <p:spPr bwMode="auto">
              <a:xfrm>
                <a:off x="3066" y="913"/>
                <a:ext cx="425" cy="793"/>
              </a:xfrm>
              <a:custGeom>
                <a:avLst/>
                <a:gdLst>
                  <a:gd name="T0" fmla="*/ 1108 w 378"/>
                  <a:gd name="T1" fmla="*/ 325 h 702"/>
                  <a:gd name="T2" fmla="*/ 1067 w 378"/>
                  <a:gd name="T3" fmla="*/ 288 h 702"/>
                  <a:gd name="T4" fmla="*/ 1016 w 378"/>
                  <a:gd name="T5" fmla="*/ 238 h 702"/>
                  <a:gd name="T6" fmla="*/ 964 w 378"/>
                  <a:gd name="T7" fmla="*/ 181 h 702"/>
                  <a:gd name="T8" fmla="*/ 903 w 378"/>
                  <a:gd name="T9" fmla="*/ 123 h 702"/>
                  <a:gd name="T10" fmla="*/ 848 w 378"/>
                  <a:gd name="T11" fmla="*/ 76 h 702"/>
                  <a:gd name="T12" fmla="*/ 803 w 378"/>
                  <a:gd name="T13" fmla="*/ 29 h 702"/>
                  <a:gd name="T14" fmla="*/ 777 w 378"/>
                  <a:gd name="T15" fmla="*/ 18 h 702"/>
                  <a:gd name="T16" fmla="*/ 726 w 378"/>
                  <a:gd name="T17" fmla="*/ 14 h 702"/>
                  <a:gd name="T18" fmla="*/ 663 w 378"/>
                  <a:gd name="T19" fmla="*/ 1 h 702"/>
                  <a:gd name="T20" fmla="*/ 613 w 378"/>
                  <a:gd name="T21" fmla="*/ 1 h 702"/>
                  <a:gd name="T22" fmla="*/ 558 w 378"/>
                  <a:gd name="T23" fmla="*/ 0 h 702"/>
                  <a:gd name="T24" fmla="*/ 511 w 378"/>
                  <a:gd name="T25" fmla="*/ 0 h 702"/>
                  <a:gd name="T26" fmla="*/ 444 w 378"/>
                  <a:gd name="T27" fmla="*/ 0 h 702"/>
                  <a:gd name="T28" fmla="*/ 390 w 378"/>
                  <a:gd name="T29" fmla="*/ 1 h 702"/>
                  <a:gd name="T30" fmla="*/ 364 w 378"/>
                  <a:gd name="T31" fmla="*/ 16 h 702"/>
                  <a:gd name="T32" fmla="*/ 331 w 378"/>
                  <a:gd name="T33" fmla="*/ 53 h 702"/>
                  <a:gd name="T34" fmla="*/ 305 w 378"/>
                  <a:gd name="T35" fmla="*/ 97 h 702"/>
                  <a:gd name="T36" fmla="*/ 278 w 378"/>
                  <a:gd name="T37" fmla="*/ 139 h 702"/>
                  <a:gd name="T38" fmla="*/ 252 w 378"/>
                  <a:gd name="T39" fmla="*/ 181 h 702"/>
                  <a:gd name="T40" fmla="*/ 218 w 378"/>
                  <a:gd name="T41" fmla="*/ 228 h 702"/>
                  <a:gd name="T42" fmla="*/ 186 w 378"/>
                  <a:gd name="T43" fmla="*/ 287 h 702"/>
                  <a:gd name="T44" fmla="*/ 147 w 378"/>
                  <a:gd name="T45" fmla="*/ 329 h 702"/>
                  <a:gd name="T46" fmla="*/ 115 w 378"/>
                  <a:gd name="T47" fmla="*/ 386 h 702"/>
                  <a:gd name="T48" fmla="*/ 86 w 378"/>
                  <a:gd name="T49" fmla="*/ 433 h 702"/>
                  <a:gd name="T50" fmla="*/ 60 w 378"/>
                  <a:gd name="T51" fmla="*/ 479 h 702"/>
                  <a:gd name="T52" fmla="*/ 20 w 378"/>
                  <a:gd name="T53" fmla="*/ 540 h 702"/>
                  <a:gd name="T54" fmla="*/ 0 w 378"/>
                  <a:gd name="T55" fmla="*/ 584 h 702"/>
                  <a:gd name="T56" fmla="*/ 0 w 378"/>
                  <a:gd name="T57" fmla="*/ 615 h 702"/>
                  <a:gd name="T58" fmla="*/ 0 w 378"/>
                  <a:gd name="T59" fmla="*/ 657 h 702"/>
                  <a:gd name="T60" fmla="*/ 0 w 378"/>
                  <a:gd name="T61" fmla="*/ 715 h 702"/>
                  <a:gd name="T62" fmla="*/ 0 w 378"/>
                  <a:gd name="T63" fmla="*/ 785 h 702"/>
                  <a:gd name="T64" fmla="*/ 0 w 378"/>
                  <a:gd name="T65" fmla="*/ 870 h 702"/>
                  <a:gd name="T66" fmla="*/ 0 w 378"/>
                  <a:gd name="T67" fmla="*/ 954 h 702"/>
                  <a:gd name="T68" fmla="*/ 0 w 378"/>
                  <a:gd name="T69" fmla="*/ 1051 h 702"/>
                  <a:gd name="T70" fmla="*/ 0 w 378"/>
                  <a:gd name="T71" fmla="*/ 1145 h 702"/>
                  <a:gd name="T72" fmla="*/ 0 w 378"/>
                  <a:gd name="T73" fmla="*/ 1240 h 702"/>
                  <a:gd name="T74" fmla="*/ 0 w 378"/>
                  <a:gd name="T75" fmla="*/ 1325 h 702"/>
                  <a:gd name="T76" fmla="*/ 0 w 378"/>
                  <a:gd name="T77" fmla="*/ 1413 h 702"/>
                  <a:gd name="T78" fmla="*/ 2 w 378"/>
                  <a:gd name="T79" fmla="*/ 1487 h 702"/>
                  <a:gd name="T80" fmla="*/ 2 w 378"/>
                  <a:gd name="T81" fmla="*/ 1546 h 702"/>
                  <a:gd name="T82" fmla="*/ 3 w 378"/>
                  <a:gd name="T83" fmla="*/ 1594 h 702"/>
                  <a:gd name="T84" fmla="*/ 14 w 378"/>
                  <a:gd name="T85" fmla="*/ 1622 h 702"/>
                  <a:gd name="T86" fmla="*/ 47 w 378"/>
                  <a:gd name="T87" fmla="*/ 1651 h 702"/>
                  <a:gd name="T88" fmla="*/ 101 w 378"/>
                  <a:gd name="T89" fmla="*/ 1678 h 702"/>
                  <a:gd name="T90" fmla="*/ 166 w 378"/>
                  <a:gd name="T91" fmla="*/ 1718 h 702"/>
                  <a:gd name="T92" fmla="*/ 218 w 378"/>
                  <a:gd name="T93" fmla="*/ 1744 h 702"/>
                  <a:gd name="T94" fmla="*/ 285 w 378"/>
                  <a:gd name="T95" fmla="*/ 1780 h 702"/>
                  <a:gd name="T96" fmla="*/ 350 w 378"/>
                  <a:gd name="T97" fmla="*/ 1821 h 702"/>
                  <a:gd name="T98" fmla="*/ 398 w 378"/>
                  <a:gd name="T99" fmla="*/ 1848 h 702"/>
                  <a:gd name="T100" fmla="*/ 416 w 378"/>
                  <a:gd name="T101" fmla="*/ 2082 h 702"/>
                  <a:gd name="T102" fmla="*/ 42 w 378"/>
                  <a:gd name="T103" fmla="*/ 607 h 702"/>
                  <a:gd name="T104" fmla="*/ 1132 w 378"/>
                  <a:gd name="T105" fmla="*/ 346 h 7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8"/>
                  <a:gd name="T160" fmla="*/ 0 h 702"/>
                  <a:gd name="T161" fmla="*/ 378 w 378"/>
                  <a:gd name="T162" fmla="*/ 702 h 7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8" h="702">
                    <a:moveTo>
                      <a:pt x="378" y="117"/>
                    </a:moveTo>
                    <a:lnTo>
                      <a:pt x="376" y="116"/>
                    </a:lnTo>
                    <a:lnTo>
                      <a:pt x="373" y="112"/>
                    </a:lnTo>
                    <a:lnTo>
                      <a:pt x="370" y="109"/>
                    </a:lnTo>
                    <a:lnTo>
                      <a:pt x="368" y="108"/>
                    </a:lnTo>
                    <a:lnTo>
                      <a:pt x="364" y="104"/>
                    </a:lnTo>
                    <a:lnTo>
                      <a:pt x="361" y="101"/>
                    </a:lnTo>
                    <a:lnTo>
                      <a:pt x="357" y="97"/>
                    </a:lnTo>
                    <a:lnTo>
                      <a:pt x="353" y="93"/>
                    </a:lnTo>
                    <a:lnTo>
                      <a:pt x="349" y="88"/>
                    </a:lnTo>
                    <a:lnTo>
                      <a:pt x="345" y="84"/>
                    </a:lnTo>
                    <a:lnTo>
                      <a:pt x="339" y="80"/>
                    </a:lnTo>
                    <a:lnTo>
                      <a:pt x="335" y="75"/>
                    </a:lnTo>
                    <a:lnTo>
                      <a:pt x="330" y="71"/>
                    </a:lnTo>
                    <a:lnTo>
                      <a:pt x="326" y="67"/>
                    </a:lnTo>
                    <a:lnTo>
                      <a:pt x="321" y="61"/>
                    </a:lnTo>
                    <a:lnTo>
                      <a:pt x="315" y="56"/>
                    </a:lnTo>
                    <a:lnTo>
                      <a:pt x="310" y="50"/>
                    </a:lnTo>
                    <a:lnTo>
                      <a:pt x="306" y="46"/>
                    </a:lnTo>
                    <a:lnTo>
                      <a:pt x="301" y="41"/>
                    </a:lnTo>
                    <a:lnTo>
                      <a:pt x="297" y="37"/>
                    </a:lnTo>
                    <a:lnTo>
                      <a:pt x="291" y="32"/>
                    </a:lnTo>
                    <a:lnTo>
                      <a:pt x="287" y="29"/>
                    </a:lnTo>
                    <a:lnTo>
                      <a:pt x="283" y="25"/>
                    </a:lnTo>
                    <a:lnTo>
                      <a:pt x="279" y="21"/>
                    </a:lnTo>
                    <a:lnTo>
                      <a:pt x="276" y="18"/>
                    </a:lnTo>
                    <a:lnTo>
                      <a:pt x="272" y="16"/>
                    </a:lnTo>
                    <a:lnTo>
                      <a:pt x="268" y="10"/>
                    </a:lnTo>
                    <a:lnTo>
                      <a:pt x="266" y="9"/>
                    </a:lnTo>
                    <a:lnTo>
                      <a:pt x="263" y="8"/>
                    </a:lnTo>
                    <a:lnTo>
                      <a:pt x="262" y="8"/>
                    </a:lnTo>
                    <a:lnTo>
                      <a:pt x="259" y="6"/>
                    </a:lnTo>
                    <a:lnTo>
                      <a:pt x="256" y="5"/>
                    </a:lnTo>
                    <a:lnTo>
                      <a:pt x="252" y="5"/>
                    </a:lnTo>
                    <a:lnTo>
                      <a:pt x="248" y="5"/>
                    </a:lnTo>
                    <a:lnTo>
                      <a:pt x="243" y="4"/>
                    </a:lnTo>
                    <a:lnTo>
                      <a:pt x="239" y="4"/>
                    </a:lnTo>
                    <a:lnTo>
                      <a:pt x="233" y="2"/>
                    </a:lnTo>
                    <a:lnTo>
                      <a:pt x="228" y="2"/>
                    </a:lnTo>
                    <a:lnTo>
                      <a:pt x="221" y="1"/>
                    </a:lnTo>
                    <a:lnTo>
                      <a:pt x="216" y="1"/>
                    </a:lnTo>
                    <a:lnTo>
                      <a:pt x="212" y="1"/>
                    </a:lnTo>
                    <a:lnTo>
                      <a:pt x="209" y="1"/>
                    </a:lnTo>
                    <a:lnTo>
                      <a:pt x="205" y="1"/>
                    </a:lnTo>
                    <a:lnTo>
                      <a:pt x="203" y="1"/>
                    </a:lnTo>
                    <a:lnTo>
                      <a:pt x="196" y="1"/>
                    </a:lnTo>
                    <a:lnTo>
                      <a:pt x="191" y="1"/>
                    </a:lnTo>
                    <a:lnTo>
                      <a:pt x="187" y="0"/>
                    </a:lnTo>
                    <a:lnTo>
                      <a:pt x="184" y="0"/>
                    </a:lnTo>
                    <a:lnTo>
                      <a:pt x="180" y="0"/>
                    </a:lnTo>
                    <a:lnTo>
                      <a:pt x="177" y="0"/>
                    </a:lnTo>
                    <a:lnTo>
                      <a:pt x="170" y="0"/>
                    </a:lnTo>
                    <a:lnTo>
                      <a:pt x="165" y="0"/>
                    </a:lnTo>
                    <a:lnTo>
                      <a:pt x="158" y="0"/>
                    </a:lnTo>
                    <a:lnTo>
                      <a:pt x="153" y="0"/>
                    </a:lnTo>
                    <a:lnTo>
                      <a:pt x="148" y="0"/>
                    </a:lnTo>
                    <a:lnTo>
                      <a:pt x="144" y="0"/>
                    </a:lnTo>
                    <a:lnTo>
                      <a:pt x="138" y="0"/>
                    </a:lnTo>
                    <a:lnTo>
                      <a:pt x="134" y="0"/>
                    </a:lnTo>
                    <a:lnTo>
                      <a:pt x="130" y="1"/>
                    </a:lnTo>
                    <a:lnTo>
                      <a:pt x="128" y="1"/>
                    </a:lnTo>
                    <a:lnTo>
                      <a:pt x="122" y="2"/>
                    </a:lnTo>
                    <a:lnTo>
                      <a:pt x="121" y="5"/>
                    </a:lnTo>
                    <a:lnTo>
                      <a:pt x="120" y="5"/>
                    </a:lnTo>
                    <a:lnTo>
                      <a:pt x="118" y="6"/>
                    </a:lnTo>
                    <a:lnTo>
                      <a:pt x="117" y="10"/>
                    </a:lnTo>
                    <a:lnTo>
                      <a:pt x="114" y="14"/>
                    </a:lnTo>
                    <a:lnTo>
                      <a:pt x="111" y="18"/>
                    </a:lnTo>
                    <a:lnTo>
                      <a:pt x="107" y="24"/>
                    </a:lnTo>
                    <a:lnTo>
                      <a:pt x="106" y="25"/>
                    </a:lnTo>
                    <a:lnTo>
                      <a:pt x="103" y="29"/>
                    </a:lnTo>
                    <a:lnTo>
                      <a:pt x="102" y="32"/>
                    </a:lnTo>
                    <a:lnTo>
                      <a:pt x="101" y="36"/>
                    </a:lnTo>
                    <a:lnTo>
                      <a:pt x="98" y="38"/>
                    </a:lnTo>
                    <a:lnTo>
                      <a:pt x="95" y="42"/>
                    </a:lnTo>
                    <a:lnTo>
                      <a:pt x="93" y="46"/>
                    </a:lnTo>
                    <a:lnTo>
                      <a:pt x="91" y="49"/>
                    </a:lnTo>
                    <a:lnTo>
                      <a:pt x="87" y="53"/>
                    </a:lnTo>
                    <a:lnTo>
                      <a:pt x="86" y="57"/>
                    </a:lnTo>
                    <a:lnTo>
                      <a:pt x="83" y="61"/>
                    </a:lnTo>
                    <a:lnTo>
                      <a:pt x="81" y="65"/>
                    </a:lnTo>
                    <a:lnTo>
                      <a:pt x="78" y="69"/>
                    </a:lnTo>
                    <a:lnTo>
                      <a:pt x="75" y="73"/>
                    </a:lnTo>
                    <a:lnTo>
                      <a:pt x="73" y="77"/>
                    </a:lnTo>
                    <a:lnTo>
                      <a:pt x="70" y="83"/>
                    </a:lnTo>
                    <a:lnTo>
                      <a:pt x="67" y="87"/>
                    </a:lnTo>
                    <a:lnTo>
                      <a:pt x="65" y="92"/>
                    </a:lnTo>
                    <a:lnTo>
                      <a:pt x="62" y="96"/>
                    </a:lnTo>
                    <a:lnTo>
                      <a:pt x="59" y="100"/>
                    </a:lnTo>
                    <a:lnTo>
                      <a:pt x="55" y="104"/>
                    </a:lnTo>
                    <a:lnTo>
                      <a:pt x="52" y="108"/>
                    </a:lnTo>
                    <a:lnTo>
                      <a:pt x="50" y="112"/>
                    </a:lnTo>
                    <a:lnTo>
                      <a:pt x="47" y="117"/>
                    </a:lnTo>
                    <a:lnTo>
                      <a:pt x="44" y="122"/>
                    </a:lnTo>
                    <a:lnTo>
                      <a:pt x="42" y="126"/>
                    </a:lnTo>
                    <a:lnTo>
                      <a:pt x="39" y="130"/>
                    </a:lnTo>
                    <a:lnTo>
                      <a:pt x="36" y="135"/>
                    </a:lnTo>
                    <a:lnTo>
                      <a:pt x="34" y="139"/>
                    </a:lnTo>
                    <a:lnTo>
                      <a:pt x="31" y="143"/>
                    </a:lnTo>
                    <a:lnTo>
                      <a:pt x="28" y="146"/>
                    </a:lnTo>
                    <a:lnTo>
                      <a:pt x="27" y="150"/>
                    </a:lnTo>
                    <a:lnTo>
                      <a:pt x="24" y="154"/>
                    </a:lnTo>
                    <a:lnTo>
                      <a:pt x="22" y="158"/>
                    </a:lnTo>
                    <a:lnTo>
                      <a:pt x="20" y="162"/>
                    </a:lnTo>
                    <a:lnTo>
                      <a:pt x="18" y="166"/>
                    </a:lnTo>
                    <a:lnTo>
                      <a:pt x="14" y="171"/>
                    </a:lnTo>
                    <a:lnTo>
                      <a:pt x="11" y="178"/>
                    </a:lnTo>
                    <a:lnTo>
                      <a:pt x="7" y="183"/>
                    </a:lnTo>
                    <a:lnTo>
                      <a:pt x="6" y="189"/>
                    </a:lnTo>
                    <a:lnTo>
                      <a:pt x="3" y="193"/>
                    </a:lnTo>
                    <a:lnTo>
                      <a:pt x="2" y="195"/>
                    </a:lnTo>
                    <a:lnTo>
                      <a:pt x="0" y="198"/>
                    </a:lnTo>
                    <a:lnTo>
                      <a:pt x="0" y="201"/>
                    </a:lnTo>
                    <a:lnTo>
                      <a:pt x="0" y="202"/>
                    </a:lnTo>
                    <a:lnTo>
                      <a:pt x="0" y="206"/>
                    </a:lnTo>
                    <a:lnTo>
                      <a:pt x="0" y="207"/>
                    </a:lnTo>
                    <a:lnTo>
                      <a:pt x="0" y="211"/>
                    </a:lnTo>
                    <a:lnTo>
                      <a:pt x="0" y="214"/>
                    </a:lnTo>
                    <a:lnTo>
                      <a:pt x="0" y="218"/>
                    </a:lnTo>
                    <a:lnTo>
                      <a:pt x="0" y="222"/>
                    </a:lnTo>
                    <a:lnTo>
                      <a:pt x="0" y="226"/>
                    </a:lnTo>
                    <a:lnTo>
                      <a:pt x="0" y="231"/>
                    </a:lnTo>
                    <a:lnTo>
                      <a:pt x="0" y="237"/>
                    </a:lnTo>
                    <a:lnTo>
                      <a:pt x="0" y="242"/>
                    </a:lnTo>
                    <a:lnTo>
                      <a:pt x="0" y="247"/>
                    </a:lnTo>
                    <a:lnTo>
                      <a:pt x="0" y="253"/>
                    </a:lnTo>
                    <a:lnTo>
                      <a:pt x="0" y="260"/>
                    </a:lnTo>
                    <a:lnTo>
                      <a:pt x="0" y="266"/>
                    </a:lnTo>
                    <a:lnTo>
                      <a:pt x="0" y="272"/>
                    </a:lnTo>
                    <a:lnTo>
                      <a:pt x="0" y="278"/>
                    </a:lnTo>
                    <a:lnTo>
                      <a:pt x="0" y="286"/>
                    </a:lnTo>
                    <a:lnTo>
                      <a:pt x="0" y="293"/>
                    </a:lnTo>
                    <a:lnTo>
                      <a:pt x="0" y="300"/>
                    </a:lnTo>
                    <a:lnTo>
                      <a:pt x="0" y="308"/>
                    </a:lnTo>
                    <a:lnTo>
                      <a:pt x="0" y="316"/>
                    </a:lnTo>
                    <a:lnTo>
                      <a:pt x="0" y="322"/>
                    </a:lnTo>
                    <a:lnTo>
                      <a:pt x="0" y="331"/>
                    </a:lnTo>
                    <a:lnTo>
                      <a:pt x="0" y="339"/>
                    </a:lnTo>
                    <a:lnTo>
                      <a:pt x="0" y="347"/>
                    </a:lnTo>
                    <a:lnTo>
                      <a:pt x="0" y="355"/>
                    </a:lnTo>
                    <a:lnTo>
                      <a:pt x="0" y="363"/>
                    </a:lnTo>
                    <a:lnTo>
                      <a:pt x="0" y="371"/>
                    </a:lnTo>
                    <a:lnTo>
                      <a:pt x="0" y="379"/>
                    </a:lnTo>
                    <a:lnTo>
                      <a:pt x="0" y="387"/>
                    </a:lnTo>
                    <a:lnTo>
                      <a:pt x="0" y="395"/>
                    </a:lnTo>
                    <a:lnTo>
                      <a:pt x="0" y="402"/>
                    </a:lnTo>
                    <a:lnTo>
                      <a:pt x="0" y="411"/>
                    </a:lnTo>
                    <a:lnTo>
                      <a:pt x="0" y="418"/>
                    </a:lnTo>
                    <a:lnTo>
                      <a:pt x="0" y="426"/>
                    </a:lnTo>
                    <a:lnTo>
                      <a:pt x="0" y="434"/>
                    </a:lnTo>
                    <a:lnTo>
                      <a:pt x="0" y="442"/>
                    </a:lnTo>
                    <a:lnTo>
                      <a:pt x="0" y="448"/>
                    </a:lnTo>
                    <a:lnTo>
                      <a:pt x="0" y="455"/>
                    </a:lnTo>
                    <a:lnTo>
                      <a:pt x="0" y="462"/>
                    </a:lnTo>
                    <a:lnTo>
                      <a:pt x="0" y="470"/>
                    </a:lnTo>
                    <a:lnTo>
                      <a:pt x="0" y="477"/>
                    </a:lnTo>
                    <a:lnTo>
                      <a:pt x="0" y="483"/>
                    </a:lnTo>
                    <a:lnTo>
                      <a:pt x="0" y="490"/>
                    </a:lnTo>
                    <a:lnTo>
                      <a:pt x="2" y="497"/>
                    </a:lnTo>
                    <a:lnTo>
                      <a:pt x="2" y="502"/>
                    </a:lnTo>
                    <a:lnTo>
                      <a:pt x="2" y="507"/>
                    </a:lnTo>
                    <a:lnTo>
                      <a:pt x="2" y="513"/>
                    </a:lnTo>
                    <a:lnTo>
                      <a:pt x="2" y="518"/>
                    </a:lnTo>
                    <a:lnTo>
                      <a:pt x="2" y="522"/>
                    </a:lnTo>
                    <a:lnTo>
                      <a:pt x="2" y="526"/>
                    </a:lnTo>
                    <a:lnTo>
                      <a:pt x="2" y="530"/>
                    </a:lnTo>
                    <a:lnTo>
                      <a:pt x="3" y="534"/>
                    </a:lnTo>
                    <a:lnTo>
                      <a:pt x="3" y="538"/>
                    </a:lnTo>
                    <a:lnTo>
                      <a:pt x="3" y="541"/>
                    </a:lnTo>
                    <a:lnTo>
                      <a:pt x="3" y="544"/>
                    </a:lnTo>
                    <a:lnTo>
                      <a:pt x="3" y="546"/>
                    </a:lnTo>
                    <a:lnTo>
                      <a:pt x="4" y="549"/>
                    </a:lnTo>
                    <a:lnTo>
                      <a:pt x="6" y="550"/>
                    </a:lnTo>
                    <a:lnTo>
                      <a:pt x="7" y="552"/>
                    </a:lnTo>
                    <a:lnTo>
                      <a:pt x="12" y="554"/>
                    </a:lnTo>
                    <a:lnTo>
                      <a:pt x="16" y="557"/>
                    </a:lnTo>
                    <a:lnTo>
                      <a:pt x="20" y="558"/>
                    </a:lnTo>
                    <a:lnTo>
                      <a:pt x="24" y="561"/>
                    </a:lnTo>
                    <a:lnTo>
                      <a:pt x="30" y="565"/>
                    </a:lnTo>
                    <a:lnTo>
                      <a:pt x="34" y="566"/>
                    </a:lnTo>
                    <a:lnTo>
                      <a:pt x="39" y="570"/>
                    </a:lnTo>
                    <a:lnTo>
                      <a:pt x="44" y="573"/>
                    </a:lnTo>
                    <a:lnTo>
                      <a:pt x="51" y="577"/>
                    </a:lnTo>
                    <a:lnTo>
                      <a:pt x="56" y="580"/>
                    </a:lnTo>
                    <a:lnTo>
                      <a:pt x="63" y="584"/>
                    </a:lnTo>
                    <a:lnTo>
                      <a:pt x="66" y="585"/>
                    </a:lnTo>
                    <a:lnTo>
                      <a:pt x="70" y="586"/>
                    </a:lnTo>
                    <a:lnTo>
                      <a:pt x="73" y="589"/>
                    </a:lnTo>
                    <a:lnTo>
                      <a:pt x="77" y="590"/>
                    </a:lnTo>
                    <a:lnTo>
                      <a:pt x="82" y="594"/>
                    </a:lnTo>
                    <a:lnTo>
                      <a:pt x="87" y="597"/>
                    </a:lnTo>
                    <a:lnTo>
                      <a:pt x="94" y="601"/>
                    </a:lnTo>
                    <a:lnTo>
                      <a:pt x="101" y="605"/>
                    </a:lnTo>
                    <a:lnTo>
                      <a:pt x="106" y="608"/>
                    </a:lnTo>
                    <a:lnTo>
                      <a:pt x="111" y="612"/>
                    </a:lnTo>
                    <a:lnTo>
                      <a:pt x="117" y="615"/>
                    </a:lnTo>
                    <a:lnTo>
                      <a:pt x="122" y="617"/>
                    </a:lnTo>
                    <a:lnTo>
                      <a:pt x="126" y="620"/>
                    </a:lnTo>
                    <a:lnTo>
                      <a:pt x="130" y="621"/>
                    </a:lnTo>
                    <a:lnTo>
                      <a:pt x="133" y="624"/>
                    </a:lnTo>
                    <a:lnTo>
                      <a:pt x="137" y="625"/>
                    </a:lnTo>
                    <a:lnTo>
                      <a:pt x="141" y="628"/>
                    </a:lnTo>
                    <a:lnTo>
                      <a:pt x="142" y="629"/>
                    </a:lnTo>
                    <a:lnTo>
                      <a:pt x="140" y="702"/>
                    </a:lnTo>
                    <a:lnTo>
                      <a:pt x="160" y="702"/>
                    </a:lnTo>
                    <a:lnTo>
                      <a:pt x="161" y="619"/>
                    </a:lnTo>
                    <a:lnTo>
                      <a:pt x="22" y="536"/>
                    </a:lnTo>
                    <a:lnTo>
                      <a:pt x="14" y="205"/>
                    </a:lnTo>
                    <a:lnTo>
                      <a:pt x="134" y="18"/>
                    </a:lnTo>
                    <a:lnTo>
                      <a:pt x="256" y="26"/>
                    </a:lnTo>
                    <a:lnTo>
                      <a:pt x="377" y="144"/>
                    </a:lnTo>
                    <a:lnTo>
                      <a:pt x="378" y="11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37" name="Freeform 86">
                <a:extLst>
                  <a:ext uri="{FF2B5EF4-FFF2-40B4-BE49-F238E27FC236}">
                    <a16:creationId xmlns:a16="http://schemas.microsoft.com/office/drawing/2014/main" id="{12159071-C667-4EDC-B27E-52C90CE02CED}"/>
                  </a:ext>
                </a:extLst>
              </p:cNvPr>
              <p:cNvSpPr>
                <a:spLocks/>
              </p:cNvSpPr>
              <p:nvPr/>
            </p:nvSpPr>
            <p:spPr bwMode="auto">
              <a:xfrm>
                <a:off x="3385" y="1532"/>
                <a:ext cx="142" cy="174"/>
              </a:xfrm>
              <a:custGeom>
                <a:avLst/>
                <a:gdLst>
                  <a:gd name="T0" fmla="*/ 377 w 129"/>
                  <a:gd name="T1" fmla="*/ 0 h 157"/>
                  <a:gd name="T2" fmla="*/ 371 w 129"/>
                  <a:gd name="T3" fmla="*/ 0 h 157"/>
                  <a:gd name="T4" fmla="*/ 362 w 129"/>
                  <a:gd name="T5" fmla="*/ 3 h 157"/>
                  <a:gd name="T6" fmla="*/ 349 w 129"/>
                  <a:gd name="T7" fmla="*/ 16 h 157"/>
                  <a:gd name="T8" fmla="*/ 341 w 129"/>
                  <a:gd name="T9" fmla="*/ 20 h 157"/>
                  <a:gd name="T10" fmla="*/ 328 w 129"/>
                  <a:gd name="T11" fmla="*/ 26 h 157"/>
                  <a:gd name="T12" fmla="*/ 321 w 129"/>
                  <a:gd name="T13" fmla="*/ 37 h 157"/>
                  <a:gd name="T14" fmla="*/ 306 w 129"/>
                  <a:gd name="T15" fmla="*/ 47 h 157"/>
                  <a:gd name="T16" fmla="*/ 291 w 129"/>
                  <a:gd name="T17" fmla="*/ 54 h 157"/>
                  <a:gd name="T18" fmla="*/ 273 w 129"/>
                  <a:gd name="T19" fmla="*/ 68 h 157"/>
                  <a:gd name="T20" fmla="*/ 257 w 129"/>
                  <a:gd name="T21" fmla="*/ 78 h 157"/>
                  <a:gd name="T22" fmla="*/ 244 w 129"/>
                  <a:gd name="T23" fmla="*/ 87 h 157"/>
                  <a:gd name="T24" fmla="*/ 226 w 129"/>
                  <a:gd name="T25" fmla="*/ 98 h 157"/>
                  <a:gd name="T26" fmla="*/ 211 w 129"/>
                  <a:gd name="T27" fmla="*/ 110 h 157"/>
                  <a:gd name="T28" fmla="*/ 191 w 129"/>
                  <a:gd name="T29" fmla="*/ 126 h 157"/>
                  <a:gd name="T30" fmla="*/ 178 w 129"/>
                  <a:gd name="T31" fmla="*/ 140 h 157"/>
                  <a:gd name="T32" fmla="*/ 157 w 129"/>
                  <a:gd name="T33" fmla="*/ 148 h 157"/>
                  <a:gd name="T34" fmla="*/ 140 w 129"/>
                  <a:gd name="T35" fmla="*/ 161 h 157"/>
                  <a:gd name="T36" fmla="*/ 124 w 129"/>
                  <a:gd name="T37" fmla="*/ 177 h 157"/>
                  <a:gd name="T38" fmla="*/ 109 w 129"/>
                  <a:gd name="T39" fmla="*/ 184 h 157"/>
                  <a:gd name="T40" fmla="*/ 89 w 129"/>
                  <a:gd name="T41" fmla="*/ 200 h 157"/>
                  <a:gd name="T42" fmla="*/ 78 w 129"/>
                  <a:gd name="T43" fmla="*/ 207 h 157"/>
                  <a:gd name="T44" fmla="*/ 67 w 129"/>
                  <a:gd name="T45" fmla="*/ 223 h 157"/>
                  <a:gd name="T46" fmla="*/ 54 w 129"/>
                  <a:gd name="T47" fmla="*/ 229 h 157"/>
                  <a:gd name="T48" fmla="*/ 42 w 129"/>
                  <a:gd name="T49" fmla="*/ 240 h 157"/>
                  <a:gd name="T50" fmla="*/ 29 w 129"/>
                  <a:gd name="T51" fmla="*/ 246 h 157"/>
                  <a:gd name="T52" fmla="*/ 23 w 129"/>
                  <a:gd name="T53" fmla="*/ 256 h 157"/>
                  <a:gd name="T54" fmla="*/ 14 w 129"/>
                  <a:gd name="T55" fmla="*/ 269 h 157"/>
                  <a:gd name="T56" fmla="*/ 3 w 129"/>
                  <a:gd name="T57" fmla="*/ 277 h 157"/>
                  <a:gd name="T58" fmla="*/ 2 w 129"/>
                  <a:gd name="T59" fmla="*/ 278 h 157"/>
                  <a:gd name="T60" fmla="*/ 0 w 129"/>
                  <a:gd name="T61" fmla="*/ 289 h 157"/>
                  <a:gd name="T62" fmla="*/ 0 w 129"/>
                  <a:gd name="T63" fmla="*/ 302 h 157"/>
                  <a:gd name="T64" fmla="*/ 0 w 129"/>
                  <a:gd name="T65" fmla="*/ 313 h 157"/>
                  <a:gd name="T66" fmla="*/ 0 w 129"/>
                  <a:gd name="T67" fmla="*/ 327 h 157"/>
                  <a:gd name="T68" fmla="*/ 0 w 129"/>
                  <a:gd name="T69" fmla="*/ 345 h 157"/>
                  <a:gd name="T70" fmla="*/ 0 w 129"/>
                  <a:gd name="T71" fmla="*/ 360 h 157"/>
                  <a:gd name="T72" fmla="*/ 0 w 129"/>
                  <a:gd name="T73" fmla="*/ 378 h 157"/>
                  <a:gd name="T74" fmla="*/ 0 w 129"/>
                  <a:gd name="T75" fmla="*/ 391 h 157"/>
                  <a:gd name="T76" fmla="*/ 0 w 129"/>
                  <a:gd name="T77" fmla="*/ 406 h 157"/>
                  <a:gd name="T78" fmla="*/ 0 w 129"/>
                  <a:gd name="T79" fmla="*/ 419 h 157"/>
                  <a:gd name="T80" fmla="*/ 0 w 129"/>
                  <a:gd name="T81" fmla="*/ 432 h 157"/>
                  <a:gd name="T82" fmla="*/ 0 w 129"/>
                  <a:gd name="T83" fmla="*/ 441 h 157"/>
                  <a:gd name="T84" fmla="*/ 0 w 129"/>
                  <a:gd name="T85" fmla="*/ 453 h 157"/>
                  <a:gd name="T86" fmla="*/ 0 w 129"/>
                  <a:gd name="T87" fmla="*/ 457 h 157"/>
                  <a:gd name="T88" fmla="*/ 0 w 129"/>
                  <a:gd name="T89" fmla="*/ 461 h 157"/>
                  <a:gd name="T90" fmla="*/ 69 w 129"/>
                  <a:gd name="T91" fmla="*/ 461 h 157"/>
                  <a:gd name="T92" fmla="*/ 59 w 129"/>
                  <a:gd name="T93" fmla="*/ 303 h 157"/>
                  <a:gd name="T94" fmla="*/ 395 w 129"/>
                  <a:gd name="T95" fmla="*/ 54 h 157"/>
                  <a:gd name="T96" fmla="*/ 377 w 129"/>
                  <a:gd name="T97" fmla="*/ 0 h 157"/>
                  <a:gd name="T98" fmla="*/ 377 w 129"/>
                  <a:gd name="T99" fmla="*/ 0 h 1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
                  <a:gd name="T151" fmla="*/ 0 h 157"/>
                  <a:gd name="T152" fmla="*/ 129 w 129"/>
                  <a:gd name="T153" fmla="*/ 157 h 1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 h="157">
                    <a:moveTo>
                      <a:pt x="124" y="0"/>
                    </a:moveTo>
                    <a:lnTo>
                      <a:pt x="122" y="0"/>
                    </a:lnTo>
                    <a:lnTo>
                      <a:pt x="118" y="3"/>
                    </a:lnTo>
                    <a:lnTo>
                      <a:pt x="114" y="5"/>
                    </a:lnTo>
                    <a:lnTo>
                      <a:pt x="112" y="7"/>
                    </a:lnTo>
                    <a:lnTo>
                      <a:pt x="108" y="9"/>
                    </a:lnTo>
                    <a:lnTo>
                      <a:pt x="105" y="12"/>
                    </a:lnTo>
                    <a:lnTo>
                      <a:pt x="100" y="16"/>
                    </a:lnTo>
                    <a:lnTo>
                      <a:pt x="96" y="19"/>
                    </a:lnTo>
                    <a:lnTo>
                      <a:pt x="90" y="23"/>
                    </a:lnTo>
                    <a:lnTo>
                      <a:pt x="85" y="27"/>
                    </a:lnTo>
                    <a:lnTo>
                      <a:pt x="80" y="29"/>
                    </a:lnTo>
                    <a:lnTo>
                      <a:pt x="74" y="33"/>
                    </a:lnTo>
                    <a:lnTo>
                      <a:pt x="69" y="37"/>
                    </a:lnTo>
                    <a:lnTo>
                      <a:pt x="63" y="43"/>
                    </a:lnTo>
                    <a:lnTo>
                      <a:pt x="58" y="47"/>
                    </a:lnTo>
                    <a:lnTo>
                      <a:pt x="51" y="51"/>
                    </a:lnTo>
                    <a:lnTo>
                      <a:pt x="46" y="55"/>
                    </a:lnTo>
                    <a:lnTo>
                      <a:pt x="41" y="59"/>
                    </a:lnTo>
                    <a:lnTo>
                      <a:pt x="35" y="63"/>
                    </a:lnTo>
                    <a:lnTo>
                      <a:pt x="30" y="67"/>
                    </a:lnTo>
                    <a:lnTo>
                      <a:pt x="26" y="71"/>
                    </a:lnTo>
                    <a:lnTo>
                      <a:pt x="22" y="75"/>
                    </a:lnTo>
                    <a:lnTo>
                      <a:pt x="18" y="78"/>
                    </a:lnTo>
                    <a:lnTo>
                      <a:pt x="14" y="82"/>
                    </a:lnTo>
                    <a:lnTo>
                      <a:pt x="10" y="83"/>
                    </a:lnTo>
                    <a:lnTo>
                      <a:pt x="8" y="87"/>
                    </a:lnTo>
                    <a:lnTo>
                      <a:pt x="4" y="91"/>
                    </a:lnTo>
                    <a:lnTo>
                      <a:pt x="3" y="94"/>
                    </a:lnTo>
                    <a:lnTo>
                      <a:pt x="2" y="95"/>
                    </a:lnTo>
                    <a:lnTo>
                      <a:pt x="0" y="98"/>
                    </a:lnTo>
                    <a:lnTo>
                      <a:pt x="0" y="102"/>
                    </a:lnTo>
                    <a:lnTo>
                      <a:pt x="0" y="107"/>
                    </a:lnTo>
                    <a:lnTo>
                      <a:pt x="0" y="111"/>
                    </a:lnTo>
                    <a:lnTo>
                      <a:pt x="0" y="117"/>
                    </a:lnTo>
                    <a:lnTo>
                      <a:pt x="0" y="122"/>
                    </a:lnTo>
                    <a:lnTo>
                      <a:pt x="0" y="129"/>
                    </a:lnTo>
                    <a:lnTo>
                      <a:pt x="0" y="133"/>
                    </a:lnTo>
                    <a:lnTo>
                      <a:pt x="0" y="138"/>
                    </a:lnTo>
                    <a:lnTo>
                      <a:pt x="0" y="143"/>
                    </a:lnTo>
                    <a:lnTo>
                      <a:pt x="0" y="147"/>
                    </a:lnTo>
                    <a:lnTo>
                      <a:pt x="0" y="150"/>
                    </a:lnTo>
                    <a:lnTo>
                      <a:pt x="0" y="154"/>
                    </a:lnTo>
                    <a:lnTo>
                      <a:pt x="0" y="155"/>
                    </a:lnTo>
                    <a:lnTo>
                      <a:pt x="0" y="157"/>
                    </a:lnTo>
                    <a:lnTo>
                      <a:pt x="23" y="157"/>
                    </a:lnTo>
                    <a:lnTo>
                      <a:pt x="19" y="103"/>
                    </a:lnTo>
                    <a:lnTo>
                      <a:pt x="129" y="19"/>
                    </a:lnTo>
                    <a:lnTo>
                      <a:pt x="12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38" name="Freeform 87">
                <a:extLst>
                  <a:ext uri="{FF2B5EF4-FFF2-40B4-BE49-F238E27FC236}">
                    <a16:creationId xmlns:a16="http://schemas.microsoft.com/office/drawing/2014/main" id="{E267E806-F394-416B-9891-862D3E33955A}"/>
                  </a:ext>
                </a:extLst>
              </p:cNvPr>
              <p:cNvSpPr>
                <a:spLocks/>
              </p:cNvSpPr>
              <p:nvPr/>
            </p:nvSpPr>
            <p:spPr bwMode="auto">
              <a:xfrm>
                <a:off x="3255" y="1615"/>
                <a:ext cx="94" cy="15"/>
              </a:xfrm>
              <a:custGeom>
                <a:avLst/>
                <a:gdLst>
                  <a:gd name="T0" fmla="*/ 0 w 86"/>
                  <a:gd name="T1" fmla="*/ 0 h 22"/>
                  <a:gd name="T2" fmla="*/ 253 w 86"/>
                  <a:gd name="T3" fmla="*/ 1 h 22"/>
                  <a:gd name="T4" fmla="*/ 255 w 86"/>
                  <a:gd name="T5" fmla="*/ 68 h 22"/>
                  <a:gd name="T6" fmla="*/ 2 w 86"/>
                  <a:gd name="T7" fmla="*/ 66 h 22"/>
                  <a:gd name="T8" fmla="*/ 0 w 86"/>
                  <a:gd name="T9" fmla="*/ 0 h 22"/>
                  <a:gd name="T10" fmla="*/ 0 w 86"/>
                  <a:gd name="T11" fmla="*/ 0 h 22"/>
                  <a:gd name="T12" fmla="*/ 0 60000 65536"/>
                  <a:gd name="T13" fmla="*/ 0 60000 65536"/>
                  <a:gd name="T14" fmla="*/ 0 60000 65536"/>
                  <a:gd name="T15" fmla="*/ 0 60000 65536"/>
                  <a:gd name="T16" fmla="*/ 0 60000 65536"/>
                  <a:gd name="T17" fmla="*/ 0 60000 65536"/>
                  <a:gd name="T18" fmla="*/ 0 w 86"/>
                  <a:gd name="T19" fmla="*/ 0 h 22"/>
                  <a:gd name="T20" fmla="*/ 86 w 8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86" h="22">
                    <a:moveTo>
                      <a:pt x="0" y="0"/>
                    </a:moveTo>
                    <a:lnTo>
                      <a:pt x="85" y="1"/>
                    </a:lnTo>
                    <a:lnTo>
                      <a:pt x="86" y="22"/>
                    </a:lnTo>
                    <a:lnTo>
                      <a:pt x="2"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39" name="Freeform 88">
                <a:extLst>
                  <a:ext uri="{FF2B5EF4-FFF2-40B4-BE49-F238E27FC236}">
                    <a16:creationId xmlns:a16="http://schemas.microsoft.com/office/drawing/2014/main" id="{BFD6A5B2-878D-404E-886A-870A82020319}"/>
                  </a:ext>
                </a:extLst>
              </p:cNvPr>
              <p:cNvSpPr>
                <a:spLocks/>
              </p:cNvSpPr>
              <p:nvPr/>
            </p:nvSpPr>
            <p:spPr bwMode="auto">
              <a:xfrm>
                <a:off x="2949" y="822"/>
                <a:ext cx="318" cy="884"/>
              </a:xfrm>
              <a:custGeom>
                <a:avLst/>
                <a:gdLst>
                  <a:gd name="T0" fmla="*/ 761 w 276"/>
                  <a:gd name="T1" fmla="*/ 0 h 780"/>
                  <a:gd name="T2" fmla="*/ 697 w 276"/>
                  <a:gd name="T3" fmla="*/ 1 h 780"/>
                  <a:gd name="T4" fmla="*/ 620 w 276"/>
                  <a:gd name="T5" fmla="*/ 3 h 780"/>
                  <a:gd name="T6" fmla="*/ 533 w 276"/>
                  <a:gd name="T7" fmla="*/ 14 h 780"/>
                  <a:gd name="T8" fmla="*/ 448 w 276"/>
                  <a:gd name="T9" fmla="*/ 16 h 780"/>
                  <a:gd name="T10" fmla="*/ 357 w 276"/>
                  <a:gd name="T11" fmla="*/ 23 h 780"/>
                  <a:gd name="T12" fmla="*/ 278 w 276"/>
                  <a:gd name="T13" fmla="*/ 26 h 780"/>
                  <a:gd name="T14" fmla="*/ 203 w 276"/>
                  <a:gd name="T15" fmla="*/ 33 h 780"/>
                  <a:gd name="T16" fmla="*/ 134 w 276"/>
                  <a:gd name="T17" fmla="*/ 43 h 780"/>
                  <a:gd name="T18" fmla="*/ 78 w 276"/>
                  <a:gd name="T19" fmla="*/ 98 h 780"/>
                  <a:gd name="T20" fmla="*/ 29 w 276"/>
                  <a:gd name="T21" fmla="*/ 188 h 780"/>
                  <a:gd name="T22" fmla="*/ 3 w 276"/>
                  <a:gd name="T23" fmla="*/ 247 h 780"/>
                  <a:gd name="T24" fmla="*/ 0 w 276"/>
                  <a:gd name="T25" fmla="*/ 357 h 780"/>
                  <a:gd name="T26" fmla="*/ 0 w 276"/>
                  <a:gd name="T27" fmla="*/ 533 h 780"/>
                  <a:gd name="T28" fmla="*/ 0 w 276"/>
                  <a:gd name="T29" fmla="*/ 764 h 780"/>
                  <a:gd name="T30" fmla="*/ 2 w 276"/>
                  <a:gd name="T31" fmla="*/ 1040 h 780"/>
                  <a:gd name="T32" fmla="*/ 3 w 276"/>
                  <a:gd name="T33" fmla="*/ 1319 h 780"/>
                  <a:gd name="T34" fmla="*/ 14 w 276"/>
                  <a:gd name="T35" fmla="*/ 1599 h 780"/>
                  <a:gd name="T36" fmla="*/ 18 w 276"/>
                  <a:gd name="T37" fmla="*/ 1850 h 780"/>
                  <a:gd name="T38" fmla="*/ 20 w 276"/>
                  <a:gd name="T39" fmla="*/ 2056 h 780"/>
                  <a:gd name="T40" fmla="*/ 23 w 276"/>
                  <a:gd name="T41" fmla="*/ 2209 h 780"/>
                  <a:gd name="T42" fmla="*/ 23 w 276"/>
                  <a:gd name="T43" fmla="*/ 2274 h 780"/>
                  <a:gd name="T44" fmla="*/ 78 w 276"/>
                  <a:gd name="T45" fmla="*/ 2245 h 780"/>
                  <a:gd name="T46" fmla="*/ 77 w 276"/>
                  <a:gd name="T47" fmla="*/ 2175 h 780"/>
                  <a:gd name="T48" fmla="*/ 77 w 276"/>
                  <a:gd name="T49" fmla="*/ 2077 h 780"/>
                  <a:gd name="T50" fmla="*/ 69 w 276"/>
                  <a:gd name="T51" fmla="*/ 1960 h 780"/>
                  <a:gd name="T52" fmla="*/ 69 w 276"/>
                  <a:gd name="T53" fmla="*/ 1824 h 780"/>
                  <a:gd name="T54" fmla="*/ 66 w 276"/>
                  <a:gd name="T55" fmla="*/ 1689 h 780"/>
                  <a:gd name="T56" fmla="*/ 66 w 276"/>
                  <a:gd name="T57" fmla="*/ 1552 h 780"/>
                  <a:gd name="T58" fmla="*/ 60 w 276"/>
                  <a:gd name="T59" fmla="*/ 1424 h 780"/>
                  <a:gd name="T60" fmla="*/ 60 w 276"/>
                  <a:gd name="T61" fmla="*/ 1314 h 780"/>
                  <a:gd name="T62" fmla="*/ 54 w 276"/>
                  <a:gd name="T63" fmla="*/ 1229 h 780"/>
                  <a:gd name="T64" fmla="*/ 54 w 276"/>
                  <a:gd name="T65" fmla="*/ 1158 h 780"/>
                  <a:gd name="T66" fmla="*/ 54 w 276"/>
                  <a:gd name="T67" fmla="*/ 1068 h 780"/>
                  <a:gd name="T68" fmla="*/ 54 w 276"/>
                  <a:gd name="T69" fmla="*/ 965 h 780"/>
                  <a:gd name="T70" fmla="*/ 54 w 276"/>
                  <a:gd name="T71" fmla="*/ 843 h 780"/>
                  <a:gd name="T72" fmla="*/ 54 w 276"/>
                  <a:gd name="T73" fmla="*/ 725 h 780"/>
                  <a:gd name="T74" fmla="*/ 54 w 276"/>
                  <a:gd name="T75" fmla="*/ 601 h 780"/>
                  <a:gd name="T76" fmla="*/ 54 w 276"/>
                  <a:gd name="T77" fmla="*/ 488 h 780"/>
                  <a:gd name="T78" fmla="*/ 54 w 276"/>
                  <a:gd name="T79" fmla="*/ 392 h 780"/>
                  <a:gd name="T80" fmla="*/ 54 w 276"/>
                  <a:gd name="T81" fmla="*/ 313 h 780"/>
                  <a:gd name="T82" fmla="*/ 54 w 276"/>
                  <a:gd name="T83" fmla="*/ 252 h 780"/>
                  <a:gd name="T84" fmla="*/ 68 w 276"/>
                  <a:gd name="T85" fmla="*/ 224 h 780"/>
                  <a:gd name="T86" fmla="*/ 112 w 276"/>
                  <a:gd name="T87" fmla="*/ 148 h 780"/>
                  <a:gd name="T88" fmla="*/ 167 w 276"/>
                  <a:gd name="T89" fmla="*/ 98 h 780"/>
                  <a:gd name="T90" fmla="*/ 213 w 276"/>
                  <a:gd name="T91" fmla="*/ 87 h 780"/>
                  <a:gd name="T92" fmla="*/ 274 w 276"/>
                  <a:gd name="T93" fmla="*/ 83 h 780"/>
                  <a:gd name="T94" fmla="*/ 350 w 276"/>
                  <a:gd name="T95" fmla="*/ 78 h 780"/>
                  <a:gd name="T96" fmla="*/ 435 w 276"/>
                  <a:gd name="T97" fmla="*/ 74 h 780"/>
                  <a:gd name="T98" fmla="*/ 530 w 276"/>
                  <a:gd name="T99" fmla="*/ 74 h 780"/>
                  <a:gd name="T100" fmla="*/ 613 w 276"/>
                  <a:gd name="T101" fmla="*/ 69 h 780"/>
                  <a:gd name="T102" fmla="*/ 690 w 276"/>
                  <a:gd name="T103" fmla="*/ 68 h 780"/>
                  <a:gd name="T104" fmla="*/ 748 w 276"/>
                  <a:gd name="T105" fmla="*/ 61 h 780"/>
                  <a:gd name="T106" fmla="*/ 805 w 276"/>
                  <a:gd name="T107" fmla="*/ 61 h 7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6"/>
                  <a:gd name="T163" fmla="*/ 0 h 780"/>
                  <a:gd name="T164" fmla="*/ 276 w 276"/>
                  <a:gd name="T165" fmla="*/ 780 h 7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6" h="780">
                    <a:moveTo>
                      <a:pt x="275" y="0"/>
                    </a:moveTo>
                    <a:lnTo>
                      <a:pt x="274" y="0"/>
                    </a:lnTo>
                    <a:lnTo>
                      <a:pt x="272" y="0"/>
                    </a:lnTo>
                    <a:lnTo>
                      <a:pt x="270" y="0"/>
                    </a:lnTo>
                    <a:lnTo>
                      <a:pt x="266" y="0"/>
                    </a:lnTo>
                    <a:lnTo>
                      <a:pt x="260" y="0"/>
                    </a:lnTo>
                    <a:lnTo>
                      <a:pt x="255" y="1"/>
                    </a:lnTo>
                    <a:lnTo>
                      <a:pt x="251" y="1"/>
                    </a:lnTo>
                    <a:lnTo>
                      <a:pt x="248" y="1"/>
                    </a:lnTo>
                    <a:lnTo>
                      <a:pt x="246" y="1"/>
                    </a:lnTo>
                    <a:lnTo>
                      <a:pt x="242" y="1"/>
                    </a:lnTo>
                    <a:lnTo>
                      <a:pt x="238" y="1"/>
                    </a:lnTo>
                    <a:lnTo>
                      <a:pt x="234" y="1"/>
                    </a:lnTo>
                    <a:lnTo>
                      <a:pt x="230" y="1"/>
                    </a:lnTo>
                    <a:lnTo>
                      <a:pt x="226" y="3"/>
                    </a:lnTo>
                    <a:lnTo>
                      <a:pt x="220" y="3"/>
                    </a:lnTo>
                    <a:lnTo>
                      <a:pt x="216" y="3"/>
                    </a:lnTo>
                    <a:lnTo>
                      <a:pt x="212" y="3"/>
                    </a:lnTo>
                    <a:lnTo>
                      <a:pt x="208" y="4"/>
                    </a:lnTo>
                    <a:lnTo>
                      <a:pt x="203" y="4"/>
                    </a:lnTo>
                    <a:lnTo>
                      <a:pt x="197" y="4"/>
                    </a:lnTo>
                    <a:lnTo>
                      <a:pt x="193" y="4"/>
                    </a:lnTo>
                    <a:lnTo>
                      <a:pt x="188" y="4"/>
                    </a:lnTo>
                    <a:lnTo>
                      <a:pt x="183" y="4"/>
                    </a:lnTo>
                    <a:lnTo>
                      <a:pt x="179" y="5"/>
                    </a:lnTo>
                    <a:lnTo>
                      <a:pt x="173" y="5"/>
                    </a:lnTo>
                    <a:lnTo>
                      <a:pt x="168" y="5"/>
                    </a:lnTo>
                    <a:lnTo>
                      <a:pt x="162" y="5"/>
                    </a:lnTo>
                    <a:lnTo>
                      <a:pt x="158" y="5"/>
                    </a:lnTo>
                    <a:lnTo>
                      <a:pt x="153" y="5"/>
                    </a:lnTo>
                    <a:lnTo>
                      <a:pt x="148" y="7"/>
                    </a:lnTo>
                    <a:lnTo>
                      <a:pt x="142" y="7"/>
                    </a:lnTo>
                    <a:lnTo>
                      <a:pt x="137" y="7"/>
                    </a:lnTo>
                    <a:lnTo>
                      <a:pt x="133" y="7"/>
                    </a:lnTo>
                    <a:lnTo>
                      <a:pt x="128" y="8"/>
                    </a:lnTo>
                    <a:lnTo>
                      <a:pt x="122" y="8"/>
                    </a:lnTo>
                    <a:lnTo>
                      <a:pt x="117" y="8"/>
                    </a:lnTo>
                    <a:lnTo>
                      <a:pt x="113" y="8"/>
                    </a:lnTo>
                    <a:lnTo>
                      <a:pt x="109" y="9"/>
                    </a:lnTo>
                    <a:lnTo>
                      <a:pt x="103" y="9"/>
                    </a:lnTo>
                    <a:lnTo>
                      <a:pt x="99" y="9"/>
                    </a:lnTo>
                    <a:lnTo>
                      <a:pt x="95" y="9"/>
                    </a:lnTo>
                    <a:lnTo>
                      <a:pt x="91" y="11"/>
                    </a:lnTo>
                    <a:lnTo>
                      <a:pt x="87" y="11"/>
                    </a:lnTo>
                    <a:lnTo>
                      <a:pt x="82" y="11"/>
                    </a:lnTo>
                    <a:lnTo>
                      <a:pt x="79" y="11"/>
                    </a:lnTo>
                    <a:lnTo>
                      <a:pt x="75" y="11"/>
                    </a:lnTo>
                    <a:lnTo>
                      <a:pt x="69" y="11"/>
                    </a:lnTo>
                    <a:lnTo>
                      <a:pt x="63" y="12"/>
                    </a:lnTo>
                    <a:lnTo>
                      <a:pt x="58" y="12"/>
                    </a:lnTo>
                    <a:lnTo>
                      <a:pt x="54" y="13"/>
                    </a:lnTo>
                    <a:lnTo>
                      <a:pt x="51" y="13"/>
                    </a:lnTo>
                    <a:lnTo>
                      <a:pt x="50" y="15"/>
                    </a:lnTo>
                    <a:lnTo>
                      <a:pt x="46" y="15"/>
                    </a:lnTo>
                    <a:lnTo>
                      <a:pt x="43" y="16"/>
                    </a:lnTo>
                    <a:lnTo>
                      <a:pt x="40" y="19"/>
                    </a:lnTo>
                    <a:lnTo>
                      <a:pt x="36" y="23"/>
                    </a:lnTo>
                    <a:lnTo>
                      <a:pt x="34" y="25"/>
                    </a:lnTo>
                    <a:lnTo>
                      <a:pt x="31" y="29"/>
                    </a:lnTo>
                    <a:lnTo>
                      <a:pt x="27" y="33"/>
                    </a:lnTo>
                    <a:lnTo>
                      <a:pt x="24" y="39"/>
                    </a:lnTo>
                    <a:lnTo>
                      <a:pt x="22" y="44"/>
                    </a:lnTo>
                    <a:lnTo>
                      <a:pt x="18" y="49"/>
                    </a:lnTo>
                    <a:lnTo>
                      <a:pt x="15" y="53"/>
                    </a:lnTo>
                    <a:lnTo>
                      <a:pt x="12" y="59"/>
                    </a:lnTo>
                    <a:lnTo>
                      <a:pt x="10" y="64"/>
                    </a:lnTo>
                    <a:lnTo>
                      <a:pt x="7" y="70"/>
                    </a:lnTo>
                    <a:lnTo>
                      <a:pt x="6" y="74"/>
                    </a:lnTo>
                    <a:lnTo>
                      <a:pt x="4" y="78"/>
                    </a:lnTo>
                    <a:lnTo>
                      <a:pt x="4" y="79"/>
                    </a:lnTo>
                    <a:lnTo>
                      <a:pt x="3" y="82"/>
                    </a:lnTo>
                    <a:lnTo>
                      <a:pt x="3" y="84"/>
                    </a:lnTo>
                    <a:lnTo>
                      <a:pt x="3" y="88"/>
                    </a:lnTo>
                    <a:lnTo>
                      <a:pt x="2" y="94"/>
                    </a:lnTo>
                    <a:lnTo>
                      <a:pt x="2" y="99"/>
                    </a:lnTo>
                    <a:lnTo>
                      <a:pt x="2" y="106"/>
                    </a:lnTo>
                    <a:lnTo>
                      <a:pt x="2" y="114"/>
                    </a:lnTo>
                    <a:lnTo>
                      <a:pt x="0" y="122"/>
                    </a:lnTo>
                    <a:lnTo>
                      <a:pt x="0" y="130"/>
                    </a:lnTo>
                    <a:lnTo>
                      <a:pt x="0" y="139"/>
                    </a:lnTo>
                    <a:lnTo>
                      <a:pt x="0" y="150"/>
                    </a:lnTo>
                    <a:lnTo>
                      <a:pt x="0" y="161"/>
                    </a:lnTo>
                    <a:lnTo>
                      <a:pt x="0" y="171"/>
                    </a:lnTo>
                    <a:lnTo>
                      <a:pt x="0" y="183"/>
                    </a:lnTo>
                    <a:lnTo>
                      <a:pt x="0" y="195"/>
                    </a:lnTo>
                    <a:lnTo>
                      <a:pt x="0" y="209"/>
                    </a:lnTo>
                    <a:lnTo>
                      <a:pt x="0" y="221"/>
                    </a:lnTo>
                    <a:lnTo>
                      <a:pt x="0" y="234"/>
                    </a:lnTo>
                    <a:lnTo>
                      <a:pt x="0" y="249"/>
                    </a:lnTo>
                    <a:lnTo>
                      <a:pt x="0" y="262"/>
                    </a:lnTo>
                    <a:lnTo>
                      <a:pt x="0" y="277"/>
                    </a:lnTo>
                    <a:lnTo>
                      <a:pt x="0" y="292"/>
                    </a:lnTo>
                    <a:lnTo>
                      <a:pt x="2" y="308"/>
                    </a:lnTo>
                    <a:lnTo>
                      <a:pt x="2" y="323"/>
                    </a:lnTo>
                    <a:lnTo>
                      <a:pt x="2" y="339"/>
                    </a:lnTo>
                    <a:lnTo>
                      <a:pt x="2" y="355"/>
                    </a:lnTo>
                    <a:lnTo>
                      <a:pt x="2" y="371"/>
                    </a:lnTo>
                    <a:lnTo>
                      <a:pt x="2" y="386"/>
                    </a:lnTo>
                    <a:lnTo>
                      <a:pt x="3" y="402"/>
                    </a:lnTo>
                    <a:lnTo>
                      <a:pt x="3" y="418"/>
                    </a:lnTo>
                    <a:lnTo>
                      <a:pt x="3" y="435"/>
                    </a:lnTo>
                    <a:lnTo>
                      <a:pt x="3" y="450"/>
                    </a:lnTo>
                    <a:lnTo>
                      <a:pt x="3" y="466"/>
                    </a:lnTo>
                    <a:lnTo>
                      <a:pt x="3" y="482"/>
                    </a:lnTo>
                    <a:lnTo>
                      <a:pt x="4" y="498"/>
                    </a:lnTo>
                    <a:lnTo>
                      <a:pt x="4" y="514"/>
                    </a:lnTo>
                    <a:lnTo>
                      <a:pt x="4" y="530"/>
                    </a:lnTo>
                    <a:lnTo>
                      <a:pt x="4" y="545"/>
                    </a:lnTo>
                    <a:lnTo>
                      <a:pt x="6" y="561"/>
                    </a:lnTo>
                    <a:lnTo>
                      <a:pt x="6" y="575"/>
                    </a:lnTo>
                    <a:lnTo>
                      <a:pt x="6" y="589"/>
                    </a:lnTo>
                    <a:lnTo>
                      <a:pt x="6" y="603"/>
                    </a:lnTo>
                    <a:lnTo>
                      <a:pt x="6" y="618"/>
                    </a:lnTo>
                    <a:lnTo>
                      <a:pt x="6" y="631"/>
                    </a:lnTo>
                    <a:lnTo>
                      <a:pt x="6" y="644"/>
                    </a:lnTo>
                    <a:lnTo>
                      <a:pt x="6" y="656"/>
                    </a:lnTo>
                    <a:lnTo>
                      <a:pt x="7" y="670"/>
                    </a:lnTo>
                    <a:lnTo>
                      <a:pt x="7" y="681"/>
                    </a:lnTo>
                    <a:lnTo>
                      <a:pt x="7" y="693"/>
                    </a:lnTo>
                    <a:lnTo>
                      <a:pt x="7" y="702"/>
                    </a:lnTo>
                    <a:lnTo>
                      <a:pt x="7" y="713"/>
                    </a:lnTo>
                    <a:lnTo>
                      <a:pt x="7" y="722"/>
                    </a:lnTo>
                    <a:lnTo>
                      <a:pt x="7" y="730"/>
                    </a:lnTo>
                    <a:lnTo>
                      <a:pt x="7" y="739"/>
                    </a:lnTo>
                    <a:lnTo>
                      <a:pt x="8" y="746"/>
                    </a:lnTo>
                    <a:lnTo>
                      <a:pt x="8" y="753"/>
                    </a:lnTo>
                    <a:lnTo>
                      <a:pt x="8" y="760"/>
                    </a:lnTo>
                    <a:lnTo>
                      <a:pt x="8" y="764"/>
                    </a:lnTo>
                    <a:lnTo>
                      <a:pt x="8" y="769"/>
                    </a:lnTo>
                    <a:lnTo>
                      <a:pt x="8" y="772"/>
                    </a:lnTo>
                    <a:lnTo>
                      <a:pt x="8" y="774"/>
                    </a:lnTo>
                    <a:lnTo>
                      <a:pt x="8" y="776"/>
                    </a:lnTo>
                    <a:lnTo>
                      <a:pt x="10" y="777"/>
                    </a:lnTo>
                    <a:lnTo>
                      <a:pt x="27" y="780"/>
                    </a:lnTo>
                    <a:lnTo>
                      <a:pt x="27" y="778"/>
                    </a:lnTo>
                    <a:lnTo>
                      <a:pt x="27" y="777"/>
                    </a:lnTo>
                    <a:lnTo>
                      <a:pt x="27" y="772"/>
                    </a:lnTo>
                    <a:lnTo>
                      <a:pt x="27" y="766"/>
                    </a:lnTo>
                    <a:lnTo>
                      <a:pt x="26" y="764"/>
                    </a:lnTo>
                    <a:lnTo>
                      <a:pt x="26" y="760"/>
                    </a:lnTo>
                    <a:lnTo>
                      <a:pt x="26" y="756"/>
                    </a:lnTo>
                    <a:lnTo>
                      <a:pt x="26" y="752"/>
                    </a:lnTo>
                    <a:lnTo>
                      <a:pt x="26" y="746"/>
                    </a:lnTo>
                    <a:lnTo>
                      <a:pt x="26" y="742"/>
                    </a:lnTo>
                    <a:lnTo>
                      <a:pt x="26" y="737"/>
                    </a:lnTo>
                    <a:lnTo>
                      <a:pt x="26" y="733"/>
                    </a:lnTo>
                    <a:lnTo>
                      <a:pt x="26" y="726"/>
                    </a:lnTo>
                    <a:lnTo>
                      <a:pt x="26" y="721"/>
                    </a:lnTo>
                    <a:lnTo>
                      <a:pt x="26" y="715"/>
                    </a:lnTo>
                    <a:lnTo>
                      <a:pt x="26" y="709"/>
                    </a:lnTo>
                    <a:lnTo>
                      <a:pt x="24" y="702"/>
                    </a:lnTo>
                    <a:lnTo>
                      <a:pt x="24" y="695"/>
                    </a:lnTo>
                    <a:lnTo>
                      <a:pt x="24" y="690"/>
                    </a:lnTo>
                    <a:lnTo>
                      <a:pt x="24" y="683"/>
                    </a:lnTo>
                    <a:lnTo>
                      <a:pt x="24" y="675"/>
                    </a:lnTo>
                    <a:lnTo>
                      <a:pt x="24" y="668"/>
                    </a:lnTo>
                    <a:lnTo>
                      <a:pt x="24" y="660"/>
                    </a:lnTo>
                    <a:lnTo>
                      <a:pt x="24" y="654"/>
                    </a:lnTo>
                    <a:lnTo>
                      <a:pt x="24" y="646"/>
                    </a:lnTo>
                    <a:lnTo>
                      <a:pt x="24" y="638"/>
                    </a:lnTo>
                    <a:lnTo>
                      <a:pt x="24" y="631"/>
                    </a:lnTo>
                    <a:lnTo>
                      <a:pt x="24" y="623"/>
                    </a:lnTo>
                    <a:lnTo>
                      <a:pt x="23" y="615"/>
                    </a:lnTo>
                    <a:lnTo>
                      <a:pt x="23" y="607"/>
                    </a:lnTo>
                    <a:lnTo>
                      <a:pt x="23" y="599"/>
                    </a:lnTo>
                    <a:lnTo>
                      <a:pt x="23" y="592"/>
                    </a:lnTo>
                    <a:lnTo>
                      <a:pt x="22" y="584"/>
                    </a:lnTo>
                    <a:lnTo>
                      <a:pt x="22" y="576"/>
                    </a:lnTo>
                    <a:lnTo>
                      <a:pt x="22" y="568"/>
                    </a:lnTo>
                    <a:lnTo>
                      <a:pt x="22" y="561"/>
                    </a:lnTo>
                    <a:lnTo>
                      <a:pt x="22" y="552"/>
                    </a:lnTo>
                    <a:lnTo>
                      <a:pt x="22" y="545"/>
                    </a:lnTo>
                    <a:lnTo>
                      <a:pt x="22" y="537"/>
                    </a:lnTo>
                    <a:lnTo>
                      <a:pt x="22" y="530"/>
                    </a:lnTo>
                    <a:lnTo>
                      <a:pt x="22" y="522"/>
                    </a:lnTo>
                    <a:lnTo>
                      <a:pt x="22" y="514"/>
                    </a:lnTo>
                    <a:lnTo>
                      <a:pt x="22" y="508"/>
                    </a:lnTo>
                    <a:lnTo>
                      <a:pt x="22" y="501"/>
                    </a:lnTo>
                    <a:lnTo>
                      <a:pt x="20" y="494"/>
                    </a:lnTo>
                    <a:lnTo>
                      <a:pt x="20" y="486"/>
                    </a:lnTo>
                    <a:lnTo>
                      <a:pt x="20" y="480"/>
                    </a:lnTo>
                    <a:lnTo>
                      <a:pt x="20" y="473"/>
                    </a:lnTo>
                    <a:lnTo>
                      <a:pt x="20" y="466"/>
                    </a:lnTo>
                    <a:lnTo>
                      <a:pt x="20" y="461"/>
                    </a:lnTo>
                    <a:lnTo>
                      <a:pt x="20" y="454"/>
                    </a:lnTo>
                    <a:lnTo>
                      <a:pt x="20" y="449"/>
                    </a:lnTo>
                    <a:lnTo>
                      <a:pt x="19" y="443"/>
                    </a:lnTo>
                    <a:lnTo>
                      <a:pt x="19" y="438"/>
                    </a:lnTo>
                    <a:lnTo>
                      <a:pt x="19" y="433"/>
                    </a:lnTo>
                    <a:lnTo>
                      <a:pt x="19" y="427"/>
                    </a:lnTo>
                    <a:lnTo>
                      <a:pt x="19" y="422"/>
                    </a:lnTo>
                    <a:lnTo>
                      <a:pt x="19" y="419"/>
                    </a:lnTo>
                    <a:lnTo>
                      <a:pt x="19" y="415"/>
                    </a:lnTo>
                    <a:lnTo>
                      <a:pt x="19" y="413"/>
                    </a:lnTo>
                    <a:lnTo>
                      <a:pt x="19" y="407"/>
                    </a:lnTo>
                    <a:lnTo>
                      <a:pt x="19" y="403"/>
                    </a:lnTo>
                    <a:lnTo>
                      <a:pt x="19" y="399"/>
                    </a:lnTo>
                    <a:lnTo>
                      <a:pt x="19" y="395"/>
                    </a:lnTo>
                    <a:lnTo>
                      <a:pt x="19" y="391"/>
                    </a:lnTo>
                    <a:lnTo>
                      <a:pt x="19" y="386"/>
                    </a:lnTo>
                    <a:lnTo>
                      <a:pt x="19" y="380"/>
                    </a:lnTo>
                    <a:lnTo>
                      <a:pt x="19" y="376"/>
                    </a:lnTo>
                    <a:lnTo>
                      <a:pt x="19" y="370"/>
                    </a:lnTo>
                    <a:lnTo>
                      <a:pt x="19" y="364"/>
                    </a:lnTo>
                    <a:lnTo>
                      <a:pt x="19" y="359"/>
                    </a:lnTo>
                    <a:lnTo>
                      <a:pt x="19" y="354"/>
                    </a:lnTo>
                    <a:lnTo>
                      <a:pt x="19" y="347"/>
                    </a:lnTo>
                    <a:lnTo>
                      <a:pt x="19" y="340"/>
                    </a:lnTo>
                    <a:lnTo>
                      <a:pt x="19" y="335"/>
                    </a:lnTo>
                    <a:lnTo>
                      <a:pt x="19" y="329"/>
                    </a:lnTo>
                    <a:lnTo>
                      <a:pt x="19" y="321"/>
                    </a:lnTo>
                    <a:lnTo>
                      <a:pt x="19" y="315"/>
                    </a:lnTo>
                    <a:lnTo>
                      <a:pt x="19" y="309"/>
                    </a:lnTo>
                    <a:lnTo>
                      <a:pt x="19" y="303"/>
                    </a:lnTo>
                    <a:lnTo>
                      <a:pt x="19" y="295"/>
                    </a:lnTo>
                    <a:lnTo>
                      <a:pt x="19" y="288"/>
                    </a:lnTo>
                    <a:lnTo>
                      <a:pt x="19" y="281"/>
                    </a:lnTo>
                    <a:lnTo>
                      <a:pt x="19" y="275"/>
                    </a:lnTo>
                    <a:lnTo>
                      <a:pt x="19" y="268"/>
                    </a:lnTo>
                    <a:lnTo>
                      <a:pt x="19" y="261"/>
                    </a:lnTo>
                    <a:lnTo>
                      <a:pt x="19" y="253"/>
                    </a:lnTo>
                    <a:lnTo>
                      <a:pt x="19" y="248"/>
                    </a:lnTo>
                    <a:lnTo>
                      <a:pt x="19" y="240"/>
                    </a:lnTo>
                    <a:lnTo>
                      <a:pt x="19" y="233"/>
                    </a:lnTo>
                    <a:lnTo>
                      <a:pt x="19" y="226"/>
                    </a:lnTo>
                    <a:lnTo>
                      <a:pt x="19" y="220"/>
                    </a:lnTo>
                    <a:lnTo>
                      <a:pt x="19" y="213"/>
                    </a:lnTo>
                    <a:lnTo>
                      <a:pt x="19" y="206"/>
                    </a:lnTo>
                    <a:lnTo>
                      <a:pt x="19" y="200"/>
                    </a:lnTo>
                    <a:lnTo>
                      <a:pt x="19" y="193"/>
                    </a:lnTo>
                    <a:lnTo>
                      <a:pt x="19" y="186"/>
                    </a:lnTo>
                    <a:lnTo>
                      <a:pt x="19" y="179"/>
                    </a:lnTo>
                    <a:lnTo>
                      <a:pt x="19" y="173"/>
                    </a:lnTo>
                    <a:lnTo>
                      <a:pt x="19" y="167"/>
                    </a:lnTo>
                    <a:lnTo>
                      <a:pt x="19" y="161"/>
                    </a:lnTo>
                    <a:lnTo>
                      <a:pt x="19" y="155"/>
                    </a:lnTo>
                    <a:lnTo>
                      <a:pt x="19" y="150"/>
                    </a:lnTo>
                    <a:lnTo>
                      <a:pt x="19" y="145"/>
                    </a:lnTo>
                    <a:lnTo>
                      <a:pt x="19" y="139"/>
                    </a:lnTo>
                    <a:lnTo>
                      <a:pt x="19" y="134"/>
                    </a:lnTo>
                    <a:lnTo>
                      <a:pt x="19" y="128"/>
                    </a:lnTo>
                    <a:lnTo>
                      <a:pt x="19" y="124"/>
                    </a:lnTo>
                    <a:lnTo>
                      <a:pt x="19" y="119"/>
                    </a:lnTo>
                    <a:lnTo>
                      <a:pt x="19" y="114"/>
                    </a:lnTo>
                    <a:lnTo>
                      <a:pt x="19" y="110"/>
                    </a:lnTo>
                    <a:lnTo>
                      <a:pt x="19" y="107"/>
                    </a:lnTo>
                    <a:lnTo>
                      <a:pt x="19" y="103"/>
                    </a:lnTo>
                    <a:lnTo>
                      <a:pt x="19" y="99"/>
                    </a:lnTo>
                    <a:lnTo>
                      <a:pt x="19" y="96"/>
                    </a:lnTo>
                    <a:lnTo>
                      <a:pt x="19" y="94"/>
                    </a:lnTo>
                    <a:lnTo>
                      <a:pt x="19" y="88"/>
                    </a:lnTo>
                    <a:lnTo>
                      <a:pt x="19" y="86"/>
                    </a:lnTo>
                    <a:lnTo>
                      <a:pt x="19" y="83"/>
                    </a:lnTo>
                    <a:lnTo>
                      <a:pt x="20" y="82"/>
                    </a:lnTo>
                    <a:lnTo>
                      <a:pt x="22" y="79"/>
                    </a:lnTo>
                    <a:lnTo>
                      <a:pt x="23" y="76"/>
                    </a:lnTo>
                    <a:lnTo>
                      <a:pt x="24" y="72"/>
                    </a:lnTo>
                    <a:lnTo>
                      <a:pt x="27" y="68"/>
                    </a:lnTo>
                    <a:lnTo>
                      <a:pt x="30" y="64"/>
                    </a:lnTo>
                    <a:lnTo>
                      <a:pt x="32" y="60"/>
                    </a:lnTo>
                    <a:lnTo>
                      <a:pt x="35" y="55"/>
                    </a:lnTo>
                    <a:lnTo>
                      <a:pt x="38" y="51"/>
                    </a:lnTo>
                    <a:lnTo>
                      <a:pt x="42" y="47"/>
                    </a:lnTo>
                    <a:lnTo>
                      <a:pt x="44" y="43"/>
                    </a:lnTo>
                    <a:lnTo>
                      <a:pt x="47" y="39"/>
                    </a:lnTo>
                    <a:lnTo>
                      <a:pt x="50" y="36"/>
                    </a:lnTo>
                    <a:lnTo>
                      <a:pt x="53" y="35"/>
                    </a:lnTo>
                    <a:lnTo>
                      <a:pt x="57" y="33"/>
                    </a:lnTo>
                    <a:lnTo>
                      <a:pt x="57" y="32"/>
                    </a:lnTo>
                    <a:lnTo>
                      <a:pt x="59" y="31"/>
                    </a:lnTo>
                    <a:lnTo>
                      <a:pt x="63" y="31"/>
                    </a:lnTo>
                    <a:lnTo>
                      <a:pt x="67" y="31"/>
                    </a:lnTo>
                    <a:lnTo>
                      <a:pt x="70" y="31"/>
                    </a:lnTo>
                    <a:lnTo>
                      <a:pt x="73" y="29"/>
                    </a:lnTo>
                    <a:lnTo>
                      <a:pt x="77" y="29"/>
                    </a:lnTo>
                    <a:lnTo>
                      <a:pt x="79" y="29"/>
                    </a:lnTo>
                    <a:lnTo>
                      <a:pt x="82" y="28"/>
                    </a:lnTo>
                    <a:lnTo>
                      <a:pt x="86" y="28"/>
                    </a:lnTo>
                    <a:lnTo>
                      <a:pt x="90" y="28"/>
                    </a:lnTo>
                    <a:lnTo>
                      <a:pt x="94" y="28"/>
                    </a:lnTo>
                    <a:lnTo>
                      <a:pt x="98" y="28"/>
                    </a:lnTo>
                    <a:lnTo>
                      <a:pt x="102" y="28"/>
                    </a:lnTo>
                    <a:lnTo>
                      <a:pt x="106" y="27"/>
                    </a:lnTo>
                    <a:lnTo>
                      <a:pt x="112" y="27"/>
                    </a:lnTo>
                    <a:lnTo>
                      <a:pt x="116" y="27"/>
                    </a:lnTo>
                    <a:lnTo>
                      <a:pt x="120" y="27"/>
                    </a:lnTo>
                    <a:lnTo>
                      <a:pt x="125" y="27"/>
                    </a:lnTo>
                    <a:lnTo>
                      <a:pt x="130" y="27"/>
                    </a:lnTo>
                    <a:lnTo>
                      <a:pt x="134" y="27"/>
                    </a:lnTo>
                    <a:lnTo>
                      <a:pt x="140" y="27"/>
                    </a:lnTo>
                    <a:lnTo>
                      <a:pt x="144" y="25"/>
                    </a:lnTo>
                    <a:lnTo>
                      <a:pt x="149" y="25"/>
                    </a:lnTo>
                    <a:lnTo>
                      <a:pt x="154" y="25"/>
                    </a:lnTo>
                    <a:lnTo>
                      <a:pt x="160" y="25"/>
                    </a:lnTo>
                    <a:lnTo>
                      <a:pt x="165" y="25"/>
                    </a:lnTo>
                    <a:lnTo>
                      <a:pt x="171" y="25"/>
                    </a:lnTo>
                    <a:lnTo>
                      <a:pt x="175" y="25"/>
                    </a:lnTo>
                    <a:lnTo>
                      <a:pt x="180" y="25"/>
                    </a:lnTo>
                    <a:lnTo>
                      <a:pt x="184" y="24"/>
                    </a:lnTo>
                    <a:lnTo>
                      <a:pt x="189" y="24"/>
                    </a:lnTo>
                    <a:lnTo>
                      <a:pt x="193" y="24"/>
                    </a:lnTo>
                    <a:lnTo>
                      <a:pt x="199" y="24"/>
                    </a:lnTo>
                    <a:lnTo>
                      <a:pt x="204" y="24"/>
                    </a:lnTo>
                    <a:lnTo>
                      <a:pt x="209" y="24"/>
                    </a:lnTo>
                    <a:lnTo>
                      <a:pt x="213" y="23"/>
                    </a:lnTo>
                    <a:lnTo>
                      <a:pt x="217" y="23"/>
                    </a:lnTo>
                    <a:lnTo>
                      <a:pt x="221" y="23"/>
                    </a:lnTo>
                    <a:lnTo>
                      <a:pt x="227" y="23"/>
                    </a:lnTo>
                    <a:lnTo>
                      <a:pt x="231" y="23"/>
                    </a:lnTo>
                    <a:lnTo>
                      <a:pt x="235" y="23"/>
                    </a:lnTo>
                    <a:lnTo>
                      <a:pt x="239" y="23"/>
                    </a:lnTo>
                    <a:lnTo>
                      <a:pt x="243" y="23"/>
                    </a:lnTo>
                    <a:lnTo>
                      <a:pt x="246" y="21"/>
                    </a:lnTo>
                    <a:lnTo>
                      <a:pt x="250" y="21"/>
                    </a:lnTo>
                    <a:lnTo>
                      <a:pt x="252" y="21"/>
                    </a:lnTo>
                    <a:lnTo>
                      <a:pt x="256" y="21"/>
                    </a:lnTo>
                    <a:lnTo>
                      <a:pt x="262" y="21"/>
                    </a:lnTo>
                    <a:lnTo>
                      <a:pt x="267" y="21"/>
                    </a:lnTo>
                    <a:lnTo>
                      <a:pt x="271" y="21"/>
                    </a:lnTo>
                    <a:lnTo>
                      <a:pt x="274" y="21"/>
                    </a:lnTo>
                    <a:lnTo>
                      <a:pt x="275" y="21"/>
                    </a:lnTo>
                    <a:lnTo>
                      <a:pt x="276" y="21"/>
                    </a:lnTo>
                    <a:lnTo>
                      <a:pt x="275"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40" name="Freeform 89">
                <a:extLst>
                  <a:ext uri="{FF2B5EF4-FFF2-40B4-BE49-F238E27FC236}">
                    <a16:creationId xmlns:a16="http://schemas.microsoft.com/office/drawing/2014/main" id="{31D2F23A-5263-4B0F-9304-6A6C2F2BC2F4}"/>
                  </a:ext>
                </a:extLst>
              </p:cNvPr>
              <p:cNvSpPr>
                <a:spLocks/>
              </p:cNvSpPr>
              <p:nvPr/>
            </p:nvSpPr>
            <p:spPr bwMode="auto">
              <a:xfrm>
                <a:off x="3043" y="852"/>
                <a:ext cx="35" cy="846"/>
              </a:xfrm>
              <a:custGeom>
                <a:avLst/>
                <a:gdLst>
                  <a:gd name="T0" fmla="*/ 109 w 39"/>
                  <a:gd name="T1" fmla="*/ 26 h 754"/>
                  <a:gd name="T2" fmla="*/ 98 w 39"/>
                  <a:gd name="T3" fmla="*/ 86 h 754"/>
                  <a:gd name="T4" fmla="*/ 90 w 39"/>
                  <a:gd name="T5" fmla="*/ 129 h 754"/>
                  <a:gd name="T6" fmla="*/ 87 w 39"/>
                  <a:gd name="T7" fmla="*/ 178 h 754"/>
                  <a:gd name="T8" fmla="*/ 79 w 39"/>
                  <a:gd name="T9" fmla="*/ 225 h 754"/>
                  <a:gd name="T10" fmla="*/ 76 w 39"/>
                  <a:gd name="T11" fmla="*/ 275 h 754"/>
                  <a:gd name="T12" fmla="*/ 68 w 39"/>
                  <a:gd name="T13" fmla="*/ 329 h 754"/>
                  <a:gd name="T14" fmla="*/ 62 w 39"/>
                  <a:gd name="T15" fmla="*/ 386 h 754"/>
                  <a:gd name="T16" fmla="*/ 55 w 39"/>
                  <a:gd name="T17" fmla="*/ 443 h 754"/>
                  <a:gd name="T18" fmla="*/ 49 w 39"/>
                  <a:gd name="T19" fmla="*/ 499 h 754"/>
                  <a:gd name="T20" fmla="*/ 49 w 39"/>
                  <a:gd name="T21" fmla="*/ 558 h 754"/>
                  <a:gd name="T22" fmla="*/ 47 w 39"/>
                  <a:gd name="T23" fmla="*/ 611 h 754"/>
                  <a:gd name="T24" fmla="*/ 47 w 39"/>
                  <a:gd name="T25" fmla="*/ 663 h 754"/>
                  <a:gd name="T26" fmla="*/ 47 w 39"/>
                  <a:gd name="T27" fmla="*/ 720 h 754"/>
                  <a:gd name="T28" fmla="*/ 47 w 39"/>
                  <a:gd name="T29" fmla="*/ 799 h 754"/>
                  <a:gd name="T30" fmla="*/ 47 w 39"/>
                  <a:gd name="T31" fmla="*/ 891 h 754"/>
                  <a:gd name="T32" fmla="*/ 47 w 39"/>
                  <a:gd name="T33" fmla="*/ 999 h 754"/>
                  <a:gd name="T34" fmla="*/ 49 w 39"/>
                  <a:gd name="T35" fmla="*/ 1125 h 754"/>
                  <a:gd name="T36" fmla="*/ 49 w 39"/>
                  <a:gd name="T37" fmla="*/ 1245 h 754"/>
                  <a:gd name="T38" fmla="*/ 49 w 39"/>
                  <a:gd name="T39" fmla="*/ 1375 h 754"/>
                  <a:gd name="T40" fmla="*/ 55 w 39"/>
                  <a:gd name="T41" fmla="*/ 1505 h 754"/>
                  <a:gd name="T42" fmla="*/ 55 w 39"/>
                  <a:gd name="T43" fmla="*/ 1635 h 754"/>
                  <a:gd name="T44" fmla="*/ 60 w 39"/>
                  <a:gd name="T45" fmla="*/ 1760 h 754"/>
                  <a:gd name="T46" fmla="*/ 60 w 39"/>
                  <a:gd name="T47" fmla="*/ 1876 h 754"/>
                  <a:gd name="T48" fmla="*/ 62 w 39"/>
                  <a:gd name="T49" fmla="*/ 1983 h 754"/>
                  <a:gd name="T50" fmla="*/ 62 w 39"/>
                  <a:gd name="T51" fmla="*/ 2064 h 754"/>
                  <a:gd name="T52" fmla="*/ 62 w 39"/>
                  <a:gd name="T53" fmla="*/ 2132 h 754"/>
                  <a:gd name="T54" fmla="*/ 68 w 39"/>
                  <a:gd name="T55" fmla="*/ 2179 h 754"/>
                  <a:gd name="T56" fmla="*/ 16 w 39"/>
                  <a:gd name="T57" fmla="*/ 2217 h 754"/>
                  <a:gd name="T58" fmla="*/ 14 w 39"/>
                  <a:gd name="T59" fmla="*/ 2179 h 754"/>
                  <a:gd name="T60" fmla="*/ 14 w 39"/>
                  <a:gd name="T61" fmla="*/ 2130 h 754"/>
                  <a:gd name="T62" fmla="*/ 14 w 39"/>
                  <a:gd name="T63" fmla="*/ 2051 h 754"/>
                  <a:gd name="T64" fmla="*/ 3 w 39"/>
                  <a:gd name="T65" fmla="*/ 1960 h 754"/>
                  <a:gd name="T66" fmla="*/ 3 w 39"/>
                  <a:gd name="T67" fmla="*/ 1850 h 754"/>
                  <a:gd name="T68" fmla="*/ 1 w 39"/>
                  <a:gd name="T69" fmla="*/ 1728 h 754"/>
                  <a:gd name="T70" fmla="*/ 1 w 39"/>
                  <a:gd name="T71" fmla="*/ 1599 h 754"/>
                  <a:gd name="T72" fmla="*/ 1 w 39"/>
                  <a:gd name="T73" fmla="*/ 1471 h 754"/>
                  <a:gd name="T74" fmla="*/ 1 w 39"/>
                  <a:gd name="T75" fmla="*/ 1331 h 754"/>
                  <a:gd name="T76" fmla="*/ 0 w 39"/>
                  <a:gd name="T77" fmla="*/ 1196 h 754"/>
                  <a:gd name="T78" fmla="*/ 0 w 39"/>
                  <a:gd name="T79" fmla="*/ 1069 h 754"/>
                  <a:gd name="T80" fmla="*/ 0 w 39"/>
                  <a:gd name="T81" fmla="*/ 949 h 754"/>
                  <a:gd name="T82" fmla="*/ 0 w 39"/>
                  <a:gd name="T83" fmla="*/ 842 h 754"/>
                  <a:gd name="T84" fmla="*/ 0 w 39"/>
                  <a:gd name="T85" fmla="*/ 758 h 754"/>
                  <a:gd name="T86" fmla="*/ 0 w 39"/>
                  <a:gd name="T87" fmla="*/ 687 h 754"/>
                  <a:gd name="T88" fmla="*/ 0 w 39"/>
                  <a:gd name="T89" fmla="*/ 635 h 754"/>
                  <a:gd name="T90" fmla="*/ 0 w 39"/>
                  <a:gd name="T91" fmla="*/ 578 h 754"/>
                  <a:gd name="T92" fmla="*/ 0 w 39"/>
                  <a:gd name="T93" fmla="*/ 530 h 754"/>
                  <a:gd name="T94" fmla="*/ 1 w 39"/>
                  <a:gd name="T95" fmla="*/ 477 h 754"/>
                  <a:gd name="T96" fmla="*/ 3 w 39"/>
                  <a:gd name="T97" fmla="*/ 418 h 754"/>
                  <a:gd name="T98" fmla="*/ 16 w 39"/>
                  <a:gd name="T99" fmla="*/ 369 h 754"/>
                  <a:gd name="T100" fmla="*/ 20 w 39"/>
                  <a:gd name="T101" fmla="*/ 310 h 754"/>
                  <a:gd name="T102" fmla="*/ 23 w 39"/>
                  <a:gd name="T103" fmla="*/ 258 h 754"/>
                  <a:gd name="T104" fmla="*/ 33 w 39"/>
                  <a:gd name="T105" fmla="*/ 212 h 754"/>
                  <a:gd name="T106" fmla="*/ 37 w 39"/>
                  <a:gd name="T107" fmla="*/ 163 h 754"/>
                  <a:gd name="T108" fmla="*/ 43 w 39"/>
                  <a:gd name="T109" fmla="*/ 126 h 754"/>
                  <a:gd name="T110" fmla="*/ 49 w 39"/>
                  <a:gd name="T111" fmla="*/ 69 h 754"/>
                  <a:gd name="T112" fmla="*/ 60 w 39"/>
                  <a:gd name="T113" fmla="*/ 23 h 754"/>
                  <a:gd name="T114" fmla="*/ 115 w 39"/>
                  <a:gd name="T115" fmla="*/ 0 h 7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754"/>
                  <a:gd name="T176" fmla="*/ 39 w 39"/>
                  <a:gd name="T177" fmla="*/ 754 h 7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754">
                    <a:moveTo>
                      <a:pt x="39" y="0"/>
                    </a:moveTo>
                    <a:lnTo>
                      <a:pt x="38" y="1"/>
                    </a:lnTo>
                    <a:lnTo>
                      <a:pt x="38" y="7"/>
                    </a:lnTo>
                    <a:lnTo>
                      <a:pt x="36" y="9"/>
                    </a:lnTo>
                    <a:lnTo>
                      <a:pt x="36" y="12"/>
                    </a:lnTo>
                    <a:lnTo>
                      <a:pt x="35" y="17"/>
                    </a:lnTo>
                    <a:lnTo>
                      <a:pt x="35" y="23"/>
                    </a:lnTo>
                    <a:lnTo>
                      <a:pt x="33" y="28"/>
                    </a:lnTo>
                    <a:lnTo>
                      <a:pt x="32" y="35"/>
                    </a:lnTo>
                    <a:lnTo>
                      <a:pt x="32" y="38"/>
                    </a:lnTo>
                    <a:lnTo>
                      <a:pt x="32" y="42"/>
                    </a:lnTo>
                    <a:lnTo>
                      <a:pt x="31" y="44"/>
                    </a:lnTo>
                    <a:lnTo>
                      <a:pt x="31" y="48"/>
                    </a:lnTo>
                    <a:lnTo>
                      <a:pt x="31" y="52"/>
                    </a:lnTo>
                    <a:lnTo>
                      <a:pt x="29" y="56"/>
                    </a:lnTo>
                    <a:lnTo>
                      <a:pt x="29" y="60"/>
                    </a:lnTo>
                    <a:lnTo>
                      <a:pt x="29" y="64"/>
                    </a:lnTo>
                    <a:lnTo>
                      <a:pt x="28" y="68"/>
                    </a:lnTo>
                    <a:lnTo>
                      <a:pt x="28" y="72"/>
                    </a:lnTo>
                    <a:lnTo>
                      <a:pt x="27" y="76"/>
                    </a:lnTo>
                    <a:lnTo>
                      <a:pt x="27" y="82"/>
                    </a:lnTo>
                    <a:lnTo>
                      <a:pt x="27" y="84"/>
                    </a:lnTo>
                    <a:lnTo>
                      <a:pt x="25" y="90"/>
                    </a:lnTo>
                    <a:lnTo>
                      <a:pt x="25" y="94"/>
                    </a:lnTo>
                    <a:lnTo>
                      <a:pt x="25" y="99"/>
                    </a:lnTo>
                    <a:lnTo>
                      <a:pt x="24" y="103"/>
                    </a:lnTo>
                    <a:lnTo>
                      <a:pt x="23" y="109"/>
                    </a:lnTo>
                    <a:lnTo>
                      <a:pt x="23" y="113"/>
                    </a:lnTo>
                    <a:lnTo>
                      <a:pt x="23" y="118"/>
                    </a:lnTo>
                    <a:lnTo>
                      <a:pt x="23" y="122"/>
                    </a:lnTo>
                    <a:lnTo>
                      <a:pt x="21" y="126"/>
                    </a:lnTo>
                    <a:lnTo>
                      <a:pt x="21" y="131"/>
                    </a:lnTo>
                    <a:lnTo>
                      <a:pt x="21" y="137"/>
                    </a:lnTo>
                    <a:lnTo>
                      <a:pt x="20" y="141"/>
                    </a:lnTo>
                    <a:lnTo>
                      <a:pt x="20" y="146"/>
                    </a:lnTo>
                    <a:lnTo>
                      <a:pt x="19" y="151"/>
                    </a:lnTo>
                    <a:lnTo>
                      <a:pt x="19" y="157"/>
                    </a:lnTo>
                    <a:lnTo>
                      <a:pt x="19" y="161"/>
                    </a:lnTo>
                    <a:lnTo>
                      <a:pt x="17" y="166"/>
                    </a:lnTo>
                    <a:lnTo>
                      <a:pt x="17" y="170"/>
                    </a:lnTo>
                    <a:lnTo>
                      <a:pt x="17" y="176"/>
                    </a:lnTo>
                    <a:lnTo>
                      <a:pt x="17" y="180"/>
                    </a:lnTo>
                    <a:lnTo>
                      <a:pt x="17" y="185"/>
                    </a:lnTo>
                    <a:lnTo>
                      <a:pt x="17" y="189"/>
                    </a:lnTo>
                    <a:lnTo>
                      <a:pt x="17" y="194"/>
                    </a:lnTo>
                    <a:lnTo>
                      <a:pt x="16" y="198"/>
                    </a:lnTo>
                    <a:lnTo>
                      <a:pt x="16" y="202"/>
                    </a:lnTo>
                    <a:lnTo>
                      <a:pt x="16" y="208"/>
                    </a:lnTo>
                    <a:lnTo>
                      <a:pt x="16" y="213"/>
                    </a:lnTo>
                    <a:lnTo>
                      <a:pt x="16" y="217"/>
                    </a:lnTo>
                    <a:lnTo>
                      <a:pt x="16" y="221"/>
                    </a:lnTo>
                    <a:lnTo>
                      <a:pt x="16" y="226"/>
                    </a:lnTo>
                    <a:lnTo>
                      <a:pt x="16" y="230"/>
                    </a:lnTo>
                    <a:lnTo>
                      <a:pt x="16" y="234"/>
                    </a:lnTo>
                    <a:lnTo>
                      <a:pt x="16" y="240"/>
                    </a:lnTo>
                    <a:lnTo>
                      <a:pt x="16" y="245"/>
                    </a:lnTo>
                    <a:lnTo>
                      <a:pt x="16" y="251"/>
                    </a:lnTo>
                    <a:lnTo>
                      <a:pt x="16" y="257"/>
                    </a:lnTo>
                    <a:lnTo>
                      <a:pt x="16" y="264"/>
                    </a:lnTo>
                    <a:lnTo>
                      <a:pt x="16" y="271"/>
                    </a:lnTo>
                    <a:lnTo>
                      <a:pt x="16" y="279"/>
                    </a:lnTo>
                    <a:lnTo>
                      <a:pt x="16" y="285"/>
                    </a:lnTo>
                    <a:lnTo>
                      <a:pt x="16" y="295"/>
                    </a:lnTo>
                    <a:lnTo>
                      <a:pt x="16" y="303"/>
                    </a:lnTo>
                    <a:lnTo>
                      <a:pt x="16" y="311"/>
                    </a:lnTo>
                    <a:lnTo>
                      <a:pt x="16" y="320"/>
                    </a:lnTo>
                    <a:lnTo>
                      <a:pt x="16" y="330"/>
                    </a:lnTo>
                    <a:lnTo>
                      <a:pt x="16" y="339"/>
                    </a:lnTo>
                    <a:lnTo>
                      <a:pt x="17" y="350"/>
                    </a:lnTo>
                    <a:lnTo>
                      <a:pt x="17" y="359"/>
                    </a:lnTo>
                    <a:lnTo>
                      <a:pt x="17" y="370"/>
                    </a:lnTo>
                    <a:lnTo>
                      <a:pt x="17" y="381"/>
                    </a:lnTo>
                    <a:lnTo>
                      <a:pt x="17" y="391"/>
                    </a:lnTo>
                    <a:lnTo>
                      <a:pt x="17" y="402"/>
                    </a:lnTo>
                    <a:lnTo>
                      <a:pt x="17" y="413"/>
                    </a:lnTo>
                    <a:lnTo>
                      <a:pt x="17" y="423"/>
                    </a:lnTo>
                    <a:lnTo>
                      <a:pt x="17" y="434"/>
                    </a:lnTo>
                    <a:lnTo>
                      <a:pt x="17" y="445"/>
                    </a:lnTo>
                    <a:lnTo>
                      <a:pt x="17" y="456"/>
                    </a:lnTo>
                    <a:lnTo>
                      <a:pt x="17" y="468"/>
                    </a:lnTo>
                    <a:lnTo>
                      <a:pt x="17" y="480"/>
                    </a:lnTo>
                    <a:lnTo>
                      <a:pt x="17" y="490"/>
                    </a:lnTo>
                    <a:lnTo>
                      <a:pt x="19" y="501"/>
                    </a:lnTo>
                    <a:lnTo>
                      <a:pt x="19" y="512"/>
                    </a:lnTo>
                    <a:lnTo>
                      <a:pt x="19" y="524"/>
                    </a:lnTo>
                    <a:lnTo>
                      <a:pt x="19" y="535"/>
                    </a:lnTo>
                    <a:lnTo>
                      <a:pt x="19" y="545"/>
                    </a:lnTo>
                    <a:lnTo>
                      <a:pt x="19" y="556"/>
                    </a:lnTo>
                    <a:lnTo>
                      <a:pt x="19" y="568"/>
                    </a:lnTo>
                    <a:lnTo>
                      <a:pt x="19" y="577"/>
                    </a:lnTo>
                    <a:lnTo>
                      <a:pt x="20" y="588"/>
                    </a:lnTo>
                    <a:lnTo>
                      <a:pt x="20" y="599"/>
                    </a:lnTo>
                    <a:lnTo>
                      <a:pt x="20" y="610"/>
                    </a:lnTo>
                    <a:lnTo>
                      <a:pt x="20" y="619"/>
                    </a:lnTo>
                    <a:lnTo>
                      <a:pt x="20" y="628"/>
                    </a:lnTo>
                    <a:lnTo>
                      <a:pt x="20" y="638"/>
                    </a:lnTo>
                    <a:lnTo>
                      <a:pt x="20" y="647"/>
                    </a:lnTo>
                    <a:lnTo>
                      <a:pt x="20" y="657"/>
                    </a:lnTo>
                    <a:lnTo>
                      <a:pt x="21" y="666"/>
                    </a:lnTo>
                    <a:lnTo>
                      <a:pt x="21" y="674"/>
                    </a:lnTo>
                    <a:lnTo>
                      <a:pt x="21" y="682"/>
                    </a:lnTo>
                    <a:lnTo>
                      <a:pt x="21" y="689"/>
                    </a:lnTo>
                    <a:lnTo>
                      <a:pt x="21" y="697"/>
                    </a:lnTo>
                    <a:lnTo>
                      <a:pt x="21" y="702"/>
                    </a:lnTo>
                    <a:lnTo>
                      <a:pt x="21" y="710"/>
                    </a:lnTo>
                    <a:lnTo>
                      <a:pt x="21" y="715"/>
                    </a:lnTo>
                    <a:lnTo>
                      <a:pt x="21" y="722"/>
                    </a:lnTo>
                    <a:lnTo>
                      <a:pt x="21" y="726"/>
                    </a:lnTo>
                    <a:lnTo>
                      <a:pt x="23" y="732"/>
                    </a:lnTo>
                    <a:lnTo>
                      <a:pt x="23" y="736"/>
                    </a:lnTo>
                    <a:lnTo>
                      <a:pt x="23" y="740"/>
                    </a:lnTo>
                    <a:lnTo>
                      <a:pt x="23" y="742"/>
                    </a:lnTo>
                    <a:lnTo>
                      <a:pt x="23" y="745"/>
                    </a:lnTo>
                    <a:lnTo>
                      <a:pt x="23" y="749"/>
                    </a:lnTo>
                    <a:lnTo>
                      <a:pt x="23" y="750"/>
                    </a:lnTo>
                    <a:lnTo>
                      <a:pt x="5" y="754"/>
                    </a:lnTo>
                    <a:lnTo>
                      <a:pt x="4" y="753"/>
                    </a:lnTo>
                    <a:lnTo>
                      <a:pt x="4" y="749"/>
                    </a:lnTo>
                    <a:lnTo>
                      <a:pt x="4" y="746"/>
                    </a:lnTo>
                    <a:lnTo>
                      <a:pt x="4" y="742"/>
                    </a:lnTo>
                    <a:lnTo>
                      <a:pt x="4" y="738"/>
                    </a:lnTo>
                    <a:lnTo>
                      <a:pt x="4" y="736"/>
                    </a:lnTo>
                    <a:lnTo>
                      <a:pt x="4" y="730"/>
                    </a:lnTo>
                    <a:lnTo>
                      <a:pt x="4" y="725"/>
                    </a:lnTo>
                    <a:lnTo>
                      <a:pt x="4" y="718"/>
                    </a:lnTo>
                    <a:lnTo>
                      <a:pt x="4" y="713"/>
                    </a:lnTo>
                    <a:lnTo>
                      <a:pt x="4" y="706"/>
                    </a:lnTo>
                    <a:lnTo>
                      <a:pt x="4" y="698"/>
                    </a:lnTo>
                    <a:lnTo>
                      <a:pt x="4" y="691"/>
                    </a:lnTo>
                    <a:lnTo>
                      <a:pt x="4" y="683"/>
                    </a:lnTo>
                    <a:lnTo>
                      <a:pt x="3" y="675"/>
                    </a:lnTo>
                    <a:lnTo>
                      <a:pt x="3" y="666"/>
                    </a:lnTo>
                    <a:lnTo>
                      <a:pt x="3" y="658"/>
                    </a:lnTo>
                    <a:lnTo>
                      <a:pt x="3" y="648"/>
                    </a:lnTo>
                    <a:lnTo>
                      <a:pt x="3" y="639"/>
                    </a:lnTo>
                    <a:lnTo>
                      <a:pt x="3" y="630"/>
                    </a:lnTo>
                    <a:lnTo>
                      <a:pt x="3" y="619"/>
                    </a:lnTo>
                    <a:lnTo>
                      <a:pt x="3" y="610"/>
                    </a:lnTo>
                    <a:lnTo>
                      <a:pt x="1" y="599"/>
                    </a:lnTo>
                    <a:lnTo>
                      <a:pt x="1" y="588"/>
                    </a:lnTo>
                    <a:lnTo>
                      <a:pt x="1" y="577"/>
                    </a:lnTo>
                    <a:lnTo>
                      <a:pt x="1" y="567"/>
                    </a:lnTo>
                    <a:lnTo>
                      <a:pt x="1" y="556"/>
                    </a:lnTo>
                    <a:lnTo>
                      <a:pt x="1" y="544"/>
                    </a:lnTo>
                    <a:lnTo>
                      <a:pt x="1" y="533"/>
                    </a:lnTo>
                    <a:lnTo>
                      <a:pt x="1" y="523"/>
                    </a:lnTo>
                    <a:lnTo>
                      <a:pt x="1" y="510"/>
                    </a:lnTo>
                    <a:lnTo>
                      <a:pt x="1" y="500"/>
                    </a:lnTo>
                    <a:lnTo>
                      <a:pt x="1" y="488"/>
                    </a:lnTo>
                    <a:lnTo>
                      <a:pt x="1" y="476"/>
                    </a:lnTo>
                    <a:lnTo>
                      <a:pt x="1" y="465"/>
                    </a:lnTo>
                    <a:lnTo>
                      <a:pt x="1" y="453"/>
                    </a:lnTo>
                    <a:lnTo>
                      <a:pt x="1" y="441"/>
                    </a:lnTo>
                    <a:lnTo>
                      <a:pt x="1" y="430"/>
                    </a:lnTo>
                    <a:lnTo>
                      <a:pt x="0" y="419"/>
                    </a:lnTo>
                    <a:lnTo>
                      <a:pt x="0" y="407"/>
                    </a:lnTo>
                    <a:lnTo>
                      <a:pt x="0" y="397"/>
                    </a:lnTo>
                    <a:lnTo>
                      <a:pt x="0" y="386"/>
                    </a:lnTo>
                    <a:lnTo>
                      <a:pt x="0" y="375"/>
                    </a:lnTo>
                    <a:lnTo>
                      <a:pt x="0" y="364"/>
                    </a:lnTo>
                    <a:lnTo>
                      <a:pt x="0" y="354"/>
                    </a:lnTo>
                    <a:lnTo>
                      <a:pt x="0" y="344"/>
                    </a:lnTo>
                    <a:lnTo>
                      <a:pt x="0" y="334"/>
                    </a:lnTo>
                    <a:lnTo>
                      <a:pt x="0" y="324"/>
                    </a:lnTo>
                    <a:lnTo>
                      <a:pt x="0" y="314"/>
                    </a:lnTo>
                    <a:lnTo>
                      <a:pt x="0" y="305"/>
                    </a:lnTo>
                    <a:lnTo>
                      <a:pt x="0" y="296"/>
                    </a:lnTo>
                    <a:lnTo>
                      <a:pt x="0" y="287"/>
                    </a:lnTo>
                    <a:lnTo>
                      <a:pt x="0" y="279"/>
                    </a:lnTo>
                    <a:lnTo>
                      <a:pt x="0" y="272"/>
                    </a:lnTo>
                    <a:lnTo>
                      <a:pt x="0" y="264"/>
                    </a:lnTo>
                    <a:lnTo>
                      <a:pt x="0" y="257"/>
                    </a:lnTo>
                    <a:lnTo>
                      <a:pt x="0" y="249"/>
                    </a:lnTo>
                    <a:lnTo>
                      <a:pt x="0" y="244"/>
                    </a:lnTo>
                    <a:lnTo>
                      <a:pt x="0" y="238"/>
                    </a:lnTo>
                    <a:lnTo>
                      <a:pt x="0" y="233"/>
                    </a:lnTo>
                    <a:lnTo>
                      <a:pt x="0" y="228"/>
                    </a:lnTo>
                    <a:lnTo>
                      <a:pt x="0" y="224"/>
                    </a:lnTo>
                    <a:lnTo>
                      <a:pt x="0" y="220"/>
                    </a:lnTo>
                    <a:lnTo>
                      <a:pt x="0" y="216"/>
                    </a:lnTo>
                    <a:lnTo>
                      <a:pt x="0" y="210"/>
                    </a:lnTo>
                    <a:lnTo>
                      <a:pt x="0" y="206"/>
                    </a:lnTo>
                    <a:lnTo>
                      <a:pt x="0" y="202"/>
                    </a:lnTo>
                    <a:lnTo>
                      <a:pt x="0" y="197"/>
                    </a:lnTo>
                    <a:lnTo>
                      <a:pt x="0" y="193"/>
                    </a:lnTo>
                    <a:lnTo>
                      <a:pt x="0" y="189"/>
                    </a:lnTo>
                    <a:lnTo>
                      <a:pt x="0" y="185"/>
                    </a:lnTo>
                    <a:lnTo>
                      <a:pt x="0" y="180"/>
                    </a:lnTo>
                    <a:lnTo>
                      <a:pt x="0" y="176"/>
                    </a:lnTo>
                    <a:lnTo>
                      <a:pt x="1" y="171"/>
                    </a:lnTo>
                    <a:lnTo>
                      <a:pt x="1" y="166"/>
                    </a:lnTo>
                    <a:lnTo>
                      <a:pt x="1" y="162"/>
                    </a:lnTo>
                    <a:lnTo>
                      <a:pt x="1" y="157"/>
                    </a:lnTo>
                    <a:lnTo>
                      <a:pt x="3" y="153"/>
                    </a:lnTo>
                    <a:lnTo>
                      <a:pt x="3" y="147"/>
                    </a:lnTo>
                    <a:lnTo>
                      <a:pt x="3" y="143"/>
                    </a:lnTo>
                    <a:lnTo>
                      <a:pt x="4" y="138"/>
                    </a:lnTo>
                    <a:lnTo>
                      <a:pt x="4" y="134"/>
                    </a:lnTo>
                    <a:lnTo>
                      <a:pt x="4" y="129"/>
                    </a:lnTo>
                    <a:lnTo>
                      <a:pt x="5" y="125"/>
                    </a:lnTo>
                    <a:lnTo>
                      <a:pt x="5" y="119"/>
                    </a:lnTo>
                    <a:lnTo>
                      <a:pt x="7" y="115"/>
                    </a:lnTo>
                    <a:lnTo>
                      <a:pt x="7" y="110"/>
                    </a:lnTo>
                    <a:lnTo>
                      <a:pt x="7" y="106"/>
                    </a:lnTo>
                    <a:lnTo>
                      <a:pt x="7" y="102"/>
                    </a:lnTo>
                    <a:lnTo>
                      <a:pt x="8" y="98"/>
                    </a:lnTo>
                    <a:lnTo>
                      <a:pt x="8" y="92"/>
                    </a:lnTo>
                    <a:lnTo>
                      <a:pt x="8" y="88"/>
                    </a:lnTo>
                    <a:lnTo>
                      <a:pt x="9" y="84"/>
                    </a:lnTo>
                    <a:lnTo>
                      <a:pt x="11" y="80"/>
                    </a:lnTo>
                    <a:lnTo>
                      <a:pt x="11" y="76"/>
                    </a:lnTo>
                    <a:lnTo>
                      <a:pt x="11" y="72"/>
                    </a:lnTo>
                    <a:lnTo>
                      <a:pt x="12" y="68"/>
                    </a:lnTo>
                    <a:lnTo>
                      <a:pt x="12" y="64"/>
                    </a:lnTo>
                    <a:lnTo>
                      <a:pt x="12" y="60"/>
                    </a:lnTo>
                    <a:lnTo>
                      <a:pt x="12" y="56"/>
                    </a:lnTo>
                    <a:lnTo>
                      <a:pt x="13" y="54"/>
                    </a:lnTo>
                    <a:lnTo>
                      <a:pt x="13" y="50"/>
                    </a:lnTo>
                    <a:lnTo>
                      <a:pt x="13" y="46"/>
                    </a:lnTo>
                    <a:lnTo>
                      <a:pt x="15" y="43"/>
                    </a:lnTo>
                    <a:lnTo>
                      <a:pt x="15" y="39"/>
                    </a:lnTo>
                    <a:lnTo>
                      <a:pt x="16" y="36"/>
                    </a:lnTo>
                    <a:lnTo>
                      <a:pt x="16" y="29"/>
                    </a:lnTo>
                    <a:lnTo>
                      <a:pt x="17" y="24"/>
                    </a:lnTo>
                    <a:lnTo>
                      <a:pt x="17" y="19"/>
                    </a:lnTo>
                    <a:lnTo>
                      <a:pt x="19" y="15"/>
                    </a:lnTo>
                    <a:lnTo>
                      <a:pt x="19" y="11"/>
                    </a:lnTo>
                    <a:lnTo>
                      <a:pt x="20" y="8"/>
                    </a:lnTo>
                    <a:lnTo>
                      <a:pt x="20" y="4"/>
                    </a:lnTo>
                    <a:lnTo>
                      <a:pt x="21" y="3"/>
                    </a:lnTo>
                    <a:lnTo>
                      <a:pt x="39"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41" name="Freeform 90">
                <a:extLst>
                  <a:ext uri="{FF2B5EF4-FFF2-40B4-BE49-F238E27FC236}">
                    <a16:creationId xmlns:a16="http://schemas.microsoft.com/office/drawing/2014/main" id="{D7D4712A-CF0D-4DDE-9A75-48684449274A}"/>
                  </a:ext>
                </a:extLst>
              </p:cNvPr>
              <p:cNvSpPr>
                <a:spLocks/>
              </p:cNvSpPr>
              <p:nvPr/>
            </p:nvSpPr>
            <p:spPr bwMode="auto">
              <a:xfrm>
                <a:off x="2960" y="920"/>
                <a:ext cx="94" cy="23"/>
              </a:xfrm>
              <a:custGeom>
                <a:avLst/>
                <a:gdLst>
                  <a:gd name="T0" fmla="*/ 13 w 80"/>
                  <a:gd name="T1" fmla="*/ 0 h 19"/>
                  <a:gd name="T2" fmla="*/ 227 w 80"/>
                  <a:gd name="T3" fmla="*/ 0 h 19"/>
                  <a:gd name="T4" fmla="*/ 227 w 80"/>
                  <a:gd name="T5" fmla="*/ 1 h 19"/>
                  <a:gd name="T6" fmla="*/ 231 w 80"/>
                  <a:gd name="T7" fmla="*/ 19 h 19"/>
                  <a:gd name="T8" fmla="*/ 231 w 80"/>
                  <a:gd name="T9" fmla="*/ 42 h 19"/>
                  <a:gd name="T10" fmla="*/ 231 w 80"/>
                  <a:gd name="T11" fmla="*/ 57 h 19"/>
                  <a:gd name="T12" fmla="*/ 223 w 80"/>
                  <a:gd name="T13" fmla="*/ 60 h 19"/>
                  <a:gd name="T14" fmla="*/ 220 w 80"/>
                  <a:gd name="T15" fmla="*/ 60 h 19"/>
                  <a:gd name="T16" fmla="*/ 206 w 80"/>
                  <a:gd name="T17" fmla="*/ 66 h 19"/>
                  <a:gd name="T18" fmla="*/ 191 w 80"/>
                  <a:gd name="T19" fmla="*/ 66 h 19"/>
                  <a:gd name="T20" fmla="*/ 183 w 80"/>
                  <a:gd name="T21" fmla="*/ 66 h 19"/>
                  <a:gd name="T22" fmla="*/ 179 w 80"/>
                  <a:gd name="T23" fmla="*/ 66 h 19"/>
                  <a:gd name="T24" fmla="*/ 163 w 80"/>
                  <a:gd name="T25" fmla="*/ 66 h 19"/>
                  <a:gd name="T26" fmla="*/ 160 w 80"/>
                  <a:gd name="T27" fmla="*/ 66 h 19"/>
                  <a:gd name="T28" fmla="*/ 146 w 80"/>
                  <a:gd name="T29" fmla="*/ 66 h 19"/>
                  <a:gd name="T30" fmla="*/ 141 w 80"/>
                  <a:gd name="T31" fmla="*/ 66 h 19"/>
                  <a:gd name="T32" fmla="*/ 126 w 80"/>
                  <a:gd name="T33" fmla="*/ 66 h 19"/>
                  <a:gd name="T34" fmla="*/ 116 w 80"/>
                  <a:gd name="T35" fmla="*/ 69 h 19"/>
                  <a:gd name="T36" fmla="*/ 106 w 80"/>
                  <a:gd name="T37" fmla="*/ 66 h 19"/>
                  <a:gd name="T38" fmla="*/ 94 w 80"/>
                  <a:gd name="T39" fmla="*/ 66 h 19"/>
                  <a:gd name="T40" fmla="*/ 88 w 80"/>
                  <a:gd name="T41" fmla="*/ 66 h 19"/>
                  <a:gd name="T42" fmla="*/ 75 w 80"/>
                  <a:gd name="T43" fmla="*/ 66 h 19"/>
                  <a:gd name="T44" fmla="*/ 69 w 80"/>
                  <a:gd name="T45" fmla="*/ 60 h 19"/>
                  <a:gd name="T46" fmla="*/ 60 w 80"/>
                  <a:gd name="T47" fmla="*/ 60 h 19"/>
                  <a:gd name="T48" fmla="*/ 48 w 80"/>
                  <a:gd name="T49" fmla="*/ 60 h 19"/>
                  <a:gd name="T50" fmla="*/ 42 w 80"/>
                  <a:gd name="T51" fmla="*/ 60 h 19"/>
                  <a:gd name="T52" fmla="*/ 24 w 80"/>
                  <a:gd name="T53" fmla="*/ 60 h 19"/>
                  <a:gd name="T54" fmla="*/ 15 w 80"/>
                  <a:gd name="T55" fmla="*/ 60 h 19"/>
                  <a:gd name="T56" fmla="*/ 1 w 80"/>
                  <a:gd name="T57" fmla="*/ 57 h 19"/>
                  <a:gd name="T58" fmla="*/ 1 w 80"/>
                  <a:gd name="T59" fmla="*/ 57 h 19"/>
                  <a:gd name="T60" fmla="*/ 0 w 80"/>
                  <a:gd name="T61" fmla="*/ 45 h 19"/>
                  <a:gd name="T62" fmla="*/ 1 w 80"/>
                  <a:gd name="T63" fmla="*/ 25 h 19"/>
                  <a:gd name="T64" fmla="*/ 2 w 80"/>
                  <a:gd name="T65" fmla="*/ 3 h 19"/>
                  <a:gd name="T66" fmla="*/ 13 w 80"/>
                  <a:gd name="T67" fmla="*/ 0 h 19"/>
                  <a:gd name="T68" fmla="*/ 13 w 80"/>
                  <a:gd name="T69" fmla="*/ 0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19"/>
                  <a:gd name="T107" fmla="*/ 80 w 80"/>
                  <a:gd name="T108" fmla="*/ 19 h 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19">
                    <a:moveTo>
                      <a:pt x="4" y="0"/>
                    </a:moveTo>
                    <a:lnTo>
                      <a:pt x="79" y="0"/>
                    </a:lnTo>
                    <a:lnTo>
                      <a:pt x="79" y="1"/>
                    </a:lnTo>
                    <a:lnTo>
                      <a:pt x="80" y="5"/>
                    </a:lnTo>
                    <a:lnTo>
                      <a:pt x="80" y="11"/>
                    </a:lnTo>
                    <a:lnTo>
                      <a:pt x="80" y="15"/>
                    </a:lnTo>
                    <a:lnTo>
                      <a:pt x="77" y="16"/>
                    </a:lnTo>
                    <a:lnTo>
                      <a:pt x="76" y="16"/>
                    </a:lnTo>
                    <a:lnTo>
                      <a:pt x="72" y="17"/>
                    </a:lnTo>
                    <a:lnTo>
                      <a:pt x="67" y="17"/>
                    </a:lnTo>
                    <a:lnTo>
                      <a:pt x="64" y="17"/>
                    </a:lnTo>
                    <a:lnTo>
                      <a:pt x="61" y="17"/>
                    </a:lnTo>
                    <a:lnTo>
                      <a:pt x="57" y="17"/>
                    </a:lnTo>
                    <a:lnTo>
                      <a:pt x="55" y="17"/>
                    </a:lnTo>
                    <a:lnTo>
                      <a:pt x="52" y="17"/>
                    </a:lnTo>
                    <a:lnTo>
                      <a:pt x="48" y="17"/>
                    </a:lnTo>
                    <a:lnTo>
                      <a:pt x="44" y="17"/>
                    </a:lnTo>
                    <a:lnTo>
                      <a:pt x="41" y="19"/>
                    </a:lnTo>
                    <a:lnTo>
                      <a:pt x="37" y="17"/>
                    </a:lnTo>
                    <a:lnTo>
                      <a:pt x="33" y="17"/>
                    </a:lnTo>
                    <a:lnTo>
                      <a:pt x="30" y="17"/>
                    </a:lnTo>
                    <a:lnTo>
                      <a:pt x="26" y="17"/>
                    </a:lnTo>
                    <a:lnTo>
                      <a:pt x="24" y="16"/>
                    </a:lnTo>
                    <a:lnTo>
                      <a:pt x="20" y="16"/>
                    </a:lnTo>
                    <a:lnTo>
                      <a:pt x="17" y="16"/>
                    </a:lnTo>
                    <a:lnTo>
                      <a:pt x="14" y="16"/>
                    </a:lnTo>
                    <a:lnTo>
                      <a:pt x="9" y="16"/>
                    </a:lnTo>
                    <a:lnTo>
                      <a:pt x="5" y="16"/>
                    </a:lnTo>
                    <a:lnTo>
                      <a:pt x="1" y="15"/>
                    </a:lnTo>
                    <a:lnTo>
                      <a:pt x="0" y="12"/>
                    </a:lnTo>
                    <a:lnTo>
                      <a:pt x="1" y="7"/>
                    </a:lnTo>
                    <a:lnTo>
                      <a:pt x="2" y="3"/>
                    </a:lnTo>
                    <a:lnTo>
                      <a:pt x="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42" name="Freeform 91">
                <a:extLst>
                  <a:ext uri="{FF2B5EF4-FFF2-40B4-BE49-F238E27FC236}">
                    <a16:creationId xmlns:a16="http://schemas.microsoft.com/office/drawing/2014/main" id="{DF0B5226-CC41-4723-BC28-45023A885E0A}"/>
                  </a:ext>
                </a:extLst>
              </p:cNvPr>
              <p:cNvSpPr>
                <a:spLocks/>
              </p:cNvSpPr>
              <p:nvPr/>
            </p:nvSpPr>
            <p:spPr bwMode="auto">
              <a:xfrm>
                <a:off x="2960" y="1004"/>
                <a:ext cx="94" cy="15"/>
              </a:xfrm>
              <a:custGeom>
                <a:avLst/>
                <a:gdLst>
                  <a:gd name="T0" fmla="*/ 0 w 78"/>
                  <a:gd name="T1" fmla="*/ 1 h 20"/>
                  <a:gd name="T2" fmla="*/ 226 w 78"/>
                  <a:gd name="T3" fmla="*/ 0 h 20"/>
                  <a:gd name="T4" fmla="*/ 230 w 78"/>
                  <a:gd name="T5" fmla="*/ 69 h 20"/>
                  <a:gd name="T6" fmla="*/ 3 w 78"/>
                  <a:gd name="T7" fmla="*/ 69 h 20"/>
                  <a:gd name="T8" fmla="*/ 0 w 78"/>
                  <a:gd name="T9" fmla="*/ 1 h 20"/>
                  <a:gd name="T10" fmla="*/ 0 w 78"/>
                  <a:gd name="T11" fmla="*/ 1 h 20"/>
                  <a:gd name="T12" fmla="*/ 0 60000 65536"/>
                  <a:gd name="T13" fmla="*/ 0 60000 65536"/>
                  <a:gd name="T14" fmla="*/ 0 60000 65536"/>
                  <a:gd name="T15" fmla="*/ 0 60000 65536"/>
                  <a:gd name="T16" fmla="*/ 0 60000 65536"/>
                  <a:gd name="T17" fmla="*/ 0 60000 65536"/>
                  <a:gd name="T18" fmla="*/ 0 w 78"/>
                  <a:gd name="T19" fmla="*/ 0 h 20"/>
                  <a:gd name="T20" fmla="*/ 78 w 7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8" h="20">
                    <a:moveTo>
                      <a:pt x="0" y="1"/>
                    </a:moveTo>
                    <a:lnTo>
                      <a:pt x="76" y="0"/>
                    </a:lnTo>
                    <a:lnTo>
                      <a:pt x="78" y="20"/>
                    </a:lnTo>
                    <a:lnTo>
                      <a:pt x="3" y="2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43" name="Freeform 92">
                <a:extLst>
                  <a:ext uri="{FF2B5EF4-FFF2-40B4-BE49-F238E27FC236}">
                    <a16:creationId xmlns:a16="http://schemas.microsoft.com/office/drawing/2014/main" id="{863064DF-DA91-4600-B64E-BB304A5C1B95}"/>
                  </a:ext>
                </a:extLst>
              </p:cNvPr>
              <p:cNvSpPr>
                <a:spLocks/>
              </p:cNvSpPr>
              <p:nvPr/>
            </p:nvSpPr>
            <p:spPr bwMode="auto">
              <a:xfrm>
                <a:off x="2960" y="1087"/>
                <a:ext cx="83" cy="15"/>
              </a:xfrm>
              <a:custGeom>
                <a:avLst/>
                <a:gdLst>
                  <a:gd name="T0" fmla="*/ 0 w 66"/>
                  <a:gd name="T1" fmla="*/ 0 h 19"/>
                  <a:gd name="T2" fmla="*/ 208 w 66"/>
                  <a:gd name="T3" fmla="*/ 0 h 19"/>
                  <a:gd name="T4" fmla="*/ 208 w 66"/>
                  <a:gd name="T5" fmla="*/ 69 h 19"/>
                  <a:gd name="T6" fmla="*/ 3 w 66"/>
                  <a:gd name="T7" fmla="*/ 69 h 19"/>
                  <a:gd name="T8" fmla="*/ 0 w 66"/>
                  <a:gd name="T9" fmla="*/ 0 h 19"/>
                  <a:gd name="T10" fmla="*/ 0 w 66"/>
                  <a:gd name="T11" fmla="*/ 0 h 19"/>
                  <a:gd name="T12" fmla="*/ 0 60000 65536"/>
                  <a:gd name="T13" fmla="*/ 0 60000 65536"/>
                  <a:gd name="T14" fmla="*/ 0 60000 65536"/>
                  <a:gd name="T15" fmla="*/ 0 60000 65536"/>
                  <a:gd name="T16" fmla="*/ 0 60000 65536"/>
                  <a:gd name="T17" fmla="*/ 0 60000 65536"/>
                  <a:gd name="T18" fmla="*/ 0 w 66"/>
                  <a:gd name="T19" fmla="*/ 0 h 19"/>
                  <a:gd name="T20" fmla="*/ 66 w 6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6" h="19">
                    <a:moveTo>
                      <a:pt x="0" y="0"/>
                    </a:moveTo>
                    <a:lnTo>
                      <a:pt x="66" y="0"/>
                    </a:lnTo>
                    <a:lnTo>
                      <a:pt x="66" y="19"/>
                    </a:lnTo>
                    <a:lnTo>
                      <a:pt x="3" y="19"/>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44" name="Freeform 93">
                <a:extLst>
                  <a:ext uri="{FF2B5EF4-FFF2-40B4-BE49-F238E27FC236}">
                    <a16:creationId xmlns:a16="http://schemas.microsoft.com/office/drawing/2014/main" id="{1432D854-1953-4FAE-B2A0-5BD3A7BFBD48}"/>
                  </a:ext>
                </a:extLst>
              </p:cNvPr>
              <p:cNvSpPr>
                <a:spLocks/>
              </p:cNvSpPr>
              <p:nvPr/>
            </p:nvSpPr>
            <p:spPr bwMode="auto">
              <a:xfrm>
                <a:off x="2960" y="1170"/>
                <a:ext cx="83" cy="23"/>
              </a:xfrm>
              <a:custGeom>
                <a:avLst/>
                <a:gdLst>
                  <a:gd name="T0" fmla="*/ 0 w 70"/>
                  <a:gd name="T1" fmla="*/ 0 h 19"/>
                  <a:gd name="T2" fmla="*/ 204 w 70"/>
                  <a:gd name="T3" fmla="*/ 0 h 19"/>
                  <a:gd name="T4" fmla="*/ 208 w 70"/>
                  <a:gd name="T5" fmla="*/ 69 h 19"/>
                  <a:gd name="T6" fmla="*/ 2 w 70"/>
                  <a:gd name="T7" fmla="*/ 66 h 19"/>
                  <a:gd name="T8" fmla="*/ 0 w 70"/>
                  <a:gd name="T9" fmla="*/ 0 h 19"/>
                  <a:gd name="T10" fmla="*/ 0 w 70"/>
                  <a:gd name="T11" fmla="*/ 0 h 19"/>
                  <a:gd name="T12" fmla="*/ 0 60000 65536"/>
                  <a:gd name="T13" fmla="*/ 0 60000 65536"/>
                  <a:gd name="T14" fmla="*/ 0 60000 65536"/>
                  <a:gd name="T15" fmla="*/ 0 60000 65536"/>
                  <a:gd name="T16" fmla="*/ 0 60000 65536"/>
                  <a:gd name="T17" fmla="*/ 0 60000 65536"/>
                  <a:gd name="T18" fmla="*/ 0 w 70"/>
                  <a:gd name="T19" fmla="*/ 0 h 19"/>
                  <a:gd name="T20" fmla="*/ 70 w 7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70" h="19">
                    <a:moveTo>
                      <a:pt x="0" y="0"/>
                    </a:moveTo>
                    <a:lnTo>
                      <a:pt x="69" y="0"/>
                    </a:lnTo>
                    <a:lnTo>
                      <a:pt x="70" y="19"/>
                    </a:lnTo>
                    <a:lnTo>
                      <a:pt x="2"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45" name="Freeform 94">
                <a:extLst>
                  <a:ext uri="{FF2B5EF4-FFF2-40B4-BE49-F238E27FC236}">
                    <a16:creationId xmlns:a16="http://schemas.microsoft.com/office/drawing/2014/main" id="{8CD200C0-F601-465F-8F4A-B6F56EE9AF59}"/>
                  </a:ext>
                </a:extLst>
              </p:cNvPr>
              <p:cNvSpPr>
                <a:spLocks/>
              </p:cNvSpPr>
              <p:nvPr/>
            </p:nvSpPr>
            <p:spPr bwMode="auto">
              <a:xfrm>
                <a:off x="2960" y="1253"/>
                <a:ext cx="94" cy="23"/>
              </a:xfrm>
              <a:custGeom>
                <a:avLst/>
                <a:gdLst>
                  <a:gd name="T0" fmla="*/ 0 w 75"/>
                  <a:gd name="T1" fmla="*/ 3 h 20"/>
                  <a:gd name="T2" fmla="*/ 200 w 75"/>
                  <a:gd name="T3" fmla="*/ 0 h 20"/>
                  <a:gd name="T4" fmla="*/ 208 w 75"/>
                  <a:gd name="T5" fmla="*/ 35 h 20"/>
                  <a:gd name="T6" fmla="*/ 1 w 75"/>
                  <a:gd name="T7" fmla="*/ 47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2" y="0"/>
                    </a:lnTo>
                    <a:lnTo>
                      <a:pt x="75" y="15"/>
                    </a:lnTo>
                    <a:lnTo>
                      <a:pt x="1"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46" name="Freeform 95">
                <a:extLst>
                  <a:ext uri="{FF2B5EF4-FFF2-40B4-BE49-F238E27FC236}">
                    <a16:creationId xmlns:a16="http://schemas.microsoft.com/office/drawing/2014/main" id="{6FE05B86-731E-4A92-9E84-EB6483F94C79}"/>
                  </a:ext>
                </a:extLst>
              </p:cNvPr>
              <p:cNvSpPr>
                <a:spLocks/>
              </p:cNvSpPr>
              <p:nvPr/>
            </p:nvSpPr>
            <p:spPr bwMode="auto">
              <a:xfrm>
                <a:off x="2972" y="1351"/>
                <a:ext cx="71" cy="23"/>
              </a:xfrm>
              <a:custGeom>
                <a:avLst/>
                <a:gdLst>
                  <a:gd name="T0" fmla="*/ 1 w 65"/>
                  <a:gd name="T1" fmla="*/ 2 h 21"/>
                  <a:gd name="T2" fmla="*/ 204 w 65"/>
                  <a:gd name="T3" fmla="*/ 0 h 21"/>
                  <a:gd name="T4" fmla="*/ 208 w 65"/>
                  <a:gd name="T5" fmla="*/ 39 h 21"/>
                  <a:gd name="T6" fmla="*/ 0 w 65"/>
                  <a:gd name="T7" fmla="*/ 47 h 21"/>
                  <a:gd name="T8" fmla="*/ 1 w 65"/>
                  <a:gd name="T9" fmla="*/ 2 h 21"/>
                  <a:gd name="T10" fmla="*/ 1 w 65"/>
                  <a:gd name="T11" fmla="*/ 2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1" y="2"/>
                    </a:moveTo>
                    <a:lnTo>
                      <a:pt x="63" y="0"/>
                    </a:lnTo>
                    <a:lnTo>
                      <a:pt x="65" y="17"/>
                    </a:lnTo>
                    <a:lnTo>
                      <a:pt x="0" y="21"/>
                    </a:lnTo>
                    <a:lnTo>
                      <a:pt x="1" y="2"/>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47" name="Freeform 96">
                <a:extLst>
                  <a:ext uri="{FF2B5EF4-FFF2-40B4-BE49-F238E27FC236}">
                    <a16:creationId xmlns:a16="http://schemas.microsoft.com/office/drawing/2014/main" id="{7BF955D6-AE11-42E8-A7D1-FC4565C0B854}"/>
                  </a:ext>
                </a:extLst>
              </p:cNvPr>
              <p:cNvSpPr>
                <a:spLocks/>
              </p:cNvSpPr>
              <p:nvPr/>
            </p:nvSpPr>
            <p:spPr bwMode="auto">
              <a:xfrm>
                <a:off x="2972" y="1426"/>
                <a:ext cx="71" cy="23"/>
              </a:xfrm>
              <a:custGeom>
                <a:avLst/>
                <a:gdLst>
                  <a:gd name="T0" fmla="*/ 0 w 69"/>
                  <a:gd name="T1" fmla="*/ 0 h 19"/>
                  <a:gd name="T2" fmla="*/ 202 w 69"/>
                  <a:gd name="T3" fmla="*/ 0 h 19"/>
                  <a:gd name="T4" fmla="*/ 208 w 69"/>
                  <a:gd name="T5" fmla="*/ 46 h 19"/>
                  <a:gd name="T6" fmla="*/ 1 w 69"/>
                  <a:gd name="T7" fmla="*/ 42 h 19"/>
                  <a:gd name="T8" fmla="*/ 0 w 69"/>
                  <a:gd name="T9" fmla="*/ 0 h 19"/>
                  <a:gd name="T10" fmla="*/ 0 w 69"/>
                  <a:gd name="T11" fmla="*/ 0 h 19"/>
                  <a:gd name="T12" fmla="*/ 0 60000 65536"/>
                  <a:gd name="T13" fmla="*/ 0 60000 65536"/>
                  <a:gd name="T14" fmla="*/ 0 60000 65536"/>
                  <a:gd name="T15" fmla="*/ 0 60000 65536"/>
                  <a:gd name="T16" fmla="*/ 0 60000 65536"/>
                  <a:gd name="T17" fmla="*/ 0 60000 65536"/>
                  <a:gd name="T18" fmla="*/ 0 w 69"/>
                  <a:gd name="T19" fmla="*/ 0 h 19"/>
                  <a:gd name="T20" fmla="*/ 69 w 6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9" h="19">
                    <a:moveTo>
                      <a:pt x="0" y="0"/>
                    </a:moveTo>
                    <a:lnTo>
                      <a:pt x="67" y="0"/>
                    </a:lnTo>
                    <a:lnTo>
                      <a:pt x="69" y="19"/>
                    </a:lnTo>
                    <a:lnTo>
                      <a:pt x="1"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48" name="Freeform 97">
                <a:extLst>
                  <a:ext uri="{FF2B5EF4-FFF2-40B4-BE49-F238E27FC236}">
                    <a16:creationId xmlns:a16="http://schemas.microsoft.com/office/drawing/2014/main" id="{2693C6E3-DACC-48E7-99EB-F1B5BA2529B0}"/>
                  </a:ext>
                </a:extLst>
              </p:cNvPr>
              <p:cNvSpPr>
                <a:spLocks/>
              </p:cNvSpPr>
              <p:nvPr/>
            </p:nvSpPr>
            <p:spPr bwMode="auto">
              <a:xfrm>
                <a:off x="2960" y="1525"/>
                <a:ext cx="94" cy="23"/>
              </a:xfrm>
              <a:custGeom>
                <a:avLst/>
                <a:gdLst>
                  <a:gd name="T0" fmla="*/ 0 w 75"/>
                  <a:gd name="T1" fmla="*/ 3 h 20"/>
                  <a:gd name="T2" fmla="*/ 228 w 75"/>
                  <a:gd name="T3" fmla="*/ 0 h 20"/>
                  <a:gd name="T4" fmla="*/ 232 w 75"/>
                  <a:gd name="T5" fmla="*/ 52 h 20"/>
                  <a:gd name="T6" fmla="*/ 3 w 75"/>
                  <a:gd name="T7" fmla="*/ 69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4" y="0"/>
                    </a:lnTo>
                    <a:lnTo>
                      <a:pt x="75" y="15"/>
                    </a:lnTo>
                    <a:lnTo>
                      <a:pt x="3"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49" name="Freeform 98">
                <a:extLst>
                  <a:ext uri="{FF2B5EF4-FFF2-40B4-BE49-F238E27FC236}">
                    <a16:creationId xmlns:a16="http://schemas.microsoft.com/office/drawing/2014/main" id="{DE094D95-4A14-41E2-BFB5-8462DB1A4AA0}"/>
                  </a:ext>
                </a:extLst>
              </p:cNvPr>
              <p:cNvSpPr>
                <a:spLocks/>
              </p:cNvSpPr>
              <p:nvPr/>
            </p:nvSpPr>
            <p:spPr bwMode="auto">
              <a:xfrm>
                <a:off x="2972" y="1623"/>
                <a:ext cx="71" cy="15"/>
              </a:xfrm>
              <a:custGeom>
                <a:avLst/>
                <a:gdLst>
                  <a:gd name="T0" fmla="*/ 0 w 65"/>
                  <a:gd name="T1" fmla="*/ 3 h 21"/>
                  <a:gd name="T2" fmla="*/ 179 w 65"/>
                  <a:gd name="T3" fmla="*/ 0 h 21"/>
                  <a:gd name="T4" fmla="*/ 184 w 65"/>
                  <a:gd name="T5" fmla="*/ 56 h 21"/>
                  <a:gd name="T6" fmla="*/ 0 w 65"/>
                  <a:gd name="T7" fmla="*/ 70 h 21"/>
                  <a:gd name="T8" fmla="*/ 0 w 65"/>
                  <a:gd name="T9" fmla="*/ 3 h 21"/>
                  <a:gd name="T10" fmla="*/ 0 w 65"/>
                  <a:gd name="T11" fmla="*/ 3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0" y="3"/>
                    </a:moveTo>
                    <a:lnTo>
                      <a:pt x="62" y="0"/>
                    </a:lnTo>
                    <a:lnTo>
                      <a:pt x="65" y="17"/>
                    </a:lnTo>
                    <a:lnTo>
                      <a:pt x="0" y="21"/>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50" name="Freeform 99">
                <a:extLst>
                  <a:ext uri="{FF2B5EF4-FFF2-40B4-BE49-F238E27FC236}">
                    <a16:creationId xmlns:a16="http://schemas.microsoft.com/office/drawing/2014/main" id="{5173B95B-4F96-412D-954A-DC4F22EE174A}"/>
                  </a:ext>
                </a:extLst>
              </p:cNvPr>
              <p:cNvSpPr>
                <a:spLocks/>
              </p:cNvSpPr>
              <p:nvPr/>
            </p:nvSpPr>
            <p:spPr bwMode="auto">
              <a:xfrm>
                <a:off x="3173" y="1064"/>
                <a:ext cx="318" cy="38"/>
              </a:xfrm>
              <a:custGeom>
                <a:avLst/>
                <a:gdLst>
                  <a:gd name="T0" fmla="*/ 839 w 287"/>
                  <a:gd name="T1" fmla="*/ 1 h 37"/>
                  <a:gd name="T2" fmla="*/ 814 w 287"/>
                  <a:gd name="T3" fmla="*/ 3 h 37"/>
                  <a:gd name="T4" fmla="*/ 781 w 287"/>
                  <a:gd name="T5" fmla="*/ 14 h 37"/>
                  <a:gd name="T6" fmla="*/ 738 w 287"/>
                  <a:gd name="T7" fmla="*/ 20 h 37"/>
                  <a:gd name="T8" fmla="*/ 690 w 287"/>
                  <a:gd name="T9" fmla="*/ 34 h 37"/>
                  <a:gd name="T10" fmla="*/ 630 w 287"/>
                  <a:gd name="T11" fmla="*/ 39 h 37"/>
                  <a:gd name="T12" fmla="*/ 595 w 287"/>
                  <a:gd name="T13" fmla="*/ 47 h 37"/>
                  <a:gd name="T14" fmla="*/ 557 w 287"/>
                  <a:gd name="T15" fmla="*/ 50 h 37"/>
                  <a:gd name="T16" fmla="*/ 501 w 287"/>
                  <a:gd name="T17" fmla="*/ 53 h 37"/>
                  <a:gd name="T18" fmla="*/ 444 w 287"/>
                  <a:gd name="T19" fmla="*/ 60 h 37"/>
                  <a:gd name="T20" fmla="*/ 395 w 287"/>
                  <a:gd name="T21" fmla="*/ 65 h 37"/>
                  <a:gd name="T22" fmla="*/ 345 w 287"/>
                  <a:gd name="T23" fmla="*/ 60 h 37"/>
                  <a:gd name="T24" fmla="*/ 300 w 287"/>
                  <a:gd name="T25" fmla="*/ 60 h 37"/>
                  <a:gd name="T26" fmla="*/ 247 w 287"/>
                  <a:gd name="T27" fmla="*/ 53 h 37"/>
                  <a:gd name="T28" fmla="*/ 201 w 287"/>
                  <a:gd name="T29" fmla="*/ 50 h 37"/>
                  <a:gd name="T30" fmla="*/ 159 w 287"/>
                  <a:gd name="T31" fmla="*/ 41 h 37"/>
                  <a:gd name="T32" fmla="*/ 113 w 287"/>
                  <a:gd name="T33" fmla="*/ 39 h 37"/>
                  <a:gd name="T34" fmla="*/ 79 w 287"/>
                  <a:gd name="T35" fmla="*/ 39 h 37"/>
                  <a:gd name="T36" fmla="*/ 53 w 287"/>
                  <a:gd name="T37" fmla="*/ 34 h 37"/>
                  <a:gd name="T38" fmla="*/ 20 w 287"/>
                  <a:gd name="T39" fmla="*/ 26 h 37"/>
                  <a:gd name="T40" fmla="*/ 2 w 287"/>
                  <a:gd name="T41" fmla="*/ 77 h 37"/>
                  <a:gd name="T42" fmla="*/ 37 w 287"/>
                  <a:gd name="T43" fmla="*/ 87 h 37"/>
                  <a:gd name="T44" fmla="*/ 67 w 287"/>
                  <a:gd name="T45" fmla="*/ 89 h 37"/>
                  <a:gd name="T46" fmla="*/ 105 w 287"/>
                  <a:gd name="T47" fmla="*/ 96 h 37"/>
                  <a:gd name="T48" fmla="*/ 147 w 287"/>
                  <a:gd name="T49" fmla="*/ 101 h 37"/>
                  <a:gd name="T50" fmla="*/ 199 w 287"/>
                  <a:gd name="T51" fmla="*/ 101 h 37"/>
                  <a:gd name="T52" fmla="*/ 230 w 287"/>
                  <a:gd name="T53" fmla="*/ 109 h 37"/>
                  <a:gd name="T54" fmla="*/ 266 w 287"/>
                  <a:gd name="T55" fmla="*/ 112 h 37"/>
                  <a:gd name="T56" fmla="*/ 300 w 287"/>
                  <a:gd name="T57" fmla="*/ 112 h 37"/>
                  <a:gd name="T58" fmla="*/ 326 w 287"/>
                  <a:gd name="T59" fmla="*/ 112 h 37"/>
                  <a:gd name="T60" fmla="*/ 365 w 287"/>
                  <a:gd name="T61" fmla="*/ 115 h 37"/>
                  <a:gd name="T62" fmla="*/ 395 w 287"/>
                  <a:gd name="T63" fmla="*/ 115 h 37"/>
                  <a:gd name="T64" fmla="*/ 432 w 287"/>
                  <a:gd name="T65" fmla="*/ 115 h 37"/>
                  <a:gd name="T66" fmla="*/ 467 w 287"/>
                  <a:gd name="T67" fmla="*/ 112 h 37"/>
                  <a:gd name="T68" fmla="*/ 501 w 287"/>
                  <a:gd name="T69" fmla="*/ 109 h 37"/>
                  <a:gd name="T70" fmla="*/ 536 w 287"/>
                  <a:gd name="T71" fmla="*/ 109 h 37"/>
                  <a:gd name="T72" fmla="*/ 560 w 287"/>
                  <a:gd name="T73" fmla="*/ 101 h 37"/>
                  <a:gd name="T74" fmla="*/ 595 w 287"/>
                  <a:gd name="T75" fmla="*/ 101 h 37"/>
                  <a:gd name="T76" fmla="*/ 640 w 287"/>
                  <a:gd name="T77" fmla="*/ 96 h 37"/>
                  <a:gd name="T78" fmla="*/ 692 w 287"/>
                  <a:gd name="T79" fmla="*/ 87 h 37"/>
                  <a:gd name="T80" fmla="*/ 738 w 287"/>
                  <a:gd name="T81" fmla="*/ 87 h 37"/>
                  <a:gd name="T82" fmla="*/ 771 w 287"/>
                  <a:gd name="T83" fmla="*/ 77 h 37"/>
                  <a:gd name="T84" fmla="*/ 802 w 287"/>
                  <a:gd name="T85" fmla="*/ 74 h 37"/>
                  <a:gd name="T86" fmla="*/ 829 w 287"/>
                  <a:gd name="T87" fmla="*/ 66 h 37"/>
                  <a:gd name="T88" fmla="*/ 851 w 287"/>
                  <a:gd name="T89" fmla="*/ 65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37"/>
                  <a:gd name="T137" fmla="*/ 287 w 287"/>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37">
                    <a:moveTo>
                      <a:pt x="287" y="0"/>
                    </a:moveTo>
                    <a:lnTo>
                      <a:pt x="285" y="0"/>
                    </a:lnTo>
                    <a:lnTo>
                      <a:pt x="282" y="1"/>
                    </a:lnTo>
                    <a:lnTo>
                      <a:pt x="279" y="1"/>
                    </a:lnTo>
                    <a:lnTo>
                      <a:pt x="277" y="1"/>
                    </a:lnTo>
                    <a:lnTo>
                      <a:pt x="273" y="3"/>
                    </a:lnTo>
                    <a:lnTo>
                      <a:pt x="270" y="3"/>
                    </a:lnTo>
                    <a:lnTo>
                      <a:pt x="266" y="3"/>
                    </a:lnTo>
                    <a:lnTo>
                      <a:pt x="262" y="4"/>
                    </a:lnTo>
                    <a:lnTo>
                      <a:pt x="256" y="5"/>
                    </a:lnTo>
                    <a:lnTo>
                      <a:pt x="252" y="7"/>
                    </a:lnTo>
                    <a:lnTo>
                      <a:pt x="247" y="7"/>
                    </a:lnTo>
                    <a:lnTo>
                      <a:pt x="242" y="8"/>
                    </a:lnTo>
                    <a:lnTo>
                      <a:pt x="236" y="9"/>
                    </a:lnTo>
                    <a:lnTo>
                      <a:pt x="231" y="11"/>
                    </a:lnTo>
                    <a:lnTo>
                      <a:pt x="224" y="11"/>
                    </a:lnTo>
                    <a:lnTo>
                      <a:pt x="219" y="12"/>
                    </a:lnTo>
                    <a:lnTo>
                      <a:pt x="212" y="12"/>
                    </a:lnTo>
                    <a:lnTo>
                      <a:pt x="206" y="13"/>
                    </a:lnTo>
                    <a:lnTo>
                      <a:pt x="203" y="13"/>
                    </a:lnTo>
                    <a:lnTo>
                      <a:pt x="200" y="15"/>
                    </a:lnTo>
                    <a:lnTo>
                      <a:pt x="196" y="15"/>
                    </a:lnTo>
                    <a:lnTo>
                      <a:pt x="193" y="16"/>
                    </a:lnTo>
                    <a:lnTo>
                      <a:pt x="187" y="16"/>
                    </a:lnTo>
                    <a:lnTo>
                      <a:pt x="180" y="17"/>
                    </a:lnTo>
                    <a:lnTo>
                      <a:pt x="175" y="17"/>
                    </a:lnTo>
                    <a:lnTo>
                      <a:pt x="168" y="17"/>
                    </a:lnTo>
                    <a:lnTo>
                      <a:pt x="161" y="19"/>
                    </a:lnTo>
                    <a:lnTo>
                      <a:pt x="156" y="19"/>
                    </a:lnTo>
                    <a:lnTo>
                      <a:pt x="149" y="19"/>
                    </a:lnTo>
                    <a:lnTo>
                      <a:pt x="144" y="20"/>
                    </a:lnTo>
                    <a:lnTo>
                      <a:pt x="138" y="20"/>
                    </a:lnTo>
                    <a:lnTo>
                      <a:pt x="133" y="20"/>
                    </a:lnTo>
                    <a:lnTo>
                      <a:pt x="128" y="20"/>
                    </a:lnTo>
                    <a:lnTo>
                      <a:pt x="121" y="20"/>
                    </a:lnTo>
                    <a:lnTo>
                      <a:pt x="116" y="19"/>
                    </a:lnTo>
                    <a:lnTo>
                      <a:pt x="110" y="19"/>
                    </a:lnTo>
                    <a:lnTo>
                      <a:pt x="105" y="19"/>
                    </a:lnTo>
                    <a:lnTo>
                      <a:pt x="100" y="19"/>
                    </a:lnTo>
                    <a:lnTo>
                      <a:pt x="94" y="17"/>
                    </a:lnTo>
                    <a:lnTo>
                      <a:pt x="89" y="17"/>
                    </a:lnTo>
                    <a:lnTo>
                      <a:pt x="83" y="17"/>
                    </a:lnTo>
                    <a:lnTo>
                      <a:pt x="78" y="17"/>
                    </a:lnTo>
                    <a:lnTo>
                      <a:pt x="73" y="16"/>
                    </a:lnTo>
                    <a:lnTo>
                      <a:pt x="67" y="16"/>
                    </a:lnTo>
                    <a:lnTo>
                      <a:pt x="62" y="15"/>
                    </a:lnTo>
                    <a:lnTo>
                      <a:pt x="57" y="15"/>
                    </a:lnTo>
                    <a:lnTo>
                      <a:pt x="53" y="13"/>
                    </a:lnTo>
                    <a:lnTo>
                      <a:pt x="49" y="13"/>
                    </a:lnTo>
                    <a:lnTo>
                      <a:pt x="43" y="13"/>
                    </a:lnTo>
                    <a:lnTo>
                      <a:pt x="38" y="12"/>
                    </a:lnTo>
                    <a:lnTo>
                      <a:pt x="34" y="12"/>
                    </a:lnTo>
                    <a:lnTo>
                      <a:pt x="31" y="12"/>
                    </a:lnTo>
                    <a:lnTo>
                      <a:pt x="27" y="12"/>
                    </a:lnTo>
                    <a:lnTo>
                      <a:pt x="23" y="11"/>
                    </a:lnTo>
                    <a:lnTo>
                      <a:pt x="20" y="11"/>
                    </a:lnTo>
                    <a:lnTo>
                      <a:pt x="18" y="11"/>
                    </a:lnTo>
                    <a:lnTo>
                      <a:pt x="12" y="9"/>
                    </a:lnTo>
                    <a:lnTo>
                      <a:pt x="10" y="9"/>
                    </a:lnTo>
                    <a:lnTo>
                      <a:pt x="7" y="9"/>
                    </a:lnTo>
                    <a:lnTo>
                      <a:pt x="0" y="25"/>
                    </a:lnTo>
                    <a:lnTo>
                      <a:pt x="2" y="25"/>
                    </a:lnTo>
                    <a:lnTo>
                      <a:pt x="6" y="27"/>
                    </a:lnTo>
                    <a:lnTo>
                      <a:pt x="10" y="28"/>
                    </a:lnTo>
                    <a:lnTo>
                      <a:pt x="12" y="28"/>
                    </a:lnTo>
                    <a:lnTo>
                      <a:pt x="15" y="28"/>
                    </a:lnTo>
                    <a:lnTo>
                      <a:pt x="19" y="28"/>
                    </a:lnTo>
                    <a:lnTo>
                      <a:pt x="22" y="29"/>
                    </a:lnTo>
                    <a:lnTo>
                      <a:pt x="26" y="29"/>
                    </a:lnTo>
                    <a:lnTo>
                      <a:pt x="31" y="31"/>
                    </a:lnTo>
                    <a:lnTo>
                      <a:pt x="35" y="31"/>
                    </a:lnTo>
                    <a:lnTo>
                      <a:pt x="41" y="32"/>
                    </a:lnTo>
                    <a:lnTo>
                      <a:pt x="45" y="32"/>
                    </a:lnTo>
                    <a:lnTo>
                      <a:pt x="50" y="33"/>
                    </a:lnTo>
                    <a:lnTo>
                      <a:pt x="55" y="33"/>
                    </a:lnTo>
                    <a:lnTo>
                      <a:pt x="61" y="33"/>
                    </a:lnTo>
                    <a:lnTo>
                      <a:pt x="66" y="33"/>
                    </a:lnTo>
                    <a:lnTo>
                      <a:pt x="73" y="35"/>
                    </a:lnTo>
                    <a:lnTo>
                      <a:pt x="75" y="35"/>
                    </a:lnTo>
                    <a:lnTo>
                      <a:pt x="78" y="35"/>
                    </a:lnTo>
                    <a:lnTo>
                      <a:pt x="82" y="35"/>
                    </a:lnTo>
                    <a:lnTo>
                      <a:pt x="86" y="36"/>
                    </a:lnTo>
                    <a:lnTo>
                      <a:pt x="89" y="36"/>
                    </a:lnTo>
                    <a:lnTo>
                      <a:pt x="93" y="36"/>
                    </a:lnTo>
                    <a:lnTo>
                      <a:pt x="96" y="36"/>
                    </a:lnTo>
                    <a:lnTo>
                      <a:pt x="100" y="36"/>
                    </a:lnTo>
                    <a:lnTo>
                      <a:pt x="104" y="36"/>
                    </a:lnTo>
                    <a:lnTo>
                      <a:pt x="106" y="36"/>
                    </a:lnTo>
                    <a:lnTo>
                      <a:pt x="110" y="36"/>
                    </a:lnTo>
                    <a:lnTo>
                      <a:pt x="114" y="37"/>
                    </a:lnTo>
                    <a:lnTo>
                      <a:pt x="117" y="37"/>
                    </a:lnTo>
                    <a:lnTo>
                      <a:pt x="121" y="37"/>
                    </a:lnTo>
                    <a:lnTo>
                      <a:pt x="125" y="37"/>
                    </a:lnTo>
                    <a:lnTo>
                      <a:pt x="129" y="37"/>
                    </a:lnTo>
                    <a:lnTo>
                      <a:pt x="133" y="37"/>
                    </a:lnTo>
                    <a:lnTo>
                      <a:pt x="137" y="37"/>
                    </a:lnTo>
                    <a:lnTo>
                      <a:pt x="141" y="37"/>
                    </a:lnTo>
                    <a:lnTo>
                      <a:pt x="145" y="37"/>
                    </a:lnTo>
                    <a:lnTo>
                      <a:pt x="149" y="36"/>
                    </a:lnTo>
                    <a:lnTo>
                      <a:pt x="153" y="36"/>
                    </a:lnTo>
                    <a:lnTo>
                      <a:pt x="157" y="36"/>
                    </a:lnTo>
                    <a:lnTo>
                      <a:pt x="161" y="36"/>
                    </a:lnTo>
                    <a:lnTo>
                      <a:pt x="164" y="35"/>
                    </a:lnTo>
                    <a:lnTo>
                      <a:pt x="168" y="35"/>
                    </a:lnTo>
                    <a:lnTo>
                      <a:pt x="172" y="35"/>
                    </a:lnTo>
                    <a:lnTo>
                      <a:pt x="176" y="35"/>
                    </a:lnTo>
                    <a:lnTo>
                      <a:pt x="180" y="35"/>
                    </a:lnTo>
                    <a:lnTo>
                      <a:pt x="183" y="33"/>
                    </a:lnTo>
                    <a:lnTo>
                      <a:pt x="187" y="33"/>
                    </a:lnTo>
                    <a:lnTo>
                      <a:pt x="189" y="33"/>
                    </a:lnTo>
                    <a:lnTo>
                      <a:pt x="193" y="33"/>
                    </a:lnTo>
                    <a:lnTo>
                      <a:pt x="196" y="33"/>
                    </a:lnTo>
                    <a:lnTo>
                      <a:pt x="200" y="33"/>
                    </a:lnTo>
                    <a:lnTo>
                      <a:pt x="204" y="33"/>
                    </a:lnTo>
                    <a:lnTo>
                      <a:pt x="210" y="32"/>
                    </a:lnTo>
                    <a:lnTo>
                      <a:pt x="215" y="31"/>
                    </a:lnTo>
                    <a:lnTo>
                      <a:pt x="222" y="31"/>
                    </a:lnTo>
                    <a:lnTo>
                      <a:pt x="227" y="29"/>
                    </a:lnTo>
                    <a:lnTo>
                      <a:pt x="232" y="28"/>
                    </a:lnTo>
                    <a:lnTo>
                      <a:pt x="238" y="28"/>
                    </a:lnTo>
                    <a:lnTo>
                      <a:pt x="242" y="28"/>
                    </a:lnTo>
                    <a:lnTo>
                      <a:pt x="247" y="28"/>
                    </a:lnTo>
                    <a:lnTo>
                      <a:pt x="251" y="27"/>
                    </a:lnTo>
                    <a:lnTo>
                      <a:pt x="255" y="25"/>
                    </a:lnTo>
                    <a:lnTo>
                      <a:pt x="259" y="25"/>
                    </a:lnTo>
                    <a:lnTo>
                      <a:pt x="263" y="24"/>
                    </a:lnTo>
                    <a:lnTo>
                      <a:pt x="266" y="23"/>
                    </a:lnTo>
                    <a:lnTo>
                      <a:pt x="269" y="23"/>
                    </a:lnTo>
                    <a:lnTo>
                      <a:pt x="271" y="23"/>
                    </a:lnTo>
                    <a:lnTo>
                      <a:pt x="275" y="23"/>
                    </a:lnTo>
                    <a:lnTo>
                      <a:pt x="278" y="21"/>
                    </a:lnTo>
                    <a:lnTo>
                      <a:pt x="282" y="20"/>
                    </a:lnTo>
                    <a:lnTo>
                      <a:pt x="283" y="20"/>
                    </a:lnTo>
                    <a:lnTo>
                      <a:pt x="285" y="20"/>
                    </a:lnTo>
                    <a:lnTo>
                      <a:pt x="287"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51" name="Freeform 100">
                <a:extLst>
                  <a:ext uri="{FF2B5EF4-FFF2-40B4-BE49-F238E27FC236}">
                    <a16:creationId xmlns:a16="http://schemas.microsoft.com/office/drawing/2014/main" id="{8E3EC029-D424-4494-9242-08B68DE83CBA}"/>
                  </a:ext>
                </a:extLst>
              </p:cNvPr>
              <p:cNvSpPr>
                <a:spLocks/>
              </p:cNvSpPr>
              <p:nvPr/>
            </p:nvSpPr>
            <p:spPr bwMode="auto">
              <a:xfrm>
                <a:off x="3444" y="1132"/>
                <a:ext cx="24" cy="91"/>
              </a:xfrm>
              <a:custGeom>
                <a:avLst/>
                <a:gdLst>
                  <a:gd name="T0" fmla="*/ 0 w 25"/>
                  <a:gd name="T1" fmla="*/ 3 h 88"/>
                  <a:gd name="T2" fmla="*/ 24 w 25"/>
                  <a:gd name="T3" fmla="*/ 251 h 88"/>
                  <a:gd name="T4" fmla="*/ 27 w 25"/>
                  <a:gd name="T5" fmla="*/ 254 h 88"/>
                  <a:gd name="T6" fmla="*/ 44 w 25"/>
                  <a:gd name="T7" fmla="*/ 254 h 88"/>
                  <a:gd name="T8" fmla="*/ 60 w 25"/>
                  <a:gd name="T9" fmla="*/ 254 h 88"/>
                  <a:gd name="T10" fmla="*/ 69 w 25"/>
                  <a:gd name="T11" fmla="*/ 247 h 88"/>
                  <a:gd name="T12" fmla="*/ 69 w 25"/>
                  <a:gd name="T13" fmla="*/ 241 h 88"/>
                  <a:gd name="T14" fmla="*/ 69 w 25"/>
                  <a:gd name="T15" fmla="*/ 227 h 88"/>
                  <a:gd name="T16" fmla="*/ 69 w 25"/>
                  <a:gd name="T17" fmla="*/ 214 h 88"/>
                  <a:gd name="T18" fmla="*/ 69 w 25"/>
                  <a:gd name="T19" fmla="*/ 198 h 88"/>
                  <a:gd name="T20" fmla="*/ 67 w 25"/>
                  <a:gd name="T21" fmla="*/ 190 h 88"/>
                  <a:gd name="T22" fmla="*/ 67 w 25"/>
                  <a:gd name="T23" fmla="*/ 179 h 88"/>
                  <a:gd name="T24" fmla="*/ 67 w 25"/>
                  <a:gd name="T25" fmla="*/ 163 h 88"/>
                  <a:gd name="T26" fmla="*/ 67 w 25"/>
                  <a:gd name="T27" fmla="*/ 160 h 88"/>
                  <a:gd name="T28" fmla="*/ 62 w 25"/>
                  <a:gd name="T29" fmla="*/ 145 h 88"/>
                  <a:gd name="T30" fmla="*/ 62 w 25"/>
                  <a:gd name="T31" fmla="*/ 135 h 88"/>
                  <a:gd name="T32" fmla="*/ 62 w 25"/>
                  <a:gd name="T33" fmla="*/ 125 h 88"/>
                  <a:gd name="T34" fmla="*/ 62 w 25"/>
                  <a:gd name="T35" fmla="*/ 115 h 88"/>
                  <a:gd name="T36" fmla="*/ 62 w 25"/>
                  <a:gd name="T37" fmla="*/ 103 h 88"/>
                  <a:gd name="T38" fmla="*/ 62 w 25"/>
                  <a:gd name="T39" fmla="*/ 90 h 88"/>
                  <a:gd name="T40" fmla="*/ 60 w 25"/>
                  <a:gd name="T41" fmla="*/ 80 h 88"/>
                  <a:gd name="T42" fmla="*/ 60 w 25"/>
                  <a:gd name="T43" fmla="*/ 69 h 88"/>
                  <a:gd name="T44" fmla="*/ 60 w 25"/>
                  <a:gd name="T45" fmla="*/ 60 h 88"/>
                  <a:gd name="T46" fmla="*/ 55 w 25"/>
                  <a:gd name="T47" fmla="*/ 48 h 88"/>
                  <a:gd name="T48" fmla="*/ 55 w 25"/>
                  <a:gd name="T49" fmla="*/ 38 h 88"/>
                  <a:gd name="T50" fmla="*/ 55 w 25"/>
                  <a:gd name="T51" fmla="*/ 30 h 88"/>
                  <a:gd name="T52" fmla="*/ 49 w 25"/>
                  <a:gd name="T53" fmla="*/ 15 h 88"/>
                  <a:gd name="T54" fmla="*/ 49 w 25"/>
                  <a:gd name="T55" fmla="*/ 3 h 88"/>
                  <a:gd name="T56" fmla="*/ 49 w 25"/>
                  <a:gd name="T57" fmla="*/ 0 h 88"/>
                  <a:gd name="T58" fmla="*/ 49 w 25"/>
                  <a:gd name="T59" fmla="*/ 0 h 88"/>
                  <a:gd name="T60" fmla="*/ 0 w 25"/>
                  <a:gd name="T61" fmla="*/ 3 h 88"/>
                  <a:gd name="T62" fmla="*/ 0 w 25"/>
                  <a:gd name="T63" fmla="*/ 3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
                  <a:gd name="T97" fmla="*/ 0 h 88"/>
                  <a:gd name="T98" fmla="*/ 25 w 25"/>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 h="88">
                    <a:moveTo>
                      <a:pt x="0" y="3"/>
                    </a:moveTo>
                    <a:lnTo>
                      <a:pt x="9" y="87"/>
                    </a:lnTo>
                    <a:lnTo>
                      <a:pt x="10" y="88"/>
                    </a:lnTo>
                    <a:lnTo>
                      <a:pt x="16" y="88"/>
                    </a:lnTo>
                    <a:lnTo>
                      <a:pt x="21" y="88"/>
                    </a:lnTo>
                    <a:lnTo>
                      <a:pt x="25" y="86"/>
                    </a:lnTo>
                    <a:lnTo>
                      <a:pt x="25" y="83"/>
                    </a:lnTo>
                    <a:lnTo>
                      <a:pt x="25" y="79"/>
                    </a:lnTo>
                    <a:lnTo>
                      <a:pt x="25" y="74"/>
                    </a:lnTo>
                    <a:lnTo>
                      <a:pt x="25" y="68"/>
                    </a:lnTo>
                    <a:lnTo>
                      <a:pt x="24" y="66"/>
                    </a:lnTo>
                    <a:lnTo>
                      <a:pt x="24" y="61"/>
                    </a:lnTo>
                    <a:lnTo>
                      <a:pt x="24" y="57"/>
                    </a:lnTo>
                    <a:lnTo>
                      <a:pt x="24" y="55"/>
                    </a:lnTo>
                    <a:lnTo>
                      <a:pt x="22" y="51"/>
                    </a:lnTo>
                    <a:lnTo>
                      <a:pt x="22" y="47"/>
                    </a:lnTo>
                    <a:lnTo>
                      <a:pt x="22" y="43"/>
                    </a:lnTo>
                    <a:lnTo>
                      <a:pt x="22" y="40"/>
                    </a:lnTo>
                    <a:lnTo>
                      <a:pt x="22" y="36"/>
                    </a:lnTo>
                    <a:lnTo>
                      <a:pt x="22" y="31"/>
                    </a:lnTo>
                    <a:lnTo>
                      <a:pt x="21" y="28"/>
                    </a:lnTo>
                    <a:lnTo>
                      <a:pt x="21" y="24"/>
                    </a:lnTo>
                    <a:lnTo>
                      <a:pt x="21" y="20"/>
                    </a:lnTo>
                    <a:lnTo>
                      <a:pt x="20" y="17"/>
                    </a:lnTo>
                    <a:lnTo>
                      <a:pt x="20" y="13"/>
                    </a:lnTo>
                    <a:lnTo>
                      <a:pt x="20" y="11"/>
                    </a:lnTo>
                    <a:lnTo>
                      <a:pt x="18" y="5"/>
                    </a:lnTo>
                    <a:lnTo>
                      <a:pt x="18" y="3"/>
                    </a:lnTo>
                    <a:lnTo>
                      <a:pt x="18" y="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52" name="Freeform 101">
                <a:extLst>
                  <a:ext uri="{FF2B5EF4-FFF2-40B4-BE49-F238E27FC236}">
                    <a16:creationId xmlns:a16="http://schemas.microsoft.com/office/drawing/2014/main" id="{8B00B8F3-9768-4D9C-BB2A-61E82BB9F18B}"/>
                  </a:ext>
                </a:extLst>
              </p:cNvPr>
              <p:cNvSpPr>
                <a:spLocks/>
              </p:cNvSpPr>
              <p:nvPr/>
            </p:nvSpPr>
            <p:spPr bwMode="auto">
              <a:xfrm>
                <a:off x="3456" y="1268"/>
                <a:ext cx="24" cy="121"/>
              </a:xfrm>
              <a:custGeom>
                <a:avLst/>
                <a:gdLst>
                  <a:gd name="T0" fmla="*/ 0 w 25"/>
                  <a:gd name="T1" fmla="*/ 1 h 106"/>
                  <a:gd name="T2" fmla="*/ 0 w 25"/>
                  <a:gd name="T3" fmla="*/ 1 h 106"/>
                  <a:gd name="T4" fmla="*/ 0 w 25"/>
                  <a:gd name="T5" fmla="*/ 16 h 106"/>
                  <a:gd name="T6" fmla="*/ 0 w 25"/>
                  <a:gd name="T7" fmla="*/ 18 h 106"/>
                  <a:gd name="T8" fmla="*/ 0 w 25"/>
                  <a:gd name="T9" fmla="*/ 26 h 106"/>
                  <a:gd name="T10" fmla="*/ 0 w 25"/>
                  <a:gd name="T11" fmla="*/ 37 h 106"/>
                  <a:gd name="T12" fmla="*/ 0 w 25"/>
                  <a:gd name="T13" fmla="*/ 48 h 106"/>
                  <a:gd name="T14" fmla="*/ 0 w 25"/>
                  <a:gd name="T15" fmla="*/ 61 h 106"/>
                  <a:gd name="T16" fmla="*/ 0 w 25"/>
                  <a:gd name="T17" fmla="*/ 69 h 106"/>
                  <a:gd name="T18" fmla="*/ 0 w 25"/>
                  <a:gd name="T19" fmla="*/ 85 h 106"/>
                  <a:gd name="T20" fmla="*/ 0 w 25"/>
                  <a:gd name="T21" fmla="*/ 97 h 106"/>
                  <a:gd name="T22" fmla="*/ 0 w 25"/>
                  <a:gd name="T23" fmla="*/ 110 h 106"/>
                  <a:gd name="T24" fmla="*/ 1 w 25"/>
                  <a:gd name="T25" fmla="*/ 125 h 106"/>
                  <a:gd name="T26" fmla="*/ 1 w 25"/>
                  <a:gd name="T27" fmla="*/ 139 h 106"/>
                  <a:gd name="T28" fmla="*/ 2 w 25"/>
                  <a:gd name="T29" fmla="*/ 157 h 106"/>
                  <a:gd name="T30" fmla="*/ 2 w 25"/>
                  <a:gd name="T31" fmla="*/ 165 h 106"/>
                  <a:gd name="T32" fmla="*/ 2 w 25"/>
                  <a:gd name="T33" fmla="*/ 182 h 106"/>
                  <a:gd name="T34" fmla="*/ 2 w 25"/>
                  <a:gd name="T35" fmla="*/ 196 h 106"/>
                  <a:gd name="T36" fmla="*/ 4 w 25"/>
                  <a:gd name="T37" fmla="*/ 207 h 106"/>
                  <a:gd name="T38" fmla="*/ 4 w 25"/>
                  <a:gd name="T39" fmla="*/ 223 h 106"/>
                  <a:gd name="T40" fmla="*/ 4 w 25"/>
                  <a:gd name="T41" fmla="*/ 234 h 106"/>
                  <a:gd name="T42" fmla="*/ 15 w 25"/>
                  <a:gd name="T43" fmla="*/ 251 h 106"/>
                  <a:gd name="T44" fmla="*/ 15 w 25"/>
                  <a:gd name="T45" fmla="*/ 264 h 106"/>
                  <a:gd name="T46" fmla="*/ 15 w 25"/>
                  <a:gd name="T47" fmla="*/ 271 h 106"/>
                  <a:gd name="T48" fmla="*/ 15 w 25"/>
                  <a:gd name="T49" fmla="*/ 283 h 106"/>
                  <a:gd name="T50" fmla="*/ 17 w 25"/>
                  <a:gd name="T51" fmla="*/ 290 h 106"/>
                  <a:gd name="T52" fmla="*/ 17 w 25"/>
                  <a:gd name="T53" fmla="*/ 303 h 106"/>
                  <a:gd name="T54" fmla="*/ 21 w 25"/>
                  <a:gd name="T55" fmla="*/ 309 h 106"/>
                  <a:gd name="T56" fmla="*/ 24 w 25"/>
                  <a:gd name="T57" fmla="*/ 320 h 106"/>
                  <a:gd name="T58" fmla="*/ 38 w 25"/>
                  <a:gd name="T59" fmla="*/ 323 h 106"/>
                  <a:gd name="T60" fmla="*/ 54 w 25"/>
                  <a:gd name="T61" fmla="*/ 320 h 106"/>
                  <a:gd name="T62" fmla="*/ 63 w 25"/>
                  <a:gd name="T63" fmla="*/ 314 h 106"/>
                  <a:gd name="T64" fmla="*/ 69 w 25"/>
                  <a:gd name="T65" fmla="*/ 309 h 106"/>
                  <a:gd name="T66" fmla="*/ 67 w 25"/>
                  <a:gd name="T67" fmla="*/ 303 h 106"/>
                  <a:gd name="T68" fmla="*/ 67 w 25"/>
                  <a:gd name="T69" fmla="*/ 290 h 106"/>
                  <a:gd name="T70" fmla="*/ 67 w 25"/>
                  <a:gd name="T71" fmla="*/ 283 h 106"/>
                  <a:gd name="T72" fmla="*/ 67 w 25"/>
                  <a:gd name="T73" fmla="*/ 273 h 106"/>
                  <a:gd name="T74" fmla="*/ 67 w 25"/>
                  <a:gd name="T75" fmla="*/ 265 h 106"/>
                  <a:gd name="T76" fmla="*/ 67 w 25"/>
                  <a:gd name="T77" fmla="*/ 256 h 106"/>
                  <a:gd name="T78" fmla="*/ 63 w 25"/>
                  <a:gd name="T79" fmla="*/ 240 h 106"/>
                  <a:gd name="T80" fmla="*/ 63 w 25"/>
                  <a:gd name="T81" fmla="*/ 229 h 106"/>
                  <a:gd name="T82" fmla="*/ 63 w 25"/>
                  <a:gd name="T83" fmla="*/ 216 h 106"/>
                  <a:gd name="T84" fmla="*/ 63 w 25"/>
                  <a:gd name="T85" fmla="*/ 206 h 106"/>
                  <a:gd name="T86" fmla="*/ 60 w 25"/>
                  <a:gd name="T87" fmla="*/ 191 h 106"/>
                  <a:gd name="T88" fmla="*/ 60 w 25"/>
                  <a:gd name="T89" fmla="*/ 177 h 106"/>
                  <a:gd name="T90" fmla="*/ 60 w 25"/>
                  <a:gd name="T91" fmla="*/ 162 h 106"/>
                  <a:gd name="T92" fmla="*/ 60 w 25"/>
                  <a:gd name="T93" fmla="*/ 145 h 106"/>
                  <a:gd name="T94" fmla="*/ 55 w 25"/>
                  <a:gd name="T95" fmla="*/ 129 h 106"/>
                  <a:gd name="T96" fmla="*/ 55 w 25"/>
                  <a:gd name="T97" fmla="*/ 122 h 106"/>
                  <a:gd name="T98" fmla="*/ 55 w 25"/>
                  <a:gd name="T99" fmla="*/ 109 h 106"/>
                  <a:gd name="T100" fmla="*/ 55 w 25"/>
                  <a:gd name="T101" fmla="*/ 96 h 106"/>
                  <a:gd name="T102" fmla="*/ 54 w 25"/>
                  <a:gd name="T103" fmla="*/ 76 h 106"/>
                  <a:gd name="T104" fmla="*/ 54 w 25"/>
                  <a:gd name="T105" fmla="*/ 66 h 106"/>
                  <a:gd name="T106" fmla="*/ 54 w 25"/>
                  <a:gd name="T107" fmla="*/ 52 h 106"/>
                  <a:gd name="T108" fmla="*/ 54 w 25"/>
                  <a:gd name="T109" fmla="*/ 46 h 106"/>
                  <a:gd name="T110" fmla="*/ 54 w 25"/>
                  <a:gd name="T111" fmla="*/ 29 h 106"/>
                  <a:gd name="T112" fmla="*/ 54 w 25"/>
                  <a:gd name="T113" fmla="*/ 23 h 106"/>
                  <a:gd name="T114" fmla="*/ 54 w 25"/>
                  <a:gd name="T115" fmla="*/ 16 h 106"/>
                  <a:gd name="T116" fmla="*/ 54 w 25"/>
                  <a:gd name="T117" fmla="*/ 2 h 106"/>
                  <a:gd name="T118" fmla="*/ 54 w 25"/>
                  <a:gd name="T119" fmla="*/ 0 h 106"/>
                  <a:gd name="T120" fmla="*/ 54 w 25"/>
                  <a:gd name="T121" fmla="*/ 0 h 106"/>
                  <a:gd name="T122" fmla="*/ 0 w 25"/>
                  <a:gd name="T123" fmla="*/ 1 h 106"/>
                  <a:gd name="T124" fmla="*/ 0 w 25"/>
                  <a:gd name="T125" fmla="*/ 1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
                  <a:gd name="T190" fmla="*/ 0 h 106"/>
                  <a:gd name="T191" fmla="*/ 25 w 25"/>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 h="106">
                    <a:moveTo>
                      <a:pt x="0" y="1"/>
                    </a:moveTo>
                    <a:lnTo>
                      <a:pt x="0" y="1"/>
                    </a:lnTo>
                    <a:lnTo>
                      <a:pt x="0" y="5"/>
                    </a:lnTo>
                    <a:lnTo>
                      <a:pt x="0" y="6"/>
                    </a:lnTo>
                    <a:lnTo>
                      <a:pt x="0" y="9"/>
                    </a:lnTo>
                    <a:lnTo>
                      <a:pt x="0" y="12"/>
                    </a:lnTo>
                    <a:lnTo>
                      <a:pt x="0" y="16"/>
                    </a:lnTo>
                    <a:lnTo>
                      <a:pt x="0" y="20"/>
                    </a:lnTo>
                    <a:lnTo>
                      <a:pt x="0" y="23"/>
                    </a:lnTo>
                    <a:lnTo>
                      <a:pt x="0" y="27"/>
                    </a:lnTo>
                    <a:lnTo>
                      <a:pt x="0" y="32"/>
                    </a:lnTo>
                    <a:lnTo>
                      <a:pt x="0" y="36"/>
                    </a:lnTo>
                    <a:lnTo>
                      <a:pt x="1" y="41"/>
                    </a:lnTo>
                    <a:lnTo>
                      <a:pt x="1" y="45"/>
                    </a:lnTo>
                    <a:lnTo>
                      <a:pt x="2" y="51"/>
                    </a:lnTo>
                    <a:lnTo>
                      <a:pt x="2" y="55"/>
                    </a:lnTo>
                    <a:lnTo>
                      <a:pt x="2" y="59"/>
                    </a:lnTo>
                    <a:lnTo>
                      <a:pt x="2" y="64"/>
                    </a:lnTo>
                    <a:lnTo>
                      <a:pt x="4" y="68"/>
                    </a:lnTo>
                    <a:lnTo>
                      <a:pt x="4" y="73"/>
                    </a:lnTo>
                    <a:lnTo>
                      <a:pt x="4" y="77"/>
                    </a:lnTo>
                    <a:lnTo>
                      <a:pt x="5" y="82"/>
                    </a:lnTo>
                    <a:lnTo>
                      <a:pt x="5" y="86"/>
                    </a:lnTo>
                    <a:lnTo>
                      <a:pt x="5" y="88"/>
                    </a:lnTo>
                    <a:lnTo>
                      <a:pt x="5" y="92"/>
                    </a:lnTo>
                    <a:lnTo>
                      <a:pt x="6" y="95"/>
                    </a:lnTo>
                    <a:lnTo>
                      <a:pt x="6" y="99"/>
                    </a:lnTo>
                    <a:lnTo>
                      <a:pt x="8" y="102"/>
                    </a:lnTo>
                    <a:lnTo>
                      <a:pt x="9" y="104"/>
                    </a:lnTo>
                    <a:lnTo>
                      <a:pt x="13" y="106"/>
                    </a:lnTo>
                    <a:lnTo>
                      <a:pt x="19" y="104"/>
                    </a:lnTo>
                    <a:lnTo>
                      <a:pt x="23" y="103"/>
                    </a:lnTo>
                    <a:lnTo>
                      <a:pt x="25" y="102"/>
                    </a:lnTo>
                    <a:lnTo>
                      <a:pt x="24" y="99"/>
                    </a:lnTo>
                    <a:lnTo>
                      <a:pt x="24" y="95"/>
                    </a:lnTo>
                    <a:lnTo>
                      <a:pt x="24" y="92"/>
                    </a:lnTo>
                    <a:lnTo>
                      <a:pt x="24" y="90"/>
                    </a:lnTo>
                    <a:lnTo>
                      <a:pt x="24" y="87"/>
                    </a:lnTo>
                    <a:lnTo>
                      <a:pt x="24" y="84"/>
                    </a:lnTo>
                    <a:lnTo>
                      <a:pt x="23" y="79"/>
                    </a:lnTo>
                    <a:lnTo>
                      <a:pt x="23" y="75"/>
                    </a:lnTo>
                    <a:lnTo>
                      <a:pt x="23" y="71"/>
                    </a:lnTo>
                    <a:lnTo>
                      <a:pt x="23" y="67"/>
                    </a:lnTo>
                    <a:lnTo>
                      <a:pt x="21" y="63"/>
                    </a:lnTo>
                    <a:lnTo>
                      <a:pt x="21" y="57"/>
                    </a:lnTo>
                    <a:lnTo>
                      <a:pt x="21" y="53"/>
                    </a:lnTo>
                    <a:lnTo>
                      <a:pt x="21" y="48"/>
                    </a:lnTo>
                    <a:lnTo>
                      <a:pt x="20" y="43"/>
                    </a:lnTo>
                    <a:lnTo>
                      <a:pt x="20" y="39"/>
                    </a:lnTo>
                    <a:lnTo>
                      <a:pt x="20" y="35"/>
                    </a:lnTo>
                    <a:lnTo>
                      <a:pt x="20" y="31"/>
                    </a:lnTo>
                    <a:lnTo>
                      <a:pt x="19" y="25"/>
                    </a:lnTo>
                    <a:lnTo>
                      <a:pt x="19" y="21"/>
                    </a:lnTo>
                    <a:lnTo>
                      <a:pt x="19" y="17"/>
                    </a:lnTo>
                    <a:lnTo>
                      <a:pt x="19" y="15"/>
                    </a:lnTo>
                    <a:lnTo>
                      <a:pt x="19" y="10"/>
                    </a:lnTo>
                    <a:lnTo>
                      <a:pt x="19" y="8"/>
                    </a:lnTo>
                    <a:lnTo>
                      <a:pt x="19" y="5"/>
                    </a:lnTo>
                    <a:lnTo>
                      <a:pt x="19" y="2"/>
                    </a:lnTo>
                    <a:lnTo>
                      <a:pt x="19" y="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53" name="Freeform 102">
                <a:extLst>
                  <a:ext uri="{FF2B5EF4-FFF2-40B4-BE49-F238E27FC236}">
                    <a16:creationId xmlns:a16="http://schemas.microsoft.com/office/drawing/2014/main" id="{9B11ECC6-65A6-4B68-870E-708858C728B9}"/>
                  </a:ext>
                </a:extLst>
              </p:cNvPr>
              <p:cNvSpPr>
                <a:spLocks/>
              </p:cNvSpPr>
              <p:nvPr/>
            </p:nvSpPr>
            <p:spPr bwMode="auto">
              <a:xfrm>
                <a:off x="3467" y="1434"/>
                <a:ext cx="12" cy="68"/>
              </a:xfrm>
              <a:custGeom>
                <a:avLst/>
                <a:gdLst>
                  <a:gd name="T0" fmla="*/ 0 w 21"/>
                  <a:gd name="T1" fmla="*/ 16 h 61"/>
                  <a:gd name="T2" fmla="*/ 15 w 21"/>
                  <a:gd name="T3" fmla="*/ 186 h 61"/>
                  <a:gd name="T4" fmla="*/ 16 w 21"/>
                  <a:gd name="T5" fmla="*/ 186 h 61"/>
                  <a:gd name="T6" fmla="*/ 28 w 21"/>
                  <a:gd name="T7" fmla="*/ 186 h 61"/>
                  <a:gd name="T8" fmla="*/ 39 w 21"/>
                  <a:gd name="T9" fmla="*/ 186 h 61"/>
                  <a:gd name="T10" fmla="*/ 47 w 21"/>
                  <a:gd name="T11" fmla="*/ 170 h 61"/>
                  <a:gd name="T12" fmla="*/ 47 w 21"/>
                  <a:gd name="T13" fmla="*/ 165 h 61"/>
                  <a:gd name="T14" fmla="*/ 47 w 21"/>
                  <a:gd name="T15" fmla="*/ 158 h 61"/>
                  <a:gd name="T16" fmla="*/ 47 w 21"/>
                  <a:gd name="T17" fmla="*/ 145 h 61"/>
                  <a:gd name="T18" fmla="*/ 47 w 21"/>
                  <a:gd name="T19" fmla="*/ 139 h 61"/>
                  <a:gd name="T20" fmla="*/ 47 w 21"/>
                  <a:gd name="T21" fmla="*/ 124 h 61"/>
                  <a:gd name="T22" fmla="*/ 47 w 21"/>
                  <a:gd name="T23" fmla="*/ 113 h 61"/>
                  <a:gd name="T24" fmla="*/ 47 w 21"/>
                  <a:gd name="T25" fmla="*/ 97 h 61"/>
                  <a:gd name="T26" fmla="*/ 47 w 21"/>
                  <a:gd name="T27" fmla="*/ 86 h 61"/>
                  <a:gd name="T28" fmla="*/ 43 w 21"/>
                  <a:gd name="T29" fmla="*/ 69 h 61"/>
                  <a:gd name="T30" fmla="*/ 43 w 21"/>
                  <a:gd name="T31" fmla="*/ 58 h 61"/>
                  <a:gd name="T32" fmla="*/ 41 w 21"/>
                  <a:gd name="T33" fmla="*/ 45 h 61"/>
                  <a:gd name="T34" fmla="*/ 41 w 21"/>
                  <a:gd name="T35" fmla="*/ 33 h 61"/>
                  <a:gd name="T36" fmla="*/ 39 w 21"/>
                  <a:gd name="T37" fmla="*/ 23 h 61"/>
                  <a:gd name="T38" fmla="*/ 39 w 21"/>
                  <a:gd name="T39" fmla="*/ 16 h 61"/>
                  <a:gd name="T40" fmla="*/ 34 w 21"/>
                  <a:gd name="T41" fmla="*/ 3 h 61"/>
                  <a:gd name="T42" fmla="*/ 34 w 21"/>
                  <a:gd name="T43" fmla="*/ 1 h 61"/>
                  <a:gd name="T44" fmla="*/ 24 w 21"/>
                  <a:gd name="T45" fmla="*/ 0 h 61"/>
                  <a:gd name="T46" fmla="*/ 15 w 21"/>
                  <a:gd name="T47" fmla="*/ 1 h 61"/>
                  <a:gd name="T48" fmla="*/ 2 w 21"/>
                  <a:gd name="T49" fmla="*/ 3 h 61"/>
                  <a:gd name="T50" fmla="*/ 0 w 21"/>
                  <a:gd name="T51" fmla="*/ 16 h 61"/>
                  <a:gd name="T52" fmla="*/ 0 w 21"/>
                  <a:gd name="T53" fmla="*/ 16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61"/>
                  <a:gd name="T83" fmla="*/ 21 w 21"/>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61">
                    <a:moveTo>
                      <a:pt x="0" y="5"/>
                    </a:moveTo>
                    <a:lnTo>
                      <a:pt x="6" y="61"/>
                    </a:lnTo>
                    <a:lnTo>
                      <a:pt x="7" y="61"/>
                    </a:lnTo>
                    <a:lnTo>
                      <a:pt x="13" y="61"/>
                    </a:lnTo>
                    <a:lnTo>
                      <a:pt x="17" y="61"/>
                    </a:lnTo>
                    <a:lnTo>
                      <a:pt x="21" y="57"/>
                    </a:lnTo>
                    <a:lnTo>
                      <a:pt x="21" y="55"/>
                    </a:lnTo>
                    <a:lnTo>
                      <a:pt x="21" y="52"/>
                    </a:lnTo>
                    <a:lnTo>
                      <a:pt x="21" y="48"/>
                    </a:lnTo>
                    <a:lnTo>
                      <a:pt x="21" y="45"/>
                    </a:lnTo>
                    <a:lnTo>
                      <a:pt x="21" y="41"/>
                    </a:lnTo>
                    <a:lnTo>
                      <a:pt x="21" y="37"/>
                    </a:lnTo>
                    <a:lnTo>
                      <a:pt x="21" y="32"/>
                    </a:lnTo>
                    <a:lnTo>
                      <a:pt x="21" y="28"/>
                    </a:lnTo>
                    <a:lnTo>
                      <a:pt x="19" y="23"/>
                    </a:lnTo>
                    <a:lnTo>
                      <a:pt x="19" y="19"/>
                    </a:lnTo>
                    <a:lnTo>
                      <a:pt x="18" y="15"/>
                    </a:lnTo>
                    <a:lnTo>
                      <a:pt x="18" y="11"/>
                    </a:lnTo>
                    <a:lnTo>
                      <a:pt x="17" y="8"/>
                    </a:lnTo>
                    <a:lnTo>
                      <a:pt x="17" y="5"/>
                    </a:lnTo>
                    <a:lnTo>
                      <a:pt x="15" y="3"/>
                    </a:lnTo>
                    <a:lnTo>
                      <a:pt x="15" y="1"/>
                    </a:lnTo>
                    <a:lnTo>
                      <a:pt x="11" y="0"/>
                    </a:lnTo>
                    <a:lnTo>
                      <a:pt x="6" y="1"/>
                    </a:lnTo>
                    <a:lnTo>
                      <a:pt x="2" y="3"/>
                    </a:lnTo>
                    <a:lnTo>
                      <a:pt x="0"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54" name="Freeform 103">
                <a:extLst>
                  <a:ext uri="{FF2B5EF4-FFF2-40B4-BE49-F238E27FC236}">
                    <a16:creationId xmlns:a16="http://schemas.microsoft.com/office/drawing/2014/main" id="{753780C0-7008-4778-B964-47B30290FB6A}"/>
                  </a:ext>
                </a:extLst>
              </p:cNvPr>
              <p:cNvSpPr>
                <a:spLocks/>
              </p:cNvSpPr>
              <p:nvPr/>
            </p:nvSpPr>
            <p:spPr bwMode="auto">
              <a:xfrm>
                <a:off x="2842" y="1230"/>
                <a:ext cx="59" cy="60"/>
              </a:xfrm>
              <a:custGeom>
                <a:avLst/>
                <a:gdLst>
                  <a:gd name="T0" fmla="*/ 112 w 47"/>
                  <a:gd name="T1" fmla="*/ 2 h 46"/>
                  <a:gd name="T2" fmla="*/ 99 w 47"/>
                  <a:gd name="T3" fmla="*/ 3 h 46"/>
                  <a:gd name="T4" fmla="*/ 90 w 47"/>
                  <a:gd name="T5" fmla="*/ 18 h 46"/>
                  <a:gd name="T6" fmla="*/ 87 w 47"/>
                  <a:gd name="T7" fmla="*/ 20 h 46"/>
                  <a:gd name="T8" fmla="*/ 77 w 47"/>
                  <a:gd name="T9" fmla="*/ 33 h 46"/>
                  <a:gd name="T10" fmla="*/ 67 w 47"/>
                  <a:gd name="T11" fmla="*/ 42 h 46"/>
                  <a:gd name="T12" fmla="*/ 53 w 47"/>
                  <a:gd name="T13" fmla="*/ 47 h 46"/>
                  <a:gd name="T14" fmla="*/ 43 w 47"/>
                  <a:gd name="T15" fmla="*/ 60 h 46"/>
                  <a:gd name="T16" fmla="*/ 37 w 47"/>
                  <a:gd name="T17" fmla="*/ 75 h 46"/>
                  <a:gd name="T18" fmla="*/ 23 w 47"/>
                  <a:gd name="T19" fmla="*/ 85 h 46"/>
                  <a:gd name="T20" fmla="*/ 20 w 47"/>
                  <a:gd name="T21" fmla="*/ 96 h 46"/>
                  <a:gd name="T22" fmla="*/ 14 w 47"/>
                  <a:gd name="T23" fmla="*/ 101 h 46"/>
                  <a:gd name="T24" fmla="*/ 2 w 47"/>
                  <a:gd name="T25" fmla="*/ 110 h 46"/>
                  <a:gd name="T26" fmla="*/ 0 w 47"/>
                  <a:gd name="T27" fmla="*/ 125 h 46"/>
                  <a:gd name="T28" fmla="*/ 0 w 47"/>
                  <a:gd name="T29" fmla="*/ 140 h 46"/>
                  <a:gd name="T30" fmla="*/ 3 w 47"/>
                  <a:gd name="T31" fmla="*/ 140 h 46"/>
                  <a:gd name="T32" fmla="*/ 29 w 47"/>
                  <a:gd name="T33" fmla="*/ 129 h 46"/>
                  <a:gd name="T34" fmla="*/ 37 w 47"/>
                  <a:gd name="T35" fmla="*/ 125 h 46"/>
                  <a:gd name="T36" fmla="*/ 47 w 47"/>
                  <a:gd name="T37" fmla="*/ 118 h 46"/>
                  <a:gd name="T38" fmla="*/ 60 w 47"/>
                  <a:gd name="T39" fmla="*/ 110 h 46"/>
                  <a:gd name="T40" fmla="*/ 77 w 47"/>
                  <a:gd name="T41" fmla="*/ 97 h 46"/>
                  <a:gd name="T42" fmla="*/ 87 w 47"/>
                  <a:gd name="T43" fmla="*/ 89 h 46"/>
                  <a:gd name="T44" fmla="*/ 98 w 47"/>
                  <a:gd name="T45" fmla="*/ 77 h 46"/>
                  <a:gd name="T46" fmla="*/ 111 w 47"/>
                  <a:gd name="T47" fmla="*/ 67 h 46"/>
                  <a:gd name="T48" fmla="*/ 123 w 47"/>
                  <a:gd name="T49" fmla="*/ 58 h 46"/>
                  <a:gd name="T50" fmla="*/ 125 w 47"/>
                  <a:gd name="T51" fmla="*/ 47 h 46"/>
                  <a:gd name="T52" fmla="*/ 132 w 47"/>
                  <a:gd name="T53" fmla="*/ 37 h 46"/>
                  <a:gd name="T54" fmla="*/ 139 w 47"/>
                  <a:gd name="T55" fmla="*/ 33 h 46"/>
                  <a:gd name="T56" fmla="*/ 141 w 47"/>
                  <a:gd name="T57" fmla="*/ 29 h 46"/>
                  <a:gd name="T58" fmla="*/ 139 w 47"/>
                  <a:gd name="T59" fmla="*/ 18 h 46"/>
                  <a:gd name="T60" fmla="*/ 132 w 47"/>
                  <a:gd name="T61" fmla="*/ 3 h 46"/>
                  <a:gd name="T62" fmla="*/ 125 w 47"/>
                  <a:gd name="T63" fmla="*/ 2 h 46"/>
                  <a:gd name="T64" fmla="*/ 125 w 47"/>
                  <a:gd name="T65" fmla="*/ 2 h 46"/>
                  <a:gd name="T66" fmla="*/ 112 w 47"/>
                  <a:gd name="T67" fmla="*/ 0 h 46"/>
                  <a:gd name="T68" fmla="*/ 112 w 47"/>
                  <a:gd name="T69" fmla="*/ 2 h 46"/>
                  <a:gd name="T70" fmla="*/ 112 w 47"/>
                  <a:gd name="T71" fmla="*/ 2 h 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
                  <a:gd name="T109" fmla="*/ 0 h 46"/>
                  <a:gd name="T110" fmla="*/ 47 w 47"/>
                  <a:gd name="T111" fmla="*/ 46 h 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 h="46">
                    <a:moveTo>
                      <a:pt x="38" y="2"/>
                    </a:moveTo>
                    <a:lnTo>
                      <a:pt x="34" y="3"/>
                    </a:lnTo>
                    <a:lnTo>
                      <a:pt x="31" y="6"/>
                    </a:lnTo>
                    <a:lnTo>
                      <a:pt x="29" y="7"/>
                    </a:lnTo>
                    <a:lnTo>
                      <a:pt x="26" y="11"/>
                    </a:lnTo>
                    <a:lnTo>
                      <a:pt x="22" y="14"/>
                    </a:lnTo>
                    <a:lnTo>
                      <a:pt x="18" y="16"/>
                    </a:lnTo>
                    <a:lnTo>
                      <a:pt x="15" y="20"/>
                    </a:lnTo>
                    <a:lnTo>
                      <a:pt x="12" y="24"/>
                    </a:lnTo>
                    <a:lnTo>
                      <a:pt x="8" y="27"/>
                    </a:lnTo>
                    <a:lnTo>
                      <a:pt x="7" y="31"/>
                    </a:lnTo>
                    <a:lnTo>
                      <a:pt x="4" y="34"/>
                    </a:lnTo>
                    <a:lnTo>
                      <a:pt x="2" y="36"/>
                    </a:lnTo>
                    <a:lnTo>
                      <a:pt x="0" y="42"/>
                    </a:lnTo>
                    <a:lnTo>
                      <a:pt x="0" y="46"/>
                    </a:lnTo>
                    <a:lnTo>
                      <a:pt x="3" y="46"/>
                    </a:lnTo>
                    <a:lnTo>
                      <a:pt x="10" y="43"/>
                    </a:lnTo>
                    <a:lnTo>
                      <a:pt x="12" y="42"/>
                    </a:lnTo>
                    <a:lnTo>
                      <a:pt x="16" y="39"/>
                    </a:lnTo>
                    <a:lnTo>
                      <a:pt x="20" y="36"/>
                    </a:lnTo>
                    <a:lnTo>
                      <a:pt x="26" y="32"/>
                    </a:lnTo>
                    <a:lnTo>
                      <a:pt x="29" y="30"/>
                    </a:lnTo>
                    <a:lnTo>
                      <a:pt x="33" y="26"/>
                    </a:lnTo>
                    <a:lnTo>
                      <a:pt x="37" y="22"/>
                    </a:lnTo>
                    <a:lnTo>
                      <a:pt x="41" y="19"/>
                    </a:lnTo>
                    <a:lnTo>
                      <a:pt x="42" y="16"/>
                    </a:lnTo>
                    <a:lnTo>
                      <a:pt x="45" y="12"/>
                    </a:lnTo>
                    <a:lnTo>
                      <a:pt x="46" y="11"/>
                    </a:lnTo>
                    <a:lnTo>
                      <a:pt x="47" y="10"/>
                    </a:lnTo>
                    <a:lnTo>
                      <a:pt x="46" y="6"/>
                    </a:lnTo>
                    <a:lnTo>
                      <a:pt x="45" y="3"/>
                    </a:lnTo>
                    <a:lnTo>
                      <a:pt x="42" y="2"/>
                    </a:lnTo>
                    <a:lnTo>
                      <a:pt x="38" y="0"/>
                    </a:lnTo>
                    <a:lnTo>
                      <a:pt x="38"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55" name="Freeform 104">
                <a:extLst>
                  <a:ext uri="{FF2B5EF4-FFF2-40B4-BE49-F238E27FC236}">
                    <a16:creationId xmlns:a16="http://schemas.microsoft.com/office/drawing/2014/main" id="{1285FC82-8624-487F-AD78-B0D6F32AEB96}"/>
                  </a:ext>
                </a:extLst>
              </p:cNvPr>
              <p:cNvSpPr>
                <a:spLocks/>
              </p:cNvSpPr>
              <p:nvPr/>
            </p:nvSpPr>
            <p:spPr bwMode="auto">
              <a:xfrm>
                <a:off x="2783" y="1019"/>
                <a:ext cx="47" cy="45"/>
              </a:xfrm>
              <a:custGeom>
                <a:avLst/>
                <a:gdLst>
                  <a:gd name="T0" fmla="*/ 23 w 47"/>
                  <a:gd name="T1" fmla="*/ 0 h 42"/>
                  <a:gd name="T2" fmla="*/ 26 w 47"/>
                  <a:gd name="T3" fmla="*/ 1 h 42"/>
                  <a:gd name="T4" fmla="*/ 42 w 47"/>
                  <a:gd name="T5" fmla="*/ 15 h 42"/>
                  <a:gd name="T6" fmla="*/ 48 w 47"/>
                  <a:gd name="T7" fmla="*/ 17 h 42"/>
                  <a:gd name="T8" fmla="*/ 61 w 47"/>
                  <a:gd name="T9" fmla="*/ 29 h 42"/>
                  <a:gd name="T10" fmla="*/ 76 w 47"/>
                  <a:gd name="T11" fmla="*/ 40 h 42"/>
                  <a:gd name="T12" fmla="*/ 87 w 47"/>
                  <a:gd name="T13" fmla="*/ 53 h 42"/>
                  <a:gd name="T14" fmla="*/ 98 w 47"/>
                  <a:gd name="T15" fmla="*/ 64 h 42"/>
                  <a:gd name="T16" fmla="*/ 111 w 47"/>
                  <a:gd name="T17" fmla="*/ 70 h 42"/>
                  <a:gd name="T18" fmla="*/ 117 w 47"/>
                  <a:gd name="T19" fmla="*/ 83 h 42"/>
                  <a:gd name="T20" fmla="*/ 129 w 47"/>
                  <a:gd name="T21" fmla="*/ 94 h 42"/>
                  <a:gd name="T22" fmla="*/ 141 w 47"/>
                  <a:gd name="T23" fmla="*/ 112 h 42"/>
                  <a:gd name="T24" fmla="*/ 141 w 47"/>
                  <a:gd name="T25" fmla="*/ 128 h 42"/>
                  <a:gd name="T26" fmla="*/ 132 w 47"/>
                  <a:gd name="T27" fmla="*/ 136 h 42"/>
                  <a:gd name="T28" fmla="*/ 129 w 47"/>
                  <a:gd name="T29" fmla="*/ 139 h 42"/>
                  <a:gd name="T30" fmla="*/ 117 w 47"/>
                  <a:gd name="T31" fmla="*/ 139 h 42"/>
                  <a:gd name="T32" fmla="*/ 111 w 47"/>
                  <a:gd name="T33" fmla="*/ 136 h 42"/>
                  <a:gd name="T34" fmla="*/ 98 w 47"/>
                  <a:gd name="T35" fmla="*/ 128 h 42"/>
                  <a:gd name="T36" fmla="*/ 87 w 47"/>
                  <a:gd name="T37" fmla="*/ 125 h 42"/>
                  <a:gd name="T38" fmla="*/ 76 w 47"/>
                  <a:gd name="T39" fmla="*/ 119 h 42"/>
                  <a:gd name="T40" fmla="*/ 61 w 47"/>
                  <a:gd name="T41" fmla="*/ 112 h 42"/>
                  <a:gd name="T42" fmla="*/ 48 w 47"/>
                  <a:gd name="T43" fmla="*/ 104 h 42"/>
                  <a:gd name="T44" fmla="*/ 38 w 47"/>
                  <a:gd name="T45" fmla="*/ 91 h 42"/>
                  <a:gd name="T46" fmla="*/ 26 w 47"/>
                  <a:gd name="T47" fmla="*/ 80 h 42"/>
                  <a:gd name="T48" fmla="*/ 18 w 47"/>
                  <a:gd name="T49" fmla="*/ 70 h 42"/>
                  <a:gd name="T50" fmla="*/ 1 w 47"/>
                  <a:gd name="T51" fmla="*/ 53 h 42"/>
                  <a:gd name="T52" fmla="*/ 0 w 47"/>
                  <a:gd name="T53" fmla="*/ 43 h 42"/>
                  <a:gd name="T54" fmla="*/ 0 w 47"/>
                  <a:gd name="T55" fmla="*/ 29 h 42"/>
                  <a:gd name="T56" fmla="*/ 1 w 47"/>
                  <a:gd name="T57" fmla="*/ 22 h 42"/>
                  <a:gd name="T58" fmla="*/ 2 w 47"/>
                  <a:gd name="T59" fmla="*/ 15 h 42"/>
                  <a:gd name="T60" fmla="*/ 14 w 47"/>
                  <a:gd name="T61" fmla="*/ 3 h 42"/>
                  <a:gd name="T62" fmla="*/ 18 w 47"/>
                  <a:gd name="T63" fmla="*/ 0 h 42"/>
                  <a:gd name="T64" fmla="*/ 23 w 47"/>
                  <a:gd name="T65" fmla="*/ 0 h 42"/>
                  <a:gd name="T66" fmla="*/ 23 w 47"/>
                  <a:gd name="T67" fmla="*/ 0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42"/>
                  <a:gd name="T104" fmla="*/ 47 w 47"/>
                  <a:gd name="T105" fmla="*/ 42 h 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42">
                    <a:moveTo>
                      <a:pt x="8" y="0"/>
                    </a:moveTo>
                    <a:lnTo>
                      <a:pt x="9" y="1"/>
                    </a:lnTo>
                    <a:lnTo>
                      <a:pt x="14" y="4"/>
                    </a:lnTo>
                    <a:lnTo>
                      <a:pt x="17" y="5"/>
                    </a:lnTo>
                    <a:lnTo>
                      <a:pt x="21" y="9"/>
                    </a:lnTo>
                    <a:lnTo>
                      <a:pt x="25" y="12"/>
                    </a:lnTo>
                    <a:lnTo>
                      <a:pt x="29" y="16"/>
                    </a:lnTo>
                    <a:lnTo>
                      <a:pt x="33" y="19"/>
                    </a:lnTo>
                    <a:lnTo>
                      <a:pt x="37" y="21"/>
                    </a:lnTo>
                    <a:lnTo>
                      <a:pt x="40" y="25"/>
                    </a:lnTo>
                    <a:lnTo>
                      <a:pt x="44" y="28"/>
                    </a:lnTo>
                    <a:lnTo>
                      <a:pt x="47" y="34"/>
                    </a:lnTo>
                    <a:lnTo>
                      <a:pt x="47" y="39"/>
                    </a:lnTo>
                    <a:lnTo>
                      <a:pt x="45" y="40"/>
                    </a:lnTo>
                    <a:lnTo>
                      <a:pt x="44" y="42"/>
                    </a:lnTo>
                    <a:lnTo>
                      <a:pt x="40" y="42"/>
                    </a:lnTo>
                    <a:lnTo>
                      <a:pt x="37" y="40"/>
                    </a:lnTo>
                    <a:lnTo>
                      <a:pt x="33" y="39"/>
                    </a:lnTo>
                    <a:lnTo>
                      <a:pt x="29" y="38"/>
                    </a:lnTo>
                    <a:lnTo>
                      <a:pt x="25" y="35"/>
                    </a:lnTo>
                    <a:lnTo>
                      <a:pt x="21" y="34"/>
                    </a:lnTo>
                    <a:lnTo>
                      <a:pt x="17" y="31"/>
                    </a:lnTo>
                    <a:lnTo>
                      <a:pt x="13" y="27"/>
                    </a:lnTo>
                    <a:lnTo>
                      <a:pt x="9" y="24"/>
                    </a:lnTo>
                    <a:lnTo>
                      <a:pt x="6" y="21"/>
                    </a:lnTo>
                    <a:lnTo>
                      <a:pt x="1" y="16"/>
                    </a:lnTo>
                    <a:lnTo>
                      <a:pt x="0" y="13"/>
                    </a:lnTo>
                    <a:lnTo>
                      <a:pt x="0" y="9"/>
                    </a:lnTo>
                    <a:lnTo>
                      <a:pt x="1" y="7"/>
                    </a:lnTo>
                    <a:lnTo>
                      <a:pt x="2" y="4"/>
                    </a:lnTo>
                    <a:lnTo>
                      <a:pt x="4" y="3"/>
                    </a:lnTo>
                    <a:lnTo>
                      <a:pt x="6" y="0"/>
                    </a:lnTo>
                    <a:lnTo>
                      <a:pt x="8"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56" name="Freeform 105">
                <a:extLst>
                  <a:ext uri="{FF2B5EF4-FFF2-40B4-BE49-F238E27FC236}">
                    <a16:creationId xmlns:a16="http://schemas.microsoft.com/office/drawing/2014/main" id="{A4FEDBE5-7A64-49CE-8EA1-807D3563F6B6}"/>
                  </a:ext>
                </a:extLst>
              </p:cNvPr>
              <p:cNvSpPr>
                <a:spLocks/>
              </p:cNvSpPr>
              <p:nvPr/>
            </p:nvSpPr>
            <p:spPr bwMode="auto">
              <a:xfrm>
                <a:off x="3007" y="754"/>
                <a:ext cx="35" cy="45"/>
              </a:xfrm>
              <a:custGeom>
                <a:avLst/>
                <a:gdLst>
                  <a:gd name="T0" fmla="*/ 108 w 33"/>
                  <a:gd name="T1" fmla="*/ 0 h 36"/>
                  <a:gd name="T2" fmla="*/ 93 w 33"/>
                  <a:gd name="T3" fmla="*/ 0 h 36"/>
                  <a:gd name="T4" fmla="*/ 78 w 33"/>
                  <a:gd name="T5" fmla="*/ 2 h 36"/>
                  <a:gd name="T6" fmla="*/ 53 w 33"/>
                  <a:gd name="T7" fmla="*/ 16 h 36"/>
                  <a:gd name="T8" fmla="*/ 40 w 33"/>
                  <a:gd name="T9" fmla="*/ 27 h 36"/>
                  <a:gd name="T10" fmla="*/ 21 w 33"/>
                  <a:gd name="T11" fmla="*/ 46 h 36"/>
                  <a:gd name="T12" fmla="*/ 3 w 33"/>
                  <a:gd name="T13" fmla="*/ 63 h 36"/>
                  <a:gd name="T14" fmla="*/ 0 w 33"/>
                  <a:gd name="T15" fmla="*/ 78 h 36"/>
                  <a:gd name="T16" fmla="*/ 3 w 33"/>
                  <a:gd name="T17" fmla="*/ 90 h 36"/>
                  <a:gd name="T18" fmla="*/ 21 w 33"/>
                  <a:gd name="T19" fmla="*/ 91 h 36"/>
                  <a:gd name="T20" fmla="*/ 40 w 33"/>
                  <a:gd name="T21" fmla="*/ 88 h 36"/>
                  <a:gd name="T22" fmla="*/ 61 w 33"/>
                  <a:gd name="T23" fmla="*/ 78 h 36"/>
                  <a:gd name="T24" fmla="*/ 81 w 33"/>
                  <a:gd name="T25" fmla="*/ 60 h 36"/>
                  <a:gd name="T26" fmla="*/ 93 w 33"/>
                  <a:gd name="T27" fmla="*/ 51 h 36"/>
                  <a:gd name="T28" fmla="*/ 94 w 33"/>
                  <a:gd name="T29" fmla="*/ 41 h 36"/>
                  <a:gd name="T30" fmla="*/ 107 w 33"/>
                  <a:gd name="T31" fmla="*/ 30 h 36"/>
                  <a:gd name="T32" fmla="*/ 108 w 33"/>
                  <a:gd name="T33" fmla="*/ 24 h 36"/>
                  <a:gd name="T34" fmla="*/ 120 w 33"/>
                  <a:gd name="T35" fmla="*/ 3 h 36"/>
                  <a:gd name="T36" fmla="*/ 108 w 33"/>
                  <a:gd name="T37" fmla="*/ 0 h 36"/>
                  <a:gd name="T38" fmla="*/ 108 w 33"/>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36"/>
                  <a:gd name="T62" fmla="*/ 33 w 33"/>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36">
                    <a:moveTo>
                      <a:pt x="31" y="0"/>
                    </a:moveTo>
                    <a:lnTo>
                      <a:pt x="26" y="0"/>
                    </a:lnTo>
                    <a:lnTo>
                      <a:pt x="22" y="2"/>
                    </a:lnTo>
                    <a:lnTo>
                      <a:pt x="15" y="6"/>
                    </a:lnTo>
                    <a:lnTo>
                      <a:pt x="11" y="11"/>
                    </a:lnTo>
                    <a:lnTo>
                      <a:pt x="6" y="18"/>
                    </a:lnTo>
                    <a:lnTo>
                      <a:pt x="3" y="24"/>
                    </a:lnTo>
                    <a:lnTo>
                      <a:pt x="0" y="30"/>
                    </a:lnTo>
                    <a:lnTo>
                      <a:pt x="3" y="35"/>
                    </a:lnTo>
                    <a:lnTo>
                      <a:pt x="6" y="36"/>
                    </a:lnTo>
                    <a:lnTo>
                      <a:pt x="11" y="34"/>
                    </a:lnTo>
                    <a:lnTo>
                      <a:pt x="17" y="30"/>
                    </a:lnTo>
                    <a:lnTo>
                      <a:pt x="23" y="23"/>
                    </a:lnTo>
                    <a:lnTo>
                      <a:pt x="26" y="20"/>
                    </a:lnTo>
                    <a:lnTo>
                      <a:pt x="27" y="16"/>
                    </a:lnTo>
                    <a:lnTo>
                      <a:pt x="30" y="12"/>
                    </a:lnTo>
                    <a:lnTo>
                      <a:pt x="31" y="10"/>
                    </a:lnTo>
                    <a:lnTo>
                      <a:pt x="33" y="3"/>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57" name="Freeform 106">
                <a:extLst>
                  <a:ext uri="{FF2B5EF4-FFF2-40B4-BE49-F238E27FC236}">
                    <a16:creationId xmlns:a16="http://schemas.microsoft.com/office/drawing/2014/main" id="{9B19BFD0-A7CA-4E52-B865-8027866D0527}"/>
                  </a:ext>
                </a:extLst>
              </p:cNvPr>
              <p:cNvSpPr>
                <a:spLocks/>
              </p:cNvSpPr>
              <p:nvPr/>
            </p:nvSpPr>
            <p:spPr bwMode="auto">
              <a:xfrm>
                <a:off x="3479" y="905"/>
                <a:ext cx="24" cy="45"/>
              </a:xfrm>
              <a:custGeom>
                <a:avLst/>
                <a:gdLst>
                  <a:gd name="T0" fmla="*/ 95 w 37"/>
                  <a:gd name="T1" fmla="*/ 2 h 44"/>
                  <a:gd name="T2" fmla="*/ 74 w 37"/>
                  <a:gd name="T3" fmla="*/ 3 h 44"/>
                  <a:gd name="T4" fmla="*/ 53 w 37"/>
                  <a:gd name="T5" fmla="*/ 20 h 44"/>
                  <a:gd name="T6" fmla="*/ 44 w 37"/>
                  <a:gd name="T7" fmla="*/ 28 h 44"/>
                  <a:gd name="T8" fmla="*/ 34 w 37"/>
                  <a:gd name="T9" fmla="*/ 40 h 44"/>
                  <a:gd name="T10" fmla="*/ 26 w 37"/>
                  <a:gd name="T11" fmla="*/ 50 h 44"/>
                  <a:gd name="T12" fmla="*/ 20 w 37"/>
                  <a:gd name="T13" fmla="*/ 62 h 44"/>
                  <a:gd name="T14" fmla="*/ 16 w 37"/>
                  <a:gd name="T15" fmla="*/ 69 h 44"/>
                  <a:gd name="T16" fmla="*/ 3 w 37"/>
                  <a:gd name="T17" fmla="*/ 78 h 44"/>
                  <a:gd name="T18" fmla="*/ 2 w 37"/>
                  <a:gd name="T19" fmla="*/ 86 h 44"/>
                  <a:gd name="T20" fmla="*/ 2 w 37"/>
                  <a:gd name="T21" fmla="*/ 96 h 44"/>
                  <a:gd name="T22" fmla="*/ 0 w 37"/>
                  <a:gd name="T23" fmla="*/ 110 h 44"/>
                  <a:gd name="T24" fmla="*/ 3 w 37"/>
                  <a:gd name="T25" fmla="*/ 118 h 44"/>
                  <a:gd name="T26" fmla="*/ 18 w 37"/>
                  <a:gd name="T27" fmla="*/ 110 h 44"/>
                  <a:gd name="T28" fmla="*/ 34 w 37"/>
                  <a:gd name="T29" fmla="*/ 101 h 44"/>
                  <a:gd name="T30" fmla="*/ 44 w 37"/>
                  <a:gd name="T31" fmla="*/ 96 h 44"/>
                  <a:gd name="T32" fmla="*/ 53 w 37"/>
                  <a:gd name="T33" fmla="*/ 86 h 44"/>
                  <a:gd name="T34" fmla="*/ 60 w 37"/>
                  <a:gd name="T35" fmla="*/ 78 h 44"/>
                  <a:gd name="T36" fmla="*/ 74 w 37"/>
                  <a:gd name="T37" fmla="*/ 69 h 44"/>
                  <a:gd name="T38" fmla="*/ 84 w 37"/>
                  <a:gd name="T39" fmla="*/ 59 h 44"/>
                  <a:gd name="T40" fmla="*/ 89 w 37"/>
                  <a:gd name="T41" fmla="*/ 50 h 44"/>
                  <a:gd name="T42" fmla="*/ 96 w 37"/>
                  <a:gd name="T43" fmla="*/ 40 h 44"/>
                  <a:gd name="T44" fmla="*/ 101 w 37"/>
                  <a:gd name="T45" fmla="*/ 31 h 44"/>
                  <a:gd name="T46" fmla="*/ 109 w 37"/>
                  <a:gd name="T47" fmla="*/ 18 h 44"/>
                  <a:gd name="T48" fmla="*/ 115 w 37"/>
                  <a:gd name="T49" fmla="*/ 16 h 44"/>
                  <a:gd name="T50" fmla="*/ 108 w 37"/>
                  <a:gd name="T51" fmla="*/ 2 h 44"/>
                  <a:gd name="T52" fmla="*/ 101 w 37"/>
                  <a:gd name="T53" fmla="*/ 2 h 44"/>
                  <a:gd name="T54" fmla="*/ 95 w 37"/>
                  <a:gd name="T55" fmla="*/ 0 h 44"/>
                  <a:gd name="T56" fmla="*/ 95 w 37"/>
                  <a:gd name="T57" fmla="*/ 2 h 44"/>
                  <a:gd name="T58" fmla="*/ 95 w 37"/>
                  <a:gd name="T59" fmla="*/ 2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44"/>
                  <a:gd name="T92" fmla="*/ 37 w 37"/>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44">
                    <a:moveTo>
                      <a:pt x="30" y="2"/>
                    </a:moveTo>
                    <a:lnTo>
                      <a:pt x="23" y="3"/>
                    </a:lnTo>
                    <a:lnTo>
                      <a:pt x="17" y="8"/>
                    </a:lnTo>
                    <a:lnTo>
                      <a:pt x="14" y="11"/>
                    </a:lnTo>
                    <a:lnTo>
                      <a:pt x="11" y="15"/>
                    </a:lnTo>
                    <a:lnTo>
                      <a:pt x="9" y="19"/>
                    </a:lnTo>
                    <a:lnTo>
                      <a:pt x="7" y="23"/>
                    </a:lnTo>
                    <a:lnTo>
                      <a:pt x="5" y="26"/>
                    </a:lnTo>
                    <a:lnTo>
                      <a:pt x="3" y="30"/>
                    </a:lnTo>
                    <a:lnTo>
                      <a:pt x="2" y="32"/>
                    </a:lnTo>
                    <a:lnTo>
                      <a:pt x="2" y="36"/>
                    </a:lnTo>
                    <a:lnTo>
                      <a:pt x="0" y="42"/>
                    </a:lnTo>
                    <a:lnTo>
                      <a:pt x="3" y="44"/>
                    </a:lnTo>
                    <a:lnTo>
                      <a:pt x="6" y="42"/>
                    </a:lnTo>
                    <a:lnTo>
                      <a:pt x="11" y="39"/>
                    </a:lnTo>
                    <a:lnTo>
                      <a:pt x="14" y="36"/>
                    </a:lnTo>
                    <a:lnTo>
                      <a:pt x="17" y="32"/>
                    </a:lnTo>
                    <a:lnTo>
                      <a:pt x="19" y="30"/>
                    </a:lnTo>
                    <a:lnTo>
                      <a:pt x="23" y="26"/>
                    </a:lnTo>
                    <a:lnTo>
                      <a:pt x="26" y="22"/>
                    </a:lnTo>
                    <a:lnTo>
                      <a:pt x="29" y="19"/>
                    </a:lnTo>
                    <a:lnTo>
                      <a:pt x="31" y="15"/>
                    </a:lnTo>
                    <a:lnTo>
                      <a:pt x="33" y="12"/>
                    </a:lnTo>
                    <a:lnTo>
                      <a:pt x="35" y="7"/>
                    </a:lnTo>
                    <a:lnTo>
                      <a:pt x="37" y="6"/>
                    </a:lnTo>
                    <a:lnTo>
                      <a:pt x="34" y="2"/>
                    </a:lnTo>
                    <a:lnTo>
                      <a:pt x="33" y="2"/>
                    </a:lnTo>
                    <a:lnTo>
                      <a:pt x="30" y="0"/>
                    </a:lnTo>
                    <a:lnTo>
                      <a:pt x="30"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58" name="Freeform 107">
                <a:extLst>
                  <a:ext uri="{FF2B5EF4-FFF2-40B4-BE49-F238E27FC236}">
                    <a16:creationId xmlns:a16="http://schemas.microsoft.com/office/drawing/2014/main" id="{52698302-E844-48EC-9CA4-8491634C300E}"/>
                  </a:ext>
                </a:extLst>
              </p:cNvPr>
              <p:cNvSpPr>
                <a:spLocks/>
              </p:cNvSpPr>
              <p:nvPr/>
            </p:nvSpPr>
            <p:spPr bwMode="auto">
              <a:xfrm>
                <a:off x="3562" y="1117"/>
                <a:ext cx="130" cy="559"/>
              </a:xfrm>
              <a:custGeom>
                <a:avLst/>
                <a:gdLst>
                  <a:gd name="T0" fmla="*/ 0 w 239"/>
                  <a:gd name="T1" fmla="*/ 26803 h 341"/>
                  <a:gd name="T2" fmla="*/ 0 w 239"/>
                  <a:gd name="T3" fmla="*/ 24671 h 341"/>
                  <a:gd name="T4" fmla="*/ 1 w 239"/>
                  <a:gd name="T5" fmla="*/ 23151 h 341"/>
                  <a:gd name="T6" fmla="*/ 1 w 239"/>
                  <a:gd name="T7" fmla="*/ 21681 h 341"/>
                  <a:gd name="T8" fmla="*/ 1 w 239"/>
                  <a:gd name="T9" fmla="*/ 20230 h 341"/>
                  <a:gd name="T10" fmla="*/ 1 w 239"/>
                  <a:gd name="T11" fmla="*/ 18709 h 341"/>
                  <a:gd name="T12" fmla="*/ 1 w 239"/>
                  <a:gd name="T13" fmla="*/ 17385 h 341"/>
                  <a:gd name="T14" fmla="*/ 1 w 239"/>
                  <a:gd name="T15" fmla="*/ 15825 h 341"/>
                  <a:gd name="T16" fmla="*/ 1 w 239"/>
                  <a:gd name="T17" fmla="*/ 14095 h 341"/>
                  <a:gd name="T18" fmla="*/ 1 w 239"/>
                  <a:gd name="T19" fmla="*/ 12151 h 341"/>
                  <a:gd name="T20" fmla="*/ 1 w 239"/>
                  <a:gd name="T21" fmla="*/ 10184 h 341"/>
                  <a:gd name="T22" fmla="*/ 1 w 239"/>
                  <a:gd name="T23" fmla="*/ 8629 h 341"/>
                  <a:gd name="T24" fmla="*/ 1 w 239"/>
                  <a:gd name="T25" fmla="*/ 7195 h 341"/>
                  <a:gd name="T26" fmla="*/ 1 w 239"/>
                  <a:gd name="T27" fmla="*/ 5616 h 341"/>
                  <a:gd name="T28" fmla="*/ 1 w 239"/>
                  <a:gd name="T29" fmla="*/ 4224 h 341"/>
                  <a:gd name="T30" fmla="*/ 1 w 239"/>
                  <a:gd name="T31" fmla="*/ 2148 h 341"/>
                  <a:gd name="T32" fmla="*/ 1 w 239"/>
                  <a:gd name="T33" fmla="*/ 397 h 341"/>
                  <a:gd name="T34" fmla="*/ 1 w 239"/>
                  <a:gd name="T35" fmla="*/ 91 h 341"/>
                  <a:gd name="T36" fmla="*/ 1 w 239"/>
                  <a:gd name="T37" fmla="*/ 149 h 341"/>
                  <a:gd name="T38" fmla="*/ 1 w 239"/>
                  <a:gd name="T39" fmla="*/ 336 h 341"/>
                  <a:gd name="T40" fmla="*/ 1 w 239"/>
                  <a:gd name="T41" fmla="*/ 493 h 341"/>
                  <a:gd name="T42" fmla="*/ 1 w 239"/>
                  <a:gd name="T43" fmla="*/ 776 h 341"/>
                  <a:gd name="T44" fmla="*/ 1 w 239"/>
                  <a:gd name="T45" fmla="*/ 1024 h 341"/>
                  <a:gd name="T46" fmla="*/ 1 w 239"/>
                  <a:gd name="T47" fmla="*/ 1315 h 341"/>
                  <a:gd name="T48" fmla="*/ 1 w 239"/>
                  <a:gd name="T49" fmla="*/ 1465 h 341"/>
                  <a:gd name="T50" fmla="*/ 1 w 239"/>
                  <a:gd name="T51" fmla="*/ 1823 h 341"/>
                  <a:gd name="T52" fmla="*/ 1 w 239"/>
                  <a:gd name="T53" fmla="*/ 2071 h 341"/>
                  <a:gd name="T54" fmla="*/ 2 w 239"/>
                  <a:gd name="T55" fmla="*/ 2641 h 341"/>
                  <a:gd name="T56" fmla="*/ 2 w 239"/>
                  <a:gd name="T57" fmla="*/ 3665 h 341"/>
                  <a:gd name="T58" fmla="*/ 2 w 239"/>
                  <a:gd name="T59" fmla="*/ 5338 h 341"/>
                  <a:gd name="T60" fmla="*/ 2 w 239"/>
                  <a:gd name="T61" fmla="*/ 7347 h 341"/>
                  <a:gd name="T62" fmla="*/ 2 w 239"/>
                  <a:gd name="T63" fmla="*/ 9837 h 341"/>
                  <a:gd name="T64" fmla="*/ 2 w 239"/>
                  <a:gd name="T65" fmla="*/ 12501 h 341"/>
                  <a:gd name="T66" fmla="*/ 2 w 239"/>
                  <a:gd name="T67" fmla="*/ 15441 h 341"/>
                  <a:gd name="T68" fmla="*/ 2 w 239"/>
                  <a:gd name="T69" fmla="*/ 18317 h 341"/>
                  <a:gd name="T70" fmla="*/ 2 w 239"/>
                  <a:gd name="T71" fmla="*/ 20950 h 341"/>
                  <a:gd name="T72" fmla="*/ 2 w 239"/>
                  <a:gd name="T73" fmla="*/ 23365 h 341"/>
                  <a:gd name="T74" fmla="*/ 2 w 239"/>
                  <a:gd name="T75" fmla="*/ 25374 h 341"/>
                  <a:gd name="T76" fmla="*/ 2 w 239"/>
                  <a:gd name="T77" fmla="*/ 26894 h 341"/>
                  <a:gd name="T78" fmla="*/ 1 w 239"/>
                  <a:gd name="T79" fmla="*/ 3538 h 341"/>
                  <a:gd name="T80" fmla="*/ 1 w 239"/>
                  <a:gd name="T81" fmla="*/ 2586 h 341"/>
                  <a:gd name="T82" fmla="*/ 1 w 239"/>
                  <a:gd name="T83" fmla="*/ 4554 h 341"/>
                  <a:gd name="T84" fmla="*/ 1 w 239"/>
                  <a:gd name="T85" fmla="*/ 6235 h 341"/>
                  <a:gd name="T86" fmla="*/ 1 w 239"/>
                  <a:gd name="T87" fmla="*/ 7595 h 341"/>
                  <a:gd name="T88" fmla="*/ 1 w 239"/>
                  <a:gd name="T89" fmla="*/ 9116 h 341"/>
                  <a:gd name="T90" fmla="*/ 1 w 239"/>
                  <a:gd name="T91" fmla="*/ 10429 h 341"/>
                  <a:gd name="T92" fmla="*/ 1 w 239"/>
                  <a:gd name="T93" fmla="*/ 11846 h 341"/>
                  <a:gd name="T94" fmla="*/ 1 w 239"/>
                  <a:gd name="T95" fmla="*/ 14095 h 341"/>
                  <a:gd name="T96" fmla="*/ 1 w 239"/>
                  <a:gd name="T97" fmla="*/ 15712 h 341"/>
                  <a:gd name="T98" fmla="*/ 1 w 239"/>
                  <a:gd name="T99" fmla="*/ 17746 h 341"/>
                  <a:gd name="T100" fmla="*/ 1 w 239"/>
                  <a:gd name="T101" fmla="*/ 19848 h 341"/>
                  <a:gd name="T102" fmla="*/ 1 w 239"/>
                  <a:gd name="T103" fmla="*/ 21293 h 341"/>
                  <a:gd name="T104" fmla="*/ 1 w 239"/>
                  <a:gd name="T105" fmla="*/ 22724 h 341"/>
                  <a:gd name="T106" fmla="*/ 1 w 239"/>
                  <a:gd name="T107" fmla="*/ 25222 h 341"/>
                  <a:gd name="T108" fmla="*/ 1 w 239"/>
                  <a:gd name="T109" fmla="*/ 27219 h 341"/>
                  <a:gd name="T110" fmla="*/ 0 w 239"/>
                  <a:gd name="T111" fmla="*/ 27863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9"/>
                  <a:gd name="T169" fmla="*/ 0 h 341"/>
                  <a:gd name="T170" fmla="*/ 239 w 239"/>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9" h="341">
                    <a:moveTo>
                      <a:pt x="0" y="337"/>
                    </a:moveTo>
                    <a:lnTo>
                      <a:pt x="0" y="336"/>
                    </a:lnTo>
                    <a:lnTo>
                      <a:pt x="0" y="331"/>
                    </a:lnTo>
                    <a:lnTo>
                      <a:pt x="0" y="328"/>
                    </a:lnTo>
                    <a:lnTo>
                      <a:pt x="0" y="324"/>
                    </a:lnTo>
                    <a:lnTo>
                      <a:pt x="0" y="320"/>
                    </a:lnTo>
                    <a:lnTo>
                      <a:pt x="0" y="316"/>
                    </a:lnTo>
                    <a:lnTo>
                      <a:pt x="0" y="311"/>
                    </a:lnTo>
                    <a:lnTo>
                      <a:pt x="0" y="305"/>
                    </a:lnTo>
                    <a:lnTo>
                      <a:pt x="0" y="298"/>
                    </a:lnTo>
                    <a:lnTo>
                      <a:pt x="0" y="293"/>
                    </a:lnTo>
                    <a:lnTo>
                      <a:pt x="0" y="289"/>
                    </a:lnTo>
                    <a:lnTo>
                      <a:pt x="0" y="286"/>
                    </a:lnTo>
                    <a:lnTo>
                      <a:pt x="0" y="282"/>
                    </a:lnTo>
                    <a:lnTo>
                      <a:pt x="1" y="280"/>
                    </a:lnTo>
                    <a:lnTo>
                      <a:pt x="1" y="276"/>
                    </a:lnTo>
                    <a:lnTo>
                      <a:pt x="1" y="273"/>
                    </a:lnTo>
                    <a:lnTo>
                      <a:pt x="1" y="269"/>
                    </a:lnTo>
                    <a:lnTo>
                      <a:pt x="1" y="266"/>
                    </a:lnTo>
                    <a:lnTo>
                      <a:pt x="1" y="262"/>
                    </a:lnTo>
                    <a:lnTo>
                      <a:pt x="1" y="258"/>
                    </a:lnTo>
                    <a:lnTo>
                      <a:pt x="1" y="254"/>
                    </a:lnTo>
                    <a:lnTo>
                      <a:pt x="1" y="252"/>
                    </a:lnTo>
                    <a:lnTo>
                      <a:pt x="1" y="248"/>
                    </a:lnTo>
                    <a:lnTo>
                      <a:pt x="1" y="244"/>
                    </a:lnTo>
                    <a:lnTo>
                      <a:pt x="1" y="241"/>
                    </a:lnTo>
                    <a:lnTo>
                      <a:pt x="1" y="237"/>
                    </a:lnTo>
                    <a:lnTo>
                      <a:pt x="1" y="233"/>
                    </a:lnTo>
                    <a:lnTo>
                      <a:pt x="1" y="230"/>
                    </a:lnTo>
                    <a:lnTo>
                      <a:pt x="1" y="226"/>
                    </a:lnTo>
                    <a:lnTo>
                      <a:pt x="1" y="222"/>
                    </a:lnTo>
                    <a:lnTo>
                      <a:pt x="1" y="219"/>
                    </a:lnTo>
                    <a:lnTo>
                      <a:pt x="1" y="215"/>
                    </a:lnTo>
                    <a:lnTo>
                      <a:pt x="1" y="213"/>
                    </a:lnTo>
                    <a:lnTo>
                      <a:pt x="3" y="210"/>
                    </a:lnTo>
                    <a:lnTo>
                      <a:pt x="3" y="206"/>
                    </a:lnTo>
                    <a:lnTo>
                      <a:pt x="3" y="202"/>
                    </a:lnTo>
                    <a:lnTo>
                      <a:pt x="3" y="199"/>
                    </a:lnTo>
                    <a:lnTo>
                      <a:pt x="3" y="197"/>
                    </a:lnTo>
                    <a:lnTo>
                      <a:pt x="3" y="191"/>
                    </a:lnTo>
                    <a:lnTo>
                      <a:pt x="3" y="186"/>
                    </a:lnTo>
                    <a:lnTo>
                      <a:pt x="3" y="181"/>
                    </a:lnTo>
                    <a:lnTo>
                      <a:pt x="3" y="177"/>
                    </a:lnTo>
                    <a:lnTo>
                      <a:pt x="3" y="173"/>
                    </a:lnTo>
                    <a:lnTo>
                      <a:pt x="3" y="170"/>
                    </a:lnTo>
                    <a:lnTo>
                      <a:pt x="3" y="166"/>
                    </a:lnTo>
                    <a:lnTo>
                      <a:pt x="3" y="162"/>
                    </a:lnTo>
                    <a:lnTo>
                      <a:pt x="3" y="158"/>
                    </a:lnTo>
                    <a:lnTo>
                      <a:pt x="3" y="152"/>
                    </a:lnTo>
                    <a:lnTo>
                      <a:pt x="3" y="147"/>
                    </a:lnTo>
                    <a:lnTo>
                      <a:pt x="3" y="142"/>
                    </a:lnTo>
                    <a:lnTo>
                      <a:pt x="3" y="135"/>
                    </a:lnTo>
                    <a:lnTo>
                      <a:pt x="3" y="130"/>
                    </a:lnTo>
                    <a:lnTo>
                      <a:pt x="3" y="126"/>
                    </a:lnTo>
                    <a:lnTo>
                      <a:pt x="3" y="123"/>
                    </a:lnTo>
                    <a:lnTo>
                      <a:pt x="3" y="119"/>
                    </a:lnTo>
                    <a:lnTo>
                      <a:pt x="3" y="115"/>
                    </a:lnTo>
                    <a:lnTo>
                      <a:pt x="3" y="112"/>
                    </a:lnTo>
                    <a:lnTo>
                      <a:pt x="3" y="108"/>
                    </a:lnTo>
                    <a:lnTo>
                      <a:pt x="3" y="104"/>
                    </a:lnTo>
                    <a:lnTo>
                      <a:pt x="3" y="102"/>
                    </a:lnTo>
                    <a:lnTo>
                      <a:pt x="3" y="98"/>
                    </a:lnTo>
                    <a:lnTo>
                      <a:pt x="3" y="95"/>
                    </a:lnTo>
                    <a:lnTo>
                      <a:pt x="3" y="91"/>
                    </a:lnTo>
                    <a:lnTo>
                      <a:pt x="3" y="87"/>
                    </a:lnTo>
                    <a:lnTo>
                      <a:pt x="3" y="84"/>
                    </a:lnTo>
                    <a:lnTo>
                      <a:pt x="3" y="80"/>
                    </a:lnTo>
                    <a:lnTo>
                      <a:pt x="3" y="76"/>
                    </a:lnTo>
                    <a:lnTo>
                      <a:pt x="3" y="73"/>
                    </a:lnTo>
                    <a:lnTo>
                      <a:pt x="3" y="68"/>
                    </a:lnTo>
                    <a:lnTo>
                      <a:pt x="3" y="65"/>
                    </a:lnTo>
                    <a:lnTo>
                      <a:pt x="3" y="61"/>
                    </a:lnTo>
                    <a:lnTo>
                      <a:pt x="3" y="59"/>
                    </a:lnTo>
                    <a:lnTo>
                      <a:pt x="3" y="55"/>
                    </a:lnTo>
                    <a:lnTo>
                      <a:pt x="3" y="51"/>
                    </a:lnTo>
                    <a:lnTo>
                      <a:pt x="3" y="48"/>
                    </a:lnTo>
                    <a:lnTo>
                      <a:pt x="3" y="44"/>
                    </a:lnTo>
                    <a:lnTo>
                      <a:pt x="3" y="37"/>
                    </a:lnTo>
                    <a:lnTo>
                      <a:pt x="3" y="32"/>
                    </a:lnTo>
                    <a:lnTo>
                      <a:pt x="3" y="26"/>
                    </a:lnTo>
                    <a:lnTo>
                      <a:pt x="3" y="22"/>
                    </a:lnTo>
                    <a:lnTo>
                      <a:pt x="3" y="17"/>
                    </a:lnTo>
                    <a:lnTo>
                      <a:pt x="3" y="12"/>
                    </a:lnTo>
                    <a:lnTo>
                      <a:pt x="3" y="8"/>
                    </a:lnTo>
                    <a:lnTo>
                      <a:pt x="3" y="5"/>
                    </a:lnTo>
                    <a:lnTo>
                      <a:pt x="3" y="1"/>
                    </a:lnTo>
                    <a:lnTo>
                      <a:pt x="3" y="0"/>
                    </a:lnTo>
                    <a:lnTo>
                      <a:pt x="5" y="0"/>
                    </a:lnTo>
                    <a:lnTo>
                      <a:pt x="8" y="0"/>
                    </a:lnTo>
                    <a:lnTo>
                      <a:pt x="12" y="1"/>
                    </a:lnTo>
                    <a:lnTo>
                      <a:pt x="17" y="1"/>
                    </a:lnTo>
                    <a:lnTo>
                      <a:pt x="24" y="1"/>
                    </a:lnTo>
                    <a:lnTo>
                      <a:pt x="27" y="1"/>
                    </a:lnTo>
                    <a:lnTo>
                      <a:pt x="31" y="2"/>
                    </a:lnTo>
                    <a:lnTo>
                      <a:pt x="35" y="2"/>
                    </a:lnTo>
                    <a:lnTo>
                      <a:pt x="39" y="2"/>
                    </a:lnTo>
                    <a:lnTo>
                      <a:pt x="42" y="2"/>
                    </a:lnTo>
                    <a:lnTo>
                      <a:pt x="47" y="2"/>
                    </a:lnTo>
                    <a:lnTo>
                      <a:pt x="51" y="4"/>
                    </a:lnTo>
                    <a:lnTo>
                      <a:pt x="56" y="4"/>
                    </a:lnTo>
                    <a:lnTo>
                      <a:pt x="60" y="4"/>
                    </a:lnTo>
                    <a:lnTo>
                      <a:pt x="66" y="5"/>
                    </a:lnTo>
                    <a:lnTo>
                      <a:pt x="71" y="5"/>
                    </a:lnTo>
                    <a:lnTo>
                      <a:pt x="76" y="6"/>
                    </a:lnTo>
                    <a:lnTo>
                      <a:pt x="80" y="6"/>
                    </a:lnTo>
                    <a:lnTo>
                      <a:pt x="86" y="6"/>
                    </a:lnTo>
                    <a:lnTo>
                      <a:pt x="91" y="6"/>
                    </a:lnTo>
                    <a:lnTo>
                      <a:pt x="97" y="8"/>
                    </a:lnTo>
                    <a:lnTo>
                      <a:pt x="102" y="8"/>
                    </a:lnTo>
                    <a:lnTo>
                      <a:pt x="107" y="9"/>
                    </a:lnTo>
                    <a:lnTo>
                      <a:pt x="113" y="9"/>
                    </a:lnTo>
                    <a:lnTo>
                      <a:pt x="118" y="10"/>
                    </a:lnTo>
                    <a:lnTo>
                      <a:pt x="123" y="10"/>
                    </a:lnTo>
                    <a:lnTo>
                      <a:pt x="129" y="12"/>
                    </a:lnTo>
                    <a:lnTo>
                      <a:pt x="134" y="12"/>
                    </a:lnTo>
                    <a:lnTo>
                      <a:pt x="139" y="12"/>
                    </a:lnTo>
                    <a:lnTo>
                      <a:pt x="145" y="13"/>
                    </a:lnTo>
                    <a:lnTo>
                      <a:pt x="150" y="13"/>
                    </a:lnTo>
                    <a:lnTo>
                      <a:pt x="156" y="14"/>
                    </a:lnTo>
                    <a:lnTo>
                      <a:pt x="161" y="16"/>
                    </a:lnTo>
                    <a:lnTo>
                      <a:pt x="166" y="16"/>
                    </a:lnTo>
                    <a:lnTo>
                      <a:pt x="170" y="17"/>
                    </a:lnTo>
                    <a:lnTo>
                      <a:pt x="176" y="17"/>
                    </a:lnTo>
                    <a:lnTo>
                      <a:pt x="181" y="17"/>
                    </a:lnTo>
                    <a:lnTo>
                      <a:pt x="185" y="18"/>
                    </a:lnTo>
                    <a:lnTo>
                      <a:pt x="189" y="18"/>
                    </a:lnTo>
                    <a:lnTo>
                      <a:pt x="194" y="20"/>
                    </a:lnTo>
                    <a:lnTo>
                      <a:pt x="198" y="21"/>
                    </a:lnTo>
                    <a:lnTo>
                      <a:pt x="202" y="21"/>
                    </a:lnTo>
                    <a:lnTo>
                      <a:pt x="207" y="22"/>
                    </a:lnTo>
                    <a:lnTo>
                      <a:pt x="211" y="22"/>
                    </a:lnTo>
                    <a:lnTo>
                      <a:pt x="213" y="22"/>
                    </a:lnTo>
                    <a:lnTo>
                      <a:pt x="216" y="24"/>
                    </a:lnTo>
                    <a:lnTo>
                      <a:pt x="220" y="24"/>
                    </a:lnTo>
                    <a:lnTo>
                      <a:pt x="223" y="25"/>
                    </a:lnTo>
                    <a:lnTo>
                      <a:pt x="225" y="26"/>
                    </a:lnTo>
                    <a:lnTo>
                      <a:pt x="231" y="28"/>
                    </a:lnTo>
                    <a:lnTo>
                      <a:pt x="233" y="28"/>
                    </a:lnTo>
                    <a:lnTo>
                      <a:pt x="235" y="29"/>
                    </a:lnTo>
                    <a:lnTo>
                      <a:pt x="237" y="32"/>
                    </a:lnTo>
                    <a:lnTo>
                      <a:pt x="237" y="33"/>
                    </a:lnTo>
                    <a:lnTo>
                      <a:pt x="237" y="36"/>
                    </a:lnTo>
                    <a:lnTo>
                      <a:pt x="237" y="37"/>
                    </a:lnTo>
                    <a:lnTo>
                      <a:pt x="237" y="41"/>
                    </a:lnTo>
                    <a:lnTo>
                      <a:pt x="237" y="44"/>
                    </a:lnTo>
                    <a:lnTo>
                      <a:pt x="237" y="48"/>
                    </a:lnTo>
                    <a:lnTo>
                      <a:pt x="237" y="51"/>
                    </a:lnTo>
                    <a:lnTo>
                      <a:pt x="237" y="55"/>
                    </a:lnTo>
                    <a:lnTo>
                      <a:pt x="237" y="59"/>
                    </a:lnTo>
                    <a:lnTo>
                      <a:pt x="237" y="64"/>
                    </a:lnTo>
                    <a:lnTo>
                      <a:pt x="237" y="68"/>
                    </a:lnTo>
                    <a:lnTo>
                      <a:pt x="237" y="73"/>
                    </a:lnTo>
                    <a:lnTo>
                      <a:pt x="237" y="79"/>
                    </a:lnTo>
                    <a:lnTo>
                      <a:pt x="239" y="84"/>
                    </a:lnTo>
                    <a:lnTo>
                      <a:pt x="239" y="89"/>
                    </a:lnTo>
                    <a:lnTo>
                      <a:pt x="239" y="95"/>
                    </a:lnTo>
                    <a:lnTo>
                      <a:pt x="239" y="100"/>
                    </a:lnTo>
                    <a:lnTo>
                      <a:pt x="239" y="106"/>
                    </a:lnTo>
                    <a:lnTo>
                      <a:pt x="239" y="112"/>
                    </a:lnTo>
                    <a:lnTo>
                      <a:pt x="239" y="119"/>
                    </a:lnTo>
                    <a:lnTo>
                      <a:pt x="239" y="126"/>
                    </a:lnTo>
                    <a:lnTo>
                      <a:pt x="239" y="132"/>
                    </a:lnTo>
                    <a:lnTo>
                      <a:pt x="239" y="139"/>
                    </a:lnTo>
                    <a:lnTo>
                      <a:pt x="239" y="146"/>
                    </a:lnTo>
                    <a:lnTo>
                      <a:pt x="239" y="151"/>
                    </a:lnTo>
                    <a:lnTo>
                      <a:pt x="239" y="159"/>
                    </a:lnTo>
                    <a:lnTo>
                      <a:pt x="239" y="166"/>
                    </a:lnTo>
                    <a:lnTo>
                      <a:pt x="239" y="173"/>
                    </a:lnTo>
                    <a:lnTo>
                      <a:pt x="239" y="181"/>
                    </a:lnTo>
                    <a:lnTo>
                      <a:pt x="239" y="187"/>
                    </a:lnTo>
                    <a:lnTo>
                      <a:pt x="237" y="194"/>
                    </a:lnTo>
                    <a:lnTo>
                      <a:pt x="237" y="201"/>
                    </a:lnTo>
                    <a:lnTo>
                      <a:pt x="237" y="207"/>
                    </a:lnTo>
                    <a:lnTo>
                      <a:pt x="237" y="214"/>
                    </a:lnTo>
                    <a:lnTo>
                      <a:pt x="237" y="221"/>
                    </a:lnTo>
                    <a:lnTo>
                      <a:pt x="237" y="227"/>
                    </a:lnTo>
                    <a:lnTo>
                      <a:pt x="237" y="234"/>
                    </a:lnTo>
                    <a:lnTo>
                      <a:pt x="237" y="241"/>
                    </a:lnTo>
                    <a:lnTo>
                      <a:pt x="237" y="248"/>
                    </a:lnTo>
                    <a:lnTo>
                      <a:pt x="237" y="253"/>
                    </a:lnTo>
                    <a:lnTo>
                      <a:pt x="237" y="258"/>
                    </a:lnTo>
                    <a:lnTo>
                      <a:pt x="237" y="265"/>
                    </a:lnTo>
                    <a:lnTo>
                      <a:pt x="237" y="270"/>
                    </a:lnTo>
                    <a:lnTo>
                      <a:pt x="237" y="277"/>
                    </a:lnTo>
                    <a:lnTo>
                      <a:pt x="237" y="282"/>
                    </a:lnTo>
                    <a:lnTo>
                      <a:pt x="237" y="288"/>
                    </a:lnTo>
                    <a:lnTo>
                      <a:pt x="237" y="293"/>
                    </a:lnTo>
                    <a:lnTo>
                      <a:pt x="237" y="297"/>
                    </a:lnTo>
                    <a:lnTo>
                      <a:pt x="237" y="301"/>
                    </a:lnTo>
                    <a:lnTo>
                      <a:pt x="237" y="307"/>
                    </a:lnTo>
                    <a:lnTo>
                      <a:pt x="237" y="311"/>
                    </a:lnTo>
                    <a:lnTo>
                      <a:pt x="237" y="313"/>
                    </a:lnTo>
                    <a:lnTo>
                      <a:pt x="237" y="317"/>
                    </a:lnTo>
                    <a:lnTo>
                      <a:pt x="237" y="320"/>
                    </a:lnTo>
                    <a:lnTo>
                      <a:pt x="237" y="325"/>
                    </a:lnTo>
                    <a:lnTo>
                      <a:pt x="237" y="331"/>
                    </a:lnTo>
                    <a:lnTo>
                      <a:pt x="237" y="332"/>
                    </a:lnTo>
                    <a:lnTo>
                      <a:pt x="237" y="333"/>
                    </a:lnTo>
                    <a:lnTo>
                      <a:pt x="216" y="341"/>
                    </a:lnTo>
                    <a:lnTo>
                      <a:pt x="223" y="43"/>
                    </a:lnTo>
                    <a:lnTo>
                      <a:pt x="21" y="18"/>
                    </a:lnTo>
                    <a:lnTo>
                      <a:pt x="21" y="20"/>
                    </a:lnTo>
                    <a:lnTo>
                      <a:pt x="21" y="24"/>
                    </a:lnTo>
                    <a:lnTo>
                      <a:pt x="21" y="26"/>
                    </a:lnTo>
                    <a:lnTo>
                      <a:pt x="21" y="31"/>
                    </a:lnTo>
                    <a:lnTo>
                      <a:pt x="21" y="35"/>
                    </a:lnTo>
                    <a:lnTo>
                      <a:pt x="21" y="40"/>
                    </a:lnTo>
                    <a:lnTo>
                      <a:pt x="21" y="44"/>
                    </a:lnTo>
                    <a:lnTo>
                      <a:pt x="21" y="49"/>
                    </a:lnTo>
                    <a:lnTo>
                      <a:pt x="21" y="55"/>
                    </a:lnTo>
                    <a:lnTo>
                      <a:pt x="21" y="61"/>
                    </a:lnTo>
                    <a:lnTo>
                      <a:pt x="21" y="64"/>
                    </a:lnTo>
                    <a:lnTo>
                      <a:pt x="21" y="68"/>
                    </a:lnTo>
                    <a:lnTo>
                      <a:pt x="21" y="71"/>
                    </a:lnTo>
                    <a:lnTo>
                      <a:pt x="21" y="75"/>
                    </a:lnTo>
                    <a:lnTo>
                      <a:pt x="21" y="79"/>
                    </a:lnTo>
                    <a:lnTo>
                      <a:pt x="21" y="81"/>
                    </a:lnTo>
                    <a:lnTo>
                      <a:pt x="21" y="85"/>
                    </a:lnTo>
                    <a:lnTo>
                      <a:pt x="23" y="89"/>
                    </a:lnTo>
                    <a:lnTo>
                      <a:pt x="23" y="92"/>
                    </a:lnTo>
                    <a:lnTo>
                      <a:pt x="23" y="95"/>
                    </a:lnTo>
                    <a:lnTo>
                      <a:pt x="23" y="99"/>
                    </a:lnTo>
                    <a:lnTo>
                      <a:pt x="23" y="103"/>
                    </a:lnTo>
                    <a:lnTo>
                      <a:pt x="23" y="106"/>
                    </a:lnTo>
                    <a:lnTo>
                      <a:pt x="23" y="110"/>
                    </a:lnTo>
                    <a:lnTo>
                      <a:pt x="23" y="112"/>
                    </a:lnTo>
                    <a:lnTo>
                      <a:pt x="23" y="116"/>
                    </a:lnTo>
                    <a:lnTo>
                      <a:pt x="23" y="119"/>
                    </a:lnTo>
                    <a:lnTo>
                      <a:pt x="23" y="123"/>
                    </a:lnTo>
                    <a:lnTo>
                      <a:pt x="23" y="126"/>
                    </a:lnTo>
                    <a:lnTo>
                      <a:pt x="23" y="130"/>
                    </a:lnTo>
                    <a:lnTo>
                      <a:pt x="23" y="132"/>
                    </a:lnTo>
                    <a:lnTo>
                      <a:pt x="23" y="136"/>
                    </a:lnTo>
                    <a:lnTo>
                      <a:pt x="23" y="140"/>
                    </a:lnTo>
                    <a:lnTo>
                      <a:pt x="23" y="143"/>
                    </a:lnTo>
                    <a:lnTo>
                      <a:pt x="21" y="150"/>
                    </a:lnTo>
                    <a:lnTo>
                      <a:pt x="21" y="155"/>
                    </a:lnTo>
                    <a:lnTo>
                      <a:pt x="21" y="160"/>
                    </a:lnTo>
                    <a:lnTo>
                      <a:pt x="21" y="166"/>
                    </a:lnTo>
                    <a:lnTo>
                      <a:pt x="21" y="170"/>
                    </a:lnTo>
                    <a:lnTo>
                      <a:pt x="21" y="175"/>
                    </a:lnTo>
                    <a:lnTo>
                      <a:pt x="21" y="178"/>
                    </a:lnTo>
                    <a:lnTo>
                      <a:pt x="21" y="182"/>
                    </a:lnTo>
                    <a:lnTo>
                      <a:pt x="21" y="186"/>
                    </a:lnTo>
                    <a:lnTo>
                      <a:pt x="21" y="190"/>
                    </a:lnTo>
                    <a:lnTo>
                      <a:pt x="21" y="193"/>
                    </a:lnTo>
                    <a:lnTo>
                      <a:pt x="21" y="198"/>
                    </a:lnTo>
                    <a:lnTo>
                      <a:pt x="21" y="203"/>
                    </a:lnTo>
                    <a:lnTo>
                      <a:pt x="21" y="209"/>
                    </a:lnTo>
                    <a:lnTo>
                      <a:pt x="21" y="214"/>
                    </a:lnTo>
                    <a:lnTo>
                      <a:pt x="21" y="221"/>
                    </a:lnTo>
                    <a:lnTo>
                      <a:pt x="20" y="227"/>
                    </a:lnTo>
                    <a:lnTo>
                      <a:pt x="20" y="233"/>
                    </a:lnTo>
                    <a:lnTo>
                      <a:pt x="20" y="237"/>
                    </a:lnTo>
                    <a:lnTo>
                      <a:pt x="20" y="240"/>
                    </a:lnTo>
                    <a:lnTo>
                      <a:pt x="20" y="244"/>
                    </a:lnTo>
                    <a:lnTo>
                      <a:pt x="20" y="248"/>
                    </a:lnTo>
                    <a:lnTo>
                      <a:pt x="20" y="250"/>
                    </a:lnTo>
                    <a:lnTo>
                      <a:pt x="20" y="253"/>
                    </a:lnTo>
                    <a:lnTo>
                      <a:pt x="20" y="257"/>
                    </a:lnTo>
                    <a:lnTo>
                      <a:pt x="20" y="261"/>
                    </a:lnTo>
                    <a:lnTo>
                      <a:pt x="20" y="264"/>
                    </a:lnTo>
                    <a:lnTo>
                      <a:pt x="20" y="268"/>
                    </a:lnTo>
                    <a:lnTo>
                      <a:pt x="20" y="270"/>
                    </a:lnTo>
                    <a:lnTo>
                      <a:pt x="20" y="274"/>
                    </a:lnTo>
                    <a:lnTo>
                      <a:pt x="20" y="280"/>
                    </a:lnTo>
                    <a:lnTo>
                      <a:pt x="20" y="286"/>
                    </a:lnTo>
                    <a:lnTo>
                      <a:pt x="20" y="293"/>
                    </a:lnTo>
                    <a:lnTo>
                      <a:pt x="20" y="300"/>
                    </a:lnTo>
                    <a:lnTo>
                      <a:pt x="20" y="305"/>
                    </a:lnTo>
                    <a:lnTo>
                      <a:pt x="20" y="311"/>
                    </a:lnTo>
                    <a:lnTo>
                      <a:pt x="20" y="316"/>
                    </a:lnTo>
                    <a:lnTo>
                      <a:pt x="20" y="321"/>
                    </a:lnTo>
                    <a:lnTo>
                      <a:pt x="20" y="325"/>
                    </a:lnTo>
                    <a:lnTo>
                      <a:pt x="20" y="329"/>
                    </a:lnTo>
                    <a:lnTo>
                      <a:pt x="20" y="332"/>
                    </a:lnTo>
                    <a:lnTo>
                      <a:pt x="20" y="336"/>
                    </a:lnTo>
                    <a:lnTo>
                      <a:pt x="20" y="340"/>
                    </a:lnTo>
                    <a:lnTo>
                      <a:pt x="20" y="341"/>
                    </a:lnTo>
                    <a:lnTo>
                      <a:pt x="0" y="33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59" name="Freeform 108">
                <a:extLst>
                  <a:ext uri="{FF2B5EF4-FFF2-40B4-BE49-F238E27FC236}">
                    <a16:creationId xmlns:a16="http://schemas.microsoft.com/office/drawing/2014/main" id="{D16FDC31-AC87-4D87-966C-A7958A0D8810}"/>
                  </a:ext>
                </a:extLst>
              </p:cNvPr>
              <p:cNvSpPr>
                <a:spLocks/>
              </p:cNvSpPr>
              <p:nvPr/>
            </p:nvSpPr>
            <p:spPr bwMode="auto">
              <a:xfrm>
                <a:off x="2819" y="1494"/>
                <a:ext cx="47" cy="23"/>
              </a:xfrm>
              <a:custGeom>
                <a:avLst/>
                <a:gdLst>
                  <a:gd name="T0" fmla="*/ 0 w 48"/>
                  <a:gd name="T1" fmla="*/ 1 h 19"/>
                  <a:gd name="T2" fmla="*/ 1 w 48"/>
                  <a:gd name="T3" fmla="*/ 1 h 19"/>
                  <a:gd name="T4" fmla="*/ 20 w 48"/>
                  <a:gd name="T5" fmla="*/ 1 h 19"/>
                  <a:gd name="T6" fmla="*/ 33 w 48"/>
                  <a:gd name="T7" fmla="*/ 0 h 19"/>
                  <a:gd name="T8" fmla="*/ 43 w 48"/>
                  <a:gd name="T9" fmla="*/ 0 h 19"/>
                  <a:gd name="T10" fmla="*/ 54 w 48"/>
                  <a:gd name="T11" fmla="*/ 0 h 19"/>
                  <a:gd name="T12" fmla="*/ 69 w 48"/>
                  <a:gd name="T13" fmla="*/ 0 h 19"/>
                  <a:gd name="T14" fmla="*/ 80 w 48"/>
                  <a:gd name="T15" fmla="*/ 0 h 19"/>
                  <a:gd name="T16" fmla="*/ 92 w 48"/>
                  <a:gd name="T17" fmla="*/ 0 h 19"/>
                  <a:gd name="T18" fmla="*/ 104 w 48"/>
                  <a:gd name="T19" fmla="*/ 0 h 19"/>
                  <a:gd name="T20" fmla="*/ 115 w 48"/>
                  <a:gd name="T21" fmla="*/ 1 h 19"/>
                  <a:gd name="T22" fmla="*/ 129 w 48"/>
                  <a:gd name="T23" fmla="*/ 2 h 19"/>
                  <a:gd name="T24" fmla="*/ 141 w 48"/>
                  <a:gd name="T25" fmla="*/ 22 h 19"/>
                  <a:gd name="T26" fmla="*/ 135 w 48"/>
                  <a:gd name="T27" fmla="*/ 34 h 19"/>
                  <a:gd name="T28" fmla="*/ 117 w 48"/>
                  <a:gd name="T29" fmla="*/ 45 h 19"/>
                  <a:gd name="T30" fmla="*/ 114 w 48"/>
                  <a:gd name="T31" fmla="*/ 45 h 19"/>
                  <a:gd name="T32" fmla="*/ 104 w 48"/>
                  <a:gd name="T33" fmla="*/ 49 h 19"/>
                  <a:gd name="T34" fmla="*/ 92 w 48"/>
                  <a:gd name="T35" fmla="*/ 57 h 19"/>
                  <a:gd name="T36" fmla="*/ 84 w 48"/>
                  <a:gd name="T37" fmla="*/ 60 h 19"/>
                  <a:gd name="T38" fmla="*/ 78 w 48"/>
                  <a:gd name="T39" fmla="*/ 60 h 19"/>
                  <a:gd name="T40" fmla="*/ 67 w 48"/>
                  <a:gd name="T41" fmla="*/ 66 h 19"/>
                  <a:gd name="T42" fmla="*/ 54 w 48"/>
                  <a:gd name="T43" fmla="*/ 66 h 19"/>
                  <a:gd name="T44" fmla="*/ 47 w 48"/>
                  <a:gd name="T45" fmla="*/ 66 h 19"/>
                  <a:gd name="T46" fmla="*/ 37 w 48"/>
                  <a:gd name="T47" fmla="*/ 66 h 19"/>
                  <a:gd name="T48" fmla="*/ 37 w 48"/>
                  <a:gd name="T49" fmla="*/ 69 h 19"/>
                  <a:gd name="T50" fmla="*/ 0 w 48"/>
                  <a:gd name="T51" fmla="*/ 1 h 19"/>
                  <a:gd name="T52" fmla="*/ 0 w 48"/>
                  <a:gd name="T53" fmla="*/ 1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9"/>
                  <a:gd name="T83" fmla="*/ 48 w 48"/>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9">
                    <a:moveTo>
                      <a:pt x="0" y="1"/>
                    </a:moveTo>
                    <a:lnTo>
                      <a:pt x="1" y="1"/>
                    </a:lnTo>
                    <a:lnTo>
                      <a:pt x="7" y="1"/>
                    </a:lnTo>
                    <a:lnTo>
                      <a:pt x="11" y="0"/>
                    </a:lnTo>
                    <a:lnTo>
                      <a:pt x="15" y="0"/>
                    </a:lnTo>
                    <a:lnTo>
                      <a:pt x="19" y="0"/>
                    </a:lnTo>
                    <a:lnTo>
                      <a:pt x="24" y="0"/>
                    </a:lnTo>
                    <a:lnTo>
                      <a:pt x="28" y="0"/>
                    </a:lnTo>
                    <a:lnTo>
                      <a:pt x="32" y="0"/>
                    </a:lnTo>
                    <a:lnTo>
                      <a:pt x="36" y="0"/>
                    </a:lnTo>
                    <a:lnTo>
                      <a:pt x="40" y="1"/>
                    </a:lnTo>
                    <a:lnTo>
                      <a:pt x="45" y="2"/>
                    </a:lnTo>
                    <a:lnTo>
                      <a:pt x="48" y="6"/>
                    </a:lnTo>
                    <a:lnTo>
                      <a:pt x="47" y="9"/>
                    </a:lnTo>
                    <a:lnTo>
                      <a:pt x="41" y="12"/>
                    </a:lnTo>
                    <a:lnTo>
                      <a:pt x="39" y="12"/>
                    </a:lnTo>
                    <a:lnTo>
                      <a:pt x="36" y="13"/>
                    </a:lnTo>
                    <a:lnTo>
                      <a:pt x="32" y="15"/>
                    </a:lnTo>
                    <a:lnTo>
                      <a:pt x="29" y="16"/>
                    </a:lnTo>
                    <a:lnTo>
                      <a:pt x="27" y="16"/>
                    </a:lnTo>
                    <a:lnTo>
                      <a:pt x="23" y="17"/>
                    </a:lnTo>
                    <a:lnTo>
                      <a:pt x="19" y="17"/>
                    </a:lnTo>
                    <a:lnTo>
                      <a:pt x="16" y="17"/>
                    </a:lnTo>
                    <a:lnTo>
                      <a:pt x="12" y="17"/>
                    </a:lnTo>
                    <a:lnTo>
                      <a:pt x="12" y="19"/>
                    </a:lnTo>
                    <a:lnTo>
                      <a:pt x="0" y="1"/>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60" name="Freeform 109">
                <a:extLst>
                  <a:ext uri="{FF2B5EF4-FFF2-40B4-BE49-F238E27FC236}">
                    <a16:creationId xmlns:a16="http://schemas.microsoft.com/office/drawing/2014/main" id="{60E69DC1-974E-4DDD-812A-CE1A41A882D2}"/>
                  </a:ext>
                </a:extLst>
              </p:cNvPr>
              <p:cNvSpPr>
                <a:spLocks/>
              </p:cNvSpPr>
              <p:nvPr/>
            </p:nvSpPr>
            <p:spPr bwMode="auto">
              <a:xfrm>
                <a:off x="3597" y="1306"/>
                <a:ext cx="224" cy="355"/>
              </a:xfrm>
              <a:custGeom>
                <a:avLst/>
                <a:gdLst>
                  <a:gd name="T0" fmla="*/ 23 w 192"/>
                  <a:gd name="T1" fmla="*/ 1078 h 310"/>
                  <a:gd name="T2" fmla="*/ 63 w 192"/>
                  <a:gd name="T3" fmla="*/ 1078 h 310"/>
                  <a:gd name="T4" fmla="*/ 99 w 192"/>
                  <a:gd name="T5" fmla="*/ 1078 h 310"/>
                  <a:gd name="T6" fmla="*/ 142 w 192"/>
                  <a:gd name="T7" fmla="*/ 1078 h 310"/>
                  <a:gd name="T8" fmla="*/ 189 w 192"/>
                  <a:gd name="T9" fmla="*/ 1078 h 310"/>
                  <a:gd name="T10" fmla="*/ 232 w 192"/>
                  <a:gd name="T11" fmla="*/ 1078 h 310"/>
                  <a:gd name="T12" fmla="*/ 282 w 192"/>
                  <a:gd name="T13" fmla="*/ 1078 h 310"/>
                  <a:gd name="T14" fmla="*/ 330 w 192"/>
                  <a:gd name="T15" fmla="*/ 1078 h 310"/>
                  <a:gd name="T16" fmla="*/ 375 w 192"/>
                  <a:gd name="T17" fmla="*/ 1078 h 310"/>
                  <a:gd name="T18" fmla="*/ 419 w 192"/>
                  <a:gd name="T19" fmla="*/ 1078 h 310"/>
                  <a:gd name="T20" fmla="*/ 476 w 192"/>
                  <a:gd name="T21" fmla="*/ 1070 h 310"/>
                  <a:gd name="T22" fmla="*/ 523 w 192"/>
                  <a:gd name="T23" fmla="*/ 1063 h 310"/>
                  <a:gd name="T24" fmla="*/ 537 w 192"/>
                  <a:gd name="T25" fmla="*/ 1035 h 310"/>
                  <a:gd name="T26" fmla="*/ 546 w 192"/>
                  <a:gd name="T27" fmla="*/ 980 h 310"/>
                  <a:gd name="T28" fmla="*/ 548 w 192"/>
                  <a:gd name="T29" fmla="*/ 924 h 310"/>
                  <a:gd name="T30" fmla="*/ 550 w 192"/>
                  <a:gd name="T31" fmla="*/ 857 h 310"/>
                  <a:gd name="T32" fmla="*/ 550 w 192"/>
                  <a:gd name="T33" fmla="*/ 779 h 310"/>
                  <a:gd name="T34" fmla="*/ 550 w 192"/>
                  <a:gd name="T35" fmla="*/ 697 h 310"/>
                  <a:gd name="T36" fmla="*/ 551 w 192"/>
                  <a:gd name="T37" fmla="*/ 616 h 310"/>
                  <a:gd name="T38" fmla="*/ 551 w 192"/>
                  <a:gd name="T39" fmla="*/ 531 h 310"/>
                  <a:gd name="T40" fmla="*/ 551 w 192"/>
                  <a:gd name="T41" fmla="*/ 446 h 310"/>
                  <a:gd name="T42" fmla="*/ 551 w 192"/>
                  <a:gd name="T43" fmla="*/ 358 h 310"/>
                  <a:gd name="T44" fmla="*/ 551 w 192"/>
                  <a:gd name="T45" fmla="*/ 284 h 310"/>
                  <a:gd name="T46" fmla="*/ 550 w 192"/>
                  <a:gd name="T47" fmla="*/ 215 h 310"/>
                  <a:gd name="T48" fmla="*/ 548 w 192"/>
                  <a:gd name="T49" fmla="*/ 160 h 310"/>
                  <a:gd name="T50" fmla="*/ 546 w 192"/>
                  <a:gd name="T51" fmla="*/ 94 h 310"/>
                  <a:gd name="T52" fmla="*/ 508 w 192"/>
                  <a:gd name="T53" fmla="*/ 52 h 310"/>
                  <a:gd name="T54" fmla="*/ 465 w 192"/>
                  <a:gd name="T55" fmla="*/ 26 h 310"/>
                  <a:gd name="T56" fmla="*/ 411 w 192"/>
                  <a:gd name="T57" fmla="*/ 3 h 310"/>
                  <a:gd name="T58" fmla="*/ 345 w 192"/>
                  <a:gd name="T59" fmla="*/ 0 h 310"/>
                  <a:gd name="T60" fmla="*/ 273 w 192"/>
                  <a:gd name="T61" fmla="*/ 2 h 310"/>
                  <a:gd name="T62" fmla="*/ 214 w 192"/>
                  <a:gd name="T63" fmla="*/ 23 h 310"/>
                  <a:gd name="T64" fmla="*/ 152 w 192"/>
                  <a:gd name="T65" fmla="*/ 69 h 310"/>
                  <a:gd name="T66" fmla="*/ 104 w 192"/>
                  <a:gd name="T67" fmla="*/ 142 h 310"/>
                  <a:gd name="T68" fmla="*/ 80 w 192"/>
                  <a:gd name="T69" fmla="*/ 185 h 310"/>
                  <a:gd name="T70" fmla="*/ 67 w 192"/>
                  <a:gd name="T71" fmla="*/ 242 h 310"/>
                  <a:gd name="T72" fmla="*/ 53 w 192"/>
                  <a:gd name="T73" fmla="*/ 304 h 310"/>
                  <a:gd name="T74" fmla="*/ 43 w 192"/>
                  <a:gd name="T75" fmla="*/ 373 h 310"/>
                  <a:gd name="T76" fmla="*/ 33 w 192"/>
                  <a:gd name="T77" fmla="*/ 447 h 310"/>
                  <a:gd name="T78" fmla="*/ 23 w 192"/>
                  <a:gd name="T79" fmla="*/ 529 h 310"/>
                  <a:gd name="T80" fmla="*/ 18 w 192"/>
                  <a:gd name="T81" fmla="*/ 605 h 310"/>
                  <a:gd name="T82" fmla="*/ 14 w 192"/>
                  <a:gd name="T83" fmla="*/ 684 h 310"/>
                  <a:gd name="T84" fmla="*/ 3 w 192"/>
                  <a:gd name="T85" fmla="*/ 758 h 310"/>
                  <a:gd name="T86" fmla="*/ 2 w 192"/>
                  <a:gd name="T87" fmla="*/ 835 h 310"/>
                  <a:gd name="T88" fmla="*/ 0 w 192"/>
                  <a:gd name="T89" fmla="*/ 899 h 310"/>
                  <a:gd name="T90" fmla="*/ 0 w 192"/>
                  <a:gd name="T91" fmla="*/ 959 h 310"/>
                  <a:gd name="T92" fmla="*/ 0 w 192"/>
                  <a:gd name="T93" fmla="*/ 1007 h 310"/>
                  <a:gd name="T94" fmla="*/ 0 w 192"/>
                  <a:gd name="T95" fmla="*/ 1066 h 3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2"/>
                  <a:gd name="T145" fmla="*/ 0 h 310"/>
                  <a:gd name="T146" fmla="*/ 192 w 192"/>
                  <a:gd name="T147" fmla="*/ 310 h 3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2" h="310">
                    <a:moveTo>
                      <a:pt x="0" y="310"/>
                    </a:moveTo>
                    <a:lnTo>
                      <a:pt x="3" y="310"/>
                    </a:lnTo>
                    <a:lnTo>
                      <a:pt x="4" y="310"/>
                    </a:lnTo>
                    <a:lnTo>
                      <a:pt x="8" y="310"/>
                    </a:lnTo>
                    <a:lnTo>
                      <a:pt x="11" y="310"/>
                    </a:lnTo>
                    <a:lnTo>
                      <a:pt x="16" y="310"/>
                    </a:lnTo>
                    <a:lnTo>
                      <a:pt x="18" y="310"/>
                    </a:lnTo>
                    <a:lnTo>
                      <a:pt x="22" y="310"/>
                    </a:lnTo>
                    <a:lnTo>
                      <a:pt x="24" y="310"/>
                    </a:lnTo>
                    <a:lnTo>
                      <a:pt x="28" y="310"/>
                    </a:lnTo>
                    <a:lnTo>
                      <a:pt x="31" y="310"/>
                    </a:lnTo>
                    <a:lnTo>
                      <a:pt x="34" y="310"/>
                    </a:lnTo>
                    <a:lnTo>
                      <a:pt x="38" y="310"/>
                    </a:lnTo>
                    <a:lnTo>
                      <a:pt x="42" y="310"/>
                    </a:lnTo>
                    <a:lnTo>
                      <a:pt x="45" y="310"/>
                    </a:lnTo>
                    <a:lnTo>
                      <a:pt x="49" y="310"/>
                    </a:lnTo>
                    <a:lnTo>
                      <a:pt x="53" y="310"/>
                    </a:lnTo>
                    <a:lnTo>
                      <a:pt x="57" y="310"/>
                    </a:lnTo>
                    <a:lnTo>
                      <a:pt x="61" y="310"/>
                    </a:lnTo>
                    <a:lnTo>
                      <a:pt x="65" y="310"/>
                    </a:lnTo>
                    <a:lnTo>
                      <a:pt x="69" y="310"/>
                    </a:lnTo>
                    <a:lnTo>
                      <a:pt x="73" y="310"/>
                    </a:lnTo>
                    <a:lnTo>
                      <a:pt x="77" y="310"/>
                    </a:lnTo>
                    <a:lnTo>
                      <a:pt x="81" y="310"/>
                    </a:lnTo>
                    <a:lnTo>
                      <a:pt x="85" y="310"/>
                    </a:lnTo>
                    <a:lnTo>
                      <a:pt x="90" y="310"/>
                    </a:lnTo>
                    <a:lnTo>
                      <a:pt x="94" y="310"/>
                    </a:lnTo>
                    <a:lnTo>
                      <a:pt x="98" y="310"/>
                    </a:lnTo>
                    <a:lnTo>
                      <a:pt x="102" y="310"/>
                    </a:lnTo>
                    <a:lnTo>
                      <a:pt x="106" y="310"/>
                    </a:lnTo>
                    <a:lnTo>
                      <a:pt x="110" y="310"/>
                    </a:lnTo>
                    <a:lnTo>
                      <a:pt x="114" y="310"/>
                    </a:lnTo>
                    <a:lnTo>
                      <a:pt x="118" y="310"/>
                    </a:lnTo>
                    <a:lnTo>
                      <a:pt x="124" y="310"/>
                    </a:lnTo>
                    <a:lnTo>
                      <a:pt x="126" y="310"/>
                    </a:lnTo>
                    <a:lnTo>
                      <a:pt x="130" y="310"/>
                    </a:lnTo>
                    <a:lnTo>
                      <a:pt x="134" y="310"/>
                    </a:lnTo>
                    <a:lnTo>
                      <a:pt x="138" y="310"/>
                    </a:lnTo>
                    <a:lnTo>
                      <a:pt x="142" y="310"/>
                    </a:lnTo>
                    <a:lnTo>
                      <a:pt x="145" y="310"/>
                    </a:lnTo>
                    <a:lnTo>
                      <a:pt x="149" y="310"/>
                    </a:lnTo>
                    <a:lnTo>
                      <a:pt x="153" y="310"/>
                    </a:lnTo>
                    <a:lnTo>
                      <a:pt x="160" y="308"/>
                    </a:lnTo>
                    <a:lnTo>
                      <a:pt x="165" y="308"/>
                    </a:lnTo>
                    <a:lnTo>
                      <a:pt x="171" y="307"/>
                    </a:lnTo>
                    <a:lnTo>
                      <a:pt x="176" y="307"/>
                    </a:lnTo>
                    <a:lnTo>
                      <a:pt x="179" y="306"/>
                    </a:lnTo>
                    <a:lnTo>
                      <a:pt x="181" y="306"/>
                    </a:lnTo>
                    <a:lnTo>
                      <a:pt x="184" y="304"/>
                    </a:lnTo>
                    <a:lnTo>
                      <a:pt x="187" y="304"/>
                    </a:lnTo>
                    <a:lnTo>
                      <a:pt x="187" y="302"/>
                    </a:lnTo>
                    <a:lnTo>
                      <a:pt x="187" y="299"/>
                    </a:lnTo>
                    <a:lnTo>
                      <a:pt x="187" y="294"/>
                    </a:lnTo>
                    <a:lnTo>
                      <a:pt x="188" y="288"/>
                    </a:lnTo>
                    <a:lnTo>
                      <a:pt x="188" y="286"/>
                    </a:lnTo>
                    <a:lnTo>
                      <a:pt x="188" y="282"/>
                    </a:lnTo>
                    <a:lnTo>
                      <a:pt x="188" y="279"/>
                    </a:lnTo>
                    <a:lnTo>
                      <a:pt x="189" y="275"/>
                    </a:lnTo>
                    <a:lnTo>
                      <a:pt x="189" y="270"/>
                    </a:lnTo>
                    <a:lnTo>
                      <a:pt x="189" y="266"/>
                    </a:lnTo>
                    <a:lnTo>
                      <a:pt x="189" y="262"/>
                    </a:lnTo>
                    <a:lnTo>
                      <a:pt x="191" y="258"/>
                    </a:lnTo>
                    <a:lnTo>
                      <a:pt x="191" y="252"/>
                    </a:lnTo>
                    <a:lnTo>
                      <a:pt x="191" y="247"/>
                    </a:lnTo>
                    <a:lnTo>
                      <a:pt x="191" y="241"/>
                    </a:lnTo>
                    <a:lnTo>
                      <a:pt x="191" y="237"/>
                    </a:lnTo>
                    <a:lnTo>
                      <a:pt x="191" y="231"/>
                    </a:lnTo>
                    <a:lnTo>
                      <a:pt x="191" y="225"/>
                    </a:lnTo>
                    <a:lnTo>
                      <a:pt x="191" y="220"/>
                    </a:lnTo>
                    <a:lnTo>
                      <a:pt x="191" y="215"/>
                    </a:lnTo>
                    <a:lnTo>
                      <a:pt x="191" y="208"/>
                    </a:lnTo>
                    <a:lnTo>
                      <a:pt x="191" y="201"/>
                    </a:lnTo>
                    <a:lnTo>
                      <a:pt x="191" y="196"/>
                    </a:lnTo>
                    <a:lnTo>
                      <a:pt x="192" y="191"/>
                    </a:lnTo>
                    <a:lnTo>
                      <a:pt x="192" y="184"/>
                    </a:lnTo>
                    <a:lnTo>
                      <a:pt x="192" y="177"/>
                    </a:lnTo>
                    <a:lnTo>
                      <a:pt x="192" y="172"/>
                    </a:lnTo>
                    <a:lnTo>
                      <a:pt x="192" y="165"/>
                    </a:lnTo>
                    <a:lnTo>
                      <a:pt x="192" y="158"/>
                    </a:lnTo>
                    <a:lnTo>
                      <a:pt x="192" y="153"/>
                    </a:lnTo>
                    <a:lnTo>
                      <a:pt x="192" y="146"/>
                    </a:lnTo>
                    <a:lnTo>
                      <a:pt x="192" y="140"/>
                    </a:lnTo>
                    <a:lnTo>
                      <a:pt x="192" y="134"/>
                    </a:lnTo>
                    <a:lnTo>
                      <a:pt x="192" y="128"/>
                    </a:lnTo>
                    <a:lnTo>
                      <a:pt x="192" y="121"/>
                    </a:lnTo>
                    <a:lnTo>
                      <a:pt x="192" y="116"/>
                    </a:lnTo>
                    <a:lnTo>
                      <a:pt x="192" y="109"/>
                    </a:lnTo>
                    <a:lnTo>
                      <a:pt x="192" y="103"/>
                    </a:lnTo>
                    <a:lnTo>
                      <a:pt x="192" y="98"/>
                    </a:lnTo>
                    <a:lnTo>
                      <a:pt x="192" y="93"/>
                    </a:lnTo>
                    <a:lnTo>
                      <a:pt x="192" y="87"/>
                    </a:lnTo>
                    <a:lnTo>
                      <a:pt x="192" y="82"/>
                    </a:lnTo>
                    <a:lnTo>
                      <a:pt x="192" y="77"/>
                    </a:lnTo>
                    <a:lnTo>
                      <a:pt x="192" y="73"/>
                    </a:lnTo>
                    <a:lnTo>
                      <a:pt x="191" y="67"/>
                    </a:lnTo>
                    <a:lnTo>
                      <a:pt x="191" y="62"/>
                    </a:lnTo>
                    <a:lnTo>
                      <a:pt x="191" y="58"/>
                    </a:lnTo>
                    <a:lnTo>
                      <a:pt x="191" y="53"/>
                    </a:lnTo>
                    <a:lnTo>
                      <a:pt x="191" y="49"/>
                    </a:lnTo>
                    <a:lnTo>
                      <a:pt x="189" y="45"/>
                    </a:lnTo>
                    <a:lnTo>
                      <a:pt x="189" y="42"/>
                    </a:lnTo>
                    <a:lnTo>
                      <a:pt x="189" y="38"/>
                    </a:lnTo>
                    <a:lnTo>
                      <a:pt x="188" y="32"/>
                    </a:lnTo>
                    <a:lnTo>
                      <a:pt x="188" y="27"/>
                    </a:lnTo>
                    <a:lnTo>
                      <a:pt x="187" y="24"/>
                    </a:lnTo>
                    <a:lnTo>
                      <a:pt x="187" y="22"/>
                    </a:lnTo>
                    <a:lnTo>
                      <a:pt x="181" y="18"/>
                    </a:lnTo>
                    <a:lnTo>
                      <a:pt x="176" y="15"/>
                    </a:lnTo>
                    <a:lnTo>
                      <a:pt x="173" y="12"/>
                    </a:lnTo>
                    <a:lnTo>
                      <a:pt x="169" y="11"/>
                    </a:lnTo>
                    <a:lnTo>
                      <a:pt x="165" y="10"/>
                    </a:lnTo>
                    <a:lnTo>
                      <a:pt x="161" y="8"/>
                    </a:lnTo>
                    <a:lnTo>
                      <a:pt x="157" y="7"/>
                    </a:lnTo>
                    <a:lnTo>
                      <a:pt x="152" y="4"/>
                    </a:lnTo>
                    <a:lnTo>
                      <a:pt x="146" y="3"/>
                    </a:lnTo>
                    <a:lnTo>
                      <a:pt x="142" y="3"/>
                    </a:lnTo>
                    <a:lnTo>
                      <a:pt x="136" y="2"/>
                    </a:lnTo>
                    <a:lnTo>
                      <a:pt x="130" y="2"/>
                    </a:lnTo>
                    <a:lnTo>
                      <a:pt x="125" y="0"/>
                    </a:lnTo>
                    <a:lnTo>
                      <a:pt x="120" y="0"/>
                    </a:lnTo>
                    <a:lnTo>
                      <a:pt x="114" y="0"/>
                    </a:lnTo>
                    <a:lnTo>
                      <a:pt x="108" y="0"/>
                    </a:lnTo>
                    <a:lnTo>
                      <a:pt x="102" y="0"/>
                    </a:lnTo>
                    <a:lnTo>
                      <a:pt x="95" y="2"/>
                    </a:lnTo>
                    <a:lnTo>
                      <a:pt x="90" y="2"/>
                    </a:lnTo>
                    <a:lnTo>
                      <a:pt x="83" y="3"/>
                    </a:lnTo>
                    <a:lnTo>
                      <a:pt x="78" y="6"/>
                    </a:lnTo>
                    <a:lnTo>
                      <a:pt x="74" y="7"/>
                    </a:lnTo>
                    <a:lnTo>
                      <a:pt x="67" y="10"/>
                    </a:lnTo>
                    <a:lnTo>
                      <a:pt x="62" y="12"/>
                    </a:lnTo>
                    <a:lnTo>
                      <a:pt x="57" y="16"/>
                    </a:lnTo>
                    <a:lnTo>
                      <a:pt x="53" y="20"/>
                    </a:lnTo>
                    <a:lnTo>
                      <a:pt x="47" y="23"/>
                    </a:lnTo>
                    <a:lnTo>
                      <a:pt x="43" y="28"/>
                    </a:lnTo>
                    <a:lnTo>
                      <a:pt x="39" y="34"/>
                    </a:lnTo>
                    <a:lnTo>
                      <a:pt x="36" y="41"/>
                    </a:lnTo>
                    <a:lnTo>
                      <a:pt x="34" y="42"/>
                    </a:lnTo>
                    <a:lnTo>
                      <a:pt x="32" y="46"/>
                    </a:lnTo>
                    <a:lnTo>
                      <a:pt x="31" y="49"/>
                    </a:lnTo>
                    <a:lnTo>
                      <a:pt x="28" y="53"/>
                    </a:lnTo>
                    <a:lnTo>
                      <a:pt x="27" y="57"/>
                    </a:lnTo>
                    <a:lnTo>
                      <a:pt x="26" y="61"/>
                    </a:lnTo>
                    <a:lnTo>
                      <a:pt x="24" y="65"/>
                    </a:lnTo>
                    <a:lnTo>
                      <a:pt x="23" y="69"/>
                    </a:lnTo>
                    <a:lnTo>
                      <a:pt x="22" y="73"/>
                    </a:lnTo>
                    <a:lnTo>
                      <a:pt x="20" y="78"/>
                    </a:lnTo>
                    <a:lnTo>
                      <a:pt x="19" y="82"/>
                    </a:lnTo>
                    <a:lnTo>
                      <a:pt x="18" y="87"/>
                    </a:lnTo>
                    <a:lnTo>
                      <a:pt x="18" y="91"/>
                    </a:lnTo>
                    <a:lnTo>
                      <a:pt x="16" y="97"/>
                    </a:lnTo>
                    <a:lnTo>
                      <a:pt x="15" y="102"/>
                    </a:lnTo>
                    <a:lnTo>
                      <a:pt x="15" y="107"/>
                    </a:lnTo>
                    <a:lnTo>
                      <a:pt x="12" y="113"/>
                    </a:lnTo>
                    <a:lnTo>
                      <a:pt x="12" y="118"/>
                    </a:lnTo>
                    <a:lnTo>
                      <a:pt x="11" y="124"/>
                    </a:lnTo>
                    <a:lnTo>
                      <a:pt x="11" y="129"/>
                    </a:lnTo>
                    <a:lnTo>
                      <a:pt x="10" y="134"/>
                    </a:lnTo>
                    <a:lnTo>
                      <a:pt x="10" y="140"/>
                    </a:lnTo>
                    <a:lnTo>
                      <a:pt x="8" y="145"/>
                    </a:lnTo>
                    <a:lnTo>
                      <a:pt x="8" y="152"/>
                    </a:lnTo>
                    <a:lnTo>
                      <a:pt x="7" y="157"/>
                    </a:lnTo>
                    <a:lnTo>
                      <a:pt x="7" y="162"/>
                    </a:lnTo>
                    <a:lnTo>
                      <a:pt x="6" y="169"/>
                    </a:lnTo>
                    <a:lnTo>
                      <a:pt x="6" y="174"/>
                    </a:lnTo>
                    <a:lnTo>
                      <a:pt x="6" y="180"/>
                    </a:lnTo>
                    <a:lnTo>
                      <a:pt x="4" y="187"/>
                    </a:lnTo>
                    <a:lnTo>
                      <a:pt x="4" y="192"/>
                    </a:lnTo>
                    <a:lnTo>
                      <a:pt x="4" y="197"/>
                    </a:lnTo>
                    <a:lnTo>
                      <a:pt x="3" y="203"/>
                    </a:lnTo>
                    <a:lnTo>
                      <a:pt x="3" y="208"/>
                    </a:lnTo>
                    <a:lnTo>
                      <a:pt x="3" y="213"/>
                    </a:lnTo>
                    <a:lnTo>
                      <a:pt x="3" y="219"/>
                    </a:lnTo>
                    <a:lnTo>
                      <a:pt x="2" y="224"/>
                    </a:lnTo>
                    <a:lnTo>
                      <a:pt x="2" y="229"/>
                    </a:lnTo>
                    <a:lnTo>
                      <a:pt x="2" y="235"/>
                    </a:lnTo>
                    <a:lnTo>
                      <a:pt x="2" y="240"/>
                    </a:lnTo>
                    <a:lnTo>
                      <a:pt x="0" y="244"/>
                    </a:lnTo>
                    <a:lnTo>
                      <a:pt x="0" y="250"/>
                    </a:lnTo>
                    <a:lnTo>
                      <a:pt x="0" y="254"/>
                    </a:lnTo>
                    <a:lnTo>
                      <a:pt x="0" y="259"/>
                    </a:lnTo>
                    <a:lnTo>
                      <a:pt x="0" y="263"/>
                    </a:lnTo>
                    <a:lnTo>
                      <a:pt x="0" y="267"/>
                    </a:lnTo>
                    <a:lnTo>
                      <a:pt x="0" y="271"/>
                    </a:lnTo>
                    <a:lnTo>
                      <a:pt x="0" y="276"/>
                    </a:lnTo>
                    <a:lnTo>
                      <a:pt x="0" y="279"/>
                    </a:lnTo>
                    <a:lnTo>
                      <a:pt x="0" y="283"/>
                    </a:lnTo>
                    <a:lnTo>
                      <a:pt x="0" y="286"/>
                    </a:lnTo>
                    <a:lnTo>
                      <a:pt x="0" y="290"/>
                    </a:lnTo>
                    <a:lnTo>
                      <a:pt x="0" y="295"/>
                    </a:lnTo>
                    <a:lnTo>
                      <a:pt x="0" y="300"/>
                    </a:lnTo>
                    <a:lnTo>
                      <a:pt x="0" y="304"/>
                    </a:lnTo>
                    <a:lnTo>
                      <a:pt x="0" y="307"/>
                    </a:lnTo>
                    <a:lnTo>
                      <a:pt x="0" y="308"/>
                    </a:lnTo>
                    <a:lnTo>
                      <a:pt x="0" y="310"/>
                    </a:lnTo>
                    <a:close/>
                  </a:path>
                </a:pathLst>
              </a:custGeom>
              <a:solidFill>
                <a:srgbClr val="C73D3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61" name="Freeform 110">
                <a:extLst>
                  <a:ext uri="{FF2B5EF4-FFF2-40B4-BE49-F238E27FC236}">
                    <a16:creationId xmlns:a16="http://schemas.microsoft.com/office/drawing/2014/main" id="{D691BAC6-8EC8-411C-9DC4-7B9A48FD1412}"/>
                  </a:ext>
                </a:extLst>
              </p:cNvPr>
              <p:cNvSpPr>
                <a:spLocks/>
              </p:cNvSpPr>
              <p:nvPr/>
            </p:nvSpPr>
            <p:spPr bwMode="auto">
              <a:xfrm>
                <a:off x="3621" y="1298"/>
                <a:ext cx="24" cy="378"/>
              </a:xfrm>
              <a:custGeom>
                <a:avLst/>
                <a:gdLst>
                  <a:gd name="T0" fmla="*/ 0 w 21"/>
                  <a:gd name="T1" fmla="*/ 15 h 327"/>
                  <a:gd name="T2" fmla="*/ 0 w 21"/>
                  <a:gd name="T3" fmla="*/ 49 h 327"/>
                  <a:gd name="T4" fmla="*/ 0 w 21"/>
                  <a:gd name="T5" fmla="*/ 91 h 327"/>
                  <a:gd name="T6" fmla="*/ 0 w 21"/>
                  <a:gd name="T7" fmla="*/ 143 h 327"/>
                  <a:gd name="T8" fmla="*/ 1 w 21"/>
                  <a:gd name="T9" fmla="*/ 205 h 327"/>
                  <a:gd name="T10" fmla="*/ 1 w 21"/>
                  <a:gd name="T11" fmla="*/ 264 h 327"/>
                  <a:gd name="T12" fmla="*/ 1 w 21"/>
                  <a:gd name="T13" fmla="*/ 330 h 327"/>
                  <a:gd name="T14" fmla="*/ 3 w 21"/>
                  <a:gd name="T15" fmla="*/ 386 h 327"/>
                  <a:gd name="T16" fmla="*/ 3 w 21"/>
                  <a:gd name="T17" fmla="*/ 444 h 327"/>
                  <a:gd name="T18" fmla="*/ 3 w 21"/>
                  <a:gd name="T19" fmla="*/ 485 h 327"/>
                  <a:gd name="T20" fmla="*/ 1 w 21"/>
                  <a:gd name="T21" fmla="*/ 524 h 327"/>
                  <a:gd name="T22" fmla="*/ 0 w 21"/>
                  <a:gd name="T23" fmla="*/ 581 h 327"/>
                  <a:gd name="T24" fmla="*/ 0 w 21"/>
                  <a:gd name="T25" fmla="*/ 621 h 327"/>
                  <a:gd name="T26" fmla="*/ 0 w 21"/>
                  <a:gd name="T27" fmla="*/ 659 h 327"/>
                  <a:gd name="T28" fmla="*/ 0 w 21"/>
                  <a:gd name="T29" fmla="*/ 698 h 327"/>
                  <a:gd name="T30" fmla="*/ 0 w 21"/>
                  <a:gd name="T31" fmla="*/ 734 h 327"/>
                  <a:gd name="T32" fmla="*/ 0 w 21"/>
                  <a:gd name="T33" fmla="*/ 778 h 327"/>
                  <a:gd name="T34" fmla="*/ 0 w 21"/>
                  <a:gd name="T35" fmla="*/ 820 h 327"/>
                  <a:gd name="T36" fmla="*/ 0 w 21"/>
                  <a:gd name="T37" fmla="*/ 864 h 327"/>
                  <a:gd name="T38" fmla="*/ 0 w 21"/>
                  <a:gd name="T39" fmla="*/ 899 h 327"/>
                  <a:gd name="T40" fmla="*/ 0 w 21"/>
                  <a:gd name="T41" fmla="*/ 942 h 327"/>
                  <a:gd name="T42" fmla="*/ 0 w 21"/>
                  <a:gd name="T43" fmla="*/ 981 h 327"/>
                  <a:gd name="T44" fmla="*/ 0 w 21"/>
                  <a:gd name="T45" fmla="*/ 1015 h 327"/>
                  <a:gd name="T46" fmla="*/ 0 w 21"/>
                  <a:gd name="T47" fmla="*/ 1076 h 327"/>
                  <a:gd name="T48" fmla="*/ 0 w 21"/>
                  <a:gd name="T49" fmla="*/ 1119 h 327"/>
                  <a:gd name="T50" fmla="*/ 0 w 21"/>
                  <a:gd name="T51" fmla="*/ 1142 h 327"/>
                  <a:gd name="T52" fmla="*/ 45 w 21"/>
                  <a:gd name="T53" fmla="*/ 1145 h 327"/>
                  <a:gd name="T54" fmla="*/ 45 w 21"/>
                  <a:gd name="T55" fmla="*/ 1122 h 327"/>
                  <a:gd name="T56" fmla="*/ 45 w 21"/>
                  <a:gd name="T57" fmla="*/ 1076 h 327"/>
                  <a:gd name="T58" fmla="*/ 45 w 21"/>
                  <a:gd name="T59" fmla="*/ 1029 h 327"/>
                  <a:gd name="T60" fmla="*/ 45 w 21"/>
                  <a:gd name="T61" fmla="*/ 993 h 327"/>
                  <a:gd name="T62" fmla="*/ 45 w 21"/>
                  <a:gd name="T63" fmla="*/ 956 h 327"/>
                  <a:gd name="T64" fmla="*/ 45 w 21"/>
                  <a:gd name="T65" fmla="*/ 914 h 327"/>
                  <a:gd name="T66" fmla="*/ 45 w 21"/>
                  <a:gd name="T67" fmla="*/ 872 h 327"/>
                  <a:gd name="T68" fmla="*/ 45 w 21"/>
                  <a:gd name="T69" fmla="*/ 830 h 327"/>
                  <a:gd name="T70" fmla="*/ 45 w 21"/>
                  <a:gd name="T71" fmla="*/ 791 h 327"/>
                  <a:gd name="T72" fmla="*/ 45 w 21"/>
                  <a:gd name="T73" fmla="*/ 742 h 327"/>
                  <a:gd name="T74" fmla="*/ 45 w 21"/>
                  <a:gd name="T75" fmla="*/ 698 h 327"/>
                  <a:gd name="T76" fmla="*/ 45 w 21"/>
                  <a:gd name="T77" fmla="*/ 659 h 327"/>
                  <a:gd name="T78" fmla="*/ 45 w 21"/>
                  <a:gd name="T79" fmla="*/ 621 h 327"/>
                  <a:gd name="T80" fmla="*/ 45 w 21"/>
                  <a:gd name="T81" fmla="*/ 589 h 327"/>
                  <a:gd name="T82" fmla="*/ 45 w 21"/>
                  <a:gd name="T83" fmla="*/ 548 h 327"/>
                  <a:gd name="T84" fmla="*/ 45 w 21"/>
                  <a:gd name="T85" fmla="*/ 511 h 327"/>
                  <a:gd name="T86" fmla="*/ 47 w 21"/>
                  <a:gd name="T87" fmla="*/ 485 h 327"/>
                  <a:gd name="T88" fmla="*/ 47 w 21"/>
                  <a:gd name="T89" fmla="*/ 447 h 327"/>
                  <a:gd name="T90" fmla="*/ 47 w 21"/>
                  <a:gd name="T91" fmla="*/ 402 h 327"/>
                  <a:gd name="T92" fmla="*/ 45 w 21"/>
                  <a:gd name="T93" fmla="*/ 342 h 327"/>
                  <a:gd name="T94" fmla="*/ 45 w 21"/>
                  <a:gd name="T95" fmla="*/ 273 h 327"/>
                  <a:gd name="T96" fmla="*/ 43 w 21"/>
                  <a:gd name="T97" fmla="*/ 206 h 327"/>
                  <a:gd name="T98" fmla="*/ 43 w 21"/>
                  <a:gd name="T99" fmla="*/ 144 h 327"/>
                  <a:gd name="T100" fmla="*/ 43 w 21"/>
                  <a:gd name="T101" fmla="*/ 91 h 327"/>
                  <a:gd name="T102" fmla="*/ 43 w 21"/>
                  <a:gd name="T103" fmla="*/ 49 h 327"/>
                  <a:gd name="T104" fmla="*/ 43 w 21"/>
                  <a:gd name="T105" fmla="*/ 3 h 327"/>
                  <a:gd name="T106" fmla="*/ 0 w 21"/>
                  <a:gd name="T107" fmla="*/ 0 h 3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
                  <a:gd name="T163" fmla="*/ 0 h 327"/>
                  <a:gd name="T164" fmla="*/ 21 w 21"/>
                  <a:gd name="T165" fmla="*/ 327 h 3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 h="327">
                    <a:moveTo>
                      <a:pt x="0" y="0"/>
                    </a:moveTo>
                    <a:lnTo>
                      <a:pt x="0" y="0"/>
                    </a:lnTo>
                    <a:lnTo>
                      <a:pt x="0" y="4"/>
                    </a:lnTo>
                    <a:lnTo>
                      <a:pt x="0" y="6"/>
                    </a:lnTo>
                    <a:lnTo>
                      <a:pt x="0" y="10"/>
                    </a:lnTo>
                    <a:lnTo>
                      <a:pt x="0" y="14"/>
                    </a:lnTo>
                    <a:lnTo>
                      <a:pt x="0" y="18"/>
                    </a:lnTo>
                    <a:lnTo>
                      <a:pt x="0" y="21"/>
                    </a:lnTo>
                    <a:lnTo>
                      <a:pt x="0" y="26"/>
                    </a:lnTo>
                    <a:lnTo>
                      <a:pt x="0" y="30"/>
                    </a:lnTo>
                    <a:lnTo>
                      <a:pt x="0" y="35"/>
                    </a:lnTo>
                    <a:lnTo>
                      <a:pt x="0" y="41"/>
                    </a:lnTo>
                    <a:lnTo>
                      <a:pt x="0" y="46"/>
                    </a:lnTo>
                    <a:lnTo>
                      <a:pt x="0" y="51"/>
                    </a:lnTo>
                    <a:lnTo>
                      <a:pt x="1" y="58"/>
                    </a:lnTo>
                    <a:lnTo>
                      <a:pt x="1" y="63"/>
                    </a:lnTo>
                    <a:lnTo>
                      <a:pt x="1" y="70"/>
                    </a:lnTo>
                    <a:lnTo>
                      <a:pt x="1" y="75"/>
                    </a:lnTo>
                    <a:lnTo>
                      <a:pt x="1" y="82"/>
                    </a:lnTo>
                    <a:lnTo>
                      <a:pt x="1" y="88"/>
                    </a:lnTo>
                    <a:lnTo>
                      <a:pt x="1" y="94"/>
                    </a:lnTo>
                    <a:lnTo>
                      <a:pt x="1" y="100"/>
                    </a:lnTo>
                    <a:lnTo>
                      <a:pt x="3" y="106"/>
                    </a:lnTo>
                    <a:lnTo>
                      <a:pt x="3" y="110"/>
                    </a:lnTo>
                    <a:lnTo>
                      <a:pt x="3" y="116"/>
                    </a:lnTo>
                    <a:lnTo>
                      <a:pt x="3" y="121"/>
                    </a:lnTo>
                    <a:lnTo>
                      <a:pt x="3" y="126"/>
                    </a:lnTo>
                    <a:lnTo>
                      <a:pt x="3" y="130"/>
                    </a:lnTo>
                    <a:lnTo>
                      <a:pt x="3" y="134"/>
                    </a:lnTo>
                    <a:lnTo>
                      <a:pt x="3" y="138"/>
                    </a:lnTo>
                    <a:lnTo>
                      <a:pt x="3" y="142"/>
                    </a:lnTo>
                    <a:lnTo>
                      <a:pt x="1" y="145"/>
                    </a:lnTo>
                    <a:lnTo>
                      <a:pt x="1" y="149"/>
                    </a:lnTo>
                    <a:lnTo>
                      <a:pt x="1" y="155"/>
                    </a:lnTo>
                    <a:lnTo>
                      <a:pt x="1" y="160"/>
                    </a:lnTo>
                    <a:lnTo>
                      <a:pt x="0" y="165"/>
                    </a:lnTo>
                    <a:lnTo>
                      <a:pt x="0" y="171"/>
                    </a:lnTo>
                    <a:lnTo>
                      <a:pt x="0" y="173"/>
                    </a:lnTo>
                    <a:lnTo>
                      <a:pt x="0" y="177"/>
                    </a:lnTo>
                    <a:lnTo>
                      <a:pt x="0" y="181"/>
                    </a:lnTo>
                    <a:lnTo>
                      <a:pt x="0" y="184"/>
                    </a:lnTo>
                    <a:lnTo>
                      <a:pt x="0" y="188"/>
                    </a:lnTo>
                    <a:lnTo>
                      <a:pt x="0" y="192"/>
                    </a:lnTo>
                    <a:lnTo>
                      <a:pt x="0" y="195"/>
                    </a:lnTo>
                    <a:lnTo>
                      <a:pt x="0" y="199"/>
                    </a:lnTo>
                    <a:lnTo>
                      <a:pt x="0" y="203"/>
                    </a:lnTo>
                    <a:lnTo>
                      <a:pt x="0" y="207"/>
                    </a:lnTo>
                    <a:lnTo>
                      <a:pt x="0" y="209"/>
                    </a:lnTo>
                    <a:lnTo>
                      <a:pt x="0" y="213"/>
                    </a:lnTo>
                    <a:lnTo>
                      <a:pt x="0" y="217"/>
                    </a:lnTo>
                    <a:lnTo>
                      <a:pt x="0" y="222"/>
                    </a:lnTo>
                    <a:lnTo>
                      <a:pt x="0" y="226"/>
                    </a:lnTo>
                    <a:lnTo>
                      <a:pt x="0" y="230"/>
                    </a:lnTo>
                    <a:lnTo>
                      <a:pt x="0" y="234"/>
                    </a:lnTo>
                    <a:lnTo>
                      <a:pt x="0" y="238"/>
                    </a:lnTo>
                    <a:lnTo>
                      <a:pt x="0" y="242"/>
                    </a:lnTo>
                    <a:lnTo>
                      <a:pt x="0" y="246"/>
                    </a:lnTo>
                    <a:lnTo>
                      <a:pt x="0" y="250"/>
                    </a:lnTo>
                    <a:lnTo>
                      <a:pt x="0" y="254"/>
                    </a:lnTo>
                    <a:lnTo>
                      <a:pt x="0" y="256"/>
                    </a:lnTo>
                    <a:lnTo>
                      <a:pt x="0" y="260"/>
                    </a:lnTo>
                    <a:lnTo>
                      <a:pt x="0" y="264"/>
                    </a:lnTo>
                    <a:lnTo>
                      <a:pt x="0" y="268"/>
                    </a:lnTo>
                    <a:lnTo>
                      <a:pt x="0" y="271"/>
                    </a:lnTo>
                    <a:lnTo>
                      <a:pt x="0" y="275"/>
                    </a:lnTo>
                    <a:lnTo>
                      <a:pt x="0" y="279"/>
                    </a:lnTo>
                    <a:lnTo>
                      <a:pt x="0" y="282"/>
                    </a:lnTo>
                    <a:lnTo>
                      <a:pt x="0" y="286"/>
                    </a:lnTo>
                    <a:lnTo>
                      <a:pt x="0" y="289"/>
                    </a:lnTo>
                    <a:lnTo>
                      <a:pt x="0" y="295"/>
                    </a:lnTo>
                    <a:lnTo>
                      <a:pt x="0" y="301"/>
                    </a:lnTo>
                    <a:lnTo>
                      <a:pt x="0" y="306"/>
                    </a:lnTo>
                    <a:lnTo>
                      <a:pt x="0" y="310"/>
                    </a:lnTo>
                    <a:lnTo>
                      <a:pt x="0" y="314"/>
                    </a:lnTo>
                    <a:lnTo>
                      <a:pt x="0" y="318"/>
                    </a:lnTo>
                    <a:lnTo>
                      <a:pt x="0" y="321"/>
                    </a:lnTo>
                    <a:lnTo>
                      <a:pt x="0" y="323"/>
                    </a:lnTo>
                    <a:lnTo>
                      <a:pt x="0" y="325"/>
                    </a:lnTo>
                    <a:lnTo>
                      <a:pt x="1" y="325"/>
                    </a:lnTo>
                    <a:lnTo>
                      <a:pt x="21" y="327"/>
                    </a:lnTo>
                    <a:lnTo>
                      <a:pt x="20" y="326"/>
                    </a:lnTo>
                    <a:lnTo>
                      <a:pt x="20" y="325"/>
                    </a:lnTo>
                    <a:lnTo>
                      <a:pt x="20" y="322"/>
                    </a:lnTo>
                    <a:lnTo>
                      <a:pt x="20" y="319"/>
                    </a:lnTo>
                    <a:lnTo>
                      <a:pt x="20" y="315"/>
                    </a:lnTo>
                    <a:lnTo>
                      <a:pt x="20" y="311"/>
                    </a:lnTo>
                    <a:lnTo>
                      <a:pt x="20" y="306"/>
                    </a:lnTo>
                    <a:lnTo>
                      <a:pt x="20" y="301"/>
                    </a:lnTo>
                    <a:lnTo>
                      <a:pt x="20" y="297"/>
                    </a:lnTo>
                    <a:lnTo>
                      <a:pt x="20" y="293"/>
                    </a:lnTo>
                    <a:lnTo>
                      <a:pt x="20" y="290"/>
                    </a:lnTo>
                    <a:lnTo>
                      <a:pt x="20" y="286"/>
                    </a:lnTo>
                    <a:lnTo>
                      <a:pt x="20" y="283"/>
                    </a:lnTo>
                    <a:lnTo>
                      <a:pt x="20" y="279"/>
                    </a:lnTo>
                    <a:lnTo>
                      <a:pt x="20" y="275"/>
                    </a:lnTo>
                    <a:lnTo>
                      <a:pt x="20" y="272"/>
                    </a:lnTo>
                    <a:lnTo>
                      <a:pt x="20" y="268"/>
                    </a:lnTo>
                    <a:lnTo>
                      <a:pt x="20" y="264"/>
                    </a:lnTo>
                    <a:lnTo>
                      <a:pt x="20" y="260"/>
                    </a:lnTo>
                    <a:lnTo>
                      <a:pt x="20" y="256"/>
                    </a:lnTo>
                    <a:lnTo>
                      <a:pt x="20" y="252"/>
                    </a:lnTo>
                    <a:lnTo>
                      <a:pt x="20" y="248"/>
                    </a:lnTo>
                    <a:lnTo>
                      <a:pt x="20" y="244"/>
                    </a:lnTo>
                    <a:lnTo>
                      <a:pt x="20" y="240"/>
                    </a:lnTo>
                    <a:lnTo>
                      <a:pt x="20" y="236"/>
                    </a:lnTo>
                    <a:lnTo>
                      <a:pt x="20" y="232"/>
                    </a:lnTo>
                    <a:lnTo>
                      <a:pt x="20" y="228"/>
                    </a:lnTo>
                    <a:lnTo>
                      <a:pt x="20" y="224"/>
                    </a:lnTo>
                    <a:lnTo>
                      <a:pt x="20" y="219"/>
                    </a:lnTo>
                    <a:lnTo>
                      <a:pt x="20" y="215"/>
                    </a:lnTo>
                    <a:lnTo>
                      <a:pt x="20" y="211"/>
                    </a:lnTo>
                    <a:lnTo>
                      <a:pt x="20" y="208"/>
                    </a:lnTo>
                    <a:lnTo>
                      <a:pt x="20" y="204"/>
                    </a:lnTo>
                    <a:lnTo>
                      <a:pt x="20" y="199"/>
                    </a:lnTo>
                    <a:lnTo>
                      <a:pt x="20" y="195"/>
                    </a:lnTo>
                    <a:lnTo>
                      <a:pt x="20" y="192"/>
                    </a:lnTo>
                    <a:lnTo>
                      <a:pt x="20" y="188"/>
                    </a:lnTo>
                    <a:lnTo>
                      <a:pt x="20" y="184"/>
                    </a:lnTo>
                    <a:lnTo>
                      <a:pt x="20" y="181"/>
                    </a:lnTo>
                    <a:lnTo>
                      <a:pt x="20" y="177"/>
                    </a:lnTo>
                    <a:lnTo>
                      <a:pt x="20" y="175"/>
                    </a:lnTo>
                    <a:lnTo>
                      <a:pt x="20" y="171"/>
                    </a:lnTo>
                    <a:lnTo>
                      <a:pt x="20" y="168"/>
                    </a:lnTo>
                    <a:lnTo>
                      <a:pt x="20" y="165"/>
                    </a:lnTo>
                    <a:lnTo>
                      <a:pt x="20" y="160"/>
                    </a:lnTo>
                    <a:lnTo>
                      <a:pt x="20" y="156"/>
                    </a:lnTo>
                    <a:lnTo>
                      <a:pt x="20" y="150"/>
                    </a:lnTo>
                    <a:lnTo>
                      <a:pt x="20" y="148"/>
                    </a:lnTo>
                    <a:lnTo>
                      <a:pt x="20" y="145"/>
                    </a:lnTo>
                    <a:lnTo>
                      <a:pt x="21" y="144"/>
                    </a:lnTo>
                    <a:lnTo>
                      <a:pt x="21" y="141"/>
                    </a:lnTo>
                    <a:lnTo>
                      <a:pt x="21" y="138"/>
                    </a:lnTo>
                    <a:lnTo>
                      <a:pt x="21" y="136"/>
                    </a:lnTo>
                    <a:lnTo>
                      <a:pt x="21" y="132"/>
                    </a:lnTo>
                    <a:lnTo>
                      <a:pt x="21" y="128"/>
                    </a:lnTo>
                    <a:lnTo>
                      <a:pt x="21" y="124"/>
                    </a:lnTo>
                    <a:lnTo>
                      <a:pt x="21" y="118"/>
                    </a:lnTo>
                    <a:lnTo>
                      <a:pt x="21" y="114"/>
                    </a:lnTo>
                    <a:lnTo>
                      <a:pt x="20" y="108"/>
                    </a:lnTo>
                    <a:lnTo>
                      <a:pt x="20" y="102"/>
                    </a:lnTo>
                    <a:lnTo>
                      <a:pt x="20" y="97"/>
                    </a:lnTo>
                    <a:lnTo>
                      <a:pt x="20" y="90"/>
                    </a:lnTo>
                    <a:lnTo>
                      <a:pt x="20" y="85"/>
                    </a:lnTo>
                    <a:lnTo>
                      <a:pt x="20" y="78"/>
                    </a:lnTo>
                    <a:lnTo>
                      <a:pt x="20" y="73"/>
                    </a:lnTo>
                    <a:lnTo>
                      <a:pt x="20" y="66"/>
                    </a:lnTo>
                    <a:lnTo>
                      <a:pt x="19" y="59"/>
                    </a:lnTo>
                    <a:lnTo>
                      <a:pt x="19" y="54"/>
                    </a:lnTo>
                    <a:lnTo>
                      <a:pt x="19" y="47"/>
                    </a:lnTo>
                    <a:lnTo>
                      <a:pt x="19" y="42"/>
                    </a:lnTo>
                    <a:lnTo>
                      <a:pt x="19" y="37"/>
                    </a:lnTo>
                    <a:lnTo>
                      <a:pt x="19" y="31"/>
                    </a:lnTo>
                    <a:lnTo>
                      <a:pt x="19" y="26"/>
                    </a:lnTo>
                    <a:lnTo>
                      <a:pt x="19" y="22"/>
                    </a:lnTo>
                    <a:lnTo>
                      <a:pt x="19" y="18"/>
                    </a:lnTo>
                    <a:lnTo>
                      <a:pt x="19" y="14"/>
                    </a:lnTo>
                    <a:lnTo>
                      <a:pt x="19" y="10"/>
                    </a:lnTo>
                    <a:lnTo>
                      <a:pt x="19" y="8"/>
                    </a:lnTo>
                    <a:lnTo>
                      <a:pt x="19" y="3"/>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62" name="Freeform 111">
                <a:extLst>
                  <a:ext uri="{FF2B5EF4-FFF2-40B4-BE49-F238E27FC236}">
                    <a16:creationId xmlns:a16="http://schemas.microsoft.com/office/drawing/2014/main" id="{CA4FF35C-BFB5-4D2A-ACC2-18967E74B769}"/>
                  </a:ext>
                </a:extLst>
              </p:cNvPr>
              <p:cNvSpPr>
                <a:spLocks/>
              </p:cNvSpPr>
              <p:nvPr/>
            </p:nvSpPr>
            <p:spPr bwMode="auto">
              <a:xfrm>
                <a:off x="3691" y="1306"/>
                <a:ext cx="24" cy="325"/>
              </a:xfrm>
              <a:custGeom>
                <a:avLst/>
                <a:gdLst>
                  <a:gd name="T0" fmla="*/ 0 w 34"/>
                  <a:gd name="T1" fmla="*/ 21 h 278"/>
                  <a:gd name="T2" fmla="*/ 0 w 34"/>
                  <a:gd name="T3" fmla="*/ 61 h 278"/>
                  <a:gd name="T4" fmla="*/ 0 w 34"/>
                  <a:gd name="T5" fmla="*/ 123 h 278"/>
                  <a:gd name="T6" fmla="*/ 2 w 34"/>
                  <a:gd name="T7" fmla="*/ 159 h 278"/>
                  <a:gd name="T8" fmla="*/ 2 w 34"/>
                  <a:gd name="T9" fmla="*/ 196 h 278"/>
                  <a:gd name="T10" fmla="*/ 3 w 34"/>
                  <a:gd name="T11" fmla="*/ 230 h 278"/>
                  <a:gd name="T12" fmla="*/ 3 w 34"/>
                  <a:gd name="T13" fmla="*/ 280 h 278"/>
                  <a:gd name="T14" fmla="*/ 3 w 34"/>
                  <a:gd name="T15" fmla="*/ 312 h 278"/>
                  <a:gd name="T16" fmla="*/ 4 w 34"/>
                  <a:gd name="T17" fmla="*/ 351 h 278"/>
                  <a:gd name="T18" fmla="*/ 4 w 34"/>
                  <a:gd name="T19" fmla="*/ 391 h 278"/>
                  <a:gd name="T20" fmla="*/ 4 w 34"/>
                  <a:gd name="T21" fmla="*/ 427 h 278"/>
                  <a:gd name="T22" fmla="*/ 17 w 34"/>
                  <a:gd name="T23" fmla="*/ 465 h 278"/>
                  <a:gd name="T24" fmla="*/ 19 w 34"/>
                  <a:gd name="T25" fmla="*/ 518 h 278"/>
                  <a:gd name="T26" fmla="*/ 19 w 34"/>
                  <a:gd name="T27" fmla="*/ 571 h 278"/>
                  <a:gd name="T28" fmla="*/ 21 w 34"/>
                  <a:gd name="T29" fmla="*/ 604 h 278"/>
                  <a:gd name="T30" fmla="*/ 21 w 34"/>
                  <a:gd name="T31" fmla="*/ 652 h 278"/>
                  <a:gd name="T32" fmla="*/ 26 w 34"/>
                  <a:gd name="T33" fmla="*/ 693 h 278"/>
                  <a:gd name="T34" fmla="*/ 26 w 34"/>
                  <a:gd name="T35" fmla="*/ 734 h 278"/>
                  <a:gd name="T36" fmla="*/ 29 w 34"/>
                  <a:gd name="T37" fmla="*/ 780 h 278"/>
                  <a:gd name="T38" fmla="*/ 29 w 34"/>
                  <a:gd name="T39" fmla="*/ 826 h 278"/>
                  <a:gd name="T40" fmla="*/ 29 w 34"/>
                  <a:gd name="T41" fmla="*/ 870 h 278"/>
                  <a:gd name="T42" fmla="*/ 29 w 34"/>
                  <a:gd name="T43" fmla="*/ 909 h 278"/>
                  <a:gd name="T44" fmla="*/ 32 w 34"/>
                  <a:gd name="T45" fmla="*/ 955 h 278"/>
                  <a:gd name="T46" fmla="*/ 40 w 34"/>
                  <a:gd name="T47" fmla="*/ 973 h 278"/>
                  <a:gd name="T48" fmla="*/ 70 w 34"/>
                  <a:gd name="T49" fmla="*/ 988 h 278"/>
                  <a:gd name="T50" fmla="*/ 93 w 34"/>
                  <a:gd name="T51" fmla="*/ 967 h 278"/>
                  <a:gd name="T52" fmla="*/ 89 w 34"/>
                  <a:gd name="T53" fmla="*/ 938 h 278"/>
                  <a:gd name="T54" fmla="*/ 89 w 34"/>
                  <a:gd name="T55" fmla="*/ 894 h 278"/>
                  <a:gd name="T56" fmla="*/ 85 w 34"/>
                  <a:gd name="T57" fmla="*/ 851 h 278"/>
                  <a:gd name="T58" fmla="*/ 85 w 34"/>
                  <a:gd name="T59" fmla="*/ 810 h 278"/>
                  <a:gd name="T60" fmla="*/ 83 w 34"/>
                  <a:gd name="T61" fmla="*/ 751 h 278"/>
                  <a:gd name="T62" fmla="*/ 76 w 34"/>
                  <a:gd name="T63" fmla="*/ 693 h 278"/>
                  <a:gd name="T64" fmla="*/ 76 w 34"/>
                  <a:gd name="T65" fmla="*/ 630 h 278"/>
                  <a:gd name="T66" fmla="*/ 76 w 34"/>
                  <a:gd name="T67" fmla="*/ 566 h 278"/>
                  <a:gd name="T68" fmla="*/ 74 w 34"/>
                  <a:gd name="T69" fmla="*/ 496 h 278"/>
                  <a:gd name="T70" fmla="*/ 70 w 34"/>
                  <a:gd name="T71" fmla="*/ 437 h 278"/>
                  <a:gd name="T72" fmla="*/ 66 w 34"/>
                  <a:gd name="T73" fmla="*/ 371 h 278"/>
                  <a:gd name="T74" fmla="*/ 63 w 34"/>
                  <a:gd name="T75" fmla="*/ 306 h 278"/>
                  <a:gd name="T76" fmla="*/ 61 w 34"/>
                  <a:gd name="T77" fmla="*/ 244 h 278"/>
                  <a:gd name="T78" fmla="*/ 61 w 34"/>
                  <a:gd name="T79" fmla="*/ 188 h 278"/>
                  <a:gd name="T80" fmla="*/ 55 w 34"/>
                  <a:gd name="T81" fmla="*/ 142 h 278"/>
                  <a:gd name="T82" fmla="*/ 50 w 34"/>
                  <a:gd name="T83" fmla="*/ 98 h 278"/>
                  <a:gd name="T84" fmla="*/ 50 w 34"/>
                  <a:gd name="T85" fmla="*/ 61 h 278"/>
                  <a:gd name="T86" fmla="*/ 49 w 34"/>
                  <a:gd name="T87" fmla="*/ 21 h 278"/>
                  <a:gd name="T88" fmla="*/ 44 w 34"/>
                  <a:gd name="T89" fmla="*/ 1 h 278"/>
                  <a:gd name="T90" fmla="*/ 19 w 34"/>
                  <a:gd name="T91" fmla="*/ 0 h 278"/>
                  <a:gd name="T92" fmla="*/ 0 w 34"/>
                  <a:gd name="T93" fmla="*/ 0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
                  <a:gd name="T142" fmla="*/ 0 h 278"/>
                  <a:gd name="T143" fmla="*/ 34 w 34"/>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 h="278">
                    <a:moveTo>
                      <a:pt x="0" y="0"/>
                    </a:moveTo>
                    <a:lnTo>
                      <a:pt x="0" y="1"/>
                    </a:lnTo>
                    <a:lnTo>
                      <a:pt x="0" y="6"/>
                    </a:lnTo>
                    <a:lnTo>
                      <a:pt x="0" y="9"/>
                    </a:lnTo>
                    <a:lnTo>
                      <a:pt x="0" y="13"/>
                    </a:lnTo>
                    <a:lnTo>
                      <a:pt x="0" y="17"/>
                    </a:lnTo>
                    <a:lnTo>
                      <a:pt x="0" y="23"/>
                    </a:lnTo>
                    <a:lnTo>
                      <a:pt x="0" y="28"/>
                    </a:lnTo>
                    <a:lnTo>
                      <a:pt x="0" y="35"/>
                    </a:lnTo>
                    <a:lnTo>
                      <a:pt x="0" y="37"/>
                    </a:lnTo>
                    <a:lnTo>
                      <a:pt x="2" y="41"/>
                    </a:lnTo>
                    <a:lnTo>
                      <a:pt x="2" y="44"/>
                    </a:lnTo>
                    <a:lnTo>
                      <a:pt x="2" y="48"/>
                    </a:lnTo>
                    <a:lnTo>
                      <a:pt x="2" y="51"/>
                    </a:lnTo>
                    <a:lnTo>
                      <a:pt x="2" y="55"/>
                    </a:lnTo>
                    <a:lnTo>
                      <a:pt x="2" y="59"/>
                    </a:lnTo>
                    <a:lnTo>
                      <a:pt x="3" y="61"/>
                    </a:lnTo>
                    <a:lnTo>
                      <a:pt x="3" y="65"/>
                    </a:lnTo>
                    <a:lnTo>
                      <a:pt x="3" y="69"/>
                    </a:lnTo>
                    <a:lnTo>
                      <a:pt x="3" y="73"/>
                    </a:lnTo>
                    <a:lnTo>
                      <a:pt x="3" y="78"/>
                    </a:lnTo>
                    <a:lnTo>
                      <a:pt x="3" y="80"/>
                    </a:lnTo>
                    <a:lnTo>
                      <a:pt x="3" y="84"/>
                    </a:lnTo>
                    <a:lnTo>
                      <a:pt x="3" y="88"/>
                    </a:lnTo>
                    <a:lnTo>
                      <a:pt x="3" y="92"/>
                    </a:lnTo>
                    <a:lnTo>
                      <a:pt x="3" y="95"/>
                    </a:lnTo>
                    <a:lnTo>
                      <a:pt x="4" y="99"/>
                    </a:lnTo>
                    <a:lnTo>
                      <a:pt x="4" y="103"/>
                    </a:lnTo>
                    <a:lnTo>
                      <a:pt x="4" y="107"/>
                    </a:lnTo>
                    <a:lnTo>
                      <a:pt x="4" y="110"/>
                    </a:lnTo>
                    <a:lnTo>
                      <a:pt x="4" y="114"/>
                    </a:lnTo>
                    <a:lnTo>
                      <a:pt x="4" y="118"/>
                    </a:lnTo>
                    <a:lnTo>
                      <a:pt x="4" y="120"/>
                    </a:lnTo>
                    <a:lnTo>
                      <a:pt x="4" y="124"/>
                    </a:lnTo>
                    <a:lnTo>
                      <a:pt x="6" y="127"/>
                    </a:lnTo>
                    <a:lnTo>
                      <a:pt x="6" y="131"/>
                    </a:lnTo>
                    <a:lnTo>
                      <a:pt x="6" y="135"/>
                    </a:lnTo>
                    <a:lnTo>
                      <a:pt x="6" y="140"/>
                    </a:lnTo>
                    <a:lnTo>
                      <a:pt x="7" y="146"/>
                    </a:lnTo>
                    <a:lnTo>
                      <a:pt x="7" y="151"/>
                    </a:lnTo>
                    <a:lnTo>
                      <a:pt x="7" y="157"/>
                    </a:lnTo>
                    <a:lnTo>
                      <a:pt x="7" y="161"/>
                    </a:lnTo>
                    <a:lnTo>
                      <a:pt x="7" y="165"/>
                    </a:lnTo>
                    <a:lnTo>
                      <a:pt x="8" y="167"/>
                    </a:lnTo>
                    <a:lnTo>
                      <a:pt x="8" y="170"/>
                    </a:lnTo>
                    <a:lnTo>
                      <a:pt x="8" y="174"/>
                    </a:lnTo>
                    <a:lnTo>
                      <a:pt x="8" y="181"/>
                    </a:lnTo>
                    <a:lnTo>
                      <a:pt x="8" y="183"/>
                    </a:lnTo>
                    <a:lnTo>
                      <a:pt x="8" y="187"/>
                    </a:lnTo>
                    <a:lnTo>
                      <a:pt x="8" y="191"/>
                    </a:lnTo>
                    <a:lnTo>
                      <a:pt x="10" y="195"/>
                    </a:lnTo>
                    <a:lnTo>
                      <a:pt x="10" y="198"/>
                    </a:lnTo>
                    <a:lnTo>
                      <a:pt x="10" y="202"/>
                    </a:lnTo>
                    <a:lnTo>
                      <a:pt x="10" y="207"/>
                    </a:lnTo>
                    <a:lnTo>
                      <a:pt x="10" y="211"/>
                    </a:lnTo>
                    <a:lnTo>
                      <a:pt x="10" y="216"/>
                    </a:lnTo>
                    <a:lnTo>
                      <a:pt x="11" y="221"/>
                    </a:lnTo>
                    <a:lnTo>
                      <a:pt x="11" y="225"/>
                    </a:lnTo>
                    <a:lnTo>
                      <a:pt x="11" y="229"/>
                    </a:lnTo>
                    <a:lnTo>
                      <a:pt x="11" y="233"/>
                    </a:lnTo>
                    <a:lnTo>
                      <a:pt x="11" y="237"/>
                    </a:lnTo>
                    <a:lnTo>
                      <a:pt x="11" y="241"/>
                    </a:lnTo>
                    <a:lnTo>
                      <a:pt x="11" y="245"/>
                    </a:lnTo>
                    <a:lnTo>
                      <a:pt x="11" y="249"/>
                    </a:lnTo>
                    <a:lnTo>
                      <a:pt x="11" y="253"/>
                    </a:lnTo>
                    <a:lnTo>
                      <a:pt x="11" y="256"/>
                    </a:lnTo>
                    <a:lnTo>
                      <a:pt x="12" y="260"/>
                    </a:lnTo>
                    <a:lnTo>
                      <a:pt x="12" y="265"/>
                    </a:lnTo>
                    <a:lnTo>
                      <a:pt x="12" y="269"/>
                    </a:lnTo>
                    <a:lnTo>
                      <a:pt x="12" y="272"/>
                    </a:lnTo>
                    <a:lnTo>
                      <a:pt x="12" y="273"/>
                    </a:lnTo>
                    <a:lnTo>
                      <a:pt x="15" y="274"/>
                    </a:lnTo>
                    <a:lnTo>
                      <a:pt x="18" y="276"/>
                    </a:lnTo>
                    <a:lnTo>
                      <a:pt x="22" y="277"/>
                    </a:lnTo>
                    <a:lnTo>
                      <a:pt x="26" y="278"/>
                    </a:lnTo>
                    <a:lnTo>
                      <a:pt x="28" y="278"/>
                    </a:lnTo>
                    <a:lnTo>
                      <a:pt x="31" y="276"/>
                    </a:lnTo>
                    <a:lnTo>
                      <a:pt x="34" y="273"/>
                    </a:lnTo>
                    <a:lnTo>
                      <a:pt x="33" y="270"/>
                    </a:lnTo>
                    <a:lnTo>
                      <a:pt x="33" y="268"/>
                    </a:lnTo>
                    <a:lnTo>
                      <a:pt x="33" y="264"/>
                    </a:lnTo>
                    <a:lnTo>
                      <a:pt x="33" y="258"/>
                    </a:lnTo>
                    <a:lnTo>
                      <a:pt x="33" y="254"/>
                    </a:lnTo>
                    <a:lnTo>
                      <a:pt x="33" y="252"/>
                    </a:lnTo>
                    <a:lnTo>
                      <a:pt x="33" y="248"/>
                    </a:lnTo>
                    <a:lnTo>
                      <a:pt x="33" y="244"/>
                    </a:lnTo>
                    <a:lnTo>
                      <a:pt x="31" y="240"/>
                    </a:lnTo>
                    <a:lnTo>
                      <a:pt x="31" y="236"/>
                    </a:lnTo>
                    <a:lnTo>
                      <a:pt x="31" y="232"/>
                    </a:lnTo>
                    <a:lnTo>
                      <a:pt x="31" y="228"/>
                    </a:lnTo>
                    <a:lnTo>
                      <a:pt x="31" y="222"/>
                    </a:lnTo>
                    <a:lnTo>
                      <a:pt x="30" y="217"/>
                    </a:lnTo>
                    <a:lnTo>
                      <a:pt x="30" y="211"/>
                    </a:lnTo>
                    <a:lnTo>
                      <a:pt x="30" y="206"/>
                    </a:lnTo>
                    <a:lnTo>
                      <a:pt x="30" y="201"/>
                    </a:lnTo>
                    <a:lnTo>
                      <a:pt x="28" y="195"/>
                    </a:lnTo>
                    <a:lnTo>
                      <a:pt x="28" y="189"/>
                    </a:lnTo>
                    <a:lnTo>
                      <a:pt x="28" y="183"/>
                    </a:lnTo>
                    <a:lnTo>
                      <a:pt x="28" y="177"/>
                    </a:lnTo>
                    <a:lnTo>
                      <a:pt x="28" y="171"/>
                    </a:lnTo>
                    <a:lnTo>
                      <a:pt x="28" y="166"/>
                    </a:lnTo>
                    <a:lnTo>
                      <a:pt x="28" y="159"/>
                    </a:lnTo>
                    <a:lnTo>
                      <a:pt x="27" y="153"/>
                    </a:lnTo>
                    <a:lnTo>
                      <a:pt x="27" y="147"/>
                    </a:lnTo>
                    <a:lnTo>
                      <a:pt x="27" y="140"/>
                    </a:lnTo>
                    <a:lnTo>
                      <a:pt x="27" y="135"/>
                    </a:lnTo>
                    <a:lnTo>
                      <a:pt x="26" y="128"/>
                    </a:lnTo>
                    <a:lnTo>
                      <a:pt x="26" y="123"/>
                    </a:lnTo>
                    <a:lnTo>
                      <a:pt x="24" y="116"/>
                    </a:lnTo>
                    <a:lnTo>
                      <a:pt x="24" y="110"/>
                    </a:lnTo>
                    <a:lnTo>
                      <a:pt x="24" y="104"/>
                    </a:lnTo>
                    <a:lnTo>
                      <a:pt x="23" y="98"/>
                    </a:lnTo>
                    <a:lnTo>
                      <a:pt x="23" y="92"/>
                    </a:lnTo>
                    <a:lnTo>
                      <a:pt x="23" y="87"/>
                    </a:lnTo>
                    <a:lnTo>
                      <a:pt x="23" y="80"/>
                    </a:lnTo>
                    <a:lnTo>
                      <a:pt x="23" y="75"/>
                    </a:lnTo>
                    <a:lnTo>
                      <a:pt x="22" y="69"/>
                    </a:lnTo>
                    <a:lnTo>
                      <a:pt x="22" y="64"/>
                    </a:lnTo>
                    <a:lnTo>
                      <a:pt x="22" y="59"/>
                    </a:lnTo>
                    <a:lnTo>
                      <a:pt x="22" y="53"/>
                    </a:lnTo>
                    <a:lnTo>
                      <a:pt x="22" y="49"/>
                    </a:lnTo>
                    <a:lnTo>
                      <a:pt x="22" y="45"/>
                    </a:lnTo>
                    <a:lnTo>
                      <a:pt x="20" y="40"/>
                    </a:lnTo>
                    <a:lnTo>
                      <a:pt x="20" y="36"/>
                    </a:lnTo>
                    <a:lnTo>
                      <a:pt x="19" y="32"/>
                    </a:lnTo>
                    <a:lnTo>
                      <a:pt x="19" y="28"/>
                    </a:lnTo>
                    <a:lnTo>
                      <a:pt x="19" y="24"/>
                    </a:lnTo>
                    <a:lnTo>
                      <a:pt x="19" y="20"/>
                    </a:lnTo>
                    <a:lnTo>
                      <a:pt x="19" y="17"/>
                    </a:lnTo>
                    <a:lnTo>
                      <a:pt x="19" y="15"/>
                    </a:lnTo>
                    <a:lnTo>
                      <a:pt x="18" y="9"/>
                    </a:lnTo>
                    <a:lnTo>
                      <a:pt x="18" y="6"/>
                    </a:lnTo>
                    <a:lnTo>
                      <a:pt x="18" y="4"/>
                    </a:lnTo>
                    <a:lnTo>
                      <a:pt x="18" y="2"/>
                    </a:lnTo>
                    <a:lnTo>
                      <a:pt x="16" y="1"/>
                    </a:lnTo>
                    <a:lnTo>
                      <a:pt x="14" y="0"/>
                    </a:lnTo>
                    <a:lnTo>
                      <a:pt x="11" y="0"/>
                    </a:lnTo>
                    <a:lnTo>
                      <a:pt x="7" y="0"/>
                    </a:lnTo>
                    <a:lnTo>
                      <a:pt x="2" y="0"/>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63" name="Freeform 112">
                <a:extLst>
                  <a:ext uri="{FF2B5EF4-FFF2-40B4-BE49-F238E27FC236}">
                    <a16:creationId xmlns:a16="http://schemas.microsoft.com/office/drawing/2014/main" id="{0DBD5ACA-6311-4DE1-9F55-82359852A304}"/>
                  </a:ext>
                </a:extLst>
              </p:cNvPr>
              <p:cNvSpPr>
                <a:spLocks/>
              </p:cNvSpPr>
              <p:nvPr/>
            </p:nvSpPr>
            <p:spPr bwMode="auto">
              <a:xfrm>
                <a:off x="3750" y="1313"/>
                <a:ext cx="24" cy="257"/>
              </a:xfrm>
              <a:custGeom>
                <a:avLst/>
                <a:gdLst>
                  <a:gd name="T0" fmla="*/ 1 w 19"/>
                  <a:gd name="T1" fmla="*/ 2 h 227"/>
                  <a:gd name="T2" fmla="*/ 1 w 19"/>
                  <a:gd name="T3" fmla="*/ 26 h 227"/>
                  <a:gd name="T4" fmla="*/ 1 w 19"/>
                  <a:gd name="T5" fmla="*/ 56 h 227"/>
                  <a:gd name="T6" fmla="*/ 0 w 19"/>
                  <a:gd name="T7" fmla="*/ 94 h 227"/>
                  <a:gd name="T8" fmla="*/ 0 w 19"/>
                  <a:gd name="T9" fmla="*/ 136 h 227"/>
                  <a:gd name="T10" fmla="*/ 0 w 19"/>
                  <a:gd name="T11" fmla="*/ 164 h 227"/>
                  <a:gd name="T12" fmla="*/ 0 w 19"/>
                  <a:gd name="T13" fmla="*/ 189 h 227"/>
                  <a:gd name="T14" fmla="*/ 0 w 19"/>
                  <a:gd name="T15" fmla="*/ 212 h 227"/>
                  <a:gd name="T16" fmla="*/ 0 w 19"/>
                  <a:gd name="T17" fmla="*/ 244 h 227"/>
                  <a:gd name="T18" fmla="*/ 0 w 19"/>
                  <a:gd name="T19" fmla="*/ 264 h 227"/>
                  <a:gd name="T20" fmla="*/ 0 w 19"/>
                  <a:gd name="T21" fmla="*/ 283 h 227"/>
                  <a:gd name="T22" fmla="*/ 0 w 19"/>
                  <a:gd name="T23" fmla="*/ 306 h 227"/>
                  <a:gd name="T24" fmla="*/ 0 w 19"/>
                  <a:gd name="T25" fmla="*/ 335 h 227"/>
                  <a:gd name="T26" fmla="*/ 0 w 19"/>
                  <a:gd name="T27" fmla="*/ 371 h 227"/>
                  <a:gd name="T28" fmla="*/ 0 w 19"/>
                  <a:gd name="T29" fmla="*/ 413 h 227"/>
                  <a:gd name="T30" fmla="*/ 0 w 19"/>
                  <a:gd name="T31" fmla="*/ 445 h 227"/>
                  <a:gd name="T32" fmla="*/ 0 w 19"/>
                  <a:gd name="T33" fmla="*/ 482 h 227"/>
                  <a:gd name="T34" fmla="*/ 0 w 19"/>
                  <a:gd name="T35" fmla="*/ 511 h 227"/>
                  <a:gd name="T36" fmla="*/ 1 w 19"/>
                  <a:gd name="T37" fmla="*/ 527 h 227"/>
                  <a:gd name="T38" fmla="*/ 1 w 19"/>
                  <a:gd name="T39" fmla="*/ 540 h 227"/>
                  <a:gd name="T40" fmla="*/ 1 w 19"/>
                  <a:gd name="T41" fmla="*/ 568 h 227"/>
                  <a:gd name="T42" fmla="*/ 1 w 19"/>
                  <a:gd name="T43" fmla="*/ 607 h 227"/>
                  <a:gd name="T44" fmla="*/ 1 w 19"/>
                  <a:gd name="T45" fmla="*/ 652 h 227"/>
                  <a:gd name="T46" fmla="*/ 1 w 19"/>
                  <a:gd name="T47" fmla="*/ 692 h 227"/>
                  <a:gd name="T48" fmla="*/ 1 w 19"/>
                  <a:gd name="T49" fmla="*/ 729 h 227"/>
                  <a:gd name="T50" fmla="*/ 1 w 19"/>
                  <a:gd name="T51" fmla="*/ 758 h 227"/>
                  <a:gd name="T52" fmla="*/ 1 w 19"/>
                  <a:gd name="T53" fmla="*/ 777 h 227"/>
                  <a:gd name="T54" fmla="*/ 3 w 19"/>
                  <a:gd name="T55" fmla="*/ 789 h 227"/>
                  <a:gd name="T56" fmla="*/ 31 w 19"/>
                  <a:gd name="T57" fmla="*/ 796 h 227"/>
                  <a:gd name="T58" fmla="*/ 42 w 19"/>
                  <a:gd name="T59" fmla="*/ 782 h 227"/>
                  <a:gd name="T60" fmla="*/ 42 w 19"/>
                  <a:gd name="T61" fmla="*/ 758 h 227"/>
                  <a:gd name="T62" fmla="*/ 42 w 19"/>
                  <a:gd name="T63" fmla="*/ 732 h 227"/>
                  <a:gd name="T64" fmla="*/ 42 w 19"/>
                  <a:gd name="T65" fmla="*/ 714 h 227"/>
                  <a:gd name="T66" fmla="*/ 46 w 19"/>
                  <a:gd name="T67" fmla="*/ 692 h 227"/>
                  <a:gd name="T68" fmla="*/ 46 w 19"/>
                  <a:gd name="T69" fmla="*/ 662 h 227"/>
                  <a:gd name="T70" fmla="*/ 46 w 19"/>
                  <a:gd name="T71" fmla="*/ 637 h 227"/>
                  <a:gd name="T72" fmla="*/ 46 w 19"/>
                  <a:gd name="T73" fmla="*/ 607 h 227"/>
                  <a:gd name="T74" fmla="*/ 46 w 19"/>
                  <a:gd name="T75" fmla="*/ 581 h 227"/>
                  <a:gd name="T76" fmla="*/ 46 w 19"/>
                  <a:gd name="T77" fmla="*/ 547 h 227"/>
                  <a:gd name="T78" fmla="*/ 46 w 19"/>
                  <a:gd name="T79" fmla="*/ 512 h 227"/>
                  <a:gd name="T80" fmla="*/ 46 w 19"/>
                  <a:gd name="T81" fmla="*/ 482 h 227"/>
                  <a:gd name="T82" fmla="*/ 46 w 19"/>
                  <a:gd name="T83" fmla="*/ 445 h 227"/>
                  <a:gd name="T84" fmla="*/ 46 w 19"/>
                  <a:gd name="T85" fmla="*/ 413 h 227"/>
                  <a:gd name="T86" fmla="*/ 46 w 19"/>
                  <a:gd name="T87" fmla="*/ 374 h 227"/>
                  <a:gd name="T88" fmla="*/ 46 w 19"/>
                  <a:gd name="T89" fmla="*/ 341 h 227"/>
                  <a:gd name="T90" fmla="*/ 46 w 19"/>
                  <a:gd name="T91" fmla="*/ 304 h 227"/>
                  <a:gd name="T92" fmla="*/ 46 w 19"/>
                  <a:gd name="T93" fmla="*/ 271 h 227"/>
                  <a:gd name="T94" fmla="*/ 46 w 19"/>
                  <a:gd name="T95" fmla="*/ 236 h 227"/>
                  <a:gd name="T96" fmla="*/ 46 w 19"/>
                  <a:gd name="T97" fmla="*/ 206 h 227"/>
                  <a:gd name="T98" fmla="*/ 46 w 19"/>
                  <a:gd name="T99" fmla="*/ 175 h 227"/>
                  <a:gd name="T100" fmla="*/ 46 w 19"/>
                  <a:gd name="T101" fmla="*/ 149 h 227"/>
                  <a:gd name="T102" fmla="*/ 46 w 19"/>
                  <a:gd name="T103" fmla="*/ 122 h 227"/>
                  <a:gd name="T104" fmla="*/ 46 w 19"/>
                  <a:gd name="T105" fmla="*/ 98 h 227"/>
                  <a:gd name="T106" fmla="*/ 46 w 19"/>
                  <a:gd name="T107" fmla="*/ 68 h 227"/>
                  <a:gd name="T108" fmla="*/ 46 w 19"/>
                  <a:gd name="T109" fmla="*/ 39 h 227"/>
                  <a:gd name="T110" fmla="*/ 46 w 19"/>
                  <a:gd name="T111" fmla="*/ 23 h 227"/>
                  <a:gd name="T112" fmla="*/ 1 w 19"/>
                  <a:gd name="T113" fmla="*/ 0 h 2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
                  <a:gd name="T172" fmla="*/ 0 h 227"/>
                  <a:gd name="T173" fmla="*/ 19 w 19"/>
                  <a:gd name="T174" fmla="*/ 227 h 2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 h="227">
                    <a:moveTo>
                      <a:pt x="1" y="0"/>
                    </a:moveTo>
                    <a:lnTo>
                      <a:pt x="1" y="2"/>
                    </a:lnTo>
                    <a:lnTo>
                      <a:pt x="1" y="6"/>
                    </a:lnTo>
                    <a:lnTo>
                      <a:pt x="1" y="8"/>
                    </a:lnTo>
                    <a:lnTo>
                      <a:pt x="1" y="12"/>
                    </a:lnTo>
                    <a:lnTo>
                      <a:pt x="1" y="16"/>
                    </a:lnTo>
                    <a:lnTo>
                      <a:pt x="1" y="22"/>
                    </a:lnTo>
                    <a:lnTo>
                      <a:pt x="0" y="27"/>
                    </a:lnTo>
                    <a:lnTo>
                      <a:pt x="0" y="32"/>
                    </a:lnTo>
                    <a:lnTo>
                      <a:pt x="0" y="38"/>
                    </a:lnTo>
                    <a:lnTo>
                      <a:pt x="0" y="44"/>
                    </a:lnTo>
                    <a:lnTo>
                      <a:pt x="0" y="47"/>
                    </a:lnTo>
                    <a:lnTo>
                      <a:pt x="0" y="51"/>
                    </a:lnTo>
                    <a:lnTo>
                      <a:pt x="0" y="54"/>
                    </a:lnTo>
                    <a:lnTo>
                      <a:pt x="0" y="58"/>
                    </a:lnTo>
                    <a:lnTo>
                      <a:pt x="0" y="60"/>
                    </a:lnTo>
                    <a:lnTo>
                      <a:pt x="0" y="64"/>
                    </a:lnTo>
                    <a:lnTo>
                      <a:pt x="0" y="69"/>
                    </a:lnTo>
                    <a:lnTo>
                      <a:pt x="0" y="71"/>
                    </a:lnTo>
                    <a:lnTo>
                      <a:pt x="0" y="75"/>
                    </a:lnTo>
                    <a:lnTo>
                      <a:pt x="0" y="78"/>
                    </a:lnTo>
                    <a:lnTo>
                      <a:pt x="0" y="81"/>
                    </a:lnTo>
                    <a:lnTo>
                      <a:pt x="0" y="85"/>
                    </a:lnTo>
                    <a:lnTo>
                      <a:pt x="0" y="87"/>
                    </a:lnTo>
                    <a:lnTo>
                      <a:pt x="0" y="91"/>
                    </a:lnTo>
                    <a:lnTo>
                      <a:pt x="0" y="95"/>
                    </a:lnTo>
                    <a:lnTo>
                      <a:pt x="0" y="98"/>
                    </a:lnTo>
                    <a:lnTo>
                      <a:pt x="0" y="105"/>
                    </a:lnTo>
                    <a:lnTo>
                      <a:pt x="0" y="111"/>
                    </a:lnTo>
                    <a:lnTo>
                      <a:pt x="0" y="117"/>
                    </a:lnTo>
                    <a:lnTo>
                      <a:pt x="0" y="123"/>
                    </a:lnTo>
                    <a:lnTo>
                      <a:pt x="0" y="127"/>
                    </a:lnTo>
                    <a:lnTo>
                      <a:pt x="0" y="133"/>
                    </a:lnTo>
                    <a:lnTo>
                      <a:pt x="0" y="137"/>
                    </a:lnTo>
                    <a:lnTo>
                      <a:pt x="0" y="142"/>
                    </a:lnTo>
                    <a:lnTo>
                      <a:pt x="0" y="145"/>
                    </a:lnTo>
                    <a:lnTo>
                      <a:pt x="1" y="148"/>
                    </a:lnTo>
                    <a:lnTo>
                      <a:pt x="1" y="150"/>
                    </a:lnTo>
                    <a:lnTo>
                      <a:pt x="1" y="153"/>
                    </a:lnTo>
                    <a:lnTo>
                      <a:pt x="1" y="154"/>
                    </a:lnTo>
                    <a:lnTo>
                      <a:pt x="1" y="158"/>
                    </a:lnTo>
                    <a:lnTo>
                      <a:pt x="1" y="162"/>
                    </a:lnTo>
                    <a:lnTo>
                      <a:pt x="1" y="168"/>
                    </a:lnTo>
                    <a:lnTo>
                      <a:pt x="1" y="173"/>
                    </a:lnTo>
                    <a:lnTo>
                      <a:pt x="1" y="178"/>
                    </a:lnTo>
                    <a:lnTo>
                      <a:pt x="1" y="185"/>
                    </a:lnTo>
                    <a:lnTo>
                      <a:pt x="1" y="192"/>
                    </a:lnTo>
                    <a:lnTo>
                      <a:pt x="1" y="197"/>
                    </a:lnTo>
                    <a:lnTo>
                      <a:pt x="1" y="204"/>
                    </a:lnTo>
                    <a:lnTo>
                      <a:pt x="1" y="208"/>
                    </a:lnTo>
                    <a:lnTo>
                      <a:pt x="1" y="213"/>
                    </a:lnTo>
                    <a:lnTo>
                      <a:pt x="1" y="216"/>
                    </a:lnTo>
                    <a:lnTo>
                      <a:pt x="1" y="220"/>
                    </a:lnTo>
                    <a:lnTo>
                      <a:pt x="1" y="221"/>
                    </a:lnTo>
                    <a:lnTo>
                      <a:pt x="1" y="223"/>
                    </a:lnTo>
                    <a:lnTo>
                      <a:pt x="3" y="224"/>
                    </a:lnTo>
                    <a:lnTo>
                      <a:pt x="8" y="225"/>
                    </a:lnTo>
                    <a:lnTo>
                      <a:pt x="13" y="227"/>
                    </a:lnTo>
                    <a:lnTo>
                      <a:pt x="17" y="224"/>
                    </a:lnTo>
                    <a:lnTo>
                      <a:pt x="17" y="223"/>
                    </a:lnTo>
                    <a:lnTo>
                      <a:pt x="17" y="220"/>
                    </a:lnTo>
                    <a:lnTo>
                      <a:pt x="17" y="216"/>
                    </a:lnTo>
                    <a:lnTo>
                      <a:pt x="17" y="212"/>
                    </a:lnTo>
                    <a:lnTo>
                      <a:pt x="17" y="209"/>
                    </a:lnTo>
                    <a:lnTo>
                      <a:pt x="17" y="207"/>
                    </a:lnTo>
                    <a:lnTo>
                      <a:pt x="17" y="204"/>
                    </a:lnTo>
                    <a:lnTo>
                      <a:pt x="19" y="200"/>
                    </a:lnTo>
                    <a:lnTo>
                      <a:pt x="19" y="197"/>
                    </a:lnTo>
                    <a:lnTo>
                      <a:pt x="19" y="193"/>
                    </a:lnTo>
                    <a:lnTo>
                      <a:pt x="19" y="189"/>
                    </a:lnTo>
                    <a:lnTo>
                      <a:pt x="19" y="186"/>
                    </a:lnTo>
                    <a:lnTo>
                      <a:pt x="19" y="182"/>
                    </a:lnTo>
                    <a:lnTo>
                      <a:pt x="19" y="178"/>
                    </a:lnTo>
                    <a:lnTo>
                      <a:pt x="19" y="173"/>
                    </a:lnTo>
                    <a:lnTo>
                      <a:pt x="19" y="169"/>
                    </a:lnTo>
                    <a:lnTo>
                      <a:pt x="19" y="165"/>
                    </a:lnTo>
                    <a:lnTo>
                      <a:pt x="19" y="161"/>
                    </a:lnTo>
                    <a:lnTo>
                      <a:pt x="19" y="156"/>
                    </a:lnTo>
                    <a:lnTo>
                      <a:pt x="19" y="152"/>
                    </a:lnTo>
                    <a:lnTo>
                      <a:pt x="19" y="146"/>
                    </a:lnTo>
                    <a:lnTo>
                      <a:pt x="19" y="142"/>
                    </a:lnTo>
                    <a:lnTo>
                      <a:pt x="19" y="137"/>
                    </a:lnTo>
                    <a:lnTo>
                      <a:pt x="19" y="131"/>
                    </a:lnTo>
                    <a:lnTo>
                      <a:pt x="19" y="127"/>
                    </a:lnTo>
                    <a:lnTo>
                      <a:pt x="19" y="122"/>
                    </a:lnTo>
                    <a:lnTo>
                      <a:pt x="19" y="117"/>
                    </a:lnTo>
                    <a:lnTo>
                      <a:pt x="19" y="113"/>
                    </a:lnTo>
                    <a:lnTo>
                      <a:pt x="19" y="107"/>
                    </a:lnTo>
                    <a:lnTo>
                      <a:pt x="19" y="102"/>
                    </a:lnTo>
                    <a:lnTo>
                      <a:pt x="19" y="97"/>
                    </a:lnTo>
                    <a:lnTo>
                      <a:pt x="19" y="91"/>
                    </a:lnTo>
                    <a:lnTo>
                      <a:pt x="19" y="86"/>
                    </a:lnTo>
                    <a:lnTo>
                      <a:pt x="19" y="82"/>
                    </a:lnTo>
                    <a:lnTo>
                      <a:pt x="19" y="77"/>
                    </a:lnTo>
                    <a:lnTo>
                      <a:pt x="19" y="73"/>
                    </a:lnTo>
                    <a:lnTo>
                      <a:pt x="19" y="67"/>
                    </a:lnTo>
                    <a:lnTo>
                      <a:pt x="19" y="63"/>
                    </a:lnTo>
                    <a:lnTo>
                      <a:pt x="19" y="59"/>
                    </a:lnTo>
                    <a:lnTo>
                      <a:pt x="19" y="55"/>
                    </a:lnTo>
                    <a:lnTo>
                      <a:pt x="19" y="50"/>
                    </a:lnTo>
                    <a:lnTo>
                      <a:pt x="19" y="46"/>
                    </a:lnTo>
                    <a:lnTo>
                      <a:pt x="19" y="43"/>
                    </a:lnTo>
                    <a:lnTo>
                      <a:pt x="19" y="39"/>
                    </a:lnTo>
                    <a:lnTo>
                      <a:pt x="19" y="35"/>
                    </a:lnTo>
                    <a:lnTo>
                      <a:pt x="19" y="31"/>
                    </a:lnTo>
                    <a:lnTo>
                      <a:pt x="19" y="28"/>
                    </a:lnTo>
                    <a:lnTo>
                      <a:pt x="19" y="26"/>
                    </a:lnTo>
                    <a:lnTo>
                      <a:pt x="19" y="19"/>
                    </a:lnTo>
                    <a:lnTo>
                      <a:pt x="19" y="15"/>
                    </a:lnTo>
                    <a:lnTo>
                      <a:pt x="19" y="11"/>
                    </a:lnTo>
                    <a:lnTo>
                      <a:pt x="19" y="8"/>
                    </a:lnTo>
                    <a:lnTo>
                      <a:pt x="19" y="7"/>
                    </a:lnTo>
                    <a:lnTo>
                      <a:pt x="1"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64" name="Freeform 113">
                <a:extLst>
                  <a:ext uri="{FF2B5EF4-FFF2-40B4-BE49-F238E27FC236}">
                    <a16:creationId xmlns:a16="http://schemas.microsoft.com/office/drawing/2014/main" id="{33103B82-9D6B-4112-BEE1-6F99EA461337}"/>
                  </a:ext>
                </a:extLst>
              </p:cNvPr>
              <p:cNvSpPr>
                <a:spLocks/>
              </p:cNvSpPr>
              <p:nvPr/>
            </p:nvSpPr>
            <p:spPr bwMode="auto">
              <a:xfrm>
                <a:off x="3750" y="1608"/>
                <a:ext cx="35" cy="68"/>
              </a:xfrm>
              <a:custGeom>
                <a:avLst/>
                <a:gdLst>
                  <a:gd name="T0" fmla="*/ 3 w 20"/>
                  <a:gd name="T1" fmla="*/ 1 h 60"/>
                  <a:gd name="T2" fmla="*/ 0 w 20"/>
                  <a:gd name="T3" fmla="*/ 212 h 60"/>
                  <a:gd name="T4" fmla="*/ 40 w 20"/>
                  <a:gd name="T5" fmla="*/ 210 h 60"/>
                  <a:gd name="T6" fmla="*/ 40 w 20"/>
                  <a:gd name="T7" fmla="*/ 205 h 60"/>
                  <a:gd name="T8" fmla="*/ 40 w 20"/>
                  <a:gd name="T9" fmla="*/ 199 h 60"/>
                  <a:gd name="T10" fmla="*/ 40 w 20"/>
                  <a:gd name="T11" fmla="*/ 189 h 60"/>
                  <a:gd name="T12" fmla="*/ 40 w 20"/>
                  <a:gd name="T13" fmla="*/ 183 h 60"/>
                  <a:gd name="T14" fmla="*/ 40 w 20"/>
                  <a:gd name="T15" fmla="*/ 162 h 60"/>
                  <a:gd name="T16" fmla="*/ 40 w 20"/>
                  <a:gd name="T17" fmla="*/ 144 h 60"/>
                  <a:gd name="T18" fmla="*/ 44 w 20"/>
                  <a:gd name="T19" fmla="*/ 138 h 60"/>
                  <a:gd name="T20" fmla="*/ 44 w 20"/>
                  <a:gd name="T21" fmla="*/ 113 h 60"/>
                  <a:gd name="T22" fmla="*/ 44 w 20"/>
                  <a:gd name="T23" fmla="*/ 94 h 60"/>
                  <a:gd name="T24" fmla="*/ 44 w 20"/>
                  <a:gd name="T25" fmla="*/ 81 h 60"/>
                  <a:gd name="T26" fmla="*/ 44 w 20"/>
                  <a:gd name="T27" fmla="*/ 61 h 60"/>
                  <a:gd name="T28" fmla="*/ 47 w 20"/>
                  <a:gd name="T29" fmla="*/ 46 h 60"/>
                  <a:gd name="T30" fmla="*/ 44 w 20"/>
                  <a:gd name="T31" fmla="*/ 32 h 60"/>
                  <a:gd name="T32" fmla="*/ 44 w 20"/>
                  <a:gd name="T33" fmla="*/ 24 h 60"/>
                  <a:gd name="T34" fmla="*/ 44 w 20"/>
                  <a:gd name="T35" fmla="*/ 16 h 60"/>
                  <a:gd name="T36" fmla="*/ 44 w 20"/>
                  <a:gd name="T37" fmla="*/ 16 h 60"/>
                  <a:gd name="T38" fmla="*/ 35 w 20"/>
                  <a:gd name="T39" fmla="*/ 1 h 60"/>
                  <a:gd name="T40" fmla="*/ 20 w 20"/>
                  <a:gd name="T41" fmla="*/ 0 h 60"/>
                  <a:gd name="T42" fmla="*/ 4 w 20"/>
                  <a:gd name="T43" fmla="*/ 0 h 60"/>
                  <a:gd name="T44" fmla="*/ 3 w 20"/>
                  <a:gd name="T45" fmla="*/ 1 h 60"/>
                  <a:gd name="T46" fmla="*/ 3 w 20"/>
                  <a:gd name="T47" fmla="*/ 1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60"/>
                  <a:gd name="T74" fmla="*/ 20 w 20"/>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60">
                    <a:moveTo>
                      <a:pt x="3" y="1"/>
                    </a:moveTo>
                    <a:lnTo>
                      <a:pt x="0" y="60"/>
                    </a:lnTo>
                    <a:lnTo>
                      <a:pt x="17" y="59"/>
                    </a:lnTo>
                    <a:lnTo>
                      <a:pt x="17" y="58"/>
                    </a:lnTo>
                    <a:lnTo>
                      <a:pt x="17" y="56"/>
                    </a:lnTo>
                    <a:lnTo>
                      <a:pt x="17" y="54"/>
                    </a:lnTo>
                    <a:lnTo>
                      <a:pt x="17" y="51"/>
                    </a:lnTo>
                    <a:lnTo>
                      <a:pt x="17" y="46"/>
                    </a:lnTo>
                    <a:lnTo>
                      <a:pt x="17" y="42"/>
                    </a:lnTo>
                    <a:lnTo>
                      <a:pt x="19" y="38"/>
                    </a:lnTo>
                    <a:lnTo>
                      <a:pt x="19" y="32"/>
                    </a:lnTo>
                    <a:lnTo>
                      <a:pt x="19" y="27"/>
                    </a:lnTo>
                    <a:lnTo>
                      <a:pt x="19" y="23"/>
                    </a:lnTo>
                    <a:lnTo>
                      <a:pt x="19" y="17"/>
                    </a:lnTo>
                    <a:lnTo>
                      <a:pt x="20" y="13"/>
                    </a:lnTo>
                    <a:lnTo>
                      <a:pt x="19" y="9"/>
                    </a:lnTo>
                    <a:lnTo>
                      <a:pt x="19" y="7"/>
                    </a:lnTo>
                    <a:lnTo>
                      <a:pt x="19" y="4"/>
                    </a:lnTo>
                    <a:lnTo>
                      <a:pt x="15" y="1"/>
                    </a:lnTo>
                    <a:lnTo>
                      <a:pt x="9" y="0"/>
                    </a:lnTo>
                    <a:lnTo>
                      <a:pt x="4" y="0"/>
                    </a:lnTo>
                    <a:lnTo>
                      <a:pt x="3"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65" name="Freeform 114">
                <a:extLst>
                  <a:ext uri="{FF2B5EF4-FFF2-40B4-BE49-F238E27FC236}">
                    <a16:creationId xmlns:a16="http://schemas.microsoft.com/office/drawing/2014/main" id="{192254E2-83C7-4EF6-88F8-6313DBE1AC32}"/>
                  </a:ext>
                </a:extLst>
              </p:cNvPr>
              <p:cNvSpPr>
                <a:spLocks/>
              </p:cNvSpPr>
              <p:nvPr/>
            </p:nvSpPr>
            <p:spPr bwMode="auto">
              <a:xfrm>
                <a:off x="3845" y="1540"/>
                <a:ext cx="35" cy="128"/>
              </a:xfrm>
              <a:custGeom>
                <a:avLst/>
                <a:gdLst>
                  <a:gd name="T0" fmla="*/ 14 w 23"/>
                  <a:gd name="T1" fmla="*/ 22 h 114"/>
                  <a:gd name="T2" fmla="*/ 14 w 23"/>
                  <a:gd name="T3" fmla="*/ 38 h 114"/>
                  <a:gd name="T4" fmla="*/ 14 w 23"/>
                  <a:gd name="T5" fmla="*/ 59 h 114"/>
                  <a:gd name="T6" fmla="*/ 2 w 23"/>
                  <a:gd name="T7" fmla="*/ 76 h 114"/>
                  <a:gd name="T8" fmla="*/ 2 w 23"/>
                  <a:gd name="T9" fmla="*/ 105 h 114"/>
                  <a:gd name="T10" fmla="*/ 1 w 23"/>
                  <a:gd name="T11" fmla="*/ 139 h 114"/>
                  <a:gd name="T12" fmla="*/ 1 w 23"/>
                  <a:gd name="T13" fmla="*/ 166 h 114"/>
                  <a:gd name="T14" fmla="*/ 1 w 23"/>
                  <a:gd name="T15" fmla="*/ 194 h 114"/>
                  <a:gd name="T16" fmla="*/ 1 w 23"/>
                  <a:gd name="T17" fmla="*/ 230 h 114"/>
                  <a:gd name="T18" fmla="*/ 0 w 23"/>
                  <a:gd name="T19" fmla="*/ 252 h 114"/>
                  <a:gd name="T20" fmla="*/ 0 w 23"/>
                  <a:gd name="T21" fmla="*/ 285 h 114"/>
                  <a:gd name="T22" fmla="*/ 0 w 23"/>
                  <a:gd name="T23" fmla="*/ 306 h 114"/>
                  <a:gd name="T24" fmla="*/ 0 w 23"/>
                  <a:gd name="T25" fmla="*/ 327 h 114"/>
                  <a:gd name="T26" fmla="*/ 0 w 23"/>
                  <a:gd name="T27" fmla="*/ 349 h 114"/>
                  <a:gd name="T28" fmla="*/ 14 w 23"/>
                  <a:gd name="T29" fmla="*/ 372 h 114"/>
                  <a:gd name="T30" fmla="*/ 37 w 23"/>
                  <a:gd name="T31" fmla="*/ 372 h 114"/>
                  <a:gd name="T32" fmla="*/ 45 w 23"/>
                  <a:gd name="T33" fmla="*/ 355 h 114"/>
                  <a:gd name="T34" fmla="*/ 47 w 23"/>
                  <a:gd name="T35" fmla="*/ 325 h 114"/>
                  <a:gd name="T36" fmla="*/ 51 w 23"/>
                  <a:gd name="T37" fmla="*/ 293 h 114"/>
                  <a:gd name="T38" fmla="*/ 51 w 23"/>
                  <a:gd name="T39" fmla="*/ 268 h 114"/>
                  <a:gd name="T40" fmla="*/ 51 w 23"/>
                  <a:gd name="T41" fmla="*/ 239 h 114"/>
                  <a:gd name="T42" fmla="*/ 58 w 23"/>
                  <a:gd name="T43" fmla="*/ 216 h 114"/>
                  <a:gd name="T44" fmla="*/ 60 w 23"/>
                  <a:gd name="T45" fmla="*/ 182 h 114"/>
                  <a:gd name="T46" fmla="*/ 60 w 23"/>
                  <a:gd name="T47" fmla="*/ 156 h 114"/>
                  <a:gd name="T48" fmla="*/ 60 w 23"/>
                  <a:gd name="T49" fmla="*/ 124 h 114"/>
                  <a:gd name="T50" fmla="*/ 66 w 23"/>
                  <a:gd name="T51" fmla="*/ 99 h 114"/>
                  <a:gd name="T52" fmla="*/ 66 w 23"/>
                  <a:gd name="T53" fmla="*/ 76 h 114"/>
                  <a:gd name="T54" fmla="*/ 66 w 23"/>
                  <a:gd name="T55" fmla="*/ 52 h 114"/>
                  <a:gd name="T56" fmla="*/ 66 w 23"/>
                  <a:gd name="T57" fmla="*/ 29 h 114"/>
                  <a:gd name="T58" fmla="*/ 66 w 23"/>
                  <a:gd name="T59" fmla="*/ 3 h 114"/>
                  <a:gd name="T60" fmla="*/ 47 w 23"/>
                  <a:gd name="T61" fmla="*/ 0 h 114"/>
                  <a:gd name="T62" fmla="*/ 20 w 23"/>
                  <a:gd name="T63" fmla="*/ 15 h 114"/>
                  <a:gd name="T64" fmla="*/ 16 w 23"/>
                  <a:gd name="T65" fmla="*/ 1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114"/>
                  <a:gd name="T101" fmla="*/ 23 w 23"/>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114">
                    <a:moveTo>
                      <a:pt x="5" y="5"/>
                    </a:moveTo>
                    <a:lnTo>
                      <a:pt x="4" y="7"/>
                    </a:lnTo>
                    <a:lnTo>
                      <a:pt x="4" y="9"/>
                    </a:lnTo>
                    <a:lnTo>
                      <a:pt x="4" y="11"/>
                    </a:lnTo>
                    <a:lnTo>
                      <a:pt x="4" y="15"/>
                    </a:lnTo>
                    <a:lnTo>
                      <a:pt x="4" y="18"/>
                    </a:lnTo>
                    <a:lnTo>
                      <a:pt x="4" y="22"/>
                    </a:lnTo>
                    <a:lnTo>
                      <a:pt x="2" y="24"/>
                    </a:lnTo>
                    <a:lnTo>
                      <a:pt x="2" y="28"/>
                    </a:lnTo>
                    <a:lnTo>
                      <a:pt x="2" y="32"/>
                    </a:lnTo>
                    <a:lnTo>
                      <a:pt x="2" y="36"/>
                    </a:lnTo>
                    <a:lnTo>
                      <a:pt x="1" y="42"/>
                    </a:lnTo>
                    <a:lnTo>
                      <a:pt x="1" y="46"/>
                    </a:lnTo>
                    <a:lnTo>
                      <a:pt x="1" y="51"/>
                    </a:lnTo>
                    <a:lnTo>
                      <a:pt x="1" y="56"/>
                    </a:lnTo>
                    <a:lnTo>
                      <a:pt x="1" y="60"/>
                    </a:lnTo>
                    <a:lnTo>
                      <a:pt x="1" y="64"/>
                    </a:lnTo>
                    <a:lnTo>
                      <a:pt x="1" y="70"/>
                    </a:lnTo>
                    <a:lnTo>
                      <a:pt x="1" y="74"/>
                    </a:lnTo>
                    <a:lnTo>
                      <a:pt x="0" y="78"/>
                    </a:lnTo>
                    <a:lnTo>
                      <a:pt x="0" y="83"/>
                    </a:lnTo>
                    <a:lnTo>
                      <a:pt x="0" y="87"/>
                    </a:lnTo>
                    <a:lnTo>
                      <a:pt x="0" y="91"/>
                    </a:lnTo>
                    <a:lnTo>
                      <a:pt x="0" y="94"/>
                    </a:lnTo>
                    <a:lnTo>
                      <a:pt x="0" y="98"/>
                    </a:lnTo>
                    <a:lnTo>
                      <a:pt x="0" y="101"/>
                    </a:lnTo>
                    <a:lnTo>
                      <a:pt x="0" y="103"/>
                    </a:lnTo>
                    <a:lnTo>
                      <a:pt x="0" y="107"/>
                    </a:lnTo>
                    <a:lnTo>
                      <a:pt x="1" y="110"/>
                    </a:lnTo>
                    <a:lnTo>
                      <a:pt x="4" y="114"/>
                    </a:lnTo>
                    <a:lnTo>
                      <a:pt x="8" y="114"/>
                    </a:lnTo>
                    <a:lnTo>
                      <a:pt x="12" y="114"/>
                    </a:lnTo>
                    <a:lnTo>
                      <a:pt x="15" y="110"/>
                    </a:lnTo>
                    <a:lnTo>
                      <a:pt x="15" y="109"/>
                    </a:lnTo>
                    <a:lnTo>
                      <a:pt x="16" y="105"/>
                    </a:lnTo>
                    <a:lnTo>
                      <a:pt x="16" y="99"/>
                    </a:lnTo>
                    <a:lnTo>
                      <a:pt x="17" y="94"/>
                    </a:lnTo>
                    <a:lnTo>
                      <a:pt x="17" y="90"/>
                    </a:lnTo>
                    <a:lnTo>
                      <a:pt x="17" y="86"/>
                    </a:lnTo>
                    <a:lnTo>
                      <a:pt x="17" y="82"/>
                    </a:lnTo>
                    <a:lnTo>
                      <a:pt x="17" y="78"/>
                    </a:lnTo>
                    <a:lnTo>
                      <a:pt x="17" y="74"/>
                    </a:lnTo>
                    <a:lnTo>
                      <a:pt x="19" y="70"/>
                    </a:lnTo>
                    <a:lnTo>
                      <a:pt x="19" y="66"/>
                    </a:lnTo>
                    <a:lnTo>
                      <a:pt x="20" y="62"/>
                    </a:lnTo>
                    <a:lnTo>
                      <a:pt x="20" y="56"/>
                    </a:lnTo>
                    <a:lnTo>
                      <a:pt x="20" y="52"/>
                    </a:lnTo>
                    <a:lnTo>
                      <a:pt x="20" y="47"/>
                    </a:lnTo>
                    <a:lnTo>
                      <a:pt x="20" y="43"/>
                    </a:lnTo>
                    <a:lnTo>
                      <a:pt x="20" y="39"/>
                    </a:lnTo>
                    <a:lnTo>
                      <a:pt x="21" y="35"/>
                    </a:lnTo>
                    <a:lnTo>
                      <a:pt x="21" y="31"/>
                    </a:lnTo>
                    <a:lnTo>
                      <a:pt x="21" y="27"/>
                    </a:lnTo>
                    <a:lnTo>
                      <a:pt x="21" y="24"/>
                    </a:lnTo>
                    <a:lnTo>
                      <a:pt x="21" y="20"/>
                    </a:lnTo>
                    <a:lnTo>
                      <a:pt x="21" y="16"/>
                    </a:lnTo>
                    <a:lnTo>
                      <a:pt x="21" y="15"/>
                    </a:lnTo>
                    <a:lnTo>
                      <a:pt x="21" y="9"/>
                    </a:lnTo>
                    <a:lnTo>
                      <a:pt x="23" y="7"/>
                    </a:lnTo>
                    <a:lnTo>
                      <a:pt x="21" y="3"/>
                    </a:lnTo>
                    <a:lnTo>
                      <a:pt x="19" y="0"/>
                    </a:lnTo>
                    <a:lnTo>
                      <a:pt x="16" y="0"/>
                    </a:lnTo>
                    <a:lnTo>
                      <a:pt x="13" y="1"/>
                    </a:lnTo>
                    <a:lnTo>
                      <a:pt x="7" y="4"/>
                    </a:lnTo>
                    <a:lnTo>
                      <a:pt x="5"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66" name="Freeform 115">
                <a:extLst>
                  <a:ext uri="{FF2B5EF4-FFF2-40B4-BE49-F238E27FC236}">
                    <a16:creationId xmlns:a16="http://schemas.microsoft.com/office/drawing/2014/main" id="{C2FC3C89-45C6-43B2-B7DC-9A901941984D}"/>
                  </a:ext>
                </a:extLst>
              </p:cNvPr>
              <p:cNvSpPr>
                <a:spLocks/>
              </p:cNvSpPr>
              <p:nvPr/>
            </p:nvSpPr>
            <p:spPr bwMode="auto">
              <a:xfrm>
                <a:off x="4022" y="1404"/>
                <a:ext cx="47" cy="45"/>
              </a:xfrm>
              <a:custGeom>
                <a:avLst/>
                <a:gdLst>
                  <a:gd name="T0" fmla="*/ 76 w 38"/>
                  <a:gd name="T1" fmla="*/ 0 h 46"/>
                  <a:gd name="T2" fmla="*/ 65 w 38"/>
                  <a:gd name="T3" fmla="*/ 1 h 46"/>
                  <a:gd name="T4" fmla="*/ 46 w 38"/>
                  <a:gd name="T5" fmla="*/ 21 h 46"/>
                  <a:gd name="T6" fmla="*/ 40 w 38"/>
                  <a:gd name="T7" fmla="*/ 32 h 46"/>
                  <a:gd name="T8" fmla="*/ 34 w 38"/>
                  <a:gd name="T9" fmla="*/ 47 h 46"/>
                  <a:gd name="T10" fmla="*/ 25 w 38"/>
                  <a:gd name="T11" fmla="*/ 62 h 46"/>
                  <a:gd name="T12" fmla="*/ 19 w 38"/>
                  <a:gd name="T13" fmla="*/ 78 h 46"/>
                  <a:gd name="T14" fmla="*/ 15 w 38"/>
                  <a:gd name="T15" fmla="*/ 90 h 46"/>
                  <a:gd name="T16" fmla="*/ 4 w 38"/>
                  <a:gd name="T17" fmla="*/ 104 h 46"/>
                  <a:gd name="T18" fmla="*/ 2 w 38"/>
                  <a:gd name="T19" fmla="*/ 120 h 46"/>
                  <a:gd name="T20" fmla="*/ 2 w 38"/>
                  <a:gd name="T21" fmla="*/ 138 h 46"/>
                  <a:gd name="T22" fmla="*/ 0 w 38"/>
                  <a:gd name="T23" fmla="*/ 159 h 46"/>
                  <a:gd name="T24" fmla="*/ 3 w 38"/>
                  <a:gd name="T25" fmla="*/ 164 h 46"/>
                  <a:gd name="T26" fmla="*/ 17 w 38"/>
                  <a:gd name="T27" fmla="*/ 162 h 46"/>
                  <a:gd name="T28" fmla="*/ 34 w 38"/>
                  <a:gd name="T29" fmla="*/ 143 h 46"/>
                  <a:gd name="T30" fmla="*/ 40 w 38"/>
                  <a:gd name="T31" fmla="*/ 138 h 46"/>
                  <a:gd name="T32" fmla="*/ 46 w 38"/>
                  <a:gd name="T33" fmla="*/ 122 h 46"/>
                  <a:gd name="T34" fmla="*/ 54 w 38"/>
                  <a:gd name="T35" fmla="*/ 119 h 46"/>
                  <a:gd name="T36" fmla="*/ 65 w 38"/>
                  <a:gd name="T37" fmla="*/ 103 h 46"/>
                  <a:gd name="T38" fmla="*/ 72 w 38"/>
                  <a:gd name="T39" fmla="*/ 89 h 46"/>
                  <a:gd name="T40" fmla="*/ 76 w 38"/>
                  <a:gd name="T41" fmla="*/ 71 h 46"/>
                  <a:gd name="T42" fmla="*/ 81 w 38"/>
                  <a:gd name="T43" fmla="*/ 58 h 46"/>
                  <a:gd name="T44" fmla="*/ 88 w 38"/>
                  <a:gd name="T45" fmla="*/ 47 h 46"/>
                  <a:gd name="T46" fmla="*/ 91 w 38"/>
                  <a:gd name="T47" fmla="*/ 32 h 46"/>
                  <a:gd name="T48" fmla="*/ 93 w 38"/>
                  <a:gd name="T49" fmla="*/ 28 h 46"/>
                  <a:gd name="T50" fmla="*/ 93 w 38"/>
                  <a:gd name="T51" fmla="*/ 18 h 46"/>
                  <a:gd name="T52" fmla="*/ 93 w 38"/>
                  <a:gd name="T53" fmla="*/ 16 h 46"/>
                  <a:gd name="T54" fmla="*/ 91 w 38"/>
                  <a:gd name="T55" fmla="*/ 1 h 46"/>
                  <a:gd name="T56" fmla="*/ 84 w 38"/>
                  <a:gd name="T57" fmla="*/ 0 h 46"/>
                  <a:gd name="T58" fmla="*/ 76 w 38"/>
                  <a:gd name="T59" fmla="*/ 0 h 46"/>
                  <a:gd name="T60" fmla="*/ 76 w 38"/>
                  <a:gd name="T61" fmla="*/ 0 h 46"/>
                  <a:gd name="T62" fmla="*/ 76 w 38"/>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46"/>
                  <a:gd name="T98" fmla="*/ 38 w 38"/>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46">
                    <a:moveTo>
                      <a:pt x="31" y="0"/>
                    </a:moveTo>
                    <a:lnTo>
                      <a:pt x="26" y="1"/>
                    </a:lnTo>
                    <a:lnTo>
                      <a:pt x="19" y="6"/>
                    </a:lnTo>
                    <a:lnTo>
                      <a:pt x="16" y="9"/>
                    </a:lnTo>
                    <a:lnTo>
                      <a:pt x="14" y="13"/>
                    </a:lnTo>
                    <a:lnTo>
                      <a:pt x="11" y="17"/>
                    </a:lnTo>
                    <a:lnTo>
                      <a:pt x="8" y="22"/>
                    </a:lnTo>
                    <a:lnTo>
                      <a:pt x="6" y="25"/>
                    </a:lnTo>
                    <a:lnTo>
                      <a:pt x="4" y="29"/>
                    </a:lnTo>
                    <a:lnTo>
                      <a:pt x="2" y="33"/>
                    </a:lnTo>
                    <a:lnTo>
                      <a:pt x="2" y="38"/>
                    </a:lnTo>
                    <a:lnTo>
                      <a:pt x="0" y="44"/>
                    </a:lnTo>
                    <a:lnTo>
                      <a:pt x="3" y="46"/>
                    </a:lnTo>
                    <a:lnTo>
                      <a:pt x="7" y="45"/>
                    </a:lnTo>
                    <a:lnTo>
                      <a:pt x="14" y="41"/>
                    </a:lnTo>
                    <a:lnTo>
                      <a:pt x="16" y="38"/>
                    </a:lnTo>
                    <a:lnTo>
                      <a:pt x="19" y="34"/>
                    </a:lnTo>
                    <a:lnTo>
                      <a:pt x="22" y="32"/>
                    </a:lnTo>
                    <a:lnTo>
                      <a:pt x="26" y="28"/>
                    </a:lnTo>
                    <a:lnTo>
                      <a:pt x="29" y="24"/>
                    </a:lnTo>
                    <a:lnTo>
                      <a:pt x="31" y="20"/>
                    </a:lnTo>
                    <a:lnTo>
                      <a:pt x="33" y="16"/>
                    </a:lnTo>
                    <a:lnTo>
                      <a:pt x="35" y="13"/>
                    </a:lnTo>
                    <a:lnTo>
                      <a:pt x="37" y="9"/>
                    </a:lnTo>
                    <a:lnTo>
                      <a:pt x="38" y="8"/>
                    </a:lnTo>
                    <a:lnTo>
                      <a:pt x="38" y="5"/>
                    </a:lnTo>
                    <a:lnTo>
                      <a:pt x="38" y="4"/>
                    </a:lnTo>
                    <a:lnTo>
                      <a:pt x="37" y="1"/>
                    </a:lnTo>
                    <a:lnTo>
                      <a:pt x="34" y="0"/>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grpSp>
        <p:pic>
          <p:nvPicPr>
            <p:cNvPr id="518" name="Picture 67" descr="j0238995">
              <a:extLst>
                <a:ext uri="{FF2B5EF4-FFF2-40B4-BE49-F238E27FC236}">
                  <a16:creationId xmlns:a16="http://schemas.microsoft.com/office/drawing/2014/main" id="{1F329C71-0037-4FE0-B1E1-E4F385EE1E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275" y="4668831"/>
              <a:ext cx="434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9" name="Group 116">
              <a:extLst>
                <a:ext uri="{FF2B5EF4-FFF2-40B4-BE49-F238E27FC236}">
                  <a16:creationId xmlns:a16="http://schemas.microsoft.com/office/drawing/2014/main" id="{33730E42-6681-41CF-90F4-CB3833FD2D47}"/>
                </a:ext>
              </a:extLst>
            </p:cNvPr>
            <p:cNvGrpSpPr>
              <a:grpSpLocks/>
            </p:cNvGrpSpPr>
            <p:nvPr/>
          </p:nvGrpSpPr>
          <p:grpSpPr bwMode="auto">
            <a:xfrm>
              <a:off x="1619232" y="4784735"/>
              <a:ext cx="207962" cy="112714"/>
              <a:chOff x="5193" y="220"/>
              <a:chExt cx="301" cy="219"/>
            </a:xfrm>
          </p:grpSpPr>
          <p:sp>
            <p:nvSpPr>
              <p:cNvPr id="520" name="AutoShape 117">
                <a:extLst>
                  <a:ext uri="{FF2B5EF4-FFF2-40B4-BE49-F238E27FC236}">
                    <a16:creationId xmlns:a16="http://schemas.microsoft.com/office/drawing/2014/main" id="{56315C6C-1F88-4F01-99EA-298F155BF7CE}"/>
                  </a:ext>
                </a:extLst>
              </p:cNvPr>
              <p:cNvSpPr>
                <a:spLocks noChangeArrowheads="1"/>
              </p:cNvSpPr>
              <p:nvPr/>
            </p:nvSpPr>
            <p:spPr bwMode="auto">
              <a:xfrm>
                <a:off x="5193" y="247"/>
                <a:ext cx="199" cy="164"/>
              </a:xfrm>
              <a:prstGeom prst="triangle">
                <a:avLst>
                  <a:gd name="adj" fmla="val 50000"/>
                </a:avLst>
              </a:prstGeom>
              <a:solidFill>
                <a:srgbClr val="0099CC"/>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521" name="AutoShape 118">
                <a:extLst>
                  <a:ext uri="{FF2B5EF4-FFF2-40B4-BE49-F238E27FC236}">
                    <a16:creationId xmlns:a16="http://schemas.microsoft.com/office/drawing/2014/main" id="{75F86E77-522A-4529-BDAE-A8556A54A734}"/>
                  </a:ext>
                </a:extLst>
              </p:cNvPr>
              <p:cNvSpPr>
                <a:spLocks noChangeArrowheads="1"/>
              </p:cNvSpPr>
              <p:nvPr/>
            </p:nvSpPr>
            <p:spPr bwMode="auto">
              <a:xfrm>
                <a:off x="5295" y="220"/>
                <a:ext cx="199"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522" name="AutoShape 119">
                <a:extLst>
                  <a:ext uri="{FF2B5EF4-FFF2-40B4-BE49-F238E27FC236}">
                    <a16:creationId xmlns:a16="http://schemas.microsoft.com/office/drawing/2014/main" id="{899C7474-B833-4DDC-9E66-BADCC288B6F9}"/>
                  </a:ext>
                </a:extLst>
              </p:cNvPr>
              <p:cNvSpPr>
                <a:spLocks noChangeArrowheads="1"/>
              </p:cNvSpPr>
              <p:nvPr/>
            </p:nvSpPr>
            <p:spPr bwMode="auto">
              <a:xfrm>
                <a:off x="5254" y="275"/>
                <a:ext cx="201"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grpSp>
      </p:grpSp>
      <p:grpSp>
        <p:nvGrpSpPr>
          <p:cNvPr id="567" name="270 Grupo">
            <a:extLst>
              <a:ext uri="{FF2B5EF4-FFF2-40B4-BE49-F238E27FC236}">
                <a16:creationId xmlns:a16="http://schemas.microsoft.com/office/drawing/2014/main" id="{A4014459-EC56-4227-B920-87063FAAB66B}"/>
              </a:ext>
            </a:extLst>
          </p:cNvPr>
          <p:cNvGrpSpPr>
            <a:grpSpLocks noChangeAspect="1"/>
          </p:cNvGrpSpPr>
          <p:nvPr/>
        </p:nvGrpSpPr>
        <p:grpSpPr bwMode="auto">
          <a:xfrm>
            <a:off x="7459663" y="4472402"/>
            <a:ext cx="540000" cy="241150"/>
            <a:chOff x="1184275" y="4641860"/>
            <a:chExt cx="642919" cy="287321"/>
          </a:xfrm>
        </p:grpSpPr>
        <p:grpSp>
          <p:nvGrpSpPr>
            <p:cNvPr id="568" name="Group 71">
              <a:extLst>
                <a:ext uri="{FF2B5EF4-FFF2-40B4-BE49-F238E27FC236}">
                  <a16:creationId xmlns:a16="http://schemas.microsoft.com/office/drawing/2014/main" id="{3C8310D9-C836-48B2-B92F-BF57DB743AC5}"/>
                </a:ext>
              </a:extLst>
            </p:cNvPr>
            <p:cNvGrpSpPr>
              <a:grpSpLocks/>
            </p:cNvGrpSpPr>
            <p:nvPr/>
          </p:nvGrpSpPr>
          <p:grpSpPr bwMode="auto">
            <a:xfrm>
              <a:off x="1547811" y="4641860"/>
              <a:ext cx="192086" cy="239713"/>
              <a:chOff x="2788" y="709"/>
              <a:chExt cx="1286" cy="1027"/>
            </a:xfrm>
          </p:grpSpPr>
          <p:sp>
            <p:nvSpPr>
              <p:cNvPr id="574" name="Rectangle 72">
                <a:extLst>
                  <a:ext uri="{FF2B5EF4-FFF2-40B4-BE49-F238E27FC236}">
                    <a16:creationId xmlns:a16="http://schemas.microsoft.com/office/drawing/2014/main" id="{83640956-A289-4F6D-9DED-FA054CE08D01}"/>
                  </a:ext>
                </a:extLst>
              </p:cNvPr>
              <p:cNvSpPr>
                <a:spLocks noChangeArrowheads="1"/>
              </p:cNvSpPr>
              <p:nvPr/>
            </p:nvSpPr>
            <p:spPr bwMode="auto">
              <a:xfrm>
                <a:off x="3055" y="883"/>
                <a:ext cx="1002" cy="778"/>
              </a:xfrm>
              <a:prstGeom prst="rect">
                <a:avLst/>
              </a:prstGeom>
              <a:solidFill>
                <a:schemeClr val="bg1"/>
              </a:solidFill>
              <a:ln w="9525">
                <a:no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575" name="Freeform 73">
                <a:extLst>
                  <a:ext uri="{FF2B5EF4-FFF2-40B4-BE49-F238E27FC236}">
                    <a16:creationId xmlns:a16="http://schemas.microsoft.com/office/drawing/2014/main" id="{0D332334-B089-41DA-B3FC-C49839D697E5}"/>
                  </a:ext>
                </a:extLst>
              </p:cNvPr>
              <p:cNvSpPr>
                <a:spLocks/>
              </p:cNvSpPr>
              <p:nvPr/>
            </p:nvSpPr>
            <p:spPr bwMode="auto">
              <a:xfrm>
                <a:off x="3420" y="883"/>
                <a:ext cx="177" cy="121"/>
              </a:xfrm>
              <a:custGeom>
                <a:avLst/>
                <a:gdLst>
                  <a:gd name="T0" fmla="*/ 0 w 157"/>
                  <a:gd name="T1" fmla="*/ 123 h 104"/>
                  <a:gd name="T2" fmla="*/ 168 w 157"/>
                  <a:gd name="T3" fmla="*/ 323 h 104"/>
                  <a:gd name="T4" fmla="*/ 461 w 157"/>
                  <a:gd name="T5" fmla="*/ 2 h 104"/>
                  <a:gd name="T6" fmla="*/ 458 w 157"/>
                  <a:gd name="T7" fmla="*/ 0 h 104"/>
                  <a:gd name="T8" fmla="*/ 441 w 157"/>
                  <a:gd name="T9" fmla="*/ 0 h 104"/>
                  <a:gd name="T10" fmla="*/ 431 w 157"/>
                  <a:gd name="T11" fmla="*/ 0 h 104"/>
                  <a:gd name="T12" fmla="*/ 423 w 157"/>
                  <a:gd name="T13" fmla="*/ 0 h 104"/>
                  <a:gd name="T14" fmla="*/ 406 w 157"/>
                  <a:gd name="T15" fmla="*/ 0 h 104"/>
                  <a:gd name="T16" fmla="*/ 393 w 157"/>
                  <a:gd name="T17" fmla="*/ 0 h 104"/>
                  <a:gd name="T18" fmla="*/ 375 w 157"/>
                  <a:gd name="T19" fmla="*/ 0 h 104"/>
                  <a:gd name="T20" fmla="*/ 368 w 157"/>
                  <a:gd name="T21" fmla="*/ 0 h 104"/>
                  <a:gd name="T22" fmla="*/ 345 w 157"/>
                  <a:gd name="T23" fmla="*/ 0 h 104"/>
                  <a:gd name="T24" fmla="*/ 326 w 157"/>
                  <a:gd name="T25" fmla="*/ 0 h 104"/>
                  <a:gd name="T26" fmla="*/ 319 w 157"/>
                  <a:gd name="T27" fmla="*/ 0 h 104"/>
                  <a:gd name="T28" fmla="*/ 306 w 157"/>
                  <a:gd name="T29" fmla="*/ 0 h 104"/>
                  <a:gd name="T30" fmla="*/ 291 w 157"/>
                  <a:gd name="T31" fmla="*/ 0 h 104"/>
                  <a:gd name="T32" fmla="*/ 286 w 157"/>
                  <a:gd name="T33" fmla="*/ 0 h 104"/>
                  <a:gd name="T34" fmla="*/ 273 w 157"/>
                  <a:gd name="T35" fmla="*/ 0 h 104"/>
                  <a:gd name="T36" fmla="*/ 263 w 157"/>
                  <a:gd name="T37" fmla="*/ 0 h 104"/>
                  <a:gd name="T38" fmla="*/ 256 w 157"/>
                  <a:gd name="T39" fmla="*/ 0 h 104"/>
                  <a:gd name="T40" fmla="*/ 246 w 157"/>
                  <a:gd name="T41" fmla="*/ 0 h 104"/>
                  <a:gd name="T42" fmla="*/ 239 w 157"/>
                  <a:gd name="T43" fmla="*/ 0 h 104"/>
                  <a:gd name="T44" fmla="*/ 227 w 157"/>
                  <a:gd name="T45" fmla="*/ 0 h 104"/>
                  <a:gd name="T46" fmla="*/ 213 w 157"/>
                  <a:gd name="T47" fmla="*/ 0 h 104"/>
                  <a:gd name="T48" fmla="*/ 205 w 157"/>
                  <a:gd name="T49" fmla="*/ 0 h 104"/>
                  <a:gd name="T50" fmla="*/ 193 w 157"/>
                  <a:gd name="T51" fmla="*/ 0 h 104"/>
                  <a:gd name="T52" fmla="*/ 182 w 157"/>
                  <a:gd name="T53" fmla="*/ 0 h 104"/>
                  <a:gd name="T54" fmla="*/ 177 w 157"/>
                  <a:gd name="T55" fmla="*/ 0 h 104"/>
                  <a:gd name="T56" fmla="*/ 167 w 157"/>
                  <a:gd name="T57" fmla="*/ 0 h 104"/>
                  <a:gd name="T58" fmla="*/ 145 w 157"/>
                  <a:gd name="T59" fmla="*/ 0 h 104"/>
                  <a:gd name="T60" fmla="*/ 126 w 157"/>
                  <a:gd name="T61" fmla="*/ 0 h 104"/>
                  <a:gd name="T62" fmla="*/ 112 w 157"/>
                  <a:gd name="T63" fmla="*/ 0 h 104"/>
                  <a:gd name="T64" fmla="*/ 97 w 157"/>
                  <a:gd name="T65" fmla="*/ 0 h 104"/>
                  <a:gd name="T66" fmla="*/ 77 w 157"/>
                  <a:gd name="T67" fmla="*/ 0 h 104"/>
                  <a:gd name="T68" fmla="*/ 67 w 157"/>
                  <a:gd name="T69" fmla="*/ 0 h 104"/>
                  <a:gd name="T70" fmla="*/ 53 w 157"/>
                  <a:gd name="T71" fmla="*/ 0 h 104"/>
                  <a:gd name="T72" fmla="*/ 42 w 157"/>
                  <a:gd name="T73" fmla="*/ 0 h 104"/>
                  <a:gd name="T74" fmla="*/ 33 w 157"/>
                  <a:gd name="T75" fmla="*/ 0 h 104"/>
                  <a:gd name="T76" fmla="*/ 23 w 157"/>
                  <a:gd name="T77" fmla="*/ 0 h 104"/>
                  <a:gd name="T78" fmla="*/ 18 w 157"/>
                  <a:gd name="T79" fmla="*/ 0 h 104"/>
                  <a:gd name="T80" fmla="*/ 18 w 157"/>
                  <a:gd name="T81" fmla="*/ 2 h 104"/>
                  <a:gd name="T82" fmla="*/ 14 w 157"/>
                  <a:gd name="T83" fmla="*/ 3 h 104"/>
                  <a:gd name="T84" fmla="*/ 3 w 157"/>
                  <a:gd name="T85" fmla="*/ 20 h 104"/>
                  <a:gd name="T86" fmla="*/ 2 w 157"/>
                  <a:gd name="T87" fmla="*/ 30 h 104"/>
                  <a:gd name="T88" fmla="*/ 2 w 157"/>
                  <a:gd name="T89" fmla="*/ 42 h 104"/>
                  <a:gd name="T90" fmla="*/ 2 w 157"/>
                  <a:gd name="T91" fmla="*/ 53 h 104"/>
                  <a:gd name="T92" fmla="*/ 2 w 157"/>
                  <a:gd name="T93" fmla="*/ 66 h 104"/>
                  <a:gd name="T94" fmla="*/ 0 w 157"/>
                  <a:gd name="T95" fmla="*/ 74 h 104"/>
                  <a:gd name="T96" fmla="*/ 0 w 157"/>
                  <a:gd name="T97" fmla="*/ 85 h 104"/>
                  <a:gd name="T98" fmla="*/ 0 w 157"/>
                  <a:gd name="T99" fmla="*/ 95 h 104"/>
                  <a:gd name="T100" fmla="*/ 0 w 157"/>
                  <a:gd name="T101" fmla="*/ 108 h 104"/>
                  <a:gd name="T102" fmla="*/ 0 w 157"/>
                  <a:gd name="T103" fmla="*/ 121 h 104"/>
                  <a:gd name="T104" fmla="*/ 0 w 157"/>
                  <a:gd name="T105" fmla="*/ 123 h 104"/>
                  <a:gd name="T106" fmla="*/ 0 w 157"/>
                  <a:gd name="T107" fmla="*/ 123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7"/>
                  <a:gd name="T163" fmla="*/ 0 h 104"/>
                  <a:gd name="T164" fmla="*/ 157 w 157"/>
                  <a:gd name="T165" fmla="*/ 104 h 1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7" h="104">
                    <a:moveTo>
                      <a:pt x="0" y="39"/>
                    </a:moveTo>
                    <a:lnTo>
                      <a:pt x="58" y="104"/>
                    </a:lnTo>
                    <a:lnTo>
                      <a:pt x="157" y="2"/>
                    </a:lnTo>
                    <a:lnTo>
                      <a:pt x="156" y="0"/>
                    </a:lnTo>
                    <a:lnTo>
                      <a:pt x="150" y="0"/>
                    </a:lnTo>
                    <a:lnTo>
                      <a:pt x="146" y="0"/>
                    </a:lnTo>
                    <a:lnTo>
                      <a:pt x="144" y="0"/>
                    </a:lnTo>
                    <a:lnTo>
                      <a:pt x="138" y="0"/>
                    </a:lnTo>
                    <a:lnTo>
                      <a:pt x="134" y="0"/>
                    </a:lnTo>
                    <a:lnTo>
                      <a:pt x="128" y="0"/>
                    </a:lnTo>
                    <a:lnTo>
                      <a:pt x="124" y="0"/>
                    </a:lnTo>
                    <a:lnTo>
                      <a:pt x="117" y="0"/>
                    </a:lnTo>
                    <a:lnTo>
                      <a:pt x="110" y="0"/>
                    </a:lnTo>
                    <a:lnTo>
                      <a:pt x="108" y="0"/>
                    </a:lnTo>
                    <a:lnTo>
                      <a:pt x="104" y="0"/>
                    </a:lnTo>
                    <a:lnTo>
                      <a:pt x="99" y="0"/>
                    </a:lnTo>
                    <a:lnTo>
                      <a:pt x="97" y="0"/>
                    </a:lnTo>
                    <a:lnTo>
                      <a:pt x="93" y="0"/>
                    </a:lnTo>
                    <a:lnTo>
                      <a:pt x="90" y="0"/>
                    </a:lnTo>
                    <a:lnTo>
                      <a:pt x="87" y="0"/>
                    </a:lnTo>
                    <a:lnTo>
                      <a:pt x="83" y="0"/>
                    </a:lnTo>
                    <a:lnTo>
                      <a:pt x="81" y="0"/>
                    </a:lnTo>
                    <a:lnTo>
                      <a:pt x="77" y="0"/>
                    </a:lnTo>
                    <a:lnTo>
                      <a:pt x="73" y="0"/>
                    </a:lnTo>
                    <a:lnTo>
                      <a:pt x="70" y="0"/>
                    </a:lnTo>
                    <a:lnTo>
                      <a:pt x="66" y="0"/>
                    </a:lnTo>
                    <a:lnTo>
                      <a:pt x="62" y="0"/>
                    </a:lnTo>
                    <a:lnTo>
                      <a:pt x="59" y="0"/>
                    </a:lnTo>
                    <a:lnTo>
                      <a:pt x="57" y="0"/>
                    </a:lnTo>
                    <a:lnTo>
                      <a:pt x="50" y="0"/>
                    </a:lnTo>
                    <a:lnTo>
                      <a:pt x="43" y="0"/>
                    </a:lnTo>
                    <a:lnTo>
                      <a:pt x="38" y="0"/>
                    </a:lnTo>
                    <a:lnTo>
                      <a:pt x="32" y="0"/>
                    </a:lnTo>
                    <a:lnTo>
                      <a:pt x="26" y="0"/>
                    </a:lnTo>
                    <a:lnTo>
                      <a:pt x="22" y="0"/>
                    </a:lnTo>
                    <a:lnTo>
                      <a:pt x="18" y="0"/>
                    </a:lnTo>
                    <a:lnTo>
                      <a:pt x="14" y="0"/>
                    </a:lnTo>
                    <a:lnTo>
                      <a:pt x="11" y="0"/>
                    </a:lnTo>
                    <a:lnTo>
                      <a:pt x="8" y="0"/>
                    </a:lnTo>
                    <a:lnTo>
                      <a:pt x="6" y="0"/>
                    </a:lnTo>
                    <a:lnTo>
                      <a:pt x="6" y="2"/>
                    </a:lnTo>
                    <a:lnTo>
                      <a:pt x="4" y="3"/>
                    </a:lnTo>
                    <a:lnTo>
                      <a:pt x="3" y="7"/>
                    </a:lnTo>
                    <a:lnTo>
                      <a:pt x="2" y="10"/>
                    </a:lnTo>
                    <a:lnTo>
                      <a:pt x="2" y="14"/>
                    </a:lnTo>
                    <a:lnTo>
                      <a:pt x="2" y="17"/>
                    </a:lnTo>
                    <a:lnTo>
                      <a:pt x="2" y="21"/>
                    </a:lnTo>
                    <a:lnTo>
                      <a:pt x="0" y="23"/>
                    </a:lnTo>
                    <a:lnTo>
                      <a:pt x="0" y="27"/>
                    </a:lnTo>
                    <a:lnTo>
                      <a:pt x="0" y="30"/>
                    </a:lnTo>
                    <a:lnTo>
                      <a:pt x="0" y="34"/>
                    </a:lnTo>
                    <a:lnTo>
                      <a:pt x="0" y="38"/>
                    </a:lnTo>
                    <a:lnTo>
                      <a:pt x="0" y="39"/>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76" name="Freeform 74">
                <a:extLst>
                  <a:ext uri="{FF2B5EF4-FFF2-40B4-BE49-F238E27FC236}">
                    <a16:creationId xmlns:a16="http://schemas.microsoft.com/office/drawing/2014/main" id="{9C1E8DAE-56AC-4760-8A57-DC6B7DBD389F}"/>
                  </a:ext>
                </a:extLst>
              </p:cNvPr>
              <p:cNvSpPr>
                <a:spLocks/>
              </p:cNvSpPr>
              <p:nvPr/>
            </p:nvSpPr>
            <p:spPr bwMode="auto">
              <a:xfrm>
                <a:off x="3102" y="920"/>
                <a:ext cx="83" cy="121"/>
              </a:xfrm>
              <a:custGeom>
                <a:avLst/>
                <a:gdLst>
                  <a:gd name="T0" fmla="*/ 24 w 72"/>
                  <a:gd name="T1" fmla="*/ 16 h 111"/>
                  <a:gd name="T2" fmla="*/ 0 w 72"/>
                  <a:gd name="T3" fmla="*/ 324 h 111"/>
                  <a:gd name="T4" fmla="*/ 206 w 72"/>
                  <a:gd name="T5" fmla="*/ 0 h 111"/>
                  <a:gd name="T6" fmla="*/ 24 w 72"/>
                  <a:gd name="T7" fmla="*/ 16 h 111"/>
                  <a:gd name="T8" fmla="*/ 24 w 72"/>
                  <a:gd name="T9" fmla="*/ 16 h 111"/>
                  <a:gd name="T10" fmla="*/ 0 60000 65536"/>
                  <a:gd name="T11" fmla="*/ 0 60000 65536"/>
                  <a:gd name="T12" fmla="*/ 0 60000 65536"/>
                  <a:gd name="T13" fmla="*/ 0 60000 65536"/>
                  <a:gd name="T14" fmla="*/ 0 60000 65536"/>
                  <a:gd name="T15" fmla="*/ 0 w 72"/>
                  <a:gd name="T16" fmla="*/ 0 h 111"/>
                  <a:gd name="T17" fmla="*/ 72 w 72"/>
                  <a:gd name="T18" fmla="*/ 111 h 111"/>
                </a:gdLst>
                <a:ahLst/>
                <a:cxnLst>
                  <a:cxn ang="T10">
                    <a:pos x="T0" y="T1"/>
                  </a:cxn>
                  <a:cxn ang="T11">
                    <a:pos x="T2" y="T3"/>
                  </a:cxn>
                  <a:cxn ang="T12">
                    <a:pos x="T4" y="T5"/>
                  </a:cxn>
                  <a:cxn ang="T13">
                    <a:pos x="T6" y="T7"/>
                  </a:cxn>
                  <a:cxn ang="T14">
                    <a:pos x="T8" y="T9"/>
                  </a:cxn>
                </a:cxnLst>
                <a:rect l="T15" t="T16" r="T17" b="T18"/>
                <a:pathLst>
                  <a:path w="72" h="111">
                    <a:moveTo>
                      <a:pt x="9" y="5"/>
                    </a:moveTo>
                    <a:lnTo>
                      <a:pt x="0" y="111"/>
                    </a:lnTo>
                    <a:lnTo>
                      <a:pt x="72" y="0"/>
                    </a:lnTo>
                    <a:lnTo>
                      <a:pt x="9" y="5"/>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77" name="Freeform 75">
                <a:extLst>
                  <a:ext uri="{FF2B5EF4-FFF2-40B4-BE49-F238E27FC236}">
                    <a16:creationId xmlns:a16="http://schemas.microsoft.com/office/drawing/2014/main" id="{52F5DAB6-E246-4F00-B0DA-1096B2DFC6BF}"/>
                  </a:ext>
                </a:extLst>
              </p:cNvPr>
              <p:cNvSpPr>
                <a:spLocks/>
              </p:cNvSpPr>
              <p:nvPr/>
            </p:nvSpPr>
            <p:spPr bwMode="auto">
              <a:xfrm>
                <a:off x="3479" y="1600"/>
                <a:ext cx="130" cy="76"/>
              </a:xfrm>
              <a:custGeom>
                <a:avLst/>
                <a:gdLst>
                  <a:gd name="T0" fmla="*/ 145 w 110"/>
                  <a:gd name="T1" fmla="*/ 0 h 63"/>
                  <a:gd name="T2" fmla="*/ 0 w 110"/>
                  <a:gd name="T3" fmla="*/ 116 h 63"/>
                  <a:gd name="T4" fmla="*/ 14 w 110"/>
                  <a:gd name="T5" fmla="*/ 183 h 63"/>
                  <a:gd name="T6" fmla="*/ 326 w 110"/>
                  <a:gd name="T7" fmla="*/ 183 h 63"/>
                  <a:gd name="T8" fmla="*/ 313 w 110"/>
                  <a:gd name="T9" fmla="*/ 69 h 63"/>
                  <a:gd name="T10" fmla="*/ 145 w 110"/>
                  <a:gd name="T11" fmla="*/ 0 h 63"/>
                  <a:gd name="T12" fmla="*/ 145 w 110"/>
                  <a:gd name="T13" fmla="*/ 0 h 63"/>
                  <a:gd name="T14" fmla="*/ 0 60000 65536"/>
                  <a:gd name="T15" fmla="*/ 0 60000 65536"/>
                  <a:gd name="T16" fmla="*/ 0 60000 65536"/>
                  <a:gd name="T17" fmla="*/ 0 60000 65536"/>
                  <a:gd name="T18" fmla="*/ 0 60000 65536"/>
                  <a:gd name="T19" fmla="*/ 0 60000 65536"/>
                  <a:gd name="T20" fmla="*/ 0 60000 65536"/>
                  <a:gd name="T21" fmla="*/ 0 w 110"/>
                  <a:gd name="T22" fmla="*/ 0 h 63"/>
                  <a:gd name="T23" fmla="*/ 110 w 11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63">
                    <a:moveTo>
                      <a:pt x="50" y="0"/>
                    </a:moveTo>
                    <a:lnTo>
                      <a:pt x="0" y="40"/>
                    </a:lnTo>
                    <a:lnTo>
                      <a:pt x="4" y="63"/>
                    </a:lnTo>
                    <a:lnTo>
                      <a:pt x="110" y="63"/>
                    </a:lnTo>
                    <a:lnTo>
                      <a:pt x="107" y="24"/>
                    </a:lnTo>
                    <a:lnTo>
                      <a:pt x="5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78" name="Freeform 76">
                <a:extLst>
                  <a:ext uri="{FF2B5EF4-FFF2-40B4-BE49-F238E27FC236}">
                    <a16:creationId xmlns:a16="http://schemas.microsoft.com/office/drawing/2014/main" id="{0D572DE4-E654-47C0-B5BD-EA40A5A14BCB}"/>
                  </a:ext>
                </a:extLst>
              </p:cNvPr>
              <p:cNvSpPr>
                <a:spLocks/>
              </p:cNvSpPr>
              <p:nvPr/>
            </p:nvSpPr>
            <p:spPr bwMode="auto">
              <a:xfrm>
                <a:off x="3114" y="1593"/>
                <a:ext cx="83" cy="83"/>
              </a:xfrm>
              <a:custGeom>
                <a:avLst/>
                <a:gdLst>
                  <a:gd name="T0" fmla="*/ 0 w 82"/>
                  <a:gd name="T1" fmla="*/ 0 h 75"/>
                  <a:gd name="T2" fmla="*/ 0 w 82"/>
                  <a:gd name="T3" fmla="*/ 15 h 75"/>
                  <a:gd name="T4" fmla="*/ 0 w 82"/>
                  <a:gd name="T5" fmla="*/ 38 h 75"/>
                  <a:gd name="T6" fmla="*/ 0 w 82"/>
                  <a:gd name="T7" fmla="*/ 69 h 75"/>
                  <a:gd name="T8" fmla="*/ 0 w 82"/>
                  <a:gd name="T9" fmla="*/ 103 h 75"/>
                  <a:gd name="T10" fmla="*/ 0 w 82"/>
                  <a:gd name="T11" fmla="*/ 132 h 75"/>
                  <a:gd name="T12" fmla="*/ 1 w 82"/>
                  <a:gd name="T13" fmla="*/ 161 h 75"/>
                  <a:gd name="T14" fmla="*/ 16 w 82"/>
                  <a:gd name="T15" fmla="*/ 186 h 75"/>
                  <a:gd name="T16" fmla="*/ 26 w 82"/>
                  <a:gd name="T17" fmla="*/ 200 h 75"/>
                  <a:gd name="T18" fmla="*/ 48 w 82"/>
                  <a:gd name="T19" fmla="*/ 202 h 75"/>
                  <a:gd name="T20" fmla="*/ 87 w 82"/>
                  <a:gd name="T21" fmla="*/ 208 h 75"/>
                  <a:gd name="T22" fmla="*/ 112 w 82"/>
                  <a:gd name="T23" fmla="*/ 208 h 75"/>
                  <a:gd name="T24" fmla="*/ 138 w 82"/>
                  <a:gd name="T25" fmla="*/ 208 h 75"/>
                  <a:gd name="T26" fmla="*/ 164 w 82"/>
                  <a:gd name="T27" fmla="*/ 208 h 75"/>
                  <a:gd name="T28" fmla="*/ 205 w 82"/>
                  <a:gd name="T29" fmla="*/ 202 h 75"/>
                  <a:gd name="T30" fmla="*/ 232 w 82"/>
                  <a:gd name="T31" fmla="*/ 202 h 75"/>
                  <a:gd name="T32" fmla="*/ 250 w 82"/>
                  <a:gd name="T33" fmla="*/ 202 h 75"/>
                  <a:gd name="T34" fmla="*/ 253 w 82"/>
                  <a:gd name="T35" fmla="*/ 200 h 75"/>
                  <a:gd name="T36" fmla="*/ 253 w 82"/>
                  <a:gd name="T37" fmla="*/ 179 h 75"/>
                  <a:gd name="T38" fmla="*/ 253 w 82"/>
                  <a:gd name="T39" fmla="*/ 146 h 75"/>
                  <a:gd name="T40" fmla="*/ 253 w 82"/>
                  <a:gd name="T41" fmla="*/ 121 h 75"/>
                  <a:gd name="T42" fmla="*/ 239 w 82"/>
                  <a:gd name="T43" fmla="*/ 105 h 75"/>
                  <a:gd name="T44" fmla="*/ 219 w 82"/>
                  <a:gd name="T45" fmla="*/ 92 h 75"/>
                  <a:gd name="T46" fmla="*/ 193 w 82"/>
                  <a:gd name="T47" fmla="*/ 80 h 75"/>
                  <a:gd name="T48" fmla="*/ 170 w 82"/>
                  <a:gd name="T49" fmla="*/ 71 h 75"/>
                  <a:gd name="T50" fmla="*/ 145 w 82"/>
                  <a:gd name="T51" fmla="*/ 62 h 75"/>
                  <a:gd name="T52" fmla="*/ 128 w 82"/>
                  <a:gd name="T53" fmla="*/ 49 h 75"/>
                  <a:gd name="T54" fmla="*/ 109 w 82"/>
                  <a:gd name="T55" fmla="*/ 44 h 75"/>
                  <a:gd name="T56" fmla="*/ 85 w 82"/>
                  <a:gd name="T57" fmla="*/ 38 h 75"/>
                  <a:gd name="T58" fmla="*/ 53 w 82"/>
                  <a:gd name="T59" fmla="*/ 21 h 75"/>
                  <a:gd name="T60" fmla="*/ 20 w 82"/>
                  <a:gd name="T61" fmla="*/ 2 h 75"/>
                  <a:gd name="T62" fmla="*/ 1 w 82"/>
                  <a:gd name="T63" fmla="*/ 0 h 75"/>
                  <a:gd name="T64" fmla="*/ 0 w 82"/>
                  <a:gd name="T65" fmla="*/ 0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75"/>
                  <a:gd name="T101" fmla="*/ 82 w 82"/>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75">
                    <a:moveTo>
                      <a:pt x="0" y="0"/>
                    </a:moveTo>
                    <a:lnTo>
                      <a:pt x="0" y="0"/>
                    </a:lnTo>
                    <a:lnTo>
                      <a:pt x="0" y="2"/>
                    </a:lnTo>
                    <a:lnTo>
                      <a:pt x="0" y="5"/>
                    </a:lnTo>
                    <a:lnTo>
                      <a:pt x="0" y="9"/>
                    </a:lnTo>
                    <a:lnTo>
                      <a:pt x="0" y="13"/>
                    </a:lnTo>
                    <a:lnTo>
                      <a:pt x="0" y="18"/>
                    </a:lnTo>
                    <a:lnTo>
                      <a:pt x="0" y="25"/>
                    </a:lnTo>
                    <a:lnTo>
                      <a:pt x="0" y="32"/>
                    </a:lnTo>
                    <a:lnTo>
                      <a:pt x="0" y="37"/>
                    </a:lnTo>
                    <a:lnTo>
                      <a:pt x="0" y="42"/>
                    </a:lnTo>
                    <a:lnTo>
                      <a:pt x="0" y="48"/>
                    </a:lnTo>
                    <a:lnTo>
                      <a:pt x="1" y="54"/>
                    </a:lnTo>
                    <a:lnTo>
                      <a:pt x="1" y="58"/>
                    </a:lnTo>
                    <a:lnTo>
                      <a:pt x="3" y="64"/>
                    </a:lnTo>
                    <a:lnTo>
                      <a:pt x="5" y="67"/>
                    </a:lnTo>
                    <a:lnTo>
                      <a:pt x="7" y="71"/>
                    </a:lnTo>
                    <a:lnTo>
                      <a:pt x="9" y="72"/>
                    </a:lnTo>
                    <a:lnTo>
                      <a:pt x="12" y="73"/>
                    </a:lnTo>
                    <a:lnTo>
                      <a:pt x="16" y="73"/>
                    </a:lnTo>
                    <a:lnTo>
                      <a:pt x="23" y="75"/>
                    </a:lnTo>
                    <a:lnTo>
                      <a:pt x="28" y="75"/>
                    </a:lnTo>
                    <a:lnTo>
                      <a:pt x="34" y="75"/>
                    </a:lnTo>
                    <a:lnTo>
                      <a:pt x="36" y="75"/>
                    </a:lnTo>
                    <a:lnTo>
                      <a:pt x="40" y="75"/>
                    </a:lnTo>
                    <a:lnTo>
                      <a:pt x="44" y="75"/>
                    </a:lnTo>
                    <a:lnTo>
                      <a:pt x="47" y="75"/>
                    </a:lnTo>
                    <a:lnTo>
                      <a:pt x="54" y="75"/>
                    </a:lnTo>
                    <a:lnTo>
                      <a:pt x="60" y="75"/>
                    </a:lnTo>
                    <a:lnTo>
                      <a:pt x="66" y="73"/>
                    </a:lnTo>
                    <a:lnTo>
                      <a:pt x="71" y="73"/>
                    </a:lnTo>
                    <a:lnTo>
                      <a:pt x="75" y="73"/>
                    </a:lnTo>
                    <a:lnTo>
                      <a:pt x="78" y="73"/>
                    </a:lnTo>
                    <a:lnTo>
                      <a:pt x="80" y="73"/>
                    </a:lnTo>
                    <a:lnTo>
                      <a:pt x="82" y="73"/>
                    </a:lnTo>
                    <a:lnTo>
                      <a:pt x="82" y="72"/>
                    </a:lnTo>
                    <a:lnTo>
                      <a:pt x="82" y="69"/>
                    </a:lnTo>
                    <a:lnTo>
                      <a:pt x="82" y="64"/>
                    </a:lnTo>
                    <a:lnTo>
                      <a:pt x="82" y="60"/>
                    </a:lnTo>
                    <a:lnTo>
                      <a:pt x="82" y="53"/>
                    </a:lnTo>
                    <a:lnTo>
                      <a:pt x="82" y="49"/>
                    </a:lnTo>
                    <a:lnTo>
                      <a:pt x="82" y="44"/>
                    </a:lnTo>
                    <a:lnTo>
                      <a:pt x="80" y="41"/>
                    </a:lnTo>
                    <a:lnTo>
                      <a:pt x="78" y="38"/>
                    </a:lnTo>
                    <a:lnTo>
                      <a:pt x="75" y="37"/>
                    </a:lnTo>
                    <a:lnTo>
                      <a:pt x="70" y="33"/>
                    </a:lnTo>
                    <a:lnTo>
                      <a:pt x="66" y="32"/>
                    </a:lnTo>
                    <a:lnTo>
                      <a:pt x="62" y="29"/>
                    </a:lnTo>
                    <a:lnTo>
                      <a:pt x="59" y="28"/>
                    </a:lnTo>
                    <a:lnTo>
                      <a:pt x="55" y="26"/>
                    </a:lnTo>
                    <a:lnTo>
                      <a:pt x="52" y="24"/>
                    </a:lnTo>
                    <a:lnTo>
                      <a:pt x="48" y="22"/>
                    </a:lnTo>
                    <a:lnTo>
                      <a:pt x="46" y="21"/>
                    </a:lnTo>
                    <a:lnTo>
                      <a:pt x="42" y="18"/>
                    </a:lnTo>
                    <a:lnTo>
                      <a:pt x="38" y="17"/>
                    </a:lnTo>
                    <a:lnTo>
                      <a:pt x="35" y="16"/>
                    </a:lnTo>
                    <a:lnTo>
                      <a:pt x="31" y="14"/>
                    </a:lnTo>
                    <a:lnTo>
                      <a:pt x="27" y="13"/>
                    </a:lnTo>
                    <a:lnTo>
                      <a:pt x="24" y="10"/>
                    </a:lnTo>
                    <a:lnTo>
                      <a:pt x="17" y="8"/>
                    </a:lnTo>
                    <a:lnTo>
                      <a:pt x="12" y="5"/>
                    </a:lnTo>
                    <a:lnTo>
                      <a:pt x="7" y="2"/>
                    </a:lnTo>
                    <a:lnTo>
                      <a:pt x="4" y="1"/>
                    </a:lnTo>
                    <a:lnTo>
                      <a:pt x="1" y="0"/>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79" name="Freeform 77">
                <a:extLst>
                  <a:ext uri="{FF2B5EF4-FFF2-40B4-BE49-F238E27FC236}">
                    <a16:creationId xmlns:a16="http://schemas.microsoft.com/office/drawing/2014/main" id="{A44AE1DB-C16E-4ABF-B1CD-844996E4D6DA}"/>
                  </a:ext>
                </a:extLst>
              </p:cNvPr>
              <p:cNvSpPr>
                <a:spLocks/>
              </p:cNvSpPr>
              <p:nvPr/>
            </p:nvSpPr>
            <p:spPr bwMode="auto">
              <a:xfrm>
                <a:off x="2783" y="709"/>
                <a:ext cx="861" cy="921"/>
              </a:xfrm>
              <a:custGeom>
                <a:avLst/>
                <a:gdLst>
                  <a:gd name="T0" fmla="*/ 1448 w 800"/>
                  <a:gd name="T1" fmla="*/ 19 h 858"/>
                  <a:gd name="T2" fmla="*/ 1362 w 800"/>
                  <a:gd name="T3" fmla="*/ 6 h 858"/>
                  <a:gd name="T4" fmla="*/ 1236 w 800"/>
                  <a:gd name="T5" fmla="*/ 1 h 858"/>
                  <a:gd name="T6" fmla="*/ 1078 w 800"/>
                  <a:gd name="T7" fmla="*/ 0 h 858"/>
                  <a:gd name="T8" fmla="*/ 906 w 800"/>
                  <a:gd name="T9" fmla="*/ 3 h 858"/>
                  <a:gd name="T10" fmla="*/ 727 w 800"/>
                  <a:gd name="T11" fmla="*/ 21 h 858"/>
                  <a:gd name="T12" fmla="*/ 552 w 800"/>
                  <a:gd name="T13" fmla="*/ 58 h 858"/>
                  <a:gd name="T14" fmla="*/ 397 w 800"/>
                  <a:gd name="T15" fmla="*/ 119 h 858"/>
                  <a:gd name="T16" fmla="*/ 272 w 800"/>
                  <a:gd name="T17" fmla="*/ 201 h 858"/>
                  <a:gd name="T18" fmla="*/ 176 w 800"/>
                  <a:gd name="T19" fmla="*/ 307 h 858"/>
                  <a:gd name="T20" fmla="*/ 99 w 800"/>
                  <a:gd name="T21" fmla="*/ 426 h 858"/>
                  <a:gd name="T22" fmla="*/ 50 w 800"/>
                  <a:gd name="T23" fmla="*/ 558 h 858"/>
                  <a:gd name="T24" fmla="*/ 18 w 800"/>
                  <a:gd name="T25" fmla="*/ 692 h 858"/>
                  <a:gd name="T26" fmla="*/ 0 w 800"/>
                  <a:gd name="T27" fmla="*/ 830 h 858"/>
                  <a:gd name="T28" fmla="*/ 0 w 800"/>
                  <a:gd name="T29" fmla="*/ 960 h 858"/>
                  <a:gd name="T30" fmla="*/ 16 w 800"/>
                  <a:gd name="T31" fmla="*/ 1082 h 858"/>
                  <a:gd name="T32" fmla="*/ 35 w 800"/>
                  <a:gd name="T33" fmla="*/ 1192 h 858"/>
                  <a:gd name="T34" fmla="*/ 66 w 800"/>
                  <a:gd name="T35" fmla="*/ 1283 h 858"/>
                  <a:gd name="T36" fmla="*/ 99 w 800"/>
                  <a:gd name="T37" fmla="*/ 1355 h 858"/>
                  <a:gd name="T38" fmla="*/ 139 w 800"/>
                  <a:gd name="T39" fmla="*/ 1415 h 858"/>
                  <a:gd name="T40" fmla="*/ 176 w 800"/>
                  <a:gd name="T41" fmla="*/ 1471 h 858"/>
                  <a:gd name="T42" fmla="*/ 208 w 800"/>
                  <a:gd name="T43" fmla="*/ 1517 h 858"/>
                  <a:gd name="T44" fmla="*/ 269 w 800"/>
                  <a:gd name="T45" fmla="*/ 1580 h 858"/>
                  <a:gd name="T46" fmla="*/ 316 w 800"/>
                  <a:gd name="T47" fmla="*/ 1619 h 858"/>
                  <a:gd name="T48" fmla="*/ 317 w 800"/>
                  <a:gd name="T49" fmla="*/ 1579 h 858"/>
                  <a:gd name="T50" fmla="*/ 317 w 800"/>
                  <a:gd name="T51" fmla="*/ 1471 h 858"/>
                  <a:gd name="T52" fmla="*/ 317 w 800"/>
                  <a:gd name="T53" fmla="*/ 1324 h 858"/>
                  <a:gd name="T54" fmla="*/ 317 w 800"/>
                  <a:gd name="T55" fmla="*/ 1150 h 858"/>
                  <a:gd name="T56" fmla="*/ 317 w 800"/>
                  <a:gd name="T57" fmla="*/ 966 h 858"/>
                  <a:gd name="T58" fmla="*/ 317 w 800"/>
                  <a:gd name="T59" fmla="*/ 789 h 858"/>
                  <a:gd name="T60" fmla="*/ 317 w 800"/>
                  <a:gd name="T61" fmla="*/ 627 h 858"/>
                  <a:gd name="T62" fmla="*/ 317 w 800"/>
                  <a:gd name="T63" fmla="*/ 507 h 858"/>
                  <a:gd name="T64" fmla="*/ 317 w 800"/>
                  <a:gd name="T65" fmla="*/ 440 h 858"/>
                  <a:gd name="T66" fmla="*/ 329 w 800"/>
                  <a:gd name="T67" fmla="*/ 376 h 858"/>
                  <a:gd name="T68" fmla="*/ 345 w 800"/>
                  <a:gd name="T69" fmla="*/ 327 h 858"/>
                  <a:gd name="T70" fmla="*/ 408 w 800"/>
                  <a:gd name="T71" fmla="*/ 272 h 858"/>
                  <a:gd name="T72" fmla="*/ 459 w 800"/>
                  <a:gd name="T73" fmla="*/ 254 h 858"/>
                  <a:gd name="T74" fmla="*/ 522 w 800"/>
                  <a:gd name="T75" fmla="*/ 252 h 858"/>
                  <a:gd name="T76" fmla="*/ 568 w 800"/>
                  <a:gd name="T77" fmla="*/ 249 h 858"/>
                  <a:gd name="T78" fmla="*/ 622 w 800"/>
                  <a:gd name="T79" fmla="*/ 248 h 858"/>
                  <a:gd name="T80" fmla="*/ 672 w 800"/>
                  <a:gd name="T81" fmla="*/ 248 h 858"/>
                  <a:gd name="T82" fmla="*/ 718 w 800"/>
                  <a:gd name="T83" fmla="*/ 248 h 858"/>
                  <a:gd name="T84" fmla="*/ 779 w 800"/>
                  <a:gd name="T85" fmla="*/ 248 h 858"/>
                  <a:gd name="T86" fmla="*/ 800 w 800"/>
                  <a:gd name="T87" fmla="*/ 170 h 858"/>
                  <a:gd name="T88" fmla="*/ 847 w 800"/>
                  <a:gd name="T89" fmla="*/ 148 h 858"/>
                  <a:gd name="T90" fmla="*/ 907 w 800"/>
                  <a:gd name="T91" fmla="*/ 129 h 858"/>
                  <a:gd name="T92" fmla="*/ 956 w 800"/>
                  <a:gd name="T93" fmla="*/ 113 h 858"/>
                  <a:gd name="T94" fmla="*/ 1010 w 800"/>
                  <a:gd name="T95" fmla="*/ 103 h 858"/>
                  <a:gd name="T96" fmla="*/ 1065 w 800"/>
                  <a:gd name="T97" fmla="*/ 89 h 858"/>
                  <a:gd name="T98" fmla="*/ 1129 w 800"/>
                  <a:gd name="T99" fmla="*/ 81 h 858"/>
                  <a:gd name="T100" fmla="*/ 1189 w 800"/>
                  <a:gd name="T101" fmla="*/ 79 h 858"/>
                  <a:gd name="T102" fmla="*/ 1246 w 800"/>
                  <a:gd name="T103" fmla="*/ 79 h 858"/>
                  <a:gd name="T104" fmla="*/ 1299 w 800"/>
                  <a:gd name="T105" fmla="*/ 81 h 858"/>
                  <a:gd name="T106" fmla="*/ 1350 w 800"/>
                  <a:gd name="T107" fmla="*/ 81 h 858"/>
                  <a:gd name="T108" fmla="*/ 1394 w 800"/>
                  <a:gd name="T109" fmla="*/ 87 h 858"/>
                  <a:gd name="T110" fmla="*/ 1461 w 800"/>
                  <a:gd name="T111" fmla="*/ 91 h 858"/>
                  <a:gd name="T112" fmla="*/ 1503 w 800"/>
                  <a:gd name="T113" fmla="*/ 97 h 8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0"/>
                  <a:gd name="T172" fmla="*/ 0 h 858"/>
                  <a:gd name="T173" fmla="*/ 800 w 800"/>
                  <a:gd name="T174" fmla="*/ 858 h 8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0" h="858">
                    <a:moveTo>
                      <a:pt x="794" y="12"/>
                    </a:moveTo>
                    <a:lnTo>
                      <a:pt x="791" y="12"/>
                    </a:lnTo>
                    <a:lnTo>
                      <a:pt x="787" y="12"/>
                    </a:lnTo>
                    <a:lnTo>
                      <a:pt x="784" y="11"/>
                    </a:lnTo>
                    <a:lnTo>
                      <a:pt x="780" y="11"/>
                    </a:lnTo>
                    <a:lnTo>
                      <a:pt x="776" y="10"/>
                    </a:lnTo>
                    <a:lnTo>
                      <a:pt x="772" y="10"/>
                    </a:lnTo>
                    <a:lnTo>
                      <a:pt x="767" y="8"/>
                    </a:lnTo>
                    <a:lnTo>
                      <a:pt x="760" y="8"/>
                    </a:lnTo>
                    <a:lnTo>
                      <a:pt x="755" y="7"/>
                    </a:lnTo>
                    <a:lnTo>
                      <a:pt x="748" y="7"/>
                    </a:lnTo>
                    <a:lnTo>
                      <a:pt x="740" y="7"/>
                    </a:lnTo>
                    <a:lnTo>
                      <a:pt x="733" y="7"/>
                    </a:lnTo>
                    <a:lnTo>
                      <a:pt x="725" y="6"/>
                    </a:lnTo>
                    <a:lnTo>
                      <a:pt x="717" y="6"/>
                    </a:lnTo>
                    <a:lnTo>
                      <a:pt x="708" y="4"/>
                    </a:lnTo>
                    <a:lnTo>
                      <a:pt x="698" y="3"/>
                    </a:lnTo>
                    <a:lnTo>
                      <a:pt x="688" y="3"/>
                    </a:lnTo>
                    <a:lnTo>
                      <a:pt x="678" y="1"/>
                    </a:lnTo>
                    <a:lnTo>
                      <a:pt x="668" y="1"/>
                    </a:lnTo>
                    <a:lnTo>
                      <a:pt x="657" y="1"/>
                    </a:lnTo>
                    <a:lnTo>
                      <a:pt x="646" y="0"/>
                    </a:lnTo>
                    <a:lnTo>
                      <a:pt x="635" y="0"/>
                    </a:lnTo>
                    <a:lnTo>
                      <a:pt x="623" y="0"/>
                    </a:lnTo>
                    <a:lnTo>
                      <a:pt x="611" y="0"/>
                    </a:lnTo>
                    <a:lnTo>
                      <a:pt x="599" y="0"/>
                    </a:lnTo>
                    <a:lnTo>
                      <a:pt x="587" y="0"/>
                    </a:lnTo>
                    <a:lnTo>
                      <a:pt x="574" y="0"/>
                    </a:lnTo>
                    <a:lnTo>
                      <a:pt x="562" y="0"/>
                    </a:lnTo>
                    <a:lnTo>
                      <a:pt x="548" y="0"/>
                    </a:lnTo>
                    <a:lnTo>
                      <a:pt x="536" y="1"/>
                    </a:lnTo>
                    <a:lnTo>
                      <a:pt x="523" y="1"/>
                    </a:lnTo>
                    <a:lnTo>
                      <a:pt x="509" y="1"/>
                    </a:lnTo>
                    <a:lnTo>
                      <a:pt x="496" y="1"/>
                    </a:lnTo>
                    <a:lnTo>
                      <a:pt x="483" y="3"/>
                    </a:lnTo>
                    <a:lnTo>
                      <a:pt x="469" y="3"/>
                    </a:lnTo>
                    <a:lnTo>
                      <a:pt x="456" y="4"/>
                    </a:lnTo>
                    <a:lnTo>
                      <a:pt x="441" y="6"/>
                    </a:lnTo>
                    <a:lnTo>
                      <a:pt x="429" y="7"/>
                    </a:lnTo>
                    <a:lnTo>
                      <a:pt x="414" y="8"/>
                    </a:lnTo>
                    <a:lnTo>
                      <a:pt x="401" y="11"/>
                    </a:lnTo>
                    <a:lnTo>
                      <a:pt x="387" y="12"/>
                    </a:lnTo>
                    <a:lnTo>
                      <a:pt x="374" y="15"/>
                    </a:lnTo>
                    <a:lnTo>
                      <a:pt x="361" y="16"/>
                    </a:lnTo>
                    <a:lnTo>
                      <a:pt x="347" y="19"/>
                    </a:lnTo>
                    <a:lnTo>
                      <a:pt x="334" y="22"/>
                    </a:lnTo>
                    <a:lnTo>
                      <a:pt x="322" y="26"/>
                    </a:lnTo>
                    <a:lnTo>
                      <a:pt x="308" y="28"/>
                    </a:lnTo>
                    <a:lnTo>
                      <a:pt x="295" y="31"/>
                    </a:lnTo>
                    <a:lnTo>
                      <a:pt x="283" y="35"/>
                    </a:lnTo>
                    <a:lnTo>
                      <a:pt x="271" y="39"/>
                    </a:lnTo>
                    <a:lnTo>
                      <a:pt x="259" y="43"/>
                    </a:lnTo>
                    <a:lnTo>
                      <a:pt x="247" y="47"/>
                    </a:lnTo>
                    <a:lnTo>
                      <a:pt x="234" y="52"/>
                    </a:lnTo>
                    <a:lnTo>
                      <a:pt x="224" y="58"/>
                    </a:lnTo>
                    <a:lnTo>
                      <a:pt x="212" y="62"/>
                    </a:lnTo>
                    <a:lnTo>
                      <a:pt x="201" y="67"/>
                    </a:lnTo>
                    <a:lnTo>
                      <a:pt x="190" y="73"/>
                    </a:lnTo>
                    <a:lnTo>
                      <a:pt x="181" y="79"/>
                    </a:lnTo>
                    <a:lnTo>
                      <a:pt x="171" y="85"/>
                    </a:lnTo>
                    <a:lnTo>
                      <a:pt x="162" y="91"/>
                    </a:lnTo>
                    <a:lnTo>
                      <a:pt x="153" y="99"/>
                    </a:lnTo>
                    <a:lnTo>
                      <a:pt x="145" y="106"/>
                    </a:lnTo>
                    <a:lnTo>
                      <a:pt x="137" y="114"/>
                    </a:lnTo>
                    <a:lnTo>
                      <a:pt x="129" y="121"/>
                    </a:lnTo>
                    <a:lnTo>
                      <a:pt x="121" y="129"/>
                    </a:lnTo>
                    <a:lnTo>
                      <a:pt x="114" y="135"/>
                    </a:lnTo>
                    <a:lnTo>
                      <a:pt x="107" y="144"/>
                    </a:lnTo>
                    <a:lnTo>
                      <a:pt x="99" y="152"/>
                    </a:lnTo>
                    <a:lnTo>
                      <a:pt x="94" y="161"/>
                    </a:lnTo>
                    <a:lnTo>
                      <a:pt x="87" y="170"/>
                    </a:lnTo>
                    <a:lnTo>
                      <a:pt x="80" y="178"/>
                    </a:lnTo>
                    <a:lnTo>
                      <a:pt x="75" y="188"/>
                    </a:lnTo>
                    <a:lnTo>
                      <a:pt x="70" y="197"/>
                    </a:lnTo>
                    <a:lnTo>
                      <a:pt x="64" y="207"/>
                    </a:lnTo>
                    <a:lnTo>
                      <a:pt x="59" y="215"/>
                    </a:lnTo>
                    <a:lnTo>
                      <a:pt x="53" y="225"/>
                    </a:lnTo>
                    <a:lnTo>
                      <a:pt x="48" y="235"/>
                    </a:lnTo>
                    <a:lnTo>
                      <a:pt x="45" y="244"/>
                    </a:lnTo>
                    <a:lnTo>
                      <a:pt x="40" y="253"/>
                    </a:lnTo>
                    <a:lnTo>
                      <a:pt x="37" y="264"/>
                    </a:lnTo>
                    <a:lnTo>
                      <a:pt x="33" y="273"/>
                    </a:lnTo>
                    <a:lnTo>
                      <a:pt x="29" y="284"/>
                    </a:lnTo>
                    <a:lnTo>
                      <a:pt x="27" y="294"/>
                    </a:lnTo>
                    <a:lnTo>
                      <a:pt x="23" y="304"/>
                    </a:lnTo>
                    <a:lnTo>
                      <a:pt x="20" y="314"/>
                    </a:lnTo>
                    <a:lnTo>
                      <a:pt x="17" y="324"/>
                    </a:lnTo>
                    <a:lnTo>
                      <a:pt x="15" y="335"/>
                    </a:lnTo>
                    <a:lnTo>
                      <a:pt x="13" y="345"/>
                    </a:lnTo>
                    <a:lnTo>
                      <a:pt x="11" y="355"/>
                    </a:lnTo>
                    <a:lnTo>
                      <a:pt x="9" y="366"/>
                    </a:lnTo>
                    <a:lnTo>
                      <a:pt x="8" y="375"/>
                    </a:lnTo>
                    <a:lnTo>
                      <a:pt x="5" y="386"/>
                    </a:lnTo>
                    <a:lnTo>
                      <a:pt x="4" y="397"/>
                    </a:lnTo>
                    <a:lnTo>
                      <a:pt x="4" y="407"/>
                    </a:lnTo>
                    <a:lnTo>
                      <a:pt x="3" y="418"/>
                    </a:lnTo>
                    <a:lnTo>
                      <a:pt x="1" y="428"/>
                    </a:lnTo>
                    <a:lnTo>
                      <a:pt x="0" y="438"/>
                    </a:lnTo>
                    <a:lnTo>
                      <a:pt x="0" y="448"/>
                    </a:lnTo>
                    <a:lnTo>
                      <a:pt x="0" y="458"/>
                    </a:lnTo>
                    <a:lnTo>
                      <a:pt x="0" y="468"/>
                    </a:lnTo>
                    <a:lnTo>
                      <a:pt x="0" y="479"/>
                    </a:lnTo>
                    <a:lnTo>
                      <a:pt x="0" y="489"/>
                    </a:lnTo>
                    <a:lnTo>
                      <a:pt x="0" y="499"/>
                    </a:lnTo>
                    <a:lnTo>
                      <a:pt x="0" y="508"/>
                    </a:lnTo>
                    <a:lnTo>
                      <a:pt x="0" y="517"/>
                    </a:lnTo>
                    <a:lnTo>
                      <a:pt x="1" y="527"/>
                    </a:lnTo>
                    <a:lnTo>
                      <a:pt x="1" y="536"/>
                    </a:lnTo>
                    <a:lnTo>
                      <a:pt x="3" y="545"/>
                    </a:lnTo>
                    <a:lnTo>
                      <a:pt x="4" y="555"/>
                    </a:lnTo>
                    <a:lnTo>
                      <a:pt x="5" y="564"/>
                    </a:lnTo>
                    <a:lnTo>
                      <a:pt x="7" y="572"/>
                    </a:lnTo>
                    <a:lnTo>
                      <a:pt x="8" y="582"/>
                    </a:lnTo>
                    <a:lnTo>
                      <a:pt x="9" y="590"/>
                    </a:lnTo>
                    <a:lnTo>
                      <a:pt x="11" y="598"/>
                    </a:lnTo>
                    <a:lnTo>
                      <a:pt x="13" y="606"/>
                    </a:lnTo>
                    <a:lnTo>
                      <a:pt x="15" y="614"/>
                    </a:lnTo>
                    <a:lnTo>
                      <a:pt x="16" y="622"/>
                    </a:lnTo>
                    <a:lnTo>
                      <a:pt x="19" y="630"/>
                    </a:lnTo>
                    <a:lnTo>
                      <a:pt x="20" y="638"/>
                    </a:lnTo>
                    <a:lnTo>
                      <a:pt x="23" y="645"/>
                    </a:lnTo>
                    <a:lnTo>
                      <a:pt x="25" y="651"/>
                    </a:lnTo>
                    <a:lnTo>
                      <a:pt x="28" y="659"/>
                    </a:lnTo>
                    <a:lnTo>
                      <a:pt x="29" y="665"/>
                    </a:lnTo>
                    <a:lnTo>
                      <a:pt x="33" y="671"/>
                    </a:lnTo>
                    <a:lnTo>
                      <a:pt x="35" y="678"/>
                    </a:lnTo>
                    <a:lnTo>
                      <a:pt x="37" y="685"/>
                    </a:lnTo>
                    <a:lnTo>
                      <a:pt x="40" y="690"/>
                    </a:lnTo>
                    <a:lnTo>
                      <a:pt x="43" y="696"/>
                    </a:lnTo>
                    <a:lnTo>
                      <a:pt x="45" y="701"/>
                    </a:lnTo>
                    <a:lnTo>
                      <a:pt x="48" y="706"/>
                    </a:lnTo>
                    <a:lnTo>
                      <a:pt x="51" y="710"/>
                    </a:lnTo>
                    <a:lnTo>
                      <a:pt x="53" y="716"/>
                    </a:lnTo>
                    <a:lnTo>
                      <a:pt x="56" y="721"/>
                    </a:lnTo>
                    <a:lnTo>
                      <a:pt x="59" y="726"/>
                    </a:lnTo>
                    <a:lnTo>
                      <a:pt x="62" y="730"/>
                    </a:lnTo>
                    <a:lnTo>
                      <a:pt x="64" y="734"/>
                    </a:lnTo>
                    <a:lnTo>
                      <a:pt x="68" y="740"/>
                    </a:lnTo>
                    <a:lnTo>
                      <a:pt x="71" y="744"/>
                    </a:lnTo>
                    <a:lnTo>
                      <a:pt x="74" y="748"/>
                    </a:lnTo>
                    <a:lnTo>
                      <a:pt x="76" y="753"/>
                    </a:lnTo>
                    <a:lnTo>
                      <a:pt x="79" y="757"/>
                    </a:lnTo>
                    <a:lnTo>
                      <a:pt x="83" y="763"/>
                    </a:lnTo>
                    <a:lnTo>
                      <a:pt x="84" y="765"/>
                    </a:lnTo>
                    <a:lnTo>
                      <a:pt x="88" y="769"/>
                    </a:lnTo>
                    <a:lnTo>
                      <a:pt x="90" y="773"/>
                    </a:lnTo>
                    <a:lnTo>
                      <a:pt x="94" y="777"/>
                    </a:lnTo>
                    <a:lnTo>
                      <a:pt x="95" y="781"/>
                    </a:lnTo>
                    <a:lnTo>
                      <a:pt x="99" y="784"/>
                    </a:lnTo>
                    <a:lnTo>
                      <a:pt x="102" y="788"/>
                    </a:lnTo>
                    <a:lnTo>
                      <a:pt x="104" y="792"/>
                    </a:lnTo>
                    <a:lnTo>
                      <a:pt x="107" y="795"/>
                    </a:lnTo>
                    <a:lnTo>
                      <a:pt x="108" y="799"/>
                    </a:lnTo>
                    <a:lnTo>
                      <a:pt x="111" y="801"/>
                    </a:lnTo>
                    <a:lnTo>
                      <a:pt x="114" y="804"/>
                    </a:lnTo>
                    <a:lnTo>
                      <a:pt x="119" y="811"/>
                    </a:lnTo>
                    <a:lnTo>
                      <a:pt x="125" y="816"/>
                    </a:lnTo>
                    <a:lnTo>
                      <a:pt x="129" y="820"/>
                    </a:lnTo>
                    <a:lnTo>
                      <a:pt x="134" y="826"/>
                    </a:lnTo>
                    <a:lnTo>
                      <a:pt x="138" y="830"/>
                    </a:lnTo>
                    <a:lnTo>
                      <a:pt x="143" y="835"/>
                    </a:lnTo>
                    <a:lnTo>
                      <a:pt x="146" y="838"/>
                    </a:lnTo>
                    <a:lnTo>
                      <a:pt x="150" y="842"/>
                    </a:lnTo>
                    <a:lnTo>
                      <a:pt x="154" y="844"/>
                    </a:lnTo>
                    <a:lnTo>
                      <a:pt x="157" y="847"/>
                    </a:lnTo>
                    <a:lnTo>
                      <a:pt x="162" y="851"/>
                    </a:lnTo>
                    <a:lnTo>
                      <a:pt x="166" y="855"/>
                    </a:lnTo>
                    <a:lnTo>
                      <a:pt x="169" y="856"/>
                    </a:lnTo>
                    <a:lnTo>
                      <a:pt x="170" y="858"/>
                    </a:lnTo>
                    <a:lnTo>
                      <a:pt x="170" y="856"/>
                    </a:lnTo>
                    <a:lnTo>
                      <a:pt x="170" y="851"/>
                    </a:lnTo>
                    <a:lnTo>
                      <a:pt x="170" y="847"/>
                    </a:lnTo>
                    <a:lnTo>
                      <a:pt x="170" y="843"/>
                    </a:lnTo>
                    <a:lnTo>
                      <a:pt x="170" y="838"/>
                    </a:lnTo>
                    <a:lnTo>
                      <a:pt x="170" y="834"/>
                    </a:lnTo>
                    <a:lnTo>
                      <a:pt x="170" y="827"/>
                    </a:lnTo>
                    <a:lnTo>
                      <a:pt x="170" y="820"/>
                    </a:lnTo>
                    <a:lnTo>
                      <a:pt x="170" y="812"/>
                    </a:lnTo>
                    <a:lnTo>
                      <a:pt x="170" y="804"/>
                    </a:lnTo>
                    <a:lnTo>
                      <a:pt x="170" y="796"/>
                    </a:lnTo>
                    <a:lnTo>
                      <a:pt x="170" y="787"/>
                    </a:lnTo>
                    <a:lnTo>
                      <a:pt x="170" y="777"/>
                    </a:lnTo>
                    <a:lnTo>
                      <a:pt x="170" y="768"/>
                    </a:lnTo>
                    <a:lnTo>
                      <a:pt x="170" y="757"/>
                    </a:lnTo>
                    <a:lnTo>
                      <a:pt x="170" y="746"/>
                    </a:lnTo>
                    <a:lnTo>
                      <a:pt x="170" y="736"/>
                    </a:lnTo>
                    <a:lnTo>
                      <a:pt x="170" y="724"/>
                    </a:lnTo>
                    <a:lnTo>
                      <a:pt x="170" y="712"/>
                    </a:lnTo>
                    <a:lnTo>
                      <a:pt x="170" y="700"/>
                    </a:lnTo>
                    <a:lnTo>
                      <a:pt x="170" y="688"/>
                    </a:lnTo>
                    <a:lnTo>
                      <a:pt x="170" y="675"/>
                    </a:lnTo>
                    <a:lnTo>
                      <a:pt x="170" y="661"/>
                    </a:lnTo>
                    <a:lnTo>
                      <a:pt x="170" y="649"/>
                    </a:lnTo>
                    <a:lnTo>
                      <a:pt x="170" y="634"/>
                    </a:lnTo>
                    <a:lnTo>
                      <a:pt x="170" y="622"/>
                    </a:lnTo>
                    <a:lnTo>
                      <a:pt x="170" y="608"/>
                    </a:lnTo>
                    <a:lnTo>
                      <a:pt x="170" y="594"/>
                    </a:lnTo>
                    <a:lnTo>
                      <a:pt x="170" y="580"/>
                    </a:lnTo>
                    <a:lnTo>
                      <a:pt x="170" y="567"/>
                    </a:lnTo>
                    <a:lnTo>
                      <a:pt x="170" y="552"/>
                    </a:lnTo>
                    <a:lnTo>
                      <a:pt x="170" y="539"/>
                    </a:lnTo>
                    <a:lnTo>
                      <a:pt x="170" y="524"/>
                    </a:lnTo>
                    <a:lnTo>
                      <a:pt x="170" y="511"/>
                    </a:lnTo>
                    <a:lnTo>
                      <a:pt x="170" y="496"/>
                    </a:lnTo>
                    <a:lnTo>
                      <a:pt x="170" y="483"/>
                    </a:lnTo>
                    <a:lnTo>
                      <a:pt x="170" y="469"/>
                    </a:lnTo>
                    <a:lnTo>
                      <a:pt x="170" y="456"/>
                    </a:lnTo>
                    <a:lnTo>
                      <a:pt x="170" y="441"/>
                    </a:lnTo>
                    <a:lnTo>
                      <a:pt x="170" y="429"/>
                    </a:lnTo>
                    <a:lnTo>
                      <a:pt x="170" y="416"/>
                    </a:lnTo>
                    <a:lnTo>
                      <a:pt x="170" y="402"/>
                    </a:lnTo>
                    <a:lnTo>
                      <a:pt x="170" y="390"/>
                    </a:lnTo>
                    <a:lnTo>
                      <a:pt x="170" y="378"/>
                    </a:lnTo>
                    <a:lnTo>
                      <a:pt x="170" y="366"/>
                    </a:lnTo>
                    <a:lnTo>
                      <a:pt x="170" y="355"/>
                    </a:lnTo>
                    <a:lnTo>
                      <a:pt x="170" y="343"/>
                    </a:lnTo>
                    <a:lnTo>
                      <a:pt x="170" y="332"/>
                    </a:lnTo>
                    <a:lnTo>
                      <a:pt x="170" y="320"/>
                    </a:lnTo>
                    <a:lnTo>
                      <a:pt x="170" y="311"/>
                    </a:lnTo>
                    <a:lnTo>
                      <a:pt x="170" y="300"/>
                    </a:lnTo>
                    <a:lnTo>
                      <a:pt x="170" y="292"/>
                    </a:lnTo>
                    <a:lnTo>
                      <a:pt x="170" y="283"/>
                    </a:lnTo>
                    <a:lnTo>
                      <a:pt x="170" y="276"/>
                    </a:lnTo>
                    <a:lnTo>
                      <a:pt x="170" y="268"/>
                    </a:lnTo>
                    <a:lnTo>
                      <a:pt x="170" y="261"/>
                    </a:lnTo>
                    <a:lnTo>
                      <a:pt x="170" y="255"/>
                    </a:lnTo>
                    <a:lnTo>
                      <a:pt x="170" y="249"/>
                    </a:lnTo>
                    <a:lnTo>
                      <a:pt x="170" y="244"/>
                    </a:lnTo>
                    <a:lnTo>
                      <a:pt x="170" y="240"/>
                    </a:lnTo>
                    <a:lnTo>
                      <a:pt x="170" y="236"/>
                    </a:lnTo>
                    <a:lnTo>
                      <a:pt x="170" y="233"/>
                    </a:lnTo>
                    <a:lnTo>
                      <a:pt x="170" y="228"/>
                    </a:lnTo>
                    <a:lnTo>
                      <a:pt x="170" y="223"/>
                    </a:lnTo>
                    <a:lnTo>
                      <a:pt x="170" y="217"/>
                    </a:lnTo>
                    <a:lnTo>
                      <a:pt x="171" y="212"/>
                    </a:lnTo>
                    <a:lnTo>
                      <a:pt x="171" y="207"/>
                    </a:lnTo>
                    <a:lnTo>
                      <a:pt x="173" y="202"/>
                    </a:lnTo>
                    <a:lnTo>
                      <a:pt x="174" y="198"/>
                    </a:lnTo>
                    <a:lnTo>
                      <a:pt x="175" y="194"/>
                    </a:lnTo>
                    <a:lnTo>
                      <a:pt x="177" y="190"/>
                    </a:lnTo>
                    <a:lnTo>
                      <a:pt x="178" y="186"/>
                    </a:lnTo>
                    <a:lnTo>
                      <a:pt x="180" y="182"/>
                    </a:lnTo>
                    <a:lnTo>
                      <a:pt x="181" y="178"/>
                    </a:lnTo>
                    <a:lnTo>
                      <a:pt x="184" y="176"/>
                    </a:lnTo>
                    <a:lnTo>
                      <a:pt x="185" y="172"/>
                    </a:lnTo>
                    <a:lnTo>
                      <a:pt x="188" y="169"/>
                    </a:lnTo>
                    <a:lnTo>
                      <a:pt x="190" y="166"/>
                    </a:lnTo>
                    <a:lnTo>
                      <a:pt x="194" y="160"/>
                    </a:lnTo>
                    <a:lnTo>
                      <a:pt x="200" y="156"/>
                    </a:lnTo>
                    <a:lnTo>
                      <a:pt x="205" y="150"/>
                    </a:lnTo>
                    <a:lnTo>
                      <a:pt x="212" y="146"/>
                    </a:lnTo>
                    <a:lnTo>
                      <a:pt x="217" y="144"/>
                    </a:lnTo>
                    <a:lnTo>
                      <a:pt x="224" y="141"/>
                    </a:lnTo>
                    <a:lnTo>
                      <a:pt x="226" y="140"/>
                    </a:lnTo>
                    <a:lnTo>
                      <a:pt x="230" y="138"/>
                    </a:lnTo>
                    <a:lnTo>
                      <a:pt x="233" y="138"/>
                    </a:lnTo>
                    <a:lnTo>
                      <a:pt x="237" y="138"/>
                    </a:lnTo>
                    <a:lnTo>
                      <a:pt x="240" y="137"/>
                    </a:lnTo>
                    <a:lnTo>
                      <a:pt x="245" y="135"/>
                    </a:lnTo>
                    <a:lnTo>
                      <a:pt x="249" y="135"/>
                    </a:lnTo>
                    <a:lnTo>
                      <a:pt x="255" y="135"/>
                    </a:lnTo>
                    <a:lnTo>
                      <a:pt x="260" y="134"/>
                    </a:lnTo>
                    <a:lnTo>
                      <a:pt x="267" y="134"/>
                    </a:lnTo>
                    <a:lnTo>
                      <a:pt x="271" y="133"/>
                    </a:lnTo>
                    <a:lnTo>
                      <a:pt x="273" y="133"/>
                    </a:lnTo>
                    <a:lnTo>
                      <a:pt x="277" y="133"/>
                    </a:lnTo>
                    <a:lnTo>
                      <a:pt x="281" y="133"/>
                    </a:lnTo>
                    <a:lnTo>
                      <a:pt x="284" y="133"/>
                    </a:lnTo>
                    <a:lnTo>
                      <a:pt x="288" y="133"/>
                    </a:lnTo>
                    <a:lnTo>
                      <a:pt x="292" y="131"/>
                    </a:lnTo>
                    <a:lnTo>
                      <a:pt x="295" y="131"/>
                    </a:lnTo>
                    <a:lnTo>
                      <a:pt x="299" y="131"/>
                    </a:lnTo>
                    <a:lnTo>
                      <a:pt x="303" y="131"/>
                    </a:lnTo>
                    <a:lnTo>
                      <a:pt x="307" y="131"/>
                    </a:lnTo>
                    <a:lnTo>
                      <a:pt x="311" y="131"/>
                    </a:lnTo>
                    <a:lnTo>
                      <a:pt x="314" y="130"/>
                    </a:lnTo>
                    <a:lnTo>
                      <a:pt x="318" y="130"/>
                    </a:lnTo>
                    <a:lnTo>
                      <a:pt x="323" y="130"/>
                    </a:lnTo>
                    <a:lnTo>
                      <a:pt x="327" y="130"/>
                    </a:lnTo>
                    <a:lnTo>
                      <a:pt x="330" y="130"/>
                    </a:lnTo>
                    <a:lnTo>
                      <a:pt x="334" y="130"/>
                    </a:lnTo>
                    <a:lnTo>
                      <a:pt x="338" y="130"/>
                    </a:lnTo>
                    <a:lnTo>
                      <a:pt x="343" y="130"/>
                    </a:lnTo>
                    <a:lnTo>
                      <a:pt x="346" y="130"/>
                    </a:lnTo>
                    <a:lnTo>
                      <a:pt x="350" y="130"/>
                    </a:lnTo>
                    <a:lnTo>
                      <a:pt x="352" y="130"/>
                    </a:lnTo>
                    <a:lnTo>
                      <a:pt x="358" y="130"/>
                    </a:lnTo>
                    <a:lnTo>
                      <a:pt x="361" y="130"/>
                    </a:lnTo>
                    <a:lnTo>
                      <a:pt x="365" y="130"/>
                    </a:lnTo>
                    <a:lnTo>
                      <a:pt x="369" y="130"/>
                    </a:lnTo>
                    <a:lnTo>
                      <a:pt x="373" y="130"/>
                    </a:lnTo>
                    <a:lnTo>
                      <a:pt x="375" y="130"/>
                    </a:lnTo>
                    <a:lnTo>
                      <a:pt x="378" y="130"/>
                    </a:lnTo>
                    <a:lnTo>
                      <a:pt x="382" y="130"/>
                    </a:lnTo>
                    <a:lnTo>
                      <a:pt x="386" y="130"/>
                    </a:lnTo>
                    <a:lnTo>
                      <a:pt x="391" y="130"/>
                    </a:lnTo>
                    <a:lnTo>
                      <a:pt x="398" y="130"/>
                    </a:lnTo>
                    <a:lnTo>
                      <a:pt x="402" y="130"/>
                    </a:lnTo>
                    <a:lnTo>
                      <a:pt x="407" y="130"/>
                    </a:lnTo>
                    <a:lnTo>
                      <a:pt x="410" y="130"/>
                    </a:lnTo>
                    <a:lnTo>
                      <a:pt x="414" y="130"/>
                    </a:lnTo>
                    <a:lnTo>
                      <a:pt x="418" y="130"/>
                    </a:lnTo>
                    <a:lnTo>
                      <a:pt x="420" y="130"/>
                    </a:lnTo>
                    <a:lnTo>
                      <a:pt x="421" y="130"/>
                    </a:lnTo>
                    <a:lnTo>
                      <a:pt x="422" y="130"/>
                    </a:lnTo>
                    <a:lnTo>
                      <a:pt x="422" y="91"/>
                    </a:lnTo>
                    <a:lnTo>
                      <a:pt x="422" y="90"/>
                    </a:lnTo>
                    <a:lnTo>
                      <a:pt x="426" y="89"/>
                    </a:lnTo>
                    <a:lnTo>
                      <a:pt x="428" y="87"/>
                    </a:lnTo>
                    <a:lnTo>
                      <a:pt x="432" y="86"/>
                    </a:lnTo>
                    <a:lnTo>
                      <a:pt x="434" y="85"/>
                    </a:lnTo>
                    <a:lnTo>
                      <a:pt x="438" y="83"/>
                    </a:lnTo>
                    <a:lnTo>
                      <a:pt x="442" y="82"/>
                    </a:lnTo>
                    <a:lnTo>
                      <a:pt x="448" y="79"/>
                    </a:lnTo>
                    <a:lnTo>
                      <a:pt x="452" y="78"/>
                    </a:lnTo>
                    <a:lnTo>
                      <a:pt x="458" y="77"/>
                    </a:lnTo>
                    <a:lnTo>
                      <a:pt x="464" y="74"/>
                    </a:lnTo>
                    <a:lnTo>
                      <a:pt x="470" y="73"/>
                    </a:lnTo>
                    <a:lnTo>
                      <a:pt x="473" y="71"/>
                    </a:lnTo>
                    <a:lnTo>
                      <a:pt x="476" y="70"/>
                    </a:lnTo>
                    <a:lnTo>
                      <a:pt x="480" y="68"/>
                    </a:lnTo>
                    <a:lnTo>
                      <a:pt x="484" y="68"/>
                    </a:lnTo>
                    <a:lnTo>
                      <a:pt x="487" y="67"/>
                    </a:lnTo>
                    <a:lnTo>
                      <a:pt x="491" y="66"/>
                    </a:lnTo>
                    <a:lnTo>
                      <a:pt x="493" y="64"/>
                    </a:lnTo>
                    <a:lnTo>
                      <a:pt x="497" y="63"/>
                    </a:lnTo>
                    <a:lnTo>
                      <a:pt x="501" y="63"/>
                    </a:lnTo>
                    <a:lnTo>
                      <a:pt x="505" y="62"/>
                    </a:lnTo>
                    <a:lnTo>
                      <a:pt x="509" y="60"/>
                    </a:lnTo>
                    <a:lnTo>
                      <a:pt x="513" y="59"/>
                    </a:lnTo>
                    <a:lnTo>
                      <a:pt x="516" y="58"/>
                    </a:lnTo>
                    <a:lnTo>
                      <a:pt x="521" y="58"/>
                    </a:lnTo>
                    <a:lnTo>
                      <a:pt x="525" y="56"/>
                    </a:lnTo>
                    <a:lnTo>
                      <a:pt x="529" y="55"/>
                    </a:lnTo>
                    <a:lnTo>
                      <a:pt x="534" y="54"/>
                    </a:lnTo>
                    <a:lnTo>
                      <a:pt x="538" y="54"/>
                    </a:lnTo>
                    <a:lnTo>
                      <a:pt x="542" y="52"/>
                    </a:lnTo>
                    <a:lnTo>
                      <a:pt x="547" y="52"/>
                    </a:lnTo>
                    <a:lnTo>
                      <a:pt x="551" y="51"/>
                    </a:lnTo>
                    <a:lnTo>
                      <a:pt x="555" y="50"/>
                    </a:lnTo>
                    <a:lnTo>
                      <a:pt x="559" y="48"/>
                    </a:lnTo>
                    <a:lnTo>
                      <a:pt x="564" y="48"/>
                    </a:lnTo>
                    <a:lnTo>
                      <a:pt x="568" y="47"/>
                    </a:lnTo>
                    <a:lnTo>
                      <a:pt x="572" y="47"/>
                    </a:lnTo>
                    <a:lnTo>
                      <a:pt x="576" y="46"/>
                    </a:lnTo>
                    <a:lnTo>
                      <a:pt x="582" y="46"/>
                    </a:lnTo>
                    <a:lnTo>
                      <a:pt x="587" y="44"/>
                    </a:lnTo>
                    <a:lnTo>
                      <a:pt x="591" y="44"/>
                    </a:lnTo>
                    <a:lnTo>
                      <a:pt x="597" y="43"/>
                    </a:lnTo>
                    <a:lnTo>
                      <a:pt x="601" y="43"/>
                    </a:lnTo>
                    <a:lnTo>
                      <a:pt x="605" y="43"/>
                    </a:lnTo>
                    <a:lnTo>
                      <a:pt x="610" y="43"/>
                    </a:lnTo>
                    <a:lnTo>
                      <a:pt x="614" y="43"/>
                    </a:lnTo>
                    <a:lnTo>
                      <a:pt x="619" y="43"/>
                    </a:lnTo>
                    <a:lnTo>
                      <a:pt x="623" y="43"/>
                    </a:lnTo>
                    <a:lnTo>
                      <a:pt x="627" y="43"/>
                    </a:lnTo>
                    <a:lnTo>
                      <a:pt x="633" y="42"/>
                    </a:lnTo>
                    <a:lnTo>
                      <a:pt x="637" y="42"/>
                    </a:lnTo>
                    <a:lnTo>
                      <a:pt x="641" y="42"/>
                    </a:lnTo>
                    <a:lnTo>
                      <a:pt x="646" y="42"/>
                    </a:lnTo>
                    <a:lnTo>
                      <a:pt x="650" y="42"/>
                    </a:lnTo>
                    <a:lnTo>
                      <a:pt x="654" y="42"/>
                    </a:lnTo>
                    <a:lnTo>
                      <a:pt x="658" y="42"/>
                    </a:lnTo>
                    <a:lnTo>
                      <a:pt x="664" y="42"/>
                    </a:lnTo>
                    <a:lnTo>
                      <a:pt x="668" y="42"/>
                    </a:lnTo>
                    <a:lnTo>
                      <a:pt x="672" y="42"/>
                    </a:lnTo>
                    <a:lnTo>
                      <a:pt x="676" y="42"/>
                    </a:lnTo>
                    <a:lnTo>
                      <a:pt x="680" y="42"/>
                    </a:lnTo>
                    <a:lnTo>
                      <a:pt x="684" y="42"/>
                    </a:lnTo>
                    <a:lnTo>
                      <a:pt x="689" y="43"/>
                    </a:lnTo>
                    <a:lnTo>
                      <a:pt x="692" y="43"/>
                    </a:lnTo>
                    <a:lnTo>
                      <a:pt x="696" y="43"/>
                    </a:lnTo>
                    <a:lnTo>
                      <a:pt x="700" y="43"/>
                    </a:lnTo>
                    <a:lnTo>
                      <a:pt x="704" y="43"/>
                    </a:lnTo>
                    <a:lnTo>
                      <a:pt x="708" y="43"/>
                    </a:lnTo>
                    <a:lnTo>
                      <a:pt x="712" y="43"/>
                    </a:lnTo>
                    <a:lnTo>
                      <a:pt x="715" y="43"/>
                    </a:lnTo>
                    <a:lnTo>
                      <a:pt x="720" y="43"/>
                    </a:lnTo>
                    <a:lnTo>
                      <a:pt x="723" y="43"/>
                    </a:lnTo>
                    <a:lnTo>
                      <a:pt x="725" y="43"/>
                    </a:lnTo>
                    <a:lnTo>
                      <a:pt x="729" y="43"/>
                    </a:lnTo>
                    <a:lnTo>
                      <a:pt x="733" y="44"/>
                    </a:lnTo>
                    <a:lnTo>
                      <a:pt x="736" y="44"/>
                    </a:lnTo>
                    <a:lnTo>
                      <a:pt x="740" y="44"/>
                    </a:lnTo>
                    <a:lnTo>
                      <a:pt x="743" y="46"/>
                    </a:lnTo>
                    <a:lnTo>
                      <a:pt x="747" y="46"/>
                    </a:lnTo>
                    <a:lnTo>
                      <a:pt x="752" y="46"/>
                    </a:lnTo>
                    <a:lnTo>
                      <a:pt x="757" y="47"/>
                    </a:lnTo>
                    <a:lnTo>
                      <a:pt x="763" y="47"/>
                    </a:lnTo>
                    <a:lnTo>
                      <a:pt x="770" y="47"/>
                    </a:lnTo>
                    <a:lnTo>
                      <a:pt x="774" y="47"/>
                    </a:lnTo>
                    <a:lnTo>
                      <a:pt x="778" y="48"/>
                    </a:lnTo>
                    <a:lnTo>
                      <a:pt x="782" y="48"/>
                    </a:lnTo>
                    <a:lnTo>
                      <a:pt x="786" y="50"/>
                    </a:lnTo>
                    <a:lnTo>
                      <a:pt x="790" y="50"/>
                    </a:lnTo>
                    <a:lnTo>
                      <a:pt x="792" y="50"/>
                    </a:lnTo>
                    <a:lnTo>
                      <a:pt x="795" y="50"/>
                    </a:lnTo>
                    <a:lnTo>
                      <a:pt x="796" y="51"/>
                    </a:lnTo>
                    <a:lnTo>
                      <a:pt x="800" y="51"/>
                    </a:lnTo>
                    <a:lnTo>
                      <a:pt x="800" y="52"/>
                    </a:lnTo>
                    <a:lnTo>
                      <a:pt x="794" y="12"/>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80" name="Freeform 78">
                <a:extLst>
                  <a:ext uri="{FF2B5EF4-FFF2-40B4-BE49-F238E27FC236}">
                    <a16:creationId xmlns:a16="http://schemas.microsoft.com/office/drawing/2014/main" id="{400FB554-E4F8-423A-8A18-0933AFF4744F}"/>
                  </a:ext>
                </a:extLst>
              </p:cNvPr>
              <p:cNvSpPr>
                <a:spLocks/>
              </p:cNvSpPr>
              <p:nvPr/>
            </p:nvSpPr>
            <p:spPr bwMode="auto">
              <a:xfrm>
                <a:off x="3691" y="845"/>
                <a:ext cx="224" cy="785"/>
              </a:xfrm>
              <a:custGeom>
                <a:avLst/>
                <a:gdLst>
                  <a:gd name="T0" fmla="*/ 29 w 200"/>
                  <a:gd name="T1" fmla="*/ 18 h 697"/>
                  <a:gd name="T2" fmla="*/ 85 w 200"/>
                  <a:gd name="T3" fmla="*/ 54 h 697"/>
                  <a:gd name="T4" fmla="*/ 125 w 200"/>
                  <a:gd name="T5" fmla="*/ 87 h 697"/>
                  <a:gd name="T6" fmla="*/ 170 w 200"/>
                  <a:gd name="T7" fmla="*/ 125 h 697"/>
                  <a:gd name="T8" fmla="*/ 218 w 200"/>
                  <a:gd name="T9" fmla="*/ 167 h 697"/>
                  <a:gd name="T10" fmla="*/ 268 w 200"/>
                  <a:gd name="T11" fmla="*/ 223 h 697"/>
                  <a:gd name="T12" fmla="*/ 314 w 200"/>
                  <a:gd name="T13" fmla="*/ 288 h 697"/>
                  <a:gd name="T14" fmla="*/ 366 w 200"/>
                  <a:gd name="T15" fmla="*/ 352 h 697"/>
                  <a:gd name="T16" fmla="*/ 415 w 200"/>
                  <a:gd name="T17" fmla="*/ 436 h 697"/>
                  <a:gd name="T18" fmla="*/ 466 w 200"/>
                  <a:gd name="T19" fmla="*/ 526 h 697"/>
                  <a:gd name="T20" fmla="*/ 507 w 200"/>
                  <a:gd name="T21" fmla="*/ 617 h 697"/>
                  <a:gd name="T22" fmla="*/ 540 w 200"/>
                  <a:gd name="T23" fmla="*/ 724 h 697"/>
                  <a:gd name="T24" fmla="*/ 564 w 200"/>
                  <a:gd name="T25" fmla="*/ 844 h 697"/>
                  <a:gd name="T26" fmla="*/ 588 w 200"/>
                  <a:gd name="T27" fmla="*/ 968 h 697"/>
                  <a:gd name="T28" fmla="*/ 598 w 200"/>
                  <a:gd name="T29" fmla="*/ 1099 h 697"/>
                  <a:gd name="T30" fmla="*/ 599 w 200"/>
                  <a:gd name="T31" fmla="*/ 1215 h 697"/>
                  <a:gd name="T32" fmla="*/ 596 w 200"/>
                  <a:gd name="T33" fmla="*/ 1325 h 697"/>
                  <a:gd name="T34" fmla="*/ 579 w 200"/>
                  <a:gd name="T35" fmla="*/ 1433 h 697"/>
                  <a:gd name="T36" fmla="*/ 562 w 200"/>
                  <a:gd name="T37" fmla="*/ 1528 h 697"/>
                  <a:gd name="T38" fmla="*/ 538 w 200"/>
                  <a:gd name="T39" fmla="*/ 1616 h 697"/>
                  <a:gd name="T40" fmla="*/ 512 w 200"/>
                  <a:gd name="T41" fmla="*/ 1695 h 697"/>
                  <a:gd name="T42" fmla="*/ 481 w 200"/>
                  <a:gd name="T43" fmla="*/ 1774 h 697"/>
                  <a:gd name="T44" fmla="*/ 453 w 200"/>
                  <a:gd name="T45" fmla="*/ 1840 h 697"/>
                  <a:gd name="T46" fmla="*/ 421 w 200"/>
                  <a:gd name="T47" fmla="*/ 1890 h 697"/>
                  <a:gd name="T48" fmla="*/ 397 w 200"/>
                  <a:gd name="T49" fmla="*/ 1945 h 697"/>
                  <a:gd name="T50" fmla="*/ 365 w 200"/>
                  <a:gd name="T51" fmla="*/ 1993 h 697"/>
                  <a:gd name="T52" fmla="*/ 325 w 200"/>
                  <a:gd name="T53" fmla="*/ 2042 h 697"/>
                  <a:gd name="T54" fmla="*/ 184 w 200"/>
                  <a:gd name="T55" fmla="*/ 2019 h 697"/>
                  <a:gd name="T56" fmla="*/ 184 w 200"/>
                  <a:gd name="T57" fmla="*/ 1986 h 697"/>
                  <a:gd name="T58" fmla="*/ 188 w 200"/>
                  <a:gd name="T59" fmla="*/ 1940 h 697"/>
                  <a:gd name="T60" fmla="*/ 202 w 200"/>
                  <a:gd name="T61" fmla="*/ 1866 h 697"/>
                  <a:gd name="T62" fmla="*/ 212 w 200"/>
                  <a:gd name="T63" fmla="*/ 1776 h 697"/>
                  <a:gd name="T64" fmla="*/ 225 w 200"/>
                  <a:gd name="T65" fmla="*/ 1676 h 697"/>
                  <a:gd name="T66" fmla="*/ 240 w 200"/>
                  <a:gd name="T67" fmla="*/ 1562 h 697"/>
                  <a:gd name="T68" fmla="*/ 253 w 200"/>
                  <a:gd name="T69" fmla="*/ 1438 h 697"/>
                  <a:gd name="T70" fmla="*/ 268 w 200"/>
                  <a:gd name="T71" fmla="*/ 1317 h 697"/>
                  <a:gd name="T72" fmla="*/ 278 w 200"/>
                  <a:gd name="T73" fmla="*/ 1186 h 697"/>
                  <a:gd name="T74" fmla="*/ 287 w 200"/>
                  <a:gd name="T75" fmla="*/ 1060 h 697"/>
                  <a:gd name="T76" fmla="*/ 293 w 200"/>
                  <a:gd name="T77" fmla="*/ 939 h 697"/>
                  <a:gd name="T78" fmla="*/ 303 w 200"/>
                  <a:gd name="T79" fmla="*/ 828 h 697"/>
                  <a:gd name="T80" fmla="*/ 303 w 200"/>
                  <a:gd name="T81" fmla="*/ 724 h 697"/>
                  <a:gd name="T82" fmla="*/ 302 w 200"/>
                  <a:gd name="T83" fmla="*/ 638 h 697"/>
                  <a:gd name="T84" fmla="*/ 293 w 200"/>
                  <a:gd name="T85" fmla="*/ 569 h 697"/>
                  <a:gd name="T86" fmla="*/ 278 w 200"/>
                  <a:gd name="T87" fmla="*/ 515 h 697"/>
                  <a:gd name="T88" fmla="*/ 266 w 200"/>
                  <a:gd name="T89" fmla="*/ 469 h 697"/>
                  <a:gd name="T90" fmla="*/ 245 w 200"/>
                  <a:gd name="T91" fmla="*/ 416 h 697"/>
                  <a:gd name="T92" fmla="*/ 218 w 200"/>
                  <a:gd name="T93" fmla="*/ 369 h 697"/>
                  <a:gd name="T94" fmla="*/ 199 w 200"/>
                  <a:gd name="T95" fmla="*/ 325 h 697"/>
                  <a:gd name="T96" fmla="*/ 176 w 200"/>
                  <a:gd name="T97" fmla="*/ 273 h 697"/>
                  <a:gd name="T98" fmla="*/ 150 w 200"/>
                  <a:gd name="T99" fmla="*/ 236 h 697"/>
                  <a:gd name="T100" fmla="*/ 125 w 200"/>
                  <a:gd name="T101" fmla="*/ 189 h 697"/>
                  <a:gd name="T102" fmla="*/ 101 w 200"/>
                  <a:gd name="T103" fmla="*/ 149 h 697"/>
                  <a:gd name="T104" fmla="*/ 68 w 200"/>
                  <a:gd name="T105" fmla="*/ 101 h 697"/>
                  <a:gd name="T106" fmla="*/ 33 w 200"/>
                  <a:gd name="T107" fmla="*/ 48 h 697"/>
                  <a:gd name="T108" fmla="*/ 3 w 200"/>
                  <a:gd name="T109" fmla="*/ 14 h 6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
                  <a:gd name="T166" fmla="*/ 0 h 697"/>
                  <a:gd name="T167" fmla="*/ 200 w 200"/>
                  <a:gd name="T168" fmla="*/ 697 h 6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 h="697">
                    <a:moveTo>
                      <a:pt x="0" y="0"/>
                    </a:moveTo>
                    <a:lnTo>
                      <a:pt x="2" y="0"/>
                    </a:lnTo>
                    <a:lnTo>
                      <a:pt x="7" y="4"/>
                    </a:lnTo>
                    <a:lnTo>
                      <a:pt x="10" y="6"/>
                    </a:lnTo>
                    <a:lnTo>
                      <a:pt x="15" y="9"/>
                    </a:lnTo>
                    <a:lnTo>
                      <a:pt x="19" y="13"/>
                    </a:lnTo>
                    <a:lnTo>
                      <a:pt x="26" y="17"/>
                    </a:lnTo>
                    <a:lnTo>
                      <a:pt x="27" y="19"/>
                    </a:lnTo>
                    <a:lnTo>
                      <a:pt x="31" y="21"/>
                    </a:lnTo>
                    <a:lnTo>
                      <a:pt x="34" y="23"/>
                    </a:lnTo>
                    <a:lnTo>
                      <a:pt x="38" y="26"/>
                    </a:lnTo>
                    <a:lnTo>
                      <a:pt x="42" y="29"/>
                    </a:lnTo>
                    <a:lnTo>
                      <a:pt x="45" y="31"/>
                    </a:lnTo>
                    <a:lnTo>
                      <a:pt x="49" y="35"/>
                    </a:lnTo>
                    <a:lnTo>
                      <a:pt x="53" y="39"/>
                    </a:lnTo>
                    <a:lnTo>
                      <a:pt x="57" y="42"/>
                    </a:lnTo>
                    <a:lnTo>
                      <a:pt x="59" y="45"/>
                    </a:lnTo>
                    <a:lnTo>
                      <a:pt x="63" y="49"/>
                    </a:lnTo>
                    <a:lnTo>
                      <a:pt x="67" y="53"/>
                    </a:lnTo>
                    <a:lnTo>
                      <a:pt x="73" y="57"/>
                    </a:lnTo>
                    <a:lnTo>
                      <a:pt x="77" y="62"/>
                    </a:lnTo>
                    <a:lnTo>
                      <a:pt x="81" y="66"/>
                    </a:lnTo>
                    <a:lnTo>
                      <a:pt x="85" y="71"/>
                    </a:lnTo>
                    <a:lnTo>
                      <a:pt x="89" y="75"/>
                    </a:lnTo>
                    <a:lnTo>
                      <a:pt x="93" y="81"/>
                    </a:lnTo>
                    <a:lnTo>
                      <a:pt x="97" y="86"/>
                    </a:lnTo>
                    <a:lnTo>
                      <a:pt x="102" y="92"/>
                    </a:lnTo>
                    <a:lnTo>
                      <a:pt x="105" y="97"/>
                    </a:lnTo>
                    <a:lnTo>
                      <a:pt x="110" y="102"/>
                    </a:lnTo>
                    <a:lnTo>
                      <a:pt x="114" y="108"/>
                    </a:lnTo>
                    <a:lnTo>
                      <a:pt x="118" y="114"/>
                    </a:lnTo>
                    <a:lnTo>
                      <a:pt x="122" y="120"/>
                    </a:lnTo>
                    <a:lnTo>
                      <a:pt x="126" y="126"/>
                    </a:lnTo>
                    <a:lnTo>
                      <a:pt x="130" y="133"/>
                    </a:lnTo>
                    <a:lnTo>
                      <a:pt x="134" y="140"/>
                    </a:lnTo>
                    <a:lnTo>
                      <a:pt x="139" y="148"/>
                    </a:lnTo>
                    <a:lnTo>
                      <a:pt x="143" y="155"/>
                    </a:lnTo>
                    <a:lnTo>
                      <a:pt x="147" y="161"/>
                    </a:lnTo>
                    <a:lnTo>
                      <a:pt x="151" y="169"/>
                    </a:lnTo>
                    <a:lnTo>
                      <a:pt x="155" y="177"/>
                    </a:lnTo>
                    <a:lnTo>
                      <a:pt x="157" y="185"/>
                    </a:lnTo>
                    <a:lnTo>
                      <a:pt x="161" y="193"/>
                    </a:lnTo>
                    <a:lnTo>
                      <a:pt x="165" y="201"/>
                    </a:lnTo>
                    <a:lnTo>
                      <a:pt x="168" y="209"/>
                    </a:lnTo>
                    <a:lnTo>
                      <a:pt x="171" y="219"/>
                    </a:lnTo>
                    <a:lnTo>
                      <a:pt x="173" y="228"/>
                    </a:lnTo>
                    <a:lnTo>
                      <a:pt x="177" y="238"/>
                    </a:lnTo>
                    <a:lnTo>
                      <a:pt x="180" y="246"/>
                    </a:lnTo>
                    <a:lnTo>
                      <a:pt x="181" y="256"/>
                    </a:lnTo>
                    <a:lnTo>
                      <a:pt x="184" y="266"/>
                    </a:lnTo>
                    <a:lnTo>
                      <a:pt x="187" y="276"/>
                    </a:lnTo>
                    <a:lnTo>
                      <a:pt x="188" y="286"/>
                    </a:lnTo>
                    <a:lnTo>
                      <a:pt x="191" y="297"/>
                    </a:lnTo>
                    <a:lnTo>
                      <a:pt x="192" y="307"/>
                    </a:lnTo>
                    <a:lnTo>
                      <a:pt x="195" y="318"/>
                    </a:lnTo>
                    <a:lnTo>
                      <a:pt x="196" y="329"/>
                    </a:lnTo>
                    <a:lnTo>
                      <a:pt x="196" y="339"/>
                    </a:lnTo>
                    <a:lnTo>
                      <a:pt x="198" y="350"/>
                    </a:lnTo>
                    <a:lnTo>
                      <a:pt x="199" y="361"/>
                    </a:lnTo>
                    <a:lnTo>
                      <a:pt x="199" y="372"/>
                    </a:lnTo>
                    <a:lnTo>
                      <a:pt x="200" y="381"/>
                    </a:lnTo>
                    <a:lnTo>
                      <a:pt x="200" y="392"/>
                    </a:lnTo>
                    <a:lnTo>
                      <a:pt x="200" y="402"/>
                    </a:lnTo>
                    <a:lnTo>
                      <a:pt x="200" y="412"/>
                    </a:lnTo>
                    <a:lnTo>
                      <a:pt x="200" y="421"/>
                    </a:lnTo>
                    <a:lnTo>
                      <a:pt x="199" y="431"/>
                    </a:lnTo>
                    <a:lnTo>
                      <a:pt x="199" y="441"/>
                    </a:lnTo>
                    <a:lnTo>
                      <a:pt x="198" y="449"/>
                    </a:lnTo>
                    <a:lnTo>
                      <a:pt x="196" y="459"/>
                    </a:lnTo>
                    <a:lnTo>
                      <a:pt x="196" y="467"/>
                    </a:lnTo>
                    <a:lnTo>
                      <a:pt x="195" y="477"/>
                    </a:lnTo>
                    <a:lnTo>
                      <a:pt x="193" y="486"/>
                    </a:lnTo>
                    <a:lnTo>
                      <a:pt x="191" y="494"/>
                    </a:lnTo>
                    <a:lnTo>
                      <a:pt x="189" y="502"/>
                    </a:lnTo>
                    <a:lnTo>
                      <a:pt x="188" y="510"/>
                    </a:lnTo>
                    <a:lnTo>
                      <a:pt x="187" y="518"/>
                    </a:lnTo>
                    <a:lnTo>
                      <a:pt x="185" y="526"/>
                    </a:lnTo>
                    <a:lnTo>
                      <a:pt x="183" y="534"/>
                    </a:lnTo>
                    <a:lnTo>
                      <a:pt x="181" y="542"/>
                    </a:lnTo>
                    <a:lnTo>
                      <a:pt x="179" y="548"/>
                    </a:lnTo>
                    <a:lnTo>
                      <a:pt x="176" y="555"/>
                    </a:lnTo>
                    <a:lnTo>
                      <a:pt x="175" y="562"/>
                    </a:lnTo>
                    <a:lnTo>
                      <a:pt x="172" y="570"/>
                    </a:lnTo>
                    <a:lnTo>
                      <a:pt x="171" y="575"/>
                    </a:lnTo>
                    <a:lnTo>
                      <a:pt x="168" y="583"/>
                    </a:lnTo>
                    <a:lnTo>
                      <a:pt x="165" y="590"/>
                    </a:lnTo>
                    <a:lnTo>
                      <a:pt x="164" y="595"/>
                    </a:lnTo>
                    <a:lnTo>
                      <a:pt x="160" y="601"/>
                    </a:lnTo>
                    <a:lnTo>
                      <a:pt x="159" y="607"/>
                    </a:lnTo>
                    <a:lnTo>
                      <a:pt x="155" y="613"/>
                    </a:lnTo>
                    <a:lnTo>
                      <a:pt x="153" y="618"/>
                    </a:lnTo>
                    <a:lnTo>
                      <a:pt x="151" y="624"/>
                    </a:lnTo>
                    <a:lnTo>
                      <a:pt x="148" y="629"/>
                    </a:lnTo>
                    <a:lnTo>
                      <a:pt x="145" y="633"/>
                    </a:lnTo>
                    <a:lnTo>
                      <a:pt x="144" y="638"/>
                    </a:lnTo>
                    <a:lnTo>
                      <a:pt x="140" y="642"/>
                    </a:lnTo>
                    <a:lnTo>
                      <a:pt x="139" y="646"/>
                    </a:lnTo>
                    <a:lnTo>
                      <a:pt x="136" y="652"/>
                    </a:lnTo>
                    <a:lnTo>
                      <a:pt x="134" y="656"/>
                    </a:lnTo>
                    <a:lnTo>
                      <a:pt x="132" y="660"/>
                    </a:lnTo>
                    <a:lnTo>
                      <a:pt x="129" y="662"/>
                    </a:lnTo>
                    <a:lnTo>
                      <a:pt x="128" y="666"/>
                    </a:lnTo>
                    <a:lnTo>
                      <a:pt x="125" y="670"/>
                    </a:lnTo>
                    <a:lnTo>
                      <a:pt x="121" y="676"/>
                    </a:lnTo>
                    <a:lnTo>
                      <a:pt x="117" y="681"/>
                    </a:lnTo>
                    <a:lnTo>
                      <a:pt x="114" y="685"/>
                    </a:lnTo>
                    <a:lnTo>
                      <a:pt x="112" y="689"/>
                    </a:lnTo>
                    <a:lnTo>
                      <a:pt x="109" y="693"/>
                    </a:lnTo>
                    <a:lnTo>
                      <a:pt x="109" y="695"/>
                    </a:lnTo>
                    <a:lnTo>
                      <a:pt x="108" y="696"/>
                    </a:lnTo>
                    <a:lnTo>
                      <a:pt x="108" y="697"/>
                    </a:lnTo>
                    <a:lnTo>
                      <a:pt x="61" y="685"/>
                    </a:lnTo>
                    <a:lnTo>
                      <a:pt x="61" y="684"/>
                    </a:lnTo>
                    <a:lnTo>
                      <a:pt x="61" y="681"/>
                    </a:lnTo>
                    <a:lnTo>
                      <a:pt x="61" y="677"/>
                    </a:lnTo>
                    <a:lnTo>
                      <a:pt x="61" y="674"/>
                    </a:lnTo>
                    <a:lnTo>
                      <a:pt x="62" y="670"/>
                    </a:lnTo>
                    <a:lnTo>
                      <a:pt x="62" y="668"/>
                    </a:lnTo>
                    <a:lnTo>
                      <a:pt x="62" y="662"/>
                    </a:lnTo>
                    <a:lnTo>
                      <a:pt x="63" y="657"/>
                    </a:lnTo>
                    <a:lnTo>
                      <a:pt x="63" y="652"/>
                    </a:lnTo>
                    <a:lnTo>
                      <a:pt x="65" y="646"/>
                    </a:lnTo>
                    <a:lnTo>
                      <a:pt x="66" y="640"/>
                    </a:lnTo>
                    <a:lnTo>
                      <a:pt x="67" y="633"/>
                    </a:lnTo>
                    <a:lnTo>
                      <a:pt x="67" y="626"/>
                    </a:lnTo>
                    <a:lnTo>
                      <a:pt x="69" y="619"/>
                    </a:lnTo>
                    <a:lnTo>
                      <a:pt x="70" y="610"/>
                    </a:lnTo>
                    <a:lnTo>
                      <a:pt x="71" y="603"/>
                    </a:lnTo>
                    <a:lnTo>
                      <a:pt x="71" y="594"/>
                    </a:lnTo>
                    <a:lnTo>
                      <a:pt x="73" y="586"/>
                    </a:lnTo>
                    <a:lnTo>
                      <a:pt x="73" y="577"/>
                    </a:lnTo>
                    <a:lnTo>
                      <a:pt x="75" y="569"/>
                    </a:lnTo>
                    <a:lnTo>
                      <a:pt x="75" y="559"/>
                    </a:lnTo>
                    <a:lnTo>
                      <a:pt x="78" y="550"/>
                    </a:lnTo>
                    <a:lnTo>
                      <a:pt x="78" y="539"/>
                    </a:lnTo>
                    <a:lnTo>
                      <a:pt x="80" y="530"/>
                    </a:lnTo>
                    <a:lnTo>
                      <a:pt x="81" y="519"/>
                    </a:lnTo>
                    <a:lnTo>
                      <a:pt x="82" y="510"/>
                    </a:lnTo>
                    <a:lnTo>
                      <a:pt x="84" y="499"/>
                    </a:lnTo>
                    <a:lnTo>
                      <a:pt x="84" y="488"/>
                    </a:lnTo>
                    <a:lnTo>
                      <a:pt x="85" y="477"/>
                    </a:lnTo>
                    <a:lnTo>
                      <a:pt x="88" y="468"/>
                    </a:lnTo>
                    <a:lnTo>
                      <a:pt x="88" y="456"/>
                    </a:lnTo>
                    <a:lnTo>
                      <a:pt x="89" y="447"/>
                    </a:lnTo>
                    <a:lnTo>
                      <a:pt x="89" y="436"/>
                    </a:lnTo>
                    <a:lnTo>
                      <a:pt x="90" y="425"/>
                    </a:lnTo>
                    <a:lnTo>
                      <a:pt x="92" y="413"/>
                    </a:lnTo>
                    <a:lnTo>
                      <a:pt x="93" y="402"/>
                    </a:lnTo>
                    <a:lnTo>
                      <a:pt x="93" y="392"/>
                    </a:lnTo>
                    <a:lnTo>
                      <a:pt x="94" y="381"/>
                    </a:lnTo>
                    <a:lnTo>
                      <a:pt x="96" y="370"/>
                    </a:lnTo>
                    <a:lnTo>
                      <a:pt x="96" y="360"/>
                    </a:lnTo>
                    <a:lnTo>
                      <a:pt x="97" y="349"/>
                    </a:lnTo>
                    <a:lnTo>
                      <a:pt x="98" y="339"/>
                    </a:lnTo>
                    <a:lnTo>
                      <a:pt x="98" y="329"/>
                    </a:lnTo>
                    <a:lnTo>
                      <a:pt x="98" y="318"/>
                    </a:lnTo>
                    <a:lnTo>
                      <a:pt x="100" y="309"/>
                    </a:lnTo>
                    <a:lnTo>
                      <a:pt x="101" y="299"/>
                    </a:lnTo>
                    <a:lnTo>
                      <a:pt x="101" y="290"/>
                    </a:lnTo>
                    <a:lnTo>
                      <a:pt x="101" y="281"/>
                    </a:lnTo>
                    <a:lnTo>
                      <a:pt x="101" y="271"/>
                    </a:lnTo>
                    <a:lnTo>
                      <a:pt x="101" y="263"/>
                    </a:lnTo>
                    <a:lnTo>
                      <a:pt x="101" y="254"/>
                    </a:lnTo>
                    <a:lnTo>
                      <a:pt x="101" y="246"/>
                    </a:lnTo>
                    <a:lnTo>
                      <a:pt x="101" y="238"/>
                    </a:lnTo>
                    <a:lnTo>
                      <a:pt x="101" y="231"/>
                    </a:lnTo>
                    <a:lnTo>
                      <a:pt x="101" y="223"/>
                    </a:lnTo>
                    <a:lnTo>
                      <a:pt x="100" y="216"/>
                    </a:lnTo>
                    <a:lnTo>
                      <a:pt x="100" y="209"/>
                    </a:lnTo>
                    <a:lnTo>
                      <a:pt x="100" y="204"/>
                    </a:lnTo>
                    <a:lnTo>
                      <a:pt x="98" y="197"/>
                    </a:lnTo>
                    <a:lnTo>
                      <a:pt x="98" y="193"/>
                    </a:lnTo>
                    <a:lnTo>
                      <a:pt x="97" y="188"/>
                    </a:lnTo>
                    <a:lnTo>
                      <a:pt x="96" y="184"/>
                    </a:lnTo>
                    <a:lnTo>
                      <a:pt x="94" y="179"/>
                    </a:lnTo>
                    <a:lnTo>
                      <a:pt x="93" y="175"/>
                    </a:lnTo>
                    <a:lnTo>
                      <a:pt x="92" y="171"/>
                    </a:lnTo>
                    <a:lnTo>
                      <a:pt x="90" y="167"/>
                    </a:lnTo>
                    <a:lnTo>
                      <a:pt x="89" y="163"/>
                    </a:lnTo>
                    <a:lnTo>
                      <a:pt x="88" y="159"/>
                    </a:lnTo>
                    <a:lnTo>
                      <a:pt x="85" y="153"/>
                    </a:lnTo>
                    <a:lnTo>
                      <a:pt x="84" y="151"/>
                    </a:lnTo>
                    <a:lnTo>
                      <a:pt x="82" y="145"/>
                    </a:lnTo>
                    <a:lnTo>
                      <a:pt x="81" y="141"/>
                    </a:lnTo>
                    <a:lnTo>
                      <a:pt x="78" y="137"/>
                    </a:lnTo>
                    <a:lnTo>
                      <a:pt x="77" y="133"/>
                    </a:lnTo>
                    <a:lnTo>
                      <a:pt x="75" y="129"/>
                    </a:lnTo>
                    <a:lnTo>
                      <a:pt x="73" y="125"/>
                    </a:lnTo>
                    <a:lnTo>
                      <a:pt x="71" y="121"/>
                    </a:lnTo>
                    <a:lnTo>
                      <a:pt x="70" y="117"/>
                    </a:lnTo>
                    <a:lnTo>
                      <a:pt x="67" y="113"/>
                    </a:lnTo>
                    <a:lnTo>
                      <a:pt x="66" y="109"/>
                    </a:lnTo>
                    <a:lnTo>
                      <a:pt x="63" y="105"/>
                    </a:lnTo>
                    <a:lnTo>
                      <a:pt x="62" y="102"/>
                    </a:lnTo>
                    <a:lnTo>
                      <a:pt x="59" y="97"/>
                    </a:lnTo>
                    <a:lnTo>
                      <a:pt x="58" y="93"/>
                    </a:lnTo>
                    <a:lnTo>
                      <a:pt x="57" y="90"/>
                    </a:lnTo>
                    <a:lnTo>
                      <a:pt x="54" y="86"/>
                    </a:lnTo>
                    <a:lnTo>
                      <a:pt x="53" y="82"/>
                    </a:lnTo>
                    <a:lnTo>
                      <a:pt x="50" y="80"/>
                    </a:lnTo>
                    <a:lnTo>
                      <a:pt x="47" y="75"/>
                    </a:lnTo>
                    <a:lnTo>
                      <a:pt x="46" y="71"/>
                    </a:lnTo>
                    <a:lnTo>
                      <a:pt x="43" y="69"/>
                    </a:lnTo>
                    <a:lnTo>
                      <a:pt x="42" y="65"/>
                    </a:lnTo>
                    <a:lnTo>
                      <a:pt x="41" y="62"/>
                    </a:lnTo>
                    <a:lnTo>
                      <a:pt x="38" y="59"/>
                    </a:lnTo>
                    <a:lnTo>
                      <a:pt x="37" y="55"/>
                    </a:lnTo>
                    <a:lnTo>
                      <a:pt x="34" y="51"/>
                    </a:lnTo>
                    <a:lnTo>
                      <a:pt x="33" y="49"/>
                    </a:lnTo>
                    <a:lnTo>
                      <a:pt x="30" y="46"/>
                    </a:lnTo>
                    <a:lnTo>
                      <a:pt x="27" y="41"/>
                    </a:lnTo>
                    <a:lnTo>
                      <a:pt x="23" y="35"/>
                    </a:lnTo>
                    <a:lnTo>
                      <a:pt x="19" y="30"/>
                    </a:lnTo>
                    <a:lnTo>
                      <a:pt x="16" y="25"/>
                    </a:lnTo>
                    <a:lnTo>
                      <a:pt x="14" y="19"/>
                    </a:lnTo>
                    <a:lnTo>
                      <a:pt x="11" y="17"/>
                    </a:lnTo>
                    <a:lnTo>
                      <a:pt x="8" y="13"/>
                    </a:lnTo>
                    <a:lnTo>
                      <a:pt x="6" y="9"/>
                    </a:lnTo>
                    <a:lnTo>
                      <a:pt x="4" y="6"/>
                    </a:lnTo>
                    <a:lnTo>
                      <a:pt x="3" y="4"/>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81" name="Freeform 79">
                <a:extLst>
                  <a:ext uri="{FF2B5EF4-FFF2-40B4-BE49-F238E27FC236}">
                    <a16:creationId xmlns:a16="http://schemas.microsoft.com/office/drawing/2014/main" id="{54E49B1C-394F-4489-80A9-3BCE88557C98}"/>
                  </a:ext>
                </a:extLst>
              </p:cNvPr>
              <p:cNvSpPr>
                <a:spLocks/>
              </p:cNvSpPr>
              <p:nvPr/>
            </p:nvSpPr>
            <p:spPr bwMode="auto">
              <a:xfrm>
                <a:off x="2984" y="883"/>
                <a:ext cx="106" cy="816"/>
              </a:xfrm>
              <a:custGeom>
                <a:avLst/>
                <a:gdLst>
                  <a:gd name="T0" fmla="*/ 139 w 92"/>
                  <a:gd name="T1" fmla="*/ 14 h 728"/>
                  <a:gd name="T2" fmla="*/ 33 w 92"/>
                  <a:gd name="T3" fmla="*/ 87 h 728"/>
                  <a:gd name="T4" fmla="*/ 3 w 92"/>
                  <a:gd name="T5" fmla="*/ 160 h 728"/>
                  <a:gd name="T6" fmla="*/ 0 w 92"/>
                  <a:gd name="T7" fmla="*/ 252 h 728"/>
                  <a:gd name="T8" fmla="*/ 0 w 92"/>
                  <a:gd name="T9" fmla="*/ 448 h 728"/>
                  <a:gd name="T10" fmla="*/ 0 w 92"/>
                  <a:gd name="T11" fmla="*/ 710 h 728"/>
                  <a:gd name="T12" fmla="*/ 0 w 92"/>
                  <a:gd name="T13" fmla="*/ 1002 h 728"/>
                  <a:gd name="T14" fmla="*/ 2 w 92"/>
                  <a:gd name="T15" fmla="*/ 1314 h 728"/>
                  <a:gd name="T16" fmla="*/ 3 w 92"/>
                  <a:gd name="T17" fmla="*/ 1606 h 728"/>
                  <a:gd name="T18" fmla="*/ 14 w 92"/>
                  <a:gd name="T19" fmla="*/ 1855 h 728"/>
                  <a:gd name="T20" fmla="*/ 14 w 92"/>
                  <a:gd name="T21" fmla="*/ 2035 h 728"/>
                  <a:gd name="T22" fmla="*/ 18 w 92"/>
                  <a:gd name="T23" fmla="*/ 2111 h 728"/>
                  <a:gd name="T24" fmla="*/ 89 w 92"/>
                  <a:gd name="T25" fmla="*/ 2089 h 728"/>
                  <a:gd name="T26" fmla="*/ 87 w 92"/>
                  <a:gd name="T27" fmla="*/ 1949 h 728"/>
                  <a:gd name="T28" fmla="*/ 85 w 92"/>
                  <a:gd name="T29" fmla="*/ 1723 h 728"/>
                  <a:gd name="T30" fmla="*/ 77 w 92"/>
                  <a:gd name="T31" fmla="*/ 1445 h 728"/>
                  <a:gd name="T32" fmla="*/ 76 w 92"/>
                  <a:gd name="T33" fmla="*/ 1133 h 728"/>
                  <a:gd name="T34" fmla="*/ 68 w 92"/>
                  <a:gd name="T35" fmla="*/ 834 h 728"/>
                  <a:gd name="T36" fmla="*/ 66 w 92"/>
                  <a:gd name="T37" fmla="*/ 551 h 728"/>
                  <a:gd name="T38" fmla="*/ 66 w 92"/>
                  <a:gd name="T39" fmla="*/ 329 h 728"/>
                  <a:gd name="T40" fmla="*/ 66 w 92"/>
                  <a:gd name="T41" fmla="*/ 194 h 728"/>
                  <a:gd name="T42" fmla="*/ 89 w 92"/>
                  <a:gd name="T43" fmla="*/ 114 h 728"/>
                  <a:gd name="T44" fmla="*/ 165 w 92"/>
                  <a:gd name="T45" fmla="*/ 68 h 728"/>
                  <a:gd name="T46" fmla="*/ 197 w 92"/>
                  <a:gd name="T47" fmla="*/ 90 h 728"/>
                  <a:gd name="T48" fmla="*/ 184 w 92"/>
                  <a:gd name="T49" fmla="*/ 167 h 728"/>
                  <a:gd name="T50" fmla="*/ 170 w 92"/>
                  <a:gd name="T51" fmla="*/ 258 h 728"/>
                  <a:gd name="T52" fmla="*/ 159 w 92"/>
                  <a:gd name="T53" fmla="*/ 367 h 728"/>
                  <a:gd name="T54" fmla="*/ 146 w 92"/>
                  <a:gd name="T55" fmla="*/ 489 h 728"/>
                  <a:gd name="T56" fmla="*/ 140 w 92"/>
                  <a:gd name="T57" fmla="*/ 621 h 728"/>
                  <a:gd name="T58" fmla="*/ 129 w 92"/>
                  <a:gd name="T59" fmla="*/ 760 h 728"/>
                  <a:gd name="T60" fmla="*/ 129 w 92"/>
                  <a:gd name="T61" fmla="*/ 894 h 728"/>
                  <a:gd name="T62" fmla="*/ 139 w 92"/>
                  <a:gd name="T63" fmla="*/ 1033 h 728"/>
                  <a:gd name="T64" fmla="*/ 141 w 92"/>
                  <a:gd name="T65" fmla="*/ 1178 h 728"/>
                  <a:gd name="T66" fmla="*/ 146 w 92"/>
                  <a:gd name="T67" fmla="*/ 1335 h 728"/>
                  <a:gd name="T68" fmla="*/ 146 w 92"/>
                  <a:gd name="T69" fmla="*/ 1495 h 728"/>
                  <a:gd name="T70" fmla="*/ 146 w 92"/>
                  <a:gd name="T71" fmla="*/ 1660 h 728"/>
                  <a:gd name="T72" fmla="*/ 146 w 92"/>
                  <a:gd name="T73" fmla="*/ 1806 h 728"/>
                  <a:gd name="T74" fmla="*/ 146 w 92"/>
                  <a:gd name="T75" fmla="*/ 1934 h 728"/>
                  <a:gd name="T76" fmla="*/ 146 w 92"/>
                  <a:gd name="T77" fmla="*/ 2034 h 728"/>
                  <a:gd name="T78" fmla="*/ 146 w 92"/>
                  <a:gd name="T79" fmla="*/ 2105 h 728"/>
                  <a:gd name="T80" fmla="*/ 255 w 92"/>
                  <a:gd name="T81" fmla="*/ 2087 h 728"/>
                  <a:gd name="T82" fmla="*/ 253 w 92"/>
                  <a:gd name="T83" fmla="*/ 1988 h 728"/>
                  <a:gd name="T84" fmla="*/ 251 w 92"/>
                  <a:gd name="T85" fmla="*/ 1845 h 728"/>
                  <a:gd name="T86" fmla="*/ 245 w 92"/>
                  <a:gd name="T87" fmla="*/ 1660 h 728"/>
                  <a:gd name="T88" fmla="*/ 235 w 92"/>
                  <a:gd name="T89" fmla="*/ 1454 h 728"/>
                  <a:gd name="T90" fmla="*/ 229 w 92"/>
                  <a:gd name="T91" fmla="*/ 1237 h 728"/>
                  <a:gd name="T92" fmla="*/ 228 w 92"/>
                  <a:gd name="T93" fmla="*/ 1032 h 728"/>
                  <a:gd name="T94" fmla="*/ 228 w 92"/>
                  <a:gd name="T95" fmla="*/ 837 h 728"/>
                  <a:gd name="T96" fmla="*/ 228 w 92"/>
                  <a:gd name="T97" fmla="*/ 686 h 728"/>
                  <a:gd name="T98" fmla="*/ 228 w 92"/>
                  <a:gd name="T99" fmla="*/ 570 h 728"/>
                  <a:gd name="T100" fmla="*/ 229 w 92"/>
                  <a:gd name="T101" fmla="*/ 456 h 728"/>
                  <a:gd name="T102" fmla="*/ 235 w 92"/>
                  <a:gd name="T103" fmla="*/ 354 h 728"/>
                  <a:gd name="T104" fmla="*/ 245 w 92"/>
                  <a:gd name="T105" fmla="*/ 270 h 728"/>
                  <a:gd name="T106" fmla="*/ 253 w 92"/>
                  <a:gd name="T107" fmla="*/ 189 h 728"/>
                  <a:gd name="T108" fmla="*/ 258 w 92"/>
                  <a:gd name="T109" fmla="*/ 118 h 728"/>
                  <a:gd name="T110" fmla="*/ 272 w 92"/>
                  <a:gd name="T111" fmla="*/ 29 h 7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2"/>
                  <a:gd name="T169" fmla="*/ 0 h 728"/>
                  <a:gd name="T170" fmla="*/ 92 w 92"/>
                  <a:gd name="T171" fmla="*/ 728 h 7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2" h="728">
                    <a:moveTo>
                      <a:pt x="63" y="0"/>
                    </a:moveTo>
                    <a:lnTo>
                      <a:pt x="62" y="0"/>
                    </a:lnTo>
                    <a:lnTo>
                      <a:pt x="61" y="0"/>
                    </a:lnTo>
                    <a:lnTo>
                      <a:pt x="57" y="0"/>
                    </a:lnTo>
                    <a:lnTo>
                      <a:pt x="54" y="2"/>
                    </a:lnTo>
                    <a:lnTo>
                      <a:pt x="50" y="3"/>
                    </a:lnTo>
                    <a:lnTo>
                      <a:pt x="45" y="4"/>
                    </a:lnTo>
                    <a:lnTo>
                      <a:pt x="39" y="6"/>
                    </a:lnTo>
                    <a:lnTo>
                      <a:pt x="35" y="10"/>
                    </a:lnTo>
                    <a:lnTo>
                      <a:pt x="29" y="13"/>
                    </a:lnTo>
                    <a:lnTo>
                      <a:pt x="23" y="17"/>
                    </a:lnTo>
                    <a:lnTo>
                      <a:pt x="18" y="21"/>
                    </a:lnTo>
                    <a:lnTo>
                      <a:pt x="14" y="26"/>
                    </a:lnTo>
                    <a:lnTo>
                      <a:pt x="11" y="29"/>
                    </a:lnTo>
                    <a:lnTo>
                      <a:pt x="10" y="31"/>
                    </a:lnTo>
                    <a:lnTo>
                      <a:pt x="8" y="34"/>
                    </a:lnTo>
                    <a:lnTo>
                      <a:pt x="6" y="38"/>
                    </a:lnTo>
                    <a:lnTo>
                      <a:pt x="4" y="41"/>
                    </a:lnTo>
                    <a:lnTo>
                      <a:pt x="4" y="45"/>
                    </a:lnTo>
                    <a:lnTo>
                      <a:pt x="3" y="49"/>
                    </a:lnTo>
                    <a:lnTo>
                      <a:pt x="3" y="54"/>
                    </a:lnTo>
                    <a:lnTo>
                      <a:pt x="2" y="55"/>
                    </a:lnTo>
                    <a:lnTo>
                      <a:pt x="2" y="59"/>
                    </a:lnTo>
                    <a:lnTo>
                      <a:pt x="0" y="62"/>
                    </a:lnTo>
                    <a:lnTo>
                      <a:pt x="0" y="67"/>
                    </a:lnTo>
                    <a:lnTo>
                      <a:pt x="0" y="73"/>
                    </a:lnTo>
                    <a:lnTo>
                      <a:pt x="0" y="79"/>
                    </a:lnTo>
                    <a:lnTo>
                      <a:pt x="0" y="86"/>
                    </a:lnTo>
                    <a:lnTo>
                      <a:pt x="0" y="96"/>
                    </a:lnTo>
                    <a:lnTo>
                      <a:pt x="0" y="102"/>
                    </a:lnTo>
                    <a:lnTo>
                      <a:pt x="0" y="112"/>
                    </a:lnTo>
                    <a:lnTo>
                      <a:pt x="0" y="121"/>
                    </a:lnTo>
                    <a:lnTo>
                      <a:pt x="0" y="132"/>
                    </a:lnTo>
                    <a:lnTo>
                      <a:pt x="0" y="141"/>
                    </a:lnTo>
                    <a:lnTo>
                      <a:pt x="0" y="153"/>
                    </a:lnTo>
                    <a:lnTo>
                      <a:pt x="0" y="164"/>
                    </a:lnTo>
                    <a:lnTo>
                      <a:pt x="0" y="177"/>
                    </a:lnTo>
                    <a:lnTo>
                      <a:pt x="0" y="188"/>
                    </a:lnTo>
                    <a:lnTo>
                      <a:pt x="0" y="201"/>
                    </a:lnTo>
                    <a:lnTo>
                      <a:pt x="0" y="213"/>
                    </a:lnTo>
                    <a:lnTo>
                      <a:pt x="0" y="228"/>
                    </a:lnTo>
                    <a:lnTo>
                      <a:pt x="0" y="242"/>
                    </a:lnTo>
                    <a:lnTo>
                      <a:pt x="0" y="255"/>
                    </a:lnTo>
                    <a:lnTo>
                      <a:pt x="0" y="270"/>
                    </a:lnTo>
                    <a:lnTo>
                      <a:pt x="0" y="285"/>
                    </a:lnTo>
                    <a:lnTo>
                      <a:pt x="0" y="299"/>
                    </a:lnTo>
                    <a:lnTo>
                      <a:pt x="0" y="314"/>
                    </a:lnTo>
                    <a:lnTo>
                      <a:pt x="0" y="329"/>
                    </a:lnTo>
                    <a:lnTo>
                      <a:pt x="0" y="343"/>
                    </a:lnTo>
                    <a:lnTo>
                      <a:pt x="0" y="358"/>
                    </a:lnTo>
                    <a:lnTo>
                      <a:pt x="0" y="374"/>
                    </a:lnTo>
                    <a:lnTo>
                      <a:pt x="0" y="389"/>
                    </a:lnTo>
                    <a:lnTo>
                      <a:pt x="2" y="405"/>
                    </a:lnTo>
                    <a:lnTo>
                      <a:pt x="2" y="420"/>
                    </a:lnTo>
                    <a:lnTo>
                      <a:pt x="2" y="435"/>
                    </a:lnTo>
                    <a:lnTo>
                      <a:pt x="2" y="451"/>
                    </a:lnTo>
                    <a:lnTo>
                      <a:pt x="2" y="465"/>
                    </a:lnTo>
                    <a:lnTo>
                      <a:pt x="2" y="480"/>
                    </a:lnTo>
                    <a:lnTo>
                      <a:pt x="2" y="495"/>
                    </a:lnTo>
                    <a:lnTo>
                      <a:pt x="2" y="508"/>
                    </a:lnTo>
                    <a:lnTo>
                      <a:pt x="3" y="523"/>
                    </a:lnTo>
                    <a:lnTo>
                      <a:pt x="3" y="538"/>
                    </a:lnTo>
                    <a:lnTo>
                      <a:pt x="3" y="551"/>
                    </a:lnTo>
                    <a:lnTo>
                      <a:pt x="3" y="563"/>
                    </a:lnTo>
                    <a:lnTo>
                      <a:pt x="3" y="577"/>
                    </a:lnTo>
                    <a:lnTo>
                      <a:pt x="3" y="589"/>
                    </a:lnTo>
                    <a:lnTo>
                      <a:pt x="4" y="602"/>
                    </a:lnTo>
                    <a:lnTo>
                      <a:pt x="4" y="614"/>
                    </a:lnTo>
                    <a:lnTo>
                      <a:pt x="4" y="625"/>
                    </a:lnTo>
                    <a:lnTo>
                      <a:pt x="4" y="636"/>
                    </a:lnTo>
                    <a:lnTo>
                      <a:pt x="4" y="646"/>
                    </a:lnTo>
                    <a:lnTo>
                      <a:pt x="4" y="656"/>
                    </a:lnTo>
                    <a:lnTo>
                      <a:pt x="4" y="666"/>
                    </a:lnTo>
                    <a:lnTo>
                      <a:pt x="4" y="674"/>
                    </a:lnTo>
                    <a:lnTo>
                      <a:pt x="4" y="682"/>
                    </a:lnTo>
                    <a:lnTo>
                      <a:pt x="4" y="689"/>
                    </a:lnTo>
                    <a:lnTo>
                      <a:pt x="4" y="697"/>
                    </a:lnTo>
                    <a:lnTo>
                      <a:pt x="4" y="703"/>
                    </a:lnTo>
                    <a:lnTo>
                      <a:pt x="4" y="708"/>
                    </a:lnTo>
                    <a:lnTo>
                      <a:pt x="4" y="712"/>
                    </a:lnTo>
                    <a:lnTo>
                      <a:pt x="6" y="717"/>
                    </a:lnTo>
                    <a:lnTo>
                      <a:pt x="6" y="720"/>
                    </a:lnTo>
                    <a:lnTo>
                      <a:pt x="6" y="723"/>
                    </a:lnTo>
                    <a:lnTo>
                      <a:pt x="6" y="724"/>
                    </a:lnTo>
                    <a:lnTo>
                      <a:pt x="30" y="728"/>
                    </a:lnTo>
                    <a:lnTo>
                      <a:pt x="30" y="727"/>
                    </a:lnTo>
                    <a:lnTo>
                      <a:pt x="30" y="725"/>
                    </a:lnTo>
                    <a:lnTo>
                      <a:pt x="30" y="723"/>
                    </a:lnTo>
                    <a:lnTo>
                      <a:pt x="30" y="720"/>
                    </a:lnTo>
                    <a:lnTo>
                      <a:pt x="30" y="716"/>
                    </a:lnTo>
                    <a:lnTo>
                      <a:pt x="30" y="711"/>
                    </a:lnTo>
                    <a:lnTo>
                      <a:pt x="30" y="705"/>
                    </a:lnTo>
                    <a:lnTo>
                      <a:pt x="30" y="700"/>
                    </a:lnTo>
                    <a:lnTo>
                      <a:pt x="29" y="692"/>
                    </a:lnTo>
                    <a:lnTo>
                      <a:pt x="29" y="685"/>
                    </a:lnTo>
                    <a:lnTo>
                      <a:pt x="29" y="676"/>
                    </a:lnTo>
                    <a:lnTo>
                      <a:pt x="29" y="668"/>
                    </a:lnTo>
                    <a:lnTo>
                      <a:pt x="29" y="658"/>
                    </a:lnTo>
                    <a:lnTo>
                      <a:pt x="29" y="649"/>
                    </a:lnTo>
                    <a:lnTo>
                      <a:pt x="29" y="638"/>
                    </a:lnTo>
                    <a:lnTo>
                      <a:pt x="29" y="628"/>
                    </a:lnTo>
                    <a:lnTo>
                      <a:pt x="27" y="615"/>
                    </a:lnTo>
                    <a:lnTo>
                      <a:pt x="27" y="603"/>
                    </a:lnTo>
                    <a:lnTo>
                      <a:pt x="27" y="590"/>
                    </a:lnTo>
                    <a:lnTo>
                      <a:pt x="27" y="578"/>
                    </a:lnTo>
                    <a:lnTo>
                      <a:pt x="26" y="565"/>
                    </a:lnTo>
                    <a:lnTo>
                      <a:pt x="26" y="551"/>
                    </a:lnTo>
                    <a:lnTo>
                      <a:pt x="26" y="538"/>
                    </a:lnTo>
                    <a:lnTo>
                      <a:pt x="26" y="524"/>
                    </a:lnTo>
                    <a:lnTo>
                      <a:pt x="26" y="510"/>
                    </a:lnTo>
                    <a:lnTo>
                      <a:pt x="26" y="495"/>
                    </a:lnTo>
                    <a:lnTo>
                      <a:pt x="25" y="480"/>
                    </a:lnTo>
                    <a:lnTo>
                      <a:pt x="25" y="465"/>
                    </a:lnTo>
                    <a:lnTo>
                      <a:pt x="25" y="451"/>
                    </a:lnTo>
                    <a:lnTo>
                      <a:pt x="25" y="435"/>
                    </a:lnTo>
                    <a:lnTo>
                      <a:pt x="25" y="420"/>
                    </a:lnTo>
                    <a:lnTo>
                      <a:pt x="25" y="405"/>
                    </a:lnTo>
                    <a:lnTo>
                      <a:pt x="25" y="389"/>
                    </a:lnTo>
                    <a:lnTo>
                      <a:pt x="25" y="374"/>
                    </a:lnTo>
                    <a:lnTo>
                      <a:pt x="23" y="358"/>
                    </a:lnTo>
                    <a:lnTo>
                      <a:pt x="23" y="343"/>
                    </a:lnTo>
                    <a:lnTo>
                      <a:pt x="23" y="329"/>
                    </a:lnTo>
                    <a:lnTo>
                      <a:pt x="23" y="314"/>
                    </a:lnTo>
                    <a:lnTo>
                      <a:pt x="23" y="299"/>
                    </a:lnTo>
                    <a:lnTo>
                      <a:pt x="23" y="285"/>
                    </a:lnTo>
                    <a:lnTo>
                      <a:pt x="22" y="270"/>
                    </a:lnTo>
                    <a:lnTo>
                      <a:pt x="22" y="255"/>
                    </a:lnTo>
                    <a:lnTo>
                      <a:pt x="22" y="242"/>
                    </a:lnTo>
                    <a:lnTo>
                      <a:pt x="22" y="228"/>
                    </a:lnTo>
                    <a:lnTo>
                      <a:pt x="21" y="213"/>
                    </a:lnTo>
                    <a:lnTo>
                      <a:pt x="21" y="201"/>
                    </a:lnTo>
                    <a:lnTo>
                      <a:pt x="21" y="189"/>
                    </a:lnTo>
                    <a:lnTo>
                      <a:pt x="21" y="177"/>
                    </a:lnTo>
                    <a:lnTo>
                      <a:pt x="21" y="165"/>
                    </a:lnTo>
                    <a:lnTo>
                      <a:pt x="21" y="153"/>
                    </a:lnTo>
                    <a:lnTo>
                      <a:pt x="21" y="142"/>
                    </a:lnTo>
                    <a:lnTo>
                      <a:pt x="21" y="133"/>
                    </a:lnTo>
                    <a:lnTo>
                      <a:pt x="21" y="122"/>
                    </a:lnTo>
                    <a:lnTo>
                      <a:pt x="21" y="113"/>
                    </a:lnTo>
                    <a:lnTo>
                      <a:pt x="21" y="105"/>
                    </a:lnTo>
                    <a:lnTo>
                      <a:pt x="21" y="97"/>
                    </a:lnTo>
                    <a:lnTo>
                      <a:pt x="21" y="90"/>
                    </a:lnTo>
                    <a:lnTo>
                      <a:pt x="21" y="82"/>
                    </a:lnTo>
                    <a:lnTo>
                      <a:pt x="21" y="77"/>
                    </a:lnTo>
                    <a:lnTo>
                      <a:pt x="21" y="71"/>
                    </a:lnTo>
                    <a:lnTo>
                      <a:pt x="21" y="67"/>
                    </a:lnTo>
                    <a:lnTo>
                      <a:pt x="21" y="63"/>
                    </a:lnTo>
                    <a:lnTo>
                      <a:pt x="21" y="61"/>
                    </a:lnTo>
                    <a:lnTo>
                      <a:pt x="22" y="59"/>
                    </a:lnTo>
                    <a:lnTo>
                      <a:pt x="22" y="53"/>
                    </a:lnTo>
                    <a:lnTo>
                      <a:pt x="25" y="49"/>
                    </a:lnTo>
                    <a:lnTo>
                      <a:pt x="26" y="43"/>
                    </a:lnTo>
                    <a:lnTo>
                      <a:pt x="30" y="39"/>
                    </a:lnTo>
                    <a:lnTo>
                      <a:pt x="33" y="35"/>
                    </a:lnTo>
                    <a:lnTo>
                      <a:pt x="37" y="33"/>
                    </a:lnTo>
                    <a:lnTo>
                      <a:pt x="39" y="30"/>
                    </a:lnTo>
                    <a:lnTo>
                      <a:pt x="45" y="29"/>
                    </a:lnTo>
                    <a:lnTo>
                      <a:pt x="49" y="27"/>
                    </a:lnTo>
                    <a:lnTo>
                      <a:pt x="53" y="25"/>
                    </a:lnTo>
                    <a:lnTo>
                      <a:pt x="55" y="23"/>
                    </a:lnTo>
                    <a:lnTo>
                      <a:pt x="59" y="23"/>
                    </a:lnTo>
                    <a:lnTo>
                      <a:pt x="65" y="23"/>
                    </a:lnTo>
                    <a:lnTo>
                      <a:pt x="66" y="23"/>
                    </a:lnTo>
                    <a:lnTo>
                      <a:pt x="66" y="25"/>
                    </a:lnTo>
                    <a:lnTo>
                      <a:pt x="65" y="27"/>
                    </a:lnTo>
                    <a:lnTo>
                      <a:pt x="65" y="31"/>
                    </a:lnTo>
                    <a:lnTo>
                      <a:pt x="63" y="35"/>
                    </a:lnTo>
                    <a:lnTo>
                      <a:pt x="63" y="41"/>
                    </a:lnTo>
                    <a:lnTo>
                      <a:pt x="62" y="43"/>
                    </a:lnTo>
                    <a:lnTo>
                      <a:pt x="62" y="46"/>
                    </a:lnTo>
                    <a:lnTo>
                      <a:pt x="62" y="50"/>
                    </a:lnTo>
                    <a:lnTo>
                      <a:pt x="62" y="54"/>
                    </a:lnTo>
                    <a:lnTo>
                      <a:pt x="61" y="57"/>
                    </a:lnTo>
                    <a:lnTo>
                      <a:pt x="61" y="61"/>
                    </a:lnTo>
                    <a:lnTo>
                      <a:pt x="59" y="65"/>
                    </a:lnTo>
                    <a:lnTo>
                      <a:pt x="59" y="69"/>
                    </a:lnTo>
                    <a:lnTo>
                      <a:pt x="58" y="73"/>
                    </a:lnTo>
                    <a:lnTo>
                      <a:pt x="58" y="78"/>
                    </a:lnTo>
                    <a:lnTo>
                      <a:pt x="57" y="82"/>
                    </a:lnTo>
                    <a:lnTo>
                      <a:pt x="57" y="88"/>
                    </a:lnTo>
                    <a:lnTo>
                      <a:pt x="55" y="93"/>
                    </a:lnTo>
                    <a:lnTo>
                      <a:pt x="55" y="97"/>
                    </a:lnTo>
                    <a:lnTo>
                      <a:pt x="55" y="102"/>
                    </a:lnTo>
                    <a:lnTo>
                      <a:pt x="55" y="108"/>
                    </a:lnTo>
                    <a:lnTo>
                      <a:pt x="54" y="113"/>
                    </a:lnTo>
                    <a:lnTo>
                      <a:pt x="54" y="118"/>
                    </a:lnTo>
                    <a:lnTo>
                      <a:pt x="53" y="125"/>
                    </a:lnTo>
                    <a:lnTo>
                      <a:pt x="53" y="132"/>
                    </a:lnTo>
                    <a:lnTo>
                      <a:pt x="51" y="137"/>
                    </a:lnTo>
                    <a:lnTo>
                      <a:pt x="51" y="142"/>
                    </a:lnTo>
                    <a:lnTo>
                      <a:pt x="50" y="148"/>
                    </a:lnTo>
                    <a:lnTo>
                      <a:pt x="50" y="155"/>
                    </a:lnTo>
                    <a:lnTo>
                      <a:pt x="50" y="161"/>
                    </a:lnTo>
                    <a:lnTo>
                      <a:pt x="49" y="168"/>
                    </a:lnTo>
                    <a:lnTo>
                      <a:pt x="49" y="173"/>
                    </a:lnTo>
                    <a:lnTo>
                      <a:pt x="49" y="181"/>
                    </a:lnTo>
                    <a:lnTo>
                      <a:pt x="47" y="187"/>
                    </a:lnTo>
                    <a:lnTo>
                      <a:pt x="47" y="193"/>
                    </a:lnTo>
                    <a:lnTo>
                      <a:pt x="46" y="200"/>
                    </a:lnTo>
                    <a:lnTo>
                      <a:pt x="46" y="207"/>
                    </a:lnTo>
                    <a:lnTo>
                      <a:pt x="46" y="213"/>
                    </a:lnTo>
                    <a:lnTo>
                      <a:pt x="45" y="220"/>
                    </a:lnTo>
                    <a:lnTo>
                      <a:pt x="45" y="227"/>
                    </a:lnTo>
                    <a:lnTo>
                      <a:pt x="45" y="235"/>
                    </a:lnTo>
                    <a:lnTo>
                      <a:pt x="45" y="240"/>
                    </a:lnTo>
                    <a:lnTo>
                      <a:pt x="45" y="247"/>
                    </a:lnTo>
                    <a:lnTo>
                      <a:pt x="43" y="254"/>
                    </a:lnTo>
                    <a:lnTo>
                      <a:pt x="43" y="260"/>
                    </a:lnTo>
                    <a:lnTo>
                      <a:pt x="43" y="267"/>
                    </a:lnTo>
                    <a:lnTo>
                      <a:pt x="43" y="275"/>
                    </a:lnTo>
                    <a:lnTo>
                      <a:pt x="43" y="280"/>
                    </a:lnTo>
                    <a:lnTo>
                      <a:pt x="43" y="289"/>
                    </a:lnTo>
                    <a:lnTo>
                      <a:pt x="43" y="295"/>
                    </a:lnTo>
                    <a:lnTo>
                      <a:pt x="43" y="301"/>
                    </a:lnTo>
                    <a:lnTo>
                      <a:pt x="43" y="307"/>
                    </a:lnTo>
                    <a:lnTo>
                      <a:pt x="43" y="315"/>
                    </a:lnTo>
                    <a:lnTo>
                      <a:pt x="43" y="322"/>
                    </a:lnTo>
                    <a:lnTo>
                      <a:pt x="45" y="327"/>
                    </a:lnTo>
                    <a:lnTo>
                      <a:pt x="45" y="334"/>
                    </a:lnTo>
                    <a:lnTo>
                      <a:pt x="45" y="342"/>
                    </a:lnTo>
                    <a:lnTo>
                      <a:pt x="45" y="347"/>
                    </a:lnTo>
                    <a:lnTo>
                      <a:pt x="45" y="354"/>
                    </a:lnTo>
                    <a:lnTo>
                      <a:pt x="45" y="361"/>
                    </a:lnTo>
                    <a:lnTo>
                      <a:pt x="46" y="368"/>
                    </a:lnTo>
                    <a:lnTo>
                      <a:pt x="46" y="374"/>
                    </a:lnTo>
                    <a:lnTo>
                      <a:pt x="46" y="381"/>
                    </a:lnTo>
                    <a:lnTo>
                      <a:pt x="46" y="389"/>
                    </a:lnTo>
                    <a:lnTo>
                      <a:pt x="47" y="396"/>
                    </a:lnTo>
                    <a:lnTo>
                      <a:pt x="47" y="404"/>
                    </a:lnTo>
                    <a:lnTo>
                      <a:pt x="47" y="410"/>
                    </a:lnTo>
                    <a:lnTo>
                      <a:pt x="47" y="418"/>
                    </a:lnTo>
                    <a:lnTo>
                      <a:pt x="47" y="425"/>
                    </a:lnTo>
                    <a:lnTo>
                      <a:pt x="47" y="433"/>
                    </a:lnTo>
                    <a:lnTo>
                      <a:pt x="49" y="441"/>
                    </a:lnTo>
                    <a:lnTo>
                      <a:pt x="49" y="449"/>
                    </a:lnTo>
                    <a:lnTo>
                      <a:pt x="49" y="457"/>
                    </a:lnTo>
                    <a:lnTo>
                      <a:pt x="49" y="465"/>
                    </a:lnTo>
                    <a:lnTo>
                      <a:pt x="49" y="473"/>
                    </a:lnTo>
                    <a:lnTo>
                      <a:pt x="49" y="481"/>
                    </a:lnTo>
                    <a:lnTo>
                      <a:pt x="49" y="490"/>
                    </a:lnTo>
                    <a:lnTo>
                      <a:pt x="49" y="496"/>
                    </a:lnTo>
                    <a:lnTo>
                      <a:pt x="49" y="506"/>
                    </a:lnTo>
                    <a:lnTo>
                      <a:pt x="49" y="512"/>
                    </a:lnTo>
                    <a:lnTo>
                      <a:pt x="49" y="522"/>
                    </a:lnTo>
                    <a:lnTo>
                      <a:pt x="49" y="528"/>
                    </a:lnTo>
                    <a:lnTo>
                      <a:pt x="49" y="536"/>
                    </a:lnTo>
                    <a:lnTo>
                      <a:pt x="49" y="544"/>
                    </a:lnTo>
                    <a:lnTo>
                      <a:pt x="49" y="552"/>
                    </a:lnTo>
                    <a:lnTo>
                      <a:pt x="49" y="559"/>
                    </a:lnTo>
                    <a:lnTo>
                      <a:pt x="49" y="569"/>
                    </a:lnTo>
                    <a:lnTo>
                      <a:pt x="49" y="575"/>
                    </a:lnTo>
                    <a:lnTo>
                      <a:pt x="50" y="583"/>
                    </a:lnTo>
                    <a:lnTo>
                      <a:pt x="49" y="590"/>
                    </a:lnTo>
                    <a:lnTo>
                      <a:pt x="49" y="598"/>
                    </a:lnTo>
                    <a:lnTo>
                      <a:pt x="49" y="605"/>
                    </a:lnTo>
                    <a:lnTo>
                      <a:pt x="49" y="611"/>
                    </a:lnTo>
                    <a:lnTo>
                      <a:pt x="49" y="618"/>
                    </a:lnTo>
                    <a:lnTo>
                      <a:pt x="49" y="625"/>
                    </a:lnTo>
                    <a:lnTo>
                      <a:pt x="49" y="632"/>
                    </a:lnTo>
                    <a:lnTo>
                      <a:pt x="49" y="638"/>
                    </a:lnTo>
                    <a:lnTo>
                      <a:pt x="49" y="645"/>
                    </a:lnTo>
                    <a:lnTo>
                      <a:pt x="49" y="650"/>
                    </a:lnTo>
                    <a:lnTo>
                      <a:pt x="49" y="656"/>
                    </a:lnTo>
                    <a:lnTo>
                      <a:pt x="49" y="662"/>
                    </a:lnTo>
                    <a:lnTo>
                      <a:pt x="49" y="666"/>
                    </a:lnTo>
                    <a:lnTo>
                      <a:pt x="49" y="672"/>
                    </a:lnTo>
                    <a:lnTo>
                      <a:pt x="49" y="677"/>
                    </a:lnTo>
                    <a:lnTo>
                      <a:pt x="49" y="682"/>
                    </a:lnTo>
                    <a:lnTo>
                      <a:pt x="49" y="686"/>
                    </a:lnTo>
                    <a:lnTo>
                      <a:pt x="49" y="692"/>
                    </a:lnTo>
                    <a:lnTo>
                      <a:pt x="49" y="696"/>
                    </a:lnTo>
                    <a:lnTo>
                      <a:pt x="49" y="700"/>
                    </a:lnTo>
                    <a:lnTo>
                      <a:pt x="49" y="703"/>
                    </a:lnTo>
                    <a:lnTo>
                      <a:pt x="49" y="707"/>
                    </a:lnTo>
                    <a:lnTo>
                      <a:pt x="49" y="709"/>
                    </a:lnTo>
                    <a:lnTo>
                      <a:pt x="49" y="713"/>
                    </a:lnTo>
                    <a:lnTo>
                      <a:pt x="49" y="717"/>
                    </a:lnTo>
                    <a:lnTo>
                      <a:pt x="49" y="721"/>
                    </a:lnTo>
                    <a:lnTo>
                      <a:pt x="49" y="723"/>
                    </a:lnTo>
                    <a:lnTo>
                      <a:pt x="49" y="724"/>
                    </a:lnTo>
                    <a:lnTo>
                      <a:pt x="85" y="724"/>
                    </a:lnTo>
                    <a:lnTo>
                      <a:pt x="85" y="723"/>
                    </a:lnTo>
                    <a:lnTo>
                      <a:pt x="85" y="720"/>
                    </a:lnTo>
                    <a:lnTo>
                      <a:pt x="85" y="717"/>
                    </a:lnTo>
                    <a:lnTo>
                      <a:pt x="85" y="715"/>
                    </a:lnTo>
                    <a:lnTo>
                      <a:pt x="85" y="711"/>
                    </a:lnTo>
                    <a:lnTo>
                      <a:pt x="85" y="707"/>
                    </a:lnTo>
                    <a:lnTo>
                      <a:pt x="84" y="703"/>
                    </a:lnTo>
                    <a:lnTo>
                      <a:pt x="84" y="699"/>
                    </a:lnTo>
                    <a:lnTo>
                      <a:pt x="84" y="693"/>
                    </a:lnTo>
                    <a:lnTo>
                      <a:pt x="84" y="688"/>
                    </a:lnTo>
                    <a:lnTo>
                      <a:pt x="84" y="681"/>
                    </a:lnTo>
                    <a:lnTo>
                      <a:pt x="84" y="676"/>
                    </a:lnTo>
                    <a:lnTo>
                      <a:pt x="84" y="669"/>
                    </a:lnTo>
                    <a:lnTo>
                      <a:pt x="84" y="662"/>
                    </a:lnTo>
                    <a:lnTo>
                      <a:pt x="82" y="656"/>
                    </a:lnTo>
                    <a:lnTo>
                      <a:pt x="82" y="648"/>
                    </a:lnTo>
                    <a:lnTo>
                      <a:pt x="82" y="640"/>
                    </a:lnTo>
                    <a:lnTo>
                      <a:pt x="82" y="632"/>
                    </a:lnTo>
                    <a:lnTo>
                      <a:pt x="81" y="623"/>
                    </a:lnTo>
                    <a:lnTo>
                      <a:pt x="81" y="614"/>
                    </a:lnTo>
                    <a:lnTo>
                      <a:pt x="81" y="606"/>
                    </a:lnTo>
                    <a:lnTo>
                      <a:pt x="81" y="597"/>
                    </a:lnTo>
                    <a:lnTo>
                      <a:pt x="81" y="587"/>
                    </a:lnTo>
                    <a:lnTo>
                      <a:pt x="81" y="578"/>
                    </a:lnTo>
                    <a:lnTo>
                      <a:pt x="81" y="569"/>
                    </a:lnTo>
                    <a:lnTo>
                      <a:pt x="81" y="559"/>
                    </a:lnTo>
                    <a:lnTo>
                      <a:pt x="80" y="548"/>
                    </a:lnTo>
                    <a:lnTo>
                      <a:pt x="80" y="539"/>
                    </a:lnTo>
                    <a:lnTo>
                      <a:pt x="80" y="528"/>
                    </a:lnTo>
                    <a:lnTo>
                      <a:pt x="80" y="519"/>
                    </a:lnTo>
                    <a:lnTo>
                      <a:pt x="80" y="508"/>
                    </a:lnTo>
                    <a:lnTo>
                      <a:pt x="78" y="498"/>
                    </a:lnTo>
                    <a:lnTo>
                      <a:pt x="78" y="487"/>
                    </a:lnTo>
                    <a:lnTo>
                      <a:pt x="78" y="476"/>
                    </a:lnTo>
                    <a:lnTo>
                      <a:pt x="77" y="465"/>
                    </a:lnTo>
                    <a:lnTo>
                      <a:pt x="77" y="456"/>
                    </a:lnTo>
                    <a:lnTo>
                      <a:pt x="77" y="445"/>
                    </a:lnTo>
                    <a:lnTo>
                      <a:pt x="77" y="435"/>
                    </a:lnTo>
                    <a:lnTo>
                      <a:pt x="77" y="424"/>
                    </a:lnTo>
                    <a:lnTo>
                      <a:pt x="77" y="413"/>
                    </a:lnTo>
                    <a:lnTo>
                      <a:pt x="76" y="402"/>
                    </a:lnTo>
                    <a:lnTo>
                      <a:pt x="76" y="393"/>
                    </a:lnTo>
                    <a:lnTo>
                      <a:pt x="76" y="382"/>
                    </a:lnTo>
                    <a:lnTo>
                      <a:pt x="76" y="373"/>
                    </a:lnTo>
                    <a:lnTo>
                      <a:pt x="76" y="362"/>
                    </a:lnTo>
                    <a:lnTo>
                      <a:pt x="76" y="353"/>
                    </a:lnTo>
                    <a:lnTo>
                      <a:pt x="76" y="342"/>
                    </a:lnTo>
                    <a:lnTo>
                      <a:pt x="76" y="333"/>
                    </a:lnTo>
                    <a:lnTo>
                      <a:pt x="76" y="323"/>
                    </a:lnTo>
                    <a:lnTo>
                      <a:pt x="76" y="314"/>
                    </a:lnTo>
                    <a:lnTo>
                      <a:pt x="76" y="305"/>
                    </a:lnTo>
                    <a:lnTo>
                      <a:pt x="76" y="297"/>
                    </a:lnTo>
                    <a:lnTo>
                      <a:pt x="76" y="287"/>
                    </a:lnTo>
                    <a:lnTo>
                      <a:pt x="76" y="279"/>
                    </a:lnTo>
                    <a:lnTo>
                      <a:pt x="76" y="270"/>
                    </a:lnTo>
                    <a:lnTo>
                      <a:pt x="76" y="263"/>
                    </a:lnTo>
                    <a:lnTo>
                      <a:pt x="76" y="255"/>
                    </a:lnTo>
                    <a:lnTo>
                      <a:pt x="76" y="248"/>
                    </a:lnTo>
                    <a:lnTo>
                      <a:pt x="76" y="242"/>
                    </a:lnTo>
                    <a:lnTo>
                      <a:pt x="76" y="235"/>
                    </a:lnTo>
                    <a:lnTo>
                      <a:pt x="76" y="230"/>
                    </a:lnTo>
                    <a:lnTo>
                      <a:pt x="76" y="224"/>
                    </a:lnTo>
                    <a:lnTo>
                      <a:pt x="76" y="218"/>
                    </a:lnTo>
                    <a:lnTo>
                      <a:pt x="76" y="212"/>
                    </a:lnTo>
                    <a:lnTo>
                      <a:pt x="76" y="205"/>
                    </a:lnTo>
                    <a:lnTo>
                      <a:pt x="76" y="200"/>
                    </a:lnTo>
                    <a:lnTo>
                      <a:pt x="76" y="195"/>
                    </a:lnTo>
                    <a:lnTo>
                      <a:pt x="76" y="189"/>
                    </a:lnTo>
                    <a:lnTo>
                      <a:pt x="76" y="184"/>
                    </a:lnTo>
                    <a:lnTo>
                      <a:pt x="76" y="179"/>
                    </a:lnTo>
                    <a:lnTo>
                      <a:pt x="76" y="173"/>
                    </a:lnTo>
                    <a:lnTo>
                      <a:pt x="76" y="168"/>
                    </a:lnTo>
                    <a:lnTo>
                      <a:pt x="76" y="163"/>
                    </a:lnTo>
                    <a:lnTo>
                      <a:pt x="77" y="157"/>
                    </a:lnTo>
                    <a:lnTo>
                      <a:pt x="77" y="152"/>
                    </a:lnTo>
                    <a:lnTo>
                      <a:pt x="77" y="146"/>
                    </a:lnTo>
                    <a:lnTo>
                      <a:pt x="78" y="142"/>
                    </a:lnTo>
                    <a:lnTo>
                      <a:pt x="78" y="137"/>
                    </a:lnTo>
                    <a:lnTo>
                      <a:pt x="78" y="132"/>
                    </a:lnTo>
                    <a:lnTo>
                      <a:pt x="78" y="128"/>
                    </a:lnTo>
                    <a:lnTo>
                      <a:pt x="78" y="122"/>
                    </a:lnTo>
                    <a:lnTo>
                      <a:pt x="80" y="118"/>
                    </a:lnTo>
                    <a:lnTo>
                      <a:pt x="80" y="113"/>
                    </a:lnTo>
                    <a:lnTo>
                      <a:pt x="80" y="109"/>
                    </a:lnTo>
                    <a:lnTo>
                      <a:pt x="81" y="105"/>
                    </a:lnTo>
                    <a:lnTo>
                      <a:pt x="81" y="101"/>
                    </a:lnTo>
                    <a:lnTo>
                      <a:pt x="81" y="96"/>
                    </a:lnTo>
                    <a:lnTo>
                      <a:pt x="81" y="92"/>
                    </a:lnTo>
                    <a:lnTo>
                      <a:pt x="81" y="86"/>
                    </a:lnTo>
                    <a:lnTo>
                      <a:pt x="82" y="84"/>
                    </a:lnTo>
                    <a:lnTo>
                      <a:pt x="82" y="79"/>
                    </a:lnTo>
                    <a:lnTo>
                      <a:pt x="82" y="75"/>
                    </a:lnTo>
                    <a:lnTo>
                      <a:pt x="84" y="71"/>
                    </a:lnTo>
                    <a:lnTo>
                      <a:pt x="84" y="69"/>
                    </a:lnTo>
                    <a:lnTo>
                      <a:pt x="84" y="65"/>
                    </a:lnTo>
                    <a:lnTo>
                      <a:pt x="84" y="61"/>
                    </a:lnTo>
                    <a:lnTo>
                      <a:pt x="85" y="57"/>
                    </a:lnTo>
                    <a:lnTo>
                      <a:pt x="85" y="54"/>
                    </a:lnTo>
                    <a:lnTo>
                      <a:pt x="85" y="50"/>
                    </a:lnTo>
                    <a:lnTo>
                      <a:pt x="85" y="46"/>
                    </a:lnTo>
                    <a:lnTo>
                      <a:pt x="85" y="43"/>
                    </a:lnTo>
                    <a:lnTo>
                      <a:pt x="86" y="41"/>
                    </a:lnTo>
                    <a:lnTo>
                      <a:pt x="86" y="35"/>
                    </a:lnTo>
                    <a:lnTo>
                      <a:pt x="88" y="30"/>
                    </a:lnTo>
                    <a:lnTo>
                      <a:pt x="88" y="25"/>
                    </a:lnTo>
                    <a:lnTo>
                      <a:pt x="89" y="21"/>
                    </a:lnTo>
                    <a:lnTo>
                      <a:pt x="89" y="17"/>
                    </a:lnTo>
                    <a:lnTo>
                      <a:pt x="90" y="14"/>
                    </a:lnTo>
                    <a:lnTo>
                      <a:pt x="90" y="10"/>
                    </a:lnTo>
                    <a:lnTo>
                      <a:pt x="90" y="8"/>
                    </a:lnTo>
                    <a:lnTo>
                      <a:pt x="92" y="4"/>
                    </a:lnTo>
                    <a:lnTo>
                      <a:pt x="63" y="0"/>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82" name="Freeform 80">
                <a:extLst>
                  <a:ext uri="{FF2B5EF4-FFF2-40B4-BE49-F238E27FC236}">
                    <a16:creationId xmlns:a16="http://schemas.microsoft.com/office/drawing/2014/main" id="{6E1930D6-4FEA-4464-9060-2D82A7DBA26D}"/>
                  </a:ext>
                </a:extLst>
              </p:cNvPr>
              <p:cNvSpPr>
                <a:spLocks/>
              </p:cNvSpPr>
              <p:nvPr/>
            </p:nvSpPr>
            <p:spPr bwMode="auto">
              <a:xfrm>
                <a:off x="3055" y="868"/>
                <a:ext cx="212" cy="45"/>
              </a:xfrm>
              <a:custGeom>
                <a:avLst/>
                <a:gdLst>
                  <a:gd name="T0" fmla="*/ 2 w 177"/>
                  <a:gd name="T1" fmla="*/ 24 h 40"/>
                  <a:gd name="T2" fmla="*/ 501 w 177"/>
                  <a:gd name="T3" fmla="*/ 0 h 40"/>
                  <a:gd name="T4" fmla="*/ 508 w 177"/>
                  <a:gd name="T5" fmla="*/ 75 h 40"/>
                  <a:gd name="T6" fmla="*/ 506 w 177"/>
                  <a:gd name="T7" fmla="*/ 75 h 40"/>
                  <a:gd name="T8" fmla="*/ 490 w 177"/>
                  <a:gd name="T9" fmla="*/ 75 h 40"/>
                  <a:gd name="T10" fmla="*/ 480 w 177"/>
                  <a:gd name="T11" fmla="*/ 75 h 40"/>
                  <a:gd name="T12" fmla="*/ 471 w 177"/>
                  <a:gd name="T13" fmla="*/ 75 h 40"/>
                  <a:gd name="T14" fmla="*/ 459 w 177"/>
                  <a:gd name="T15" fmla="*/ 75 h 40"/>
                  <a:gd name="T16" fmla="*/ 446 w 177"/>
                  <a:gd name="T17" fmla="*/ 75 h 40"/>
                  <a:gd name="T18" fmla="*/ 435 w 177"/>
                  <a:gd name="T19" fmla="*/ 69 h 40"/>
                  <a:gd name="T20" fmla="*/ 416 w 177"/>
                  <a:gd name="T21" fmla="*/ 69 h 40"/>
                  <a:gd name="T22" fmla="*/ 402 w 177"/>
                  <a:gd name="T23" fmla="*/ 69 h 40"/>
                  <a:gd name="T24" fmla="*/ 386 w 177"/>
                  <a:gd name="T25" fmla="*/ 69 h 40"/>
                  <a:gd name="T26" fmla="*/ 370 w 177"/>
                  <a:gd name="T27" fmla="*/ 69 h 40"/>
                  <a:gd name="T28" fmla="*/ 363 w 177"/>
                  <a:gd name="T29" fmla="*/ 69 h 40"/>
                  <a:gd name="T30" fmla="*/ 353 w 177"/>
                  <a:gd name="T31" fmla="*/ 69 h 40"/>
                  <a:gd name="T32" fmla="*/ 345 w 177"/>
                  <a:gd name="T33" fmla="*/ 69 h 40"/>
                  <a:gd name="T34" fmla="*/ 327 w 177"/>
                  <a:gd name="T35" fmla="*/ 69 h 40"/>
                  <a:gd name="T36" fmla="*/ 308 w 177"/>
                  <a:gd name="T37" fmla="*/ 69 h 40"/>
                  <a:gd name="T38" fmla="*/ 298 w 177"/>
                  <a:gd name="T39" fmla="*/ 69 h 40"/>
                  <a:gd name="T40" fmla="*/ 291 w 177"/>
                  <a:gd name="T41" fmla="*/ 69 h 40"/>
                  <a:gd name="T42" fmla="*/ 278 w 177"/>
                  <a:gd name="T43" fmla="*/ 69 h 40"/>
                  <a:gd name="T44" fmla="*/ 271 w 177"/>
                  <a:gd name="T45" fmla="*/ 69 h 40"/>
                  <a:gd name="T46" fmla="*/ 259 w 177"/>
                  <a:gd name="T47" fmla="*/ 69 h 40"/>
                  <a:gd name="T48" fmla="*/ 247 w 177"/>
                  <a:gd name="T49" fmla="*/ 69 h 40"/>
                  <a:gd name="T50" fmla="*/ 242 w 177"/>
                  <a:gd name="T51" fmla="*/ 69 h 40"/>
                  <a:gd name="T52" fmla="*/ 230 w 177"/>
                  <a:gd name="T53" fmla="*/ 69 h 40"/>
                  <a:gd name="T54" fmla="*/ 221 w 177"/>
                  <a:gd name="T55" fmla="*/ 69 h 40"/>
                  <a:gd name="T56" fmla="*/ 207 w 177"/>
                  <a:gd name="T57" fmla="*/ 69 h 40"/>
                  <a:gd name="T58" fmla="*/ 202 w 177"/>
                  <a:gd name="T59" fmla="*/ 69 h 40"/>
                  <a:gd name="T60" fmla="*/ 191 w 177"/>
                  <a:gd name="T61" fmla="*/ 69 h 40"/>
                  <a:gd name="T62" fmla="*/ 179 w 177"/>
                  <a:gd name="T63" fmla="*/ 75 h 40"/>
                  <a:gd name="T64" fmla="*/ 160 w 177"/>
                  <a:gd name="T65" fmla="*/ 75 h 40"/>
                  <a:gd name="T66" fmla="*/ 142 w 177"/>
                  <a:gd name="T67" fmla="*/ 75 h 40"/>
                  <a:gd name="T68" fmla="*/ 125 w 177"/>
                  <a:gd name="T69" fmla="*/ 78 h 40"/>
                  <a:gd name="T70" fmla="*/ 111 w 177"/>
                  <a:gd name="T71" fmla="*/ 79 h 40"/>
                  <a:gd name="T72" fmla="*/ 99 w 177"/>
                  <a:gd name="T73" fmla="*/ 88 h 40"/>
                  <a:gd name="T74" fmla="*/ 84 w 177"/>
                  <a:gd name="T75" fmla="*/ 89 h 40"/>
                  <a:gd name="T76" fmla="*/ 75 w 177"/>
                  <a:gd name="T77" fmla="*/ 92 h 40"/>
                  <a:gd name="T78" fmla="*/ 62 w 177"/>
                  <a:gd name="T79" fmla="*/ 100 h 40"/>
                  <a:gd name="T80" fmla="*/ 61 w 177"/>
                  <a:gd name="T81" fmla="*/ 103 h 40"/>
                  <a:gd name="T82" fmla="*/ 43 w 177"/>
                  <a:gd name="T83" fmla="*/ 112 h 40"/>
                  <a:gd name="T84" fmla="*/ 30 w 177"/>
                  <a:gd name="T85" fmla="*/ 115 h 40"/>
                  <a:gd name="T86" fmla="*/ 19 w 177"/>
                  <a:gd name="T87" fmla="*/ 115 h 40"/>
                  <a:gd name="T88" fmla="*/ 17 w 177"/>
                  <a:gd name="T89" fmla="*/ 115 h 40"/>
                  <a:gd name="T90" fmla="*/ 2 w 177"/>
                  <a:gd name="T91" fmla="*/ 103 h 40"/>
                  <a:gd name="T92" fmla="*/ 2 w 177"/>
                  <a:gd name="T93" fmla="*/ 89 h 40"/>
                  <a:gd name="T94" fmla="*/ 0 w 177"/>
                  <a:gd name="T95" fmla="*/ 75 h 40"/>
                  <a:gd name="T96" fmla="*/ 0 w 177"/>
                  <a:gd name="T97" fmla="*/ 67 h 40"/>
                  <a:gd name="T98" fmla="*/ 0 w 177"/>
                  <a:gd name="T99" fmla="*/ 54 h 40"/>
                  <a:gd name="T100" fmla="*/ 2 w 177"/>
                  <a:gd name="T101" fmla="*/ 47 h 40"/>
                  <a:gd name="T102" fmla="*/ 2 w 177"/>
                  <a:gd name="T103" fmla="*/ 30 h 40"/>
                  <a:gd name="T104" fmla="*/ 2 w 177"/>
                  <a:gd name="T105" fmla="*/ 24 h 40"/>
                  <a:gd name="T106" fmla="*/ 2 w 177"/>
                  <a:gd name="T107" fmla="*/ 24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40"/>
                  <a:gd name="T164" fmla="*/ 177 w 177"/>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40">
                    <a:moveTo>
                      <a:pt x="2" y="9"/>
                    </a:moveTo>
                    <a:lnTo>
                      <a:pt x="175" y="0"/>
                    </a:lnTo>
                    <a:lnTo>
                      <a:pt x="177" y="26"/>
                    </a:lnTo>
                    <a:lnTo>
                      <a:pt x="176" y="26"/>
                    </a:lnTo>
                    <a:lnTo>
                      <a:pt x="171" y="26"/>
                    </a:lnTo>
                    <a:lnTo>
                      <a:pt x="168" y="26"/>
                    </a:lnTo>
                    <a:lnTo>
                      <a:pt x="164" y="26"/>
                    </a:lnTo>
                    <a:lnTo>
                      <a:pt x="160" y="26"/>
                    </a:lnTo>
                    <a:lnTo>
                      <a:pt x="156" y="26"/>
                    </a:lnTo>
                    <a:lnTo>
                      <a:pt x="151" y="24"/>
                    </a:lnTo>
                    <a:lnTo>
                      <a:pt x="145" y="24"/>
                    </a:lnTo>
                    <a:lnTo>
                      <a:pt x="140" y="24"/>
                    </a:lnTo>
                    <a:lnTo>
                      <a:pt x="133" y="24"/>
                    </a:lnTo>
                    <a:lnTo>
                      <a:pt x="129" y="24"/>
                    </a:lnTo>
                    <a:lnTo>
                      <a:pt x="126" y="24"/>
                    </a:lnTo>
                    <a:lnTo>
                      <a:pt x="124" y="24"/>
                    </a:lnTo>
                    <a:lnTo>
                      <a:pt x="120" y="24"/>
                    </a:lnTo>
                    <a:lnTo>
                      <a:pt x="114" y="24"/>
                    </a:lnTo>
                    <a:lnTo>
                      <a:pt x="108" y="24"/>
                    </a:lnTo>
                    <a:lnTo>
                      <a:pt x="104" y="24"/>
                    </a:lnTo>
                    <a:lnTo>
                      <a:pt x="101" y="24"/>
                    </a:lnTo>
                    <a:lnTo>
                      <a:pt x="97" y="24"/>
                    </a:lnTo>
                    <a:lnTo>
                      <a:pt x="93" y="24"/>
                    </a:lnTo>
                    <a:lnTo>
                      <a:pt x="90" y="24"/>
                    </a:lnTo>
                    <a:lnTo>
                      <a:pt x="86" y="24"/>
                    </a:lnTo>
                    <a:lnTo>
                      <a:pt x="84" y="24"/>
                    </a:lnTo>
                    <a:lnTo>
                      <a:pt x="80" y="24"/>
                    </a:lnTo>
                    <a:lnTo>
                      <a:pt x="77" y="24"/>
                    </a:lnTo>
                    <a:lnTo>
                      <a:pt x="73" y="24"/>
                    </a:lnTo>
                    <a:lnTo>
                      <a:pt x="70" y="24"/>
                    </a:lnTo>
                    <a:lnTo>
                      <a:pt x="67" y="24"/>
                    </a:lnTo>
                    <a:lnTo>
                      <a:pt x="61" y="26"/>
                    </a:lnTo>
                    <a:lnTo>
                      <a:pt x="55" y="26"/>
                    </a:lnTo>
                    <a:lnTo>
                      <a:pt x="49" y="26"/>
                    </a:lnTo>
                    <a:lnTo>
                      <a:pt x="43" y="27"/>
                    </a:lnTo>
                    <a:lnTo>
                      <a:pt x="38" y="28"/>
                    </a:lnTo>
                    <a:lnTo>
                      <a:pt x="34" y="30"/>
                    </a:lnTo>
                    <a:lnTo>
                      <a:pt x="29" y="31"/>
                    </a:lnTo>
                    <a:lnTo>
                      <a:pt x="26" y="32"/>
                    </a:lnTo>
                    <a:lnTo>
                      <a:pt x="22" y="35"/>
                    </a:lnTo>
                    <a:lnTo>
                      <a:pt x="21" y="36"/>
                    </a:lnTo>
                    <a:lnTo>
                      <a:pt x="15" y="39"/>
                    </a:lnTo>
                    <a:lnTo>
                      <a:pt x="11" y="40"/>
                    </a:lnTo>
                    <a:lnTo>
                      <a:pt x="7" y="40"/>
                    </a:lnTo>
                    <a:lnTo>
                      <a:pt x="6" y="40"/>
                    </a:lnTo>
                    <a:lnTo>
                      <a:pt x="2" y="36"/>
                    </a:lnTo>
                    <a:lnTo>
                      <a:pt x="2" y="31"/>
                    </a:lnTo>
                    <a:lnTo>
                      <a:pt x="0" y="26"/>
                    </a:lnTo>
                    <a:lnTo>
                      <a:pt x="0" y="23"/>
                    </a:lnTo>
                    <a:lnTo>
                      <a:pt x="0" y="19"/>
                    </a:lnTo>
                    <a:lnTo>
                      <a:pt x="2" y="16"/>
                    </a:lnTo>
                    <a:lnTo>
                      <a:pt x="2" y="11"/>
                    </a:lnTo>
                    <a:lnTo>
                      <a:pt x="2" y="9"/>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83" name="Freeform 81">
                <a:extLst>
                  <a:ext uri="{FF2B5EF4-FFF2-40B4-BE49-F238E27FC236}">
                    <a16:creationId xmlns:a16="http://schemas.microsoft.com/office/drawing/2014/main" id="{3E87CB48-DBA5-432D-9F8C-729D9DFF9FCE}"/>
                  </a:ext>
                </a:extLst>
              </p:cNvPr>
              <p:cNvSpPr>
                <a:spLocks/>
              </p:cNvSpPr>
              <p:nvPr/>
            </p:nvSpPr>
            <p:spPr bwMode="auto">
              <a:xfrm>
                <a:off x="3220" y="966"/>
                <a:ext cx="271" cy="128"/>
              </a:xfrm>
              <a:custGeom>
                <a:avLst/>
                <a:gdLst>
                  <a:gd name="T0" fmla="*/ 0 w 243"/>
                  <a:gd name="T1" fmla="*/ 293 h 119"/>
                  <a:gd name="T2" fmla="*/ 18 w 243"/>
                  <a:gd name="T3" fmla="*/ 259 h 119"/>
                  <a:gd name="T4" fmla="*/ 37 w 243"/>
                  <a:gd name="T5" fmla="*/ 227 h 119"/>
                  <a:gd name="T6" fmla="*/ 67 w 243"/>
                  <a:gd name="T7" fmla="*/ 182 h 119"/>
                  <a:gd name="T8" fmla="*/ 97 w 243"/>
                  <a:gd name="T9" fmla="*/ 145 h 119"/>
                  <a:gd name="T10" fmla="*/ 139 w 243"/>
                  <a:gd name="T11" fmla="*/ 114 h 119"/>
                  <a:gd name="T12" fmla="*/ 177 w 243"/>
                  <a:gd name="T13" fmla="*/ 78 h 119"/>
                  <a:gd name="T14" fmla="*/ 218 w 243"/>
                  <a:gd name="T15" fmla="*/ 47 h 119"/>
                  <a:gd name="T16" fmla="*/ 260 w 243"/>
                  <a:gd name="T17" fmla="*/ 23 h 119"/>
                  <a:gd name="T18" fmla="*/ 308 w 243"/>
                  <a:gd name="T19" fmla="*/ 3 h 119"/>
                  <a:gd name="T20" fmla="*/ 356 w 243"/>
                  <a:gd name="T21" fmla="*/ 1 h 119"/>
                  <a:gd name="T22" fmla="*/ 401 w 243"/>
                  <a:gd name="T23" fmla="*/ 1 h 119"/>
                  <a:gd name="T24" fmla="*/ 448 w 243"/>
                  <a:gd name="T25" fmla="*/ 16 h 119"/>
                  <a:gd name="T26" fmla="*/ 495 w 243"/>
                  <a:gd name="T27" fmla="*/ 42 h 119"/>
                  <a:gd name="T28" fmla="*/ 541 w 243"/>
                  <a:gd name="T29" fmla="*/ 69 h 119"/>
                  <a:gd name="T30" fmla="*/ 585 w 243"/>
                  <a:gd name="T31" fmla="*/ 105 h 119"/>
                  <a:gd name="T32" fmla="*/ 629 w 243"/>
                  <a:gd name="T33" fmla="*/ 145 h 119"/>
                  <a:gd name="T34" fmla="*/ 660 w 243"/>
                  <a:gd name="T35" fmla="*/ 182 h 119"/>
                  <a:gd name="T36" fmla="*/ 689 w 243"/>
                  <a:gd name="T37" fmla="*/ 225 h 119"/>
                  <a:gd name="T38" fmla="*/ 704 w 243"/>
                  <a:gd name="T39" fmla="*/ 252 h 119"/>
                  <a:gd name="T40" fmla="*/ 715 w 243"/>
                  <a:gd name="T41" fmla="*/ 288 h 119"/>
                  <a:gd name="T42" fmla="*/ 675 w 243"/>
                  <a:gd name="T43" fmla="*/ 303 h 119"/>
                  <a:gd name="T44" fmla="*/ 638 w 243"/>
                  <a:gd name="T45" fmla="*/ 320 h 119"/>
                  <a:gd name="T46" fmla="*/ 581 w 243"/>
                  <a:gd name="T47" fmla="*/ 321 h 119"/>
                  <a:gd name="T48" fmla="*/ 547 w 243"/>
                  <a:gd name="T49" fmla="*/ 329 h 119"/>
                  <a:gd name="T50" fmla="*/ 516 w 243"/>
                  <a:gd name="T51" fmla="*/ 330 h 119"/>
                  <a:gd name="T52" fmla="*/ 490 w 243"/>
                  <a:gd name="T53" fmla="*/ 332 h 119"/>
                  <a:gd name="T54" fmla="*/ 458 w 243"/>
                  <a:gd name="T55" fmla="*/ 332 h 119"/>
                  <a:gd name="T56" fmla="*/ 426 w 243"/>
                  <a:gd name="T57" fmla="*/ 342 h 119"/>
                  <a:gd name="T58" fmla="*/ 401 w 243"/>
                  <a:gd name="T59" fmla="*/ 342 h 119"/>
                  <a:gd name="T60" fmla="*/ 370 w 243"/>
                  <a:gd name="T61" fmla="*/ 343 h 119"/>
                  <a:gd name="T62" fmla="*/ 326 w 243"/>
                  <a:gd name="T63" fmla="*/ 346 h 119"/>
                  <a:gd name="T64" fmla="*/ 288 w 243"/>
                  <a:gd name="T65" fmla="*/ 346 h 119"/>
                  <a:gd name="T66" fmla="*/ 260 w 243"/>
                  <a:gd name="T67" fmla="*/ 346 h 119"/>
                  <a:gd name="T68" fmla="*/ 231 w 243"/>
                  <a:gd name="T69" fmla="*/ 343 h 119"/>
                  <a:gd name="T70" fmla="*/ 189 w 243"/>
                  <a:gd name="T71" fmla="*/ 332 h 119"/>
                  <a:gd name="T72" fmla="*/ 160 w 243"/>
                  <a:gd name="T73" fmla="*/ 330 h 119"/>
                  <a:gd name="T74" fmla="*/ 125 w 243"/>
                  <a:gd name="T75" fmla="*/ 329 h 119"/>
                  <a:gd name="T76" fmla="*/ 90 w 243"/>
                  <a:gd name="T77" fmla="*/ 324 h 119"/>
                  <a:gd name="T78" fmla="*/ 60 w 243"/>
                  <a:gd name="T79" fmla="*/ 321 h 119"/>
                  <a:gd name="T80" fmla="*/ 33 w 243"/>
                  <a:gd name="T81" fmla="*/ 320 h 119"/>
                  <a:gd name="T82" fmla="*/ 0 w 243"/>
                  <a:gd name="T83" fmla="*/ 310 h 1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3"/>
                  <a:gd name="T127" fmla="*/ 0 h 119"/>
                  <a:gd name="T128" fmla="*/ 243 w 243"/>
                  <a:gd name="T129" fmla="*/ 119 h 1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3" h="119">
                    <a:moveTo>
                      <a:pt x="0" y="107"/>
                    </a:moveTo>
                    <a:lnTo>
                      <a:pt x="0" y="103"/>
                    </a:lnTo>
                    <a:lnTo>
                      <a:pt x="0" y="101"/>
                    </a:lnTo>
                    <a:lnTo>
                      <a:pt x="2" y="97"/>
                    </a:lnTo>
                    <a:lnTo>
                      <a:pt x="4" y="94"/>
                    </a:lnTo>
                    <a:lnTo>
                      <a:pt x="6" y="89"/>
                    </a:lnTo>
                    <a:lnTo>
                      <a:pt x="7" y="85"/>
                    </a:lnTo>
                    <a:lnTo>
                      <a:pt x="10" y="81"/>
                    </a:lnTo>
                    <a:lnTo>
                      <a:pt x="12" y="78"/>
                    </a:lnTo>
                    <a:lnTo>
                      <a:pt x="15" y="72"/>
                    </a:lnTo>
                    <a:lnTo>
                      <a:pt x="18" y="68"/>
                    </a:lnTo>
                    <a:lnTo>
                      <a:pt x="22" y="63"/>
                    </a:lnTo>
                    <a:lnTo>
                      <a:pt x="26" y="60"/>
                    </a:lnTo>
                    <a:lnTo>
                      <a:pt x="28" y="55"/>
                    </a:lnTo>
                    <a:lnTo>
                      <a:pt x="32" y="51"/>
                    </a:lnTo>
                    <a:lnTo>
                      <a:pt x="36" y="47"/>
                    </a:lnTo>
                    <a:lnTo>
                      <a:pt x="42" y="43"/>
                    </a:lnTo>
                    <a:lnTo>
                      <a:pt x="46" y="39"/>
                    </a:lnTo>
                    <a:lnTo>
                      <a:pt x="50" y="35"/>
                    </a:lnTo>
                    <a:lnTo>
                      <a:pt x="54" y="31"/>
                    </a:lnTo>
                    <a:lnTo>
                      <a:pt x="59" y="27"/>
                    </a:lnTo>
                    <a:lnTo>
                      <a:pt x="63" y="24"/>
                    </a:lnTo>
                    <a:lnTo>
                      <a:pt x="69" y="20"/>
                    </a:lnTo>
                    <a:lnTo>
                      <a:pt x="74" y="16"/>
                    </a:lnTo>
                    <a:lnTo>
                      <a:pt x="79" y="15"/>
                    </a:lnTo>
                    <a:lnTo>
                      <a:pt x="83" y="11"/>
                    </a:lnTo>
                    <a:lnTo>
                      <a:pt x="89" y="8"/>
                    </a:lnTo>
                    <a:lnTo>
                      <a:pt x="94" y="7"/>
                    </a:lnTo>
                    <a:lnTo>
                      <a:pt x="99" y="5"/>
                    </a:lnTo>
                    <a:lnTo>
                      <a:pt x="105" y="3"/>
                    </a:lnTo>
                    <a:lnTo>
                      <a:pt x="110" y="1"/>
                    </a:lnTo>
                    <a:lnTo>
                      <a:pt x="116" y="1"/>
                    </a:lnTo>
                    <a:lnTo>
                      <a:pt x="121" y="1"/>
                    </a:lnTo>
                    <a:lnTo>
                      <a:pt x="125" y="0"/>
                    </a:lnTo>
                    <a:lnTo>
                      <a:pt x="130" y="0"/>
                    </a:lnTo>
                    <a:lnTo>
                      <a:pt x="136" y="1"/>
                    </a:lnTo>
                    <a:lnTo>
                      <a:pt x="141" y="3"/>
                    </a:lnTo>
                    <a:lnTo>
                      <a:pt x="146" y="4"/>
                    </a:lnTo>
                    <a:lnTo>
                      <a:pt x="152" y="5"/>
                    </a:lnTo>
                    <a:lnTo>
                      <a:pt x="157" y="8"/>
                    </a:lnTo>
                    <a:lnTo>
                      <a:pt x="163" y="11"/>
                    </a:lnTo>
                    <a:lnTo>
                      <a:pt x="168" y="14"/>
                    </a:lnTo>
                    <a:lnTo>
                      <a:pt x="173" y="18"/>
                    </a:lnTo>
                    <a:lnTo>
                      <a:pt x="179" y="22"/>
                    </a:lnTo>
                    <a:lnTo>
                      <a:pt x="184" y="24"/>
                    </a:lnTo>
                    <a:lnTo>
                      <a:pt x="188" y="28"/>
                    </a:lnTo>
                    <a:lnTo>
                      <a:pt x="193" y="32"/>
                    </a:lnTo>
                    <a:lnTo>
                      <a:pt x="199" y="36"/>
                    </a:lnTo>
                    <a:lnTo>
                      <a:pt x="204" y="42"/>
                    </a:lnTo>
                    <a:lnTo>
                      <a:pt x="208" y="46"/>
                    </a:lnTo>
                    <a:lnTo>
                      <a:pt x="213" y="51"/>
                    </a:lnTo>
                    <a:lnTo>
                      <a:pt x="217" y="55"/>
                    </a:lnTo>
                    <a:lnTo>
                      <a:pt x="222" y="59"/>
                    </a:lnTo>
                    <a:lnTo>
                      <a:pt x="224" y="63"/>
                    </a:lnTo>
                    <a:lnTo>
                      <a:pt x="228" y="67"/>
                    </a:lnTo>
                    <a:lnTo>
                      <a:pt x="231" y="72"/>
                    </a:lnTo>
                    <a:lnTo>
                      <a:pt x="234" y="77"/>
                    </a:lnTo>
                    <a:lnTo>
                      <a:pt x="236" y="79"/>
                    </a:lnTo>
                    <a:lnTo>
                      <a:pt x="239" y="83"/>
                    </a:lnTo>
                    <a:lnTo>
                      <a:pt x="239" y="86"/>
                    </a:lnTo>
                    <a:lnTo>
                      <a:pt x="242" y="90"/>
                    </a:lnTo>
                    <a:lnTo>
                      <a:pt x="243" y="95"/>
                    </a:lnTo>
                    <a:lnTo>
                      <a:pt x="243" y="99"/>
                    </a:lnTo>
                    <a:lnTo>
                      <a:pt x="239" y="101"/>
                    </a:lnTo>
                    <a:lnTo>
                      <a:pt x="234" y="103"/>
                    </a:lnTo>
                    <a:lnTo>
                      <a:pt x="230" y="103"/>
                    </a:lnTo>
                    <a:lnTo>
                      <a:pt x="226" y="106"/>
                    </a:lnTo>
                    <a:lnTo>
                      <a:pt x="220" y="106"/>
                    </a:lnTo>
                    <a:lnTo>
                      <a:pt x="216" y="109"/>
                    </a:lnTo>
                    <a:lnTo>
                      <a:pt x="209" y="109"/>
                    </a:lnTo>
                    <a:lnTo>
                      <a:pt x="204" y="110"/>
                    </a:lnTo>
                    <a:lnTo>
                      <a:pt x="197" y="110"/>
                    </a:lnTo>
                    <a:lnTo>
                      <a:pt x="192" y="111"/>
                    </a:lnTo>
                    <a:lnTo>
                      <a:pt x="188" y="111"/>
                    </a:lnTo>
                    <a:lnTo>
                      <a:pt x="185" y="113"/>
                    </a:lnTo>
                    <a:lnTo>
                      <a:pt x="183" y="113"/>
                    </a:lnTo>
                    <a:lnTo>
                      <a:pt x="179" y="114"/>
                    </a:lnTo>
                    <a:lnTo>
                      <a:pt x="176" y="114"/>
                    </a:lnTo>
                    <a:lnTo>
                      <a:pt x="172" y="114"/>
                    </a:lnTo>
                    <a:lnTo>
                      <a:pt x="169" y="114"/>
                    </a:lnTo>
                    <a:lnTo>
                      <a:pt x="167" y="115"/>
                    </a:lnTo>
                    <a:lnTo>
                      <a:pt x="163" y="115"/>
                    </a:lnTo>
                    <a:lnTo>
                      <a:pt x="158" y="115"/>
                    </a:lnTo>
                    <a:lnTo>
                      <a:pt x="156" y="115"/>
                    </a:lnTo>
                    <a:lnTo>
                      <a:pt x="152" y="115"/>
                    </a:lnTo>
                    <a:lnTo>
                      <a:pt x="149" y="115"/>
                    </a:lnTo>
                    <a:lnTo>
                      <a:pt x="145" y="117"/>
                    </a:lnTo>
                    <a:lnTo>
                      <a:pt x="142" y="117"/>
                    </a:lnTo>
                    <a:lnTo>
                      <a:pt x="140" y="117"/>
                    </a:lnTo>
                    <a:lnTo>
                      <a:pt x="136" y="117"/>
                    </a:lnTo>
                    <a:lnTo>
                      <a:pt x="132" y="117"/>
                    </a:lnTo>
                    <a:lnTo>
                      <a:pt x="129" y="117"/>
                    </a:lnTo>
                    <a:lnTo>
                      <a:pt x="126" y="118"/>
                    </a:lnTo>
                    <a:lnTo>
                      <a:pt x="121" y="118"/>
                    </a:lnTo>
                    <a:lnTo>
                      <a:pt x="116" y="119"/>
                    </a:lnTo>
                    <a:lnTo>
                      <a:pt x="110" y="119"/>
                    </a:lnTo>
                    <a:lnTo>
                      <a:pt x="106" y="119"/>
                    </a:lnTo>
                    <a:lnTo>
                      <a:pt x="101" y="119"/>
                    </a:lnTo>
                    <a:lnTo>
                      <a:pt x="97" y="119"/>
                    </a:lnTo>
                    <a:lnTo>
                      <a:pt x="94" y="119"/>
                    </a:lnTo>
                    <a:lnTo>
                      <a:pt x="91" y="119"/>
                    </a:lnTo>
                    <a:lnTo>
                      <a:pt x="89" y="119"/>
                    </a:lnTo>
                    <a:lnTo>
                      <a:pt x="87" y="119"/>
                    </a:lnTo>
                    <a:lnTo>
                      <a:pt x="85" y="118"/>
                    </a:lnTo>
                    <a:lnTo>
                      <a:pt x="79" y="118"/>
                    </a:lnTo>
                    <a:lnTo>
                      <a:pt x="74" y="117"/>
                    </a:lnTo>
                    <a:lnTo>
                      <a:pt x="69" y="117"/>
                    </a:lnTo>
                    <a:lnTo>
                      <a:pt x="65" y="115"/>
                    </a:lnTo>
                    <a:lnTo>
                      <a:pt x="61" y="115"/>
                    </a:lnTo>
                    <a:lnTo>
                      <a:pt x="57" y="114"/>
                    </a:lnTo>
                    <a:lnTo>
                      <a:pt x="54" y="114"/>
                    </a:lnTo>
                    <a:lnTo>
                      <a:pt x="50" y="114"/>
                    </a:lnTo>
                    <a:lnTo>
                      <a:pt x="46" y="113"/>
                    </a:lnTo>
                    <a:lnTo>
                      <a:pt x="42" y="113"/>
                    </a:lnTo>
                    <a:lnTo>
                      <a:pt x="39" y="113"/>
                    </a:lnTo>
                    <a:lnTo>
                      <a:pt x="35" y="111"/>
                    </a:lnTo>
                    <a:lnTo>
                      <a:pt x="31" y="111"/>
                    </a:lnTo>
                    <a:lnTo>
                      <a:pt x="27" y="110"/>
                    </a:lnTo>
                    <a:lnTo>
                      <a:pt x="24" y="110"/>
                    </a:lnTo>
                    <a:lnTo>
                      <a:pt x="20" y="110"/>
                    </a:lnTo>
                    <a:lnTo>
                      <a:pt x="16" y="109"/>
                    </a:lnTo>
                    <a:lnTo>
                      <a:pt x="14" y="109"/>
                    </a:lnTo>
                    <a:lnTo>
                      <a:pt x="11" y="109"/>
                    </a:lnTo>
                    <a:lnTo>
                      <a:pt x="6" y="109"/>
                    </a:lnTo>
                    <a:lnTo>
                      <a:pt x="3" y="107"/>
                    </a:lnTo>
                    <a:lnTo>
                      <a:pt x="0" y="107"/>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84" name="Freeform 82">
                <a:extLst>
                  <a:ext uri="{FF2B5EF4-FFF2-40B4-BE49-F238E27FC236}">
                    <a16:creationId xmlns:a16="http://schemas.microsoft.com/office/drawing/2014/main" id="{A6B3A46B-3916-42E8-B932-56739A7AB58B}"/>
                  </a:ext>
                </a:extLst>
              </p:cNvPr>
              <p:cNvSpPr>
                <a:spLocks/>
              </p:cNvSpPr>
              <p:nvPr/>
            </p:nvSpPr>
            <p:spPr bwMode="auto">
              <a:xfrm>
                <a:off x="3291" y="1593"/>
                <a:ext cx="165" cy="106"/>
              </a:xfrm>
              <a:custGeom>
                <a:avLst/>
                <a:gdLst>
                  <a:gd name="T0" fmla="*/ 0 w 139"/>
                  <a:gd name="T1" fmla="*/ 277 h 90"/>
                  <a:gd name="T2" fmla="*/ 16 w 139"/>
                  <a:gd name="T3" fmla="*/ 277 h 90"/>
                  <a:gd name="T4" fmla="*/ 37 w 139"/>
                  <a:gd name="T5" fmla="*/ 277 h 90"/>
                  <a:gd name="T6" fmla="*/ 60 w 139"/>
                  <a:gd name="T7" fmla="*/ 277 h 90"/>
                  <a:gd name="T8" fmla="*/ 89 w 139"/>
                  <a:gd name="T9" fmla="*/ 271 h 90"/>
                  <a:gd name="T10" fmla="*/ 124 w 139"/>
                  <a:gd name="T11" fmla="*/ 271 h 90"/>
                  <a:gd name="T12" fmla="*/ 159 w 139"/>
                  <a:gd name="T13" fmla="*/ 271 h 90"/>
                  <a:gd name="T14" fmla="*/ 193 w 139"/>
                  <a:gd name="T15" fmla="*/ 271 h 90"/>
                  <a:gd name="T16" fmla="*/ 229 w 139"/>
                  <a:gd name="T17" fmla="*/ 270 h 90"/>
                  <a:gd name="T18" fmla="*/ 272 w 139"/>
                  <a:gd name="T19" fmla="*/ 270 h 90"/>
                  <a:gd name="T20" fmla="*/ 304 w 139"/>
                  <a:gd name="T21" fmla="*/ 263 h 90"/>
                  <a:gd name="T22" fmla="*/ 337 w 139"/>
                  <a:gd name="T23" fmla="*/ 263 h 90"/>
                  <a:gd name="T24" fmla="*/ 366 w 139"/>
                  <a:gd name="T25" fmla="*/ 256 h 90"/>
                  <a:gd name="T26" fmla="*/ 387 w 139"/>
                  <a:gd name="T27" fmla="*/ 250 h 90"/>
                  <a:gd name="T28" fmla="*/ 413 w 139"/>
                  <a:gd name="T29" fmla="*/ 238 h 90"/>
                  <a:gd name="T30" fmla="*/ 413 w 139"/>
                  <a:gd name="T31" fmla="*/ 220 h 90"/>
                  <a:gd name="T32" fmla="*/ 415 w 139"/>
                  <a:gd name="T33" fmla="*/ 186 h 90"/>
                  <a:gd name="T34" fmla="*/ 413 w 139"/>
                  <a:gd name="T35" fmla="*/ 151 h 90"/>
                  <a:gd name="T36" fmla="*/ 411 w 139"/>
                  <a:gd name="T37" fmla="*/ 122 h 90"/>
                  <a:gd name="T38" fmla="*/ 401 w 139"/>
                  <a:gd name="T39" fmla="*/ 85 h 90"/>
                  <a:gd name="T40" fmla="*/ 392 w 139"/>
                  <a:gd name="T41" fmla="*/ 48 h 90"/>
                  <a:gd name="T42" fmla="*/ 381 w 139"/>
                  <a:gd name="T43" fmla="*/ 23 h 90"/>
                  <a:gd name="T44" fmla="*/ 366 w 139"/>
                  <a:gd name="T45" fmla="*/ 14 h 90"/>
                  <a:gd name="T46" fmla="*/ 337 w 139"/>
                  <a:gd name="T47" fmla="*/ 0 h 90"/>
                  <a:gd name="T48" fmla="*/ 322 w 139"/>
                  <a:gd name="T49" fmla="*/ 0 h 90"/>
                  <a:gd name="T50" fmla="*/ 289 w 139"/>
                  <a:gd name="T51" fmla="*/ 0 h 90"/>
                  <a:gd name="T52" fmla="*/ 259 w 139"/>
                  <a:gd name="T53" fmla="*/ 0 h 90"/>
                  <a:gd name="T54" fmla="*/ 229 w 139"/>
                  <a:gd name="T55" fmla="*/ 0 h 90"/>
                  <a:gd name="T56" fmla="*/ 201 w 139"/>
                  <a:gd name="T57" fmla="*/ 0 h 90"/>
                  <a:gd name="T58" fmla="*/ 166 w 139"/>
                  <a:gd name="T59" fmla="*/ 0 h 90"/>
                  <a:gd name="T60" fmla="*/ 138 w 139"/>
                  <a:gd name="T61" fmla="*/ 0 h 90"/>
                  <a:gd name="T62" fmla="*/ 110 w 139"/>
                  <a:gd name="T63" fmla="*/ 0 h 90"/>
                  <a:gd name="T64" fmla="*/ 76 w 139"/>
                  <a:gd name="T65" fmla="*/ 1 h 90"/>
                  <a:gd name="T66" fmla="*/ 49 w 139"/>
                  <a:gd name="T67" fmla="*/ 1 h 90"/>
                  <a:gd name="T68" fmla="*/ 29 w 139"/>
                  <a:gd name="T69" fmla="*/ 2 h 90"/>
                  <a:gd name="T70" fmla="*/ 16 w 139"/>
                  <a:gd name="T71" fmla="*/ 2 h 90"/>
                  <a:gd name="T72" fmla="*/ 0 w 139"/>
                  <a:gd name="T73" fmla="*/ 14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9"/>
                  <a:gd name="T112" fmla="*/ 0 h 90"/>
                  <a:gd name="T113" fmla="*/ 139 w 139"/>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9" h="90">
                    <a:moveTo>
                      <a:pt x="0" y="4"/>
                    </a:moveTo>
                    <a:lnTo>
                      <a:pt x="0" y="90"/>
                    </a:lnTo>
                    <a:lnTo>
                      <a:pt x="1" y="90"/>
                    </a:lnTo>
                    <a:lnTo>
                      <a:pt x="5" y="90"/>
                    </a:lnTo>
                    <a:lnTo>
                      <a:pt x="8" y="90"/>
                    </a:lnTo>
                    <a:lnTo>
                      <a:pt x="12" y="90"/>
                    </a:lnTo>
                    <a:lnTo>
                      <a:pt x="16" y="90"/>
                    </a:lnTo>
                    <a:lnTo>
                      <a:pt x="20" y="90"/>
                    </a:lnTo>
                    <a:lnTo>
                      <a:pt x="25" y="88"/>
                    </a:lnTo>
                    <a:lnTo>
                      <a:pt x="30" y="88"/>
                    </a:lnTo>
                    <a:lnTo>
                      <a:pt x="36" y="88"/>
                    </a:lnTo>
                    <a:lnTo>
                      <a:pt x="41" y="88"/>
                    </a:lnTo>
                    <a:lnTo>
                      <a:pt x="47" y="88"/>
                    </a:lnTo>
                    <a:lnTo>
                      <a:pt x="53" y="88"/>
                    </a:lnTo>
                    <a:lnTo>
                      <a:pt x="60" y="88"/>
                    </a:lnTo>
                    <a:lnTo>
                      <a:pt x="65" y="88"/>
                    </a:lnTo>
                    <a:lnTo>
                      <a:pt x="72" y="88"/>
                    </a:lnTo>
                    <a:lnTo>
                      <a:pt x="77" y="87"/>
                    </a:lnTo>
                    <a:lnTo>
                      <a:pt x="84" y="87"/>
                    </a:lnTo>
                    <a:lnTo>
                      <a:pt x="91" y="87"/>
                    </a:lnTo>
                    <a:lnTo>
                      <a:pt x="96" y="87"/>
                    </a:lnTo>
                    <a:lnTo>
                      <a:pt x="102" y="85"/>
                    </a:lnTo>
                    <a:lnTo>
                      <a:pt x="107" y="85"/>
                    </a:lnTo>
                    <a:lnTo>
                      <a:pt x="112" y="85"/>
                    </a:lnTo>
                    <a:lnTo>
                      <a:pt x="116" y="84"/>
                    </a:lnTo>
                    <a:lnTo>
                      <a:pt x="122" y="83"/>
                    </a:lnTo>
                    <a:lnTo>
                      <a:pt x="126" y="81"/>
                    </a:lnTo>
                    <a:lnTo>
                      <a:pt x="130" y="81"/>
                    </a:lnTo>
                    <a:lnTo>
                      <a:pt x="134" y="80"/>
                    </a:lnTo>
                    <a:lnTo>
                      <a:pt x="138" y="77"/>
                    </a:lnTo>
                    <a:lnTo>
                      <a:pt x="138" y="75"/>
                    </a:lnTo>
                    <a:lnTo>
                      <a:pt x="138" y="71"/>
                    </a:lnTo>
                    <a:lnTo>
                      <a:pt x="138" y="65"/>
                    </a:lnTo>
                    <a:lnTo>
                      <a:pt x="139" y="61"/>
                    </a:lnTo>
                    <a:lnTo>
                      <a:pt x="138" y="56"/>
                    </a:lnTo>
                    <a:lnTo>
                      <a:pt x="138" y="49"/>
                    </a:lnTo>
                    <a:lnTo>
                      <a:pt x="136" y="44"/>
                    </a:lnTo>
                    <a:lnTo>
                      <a:pt x="136" y="39"/>
                    </a:lnTo>
                    <a:lnTo>
                      <a:pt x="135" y="32"/>
                    </a:lnTo>
                    <a:lnTo>
                      <a:pt x="134" y="27"/>
                    </a:lnTo>
                    <a:lnTo>
                      <a:pt x="131" y="21"/>
                    </a:lnTo>
                    <a:lnTo>
                      <a:pt x="131" y="16"/>
                    </a:lnTo>
                    <a:lnTo>
                      <a:pt x="128" y="10"/>
                    </a:lnTo>
                    <a:lnTo>
                      <a:pt x="127" y="8"/>
                    </a:lnTo>
                    <a:lnTo>
                      <a:pt x="124" y="4"/>
                    </a:lnTo>
                    <a:lnTo>
                      <a:pt x="122" y="4"/>
                    </a:lnTo>
                    <a:lnTo>
                      <a:pt x="118" y="1"/>
                    </a:lnTo>
                    <a:lnTo>
                      <a:pt x="112" y="0"/>
                    </a:lnTo>
                    <a:lnTo>
                      <a:pt x="110" y="0"/>
                    </a:lnTo>
                    <a:lnTo>
                      <a:pt x="106" y="0"/>
                    </a:lnTo>
                    <a:lnTo>
                      <a:pt x="102" y="0"/>
                    </a:lnTo>
                    <a:lnTo>
                      <a:pt x="97" y="0"/>
                    </a:lnTo>
                    <a:lnTo>
                      <a:pt x="92" y="0"/>
                    </a:lnTo>
                    <a:lnTo>
                      <a:pt x="87" y="0"/>
                    </a:lnTo>
                    <a:lnTo>
                      <a:pt x="83" y="0"/>
                    </a:lnTo>
                    <a:lnTo>
                      <a:pt x="77" y="0"/>
                    </a:lnTo>
                    <a:lnTo>
                      <a:pt x="72" y="0"/>
                    </a:lnTo>
                    <a:lnTo>
                      <a:pt x="67" y="0"/>
                    </a:lnTo>
                    <a:lnTo>
                      <a:pt x="61" y="0"/>
                    </a:lnTo>
                    <a:lnTo>
                      <a:pt x="56" y="0"/>
                    </a:lnTo>
                    <a:lnTo>
                      <a:pt x="51" y="0"/>
                    </a:lnTo>
                    <a:lnTo>
                      <a:pt x="45" y="0"/>
                    </a:lnTo>
                    <a:lnTo>
                      <a:pt x="40" y="0"/>
                    </a:lnTo>
                    <a:lnTo>
                      <a:pt x="36" y="0"/>
                    </a:lnTo>
                    <a:lnTo>
                      <a:pt x="30" y="0"/>
                    </a:lnTo>
                    <a:lnTo>
                      <a:pt x="25" y="1"/>
                    </a:lnTo>
                    <a:lnTo>
                      <a:pt x="21" y="1"/>
                    </a:lnTo>
                    <a:lnTo>
                      <a:pt x="17" y="1"/>
                    </a:lnTo>
                    <a:lnTo>
                      <a:pt x="13" y="1"/>
                    </a:lnTo>
                    <a:lnTo>
                      <a:pt x="10" y="2"/>
                    </a:lnTo>
                    <a:lnTo>
                      <a:pt x="6" y="2"/>
                    </a:lnTo>
                    <a:lnTo>
                      <a:pt x="5" y="2"/>
                    </a:lnTo>
                    <a:lnTo>
                      <a:pt x="1" y="2"/>
                    </a:lnTo>
                    <a:lnTo>
                      <a:pt x="0" y="4"/>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85" name="Freeform 83">
                <a:extLst>
                  <a:ext uri="{FF2B5EF4-FFF2-40B4-BE49-F238E27FC236}">
                    <a16:creationId xmlns:a16="http://schemas.microsoft.com/office/drawing/2014/main" id="{7C61E67B-6AEE-4D3F-94DD-A9EAF880D307}"/>
                  </a:ext>
                </a:extLst>
              </p:cNvPr>
              <p:cNvSpPr>
                <a:spLocks/>
              </p:cNvSpPr>
              <p:nvPr/>
            </p:nvSpPr>
            <p:spPr bwMode="auto">
              <a:xfrm>
                <a:off x="3161" y="1102"/>
                <a:ext cx="366" cy="521"/>
              </a:xfrm>
              <a:custGeom>
                <a:avLst/>
                <a:gdLst>
                  <a:gd name="T0" fmla="*/ 489 w 319"/>
                  <a:gd name="T1" fmla="*/ 2 h 458"/>
                  <a:gd name="T2" fmla="*/ 556 w 319"/>
                  <a:gd name="T3" fmla="*/ 2 h 458"/>
                  <a:gd name="T4" fmla="*/ 608 w 319"/>
                  <a:gd name="T5" fmla="*/ 3 h 458"/>
                  <a:gd name="T6" fmla="*/ 664 w 319"/>
                  <a:gd name="T7" fmla="*/ 23 h 458"/>
                  <a:gd name="T8" fmla="*/ 708 w 319"/>
                  <a:gd name="T9" fmla="*/ 42 h 458"/>
                  <a:gd name="T10" fmla="*/ 766 w 319"/>
                  <a:gd name="T11" fmla="*/ 78 h 458"/>
                  <a:gd name="T12" fmla="*/ 816 w 319"/>
                  <a:gd name="T13" fmla="*/ 142 h 458"/>
                  <a:gd name="T14" fmla="*/ 853 w 319"/>
                  <a:gd name="T15" fmla="*/ 213 h 458"/>
                  <a:gd name="T16" fmla="*/ 871 w 319"/>
                  <a:gd name="T17" fmla="*/ 261 h 458"/>
                  <a:gd name="T18" fmla="*/ 883 w 319"/>
                  <a:gd name="T19" fmla="*/ 303 h 458"/>
                  <a:gd name="T20" fmla="*/ 885 w 319"/>
                  <a:gd name="T21" fmla="*/ 342 h 458"/>
                  <a:gd name="T22" fmla="*/ 896 w 319"/>
                  <a:gd name="T23" fmla="*/ 385 h 458"/>
                  <a:gd name="T24" fmla="*/ 907 w 319"/>
                  <a:gd name="T25" fmla="*/ 422 h 458"/>
                  <a:gd name="T26" fmla="*/ 920 w 319"/>
                  <a:gd name="T27" fmla="*/ 470 h 458"/>
                  <a:gd name="T28" fmla="*/ 923 w 319"/>
                  <a:gd name="T29" fmla="*/ 510 h 458"/>
                  <a:gd name="T30" fmla="*/ 930 w 319"/>
                  <a:gd name="T31" fmla="*/ 555 h 458"/>
                  <a:gd name="T32" fmla="*/ 936 w 319"/>
                  <a:gd name="T33" fmla="*/ 608 h 458"/>
                  <a:gd name="T34" fmla="*/ 942 w 319"/>
                  <a:gd name="T35" fmla="*/ 662 h 458"/>
                  <a:gd name="T36" fmla="*/ 943 w 319"/>
                  <a:gd name="T37" fmla="*/ 713 h 458"/>
                  <a:gd name="T38" fmla="*/ 943 w 319"/>
                  <a:gd name="T39" fmla="*/ 765 h 458"/>
                  <a:gd name="T40" fmla="*/ 946 w 319"/>
                  <a:gd name="T41" fmla="*/ 824 h 458"/>
                  <a:gd name="T42" fmla="*/ 946 w 319"/>
                  <a:gd name="T43" fmla="*/ 875 h 458"/>
                  <a:gd name="T44" fmla="*/ 946 w 319"/>
                  <a:gd name="T45" fmla="*/ 922 h 458"/>
                  <a:gd name="T46" fmla="*/ 943 w 319"/>
                  <a:gd name="T47" fmla="*/ 967 h 458"/>
                  <a:gd name="T48" fmla="*/ 943 w 319"/>
                  <a:gd name="T49" fmla="*/ 1014 h 458"/>
                  <a:gd name="T50" fmla="*/ 936 w 319"/>
                  <a:gd name="T51" fmla="*/ 1080 h 458"/>
                  <a:gd name="T52" fmla="*/ 923 w 319"/>
                  <a:gd name="T53" fmla="*/ 1130 h 458"/>
                  <a:gd name="T54" fmla="*/ 884 w 319"/>
                  <a:gd name="T55" fmla="*/ 1185 h 458"/>
                  <a:gd name="T56" fmla="*/ 836 w 319"/>
                  <a:gd name="T57" fmla="*/ 1231 h 458"/>
                  <a:gd name="T58" fmla="*/ 799 w 319"/>
                  <a:gd name="T59" fmla="*/ 1264 h 458"/>
                  <a:gd name="T60" fmla="*/ 757 w 319"/>
                  <a:gd name="T61" fmla="*/ 1290 h 458"/>
                  <a:gd name="T62" fmla="*/ 702 w 319"/>
                  <a:gd name="T63" fmla="*/ 1324 h 458"/>
                  <a:gd name="T64" fmla="*/ 674 w 319"/>
                  <a:gd name="T65" fmla="*/ 1335 h 458"/>
                  <a:gd name="T66" fmla="*/ 641 w 319"/>
                  <a:gd name="T67" fmla="*/ 1335 h 458"/>
                  <a:gd name="T68" fmla="*/ 594 w 319"/>
                  <a:gd name="T69" fmla="*/ 1335 h 458"/>
                  <a:gd name="T70" fmla="*/ 529 w 319"/>
                  <a:gd name="T71" fmla="*/ 1335 h 458"/>
                  <a:gd name="T72" fmla="*/ 467 w 319"/>
                  <a:gd name="T73" fmla="*/ 1335 h 458"/>
                  <a:gd name="T74" fmla="*/ 406 w 319"/>
                  <a:gd name="T75" fmla="*/ 1335 h 458"/>
                  <a:gd name="T76" fmla="*/ 355 w 319"/>
                  <a:gd name="T77" fmla="*/ 1327 h 458"/>
                  <a:gd name="T78" fmla="*/ 310 w 319"/>
                  <a:gd name="T79" fmla="*/ 1313 h 458"/>
                  <a:gd name="T80" fmla="*/ 273 w 319"/>
                  <a:gd name="T81" fmla="*/ 1275 h 458"/>
                  <a:gd name="T82" fmla="*/ 228 w 319"/>
                  <a:gd name="T83" fmla="*/ 1231 h 458"/>
                  <a:gd name="T84" fmla="*/ 181 w 319"/>
                  <a:gd name="T85" fmla="*/ 1175 h 458"/>
                  <a:gd name="T86" fmla="*/ 128 w 319"/>
                  <a:gd name="T87" fmla="*/ 1114 h 458"/>
                  <a:gd name="T88" fmla="*/ 86 w 319"/>
                  <a:gd name="T89" fmla="*/ 1046 h 458"/>
                  <a:gd name="T90" fmla="*/ 43 w 319"/>
                  <a:gd name="T91" fmla="*/ 980 h 458"/>
                  <a:gd name="T92" fmla="*/ 18 w 319"/>
                  <a:gd name="T93" fmla="*/ 919 h 458"/>
                  <a:gd name="T94" fmla="*/ 3 w 319"/>
                  <a:gd name="T95" fmla="*/ 875 h 458"/>
                  <a:gd name="T96" fmla="*/ 0 w 319"/>
                  <a:gd name="T97" fmla="*/ 833 h 458"/>
                  <a:gd name="T98" fmla="*/ 0 w 319"/>
                  <a:gd name="T99" fmla="*/ 779 h 458"/>
                  <a:gd name="T100" fmla="*/ 0 w 319"/>
                  <a:gd name="T101" fmla="*/ 713 h 458"/>
                  <a:gd name="T102" fmla="*/ 3 w 319"/>
                  <a:gd name="T103" fmla="*/ 648 h 458"/>
                  <a:gd name="T104" fmla="*/ 18 w 319"/>
                  <a:gd name="T105" fmla="*/ 576 h 458"/>
                  <a:gd name="T106" fmla="*/ 33 w 319"/>
                  <a:gd name="T107" fmla="*/ 498 h 458"/>
                  <a:gd name="T108" fmla="*/ 47 w 319"/>
                  <a:gd name="T109" fmla="*/ 422 h 458"/>
                  <a:gd name="T110" fmla="*/ 70 w 319"/>
                  <a:gd name="T111" fmla="*/ 348 h 458"/>
                  <a:gd name="T112" fmla="*/ 102 w 319"/>
                  <a:gd name="T113" fmla="*/ 278 h 458"/>
                  <a:gd name="T114" fmla="*/ 141 w 319"/>
                  <a:gd name="T115" fmla="*/ 213 h 458"/>
                  <a:gd name="T116" fmla="*/ 181 w 319"/>
                  <a:gd name="T117" fmla="*/ 151 h 458"/>
                  <a:gd name="T118" fmla="*/ 228 w 319"/>
                  <a:gd name="T119" fmla="*/ 99 h 458"/>
                  <a:gd name="T120" fmla="*/ 287 w 319"/>
                  <a:gd name="T121" fmla="*/ 54 h 458"/>
                  <a:gd name="T122" fmla="*/ 348 w 319"/>
                  <a:gd name="T123" fmla="*/ 23 h 458"/>
                  <a:gd name="T124" fmla="*/ 415 w 319"/>
                  <a:gd name="T125" fmla="*/ 3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9"/>
                  <a:gd name="T190" fmla="*/ 0 h 458"/>
                  <a:gd name="T191" fmla="*/ 319 w 31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9" h="458">
                    <a:moveTo>
                      <a:pt x="148" y="3"/>
                    </a:moveTo>
                    <a:lnTo>
                      <a:pt x="153" y="2"/>
                    </a:lnTo>
                    <a:lnTo>
                      <a:pt x="159" y="2"/>
                    </a:lnTo>
                    <a:lnTo>
                      <a:pt x="165" y="2"/>
                    </a:lnTo>
                    <a:lnTo>
                      <a:pt x="171" y="2"/>
                    </a:lnTo>
                    <a:lnTo>
                      <a:pt x="176" y="0"/>
                    </a:lnTo>
                    <a:lnTo>
                      <a:pt x="181" y="0"/>
                    </a:lnTo>
                    <a:lnTo>
                      <a:pt x="187" y="2"/>
                    </a:lnTo>
                    <a:lnTo>
                      <a:pt x="192" y="2"/>
                    </a:lnTo>
                    <a:lnTo>
                      <a:pt x="197" y="2"/>
                    </a:lnTo>
                    <a:lnTo>
                      <a:pt x="201" y="3"/>
                    </a:lnTo>
                    <a:lnTo>
                      <a:pt x="205" y="3"/>
                    </a:lnTo>
                    <a:lnTo>
                      <a:pt x="211" y="4"/>
                    </a:lnTo>
                    <a:lnTo>
                      <a:pt x="215" y="6"/>
                    </a:lnTo>
                    <a:lnTo>
                      <a:pt x="219" y="7"/>
                    </a:lnTo>
                    <a:lnTo>
                      <a:pt x="223" y="8"/>
                    </a:lnTo>
                    <a:lnTo>
                      <a:pt x="227" y="10"/>
                    </a:lnTo>
                    <a:lnTo>
                      <a:pt x="230" y="11"/>
                    </a:lnTo>
                    <a:lnTo>
                      <a:pt x="234" y="12"/>
                    </a:lnTo>
                    <a:lnTo>
                      <a:pt x="238" y="14"/>
                    </a:lnTo>
                    <a:lnTo>
                      <a:pt x="240" y="16"/>
                    </a:lnTo>
                    <a:lnTo>
                      <a:pt x="247" y="19"/>
                    </a:lnTo>
                    <a:lnTo>
                      <a:pt x="254" y="23"/>
                    </a:lnTo>
                    <a:lnTo>
                      <a:pt x="258" y="27"/>
                    </a:lnTo>
                    <a:lnTo>
                      <a:pt x="263" y="32"/>
                    </a:lnTo>
                    <a:lnTo>
                      <a:pt x="267" y="38"/>
                    </a:lnTo>
                    <a:lnTo>
                      <a:pt x="273" y="43"/>
                    </a:lnTo>
                    <a:lnTo>
                      <a:pt x="275" y="48"/>
                    </a:lnTo>
                    <a:lnTo>
                      <a:pt x="279" y="54"/>
                    </a:lnTo>
                    <a:lnTo>
                      <a:pt x="282" y="61"/>
                    </a:lnTo>
                    <a:lnTo>
                      <a:pt x="285" y="67"/>
                    </a:lnTo>
                    <a:lnTo>
                      <a:pt x="287" y="73"/>
                    </a:lnTo>
                    <a:lnTo>
                      <a:pt x="290" y="79"/>
                    </a:lnTo>
                    <a:lnTo>
                      <a:pt x="290" y="83"/>
                    </a:lnTo>
                    <a:lnTo>
                      <a:pt x="291" y="86"/>
                    </a:lnTo>
                    <a:lnTo>
                      <a:pt x="293" y="90"/>
                    </a:lnTo>
                    <a:lnTo>
                      <a:pt x="294" y="94"/>
                    </a:lnTo>
                    <a:lnTo>
                      <a:pt x="295" y="97"/>
                    </a:lnTo>
                    <a:lnTo>
                      <a:pt x="295" y="99"/>
                    </a:lnTo>
                    <a:lnTo>
                      <a:pt x="297" y="103"/>
                    </a:lnTo>
                    <a:lnTo>
                      <a:pt x="297" y="106"/>
                    </a:lnTo>
                    <a:lnTo>
                      <a:pt x="298" y="110"/>
                    </a:lnTo>
                    <a:lnTo>
                      <a:pt x="299" y="114"/>
                    </a:lnTo>
                    <a:lnTo>
                      <a:pt x="299" y="117"/>
                    </a:lnTo>
                    <a:lnTo>
                      <a:pt x="301" y="121"/>
                    </a:lnTo>
                    <a:lnTo>
                      <a:pt x="301" y="125"/>
                    </a:lnTo>
                    <a:lnTo>
                      <a:pt x="302" y="128"/>
                    </a:lnTo>
                    <a:lnTo>
                      <a:pt x="302" y="132"/>
                    </a:lnTo>
                    <a:lnTo>
                      <a:pt x="303" y="136"/>
                    </a:lnTo>
                    <a:lnTo>
                      <a:pt x="305" y="138"/>
                    </a:lnTo>
                    <a:lnTo>
                      <a:pt x="306" y="142"/>
                    </a:lnTo>
                    <a:lnTo>
                      <a:pt x="306" y="145"/>
                    </a:lnTo>
                    <a:lnTo>
                      <a:pt x="307" y="149"/>
                    </a:lnTo>
                    <a:lnTo>
                      <a:pt x="307" y="152"/>
                    </a:lnTo>
                    <a:lnTo>
                      <a:pt x="309" y="156"/>
                    </a:lnTo>
                    <a:lnTo>
                      <a:pt x="309" y="160"/>
                    </a:lnTo>
                    <a:lnTo>
                      <a:pt x="310" y="162"/>
                    </a:lnTo>
                    <a:lnTo>
                      <a:pt x="310" y="166"/>
                    </a:lnTo>
                    <a:lnTo>
                      <a:pt x="311" y="170"/>
                    </a:lnTo>
                    <a:lnTo>
                      <a:pt x="311" y="174"/>
                    </a:lnTo>
                    <a:lnTo>
                      <a:pt x="313" y="178"/>
                    </a:lnTo>
                    <a:lnTo>
                      <a:pt x="313" y="182"/>
                    </a:lnTo>
                    <a:lnTo>
                      <a:pt x="313" y="186"/>
                    </a:lnTo>
                    <a:lnTo>
                      <a:pt x="314" y="190"/>
                    </a:lnTo>
                    <a:lnTo>
                      <a:pt x="314" y="196"/>
                    </a:lnTo>
                    <a:lnTo>
                      <a:pt x="314" y="200"/>
                    </a:lnTo>
                    <a:lnTo>
                      <a:pt x="315" y="204"/>
                    </a:lnTo>
                    <a:lnTo>
                      <a:pt x="315" y="208"/>
                    </a:lnTo>
                    <a:lnTo>
                      <a:pt x="317" y="213"/>
                    </a:lnTo>
                    <a:lnTo>
                      <a:pt x="317" y="217"/>
                    </a:lnTo>
                    <a:lnTo>
                      <a:pt x="317" y="223"/>
                    </a:lnTo>
                    <a:lnTo>
                      <a:pt x="317" y="227"/>
                    </a:lnTo>
                    <a:lnTo>
                      <a:pt x="317" y="231"/>
                    </a:lnTo>
                    <a:lnTo>
                      <a:pt x="317" y="235"/>
                    </a:lnTo>
                    <a:lnTo>
                      <a:pt x="318" y="240"/>
                    </a:lnTo>
                    <a:lnTo>
                      <a:pt x="318" y="244"/>
                    </a:lnTo>
                    <a:lnTo>
                      <a:pt x="318" y="249"/>
                    </a:lnTo>
                    <a:lnTo>
                      <a:pt x="318" y="253"/>
                    </a:lnTo>
                    <a:lnTo>
                      <a:pt x="318" y="259"/>
                    </a:lnTo>
                    <a:lnTo>
                      <a:pt x="318" y="263"/>
                    </a:lnTo>
                    <a:lnTo>
                      <a:pt x="319" y="268"/>
                    </a:lnTo>
                    <a:lnTo>
                      <a:pt x="319" y="272"/>
                    </a:lnTo>
                    <a:lnTo>
                      <a:pt x="319" y="276"/>
                    </a:lnTo>
                    <a:lnTo>
                      <a:pt x="319" y="282"/>
                    </a:lnTo>
                    <a:lnTo>
                      <a:pt x="319" y="286"/>
                    </a:lnTo>
                    <a:lnTo>
                      <a:pt x="319" y="290"/>
                    </a:lnTo>
                    <a:lnTo>
                      <a:pt x="319" y="294"/>
                    </a:lnTo>
                    <a:lnTo>
                      <a:pt x="319" y="299"/>
                    </a:lnTo>
                    <a:lnTo>
                      <a:pt x="319" y="303"/>
                    </a:lnTo>
                    <a:lnTo>
                      <a:pt x="319" y="307"/>
                    </a:lnTo>
                    <a:lnTo>
                      <a:pt x="319" y="311"/>
                    </a:lnTo>
                    <a:lnTo>
                      <a:pt x="319" y="315"/>
                    </a:lnTo>
                    <a:lnTo>
                      <a:pt x="319" y="320"/>
                    </a:lnTo>
                    <a:lnTo>
                      <a:pt x="318" y="323"/>
                    </a:lnTo>
                    <a:lnTo>
                      <a:pt x="318" y="327"/>
                    </a:lnTo>
                    <a:lnTo>
                      <a:pt x="318" y="331"/>
                    </a:lnTo>
                    <a:lnTo>
                      <a:pt x="318" y="335"/>
                    </a:lnTo>
                    <a:lnTo>
                      <a:pt x="318" y="339"/>
                    </a:lnTo>
                    <a:lnTo>
                      <a:pt x="318" y="343"/>
                    </a:lnTo>
                    <a:lnTo>
                      <a:pt x="318" y="346"/>
                    </a:lnTo>
                    <a:lnTo>
                      <a:pt x="318" y="351"/>
                    </a:lnTo>
                    <a:lnTo>
                      <a:pt x="317" y="357"/>
                    </a:lnTo>
                    <a:lnTo>
                      <a:pt x="317" y="363"/>
                    </a:lnTo>
                    <a:lnTo>
                      <a:pt x="315" y="369"/>
                    </a:lnTo>
                    <a:lnTo>
                      <a:pt x="314" y="374"/>
                    </a:lnTo>
                    <a:lnTo>
                      <a:pt x="313" y="379"/>
                    </a:lnTo>
                    <a:lnTo>
                      <a:pt x="313" y="383"/>
                    </a:lnTo>
                    <a:lnTo>
                      <a:pt x="311" y="386"/>
                    </a:lnTo>
                    <a:lnTo>
                      <a:pt x="311" y="391"/>
                    </a:lnTo>
                    <a:lnTo>
                      <a:pt x="307" y="395"/>
                    </a:lnTo>
                    <a:lnTo>
                      <a:pt x="303" y="401"/>
                    </a:lnTo>
                    <a:lnTo>
                      <a:pt x="298" y="406"/>
                    </a:lnTo>
                    <a:lnTo>
                      <a:pt x="293" y="413"/>
                    </a:lnTo>
                    <a:lnTo>
                      <a:pt x="289" y="414"/>
                    </a:lnTo>
                    <a:lnTo>
                      <a:pt x="286" y="417"/>
                    </a:lnTo>
                    <a:lnTo>
                      <a:pt x="282" y="421"/>
                    </a:lnTo>
                    <a:lnTo>
                      <a:pt x="279" y="424"/>
                    </a:lnTo>
                    <a:lnTo>
                      <a:pt x="275" y="426"/>
                    </a:lnTo>
                    <a:lnTo>
                      <a:pt x="273" y="429"/>
                    </a:lnTo>
                    <a:lnTo>
                      <a:pt x="269" y="432"/>
                    </a:lnTo>
                    <a:lnTo>
                      <a:pt x="266" y="434"/>
                    </a:lnTo>
                    <a:lnTo>
                      <a:pt x="262" y="436"/>
                    </a:lnTo>
                    <a:lnTo>
                      <a:pt x="259" y="438"/>
                    </a:lnTo>
                    <a:lnTo>
                      <a:pt x="255" y="441"/>
                    </a:lnTo>
                    <a:lnTo>
                      <a:pt x="252" y="444"/>
                    </a:lnTo>
                    <a:lnTo>
                      <a:pt x="246" y="446"/>
                    </a:lnTo>
                    <a:lnTo>
                      <a:pt x="240" y="450"/>
                    </a:lnTo>
                    <a:lnTo>
                      <a:pt x="236" y="453"/>
                    </a:lnTo>
                    <a:lnTo>
                      <a:pt x="232" y="454"/>
                    </a:lnTo>
                    <a:lnTo>
                      <a:pt x="230" y="456"/>
                    </a:lnTo>
                    <a:lnTo>
                      <a:pt x="230" y="457"/>
                    </a:lnTo>
                    <a:lnTo>
                      <a:pt x="228" y="457"/>
                    </a:lnTo>
                    <a:lnTo>
                      <a:pt x="224" y="457"/>
                    </a:lnTo>
                    <a:lnTo>
                      <a:pt x="222" y="457"/>
                    </a:lnTo>
                    <a:lnTo>
                      <a:pt x="219" y="457"/>
                    </a:lnTo>
                    <a:lnTo>
                      <a:pt x="216" y="457"/>
                    </a:lnTo>
                    <a:lnTo>
                      <a:pt x="212" y="457"/>
                    </a:lnTo>
                    <a:lnTo>
                      <a:pt x="208" y="457"/>
                    </a:lnTo>
                    <a:lnTo>
                      <a:pt x="204" y="457"/>
                    </a:lnTo>
                    <a:lnTo>
                      <a:pt x="199" y="457"/>
                    </a:lnTo>
                    <a:lnTo>
                      <a:pt x="195" y="457"/>
                    </a:lnTo>
                    <a:lnTo>
                      <a:pt x="189" y="457"/>
                    </a:lnTo>
                    <a:lnTo>
                      <a:pt x="184" y="457"/>
                    </a:lnTo>
                    <a:lnTo>
                      <a:pt x="179" y="457"/>
                    </a:lnTo>
                    <a:lnTo>
                      <a:pt x="173" y="458"/>
                    </a:lnTo>
                    <a:lnTo>
                      <a:pt x="168" y="457"/>
                    </a:lnTo>
                    <a:lnTo>
                      <a:pt x="163" y="457"/>
                    </a:lnTo>
                    <a:lnTo>
                      <a:pt x="157" y="457"/>
                    </a:lnTo>
                    <a:lnTo>
                      <a:pt x="152" y="457"/>
                    </a:lnTo>
                    <a:lnTo>
                      <a:pt x="146" y="457"/>
                    </a:lnTo>
                    <a:lnTo>
                      <a:pt x="141" y="457"/>
                    </a:lnTo>
                    <a:lnTo>
                      <a:pt x="137" y="457"/>
                    </a:lnTo>
                    <a:lnTo>
                      <a:pt x="133" y="457"/>
                    </a:lnTo>
                    <a:lnTo>
                      <a:pt x="128" y="456"/>
                    </a:lnTo>
                    <a:lnTo>
                      <a:pt x="124" y="456"/>
                    </a:lnTo>
                    <a:lnTo>
                      <a:pt x="120" y="454"/>
                    </a:lnTo>
                    <a:lnTo>
                      <a:pt x="117" y="454"/>
                    </a:lnTo>
                    <a:lnTo>
                      <a:pt x="112" y="453"/>
                    </a:lnTo>
                    <a:lnTo>
                      <a:pt x="108" y="453"/>
                    </a:lnTo>
                    <a:lnTo>
                      <a:pt x="105" y="449"/>
                    </a:lnTo>
                    <a:lnTo>
                      <a:pt x="100" y="445"/>
                    </a:lnTo>
                    <a:lnTo>
                      <a:pt x="97" y="442"/>
                    </a:lnTo>
                    <a:lnTo>
                      <a:pt x="94" y="440"/>
                    </a:lnTo>
                    <a:lnTo>
                      <a:pt x="92" y="437"/>
                    </a:lnTo>
                    <a:lnTo>
                      <a:pt x="87" y="433"/>
                    </a:lnTo>
                    <a:lnTo>
                      <a:pt x="83" y="429"/>
                    </a:lnTo>
                    <a:lnTo>
                      <a:pt x="81" y="425"/>
                    </a:lnTo>
                    <a:lnTo>
                      <a:pt x="77" y="421"/>
                    </a:lnTo>
                    <a:lnTo>
                      <a:pt x="73" y="417"/>
                    </a:lnTo>
                    <a:lnTo>
                      <a:pt x="69" y="413"/>
                    </a:lnTo>
                    <a:lnTo>
                      <a:pt x="65" y="408"/>
                    </a:lnTo>
                    <a:lnTo>
                      <a:pt x="61" y="402"/>
                    </a:lnTo>
                    <a:lnTo>
                      <a:pt x="57" y="398"/>
                    </a:lnTo>
                    <a:lnTo>
                      <a:pt x="53" y="391"/>
                    </a:lnTo>
                    <a:lnTo>
                      <a:pt x="47" y="386"/>
                    </a:lnTo>
                    <a:lnTo>
                      <a:pt x="43" y="381"/>
                    </a:lnTo>
                    <a:lnTo>
                      <a:pt x="39" y="375"/>
                    </a:lnTo>
                    <a:lnTo>
                      <a:pt x="35" y="370"/>
                    </a:lnTo>
                    <a:lnTo>
                      <a:pt x="31" y="365"/>
                    </a:lnTo>
                    <a:lnTo>
                      <a:pt x="28" y="358"/>
                    </a:lnTo>
                    <a:lnTo>
                      <a:pt x="24" y="353"/>
                    </a:lnTo>
                    <a:lnTo>
                      <a:pt x="20" y="347"/>
                    </a:lnTo>
                    <a:lnTo>
                      <a:pt x="18" y="341"/>
                    </a:lnTo>
                    <a:lnTo>
                      <a:pt x="15" y="335"/>
                    </a:lnTo>
                    <a:lnTo>
                      <a:pt x="12" y="330"/>
                    </a:lnTo>
                    <a:lnTo>
                      <a:pt x="10" y="324"/>
                    </a:lnTo>
                    <a:lnTo>
                      <a:pt x="7" y="319"/>
                    </a:lnTo>
                    <a:lnTo>
                      <a:pt x="6" y="314"/>
                    </a:lnTo>
                    <a:lnTo>
                      <a:pt x="6" y="310"/>
                    </a:lnTo>
                    <a:lnTo>
                      <a:pt x="4" y="306"/>
                    </a:lnTo>
                    <a:lnTo>
                      <a:pt x="3" y="303"/>
                    </a:lnTo>
                    <a:lnTo>
                      <a:pt x="3" y="299"/>
                    </a:lnTo>
                    <a:lnTo>
                      <a:pt x="2" y="296"/>
                    </a:lnTo>
                    <a:lnTo>
                      <a:pt x="2" y="292"/>
                    </a:lnTo>
                    <a:lnTo>
                      <a:pt x="0" y="288"/>
                    </a:lnTo>
                    <a:lnTo>
                      <a:pt x="0" y="284"/>
                    </a:lnTo>
                    <a:lnTo>
                      <a:pt x="0" y="280"/>
                    </a:lnTo>
                    <a:lnTo>
                      <a:pt x="0" y="275"/>
                    </a:lnTo>
                    <a:lnTo>
                      <a:pt x="0" y="271"/>
                    </a:lnTo>
                    <a:lnTo>
                      <a:pt x="0" y="266"/>
                    </a:lnTo>
                    <a:lnTo>
                      <a:pt x="0" y="260"/>
                    </a:lnTo>
                    <a:lnTo>
                      <a:pt x="0" y="255"/>
                    </a:lnTo>
                    <a:lnTo>
                      <a:pt x="0" y="249"/>
                    </a:lnTo>
                    <a:lnTo>
                      <a:pt x="0" y="244"/>
                    </a:lnTo>
                    <a:lnTo>
                      <a:pt x="2" y="239"/>
                    </a:lnTo>
                    <a:lnTo>
                      <a:pt x="2" y="232"/>
                    </a:lnTo>
                    <a:lnTo>
                      <a:pt x="2" y="227"/>
                    </a:lnTo>
                    <a:lnTo>
                      <a:pt x="3" y="221"/>
                    </a:lnTo>
                    <a:lnTo>
                      <a:pt x="3" y="215"/>
                    </a:lnTo>
                    <a:lnTo>
                      <a:pt x="4" y="208"/>
                    </a:lnTo>
                    <a:lnTo>
                      <a:pt x="6" y="203"/>
                    </a:lnTo>
                    <a:lnTo>
                      <a:pt x="6" y="197"/>
                    </a:lnTo>
                    <a:lnTo>
                      <a:pt x="7" y="190"/>
                    </a:lnTo>
                    <a:lnTo>
                      <a:pt x="8" y="184"/>
                    </a:lnTo>
                    <a:lnTo>
                      <a:pt x="10" y="177"/>
                    </a:lnTo>
                    <a:lnTo>
                      <a:pt x="11" y="170"/>
                    </a:lnTo>
                    <a:lnTo>
                      <a:pt x="12" y="165"/>
                    </a:lnTo>
                    <a:lnTo>
                      <a:pt x="14" y="158"/>
                    </a:lnTo>
                    <a:lnTo>
                      <a:pt x="15" y="152"/>
                    </a:lnTo>
                    <a:lnTo>
                      <a:pt x="16" y="145"/>
                    </a:lnTo>
                    <a:lnTo>
                      <a:pt x="19" y="140"/>
                    </a:lnTo>
                    <a:lnTo>
                      <a:pt x="20" y="133"/>
                    </a:lnTo>
                    <a:lnTo>
                      <a:pt x="23" y="126"/>
                    </a:lnTo>
                    <a:lnTo>
                      <a:pt x="24" y="119"/>
                    </a:lnTo>
                    <a:lnTo>
                      <a:pt x="27" y="114"/>
                    </a:lnTo>
                    <a:lnTo>
                      <a:pt x="30" y="107"/>
                    </a:lnTo>
                    <a:lnTo>
                      <a:pt x="33" y="101"/>
                    </a:lnTo>
                    <a:lnTo>
                      <a:pt x="35" y="95"/>
                    </a:lnTo>
                    <a:lnTo>
                      <a:pt x="38" y="90"/>
                    </a:lnTo>
                    <a:lnTo>
                      <a:pt x="41" y="83"/>
                    </a:lnTo>
                    <a:lnTo>
                      <a:pt x="43" y="78"/>
                    </a:lnTo>
                    <a:lnTo>
                      <a:pt x="47" y="73"/>
                    </a:lnTo>
                    <a:lnTo>
                      <a:pt x="50" y="67"/>
                    </a:lnTo>
                    <a:lnTo>
                      <a:pt x="53" y="62"/>
                    </a:lnTo>
                    <a:lnTo>
                      <a:pt x="57" y="57"/>
                    </a:lnTo>
                    <a:lnTo>
                      <a:pt x="61" y="52"/>
                    </a:lnTo>
                    <a:lnTo>
                      <a:pt x="65" y="47"/>
                    </a:lnTo>
                    <a:lnTo>
                      <a:pt x="69" y="42"/>
                    </a:lnTo>
                    <a:lnTo>
                      <a:pt x="73" y="38"/>
                    </a:lnTo>
                    <a:lnTo>
                      <a:pt x="77" y="34"/>
                    </a:lnTo>
                    <a:lnTo>
                      <a:pt x="81" y="31"/>
                    </a:lnTo>
                    <a:lnTo>
                      <a:pt x="85" y="27"/>
                    </a:lnTo>
                    <a:lnTo>
                      <a:pt x="90" y="23"/>
                    </a:lnTo>
                    <a:lnTo>
                      <a:pt x="96" y="19"/>
                    </a:lnTo>
                    <a:lnTo>
                      <a:pt x="101" y="16"/>
                    </a:lnTo>
                    <a:lnTo>
                      <a:pt x="106" y="14"/>
                    </a:lnTo>
                    <a:lnTo>
                      <a:pt x="112" y="11"/>
                    </a:lnTo>
                    <a:lnTo>
                      <a:pt x="117" y="8"/>
                    </a:lnTo>
                    <a:lnTo>
                      <a:pt x="122" y="7"/>
                    </a:lnTo>
                    <a:lnTo>
                      <a:pt x="128" y="6"/>
                    </a:lnTo>
                    <a:lnTo>
                      <a:pt x="134" y="4"/>
                    </a:lnTo>
                    <a:lnTo>
                      <a:pt x="140" y="3"/>
                    </a:lnTo>
                    <a:lnTo>
                      <a:pt x="148" y="3"/>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86" name="Freeform 84">
                <a:extLst>
                  <a:ext uri="{FF2B5EF4-FFF2-40B4-BE49-F238E27FC236}">
                    <a16:creationId xmlns:a16="http://schemas.microsoft.com/office/drawing/2014/main" id="{85C087AD-2797-4DD8-ABCF-6E44B0BDF21F}"/>
                  </a:ext>
                </a:extLst>
              </p:cNvPr>
              <p:cNvSpPr>
                <a:spLocks/>
              </p:cNvSpPr>
              <p:nvPr/>
            </p:nvSpPr>
            <p:spPr bwMode="auto">
              <a:xfrm>
                <a:off x="2831" y="1698"/>
                <a:ext cx="1073" cy="38"/>
              </a:xfrm>
              <a:custGeom>
                <a:avLst/>
                <a:gdLst>
                  <a:gd name="T0" fmla="*/ 1 w 1518"/>
                  <a:gd name="T1" fmla="*/ 0 h 24"/>
                  <a:gd name="T2" fmla="*/ 1 w 1518"/>
                  <a:gd name="T3" fmla="*/ 0 h 24"/>
                  <a:gd name="T4" fmla="*/ 3 w 1518"/>
                  <a:gd name="T5" fmla="*/ 0 h 24"/>
                  <a:gd name="T6" fmla="*/ 5 w 1518"/>
                  <a:gd name="T7" fmla="*/ 0 h 24"/>
                  <a:gd name="T8" fmla="*/ 8 w 1518"/>
                  <a:gd name="T9" fmla="*/ 0 h 24"/>
                  <a:gd name="T10" fmla="*/ 10 w 1518"/>
                  <a:gd name="T11" fmla="*/ 0 h 24"/>
                  <a:gd name="T12" fmla="*/ 13 w 1518"/>
                  <a:gd name="T13" fmla="*/ 0 h 24"/>
                  <a:gd name="T14" fmla="*/ 16 w 1518"/>
                  <a:gd name="T15" fmla="*/ 273 h 24"/>
                  <a:gd name="T16" fmla="*/ 19 w 1518"/>
                  <a:gd name="T17" fmla="*/ 273 h 24"/>
                  <a:gd name="T18" fmla="*/ 23 w 1518"/>
                  <a:gd name="T19" fmla="*/ 273 h 24"/>
                  <a:gd name="T20" fmla="*/ 25 w 1518"/>
                  <a:gd name="T21" fmla="*/ 273 h 24"/>
                  <a:gd name="T22" fmla="*/ 28 w 1518"/>
                  <a:gd name="T23" fmla="*/ 273 h 24"/>
                  <a:gd name="T24" fmla="*/ 31 w 1518"/>
                  <a:gd name="T25" fmla="*/ 273 h 24"/>
                  <a:gd name="T26" fmla="*/ 33 w 1518"/>
                  <a:gd name="T27" fmla="*/ 273 h 24"/>
                  <a:gd name="T28" fmla="*/ 35 w 1518"/>
                  <a:gd name="T29" fmla="*/ 273 h 24"/>
                  <a:gd name="T30" fmla="*/ 37 w 1518"/>
                  <a:gd name="T31" fmla="*/ 501 h 24"/>
                  <a:gd name="T32" fmla="*/ 39 w 1518"/>
                  <a:gd name="T33" fmla="*/ 501 h 24"/>
                  <a:gd name="T34" fmla="*/ 40 w 1518"/>
                  <a:gd name="T35" fmla="*/ 501 h 24"/>
                  <a:gd name="T36" fmla="*/ 43 w 1518"/>
                  <a:gd name="T37" fmla="*/ 501 h 24"/>
                  <a:gd name="T38" fmla="*/ 45 w 1518"/>
                  <a:gd name="T39" fmla="*/ 501 h 24"/>
                  <a:gd name="T40" fmla="*/ 48 w 1518"/>
                  <a:gd name="T41" fmla="*/ 501 h 24"/>
                  <a:gd name="T42" fmla="*/ 51 w 1518"/>
                  <a:gd name="T43" fmla="*/ 501 h 24"/>
                  <a:gd name="T44" fmla="*/ 53 w 1518"/>
                  <a:gd name="T45" fmla="*/ 501 h 24"/>
                  <a:gd name="T46" fmla="*/ 56 w 1518"/>
                  <a:gd name="T47" fmla="*/ 501 h 24"/>
                  <a:gd name="T48" fmla="*/ 58 w 1518"/>
                  <a:gd name="T49" fmla="*/ 501 h 24"/>
                  <a:gd name="T50" fmla="*/ 61 w 1518"/>
                  <a:gd name="T51" fmla="*/ 501 h 24"/>
                  <a:gd name="T52" fmla="*/ 63 w 1518"/>
                  <a:gd name="T53" fmla="*/ 501 h 24"/>
                  <a:gd name="T54" fmla="*/ 64 w 1518"/>
                  <a:gd name="T55" fmla="*/ 501 h 24"/>
                  <a:gd name="T56" fmla="*/ 66 w 1518"/>
                  <a:gd name="T57" fmla="*/ 501 h 24"/>
                  <a:gd name="T58" fmla="*/ 67 w 1518"/>
                  <a:gd name="T59" fmla="*/ 501 h 24"/>
                  <a:gd name="T60" fmla="*/ 68 w 1518"/>
                  <a:gd name="T61" fmla="*/ 501 h 24"/>
                  <a:gd name="T62" fmla="*/ 68 w 1518"/>
                  <a:gd name="T63" fmla="*/ 4747 h 24"/>
                  <a:gd name="T64" fmla="*/ 67 w 1518"/>
                  <a:gd name="T65" fmla="*/ 4747 h 24"/>
                  <a:gd name="T66" fmla="*/ 66 w 1518"/>
                  <a:gd name="T67" fmla="*/ 4747 h 24"/>
                  <a:gd name="T68" fmla="*/ 64 w 1518"/>
                  <a:gd name="T69" fmla="*/ 4747 h 24"/>
                  <a:gd name="T70" fmla="*/ 62 w 1518"/>
                  <a:gd name="T71" fmla="*/ 4747 h 24"/>
                  <a:gd name="T72" fmla="*/ 59 w 1518"/>
                  <a:gd name="T73" fmla="*/ 5014 h 24"/>
                  <a:gd name="T74" fmla="*/ 57 w 1518"/>
                  <a:gd name="T75" fmla="*/ 5014 h 24"/>
                  <a:gd name="T76" fmla="*/ 54 w 1518"/>
                  <a:gd name="T77" fmla="*/ 5095 h 24"/>
                  <a:gd name="T78" fmla="*/ 51 w 1518"/>
                  <a:gd name="T79" fmla="*/ 5095 h 24"/>
                  <a:gd name="T80" fmla="*/ 48 w 1518"/>
                  <a:gd name="T81" fmla="*/ 5095 h 24"/>
                  <a:gd name="T82" fmla="*/ 45 w 1518"/>
                  <a:gd name="T83" fmla="*/ 5656 h 24"/>
                  <a:gd name="T84" fmla="*/ 42 w 1518"/>
                  <a:gd name="T85" fmla="*/ 5656 h 24"/>
                  <a:gd name="T86" fmla="*/ 40 w 1518"/>
                  <a:gd name="T87" fmla="*/ 5656 h 24"/>
                  <a:gd name="T88" fmla="*/ 38 w 1518"/>
                  <a:gd name="T89" fmla="*/ 5656 h 24"/>
                  <a:gd name="T90" fmla="*/ 37 w 1518"/>
                  <a:gd name="T91" fmla="*/ 5656 h 24"/>
                  <a:gd name="T92" fmla="*/ 36 w 1518"/>
                  <a:gd name="T93" fmla="*/ 5656 h 24"/>
                  <a:gd name="T94" fmla="*/ 35 w 1518"/>
                  <a:gd name="T95" fmla="*/ 5095 h 24"/>
                  <a:gd name="T96" fmla="*/ 34 w 1518"/>
                  <a:gd name="T97" fmla="*/ 5095 h 24"/>
                  <a:gd name="T98" fmla="*/ 33 w 1518"/>
                  <a:gd name="T99" fmla="*/ 5014 h 24"/>
                  <a:gd name="T100" fmla="*/ 30 w 1518"/>
                  <a:gd name="T101" fmla="*/ 5014 h 24"/>
                  <a:gd name="T102" fmla="*/ 28 w 1518"/>
                  <a:gd name="T103" fmla="*/ 5014 h 24"/>
                  <a:gd name="T104" fmla="*/ 25 w 1518"/>
                  <a:gd name="T105" fmla="*/ 5014 h 24"/>
                  <a:gd name="T106" fmla="*/ 22 w 1518"/>
                  <a:gd name="T107" fmla="*/ 5014 h 24"/>
                  <a:gd name="T108" fmla="*/ 19 w 1518"/>
                  <a:gd name="T109" fmla="*/ 5014 h 24"/>
                  <a:gd name="T110" fmla="*/ 16 w 1518"/>
                  <a:gd name="T111" fmla="*/ 5014 h 24"/>
                  <a:gd name="T112" fmla="*/ 13 w 1518"/>
                  <a:gd name="T113" fmla="*/ 5014 h 24"/>
                  <a:gd name="T114" fmla="*/ 9 w 1518"/>
                  <a:gd name="T115" fmla="*/ 5014 h 24"/>
                  <a:gd name="T116" fmla="*/ 6 w 1518"/>
                  <a:gd name="T117" fmla="*/ 5014 h 24"/>
                  <a:gd name="T118" fmla="*/ 4 w 1518"/>
                  <a:gd name="T119" fmla="*/ 5014 h 24"/>
                  <a:gd name="T120" fmla="*/ 2 w 1518"/>
                  <a:gd name="T121" fmla="*/ 5014 h 24"/>
                  <a:gd name="T122" fmla="*/ 1 w 1518"/>
                  <a:gd name="T123" fmla="*/ 5014 h 24"/>
                  <a:gd name="T124" fmla="*/ 1 w 1518"/>
                  <a:gd name="T125" fmla="*/ 5014 h 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18"/>
                  <a:gd name="T190" fmla="*/ 0 h 24"/>
                  <a:gd name="T191" fmla="*/ 1518 w 1518"/>
                  <a:gd name="T192" fmla="*/ 24 h 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18" h="24">
                    <a:moveTo>
                      <a:pt x="0" y="0"/>
                    </a:moveTo>
                    <a:lnTo>
                      <a:pt x="1" y="0"/>
                    </a:lnTo>
                    <a:lnTo>
                      <a:pt x="7" y="0"/>
                    </a:lnTo>
                    <a:lnTo>
                      <a:pt x="11" y="0"/>
                    </a:lnTo>
                    <a:lnTo>
                      <a:pt x="15" y="0"/>
                    </a:lnTo>
                    <a:lnTo>
                      <a:pt x="20" y="0"/>
                    </a:lnTo>
                    <a:lnTo>
                      <a:pt x="28" y="0"/>
                    </a:lnTo>
                    <a:lnTo>
                      <a:pt x="35" y="0"/>
                    </a:lnTo>
                    <a:lnTo>
                      <a:pt x="42" y="0"/>
                    </a:lnTo>
                    <a:lnTo>
                      <a:pt x="50" y="0"/>
                    </a:lnTo>
                    <a:lnTo>
                      <a:pt x="60" y="0"/>
                    </a:lnTo>
                    <a:lnTo>
                      <a:pt x="68" y="0"/>
                    </a:lnTo>
                    <a:lnTo>
                      <a:pt x="79" y="0"/>
                    </a:lnTo>
                    <a:lnTo>
                      <a:pt x="90" y="0"/>
                    </a:lnTo>
                    <a:lnTo>
                      <a:pt x="102" y="0"/>
                    </a:lnTo>
                    <a:lnTo>
                      <a:pt x="114" y="0"/>
                    </a:lnTo>
                    <a:lnTo>
                      <a:pt x="127" y="0"/>
                    </a:lnTo>
                    <a:lnTo>
                      <a:pt x="139" y="0"/>
                    </a:lnTo>
                    <a:lnTo>
                      <a:pt x="153" y="0"/>
                    </a:lnTo>
                    <a:lnTo>
                      <a:pt x="166" y="0"/>
                    </a:lnTo>
                    <a:lnTo>
                      <a:pt x="181" y="0"/>
                    </a:lnTo>
                    <a:lnTo>
                      <a:pt x="196" y="0"/>
                    </a:lnTo>
                    <a:lnTo>
                      <a:pt x="212" y="0"/>
                    </a:lnTo>
                    <a:lnTo>
                      <a:pt x="227" y="0"/>
                    </a:lnTo>
                    <a:lnTo>
                      <a:pt x="241" y="0"/>
                    </a:lnTo>
                    <a:lnTo>
                      <a:pt x="257" y="0"/>
                    </a:lnTo>
                    <a:lnTo>
                      <a:pt x="273" y="0"/>
                    </a:lnTo>
                    <a:lnTo>
                      <a:pt x="290" y="0"/>
                    </a:lnTo>
                    <a:lnTo>
                      <a:pt x="307" y="0"/>
                    </a:lnTo>
                    <a:lnTo>
                      <a:pt x="324" y="0"/>
                    </a:lnTo>
                    <a:lnTo>
                      <a:pt x="342" y="1"/>
                    </a:lnTo>
                    <a:lnTo>
                      <a:pt x="358" y="1"/>
                    </a:lnTo>
                    <a:lnTo>
                      <a:pt x="375" y="1"/>
                    </a:lnTo>
                    <a:lnTo>
                      <a:pt x="391" y="1"/>
                    </a:lnTo>
                    <a:lnTo>
                      <a:pt x="410" y="1"/>
                    </a:lnTo>
                    <a:lnTo>
                      <a:pt x="428" y="1"/>
                    </a:lnTo>
                    <a:lnTo>
                      <a:pt x="445" y="1"/>
                    </a:lnTo>
                    <a:lnTo>
                      <a:pt x="463" y="1"/>
                    </a:lnTo>
                    <a:lnTo>
                      <a:pt x="480" y="1"/>
                    </a:lnTo>
                    <a:lnTo>
                      <a:pt x="496" y="1"/>
                    </a:lnTo>
                    <a:lnTo>
                      <a:pt x="514" y="1"/>
                    </a:lnTo>
                    <a:lnTo>
                      <a:pt x="531" y="1"/>
                    </a:lnTo>
                    <a:lnTo>
                      <a:pt x="548" y="1"/>
                    </a:lnTo>
                    <a:lnTo>
                      <a:pt x="564" y="1"/>
                    </a:lnTo>
                    <a:lnTo>
                      <a:pt x="581" y="1"/>
                    </a:lnTo>
                    <a:lnTo>
                      <a:pt x="598" y="1"/>
                    </a:lnTo>
                    <a:lnTo>
                      <a:pt x="614" y="1"/>
                    </a:lnTo>
                    <a:lnTo>
                      <a:pt x="630" y="1"/>
                    </a:lnTo>
                    <a:lnTo>
                      <a:pt x="645" y="1"/>
                    </a:lnTo>
                    <a:lnTo>
                      <a:pt x="660" y="1"/>
                    </a:lnTo>
                    <a:lnTo>
                      <a:pt x="676" y="1"/>
                    </a:lnTo>
                    <a:lnTo>
                      <a:pt x="689" y="1"/>
                    </a:lnTo>
                    <a:lnTo>
                      <a:pt x="704" y="1"/>
                    </a:lnTo>
                    <a:lnTo>
                      <a:pt x="717" y="1"/>
                    </a:lnTo>
                    <a:lnTo>
                      <a:pt x="732" y="1"/>
                    </a:lnTo>
                    <a:lnTo>
                      <a:pt x="744" y="1"/>
                    </a:lnTo>
                    <a:lnTo>
                      <a:pt x="756" y="1"/>
                    </a:lnTo>
                    <a:lnTo>
                      <a:pt x="767" y="1"/>
                    </a:lnTo>
                    <a:lnTo>
                      <a:pt x="779" y="1"/>
                    </a:lnTo>
                    <a:lnTo>
                      <a:pt x="790" y="1"/>
                    </a:lnTo>
                    <a:lnTo>
                      <a:pt x="800" y="1"/>
                    </a:lnTo>
                    <a:lnTo>
                      <a:pt x="810" y="1"/>
                    </a:lnTo>
                    <a:lnTo>
                      <a:pt x="819" y="2"/>
                    </a:lnTo>
                    <a:lnTo>
                      <a:pt x="827" y="2"/>
                    </a:lnTo>
                    <a:lnTo>
                      <a:pt x="837" y="2"/>
                    </a:lnTo>
                    <a:lnTo>
                      <a:pt x="846" y="2"/>
                    </a:lnTo>
                    <a:lnTo>
                      <a:pt x="857" y="2"/>
                    </a:lnTo>
                    <a:lnTo>
                      <a:pt x="866" y="2"/>
                    </a:lnTo>
                    <a:lnTo>
                      <a:pt x="878" y="2"/>
                    </a:lnTo>
                    <a:lnTo>
                      <a:pt x="889" y="2"/>
                    </a:lnTo>
                    <a:lnTo>
                      <a:pt x="901" y="2"/>
                    </a:lnTo>
                    <a:lnTo>
                      <a:pt x="912" y="2"/>
                    </a:lnTo>
                    <a:lnTo>
                      <a:pt x="925" y="2"/>
                    </a:lnTo>
                    <a:lnTo>
                      <a:pt x="937" y="2"/>
                    </a:lnTo>
                    <a:lnTo>
                      <a:pt x="951" y="2"/>
                    </a:lnTo>
                    <a:lnTo>
                      <a:pt x="963" y="2"/>
                    </a:lnTo>
                    <a:lnTo>
                      <a:pt x="976" y="2"/>
                    </a:lnTo>
                    <a:lnTo>
                      <a:pt x="991" y="2"/>
                    </a:lnTo>
                    <a:lnTo>
                      <a:pt x="1004" y="2"/>
                    </a:lnTo>
                    <a:lnTo>
                      <a:pt x="1018" y="2"/>
                    </a:lnTo>
                    <a:lnTo>
                      <a:pt x="1032" y="2"/>
                    </a:lnTo>
                    <a:lnTo>
                      <a:pt x="1046" y="2"/>
                    </a:lnTo>
                    <a:lnTo>
                      <a:pt x="1061" y="2"/>
                    </a:lnTo>
                    <a:lnTo>
                      <a:pt x="1075" y="2"/>
                    </a:lnTo>
                    <a:lnTo>
                      <a:pt x="1089" y="2"/>
                    </a:lnTo>
                    <a:lnTo>
                      <a:pt x="1104" y="2"/>
                    </a:lnTo>
                    <a:lnTo>
                      <a:pt x="1120" y="2"/>
                    </a:lnTo>
                    <a:lnTo>
                      <a:pt x="1133" y="2"/>
                    </a:lnTo>
                    <a:lnTo>
                      <a:pt x="1148" y="2"/>
                    </a:lnTo>
                    <a:lnTo>
                      <a:pt x="1163" y="2"/>
                    </a:lnTo>
                    <a:lnTo>
                      <a:pt x="1177" y="2"/>
                    </a:lnTo>
                    <a:lnTo>
                      <a:pt x="1192" y="2"/>
                    </a:lnTo>
                    <a:lnTo>
                      <a:pt x="1207" y="2"/>
                    </a:lnTo>
                    <a:lnTo>
                      <a:pt x="1222" y="2"/>
                    </a:lnTo>
                    <a:lnTo>
                      <a:pt x="1236" y="2"/>
                    </a:lnTo>
                    <a:lnTo>
                      <a:pt x="1250" y="2"/>
                    </a:lnTo>
                    <a:lnTo>
                      <a:pt x="1264" y="2"/>
                    </a:lnTo>
                    <a:lnTo>
                      <a:pt x="1278" y="2"/>
                    </a:lnTo>
                    <a:lnTo>
                      <a:pt x="1291" y="2"/>
                    </a:lnTo>
                    <a:lnTo>
                      <a:pt x="1305" y="2"/>
                    </a:lnTo>
                    <a:lnTo>
                      <a:pt x="1317" y="2"/>
                    </a:lnTo>
                    <a:lnTo>
                      <a:pt x="1330" y="2"/>
                    </a:lnTo>
                    <a:lnTo>
                      <a:pt x="1344" y="2"/>
                    </a:lnTo>
                    <a:lnTo>
                      <a:pt x="1356" y="2"/>
                    </a:lnTo>
                    <a:lnTo>
                      <a:pt x="1368" y="2"/>
                    </a:lnTo>
                    <a:lnTo>
                      <a:pt x="1378" y="2"/>
                    </a:lnTo>
                    <a:lnTo>
                      <a:pt x="1390" y="2"/>
                    </a:lnTo>
                    <a:lnTo>
                      <a:pt x="1401" y="2"/>
                    </a:lnTo>
                    <a:lnTo>
                      <a:pt x="1413" y="2"/>
                    </a:lnTo>
                    <a:lnTo>
                      <a:pt x="1423" y="2"/>
                    </a:lnTo>
                    <a:lnTo>
                      <a:pt x="1433" y="2"/>
                    </a:lnTo>
                    <a:lnTo>
                      <a:pt x="1443" y="2"/>
                    </a:lnTo>
                    <a:lnTo>
                      <a:pt x="1451" y="2"/>
                    </a:lnTo>
                    <a:lnTo>
                      <a:pt x="1459" y="2"/>
                    </a:lnTo>
                    <a:lnTo>
                      <a:pt x="1468" y="2"/>
                    </a:lnTo>
                    <a:lnTo>
                      <a:pt x="1475" y="2"/>
                    </a:lnTo>
                    <a:lnTo>
                      <a:pt x="1482" y="2"/>
                    </a:lnTo>
                    <a:lnTo>
                      <a:pt x="1488" y="2"/>
                    </a:lnTo>
                    <a:lnTo>
                      <a:pt x="1495" y="2"/>
                    </a:lnTo>
                    <a:lnTo>
                      <a:pt x="1499" y="2"/>
                    </a:lnTo>
                    <a:lnTo>
                      <a:pt x="1504" y="2"/>
                    </a:lnTo>
                    <a:lnTo>
                      <a:pt x="1507" y="2"/>
                    </a:lnTo>
                    <a:lnTo>
                      <a:pt x="1511" y="2"/>
                    </a:lnTo>
                    <a:lnTo>
                      <a:pt x="1515" y="2"/>
                    </a:lnTo>
                    <a:lnTo>
                      <a:pt x="1518" y="4"/>
                    </a:lnTo>
                    <a:lnTo>
                      <a:pt x="1518" y="20"/>
                    </a:lnTo>
                    <a:lnTo>
                      <a:pt x="1517" y="20"/>
                    </a:lnTo>
                    <a:lnTo>
                      <a:pt x="1515" y="20"/>
                    </a:lnTo>
                    <a:lnTo>
                      <a:pt x="1512" y="20"/>
                    </a:lnTo>
                    <a:lnTo>
                      <a:pt x="1510" y="20"/>
                    </a:lnTo>
                    <a:lnTo>
                      <a:pt x="1504" y="20"/>
                    </a:lnTo>
                    <a:lnTo>
                      <a:pt x="1499" y="20"/>
                    </a:lnTo>
                    <a:lnTo>
                      <a:pt x="1494" y="20"/>
                    </a:lnTo>
                    <a:lnTo>
                      <a:pt x="1487" y="20"/>
                    </a:lnTo>
                    <a:lnTo>
                      <a:pt x="1479" y="20"/>
                    </a:lnTo>
                    <a:lnTo>
                      <a:pt x="1471" y="20"/>
                    </a:lnTo>
                    <a:lnTo>
                      <a:pt x="1462" y="20"/>
                    </a:lnTo>
                    <a:lnTo>
                      <a:pt x="1453" y="20"/>
                    </a:lnTo>
                    <a:lnTo>
                      <a:pt x="1443" y="20"/>
                    </a:lnTo>
                    <a:lnTo>
                      <a:pt x="1432" y="20"/>
                    </a:lnTo>
                    <a:lnTo>
                      <a:pt x="1420" y="20"/>
                    </a:lnTo>
                    <a:lnTo>
                      <a:pt x="1409" y="20"/>
                    </a:lnTo>
                    <a:lnTo>
                      <a:pt x="1396" y="20"/>
                    </a:lnTo>
                    <a:lnTo>
                      <a:pt x="1382" y="20"/>
                    </a:lnTo>
                    <a:lnTo>
                      <a:pt x="1368" y="20"/>
                    </a:lnTo>
                    <a:lnTo>
                      <a:pt x="1354" y="20"/>
                    </a:lnTo>
                    <a:lnTo>
                      <a:pt x="1340" y="20"/>
                    </a:lnTo>
                    <a:lnTo>
                      <a:pt x="1326" y="21"/>
                    </a:lnTo>
                    <a:lnTo>
                      <a:pt x="1311" y="21"/>
                    </a:lnTo>
                    <a:lnTo>
                      <a:pt x="1297" y="21"/>
                    </a:lnTo>
                    <a:lnTo>
                      <a:pt x="1281" y="21"/>
                    </a:lnTo>
                    <a:lnTo>
                      <a:pt x="1264" y="21"/>
                    </a:lnTo>
                    <a:lnTo>
                      <a:pt x="1248" y="21"/>
                    </a:lnTo>
                    <a:lnTo>
                      <a:pt x="1232" y="21"/>
                    </a:lnTo>
                    <a:lnTo>
                      <a:pt x="1215" y="21"/>
                    </a:lnTo>
                    <a:lnTo>
                      <a:pt x="1199" y="22"/>
                    </a:lnTo>
                    <a:lnTo>
                      <a:pt x="1183" y="22"/>
                    </a:lnTo>
                    <a:lnTo>
                      <a:pt x="1167" y="22"/>
                    </a:lnTo>
                    <a:lnTo>
                      <a:pt x="1149" y="22"/>
                    </a:lnTo>
                    <a:lnTo>
                      <a:pt x="1133" y="22"/>
                    </a:lnTo>
                    <a:lnTo>
                      <a:pt x="1116" y="22"/>
                    </a:lnTo>
                    <a:lnTo>
                      <a:pt x="1099" y="22"/>
                    </a:lnTo>
                    <a:lnTo>
                      <a:pt x="1083" y="22"/>
                    </a:lnTo>
                    <a:lnTo>
                      <a:pt x="1066" y="22"/>
                    </a:lnTo>
                    <a:lnTo>
                      <a:pt x="1050" y="22"/>
                    </a:lnTo>
                    <a:lnTo>
                      <a:pt x="1035" y="24"/>
                    </a:lnTo>
                    <a:lnTo>
                      <a:pt x="1019" y="24"/>
                    </a:lnTo>
                    <a:lnTo>
                      <a:pt x="1003" y="24"/>
                    </a:lnTo>
                    <a:lnTo>
                      <a:pt x="988" y="24"/>
                    </a:lnTo>
                    <a:lnTo>
                      <a:pt x="973" y="24"/>
                    </a:lnTo>
                    <a:lnTo>
                      <a:pt x="959" y="24"/>
                    </a:lnTo>
                    <a:lnTo>
                      <a:pt x="945" y="24"/>
                    </a:lnTo>
                    <a:lnTo>
                      <a:pt x="931" y="24"/>
                    </a:lnTo>
                    <a:lnTo>
                      <a:pt x="918" y="24"/>
                    </a:lnTo>
                    <a:lnTo>
                      <a:pt x="905" y="24"/>
                    </a:lnTo>
                    <a:lnTo>
                      <a:pt x="893" y="24"/>
                    </a:lnTo>
                    <a:lnTo>
                      <a:pt x="881" y="24"/>
                    </a:lnTo>
                    <a:lnTo>
                      <a:pt x="870" y="24"/>
                    </a:lnTo>
                    <a:lnTo>
                      <a:pt x="859" y="24"/>
                    </a:lnTo>
                    <a:lnTo>
                      <a:pt x="850" y="24"/>
                    </a:lnTo>
                    <a:lnTo>
                      <a:pt x="841" y="24"/>
                    </a:lnTo>
                    <a:lnTo>
                      <a:pt x="833" y="24"/>
                    </a:lnTo>
                    <a:lnTo>
                      <a:pt x="823" y="24"/>
                    </a:lnTo>
                    <a:lnTo>
                      <a:pt x="817" y="24"/>
                    </a:lnTo>
                    <a:lnTo>
                      <a:pt x="810" y="24"/>
                    </a:lnTo>
                    <a:lnTo>
                      <a:pt x="804" y="24"/>
                    </a:lnTo>
                    <a:lnTo>
                      <a:pt x="800" y="24"/>
                    </a:lnTo>
                    <a:lnTo>
                      <a:pt x="796" y="24"/>
                    </a:lnTo>
                    <a:lnTo>
                      <a:pt x="794" y="24"/>
                    </a:lnTo>
                    <a:lnTo>
                      <a:pt x="792" y="24"/>
                    </a:lnTo>
                    <a:lnTo>
                      <a:pt x="790" y="22"/>
                    </a:lnTo>
                    <a:lnTo>
                      <a:pt x="787" y="22"/>
                    </a:lnTo>
                    <a:lnTo>
                      <a:pt x="783" y="22"/>
                    </a:lnTo>
                    <a:lnTo>
                      <a:pt x="778" y="22"/>
                    </a:lnTo>
                    <a:lnTo>
                      <a:pt x="771" y="22"/>
                    </a:lnTo>
                    <a:lnTo>
                      <a:pt x="764" y="22"/>
                    </a:lnTo>
                    <a:lnTo>
                      <a:pt x="758" y="22"/>
                    </a:lnTo>
                    <a:lnTo>
                      <a:pt x="748" y="22"/>
                    </a:lnTo>
                    <a:lnTo>
                      <a:pt x="739" y="21"/>
                    </a:lnTo>
                    <a:lnTo>
                      <a:pt x="729" y="21"/>
                    </a:lnTo>
                    <a:lnTo>
                      <a:pt x="717" y="21"/>
                    </a:lnTo>
                    <a:lnTo>
                      <a:pt x="707" y="21"/>
                    </a:lnTo>
                    <a:lnTo>
                      <a:pt x="695" y="21"/>
                    </a:lnTo>
                    <a:lnTo>
                      <a:pt x="682" y="21"/>
                    </a:lnTo>
                    <a:lnTo>
                      <a:pt x="669" y="21"/>
                    </a:lnTo>
                    <a:lnTo>
                      <a:pt x="656" y="21"/>
                    </a:lnTo>
                    <a:lnTo>
                      <a:pt x="641" y="21"/>
                    </a:lnTo>
                    <a:lnTo>
                      <a:pt x="626" y="21"/>
                    </a:lnTo>
                    <a:lnTo>
                      <a:pt x="610" y="21"/>
                    </a:lnTo>
                    <a:lnTo>
                      <a:pt x="595" y="21"/>
                    </a:lnTo>
                    <a:lnTo>
                      <a:pt x="578" y="21"/>
                    </a:lnTo>
                    <a:lnTo>
                      <a:pt x="562" y="21"/>
                    </a:lnTo>
                    <a:lnTo>
                      <a:pt x="544" y="21"/>
                    </a:lnTo>
                    <a:lnTo>
                      <a:pt x="528" y="21"/>
                    </a:lnTo>
                    <a:lnTo>
                      <a:pt x="511" y="21"/>
                    </a:lnTo>
                    <a:lnTo>
                      <a:pt x="493" y="21"/>
                    </a:lnTo>
                    <a:lnTo>
                      <a:pt x="475" y="21"/>
                    </a:lnTo>
                    <a:lnTo>
                      <a:pt x="457" y="21"/>
                    </a:lnTo>
                    <a:lnTo>
                      <a:pt x="438" y="21"/>
                    </a:lnTo>
                    <a:lnTo>
                      <a:pt x="421" y="21"/>
                    </a:lnTo>
                    <a:lnTo>
                      <a:pt x="404" y="21"/>
                    </a:lnTo>
                    <a:lnTo>
                      <a:pt x="386" y="21"/>
                    </a:lnTo>
                    <a:lnTo>
                      <a:pt x="367" y="21"/>
                    </a:lnTo>
                    <a:lnTo>
                      <a:pt x="349" y="21"/>
                    </a:lnTo>
                    <a:lnTo>
                      <a:pt x="330" y="21"/>
                    </a:lnTo>
                    <a:lnTo>
                      <a:pt x="312" y="21"/>
                    </a:lnTo>
                    <a:lnTo>
                      <a:pt x="295" y="21"/>
                    </a:lnTo>
                    <a:lnTo>
                      <a:pt x="278" y="21"/>
                    </a:lnTo>
                    <a:lnTo>
                      <a:pt x="260" y="21"/>
                    </a:lnTo>
                    <a:lnTo>
                      <a:pt x="244" y="21"/>
                    </a:lnTo>
                    <a:lnTo>
                      <a:pt x="227" y="21"/>
                    </a:lnTo>
                    <a:lnTo>
                      <a:pt x="209" y="21"/>
                    </a:lnTo>
                    <a:lnTo>
                      <a:pt x="193" y="21"/>
                    </a:lnTo>
                    <a:lnTo>
                      <a:pt x="178" y="21"/>
                    </a:lnTo>
                    <a:lnTo>
                      <a:pt x="162" y="21"/>
                    </a:lnTo>
                    <a:lnTo>
                      <a:pt x="147" y="21"/>
                    </a:lnTo>
                    <a:lnTo>
                      <a:pt x="134" y="21"/>
                    </a:lnTo>
                    <a:lnTo>
                      <a:pt x="121" y="21"/>
                    </a:lnTo>
                    <a:lnTo>
                      <a:pt x="107" y="21"/>
                    </a:lnTo>
                    <a:lnTo>
                      <a:pt x="95" y="21"/>
                    </a:lnTo>
                    <a:lnTo>
                      <a:pt x="83" y="21"/>
                    </a:lnTo>
                    <a:lnTo>
                      <a:pt x="72" y="21"/>
                    </a:lnTo>
                    <a:lnTo>
                      <a:pt x="60" y="21"/>
                    </a:lnTo>
                    <a:lnTo>
                      <a:pt x="51" y="21"/>
                    </a:lnTo>
                    <a:lnTo>
                      <a:pt x="43" y="21"/>
                    </a:lnTo>
                    <a:lnTo>
                      <a:pt x="35" y="21"/>
                    </a:lnTo>
                    <a:lnTo>
                      <a:pt x="27" y="21"/>
                    </a:lnTo>
                    <a:lnTo>
                      <a:pt x="20" y="21"/>
                    </a:lnTo>
                    <a:lnTo>
                      <a:pt x="15" y="21"/>
                    </a:lnTo>
                    <a:lnTo>
                      <a:pt x="11" y="21"/>
                    </a:lnTo>
                    <a:lnTo>
                      <a:pt x="7" y="21"/>
                    </a:lnTo>
                    <a:lnTo>
                      <a:pt x="4" y="21"/>
                    </a:lnTo>
                    <a:lnTo>
                      <a:pt x="3"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87" name="Freeform 85">
                <a:extLst>
                  <a:ext uri="{FF2B5EF4-FFF2-40B4-BE49-F238E27FC236}">
                    <a16:creationId xmlns:a16="http://schemas.microsoft.com/office/drawing/2014/main" id="{4B3E8641-AD98-48F1-BAAE-A3175453FE70}"/>
                  </a:ext>
                </a:extLst>
              </p:cNvPr>
              <p:cNvSpPr>
                <a:spLocks/>
              </p:cNvSpPr>
              <p:nvPr/>
            </p:nvSpPr>
            <p:spPr bwMode="auto">
              <a:xfrm>
                <a:off x="3066" y="913"/>
                <a:ext cx="425" cy="793"/>
              </a:xfrm>
              <a:custGeom>
                <a:avLst/>
                <a:gdLst>
                  <a:gd name="T0" fmla="*/ 1108 w 378"/>
                  <a:gd name="T1" fmla="*/ 325 h 702"/>
                  <a:gd name="T2" fmla="*/ 1067 w 378"/>
                  <a:gd name="T3" fmla="*/ 288 h 702"/>
                  <a:gd name="T4" fmla="*/ 1016 w 378"/>
                  <a:gd name="T5" fmla="*/ 238 h 702"/>
                  <a:gd name="T6" fmla="*/ 964 w 378"/>
                  <a:gd name="T7" fmla="*/ 181 h 702"/>
                  <a:gd name="T8" fmla="*/ 903 w 378"/>
                  <a:gd name="T9" fmla="*/ 123 h 702"/>
                  <a:gd name="T10" fmla="*/ 848 w 378"/>
                  <a:gd name="T11" fmla="*/ 76 h 702"/>
                  <a:gd name="T12" fmla="*/ 803 w 378"/>
                  <a:gd name="T13" fmla="*/ 29 h 702"/>
                  <a:gd name="T14" fmla="*/ 777 w 378"/>
                  <a:gd name="T15" fmla="*/ 18 h 702"/>
                  <a:gd name="T16" fmla="*/ 726 w 378"/>
                  <a:gd name="T17" fmla="*/ 14 h 702"/>
                  <a:gd name="T18" fmla="*/ 663 w 378"/>
                  <a:gd name="T19" fmla="*/ 1 h 702"/>
                  <a:gd name="T20" fmla="*/ 613 w 378"/>
                  <a:gd name="T21" fmla="*/ 1 h 702"/>
                  <a:gd name="T22" fmla="*/ 558 w 378"/>
                  <a:gd name="T23" fmla="*/ 0 h 702"/>
                  <a:gd name="T24" fmla="*/ 511 w 378"/>
                  <a:gd name="T25" fmla="*/ 0 h 702"/>
                  <a:gd name="T26" fmla="*/ 444 w 378"/>
                  <a:gd name="T27" fmla="*/ 0 h 702"/>
                  <a:gd name="T28" fmla="*/ 390 w 378"/>
                  <a:gd name="T29" fmla="*/ 1 h 702"/>
                  <a:gd name="T30" fmla="*/ 364 w 378"/>
                  <a:gd name="T31" fmla="*/ 16 h 702"/>
                  <a:gd name="T32" fmla="*/ 331 w 378"/>
                  <a:gd name="T33" fmla="*/ 53 h 702"/>
                  <a:gd name="T34" fmla="*/ 305 w 378"/>
                  <a:gd name="T35" fmla="*/ 97 h 702"/>
                  <a:gd name="T36" fmla="*/ 278 w 378"/>
                  <a:gd name="T37" fmla="*/ 139 h 702"/>
                  <a:gd name="T38" fmla="*/ 252 w 378"/>
                  <a:gd name="T39" fmla="*/ 181 h 702"/>
                  <a:gd name="T40" fmla="*/ 218 w 378"/>
                  <a:gd name="T41" fmla="*/ 228 h 702"/>
                  <a:gd name="T42" fmla="*/ 186 w 378"/>
                  <a:gd name="T43" fmla="*/ 287 h 702"/>
                  <a:gd name="T44" fmla="*/ 147 w 378"/>
                  <a:gd name="T45" fmla="*/ 329 h 702"/>
                  <a:gd name="T46" fmla="*/ 115 w 378"/>
                  <a:gd name="T47" fmla="*/ 386 h 702"/>
                  <a:gd name="T48" fmla="*/ 86 w 378"/>
                  <a:gd name="T49" fmla="*/ 433 h 702"/>
                  <a:gd name="T50" fmla="*/ 60 w 378"/>
                  <a:gd name="T51" fmla="*/ 479 h 702"/>
                  <a:gd name="T52" fmla="*/ 20 w 378"/>
                  <a:gd name="T53" fmla="*/ 540 h 702"/>
                  <a:gd name="T54" fmla="*/ 0 w 378"/>
                  <a:gd name="T55" fmla="*/ 584 h 702"/>
                  <a:gd name="T56" fmla="*/ 0 w 378"/>
                  <a:gd name="T57" fmla="*/ 615 h 702"/>
                  <a:gd name="T58" fmla="*/ 0 w 378"/>
                  <a:gd name="T59" fmla="*/ 657 h 702"/>
                  <a:gd name="T60" fmla="*/ 0 w 378"/>
                  <a:gd name="T61" fmla="*/ 715 h 702"/>
                  <a:gd name="T62" fmla="*/ 0 w 378"/>
                  <a:gd name="T63" fmla="*/ 785 h 702"/>
                  <a:gd name="T64" fmla="*/ 0 w 378"/>
                  <a:gd name="T65" fmla="*/ 870 h 702"/>
                  <a:gd name="T66" fmla="*/ 0 w 378"/>
                  <a:gd name="T67" fmla="*/ 954 h 702"/>
                  <a:gd name="T68" fmla="*/ 0 w 378"/>
                  <a:gd name="T69" fmla="*/ 1051 h 702"/>
                  <a:gd name="T70" fmla="*/ 0 w 378"/>
                  <a:gd name="T71" fmla="*/ 1145 h 702"/>
                  <a:gd name="T72" fmla="*/ 0 w 378"/>
                  <a:gd name="T73" fmla="*/ 1240 h 702"/>
                  <a:gd name="T74" fmla="*/ 0 w 378"/>
                  <a:gd name="T75" fmla="*/ 1325 h 702"/>
                  <a:gd name="T76" fmla="*/ 0 w 378"/>
                  <a:gd name="T77" fmla="*/ 1413 h 702"/>
                  <a:gd name="T78" fmla="*/ 2 w 378"/>
                  <a:gd name="T79" fmla="*/ 1487 h 702"/>
                  <a:gd name="T80" fmla="*/ 2 w 378"/>
                  <a:gd name="T81" fmla="*/ 1546 h 702"/>
                  <a:gd name="T82" fmla="*/ 3 w 378"/>
                  <a:gd name="T83" fmla="*/ 1594 h 702"/>
                  <a:gd name="T84" fmla="*/ 14 w 378"/>
                  <a:gd name="T85" fmla="*/ 1622 h 702"/>
                  <a:gd name="T86" fmla="*/ 47 w 378"/>
                  <a:gd name="T87" fmla="*/ 1651 h 702"/>
                  <a:gd name="T88" fmla="*/ 101 w 378"/>
                  <a:gd name="T89" fmla="*/ 1678 h 702"/>
                  <a:gd name="T90" fmla="*/ 166 w 378"/>
                  <a:gd name="T91" fmla="*/ 1718 h 702"/>
                  <a:gd name="T92" fmla="*/ 218 w 378"/>
                  <a:gd name="T93" fmla="*/ 1744 h 702"/>
                  <a:gd name="T94" fmla="*/ 285 w 378"/>
                  <a:gd name="T95" fmla="*/ 1780 h 702"/>
                  <a:gd name="T96" fmla="*/ 350 w 378"/>
                  <a:gd name="T97" fmla="*/ 1821 h 702"/>
                  <a:gd name="T98" fmla="*/ 398 w 378"/>
                  <a:gd name="T99" fmla="*/ 1848 h 702"/>
                  <a:gd name="T100" fmla="*/ 416 w 378"/>
                  <a:gd name="T101" fmla="*/ 2082 h 702"/>
                  <a:gd name="T102" fmla="*/ 42 w 378"/>
                  <a:gd name="T103" fmla="*/ 607 h 702"/>
                  <a:gd name="T104" fmla="*/ 1132 w 378"/>
                  <a:gd name="T105" fmla="*/ 346 h 7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8"/>
                  <a:gd name="T160" fmla="*/ 0 h 702"/>
                  <a:gd name="T161" fmla="*/ 378 w 378"/>
                  <a:gd name="T162" fmla="*/ 702 h 7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8" h="702">
                    <a:moveTo>
                      <a:pt x="378" y="117"/>
                    </a:moveTo>
                    <a:lnTo>
                      <a:pt x="376" y="116"/>
                    </a:lnTo>
                    <a:lnTo>
                      <a:pt x="373" y="112"/>
                    </a:lnTo>
                    <a:lnTo>
                      <a:pt x="370" y="109"/>
                    </a:lnTo>
                    <a:lnTo>
                      <a:pt x="368" y="108"/>
                    </a:lnTo>
                    <a:lnTo>
                      <a:pt x="364" y="104"/>
                    </a:lnTo>
                    <a:lnTo>
                      <a:pt x="361" y="101"/>
                    </a:lnTo>
                    <a:lnTo>
                      <a:pt x="357" y="97"/>
                    </a:lnTo>
                    <a:lnTo>
                      <a:pt x="353" y="93"/>
                    </a:lnTo>
                    <a:lnTo>
                      <a:pt x="349" y="88"/>
                    </a:lnTo>
                    <a:lnTo>
                      <a:pt x="345" y="84"/>
                    </a:lnTo>
                    <a:lnTo>
                      <a:pt x="339" y="80"/>
                    </a:lnTo>
                    <a:lnTo>
                      <a:pt x="335" y="75"/>
                    </a:lnTo>
                    <a:lnTo>
                      <a:pt x="330" y="71"/>
                    </a:lnTo>
                    <a:lnTo>
                      <a:pt x="326" y="67"/>
                    </a:lnTo>
                    <a:lnTo>
                      <a:pt x="321" y="61"/>
                    </a:lnTo>
                    <a:lnTo>
                      <a:pt x="315" y="56"/>
                    </a:lnTo>
                    <a:lnTo>
                      <a:pt x="310" y="50"/>
                    </a:lnTo>
                    <a:lnTo>
                      <a:pt x="306" y="46"/>
                    </a:lnTo>
                    <a:lnTo>
                      <a:pt x="301" y="41"/>
                    </a:lnTo>
                    <a:lnTo>
                      <a:pt x="297" y="37"/>
                    </a:lnTo>
                    <a:lnTo>
                      <a:pt x="291" y="32"/>
                    </a:lnTo>
                    <a:lnTo>
                      <a:pt x="287" y="29"/>
                    </a:lnTo>
                    <a:lnTo>
                      <a:pt x="283" y="25"/>
                    </a:lnTo>
                    <a:lnTo>
                      <a:pt x="279" y="21"/>
                    </a:lnTo>
                    <a:lnTo>
                      <a:pt x="276" y="18"/>
                    </a:lnTo>
                    <a:lnTo>
                      <a:pt x="272" y="16"/>
                    </a:lnTo>
                    <a:lnTo>
                      <a:pt x="268" y="10"/>
                    </a:lnTo>
                    <a:lnTo>
                      <a:pt x="266" y="9"/>
                    </a:lnTo>
                    <a:lnTo>
                      <a:pt x="263" y="8"/>
                    </a:lnTo>
                    <a:lnTo>
                      <a:pt x="262" y="8"/>
                    </a:lnTo>
                    <a:lnTo>
                      <a:pt x="259" y="6"/>
                    </a:lnTo>
                    <a:lnTo>
                      <a:pt x="256" y="5"/>
                    </a:lnTo>
                    <a:lnTo>
                      <a:pt x="252" y="5"/>
                    </a:lnTo>
                    <a:lnTo>
                      <a:pt x="248" y="5"/>
                    </a:lnTo>
                    <a:lnTo>
                      <a:pt x="243" y="4"/>
                    </a:lnTo>
                    <a:lnTo>
                      <a:pt x="239" y="4"/>
                    </a:lnTo>
                    <a:lnTo>
                      <a:pt x="233" y="2"/>
                    </a:lnTo>
                    <a:lnTo>
                      <a:pt x="228" y="2"/>
                    </a:lnTo>
                    <a:lnTo>
                      <a:pt x="221" y="1"/>
                    </a:lnTo>
                    <a:lnTo>
                      <a:pt x="216" y="1"/>
                    </a:lnTo>
                    <a:lnTo>
                      <a:pt x="212" y="1"/>
                    </a:lnTo>
                    <a:lnTo>
                      <a:pt x="209" y="1"/>
                    </a:lnTo>
                    <a:lnTo>
                      <a:pt x="205" y="1"/>
                    </a:lnTo>
                    <a:lnTo>
                      <a:pt x="203" y="1"/>
                    </a:lnTo>
                    <a:lnTo>
                      <a:pt x="196" y="1"/>
                    </a:lnTo>
                    <a:lnTo>
                      <a:pt x="191" y="1"/>
                    </a:lnTo>
                    <a:lnTo>
                      <a:pt x="187" y="0"/>
                    </a:lnTo>
                    <a:lnTo>
                      <a:pt x="184" y="0"/>
                    </a:lnTo>
                    <a:lnTo>
                      <a:pt x="180" y="0"/>
                    </a:lnTo>
                    <a:lnTo>
                      <a:pt x="177" y="0"/>
                    </a:lnTo>
                    <a:lnTo>
                      <a:pt x="170" y="0"/>
                    </a:lnTo>
                    <a:lnTo>
                      <a:pt x="165" y="0"/>
                    </a:lnTo>
                    <a:lnTo>
                      <a:pt x="158" y="0"/>
                    </a:lnTo>
                    <a:lnTo>
                      <a:pt x="153" y="0"/>
                    </a:lnTo>
                    <a:lnTo>
                      <a:pt x="148" y="0"/>
                    </a:lnTo>
                    <a:lnTo>
                      <a:pt x="144" y="0"/>
                    </a:lnTo>
                    <a:lnTo>
                      <a:pt x="138" y="0"/>
                    </a:lnTo>
                    <a:lnTo>
                      <a:pt x="134" y="0"/>
                    </a:lnTo>
                    <a:lnTo>
                      <a:pt x="130" y="1"/>
                    </a:lnTo>
                    <a:lnTo>
                      <a:pt x="128" y="1"/>
                    </a:lnTo>
                    <a:lnTo>
                      <a:pt x="122" y="2"/>
                    </a:lnTo>
                    <a:lnTo>
                      <a:pt x="121" y="5"/>
                    </a:lnTo>
                    <a:lnTo>
                      <a:pt x="120" y="5"/>
                    </a:lnTo>
                    <a:lnTo>
                      <a:pt x="118" y="6"/>
                    </a:lnTo>
                    <a:lnTo>
                      <a:pt x="117" y="10"/>
                    </a:lnTo>
                    <a:lnTo>
                      <a:pt x="114" y="14"/>
                    </a:lnTo>
                    <a:lnTo>
                      <a:pt x="111" y="18"/>
                    </a:lnTo>
                    <a:lnTo>
                      <a:pt x="107" y="24"/>
                    </a:lnTo>
                    <a:lnTo>
                      <a:pt x="106" y="25"/>
                    </a:lnTo>
                    <a:lnTo>
                      <a:pt x="103" y="29"/>
                    </a:lnTo>
                    <a:lnTo>
                      <a:pt x="102" y="32"/>
                    </a:lnTo>
                    <a:lnTo>
                      <a:pt x="101" y="36"/>
                    </a:lnTo>
                    <a:lnTo>
                      <a:pt x="98" y="38"/>
                    </a:lnTo>
                    <a:lnTo>
                      <a:pt x="95" y="42"/>
                    </a:lnTo>
                    <a:lnTo>
                      <a:pt x="93" y="46"/>
                    </a:lnTo>
                    <a:lnTo>
                      <a:pt x="91" y="49"/>
                    </a:lnTo>
                    <a:lnTo>
                      <a:pt x="87" y="53"/>
                    </a:lnTo>
                    <a:lnTo>
                      <a:pt x="86" y="57"/>
                    </a:lnTo>
                    <a:lnTo>
                      <a:pt x="83" y="61"/>
                    </a:lnTo>
                    <a:lnTo>
                      <a:pt x="81" y="65"/>
                    </a:lnTo>
                    <a:lnTo>
                      <a:pt x="78" y="69"/>
                    </a:lnTo>
                    <a:lnTo>
                      <a:pt x="75" y="73"/>
                    </a:lnTo>
                    <a:lnTo>
                      <a:pt x="73" y="77"/>
                    </a:lnTo>
                    <a:lnTo>
                      <a:pt x="70" y="83"/>
                    </a:lnTo>
                    <a:lnTo>
                      <a:pt x="67" y="87"/>
                    </a:lnTo>
                    <a:lnTo>
                      <a:pt x="65" y="92"/>
                    </a:lnTo>
                    <a:lnTo>
                      <a:pt x="62" y="96"/>
                    </a:lnTo>
                    <a:lnTo>
                      <a:pt x="59" y="100"/>
                    </a:lnTo>
                    <a:lnTo>
                      <a:pt x="55" y="104"/>
                    </a:lnTo>
                    <a:lnTo>
                      <a:pt x="52" y="108"/>
                    </a:lnTo>
                    <a:lnTo>
                      <a:pt x="50" y="112"/>
                    </a:lnTo>
                    <a:lnTo>
                      <a:pt x="47" y="117"/>
                    </a:lnTo>
                    <a:lnTo>
                      <a:pt x="44" y="122"/>
                    </a:lnTo>
                    <a:lnTo>
                      <a:pt x="42" y="126"/>
                    </a:lnTo>
                    <a:lnTo>
                      <a:pt x="39" y="130"/>
                    </a:lnTo>
                    <a:lnTo>
                      <a:pt x="36" y="135"/>
                    </a:lnTo>
                    <a:lnTo>
                      <a:pt x="34" y="139"/>
                    </a:lnTo>
                    <a:lnTo>
                      <a:pt x="31" y="143"/>
                    </a:lnTo>
                    <a:lnTo>
                      <a:pt x="28" y="146"/>
                    </a:lnTo>
                    <a:lnTo>
                      <a:pt x="27" y="150"/>
                    </a:lnTo>
                    <a:lnTo>
                      <a:pt x="24" y="154"/>
                    </a:lnTo>
                    <a:lnTo>
                      <a:pt x="22" y="158"/>
                    </a:lnTo>
                    <a:lnTo>
                      <a:pt x="20" y="162"/>
                    </a:lnTo>
                    <a:lnTo>
                      <a:pt x="18" y="166"/>
                    </a:lnTo>
                    <a:lnTo>
                      <a:pt x="14" y="171"/>
                    </a:lnTo>
                    <a:lnTo>
                      <a:pt x="11" y="178"/>
                    </a:lnTo>
                    <a:lnTo>
                      <a:pt x="7" y="183"/>
                    </a:lnTo>
                    <a:lnTo>
                      <a:pt x="6" y="189"/>
                    </a:lnTo>
                    <a:lnTo>
                      <a:pt x="3" y="193"/>
                    </a:lnTo>
                    <a:lnTo>
                      <a:pt x="2" y="195"/>
                    </a:lnTo>
                    <a:lnTo>
                      <a:pt x="0" y="198"/>
                    </a:lnTo>
                    <a:lnTo>
                      <a:pt x="0" y="201"/>
                    </a:lnTo>
                    <a:lnTo>
                      <a:pt x="0" y="202"/>
                    </a:lnTo>
                    <a:lnTo>
                      <a:pt x="0" y="206"/>
                    </a:lnTo>
                    <a:lnTo>
                      <a:pt x="0" y="207"/>
                    </a:lnTo>
                    <a:lnTo>
                      <a:pt x="0" y="211"/>
                    </a:lnTo>
                    <a:lnTo>
                      <a:pt x="0" y="214"/>
                    </a:lnTo>
                    <a:lnTo>
                      <a:pt x="0" y="218"/>
                    </a:lnTo>
                    <a:lnTo>
                      <a:pt x="0" y="222"/>
                    </a:lnTo>
                    <a:lnTo>
                      <a:pt x="0" y="226"/>
                    </a:lnTo>
                    <a:lnTo>
                      <a:pt x="0" y="231"/>
                    </a:lnTo>
                    <a:lnTo>
                      <a:pt x="0" y="237"/>
                    </a:lnTo>
                    <a:lnTo>
                      <a:pt x="0" y="242"/>
                    </a:lnTo>
                    <a:lnTo>
                      <a:pt x="0" y="247"/>
                    </a:lnTo>
                    <a:lnTo>
                      <a:pt x="0" y="253"/>
                    </a:lnTo>
                    <a:lnTo>
                      <a:pt x="0" y="260"/>
                    </a:lnTo>
                    <a:lnTo>
                      <a:pt x="0" y="266"/>
                    </a:lnTo>
                    <a:lnTo>
                      <a:pt x="0" y="272"/>
                    </a:lnTo>
                    <a:lnTo>
                      <a:pt x="0" y="278"/>
                    </a:lnTo>
                    <a:lnTo>
                      <a:pt x="0" y="286"/>
                    </a:lnTo>
                    <a:lnTo>
                      <a:pt x="0" y="293"/>
                    </a:lnTo>
                    <a:lnTo>
                      <a:pt x="0" y="300"/>
                    </a:lnTo>
                    <a:lnTo>
                      <a:pt x="0" y="308"/>
                    </a:lnTo>
                    <a:lnTo>
                      <a:pt x="0" y="316"/>
                    </a:lnTo>
                    <a:lnTo>
                      <a:pt x="0" y="322"/>
                    </a:lnTo>
                    <a:lnTo>
                      <a:pt x="0" y="331"/>
                    </a:lnTo>
                    <a:lnTo>
                      <a:pt x="0" y="339"/>
                    </a:lnTo>
                    <a:lnTo>
                      <a:pt x="0" y="347"/>
                    </a:lnTo>
                    <a:lnTo>
                      <a:pt x="0" y="355"/>
                    </a:lnTo>
                    <a:lnTo>
                      <a:pt x="0" y="363"/>
                    </a:lnTo>
                    <a:lnTo>
                      <a:pt x="0" y="371"/>
                    </a:lnTo>
                    <a:lnTo>
                      <a:pt x="0" y="379"/>
                    </a:lnTo>
                    <a:lnTo>
                      <a:pt x="0" y="387"/>
                    </a:lnTo>
                    <a:lnTo>
                      <a:pt x="0" y="395"/>
                    </a:lnTo>
                    <a:lnTo>
                      <a:pt x="0" y="402"/>
                    </a:lnTo>
                    <a:lnTo>
                      <a:pt x="0" y="411"/>
                    </a:lnTo>
                    <a:lnTo>
                      <a:pt x="0" y="418"/>
                    </a:lnTo>
                    <a:lnTo>
                      <a:pt x="0" y="426"/>
                    </a:lnTo>
                    <a:lnTo>
                      <a:pt x="0" y="434"/>
                    </a:lnTo>
                    <a:lnTo>
                      <a:pt x="0" y="442"/>
                    </a:lnTo>
                    <a:lnTo>
                      <a:pt x="0" y="448"/>
                    </a:lnTo>
                    <a:lnTo>
                      <a:pt x="0" y="455"/>
                    </a:lnTo>
                    <a:lnTo>
                      <a:pt x="0" y="462"/>
                    </a:lnTo>
                    <a:lnTo>
                      <a:pt x="0" y="470"/>
                    </a:lnTo>
                    <a:lnTo>
                      <a:pt x="0" y="477"/>
                    </a:lnTo>
                    <a:lnTo>
                      <a:pt x="0" y="483"/>
                    </a:lnTo>
                    <a:lnTo>
                      <a:pt x="0" y="490"/>
                    </a:lnTo>
                    <a:lnTo>
                      <a:pt x="2" y="497"/>
                    </a:lnTo>
                    <a:lnTo>
                      <a:pt x="2" y="502"/>
                    </a:lnTo>
                    <a:lnTo>
                      <a:pt x="2" y="507"/>
                    </a:lnTo>
                    <a:lnTo>
                      <a:pt x="2" y="513"/>
                    </a:lnTo>
                    <a:lnTo>
                      <a:pt x="2" y="518"/>
                    </a:lnTo>
                    <a:lnTo>
                      <a:pt x="2" y="522"/>
                    </a:lnTo>
                    <a:lnTo>
                      <a:pt x="2" y="526"/>
                    </a:lnTo>
                    <a:lnTo>
                      <a:pt x="2" y="530"/>
                    </a:lnTo>
                    <a:lnTo>
                      <a:pt x="3" y="534"/>
                    </a:lnTo>
                    <a:lnTo>
                      <a:pt x="3" y="538"/>
                    </a:lnTo>
                    <a:lnTo>
                      <a:pt x="3" y="541"/>
                    </a:lnTo>
                    <a:lnTo>
                      <a:pt x="3" y="544"/>
                    </a:lnTo>
                    <a:lnTo>
                      <a:pt x="3" y="546"/>
                    </a:lnTo>
                    <a:lnTo>
                      <a:pt x="4" y="549"/>
                    </a:lnTo>
                    <a:lnTo>
                      <a:pt x="6" y="550"/>
                    </a:lnTo>
                    <a:lnTo>
                      <a:pt x="7" y="552"/>
                    </a:lnTo>
                    <a:lnTo>
                      <a:pt x="12" y="554"/>
                    </a:lnTo>
                    <a:lnTo>
                      <a:pt x="16" y="557"/>
                    </a:lnTo>
                    <a:lnTo>
                      <a:pt x="20" y="558"/>
                    </a:lnTo>
                    <a:lnTo>
                      <a:pt x="24" y="561"/>
                    </a:lnTo>
                    <a:lnTo>
                      <a:pt x="30" y="565"/>
                    </a:lnTo>
                    <a:lnTo>
                      <a:pt x="34" y="566"/>
                    </a:lnTo>
                    <a:lnTo>
                      <a:pt x="39" y="570"/>
                    </a:lnTo>
                    <a:lnTo>
                      <a:pt x="44" y="573"/>
                    </a:lnTo>
                    <a:lnTo>
                      <a:pt x="51" y="577"/>
                    </a:lnTo>
                    <a:lnTo>
                      <a:pt x="56" y="580"/>
                    </a:lnTo>
                    <a:lnTo>
                      <a:pt x="63" y="584"/>
                    </a:lnTo>
                    <a:lnTo>
                      <a:pt x="66" y="585"/>
                    </a:lnTo>
                    <a:lnTo>
                      <a:pt x="70" y="586"/>
                    </a:lnTo>
                    <a:lnTo>
                      <a:pt x="73" y="589"/>
                    </a:lnTo>
                    <a:lnTo>
                      <a:pt x="77" y="590"/>
                    </a:lnTo>
                    <a:lnTo>
                      <a:pt x="82" y="594"/>
                    </a:lnTo>
                    <a:lnTo>
                      <a:pt x="87" y="597"/>
                    </a:lnTo>
                    <a:lnTo>
                      <a:pt x="94" y="601"/>
                    </a:lnTo>
                    <a:lnTo>
                      <a:pt x="101" y="605"/>
                    </a:lnTo>
                    <a:lnTo>
                      <a:pt x="106" y="608"/>
                    </a:lnTo>
                    <a:lnTo>
                      <a:pt x="111" y="612"/>
                    </a:lnTo>
                    <a:lnTo>
                      <a:pt x="117" y="615"/>
                    </a:lnTo>
                    <a:lnTo>
                      <a:pt x="122" y="617"/>
                    </a:lnTo>
                    <a:lnTo>
                      <a:pt x="126" y="620"/>
                    </a:lnTo>
                    <a:lnTo>
                      <a:pt x="130" y="621"/>
                    </a:lnTo>
                    <a:lnTo>
                      <a:pt x="133" y="624"/>
                    </a:lnTo>
                    <a:lnTo>
                      <a:pt x="137" y="625"/>
                    </a:lnTo>
                    <a:lnTo>
                      <a:pt x="141" y="628"/>
                    </a:lnTo>
                    <a:lnTo>
                      <a:pt x="142" y="629"/>
                    </a:lnTo>
                    <a:lnTo>
                      <a:pt x="140" y="702"/>
                    </a:lnTo>
                    <a:lnTo>
                      <a:pt x="160" y="702"/>
                    </a:lnTo>
                    <a:lnTo>
                      <a:pt x="161" y="619"/>
                    </a:lnTo>
                    <a:lnTo>
                      <a:pt x="22" y="536"/>
                    </a:lnTo>
                    <a:lnTo>
                      <a:pt x="14" y="205"/>
                    </a:lnTo>
                    <a:lnTo>
                      <a:pt x="134" y="18"/>
                    </a:lnTo>
                    <a:lnTo>
                      <a:pt x="256" y="26"/>
                    </a:lnTo>
                    <a:lnTo>
                      <a:pt x="377" y="144"/>
                    </a:lnTo>
                    <a:lnTo>
                      <a:pt x="378" y="11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88" name="Freeform 86">
                <a:extLst>
                  <a:ext uri="{FF2B5EF4-FFF2-40B4-BE49-F238E27FC236}">
                    <a16:creationId xmlns:a16="http://schemas.microsoft.com/office/drawing/2014/main" id="{1CB40605-5ED7-47A1-A792-FD9680A78123}"/>
                  </a:ext>
                </a:extLst>
              </p:cNvPr>
              <p:cNvSpPr>
                <a:spLocks/>
              </p:cNvSpPr>
              <p:nvPr/>
            </p:nvSpPr>
            <p:spPr bwMode="auto">
              <a:xfrm>
                <a:off x="3385" y="1532"/>
                <a:ext cx="142" cy="174"/>
              </a:xfrm>
              <a:custGeom>
                <a:avLst/>
                <a:gdLst>
                  <a:gd name="T0" fmla="*/ 377 w 129"/>
                  <a:gd name="T1" fmla="*/ 0 h 157"/>
                  <a:gd name="T2" fmla="*/ 371 w 129"/>
                  <a:gd name="T3" fmla="*/ 0 h 157"/>
                  <a:gd name="T4" fmla="*/ 362 w 129"/>
                  <a:gd name="T5" fmla="*/ 3 h 157"/>
                  <a:gd name="T6" fmla="*/ 349 w 129"/>
                  <a:gd name="T7" fmla="*/ 16 h 157"/>
                  <a:gd name="T8" fmla="*/ 341 w 129"/>
                  <a:gd name="T9" fmla="*/ 20 h 157"/>
                  <a:gd name="T10" fmla="*/ 328 w 129"/>
                  <a:gd name="T11" fmla="*/ 26 h 157"/>
                  <a:gd name="T12" fmla="*/ 321 w 129"/>
                  <a:gd name="T13" fmla="*/ 37 h 157"/>
                  <a:gd name="T14" fmla="*/ 306 w 129"/>
                  <a:gd name="T15" fmla="*/ 47 h 157"/>
                  <a:gd name="T16" fmla="*/ 291 w 129"/>
                  <a:gd name="T17" fmla="*/ 54 h 157"/>
                  <a:gd name="T18" fmla="*/ 273 w 129"/>
                  <a:gd name="T19" fmla="*/ 68 h 157"/>
                  <a:gd name="T20" fmla="*/ 257 w 129"/>
                  <a:gd name="T21" fmla="*/ 78 h 157"/>
                  <a:gd name="T22" fmla="*/ 244 w 129"/>
                  <a:gd name="T23" fmla="*/ 87 h 157"/>
                  <a:gd name="T24" fmla="*/ 226 w 129"/>
                  <a:gd name="T25" fmla="*/ 98 h 157"/>
                  <a:gd name="T26" fmla="*/ 211 w 129"/>
                  <a:gd name="T27" fmla="*/ 110 h 157"/>
                  <a:gd name="T28" fmla="*/ 191 w 129"/>
                  <a:gd name="T29" fmla="*/ 126 h 157"/>
                  <a:gd name="T30" fmla="*/ 178 w 129"/>
                  <a:gd name="T31" fmla="*/ 140 h 157"/>
                  <a:gd name="T32" fmla="*/ 157 w 129"/>
                  <a:gd name="T33" fmla="*/ 148 h 157"/>
                  <a:gd name="T34" fmla="*/ 140 w 129"/>
                  <a:gd name="T35" fmla="*/ 161 h 157"/>
                  <a:gd name="T36" fmla="*/ 124 w 129"/>
                  <a:gd name="T37" fmla="*/ 177 h 157"/>
                  <a:gd name="T38" fmla="*/ 109 w 129"/>
                  <a:gd name="T39" fmla="*/ 184 h 157"/>
                  <a:gd name="T40" fmla="*/ 89 w 129"/>
                  <a:gd name="T41" fmla="*/ 200 h 157"/>
                  <a:gd name="T42" fmla="*/ 78 w 129"/>
                  <a:gd name="T43" fmla="*/ 207 h 157"/>
                  <a:gd name="T44" fmla="*/ 67 w 129"/>
                  <a:gd name="T45" fmla="*/ 223 h 157"/>
                  <a:gd name="T46" fmla="*/ 54 w 129"/>
                  <a:gd name="T47" fmla="*/ 229 h 157"/>
                  <a:gd name="T48" fmla="*/ 42 w 129"/>
                  <a:gd name="T49" fmla="*/ 240 h 157"/>
                  <a:gd name="T50" fmla="*/ 29 w 129"/>
                  <a:gd name="T51" fmla="*/ 246 h 157"/>
                  <a:gd name="T52" fmla="*/ 23 w 129"/>
                  <a:gd name="T53" fmla="*/ 256 h 157"/>
                  <a:gd name="T54" fmla="*/ 14 w 129"/>
                  <a:gd name="T55" fmla="*/ 269 h 157"/>
                  <a:gd name="T56" fmla="*/ 3 w 129"/>
                  <a:gd name="T57" fmla="*/ 277 h 157"/>
                  <a:gd name="T58" fmla="*/ 2 w 129"/>
                  <a:gd name="T59" fmla="*/ 278 h 157"/>
                  <a:gd name="T60" fmla="*/ 0 w 129"/>
                  <a:gd name="T61" fmla="*/ 289 h 157"/>
                  <a:gd name="T62" fmla="*/ 0 w 129"/>
                  <a:gd name="T63" fmla="*/ 302 h 157"/>
                  <a:gd name="T64" fmla="*/ 0 w 129"/>
                  <a:gd name="T65" fmla="*/ 313 h 157"/>
                  <a:gd name="T66" fmla="*/ 0 w 129"/>
                  <a:gd name="T67" fmla="*/ 327 h 157"/>
                  <a:gd name="T68" fmla="*/ 0 w 129"/>
                  <a:gd name="T69" fmla="*/ 345 h 157"/>
                  <a:gd name="T70" fmla="*/ 0 w 129"/>
                  <a:gd name="T71" fmla="*/ 360 h 157"/>
                  <a:gd name="T72" fmla="*/ 0 w 129"/>
                  <a:gd name="T73" fmla="*/ 378 h 157"/>
                  <a:gd name="T74" fmla="*/ 0 w 129"/>
                  <a:gd name="T75" fmla="*/ 391 h 157"/>
                  <a:gd name="T76" fmla="*/ 0 w 129"/>
                  <a:gd name="T77" fmla="*/ 406 h 157"/>
                  <a:gd name="T78" fmla="*/ 0 w 129"/>
                  <a:gd name="T79" fmla="*/ 419 h 157"/>
                  <a:gd name="T80" fmla="*/ 0 w 129"/>
                  <a:gd name="T81" fmla="*/ 432 h 157"/>
                  <a:gd name="T82" fmla="*/ 0 w 129"/>
                  <a:gd name="T83" fmla="*/ 441 h 157"/>
                  <a:gd name="T84" fmla="*/ 0 w 129"/>
                  <a:gd name="T85" fmla="*/ 453 h 157"/>
                  <a:gd name="T86" fmla="*/ 0 w 129"/>
                  <a:gd name="T87" fmla="*/ 457 h 157"/>
                  <a:gd name="T88" fmla="*/ 0 w 129"/>
                  <a:gd name="T89" fmla="*/ 461 h 157"/>
                  <a:gd name="T90" fmla="*/ 69 w 129"/>
                  <a:gd name="T91" fmla="*/ 461 h 157"/>
                  <a:gd name="T92" fmla="*/ 59 w 129"/>
                  <a:gd name="T93" fmla="*/ 303 h 157"/>
                  <a:gd name="T94" fmla="*/ 395 w 129"/>
                  <a:gd name="T95" fmla="*/ 54 h 157"/>
                  <a:gd name="T96" fmla="*/ 377 w 129"/>
                  <a:gd name="T97" fmla="*/ 0 h 157"/>
                  <a:gd name="T98" fmla="*/ 377 w 129"/>
                  <a:gd name="T99" fmla="*/ 0 h 1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
                  <a:gd name="T151" fmla="*/ 0 h 157"/>
                  <a:gd name="T152" fmla="*/ 129 w 129"/>
                  <a:gd name="T153" fmla="*/ 157 h 1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 h="157">
                    <a:moveTo>
                      <a:pt x="124" y="0"/>
                    </a:moveTo>
                    <a:lnTo>
                      <a:pt x="122" y="0"/>
                    </a:lnTo>
                    <a:lnTo>
                      <a:pt x="118" y="3"/>
                    </a:lnTo>
                    <a:lnTo>
                      <a:pt x="114" y="5"/>
                    </a:lnTo>
                    <a:lnTo>
                      <a:pt x="112" y="7"/>
                    </a:lnTo>
                    <a:lnTo>
                      <a:pt x="108" y="9"/>
                    </a:lnTo>
                    <a:lnTo>
                      <a:pt x="105" y="12"/>
                    </a:lnTo>
                    <a:lnTo>
                      <a:pt x="100" y="16"/>
                    </a:lnTo>
                    <a:lnTo>
                      <a:pt x="96" y="19"/>
                    </a:lnTo>
                    <a:lnTo>
                      <a:pt x="90" y="23"/>
                    </a:lnTo>
                    <a:lnTo>
                      <a:pt x="85" y="27"/>
                    </a:lnTo>
                    <a:lnTo>
                      <a:pt x="80" y="29"/>
                    </a:lnTo>
                    <a:lnTo>
                      <a:pt x="74" y="33"/>
                    </a:lnTo>
                    <a:lnTo>
                      <a:pt x="69" y="37"/>
                    </a:lnTo>
                    <a:lnTo>
                      <a:pt x="63" y="43"/>
                    </a:lnTo>
                    <a:lnTo>
                      <a:pt x="58" y="47"/>
                    </a:lnTo>
                    <a:lnTo>
                      <a:pt x="51" y="51"/>
                    </a:lnTo>
                    <a:lnTo>
                      <a:pt x="46" y="55"/>
                    </a:lnTo>
                    <a:lnTo>
                      <a:pt x="41" y="59"/>
                    </a:lnTo>
                    <a:lnTo>
                      <a:pt x="35" y="63"/>
                    </a:lnTo>
                    <a:lnTo>
                      <a:pt x="30" y="67"/>
                    </a:lnTo>
                    <a:lnTo>
                      <a:pt x="26" y="71"/>
                    </a:lnTo>
                    <a:lnTo>
                      <a:pt x="22" y="75"/>
                    </a:lnTo>
                    <a:lnTo>
                      <a:pt x="18" y="78"/>
                    </a:lnTo>
                    <a:lnTo>
                      <a:pt x="14" y="82"/>
                    </a:lnTo>
                    <a:lnTo>
                      <a:pt x="10" y="83"/>
                    </a:lnTo>
                    <a:lnTo>
                      <a:pt x="8" y="87"/>
                    </a:lnTo>
                    <a:lnTo>
                      <a:pt x="4" y="91"/>
                    </a:lnTo>
                    <a:lnTo>
                      <a:pt x="3" y="94"/>
                    </a:lnTo>
                    <a:lnTo>
                      <a:pt x="2" y="95"/>
                    </a:lnTo>
                    <a:lnTo>
                      <a:pt x="0" y="98"/>
                    </a:lnTo>
                    <a:lnTo>
                      <a:pt x="0" y="102"/>
                    </a:lnTo>
                    <a:lnTo>
                      <a:pt x="0" y="107"/>
                    </a:lnTo>
                    <a:lnTo>
                      <a:pt x="0" y="111"/>
                    </a:lnTo>
                    <a:lnTo>
                      <a:pt x="0" y="117"/>
                    </a:lnTo>
                    <a:lnTo>
                      <a:pt x="0" y="122"/>
                    </a:lnTo>
                    <a:lnTo>
                      <a:pt x="0" y="129"/>
                    </a:lnTo>
                    <a:lnTo>
                      <a:pt x="0" y="133"/>
                    </a:lnTo>
                    <a:lnTo>
                      <a:pt x="0" y="138"/>
                    </a:lnTo>
                    <a:lnTo>
                      <a:pt x="0" y="143"/>
                    </a:lnTo>
                    <a:lnTo>
                      <a:pt x="0" y="147"/>
                    </a:lnTo>
                    <a:lnTo>
                      <a:pt x="0" y="150"/>
                    </a:lnTo>
                    <a:lnTo>
                      <a:pt x="0" y="154"/>
                    </a:lnTo>
                    <a:lnTo>
                      <a:pt x="0" y="155"/>
                    </a:lnTo>
                    <a:lnTo>
                      <a:pt x="0" y="157"/>
                    </a:lnTo>
                    <a:lnTo>
                      <a:pt x="23" y="157"/>
                    </a:lnTo>
                    <a:lnTo>
                      <a:pt x="19" y="103"/>
                    </a:lnTo>
                    <a:lnTo>
                      <a:pt x="129" y="19"/>
                    </a:lnTo>
                    <a:lnTo>
                      <a:pt x="12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89" name="Freeform 87">
                <a:extLst>
                  <a:ext uri="{FF2B5EF4-FFF2-40B4-BE49-F238E27FC236}">
                    <a16:creationId xmlns:a16="http://schemas.microsoft.com/office/drawing/2014/main" id="{FC86C857-8971-41BB-A4D1-C2B58A8DA2A3}"/>
                  </a:ext>
                </a:extLst>
              </p:cNvPr>
              <p:cNvSpPr>
                <a:spLocks/>
              </p:cNvSpPr>
              <p:nvPr/>
            </p:nvSpPr>
            <p:spPr bwMode="auto">
              <a:xfrm>
                <a:off x="3255" y="1615"/>
                <a:ext cx="94" cy="15"/>
              </a:xfrm>
              <a:custGeom>
                <a:avLst/>
                <a:gdLst>
                  <a:gd name="T0" fmla="*/ 0 w 86"/>
                  <a:gd name="T1" fmla="*/ 0 h 22"/>
                  <a:gd name="T2" fmla="*/ 253 w 86"/>
                  <a:gd name="T3" fmla="*/ 1 h 22"/>
                  <a:gd name="T4" fmla="*/ 255 w 86"/>
                  <a:gd name="T5" fmla="*/ 68 h 22"/>
                  <a:gd name="T6" fmla="*/ 2 w 86"/>
                  <a:gd name="T7" fmla="*/ 66 h 22"/>
                  <a:gd name="T8" fmla="*/ 0 w 86"/>
                  <a:gd name="T9" fmla="*/ 0 h 22"/>
                  <a:gd name="T10" fmla="*/ 0 w 86"/>
                  <a:gd name="T11" fmla="*/ 0 h 22"/>
                  <a:gd name="T12" fmla="*/ 0 60000 65536"/>
                  <a:gd name="T13" fmla="*/ 0 60000 65536"/>
                  <a:gd name="T14" fmla="*/ 0 60000 65536"/>
                  <a:gd name="T15" fmla="*/ 0 60000 65536"/>
                  <a:gd name="T16" fmla="*/ 0 60000 65536"/>
                  <a:gd name="T17" fmla="*/ 0 60000 65536"/>
                  <a:gd name="T18" fmla="*/ 0 w 86"/>
                  <a:gd name="T19" fmla="*/ 0 h 22"/>
                  <a:gd name="T20" fmla="*/ 86 w 8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86" h="22">
                    <a:moveTo>
                      <a:pt x="0" y="0"/>
                    </a:moveTo>
                    <a:lnTo>
                      <a:pt x="85" y="1"/>
                    </a:lnTo>
                    <a:lnTo>
                      <a:pt x="86" y="22"/>
                    </a:lnTo>
                    <a:lnTo>
                      <a:pt x="2"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90" name="Freeform 88">
                <a:extLst>
                  <a:ext uri="{FF2B5EF4-FFF2-40B4-BE49-F238E27FC236}">
                    <a16:creationId xmlns:a16="http://schemas.microsoft.com/office/drawing/2014/main" id="{0FCE5E5D-DC8A-4E5B-B540-F2F2F99F28F5}"/>
                  </a:ext>
                </a:extLst>
              </p:cNvPr>
              <p:cNvSpPr>
                <a:spLocks/>
              </p:cNvSpPr>
              <p:nvPr/>
            </p:nvSpPr>
            <p:spPr bwMode="auto">
              <a:xfrm>
                <a:off x="2949" y="822"/>
                <a:ext cx="318" cy="884"/>
              </a:xfrm>
              <a:custGeom>
                <a:avLst/>
                <a:gdLst>
                  <a:gd name="T0" fmla="*/ 761 w 276"/>
                  <a:gd name="T1" fmla="*/ 0 h 780"/>
                  <a:gd name="T2" fmla="*/ 697 w 276"/>
                  <a:gd name="T3" fmla="*/ 1 h 780"/>
                  <a:gd name="T4" fmla="*/ 620 w 276"/>
                  <a:gd name="T5" fmla="*/ 3 h 780"/>
                  <a:gd name="T6" fmla="*/ 533 w 276"/>
                  <a:gd name="T7" fmla="*/ 14 h 780"/>
                  <a:gd name="T8" fmla="*/ 448 w 276"/>
                  <a:gd name="T9" fmla="*/ 16 h 780"/>
                  <a:gd name="T10" fmla="*/ 357 w 276"/>
                  <a:gd name="T11" fmla="*/ 23 h 780"/>
                  <a:gd name="T12" fmla="*/ 278 w 276"/>
                  <a:gd name="T13" fmla="*/ 26 h 780"/>
                  <a:gd name="T14" fmla="*/ 203 w 276"/>
                  <a:gd name="T15" fmla="*/ 33 h 780"/>
                  <a:gd name="T16" fmla="*/ 134 w 276"/>
                  <a:gd name="T17" fmla="*/ 43 h 780"/>
                  <a:gd name="T18" fmla="*/ 78 w 276"/>
                  <a:gd name="T19" fmla="*/ 98 h 780"/>
                  <a:gd name="T20" fmla="*/ 29 w 276"/>
                  <a:gd name="T21" fmla="*/ 188 h 780"/>
                  <a:gd name="T22" fmla="*/ 3 w 276"/>
                  <a:gd name="T23" fmla="*/ 247 h 780"/>
                  <a:gd name="T24" fmla="*/ 0 w 276"/>
                  <a:gd name="T25" fmla="*/ 357 h 780"/>
                  <a:gd name="T26" fmla="*/ 0 w 276"/>
                  <a:gd name="T27" fmla="*/ 533 h 780"/>
                  <a:gd name="T28" fmla="*/ 0 w 276"/>
                  <a:gd name="T29" fmla="*/ 764 h 780"/>
                  <a:gd name="T30" fmla="*/ 2 w 276"/>
                  <a:gd name="T31" fmla="*/ 1040 h 780"/>
                  <a:gd name="T32" fmla="*/ 3 w 276"/>
                  <a:gd name="T33" fmla="*/ 1319 h 780"/>
                  <a:gd name="T34" fmla="*/ 14 w 276"/>
                  <a:gd name="T35" fmla="*/ 1599 h 780"/>
                  <a:gd name="T36" fmla="*/ 18 w 276"/>
                  <a:gd name="T37" fmla="*/ 1850 h 780"/>
                  <a:gd name="T38" fmla="*/ 20 w 276"/>
                  <a:gd name="T39" fmla="*/ 2056 h 780"/>
                  <a:gd name="T40" fmla="*/ 23 w 276"/>
                  <a:gd name="T41" fmla="*/ 2209 h 780"/>
                  <a:gd name="T42" fmla="*/ 23 w 276"/>
                  <a:gd name="T43" fmla="*/ 2274 h 780"/>
                  <a:gd name="T44" fmla="*/ 78 w 276"/>
                  <a:gd name="T45" fmla="*/ 2245 h 780"/>
                  <a:gd name="T46" fmla="*/ 77 w 276"/>
                  <a:gd name="T47" fmla="*/ 2175 h 780"/>
                  <a:gd name="T48" fmla="*/ 77 w 276"/>
                  <a:gd name="T49" fmla="*/ 2077 h 780"/>
                  <a:gd name="T50" fmla="*/ 69 w 276"/>
                  <a:gd name="T51" fmla="*/ 1960 h 780"/>
                  <a:gd name="T52" fmla="*/ 69 w 276"/>
                  <a:gd name="T53" fmla="*/ 1824 h 780"/>
                  <a:gd name="T54" fmla="*/ 66 w 276"/>
                  <a:gd name="T55" fmla="*/ 1689 h 780"/>
                  <a:gd name="T56" fmla="*/ 66 w 276"/>
                  <a:gd name="T57" fmla="*/ 1552 h 780"/>
                  <a:gd name="T58" fmla="*/ 60 w 276"/>
                  <a:gd name="T59" fmla="*/ 1424 h 780"/>
                  <a:gd name="T60" fmla="*/ 60 w 276"/>
                  <a:gd name="T61" fmla="*/ 1314 h 780"/>
                  <a:gd name="T62" fmla="*/ 54 w 276"/>
                  <a:gd name="T63" fmla="*/ 1229 h 780"/>
                  <a:gd name="T64" fmla="*/ 54 w 276"/>
                  <a:gd name="T65" fmla="*/ 1158 h 780"/>
                  <a:gd name="T66" fmla="*/ 54 w 276"/>
                  <a:gd name="T67" fmla="*/ 1068 h 780"/>
                  <a:gd name="T68" fmla="*/ 54 w 276"/>
                  <a:gd name="T69" fmla="*/ 965 h 780"/>
                  <a:gd name="T70" fmla="*/ 54 w 276"/>
                  <a:gd name="T71" fmla="*/ 843 h 780"/>
                  <a:gd name="T72" fmla="*/ 54 w 276"/>
                  <a:gd name="T73" fmla="*/ 725 h 780"/>
                  <a:gd name="T74" fmla="*/ 54 w 276"/>
                  <a:gd name="T75" fmla="*/ 601 h 780"/>
                  <a:gd name="T76" fmla="*/ 54 w 276"/>
                  <a:gd name="T77" fmla="*/ 488 h 780"/>
                  <a:gd name="T78" fmla="*/ 54 w 276"/>
                  <a:gd name="T79" fmla="*/ 392 h 780"/>
                  <a:gd name="T80" fmla="*/ 54 w 276"/>
                  <a:gd name="T81" fmla="*/ 313 h 780"/>
                  <a:gd name="T82" fmla="*/ 54 w 276"/>
                  <a:gd name="T83" fmla="*/ 252 h 780"/>
                  <a:gd name="T84" fmla="*/ 68 w 276"/>
                  <a:gd name="T85" fmla="*/ 224 h 780"/>
                  <a:gd name="T86" fmla="*/ 112 w 276"/>
                  <a:gd name="T87" fmla="*/ 148 h 780"/>
                  <a:gd name="T88" fmla="*/ 167 w 276"/>
                  <a:gd name="T89" fmla="*/ 98 h 780"/>
                  <a:gd name="T90" fmla="*/ 213 w 276"/>
                  <a:gd name="T91" fmla="*/ 87 h 780"/>
                  <a:gd name="T92" fmla="*/ 274 w 276"/>
                  <a:gd name="T93" fmla="*/ 83 h 780"/>
                  <a:gd name="T94" fmla="*/ 350 w 276"/>
                  <a:gd name="T95" fmla="*/ 78 h 780"/>
                  <a:gd name="T96" fmla="*/ 435 w 276"/>
                  <a:gd name="T97" fmla="*/ 74 h 780"/>
                  <a:gd name="T98" fmla="*/ 530 w 276"/>
                  <a:gd name="T99" fmla="*/ 74 h 780"/>
                  <a:gd name="T100" fmla="*/ 613 w 276"/>
                  <a:gd name="T101" fmla="*/ 69 h 780"/>
                  <a:gd name="T102" fmla="*/ 690 w 276"/>
                  <a:gd name="T103" fmla="*/ 68 h 780"/>
                  <a:gd name="T104" fmla="*/ 748 w 276"/>
                  <a:gd name="T105" fmla="*/ 61 h 780"/>
                  <a:gd name="T106" fmla="*/ 805 w 276"/>
                  <a:gd name="T107" fmla="*/ 61 h 7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6"/>
                  <a:gd name="T163" fmla="*/ 0 h 780"/>
                  <a:gd name="T164" fmla="*/ 276 w 276"/>
                  <a:gd name="T165" fmla="*/ 780 h 7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6" h="780">
                    <a:moveTo>
                      <a:pt x="275" y="0"/>
                    </a:moveTo>
                    <a:lnTo>
                      <a:pt x="274" y="0"/>
                    </a:lnTo>
                    <a:lnTo>
                      <a:pt x="272" y="0"/>
                    </a:lnTo>
                    <a:lnTo>
                      <a:pt x="270" y="0"/>
                    </a:lnTo>
                    <a:lnTo>
                      <a:pt x="266" y="0"/>
                    </a:lnTo>
                    <a:lnTo>
                      <a:pt x="260" y="0"/>
                    </a:lnTo>
                    <a:lnTo>
                      <a:pt x="255" y="1"/>
                    </a:lnTo>
                    <a:lnTo>
                      <a:pt x="251" y="1"/>
                    </a:lnTo>
                    <a:lnTo>
                      <a:pt x="248" y="1"/>
                    </a:lnTo>
                    <a:lnTo>
                      <a:pt x="246" y="1"/>
                    </a:lnTo>
                    <a:lnTo>
                      <a:pt x="242" y="1"/>
                    </a:lnTo>
                    <a:lnTo>
                      <a:pt x="238" y="1"/>
                    </a:lnTo>
                    <a:lnTo>
                      <a:pt x="234" y="1"/>
                    </a:lnTo>
                    <a:lnTo>
                      <a:pt x="230" y="1"/>
                    </a:lnTo>
                    <a:lnTo>
                      <a:pt x="226" y="3"/>
                    </a:lnTo>
                    <a:lnTo>
                      <a:pt x="220" y="3"/>
                    </a:lnTo>
                    <a:lnTo>
                      <a:pt x="216" y="3"/>
                    </a:lnTo>
                    <a:lnTo>
                      <a:pt x="212" y="3"/>
                    </a:lnTo>
                    <a:lnTo>
                      <a:pt x="208" y="4"/>
                    </a:lnTo>
                    <a:lnTo>
                      <a:pt x="203" y="4"/>
                    </a:lnTo>
                    <a:lnTo>
                      <a:pt x="197" y="4"/>
                    </a:lnTo>
                    <a:lnTo>
                      <a:pt x="193" y="4"/>
                    </a:lnTo>
                    <a:lnTo>
                      <a:pt x="188" y="4"/>
                    </a:lnTo>
                    <a:lnTo>
                      <a:pt x="183" y="4"/>
                    </a:lnTo>
                    <a:lnTo>
                      <a:pt x="179" y="5"/>
                    </a:lnTo>
                    <a:lnTo>
                      <a:pt x="173" y="5"/>
                    </a:lnTo>
                    <a:lnTo>
                      <a:pt x="168" y="5"/>
                    </a:lnTo>
                    <a:lnTo>
                      <a:pt x="162" y="5"/>
                    </a:lnTo>
                    <a:lnTo>
                      <a:pt x="158" y="5"/>
                    </a:lnTo>
                    <a:lnTo>
                      <a:pt x="153" y="5"/>
                    </a:lnTo>
                    <a:lnTo>
                      <a:pt x="148" y="7"/>
                    </a:lnTo>
                    <a:lnTo>
                      <a:pt x="142" y="7"/>
                    </a:lnTo>
                    <a:lnTo>
                      <a:pt x="137" y="7"/>
                    </a:lnTo>
                    <a:lnTo>
                      <a:pt x="133" y="7"/>
                    </a:lnTo>
                    <a:lnTo>
                      <a:pt x="128" y="8"/>
                    </a:lnTo>
                    <a:lnTo>
                      <a:pt x="122" y="8"/>
                    </a:lnTo>
                    <a:lnTo>
                      <a:pt x="117" y="8"/>
                    </a:lnTo>
                    <a:lnTo>
                      <a:pt x="113" y="8"/>
                    </a:lnTo>
                    <a:lnTo>
                      <a:pt x="109" y="9"/>
                    </a:lnTo>
                    <a:lnTo>
                      <a:pt x="103" y="9"/>
                    </a:lnTo>
                    <a:lnTo>
                      <a:pt x="99" y="9"/>
                    </a:lnTo>
                    <a:lnTo>
                      <a:pt x="95" y="9"/>
                    </a:lnTo>
                    <a:lnTo>
                      <a:pt x="91" y="11"/>
                    </a:lnTo>
                    <a:lnTo>
                      <a:pt x="87" y="11"/>
                    </a:lnTo>
                    <a:lnTo>
                      <a:pt x="82" y="11"/>
                    </a:lnTo>
                    <a:lnTo>
                      <a:pt x="79" y="11"/>
                    </a:lnTo>
                    <a:lnTo>
                      <a:pt x="75" y="11"/>
                    </a:lnTo>
                    <a:lnTo>
                      <a:pt x="69" y="11"/>
                    </a:lnTo>
                    <a:lnTo>
                      <a:pt x="63" y="12"/>
                    </a:lnTo>
                    <a:lnTo>
                      <a:pt x="58" y="12"/>
                    </a:lnTo>
                    <a:lnTo>
                      <a:pt x="54" y="13"/>
                    </a:lnTo>
                    <a:lnTo>
                      <a:pt x="51" y="13"/>
                    </a:lnTo>
                    <a:lnTo>
                      <a:pt x="50" y="15"/>
                    </a:lnTo>
                    <a:lnTo>
                      <a:pt x="46" y="15"/>
                    </a:lnTo>
                    <a:lnTo>
                      <a:pt x="43" y="16"/>
                    </a:lnTo>
                    <a:lnTo>
                      <a:pt x="40" y="19"/>
                    </a:lnTo>
                    <a:lnTo>
                      <a:pt x="36" y="23"/>
                    </a:lnTo>
                    <a:lnTo>
                      <a:pt x="34" y="25"/>
                    </a:lnTo>
                    <a:lnTo>
                      <a:pt x="31" y="29"/>
                    </a:lnTo>
                    <a:lnTo>
                      <a:pt x="27" y="33"/>
                    </a:lnTo>
                    <a:lnTo>
                      <a:pt x="24" y="39"/>
                    </a:lnTo>
                    <a:lnTo>
                      <a:pt x="22" y="44"/>
                    </a:lnTo>
                    <a:lnTo>
                      <a:pt x="18" y="49"/>
                    </a:lnTo>
                    <a:lnTo>
                      <a:pt x="15" y="53"/>
                    </a:lnTo>
                    <a:lnTo>
                      <a:pt x="12" y="59"/>
                    </a:lnTo>
                    <a:lnTo>
                      <a:pt x="10" y="64"/>
                    </a:lnTo>
                    <a:lnTo>
                      <a:pt x="7" y="70"/>
                    </a:lnTo>
                    <a:lnTo>
                      <a:pt x="6" y="74"/>
                    </a:lnTo>
                    <a:lnTo>
                      <a:pt x="4" y="78"/>
                    </a:lnTo>
                    <a:lnTo>
                      <a:pt x="4" y="79"/>
                    </a:lnTo>
                    <a:lnTo>
                      <a:pt x="3" y="82"/>
                    </a:lnTo>
                    <a:lnTo>
                      <a:pt x="3" y="84"/>
                    </a:lnTo>
                    <a:lnTo>
                      <a:pt x="3" y="88"/>
                    </a:lnTo>
                    <a:lnTo>
                      <a:pt x="2" y="94"/>
                    </a:lnTo>
                    <a:lnTo>
                      <a:pt x="2" y="99"/>
                    </a:lnTo>
                    <a:lnTo>
                      <a:pt x="2" y="106"/>
                    </a:lnTo>
                    <a:lnTo>
                      <a:pt x="2" y="114"/>
                    </a:lnTo>
                    <a:lnTo>
                      <a:pt x="0" y="122"/>
                    </a:lnTo>
                    <a:lnTo>
                      <a:pt x="0" y="130"/>
                    </a:lnTo>
                    <a:lnTo>
                      <a:pt x="0" y="139"/>
                    </a:lnTo>
                    <a:lnTo>
                      <a:pt x="0" y="150"/>
                    </a:lnTo>
                    <a:lnTo>
                      <a:pt x="0" y="161"/>
                    </a:lnTo>
                    <a:lnTo>
                      <a:pt x="0" y="171"/>
                    </a:lnTo>
                    <a:lnTo>
                      <a:pt x="0" y="183"/>
                    </a:lnTo>
                    <a:lnTo>
                      <a:pt x="0" y="195"/>
                    </a:lnTo>
                    <a:lnTo>
                      <a:pt x="0" y="209"/>
                    </a:lnTo>
                    <a:lnTo>
                      <a:pt x="0" y="221"/>
                    </a:lnTo>
                    <a:lnTo>
                      <a:pt x="0" y="234"/>
                    </a:lnTo>
                    <a:lnTo>
                      <a:pt x="0" y="249"/>
                    </a:lnTo>
                    <a:lnTo>
                      <a:pt x="0" y="262"/>
                    </a:lnTo>
                    <a:lnTo>
                      <a:pt x="0" y="277"/>
                    </a:lnTo>
                    <a:lnTo>
                      <a:pt x="0" y="292"/>
                    </a:lnTo>
                    <a:lnTo>
                      <a:pt x="2" y="308"/>
                    </a:lnTo>
                    <a:lnTo>
                      <a:pt x="2" y="323"/>
                    </a:lnTo>
                    <a:lnTo>
                      <a:pt x="2" y="339"/>
                    </a:lnTo>
                    <a:lnTo>
                      <a:pt x="2" y="355"/>
                    </a:lnTo>
                    <a:lnTo>
                      <a:pt x="2" y="371"/>
                    </a:lnTo>
                    <a:lnTo>
                      <a:pt x="2" y="386"/>
                    </a:lnTo>
                    <a:lnTo>
                      <a:pt x="3" y="402"/>
                    </a:lnTo>
                    <a:lnTo>
                      <a:pt x="3" y="418"/>
                    </a:lnTo>
                    <a:lnTo>
                      <a:pt x="3" y="435"/>
                    </a:lnTo>
                    <a:lnTo>
                      <a:pt x="3" y="450"/>
                    </a:lnTo>
                    <a:lnTo>
                      <a:pt x="3" y="466"/>
                    </a:lnTo>
                    <a:lnTo>
                      <a:pt x="3" y="482"/>
                    </a:lnTo>
                    <a:lnTo>
                      <a:pt x="4" y="498"/>
                    </a:lnTo>
                    <a:lnTo>
                      <a:pt x="4" y="514"/>
                    </a:lnTo>
                    <a:lnTo>
                      <a:pt x="4" y="530"/>
                    </a:lnTo>
                    <a:lnTo>
                      <a:pt x="4" y="545"/>
                    </a:lnTo>
                    <a:lnTo>
                      <a:pt x="6" y="561"/>
                    </a:lnTo>
                    <a:lnTo>
                      <a:pt x="6" y="575"/>
                    </a:lnTo>
                    <a:lnTo>
                      <a:pt x="6" y="589"/>
                    </a:lnTo>
                    <a:lnTo>
                      <a:pt x="6" y="603"/>
                    </a:lnTo>
                    <a:lnTo>
                      <a:pt x="6" y="618"/>
                    </a:lnTo>
                    <a:lnTo>
                      <a:pt x="6" y="631"/>
                    </a:lnTo>
                    <a:lnTo>
                      <a:pt x="6" y="644"/>
                    </a:lnTo>
                    <a:lnTo>
                      <a:pt x="6" y="656"/>
                    </a:lnTo>
                    <a:lnTo>
                      <a:pt x="7" y="670"/>
                    </a:lnTo>
                    <a:lnTo>
                      <a:pt x="7" y="681"/>
                    </a:lnTo>
                    <a:lnTo>
                      <a:pt x="7" y="693"/>
                    </a:lnTo>
                    <a:lnTo>
                      <a:pt x="7" y="702"/>
                    </a:lnTo>
                    <a:lnTo>
                      <a:pt x="7" y="713"/>
                    </a:lnTo>
                    <a:lnTo>
                      <a:pt x="7" y="722"/>
                    </a:lnTo>
                    <a:lnTo>
                      <a:pt x="7" y="730"/>
                    </a:lnTo>
                    <a:lnTo>
                      <a:pt x="7" y="739"/>
                    </a:lnTo>
                    <a:lnTo>
                      <a:pt x="8" y="746"/>
                    </a:lnTo>
                    <a:lnTo>
                      <a:pt x="8" y="753"/>
                    </a:lnTo>
                    <a:lnTo>
                      <a:pt x="8" y="760"/>
                    </a:lnTo>
                    <a:lnTo>
                      <a:pt x="8" y="764"/>
                    </a:lnTo>
                    <a:lnTo>
                      <a:pt x="8" y="769"/>
                    </a:lnTo>
                    <a:lnTo>
                      <a:pt x="8" y="772"/>
                    </a:lnTo>
                    <a:lnTo>
                      <a:pt x="8" y="774"/>
                    </a:lnTo>
                    <a:lnTo>
                      <a:pt x="8" y="776"/>
                    </a:lnTo>
                    <a:lnTo>
                      <a:pt x="10" y="777"/>
                    </a:lnTo>
                    <a:lnTo>
                      <a:pt x="27" y="780"/>
                    </a:lnTo>
                    <a:lnTo>
                      <a:pt x="27" y="778"/>
                    </a:lnTo>
                    <a:lnTo>
                      <a:pt x="27" y="777"/>
                    </a:lnTo>
                    <a:lnTo>
                      <a:pt x="27" y="772"/>
                    </a:lnTo>
                    <a:lnTo>
                      <a:pt x="27" y="766"/>
                    </a:lnTo>
                    <a:lnTo>
                      <a:pt x="26" y="764"/>
                    </a:lnTo>
                    <a:lnTo>
                      <a:pt x="26" y="760"/>
                    </a:lnTo>
                    <a:lnTo>
                      <a:pt x="26" y="756"/>
                    </a:lnTo>
                    <a:lnTo>
                      <a:pt x="26" y="752"/>
                    </a:lnTo>
                    <a:lnTo>
                      <a:pt x="26" y="746"/>
                    </a:lnTo>
                    <a:lnTo>
                      <a:pt x="26" y="742"/>
                    </a:lnTo>
                    <a:lnTo>
                      <a:pt x="26" y="737"/>
                    </a:lnTo>
                    <a:lnTo>
                      <a:pt x="26" y="733"/>
                    </a:lnTo>
                    <a:lnTo>
                      <a:pt x="26" y="726"/>
                    </a:lnTo>
                    <a:lnTo>
                      <a:pt x="26" y="721"/>
                    </a:lnTo>
                    <a:lnTo>
                      <a:pt x="26" y="715"/>
                    </a:lnTo>
                    <a:lnTo>
                      <a:pt x="26" y="709"/>
                    </a:lnTo>
                    <a:lnTo>
                      <a:pt x="24" y="702"/>
                    </a:lnTo>
                    <a:lnTo>
                      <a:pt x="24" y="695"/>
                    </a:lnTo>
                    <a:lnTo>
                      <a:pt x="24" y="690"/>
                    </a:lnTo>
                    <a:lnTo>
                      <a:pt x="24" y="683"/>
                    </a:lnTo>
                    <a:lnTo>
                      <a:pt x="24" y="675"/>
                    </a:lnTo>
                    <a:lnTo>
                      <a:pt x="24" y="668"/>
                    </a:lnTo>
                    <a:lnTo>
                      <a:pt x="24" y="660"/>
                    </a:lnTo>
                    <a:lnTo>
                      <a:pt x="24" y="654"/>
                    </a:lnTo>
                    <a:lnTo>
                      <a:pt x="24" y="646"/>
                    </a:lnTo>
                    <a:lnTo>
                      <a:pt x="24" y="638"/>
                    </a:lnTo>
                    <a:lnTo>
                      <a:pt x="24" y="631"/>
                    </a:lnTo>
                    <a:lnTo>
                      <a:pt x="24" y="623"/>
                    </a:lnTo>
                    <a:lnTo>
                      <a:pt x="23" y="615"/>
                    </a:lnTo>
                    <a:lnTo>
                      <a:pt x="23" y="607"/>
                    </a:lnTo>
                    <a:lnTo>
                      <a:pt x="23" y="599"/>
                    </a:lnTo>
                    <a:lnTo>
                      <a:pt x="23" y="592"/>
                    </a:lnTo>
                    <a:lnTo>
                      <a:pt x="22" y="584"/>
                    </a:lnTo>
                    <a:lnTo>
                      <a:pt x="22" y="576"/>
                    </a:lnTo>
                    <a:lnTo>
                      <a:pt x="22" y="568"/>
                    </a:lnTo>
                    <a:lnTo>
                      <a:pt x="22" y="561"/>
                    </a:lnTo>
                    <a:lnTo>
                      <a:pt x="22" y="552"/>
                    </a:lnTo>
                    <a:lnTo>
                      <a:pt x="22" y="545"/>
                    </a:lnTo>
                    <a:lnTo>
                      <a:pt x="22" y="537"/>
                    </a:lnTo>
                    <a:lnTo>
                      <a:pt x="22" y="530"/>
                    </a:lnTo>
                    <a:lnTo>
                      <a:pt x="22" y="522"/>
                    </a:lnTo>
                    <a:lnTo>
                      <a:pt x="22" y="514"/>
                    </a:lnTo>
                    <a:lnTo>
                      <a:pt x="22" y="508"/>
                    </a:lnTo>
                    <a:lnTo>
                      <a:pt x="22" y="501"/>
                    </a:lnTo>
                    <a:lnTo>
                      <a:pt x="20" y="494"/>
                    </a:lnTo>
                    <a:lnTo>
                      <a:pt x="20" y="486"/>
                    </a:lnTo>
                    <a:lnTo>
                      <a:pt x="20" y="480"/>
                    </a:lnTo>
                    <a:lnTo>
                      <a:pt x="20" y="473"/>
                    </a:lnTo>
                    <a:lnTo>
                      <a:pt x="20" y="466"/>
                    </a:lnTo>
                    <a:lnTo>
                      <a:pt x="20" y="461"/>
                    </a:lnTo>
                    <a:lnTo>
                      <a:pt x="20" y="454"/>
                    </a:lnTo>
                    <a:lnTo>
                      <a:pt x="20" y="449"/>
                    </a:lnTo>
                    <a:lnTo>
                      <a:pt x="19" y="443"/>
                    </a:lnTo>
                    <a:lnTo>
                      <a:pt x="19" y="438"/>
                    </a:lnTo>
                    <a:lnTo>
                      <a:pt x="19" y="433"/>
                    </a:lnTo>
                    <a:lnTo>
                      <a:pt x="19" y="427"/>
                    </a:lnTo>
                    <a:lnTo>
                      <a:pt x="19" y="422"/>
                    </a:lnTo>
                    <a:lnTo>
                      <a:pt x="19" y="419"/>
                    </a:lnTo>
                    <a:lnTo>
                      <a:pt x="19" y="415"/>
                    </a:lnTo>
                    <a:lnTo>
                      <a:pt x="19" y="413"/>
                    </a:lnTo>
                    <a:lnTo>
                      <a:pt x="19" y="407"/>
                    </a:lnTo>
                    <a:lnTo>
                      <a:pt x="19" y="403"/>
                    </a:lnTo>
                    <a:lnTo>
                      <a:pt x="19" y="399"/>
                    </a:lnTo>
                    <a:lnTo>
                      <a:pt x="19" y="395"/>
                    </a:lnTo>
                    <a:lnTo>
                      <a:pt x="19" y="391"/>
                    </a:lnTo>
                    <a:lnTo>
                      <a:pt x="19" y="386"/>
                    </a:lnTo>
                    <a:lnTo>
                      <a:pt x="19" y="380"/>
                    </a:lnTo>
                    <a:lnTo>
                      <a:pt x="19" y="376"/>
                    </a:lnTo>
                    <a:lnTo>
                      <a:pt x="19" y="370"/>
                    </a:lnTo>
                    <a:lnTo>
                      <a:pt x="19" y="364"/>
                    </a:lnTo>
                    <a:lnTo>
                      <a:pt x="19" y="359"/>
                    </a:lnTo>
                    <a:lnTo>
                      <a:pt x="19" y="354"/>
                    </a:lnTo>
                    <a:lnTo>
                      <a:pt x="19" y="347"/>
                    </a:lnTo>
                    <a:lnTo>
                      <a:pt x="19" y="340"/>
                    </a:lnTo>
                    <a:lnTo>
                      <a:pt x="19" y="335"/>
                    </a:lnTo>
                    <a:lnTo>
                      <a:pt x="19" y="329"/>
                    </a:lnTo>
                    <a:lnTo>
                      <a:pt x="19" y="321"/>
                    </a:lnTo>
                    <a:lnTo>
                      <a:pt x="19" y="315"/>
                    </a:lnTo>
                    <a:lnTo>
                      <a:pt x="19" y="309"/>
                    </a:lnTo>
                    <a:lnTo>
                      <a:pt x="19" y="303"/>
                    </a:lnTo>
                    <a:lnTo>
                      <a:pt x="19" y="295"/>
                    </a:lnTo>
                    <a:lnTo>
                      <a:pt x="19" y="288"/>
                    </a:lnTo>
                    <a:lnTo>
                      <a:pt x="19" y="281"/>
                    </a:lnTo>
                    <a:lnTo>
                      <a:pt x="19" y="275"/>
                    </a:lnTo>
                    <a:lnTo>
                      <a:pt x="19" y="268"/>
                    </a:lnTo>
                    <a:lnTo>
                      <a:pt x="19" y="261"/>
                    </a:lnTo>
                    <a:lnTo>
                      <a:pt x="19" y="253"/>
                    </a:lnTo>
                    <a:lnTo>
                      <a:pt x="19" y="248"/>
                    </a:lnTo>
                    <a:lnTo>
                      <a:pt x="19" y="240"/>
                    </a:lnTo>
                    <a:lnTo>
                      <a:pt x="19" y="233"/>
                    </a:lnTo>
                    <a:lnTo>
                      <a:pt x="19" y="226"/>
                    </a:lnTo>
                    <a:lnTo>
                      <a:pt x="19" y="220"/>
                    </a:lnTo>
                    <a:lnTo>
                      <a:pt x="19" y="213"/>
                    </a:lnTo>
                    <a:lnTo>
                      <a:pt x="19" y="206"/>
                    </a:lnTo>
                    <a:lnTo>
                      <a:pt x="19" y="200"/>
                    </a:lnTo>
                    <a:lnTo>
                      <a:pt x="19" y="193"/>
                    </a:lnTo>
                    <a:lnTo>
                      <a:pt x="19" y="186"/>
                    </a:lnTo>
                    <a:lnTo>
                      <a:pt x="19" y="179"/>
                    </a:lnTo>
                    <a:lnTo>
                      <a:pt x="19" y="173"/>
                    </a:lnTo>
                    <a:lnTo>
                      <a:pt x="19" y="167"/>
                    </a:lnTo>
                    <a:lnTo>
                      <a:pt x="19" y="161"/>
                    </a:lnTo>
                    <a:lnTo>
                      <a:pt x="19" y="155"/>
                    </a:lnTo>
                    <a:lnTo>
                      <a:pt x="19" y="150"/>
                    </a:lnTo>
                    <a:lnTo>
                      <a:pt x="19" y="145"/>
                    </a:lnTo>
                    <a:lnTo>
                      <a:pt x="19" y="139"/>
                    </a:lnTo>
                    <a:lnTo>
                      <a:pt x="19" y="134"/>
                    </a:lnTo>
                    <a:lnTo>
                      <a:pt x="19" y="128"/>
                    </a:lnTo>
                    <a:lnTo>
                      <a:pt x="19" y="124"/>
                    </a:lnTo>
                    <a:lnTo>
                      <a:pt x="19" y="119"/>
                    </a:lnTo>
                    <a:lnTo>
                      <a:pt x="19" y="114"/>
                    </a:lnTo>
                    <a:lnTo>
                      <a:pt x="19" y="110"/>
                    </a:lnTo>
                    <a:lnTo>
                      <a:pt x="19" y="107"/>
                    </a:lnTo>
                    <a:lnTo>
                      <a:pt x="19" y="103"/>
                    </a:lnTo>
                    <a:lnTo>
                      <a:pt x="19" y="99"/>
                    </a:lnTo>
                    <a:lnTo>
                      <a:pt x="19" y="96"/>
                    </a:lnTo>
                    <a:lnTo>
                      <a:pt x="19" y="94"/>
                    </a:lnTo>
                    <a:lnTo>
                      <a:pt x="19" y="88"/>
                    </a:lnTo>
                    <a:lnTo>
                      <a:pt x="19" y="86"/>
                    </a:lnTo>
                    <a:lnTo>
                      <a:pt x="19" y="83"/>
                    </a:lnTo>
                    <a:lnTo>
                      <a:pt x="20" y="82"/>
                    </a:lnTo>
                    <a:lnTo>
                      <a:pt x="22" y="79"/>
                    </a:lnTo>
                    <a:lnTo>
                      <a:pt x="23" y="76"/>
                    </a:lnTo>
                    <a:lnTo>
                      <a:pt x="24" y="72"/>
                    </a:lnTo>
                    <a:lnTo>
                      <a:pt x="27" y="68"/>
                    </a:lnTo>
                    <a:lnTo>
                      <a:pt x="30" y="64"/>
                    </a:lnTo>
                    <a:lnTo>
                      <a:pt x="32" y="60"/>
                    </a:lnTo>
                    <a:lnTo>
                      <a:pt x="35" y="55"/>
                    </a:lnTo>
                    <a:lnTo>
                      <a:pt x="38" y="51"/>
                    </a:lnTo>
                    <a:lnTo>
                      <a:pt x="42" y="47"/>
                    </a:lnTo>
                    <a:lnTo>
                      <a:pt x="44" y="43"/>
                    </a:lnTo>
                    <a:lnTo>
                      <a:pt x="47" y="39"/>
                    </a:lnTo>
                    <a:lnTo>
                      <a:pt x="50" y="36"/>
                    </a:lnTo>
                    <a:lnTo>
                      <a:pt x="53" y="35"/>
                    </a:lnTo>
                    <a:lnTo>
                      <a:pt x="57" y="33"/>
                    </a:lnTo>
                    <a:lnTo>
                      <a:pt x="57" y="32"/>
                    </a:lnTo>
                    <a:lnTo>
                      <a:pt x="59" y="31"/>
                    </a:lnTo>
                    <a:lnTo>
                      <a:pt x="63" y="31"/>
                    </a:lnTo>
                    <a:lnTo>
                      <a:pt x="67" y="31"/>
                    </a:lnTo>
                    <a:lnTo>
                      <a:pt x="70" y="31"/>
                    </a:lnTo>
                    <a:lnTo>
                      <a:pt x="73" y="29"/>
                    </a:lnTo>
                    <a:lnTo>
                      <a:pt x="77" y="29"/>
                    </a:lnTo>
                    <a:lnTo>
                      <a:pt x="79" y="29"/>
                    </a:lnTo>
                    <a:lnTo>
                      <a:pt x="82" y="28"/>
                    </a:lnTo>
                    <a:lnTo>
                      <a:pt x="86" y="28"/>
                    </a:lnTo>
                    <a:lnTo>
                      <a:pt x="90" y="28"/>
                    </a:lnTo>
                    <a:lnTo>
                      <a:pt x="94" y="28"/>
                    </a:lnTo>
                    <a:lnTo>
                      <a:pt x="98" y="28"/>
                    </a:lnTo>
                    <a:lnTo>
                      <a:pt x="102" y="28"/>
                    </a:lnTo>
                    <a:lnTo>
                      <a:pt x="106" y="27"/>
                    </a:lnTo>
                    <a:lnTo>
                      <a:pt x="112" y="27"/>
                    </a:lnTo>
                    <a:lnTo>
                      <a:pt x="116" y="27"/>
                    </a:lnTo>
                    <a:lnTo>
                      <a:pt x="120" y="27"/>
                    </a:lnTo>
                    <a:lnTo>
                      <a:pt x="125" y="27"/>
                    </a:lnTo>
                    <a:lnTo>
                      <a:pt x="130" y="27"/>
                    </a:lnTo>
                    <a:lnTo>
                      <a:pt x="134" y="27"/>
                    </a:lnTo>
                    <a:lnTo>
                      <a:pt x="140" y="27"/>
                    </a:lnTo>
                    <a:lnTo>
                      <a:pt x="144" y="25"/>
                    </a:lnTo>
                    <a:lnTo>
                      <a:pt x="149" y="25"/>
                    </a:lnTo>
                    <a:lnTo>
                      <a:pt x="154" y="25"/>
                    </a:lnTo>
                    <a:lnTo>
                      <a:pt x="160" y="25"/>
                    </a:lnTo>
                    <a:lnTo>
                      <a:pt x="165" y="25"/>
                    </a:lnTo>
                    <a:lnTo>
                      <a:pt x="171" y="25"/>
                    </a:lnTo>
                    <a:lnTo>
                      <a:pt x="175" y="25"/>
                    </a:lnTo>
                    <a:lnTo>
                      <a:pt x="180" y="25"/>
                    </a:lnTo>
                    <a:lnTo>
                      <a:pt x="184" y="24"/>
                    </a:lnTo>
                    <a:lnTo>
                      <a:pt x="189" y="24"/>
                    </a:lnTo>
                    <a:lnTo>
                      <a:pt x="193" y="24"/>
                    </a:lnTo>
                    <a:lnTo>
                      <a:pt x="199" y="24"/>
                    </a:lnTo>
                    <a:lnTo>
                      <a:pt x="204" y="24"/>
                    </a:lnTo>
                    <a:lnTo>
                      <a:pt x="209" y="24"/>
                    </a:lnTo>
                    <a:lnTo>
                      <a:pt x="213" y="23"/>
                    </a:lnTo>
                    <a:lnTo>
                      <a:pt x="217" y="23"/>
                    </a:lnTo>
                    <a:lnTo>
                      <a:pt x="221" y="23"/>
                    </a:lnTo>
                    <a:lnTo>
                      <a:pt x="227" y="23"/>
                    </a:lnTo>
                    <a:lnTo>
                      <a:pt x="231" y="23"/>
                    </a:lnTo>
                    <a:lnTo>
                      <a:pt x="235" y="23"/>
                    </a:lnTo>
                    <a:lnTo>
                      <a:pt x="239" y="23"/>
                    </a:lnTo>
                    <a:lnTo>
                      <a:pt x="243" y="23"/>
                    </a:lnTo>
                    <a:lnTo>
                      <a:pt x="246" y="21"/>
                    </a:lnTo>
                    <a:lnTo>
                      <a:pt x="250" y="21"/>
                    </a:lnTo>
                    <a:lnTo>
                      <a:pt x="252" y="21"/>
                    </a:lnTo>
                    <a:lnTo>
                      <a:pt x="256" y="21"/>
                    </a:lnTo>
                    <a:lnTo>
                      <a:pt x="262" y="21"/>
                    </a:lnTo>
                    <a:lnTo>
                      <a:pt x="267" y="21"/>
                    </a:lnTo>
                    <a:lnTo>
                      <a:pt x="271" y="21"/>
                    </a:lnTo>
                    <a:lnTo>
                      <a:pt x="274" y="21"/>
                    </a:lnTo>
                    <a:lnTo>
                      <a:pt x="275" y="21"/>
                    </a:lnTo>
                    <a:lnTo>
                      <a:pt x="276" y="21"/>
                    </a:lnTo>
                    <a:lnTo>
                      <a:pt x="275"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91" name="Freeform 89">
                <a:extLst>
                  <a:ext uri="{FF2B5EF4-FFF2-40B4-BE49-F238E27FC236}">
                    <a16:creationId xmlns:a16="http://schemas.microsoft.com/office/drawing/2014/main" id="{67DC91DF-DF46-427E-A5CE-53BF5EB66A58}"/>
                  </a:ext>
                </a:extLst>
              </p:cNvPr>
              <p:cNvSpPr>
                <a:spLocks/>
              </p:cNvSpPr>
              <p:nvPr/>
            </p:nvSpPr>
            <p:spPr bwMode="auto">
              <a:xfrm>
                <a:off x="3043" y="852"/>
                <a:ext cx="35" cy="846"/>
              </a:xfrm>
              <a:custGeom>
                <a:avLst/>
                <a:gdLst>
                  <a:gd name="T0" fmla="*/ 109 w 39"/>
                  <a:gd name="T1" fmla="*/ 26 h 754"/>
                  <a:gd name="T2" fmla="*/ 98 w 39"/>
                  <a:gd name="T3" fmla="*/ 86 h 754"/>
                  <a:gd name="T4" fmla="*/ 90 w 39"/>
                  <a:gd name="T5" fmla="*/ 129 h 754"/>
                  <a:gd name="T6" fmla="*/ 87 w 39"/>
                  <a:gd name="T7" fmla="*/ 178 h 754"/>
                  <a:gd name="T8" fmla="*/ 79 w 39"/>
                  <a:gd name="T9" fmla="*/ 225 h 754"/>
                  <a:gd name="T10" fmla="*/ 76 w 39"/>
                  <a:gd name="T11" fmla="*/ 275 h 754"/>
                  <a:gd name="T12" fmla="*/ 68 w 39"/>
                  <a:gd name="T13" fmla="*/ 329 h 754"/>
                  <a:gd name="T14" fmla="*/ 62 w 39"/>
                  <a:gd name="T15" fmla="*/ 386 h 754"/>
                  <a:gd name="T16" fmla="*/ 55 w 39"/>
                  <a:gd name="T17" fmla="*/ 443 h 754"/>
                  <a:gd name="T18" fmla="*/ 49 w 39"/>
                  <a:gd name="T19" fmla="*/ 499 h 754"/>
                  <a:gd name="T20" fmla="*/ 49 w 39"/>
                  <a:gd name="T21" fmla="*/ 558 h 754"/>
                  <a:gd name="T22" fmla="*/ 47 w 39"/>
                  <a:gd name="T23" fmla="*/ 611 h 754"/>
                  <a:gd name="T24" fmla="*/ 47 w 39"/>
                  <a:gd name="T25" fmla="*/ 663 h 754"/>
                  <a:gd name="T26" fmla="*/ 47 w 39"/>
                  <a:gd name="T27" fmla="*/ 720 h 754"/>
                  <a:gd name="T28" fmla="*/ 47 w 39"/>
                  <a:gd name="T29" fmla="*/ 799 h 754"/>
                  <a:gd name="T30" fmla="*/ 47 w 39"/>
                  <a:gd name="T31" fmla="*/ 891 h 754"/>
                  <a:gd name="T32" fmla="*/ 47 w 39"/>
                  <a:gd name="T33" fmla="*/ 999 h 754"/>
                  <a:gd name="T34" fmla="*/ 49 w 39"/>
                  <a:gd name="T35" fmla="*/ 1125 h 754"/>
                  <a:gd name="T36" fmla="*/ 49 w 39"/>
                  <a:gd name="T37" fmla="*/ 1245 h 754"/>
                  <a:gd name="T38" fmla="*/ 49 w 39"/>
                  <a:gd name="T39" fmla="*/ 1375 h 754"/>
                  <a:gd name="T40" fmla="*/ 55 w 39"/>
                  <a:gd name="T41" fmla="*/ 1505 h 754"/>
                  <a:gd name="T42" fmla="*/ 55 w 39"/>
                  <a:gd name="T43" fmla="*/ 1635 h 754"/>
                  <a:gd name="T44" fmla="*/ 60 w 39"/>
                  <a:gd name="T45" fmla="*/ 1760 h 754"/>
                  <a:gd name="T46" fmla="*/ 60 w 39"/>
                  <a:gd name="T47" fmla="*/ 1876 h 754"/>
                  <a:gd name="T48" fmla="*/ 62 w 39"/>
                  <a:gd name="T49" fmla="*/ 1983 h 754"/>
                  <a:gd name="T50" fmla="*/ 62 w 39"/>
                  <a:gd name="T51" fmla="*/ 2064 h 754"/>
                  <a:gd name="T52" fmla="*/ 62 w 39"/>
                  <a:gd name="T53" fmla="*/ 2132 h 754"/>
                  <a:gd name="T54" fmla="*/ 68 w 39"/>
                  <a:gd name="T55" fmla="*/ 2179 h 754"/>
                  <a:gd name="T56" fmla="*/ 16 w 39"/>
                  <a:gd name="T57" fmla="*/ 2217 h 754"/>
                  <a:gd name="T58" fmla="*/ 14 w 39"/>
                  <a:gd name="T59" fmla="*/ 2179 h 754"/>
                  <a:gd name="T60" fmla="*/ 14 w 39"/>
                  <a:gd name="T61" fmla="*/ 2130 h 754"/>
                  <a:gd name="T62" fmla="*/ 14 w 39"/>
                  <a:gd name="T63" fmla="*/ 2051 h 754"/>
                  <a:gd name="T64" fmla="*/ 3 w 39"/>
                  <a:gd name="T65" fmla="*/ 1960 h 754"/>
                  <a:gd name="T66" fmla="*/ 3 w 39"/>
                  <a:gd name="T67" fmla="*/ 1850 h 754"/>
                  <a:gd name="T68" fmla="*/ 1 w 39"/>
                  <a:gd name="T69" fmla="*/ 1728 h 754"/>
                  <a:gd name="T70" fmla="*/ 1 w 39"/>
                  <a:gd name="T71" fmla="*/ 1599 h 754"/>
                  <a:gd name="T72" fmla="*/ 1 w 39"/>
                  <a:gd name="T73" fmla="*/ 1471 h 754"/>
                  <a:gd name="T74" fmla="*/ 1 w 39"/>
                  <a:gd name="T75" fmla="*/ 1331 h 754"/>
                  <a:gd name="T76" fmla="*/ 0 w 39"/>
                  <a:gd name="T77" fmla="*/ 1196 h 754"/>
                  <a:gd name="T78" fmla="*/ 0 w 39"/>
                  <a:gd name="T79" fmla="*/ 1069 h 754"/>
                  <a:gd name="T80" fmla="*/ 0 w 39"/>
                  <a:gd name="T81" fmla="*/ 949 h 754"/>
                  <a:gd name="T82" fmla="*/ 0 w 39"/>
                  <a:gd name="T83" fmla="*/ 842 h 754"/>
                  <a:gd name="T84" fmla="*/ 0 w 39"/>
                  <a:gd name="T85" fmla="*/ 758 h 754"/>
                  <a:gd name="T86" fmla="*/ 0 w 39"/>
                  <a:gd name="T87" fmla="*/ 687 h 754"/>
                  <a:gd name="T88" fmla="*/ 0 w 39"/>
                  <a:gd name="T89" fmla="*/ 635 h 754"/>
                  <a:gd name="T90" fmla="*/ 0 w 39"/>
                  <a:gd name="T91" fmla="*/ 578 h 754"/>
                  <a:gd name="T92" fmla="*/ 0 w 39"/>
                  <a:gd name="T93" fmla="*/ 530 h 754"/>
                  <a:gd name="T94" fmla="*/ 1 w 39"/>
                  <a:gd name="T95" fmla="*/ 477 h 754"/>
                  <a:gd name="T96" fmla="*/ 3 w 39"/>
                  <a:gd name="T97" fmla="*/ 418 h 754"/>
                  <a:gd name="T98" fmla="*/ 16 w 39"/>
                  <a:gd name="T99" fmla="*/ 369 h 754"/>
                  <a:gd name="T100" fmla="*/ 20 w 39"/>
                  <a:gd name="T101" fmla="*/ 310 h 754"/>
                  <a:gd name="T102" fmla="*/ 23 w 39"/>
                  <a:gd name="T103" fmla="*/ 258 h 754"/>
                  <a:gd name="T104" fmla="*/ 33 w 39"/>
                  <a:gd name="T105" fmla="*/ 212 h 754"/>
                  <a:gd name="T106" fmla="*/ 37 w 39"/>
                  <a:gd name="T107" fmla="*/ 163 h 754"/>
                  <a:gd name="T108" fmla="*/ 43 w 39"/>
                  <a:gd name="T109" fmla="*/ 126 h 754"/>
                  <a:gd name="T110" fmla="*/ 49 w 39"/>
                  <a:gd name="T111" fmla="*/ 69 h 754"/>
                  <a:gd name="T112" fmla="*/ 60 w 39"/>
                  <a:gd name="T113" fmla="*/ 23 h 754"/>
                  <a:gd name="T114" fmla="*/ 115 w 39"/>
                  <a:gd name="T115" fmla="*/ 0 h 7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754"/>
                  <a:gd name="T176" fmla="*/ 39 w 39"/>
                  <a:gd name="T177" fmla="*/ 754 h 7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754">
                    <a:moveTo>
                      <a:pt x="39" y="0"/>
                    </a:moveTo>
                    <a:lnTo>
                      <a:pt x="38" y="1"/>
                    </a:lnTo>
                    <a:lnTo>
                      <a:pt x="38" y="7"/>
                    </a:lnTo>
                    <a:lnTo>
                      <a:pt x="36" y="9"/>
                    </a:lnTo>
                    <a:lnTo>
                      <a:pt x="36" y="12"/>
                    </a:lnTo>
                    <a:lnTo>
                      <a:pt x="35" y="17"/>
                    </a:lnTo>
                    <a:lnTo>
                      <a:pt x="35" y="23"/>
                    </a:lnTo>
                    <a:lnTo>
                      <a:pt x="33" y="28"/>
                    </a:lnTo>
                    <a:lnTo>
                      <a:pt x="32" y="35"/>
                    </a:lnTo>
                    <a:lnTo>
                      <a:pt x="32" y="38"/>
                    </a:lnTo>
                    <a:lnTo>
                      <a:pt x="32" y="42"/>
                    </a:lnTo>
                    <a:lnTo>
                      <a:pt x="31" y="44"/>
                    </a:lnTo>
                    <a:lnTo>
                      <a:pt x="31" y="48"/>
                    </a:lnTo>
                    <a:lnTo>
                      <a:pt x="31" y="52"/>
                    </a:lnTo>
                    <a:lnTo>
                      <a:pt x="29" y="56"/>
                    </a:lnTo>
                    <a:lnTo>
                      <a:pt x="29" y="60"/>
                    </a:lnTo>
                    <a:lnTo>
                      <a:pt x="29" y="64"/>
                    </a:lnTo>
                    <a:lnTo>
                      <a:pt x="28" y="68"/>
                    </a:lnTo>
                    <a:lnTo>
                      <a:pt x="28" y="72"/>
                    </a:lnTo>
                    <a:lnTo>
                      <a:pt x="27" y="76"/>
                    </a:lnTo>
                    <a:lnTo>
                      <a:pt x="27" y="82"/>
                    </a:lnTo>
                    <a:lnTo>
                      <a:pt x="27" y="84"/>
                    </a:lnTo>
                    <a:lnTo>
                      <a:pt x="25" y="90"/>
                    </a:lnTo>
                    <a:lnTo>
                      <a:pt x="25" y="94"/>
                    </a:lnTo>
                    <a:lnTo>
                      <a:pt x="25" y="99"/>
                    </a:lnTo>
                    <a:lnTo>
                      <a:pt x="24" y="103"/>
                    </a:lnTo>
                    <a:lnTo>
                      <a:pt x="23" y="109"/>
                    </a:lnTo>
                    <a:lnTo>
                      <a:pt x="23" y="113"/>
                    </a:lnTo>
                    <a:lnTo>
                      <a:pt x="23" y="118"/>
                    </a:lnTo>
                    <a:lnTo>
                      <a:pt x="23" y="122"/>
                    </a:lnTo>
                    <a:lnTo>
                      <a:pt x="21" y="126"/>
                    </a:lnTo>
                    <a:lnTo>
                      <a:pt x="21" y="131"/>
                    </a:lnTo>
                    <a:lnTo>
                      <a:pt x="21" y="137"/>
                    </a:lnTo>
                    <a:lnTo>
                      <a:pt x="20" y="141"/>
                    </a:lnTo>
                    <a:lnTo>
                      <a:pt x="20" y="146"/>
                    </a:lnTo>
                    <a:lnTo>
                      <a:pt x="19" y="151"/>
                    </a:lnTo>
                    <a:lnTo>
                      <a:pt x="19" y="157"/>
                    </a:lnTo>
                    <a:lnTo>
                      <a:pt x="19" y="161"/>
                    </a:lnTo>
                    <a:lnTo>
                      <a:pt x="17" y="166"/>
                    </a:lnTo>
                    <a:lnTo>
                      <a:pt x="17" y="170"/>
                    </a:lnTo>
                    <a:lnTo>
                      <a:pt x="17" y="176"/>
                    </a:lnTo>
                    <a:lnTo>
                      <a:pt x="17" y="180"/>
                    </a:lnTo>
                    <a:lnTo>
                      <a:pt x="17" y="185"/>
                    </a:lnTo>
                    <a:lnTo>
                      <a:pt x="17" y="189"/>
                    </a:lnTo>
                    <a:lnTo>
                      <a:pt x="17" y="194"/>
                    </a:lnTo>
                    <a:lnTo>
                      <a:pt x="16" y="198"/>
                    </a:lnTo>
                    <a:lnTo>
                      <a:pt x="16" y="202"/>
                    </a:lnTo>
                    <a:lnTo>
                      <a:pt x="16" y="208"/>
                    </a:lnTo>
                    <a:lnTo>
                      <a:pt x="16" y="213"/>
                    </a:lnTo>
                    <a:lnTo>
                      <a:pt x="16" y="217"/>
                    </a:lnTo>
                    <a:lnTo>
                      <a:pt x="16" y="221"/>
                    </a:lnTo>
                    <a:lnTo>
                      <a:pt x="16" y="226"/>
                    </a:lnTo>
                    <a:lnTo>
                      <a:pt x="16" y="230"/>
                    </a:lnTo>
                    <a:lnTo>
                      <a:pt x="16" y="234"/>
                    </a:lnTo>
                    <a:lnTo>
                      <a:pt x="16" y="240"/>
                    </a:lnTo>
                    <a:lnTo>
                      <a:pt x="16" y="245"/>
                    </a:lnTo>
                    <a:lnTo>
                      <a:pt x="16" y="251"/>
                    </a:lnTo>
                    <a:lnTo>
                      <a:pt x="16" y="257"/>
                    </a:lnTo>
                    <a:lnTo>
                      <a:pt x="16" y="264"/>
                    </a:lnTo>
                    <a:lnTo>
                      <a:pt x="16" y="271"/>
                    </a:lnTo>
                    <a:lnTo>
                      <a:pt x="16" y="279"/>
                    </a:lnTo>
                    <a:lnTo>
                      <a:pt x="16" y="285"/>
                    </a:lnTo>
                    <a:lnTo>
                      <a:pt x="16" y="295"/>
                    </a:lnTo>
                    <a:lnTo>
                      <a:pt x="16" y="303"/>
                    </a:lnTo>
                    <a:lnTo>
                      <a:pt x="16" y="311"/>
                    </a:lnTo>
                    <a:lnTo>
                      <a:pt x="16" y="320"/>
                    </a:lnTo>
                    <a:lnTo>
                      <a:pt x="16" y="330"/>
                    </a:lnTo>
                    <a:lnTo>
                      <a:pt x="16" y="339"/>
                    </a:lnTo>
                    <a:lnTo>
                      <a:pt x="17" y="350"/>
                    </a:lnTo>
                    <a:lnTo>
                      <a:pt x="17" y="359"/>
                    </a:lnTo>
                    <a:lnTo>
                      <a:pt x="17" y="370"/>
                    </a:lnTo>
                    <a:lnTo>
                      <a:pt x="17" y="381"/>
                    </a:lnTo>
                    <a:lnTo>
                      <a:pt x="17" y="391"/>
                    </a:lnTo>
                    <a:lnTo>
                      <a:pt x="17" y="402"/>
                    </a:lnTo>
                    <a:lnTo>
                      <a:pt x="17" y="413"/>
                    </a:lnTo>
                    <a:lnTo>
                      <a:pt x="17" y="423"/>
                    </a:lnTo>
                    <a:lnTo>
                      <a:pt x="17" y="434"/>
                    </a:lnTo>
                    <a:lnTo>
                      <a:pt x="17" y="445"/>
                    </a:lnTo>
                    <a:lnTo>
                      <a:pt x="17" y="456"/>
                    </a:lnTo>
                    <a:lnTo>
                      <a:pt x="17" y="468"/>
                    </a:lnTo>
                    <a:lnTo>
                      <a:pt x="17" y="480"/>
                    </a:lnTo>
                    <a:lnTo>
                      <a:pt x="17" y="490"/>
                    </a:lnTo>
                    <a:lnTo>
                      <a:pt x="19" y="501"/>
                    </a:lnTo>
                    <a:lnTo>
                      <a:pt x="19" y="512"/>
                    </a:lnTo>
                    <a:lnTo>
                      <a:pt x="19" y="524"/>
                    </a:lnTo>
                    <a:lnTo>
                      <a:pt x="19" y="535"/>
                    </a:lnTo>
                    <a:lnTo>
                      <a:pt x="19" y="545"/>
                    </a:lnTo>
                    <a:lnTo>
                      <a:pt x="19" y="556"/>
                    </a:lnTo>
                    <a:lnTo>
                      <a:pt x="19" y="568"/>
                    </a:lnTo>
                    <a:lnTo>
                      <a:pt x="19" y="577"/>
                    </a:lnTo>
                    <a:lnTo>
                      <a:pt x="20" y="588"/>
                    </a:lnTo>
                    <a:lnTo>
                      <a:pt x="20" y="599"/>
                    </a:lnTo>
                    <a:lnTo>
                      <a:pt x="20" y="610"/>
                    </a:lnTo>
                    <a:lnTo>
                      <a:pt x="20" y="619"/>
                    </a:lnTo>
                    <a:lnTo>
                      <a:pt x="20" y="628"/>
                    </a:lnTo>
                    <a:lnTo>
                      <a:pt x="20" y="638"/>
                    </a:lnTo>
                    <a:lnTo>
                      <a:pt x="20" y="647"/>
                    </a:lnTo>
                    <a:lnTo>
                      <a:pt x="20" y="657"/>
                    </a:lnTo>
                    <a:lnTo>
                      <a:pt x="21" y="666"/>
                    </a:lnTo>
                    <a:lnTo>
                      <a:pt x="21" y="674"/>
                    </a:lnTo>
                    <a:lnTo>
                      <a:pt x="21" y="682"/>
                    </a:lnTo>
                    <a:lnTo>
                      <a:pt x="21" y="689"/>
                    </a:lnTo>
                    <a:lnTo>
                      <a:pt x="21" y="697"/>
                    </a:lnTo>
                    <a:lnTo>
                      <a:pt x="21" y="702"/>
                    </a:lnTo>
                    <a:lnTo>
                      <a:pt x="21" y="710"/>
                    </a:lnTo>
                    <a:lnTo>
                      <a:pt x="21" y="715"/>
                    </a:lnTo>
                    <a:lnTo>
                      <a:pt x="21" y="722"/>
                    </a:lnTo>
                    <a:lnTo>
                      <a:pt x="21" y="726"/>
                    </a:lnTo>
                    <a:lnTo>
                      <a:pt x="23" y="732"/>
                    </a:lnTo>
                    <a:lnTo>
                      <a:pt x="23" y="736"/>
                    </a:lnTo>
                    <a:lnTo>
                      <a:pt x="23" y="740"/>
                    </a:lnTo>
                    <a:lnTo>
                      <a:pt x="23" y="742"/>
                    </a:lnTo>
                    <a:lnTo>
                      <a:pt x="23" y="745"/>
                    </a:lnTo>
                    <a:lnTo>
                      <a:pt x="23" y="749"/>
                    </a:lnTo>
                    <a:lnTo>
                      <a:pt x="23" y="750"/>
                    </a:lnTo>
                    <a:lnTo>
                      <a:pt x="5" y="754"/>
                    </a:lnTo>
                    <a:lnTo>
                      <a:pt x="4" y="753"/>
                    </a:lnTo>
                    <a:lnTo>
                      <a:pt x="4" y="749"/>
                    </a:lnTo>
                    <a:lnTo>
                      <a:pt x="4" y="746"/>
                    </a:lnTo>
                    <a:lnTo>
                      <a:pt x="4" y="742"/>
                    </a:lnTo>
                    <a:lnTo>
                      <a:pt x="4" y="738"/>
                    </a:lnTo>
                    <a:lnTo>
                      <a:pt x="4" y="736"/>
                    </a:lnTo>
                    <a:lnTo>
                      <a:pt x="4" y="730"/>
                    </a:lnTo>
                    <a:lnTo>
                      <a:pt x="4" y="725"/>
                    </a:lnTo>
                    <a:lnTo>
                      <a:pt x="4" y="718"/>
                    </a:lnTo>
                    <a:lnTo>
                      <a:pt x="4" y="713"/>
                    </a:lnTo>
                    <a:lnTo>
                      <a:pt x="4" y="706"/>
                    </a:lnTo>
                    <a:lnTo>
                      <a:pt x="4" y="698"/>
                    </a:lnTo>
                    <a:lnTo>
                      <a:pt x="4" y="691"/>
                    </a:lnTo>
                    <a:lnTo>
                      <a:pt x="4" y="683"/>
                    </a:lnTo>
                    <a:lnTo>
                      <a:pt x="3" y="675"/>
                    </a:lnTo>
                    <a:lnTo>
                      <a:pt x="3" y="666"/>
                    </a:lnTo>
                    <a:lnTo>
                      <a:pt x="3" y="658"/>
                    </a:lnTo>
                    <a:lnTo>
                      <a:pt x="3" y="648"/>
                    </a:lnTo>
                    <a:lnTo>
                      <a:pt x="3" y="639"/>
                    </a:lnTo>
                    <a:lnTo>
                      <a:pt x="3" y="630"/>
                    </a:lnTo>
                    <a:lnTo>
                      <a:pt x="3" y="619"/>
                    </a:lnTo>
                    <a:lnTo>
                      <a:pt x="3" y="610"/>
                    </a:lnTo>
                    <a:lnTo>
                      <a:pt x="1" y="599"/>
                    </a:lnTo>
                    <a:lnTo>
                      <a:pt x="1" y="588"/>
                    </a:lnTo>
                    <a:lnTo>
                      <a:pt x="1" y="577"/>
                    </a:lnTo>
                    <a:lnTo>
                      <a:pt x="1" y="567"/>
                    </a:lnTo>
                    <a:lnTo>
                      <a:pt x="1" y="556"/>
                    </a:lnTo>
                    <a:lnTo>
                      <a:pt x="1" y="544"/>
                    </a:lnTo>
                    <a:lnTo>
                      <a:pt x="1" y="533"/>
                    </a:lnTo>
                    <a:lnTo>
                      <a:pt x="1" y="523"/>
                    </a:lnTo>
                    <a:lnTo>
                      <a:pt x="1" y="510"/>
                    </a:lnTo>
                    <a:lnTo>
                      <a:pt x="1" y="500"/>
                    </a:lnTo>
                    <a:lnTo>
                      <a:pt x="1" y="488"/>
                    </a:lnTo>
                    <a:lnTo>
                      <a:pt x="1" y="476"/>
                    </a:lnTo>
                    <a:lnTo>
                      <a:pt x="1" y="465"/>
                    </a:lnTo>
                    <a:lnTo>
                      <a:pt x="1" y="453"/>
                    </a:lnTo>
                    <a:lnTo>
                      <a:pt x="1" y="441"/>
                    </a:lnTo>
                    <a:lnTo>
                      <a:pt x="1" y="430"/>
                    </a:lnTo>
                    <a:lnTo>
                      <a:pt x="0" y="419"/>
                    </a:lnTo>
                    <a:lnTo>
                      <a:pt x="0" y="407"/>
                    </a:lnTo>
                    <a:lnTo>
                      <a:pt x="0" y="397"/>
                    </a:lnTo>
                    <a:lnTo>
                      <a:pt x="0" y="386"/>
                    </a:lnTo>
                    <a:lnTo>
                      <a:pt x="0" y="375"/>
                    </a:lnTo>
                    <a:lnTo>
                      <a:pt x="0" y="364"/>
                    </a:lnTo>
                    <a:lnTo>
                      <a:pt x="0" y="354"/>
                    </a:lnTo>
                    <a:lnTo>
                      <a:pt x="0" y="344"/>
                    </a:lnTo>
                    <a:lnTo>
                      <a:pt x="0" y="334"/>
                    </a:lnTo>
                    <a:lnTo>
                      <a:pt x="0" y="324"/>
                    </a:lnTo>
                    <a:lnTo>
                      <a:pt x="0" y="314"/>
                    </a:lnTo>
                    <a:lnTo>
                      <a:pt x="0" y="305"/>
                    </a:lnTo>
                    <a:lnTo>
                      <a:pt x="0" y="296"/>
                    </a:lnTo>
                    <a:lnTo>
                      <a:pt x="0" y="287"/>
                    </a:lnTo>
                    <a:lnTo>
                      <a:pt x="0" y="279"/>
                    </a:lnTo>
                    <a:lnTo>
                      <a:pt x="0" y="272"/>
                    </a:lnTo>
                    <a:lnTo>
                      <a:pt x="0" y="264"/>
                    </a:lnTo>
                    <a:lnTo>
                      <a:pt x="0" y="257"/>
                    </a:lnTo>
                    <a:lnTo>
                      <a:pt x="0" y="249"/>
                    </a:lnTo>
                    <a:lnTo>
                      <a:pt x="0" y="244"/>
                    </a:lnTo>
                    <a:lnTo>
                      <a:pt x="0" y="238"/>
                    </a:lnTo>
                    <a:lnTo>
                      <a:pt x="0" y="233"/>
                    </a:lnTo>
                    <a:lnTo>
                      <a:pt x="0" y="228"/>
                    </a:lnTo>
                    <a:lnTo>
                      <a:pt x="0" y="224"/>
                    </a:lnTo>
                    <a:lnTo>
                      <a:pt x="0" y="220"/>
                    </a:lnTo>
                    <a:lnTo>
                      <a:pt x="0" y="216"/>
                    </a:lnTo>
                    <a:lnTo>
                      <a:pt x="0" y="210"/>
                    </a:lnTo>
                    <a:lnTo>
                      <a:pt x="0" y="206"/>
                    </a:lnTo>
                    <a:lnTo>
                      <a:pt x="0" y="202"/>
                    </a:lnTo>
                    <a:lnTo>
                      <a:pt x="0" y="197"/>
                    </a:lnTo>
                    <a:lnTo>
                      <a:pt x="0" y="193"/>
                    </a:lnTo>
                    <a:lnTo>
                      <a:pt x="0" y="189"/>
                    </a:lnTo>
                    <a:lnTo>
                      <a:pt x="0" y="185"/>
                    </a:lnTo>
                    <a:lnTo>
                      <a:pt x="0" y="180"/>
                    </a:lnTo>
                    <a:lnTo>
                      <a:pt x="0" y="176"/>
                    </a:lnTo>
                    <a:lnTo>
                      <a:pt x="1" y="171"/>
                    </a:lnTo>
                    <a:lnTo>
                      <a:pt x="1" y="166"/>
                    </a:lnTo>
                    <a:lnTo>
                      <a:pt x="1" y="162"/>
                    </a:lnTo>
                    <a:lnTo>
                      <a:pt x="1" y="157"/>
                    </a:lnTo>
                    <a:lnTo>
                      <a:pt x="3" y="153"/>
                    </a:lnTo>
                    <a:lnTo>
                      <a:pt x="3" y="147"/>
                    </a:lnTo>
                    <a:lnTo>
                      <a:pt x="3" y="143"/>
                    </a:lnTo>
                    <a:lnTo>
                      <a:pt x="4" y="138"/>
                    </a:lnTo>
                    <a:lnTo>
                      <a:pt x="4" y="134"/>
                    </a:lnTo>
                    <a:lnTo>
                      <a:pt x="4" y="129"/>
                    </a:lnTo>
                    <a:lnTo>
                      <a:pt x="5" y="125"/>
                    </a:lnTo>
                    <a:lnTo>
                      <a:pt x="5" y="119"/>
                    </a:lnTo>
                    <a:lnTo>
                      <a:pt x="7" y="115"/>
                    </a:lnTo>
                    <a:lnTo>
                      <a:pt x="7" y="110"/>
                    </a:lnTo>
                    <a:lnTo>
                      <a:pt x="7" y="106"/>
                    </a:lnTo>
                    <a:lnTo>
                      <a:pt x="7" y="102"/>
                    </a:lnTo>
                    <a:lnTo>
                      <a:pt x="8" y="98"/>
                    </a:lnTo>
                    <a:lnTo>
                      <a:pt x="8" y="92"/>
                    </a:lnTo>
                    <a:lnTo>
                      <a:pt x="8" y="88"/>
                    </a:lnTo>
                    <a:lnTo>
                      <a:pt x="9" y="84"/>
                    </a:lnTo>
                    <a:lnTo>
                      <a:pt x="11" y="80"/>
                    </a:lnTo>
                    <a:lnTo>
                      <a:pt x="11" y="76"/>
                    </a:lnTo>
                    <a:lnTo>
                      <a:pt x="11" y="72"/>
                    </a:lnTo>
                    <a:lnTo>
                      <a:pt x="12" y="68"/>
                    </a:lnTo>
                    <a:lnTo>
                      <a:pt x="12" y="64"/>
                    </a:lnTo>
                    <a:lnTo>
                      <a:pt x="12" y="60"/>
                    </a:lnTo>
                    <a:lnTo>
                      <a:pt x="12" y="56"/>
                    </a:lnTo>
                    <a:lnTo>
                      <a:pt x="13" y="54"/>
                    </a:lnTo>
                    <a:lnTo>
                      <a:pt x="13" y="50"/>
                    </a:lnTo>
                    <a:lnTo>
                      <a:pt x="13" y="46"/>
                    </a:lnTo>
                    <a:lnTo>
                      <a:pt x="15" y="43"/>
                    </a:lnTo>
                    <a:lnTo>
                      <a:pt x="15" y="39"/>
                    </a:lnTo>
                    <a:lnTo>
                      <a:pt x="16" y="36"/>
                    </a:lnTo>
                    <a:lnTo>
                      <a:pt x="16" y="29"/>
                    </a:lnTo>
                    <a:lnTo>
                      <a:pt x="17" y="24"/>
                    </a:lnTo>
                    <a:lnTo>
                      <a:pt x="17" y="19"/>
                    </a:lnTo>
                    <a:lnTo>
                      <a:pt x="19" y="15"/>
                    </a:lnTo>
                    <a:lnTo>
                      <a:pt x="19" y="11"/>
                    </a:lnTo>
                    <a:lnTo>
                      <a:pt x="20" y="8"/>
                    </a:lnTo>
                    <a:lnTo>
                      <a:pt x="20" y="4"/>
                    </a:lnTo>
                    <a:lnTo>
                      <a:pt x="21" y="3"/>
                    </a:lnTo>
                    <a:lnTo>
                      <a:pt x="39"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92" name="Freeform 90">
                <a:extLst>
                  <a:ext uri="{FF2B5EF4-FFF2-40B4-BE49-F238E27FC236}">
                    <a16:creationId xmlns:a16="http://schemas.microsoft.com/office/drawing/2014/main" id="{2693AF70-8B7C-428A-82A6-C753F767ACF7}"/>
                  </a:ext>
                </a:extLst>
              </p:cNvPr>
              <p:cNvSpPr>
                <a:spLocks/>
              </p:cNvSpPr>
              <p:nvPr/>
            </p:nvSpPr>
            <p:spPr bwMode="auto">
              <a:xfrm>
                <a:off x="2960" y="920"/>
                <a:ext cx="94" cy="23"/>
              </a:xfrm>
              <a:custGeom>
                <a:avLst/>
                <a:gdLst>
                  <a:gd name="T0" fmla="*/ 13 w 80"/>
                  <a:gd name="T1" fmla="*/ 0 h 19"/>
                  <a:gd name="T2" fmla="*/ 227 w 80"/>
                  <a:gd name="T3" fmla="*/ 0 h 19"/>
                  <a:gd name="T4" fmla="*/ 227 w 80"/>
                  <a:gd name="T5" fmla="*/ 1 h 19"/>
                  <a:gd name="T6" fmla="*/ 231 w 80"/>
                  <a:gd name="T7" fmla="*/ 19 h 19"/>
                  <a:gd name="T8" fmla="*/ 231 w 80"/>
                  <a:gd name="T9" fmla="*/ 42 h 19"/>
                  <a:gd name="T10" fmla="*/ 231 w 80"/>
                  <a:gd name="T11" fmla="*/ 57 h 19"/>
                  <a:gd name="T12" fmla="*/ 223 w 80"/>
                  <a:gd name="T13" fmla="*/ 60 h 19"/>
                  <a:gd name="T14" fmla="*/ 220 w 80"/>
                  <a:gd name="T15" fmla="*/ 60 h 19"/>
                  <a:gd name="T16" fmla="*/ 206 w 80"/>
                  <a:gd name="T17" fmla="*/ 66 h 19"/>
                  <a:gd name="T18" fmla="*/ 191 w 80"/>
                  <a:gd name="T19" fmla="*/ 66 h 19"/>
                  <a:gd name="T20" fmla="*/ 183 w 80"/>
                  <a:gd name="T21" fmla="*/ 66 h 19"/>
                  <a:gd name="T22" fmla="*/ 179 w 80"/>
                  <a:gd name="T23" fmla="*/ 66 h 19"/>
                  <a:gd name="T24" fmla="*/ 163 w 80"/>
                  <a:gd name="T25" fmla="*/ 66 h 19"/>
                  <a:gd name="T26" fmla="*/ 160 w 80"/>
                  <a:gd name="T27" fmla="*/ 66 h 19"/>
                  <a:gd name="T28" fmla="*/ 146 w 80"/>
                  <a:gd name="T29" fmla="*/ 66 h 19"/>
                  <a:gd name="T30" fmla="*/ 141 w 80"/>
                  <a:gd name="T31" fmla="*/ 66 h 19"/>
                  <a:gd name="T32" fmla="*/ 126 w 80"/>
                  <a:gd name="T33" fmla="*/ 66 h 19"/>
                  <a:gd name="T34" fmla="*/ 116 w 80"/>
                  <a:gd name="T35" fmla="*/ 69 h 19"/>
                  <a:gd name="T36" fmla="*/ 106 w 80"/>
                  <a:gd name="T37" fmla="*/ 66 h 19"/>
                  <a:gd name="T38" fmla="*/ 94 w 80"/>
                  <a:gd name="T39" fmla="*/ 66 h 19"/>
                  <a:gd name="T40" fmla="*/ 88 w 80"/>
                  <a:gd name="T41" fmla="*/ 66 h 19"/>
                  <a:gd name="T42" fmla="*/ 75 w 80"/>
                  <a:gd name="T43" fmla="*/ 66 h 19"/>
                  <a:gd name="T44" fmla="*/ 69 w 80"/>
                  <a:gd name="T45" fmla="*/ 60 h 19"/>
                  <a:gd name="T46" fmla="*/ 60 w 80"/>
                  <a:gd name="T47" fmla="*/ 60 h 19"/>
                  <a:gd name="T48" fmla="*/ 48 w 80"/>
                  <a:gd name="T49" fmla="*/ 60 h 19"/>
                  <a:gd name="T50" fmla="*/ 42 w 80"/>
                  <a:gd name="T51" fmla="*/ 60 h 19"/>
                  <a:gd name="T52" fmla="*/ 24 w 80"/>
                  <a:gd name="T53" fmla="*/ 60 h 19"/>
                  <a:gd name="T54" fmla="*/ 15 w 80"/>
                  <a:gd name="T55" fmla="*/ 60 h 19"/>
                  <a:gd name="T56" fmla="*/ 1 w 80"/>
                  <a:gd name="T57" fmla="*/ 57 h 19"/>
                  <a:gd name="T58" fmla="*/ 1 w 80"/>
                  <a:gd name="T59" fmla="*/ 57 h 19"/>
                  <a:gd name="T60" fmla="*/ 0 w 80"/>
                  <a:gd name="T61" fmla="*/ 45 h 19"/>
                  <a:gd name="T62" fmla="*/ 1 w 80"/>
                  <a:gd name="T63" fmla="*/ 25 h 19"/>
                  <a:gd name="T64" fmla="*/ 2 w 80"/>
                  <a:gd name="T65" fmla="*/ 3 h 19"/>
                  <a:gd name="T66" fmla="*/ 13 w 80"/>
                  <a:gd name="T67" fmla="*/ 0 h 19"/>
                  <a:gd name="T68" fmla="*/ 13 w 80"/>
                  <a:gd name="T69" fmla="*/ 0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19"/>
                  <a:gd name="T107" fmla="*/ 80 w 80"/>
                  <a:gd name="T108" fmla="*/ 19 h 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19">
                    <a:moveTo>
                      <a:pt x="4" y="0"/>
                    </a:moveTo>
                    <a:lnTo>
                      <a:pt x="79" y="0"/>
                    </a:lnTo>
                    <a:lnTo>
                      <a:pt x="79" y="1"/>
                    </a:lnTo>
                    <a:lnTo>
                      <a:pt x="80" y="5"/>
                    </a:lnTo>
                    <a:lnTo>
                      <a:pt x="80" y="11"/>
                    </a:lnTo>
                    <a:lnTo>
                      <a:pt x="80" y="15"/>
                    </a:lnTo>
                    <a:lnTo>
                      <a:pt x="77" y="16"/>
                    </a:lnTo>
                    <a:lnTo>
                      <a:pt x="76" y="16"/>
                    </a:lnTo>
                    <a:lnTo>
                      <a:pt x="72" y="17"/>
                    </a:lnTo>
                    <a:lnTo>
                      <a:pt x="67" y="17"/>
                    </a:lnTo>
                    <a:lnTo>
                      <a:pt x="64" y="17"/>
                    </a:lnTo>
                    <a:lnTo>
                      <a:pt x="61" y="17"/>
                    </a:lnTo>
                    <a:lnTo>
                      <a:pt x="57" y="17"/>
                    </a:lnTo>
                    <a:lnTo>
                      <a:pt x="55" y="17"/>
                    </a:lnTo>
                    <a:lnTo>
                      <a:pt x="52" y="17"/>
                    </a:lnTo>
                    <a:lnTo>
                      <a:pt x="48" y="17"/>
                    </a:lnTo>
                    <a:lnTo>
                      <a:pt x="44" y="17"/>
                    </a:lnTo>
                    <a:lnTo>
                      <a:pt x="41" y="19"/>
                    </a:lnTo>
                    <a:lnTo>
                      <a:pt x="37" y="17"/>
                    </a:lnTo>
                    <a:lnTo>
                      <a:pt x="33" y="17"/>
                    </a:lnTo>
                    <a:lnTo>
                      <a:pt x="30" y="17"/>
                    </a:lnTo>
                    <a:lnTo>
                      <a:pt x="26" y="17"/>
                    </a:lnTo>
                    <a:lnTo>
                      <a:pt x="24" y="16"/>
                    </a:lnTo>
                    <a:lnTo>
                      <a:pt x="20" y="16"/>
                    </a:lnTo>
                    <a:lnTo>
                      <a:pt x="17" y="16"/>
                    </a:lnTo>
                    <a:lnTo>
                      <a:pt x="14" y="16"/>
                    </a:lnTo>
                    <a:lnTo>
                      <a:pt x="9" y="16"/>
                    </a:lnTo>
                    <a:lnTo>
                      <a:pt x="5" y="16"/>
                    </a:lnTo>
                    <a:lnTo>
                      <a:pt x="1" y="15"/>
                    </a:lnTo>
                    <a:lnTo>
                      <a:pt x="0" y="12"/>
                    </a:lnTo>
                    <a:lnTo>
                      <a:pt x="1" y="7"/>
                    </a:lnTo>
                    <a:lnTo>
                      <a:pt x="2" y="3"/>
                    </a:lnTo>
                    <a:lnTo>
                      <a:pt x="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93" name="Freeform 91">
                <a:extLst>
                  <a:ext uri="{FF2B5EF4-FFF2-40B4-BE49-F238E27FC236}">
                    <a16:creationId xmlns:a16="http://schemas.microsoft.com/office/drawing/2014/main" id="{620CD801-4416-48C6-A65C-2953F5A4762B}"/>
                  </a:ext>
                </a:extLst>
              </p:cNvPr>
              <p:cNvSpPr>
                <a:spLocks/>
              </p:cNvSpPr>
              <p:nvPr/>
            </p:nvSpPr>
            <p:spPr bwMode="auto">
              <a:xfrm>
                <a:off x="2960" y="1004"/>
                <a:ext cx="94" cy="15"/>
              </a:xfrm>
              <a:custGeom>
                <a:avLst/>
                <a:gdLst>
                  <a:gd name="T0" fmla="*/ 0 w 78"/>
                  <a:gd name="T1" fmla="*/ 1 h 20"/>
                  <a:gd name="T2" fmla="*/ 226 w 78"/>
                  <a:gd name="T3" fmla="*/ 0 h 20"/>
                  <a:gd name="T4" fmla="*/ 230 w 78"/>
                  <a:gd name="T5" fmla="*/ 69 h 20"/>
                  <a:gd name="T6" fmla="*/ 3 w 78"/>
                  <a:gd name="T7" fmla="*/ 69 h 20"/>
                  <a:gd name="T8" fmla="*/ 0 w 78"/>
                  <a:gd name="T9" fmla="*/ 1 h 20"/>
                  <a:gd name="T10" fmla="*/ 0 w 78"/>
                  <a:gd name="T11" fmla="*/ 1 h 20"/>
                  <a:gd name="T12" fmla="*/ 0 60000 65536"/>
                  <a:gd name="T13" fmla="*/ 0 60000 65536"/>
                  <a:gd name="T14" fmla="*/ 0 60000 65536"/>
                  <a:gd name="T15" fmla="*/ 0 60000 65536"/>
                  <a:gd name="T16" fmla="*/ 0 60000 65536"/>
                  <a:gd name="T17" fmla="*/ 0 60000 65536"/>
                  <a:gd name="T18" fmla="*/ 0 w 78"/>
                  <a:gd name="T19" fmla="*/ 0 h 20"/>
                  <a:gd name="T20" fmla="*/ 78 w 7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8" h="20">
                    <a:moveTo>
                      <a:pt x="0" y="1"/>
                    </a:moveTo>
                    <a:lnTo>
                      <a:pt x="76" y="0"/>
                    </a:lnTo>
                    <a:lnTo>
                      <a:pt x="78" y="20"/>
                    </a:lnTo>
                    <a:lnTo>
                      <a:pt x="3" y="2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94" name="Freeform 92">
                <a:extLst>
                  <a:ext uri="{FF2B5EF4-FFF2-40B4-BE49-F238E27FC236}">
                    <a16:creationId xmlns:a16="http://schemas.microsoft.com/office/drawing/2014/main" id="{1277E6E3-77E4-4C94-A27D-3B4553283AD8}"/>
                  </a:ext>
                </a:extLst>
              </p:cNvPr>
              <p:cNvSpPr>
                <a:spLocks/>
              </p:cNvSpPr>
              <p:nvPr/>
            </p:nvSpPr>
            <p:spPr bwMode="auto">
              <a:xfrm>
                <a:off x="2960" y="1087"/>
                <a:ext cx="83" cy="15"/>
              </a:xfrm>
              <a:custGeom>
                <a:avLst/>
                <a:gdLst>
                  <a:gd name="T0" fmla="*/ 0 w 66"/>
                  <a:gd name="T1" fmla="*/ 0 h 19"/>
                  <a:gd name="T2" fmla="*/ 208 w 66"/>
                  <a:gd name="T3" fmla="*/ 0 h 19"/>
                  <a:gd name="T4" fmla="*/ 208 w 66"/>
                  <a:gd name="T5" fmla="*/ 69 h 19"/>
                  <a:gd name="T6" fmla="*/ 3 w 66"/>
                  <a:gd name="T7" fmla="*/ 69 h 19"/>
                  <a:gd name="T8" fmla="*/ 0 w 66"/>
                  <a:gd name="T9" fmla="*/ 0 h 19"/>
                  <a:gd name="T10" fmla="*/ 0 w 66"/>
                  <a:gd name="T11" fmla="*/ 0 h 19"/>
                  <a:gd name="T12" fmla="*/ 0 60000 65536"/>
                  <a:gd name="T13" fmla="*/ 0 60000 65536"/>
                  <a:gd name="T14" fmla="*/ 0 60000 65536"/>
                  <a:gd name="T15" fmla="*/ 0 60000 65536"/>
                  <a:gd name="T16" fmla="*/ 0 60000 65536"/>
                  <a:gd name="T17" fmla="*/ 0 60000 65536"/>
                  <a:gd name="T18" fmla="*/ 0 w 66"/>
                  <a:gd name="T19" fmla="*/ 0 h 19"/>
                  <a:gd name="T20" fmla="*/ 66 w 6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6" h="19">
                    <a:moveTo>
                      <a:pt x="0" y="0"/>
                    </a:moveTo>
                    <a:lnTo>
                      <a:pt x="66" y="0"/>
                    </a:lnTo>
                    <a:lnTo>
                      <a:pt x="66" y="19"/>
                    </a:lnTo>
                    <a:lnTo>
                      <a:pt x="3" y="19"/>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95" name="Freeform 93">
                <a:extLst>
                  <a:ext uri="{FF2B5EF4-FFF2-40B4-BE49-F238E27FC236}">
                    <a16:creationId xmlns:a16="http://schemas.microsoft.com/office/drawing/2014/main" id="{26254BE1-8A24-4736-BE68-DDF82F450802}"/>
                  </a:ext>
                </a:extLst>
              </p:cNvPr>
              <p:cNvSpPr>
                <a:spLocks/>
              </p:cNvSpPr>
              <p:nvPr/>
            </p:nvSpPr>
            <p:spPr bwMode="auto">
              <a:xfrm>
                <a:off x="2960" y="1170"/>
                <a:ext cx="83" cy="23"/>
              </a:xfrm>
              <a:custGeom>
                <a:avLst/>
                <a:gdLst>
                  <a:gd name="T0" fmla="*/ 0 w 70"/>
                  <a:gd name="T1" fmla="*/ 0 h 19"/>
                  <a:gd name="T2" fmla="*/ 204 w 70"/>
                  <a:gd name="T3" fmla="*/ 0 h 19"/>
                  <a:gd name="T4" fmla="*/ 208 w 70"/>
                  <a:gd name="T5" fmla="*/ 69 h 19"/>
                  <a:gd name="T6" fmla="*/ 2 w 70"/>
                  <a:gd name="T7" fmla="*/ 66 h 19"/>
                  <a:gd name="T8" fmla="*/ 0 w 70"/>
                  <a:gd name="T9" fmla="*/ 0 h 19"/>
                  <a:gd name="T10" fmla="*/ 0 w 70"/>
                  <a:gd name="T11" fmla="*/ 0 h 19"/>
                  <a:gd name="T12" fmla="*/ 0 60000 65536"/>
                  <a:gd name="T13" fmla="*/ 0 60000 65536"/>
                  <a:gd name="T14" fmla="*/ 0 60000 65536"/>
                  <a:gd name="T15" fmla="*/ 0 60000 65536"/>
                  <a:gd name="T16" fmla="*/ 0 60000 65536"/>
                  <a:gd name="T17" fmla="*/ 0 60000 65536"/>
                  <a:gd name="T18" fmla="*/ 0 w 70"/>
                  <a:gd name="T19" fmla="*/ 0 h 19"/>
                  <a:gd name="T20" fmla="*/ 70 w 7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70" h="19">
                    <a:moveTo>
                      <a:pt x="0" y="0"/>
                    </a:moveTo>
                    <a:lnTo>
                      <a:pt x="69" y="0"/>
                    </a:lnTo>
                    <a:lnTo>
                      <a:pt x="70" y="19"/>
                    </a:lnTo>
                    <a:lnTo>
                      <a:pt x="2"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96" name="Freeform 94">
                <a:extLst>
                  <a:ext uri="{FF2B5EF4-FFF2-40B4-BE49-F238E27FC236}">
                    <a16:creationId xmlns:a16="http://schemas.microsoft.com/office/drawing/2014/main" id="{E0FE19F6-3F9C-47A3-95D9-2811F1BAF2D9}"/>
                  </a:ext>
                </a:extLst>
              </p:cNvPr>
              <p:cNvSpPr>
                <a:spLocks/>
              </p:cNvSpPr>
              <p:nvPr/>
            </p:nvSpPr>
            <p:spPr bwMode="auto">
              <a:xfrm>
                <a:off x="2960" y="1253"/>
                <a:ext cx="94" cy="23"/>
              </a:xfrm>
              <a:custGeom>
                <a:avLst/>
                <a:gdLst>
                  <a:gd name="T0" fmla="*/ 0 w 75"/>
                  <a:gd name="T1" fmla="*/ 3 h 20"/>
                  <a:gd name="T2" fmla="*/ 200 w 75"/>
                  <a:gd name="T3" fmla="*/ 0 h 20"/>
                  <a:gd name="T4" fmla="*/ 208 w 75"/>
                  <a:gd name="T5" fmla="*/ 35 h 20"/>
                  <a:gd name="T6" fmla="*/ 1 w 75"/>
                  <a:gd name="T7" fmla="*/ 47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2" y="0"/>
                    </a:lnTo>
                    <a:lnTo>
                      <a:pt x="75" y="15"/>
                    </a:lnTo>
                    <a:lnTo>
                      <a:pt x="1"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97" name="Freeform 95">
                <a:extLst>
                  <a:ext uri="{FF2B5EF4-FFF2-40B4-BE49-F238E27FC236}">
                    <a16:creationId xmlns:a16="http://schemas.microsoft.com/office/drawing/2014/main" id="{C357CD7E-72CC-4E86-BB63-8FE8475E0289}"/>
                  </a:ext>
                </a:extLst>
              </p:cNvPr>
              <p:cNvSpPr>
                <a:spLocks/>
              </p:cNvSpPr>
              <p:nvPr/>
            </p:nvSpPr>
            <p:spPr bwMode="auto">
              <a:xfrm>
                <a:off x="2972" y="1351"/>
                <a:ext cx="71" cy="23"/>
              </a:xfrm>
              <a:custGeom>
                <a:avLst/>
                <a:gdLst>
                  <a:gd name="T0" fmla="*/ 1 w 65"/>
                  <a:gd name="T1" fmla="*/ 2 h 21"/>
                  <a:gd name="T2" fmla="*/ 204 w 65"/>
                  <a:gd name="T3" fmla="*/ 0 h 21"/>
                  <a:gd name="T4" fmla="*/ 208 w 65"/>
                  <a:gd name="T5" fmla="*/ 39 h 21"/>
                  <a:gd name="T6" fmla="*/ 0 w 65"/>
                  <a:gd name="T7" fmla="*/ 47 h 21"/>
                  <a:gd name="T8" fmla="*/ 1 w 65"/>
                  <a:gd name="T9" fmla="*/ 2 h 21"/>
                  <a:gd name="T10" fmla="*/ 1 w 65"/>
                  <a:gd name="T11" fmla="*/ 2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1" y="2"/>
                    </a:moveTo>
                    <a:lnTo>
                      <a:pt x="63" y="0"/>
                    </a:lnTo>
                    <a:lnTo>
                      <a:pt x="65" y="17"/>
                    </a:lnTo>
                    <a:lnTo>
                      <a:pt x="0" y="21"/>
                    </a:lnTo>
                    <a:lnTo>
                      <a:pt x="1" y="2"/>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98" name="Freeform 96">
                <a:extLst>
                  <a:ext uri="{FF2B5EF4-FFF2-40B4-BE49-F238E27FC236}">
                    <a16:creationId xmlns:a16="http://schemas.microsoft.com/office/drawing/2014/main" id="{A7A4BA11-CB8B-4E9F-9317-1062C87E30BE}"/>
                  </a:ext>
                </a:extLst>
              </p:cNvPr>
              <p:cNvSpPr>
                <a:spLocks/>
              </p:cNvSpPr>
              <p:nvPr/>
            </p:nvSpPr>
            <p:spPr bwMode="auto">
              <a:xfrm>
                <a:off x="2972" y="1426"/>
                <a:ext cx="71" cy="23"/>
              </a:xfrm>
              <a:custGeom>
                <a:avLst/>
                <a:gdLst>
                  <a:gd name="T0" fmla="*/ 0 w 69"/>
                  <a:gd name="T1" fmla="*/ 0 h 19"/>
                  <a:gd name="T2" fmla="*/ 202 w 69"/>
                  <a:gd name="T3" fmla="*/ 0 h 19"/>
                  <a:gd name="T4" fmla="*/ 208 w 69"/>
                  <a:gd name="T5" fmla="*/ 46 h 19"/>
                  <a:gd name="T6" fmla="*/ 1 w 69"/>
                  <a:gd name="T7" fmla="*/ 42 h 19"/>
                  <a:gd name="T8" fmla="*/ 0 w 69"/>
                  <a:gd name="T9" fmla="*/ 0 h 19"/>
                  <a:gd name="T10" fmla="*/ 0 w 69"/>
                  <a:gd name="T11" fmla="*/ 0 h 19"/>
                  <a:gd name="T12" fmla="*/ 0 60000 65536"/>
                  <a:gd name="T13" fmla="*/ 0 60000 65536"/>
                  <a:gd name="T14" fmla="*/ 0 60000 65536"/>
                  <a:gd name="T15" fmla="*/ 0 60000 65536"/>
                  <a:gd name="T16" fmla="*/ 0 60000 65536"/>
                  <a:gd name="T17" fmla="*/ 0 60000 65536"/>
                  <a:gd name="T18" fmla="*/ 0 w 69"/>
                  <a:gd name="T19" fmla="*/ 0 h 19"/>
                  <a:gd name="T20" fmla="*/ 69 w 6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9" h="19">
                    <a:moveTo>
                      <a:pt x="0" y="0"/>
                    </a:moveTo>
                    <a:lnTo>
                      <a:pt x="67" y="0"/>
                    </a:lnTo>
                    <a:lnTo>
                      <a:pt x="69" y="19"/>
                    </a:lnTo>
                    <a:lnTo>
                      <a:pt x="1"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599" name="Freeform 97">
                <a:extLst>
                  <a:ext uri="{FF2B5EF4-FFF2-40B4-BE49-F238E27FC236}">
                    <a16:creationId xmlns:a16="http://schemas.microsoft.com/office/drawing/2014/main" id="{F5658435-51EC-4431-A198-D1AC68ECC536}"/>
                  </a:ext>
                </a:extLst>
              </p:cNvPr>
              <p:cNvSpPr>
                <a:spLocks/>
              </p:cNvSpPr>
              <p:nvPr/>
            </p:nvSpPr>
            <p:spPr bwMode="auto">
              <a:xfrm>
                <a:off x="2960" y="1525"/>
                <a:ext cx="94" cy="23"/>
              </a:xfrm>
              <a:custGeom>
                <a:avLst/>
                <a:gdLst>
                  <a:gd name="T0" fmla="*/ 0 w 75"/>
                  <a:gd name="T1" fmla="*/ 3 h 20"/>
                  <a:gd name="T2" fmla="*/ 228 w 75"/>
                  <a:gd name="T3" fmla="*/ 0 h 20"/>
                  <a:gd name="T4" fmla="*/ 232 w 75"/>
                  <a:gd name="T5" fmla="*/ 52 h 20"/>
                  <a:gd name="T6" fmla="*/ 3 w 75"/>
                  <a:gd name="T7" fmla="*/ 69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4" y="0"/>
                    </a:lnTo>
                    <a:lnTo>
                      <a:pt x="75" y="15"/>
                    </a:lnTo>
                    <a:lnTo>
                      <a:pt x="3"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00" name="Freeform 98">
                <a:extLst>
                  <a:ext uri="{FF2B5EF4-FFF2-40B4-BE49-F238E27FC236}">
                    <a16:creationId xmlns:a16="http://schemas.microsoft.com/office/drawing/2014/main" id="{3C5E6AB5-A5AB-4B5E-AACD-037B3C1E5EF5}"/>
                  </a:ext>
                </a:extLst>
              </p:cNvPr>
              <p:cNvSpPr>
                <a:spLocks/>
              </p:cNvSpPr>
              <p:nvPr/>
            </p:nvSpPr>
            <p:spPr bwMode="auto">
              <a:xfrm>
                <a:off x="2972" y="1623"/>
                <a:ext cx="71" cy="15"/>
              </a:xfrm>
              <a:custGeom>
                <a:avLst/>
                <a:gdLst>
                  <a:gd name="T0" fmla="*/ 0 w 65"/>
                  <a:gd name="T1" fmla="*/ 3 h 21"/>
                  <a:gd name="T2" fmla="*/ 179 w 65"/>
                  <a:gd name="T3" fmla="*/ 0 h 21"/>
                  <a:gd name="T4" fmla="*/ 184 w 65"/>
                  <a:gd name="T5" fmla="*/ 56 h 21"/>
                  <a:gd name="T6" fmla="*/ 0 w 65"/>
                  <a:gd name="T7" fmla="*/ 70 h 21"/>
                  <a:gd name="T8" fmla="*/ 0 w 65"/>
                  <a:gd name="T9" fmla="*/ 3 h 21"/>
                  <a:gd name="T10" fmla="*/ 0 w 65"/>
                  <a:gd name="T11" fmla="*/ 3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0" y="3"/>
                    </a:moveTo>
                    <a:lnTo>
                      <a:pt x="62" y="0"/>
                    </a:lnTo>
                    <a:lnTo>
                      <a:pt x="65" y="17"/>
                    </a:lnTo>
                    <a:lnTo>
                      <a:pt x="0" y="21"/>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01" name="Freeform 99">
                <a:extLst>
                  <a:ext uri="{FF2B5EF4-FFF2-40B4-BE49-F238E27FC236}">
                    <a16:creationId xmlns:a16="http://schemas.microsoft.com/office/drawing/2014/main" id="{83DC2ADC-6819-44BD-95CE-48630D20BFD7}"/>
                  </a:ext>
                </a:extLst>
              </p:cNvPr>
              <p:cNvSpPr>
                <a:spLocks/>
              </p:cNvSpPr>
              <p:nvPr/>
            </p:nvSpPr>
            <p:spPr bwMode="auto">
              <a:xfrm>
                <a:off x="3173" y="1064"/>
                <a:ext cx="318" cy="38"/>
              </a:xfrm>
              <a:custGeom>
                <a:avLst/>
                <a:gdLst>
                  <a:gd name="T0" fmla="*/ 839 w 287"/>
                  <a:gd name="T1" fmla="*/ 1 h 37"/>
                  <a:gd name="T2" fmla="*/ 814 w 287"/>
                  <a:gd name="T3" fmla="*/ 3 h 37"/>
                  <a:gd name="T4" fmla="*/ 781 w 287"/>
                  <a:gd name="T5" fmla="*/ 14 h 37"/>
                  <a:gd name="T6" fmla="*/ 738 w 287"/>
                  <a:gd name="T7" fmla="*/ 20 h 37"/>
                  <a:gd name="T8" fmla="*/ 690 w 287"/>
                  <a:gd name="T9" fmla="*/ 34 h 37"/>
                  <a:gd name="T10" fmla="*/ 630 w 287"/>
                  <a:gd name="T11" fmla="*/ 39 h 37"/>
                  <a:gd name="T12" fmla="*/ 595 w 287"/>
                  <a:gd name="T13" fmla="*/ 47 h 37"/>
                  <a:gd name="T14" fmla="*/ 557 w 287"/>
                  <a:gd name="T15" fmla="*/ 50 h 37"/>
                  <a:gd name="T16" fmla="*/ 501 w 287"/>
                  <a:gd name="T17" fmla="*/ 53 h 37"/>
                  <a:gd name="T18" fmla="*/ 444 w 287"/>
                  <a:gd name="T19" fmla="*/ 60 h 37"/>
                  <a:gd name="T20" fmla="*/ 395 w 287"/>
                  <a:gd name="T21" fmla="*/ 65 h 37"/>
                  <a:gd name="T22" fmla="*/ 345 w 287"/>
                  <a:gd name="T23" fmla="*/ 60 h 37"/>
                  <a:gd name="T24" fmla="*/ 300 w 287"/>
                  <a:gd name="T25" fmla="*/ 60 h 37"/>
                  <a:gd name="T26" fmla="*/ 247 w 287"/>
                  <a:gd name="T27" fmla="*/ 53 h 37"/>
                  <a:gd name="T28" fmla="*/ 201 w 287"/>
                  <a:gd name="T29" fmla="*/ 50 h 37"/>
                  <a:gd name="T30" fmla="*/ 159 w 287"/>
                  <a:gd name="T31" fmla="*/ 41 h 37"/>
                  <a:gd name="T32" fmla="*/ 113 w 287"/>
                  <a:gd name="T33" fmla="*/ 39 h 37"/>
                  <a:gd name="T34" fmla="*/ 79 w 287"/>
                  <a:gd name="T35" fmla="*/ 39 h 37"/>
                  <a:gd name="T36" fmla="*/ 53 w 287"/>
                  <a:gd name="T37" fmla="*/ 34 h 37"/>
                  <a:gd name="T38" fmla="*/ 20 w 287"/>
                  <a:gd name="T39" fmla="*/ 26 h 37"/>
                  <a:gd name="T40" fmla="*/ 2 w 287"/>
                  <a:gd name="T41" fmla="*/ 77 h 37"/>
                  <a:gd name="T42" fmla="*/ 37 w 287"/>
                  <a:gd name="T43" fmla="*/ 87 h 37"/>
                  <a:gd name="T44" fmla="*/ 67 w 287"/>
                  <a:gd name="T45" fmla="*/ 89 h 37"/>
                  <a:gd name="T46" fmla="*/ 105 w 287"/>
                  <a:gd name="T47" fmla="*/ 96 h 37"/>
                  <a:gd name="T48" fmla="*/ 147 w 287"/>
                  <a:gd name="T49" fmla="*/ 101 h 37"/>
                  <a:gd name="T50" fmla="*/ 199 w 287"/>
                  <a:gd name="T51" fmla="*/ 101 h 37"/>
                  <a:gd name="T52" fmla="*/ 230 w 287"/>
                  <a:gd name="T53" fmla="*/ 109 h 37"/>
                  <a:gd name="T54" fmla="*/ 266 w 287"/>
                  <a:gd name="T55" fmla="*/ 112 h 37"/>
                  <a:gd name="T56" fmla="*/ 300 w 287"/>
                  <a:gd name="T57" fmla="*/ 112 h 37"/>
                  <a:gd name="T58" fmla="*/ 326 w 287"/>
                  <a:gd name="T59" fmla="*/ 112 h 37"/>
                  <a:gd name="T60" fmla="*/ 365 w 287"/>
                  <a:gd name="T61" fmla="*/ 115 h 37"/>
                  <a:gd name="T62" fmla="*/ 395 w 287"/>
                  <a:gd name="T63" fmla="*/ 115 h 37"/>
                  <a:gd name="T64" fmla="*/ 432 w 287"/>
                  <a:gd name="T65" fmla="*/ 115 h 37"/>
                  <a:gd name="T66" fmla="*/ 467 w 287"/>
                  <a:gd name="T67" fmla="*/ 112 h 37"/>
                  <a:gd name="T68" fmla="*/ 501 w 287"/>
                  <a:gd name="T69" fmla="*/ 109 h 37"/>
                  <a:gd name="T70" fmla="*/ 536 w 287"/>
                  <a:gd name="T71" fmla="*/ 109 h 37"/>
                  <a:gd name="T72" fmla="*/ 560 w 287"/>
                  <a:gd name="T73" fmla="*/ 101 h 37"/>
                  <a:gd name="T74" fmla="*/ 595 w 287"/>
                  <a:gd name="T75" fmla="*/ 101 h 37"/>
                  <a:gd name="T76" fmla="*/ 640 w 287"/>
                  <a:gd name="T77" fmla="*/ 96 h 37"/>
                  <a:gd name="T78" fmla="*/ 692 w 287"/>
                  <a:gd name="T79" fmla="*/ 87 h 37"/>
                  <a:gd name="T80" fmla="*/ 738 w 287"/>
                  <a:gd name="T81" fmla="*/ 87 h 37"/>
                  <a:gd name="T82" fmla="*/ 771 w 287"/>
                  <a:gd name="T83" fmla="*/ 77 h 37"/>
                  <a:gd name="T84" fmla="*/ 802 w 287"/>
                  <a:gd name="T85" fmla="*/ 74 h 37"/>
                  <a:gd name="T86" fmla="*/ 829 w 287"/>
                  <a:gd name="T87" fmla="*/ 66 h 37"/>
                  <a:gd name="T88" fmla="*/ 851 w 287"/>
                  <a:gd name="T89" fmla="*/ 65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37"/>
                  <a:gd name="T137" fmla="*/ 287 w 287"/>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37">
                    <a:moveTo>
                      <a:pt x="287" y="0"/>
                    </a:moveTo>
                    <a:lnTo>
                      <a:pt x="285" y="0"/>
                    </a:lnTo>
                    <a:lnTo>
                      <a:pt x="282" y="1"/>
                    </a:lnTo>
                    <a:lnTo>
                      <a:pt x="279" y="1"/>
                    </a:lnTo>
                    <a:lnTo>
                      <a:pt x="277" y="1"/>
                    </a:lnTo>
                    <a:lnTo>
                      <a:pt x="273" y="3"/>
                    </a:lnTo>
                    <a:lnTo>
                      <a:pt x="270" y="3"/>
                    </a:lnTo>
                    <a:lnTo>
                      <a:pt x="266" y="3"/>
                    </a:lnTo>
                    <a:lnTo>
                      <a:pt x="262" y="4"/>
                    </a:lnTo>
                    <a:lnTo>
                      <a:pt x="256" y="5"/>
                    </a:lnTo>
                    <a:lnTo>
                      <a:pt x="252" y="7"/>
                    </a:lnTo>
                    <a:lnTo>
                      <a:pt x="247" y="7"/>
                    </a:lnTo>
                    <a:lnTo>
                      <a:pt x="242" y="8"/>
                    </a:lnTo>
                    <a:lnTo>
                      <a:pt x="236" y="9"/>
                    </a:lnTo>
                    <a:lnTo>
                      <a:pt x="231" y="11"/>
                    </a:lnTo>
                    <a:lnTo>
                      <a:pt x="224" y="11"/>
                    </a:lnTo>
                    <a:lnTo>
                      <a:pt x="219" y="12"/>
                    </a:lnTo>
                    <a:lnTo>
                      <a:pt x="212" y="12"/>
                    </a:lnTo>
                    <a:lnTo>
                      <a:pt x="206" y="13"/>
                    </a:lnTo>
                    <a:lnTo>
                      <a:pt x="203" y="13"/>
                    </a:lnTo>
                    <a:lnTo>
                      <a:pt x="200" y="15"/>
                    </a:lnTo>
                    <a:lnTo>
                      <a:pt x="196" y="15"/>
                    </a:lnTo>
                    <a:lnTo>
                      <a:pt x="193" y="16"/>
                    </a:lnTo>
                    <a:lnTo>
                      <a:pt x="187" y="16"/>
                    </a:lnTo>
                    <a:lnTo>
                      <a:pt x="180" y="17"/>
                    </a:lnTo>
                    <a:lnTo>
                      <a:pt x="175" y="17"/>
                    </a:lnTo>
                    <a:lnTo>
                      <a:pt x="168" y="17"/>
                    </a:lnTo>
                    <a:lnTo>
                      <a:pt x="161" y="19"/>
                    </a:lnTo>
                    <a:lnTo>
                      <a:pt x="156" y="19"/>
                    </a:lnTo>
                    <a:lnTo>
                      <a:pt x="149" y="19"/>
                    </a:lnTo>
                    <a:lnTo>
                      <a:pt x="144" y="20"/>
                    </a:lnTo>
                    <a:lnTo>
                      <a:pt x="138" y="20"/>
                    </a:lnTo>
                    <a:lnTo>
                      <a:pt x="133" y="20"/>
                    </a:lnTo>
                    <a:lnTo>
                      <a:pt x="128" y="20"/>
                    </a:lnTo>
                    <a:lnTo>
                      <a:pt x="121" y="20"/>
                    </a:lnTo>
                    <a:lnTo>
                      <a:pt x="116" y="19"/>
                    </a:lnTo>
                    <a:lnTo>
                      <a:pt x="110" y="19"/>
                    </a:lnTo>
                    <a:lnTo>
                      <a:pt x="105" y="19"/>
                    </a:lnTo>
                    <a:lnTo>
                      <a:pt x="100" y="19"/>
                    </a:lnTo>
                    <a:lnTo>
                      <a:pt x="94" y="17"/>
                    </a:lnTo>
                    <a:lnTo>
                      <a:pt x="89" y="17"/>
                    </a:lnTo>
                    <a:lnTo>
                      <a:pt x="83" y="17"/>
                    </a:lnTo>
                    <a:lnTo>
                      <a:pt x="78" y="17"/>
                    </a:lnTo>
                    <a:lnTo>
                      <a:pt x="73" y="16"/>
                    </a:lnTo>
                    <a:lnTo>
                      <a:pt x="67" y="16"/>
                    </a:lnTo>
                    <a:lnTo>
                      <a:pt x="62" y="15"/>
                    </a:lnTo>
                    <a:lnTo>
                      <a:pt x="57" y="15"/>
                    </a:lnTo>
                    <a:lnTo>
                      <a:pt x="53" y="13"/>
                    </a:lnTo>
                    <a:lnTo>
                      <a:pt x="49" y="13"/>
                    </a:lnTo>
                    <a:lnTo>
                      <a:pt x="43" y="13"/>
                    </a:lnTo>
                    <a:lnTo>
                      <a:pt x="38" y="12"/>
                    </a:lnTo>
                    <a:lnTo>
                      <a:pt x="34" y="12"/>
                    </a:lnTo>
                    <a:lnTo>
                      <a:pt x="31" y="12"/>
                    </a:lnTo>
                    <a:lnTo>
                      <a:pt x="27" y="12"/>
                    </a:lnTo>
                    <a:lnTo>
                      <a:pt x="23" y="11"/>
                    </a:lnTo>
                    <a:lnTo>
                      <a:pt x="20" y="11"/>
                    </a:lnTo>
                    <a:lnTo>
                      <a:pt x="18" y="11"/>
                    </a:lnTo>
                    <a:lnTo>
                      <a:pt x="12" y="9"/>
                    </a:lnTo>
                    <a:lnTo>
                      <a:pt x="10" y="9"/>
                    </a:lnTo>
                    <a:lnTo>
                      <a:pt x="7" y="9"/>
                    </a:lnTo>
                    <a:lnTo>
                      <a:pt x="0" y="25"/>
                    </a:lnTo>
                    <a:lnTo>
                      <a:pt x="2" y="25"/>
                    </a:lnTo>
                    <a:lnTo>
                      <a:pt x="6" y="27"/>
                    </a:lnTo>
                    <a:lnTo>
                      <a:pt x="10" y="28"/>
                    </a:lnTo>
                    <a:lnTo>
                      <a:pt x="12" y="28"/>
                    </a:lnTo>
                    <a:lnTo>
                      <a:pt x="15" y="28"/>
                    </a:lnTo>
                    <a:lnTo>
                      <a:pt x="19" y="28"/>
                    </a:lnTo>
                    <a:lnTo>
                      <a:pt x="22" y="29"/>
                    </a:lnTo>
                    <a:lnTo>
                      <a:pt x="26" y="29"/>
                    </a:lnTo>
                    <a:lnTo>
                      <a:pt x="31" y="31"/>
                    </a:lnTo>
                    <a:lnTo>
                      <a:pt x="35" y="31"/>
                    </a:lnTo>
                    <a:lnTo>
                      <a:pt x="41" y="32"/>
                    </a:lnTo>
                    <a:lnTo>
                      <a:pt x="45" y="32"/>
                    </a:lnTo>
                    <a:lnTo>
                      <a:pt x="50" y="33"/>
                    </a:lnTo>
                    <a:lnTo>
                      <a:pt x="55" y="33"/>
                    </a:lnTo>
                    <a:lnTo>
                      <a:pt x="61" y="33"/>
                    </a:lnTo>
                    <a:lnTo>
                      <a:pt x="66" y="33"/>
                    </a:lnTo>
                    <a:lnTo>
                      <a:pt x="73" y="35"/>
                    </a:lnTo>
                    <a:lnTo>
                      <a:pt x="75" y="35"/>
                    </a:lnTo>
                    <a:lnTo>
                      <a:pt x="78" y="35"/>
                    </a:lnTo>
                    <a:lnTo>
                      <a:pt x="82" y="35"/>
                    </a:lnTo>
                    <a:lnTo>
                      <a:pt x="86" y="36"/>
                    </a:lnTo>
                    <a:lnTo>
                      <a:pt x="89" y="36"/>
                    </a:lnTo>
                    <a:lnTo>
                      <a:pt x="93" y="36"/>
                    </a:lnTo>
                    <a:lnTo>
                      <a:pt x="96" y="36"/>
                    </a:lnTo>
                    <a:lnTo>
                      <a:pt x="100" y="36"/>
                    </a:lnTo>
                    <a:lnTo>
                      <a:pt x="104" y="36"/>
                    </a:lnTo>
                    <a:lnTo>
                      <a:pt x="106" y="36"/>
                    </a:lnTo>
                    <a:lnTo>
                      <a:pt x="110" y="36"/>
                    </a:lnTo>
                    <a:lnTo>
                      <a:pt x="114" y="37"/>
                    </a:lnTo>
                    <a:lnTo>
                      <a:pt x="117" y="37"/>
                    </a:lnTo>
                    <a:lnTo>
                      <a:pt x="121" y="37"/>
                    </a:lnTo>
                    <a:lnTo>
                      <a:pt x="125" y="37"/>
                    </a:lnTo>
                    <a:lnTo>
                      <a:pt x="129" y="37"/>
                    </a:lnTo>
                    <a:lnTo>
                      <a:pt x="133" y="37"/>
                    </a:lnTo>
                    <a:lnTo>
                      <a:pt x="137" y="37"/>
                    </a:lnTo>
                    <a:lnTo>
                      <a:pt x="141" y="37"/>
                    </a:lnTo>
                    <a:lnTo>
                      <a:pt x="145" y="37"/>
                    </a:lnTo>
                    <a:lnTo>
                      <a:pt x="149" y="36"/>
                    </a:lnTo>
                    <a:lnTo>
                      <a:pt x="153" y="36"/>
                    </a:lnTo>
                    <a:lnTo>
                      <a:pt x="157" y="36"/>
                    </a:lnTo>
                    <a:lnTo>
                      <a:pt x="161" y="36"/>
                    </a:lnTo>
                    <a:lnTo>
                      <a:pt x="164" y="35"/>
                    </a:lnTo>
                    <a:lnTo>
                      <a:pt x="168" y="35"/>
                    </a:lnTo>
                    <a:lnTo>
                      <a:pt x="172" y="35"/>
                    </a:lnTo>
                    <a:lnTo>
                      <a:pt x="176" y="35"/>
                    </a:lnTo>
                    <a:lnTo>
                      <a:pt x="180" y="35"/>
                    </a:lnTo>
                    <a:lnTo>
                      <a:pt x="183" y="33"/>
                    </a:lnTo>
                    <a:lnTo>
                      <a:pt x="187" y="33"/>
                    </a:lnTo>
                    <a:lnTo>
                      <a:pt x="189" y="33"/>
                    </a:lnTo>
                    <a:lnTo>
                      <a:pt x="193" y="33"/>
                    </a:lnTo>
                    <a:lnTo>
                      <a:pt x="196" y="33"/>
                    </a:lnTo>
                    <a:lnTo>
                      <a:pt x="200" y="33"/>
                    </a:lnTo>
                    <a:lnTo>
                      <a:pt x="204" y="33"/>
                    </a:lnTo>
                    <a:lnTo>
                      <a:pt x="210" y="32"/>
                    </a:lnTo>
                    <a:lnTo>
                      <a:pt x="215" y="31"/>
                    </a:lnTo>
                    <a:lnTo>
                      <a:pt x="222" y="31"/>
                    </a:lnTo>
                    <a:lnTo>
                      <a:pt x="227" y="29"/>
                    </a:lnTo>
                    <a:lnTo>
                      <a:pt x="232" y="28"/>
                    </a:lnTo>
                    <a:lnTo>
                      <a:pt x="238" y="28"/>
                    </a:lnTo>
                    <a:lnTo>
                      <a:pt x="242" y="28"/>
                    </a:lnTo>
                    <a:lnTo>
                      <a:pt x="247" y="28"/>
                    </a:lnTo>
                    <a:lnTo>
                      <a:pt x="251" y="27"/>
                    </a:lnTo>
                    <a:lnTo>
                      <a:pt x="255" y="25"/>
                    </a:lnTo>
                    <a:lnTo>
                      <a:pt x="259" y="25"/>
                    </a:lnTo>
                    <a:lnTo>
                      <a:pt x="263" y="24"/>
                    </a:lnTo>
                    <a:lnTo>
                      <a:pt x="266" y="23"/>
                    </a:lnTo>
                    <a:lnTo>
                      <a:pt x="269" y="23"/>
                    </a:lnTo>
                    <a:lnTo>
                      <a:pt x="271" y="23"/>
                    </a:lnTo>
                    <a:lnTo>
                      <a:pt x="275" y="23"/>
                    </a:lnTo>
                    <a:lnTo>
                      <a:pt x="278" y="21"/>
                    </a:lnTo>
                    <a:lnTo>
                      <a:pt x="282" y="20"/>
                    </a:lnTo>
                    <a:lnTo>
                      <a:pt x="283" y="20"/>
                    </a:lnTo>
                    <a:lnTo>
                      <a:pt x="285" y="20"/>
                    </a:lnTo>
                    <a:lnTo>
                      <a:pt x="287"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02" name="Freeform 100">
                <a:extLst>
                  <a:ext uri="{FF2B5EF4-FFF2-40B4-BE49-F238E27FC236}">
                    <a16:creationId xmlns:a16="http://schemas.microsoft.com/office/drawing/2014/main" id="{CE701CC7-F3CF-4F66-9124-1427128A6567}"/>
                  </a:ext>
                </a:extLst>
              </p:cNvPr>
              <p:cNvSpPr>
                <a:spLocks/>
              </p:cNvSpPr>
              <p:nvPr/>
            </p:nvSpPr>
            <p:spPr bwMode="auto">
              <a:xfrm>
                <a:off x="3444" y="1132"/>
                <a:ext cx="24" cy="91"/>
              </a:xfrm>
              <a:custGeom>
                <a:avLst/>
                <a:gdLst>
                  <a:gd name="T0" fmla="*/ 0 w 25"/>
                  <a:gd name="T1" fmla="*/ 3 h 88"/>
                  <a:gd name="T2" fmla="*/ 24 w 25"/>
                  <a:gd name="T3" fmla="*/ 251 h 88"/>
                  <a:gd name="T4" fmla="*/ 27 w 25"/>
                  <a:gd name="T5" fmla="*/ 254 h 88"/>
                  <a:gd name="T6" fmla="*/ 44 w 25"/>
                  <a:gd name="T7" fmla="*/ 254 h 88"/>
                  <a:gd name="T8" fmla="*/ 60 w 25"/>
                  <a:gd name="T9" fmla="*/ 254 h 88"/>
                  <a:gd name="T10" fmla="*/ 69 w 25"/>
                  <a:gd name="T11" fmla="*/ 247 h 88"/>
                  <a:gd name="T12" fmla="*/ 69 w 25"/>
                  <a:gd name="T13" fmla="*/ 241 h 88"/>
                  <a:gd name="T14" fmla="*/ 69 w 25"/>
                  <a:gd name="T15" fmla="*/ 227 h 88"/>
                  <a:gd name="T16" fmla="*/ 69 w 25"/>
                  <a:gd name="T17" fmla="*/ 214 h 88"/>
                  <a:gd name="T18" fmla="*/ 69 w 25"/>
                  <a:gd name="T19" fmla="*/ 198 h 88"/>
                  <a:gd name="T20" fmla="*/ 67 w 25"/>
                  <a:gd name="T21" fmla="*/ 190 h 88"/>
                  <a:gd name="T22" fmla="*/ 67 w 25"/>
                  <a:gd name="T23" fmla="*/ 179 h 88"/>
                  <a:gd name="T24" fmla="*/ 67 w 25"/>
                  <a:gd name="T25" fmla="*/ 163 h 88"/>
                  <a:gd name="T26" fmla="*/ 67 w 25"/>
                  <a:gd name="T27" fmla="*/ 160 h 88"/>
                  <a:gd name="T28" fmla="*/ 62 w 25"/>
                  <a:gd name="T29" fmla="*/ 145 h 88"/>
                  <a:gd name="T30" fmla="*/ 62 w 25"/>
                  <a:gd name="T31" fmla="*/ 135 h 88"/>
                  <a:gd name="T32" fmla="*/ 62 w 25"/>
                  <a:gd name="T33" fmla="*/ 125 h 88"/>
                  <a:gd name="T34" fmla="*/ 62 w 25"/>
                  <a:gd name="T35" fmla="*/ 115 h 88"/>
                  <a:gd name="T36" fmla="*/ 62 w 25"/>
                  <a:gd name="T37" fmla="*/ 103 h 88"/>
                  <a:gd name="T38" fmla="*/ 62 w 25"/>
                  <a:gd name="T39" fmla="*/ 90 h 88"/>
                  <a:gd name="T40" fmla="*/ 60 w 25"/>
                  <a:gd name="T41" fmla="*/ 80 h 88"/>
                  <a:gd name="T42" fmla="*/ 60 w 25"/>
                  <a:gd name="T43" fmla="*/ 69 h 88"/>
                  <a:gd name="T44" fmla="*/ 60 w 25"/>
                  <a:gd name="T45" fmla="*/ 60 h 88"/>
                  <a:gd name="T46" fmla="*/ 55 w 25"/>
                  <a:gd name="T47" fmla="*/ 48 h 88"/>
                  <a:gd name="T48" fmla="*/ 55 w 25"/>
                  <a:gd name="T49" fmla="*/ 38 h 88"/>
                  <a:gd name="T50" fmla="*/ 55 w 25"/>
                  <a:gd name="T51" fmla="*/ 30 h 88"/>
                  <a:gd name="T52" fmla="*/ 49 w 25"/>
                  <a:gd name="T53" fmla="*/ 15 h 88"/>
                  <a:gd name="T54" fmla="*/ 49 w 25"/>
                  <a:gd name="T55" fmla="*/ 3 h 88"/>
                  <a:gd name="T56" fmla="*/ 49 w 25"/>
                  <a:gd name="T57" fmla="*/ 0 h 88"/>
                  <a:gd name="T58" fmla="*/ 49 w 25"/>
                  <a:gd name="T59" fmla="*/ 0 h 88"/>
                  <a:gd name="T60" fmla="*/ 0 w 25"/>
                  <a:gd name="T61" fmla="*/ 3 h 88"/>
                  <a:gd name="T62" fmla="*/ 0 w 25"/>
                  <a:gd name="T63" fmla="*/ 3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
                  <a:gd name="T97" fmla="*/ 0 h 88"/>
                  <a:gd name="T98" fmla="*/ 25 w 25"/>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 h="88">
                    <a:moveTo>
                      <a:pt x="0" y="3"/>
                    </a:moveTo>
                    <a:lnTo>
                      <a:pt x="9" y="87"/>
                    </a:lnTo>
                    <a:lnTo>
                      <a:pt x="10" y="88"/>
                    </a:lnTo>
                    <a:lnTo>
                      <a:pt x="16" y="88"/>
                    </a:lnTo>
                    <a:lnTo>
                      <a:pt x="21" y="88"/>
                    </a:lnTo>
                    <a:lnTo>
                      <a:pt x="25" y="86"/>
                    </a:lnTo>
                    <a:lnTo>
                      <a:pt x="25" y="83"/>
                    </a:lnTo>
                    <a:lnTo>
                      <a:pt x="25" y="79"/>
                    </a:lnTo>
                    <a:lnTo>
                      <a:pt x="25" y="74"/>
                    </a:lnTo>
                    <a:lnTo>
                      <a:pt x="25" y="68"/>
                    </a:lnTo>
                    <a:lnTo>
                      <a:pt x="24" y="66"/>
                    </a:lnTo>
                    <a:lnTo>
                      <a:pt x="24" y="61"/>
                    </a:lnTo>
                    <a:lnTo>
                      <a:pt x="24" y="57"/>
                    </a:lnTo>
                    <a:lnTo>
                      <a:pt x="24" y="55"/>
                    </a:lnTo>
                    <a:lnTo>
                      <a:pt x="22" y="51"/>
                    </a:lnTo>
                    <a:lnTo>
                      <a:pt x="22" y="47"/>
                    </a:lnTo>
                    <a:lnTo>
                      <a:pt x="22" y="43"/>
                    </a:lnTo>
                    <a:lnTo>
                      <a:pt x="22" y="40"/>
                    </a:lnTo>
                    <a:lnTo>
                      <a:pt x="22" y="36"/>
                    </a:lnTo>
                    <a:lnTo>
                      <a:pt x="22" y="31"/>
                    </a:lnTo>
                    <a:lnTo>
                      <a:pt x="21" y="28"/>
                    </a:lnTo>
                    <a:lnTo>
                      <a:pt x="21" y="24"/>
                    </a:lnTo>
                    <a:lnTo>
                      <a:pt x="21" y="20"/>
                    </a:lnTo>
                    <a:lnTo>
                      <a:pt x="20" y="17"/>
                    </a:lnTo>
                    <a:lnTo>
                      <a:pt x="20" y="13"/>
                    </a:lnTo>
                    <a:lnTo>
                      <a:pt x="20" y="11"/>
                    </a:lnTo>
                    <a:lnTo>
                      <a:pt x="18" y="5"/>
                    </a:lnTo>
                    <a:lnTo>
                      <a:pt x="18" y="3"/>
                    </a:lnTo>
                    <a:lnTo>
                      <a:pt x="18" y="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03" name="Freeform 101">
                <a:extLst>
                  <a:ext uri="{FF2B5EF4-FFF2-40B4-BE49-F238E27FC236}">
                    <a16:creationId xmlns:a16="http://schemas.microsoft.com/office/drawing/2014/main" id="{B750F6B6-FC45-4E3B-925C-04F1E147ACBF}"/>
                  </a:ext>
                </a:extLst>
              </p:cNvPr>
              <p:cNvSpPr>
                <a:spLocks/>
              </p:cNvSpPr>
              <p:nvPr/>
            </p:nvSpPr>
            <p:spPr bwMode="auto">
              <a:xfrm>
                <a:off x="3456" y="1268"/>
                <a:ext cx="24" cy="121"/>
              </a:xfrm>
              <a:custGeom>
                <a:avLst/>
                <a:gdLst>
                  <a:gd name="T0" fmla="*/ 0 w 25"/>
                  <a:gd name="T1" fmla="*/ 1 h 106"/>
                  <a:gd name="T2" fmla="*/ 0 w 25"/>
                  <a:gd name="T3" fmla="*/ 1 h 106"/>
                  <a:gd name="T4" fmla="*/ 0 w 25"/>
                  <a:gd name="T5" fmla="*/ 16 h 106"/>
                  <a:gd name="T6" fmla="*/ 0 w 25"/>
                  <a:gd name="T7" fmla="*/ 18 h 106"/>
                  <a:gd name="T8" fmla="*/ 0 w 25"/>
                  <a:gd name="T9" fmla="*/ 26 h 106"/>
                  <a:gd name="T10" fmla="*/ 0 w 25"/>
                  <a:gd name="T11" fmla="*/ 37 h 106"/>
                  <a:gd name="T12" fmla="*/ 0 w 25"/>
                  <a:gd name="T13" fmla="*/ 48 h 106"/>
                  <a:gd name="T14" fmla="*/ 0 w 25"/>
                  <a:gd name="T15" fmla="*/ 61 h 106"/>
                  <a:gd name="T16" fmla="*/ 0 w 25"/>
                  <a:gd name="T17" fmla="*/ 69 h 106"/>
                  <a:gd name="T18" fmla="*/ 0 w 25"/>
                  <a:gd name="T19" fmla="*/ 85 h 106"/>
                  <a:gd name="T20" fmla="*/ 0 w 25"/>
                  <a:gd name="T21" fmla="*/ 97 h 106"/>
                  <a:gd name="T22" fmla="*/ 0 w 25"/>
                  <a:gd name="T23" fmla="*/ 110 h 106"/>
                  <a:gd name="T24" fmla="*/ 1 w 25"/>
                  <a:gd name="T25" fmla="*/ 125 h 106"/>
                  <a:gd name="T26" fmla="*/ 1 w 25"/>
                  <a:gd name="T27" fmla="*/ 139 h 106"/>
                  <a:gd name="T28" fmla="*/ 2 w 25"/>
                  <a:gd name="T29" fmla="*/ 157 h 106"/>
                  <a:gd name="T30" fmla="*/ 2 w 25"/>
                  <a:gd name="T31" fmla="*/ 165 h 106"/>
                  <a:gd name="T32" fmla="*/ 2 w 25"/>
                  <a:gd name="T33" fmla="*/ 182 h 106"/>
                  <a:gd name="T34" fmla="*/ 2 w 25"/>
                  <a:gd name="T35" fmla="*/ 196 h 106"/>
                  <a:gd name="T36" fmla="*/ 4 w 25"/>
                  <a:gd name="T37" fmla="*/ 207 h 106"/>
                  <a:gd name="T38" fmla="*/ 4 w 25"/>
                  <a:gd name="T39" fmla="*/ 223 h 106"/>
                  <a:gd name="T40" fmla="*/ 4 w 25"/>
                  <a:gd name="T41" fmla="*/ 234 h 106"/>
                  <a:gd name="T42" fmla="*/ 15 w 25"/>
                  <a:gd name="T43" fmla="*/ 251 h 106"/>
                  <a:gd name="T44" fmla="*/ 15 w 25"/>
                  <a:gd name="T45" fmla="*/ 264 h 106"/>
                  <a:gd name="T46" fmla="*/ 15 w 25"/>
                  <a:gd name="T47" fmla="*/ 271 h 106"/>
                  <a:gd name="T48" fmla="*/ 15 w 25"/>
                  <a:gd name="T49" fmla="*/ 283 h 106"/>
                  <a:gd name="T50" fmla="*/ 17 w 25"/>
                  <a:gd name="T51" fmla="*/ 290 h 106"/>
                  <a:gd name="T52" fmla="*/ 17 w 25"/>
                  <a:gd name="T53" fmla="*/ 303 h 106"/>
                  <a:gd name="T54" fmla="*/ 21 w 25"/>
                  <a:gd name="T55" fmla="*/ 309 h 106"/>
                  <a:gd name="T56" fmla="*/ 24 w 25"/>
                  <a:gd name="T57" fmla="*/ 320 h 106"/>
                  <a:gd name="T58" fmla="*/ 38 w 25"/>
                  <a:gd name="T59" fmla="*/ 323 h 106"/>
                  <a:gd name="T60" fmla="*/ 54 w 25"/>
                  <a:gd name="T61" fmla="*/ 320 h 106"/>
                  <a:gd name="T62" fmla="*/ 63 w 25"/>
                  <a:gd name="T63" fmla="*/ 314 h 106"/>
                  <a:gd name="T64" fmla="*/ 69 w 25"/>
                  <a:gd name="T65" fmla="*/ 309 h 106"/>
                  <a:gd name="T66" fmla="*/ 67 w 25"/>
                  <a:gd name="T67" fmla="*/ 303 h 106"/>
                  <a:gd name="T68" fmla="*/ 67 w 25"/>
                  <a:gd name="T69" fmla="*/ 290 h 106"/>
                  <a:gd name="T70" fmla="*/ 67 w 25"/>
                  <a:gd name="T71" fmla="*/ 283 h 106"/>
                  <a:gd name="T72" fmla="*/ 67 w 25"/>
                  <a:gd name="T73" fmla="*/ 273 h 106"/>
                  <a:gd name="T74" fmla="*/ 67 w 25"/>
                  <a:gd name="T75" fmla="*/ 265 h 106"/>
                  <a:gd name="T76" fmla="*/ 67 w 25"/>
                  <a:gd name="T77" fmla="*/ 256 h 106"/>
                  <a:gd name="T78" fmla="*/ 63 w 25"/>
                  <a:gd name="T79" fmla="*/ 240 h 106"/>
                  <a:gd name="T80" fmla="*/ 63 w 25"/>
                  <a:gd name="T81" fmla="*/ 229 h 106"/>
                  <a:gd name="T82" fmla="*/ 63 w 25"/>
                  <a:gd name="T83" fmla="*/ 216 h 106"/>
                  <a:gd name="T84" fmla="*/ 63 w 25"/>
                  <a:gd name="T85" fmla="*/ 206 h 106"/>
                  <a:gd name="T86" fmla="*/ 60 w 25"/>
                  <a:gd name="T87" fmla="*/ 191 h 106"/>
                  <a:gd name="T88" fmla="*/ 60 w 25"/>
                  <a:gd name="T89" fmla="*/ 177 h 106"/>
                  <a:gd name="T90" fmla="*/ 60 w 25"/>
                  <a:gd name="T91" fmla="*/ 162 h 106"/>
                  <a:gd name="T92" fmla="*/ 60 w 25"/>
                  <a:gd name="T93" fmla="*/ 145 h 106"/>
                  <a:gd name="T94" fmla="*/ 55 w 25"/>
                  <a:gd name="T95" fmla="*/ 129 h 106"/>
                  <a:gd name="T96" fmla="*/ 55 w 25"/>
                  <a:gd name="T97" fmla="*/ 122 h 106"/>
                  <a:gd name="T98" fmla="*/ 55 w 25"/>
                  <a:gd name="T99" fmla="*/ 109 h 106"/>
                  <a:gd name="T100" fmla="*/ 55 w 25"/>
                  <a:gd name="T101" fmla="*/ 96 h 106"/>
                  <a:gd name="T102" fmla="*/ 54 w 25"/>
                  <a:gd name="T103" fmla="*/ 76 h 106"/>
                  <a:gd name="T104" fmla="*/ 54 w 25"/>
                  <a:gd name="T105" fmla="*/ 66 h 106"/>
                  <a:gd name="T106" fmla="*/ 54 w 25"/>
                  <a:gd name="T107" fmla="*/ 52 h 106"/>
                  <a:gd name="T108" fmla="*/ 54 w 25"/>
                  <a:gd name="T109" fmla="*/ 46 h 106"/>
                  <a:gd name="T110" fmla="*/ 54 w 25"/>
                  <a:gd name="T111" fmla="*/ 29 h 106"/>
                  <a:gd name="T112" fmla="*/ 54 w 25"/>
                  <a:gd name="T113" fmla="*/ 23 h 106"/>
                  <a:gd name="T114" fmla="*/ 54 w 25"/>
                  <a:gd name="T115" fmla="*/ 16 h 106"/>
                  <a:gd name="T116" fmla="*/ 54 w 25"/>
                  <a:gd name="T117" fmla="*/ 2 h 106"/>
                  <a:gd name="T118" fmla="*/ 54 w 25"/>
                  <a:gd name="T119" fmla="*/ 0 h 106"/>
                  <a:gd name="T120" fmla="*/ 54 w 25"/>
                  <a:gd name="T121" fmla="*/ 0 h 106"/>
                  <a:gd name="T122" fmla="*/ 0 w 25"/>
                  <a:gd name="T123" fmla="*/ 1 h 106"/>
                  <a:gd name="T124" fmla="*/ 0 w 25"/>
                  <a:gd name="T125" fmla="*/ 1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
                  <a:gd name="T190" fmla="*/ 0 h 106"/>
                  <a:gd name="T191" fmla="*/ 25 w 25"/>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 h="106">
                    <a:moveTo>
                      <a:pt x="0" y="1"/>
                    </a:moveTo>
                    <a:lnTo>
                      <a:pt x="0" y="1"/>
                    </a:lnTo>
                    <a:lnTo>
                      <a:pt x="0" y="5"/>
                    </a:lnTo>
                    <a:lnTo>
                      <a:pt x="0" y="6"/>
                    </a:lnTo>
                    <a:lnTo>
                      <a:pt x="0" y="9"/>
                    </a:lnTo>
                    <a:lnTo>
                      <a:pt x="0" y="12"/>
                    </a:lnTo>
                    <a:lnTo>
                      <a:pt x="0" y="16"/>
                    </a:lnTo>
                    <a:lnTo>
                      <a:pt x="0" y="20"/>
                    </a:lnTo>
                    <a:lnTo>
                      <a:pt x="0" y="23"/>
                    </a:lnTo>
                    <a:lnTo>
                      <a:pt x="0" y="27"/>
                    </a:lnTo>
                    <a:lnTo>
                      <a:pt x="0" y="32"/>
                    </a:lnTo>
                    <a:lnTo>
                      <a:pt x="0" y="36"/>
                    </a:lnTo>
                    <a:lnTo>
                      <a:pt x="1" y="41"/>
                    </a:lnTo>
                    <a:lnTo>
                      <a:pt x="1" y="45"/>
                    </a:lnTo>
                    <a:lnTo>
                      <a:pt x="2" y="51"/>
                    </a:lnTo>
                    <a:lnTo>
                      <a:pt x="2" y="55"/>
                    </a:lnTo>
                    <a:lnTo>
                      <a:pt x="2" y="59"/>
                    </a:lnTo>
                    <a:lnTo>
                      <a:pt x="2" y="64"/>
                    </a:lnTo>
                    <a:lnTo>
                      <a:pt x="4" y="68"/>
                    </a:lnTo>
                    <a:lnTo>
                      <a:pt x="4" y="73"/>
                    </a:lnTo>
                    <a:lnTo>
                      <a:pt x="4" y="77"/>
                    </a:lnTo>
                    <a:lnTo>
                      <a:pt x="5" y="82"/>
                    </a:lnTo>
                    <a:lnTo>
                      <a:pt x="5" y="86"/>
                    </a:lnTo>
                    <a:lnTo>
                      <a:pt x="5" y="88"/>
                    </a:lnTo>
                    <a:lnTo>
                      <a:pt x="5" y="92"/>
                    </a:lnTo>
                    <a:lnTo>
                      <a:pt x="6" y="95"/>
                    </a:lnTo>
                    <a:lnTo>
                      <a:pt x="6" y="99"/>
                    </a:lnTo>
                    <a:lnTo>
                      <a:pt x="8" y="102"/>
                    </a:lnTo>
                    <a:lnTo>
                      <a:pt x="9" y="104"/>
                    </a:lnTo>
                    <a:lnTo>
                      <a:pt x="13" y="106"/>
                    </a:lnTo>
                    <a:lnTo>
                      <a:pt x="19" y="104"/>
                    </a:lnTo>
                    <a:lnTo>
                      <a:pt x="23" y="103"/>
                    </a:lnTo>
                    <a:lnTo>
                      <a:pt x="25" y="102"/>
                    </a:lnTo>
                    <a:lnTo>
                      <a:pt x="24" y="99"/>
                    </a:lnTo>
                    <a:lnTo>
                      <a:pt x="24" y="95"/>
                    </a:lnTo>
                    <a:lnTo>
                      <a:pt x="24" y="92"/>
                    </a:lnTo>
                    <a:lnTo>
                      <a:pt x="24" y="90"/>
                    </a:lnTo>
                    <a:lnTo>
                      <a:pt x="24" y="87"/>
                    </a:lnTo>
                    <a:lnTo>
                      <a:pt x="24" y="84"/>
                    </a:lnTo>
                    <a:lnTo>
                      <a:pt x="23" y="79"/>
                    </a:lnTo>
                    <a:lnTo>
                      <a:pt x="23" y="75"/>
                    </a:lnTo>
                    <a:lnTo>
                      <a:pt x="23" y="71"/>
                    </a:lnTo>
                    <a:lnTo>
                      <a:pt x="23" y="67"/>
                    </a:lnTo>
                    <a:lnTo>
                      <a:pt x="21" y="63"/>
                    </a:lnTo>
                    <a:lnTo>
                      <a:pt x="21" y="57"/>
                    </a:lnTo>
                    <a:lnTo>
                      <a:pt x="21" y="53"/>
                    </a:lnTo>
                    <a:lnTo>
                      <a:pt x="21" y="48"/>
                    </a:lnTo>
                    <a:lnTo>
                      <a:pt x="20" y="43"/>
                    </a:lnTo>
                    <a:lnTo>
                      <a:pt x="20" y="39"/>
                    </a:lnTo>
                    <a:lnTo>
                      <a:pt x="20" y="35"/>
                    </a:lnTo>
                    <a:lnTo>
                      <a:pt x="20" y="31"/>
                    </a:lnTo>
                    <a:lnTo>
                      <a:pt x="19" y="25"/>
                    </a:lnTo>
                    <a:lnTo>
                      <a:pt x="19" y="21"/>
                    </a:lnTo>
                    <a:lnTo>
                      <a:pt x="19" y="17"/>
                    </a:lnTo>
                    <a:lnTo>
                      <a:pt x="19" y="15"/>
                    </a:lnTo>
                    <a:lnTo>
                      <a:pt x="19" y="10"/>
                    </a:lnTo>
                    <a:lnTo>
                      <a:pt x="19" y="8"/>
                    </a:lnTo>
                    <a:lnTo>
                      <a:pt x="19" y="5"/>
                    </a:lnTo>
                    <a:lnTo>
                      <a:pt x="19" y="2"/>
                    </a:lnTo>
                    <a:lnTo>
                      <a:pt x="19" y="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04" name="Freeform 102">
                <a:extLst>
                  <a:ext uri="{FF2B5EF4-FFF2-40B4-BE49-F238E27FC236}">
                    <a16:creationId xmlns:a16="http://schemas.microsoft.com/office/drawing/2014/main" id="{E8ECA2C1-46FF-41D1-B042-BDCDDD5DDF58}"/>
                  </a:ext>
                </a:extLst>
              </p:cNvPr>
              <p:cNvSpPr>
                <a:spLocks/>
              </p:cNvSpPr>
              <p:nvPr/>
            </p:nvSpPr>
            <p:spPr bwMode="auto">
              <a:xfrm>
                <a:off x="3467" y="1434"/>
                <a:ext cx="12" cy="68"/>
              </a:xfrm>
              <a:custGeom>
                <a:avLst/>
                <a:gdLst>
                  <a:gd name="T0" fmla="*/ 0 w 21"/>
                  <a:gd name="T1" fmla="*/ 16 h 61"/>
                  <a:gd name="T2" fmla="*/ 15 w 21"/>
                  <a:gd name="T3" fmla="*/ 186 h 61"/>
                  <a:gd name="T4" fmla="*/ 16 w 21"/>
                  <a:gd name="T5" fmla="*/ 186 h 61"/>
                  <a:gd name="T6" fmla="*/ 28 w 21"/>
                  <a:gd name="T7" fmla="*/ 186 h 61"/>
                  <a:gd name="T8" fmla="*/ 39 w 21"/>
                  <a:gd name="T9" fmla="*/ 186 h 61"/>
                  <a:gd name="T10" fmla="*/ 47 w 21"/>
                  <a:gd name="T11" fmla="*/ 170 h 61"/>
                  <a:gd name="T12" fmla="*/ 47 w 21"/>
                  <a:gd name="T13" fmla="*/ 165 h 61"/>
                  <a:gd name="T14" fmla="*/ 47 w 21"/>
                  <a:gd name="T15" fmla="*/ 158 h 61"/>
                  <a:gd name="T16" fmla="*/ 47 w 21"/>
                  <a:gd name="T17" fmla="*/ 145 h 61"/>
                  <a:gd name="T18" fmla="*/ 47 w 21"/>
                  <a:gd name="T19" fmla="*/ 139 h 61"/>
                  <a:gd name="T20" fmla="*/ 47 w 21"/>
                  <a:gd name="T21" fmla="*/ 124 h 61"/>
                  <a:gd name="T22" fmla="*/ 47 w 21"/>
                  <a:gd name="T23" fmla="*/ 113 h 61"/>
                  <a:gd name="T24" fmla="*/ 47 w 21"/>
                  <a:gd name="T25" fmla="*/ 97 h 61"/>
                  <a:gd name="T26" fmla="*/ 47 w 21"/>
                  <a:gd name="T27" fmla="*/ 86 h 61"/>
                  <a:gd name="T28" fmla="*/ 43 w 21"/>
                  <a:gd name="T29" fmla="*/ 69 h 61"/>
                  <a:gd name="T30" fmla="*/ 43 w 21"/>
                  <a:gd name="T31" fmla="*/ 58 h 61"/>
                  <a:gd name="T32" fmla="*/ 41 w 21"/>
                  <a:gd name="T33" fmla="*/ 45 h 61"/>
                  <a:gd name="T34" fmla="*/ 41 w 21"/>
                  <a:gd name="T35" fmla="*/ 33 h 61"/>
                  <a:gd name="T36" fmla="*/ 39 w 21"/>
                  <a:gd name="T37" fmla="*/ 23 h 61"/>
                  <a:gd name="T38" fmla="*/ 39 w 21"/>
                  <a:gd name="T39" fmla="*/ 16 h 61"/>
                  <a:gd name="T40" fmla="*/ 34 w 21"/>
                  <a:gd name="T41" fmla="*/ 3 h 61"/>
                  <a:gd name="T42" fmla="*/ 34 w 21"/>
                  <a:gd name="T43" fmla="*/ 1 h 61"/>
                  <a:gd name="T44" fmla="*/ 24 w 21"/>
                  <a:gd name="T45" fmla="*/ 0 h 61"/>
                  <a:gd name="T46" fmla="*/ 15 w 21"/>
                  <a:gd name="T47" fmla="*/ 1 h 61"/>
                  <a:gd name="T48" fmla="*/ 2 w 21"/>
                  <a:gd name="T49" fmla="*/ 3 h 61"/>
                  <a:gd name="T50" fmla="*/ 0 w 21"/>
                  <a:gd name="T51" fmla="*/ 16 h 61"/>
                  <a:gd name="T52" fmla="*/ 0 w 21"/>
                  <a:gd name="T53" fmla="*/ 16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61"/>
                  <a:gd name="T83" fmla="*/ 21 w 21"/>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61">
                    <a:moveTo>
                      <a:pt x="0" y="5"/>
                    </a:moveTo>
                    <a:lnTo>
                      <a:pt x="6" y="61"/>
                    </a:lnTo>
                    <a:lnTo>
                      <a:pt x="7" y="61"/>
                    </a:lnTo>
                    <a:lnTo>
                      <a:pt x="13" y="61"/>
                    </a:lnTo>
                    <a:lnTo>
                      <a:pt x="17" y="61"/>
                    </a:lnTo>
                    <a:lnTo>
                      <a:pt x="21" y="57"/>
                    </a:lnTo>
                    <a:lnTo>
                      <a:pt x="21" y="55"/>
                    </a:lnTo>
                    <a:lnTo>
                      <a:pt x="21" y="52"/>
                    </a:lnTo>
                    <a:lnTo>
                      <a:pt x="21" y="48"/>
                    </a:lnTo>
                    <a:lnTo>
                      <a:pt x="21" y="45"/>
                    </a:lnTo>
                    <a:lnTo>
                      <a:pt x="21" y="41"/>
                    </a:lnTo>
                    <a:lnTo>
                      <a:pt x="21" y="37"/>
                    </a:lnTo>
                    <a:lnTo>
                      <a:pt x="21" y="32"/>
                    </a:lnTo>
                    <a:lnTo>
                      <a:pt x="21" y="28"/>
                    </a:lnTo>
                    <a:lnTo>
                      <a:pt x="19" y="23"/>
                    </a:lnTo>
                    <a:lnTo>
                      <a:pt x="19" y="19"/>
                    </a:lnTo>
                    <a:lnTo>
                      <a:pt x="18" y="15"/>
                    </a:lnTo>
                    <a:lnTo>
                      <a:pt x="18" y="11"/>
                    </a:lnTo>
                    <a:lnTo>
                      <a:pt x="17" y="8"/>
                    </a:lnTo>
                    <a:lnTo>
                      <a:pt x="17" y="5"/>
                    </a:lnTo>
                    <a:lnTo>
                      <a:pt x="15" y="3"/>
                    </a:lnTo>
                    <a:lnTo>
                      <a:pt x="15" y="1"/>
                    </a:lnTo>
                    <a:lnTo>
                      <a:pt x="11" y="0"/>
                    </a:lnTo>
                    <a:lnTo>
                      <a:pt x="6" y="1"/>
                    </a:lnTo>
                    <a:lnTo>
                      <a:pt x="2" y="3"/>
                    </a:lnTo>
                    <a:lnTo>
                      <a:pt x="0"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05" name="Freeform 103">
                <a:extLst>
                  <a:ext uri="{FF2B5EF4-FFF2-40B4-BE49-F238E27FC236}">
                    <a16:creationId xmlns:a16="http://schemas.microsoft.com/office/drawing/2014/main" id="{0D22CC76-312E-441F-843E-6B12664D3CF7}"/>
                  </a:ext>
                </a:extLst>
              </p:cNvPr>
              <p:cNvSpPr>
                <a:spLocks/>
              </p:cNvSpPr>
              <p:nvPr/>
            </p:nvSpPr>
            <p:spPr bwMode="auto">
              <a:xfrm>
                <a:off x="2842" y="1230"/>
                <a:ext cx="59" cy="60"/>
              </a:xfrm>
              <a:custGeom>
                <a:avLst/>
                <a:gdLst>
                  <a:gd name="T0" fmla="*/ 112 w 47"/>
                  <a:gd name="T1" fmla="*/ 2 h 46"/>
                  <a:gd name="T2" fmla="*/ 99 w 47"/>
                  <a:gd name="T3" fmla="*/ 3 h 46"/>
                  <a:gd name="T4" fmla="*/ 90 w 47"/>
                  <a:gd name="T5" fmla="*/ 18 h 46"/>
                  <a:gd name="T6" fmla="*/ 87 w 47"/>
                  <a:gd name="T7" fmla="*/ 20 h 46"/>
                  <a:gd name="T8" fmla="*/ 77 w 47"/>
                  <a:gd name="T9" fmla="*/ 33 h 46"/>
                  <a:gd name="T10" fmla="*/ 67 w 47"/>
                  <a:gd name="T11" fmla="*/ 42 h 46"/>
                  <a:gd name="T12" fmla="*/ 53 w 47"/>
                  <a:gd name="T13" fmla="*/ 47 h 46"/>
                  <a:gd name="T14" fmla="*/ 43 w 47"/>
                  <a:gd name="T15" fmla="*/ 60 h 46"/>
                  <a:gd name="T16" fmla="*/ 37 w 47"/>
                  <a:gd name="T17" fmla="*/ 75 h 46"/>
                  <a:gd name="T18" fmla="*/ 23 w 47"/>
                  <a:gd name="T19" fmla="*/ 85 h 46"/>
                  <a:gd name="T20" fmla="*/ 20 w 47"/>
                  <a:gd name="T21" fmla="*/ 96 h 46"/>
                  <a:gd name="T22" fmla="*/ 14 w 47"/>
                  <a:gd name="T23" fmla="*/ 101 h 46"/>
                  <a:gd name="T24" fmla="*/ 2 w 47"/>
                  <a:gd name="T25" fmla="*/ 110 h 46"/>
                  <a:gd name="T26" fmla="*/ 0 w 47"/>
                  <a:gd name="T27" fmla="*/ 125 h 46"/>
                  <a:gd name="T28" fmla="*/ 0 w 47"/>
                  <a:gd name="T29" fmla="*/ 140 h 46"/>
                  <a:gd name="T30" fmla="*/ 3 w 47"/>
                  <a:gd name="T31" fmla="*/ 140 h 46"/>
                  <a:gd name="T32" fmla="*/ 29 w 47"/>
                  <a:gd name="T33" fmla="*/ 129 h 46"/>
                  <a:gd name="T34" fmla="*/ 37 w 47"/>
                  <a:gd name="T35" fmla="*/ 125 h 46"/>
                  <a:gd name="T36" fmla="*/ 47 w 47"/>
                  <a:gd name="T37" fmla="*/ 118 h 46"/>
                  <a:gd name="T38" fmla="*/ 60 w 47"/>
                  <a:gd name="T39" fmla="*/ 110 h 46"/>
                  <a:gd name="T40" fmla="*/ 77 w 47"/>
                  <a:gd name="T41" fmla="*/ 97 h 46"/>
                  <a:gd name="T42" fmla="*/ 87 w 47"/>
                  <a:gd name="T43" fmla="*/ 89 h 46"/>
                  <a:gd name="T44" fmla="*/ 98 w 47"/>
                  <a:gd name="T45" fmla="*/ 77 h 46"/>
                  <a:gd name="T46" fmla="*/ 111 w 47"/>
                  <a:gd name="T47" fmla="*/ 67 h 46"/>
                  <a:gd name="T48" fmla="*/ 123 w 47"/>
                  <a:gd name="T49" fmla="*/ 58 h 46"/>
                  <a:gd name="T50" fmla="*/ 125 w 47"/>
                  <a:gd name="T51" fmla="*/ 47 h 46"/>
                  <a:gd name="T52" fmla="*/ 132 w 47"/>
                  <a:gd name="T53" fmla="*/ 37 h 46"/>
                  <a:gd name="T54" fmla="*/ 139 w 47"/>
                  <a:gd name="T55" fmla="*/ 33 h 46"/>
                  <a:gd name="T56" fmla="*/ 141 w 47"/>
                  <a:gd name="T57" fmla="*/ 29 h 46"/>
                  <a:gd name="T58" fmla="*/ 139 w 47"/>
                  <a:gd name="T59" fmla="*/ 18 h 46"/>
                  <a:gd name="T60" fmla="*/ 132 w 47"/>
                  <a:gd name="T61" fmla="*/ 3 h 46"/>
                  <a:gd name="T62" fmla="*/ 125 w 47"/>
                  <a:gd name="T63" fmla="*/ 2 h 46"/>
                  <a:gd name="T64" fmla="*/ 125 w 47"/>
                  <a:gd name="T65" fmla="*/ 2 h 46"/>
                  <a:gd name="T66" fmla="*/ 112 w 47"/>
                  <a:gd name="T67" fmla="*/ 0 h 46"/>
                  <a:gd name="T68" fmla="*/ 112 w 47"/>
                  <a:gd name="T69" fmla="*/ 2 h 46"/>
                  <a:gd name="T70" fmla="*/ 112 w 47"/>
                  <a:gd name="T71" fmla="*/ 2 h 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
                  <a:gd name="T109" fmla="*/ 0 h 46"/>
                  <a:gd name="T110" fmla="*/ 47 w 47"/>
                  <a:gd name="T111" fmla="*/ 46 h 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 h="46">
                    <a:moveTo>
                      <a:pt x="38" y="2"/>
                    </a:moveTo>
                    <a:lnTo>
                      <a:pt x="34" y="3"/>
                    </a:lnTo>
                    <a:lnTo>
                      <a:pt x="31" y="6"/>
                    </a:lnTo>
                    <a:lnTo>
                      <a:pt x="29" y="7"/>
                    </a:lnTo>
                    <a:lnTo>
                      <a:pt x="26" y="11"/>
                    </a:lnTo>
                    <a:lnTo>
                      <a:pt x="22" y="14"/>
                    </a:lnTo>
                    <a:lnTo>
                      <a:pt x="18" y="16"/>
                    </a:lnTo>
                    <a:lnTo>
                      <a:pt x="15" y="20"/>
                    </a:lnTo>
                    <a:lnTo>
                      <a:pt x="12" y="24"/>
                    </a:lnTo>
                    <a:lnTo>
                      <a:pt x="8" y="27"/>
                    </a:lnTo>
                    <a:lnTo>
                      <a:pt x="7" y="31"/>
                    </a:lnTo>
                    <a:lnTo>
                      <a:pt x="4" y="34"/>
                    </a:lnTo>
                    <a:lnTo>
                      <a:pt x="2" y="36"/>
                    </a:lnTo>
                    <a:lnTo>
                      <a:pt x="0" y="42"/>
                    </a:lnTo>
                    <a:lnTo>
                      <a:pt x="0" y="46"/>
                    </a:lnTo>
                    <a:lnTo>
                      <a:pt x="3" y="46"/>
                    </a:lnTo>
                    <a:lnTo>
                      <a:pt x="10" y="43"/>
                    </a:lnTo>
                    <a:lnTo>
                      <a:pt x="12" y="42"/>
                    </a:lnTo>
                    <a:lnTo>
                      <a:pt x="16" y="39"/>
                    </a:lnTo>
                    <a:lnTo>
                      <a:pt x="20" y="36"/>
                    </a:lnTo>
                    <a:lnTo>
                      <a:pt x="26" y="32"/>
                    </a:lnTo>
                    <a:lnTo>
                      <a:pt x="29" y="30"/>
                    </a:lnTo>
                    <a:lnTo>
                      <a:pt x="33" y="26"/>
                    </a:lnTo>
                    <a:lnTo>
                      <a:pt x="37" y="22"/>
                    </a:lnTo>
                    <a:lnTo>
                      <a:pt x="41" y="19"/>
                    </a:lnTo>
                    <a:lnTo>
                      <a:pt x="42" y="16"/>
                    </a:lnTo>
                    <a:lnTo>
                      <a:pt x="45" y="12"/>
                    </a:lnTo>
                    <a:lnTo>
                      <a:pt x="46" y="11"/>
                    </a:lnTo>
                    <a:lnTo>
                      <a:pt x="47" y="10"/>
                    </a:lnTo>
                    <a:lnTo>
                      <a:pt x="46" y="6"/>
                    </a:lnTo>
                    <a:lnTo>
                      <a:pt x="45" y="3"/>
                    </a:lnTo>
                    <a:lnTo>
                      <a:pt x="42" y="2"/>
                    </a:lnTo>
                    <a:lnTo>
                      <a:pt x="38" y="0"/>
                    </a:lnTo>
                    <a:lnTo>
                      <a:pt x="38"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06" name="Freeform 104">
                <a:extLst>
                  <a:ext uri="{FF2B5EF4-FFF2-40B4-BE49-F238E27FC236}">
                    <a16:creationId xmlns:a16="http://schemas.microsoft.com/office/drawing/2014/main" id="{44C1986B-3BB8-4DAB-8DD0-1C7782FC6913}"/>
                  </a:ext>
                </a:extLst>
              </p:cNvPr>
              <p:cNvSpPr>
                <a:spLocks/>
              </p:cNvSpPr>
              <p:nvPr/>
            </p:nvSpPr>
            <p:spPr bwMode="auto">
              <a:xfrm>
                <a:off x="2783" y="1019"/>
                <a:ext cx="47" cy="45"/>
              </a:xfrm>
              <a:custGeom>
                <a:avLst/>
                <a:gdLst>
                  <a:gd name="T0" fmla="*/ 23 w 47"/>
                  <a:gd name="T1" fmla="*/ 0 h 42"/>
                  <a:gd name="T2" fmla="*/ 26 w 47"/>
                  <a:gd name="T3" fmla="*/ 1 h 42"/>
                  <a:gd name="T4" fmla="*/ 42 w 47"/>
                  <a:gd name="T5" fmla="*/ 15 h 42"/>
                  <a:gd name="T6" fmla="*/ 48 w 47"/>
                  <a:gd name="T7" fmla="*/ 17 h 42"/>
                  <a:gd name="T8" fmla="*/ 61 w 47"/>
                  <a:gd name="T9" fmla="*/ 29 h 42"/>
                  <a:gd name="T10" fmla="*/ 76 w 47"/>
                  <a:gd name="T11" fmla="*/ 40 h 42"/>
                  <a:gd name="T12" fmla="*/ 87 w 47"/>
                  <a:gd name="T13" fmla="*/ 53 h 42"/>
                  <a:gd name="T14" fmla="*/ 98 w 47"/>
                  <a:gd name="T15" fmla="*/ 64 h 42"/>
                  <a:gd name="T16" fmla="*/ 111 w 47"/>
                  <a:gd name="T17" fmla="*/ 70 h 42"/>
                  <a:gd name="T18" fmla="*/ 117 w 47"/>
                  <a:gd name="T19" fmla="*/ 83 h 42"/>
                  <a:gd name="T20" fmla="*/ 129 w 47"/>
                  <a:gd name="T21" fmla="*/ 94 h 42"/>
                  <a:gd name="T22" fmla="*/ 141 w 47"/>
                  <a:gd name="T23" fmla="*/ 112 h 42"/>
                  <a:gd name="T24" fmla="*/ 141 w 47"/>
                  <a:gd name="T25" fmla="*/ 128 h 42"/>
                  <a:gd name="T26" fmla="*/ 132 w 47"/>
                  <a:gd name="T27" fmla="*/ 136 h 42"/>
                  <a:gd name="T28" fmla="*/ 129 w 47"/>
                  <a:gd name="T29" fmla="*/ 139 h 42"/>
                  <a:gd name="T30" fmla="*/ 117 w 47"/>
                  <a:gd name="T31" fmla="*/ 139 h 42"/>
                  <a:gd name="T32" fmla="*/ 111 w 47"/>
                  <a:gd name="T33" fmla="*/ 136 h 42"/>
                  <a:gd name="T34" fmla="*/ 98 w 47"/>
                  <a:gd name="T35" fmla="*/ 128 h 42"/>
                  <a:gd name="T36" fmla="*/ 87 w 47"/>
                  <a:gd name="T37" fmla="*/ 125 h 42"/>
                  <a:gd name="T38" fmla="*/ 76 w 47"/>
                  <a:gd name="T39" fmla="*/ 119 h 42"/>
                  <a:gd name="T40" fmla="*/ 61 w 47"/>
                  <a:gd name="T41" fmla="*/ 112 h 42"/>
                  <a:gd name="T42" fmla="*/ 48 w 47"/>
                  <a:gd name="T43" fmla="*/ 104 h 42"/>
                  <a:gd name="T44" fmla="*/ 38 w 47"/>
                  <a:gd name="T45" fmla="*/ 91 h 42"/>
                  <a:gd name="T46" fmla="*/ 26 w 47"/>
                  <a:gd name="T47" fmla="*/ 80 h 42"/>
                  <a:gd name="T48" fmla="*/ 18 w 47"/>
                  <a:gd name="T49" fmla="*/ 70 h 42"/>
                  <a:gd name="T50" fmla="*/ 1 w 47"/>
                  <a:gd name="T51" fmla="*/ 53 h 42"/>
                  <a:gd name="T52" fmla="*/ 0 w 47"/>
                  <a:gd name="T53" fmla="*/ 43 h 42"/>
                  <a:gd name="T54" fmla="*/ 0 w 47"/>
                  <a:gd name="T55" fmla="*/ 29 h 42"/>
                  <a:gd name="T56" fmla="*/ 1 w 47"/>
                  <a:gd name="T57" fmla="*/ 22 h 42"/>
                  <a:gd name="T58" fmla="*/ 2 w 47"/>
                  <a:gd name="T59" fmla="*/ 15 h 42"/>
                  <a:gd name="T60" fmla="*/ 14 w 47"/>
                  <a:gd name="T61" fmla="*/ 3 h 42"/>
                  <a:gd name="T62" fmla="*/ 18 w 47"/>
                  <a:gd name="T63" fmla="*/ 0 h 42"/>
                  <a:gd name="T64" fmla="*/ 23 w 47"/>
                  <a:gd name="T65" fmla="*/ 0 h 42"/>
                  <a:gd name="T66" fmla="*/ 23 w 47"/>
                  <a:gd name="T67" fmla="*/ 0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42"/>
                  <a:gd name="T104" fmla="*/ 47 w 47"/>
                  <a:gd name="T105" fmla="*/ 42 h 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42">
                    <a:moveTo>
                      <a:pt x="8" y="0"/>
                    </a:moveTo>
                    <a:lnTo>
                      <a:pt x="9" y="1"/>
                    </a:lnTo>
                    <a:lnTo>
                      <a:pt x="14" y="4"/>
                    </a:lnTo>
                    <a:lnTo>
                      <a:pt x="17" y="5"/>
                    </a:lnTo>
                    <a:lnTo>
                      <a:pt x="21" y="9"/>
                    </a:lnTo>
                    <a:lnTo>
                      <a:pt x="25" y="12"/>
                    </a:lnTo>
                    <a:lnTo>
                      <a:pt x="29" y="16"/>
                    </a:lnTo>
                    <a:lnTo>
                      <a:pt x="33" y="19"/>
                    </a:lnTo>
                    <a:lnTo>
                      <a:pt x="37" y="21"/>
                    </a:lnTo>
                    <a:lnTo>
                      <a:pt x="40" y="25"/>
                    </a:lnTo>
                    <a:lnTo>
                      <a:pt x="44" y="28"/>
                    </a:lnTo>
                    <a:lnTo>
                      <a:pt x="47" y="34"/>
                    </a:lnTo>
                    <a:lnTo>
                      <a:pt x="47" y="39"/>
                    </a:lnTo>
                    <a:lnTo>
                      <a:pt x="45" y="40"/>
                    </a:lnTo>
                    <a:lnTo>
                      <a:pt x="44" y="42"/>
                    </a:lnTo>
                    <a:lnTo>
                      <a:pt x="40" y="42"/>
                    </a:lnTo>
                    <a:lnTo>
                      <a:pt x="37" y="40"/>
                    </a:lnTo>
                    <a:lnTo>
                      <a:pt x="33" y="39"/>
                    </a:lnTo>
                    <a:lnTo>
                      <a:pt x="29" y="38"/>
                    </a:lnTo>
                    <a:lnTo>
                      <a:pt x="25" y="35"/>
                    </a:lnTo>
                    <a:lnTo>
                      <a:pt x="21" y="34"/>
                    </a:lnTo>
                    <a:lnTo>
                      <a:pt x="17" y="31"/>
                    </a:lnTo>
                    <a:lnTo>
                      <a:pt x="13" y="27"/>
                    </a:lnTo>
                    <a:lnTo>
                      <a:pt x="9" y="24"/>
                    </a:lnTo>
                    <a:lnTo>
                      <a:pt x="6" y="21"/>
                    </a:lnTo>
                    <a:lnTo>
                      <a:pt x="1" y="16"/>
                    </a:lnTo>
                    <a:lnTo>
                      <a:pt x="0" y="13"/>
                    </a:lnTo>
                    <a:lnTo>
                      <a:pt x="0" y="9"/>
                    </a:lnTo>
                    <a:lnTo>
                      <a:pt x="1" y="7"/>
                    </a:lnTo>
                    <a:lnTo>
                      <a:pt x="2" y="4"/>
                    </a:lnTo>
                    <a:lnTo>
                      <a:pt x="4" y="3"/>
                    </a:lnTo>
                    <a:lnTo>
                      <a:pt x="6" y="0"/>
                    </a:lnTo>
                    <a:lnTo>
                      <a:pt x="8"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07" name="Freeform 105">
                <a:extLst>
                  <a:ext uri="{FF2B5EF4-FFF2-40B4-BE49-F238E27FC236}">
                    <a16:creationId xmlns:a16="http://schemas.microsoft.com/office/drawing/2014/main" id="{30A103FE-9AE1-43B9-91B7-CB26E02086D5}"/>
                  </a:ext>
                </a:extLst>
              </p:cNvPr>
              <p:cNvSpPr>
                <a:spLocks/>
              </p:cNvSpPr>
              <p:nvPr/>
            </p:nvSpPr>
            <p:spPr bwMode="auto">
              <a:xfrm>
                <a:off x="3007" y="754"/>
                <a:ext cx="35" cy="45"/>
              </a:xfrm>
              <a:custGeom>
                <a:avLst/>
                <a:gdLst>
                  <a:gd name="T0" fmla="*/ 108 w 33"/>
                  <a:gd name="T1" fmla="*/ 0 h 36"/>
                  <a:gd name="T2" fmla="*/ 93 w 33"/>
                  <a:gd name="T3" fmla="*/ 0 h 36"/>
                  <a:gd name="T4" fmla="*/ 78 w 33"/>
                  <a:gd name="T5" fmla="*/ 2 h 36"/>
                  <a:gd name="T6" fmla="*/ 53 w 33"/>
                  <a:gd name="T7" fmla="*/ 16 h 36"/>
                  <a:gd name="T8" fmla="*/ 40 w 33"/>
                  <a:gd name="T9" fmla="*/ 27 h 36"/>
                  <a:gd name="T10" fmla="*/ 21 w 33"/>
                  <a:gd name="T11" fmla="*/ 46 h 36"/>
                  <a:gd name="T12" fmla="*/ 3 w 33"/>
                  <a:gd name="T13" fmla="*/ 63 h 36"/>
                  <a:gd name="T14" fmla="*/ 0 w 33"/>
                  <a:gd name="T15" fmla="*/ 78 h 36"/>
                  <a:gd name="T16" fmla="*/ 3 w 33"/>
                  <a:gd name="T17" fmla="*/ 90 h 36"/>
                  <a:gd name="T18" fmla="*/ 21 w 33"/>
                  <a:gd name="T19" fmla="*/ 91 h 36"/>
                  <a:gd name="T20" fmla="*/ 40 w 33"/>
                  <a:gd name="T21" fmla="*/ 88 h 36"/>
                  <a:gd name="T22" fmla="*/ 61 w 33"/>
                  <a:gd name="T23" fmla="*/ 78 h 36"/>
                  <a:gd name="T24" fmla="*/ 81 w 33"/>
                  <a:gd name="T25" fmla="*/ 60 h 36"/>
                  <a:gd name="T26" fmla="*/ 93 w 33"/>
                  <a:gd name="T27" fmla="*/ 51 h 36"/>
                  <a:gd name="T28" fmla="*/ 94 w 33"/>
                  <a:gd name="T29" fmla="*/ 41 h 36"/>
                  <a:gd name="T30" fmla="*/ 107 w 33"/>
                  <a:gd name="T31" fmla="*/ 30 h 36"/>
                  <a:gd name="T32" fmla="*/ 108 w 33"/>
                  <a:gd name="T33" fmla="*/ 24 h 36"/>
                  <a:gd name="T34" fmla="*/ 120 w 33"/>
                  <a:gd name="T35" fmla="*/ 3 h 36"/>
                  <a:gd name="T36" fmla="*/ 108 w 33"/>
                  <a:gd name="T37" fmla="*/ 0 h 36"/>
                  <a:gd name="T38" fmla="*/ 108 w 33"/>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36"/>
                  <a:gd name="T62" fmla="*/ 33 w 33"/>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36">
                    <a:moveTo>
                      <a:pt x="31" y="0"/>
                    </a:moveTo>
                    <a:lnTo>
                      <a:pt x="26" y="0"/>
                    </a:lnTo>
                    <a:lnTo>
                      <a:pt x="22" y="2"/>
                    </a:lnTo>
                    <a:lnTo>
                      <a:pt x="15" y="6"/>
                    </a:lnTo>
                    <a:lnTo>
                      <a:pt x="11" y="11"/>
                    </a:lnTo>
                    <a:lnTo>
                      <a:pt x="6" y="18"/>
                    </a:lnTo>
                    <a:lnTo>
                      <a:pt x="3" y="24"/>
                    </a:lnTo>
                    <a:lnTo>
                      <a:pt x="0" y="30"/>
                    </a:lnTo>
                    <a:lnTo>
                      <a:pt x="3" y="35"/>
                    </a:lnTo>
                    <a:lnTo>
                      <a:pt x="6" y="36"/>
                    </a:lnTo>
                    <a:lnTo>
                      <a:pt x="11" y="34"/>
                    </a:lnTo>
                    <a:lnTo>
                      <a:pt x="17" y="30"/>
                    </a:lnTo>
                    <a:lnTo>
                      <a:pt x="23" y="23"/>
                    </a:lnTo>
                    <a:lnTo>
                      <a:pt x="26" y="20"/>
                    </a:lnTo>
                    <a:lnTo>
                      <a:pt x="27" y="16"/>
                    </a:lnTo>
                    <a:lnTo>
                      <a:pt x="30" y="12"/>
                    </a:lnTo>
                    <a:lnTo>
                      <a:pt x="31" y="10"/>
                    </a:lnTo>
                    <a:lnTo>
                      <a:pt x="33" y="3"/>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08" name="Freeform 106">
                <a:extLst>
                  <a:ext uri="{FF2B5EF4-FFF2-40B4-BE49-F238E27FC236}">
                    <a16:creationId xmlns:a16="http://schemas.microsoft.com/office/drawing/2014/main" id="{FF28C1B9-FE63-47D2-942B-4741A0B7D5C6}"/>
                  </a:ext>
                </a:extLst>
              </p:cNvPr>
              <p:cNvSpPr>
                <a:spLocks/>
              </p:cNvSpPr>
              <p:nvPr/>
            </p:nvSpPr>
            <p:spPr bwMode="auto">
              <a:xfrm>
                <a:off x="3479" y="905"/>
                <a:ext cx="24" cy="45"/>
              </a:xfrm>
              <a:custGeom>
                <a:avLst/>
                <a:gdLst>
                  <a:gd name="T0" fmla="*/ 95 w 37"/>
                  <a:gd name="T1" fmla="*/ 2 h 44"/>
                  <a:gd name="T2" fmla="*/ 74 w 37"/>
                  <a:gd name="T3" fmla="*/ 3 h 44"/>
                  <a:gd name="T4" fmla="*/ 53 w 37"/>
                  <a:gd name="T5" fmla="*/ 20 h 44"/>
                  <a:gd name="T6" fmla="*/ 44 w 37"/>
                  <a:gd name="T7" fmla="*/ 28 h 44"/>
                  <a:gd name="T8" fmla="*/ 34 w 37"/>
                  <a:gd name="T9" fmla="*/ 40 h 44"/>
                  <a:gd name="T10" fmla="*/ 26 w 37"/>
                  <a:gd name="T11" fmla="*/ 50 h 44"/>
                  <a:gd name="T12" fmla="*/ 20 w 37"/>
                  <a:gd name="T13" fmla="*/ 62 h 44"/>
                  <a:gd name="T14" fmla="*/ 16 w 37"/>
                  <a:gd name="T15" fmla="*/ 69 h 44"/>
                  <a:gd name="T16" fmla="*/ 3 w 37"/>
                  <a:gd name="T17" fmla="*/ 78 h 44"/>
                  <a:gd name="T18" fmla="*/ 2 w 37"/>
                  <a:gd name="T19" fmla="*/ 86 h 44"/>
                  <a:gd name="T20" fmla="*/ 2 w 37"/>
                  <a:gd name="T21" fmla="*/ 96 h 44"/>
                  <a:gd name="T22" fmla="*/ 0 w 37"/>
                  <a:gd name="T23" fmla="*/ 110 h 44"/>
                  <a:gd name="T24" fmla="*/ 3 w 37"/>
                  <a:gd name="T25" fmla="*/ 118 h 44"/>
                  <a:gd name="T26" fmla="*/ 18 w 37"/>
                  <a:gd name="T27" fmla="*/ 110 h 44"/>
                  <a:gd name="T28" fmla="*/ 34 w 37"/>
                  <a:gd name="T29" fmla="*/ 101 h 44"/>
                  <a:gd name="T30" fmla="*/ 44 w 37"/>
                  <a:gd name="T31" fmla="*/ 96 h 44"/>
                  <a:gd name="T32" fmla="*/ 53 w 37"/>
                  <a:gd name="T33" fmla="*/ 86 h 44"/>
                  <a:gd name="T34" fmla="*/ 60 w 37"/>
                  <a:gd name="T35" fmla="*/ 78 h 44"/>
                  <a:gd name="T36" fmla="*/ 74 w 37"/>
                  <a:gd name="T37" fmla="*/ 69 h 44"/>
                  <a:gd name="T38" fmla="*/ 84 w 37"/>
                  <a:gd name="T39" fmla="*/ 59 h 44"/>
                  <a:gd name="T40" fmla="*/ 89 w 37"/>
                  <a:gd name="T41" fmla="*/ 50 h 44"/>
                  <a:gd name="T42" fmla="*/ 96 w 37"/>
                  <a:gd name="T43" fmla="*/ 40 h 44"/>
                  <a:gd name="T44" fmla="*/ 101 w 37"/>
                  <a:gd name="T45" fmla="*/ 31 h 44"/>
                  <a:gd name="T46" fmla="*/ 109 w 37"/>
                  <a:gd name="T47" fmla="*/ 18 h 44"/>
                  <a:gd name="T48" fmla="*/ 115 w 37"/>
                  <a:gd name="T49" fmla="*/ 16 h 44"/>
                  <a:gd name="T50" fmla="*/ 108 w 37"/>
                  <a:gd name="T51" fmla="*/ 2 h 44"/>
                  <a:gd name="T52" fmla="*/ 101 w 37"/>
                  <a:gd name="T53" fmla="*/ 2 h 44"/>
                  <a:gd name="T54" fmla="*/ 95 w 37"/>
                  <a:gd name="T55" fmla="*/ 0 h 44"/>
                  <a:gd name="T56" fmla="*/ 95 w 37"/>
                  <a:gd name="T57" fmla="*/ 2 h 44"/>
                  <a:gd name="T58" fmla="*/ 95 w 37"/>
                  <a:gd name="T59" fmla="*/ 2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44"/>
                  <a:gd name="T92" fmla="*/ 37 w 37"/>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44">
                    <a:moveTo>
                      <a:pt x="30" y="2"/>
                    </a:moveTo>
                    <a:lnTo>
                      <a:pt x="23" y="3"/>
                    </a:lnTo>
                    <a:lnTo>
                      <a:pt x="17" y="8"/>
                    </a:lnTo>
                    <a:lnTo>
                      <a:pt x="14" y="11"/>
                    </a:lnTo>
                    <a:lnTo>
                      <a:pt x="11" y="15"/>
                    </a:lnTo>
                    <a:lnTo>
                      <a:pt x="9" y="19"/>
                    </a:lnTo>
                    <a:lnTo>
                      <a:pt x="7" y="23"/>
                    </a:lnTo>
                    <a:lnTo>
                      <a:pt x="5" y="26"/>
                    </a:lnTo>
                    <a:lnTo>
                      <a:pt x="3" y="30"/>
                    </a:lnTo>
                    <a:lnTo>
                      <a:pt x="2" y="32"/>
                    </a:lnTo>
                    <a:lnTo>
                      <a:pt x="2" y="36"/>
                    </a:lnTo>
                    <a:lnTo>
                      <a:pt x="0" y="42"/>
                    </a:lnTo>
                    <a:lnTo>
                      <a:pt x="3" y="44"/>
                    </a:lnTo>
                    <a:lnTo>
                      <a:pt x="6" y="42"/>
                    </a:lnTo>
                    <a:lnTo>
                      <a:pt x="11" y="39"/>
                    </a:lnTo>
                    <a:lnTo>
                      <a:pt x="14" y="36"/>
                    </a:lnTo>
                    <a:lnTo>
                      <a:pt x="17" y="32"/>
                    </a:lnTo>
                    <a:lnTo>
                      <a:pt x="19" y="30"/>
                    </a:lnTo>
                    <a:lnTo>
                      <a:pt x="23" y="26"/>
                    </a:lnTo>
                    <a:lnTo>
                      <a:pt x="26" y="22"/>
                    </a:lnTo>
                    <a:lnTo>
                      <a:pt x="29" y="19"/>
                    </a:lnTo>
                    <a:lnTo>
                      <a:pt x="31" y="15"/>
                    </a:lnTo>
                    <a:lnTo>
                      <a:pt x="33" y="12"/>
                    </a:lnTo>
                    <a:lnTo>
                      <a:pt x="35" y="7"/>
                    </a:lnTo>
                    <a:lnTo>
                      <a:pt x="37" y="6"/>
                    </a:lnTo>
                    <a:lnTo>
                      <a:pt x="34" y="2"/>
                    </a:lnTo>
                    <a:lnTo>
                      <a:pt x="33" y="2"/>
                    </a:lnTo>
                    <a:lnTo>
                      <a:pt x="30" y="0"/>
                    </a:lnTo>
                    <a:lnTo>
                      <a:pt x="30"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09" name="Freeform 107">
                <a:extLst>
                  <a:ext uri="{FF2B5EF4-FFF2-40B4-BE49-F238E27FC236}">
                    <a16:creationId xmlns:a16="http://schemas.microsoft.com/office/drawing/2014/main" id="{208259A4-8439-4314-BAE4-48C1F1DAC353}"/>
                  </a:ext>
                </a:extLst>
              </p:cNvPr>
              <p:cNvSpPr>
                <a:spLocks/>
              </p:cNvSpPr>
              <p:nvPr/>
            </p:nvSpPr>
            <p:spPr bwMode="auto">
              <a:xfrm>
                <a:off x="3562" y="1117"/>
                <a:ext cx="130" cy="559"/>
              </a:xfrm>
              <a:custGeom>
                <a:avLst/>
                <a:gdLst>
                  <a:gd name="T0" fmla="*/ 0 w 239"/>
                  <a:gd name="T1" fmla="*/ 26803 h 341"/>
                  <a:gd name="T2" fmla="*/ 0 w 239"/>
                  <a:gd name="T3" fmla="*/ 24671 h 341"/>
                  <a:gd name="T4" fmla="*/ 1 w 239"/>
                  <a:gd name="T5" fmla="*/ 23151 h 341"/>
                  <a:gd name="T6" fmla="*/ 1 w 239"/>
                  <a:gd name="T7" fmla="*/ 21681 h 341"/>
                  <a:gd name="T8" fmla="*/ 1 w 239"/>
                  <a:gd name="T9" fmla="*/ 20230 h 341"/>
                  <a:gd name="T10" fmla="*/ 1 w 239"/>
                  <a:gd name="T11" fmla="*/ 18709 h 341"/>
                  <a:gd name="T12" fmla="*/ 1 w 239"/>
                  <a:gd name="T13" fmla="*/ 17385 h 341"/>
                  <a:gd name="T14" fmla="*/ 1 w 239"/>
                  <a:gd name="T15" fmla="*/ 15825 h 341"/>
                  <a:gd name="T16" fmla="*/ 1 w 239"/>
                  <a:gd name="T17" fmla="*/ 14095 h 341"/>
                  <a:gd name="T18" fmla="*/ 1 w 239"/>
                  <a:gd name="T19" fmla="*/ 12151 h 341"/>
                  <a:gd name="T20" fmla="*/ 1 w 239"/>
                  <a:gd name="T21" fmla="*/ 10184 h 341"/>
                  <a:gd name="T22" fmla="*/ 1 w 239"/>
                  <a:gd name="T23" fmla="*/ 8629 h 341"/>
                  <a:gd name="T24" fmla="*/ 1 w 239"/>
                  <a:gd name="T25" fmla="*/ 7195 h 341"/>
                  <a:gd name="T26" fmla="*/ 1 w 239"/>
                  <a:gd name="T27" fmla="*/ 5616 h 341"/>
                  <a:gd name="T28" fmla="*/ 1 w 239"/>
                  <a:gd name="T29" fmla="*/ 4224 h 341"/>
                  <a:gd name="T30" fmla="*/ 1 w 239"/>
                  <a:gd name="T31" fmla="*/ 2148 h 341"/>
                  <a:gd name="T32" fmla="*/ 1 w 239"/>
                  <a:gd name="T33" fmla="*/ 397 h 341"/>
                  <a:gd name="T34" fmla="*/ 1 w 239"/>
                  <a:gd name="T35" fmla="*/ 91 h 341"/>
                  <a:gd name="T36" fmla="*/ 1 w 239"/>
                  <a:gd name="T37" fmla="*/ 149 h 341"/>
                  <a:gd name="T38" fmla="*/ 1 w 239"/>
                  <a:gd name="T39" fmla="*/ 336 h 341"/>
                  <a:gd name="T40" fmla="*/ 1 w 239"/>
                  <a:gd name="T41" fmla="*/ 493 h 341"/>
                  <a:gd name="T42" fmla="*/ 1 w 239"/>
                  <a:gd name="T43" fmla="*/ 776 h 341"/>
                  <a:gd name="T44" fmla="*/ 1 w 239"/>
                  <a:gd name="T45" fmla="*/ 1024 h 341"/>
                  <a:gd name="T46" fmla="*/ 1 w 239"/>
                  <a:gd name="T47" fmla="*/ 1315 h 341"/>
                  <a:gd name="T48" fmla="*/ 1 w 239"/>
                  <a:gd name="T49" fmla="*/ 1465 h 341"/>
                  <a:gd name="T50" fmla="*/ 1 w 239"/>
                  <a:gd name="T51" fmla="*/ 1823 h 341"/>
                  <a:gd name="T52" fmla="*/ 1 w 239"/>
                  <a:gd name="T53" fmla="*/ 2071 h 341"/>
                  <a:gd name="T54" fmla="*/ 2 w 239"/>
                  <a:gd name="T55" fmla="*/ 2641 h 341"/>
                  <a:gd name="T56" fmla="*/ 2 w 239"/>
                  <a:gd name="T57" fmla="*/ 3665 h 341"/>
                  <a:gd name="T58" fmla="*/ 2 w 239"/>
                  <a:gd name="T59" fmla="*/ 5338 h 341"/>
                  <a:gd name="T60" fmla="*/ 2 w 239"/>
                  <a:gd name="T61" fmla="*/ 7347 h 341"/>
                  <a:gd name="T62" fmla="*/ 2 w 239"/>
                  <a:gd name="T63" fmla="*/ 9837 h 341"/>
                  <a:gd name="T64" fmla="*/ 2 w 239"/>
                  <a:gd name="T65" fmla="*/ 12501 h 341"/>
                  <a:gd name="T66" fmla="*/ 2 w 239"/>
                  <a:gd name="T67" fmla="*/ 15441 h 341"/>
                  <a:gd name="T68" fmla="*/ 2 w 239"/>
                  <a:gd name="T69" fmla="*/ 18317 h 341"/>
                  <a:gd name="T70" fmla="*/ 2 w 239"/>
                  <a:gd name="T71" fmla="*/ 20950 h 341"/>
                  <a:gd name="T72" fmla="*/ 2 w 239"/>
                  <a:gd name="T73" fmla="*/ 23365 h 341"/>
                  <a:gd name="T74" fmla="*/ 2 w 239"/>
                  <a:gd name="T75" fmla="*/ 25374 h 341"/>
                  <a:gd name="T76" fmla="*/ 2 w 239"/>
                  <a:gd name="T77" fmla="*/ 26894 h 341"/>
                  <a:gd name="T78" fmla="*/ 1 w 239"/>
                  <a:gd name="T79" fmla="*/ 3538 h 341"/>
                  <a:gd name="T80" fmla="*/ 1 w 239"/>
                  <a:gd name="T81" fmla="*/ 2586 h 341"/>
                  <a:gd name="T82" fmla="*/ 1 w 239"/>
                  <a:gd name="T83" fmla="*/ 4554 h 341"/>
                  <a:gd name="T84" fmla="*/ 1 w 239"/>
                  <a:gd name="T85" fmla="*/ 6235 h 341"/>
                  <a:gd name="T86" fmla="*/ 1 w 239"/>
                  <a:gd name="T87" fmla="*/ 7595 h 341"/>
                  <a:gd name="T88" fmla="*/ 1 w 239"/>
                  <a:gd name="T89" fmla="*/ 9116 h 341"/>
                  <a:gd name="T90" fmla="*/ 1 w 239"/>
                  <a:gd name="T91" fmla="*/ 10429 h 341"/>
                  <a:gd name="T92" fmla="*/ 1 w 239"/>
                  <a:gd name="T93" fmla="*/ 11846 h 341"/>
                  <a:gd name="T94" fmla="*/ 1 w 239"/>
                  <a:gd name="T95" fmla="*/ 14095 h 341"/>
                  <a:gd name="T96" fmla="*/ 1 w 239"/>
                  <a:gd name="T97" fmla="*/ 15712 h 341"/>
                  <a:gd name="T98" fmla="*/ 1 w 239"/>
                  <a:gd name="T99" fmla="*/ 17746 h 341"/>
                  <a:gd name="T100" fmla="*/ 1 w 239"/>
                  <a:gd name="T101" fmla="*/ 19848 h 341"/>
                  <a:gd name="T102" fmla="*/ 1 w 239"/>
                  <a:gd name="T103" fmla="*/ 21293 h 341"/>
                  <a:gd name="T104" fmla="*/ 1 w 239"/>
                  <a:gd name="T105" fmla="*/ 22724 h 341"/>
                  <a:gd name="T106" fmla="*/ 1 w 239"/>
                  <a:gd name="T107" fmla="*/ 25222 h 341"/>
                  <a:gd name="T108" fmla="*/ 1 w 239"/>
                  <a:gd name="T109" fmla="*/ 27219 h 341"/>
                  <a:gd name="T110" fmla="*/ 0 w 239"/>
                  <a:gd name="T111" fmla="*/ 27863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9"/>
                  <a:gd name="T169" fmla="*/ 0 h 341"/>
                  <a:gd name="T170" fmla="*/ 239 w 239"/>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9" h="341">
                    <a:moveTo>
                      <a:pt x="0" y="337"/>
                    </a:moveTo>
                    <a:lnTo>
                      <a:pt x="0" y="336"/>
                    </a:lnTo>
                    <a:lnTo>
                      <a:pt x="0" y="331"/>
                    </a:lnTo>
                    <a:lnTo>
                      <a:pt x="0" y="328"/>
                    </a:lnTo>
                    <a:lnTo>
                      <a:pt x="0" y="324"/>
                    </a:lnTo>
                    <a:lnTo>
                      <a:pt x="0" y="320"/>
                    </a:lnTo>
                    <a:lnTo>
                      <a:pt x="0" y="316"/>
                    </a:lnTo>
                    <a:lnTo>
                      <a:pt x="0" y="311"/>
                    </a:lnTo>
                    <a:lnTo>
                      <a:pt x="0" y="305"/>
                    </a:lnTo>
                    <a:lnTo>
                      <a:pt x="0" y="298"/>
                    </a:lnTo>
                    <a:lnTo>
                      <a:pt x="0" y="293"/>
                    </a:lnTo>
                    <a:lnTo>
                      <a:pt x="0" y="289"/>
                    </a:lnTo>
                    <a:lnTo>
                      <a:pt x="0" y="286"/>
                    </a:lnTo>
                    <a:lnTo>
                      <a:pt x="0" y="282"/>
                    </a:lnTo>
                    <a:lnTo>
                      <a:pt x="1" y="280"/>
                    </a:lnTo>
                    <a:lnTo>
                      <a:pt x="1" y="276"/>
                    </a:lnTo>
                    <a:lnTo>
                      <a:pt x="1" y="273"/>
                    </a:lnTo>
                    <a:lnTo>
                      <a:pt x="1" y="269"/>
                    </a:lnTo>
                    <a:lnTo>
                      <a:pt x="1" y="266"/>
                    </a:lnTo>
                    <a:lnTo>
                      <a:pt x="1" y="262"/>
                    </a:lnTo>
                    <a:lnTo>
                      <a:pt x="1" y="258"/>
                    </a:lnTo>
                    <a:lnTo>
                      <a:pt x="1" y="254"/>
                    </a:lnTo>
                    <a:lnTo>
                      <a:pt x="1" y="252"/>
                    </a:lnTo>
                    <a:lnTo>
                      <a:pt x="1" y="248"/>
                    </a:lnTo>
                    <a:lnTo>
                      <a:pt x="1" y="244"/>
                    </a:lnTo>
                    <a:lnTo>
                      <a:pt x="1" y="241"/>
                    </a:lnTo>
                    <a:lnTo>
                      <a:pt x="1" y="237"/>
                    </a:lnTo>
                    <a:lnTo>
                      <a:pt x="1" y="233"/>
                    </a:lnTo>
                    <a:lnTo>
                      <a:pt x="1" y="230"/>
                    </a:lnTo>
                    <a:lnTo>
                      <a:pt x="1" y="226"/>
                    </a:lnTo>
                    <a:lnTo>
                      <a:pt x="1" y="222"/>
                    </a:lnTo>
                    <a:lnTo>
                      <a:pt x="1" y="219"/>
                    </a:lnTo>
                    <a:lnTo>
                      <a:pt x="1" y="215"/>
                    </a:lnTo>
                    <a:lnTo>
                      <a:pt x="1" y="213"/>
                    </a:lnTo>
                    <a:lnTo>
                      <a:pt x="3" y="210"/>
                    </a:lnTo>
                    <a:lnTo>
                      <a:pt x="3" y="206"/>
                    </a:lnTo>
                    <a:lnTo>
                      <a:pt x="3" y="202"/>
                    </a:lnTo>
                    <a:lnTo>
                      <a:pt x="3" y="199"/>
                    </a:lnTo>
                    <a:lnTo>
                      <a:pt x="3" y="197"/>
                    </a:lnTo>
                    <a:lnTo>
                      <a:pt x="3" y="191"/>
                    </a:lnTo>
                    <a:lnTo>
                      <a:pt x="3" y="186"/>
                    </a:lnTo>
                    <a:lnTo>
                      <a:pt x="3" y="181"/>
                    </a:lnTo>
                    <a:lnTo>
                      <a:pt x="3" y="177"/>
                    </a:lnTo>
                    <a:lnTo>
                      <a:pt x="3" y="173"/>
                    </a:lnTo>
                    <a:lnTo>
                      <a:pt x="3" y="170"/>
                    </a:lnTo>
                    <a:lnTo>
                      <a:pt x="3" y="166"/>
                    </a:lnTo>
                    <a:lnTo>
                      <a:pt x="3" y="162"/>
                    </a:lnTo>
                    <a:lnTo>
                      <a:pt x="3" y="158"/>
                    </a:lnTo>
                    <a:lnTo>
                      <a:pt x="3" y="152"/>
                    </a:lnTo>
                    <a:lnTo>
                      <a:pt x="3" y="147"/>
                    </a:lnTo>
                    <a:lnTo>
                      <a:pt x="3" y="142"/>
                    </a:lnTo>
                    <a:lnTo>
                      <a:pt x="3" y="135"/>
                    </a:lnTo>
                    <a:lnTo>
                      <a:pt x="3" y="130"/>
                    </a:lnTo>
                    <a:lnTo>
                      <a:pt x="3" y="126"/>
                    </a:lnTo>
                    <a:lnTo>
                      <a:pt x="3" y="123"/>
                    </a:lnTo>
                    <a:lnTo>
                      <a:pt x="3" y="119"/>
                    </a:lnTo>
                    <a:lnTo>
                      <a:pt x="3" y="115"/>
                    </a:lnTo>
                    <a:lnTo>
                      <a:pt x="3" y="112"/>
                    </a:lnTo>
                    <a:lnTo>
                      <a:pt x="3" y="108"/>
                    </a:lnTo>
                    <a:lnTo>
                      <a:pt x="3" y="104"/>
                    </a:lnTo>
                    <a:lnTo>
                      <a:pt x="3" y="102"/>
                    </a:lnTo>
                    <a:lnTo>
                      <a:pt x="3" y="98"/>
                    </a:lnTo>
                    <a:lnTo>
                      <a:pt x="3" y="95"/>
                    </a:lnTo>
                    <a:lnTo>
                      <a:pt x="3" y="91"/>
                    </a:lnTo>
                    <a:lnTo>
                      <a:pt x="3" y="87"/>
                    </a:lnTo>
                    <a:lnTo>
                      <a:pt x="3" y="84"/>
                    </a:lnTo>
                    <a:lnTo>
                      <a:pt x="3" y="80"/>
                    </a:lnTo>
                    <a:lnTo>
                      <a:pt x="3" y="76"/>
                    </a:lnTo>
                    <a:lnTo>
                      <a:pt x="3" y="73"/>
                    </a:lnTo>
                    <a:lnTo>
                      <a:pt x="3" y="68"/>
                    </a:lnTo>
                    <a:lnTo>
                      <a:pt x="3" y="65"/>
                    </a:lnTo>
                    <a:lnTo>
                      <a:pt x="3" y="61"/>
                    </a:lnTo>
                    <a:lnTo>
                      <a:pt x="3" y="59"/>
                    </a:lnTo>
                    <a:lnTo>
                      <a:pt x="3" y="55"/>
                    </a:lnTo>
                    <a:lnTo>
                      <a:pt x="3" y="51"/>
                    </a:lnTo>
                    <a:lnTo>
                      <a:pt x="3" y="48"/>
                    </a:lnTo>
                    <a:lnTo>
                      <a:pt x="3" y="44"/>
                    </a:lnTo>
                    <a:lnTo>
                      <a:pt x="3" y="37"/>
                    </a:lnTo>
                    <a:lnTo>
                      <a:pt x="3" y="32"/>
                    </a:lnTo>
                    <a:lnTo>
                      <a:pt x="3" y="26"/>
                    </a:lnTo>
                    <a:lnTo>
                      <a:pt x="3" y="22"/>
                    </a:lnTo>
                    <a:lnTo>
                      <a:pt x="3" y="17"/>
                    </a:lnTo>
                    <a:lnTo>
                      <a:pt x="3" y="12"/>
                    </a:lnTo>
                    <a:lnTo>
                      <a:pt x="3" y="8"/>
                    </a:lnTo>
                    <a:lnTo>
                      <a:pt x="3" y="5"/>
                    </a:lnTo>
                    <a:lnTo>
                      <a:pt x="3" y="1"/>
                    </a:lnTo>
                    <a:lnTo>
                      <a:pt x="3" y="0"/>
                    </a:lnTo>
                    <a:lnTo>
                      <a:pt x="5" y="0"/>
                    </a:lnTo>
                    <a:lnTo>
                      <a:pt x="8" y="0"/>
                    </a:lnTo>
                    <a:lnTo>
                      <a:pt x="12" y="1"/>
                    </a:lnTo>
                    <a:lnTo>
                      <a:pt x="17" y="1"/>
                    </a:lnTo>
                    <a:lnTo>
                      <a:pt x="24" y="1"/>
                    </a:lnTo>
                    <a:lnTo>
                      <a:pt x="27" y="1"/>
                    </a:lnTo>
                    <a:lnTo>
                      <a:pt x="31" y="2"/>
                    </a:lnTo>
                    <a:lnTo>
                      <a:pt x="35" y="2"/>
                    </a:lnTo>
                    <a:lnTo>
                      <a:pt x="39" y="2"/>
                    </a:lnTo>
                    <a:lnTo>
                      <a:pt x="42" y="2"/>
                    </a:lnTo>
                    <a:lnTo>
                      <a:pt x="47" y="2"/>
                    </a:lnTo>
                    <a:lnTo>
                      <a:pt x="51" y="4"/>
                    </a:lnTo>
                    <a:lnTo>
                      <a:pt x="56" y="4"/>
                    </a:lnTo>
                    <a:lnTo>
                      <a:pt x="60" y="4"/>
                    </a:lnTo>
                    <a:lnTo>
                      <a:pt x="66" y="5"/>
                    </a:lnTo>
                    <a:lnTo>
                      <a:pt x="71" y="5"/>
                    </a:lnTo>
                    <a:lnTo>
                      <a:pt x="76" y="6"/>
                    </a:lnTo>
                    <a:lnTo>
                      <a:pt x="80" y="6"/>
                    </a:lnTo>
                    <a:lnTo>
                      <a:pt x="86" y="6"/>
                    </a:lnTo>
                    <a:lnTo>
                      <a:pt x="91" y="6"/>
                    </a:lnTo>
                    <a:lnTo>
                      <a:pt x="97" y="8"/>
                    </a:lnTo>
                    <a:lnTo>
                      <a:pt x="102" y="8"/>
                    </a:lnTo>
                    <a:lnTo>
                      <a:pt x="107" y="9"/>
                    </a:lnTo>
                    <a:lnTo>
                      <a:pt x="113" y="9"/>
                    </a:lnTo>
                    <a:lnTo>
                      <a:pt x="118" y="10"/>
                    </a:lnTo>
                    <a:lnTo>
                      <a:pt x="123" y="10"/>
                    </a:lnTo>
                    <a:lnTo>
                      <a:pt x="129" y="12"/>
                    </a:lnTo>
                    <a:lnTo>
                      <a:pt x="134" y="12"/>
                    </a:lnTo>
                    <a:lnTo>
                      <a:pt x="139" y="12"/>
                    </a:lnTo>
                    <a:lnTo>
                      <a:pt x="145" y="13"/>
                    </a:lnTo>
                    <a:lnTo>
                      <a:pt x="150" y="13"/>
                    </a:lnTo>
                    <a:lnTo>
                      <a:pt x="156" y="14"/>
                    </a:lnTo>
                    <a:lnTo>
                      <a:pt x="161" y="16"/>
                    </a:lnTo>
                    <a:lnTo>
                      <a:pt x="166" y="16"/>
                    </a:lnTo>
                    <a:lnTo>
                      <a:pt x="170" y="17"/>
                    </a:lnTo>
                    <a:lnTo>
                      <a:pt x="176" y="17"/>
                    </a:lnTo>
                    <a:lnTo>
                      <a:pt x="181" y="17"/>
                    </a:lnTo>
                    <a:lnTo>
                      <a:pt x="185" y="18"/>
                    </a:lnTo>
                    <a:lnTo>
                      <a:pt x="189" y="18"/>
                    </a:lnTo>
                    <a:lnTo>
                      <a:pt x="194" y="20"/>
                    </a:lnTo>
                    <a:lnTo>
                      <a:pt x="198" y="21"/>
                    </a:lnTo>
                    <a:lnTo>
                      <a:pt x="202" y="21"/>
                    </a:lnTo>
                    <a:lnTo>
                      <a:pt x="207" y="22"/>
                    </a:lnTo>
                    <a:lnTo>
                      <a:pt x="211" y="22"/>
                    </a:lnTo>
                    <a:lnTo>
                      <a:pt x="213" y="22"/>
                    </a:lnTo>
                    <a:lnTo>
                      <a:pt x="216" y="24"/>
                    </a:lnTo>
                    <a:lnTo>
                      <a:pt x="220" y="24"/>
                    </a:lnTo>
                    <a:lnTo>
                      <a:pt x="223" y="25"/>
                    </a:lnTo>
                    <a:lnTo>
                      <a:pt x="225" y="26"/>
                    </a:lnTo>
                    <a:lnTo>
                      <a:pt x="231" y="28"/>
                    </a:lnTo>
                    <a:lnTo>
                      <a:pt x="233" y="28"/>
                    </a:lnTo>
                    <a:lnTo>
                      <a:pt x="235" y="29"/>
                    </a:lnTo>
                    <a:lnTo>
                      <a:pt x="237" y="32"/>
                    </a:lnTo>
                    <a:lnTo>
                      <a:pt x="237" y="33"/>
                    </a:lnTo>
                    <a:lnTo>
                      <a:pt x="237" y="36"/>
                    </a:lnTo>
                    <a:lnTo>
                      <a:pt x="237" y="37"/>
                    </a:lnTo>
                    <a:lnTo>
                      <a:pt x="237" y="41"/>
                    </a:lnTo>
                    <a:lnTo>
                      <a:pt x="237" y="44"/>
                    </a:lnTo>
                    <a:lnTo>
                      <a:pt x="237" y="48"/>
                    </a:lnTo>
                    <a:lnTo>
                      <a:pt x="237" y="51"/>
                    </a:lnTo>
                    <a:lnTo>
                      <a:pt x="237" y="55"/>
                    </a:lnTo>
                    <a:lnTo>
                      <a:pt x="237" y="59"/>
                    </a:lnTo>
                    <a:lnTo>
                      <a:pt x="237" y="64"/>
                    </a:lnTo>
                    <a:lnTo>
                      <a:pt x="237" y="68"/>
                    </a:lnTo>
                    <a:lnTo>
                      <a:pt x="237" y="73"/>
                    </a:lnTo>
                    <a:lnTo>
                      <a:pt x="237" y="79"/>
                    </a:lnTo>
                    <a:lnTo>
                      <a:pt x="239" y="84"/>
                    </a:lnTo>
                    <a:lnTo>
                      <a:pt x="239" y="89"/>
                    </a:lnTo>
                    <a:lnTo>
                      <a:pt x="239" y="95"/>
                    </a:lnTo>
                    <a:lnTo>
                      <a:pt x="239" y="100"/>
                    </a:lnTo>
                    <a:lnTo>
                      <a:pt x="239" y="106"/>
                    </a:lnTo>
                    <a:lnTo>
                      <a:pt x="239" y="112"/>
                    </a:lnTo>
                    <a:lnTo>
                      <a:pt x="239" y="119"/>
                    </a:lnTo>
                    <a:lnTo>
                      <a:pt x="239" y="126"/>
                    </a:lnTo>
                    <a:lnTo>
                      <a:pt x="239" y="132"/>
                    </a:lnTo>
                    <a:lnTo>
                      <a:pt x="239" y="139"/>
                    </a:lnTo>
                    <a:lnTo>
                      <a:pt x="239" y="146"/>
                    </a:lnTo>
                    <a:lnTo>
                      <a:pt x="239" y="151"/>
                    </a:lnTo>
                    <a:lnTo>
                      <a:pt x="239" y="159"/>
                    </a:lnTo>
                    <a:lnTo>
                      <a:pt x="239" y="166"/>
                    </a:lnTo>
                    <a:lnTo>
                      <a:pt x="239" y="173"/>
                    </a:lnTo>
                    <a:lnTo>
                      <a:pt x="239" y="181"/>
                    </a:lnTo>
                    <a:lnTo>
                      <a:pt x="239" y="187"/>
                    </a:lnTo>
                    <a:lnTo>
                      <a:pt x="237" y="194"/>
                    </a:lnTo>
                    <a:lnTo>
                      <a:pt x="237" y="201"/>
                    </a:lnTo>
                    <a:lnTo>
                      <a:pt x="237" y="207"/>
                    </a:lnTo>
                    <a:lnTo>
                      <a:pt x="237" y="214"/>
                    </a:lnTo>
                    <a:lnTo>
                      <a:pt x="237" y="221"/>
                    </a:lnTo>
                    <a:lnTo>
                      <a:pt x="237" y="227"/>
                    </a:lnTo>
                    <a:lnTo>
                      <a:pt x="237" y="234"/>
                    </a:lnTo>
                    <a:lnTo>
                      <a:pt x="237" y="241"/>
                    </a:lnTo>
                    <a:lnTo>
                      <a:pt x="237" y="248"/>
                    </a:lnTo>
                    <a:lnTo>
                      <a:pt x="237" y="253"/>
                    </a:lnTo>
                    <a:lnTo>
                      <a:pt x="237" y="258"/>
                    </a:lnTo>
                    <a:lnTo>
                      <a:pt x="237" y="265"/>
                    </a:lnTo>
                    <a:lnTo>
                      <a:pt x="237" y="270"/>
                    </a:lnTo>
                    <a:lnTo>
                      <a:pt x="237" y="277"/>
                    </a:lnTo>
                    <a:lnTo>
                      <a:pt x="237" y="282"/>
                    </a:lnTo>
                    <a:lnTo>
                      <a:pt x="237" y="288"/>
                    </a:lnTo>
                    <a:lnTo>
                      <a:pt x="237" y="293"/>
                    </a:lnTo>
                    <a:lnTo>
                      <a:pt x="237" y="297"/>
                    </a:lnTo>
                    <a:lnTo>
                      <a:pt x="237" y="301"/>
                    </a:lnTo>
                    <a:lnTo>
                      <a:pt x="237" y="307"/>
                    </a:lnTo>
                    <a:lnTo>
                      <a:pt x="237" y="311"/>
                    </a:lnTo>
                    <a:lnTo>
                      <a:pt x="237" y="313"/>
                    </a:lnTo>
                    <a:lnTo>
                      <a:pt x="237" y="317"/>
                    </a:lnTo>
                    <a:lnTo>
                      <a:pt x="237" y="320"/>
                    </a:lnTo>
                    <a:lnTo>
                      <a:pt x="237" y="325"/>
                    </a:lnTo>
                    <a:lnTo>
                      <a:pt x="237" y="331"/>
                    </a:lnTo>
                    <a:lnTo>
                      <a:pt x="237" y="332"/>
                    </a:lnTo>
                    <a:lnTo>
                      <a:pt x="237" y="333"/>
                    </a:lnTo>
                    <a:lnTo>
                      <a:pt x="216" y="341"/>
                    </a:lnTo>
                    <a:lnTo>
                      <a:pt x="223" y="43"/>
                    </a:lnTo>
                    <a:lnTo>
                      <a:pt x="21" y="18"/>
                    </a:lnTo>
                    <a:lnTo>
                      <a:pt x="21" y="20"/>
                    </a:lnTo>
                    <a:lnTo>
                      <a:pt x="21" y="24"/>
                    </a:lnTo>
                    <a:lnTo>
                      <a:pt x="21" y="26"/>
                    </a:lnTo>
                    <a:lnTo>
                      <a:pt x="21" y="31"/>
                    </a:lnTo>
                    <a:lnTo>
                      <a:pt x="21" y="35"/>
                    </a:lnTo>
                    <a:lnTo>
                      <a:pt x="21" y="40"/>
                    </a:lnTo>
                    <a:lnTo>
                      <a:pt x="21" y="44"/>
                    </a:lnTo>
                    <a:lnTo>
                      <a:pt x="21" y="49"/>
                    </a:lnTo>
                    <a:lnTo>
                      <a:pt x="21" y="55"/>
                    </a:lnTo>
                    <a:lnTo>
                      <a:pt x="21" y="61"/>
                    </a:lnTo>
                    <a:lnTo>
                      <a:pt x="21" y="64"/>
                    </a:lnTo>
                    <a:lnTo>
                      <a:pt x="21" y="68"/>
                    </a:lnTo>
                    <a:lnTo>
                      <a:pt x="21" y="71"/>
                    </a:lnTo>
                    <a:lnTo>
                      <a:pt x="21" y="75"/>
                    </a:lnTo>
                    <a:lnTo>
                      <a:pt x="21" y="79"/>
                    </a:lnTo>
                    <a:lnTo>
                      <a:pt x="21" y="81"/>
                    </a:lnTo>
                    <a:lnTo>
                      <a:pt x="21" y="85"/>
                    </a:lnTo>
                    <a:lnTo>
                      <a:pt x="23" y="89"/>
                    </a:lnTo>
                    <a:lnTo>
                      <a:pt x="23" y="92"/>
                    </a:lnTo>
                    <a:lnTo>
                      <a:pt x="23" y="95"/>
                    </a:lnTo>
                    <a:lnTo>
                      <a:pt x="23" y="99"/>
                    </a:lnTo>
                    <a:lnTo>
                      <a:pt x="23" y="103"/>
                    </a:lnTo>
                    <a:lnTo>
                      <a:pt x="23" y="106"/>
                    </a:lnTo>
                    <a:lnTo>
                      <a:pt x="23" y="110"/>
                    </a:lnTo>
                    <a:lnTo>
                      <a:pt x="23" y="112"/>
                    </a:lnTo>
                    <a:lnTo>
                      <a:pt x="23" y="116"/>
                    </a:lnTo>
                    <a:lnTo>
                      <a:pt x="23" y="119"/>
                    </a:lnTo>
                    <a:lnTo>
                      <a:pt x="23" y="123"/>
                    </a:lnTo>
                    <a:lnTo>
                      <a:pt x="23" y="126"/>
                    </a:lnTo>
                    <a:lnTo>
                      <a:pt x="23" y="130"/>
                    </a:lnTo>
                    <a:lnTo>
                      <a:pt x="23" y="132"/>
                    </a:lnTo>
                    <a:lnTo>
                      <a:pt x="23" y="136"/>
                    </a:lnTo>
                    <a:lnTo>
                      <a:pt x="23" y="140"/>
                    </a:lnTo>
                    <a:lnTo>
                      <a:pt x="23" y="143"/>
                    </a:lnTo>
                    <a:lnTo>
                      <a:pt x="21" y="150"/>
                    </a:lnTo>
                    <a:lnTo>
                      <a:pt x="21" y="155"/>
                    </a:lnTo>
                    <a:lnTo>
                      <a:pt x="21" y="160"/>
                    </a:lnTo>
                    <a:lnTo>
                      <a:pt x="21" y="166"/>
                    </a:lnTo>
                    <a:lnTo>
                      <a:pt x="21" y="170"/>
                    </a:lnTo>
                    <a:lnTo>
                      <a:pt x="21" y="175"/>
                    </a:lnTo>
                    <a:lnTo>
                      <a:pt x="21" y="178"/>
                    </a:lnTo>
                    <a:lnTo>
                      <a:pt x="21" y="182"/>
                    </a:lnTo>
                    <a:lnTo>
                      <a:pt x="21" y="186"/>
                    </a:lnTo>
                    <a:lnTo>
                      <a:pt x="21" y="190"/>
                    </a:lnTo>
                    <a:lnTo>
                      <a:pt x="21" y="193"/>
                    </a:lnTo>
                    <a:lnTo>
                      <a:pt x="21" y="198"/>
                    </a:lnTo>
                    <a:lnTo>
                      <a:pt x="21" y="203"/>
                    </a:lnTo>
                    <a:lnTo>
                      <a:pt x="21" y="209"/>
                    </a:lnTo>
                    <a:lnTo>
                      <a:pt x="21" y="214"/>
                    </a:lnTo>
                    <a:lnTo>
                      <a:pt x="21" y="221"/>
                    </a:lnTo>
                    <a:lnTo>
                      <a:pt x="20" y="227"/>
                    </a:lnTo>
                    <a:lnTo>
                      <a:pt x="20" y="233"/>
                    </a:lnTo>
                    <a:lnTo>
                      <a:pt x="20" y="237"/>
                    </a:lnTo>
                    <a:lnTo>
                      <a:pt x="20" y="240"/>
                    </a:lnTo>
                    <a:lnTo>
                      <a:pt x="20" y="244"/>
                    </a:lnTo>
                    <a:lnTo>
                      <a:pt x="20" y="248"/>
                    </a:lnTo>
                    <a:lnTo>
                      <a:pt x="20" y="250"/>
                    </a:lnTo>
                    <a:lnTo>
                      <a:pt x="20" y="253"/>
                    </a:lnTo>
                    <a:lnTo>
                      <a:pt x="20" y="257"/>
                    </a:lnTo>
                    <a:lnTo>
                      <a:pt x="20" y="261"/>
                    </a:lnTo>
                    <a:lnTo>
                      <a:pt x="20" y="264"/>
                    </a:lnTo>
                    <a:lnTo>
                      <a:pt x="20" y="268"/>
                    </a:lnTo>
                    <a:lnTo>
                      <a:pt x="20" y="270"/>
                    </a:lnTo>
                    <a:lnTo>
                      <a:pt x="20" y="274"/>
                    </a:lnTo>
                    <a:lnTo>
                      <a:pt x="20" y="280"/>
                    </a:lnTo>
                    <a:lnTo>
                      <a:pt x="20" y="286"/>
                    </a:lnTo>
                    <a:lnTo>
                      <a:pt x="20" y="293"/>
                    </a:lnTo>
                    <a:lnTo>
                      <a:pt x="20" y="300"/>
                    </a:lnTo>
                    <a:lnTo>
                      <a:pt x="20" y="305"/>
                    </a:lnTo>
                    <a:lnTo>
                      <a:pt x="20" y="311"/>
                    </a:lnTo>
                    <a:lnTo>
                      <a:pt x="20" y="316"/>
                    </a:lnTo>
                    <a:lnTo>
                      <a:pt x="20" y="321"/>
                    </a:lnTo>
                    <a:lnTo>
                      <a:pt x="20" y="325"/>
                    </a:lnTo>
                    <a:lnTo>
                      <a:pt x="20" y="329"/>
                    </a:lnTo>
                    <a:lnTo>
                      <a:pt x="20" y="332"/>
                    </a:lnTo>
                    <a:lnTo>
                      <a:pt x="20" y="336"/>
                    </a:lnTo>
                    <a:lnTo>
                      <a:pt x="20" y="340"/>
                    </a:lnTo>
                    <a:lnTo>
                      <a:pt x="20" y="341"/>
                    </a:lnTo>
                    <a:lnTo>
                      <a:pt x="0" y="33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10" name="Freeform 108">
                <a:extLst>
                  <a:ext uri="{FF2B5EF4-FFF2-40B4-BE49-F238E27FC236}">
                    <a16:creationId xmlns:a16="http://schemas.microsoft.com/office/drawing/2014/main" id="{F9ACF352-18B1-4DF1-96D6-DE28220A1246}"/>
                  </a:ext>
                </a:extLst>
              </p:cNvPr>
              <p:cNvSpPr>
                <a:spLocks/>
              </p:cNvSpPr>
              <p:nvPr/>
            </p:nvSpPr>
            <p:spPr bwMode="auto">
              <a:xfrm>
                <a:off x="2819" y="1494"/>
                <a:ext cx="47" cy="23"/>
              </a:xfrm>
              <a:custGeom>
                <a:avLst/>
                <a:gdLst>
                  <a:gd name="T0" fmla="*/ 0 w 48"/>
                  <a:gd name="T1" fmla="*/ 1 h 19"/>
                  <a:gd name="T2" fmla="*/ 1 w 48"/>
                  <a:gd name="T3" fmla="*/ 1 h 19"/>
                  <a:gd name="T4" fmla="*/ 20 w 48"/>
                  <a:gd name="T5" fmla="*/ 1 h 19"/>
                  <a:gd name="T6" fmla="*/ 33 w 48"/>
                  <a:gd name="T7" fmla="*/ 0 h 19"/>
                  <a:gd name="T8" fmla="*/ 43 w 48"/>
                  <a:gd name="T9" fmla="*/ 0 h 19"/>
                  <a:gd name="T10" fmla="*/ 54 w 48"/>
                  <a:gd name="T11" fmla="*/ 0 h 19"/>
                  <a:gd name="T12" fmla="*/ 69 w 48"/>
                  <a:gd name="T13" fmla="*/ 0 h 19"/>
                  <a:gd name="T14" fmla="*/ 80 w 48"/>
                  <a:gd name="T15" fmla="*/ 0 h 19"/>
                  <a:gd name="T16" fmla="*/ 92 w 48"/>
                  <a:gd name="T17" fmla="*/ 0 h 19"/>
                  <a:gd name="T18" fmla="*/ 104 w 48"/>
                  <a:gd name="T19" fmla="*/ 0 h 19"/>
                  <a:gd name="T20" fmla="*/ 115 w 48"/>
                  <a:gd name="T21" fmla="*/ 1 h 19"/>
                  <a:gd name="T22" fmla="*/ 129 w 48"/>
                  <a:gd name="T23" fmla="*/ 2 h 19"/>
                  <a:gd name="T24" fmla="*/ 141 w 48"/>
                  <a:gd name="T25" fmla="*/ 22 h 19"/>
                  <a:gd name="T26" fmla="*/ 135 w 48"/>
                  <a:gd name="T27" fmla="*/ 34 h 19"/>
                  <a:gd name="T28" fmla="*/ 117 w 48"/>
                  <a:gd name="T29" fmla="*/ 45 h 19"/>
                  <a:gd name="T30" fmla="*/ 114 w 48"/>
                  <a:gd name="T31" fmla="*/ 45 h 19"/>
                  <a:gd name="T32" fmla="*/ 104 w 48"/>
                  <a:gd name="T33" fmla="*/ 49 h 19"/>
                  <a:gd name="T34" fmla="*/ 92 w 48"/>
                  <a:gd name="T35" fmla="*/ 57 h 19"/>
                  <a:gd name="T36" fmla="*/ 84 w 48"/>
                  <a:gd name="T37" fmla="*/ 60 h 19"/>
                  <a:gd name="T38" fmla="*/ 78 w 48"/>
                  <a:gd name="T39" fmla="*/ 60 h 19"/>
                  <a:gd name="T40" fmla="*/ 67 w 48"/>
                  <a:gd name="T41" fmla="*/ 66 h 19"/>
                  <a:gd name="T42" fmla="*/ 54 w 48"/>
                  <a:gd name="T43" fmla="*/ 66 h 19"/>
                  <a:gd name="T44" fmla="*/ 47 w 48"/>
                  <a:gd name="T45" fmla="*/ 66 h 19"/>
                  <a:gd name="T46" fmla="*/ 37 w 48"/>
                  <a:gd name="T47" fmla="*/ 66 h 19"/>
                  <a:gd name="T48" fmla="*/ 37 w 48"/>
                  <a:gd name="T49" fmla="*/ 69 h 19"/>
                  <a:gd name="T50" fmla="*/ 0 w 48"/>
                  <a:gd name="T51" fmla="*/ 1 h 19"/>
                  <a:gd name="T52" fmla="*/ 0 w 48"/>
                  <a:gd name="T53" fmla="*/ 1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9"/>
                  <a:gd name="T83" fmla="*/ 48 w 48"/>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9">
                    <a:moveTo>
                      <a:pt x="0" y="1"/>
                    </a:moveTo>
                    <a:lnTo>
                      <a:pt x="1" y="1"/>
                    </a:lnTo>
                    <a:lnTo>
                      <a:pt x="7" y="1"/>
                    </a:lnTo>
                    <a:lnTo>
                      <a:pt x="11" y="0"/>
                    </a:lnTo>
                    <a:lnTo>
                      <a:pt x="15" y="0"/>
                    </a:lnTo>
                    <a:lnTo>
                      <a:pt x="19" y="0"/>
                    </a:lnTo>
                    <a:lnTo>
                      <a:pt x="24" y="0"/>
                    </a:lnTo>
                    <a:lnTo>
                      <a:pt x="28" y="0"/>
                    </a:lnTo>
                    <a:lnTo>
                      <a:pt x="32" y="0"/>
                    </a:lnTo>
                    <a:lnTo>
                      <a:pt x="36" y="0"/>
                    </a:lnTo>
                    <a:lnTo>
                      <a:pt x="40" y="1"/>
                    </a:lnTo>
                    <a:lnTo>
                      <a:pt x="45" y="2"/>
                    </a:lnTo>
                    <a:lnTo>
                      <a:pt x="48" y="6"/>
                    </a:lnTo>
                    <a:lnTo>
                      <a:pt x="47" y="9"/>
                    </a:lnTo>
                    <a:lnTo>
                      <a:pt x="41" y="12"/>
                    </a:lnTo>
                    <a:lnTo>
                      <a:pt x="39" y="12"/>
                    </a:lnTo>
                    <a:lnTo>
                      <a:pt x="36" y="13"/>
                    </a:lnTo>
                    <a:lnTo>
                      <a:pt x="32" y="15"/>
                    </a:lnTo>
                    <a:lnTo>
                      <a:pt x="29" y="16"/>
                    </a:lnTo>
                    <a:lnTo>
                      <a:pt x="27" y="16"/>
                    </a:lnTo>
                    <a:lnTo>
                      <a:pt x="23" y="17"/>
                    </a:lnTo>
                    <a:lnTo>
                      <a:pt x="19" y="17"/>
                    </a:lnTo>
                    <a:lnTo>
                      <a:pt x="16" y="17"/>
                    </a:lnTo>
                    <a:lnTo>
                      <a:pt x="12" y="17"/>
                    </a:lnTo>
                    <a:lnTo>
                      <a:pt x="12" y="19"/>
                    </a:lnTo>
                    <a:lnTo>
                      <a:pt x="0" y="1"/>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11" name="Freeform 109">
                <a:extLst>
                  <a:ext uri="{FF2B5EF4-FFF2-40B4-BE49-F238E27FC236}">
                    <a16:creationId xmlns:a16="http://schemas.microsoft.com/office/drawing/2014/main" id="{A03AD4D5-0F1C-4520-8175-DED1DDC4D2C9}"/>
                  </a:ext>
                </a:extLst>
              </p:cNvPr>
              <p:cNvSpPr>
                <a:spLocks/>
              </p:cNvSpPr>
              <p:nvPr/>
            </p:nvSpPr>
            <p:spPr bwMode="auto">
              <a:xfrm>
                <a:off x="3597" y="1306"/>
                <a:ext cx="224" cy="355"/>
              </a:xfrm>
              <a:custGeom>
                <a:avLst/>
                <a:gdLst>
                  <a:gd name="T0" fmla="*/ 23 w 192"/>
                  <a:gd name="T1" fmla="*/ 1078 h 310"/>
                  <a:gd name="T2" fmla="*/ 63 w 192"/>
                  <a:gd name="T3" fmla="*/ 1078 h 310"/>
                  <a:gd name="T4" fmla="*/ 99 w 192"/>
                  <a:gd name="T5" fmla="*/ 1078 h 310"/>
                  <a:gd name="T6" fmla="*/ 142 w 192"/>
                  <a:gd name="T7" fmla="*/ 1078 h 310"/>
                  <a:gd name="T8" fmla="*/ 189 w 192"/>
                  <a:gd name="T9" fmla="*/ 1078 h 310"/>
                  <a:gd name="T10" fmla="*/ 232 w 192"/>
                  <a:gd name="T11" fmla="*/ 1078 h 310"/>
                  <a:gd name="T12" fmla="*/ 282 w 192"/>
                  <a:gd name="T13" fmla="*/ 1078 h 310"/>
                  <a:gd name="T14" fmla="*/ 330 w 192"/>
                  <a:gd name="T15" fmla="*/ 1078 h 310"/>
                  <a:gd name="T16" fmla="*/ 375 w 192"/>
                  <a:gd name="T17" fmla="*/ 1078 h 310"/>
                  <a:gd name="T18" fmla="*/ 419 w 192"/>
                  <a:gd name="T19" fmla="*/ 1078 h 310"/>
                  <a:gd name="T20" fmla="*/ 476 w 192"/>
                  <a:gd name="T21" fmla="*/ 1070 h 310"/>
                  <a:gd name="T22" fmla="*/ 523 w 192"/>
                  <a:gd name="T23" fmla="*/ 1063 h 310"/>
                  <a:gd name="T24" fmla="*/ 537 w 192"/>
                  <a:gd name="T25" fmla="*/ 1035 h 310"/>
                  <a:gd name="T26" fmla="*/ 546 w 192"/>
                  <a:gd name="T27" fmla="*/ 980 h 310"/>
                  <a:gd name="T28" fmla="*/ 548 w 192"/>
                  <a:gd name="T29" fmla="*/ 924 h 310"/>
                  <a:gd name="T30" fmla="*/ 550 w 192"/>
                  <a:gd name="T31" fmla="*/ 857 h 310"/>
                  <a:gd name="T32" fmla="*/ 550 w 192"/>
                  <a:gd name="T33" fmla="*/ 779 h 310"/>
                  <a:gd name="T34" fmla="*/ 550 w 192"/>
                  <a:gd name="T35" fmla="*/ 697 h 310"/>
                  <a:gd name="T36" fmla="*/ 551 w 192"/>
                  <a:gd name="T37" fmla="*/ 616 h 310"/>
                  <a:gd name="T38" fmla="*/ 551 w 192"/>
                  <a:gd name="T39" fmla="*/ 531 h 310"/>
                  <a:gd name="T40" fmla="*/ 551 w 192"/>
                  <a:gd name="T41" fmla="*/ 446 h 310"/>
                  <a:gd name="T42" fmla="*/ 551 w 192"/>
                  <a:gd name="T43" fmla="*/ 358 h 310"/>
                  <a:gd name="T44" fmla="*/ 551 w 192"/>
                  <a:gd name="T45" fmla="*/ 284 h 310"/>
                  <a:gd name="T46" fmla="*/ 550 w 192"/>
                  <a:gd name="T47" fmla="*/ 215 h 310"/>
                  <a:gd name="T48" fmla="*/ 548 w 192"/>
                  <a:gd name="T49" fmla="*/ 160 h 310"/>
                  <a:gd name="T50" fmla="*/ 546 w 192"/>
                  <a:gd name="T51" fmla="*/ 94 h 310"/>
                  <a:gd name="T52" fmla="*/ 508 w 192"/>
                  <a:gd name="T53" fmla="*/ 52 h 310"/>
                  <a:gd name="T54" fmla="*/ 465 w 192"/>
                  <a:gd name="T55" fmla="*/ 26 h 310"/>
                  <a:gd name="T56" fmla="*/ 411 w 192"/>
                  <a:gd name="T57" fmla="*/ 3 h 310"/>
                  <a:gd name="T58" fmla="*/ 345 w 192"/>
                  <a:gd name="T59" fmla="*/ 0 h 310"/>
                  <a:gd name="T60" fmla="*/ 273 w 192"/>
                  <a:gd name="T61" fmla="*/ 2 h 310"/>
                  <a:gd name="T62" fmla="*/ 214 w 192"/>
                  <a:gd name="T63" fmla="*/ 23 h 310"/>
                  <a:gd name="T64" fmla="*/ 152 w 192"/>
                  <a:gd name="T65" fmla="*/ 69 h 310"/>
                  <a:gd name="T66" fmla="*/ 104 w 192"/>
                  <a:gd name="T67" fmla="*/ 142 h 310"/>
                  <a:gd name="T68" fmla="*/ 80 w 192"/>
                  <a:gd name="T69" fmla="*/ 185 h 310"/>
                  <a:gd name="T70" fmla="*/ 67 w 192"/>
                  <a:gd name="T71" fmla="*/ 242 h 310"/>
                  <a:gd name="T72" fmla="*/ 53 w 192"/>
                  <a:gd name="T73" fmla="*/ 304 h 310"/>
                  <a:gd name="T74" fmla="*/ 43 w 192"/>
                  <a:gd name="T75" fmla="*/ 373 h 310"/>
                  <a:gd name="T76" fmla="*/ 33 w 192"/>
                  <a:gd name="T77" fmla="*/ 447 h 310"/>
                  <a:gd name="T78" fmla="*/ 23 w 192"/>
                  <a:gd name="T79" fmla="*/ 529 h 310"/>
                  <a:gd name="T80" fmla="*/ 18 w 192"/>
                  <a:gd name="T81" fmla="*/ 605 h 310"/>
                  <a:gd name="T82" fmla="*/ 14 w 192"/>
                  <a:gd name="T83" fmla="*/ 684 h 310"/>
                  <a:gd name="T84" fmla="*/ 3 w 192"/>
                  <a:gd name="T85" fmla="*/ 758 h 310"/>
                  <a:gd name="T86" fmla="*/ 2 w 192"/>
                  <a:gd name="T87" fmla="*/ 835 h 310"/>
                  <a:gd name="T88" fmla="*/ 0 w 192"/>
                  <a:gd name="T89" fmla="*/ 899 h 310"/>
                  <a:gd name="T90" fmla="*/ 0 w 192"/>
                  <a:gd name="T91" fmla="*/ 959 h 310"/>
                  <a:gd name="T92" fmla="*/ 0 w 192"/>
                  <a:gd name="T93" fmla="*/ 1007 h 310"/>
                  <a:gd name="T94" fmla="*/ 0 w 192"/>
                  <a:gd name="T95" fmla="*/ 1066 h 3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2"/>
                  <a:gd name="T145" fmla="*/ 0 h 310"/>
                  <a:gd name="T146" fmla="*/ 192 w 192"/>
                  <a:gd name="T147" fmla="*/ 310 h 3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2" h="310">
                    <a:moveTo>
                      <a:pt x="0" y="310"/>
                    </a:moveTo>
                    <a:lnTo>
                      <a:pt x="3" y="310"/>
                    </a:lnTo>
                    <a:lnTo>
                      <a:pt x="4" y="310"/>
                    </a:lnTo>
                    <a:lnTo>
                      <a:pt x="8" y="310"/>
                    </a:lnTo>
                    <a:lnTo>
                      <a:pt x="11" y="310"/>
                    </a:lnTo>
                    <a:lnTo>
                      <a:pt x="16" y="310"/>
                    </a:lnTo>
                    <a:lnTo>
                      <a:pt x="18" y="310"/>
                    </a:lnTo>
                    <a:lnTo>
                      <a:pt x="22" y="310"/>
                    </a:lnTo>
                    <a:lnTo>
                      <a:pt x="24" y="310"/>
                    </a:lnTo>
                    <a:lnTo>
                      <a:pt x="28" y="310"/>
                    </a:lnTo>
                    <a:lnTo>
                      <a:pt x="31" y="310"/>
                    </a:lnTo>
                    <a:lnTo>
                      <a:pt x="34" y="310"/>
                    </a:lnTo>
                    <a:lnTo>
                      <a:pt x="38" y="310"/>
                    </a:lnTo>
                    <a:lnTo>
                      <a:pt x="42" y="310"/>
                    </a:lnTo>
                    <a:lnTo>
                      <a:pt x="45" y="310"/>
                    </a:lnTo>
                    <a:lnTo>
                      <a:pt x="49" y="310"/>
                    </a:lnTo>
                    <a:lnTo>
                      <a:pt x="53" y="310"/>
                    </a:lnTo>
                    <a:lnTo>
                      <a:pt x="57" y="310"/>
                    </a:lnTo>
                    <a:lnTo>
                      <a:pt x="61" y="310"/>
                    </a:lnTo>
                    <a:lnTo>
                      <a:pt x="65" y="310"/>
                    </a:lnTo>
                    <a:lnTo>
                      <a:pt x="69" y="310"/>
                    </a:lnTo>
                    <a:lnTo>
                      <a:pt x="73" y="310"/>
                    </a:lnTo>
                    <a:lnTo>
                      <a:pt x="77" y="310"/>
                    </a:lnTo>
                    <a:lnTo>
                      <a:pt x="81" y="310"/>
                    </a:lnTo>
                    <a:lnTo>
                      <a:pt x="85" y="310"/>
                    </a:lnTo>
                    <a:lnTo>
                      <a:pt x="90" y="310"/>
                    </a:lnTo>
                    <a:lnTo>
                      <a:pt x="94" y="310"/>
                    </a:lnTo>
                    <a:lnTo>
                      <a:pt x="98" y="310"/>
                    </a:lnTo>
                    <a:lnTo>
                      <a:pt x="102" y="310"/>
                    </a:lnTo>
                    <a:lnTo>
                      <a:pt x="106" y="310"/>
                    </a:lnTo>
                    <a:lnTo>
                      <a:pt x="110" y="310"/>
                    </a:lnTo>
                    <a:lnTo>
                      <a:pt x="114" y="310"/>
                    </a:lnTo>
                    <a:lnTo>
                      <a:pt x="118" y="310"/>
                    </a:lnTo>
                    <a:lnTo>
                      <a:pt x="124" y="310"/>
                    </a:lnTo>
                    <a:lnTo>
                      <a:pt x="126" y="310"/>
                    </a:lnTo>
                    <a:lnTo>
                      <a:pt x="130" y="310"/>
                    </a:lnTo>
                    <a:lnTo>
                      <a:pt x="134" y="310"/>
                    </a:lnTo>
                    <a:lnTo>
                      <a:pt x="138" y="310"/>
                    </a:lnTo>
                    <a:lnTo>
                      <a:pt x="142" y="310"/>
                    </a:lnTo>
                    <a:lnTo>
                      <a:pt x="145" y="310"/>
                    </a:lnTo>
                    <a:lnTo>
                      <a:pt x="149" y="310"/>
                    </a:lnTo>
                    <a:lnTo>
                      <a:pt x="153" y="310"/>
                    </a:lnTo>
                    <a:lnTo>
                      <a:pt x="160" y="308"/>
                    </a:lnTo>
                    <a:lnTo>
                      <a:pt x="165" y="308"/>
                    </a:lnTo>
                    <a:lnTo>
                      <a:pt x="171" y="307"/>
                    </a:lnTo>
                    <a:lnTo>
                      <a:pt x="176" y="307"/>
                    </a:lnTo>
                    <a:lnTo>
                      <a:pt x="179" y="306"/>
                    </a:lnTo>
                    <a:lnTo>
                      <a:pt x="181" y="306"/>
                    </a:lnTo>
                    <a:lnTo>
                      <a:pt x="184" y="304"/>
                    </a:lnTo>
                    <a:lnTo>
                      <a:pt x="187" y="304"/>
                    </a:lnTo>
                    <a:lnTo>
                      <a:pt x="187" y="302"/>
                    </a:lnTo>
                    <a:lnTo>
                      <a:pt x="187" y="299"/>
                    </a:lnTo>
                    <a:lnTo>
                      <a:pt x="187" y="294"/>
                    </a:lnTo>
                    <a:lnTo>
                      <a:pt x="188" y="288"/>
                    </a:lnTo>
                    <a:lnTo>
                      <a:pt x="188" y="286"/>
                    </a:lnTo>
                    <a:lnTo>
                      <a:pt x="188" y="282"/>
                    </a:lnTo>
                    <a:lnTo>
                      <a:pt x="188" y="279"/>
                    </a:lnTo>
                    <a:lnTo>
                      <a:pt x="189" y="275"/>
                    </a:lnTo>
                    <a:lnTo>
                      <a:pt x="189" y="270"/>
                    </a:lnTo>
                    <a:lnTo>
                      <a:pt x="189" y="266"/>
                    </a:lnTo>
                    <a:lnTo>
                      <a:pt x="189" y="262"/>
                    </a:lnTo>
                    <a:lnTo>
                      <a:pt x="191" y="258"/>
                    </a:lnTo>
                    <a:lnTo>
                      <a:pt x="191" y="252"/>
                    </a:lnTo>
                    <a:lnTo>
                      <a:pt x="191" y="247"/>
                    </a:lnTo>
                    <a:lnTo>
                      <a:pt x="191" y="241"/>
                    </a:lnTo>
                    <a:lnTo>
                      <a:pt x="191" y="237"/>
                    </a:lnTo>
                    <a:lnTo>
                      <a:pt x="191" y="231"/>
                    </a:lnTo>
                    <a:lnTo>
                      <a:pt x="191" y="225"/>
                    </a:lnTo>
                    <a:lnTo>
                      <a:pt x="191" y="220"/>
                    </a:lnTo>
                    <a:lnTo>
                      <a:pt x="191" y="215"/>
                    </a:lnTo>
                    <a:lnTo>
                      <a:pt x="191" y="208"/>
                    </a:lnTo>
                    <a:lnTo>
                      <a:pt x="191" y="201"/>
                    </a:lnTo>
                    <a:lnTo>
                      <a:pt x="191" y="196"/>
                    </a:lnTo>
                    <a:lnTo>
                      <a:pt x="192" y="191"/>
                    </a:lnTo>
                    <a:lnTo>
                      <a:pt x="192" y="184"/>
                    </a:lnTo>
                    <a:lnTo>
                      <a:pt x="192" y="177"/>
                    </a:lnTo>
                    <a:lnTo>
                      <a:pt x="192" y="172"/>
                    </a:lnTo>
                    <a:lnTo>
                      <a:pt x="192" y="165"/>
                    </a:lnTo>
                    <a:lnTo>
                      <a:pt x="192" y="158"/>
                    </a:lnTo>
                    <a:lnTo>
                      <a:pt x="192" y="153"/>
                    </a:lnTo>
                    <a:lnTo>
                      <a:pt x="192" y="146"/>
                    </a:lnTo>
                    <a:lnTo>
                      <a:pt x="192" y="140"/>
                    </a:lnTo>
                    <a:lnTo>
                      <a:pt x="192" y="134"/>
                    </a:lnTo>
                    <a:lnTo>
                      <a:pt x="192" y="128"/>
                    </a:lnTo>
                    <a:lnTo>
                      <a:pt x="192" y="121"/>
                    </a:lnTo>
                    <a:lnTo>
                      <a:pt x="192" y="116"/>
                    </a:lnTo>
                    <a:lnTo>
                      <a:pt x="192" y="109"/>
                    </a:lnTo>
                    <a:lnTo>
                      <a:pt x="192" y="103"/>
                    </a:lnTo>
                    <a:lnTo>
                      <a:pt x="192" y="98"/>
                    </a:lnTo>
                    <a:lnTo>
                      <a:pt x="192" y="93"/>
                    </a:lnTo>
                    <a:lnTo>
                      <a:pt x="192" y="87"/>
                    </a:lnTo>
                    <a:lnTo>
                      <a:pt x="192" y="82"/>
                    </a:lnTo>
                    <a:lnTo>
                      <a:pt x="192" y="77"/>
                    </a:lnTo>
                    <a:lnTo>
                      <a:pt x="192" y="73"/>
                    </a:lnTo>
                    <a:lnTo>
                      <a:pt x="191" y="67"/>
                    </a:lnTo>
                    <a:lnTo>
                      <a:pt x="191" y="62"/>
                    </a:lnTo>
                    <a:lnTo>
                      <a:pt x="191" y="58"/>
                    </a:lnTo>
                    <a:lnTo>
                      <a:pt x="191" y="53"/>
                    </a:lnTo>
                    <a:lnTo>
                      <a:pt x="191" y="49"/>
                    </a:lnTo>
                    <a:lnTo>
                      <a:pt x="189" y="45"/>
                    </a:lnTo>
                    <a:lnTo>
                      <a:pt x="189" y="42"/>
                    </a:lnTo>
                    <a:lnTo>
                      <a:pt x="189" y="38"/>
                    </a:lnTo>
                    <a:lnTo>
                      <a:pt x="188" y="32"/>
                    </a:lnTo>
                    <a:lnTo>
                      <a:pt x="188" y="27"/>
                    </a:lnTo>
                    <a:lnTo>
                      <a:pt x="187" y="24"/>
                    </a:lnTo>
                    <a:lnTo>
                      <a:pt x="187" y="22"/>
                    </a:lnTo>
                    <a:lnTo>
                      <a:pt x="181" y="18"/>
                    </a:lnTo>
                    <a:lnTo>
                      <a:pt x="176" y="15"/>
                    </a:lnTo>
                    <a:lnTo>
                      <a:pt x="173" y="12"/>
                    </a:lnTo>
                    <a:lnTo>
                      <a:pt x="169" y="11"/>
                    </a:lnTo>
                    <a:lnTo>
                      <a:pt x="165" y="10"/>
                    </a:lnTo>
                    <a:lnTo>
                      <a:pt x="161" y="8"/>
                    </a:lnTo>
                    <a:lnTo>
                      <a:pt x="157" y="7"/>
                    </a:lnTo>
                    <a:lnTo>
                      <a:pt x="152" y="4"/>
                    </a:lnTo>
                    <a:lnTo>
                      <a:pt x="146" y="3"/>
                    </a:lnTo>
                    <a:lnTo>
                      <a:pt x="142" y="3"/>
                    </a:lnTo>
                    <a:lnTo>
                      <a:pt x="136" y="2"/>
                    </a:lnTo>
                    <a:lnTo>
                      <a:pt x="130" y="2"/>
                    </a:lnTo>
                    <a:lnTo>
                      <a:pt x="125" y="0"/>
                    </a:lnTo>
                    <a:lnTo>
                      <a:pt x="120" y="0"/>
                    </a:lnTo>
                    <a:lnTo>
                      <a:pt x="114" y="0"/>
                    </a:lnTo>
                    <a:lnTo>
                      <a:pt x="108" y="0"/>
                    </a:lnTo>
                    <a:lnTo>
                      <a:pt x="102" y="0"/>
                    </a:lnTo>
                    <a:lnTo>
                      <a:pt x="95" y="2"/>
                    </a:lnTo>
                    <a:lnTo>
                      <a:pt x="90" y="2"/>
                    </a:lnTo>
                    <a:lnTo>
                      <a:pt x="83" y="3"/>
                    </a:lnTo>
                    <a:lnTo>
                      <a:pt x="78" y="6"/>
                    </a:lnTo>
                    <a:lnTo>
                      <a:pt x="74" y="7"/>
                    </a:lnTo>
                    <a:lnTo>
                      <a:pt x="67" y="10"/>
                    </a:lnTo>
                    <a:lnTo>
                      <a:pt x="62" y="12"/>
                    </a:lnTo>
                    <a:lnTo>
                      <a:pt x="57" y="16"/>
                    </a:lnTo>
                    <a:lnTo>
                      <a:pt x="53" y="20"/>
                    </a:lnTo>
                    <a:lnTo>
                      <a:pt x="47" y="23"/>
                    </a:lnTo>
                    <a:lnTo>
                      <a:pt x="43" y="28"/>
                    </a:lnTo>
                    <a:lnTo>
                      <a:pt x="39" y="34"/>
                    </a:lnTo>
                    <a:lnTo>
                      <a:pt x="36" y="41"/>
                    </a:lnTo>
                    <a:lnTo>
                      <a:pt x="34" y="42"/>
                    </a:lnTo>
                    <a:lnTo>
                      <a:pt x="32" y="46"/>
                    </a:lnTo>
                    <a:lnTo>
                      <a:pt x="31" y="49"/>
                    </a:lnTo>
                    <a:lnTo>
                      <a:pt x="28" y="53"/>
                    </a:lnTo>
                    <a:lnTo>
                      <a:pt x="27" y="57"/>
                    </a:lnTo>
                    <a:lnTo>
                      <a:pt x="26" y="61"/>
                    </a:lnTo>
                    <a:lnTo>
                      <a:pt x="24" y="65"/>
                    </a:lnTo>
                    <a:lnTo>
                      <a:pt x="23" y="69"/>
                    </a:lnTo>
                    <a:lnTo>
                      <a:pt x="22" y="73"/>
                    </a:lnTo>
                    <a:lnTo>
                      <a:pt x="20" y="78"/>
                    </a:lnTo>
                    <a:lnTo>
                      <a:pt x="19" y="82"/>
                    </a:lnTo>
                    <a:lnTo>
                      <a:pt x="18" y="87"/>
                    </a:lnTo>
                    <a:lnTo>
                      <a:pt x="18" y="91"/>
                    </a:lnTo>
                    <a:lnTo>
                      <a:pt x="16" y="97"/>
                    </a:lnTo>
                    <a:lnTo>
                      <a:pt x="15" y="102"/>
                    </a:lnTo>
                    <a:lnTo>
                      <a:pt x="15" y="107"/>
                    </a:lnTo>
                    <a:lnTo>
                      <a:pt x="12" y="113"/>
                    </a:lnTo>
                    <a:lnTo>
                      <a:pt x="12" y="118"/>
                    </a:lnTo>
                    <a:lnTo>
                      <a:pt x="11" y="124"/>
                    </a:lnTo>
                    <a:lnTo>
                      <a:pt x="11" y="129"/>
                    </a:lnTo>
                    <a:lnTo>
                      <a:pt x="10" y="134"/>
                    </a:lnTo>
                    <a:lnTo>
                      <a:pt x="10" y="140"/>
                    </a:lnTo>
                    <a:lnTo>
                      <a:pt x="8" y="145"/>
                    </a:lnTo>
                    <a:lnTo>
                      <a:pt x="8" y="152"/>
                    </a:lnTo>
                    <a:lnTo>
                      <a:pt x="7" y="157"/>
                    </a:lnTo>
                    <a:lnTo>
                      <a:pt x="7" y="162"/>
                    </a:lnTo>
                    <a:lnTo>
                      <a:pt x="6" y="169"/>
                    </a:lnTo>
                    <a:lnTo>
                      <a:pt x="6" y="174"/>
                    </a:lnTo>
                    <a:lnTo>
                      <a:pt x="6" y="180"/>
                    </a:lnTo>
                    <a:lnTo>
                      <a:pt x="4" y="187"/>
                    </a:lnTo>
                    <a:lnTo>
                      <a:pt x="4" y="192"/>
                    </a:lnTo>
                    <a:lnTo>
                      <a:pt x="4" y="197"/>
                    </a:lnTo>
                    <a:lnTo>
                      <a:pt x="3" y="203"/>
                    </a:lnTo>
                    <a:lnTo>
                      <a:pt x="3" y="208"/>
                    </a:lnTo>
                    <a:lnTo>
                      <a:pt x="3" y="213"/>
                    </a:lnTo>
                    <a:lnTo>
                      <a:pt x="3" y="219"/>
                    </a:lnTo>
                    <a:lnTo>
                      <a:pt x="2" y="224"/>
                    </a:lnTo>
                    <a:lnTo>
                      <a:pt x="2" y="229"/>
                    </a:lnTo>
                    <a:lnTo>
                      <a:pt x="2" y="235"/>
                    </a:lnTo>
                    <a:lnTo>
                      <a:pt x="2" y="240"/>
                    </a:lnTo>
                    <a:lnTo>
                      <a:pt x="0" y="244"/>
                    </a:lnTo>
                    <a:lnTo>
                      <a:pt x="0" y="250"/>
                    </a:lnTo>
                    <a:lnTo>
                      <a:pt x="0" y="254"/>
                    </a:lnTo>
                    <a:lnTo>
                      <a:pt x="0" y="259"/>
                    </a:lnTo>
                    <a:lnTo>
                      <a:pt x="0" y="263"/>
                    </a:lnTo>
                    <a:lnTo>
                      <a:pt x="0" y="267"/>
                    </a:lnTo>
                    <a:lnTo>
                      <a:pt x="0" y="271"/>
                    </a:lnTo>
                    <a:lnTo>
                      <a:pt x="0" y="276"/>
                    </a:lnTo>
                    <a:lnTo>
                      <a:pt x="0" y="279"/>
                    </a:lnTo>
                    <a:lnTo>
                      <a:pt x="0" y="283"/>
                    </a:lnTo>
                    <a:lnTo>
                      <a:pt x="0" y="286"/>
                    </a:lnTo>
                    <a:lnTo>
                      <a:pt x="0" y="290"/>
                    </a:lnTo>
                    <a:lnTo>
                      <a:pt x="0" y="295"/>
                    </a:lnTo>
                    <a:lnTo>
                      <a:pt x="0" y="300"/>
                    </a:lnTo>
                    <a:lnTo>
                      <a:pt x="0" y="304"/>
                    </a:lnTo>
                    <a:lnTo>
                      <a:pt x="0" y="307"/>
                    </a:lnTo>
                    <a:lnTo>
                      <a:pt x="0" y="308"/>
                    </a:lnTo>
                    <a:lnTo>
                      <a:pt x="0" y="310"/>
                    </a:lnTo>
                    <a:close/>
                  </a:path>
                </a:pathLst>
              </a:custGeom>
              <a:solidFill>
                <a:srgbClr val="C73D3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12" name="Freeform 110">
                <a:extLst>
                  <a:ext uri="{FF2B5EF4-FFF2-40B4-BE49-F238E27FC236}">
                    <a16:creationId xmlns:a16="http://schemas.microsoft.com/office/drawing/2014/main" id="{75941415-657A-41F4-B81C-6F772DE75B48}"/>
                  </a:ext>
                </a:extLst>
              </p:cNvPr>
              <p:cNvSpPr>
                <a:spLocks/>
              </p:cNvSpPr>
              <p:nvPr/>
            </p:nvSpPr>
            <p:spPr bwMode="auto">
              <a:xfrm>
                <a:off x="3621" y="1298"/>
                <a:ext cx="24" cy="378"/>
              </a:xfrm>
              <a:custGeom>
                <a:avLst/>
                <a:gdLst>
                  <a:gd name="T0" fmla="*/ 0 w 21"/>
                  <a:gd name="T1" fmla="*/ 15 h 327"/>
                  <a:gd name="T2" fmla="*/ 0 w 21"/>
                  <a:gd name="T3" fmla="*/ 49 h 327"/>
                  <a:gd name="T4" fmla="*/ 0 w 21"/>
                  <a:gd name="T5" fmla="*/ 91 h 327"/>
                  <a:gd name="T6" fmla="*/ 0 w 21"/>
                  <a:gd name="T7" fmla="*/ 143 h 327"/>
                  <a:gd name="T8" fmla="*/ 1 w 21"/>
                  <a:gd name="T9" fmla="*/ 205 h 327"/>
                  <a:gd name="T10" fmla="*/ 1 w 21"/>
                  <a:gd name="T11" fmla="*/ 264 h 327"/>
                  <a:gd name="T12" fmla="*/ 1 w 21"/>
                  <a:gd name="T13" fmla="*/ 330 h 327"/>
                  <a:gd name="T14" fmla="*/ 3 w 21"/>
                  <a:gd name="T15" fmla="*/ 386 h 327"/>
                  <a:gd name="T16" fmla="*/ 3 w 21"/>
                  <a:gd name="T17" fmla="*/ 444 h 327"/>
                  <a:gd name="T18" fmla="*/ 3 w 21"/>
                  <a:gd name="T19" fmla="*/ 485 h 327"/>
                  <a:gd name="T20" fmla="*/ 1 w 21"/>
                  <a:gd name="T21" fmla="*/ 524 h 327"/>
                  <a:gd name="T22" fmla="*/ 0 w 21"/>
                  <a:gd name="T23" fmla="*/ 581 h 327"/>
                  <a:gd name="T24" fmla="*/ 0 w 21"/>
                  <a:gd name="T25" fmla="*/ 621 h 327"/>
                  <a:gd name="T26" fmla="*/ 0 w 21"/>
                  <a:gd name="T27" fmla="*/ 659 h 327"/>
                  <a:gd name="T28" fmla="*/ 0 w 21"/>
                  <a:gd name="T29" fmla="*/ 698 h 327"/>
                  <a:gd name="T30" fmla="*/ 0 w 21"/>
                  <a:gd name="T31" fmla="*/ 734 h 327"/>
                  <a:gd name="T32" fmla="*/ 0 w 21"/>
                  <a:gd name="T33" fmla="*/ 778 h 327"/>
                  <a:gd name="T34" fmla="*/ 0 w 21"/>
                  <a:gd name="T35" fmla="*/ 820 h 327"/>
                  <a:gd name="T36" fmla="*/ 0 w 21"/>
                  <a:gd name="T37" fmla="*/ 864 h 327"/>
                  <a:gd name="T38" fmla="*/ 0 w 21"/>
                  <a:gd name="T39" fmla="*/ 899 h 327"/>
                  <a:gd name="T40" fmla="*/ 0 w 21"/>
                  <a:gd name="T41" fmla="*/ 942 h 327"/>
                  <a:gd name="T42" fmla="*/ 0 w 21"/>
                  <a:gd name="T43" fmla="*/ 981 h 327"/>
                  <a:gd name="T44" fmla="*/ 0 w 21"/>
                  <a:gd name="T45" fmla="*/ 1015 h 327"/>
                  <a:gd name="T46" fmla="*/ 0 w 21"/>
                  <a:gd name="T47" fmla="*/ 1076 h 327"/>
                  <a:gd name="T48" fmla="*/ 0 w 21"/>
                  <a:gd name="T49" fmla="*/ 1119 h 327"/>
                  <a:gd name="T50" fmla="*/ 0 w 21"/>
                  <a:gd name="T51" fmla="*/ 1142 h 327"/>
                  <a:gd name="T52" fmla="*/ 45 w 21"/>
                  <a:gd name="T53" fmla="*/ 1145 h 327"/>
                  <a:gd name="T54" fmla="*/ 45 w 21"/>
                  <a:gd name="T55" fmla="*/ 1122 h 327"/>
                  <a:gd name="T56" fmla="*/ 45 w 21"/>
                  <a:gd name="T57" fmla="*/ 1076 h 327"/>
                  <a:gd name="T58" fmla="*/ 45 w 21"/>
                  <a:gd name="T59" fmla="*/ 1029 h 327"/>
                  <a:gd name="T60" fmla="*/ 45 w 21"/>
                  <a:gd name="T61" fmla="*/ 993 h 327"/>
                  <a:gd name="T62" fmla="*/ 45 w 21"/>
                  <a:gd name="T63" fmla="*/ 956 h 327"/>
                  <a:gd name="T64" fmla="*/ 45 w 21"/>
                  <a:gd name="T65" fmla="*/ 914 h 327"/>
                  <a:gd name="T66" fmla="*/ 45 w 21"/>
                  <a:gd name="T67" fmla="*/ 872 h 327"/>
                  <a:gd name="T68" fmla="*/ 45 w 21"/>
                  <a:gd name="T69" fmla="*/ 830 h 327"/>
                  <a:gd name="T70" fmla="*/ 45 w 21"/>
                  <a:gd name="T71" fmla="*/ 791 h 327"/>
                  <a:gd name="T72" fmla="*/ 45 w 21"/>
                  <a:gd name="T73" fmla="*/ 742 h 327"/>
                  <a:gd name="T74" fmla="*/ 45 w 21"/>
                  <a:gd name="T75" fmla="*/ 698 h 327"/>
                  <a:gd name="T76" fmla="*/ 45 w 21"/>
                  <a:gd name="T77" fmla="*/ 659 h 327"/>
                  <a:gd name="T78" fmla="*/ 45 w 21"/>
                  <a:gd name="T79" fmla="*/ 621 h 327"/>
                  <a:gd name="T80" fmla="*/ 45 w 21"/>
                  <a:gd name="T81" fmla="*/ 589 h 327"/>
                  <a:gd name="T82" fmla="*/ 45 w 21"/>
                  <a:gd name="T83" fmla="*/ 548 h 327"/>
                  <a:gd name="T84" fmla="*/ 45 w 21"/>
                  <a:gd name="T85" fmla="*/ 511 h 327"/>
                  <a:gd name="T86" fmla="*/ 47 w 21"/>
                  <a:gd name="T87" fmla="*/ 485 h 327"/>
                  <a:gd name="T88" fmla="*/ 47 w 21"/>
                  <a:gd name="T89" fmla="*/ 447 h 327"/>
                  <a:gd name="T90" fmla="*/ 47 w 21"/>
                  <a:gd name="T91" fmla="*/ 402 h 327"/>
                  <a:gd name="T92" fmla="*/ 45 w 21"/>
                  <a:gd name="T93" fmla="*/ 342 h 327"/>
                  <a:gd name="T94" fmla="*/ 45 w 21"/>
                  <a:gd name="T95" fmla="*/ 273 h 327"/>
                  <a:gd name="T96" fmla="*/ 43 w 21"/>
                  <a:gd name="T97" fmla="*/ 206 h 327"/>
                  <a:gd name="T98" fmla="*/ 43 w 21"/>
                  <a:gd name="T99" fmla="*/ 144 h 327"/>
                  <a:gd name="T100" fmla="*/ 43 w 21"/>
                  <a:gd name="T101" fmla="*/ 91 h 327"/>
                  <a:gd name="T102" fmla="*/ 43 w 21"/>
                  <a:gd name="T103" fmla="*/ 49 h 327"/>
                  <a:gd name="T104" fmla="*/ 43 w 21"/>
                  <a:gd name="T105" fmla="*/ 3 h 327"/>
                  <a:gd name="T106" fmla="*/ 0 w 21"/>
                  <a:gd name="T107" fmla="*/ 0 h 3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
                  <a:gd name="T163" fmla="*/ 0 h 327"/>
                  <a:gd name="T164" fmla="*/ 21 w 21"/>
                  <a:gd name="T165" fmla="*/ 327 h 3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 h="327">
                    <a:moveTo>
                      <a:pt x="0" y="0"/>
                    </a:moveTo>
                    <a:lnTo>
                      <a:pt x="0" y="0"/>
                    </a:lnTo>
                    <a:lnTo>
                      <a:pt x="0" y="4"/>
                    </a:lnTo>
                    <a:lnTo>
                      <a:pt x="0" y="6"/>
                    </a:lnTo>
                    <a:lnTo>
                      <a:pt x="0" y="10"/>
                    </a:lnTo>
                    <a:lnTo>
                      <a:pt x="0" y="14"/>
                    </a:lnTo>
                    <a:lnTo>
                      <a:pt x="0" y="18"/>
                    </a:lnTo>
                    <a:lnTo>
                      <a:pt x="0" y="21"/>
                    </a:lnTo>
                    <a:lnTo>
                      <a:pt x="0" y="26"/>
                    </a:lnTo>
                    <a:lnTo>
                      <a:pt x="0" y="30"/>
                    </a:lnTo>
                    <a:lnTo>
                      <a:pt x="0" y="35"/>
                    </a:lnTo>
                    <a:lnTo>
                      <a:pt x="0" y="41"/>
                    </a:lnTo>
                    <a:lnTo>
                      <a:pt x="0" y="46"/>
                    </a:lnTo>
                    <a:lnTo>
                      <a:pt x="0" y="51"/>
                    </a:lnTo>
                    <a:lnTo>
                      <a:pt x="1" y="58"/>
                    </a:lnTo>
                    <a:lnTo>
                      <a:pt x="1" y="63"/>
                    </a:lnTo>
                    <a:lnTo>
                      <a:pt x="1" y="70"/>
                    </a:lnTo>
                    <a:lnTo>
                      <a:pt x="1" y="75"/>
                    </a:lnTo>
                    <a:lnTo>
                      <a:pt x="1" y="82"/>
                    </a:lnTo>
                    <a:lnTo>
                      <a:pt x="1" y="88"/>
                    </a:lnTo>
                    <a:lnTo>
                      <a:pt x="1" y="94"/>
                    </a:lnTo>
                    <a:lnTo>
                      <a:pt x="1" y="100"/>
                    </a:lnTo>
                    <a:lnTo>
                      <a:pt x="3" y="106"/>
                    </a:lnTo>
                    <a:lnTo>
                      <a:pt x="3" y="110"/>
                    </a:lnTo>
                    <a:lnTo>
                      <a:pt x="3" y="116"/>
                    </a:lnTo>
                    <a:lnTo>
                      <a:pt x="3" y="121"/>
                    </a:lnTo>
                    <a:lnTo>
                      <a:pt x="3" y="126"/>
                    </a:lnTo>
                    <a:lnTo>
                      <a:pt x="3" y="130"/>
                    </a:lnTo>
                    <a:lnTo>
                      <a:pt x="3" y="134"/>
                    </a:lnTo>
                    <a:lnTo>
                      <a:pt x="3" y="138"/>
                    </a:lnTo>
                    <a:lnTo>
                      <a:pt x="3" y="142"/>
                    </a:lnTo>
                    <a:lnTo>
                      <a:pt x="1" y="145"/>
                    </a:lnTo>
                    <a:lnTo>
                      <a:pt x="1" y="149"/>
                    </a:lnTo>
                    <a:lnTo>
                      <a:pt x="1" y="155"/>
                    </a:lnTo>
                    <a:lnTo>
                      <a:pt x="1" y="160"/>
                    </a:lnTo>
                    <a:lnTo>
                      <a:pt x="0" y="165"/>
                    </a:lnTo>
                    <a:lnTo>
                      <a:pt x="0" y="171"/>
                    </a:lnTo>
                    <a:lnTo>
                      <a:pt x="0" y="173"/>
                    </a:lnTo>
                    <a:lnTo>
                      <a:pt x="0" y="177"/>
                    </a:lnTo>
                    <a:lnTo>
                      <a:pt x="0" y="181"/>
                    </a:lnTo>
                    <a:lnTo>
                      <a:pt x="0" y="184"/>
                    </a:lnTo>
                    <a:lnTo>
                      <a:pt x="0" y="188"/>
                    </a:lnTo>
                    <a:lnTo>
                      <a:pt x="0" y="192"/>
                    </a:lnTo>
                    <a:lnTo>
                      <a:pt x="0" y="195"/>
                    </a:lnTo>
                    <a:lnTo>
                      <a:pt x="0" y="199"/>
                    </a:lnTo>
                    <a:lnTo>
                      <a:pt x="0" y="203"/>
                    </a:lnTo>
                    <a:lnTo>
                      <a:pt x="0" y="207"/>
                    </a:lnTo>
                    <a:lnTo>
                      <a:pt x="0" y="209"/>
                    </a:lnTo>
                    <a:lnTo>
                      <a:pt x="0" y="213"/>
                    </a:lnTo>
                    <a:lnTo>
                      <a:pt x="0" y="217"/>
                    </a:lnTo>
                    <a:lnTo>
                      <a:pt x="0" y="222"/>
                    </a:lnTo>
                    <a:lnTo>
                      <a:pt x="0" y="226"/>
                    </a:lnTo>
                    <a:lnTo>
                      <a:pt x="0" y="230"/>
                    </a:lnTo>
                    <a:lnTo>
                      <a:pt x="0" y="234"/>
                    </a:lnTo>
                    <a:lnTo>
                      <a:pt x="0" y="238"/>
                    </a:lnTo>
                    <a:lnTo>
                      <a:pt x="0" y="242"/>
                    </a:lnTo>
                    <a:lnTo>
                      <a:pt x="0" y="246"/>
                    </a:lnTo>
                    <a:lnTo>
                      <a:pt x="0" y="250"/>
                    </a:lnTo>
                    <a:lnTo>
                      <a:pt x="0" y="254"/>
                    </a:lnTo>
                    <a:lnTo>
                      <a:pt x="0" y="256"/>
                    </a:lnTo>
                    <a:lnTo>
                      <a:pt x="0" y="260"/>
                    </a:lnTo>
                    <a:lnTo>
                      <a:pt x="0" y="264"/>
                    </a:lnTo>
                    <a:lnTo>
                      <a:pt x="0" y="268"/>
                    </a:lnTo>
                    <a:lnTo>
                      <a:pt x="0" y="271"/>
                    </a:lnTo>
                    <a:lnTo>
                      <a:pt x="0" y="275"/>
                    </a:lnTo>
                    <a:lnTo>
                      <a:pt x="0" y="279"/>
                    </a:lnTo>
                    <a:lnTo>
                      <a:pt x="0" y="282"/>
                    </a:lnTo>
                    <a:lnTo>
                      <a:pt x="0" y="286"/>
                    </a:lnTo>
                    <a:lnTo>
                      <a:pt x="0" y="289"/>
                    </a:lnTo>
                    <a:lnTo>
                      <a:pt x="0" y="295"/>
                    </a:lnTo>
                    <a:lnTo>
                      <a:pt x="0" y="301"/>
                    </a:lnTo>
                    <a:lnTo>
                      <a:pt x="0" y="306"/>
                    </a:lnTo>
                    <a:lnTo>
                      <a:pt x="0" y="310"/>
                    </a:lnTo>
                    <a:lnTo>
                      <a:pt x="0" y="314"/>
                    </a:lnTo>
                    <a:lnTo>
                      <a:pt x="0" y="318"/>
                    </a:lnTo>
                    <a:lnTo>
                      <a:pt x="0" y="321"/>
                    </a:lnTo>
                    <a:lnTo>
                      <a:pt x="0" y="323"/>
                    </a:lnTo>
                    <a:lnTo>
                      <a:pt x="0" y="325"/>
                    </a:lnTo>
                    <a:lnTo>
                      <a:pt x="1" y="325"/>
                    </a:lnTo>
                    <a:lnTo>
                      <a:pt x="21" y="327"/>
                    </a:lnTo>
                    <a:lnTo>
                      <a:pt x="20" y="326"/>
                    </a:lnTo>
                    <a:lnTo>
                      <a:pt x="20" y="325"/>
                    </a:lnTo>
                    <a:lnTo>
                      <a:pt x="20" y="322"/>
                    </a:lnTo>
                    <a:lnTo>
                      <a:pt x="20" y="319"/>
                    </a:lnTo>
                    <a:lnTo>
                      <a:pt x="20" y="315"/>
                    </a:lnTo>
                    <a:lnTo>
                      <a:pt x="20" y="311"/>
                    </a:lnTo>
                    <a:lnTo>
                      <a:pt x="20" y="306"/>
                    </a:lnTo>
                    <a:lnTo>
                      <a:pt x="20" y="301"/>
                    </a:lnTo>
                    <a:lnTo>
                      <a:pt x="20" y="297"/>
                    </a:lnTo>
                    <a:lnTo>
                      <a:pt x="20" y="293"/>
                    </a:lnTo>
                    <a:lnTo>
                      <a:pt x="20" y="290"/>
                    </a:lnTo>
                    <a:lnTo>
                      <a:pt x="20" y="286"/>
                    </a:lnTo>
                    <a:lnTo>
                      <a:pt x="20" y="283"/>
                    </a:lnTo>
                    <a:lnTo>
                      <a:pt x="20" y="279"/>
                    </a:lnTo>
                    <a:lnTo>
                      <a:pt x="20" y="275"/>
                    </a:lnTo>
                    <a:lnTo>
                      <a:pt x="20" y="272"/>
                    </a:lnTo>
                    <a:lnTo>
                      <a:pt x="20" y="268"/>
                    </a:lnTo>
                    <a:lnTo>
                      <a:pt x="20" y="264"/>
                    </a:lnTo>
                    <a:lnTo>
                      <a:pt x="20" y="260"/>
                    </a:lnTo>
                    <a:lnTo>
                      <a:pt x="20" y="256"/>
                    </a:lnTo>
                    <a:lnTo>
                      <a:pt x="20" y="252"/>
                    </a:lnTo>
                    <a:lnTo>
                      <a:pt x="20" y="248"/>
                    </a:lnTo>
                    <a:lnTo>
                      <a:pt x="20" y="244"/>
                    </a:lnTo>
                    <a:lnTo>
                      <a:pt x="20" y="240"/>
                    </a:lnTo>
                    <a:lnTo>
                      <a:pt x="20" y="236"/>
                    </a:lnTo>
                    <a:lnTo>
                      <a:pt x="20" y="232"/>
                    </a:lnTo>
                    <a:lnTo>
                      <a:pt x="20" y="228"/>
                    </a:lnTo>
                    <a:lnTo>
                      <a:pt x="20" y="224"/>
                    </a:lnTo>
                    <a:lnTo>
                      <a:pt x="20" y="219"/>
                    </a:lnTo>
                    <a:lnTo>
                      <a:pt x="20" y="215"/>
                    </a:lnTo>
                    <a:lnTo>
                      <a:pt x="20" y="211"/>
                    </a:lnTo>
                    <a:lnTo>
                      <a:pt x="20" y="208"/>
                    </a:lnTo>
                    <a:lnTo>
                      <a:pt x="20" y="204"/>
                    </a:lnTo>
                    <a:lnTo>
                      <a:pt x="20" y="199"/>
                    </a:lnTo>
                    <a:lnTo>
                      <a:pt x="20" y="195"/>
                    </a:lnTo>
                    <a:lnTo>
                      <a:pt x="20" y="192"/>
                    </a:lnTo>
                    <a:lnTo>
                      <a:pt x="20" y="188"/>
                    </a:lnTo>
                    <a:lnTo>
                      <a:pt x="20" y="184"/>
                    </a:lnTo>
                    <a:lnTo>
                      <a:pt x="20" y="181"/>
                    </a:lnTo>
                    <a:lnTo>
                      <a:pt x="20" y="177"/>
                    </a:lnTo>
                    <a:lnTo>
                      <a:pt x="20" y="175"/>
                    </a:lnTo>
                    <a:lnTo>
                      <a:pt x="20" y="171"/>
                    </a:lnTo>
                    <a:lnTo>
                      <a:pt x="20" y="168"/>
                    </a:lnTo>
                    <a:lnTo>
                      <a:pt x="20" y="165"/>
                    </a:lnTo>
                    <a:lnTo>
                      <a:pt x="20" y="160"/>
                    </a:lnTo>
                    <a:lnTo>
                      <a:pt x="20" y="156"/>
                    </a:lnTo>
                    <a:lnTo>
                      <a:pt x="20" y="150"/>
                    </a:lnTo>
                    <a:lnTo>
                      <a:pt x="20" y="148"/>
                    </a:lnTo>
                    <a:lnTo>
                      <a:pt x="20" y="145"/>
                    </a:lnTo>
                    <a:lnTo>
                      <a:pt x="21" y="144"/>
                    </a:lnTo>
                    <a:lnTo>
                      <a:pt x="21" y="141"/>
                    </a:lnTo>
                    <a:lnTo>
                      <a:pt x="21" y="138"/>
                    </a:lnTo>
                    <a:lnTo>
                      <a:pt x="21" y="136"/>
                    </a:lnTo>
                    <a:lnTo>
                      <a:pt x="21" y="132"/>
                    </a:lnTo>
                    <a:lnTo>
                      <a:pt x="21" y="128"/>
                    </a:lnTo>
                    <a:lnTo>
                      <a:pt x="21" y="124"/>
                    </a:lnTo>
                    <a:lnTo>
                      <a:pt x="21" y="118"/>
                    </a:lnTo>
                    <a:lnTo>
                      <a:pt x="21" y="114"/>
                    </a:lnTo>
                    <a:lnTo>
                      <a:pt x="20" y="108"/>
                    </a:lnTo>
                    <a:lnTo>
                      <a:pt x="20" y="102"/>
                    </a:lnTo>
                    <a:lnTo>
                      <a:pt x="20" y="97"/>
                    </a:lnTo>
                    <a:lnTo>
                      <a:pt x="20" y="90"/>
                    </a:lnTo>
                    <a:lnTo>
                      <a:pt x="20" y="85"/>
                    </a:lnTo>
                    <a:lnTo>
                      <a:pt x="20" y="78"/>
                    </a:lnTo>
                    <a:lnTo>
                      <a:pt x="20" y="73"/>
                    </a:lnTo>
                    <a:lnTo>
                      <a:pt x="20" y="66"/>
                    </a:lnTo>
                    <a:lnTo>
                      <a:pt x="19" y="59"/>
                    </a:lnTo>
                    <a:lnTo>
                      <a:pt x="19" y="54"/>
                    </a:lnTo>
                    <a:lnTo>
                      <a:pt x="19" y="47"/>
                    </a:lnTo>
                    <a:lnTo>
                      <a:pt x="19" y="42"/>
                    </a:lnTo>
                    <a:lnTo>
                      <a:pt x="19" y="37"/>
                    </a:lnTo>
                    <a:lnTo>
                      <a:pt x="19" y="31"/>
                    </a:lnTo>
                    <a:lnTo>
                      <a:pt x="19" y="26"/>
                    </a:lnTo>
                    <a:lnTo>
                      <a:pt x="19" y="22"/>
                    </a:lnTo>
                    <a:lnTo>
                      <a:pt x="19" y="18"/>
                    </a:lnTo>
                    <a:lnTo>
                      <a:pt x="19" y="14"/>
                    </a:lnTo>
                    <a:lnTo>
                      <a:pt x="19" y="10"/>
                    </a:lnTo>
                    <a:lnTo>
                      <a:pt x="19" y="8"/>
                    </a:lnTo>
                    <a:lnTo>
                      <a:pt x="19" y="3"/>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13" name="Freeform 111">
                <a:extLst>
                  <a:ext uri="{FF2B5EF4-FFF2-40B4-BE49-F238E27FC236}">
                    <a16:creationId xmlns:a16="http://schemas.microsoft.com/office/drawing/2014/main" id="{82E44AA6-F368-434A-A07E-6DEE5D5E258C}"/>
                  </a:ext>
                </a:extLst>
              </p:cNvPr>
              <p:cNvSpPr>
                <a:spLocks/>
              </p:cNvSpPr>
              <p:nvPr/>
            </p:nvSpPr>
            <p:spPr bwMode="auto">
              <a:xfrm>
                <a:off x="3691" y="1306"/>
                <a:ext cx="24" cy="325"/>
              </a:xfrm>
              <a:custGeom>
                <a:avLst/>
                <a:gdLst>
                  <a:gd name="T0" fmla="*/ 0 w 34"/>
                  <a:gd name="T1" fmla="*/ 21 h 278"/>
                  <a:gd name="T2" fmla="*/ 0 w 34"/>
                  <a:gd name="T3" fmla="*/ 61 h 278"/>
                  <a:gd name="T4" fmla="*/ 0 w 34"/>
                  <a:gd name="T5" fmla="*/ 123 h 278"/>
                  <a:gd name="T6" fmla="*/ 2 w 34"/>
                  <a:gd name="T7" fmla="*/ 159 h 278"/>
                  <a:gd name="T8" fmla="*/ 2 w 34"/>
                  <a:gd name="T9" fmla="*/ 196 h 278"/>
                  <a:gd name="T10" fmla="*/ 3 w 34"/>
                  <a:gd name="T11" fmla="*/ 230 h 278"/>
                  <a:gd name="T12" fmla="*/ 3 w 34"/>
                  <a:gd name="T13" fmla="*/ 280 h 278"/>
                  <a:gd name="T14" fmla="*/ 3 w 34"/>
                  <a:gd name="T15" fmla="*/ 312 h 278"/>
                  <a:gd name="T16" fmla="*/ 4 w 34"/>
                  <a:gd name="T17" fmla="*/ 351 h 278"/>
                  <a:gd name="T18" fmla="*/ 4 w 34"/>
                  <a:gd name="T19" fmla="*/ 391 h 278"/>
                  <a:gd name="T20" fmla="*/ 4 w 34"/>
                  <a:gd name="T21" fmla="*/ 427 h 278"/>
                  <a:gd name="T22" fmla="*/ 17 w 34"/>
                  <a:gd name="T23" fmla="*/ 465 h 278"/>
                  <a:gd name="T24" fmla="*/ 19 w 34"/>
                  <a:gd name="T25" fmla="*/ 518 h 278"/>
                  <a:gd name="T26" fmla="*/ 19 w 34"/>
                  <a:gd name="T27" fmla="*/ 571 h 278"/>
                  <a:gd name="T28" fmla="*/ 21 w 34"/>
                  <a:gd name="T29" fmla="*/ 604 h 278"/>
                  <a:gd name="T30" fmla="*/ 21 w 34"/>
                  <a:gd name="T31" fmla="*/ 652 h 278"/>
                  <a:gd name="T32" fmla="*/ 26 w 34"/>
                  <a:gd name="T33" fmla="*/ 693 h 278"/>
                  <a:gd name="T34" fmla="*/ 26 w 34"/>
                  <a:gd name="T35" fmla="*/ 734 h 278"/>
                  <a:gd name="T36" fmla="*/ 29 w 34"/>
                  <a:gd name="T37" fmla="*/ 780 h 278"/>
                  <a:gd name="T38" fmla="*/ 29 w 34"/>
                  <a:gd name="T39" fmla="*/ 826 h 278"/>
                  <a:gd name="T40" fmla="*/ 29 w 34"/>
                  <a:gd name="T41" fmla="*/ 870 h 278"/>
                  <a:gd name="T42" fmla="*/ 29 w 34"/>
                  <a:gd name="T43" fmla="*/ 909 h 278"/>
                  <a:gd name="T44" fmla="*/ 32 w 34"/>
                  <a:gd name="T45" fmla="*/ 955 h 278"/>
                  <a:gd name="T46" fmla="*/ 40 w 34"/>
                  <a:gd name="T47" fmla="*/ 973 h 278"/>
                  <a:gd name="T48" fmla="*/ 70 w 34"/>
                  <a:gd name="T49" fmla="*/ 988 h 278"/>
                  <a:gd name="T50" fmla="*/ 93 w 34"/>
                  <a:gd name="T51" fmla="*/ 967 h 278"/>
                  <a:gd name="T52" fmla="*/ 89 w 34"/>
                  <a:gd name="T53" fmla="*/ 938 h 278"/>
                  <a:gd name="T54" fmla="*/ 89 w 34"/>
                  <a:gd name="T55" fmla="*/ 894 h 278"/>
                  <a:gd name="T56" fmla="*/ 85 w 34"/>
                  <a:gd name="T57" fmla="*/ 851 h 278"/>
                  <a:gd name="T58" fmla="*/ 85 w 34"/>
                  <a:gd name="T59" fmla="*/ 810 h 278"/>
                  <a:gd name="T60" fmla="*/ 83 w 34"/>
                  <a:gd name="T61" fmla="*/ 751 h 278"/>
                  <a:gd name="T62" fmla="*/ 76 w 34"/>
                  <a:gd name="T63" fmla="*/ 693 h 278"/>
                  <a:gd name="T64" fmla="*/ 76 w 34"/>
                  <a:gd name="T65" fmla="*/ 630 h 278"/>
                  <a:gd name="T66" fmla="*/ 76 w 34"/>
                  <a:gd name="T67" fmla="*/ 566 h 278"/>
                  <a:gd name="T68" fmla="*/ 74 w 34"/>
                  <a:gd name="T69" fmla="*/ 496 h 278"/>
                  <a:gd name="T70" fmla="*/ 70 w 34"/>
                  <a:gd name="T71" fmla="*/ 437 h 278"/>
                  <a:gd name="T72" fmla="*/ 66 w 34"/>
                  <a:gd name="T73" fmla="*/ 371 h 278"/>
                  <a:gd name="T74" fmla="*/ 63 w 34"/>
                  <a:gd name="T75" fmla="*/ 306 h 278"/>
                  <a:gd name="T76" fmla="*/ 61 w 34"/>
                  <a:gd name="T77" fmla="*/ 244 h 278"/>
                  <a:gd name="T78" fmla="*/ 61 w 34"/>
                  <a:gd name="T79" fmla="*/ 188 h 278"/>
                  <a:gd name="T80" fmla="*/ 55 w 34"/>
                  <a:gd name="T81" fmla="*/ 142 h 278"/>
                  <a:gd name="T82" fmla="*/ 50 w 34"/>
                  <a:gd name="T83" fmla="*/ 98 h 278"/>
                  <a:gd name="T84" fmla="*/ 50 w 34"/>
                  <a:gd name="T85" fmla="*/ 61 h 278"/>
                  <a:gd name="T86" fmla="*/ 49 w 34"/>
                  <a:gd name="T87" fmla="*/ 21 h 278"/>
                  <a:gd name="T88" fmla="*/ 44 w 34"/>
                  <a:gd name="T89" fmla="*/ 1 h 278"/>
                  <a:gd name="T90" fmla="*/ 19 w 34"/>
                  <a:gd name="T91" fmla="*/ 0 h 278"/>
                  <a:gd name="T92" fmla="*/ 0 w 34"/>
                  <a:gd name="T93" fmla="*/ 0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
                  <a:gd name="T142" fmla="*/ 0 h 278"/>
                  <a:gd name="T143" fmla="*/ 34 w 34"/>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 h="278">
                    <a:moveTo>
                      <a:pt x="0" y="0"/>
                    </a:moveTo>
                    <a:lnTo>
                      <a:pt x="0" y="1"/>
                    </a:lnTo>
                    <a:lnTo>
                      <a:pt x="0" y="6"/>
                    </a:lnTo>
                    <a:lnTo>
                      <a:pt x="0" y="9"/>
                    </a:lnTo>
                    <a:lnTo>
                      <a:pt x="0" y="13"/>
                    </a:lnTo>
                    <a:lnTo>
                      <a:pt x="0" y="17"/>
                    </a:lnTo>
                    <a:lnTo>
                      <a:pt x="0" y="23"/>
                    </a:lnTo>
                    <a:lnTo>
                      <a:pt x="0" y="28"/>
                    </a:lnTo>
                    <a:lnTo>
                      <a:pt x="0" y="35"/>
                    </a:lnTo>
                    <a:lnTo>
                      <a:pt x="0" y="37"/>
                    </a:lnTo>
                    <a:lnTo>
                      <a:pt x="2" y="41"/>
                    </a:lnTo>
                    <a:lnTo>
                      <a:pt x="2" y="44"/>
                    </a:lnTo>
                    <a:lnTo>
                      <a:pt x="2" y="48"/>
                    </a:lnTo>
                    <a:lnTo>
                      <a:pt x="2" y="51"/>
                    </a:lnTo>
                    <a:lnTo>
                      <a:pt x="2" y="55"/>
                    </a:lnTo>
                    <a:lnTo>
                      <a:pt x="2" y="59"/>
                    </a:lnTo>
                    <a:lnTo>
                      <a:pt x="3" y="61"/>
                    </a:lnTo>
                    <a:lnTo>
                      <a:pt x="3" y="65"/>
                    </a:lnTo>
                    <a:lnTo>
                      <a:pt x="3" y="69"/>
                    </a:lnTo>
                    <a:lnTo>
                      <a:pt x="3" y="73"/>
                    </a:lnTo>
                    <a:lnTo>
                      <a:pt x="3" y="78"/>
                    </a:lnTo>
                    <a:lnTo>
                      <a:pt x="3" y="80"/>
                    </a:lnTo>
                    <a:lnTo>
                      <a:pt x="3" y="84"/>
                    </a:lnTo>
                    <a:lnTo>
                      <a:pt x="3" y="88"/>
                    </a:lnTo>
                    <a:lnTo>
                      <a:pt x="3" y="92"/>
                    </a:lnTo>
                    <a:lnTo>
                      <a:pt x="3" y="95"/>
                    </a:lnTo>
                    <a:lnTo>
                      <a:pt x="4" y="99"/>
                    </a:lnTo>
                    <a:lnTo>
                      <a:pt x="4" y="103"/>
                    </a:lnTo>
                    <a:lnTo>
                      <a:pt x="4" y="107"/>
                    </a:lnTo>
                    <a:lnTo>
                      <a:pt x="4" y="110"/>
                    </a:lnTo>
                    <a:lnTo>
                      <a:pt x="4" y="114"/>
                    </a:lnTo>
                    <a:lnTo>
                      <a:pt x="4" y="118"/>
                    </a:lnTo>
                    <a:lnTo>
                      <a:pt x="4" y="120"/>
                    </a:lnTo>
                    <a:lnTo>
                      <a:pt x="4" y="124"/>
                    </a:lnTo>
                    <a:lnTo>
                      <a:pt x="6" y="127"/>
                    </a:lnTo>
                    <a:lnTo>
                      <a:pt x="6" y="131"/>
                    </a:lnTo>
                    <a:lnTo>
                      <a:pt x="6" y="135"/>
                    </a:lnTo>
                    <a:lnTo>
                      <a:pt x="6" y="140"/>
                    </a:lnTo>
                    <a:lnTo>
                      <a:pt x="7" y="146"/>
                    </a:lnTo>
                    <a:lnTo>
                      <a:pt x="7" y="151"/>
                    </a:lnTo>
                    <a:lnTo>
                      <a:pt x="7" y="157"/>
                    </a:lnTo>
                    <a:lnTo>
                      <a:pt x="7" y="161"/>
                    </a:lnTo>
                    <a:lnTo>
                      <a:pt x="7" y="165"/>
                    </a:lnTo>
                    <a:lnTo>
                      <a:pt x="8" y="167"/>
                    </a:lnTo>
                    <a:lnTo>
                      <a:pt x="8" y="170"/>
                    </a:lnTo>
                    <a:lnTo>
                      <a:pt x="8" y="174"/>
                    </a:lnTo>
                    <a:lnTo>
                      <a:pt x="8" y="181"/>
                    </a:lnTo>
                    <a:lnTo>
                      <a:pt x="8" y="183"/>
                    </a:lnTo>
                    <a:lnTo>
                      <a:pt x="8" y="187"/>
                    </a:lnTo>
                    <a:lnTo>
                      <a:pt x="8" y="191"/>
                    </a:lnTo>
                    <a:lnTo>
                      <a:pt x="10" y="195"/>
                    </a:lnTo>
                    <a:lnTo>
                      <a:pt x="10" y="198"/>
                    </a:lnTo>
                    <a:lnTo>
                      <a:pt x="10" y="202"/>
                    </a:lnTo>
                    <a:lnTo>
                      <a:pt x="10" y="207"/>
                    </a:lnTo>
                    <a:lnTo>
                      <a:pt x="10" y="211"/>
                    </a:lnTo>
                    <a:lnTo>
                      <a:pt x="10" y="216"/>
                    </a:lnTo>
                    <a:lnTo>
                      <a:pt x="11" y="221"/>
                    </a:lnTo>
                    <a:lnTo>
                      <a:pt x="11" y="225"/>
                    </a:lnTo>
                    <a:lnTo>
                      <a:pt x="11" y="229"/>
                    </a:lnTo>
                    <a:lnTo>
                      <a:pt x="11" y="233"/>
                    </a:lnTo>
                    <a:lnTo>
                      <a:pt x="11" y="237"/>
                    </a:lnTo>
                    <a:lnTo>
                      <a:pt x="11" y="241"/>
                    </a:lnTo>
                    <a:lnTo>
                      <a:pt x="11" y="245"/>
                    </a:lnTo>
                    <a:lnTo>
                      <a:pt x="11" y="249"/>
                    </a:lnTo>
                    <a:lnTo>
                      <a:pt x="11" y="253"/>
                    </a:lnTo>
                    <a:lnTo>
                      <a:pt x="11" y="256"/>
                    </a:lnTo>
                    <a:lnTo>
                      <a:pt x="12" y="260"/>
                    </a:lnTo>
                    <a:lnTo>
                      <a:pt x="12" y="265"/>
                    </a:lnTo>
                    <a:lnTo>
                      <a:pt x="12" y="269"/>
                    </a:lnTo>
                    <a:lnTo>
                      <a:pt x="12" y="272"/>
                    </a:lnTo>
                    <a:lnTo>
                      <a:pt x="12" y="273"/>
                    </a:lnTo>
                    <a:lnTo>
                      <a:pt x="15" y="274"/>
                    </a:lnTo>
                    <a:lnTo>
                      <a:pt x="18" y="276"/>
                    </a:lnTo>
                    <a:lnTo>
                      <a:pt x="22" y="277"/>
                    </a:lnTo>
                    <a:lnTo>
                      <a:pt x="26" y="278"/>
                    </a:lnTo>
                    <a:lnTo>
                      <a:pt x="28" y="278"/>
                    </a:lnTo>
                    <a:lnTo>
                      <a:pt x="31" y="276"/>
                    </a:lnTo>
                    <a:lnTo>
                      <a:pt x="34" y="273"/>
                    </a:lnTo>
                    <a:lnTo>
                      <a:pt x="33" y="270"/>
                    </a:lnTo>
                    <a:lnTo>
                      <a:pt x="33" y="268"/>
                    </a:lnTo>
                    <a:lnTo>
                      <a:pt x="33" y="264"/>
                    </a:lnTo>
                    <a:lnTo>
                      <a:pt x="33" y="258"/>
                    </a:lnTo>
                    <a:lnTo>
                      <a:pt x="33" y="254"/>
                    </a:lnTo>
                    <a:lnTo>
                      <a:pt x="33" y="252"/>
                    </a:lnTo>
                    <a:lnTo>
                      <a:pt x="33" y="248"/>
                    </a:lnTo>
                    <a:lnTo>
                      <a:pt x="33" y="244"/>
                    </a:lnTo>
                    <a:lnTo>
                      <a:pt x="31" y="240"/>
                    </a:lnTo>
                    <a:lnTo>
                      <a:pt x="31" y="236"/>
                    </a:lnTo>
                    <a:lnTo>
                      <a:pt x="31" y="232"/>
                    </a:lnTo>
                    <a:lnTo>
                      <a:pt x="31" y="228"/>
                    </a:lnTo>
                    <a:lnTo>
                      <a:pt x="31" y="222"/>
                    </a:lnTo>
                    <a:lnTo>
                      <a:pt x="30" y="217"/>
                    </a:lnTo>
                    <a:lnTo>
                      <a:pt x="30" y="211"/>
                    </a:lnTo>
                    <a:lnTo>
                      <a:pt x="30" y="206"/>
                    </a:lnTo>
                    <a:lnTo>
                      <a:pt x="30" y="201"/>
                    </a:lnTo>
                    <a:lnTo>
                      <a:pt x="28" y="195"/>
                    </a:lnTo>
                    <a:lnTo>
                      <a:pt x="28" y="189"/>
                    </a:lnTo>
                    <a:lnTo>
                      <a:pt x="28" y="183"/>
                    </a:lnTo>
                    <a:lnTo>
                      <a:pt x="28" y="177"/>
                    </a:lnTo>
                    <a:lnTo>
                      <a:pt x="28" y="171"/>
                    </a:lnTo>
                    <a:lnTo>
                      <a:pt x="28" y="166"/>
                    </a:lnTo>
                    <a:lnTo>
                      <a:pt x="28" y="159"/>
                    </a:lnTo>
                    <a:lnTo>
                      <a:pt x="27" y="153"/>
                    </a:lnTo>
                    <a:lnTo>
                      <a:pt x="27" y="147"/>
                    </a:lnTo>
                    <a:lnTo>
                      <a:pt x="27" y="140"/>
                    </a:lnTo>
                    <a:lnTo>
                      <a:pt x="27" y="135"/>
                    </a:lnTo>
                    <a:lnTo>
                      <a:pt x="26" y="128"/>
                    </a:lnTo>
                    <a:lnTo>
                      <a:pt x="26" y="123"/>
                    </a:lnTo>
                    <a:lnTo>
                      <a:pt x="24" y="116"/>
                    </a:lnTo>
                    <a:lnTo>
                      <a:pt x="24" y="110"/>
                    </a:lnTo>
                    <a:lnTo>
                      <a:pt x="24" y="104"/>
                    </a:lnTo>
                    <a:lnTo>
                      <a:pt x="23" y="98"/>
                    </a:lnTo>
                    <a:lnTo>
                      <a:pt x="23" y="92"/>
                    </a:lnTo>
                    <a:lnTo>
                      <a:pt x="23" y="87"/>
                    </a:lnTo>
                    <a:lnTo>
                      <a:pt x="23" y="80"/>
                    </a:lnTo>
                    <a:lnTo>
                      <a:pt x="23" y="75"/>
                    </a:lnTo>
                    <a:lnTo>
                      <a:pt x="22" y="69"/>
                    </a:lnTo>
                    <a:lnTo>
                      <a:pt x="22" y="64"/>
                    </a:lnTo>
                    <a:lnTo>
                      <a:pt x="22" y="59"/>
                    </a:lnTo>
                    <a:lnTo>
                      <a:pt x="22" y="53"/>
                    </a:lnTo>
                    <a:lnTo>
                      <a:pt x="22" y="49"/>
                    </a:lnTo>
                    <a:lnTo>
                      <a:pt x="22" y="45"/>
                    </a:lnTo>
                    <a:lnTo>
                      <a:pt x="20" y="40"/>
                    </a:lnTo>
                    <a:lnTo>
                      <a:pt x="20" y="36"/>
                    </a:lnTo>
                    <a:lnTo>
                      <a:pt x="19" y="32"/>
                    </a:lnTo>
                    <a:lnTo>
                      <a:pt x="19" y="28"/>
                    </a:lnTo>
                    <a:lnTo>
                      <a:pt x="19" y="24"/>
                    </a:lnTo>
                    <a:lnTo>
                      <a:pt x="19" y="20"/>
                    </a:lnTo>
                    <a:lnTo>
                      <a:pt x="19" y="17"/>
                    </a:lnTo>
                    <a:lnTo>
                      <a:pt x="19" y="15"/>
                    </a:lnTo>
                    <a:lnTo>
                      <a:pt x="18" y="9"/>
                    </a:lnTo>
                    <a:lnTo>
                      <a:pt x="18" y="6"/>
                    </a:lnTo>
                    <a:lnTo>
                      <a:pt x="18" y="4"/>
                    </a:lnTo>
                    <a:lnTo>
                      <a:pt x="18" y="2"/>
                    </a:lnTo>
                    <a:lnTo>
                      <a:pt x="16" y="1"/>
                    </a:lnTo>
                    <a:lnTo>
                      <a:pt x="14" y="0"/>
                    </a:lnTo>
                    <a:lnTo>
                      <a:pt x="11" y="0"/>
                    </a:lnTo>
                    <a:lnTo>
                      <a:pt x="7" y="0"/>
                    </a:lnTo>
                    <a:lnTo>
                      <a:pt x="2" y="0"/>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14" name="Freeform 112">
                <a:extLst>
                  <a:ext uri="{FF2B5EF4-FFF2-40B4-BE49-F238E27FC236}">
                    <a16:creationId xmlns:a16="http://schemas.microsoft.com/office/drawing/2014/main" id="{F35D1821-B147-4251-9CC1-FAFDA73A20D0}"/>
                  </a:ext>
                </a:extLst>
              </p:cNvPr>
              <p:cNvSpPr>
                <a:spLocks/>
              </p:cNvSpPr>
              <p:nvPr/>
            </p:nvSpPr>
            <p:spPr bwMode="auto">
              <a:xfrm>
                <a:off x="3750" y="1313"/>
                <a:ext cx="24" cy="257"/>
              </a:xfrm>
              <a:custGeom>
                <a:avLst/>
                <a:gdLst>
                  <a:gd name="T0" fmla="*/ 1 w 19"/>
                  <a:gd name="T1" fmla="*/ 2 h 227"/>
                  <a:gd name="T2" fmla="*/ 1 w 19"/>
                  <a:gd name="T3" fmla="*/ 26 h 227"/>
                  <a:gd name="T4" fmla="*/ 1 w 19"/>
                  <a:gd name="T5" fmla="*/ 56 h 227"/>
                  <a:gd name="T6" fmla="*/ 0 w 19"/>
                  <a:gd name="T7" fmla="*/ 94 h 227"/>
                  <a:gd name="T8" fmla="*/ 0 w 19"/>
                  <a:gd name="T9" fmla="*/ 136 h 227"/>
                  <a:gd name="T10" fmla="*/ 0 w 19"/>
                  <a:gd name="T11" fmla="*/ 164 h 227"/>
                  <a:gd name="T12" fmla="*/ 0 w 19"/>
                  <a:gd name="T13" fmla="*/ 189 h 227"/>
                  <a:gd name="T14" fmla="*/ 0 w 19"/>
                  <a:gd name="T15" fmla="*/ 212 h 227"/>
                  <a:gd name="T16" fmla="*/ 0 w 19"/>
                  <a:gd name="T17" fmla="*/ 244 h 227"/>
                  <a:gd name="T18" fmla="*/ 0 w 19"/>
                  <a:gd name="T19" fmla="*/ 264 h 227"/>
                  <a:gd name="T20" fmla="*/ 0 w 19"/>
                  <a:gd name="T21" fmla="*/ 283 h 227"/>
                  <a:gd name="T22" fmla="*/ 0 w 19"/>
                  <a:gd name="T23" fmla="*/ 306 h 227"/>
                  <a:gd name="T24" fmla="*/ 0 w 19"/>
                  <a:gd name="T25" fmla="*/ 335 h 227"/>
                  <a:gd name="T26" fmla="*/ 0 w 19"/>
                  <a:gd name="T27" fmla="*/ 371 h 227"/>
                  <a:gd name="T28" fmla="*/ 0 w 19"/>
                  <a:gd name="T29" fmla="*/ 413 h 227"/>
                  <a:gd name="T30" fmla="*/ 0 w 19"/>
                  <a:gd name="T31" fmla="*/ 445 h 227"/>
                  <a:gd name="T32" fmla="*/ 0 w 19"/>
                  <a:gd name="T33" fmla="*/ 482 h 227"/>
                  <a:gd name="T34" fmla="*/ 0 w 19"/>
                  <a:gd name="T35" fmla="*/ 511 h 227"/>
                  <a:gd name="T36" fmla="*/ 1 w 19"/>
                  <a:gd name="T37" fmla="*/ 527 h 227"/>
                  <a:gd name="T38" fmla="*/ 1 w 19"/>
                  <a:gd name="T39" fmla="*/ 540 h 227"/>
                  <a:gd name="T40" fmla="*/ 1 w 19"/>
                  <a:gd name="T41" fmla="*/ 568 h 227"/>
                  <a:gd name="T42" fmla="*/ 1 w 19"/>
                  <a:gd name="T43" fmla="*/ 607 h 227"/>
                  <a:gd name="T44" fmla="*/ 1 w 19"/>
                  <a:gd name="T45" fmla="*/ 652 h 227"/>
                  <a:gd name="T46" fmla="*/ 1 w 19"/>
                  <a:gd name="T47" fmla="*/ 692 h 227"/>
                  <a:gd name="T48" fmla="*/ 1 w 19"/>
                  <a:gd name="T49" fmla="*/ 729 h 227"/>
                  <a:gd name="T50" fmla="*/ 1 w 19"/>
                  <a:gd name="T51" fmla="*/ 758 h 227"/>
                  <a:gd name="T52" fmla="*/ 1 w 19"/>
                  <a:gd name="T53" fmla="*/ 777 h 227"/>
                  <a:gd name="T54" fmla="*/ 3 w 19"/>
                  <a:gd name="T55" fmla="*/ 789 h 227"/>
                  <a:gd name="T56" fmla="*/ 31 w 19"/>
                  <a:gd name="T57" fmla="*/ 796 h 227"/>
                  <a:gd name="T58" fmla="*/ 42 w 19"/>
                  <a:gd name="T59" fmla="*/ 782 h 227"/>
                  <a:gd name="T60" fmla="*/ 42 w 19"/>
                  <a:gd name="T61" fmla="*/ 758 h 227"/>
                  <a:gd name="T62" fmla="*/ 42 w 19"/>
                  <a:gd name="T63" fmla="*/ 732 h 227"/>
                  <a:gd name="T64" fmla="*/ 42 w 19"/>
                  <a:gd name="T65" fmla="*/ 714 h 227"/>
                  <a:gd name="T66" fmla="*/ 46 w 19"/>
                  <a:gd name="T67" fmla="*/ 692 h 227"/>
                  <a:gd name="T68" fmla="*/ 46 w 19"/>
                  <a:gd name="T69" fmla="*/ 662 h 227"/>
                  <a:gd name="T70" fmla="*/ 46 w 19"/>
                  <a:gd name="T71" fmla="*/ 637 h 227"/>
                  <a:gd name="T72" fmla="*/ 46 w 19"/>
                  <a:gd name="T73" fmla="*/ 607 h 227"/>
                  <a:gd name="T74" fmla="*/ 46 w 19"/>
                  <a:gd name="T75" fmla="*/ 581 h 227"/>
                  <a:gd name="T76" fmla="*/ 46 w 19"/>
                  <a:gd name="T77" fmla="*/ 547 h 227"/>
                  <a:gd name="T78" fmla="*/ 46 w 19"/>
                  <a:gd name="T79" fmla="*/ 512 h 227"/>
                  <a:gd name="T80" fmla="*/ 46 w 19"/>
                  <a:gd name="T81" fmla="*/ 482 h 227"/>
                  <a:gd name="T82" fmla="*/ 46 w 19"/>
                  <a:gd name="T83" fmla="*/ 445 h 227"/>
                  <a:gd name="T84" fmla="*/ 46 w 19"/>
                  <a:gd name="T85" fmla="*/ 413 h 227"/>
                  <a:gd name="T86" fmla="*/ 46 w 19"/>
                  <a:gd name="T87" fmla="*/ 374 h 227"/>
                  <a:gd name="T88" fmla="*/ 46 w 19"/>
                  <a:gd name="T89" fmla="*/ 341 h 227"/>
                  <a:gd name="T90" fmla="*/ 46 w 19"/>
                  <a:gd name="T91" fmla="*/ 304 h 227"/>
                  <a:gd name="T92" fmla="*/ 46 w 19"/>
                  <a:gd name="T93" fmla="*/ 271 h 227"/>
                  <a:gd name="T94" fmla="*/ 46 w 19"/>
                  <a:gd name="T95" fmla="*/ 236 h 227"/>
                  <a:gd name="T96" fmla="*/ 46 w 19"/>
                  <a:gd name="T97" fmla="*/ 206 h 227"/>
                  <a:gd name="T98" fmla="*/ 46 w 19"/>
                  <a:gd name="T99" fmla="*/ 175 h 227"/>
                  <a:gd name="T100" fmla="*/ 46 w 19"/>
                  <a:gd name="T101" fmla="*/ 149 h 227"/>
                  <a:gd name="T102" fmla="*/ 46 w 19"/>
                  <a:gd name="T103" fmla="*/ 122 h 227"/>
                  <a:gd name="T104" fmla="*/ 46 w 19"/>
                  <a:gd name="T105" fmla="*/ 98 h 227"/>
                  <a:gd name="T106" fmla="*/ 46 w 19"/>
                  <a:gd name="T107" fmla="*/ 68 h 227"/>
                  <a:gd name="T108" fmla="*/ 46 w 19"/>
                  <a:gd name="T109" fmla="*/ 39 h 227"/>
                  <a:gd name="T110" fmla="*/ 46 w 19"/>
                  <a:gd name="T111" fmla="*/ 23 h 227"/>
                  <a:gd name="T112" fmla="*/ 1 w 19"/>
                  <a:gd name="T113" fmla="*/ 0 h 2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
                  <a:gd name="T172" fmla="*/ 0 h 227"/>
                  <a:gd name="T173" fmla="*/ 19 w 19"/>
                  <a:gd name="T174" fmla="*/ 227 h 2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 h="227">
                    <a:moveTo>
                      <a:pt x="1" y="0"/>
                    </a:moveTo>
                    <a:lnTo>
                      <a:pt x="1" y="2"/>
                    </a:lnTo>
                    <a:lnTo>
                      <a:pt x="1" y="6"/>
                    </a:lnTo>
                    <a:lnTo>
                      <a:pt x="1" y="8"/>
                    </a:lnTo>
                    <a:lnTo>
                      <a:pt x="1" y="12"/>
                    </a:lnTo>
                    <a:lnTo>
                      <a:pt x="1" y="16"/>
                    </a:lnTo>
                    <a:lnTo>
                      <a:pt x="1" y="22"/>
                    </a:lnTo>
                    <a:lnTo>
                      <a:pt x="0" y="27"/>
                    </a:lnTo>
                    <a:lnTo>
                      <a:pt x="0" y="32"/>
                    </a:lnTo>
                    <a:lnTo>
                      <a:pt x="0" y="38"/>
                    </a:lnTo>
                    <a:lnTo>
                      <a:pt x="0" y="44"/>
                    </a:lnTo>
                    <a:lnTo>
                      <a:pt x="0" y="47"/>
                    </a:lnTo>
                    <a:lnTo>
                      <a:pt x="0" y="51"/>
                    </a:lnTo>
                    <a:lnTo>
                      <a:pt x="0" y="54"/>
                    </a:lnTo>
                    <a:lnTo>
                      <a:pt x="0" y="58"/>
                    </a:lnTo>
                    <a:lnTo>
                      <a:pt x="0" y="60"/>
                    </a:lnTo>
                    <a:lnTo>
                      <a:pt x="0" y="64"/>
                    </a:lnTo>
                    <a:lnTo>
                      <a:pt x="0" y="69"/>
                    </a:lnTo>
                    <a:lnTo>
                      <a:pt x="0" y="71"/>
                    </a:lnTo>
                    <a:lnTo>
                      <a:pt x="0" y="75"/>
                    </a:lnTo>
                    <a:lnTo>
                      <a:pt x="0" y="78"/>
                    </a:lnTo>
                    <a:lnTo>
                      <a:pt x="0" y="81"/>
                    </a:lnTo>
                    <a:lnTo>
                      <a:pt x="0" y="85"/>
                    </a:lnTo>
                    <a:lnTo>
                      <a:pt x="0" y="87"/>
                    </a:lnTo>
                    <a:lnTo>
                      <a:pt x="0" y="91"/>
                    </a:lnTo>
                    <a:lnTo>
                      <a:pt x="0" y="95"/>
                    </a:lnTo>
                    <a:lnTo>
                      <a:pt x="0" y="98"/>
                    </a:lnTo>
                    <a:lnTo>
                      <a:pt x="0" y="105"/>
                    </a:lnTo>
                    <a:lnTo>
                      <a:pt x="0" y="111"/>
                    </a:lnTo>
                    <a:lnTo>
                      <a:pt x="0" y="117"/>
                    </a:lnTo>
                    <a:lnTo>
                      <a:pt x="0" y="123"/>
                    </a:lnTo>
                    <a:lnTo>
                      <a:pt x="0" y="127"/>
                    </a:lnTo>
                    <a:lnTo>
                      <a:pt x="0" y="133"/>
                    </a:lnTo>
                    <a:lnTo>
                      <a:pt x="0" y="137"/>
                    </a:lnTo>
                    <a:lnTo>
                      <a:pt x="0" y="142"/>
                    </a:lnTo>
                    <a:lnTo>
                      <a:pt x="0" y="145"/>
                    </a:lnTo>
                    <a:lnTo>
                      <a:pt x="1" y="148"/>
                    </a:lnTo>
                    <a:lnTo>
                      <a:pt x="1" y="150"/>
                    </a:lnTo>
                    <a:lnTo>
                      <a:pt x="1" y="153"/>
                    </a:lnTo>
                    <a:lnTo>
                      <a:pt x="1" y="154"/>
                    </a:lnTo>
                    <a:lnTo>
                      <a:pt x="1" y="158"/>
                    </a:lnTo>
                    <a:lnTo>
                      <a:pt x="1" y="162"/>
                    </a:lnTo>
                    <a:lnTo>
                      <a:pt x="1" y="168"/>
                    </a:lnTo>
                    <a:lnTo>
                      <a:pt x="1" y="173"/>
                    </a:lnTo>
                    <a:lnTo>
                      <a:pt x="1" y="178"/>
                    </a:lnTo>
                    <a:lnTo>
                      <a:pt x="1" y="185"/>
                    </a:lnTo>
                    <a:lnTo>
                      <a:pt x="1" y="192"/>
                    </a:lnTo>
                    <a:lnTo>
                      <a:pt x="1" y="197"/>
                    </a:lnTo>
                    <a:lnTo>
                      <a:pt x="1" y="204"/>
                    </a:lnTo>
                    <a:lnTo>
                      <a:pt x="1" y="208"/>
                    </a:lnTo>
                    <a:lnTo>
                      <a:pt x="1" y="213"/>
                    </a:lnTo>
                    <a:lnTo>
                      <a:pt x="1" y="216"/>
                    </a:lnTo>
                    <a:lnTo>
                      <a:pt x="1" y="220"/>
                    </a:lnTo>
                    <a:lnTo>
                      <a:pt x="1" y="221"/>
                    </a:lnTo>
                    <a:lnTo>
                      <a:pt x="1" y="223"/>
                    </a:lnTo>
                    <a:lnTo>
                      <a:pt x="3" y="224"/>
                    </a:lnTo>
                    <a:lnTo>
                      <a:pt x="8" y="225"/>
                    </a:lnTo>
                    <a:lnTo>
                      <a:pt x="13" y="227"/>
                    </a:lnTo>
                    <a:lnTo>
                      <a:pt x="17" y="224"/>
                    </a:lnTo>
                    <a:lnTo>
                      <a:pt x="17" y="223"/>
                    </a:lnTo>
                    <a:lnTo>
                      <a:pt x="17" y="220"/>
                    </a:lnTo>
                    <a:lnTo>
                      <a:pt x="17" y="216"/>
                    </a:lnTo>
                    <a:lnTo>
                      <a:pt x="17" y="212"/>
                    </a:lnTo>
                    <a:lnTo>
                      <a:pt x="17" y="209"/>
                    </a:lnTo>
                    <a:lnTo>
                      <a:pt x="17" y="207"/>
                    </a:lnTo>
                    <a:lnTo>
                      <a:pt x="17" y="204"/>
                    </a:lnTo>
                    <a:lnTo>
                      <a:pt x="19" y="200"/>
                    </a:lnTo>
                    <a:lnTo>
                      <a:pt x="19" y="197"/>
                    </a:lnTo>
                    <a:lnTo>
                      <a:pt x="19" y="193"/>
                    </a:lnTo>
                    <a:lnTo>
                      <a:pt x="19" y="189"/>
                    </a:lnTo>
                    <a:lnTo>
                      <a:pt x="19" y="186"/>
                    </a:lnTo>
                    <a:lnTo>
                      <a:pt x="19" y="182"/>
                    </a:lnTo>
                    <a:lnTo>
                      <a:pt x="19" y="178"/>
                    </a:lnTo>
                    <a:lnTo>
                      <a:pt x="19" y="173"/>
                    </a:lnTo>
                    <a:lnTo>
                      <a:pt x="19" y="169"/>
                    </a:lnTo>
                    <a:lnTo>
                      <a:pt x="19" y="165"/>
                    </a:lnTo>
                    <a:lnTo>
                      <a:pt x="19" y="161"/>
                    </a:lnTo>
                    <a:lnTo>
                      <a:pt x="19" y="156"/>
                    </a:lnTo>
                    <a:lnTo>
                      <a:pt x="19" y="152"/>
                    </a:lnTo>
                    <a:lnTo>
                      <a:pt x="19" y="146"/>
                    </a:lnTo>
                    <a:lnTo>
                      <a:pt x="19" y="142"/>
                    </a:lnTo>
                    <a:lnTo>
                      <a:pt x="19" y="137"/>
                    </a:lnTo>
                    <a:lnTo>
                      <a:pt x="19" y="131"/>
                    </a:lnTo>
                    <a:lnTo>
                      <a:pt x="19" y="127"/>
                    </a:lnTo>
                    <a:lnTo>
                      <a:pt x="19" y="122"/>
                    </a:lnTo>
                    <a:lnTo>
                      <a:pt x="19" y="117"/>
                    </a:lnTo>
                    <a:lnTo>
                      <a:pt x="19" y="113"/>
                    </a:lnTo>
                    <a:lnTo>
                      <a:pt x="19" y="107"/>
                    </a:lnTo>
                    <a:lnTo>
                      <a:pt x="19" y="102"/>
                    </a:lnTo>
                    <a:lnTo>
                      <a:pt x="19" y="97"/>
                    </a:lnTo>
                    <a:lnTo>
                      <a:pt x="19" y="91"/>
                    </a:lnTo>
                    <a:lnTo>
                      <a:pt x="19" y="86"/>
                    </a:lnTo>
                    <a:lnTo>
                      <a:pt x="19" y="82"/>
                    </a:lnTo>
                    <a:lnTo>
                      <a:pt x="19" y="77"/>
                    </a:lnTo>
                    <a:lnTo>
                      <a:pt x="19" y="73"/>
                    </a:lnTo>
                    <a:lnTo>
                      <a:pt x="19" y="67"/>
                    </a:lnTo>
                    <a:lnTo>
                      <a:pt x="19" y="63"/>
                    </a:lnTo>
                    <a:lnTo>
                      <a:pt x="19" y="59"/>
                    </a:lnTo>
                    <a:lnTo>
                      <a:pt x="19" y="55"/>
                    </a:lnTo>
                    <a:lnTo>
                      <a:pt x="19" y="50"/>
                    </a:lnTo>
                    <a:lnTo>
                      <a:pt x="19" y="46"/>
                    </a:lnTo>
                    <a:lnTo>
                      <a:pt x="19" y="43"/>
                    </a:lnTo>
                    <a:lnTo>
                      <a:pt x="19" y="39"/>
                    </a:lnTo>
                    <a:lnTo>
                      <a:pt x="19" y="35"/>
                    </a:lnTo>
                    <a:lnTo>
                      <a:pt x="19" y="31"/>
                    </a:lnTo>
                    <a:lnTo>
                      <a:pt x="19" y="28"/>
                    </a:lnTo>
                    <a:lnTo>
                      <a:pt x="19" y="26"/>
                    </a:lnTo>
                    <a:lnTo>
                      <a:pt x="19" y="19"/>
                    </a:lnTo>
                    <a:lnTo>
                      <a:pt x="19" y="15"/>
                    </a:lnTo>
                    <a:lnTo>
                      <a:pt x="19" y="11"/>
                    </a:lnTo>
                    <a:lnTo>
                      <a:pt x="19" y="8"/>
                    </a:lnTo>
                    <a:lnTo>
                      <a:pt x="19" y="7"/>
                    </a:lnTo>
                    <a:lnTo>
                      <a:pt x="1"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15" name="Freeform 113">
                <a:extLst>
                  <a:ext uri="{FF2B5EF4-FFF2-40B4-BE49-F238E27FC236}">
                    <a16:creationId xmlns:a16="http://schemas.microsoft.com/office/drawing/2014/main" id="{948A7E57-9ED0-4BF7-91DD-1BE8F17E13CC}"/>
                  </a:ext>
                </a:extLst>
              </p:cNvPr>
              <p:cNvSpPr>
                <a:spLocks/>
              </p:cNvSpPr>
              <p:nvPr/>
            </p:nvSpPr>
            <p:spPr bwMode="auto">
              <a:xfrm>
                <a:off x="3750" y="1608"/>
                <a:ext cx="35" cy="68"/>
              </a:xfrm>
              <a:custGeom>
                <a:avLst/>
                <a:gdLst>
                  <a:gd name="T0" fmla="*/ 3 w 20"/>
                  <a:gd name="T1" fmla="*/ 1 h 60"/>
                  <a:gd name="T2" fmla="*/ 0 w 20"/>
                  <a:gd name="T3" fmla="*/ 212 h 60"/>
                  <a:gd name="T4" fmla="*/ 40 w 20"/>
                  <a:gd name="T5" fmla="*/ 210 h 60"/>
                  <a:gd name="T6" fmla="*/ 40 w 20"/>
                  <a:gd name="T7" fmla="*/ 205 h 60"/>
                  <a:gd name="T8" fmla="*/ 40 w 20"/>
                  <a:gd name="T9" fmla="*/ 199 h 60"/>
                  <a:gd name="T10" fmla="*/ 40 w 20"/>
                  <a:gd name="T11" fmla="*/ 189 h 60"/>
                  <a:gd name="T12" fmla="*/ 40 w 20"/>
                  <a:gd name="T13" fmla="*/ 183 h 60"/>
                  <a:gd name="T14" fmla="*/ 40 w 20"/>
                  <a:gd name="T15" fmla="*/ 162 h 60"/>
                  <a:gd name="T16" fmla="*/ 40 w 20"/>
                  <a:gd name="T17" fmla="*/ 144 h 60"/>
                  <a:gd name="T18" fmla="*/ 44 w 20"/>
                  <a:gd name="T19" fmla="*/ 138 h 60"/>
                  <a:gd name="T20" fmla="*/ 44 w 20"/>
                  <a:gd name="T21" fmla="*/ 113 h 60"/>
                  <a:gd name="T22" fmla="*/ 44 w 20"/>
                  <a:gd name="T23" fmla="*/ 94 h 60"/>
                  <a:gd name="T24" fmla="*/ 44 w 20"/>
                  <a:gd name="T25" fmla="*/ 81 h 60"/>
                  <a:gd name="T26" fmla="*/ 44 w 20"/>
                  <a:gd name="T27" fmla="*/ 61 h 60"/>
                  <a:gd name="T28" fmla="*/ 47 w 20"/>
                  <a:gd name="T29" fmla="*/ 46 h 60"/>
                  <a:gd name="T30" fmla="*/ 44 w 20"/>
                  <a:gd name="T31" fmla="*/ 32 h 60"/>
                  <a:gd name="T32" fmla="*/ 44 w 20"/>
                  <a:gd name="T33" fmla="*/ 24 h 60"/>
                  <a:gd name="T34" fmla="*/ 44 w 20"/>
                  <a:gd name="T35" fmla="*/ 16 h 60"/>
                  <a:gd name="T36" fmla="*/ 44 w 20"/>
                  <a:gd name="T37" fmla="*/ 16 h 60"/>
                  <a:gd name="T38" fmla="*/ 35 w 20"/>
                  <a:gd name="T39" fmla="*/ 1 h 60"/>
                  <a:gd name="T40" fmla="*/ 20 w 20"/>
                  <a:gd name="T41" fmla="*/ 0 h 60"/>
                  <a:gd name="T42" fmla="*/ 4 w 20"/>
                  <a:gd name="T43" fmla="*/ 0 h 60"/>
                  <a:gd name="T44" fmla="*/ 3 w 20"/>
                  <a:gd name="T45" fmla="*/ 1 h 60"/>
                  <a:gd name="T46" fmla="*/ 3 w 20"/>
                  <a:gd name="T47" fmla="*/ 1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60"/>
                  <a:gd name="T74" fmla="*/ 20 w 20"/>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60">
                    <a:moveTo>
                      <a:pt x="3" y="1"/>
                    </a:moveTo>
                    <a:lnTo>
                      <a:pt x="0" y="60"/>
                    </a:lnTo>
                    <a:lnTo>
                      <a:pt x="17" y="59"/>
                    </a:lnTo>
                    <a:lnTo>
                      <a:pt x="17" y="58"/>
                    </a:lnTo>
                    <a:lnTo>
                      <a:pt x="17" y="56"/>
                    </a:lnTo>
                    <a:lnTo>
                      <a:pt x="17" y="54"/>
                    </a:lnTo>
                    <a:lnTo>
                      <a:pt x="17" y="51"/>
                    </a:lnTo>
                    <a:lnTo>
                      <a:pt x="17" y="46"/>
                    </a:lnTo>
                    <a:lnTo>
                      <a:pt x="17" y="42"/>
                    </a:lnTo>
                    <a:lnTo>
                      <a:pt x="19" y="38"/>
                    </a:lnTo>
                    <a:lnTo>
                      <a:pt x="19" y="32"/>
                    </a:lnTo>
                    <a:lnTo>
                      <a:pt x="19" y="27"/>
                    </a:lnTo>
                    <a:lnTo>
                      <a:pt x="19" y="23"/>
                    </a:lnTo>
                    <a:lnTo>
                      <a:pt x="19" y="17"/>
                    </a:lnTo>
                    <a:lnTo>
                      <a:pt x="20" y="13"/>
                    </a:lnTo>
                    <a:lnTo>
                      <a:pt x="19" y="9"/>
                    </a:lnTo>
                    <a:lnTo>
                      <a:pt x="19" y="7"/>
                    </a:lnTo>
                    <a:lnTo>
                      <a:pt x="19" y="4"/>
                    </a:lnTo>
                    <a:lnTo>
                      <a:pt x="15" y="1"/>
                    </a:lnTo>
                    <a:lnTo>
                      <a:pt x="9" y="0"/>
                    </a:lnTo>
                    <a:lnTo>
                      <a:pt x="4" y="0"/>
                    </a:lnTo>
                    <a:lnTo>
                      <a:pt x="3"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16" name="Freeform 114">
                <a:extLst>
                  <a:ext uri="{FF2B5EF4-FFF2-40B4-BE49-F238E27FC236}">
                    <a16:creationId xmlns:a16="http://schemas.microsoft.com/office/drawing/2014/main" id="{3830B688-11C4-4C43-B78A-D9D0D192770F}"/>
                  </a:ext>
                </a:extLst>
              </p:cNvPr>
              <p:cNvSpPr>
                <a:spLocks/>
              </p:cNvSpPr>
              <p:nvPr/>
            </p:nvSpPr>
            <p:spPr bwMode="auto">
              <a:xfrm>
                <a:off x="3845" y="1540"/>
                <a:ext cx="35" cy="128"/>
              </a:xfrm>
              <a:custGeom>
                <a:avLst/>
                <a:gdLst>
                  <a:gd name="T0" fmla="*/ 14 w 23"/>
                  <a:gd name="T1" fmla="*/ 22 h 114"/>
                  <a:gd name="T2" fmla="*/ 14 w 23"/>
                  <a:gd name="T3" fmla="*/ 38 h 114"/>
                  <a:gd name="T4" fmla="*/ 14 w 23"/>
                  <a:gd name="T5" fmla="*/ 59 h 114"/>
                  <a:gd name="T6" fmla="*/ 2 w 23"/>
                  <a:gd name="T7" fmla="*/ 76 h 114"/>
                  <a:gd name="T8" fmla="*/ 2 w 23"/>
                  <a:gd name="T9" fmla="*/ 105 h 114"/>
                  <a:gd name="T10" fmla="*/ 1 w 23"/>
                  <a:gd name="T11" fmla="*/ 139 h 114"/>
                  <a:gd name="T12" fmla="*/ 1 w 23"/>
                  <a:gd name="T13" fmla="*/ 166 h 114"/>
                  <a:gd name="T14" fmla="*/ 1 w 23"/>
                  <a:gd name="T15" fmla="*/ 194 h 114"/>
                  <a:gd name="T16" fmla="*/ 1 w 23"/>
                  <a:gd name="T17" fmla="*/ 230 h 114"/>
                  <a:gd name="T18" fmla="*/ 0 w 23"/>
                  <a:gd name="T19" fmla="*/ 252 h 114"/>
                  <a:gd name="T20" fmla="*/ 0 w 23"/>
                  <a:gd name="T21" fmla="*/ 285 h 114"/>
                  <a:gd name="T22" fmla="*/ 0 w 23"/>
                  <a:gd name="T23" fmla="*/ 306 h 114"/>
                  <a:gd name="T24" fmla="*/ 0 w 23"/>
                  <a:gd name="T25" fmla="*/ 327 h 114"/>
                  <a:gd name="T26" fmla="*/ 0 w 23"/>
                  <a:gd name="T27" fmla="*/ 349 h 114"/>
                  <a:gd name="T28" fmla="*/ 14 w 23"/>
                  <a:gd name="T29" fmla="*/ 372 h 114"/>
                  <a:gd name="T30" fmla="*/ 37 w 23"/>
                  <a:gd name="T31" fmla="*/ 372 h 114"/>
                  <a:gd name="T32" fmla="*/ 45 w 23"/>
                  <a:gd name="T33" fmla="*/ 355 h 114"/>
                  <a:gd name="T34" fmla="*/ 47 w 23"/>
                  <a:gd name="T35" fmla="*/ 325 h 114"/>
                  <a:gd name="T36" fmla="*/ 51 w 23"/>
                  <a:gd name="T37" fmla="*/ 293 h 114"/>
                  <a:gd name="T38" fmla="*/ 51 w 23"/>
                  <a:gd name="T39" fmla="*/ 268 h 114"/>
                  <a:gd name="T40" fmla="*/ 51 w 23"/>
                  <a:gd name="T41" fmla="*/ 239 h 114"/>
                  <a:gd name="T42" fmla="*/ 58 w 23"/>
                  <a:gd name="T43" fmla="*/ 216 h 114"/>
                  <a:gd name="T44" fmla="*/ 60 w 23"/>
                  <a:gd name="T45" fmla="*/ 182 h 114"/>
                  <a:gd name="T46" fmla="*/ 60 w 23"/>
                  <a:gd name="T47" fmla="*/ 156 h 114"/>
                  <a:gd name="T48" fmla="*/ 60 w 23"/>
                  <a:gd name="T49" fmla="*/ 124 h 114"/>
                  <a:gd name="T50" fmla="*/ 66 w 23"/>
                  <a:gd name="T51" fmla="*/ 99 h 114"/>
                  <a:gd name="T52" fmla="*/ 66 w 23"/>
                  <a:gd name="T53" fmla="*/ 76 h 114"/>
                  <a:gd name="T54" fmla="*/ 66 w 23"/>
                  <a:gd name="T55" fmla="*/ 52 h 114"/>
                  <a:gd name="T56" fmla="*/ 66 w 23"/>
                  <a:gd name="T57" fmla="*/ 29 h 114"/>
                  <a:gd name="T58" fmla="*/ 66 w 23"/>
                  <a:gd name="T59" fmla="*/ 3 h 114"/>
                  <a:gd name="T60" fmla="*/ 47 w 23"/>
                  <a:gd name="T61" fmla="*/ 0 h 114"/>
                  <a:gd name="T62" fmla="*/ 20 w 23"/>
                  <a:gd name="T63" fmla="*/ 15 h 114"/>
                  <a:gd name="T64" fmla="*/ 16 w 23"/>
                  <a:gd name="T65" fmla="*/ 1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114"/>
                  <a:gd name="T101" fmla="*/ 23 w 23"/>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114">
                    <a:moveTo>
                      <a:pt x="5" y="5"/>
                    </a:moveTo>
                    <a:lnTo>
                      <a:pt x="4" y="7"/>
                    </a:lnTo>
                    <a:lnTo>
                      <a:pt x="4" y="9"/>
                    </a:lnTo>
                    <a:lnTo>
                      <a:pt x="4" y="11"/>
                    </a:lnTo>
                    <a:lnTo>
                      <a:pt x="4" y="15"/>
                    </a:lnTo>
                    <a:lnTo>
                      <a:pt x="4" y="18"/>
                    </a:lnTo>
                    <a:lnTo>
                      <a:pt x="4" y="22"/>
                    </a:lnTo>
                    <a:lnTo>
                      <a:pt x="2" y="24"/>
                    </a:lnTo>
                    <a:lnTo>
                      <a:pt x="2" y="28"/>
                    </a:lnTo>
                    <a:lnTo>
                      <a:pt x="2" y="32"/>
                    </a:lnTo>
                    <a:lnTo>
                      <a:pt x="2" y="36"/>
                    </a:lnTo>
                    <a:lnTo>
                      <a:pt x="1" y="42"/>
                    </a:lnTo>
                    <a:lnTo>
                      <a:pt x="1" y="46"/>
                    </a:lnTo>
                    <a:lnTo>
                      <a:pt x="1" y="51"/>
                    </a:lnTo>
                    <a:lnTo>
                      <a:pt x="1" y="56"/>
                    </a:lnTo>
                    <a:lnTo>
                      <a:pt x="1" y="60"/>
                    </a:lnTo>
                    <a:lnTo>
                      <a:pt x="1" y="64"/>
                    </a:lnTo>
                    <a:lnTo>
                      <a:pt x="1" y="70"/>
                    </a:lnTo>
                    <a:lnTo>
                      <a:pt x="1" y="74"/>
                    </a:lnTo>
                    <a:lnTo>
                      <a:pt x="0" y="78"/>
                    </a:lnTo>
                    <a:lnTo>
                      <a:pt x="0" y="83"/>
                    </a:lnTo>
                    <a:lnTo>
                      <a:pt x="0" y="87"/>
                    </a:lnTo>
                    <a:lnTo>
                      <a:pt x="0" y="91"/>
                    </a:lnTo>
                    <a:lnTo>
                      <a:pt x="0" y="94"/>
                    </a:lnTo>
                    <a:lnTo>
                      <a:pt x="0" y="98"/>
                    </a:lnTo>
                    <a:lnTo>
                      <a:pt x="0" y="101"/>
                    </a:lnTo>
                    <a:lnTo>
                      <a:pt x="0" y="103"/>
                    </a:lnTo>
                    <a:lnTo>
                      <a:pt x="0" y="107"/>
                    </a:lnTo>
                    <a:lnTo>
                      <a:pt x="1" y="110"/>
                    </a:lnTo>
                    <a:lnTo>
                      <a:pt x="4" y="114"/>
                    </a:lnTo>
                    <a:lnTo>
                      <a:pt x="8" y="114"/>
                    </a:lnTo>
                    <a:lnTo>
                      <a:pt x="12" y="114"/>
                    </a:lnTo>
                    <a:lnTo>
                      <a:pt x="15" y="110"/>
                    </a:lnTo>
                    <a:lnTo>
                      <a:pt x="15" y="109"/>
                    </a:lnTo>
                    <a:lnTo>
                      <a:pt x="16" y="105"/>
                    </a:lnTo>
                    <a:lnTo>
                      <a:pt x="16" y="99"/>
                    </a:lnTo>
                    <a:lnTo>
                      <a:pt x="17" y="94"/>
                    </a:lnTo>
                    <a:lnTo>
                      <a:pt x="17" y="90"/>
                    </a:lnTo>
                    <a:lnTo>
                      <a:pt x="17" y="86"/>
                    </a:lnTo>
                    <a:lnTo>
                      <a:pt x="17" y="82"/>
                    </a:lnTo>
                    <a:lnTo>
                      <a:pt x="17" y="78"/>
                    </a:lnTo>
                    <a:lnTo>
                      <a:pt x="17" y="74"/>
                    </a:lnTo>
                    <a:lnTo>
                      <a:pt x="19" y="70"/>
                    </a:lnTo>
                    <a:lnTo>
                      <a:pt x="19" y="66"/>
                    </a:lnTo>
                    <a:lnTo>
                      <a:pt x="20" y="62"/>
                    </a:lnTo>
                    <a:lnTo>
                      <a:pt x="20" y="56"/>
                    </a:lnTo>
                    <a:lnTo>
                      <a:pt x="20" y="52"/>
                    </a:lnTo>
                    <a:lnTo>
                      <a:pt x="20" y="47"/>
                    </a:lnTo>
                    <a:lnTo>
                      <a:pt x="20" y="43"/>
                    </a:lnTo>
                    <a:lnTo>
                      <a:pt x="20" y="39"/>
                    </a:lnTo>
                    <a:lnTo>
                      <a:pt x="21" y="35"/>
                    </a:lnTo>
                    <a:lnTo>
                      <a:pt x="21" y="31"/>
                    </a:lnTo>
                    <a:lnTo>
                      <a:pt x="21" y="27"/>
                    </a:lnTo>
                    <a:lnTo>
                      <a:pt x="21" y="24"/>
                    </a:lnTo>
                    <a:lnTo>
                      <a:pt x="21" y="20"/>
                    </a:lnTo>
                    <a:lnTo>
                      <a:pt x="21" y="16"/>
                    </a:lnTo>
                    <a:lnTo>
                      <a:pt x="21" y="15"/>
                    </a:lnTo>
                    <a:lnTo>
                      <a:pt x="21" y="9"/>
                    </a:lnTo>
                    <a:lnTo>
                      <a:pt x="23" y="7"/>
                    </a:lnTo>
                    <a:lnTo>
                      <a:pt x="21" y="3"/>
                    </a:lnTo>
                    <a:lnTo>
                      <a:pt x="19" y="0"/>
                    </a:lnTo>
                    <a:lnTo>
                      <a:pt x="16" y="0"/>
                    </a:lnTo>
                    <a:lnTo>
                      <a:pt x="13" y="1"/>
                    </a:lnTo>
                    <a:lnTo>
                      <a:pt x="7" y="4"/>
                    </a:lnTo>
                    <a:lnTo>
                      <a:pt x="5"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17" name="Freeform 115">
                <a:extLst>
                  <a:ext uri="{FF2B5EF4-FFF2-40B4-BE49-F238E27FC236}">
                    <a16:creationId xmlns:a16="http://schemas.microsoft.com/office/drawing/2014/main" id="{4D0DC89E-2CCC-4DDD-A3EC-A0339D169746}"/>
                  </a:ext>
                </a:extLst>
              </p:cNvPr>
              <p:cNvSpPr>
                <a:spLocks/>
              </p:cNvSpPr>
              <p:nvPr/>
            </p:nvSpPr>
            <p:spPr bwMode="auto">
              <a:xfrm>
                <a:off x="4022" y="1404"/>
                <a:ext cx="47" cy="45"/>
              </a:xfrm>
              <a:custGeom>
                <a:avLst/>
                <a:gdLst>
                  <a:gd name="T0" fmla="*/ 76 w 38"/>
                  <a:gd name="T1" fmla="*/ 0 h 46"/>
                  <a:gd name="T2" fmla="*/ 65 w 38"/>
                  <a:gd name="T3" fmla="*/ 1 h 46"/>
                  <a:gd name="T4" fmla="*/ 46 w 38"/>
                  <a:gd name="T5" fmla="*/ 21 h 46"/>
                  <a:gd name="T6" fmla="*/ 40 w 38"/>
                  <a:gd name="T7" fmla="*/ 32 h 46"/>
                  <a:gd name="T8" fmla="*/ 34 w 38"/>
                  <a:gd name="T9" fmla="*/ 47 h 46"/>
                  <a:gd name="T10" fmla="*/ 25 w 38"/>
                  <a:gd name="T11" fmla="*/ 62 h 46"/>
                  <a:gd name="T12" fmla="*/ 19 w 38"/>
                  <a:gd name="T13" fmla="*/ 78 h 46"/>
                  <a:gd name="T14" fmla="*/ 15 w 38"/>
                  <a:gd name="T15" fmla="*/ 90 h 46"/>
                  <a:gd name="T16" fmla="*/ 4 w 38"/>
                  <a:gd name="T17" fmla="*/ 104 h 46"/>
                  <a:gd name="T18" fmla="*/ 2 w 38"/>
                  <a:gd name="T19" fmla="*/ 120 h 46"/>
                  <a:gd name="T20" fmla="*/ 2 w 38"/>
                  <a:gd name="T21" fmla="*/ 138 h 46"/>
                  <a:gd name="T22" fmla="*/ 0 w 38"/>
                  <a:gd name="T23" fmla="*/ 159 h 46"/>
                  <a:gd name="T24" fmla="*/ 3 w 38"/>
                  <a:gd name="T25" fmla="*/ 164 h 46"/>
                  <a:gd name="T26" fmla="*/ 17 w 38"/>
                  <a:gd name="T27" fmla="*/ 162 h 46"/>
                  <a:gd name="T28" fmla="*/ 34 w 38"/>
                  <a:gd name="T29" fmla="*/ 143 h 46"/>
                  <a:gd name="T30" fmla="*/ 40 w 38"/>
                  <a:gd name="T31" fmla="*/ 138 h 46"/>
                  <a:gd name="T32" fmla="*/ 46 w 38"/>
                  <a:gd name="T33" fmla="*/ 122 h 46"/>
                  <a:gd name="T34" fmla="*/ 54 w 38"/>
                  <a:gd name="T35" fmla="*/ 119 h 46"/>
                  <a:gd name="T36" fmla="*/ 65 w 38"/>
                  <a:gd name="T37" fmla="*/ 103 h 46"/>
                  <a:gd name="T38" fmla="*/ 72 w 38"/>
                  <a:gd name="T39" fmla="*/ 89 h 46"/>
                  <a:gd name="T40" fmla="*/ 76 w 38"/>
                  <a:gd name="T41" fmla="*/ 71 h 46"/>
                  <a:gd name="T42" fmla="*/ 81 w 38"/>
                  <a:gd name="T43" fmla="*/ 58 h 46"/>
                  <a:gd name="T44" fmla="*/ 88 w 38"/>
                  <a:gd name="T45" fmla="*/ 47 h 46"/>
                  <a:gd name="T46" fmla="*/ 91 w 38"/>
                  <a:gd name="T47" fmla="*/ 32 h 46"/>
                  <a:gd name="T48" fmla="*/ 93 w 38"/>
                  <a:gd name="T49" fmla="*/ 28 h 46"/>
                  <a:gd name="T50" fmla="*/ 93 w 38"/>
                  <a:gd name="T51" fmla="*/ 18 h 46"/>
                  <a:gd name="T52" fmla="*/ 93 w 38"/>
                  <a:gd name="T53" fmla="*/ 16 h 46"/>
                  <a:gd name="T54" fmla="*/ 91 w 38"/>
                  <a:gd name="T55" fmla="*/ 1 h 46"/>
                  <a:gd name="T56" fmla="*/ 84 w 38"/>
                  <a:gd name="T57" fmla="*/ 0 h 46"/>
                  <a:gd name="T58" fmla="*/ 76 w 38"/>
                  <a:gd name="T59" fmla="*/ 0 h 46"/>
                  <a:gd name="T60" fmla="*/ 76 w 38"/>
                  <a:gd name="T61" fmla="*/ 0 h 46"/>
                  <a:gd name="T62" fmla="*/ 76 w 38"/>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46"/>
                  <a:gd name="T98" fmla="*/ 38 w 38"/>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46">
                    <a:moveTo>
                      <a:pt x="31" y="0"/>
                    </a:moveTo>
                    <a:lnTo>
                      <a:pt x="26" y="1"/>
                    </a:lnTo>
                    <a:lnTo>
                      <a:pt x="19" y="6"/>
                    </a:lnTo>
                    <a:lnTo>
                      <a:pt x="16" y="9"/>
                    </a:lnTo>
                    <a:lnTo>
                      <a:pt x="14" y="13"/>
                    </a:lnTo>
                    <a:lnTo>
                      <a:pt x="11" y="17"/>
                    </a:lnTo>
                    <a:lnTo>
                      <a:pt x="8" y="22"/>
                    </a:lnTo>
                    <a:lnTo>
                      <a:pt x="6" y="25"/>
                    </a:lnTo>
                    <a:lnTo>
                      <a:pt x="4" y="29"/>
                    </a:lnTo>
                    <a:lnTo>
                      <a:pt x="2" y="33"/>
                    </a:lnTo>
                    <a:lnTo>
                      <a:pt x="2" y="38"/>
                    </a:lnTo>
                    <a:lnTo>
                      <a:pt x="0" y="44"/>
                    </a:lnTo>
                    <a:lnTo>
                      <a:pt x="3" y="46"/>
                    </a:lnTo>
                    <a:lnTo>
                      <a:pt x="7" y="45"/>
                    </a:lnTo>
                    <a:lnTo>
                      <a:pt x="14" y="41"/>
                    </a:lnTo>
                    <a:lnTo>
                      <a:pt x="16" y="38"/>
                    </a:lnTo>
                    <a:lnTo>
                      <a:pt x="19" y="34"/>
                    </a:lnTo>
                    <a:lnTo>
                      <a:pt x="22" y="32"/>
                    </a:lnTo>
                    <a:lnTo>
                      <a:pt x="26" y="28"/>
                    </a:lnTo>
                    <a:lnTo>
                      <a:pt x="29" y="24"/>
                    </a:lnTo>
                    <a:lnTo>
                      <a:pt x="31" y="20"/>
                    </a:lnTo>
                    <a:lnTo>
                      <a:pt x="33" y="16"/>
                    </a:lnTo>
                    <a:lnTo>
                      <a:pt x="35" y="13"/>
                    </a:lnTo>
                    <a:lnTo>
                      <a:pt x="37" y="9"/>
                    </a:lnTo>
                    <a:lnTo>
                      <a:pt x="38" y="8"/>
                    </a:lnTo>
                    <a:lnTo>
                      <a:pt x="38" y="5"/>
                    </a:lnTo>
                    <a:lnTo>
                      <a:pt x="38" y="4"/>
                    </a:lnTo>
                    <a:lnTo>
                      <a:pt x="37" y="1"/>
                    </a:lnTo>
                    <a:lnTo>
                      <a:pt x="34" y="0"/>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grpSp>
        <p:pic>
          <p:nvPicPr>
            <p:cNvPr id="569" name="Picture 67" descr="j0238995">
              <a:extLst>
                <a:ext uri="{FF2B5EF4-FFF2-40B4-BE49-F238E27FC236}">
                  <a16:creationId xmlns:a16="http://schemas.microsoft.com/office/drawing/2014/main" id="{02FA881D-A2CE-469D-BD0B-660F513823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275" y="4668831"/>
              <a:ext cx="434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0" name="Group 116">
              <a:extLst>
                <a:ext uri="{FF2B5EF4-FFF2-40B4-BE49-F238E27FC236}">
                  <a16:creationId xmlns:a16="http://schemas.microsoft.com/office/drawing/2014/main" id="{5D40C2A2-1BD7-43FA-8847-FD7E8E4B6B65}"/>
                </a:ext>
              </a:extLst>
            </p:cNvPr>
            <p:cNvGrpSpPr>
              <a:grpSpLocks/>
            </p:cNvGrpSpPr>
            <p:nvPr/>
          </p:nvGrpSpPr>
          <p:grpSpPr bwMode="auto">
            <a:xfrm>
              <a:off x="1619232" y="4784735"/>
              <a:ext cx="207962" cy="112714"/>
              <a:chOff x="5193" y="220"/>
              <a:chExt cx="301" cy="219"/>
            </a:xfrm>
          </p:grpSpPr>
          <p:sp>
            <p:nvSpPr>
              <p:cNvPr id="571" name="AutoShape 117">
                <a:extLst>
                  <a:ext uri="{FF2B5EF4-FFF2-40B4-BE49-F238E27FC236}">
                    <a16:creationId xmlns:a16="http://schemas.microsoft.com/office/drawing/2014/main" id="{B43103AF-3B59-4EE7-9F2F-8250D7118788}"/>
                  </a:ext>
                </a:extLst>
              </p:cNvPr>
              <p:cNvSpPr>
                <a:spLocks noChangeArrowheads="1"/>
              </p:cNvSpPr>
              <p:nvPr/>
            </p:nvSpPr>
            <p:spPr bwMode="auto">
              <a:xfrm>
                <a:off x="5193" y="247"/>
                <a:ext cx="199" cy="164"/>
              </a:xfrm>
              <a:prstGeom prst="triangle">
                <a:avLst>
                  <a:gd name="adj" fmla="val 50000"/>
                </a:avLst>
              </a:prstGeom>
              <a:solidFill>
                <a:srgbClr val="0099CC"/>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572" name="AutoShape 118">
                <a:extLst>
                  <a:ext uri="{FF2B5EF4-FFF2-40B4-BE49-F238E27FC236}">
                    <a16:creationId xmlns:a16="http://schemas.microsoft.com/office/drawing/2014/main" id="{E4B40B1C-391A-491C-AAD9-DA1828F396E6}"/>
                  </a:ext>
                </a:extLst>
              </p:cNvPr>
              <p:cNvSpPr>
                <a:spLocks noChangeArrowheads="1"/>
              </p:cNvSpPr>
              <p:nvPr/>
            </p:nvSpPr>
            <p:spPr bwMode="auto">
              <a:xfrm>
                <a:off x="5295" y="220"/>
                <a:ext cx="199"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573" name="AutoShape 119">
                <a:extLst>
                  <a:ext uri="{FF2B5EF4-FFF2-40B4-BE49-F238E27FC236}">
                    <a16:creationId xmlns:a16="http://schemas.microsoft.com/office/drawing/2014/main" id="{9EADB6BD-DEA0-407C-9ADC-299B37F0440A}"/>
                  </a:ext>
                </a:extLst>
              </p:cNvPr>
              <p:cNvSpPr>
                <a:spLocks noChangeArrowheads="1"/>
              </p:cNvSpPr>
              <p:nvPr/>
            </p:nvSpPr>
            <p:spPr bwMode="auto">
              <a:xfrm>
                <a:off x="5254" y="275"/>
                <a:ext cx="201"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grpSp>
      </p:grpSp>
      <p:grpSp>
        <p:nvGrpSpPr>
          <p:cNvPr id="618" name="270 Grupo">
            <a:extLst>
              <a:ext uri="{FF2B5EF4-FFF2-40B4-BE49-F238E27FC236}">
                <a16:creationId xmlns:a16="http://schemas.microsoft.com/office/drawing/2014/main" id="{33E54CC6-92F2-45CE-896B-19A41F63B501}"/>
              </a:ext>
            </a:extLst>
          </p:cNvPr>
          <p:cNvGrpSpPr>
            <a:grpSpLocks noChangeAspect="1"/>
          </p:cNvGrpSpPr>
          <p:nvPr/>
        </p:nvGrpSpPr>
        <p:grpSpPr bwMode="auto">
          <a:xfrm>
            <a:off x="8299450" y="4472402"/>
            <a:ext cx="540000" cy="241150"/>
            <a:chOff x="1184275" y="4641860"/>
            <a:chExt cx="642919" cy="287321"/>
          </a:xfrm>
        </p:grpSpPr>
        <p:grpSp>
          <p:nvGrpSpPr>
            <p:cNvPr id="619" name="Group 71">
              <a:extLst>
                <a:ext uri="{FF2B5EF4-FFF2-40B4-BE49-F238E27FC236}">
                  <a16:creationId xmlns:a16="http://schemas.microsoft.com/office/drawing/2014/main" id="{35C64A51-3395-46A3-974A-AECEE77E7E59}"/>
                </a:ext>
              </a:extLst>
            </p:cNvPr>
            <p:cNvGrpSpPr>
              <a:grpSpLocks/>
            </p:cNvGrpSpPr>
            <p:nvPr/>
          </p:nvGrpSpPr>
          <p:grpSpPr bwMode="auto">
            <a:xfrm>
              <a:off x="1547811" y="4641860"/>
              <a:ext cx="192086" cy="239713"/>
              <a:chOff x="2788" y="709"/>
              <a:chExt cx="1286" cy="1027"/>
            </a:xfrm>
          </p:grpSpPr>
          <p:sp>
            <p:nvSpPr>
              <p:cNvPr id="625" name="Rectangle 72">
                <a:extLst>
                  <a:ext uri="{FF2B5EF4-FFF2-40B4-BE49-F238E27FC236}">
                    <a16:creationId xmlns:a16="http://schemas.microsoft.com/office/drawing/2014/main" id="{69D1C221-1136-468D-9F85-B9CD0D65E554}"/>
                  </a:ext>
                </a:extLst>
              </p:cNvPr>
              <p:cNvSpPr>
                <a:spLocks noChangeArrowheads="1"/>
              </p:cNvSpPr>
              <p:nvPr/>
            </p:nvSpPr>
            <p:spPr bwMode="auto">
              <a:xfrm>
                <a:off x="3055" y="883"/>
                <a:ext cx="1002" cy="778"/>
              </a:xfrm>
              <a:prstGeom prst="rect">
                <a:avLst/>
              </a:prstGeom>
              <a:solidFill>
                <a:schemeClr val="bg1"/>
              </a:solidFill>
              <a:ln w="9525">
                <a:no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626" name="Freeform 73">
                <a:extLst>
                  <a:ext uri="{FF2B5EF4-FFF2-40B4-BE49-F238E27FC236}">
                    <a16:creationId xmlns:a16="http://schemas.microsoft.com/office/drawing/2014/main" id="{2E0AD5E6-E611-4F77-97A4-832920C7913F}"/>
                  </a:ext>
                </a:extLst>
              </p:cNvPr>
              <p:cNvSpPr>
                <a:spLocks/>
              </p:cNvSpPr>
              <p:nvPr/>
            </p:nvSpPr>
            <p:spPr bwMode="auto">
              <a:xfrm>
                <a:off x="3420" y="883"/>
                <a:ext cx="177" cy="121"/>
              </a:xfrm>
              <a:custGeom>
                <a:avLst/>
                <a:gdLst>
                  <a:gd name="T0" fmla="*/ 0 w 157"/>
                  <a:gd name="T1" fmla="*/ 123 h 104"/>
                  <a:gd name="T2" fmla="*/ 168 w 157"/>
                  <a:gd name="T3" fmla="*/ 323 h 104"/>
                  <a:gd name="T4" fmla="*/ 461 w 157"/>
                  <a:gd name="T5" fmla="*/ 2 h 104"/>
                  <a:gd name="T6" fmla="*/ 458 w 157"/>
                  <a:gd name="T7" fmla="*/ 0 h 104"/>
                  <a:gd name="T8" fmla="*/ 441 w 157"/>
                  <a:gd name="T9" fmla="*/ 0 h 104"/>
                  <a:gd name="T10" fmla="*/ 431 w 157"/>
                  <a:gd name="T11" fmla="*/ 0 h 104"/>
                  <a:gd name="T12" fmla="*/ 423 w 157"/>
                  <a:gd name="T13" fmla="*/ 0 h 104"/>
                  <a:gd name="T14" fmla="*/ 406 w 157"/>
                  <a:gd name="T15" fmla="*/ 0 h 104"/>
                  <a:gd name="T16" fmla="*/ 393 w 157"/>
                  <a:gd name="T17" fmla="*/ 0 h 104"/>
                  <a:gd name="T18" fmla="*/ 375 w 157"/>
                  <a:gd name="T19" fmla="*/ 0 h 104"/>
                  <a:gd name="T20" fmla="*/ 368 w 157"/>
                  <a:gd name="T21" fmla="*/ 0 h 104"/>
                  <a:gd name="T22" fmla="*/ 345 w 157"/>
                  <a:gd name="T23" fmla="*/ 0 h 104"/>
                  <a:gd name="T24" fmla="*/ 326 w 157"/>
                  <a:gd name="T25" fmla="*/ 0 h 104"/>
                  <a:gd name="T26" fmla="*/ 319 w 157"/>
                  <a:gd name="T27" fmla="*/ 0 h 104"/>
                  <a:gd name="T28" fmla="*/ 306 w 157"/>
                  <a:gd name="T29" fmla="*/ 0 h 104"/>
                  <a:gd name="T30" fmla="*/ 291 w 157"/>
                  <a:gd name="T31" fmla="*/ 0 h 104"/>
                  <a:gd name="T32" fmla="*/ 286 w 157"/>
                  <a:gd name="T33" fmla="*/ 0 h 104"/>
                  <a:gd name="T34" fmla="*/ 273 w 157"/>
                  <a:gd name="T35" fmla="*/ 0 h 104"/>
                  <a:gd name="T36" fmla="*/ 263 w 157"/>
                  <a:gd name="T37" fmla="*/ 0 h 104"/>
                  <a:gd name="T38" fmla="*/ 256 w 157"/>
                  <a:gd name="T39" fmla="*/ 0 h 104"/>
                  <a:gd name="T40" fmla="*/ 246 w 157"/>
                  <a:gd name="T41" fmla="*/ 0 h 104"/>
                  <a:gd name="T42" fmla="*/ 239 w 157"/>
                  <a:gd name="T43" fmla="*/ 0 h 104"/>
                  <a:gd name="T44" fmla="*/ 227 w 157"/>
                  <a:gd name="T45" fmla="*/ 0 h 104"/>
                  <a:gd name="T46" fmla="*/ 213 w 157"/>
                  <a:gd name="T47" fmla="*/ 0 h 104"/>
                  <a:gd name="T48" fmla="*/ 205 w 157"/>
                  <a:gd name="T49" fmla="*/ 0 h 104"/>
                  <a:gd name="T50" fmla="*/ 193 w 157"/>
                  <a:gd name="T51" fmla="*/ 0 h 104"/>
                  <a:gd name="T52" fmla="*/ 182 w 157"/>
                  <a:gd name="T53" fmla="*/ 0 h 104"/>
                  <a:gd name="T54" fmla="*/ 177 w 157"/>
                  <a:gd name="T55" fmla="*/ 0 h 104"/>
                  <a:gd name="T56" fmla="*/ 167 w 157"/>
                  <a:gd name="T57" fmla="*/ 0 h 104"/>
                  <a:gd name="T58" fmla="*/ 145 w 157"/>
                  <a:gd name="T59" fmla="*/ 0 h 104"/>
                  <a:gd name="T60" fmla="*/ 126 w 157"/>
                  <a:gd name="T61" fmla="*/ 0 h 104"/>
                  <a:gd name="T62" fmla="*/ 112 w 157"/>
                  <a:gd name="T63" fmla="*/ 0 h 104"/>
                  <a:gd name="T64" fmla="*/ 97 w 157"/>
                  <a:gd name="T65" fmla="*/ 0 h 104"/>
                  <a:gd name="T66" fmla="*/ 77 w 157"/>
                  <a:gd name="T67" fmla="*/ 0 h 104"/>
                  <a:gd name="T68" fmla="*/ 67 w 157"/>
                  <a:gd name="T69" fmla="*/ 0 h 104"/>
                  <a:gd name="T70" fmla="*/ 53 w 157"/>
                  <a:gd name="T71" fmla="*/ 0 h 104"/>
                  <a:gd name="T72" fmla="*/ 42 w 157"/>
                  <a:gd name="T73" fmla="*/ 0 h 104"/>
                  <a:gd name="T74" fmla="*/ 33 w 157"/>
                  <a:gd name="T75" fmla="*/ 0 h 104"/>
                  <a:gd name="T76" fmla="*/ 23 w 157"/>
                  <a:gd name="T77" fmla="*/ 0 h 104"/>
                  <a:gd name="T78" fmla="*/ 18 w 157"/>
                  <a:gd name="T79" fmla="*/ 0 h 104"/>
                  <a:gd name="T80" fmla="*/ 18 w 157"/>
                  <a:gd name="T81" fmla="*/ 2 h 104"/>
                  <a:gd name="T82" fmla="*/ 14 w 157"/>
                  <a:gd name="T83" fmla="*/ 3 h 104"/>
                  <a:gd name="T84" fmla="*/ 3 w 157"/>
                  <a:gd name="T85" fmla="*/ 20 h 104"/>
                  <a:gd name="T86" fmla="*/ 2 w 157"/>
                  <a:gd name="T87" fmla="*/ 30 h 104"/>
                  <a:gd name="T88" fmla="*/ 2 w 157"/>
                  <a:gd name="T89" fmla="*/ 42 h 104"/>
                  <a:gd name="T90" fmla="*/ 2 w 157"/>
                  <a:gd name="T91" fmla="*/ 53 h 104"/>
                  <a:gd name="T92" fmla="*/ 2 w 157"/>
                  <a:gd name="T93" fmla="*/ 66 h 104"/>
                  <a:gd name="T94" fmla="*/ 0 w 157"/>
                  <a:gd name="T95" fmla="*/ 74 h 104"/>
                  <a:gd name="T96" fmla="*/ 0 w 157"/>
                  <a:gd name="T97" fmla="*/ 85 h 104"/>
                  <a:gd name="T98" fmla="*/ 0 w 157"/>
                  <a:gd name="T99" fmla="*/ 95 h 104"/>
                  <a:gd name="T100" fmla="*/ 0 w 157"/>
                  <a:gd name="T101" fmla="*/ 108 h 104"/>
                  <a:gd name="T102" fmla="*/ 0 w 157"/>
                  <a:gd name="T103" fmla="*/ 121 h 104"/>
                  <a:gd name="T104" fmla="*/ 0 w 157"/>
                  <a:gd name="T105" fmla="*/ 123 h 104"/>
                  <a:gd name="T106" fmla="*/ 0 w 157"/>
                  <a:gd name="T107" fmla="*/ 123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7"/>
                  <a:gd name="T163" fmla="*/ 0 h 104"/>
                  <a:gd name="T164" fmla="*/ 157 w 157"/>
                  <a:gd name="T165" fmla="*/ 104 h 1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7" h="104">
                    <a:moveTo>
                      <a:pt x="0" y="39"/>
                    </a:moveTo>
                    <a:lnTo>
                      <a:pt x="58" y="104"/>
                    </a:lnTo>
                    <a:lnTo>
                      <a:pt x="157" y="2"/>
                    </a:lnTo>
                    <a:lnTo>
                      <a:pt x="156" y="0"/>
                    </a:lnTo>
                    <a:lnTo>
                      <a:pt x="150" y="0"/>
                    </a:lnTo>
                    <a:lnTo>
                      <a:pt x="146" y="0"/>
                    </a:lnTo>
                    <a:lnTo>
                      <a:pt x="144" y="0"/>
                    </a:lnTo>
                    <a:lnTo>
                      <a:pt x="138" y="0"/>
                    </a:lnTo>
                    <a:lnTo>
                      <a:pt x="134" y="0"/>
                    </a:lnTo>
                    <a:lnTo>
                      <a:pt x="128" y="0"/>
                    </a:lnTo>
                    <a:lnTo>
                      <a:pt x="124" y="0"/>
                    </a:lnTo>
                    <a:lnTo>
                      <a:pt x="117" y="0"/>
                    </a:lnTo>
                    <a:lnTo>
                      <a:pt x="110" y="0"/>
                    </a:lnTo>
                    <a:lnTo>
                      <a:pt x="108" y="0"/>
                    </a:lnTo>
                    <a:lnTo>
                      <a:pt x="104" y="0"/>
                    </a:lnTo>
                    <a:lnTo>
                      <a:pt x="99" y="0"/>
                    </a:lnTo>
                    <a:lnTo>
                      <a:pt x="97" y="0"/>
                    </a:lnTo>
                    <a:lnTo>
                      <a:pt x="93" y="0"/>
                    </a:lnTo>
                    <a:lnTo>
                      <a:pt x="90" y="0"/>
                    </a:lnTo>
                    <a:lnTo>
                      <a:pt x="87" y="0"/>
                    </a:lnTo>
                    <a:lnTo>
                      <a:pt x="83" y="0"/>
                    </a:lnTo>
                    <a:lnTo>
                      <a:pt x="81" y="0"/>
                    </a:lnTo>
                    <a:lnTo>
                      <a:pt x="77" y="0"/>
                    </a:lnTo>
                    <a:lnTo>
                      <a:pt x="73" y="0"/>
                    </a:lnTo>
                    <a:lnTo>
                      <a:pt x="70" y="0"/>
                    </a:lnTo>
                    <a:lnTo>
                      <a:pt x="66" y="0"/>
                    </a:lnTo>
                    <a:lnTo>
                      <a:pt x="62" y="0"/>
                    </a:lnTo>
                    <a:lnTo>
                      <a:pt x="59" y="0"/>
                    </a:lnTo>
                    <a:lnTo>
                      <a:pt x="57" y="0"/>
                    </a:lnTo>
                    <a:lnTo>
                      <a:pt x="50" y="0"/>
                    </a:lnTo>
                    <a:lnTo>
                      <a:pt x="43" y="0"/>
                    </a:lnTo>
                    <a:lnTo>
                      <a:pt x="38" y="0"/>
                    </a:lnTo>
                    <a:lnTo>
                      <a:pt x="32" y="0"/>
                    </a:lnTo>
                    <a:lnTo>
                      <a:pt x="26" y="0"/>
                    </a:lnTo>
                    <a:lnTo>
                      <a:pt x="22" y="0"/>
                    </a:lnTo>
                    <a:lnTo>
                      <a:pt x="18" y="0"/>
                    </a:lnTo>
                    <a:lnTo>
                      <a:pt x="14" y="0"/>
                    </a:lnTo>
                    <a:lnTo>
                      <a:pt x="11" y="0"/>
                    </a:lnTo>
                    <a:lnTo>
                      <a:pt x="8" y="0"/>
                    </a:lnTo>
                    <a:lnTo>
                      <a:pt x="6" y="0"/>
                    </a:lnTo>
                    <a:lnTo>
                      <a:pt x="6" y="2"/>
                    </a:lnTo>
                    <a:lnTo>
                      <a:pt x="4" y="3"/>
                    </a:lnTo>
                    <a:lnTo>
                      <a:pt x="3" y="7"/>
                    </a:lnTo>
                    <a:lnTo>
                      <a:pt x="2" y="10"/>
                    </a:lnTo>
                    <a:lnTo>
                      <a:pt x="2" y="14"/>
                    </a:lnTo>
                    <a:lnTo>
                      <a:pt x="2" y="17"/>
                    </a:lnTo>
                    <a:lnTo>
                      <a:pt x="2" y="21"/>
                    </a:lnTo>
                    <a:lnTo>
                      <a:pt x="0" y="23"/>
                    </a:lnTo>
                    <a:lnTo>
                      <a:pt x="0" y="27"/>
                    </a:lnTo>
                    <a:lnTo>
                      <a:pt x="0" y="30"/>
                    </a:lnTo>
                    <a:lnTo>
                      <a:pt x="0" y="34"/>
                    </a:lnTo>
                    <a:lnTo>
                      <a:pt x="0" y="38"/>
                    </a:lnTo>
                    <a:lnTo>
                      <a:pt x="0" y="39"/>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27" name="Freeform 74">
                <a:extLst>
                  <a:ext uri="{FF2B5EF4-FFF2-40B4-BE49-F238E27FC236}">
                    <a16:creationId xmlns:a16="http://schemas.microsoft.com/office/drawing/2014/main" id="{7AC4E106-69CB-49F1-A19F-905FBE9D43CF}"/>
                  </a:ext>
                </a:extLst>
              </p:cNvPr>
              <p:cNvSpPr>
                <a:spLocks/>
              </p:cNvSpPr>
              <p:nvPr/>
            </p:nvSpPr>
            <p:spPr bwMode="auto">
              <a:xfrm>
                <a:off x="3102" y="920"/>
                <a:ext cx="83" cy="121"/>
              </a:xfrm>
              <a:custGeom>
                <a:avLst/>
                <a:gdLst>
                  <a:gd name="T0" fmla="*/ 24 w 72"/>
                  <a:gd name="T1" fmla="*/ 16 h 111"/>
                  <a:gd name="T2" fmla="*/ 0 w 72"/>
                  <a:gd name="T3" fmla="*/ 324 h 111"/>
                  <a:gd name="T4" fmla="*/ 206 w 72"/>
                  <a:gd name="T5" fmla="*/ 0 h 111"/>
                  <a:gd name="T6" fmla="*/ 24 w 72"/>
                  <a:gd name="T7" fmla="*/ 16 h 111"/>
                  <a:gd name="T8" fmla="*/ 24 w 72"/>
                  <a:gd name="T9" fmla="*/ 16 h 111"/>
                  <a:gd name="T10" fmla="*/ 0 60000 65536"/>
                  <a:gd name="T11" fmla="*/ 0 60000 65536"/>
                  <a:gd name="T12" fmla="*/ 0 60000 65536"/>
                  <a:gd name="T13" fmla="*/ 0 60000 65536"/>
                  <a:gd name="T14" fmla="*/ 0 60000 65536"/>
                  <a:gd name="T15" fmla="*/ 0 w 72"/>
                  <a:gd name="T16" fmla="*/ 0 h 111"/>
                  <a:gd name="T17" fmla="*/ 72 w 72"/>
                  <a:gd name="T18" fmla="*/ 111 h 111"/>
                </a:gdLst>
                <a:ahLst/>
                <a:cxnLst>
                  <a:cxn ang="T10">
                    <a:pos x="T0" y="T1"/>
                  </a:cxn>
                  <a:cxn ang="T11">
                    <a:pos x="T2" y="T3"/>
                  </a:cxn>
                  <a:cxn ang="T12">
                    <a:pos x="T4" y="T5"/>
                  </a:cxn>
                  <a:cxn ang="T13">
                    <a:pos x="T6" y="T7"/>
                  </a:cxn>
                  <a:cxn ang="T14">
                    <a:pos x="T8" y="T9"/>
                  </a:cxn>
                </a:cxnLst>
                <a:rect l="T15" t="T16" r="T17" b="T18"/>
                <a:pathLst>
                  <a:path w="72" h="111">
                    <a:moveTo>
                      <a:pt x="9" y="5"/>
                    </a:moveTo>
                    <a:lnTo>
                      <a:pt x="0" y="111"/>
                    </a:lnTo>
                    <a:lnTo>
                      <a:pt x="72" y="0"/>
                    </a:lnTo>
                    <a:lnTo>
                      <a:pt x="9" y="5"/>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28" name="Freeform 75">
                <a:extLst>
                  <a:ext uri="{FF2B5EF4-FFF2-40B4-BE49-F238E27FC236}">
                    <a16:creationId xmlns:a16="http://schemas.microsoft.com/office/drawing/2014/main" id="{3CEC2DEB-6AA4-47BF-BFF8-194A9F41C6EC}"/>
                  </a:ext>
                </a:extLst>
              </p:cNvPr>
              <p:cNvSpPr>
                <a:spLocks/>
              </p:cNvSpPr>
              <p:nvPr/>
            </p:nvSpPr>
            <p:spPr bwMode="auto">
              <a:xfrm>
                <a:off x="3479" y="1600"/>
                <a:ext cx="130" cy="76"/>
              </a:xfrm>
              <a:custGeom>
                <a:avLst/>
                <a:gdLst>
                  <a:gd name="T0" fmla="*/ 145 w 110"/>
                  <a:gd name="T1" fmla="*/ 0 h 63"/>
                  <a:gd name="T2" fmla="*/ 0 w 110"/>
                  <a:gd name="T3" fmla="*/ 116 h 63"/>
                  <a:gd name="T4" fmla="*/ 14 w 110"/>
                  <a:gd name="T5" fmla="*/ 183 h 63"/>
                  <a:gd name="T6" fmla="*/ 326 w 110"/>
                  <a:gd name="T7" fmla="*/ 183 h 63"/>
                  <a:gd name="T8" fmla="*/ 313 w 110"/>
                  <a:gd name="T9" fmla="*/ 69 h 63"/>
                  <a:gd name="T10" fmla="*/ 145 w 110"/>
                  <a:gd name="T11" fmla="*/ 0 h 63"/>
                  <a:gd name="T12" fmla="*/ 145 w 110"/>
                  <a:gd name="T13" fmla="*/ 0 h 63"/>
                  <a:gd name="T14" fmla="*/ 0 60000 65536"/>
                  <a:gd name="T15" fmla="*/ 0 60000 65536"/>
                  <a:gd name="T16" fmla="*/ 0 60000 65536"/>
                  <a:gd name="T17" fmla="*/ 0 60000 65536"/>
                  <a:gd name="T18" fmla="*/ 0 60000 65536"/>
                  <a:gd name="T19" fmla="*/ 0 60000 65536"/>
                  <a:gd name="T20" fmla="*/ 0 60000 65536"/>
                  <a:gd name="T21" fmla="*/ 0 w 110"/>
                  <a:gd name="T22" fmla="*/ 0 h 63"/>
                  <a:gd name="T23" fmla="*/ 110 w 11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63">
                    <a:moveTo>
                      <a:pt x="50" y="0"/>
                    </a:moveTo>
                    <a:lnTo>
                      <a:pt x="0" y="40"/>
                    </a:lnTo>
                    <a:lnTo>
                      <a:pt x="4" y="63"/>
                    </a:lnTo>
                    <a:lnTo>
                      <a:pt x="110" y="63"/>
                    </a:lnTo>
                    <a:lnTo>
                      <a:pt x="107" y="24"/>
                    </a:lnTo>
                    <a:lnTo>
                      <a:pt x="5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29" name="Freeform 76">
                <a:extLst>
                  <a:ext uri="{FF2B5EF4-FFF2-40B4-BE49-F238E27FC236}">
                    <a16:creationId xmlns:a16="http://schemas.microsoft.com/office/drawing/2014/main" id="{6056B924-6DC1-497B-AB99-793B66B9701F}"/>
                  </a:ext>
                </a:extLst>
              </p:cNvPr>
              <p:cNvSpPr>
                <a:spLocks/>
              </p:cNvSpPr>
              <p:nvPr/>
            </p:nvSpPr>
            <p:spPr bwMode="auto">
              <a:xfrm>
                <a:off x="3114" y="1593"/>
                <a:ext cx="83" cy="83"/>
              </a:xfrm>
              <a:custGeom>
                <a:avLst/>
                <a:gdLst>
                  <a:gd name="T0" fmla="*/ 0 w 82"/>
                  <a:gd name="T1" fmla="*/ 0 h 75"/>
                  <a:gd name="T2" fmla="*/ 0 w 82"/>
                  <a:gd name="T3" fmla="*/ 15 h 75"/>
                  <a:gd name="T4" fmla="*/ 0 w 82"/>
                  <a:gd name="T5" fmla="*/ 38 h 75"/>
                  <a:gd name="T6" fmla="*/ 0 w 82"/>
                  <a:gd name="T7" fmla="*/ 69 h 75"/>
                  <a:gd name="T8" fmla="*/ 0 w 82"/>
                  <a:gd name="T9" fmla="*/ 103 h 75"/>
                  <a:gd name="T10" fmla="*/ 0 w 82"/>
                  <a:gd name="T11" fmla="*/ 132 h 75"/>
                  <a:gd name="T12" fmla="*/ 1 w 82"/>
                  <a:gd name="T13" fmla="*/ 161 h 75"/>
                  <a:gd name="T14" fmla="*/ 16 w 82"/>
                  <a:gd name="T15" fmla="*/ 186 h 75"/>
                  <a:gd name="T16" fmla="*/ 26 w 82"/>
                  <a:gd name="T17" fmla="*/ 200 h 75"/>
                  <a:gd name="T18" fmla="*/ 48 w 82"/>
                  <a:gd name="T19" fmla="*/ 202 h 75"/>
                  <a:gd name="T20" fmla="*/ 87 w 82"/>
                  <a:gd name="T21" fmla="*/ 208 h 75"/>
                  <a:gd name="T22" fmla="*/ 112 w 82"/>
                  <a:gd name="T23" fmla="*/ 208 h 75"/>
                  <a:gd name="T24" fmla="*/ 138 w 82"/>
                  <a:gd name="T25" fmla="*/ 208 h 75"/>
                  <a:gd name="T26" fmla="*/ 164 w 82"/>
                  <a:gd name="T27" fmla="*/ 208 h 75"/>
                  <a:gd name="T28" fmla="*/ 205 w 82"/>
                  <a:gd name="T29" fmla="*/ 202 h 75"/>
                  <a:gd name="T30" fmla="*/ 232 w 82"/>
                  <a:gd name="T31" fmla="*/ 202 h 75"/>
                  <a:gd name="T32" fmla="*/ 250 w 82"/>
                  <a:gd name="T33" fmla="*/ 202 h 75"/>
                  <a:gd name="T34" fmla="*/ 253 w 82"/>
                  <a:gd name="T35" fmla="*/ 200 h 75"/>
                  <a:gd name="T36" fmla="*/ 253 w 82"/>
                  <a:gd name="T37" fmla="*/ 179 h 75"/>
                  <a:gd name="T38" fmla="*/ 253 w 82"/>
                  <a:gd name="T39" fmla="*/ 146 h 75"/>
                  <a:gd name="T40" fmla="*/ 253 w 82"/>
                  <a:gd name="T41" fmla="*/ 121 h 75"/>
                  <a:gd name="T42" fmla="*/ 239 w 82"/>
                  <a:gd name="T43" fmla="*/ 105 h 75"/>
                  <a:gd name="T44" fmla="*/ 219 w 82"/>
                  <a:gd name="T45" fmla="*/ 92 h 75"/>
                  <a:gd name="T46" fmla="*/ 193 w 82"/>
                  <a:gd name="T47" fmla="*/ 80 h 75"/>
                  <a:gd name="T48" fmla="*/ 170 w 82"/>
                  <a:gd name="T49" fmla="*/ 71 h 75"/>
                  <a:gd name="T50" fmla="*/ 145 w 82"/>
                  <a:gd name="T51" fmla="*/ 62 h 75"/>
                  <a:gd name="T52" fmla="*/ 128 w 82"/>
                  <a:gd name="T53" fmla="*/ 49 h 75"/>
                  <a:gd name="T54" fmla="*/ 109 w 82"/>
                  <a:gd name="T55" fmla="*/ 44 h 75"/>
                  <a:gd name="T56" fmla="*/ 85 w 82"/>
                  <a:gd name="T57" fmla="*/ 38 h 75"/>
                  <a:gd name="T58" fmla="*/ 53 w 82"/>
                  <a:gd name="T59" fmla="*/ 21 h 75"/>
                  <a:gd name="T60" fmla="*/ 20 w 82"/>
                  <a:gd name="T61" fmla="*/ 2 h 75"/>
                  <a:gd name="T62" fmla="*/ 1 w 82"/>
                  <a:gd name="T63" fmla="*/ 0 h 75"/>
                  <a:gd name="T64" fmla="*/ 0 w 82"/>
                  <a:gd name="T65" fmla="*/ 0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75"/>
                  <a:gd name="T101" fmla="*/ 82 w 82"/>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75">
                    <a:moveTo>
                      <a:pt x="0" y="0"/>
                    </a:moveTo>
                    <a:lnTo>
                      <a:pt x="0" y="0"/>
                    </a:lnTo>
                    <a:lnTo>
                      <a:pt x="0" y="2"/>
                    </a:lnTo>
                    <a:lnTo>
                      <a:pt x="0" y="5"/>
                    </a:lnTo>
                    <a:lnTo>
                      <a:pt x="0" y="9"/>
                    </a:lnTo>
                    <a:lnTo>
                      <a:pt x="0" y="13"/>
                    </a:lnTo>
                    <a:lnTo>
                      <a:pt x="0" y="18"/>
                    </a:lnTo>
                    <a:lnTo>
                      <a:pt x="0" y="25"/>
                    </a:lnTo>
                    <a:lnTo>
                      <a:pt x="0" y="32"/>
                    </a:lnTo>
                    <a:lnTo>
                      <a:pt x="0" y="37"/>
                    </a:lnTo>
                    <a:lnTo>
                      <a:pt x="0" y="42"/>
                    </a:lnTo>
                    <a:lnTo>
                      <a:pt x="0" y="48"/>
                    </a:lnTo>
                    <a:lnTo>
                      <a:pt x="1" y="54"/>
                    </a:lnTo>
                    <a:lnTo>
                      <a:pt x="1" y="58"/>
                    </a:lnTo>
                    <a:lnTo>
                      <a:pt x="3" y="64"/>
                    </a:lnTo>
                    <a:lnTo>
                      <a:pt x="5" y="67"/>
                    </a:lnTo>
                    <a:lnTo>
                      <a:pt x="7" y="71"/>
                    </a:lnTo>
                    <a:lnTo>
                      <a:pt x="9" y="72"/>
                    </a:lnTo>
                    <a:lnTo>
                      <a:pt x="12" y="73"/>
                    </a:lnTo>
                    <a:lnTo>
                      <a:pt x="16" y="73"/>
                    </a:lnTo>
                    <a:lnTo>
                      <a:pt x="23" y="75"/>
                    </a:lnTo>
                    <a:lnTo>
                      <a:pt x="28" y="75"/>
                    </a:lnTo>
                    <a:lnTo>
                      <a:pt x="34" y="75"/>
                    </a:lnTo>
                    <a:lnTo>
                      <a:pt x="36" y="75"/>
                    </a:lnTo>
                    <a:lnTo>
                      <a:pt x="40" y="75"/>
                    </a:lnTo>
                    <a:lnTo>
                      <a:pt x="44" y="75"/>
                    </a:lnTo>
                    <a:lnTo>
                      <a:pt x="47" y="75"/>
                    </a:lnTo>
                    <a:lnTo>
                      <a:pt x="54" y="75"/>
                    </a:lnTo>
                    <a:lnTo>
                      <a:pt x="60" y="75"/>
                    </a:lnTo>
                    <a:lnTo>
                      <a:pt x="66" y="73"/>
                    </a:lnTo>
                    <a:lnTo>
                      <a:pt x="71" y="73"/>
                    </a:lnTo>
                    <a:lnTo>
                      <a:pt x="75" y="73"/>
                    </a:lnTo>
                    <a:lnTo>
                      <a:pt x="78" y="73"/>
                    </a:lnTo>
                    <a:lnTo>
                      <a:pt x="80" y="73"/>
                    </a:lnTo>
                    <a:lnTo>
                      <a:pt x="82" y="73"/>
                    </a:lnTo>
                    <a:lnTo>
                      <a:pt x="82" y="72"/>
                    </a:lnTo>
                    <a:lnTo>
                      <a:pt x="82" y="69"/>
                    </a:lnTo>
                    <a:lnTo>
                      <a:pt x="82" y="64"/>
                    </a:lnTo>
                    <a:lnTo>
                      <a:pt x="82" y="60"/>
                    </a:lnTo>
                    <a:lnTo>
                      <a:pt x="82" y="53"/>
                    </a:lnTo>
                    <a:lnTo>
                      <a:pt x="82" y="49"/>
                    </a:lnTo>
                    <a:lnTo>
                      <a:pt x="82" y="44"/>
                    </a:lnTo>
                    <a:lnTo>
                      <a:pt x="80" y="41"/>
                    </a:lnTo>
                    <a:lnTo>
                      <a:pt x="78" y="38"/>
                    </a:lnTo>
                    <a:lnTo>
                      <a:pt x="75" y="37"/>
                    </a:lnTo>
                    <a:lnTo>
                      <a:pt x="70" y="33"/>
                    </a:lnTo>
                    <a:lnTo>
                      <a:pt x="66" y="32"/>
                    </a:lnTo>
                    <a:lnTo>
                      <a:pt x="62" y="29"/>
                    </a:lnTo>
                    <a:lnTo>
                      <a:pt x="59" y="28"/>
                    </a:lnTo>
                    <a:lnTo>
                      <a:pt x="55" y="26"/>
                    </a:lnTo>
                    <a:lnTo>
                      <a:pt x="52" y="24"/>
                    </a:lnTo>
                    <a:lnTo>
                      <a:pt x="48" y="22"/>
                    </a:lnTo>
                    <a:lnTo>
                      <a:pt x="46" y="21"/>
                    </a:lnTo>
                    <a:lnTo>
                      <a:pt x="42" y="18"/>
                    </a:lnTo>
                    <a:lnTo>
                      <a:pt x="38" y="17"/>
                    </a:lnTo>
                    <a:lnTo>
                      <a:pt x="35" y="16"/>
                    </a:lnTo>
                    <a:lnTo>
                      <a:pt x="31" y="14"/>
                    </a:lnTo>
                    <a:lnTo>
                      <a:pt x="27" y="13"/>
                    </a:lnTo>
                    <a:lnTo>
                      <a:pt x="24" y="10"/>
                    </a:lnTo>
                    <a:lnTo>
                      <a:pt x="17" y="8"/>
                    </a:lnTo>
                    <a:lnTo>
                      <a:pt x="12" y="5"/>
                    </a:lnTo>
                    <a:lnTo>
                      <a:pt x="7" y="2"/>
                    </a:lnTo>
                    <a:lnTo>
                      <a:pt x="4" y="1"/>
                    </a:lnTo>
                    <a:lnTo>
                      <a:pt x="1" y="0"/>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30" name="Freeform 77">
                <a:extLst>
                  <a:ext uri="{FF2B5EF4-FFF2-40B4-BE49-F238E27FC236}">
                    <a16:creationId xmlns:a16="http://schemas.microsoft.com/office/drawing/2014/main" id="{16E7F2FE-2BEF-4A7D-9976-02A6C2B429DE}"/>
                  </a:ext>
                </a:extLst>
              </p:cNvPr>
              <p:cNvSpPr>
                <a:spLocks/>
              </p:cNvSpPr>
              <p:nvPr/>
            </p:nvSpPr>
            <p:spPr bwMode="auto">
              <a:xfrm>
                <a:off x="2783" y="709"/>
                <a:ext cx="861" cy="921"/>
              </a:xfrm>
              <a:custGeom>
                <a:avLst/>
                <a:gdLst>
                  <a:gd name="T0" fmla="*/ 1448 w 800"/>
                  <a:gd name="T1" fmla="*/ 19 h 858"/>
                  <a:gd name="T2" fmla="*/ 1362 w 800"/>
                  <a:gd name="T3" fmla="*/ 6 h 858"/>
                  <a:gd name="T4" fmla="*/ 1236 w 800"/>
                  <a:gd name="T5" fmla="*/ 1 h 858"/>
                  <a:gd name="T6" fmla="*/ 1078 w 800"/>
                  <a:gd name="T7" fmla="*/ 0 h 858"/>
                  <a:gd name="T8" fmla="*/ 906 w 800"/>
                  <a:gd name="T9" fmla="*/ 3 h 858"/>
                  <a:gd name="T10" fmla="*/ 727 w 800"/>
                  <a:gd name="T11" fmla="*/ 21 h 858"/>
                  <a:gd name="T12" fmla="*/ 552 w 800"/>
                  <a:gd name="T13" fmla="*/ 58 h 858"/>
                  <a:gd name="T14" fmla="*/ 397 w 800"/>
                  <a:gd name="T15" fmla="*/ 119 h 858"/>
                  <a:gd name="T16" fmla="*/ 272 w 800"/>
                  <a:gd name="T17" fmla="*/ 201 h 858"/>
                  <a:gd name="T18" fmla="*/ 176 w 800"/>
                  <a:gd name="T19" fmla="*/ 307 h 858"/>
                  <a:gd name="T20" fmla="*/ 99 w 800"/>
                  <a:gd name="T21" fmla="*/ 426 h 858"/>
                  <a:gd name="T22" fmla="*/ 50 w 800"/>
                  <a:gd name="T23" fmla="*/ 558 h 858"/>
                  <a:gd name="T24" fmla="*/ 18 w 800"/>
                  <a:gd name="T25" fmla="*/ 692 h 858"/>
                  <a:gd name="T26" fmla="*/ 0 w 800"/>
                  <a:gd name="T27" fmla="*/ 830 h 858"/>
                  <a:gd name="T28" fmla="*/ 0 w 800"/>
                  <a:gd name="T29" fmla="*/ 960 h 858"/>
                  <a:gd name="T30" fmla="*/ 16 w 800"/>
                  <a:gd name="T31" fmla="*/ 1082 h 858"/>
                  <a:gd name="T32" fmla="*/ 35 w 800"/>
                  <a:gd name="T33" fmla="*/ 1192 h 858"/>
                  <a:gd name="T34" fmla="*/ 66 w 800"/>
                  <a:gd name="T35" fmla="*/ 1283 h 858"/>
                  <a:gd name="T36" fmla="*/ 99 w 800"/>
                  <a:gd name="T37" fmla="*/ 1355 h 858"/>
                  <a:gd name="T38" fmla="*/ 139 w 800"/>
                  <a:gd name="T39" fmla="*/ 1415 h 858"/>
                  <a:gd name="T40" fmla="*/ 176 w 800"/>
                  <a:gd name="T41" fmla="*/ 1471 h 858"/>
                  <a:gd name="T42" fmla="*/ 208 w 800"/>
                  <a:gd name="T43" fmla="*/ 1517 h 858"/>
                  <a:gd name="T44" fmla="*/ 269 w 800"/>
                  <a:gd name="T45" fmla="*/ 1580 h 858"/>
                  <a:gd name="T46" fmla="*/ 316 w 800"/>
                  <a:gd name="T47" fmla="*/ 1619 h 858"/>
                  <a:gd name="T48" fmla="*/ 317 w 800"/>
                  <a:gd name="T49" fmla="*/ 1579 h 858"/>
                  <a:gd name="T50" fmla="*/ 317 w 800"/>
                  <a:gd name="T51" fmla="*/ 1471 h 858"/>
                  <a:gd name="T52" fmla="*/ 317 w 800"/>
                  <a:gd name="T53" fmla="*/ 1324 h 858"/>
                  <a:gd name="T54" fmla="*/ 317 w 800"/>
                  <a:gd name="T55" fmla="*/ 1150 h 858"/>
                  <a:gd name="T56" fmla="*/ 317 w 800"/>
                  <a:gd name="T57" fmla="*/ 966 h 858"/>
                  <a:gd name="T58" fmla="*/ 317 w 800"/>
                  <a:gd name="T59" fmla="*/ 789 h 858"/>
                  <a:gd name="T60" fmla="*/ 317 w 800"/>
                  <a:gd name="T61" fmla="*/ 627 h 858"/>
                  <a:gd name="T62" fmla="*/ 317 w 800"/>
                  <a:gd name="T63" fmla="*/ 507 h 858"/>
                  <a:gd name="T64" fmla="*/ 317 w 800"/>
                  <a:gd name="T65" fmla="*/ 440 h 858"/>
                  <a:gd name="T66" fmla="*/ 329 w 800"/>
                  <a:gd name="T67" fmla="*/ 376 h 858"/>
                  <a:gd name="T68" fmla="*/ 345 w 800"/>
                  <a:gd name="T69" fmla="*/ 327 h 858"/>
                  <a:gd name="T70" fmla="*/ 408 w 800"/>
                  <a:gd name="T71" fmla="*/ 272 h 858"/>
                  <a:gd name="T72" fmla="*/ 459 w 800"/>
                  <a:gd name="T73" fmla="*/ 254 h 858"/>
                  <a:gd name="T74" fmla="*/ 522 w 800"/>
                  <a:gd name="T75" fmla="*/ 252 h 858"/>
                  <a:gd name="T76" fmla="*/ 568 w 800"/>
                  <a:gd name="T77" fmla="*/ 249 h 858"/>
                  <a:gd name="T78" fmla="*/ 622 w 800"/>
                  <a:gd name="T79" fmla="*/ 248 h 858"/>
                  <a:gd name="T80" fmla="*/ 672 w 800"/>
                  <a:gd name="T81" fmla="*/ 248 h 858"/>
                  <a:gd name="T82" fmla="*/ 718 w 800"/>
                  <a:gd name="T83" fmla="*/ 248 h 858"/>
                  <a:gd name="T84" fmla="*/ 779 w 800"/>
                  <a:gd name="T85" fmla="*/ 248 h 858"/>
                  <a:gd name="T86" fmla="*/ 800 w 800"/>
                  <a:gd name="T87" fmla="*/ 170 h 858"/>
                  <a:gd name="T88" fmla="*/ 847 w 800"/>
                  <a:gd name="T89" fmla="*/ 148 h 858"/>
                  <a:gd name="T90" fmla="*/ 907 w 800"/>
                  <a:gd name="T91" fmla="*/ 129 h 858"/>
                  <a:gd name="T92" fmla="*/ 956 w 800"/>
                  <a:gd name="T93" fmla="*/ 113 h 858"/>
                  <a:gd name="T94" fmla="*/ 1010 w 800"/>
                  <a:gd name="T95" fmla="*/ 103 h 858"/>
                  <a:gd name="T96" fmla="*/ 1065 w 800"/>
                  <a:gd name="T97" fmla="*/ 89 h 858"/>
                  <a:gd name="T98" fmla="*/ 1129 w 800"/>
                  <a:gd name="T99" fmla="*/ 81 h 858"/>
                  <a:gd name="T100" fmla="*/ 1189 w 800"/>
                  <a:gd name="T101" fmla="*/ 79 h 858"/>
                  <a:gd name="T102" fmla="*/ 1246 w 800"/>
                  <a:gd name="T103" fmla="*/ 79 h 858"/>
                  <a:gd name="T104" fmla="*/ 1299 w 800"/>
                  <a:gd name="T105" fmla="*/ 81 h 858"/>
                  <a:gd name="T106" fmla="*/ 1350 w 800"/>
                  <a:gd name="T107" fmla="*/ 81 h 858"/>
                  <a:gd name="T108" fmla="*/ 1394 w 800"/>
                  <a:gd name="T109" fmla="*/ 87 h 858"/>
                  <a:gd name="T110" fmla="*/ 1461 w 800"/>
                  <a:gd name="T111" fmla="*/ 91 h 858"/>
                  <a:gd name="T112" fmla="*/ 1503 w 800"/>
                  <a:gd name="T113" fmla="*/ 97 h 8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0"/>
                  <a:gd name="T172" fmla="*/ 0 h 858"/>
                  <a:gd name="T173" fmla="*/ 800 w 800"/>
                  <a:gd name="T174" fmla="*/ 858 h 8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0" h="858">
                    <a:moveTo>
                      <a:pt x="794" y="12"/>
                    </a:moveTo>
                    <a:lnTo>
                      <a:pt x="791" y="12"/>
                    </a:lnTo>
                    <a:lnTo>
                      <a:pt x="787" y="12"/>
                    </a:lnTo>
                    <a:lnTo>
                      <a:pt x="784" y="11"/>
                    </a:lnTo>
                    <a:lnTo>
                      <a:pt x="780" y="11"/>
                    </a:lnTo>
                    <a:lnTo>
                      <a:pt x="776" y="10"/>
                    </a:lnTo>
                    <a:lnTo>
                      <a:pt x="772" y="10"/>
                    </a:lnTo>
                    <a:lnTo>
                      <a:pt x="767" y="8"/>
                    </a:lnTo>
                    <a:lnTo>
                      <a:pt x="760" y="8"/>
                    </a:lnTo>
                    <a:lnTo>
                      <a:pt x="755" y="7"/>
                    </a:lnTo>
                    <a:lnTo>
                      <a:pt x="748" y="7"/>
                    </a:lnTo>
                    <a:lnTo>
                      <a:pt x="740" y="7"/>
                    </a:lnTo>
                    <a:lnTo>
                      <a:pt x="733" y="7"/>
                    </a:lnTo>
                    <a:lnTo>
                      <a:pt x="725" y="6"/>
                    </a:lnTo>
                    <a:lnTo>
                      <a:pt x="717" y="6"/>
                    </a:lnTo>
                    <a:lnTo>
                      <a:pt x="708" y="4"/>
                    </a:lnTo>
                    <a:lnTo>
                      <a:pt x="698" y="3"/>
                    </a:lnTo>
                    <a:lnTo>
                      <a:pt x="688" y="3"/>
                    </a:lnTo>
                    <a:lnTo>
                      <a:pt x="678" y="1"/>
                    </a:lnTo>
                    <a:lnTo>
                      <a:pt x="668" y="1"/>
                    </a:lnTo>
                    <a:lnTo>
                      <a:pt x="657" y="1"/>
                    </a:lnTo>
                    <a:lnTo>
                      <a:pt x="646" y="0"/>
                    </a:lnTo>
                    <a:lnTo>
                      <a:pt x="635" y="0"/>
                    </a:lnTo>
                    <a:lnTo>
                      <a:pt x="623" y="0"/>
                    </a:lnTo>
                    <a:lnTo>
                      <a:pt x="611" y="0"/>
                    </a:lnTo>
                    <a:lnTo>
                      <a:pt x="599" y="0"/>
                    </a:lnTo>
                    <a:lnTo>
                      <a:pt x="587" y="0"/>
                    </a:lnTo>
                    <a:lnTo>
                      <a:pt x="574" y="0"/>
                    </a:lnTo>
                    <a:lnTo>
                      <a:pt x="562" y="0"/>
                    </a:lnTo>
                    <a:lnTo>
                      <a:pt x="548" y="0"/>
                    </a:lnTo>
                    <a:lnTo>
                      <a:pt x="536" y="1"/>
                    </a:lnTo>
                    <a:lnTo>
                      <a:pt x="523" y="1"/>
                    </a:lnTo>
                    <a:lnTo>
                      <a:pt x="509" y="1"/>
                    </a:lnTo>
                    <a:lnTo>
                      <a:pt x="496" y="1"/>
                    </a:lnTo>
                    <a:lnTo>
                      <a:pt x="483" y="3"/>
                    </a:lnTo>
                    <a:lnTo>
                      <a:pt x="469" y="3"/>
                    </a:lnTo>
                    <a:lnTo>
                      <a:pt x="456" y="4"/>
                    </a:lnTo>
                    <a:lnTo>
                      <a:pt x="441" y="6"/>
                    </a:lnTo>
                    <a:lnTo>
                      <a:pt x="429" y="7"/>
                    </a:lnTo>
                    <a:lnTo>
                      <a:pt x="414" y="8"/>
                    </a:lnTo>
                    <a:lnTo>
                      <a:pt x="401" y="11"/>
                    </a:lnTo>
                    <a:lnTo>
                      <a:pt x="387" y="12"/>
                    </a:lnTo>
                    <a:lnTo>
                      <a:pt x="374" y="15"/>
                    </a:lnTo>
                    <a:lnTo>
                      <a:pt x="361" y="16"/>
                    </a:lnTo>
                    <a:lnTo>
                      <a:pt x="347" y="19"/>
                    </a:lnTo>
                    <a:lnTo>
                      <a:pt x="334" y="22"/>
                    </a:lnTo>
                    <a:lnTo>
                      <a:pt x="322" y="26"/>
                    </a:lnTo>
                    <a:lnTo>
                      <a:pt x="308" y="28"/>
                    </a:lnTo>
                    <a:lnTo>
                      <a:pt x="295" y="31"/>
                    </a:lnTo>
                    <a:lnTo>
                      <a:pt x="283" y="35"/>
                    </a:lnTo>
                    <a:lnTo>
                      <a:pt x="271" y="39"/>
                    </a:lnTo>
                    <a:lnTo>
                      <a:pt x="259" y="43"/>
                    </a:lnTo>
                    <a:lnTo>
                      <a:pt x="247" y="47"/>
                    </a:lnTo>
                    <a:lnTo>
                      <a:pt x="234" y="52"/>
                    </a:lnTo>
                    <a:lnTo>
                      <a:pt x="224" y="58"/>
                    </a:lnTo>
                    <a:lnTo>
                      <a:pt x="212" y="62"/>
                    </a:lnTo>
                    <a:lnTo>
                      <a:pt x="201" y="67"/>
                    </a:lnTo>
                    <a:lnTo>
                      <a:pt x="190" y="73"/>
                    </a:lnTo>
                    <a:lnTo>
                      <a:pt x="181" y="79"/>
                    </a:lnTo>
                    <a:lnTo>
                      <a:pt x="171" y="85"/>
                    </a:lnTo>
                    <a:lnTo>
                      <a:pt x="162" y="91"/>
                    </a:lnTo>
                    <a:lnTo>
                      <a:pt x="153" y="99"/>
                    </a:lnTo>
                    <a:lnTo>
                      <a:pt x="145" y="106"/>
                    </a:lnTo>
                    <a:lnTo>
                      <a:pt x="137" y="114"/>
                    </a:lnTo>
                    <a:lnTo>
                      <a:pt x="129" y="121"/>
                    </a:lnTo>
                    <a:lnTo>
                      <a:pt x="121" y="129"/>
                    </a:lnTo>
                    <a:lnTo>
                      <a:pt x="114" y="135"/>
                    </a:lnTo>
                    <a:lnTo>
                      <a:pt x="107" y="144"/>
                    </a:lnTo>
                    <a:lnTo>
                      <a:pt x="99" y="152"/>
                    </a:lnTo>
                    <a:lnTo>
                      <a:pt x="94" y="161"/>
                    </a:lnTo>
                    <a:lnTo>
                      <a:pt x="87" y="170"/>
                    </a:lnTo>
                    <a:lnTo>
                      <a:pt x="80" y="178"/>
                    </a:lnTo>
                    <a:lnTo>
                      <a:pt x="75" y="188"/>
                    </a:lnTo>
                    <a:lnTo>
                      <a:pt x="70" y="197"/>
                    </a:lnTo>
                    <a:lnTo>
                      <a:pt x="64" y="207"/>
                    </a:lnTo>
                    <a:lnTo>
                      <a:pt x="59" y="215"/>
                    </a:lnTo>
                    <a:lnTo>
                      <a:pt x="53" y="225"/>
                    </a:lnTo>
                    <a:lnTo>
                      <a:pt x="48" y="235"/>
                    </a:lnTo>
                    <a:lnTo>
                      <a:pt x="45" y="244"/>
                    </a:lnTo>
                    <a:lnTo>
                      <a:pt x="40" y="253"/>
                    </a:lnTo>
                    <a:lnTo>
                      <a:pt x="37" y="264"/>
                    </a:lnTo>
                    <a:lnTo>
                      <a:pt x="33" y="273"/>
                    </a:lnTo>
                    <a:lnTo>
                      <a:pt x="29" y="284"/>
                    </a:lnTo>
                    <a:lnTo>
                      <a:pt x="27" y="294"/>
                    </a:lnTo>
                    <a:lnTo>
                      <a:pt x="23" y="304"/>
                    </a:lnTo>
                    <a:lnTo>
                      <a:pt x="20" y="314"/>
                    </a:lnTo>
                    <a:lnTo>
                      <a:pt x="17" y="324"/>
                    </a:lnTo>
                    <a:lnTo>
                      <a:pt x="15" y="335"/>
                    </a:lnTo>
                    <a:lnTo>
                      <a:pt x="13" y="345"/>
                    </a:lnTo>
                    <a:lnTo>
                      <a:pt x="11" y="355"/>
                    </a:lnTo>
                    <a:lnTo>
                      <a:pt x="9" y="366"/>
                    </a:lnTo>
                    <a:lnTo>
                      <a:pt x="8" y="375"/>
                    </a:lnTo>
                    <a:lnTo>
                      <a:pt x="5" y="386"/>
                    </a:lnTo>
                    <a:lnTo>
                      <a:pt x="4" y="397"/>
                    </a:lnTo>
                    <a:lnTo>
                      <a:pt x="4" y="407"/>
                    </a:lnTo>
                    <a:lnTo>
                      <a:pt x="3" y="418"/>
                    </a:lnTo>
                    <a:lnTo>
                      <a:pt x="1" y="428"/>
                    </a:lnTo>
                    <a:lnTo>
                      <a:pt x="0" y="438"/>
                    </a:lnTo>
                    <a:lnTo>
                      <a:pt x="0" y="448"/>
                    </a:lnTo>
                    <a:lnTo>
                      <a:pt x="0" y="458"/>
                    </a:lnTo>
                    <a:lnTo>
                      <a:pt x="0" y="468"/>
                    </a:lnTo>
                    <a:lnTo>
                      <a:pt x="0" y="479"/>
                    </a:lnTo>
                    <a:lnTo>
                      <a:pt x="0" y="489"/>
                    </a:lnTo>
                    <a:lnTo>
                      <a:pt x="0" y="499"/>
                    </a:lnTo>
                    <a:lnTo>
                      <a:pt x="0" y="508"/>
                    </a:lnTo>
                    <a:lnTo>
                      <a:pt x="0" y="517"/>
                    </a:lnTo>
                    <a:lnTo>
                      <a:pt x="1" y="527"/>
                    </a:lnTo>
                    <a:lnTo>
                      <a:pt x="1" y="536"/>
                    </a:lnTo>
                    <a:lnTo>
                      <a:pt x="3" y="545"/>
                    </a:lnTo>
                    <a:lnTo>
                      <a:pt x="4" y="555"/>
                    </a:lnTo>
                    <a:lnTo>
                      <a:pt x="5" y="564"/>
                    </a:lnTo>
                    <a:lnTo>
                      <a:pt x="7" y="572"/>
                    </a:lnTo>
                    <a:lnTo>
                      <a:pt x="8" y="582"/>
                    </a:lnTo>
                    <a:lnTo>
                      <a:pt x="9" y="590"/>
                    </a:lnTo>
                    <a:lnTo>
                      <a:pt x="11" y="598"/>
                    </a:lnTo>
                    <a:lnTo>
                      <a:pt x="13" y="606"/>
                    </a:lnTo>
                    <a:lnTo>
                      <a:pt x="15" y="614"/>
                    </a:lnTo>
                    <a:lnTo>
                      <a:pt x="16" y="622"/>
                    </a:lnTo>
                    <a:lnTo>
                      <a:pt x="19" y="630"/>
                    </a:lnTo>
                    <a:lnTo>
                      <a:pt x="20" y="638"/>
                    </a:lnTo>
                    <a:lnTo>
                      <a:pt x="23" y="645"/>
                    </a:lnTo>
                    <a:lnTo>
                      <a:pt x="25" y="651"/>
                    </a:lnTo>
                    <a:lnTo>
                      <a:pt x="28" y="659"/>
                    </a:lnTo>
                    <a:lnTo>
                      <a:pt x="29" y="665"/>
                    </a:lnTo>
                    <a:lnTo>
                      <a:pt x="33" y="671"/>
                    </a:lnTo>
                    <a:lnTo>
                      <a:pt x="35" y="678"/>
                    </a:lnTo>
                    <a:lnTo>
                      <a:pt x="37" y="685"/>
                    </a:lnTo>
                    <a:lnTo>
                      <a:pt x="40" y="690"/>
                    </a:lnTo>
                    <a:lnTo>
                      <a:pt x="43" y="696"/>
                    </a:lnTo>
                    <a:lnTo>
                      <a:pt x="45" y="701"/>
                    </a:lnTo>
                    <a:lnTo>
                      <a:pt x="48" y="706"/>
                    </a:lnTo>
                    <a:lnTo>
                      <a:pt x="51" y="710"/>
                    </a:lnTo>
                    <a:lnTo>
                      <a:pt x="53" y="716"/>
                    </a:lnTo>
                    <a:lnTo>
                      <a:pt x="56" y="721"/>
                    </a:lnTo>
                    <a:lnTo>
                      <a:pt x="59" y="726"/>
                    </a:lnTo>
                    <a:lnTo>
                      <a:pt x="62" y="730"/>
                    </a:lnTo>
                    <a:lnTo>
                      <a:pt x="64" y="734"/>
                    </a:lnTo>
                    <a:lnTo>
                      <a:pt x="68" y="740"/>
                    </a:lnTo>
                    <a:lnTo>
                      <a:pt x="71" y="744"/>
                    </a:lnTo>
                    <a:lnTo>
                      <a:pt x="74" y="748"/>
                    </a:lnTo>
                    <a:lnTo>
                      <a:pt x="76" y="753"/>
                    </a:lnTo>
                    <a:lnTo>
                      <a:pt x="79" y="757"/>
                    </a:lnTo>
                    <a:lnTo>
                      <a:pt x="83" y="763"/>
                    </a:lnTo>
                    <a:lnTo>
                      <a:pt x="84" y="765"/>
                    </a:lnTo>
                    <a:lnTo>
                      <a:pt x="88" y="769"/>
                    </a:lnTo>
                    <a:lnTo>
                      <a:pt x="90" y="773"/>
                    </a:lnTo>
                    <a:lnTo>
                      <a:pt x="94" y="777"/>
                    </a:lnTo>
                    <a:lnTo>
                      <a:pt x="95" y="781"/>
                    </a:lnTo>
                    <a:lnTo>
                      <a:pt x="99" y="784"/>
                    </a:lnTo>
                    <a:lnTo>
                      <a:pt x="102" y="788"/>
                    </a:lnTo>
                    <a:lnTo>
                      <a:pt x="104" y="792"/>
                    </a:lnTo>
                    <a:lnTo>
                      <a:pt x="107" y="795"/>
                    </a:lnTo>
                    <a:lnTo>
                      <a:pt x="108" y="799"/>
                    </a:lnTo>
                    <a:lnTo>
                      <a:pt x="111" y="801"/>
                    </a:lnTo>
                    <a:lnTo>
                      <a:pt x="114" y="804"/>
                    </a:lnTo>
                    <a:lnTo>
                      <a:pt x="119" y="811"/>
                    </a:lnTo>
                    <a:lnTo>
                      <a:pt x="125" y="816"/>
                    </a:lnTo>
                    <a:lnTo>
                      <a:pt x="129" y="820"/>
                    </a:lnTo>
                    <a:lnTo>
                      <a:pt x="134" y="826"/>
                    </a:lnTo>
                    <a:lnTo>
                      <a:pt x="138" y="830"/>
                    </a:lnTo>
                    <a:lnTo>
                      <a:pt x="143" y="835"/>
                    </a:lnTo>
                    <a:lnTo>
                      <a:pt x="146" y="838"/>
                    </a:lnTo>
                    <a:lnTo>
                      <a:pt x="150" y="842"/>
                    </a:lnTo>
                    <a:lnTo>
                      <a:pt x="154" y="844"/>
                    </a:lnTo>
                    <a:lnTo>
                      <a:pt x="157" y="847"/>
                    </a:lnTo>
                    <a:lnTo>
                      <a:pt x="162" y="851"/>
                    </a:lnTo>
                    <a:lnTo>
                      <a:pt x="166" y="855"/>
                    </a:lnTo>
                    <a:lnTo>
                      <a:pt x="169" y="856"/>
                    </a:lnTo>
                    <a:lnTo>
                      <a:pt x="170" y="858"/>
                    </a:lnTo>
                    <a:lnTo>
                      <a:pt x="170" y="856"/>
                    </a:lnTo>
                    <a:lnTo>
                      <a:pt x="170" y="851"/>
                    </a:lnTo>
                    <a:lnTo>
                      <a:pt x="170" y="847"/>
                    </a:lnTo>
                    <a:lnTo>
                      <a:pt x="170" y="843"/>
                    </a:lnTo>
                    <a:lnTo>
                      <a:pt x="170" y="838"/>
                    </a:lnTo>
                    <a:lnTo>
                      <a:pt x="170" y="834"/>
                    </a:lnTo>
                    <a:lnTo>
                      <a:pt x="170" y="827"/>
                    </a:lnTo>
                    <a:lnTo>
                      <a:pt x="170" y="820"/>
                    </a:lnTo>
                    <a:lnTo>
                      <a:pt x="170" y="812"/>
                    </a:lnTo>
                    <a:lnTo>
                      <a:pt x="170" y="804"/>
                    </a:lnTo>
                    <a:lnTo>
                      <a:pt x="170" y="796"/>
                    </a:lnTo>
                    <a:lnTo>
                      <a:pt x="170" y="787"/>
                    </a:lnTo>
                    <a:lnTo>
                      <a:pt x="170" y="777"/>
                    </a:lnTo>
                    <a:lnTo>
                      <a:pt x="170" y="768"/>
                    </a:lnTo>
                    <a:lnTo>
                      <a:pt x="170" y="757"/>
                    </a:lnTo>
                    <a:lnTo>
                      <a:pt x="170" y="746"/>
                    </a:lnTo>
                    <a:lnTo>
                      <a:pt x="170" y="736"/>
                    </a:lnTo>
                    <a:lnTo>
                      <a:pt x="170" y="724"/>
                    </a:lnTo>
                    <a:lnTo>
                      <a:pt x="170" y="712"/>
                    </a:lnTo>
                    <a:lnTo>
                      <a:pt x="170" y="700"/>
                    </a:lnTo>
                    <a:lnTo>
                      <a:pt x="170" y="688"/>
                    </a:lnTo>
                    <a:lnTo>
                      <a:pt x="170" y="675"/>
                    </a:lnTo>
                    <a:lnTo>
                      <a:pt x="170" y="661"/>
                    </a:lnTo>
                    <a:lnTo>
                      <a:pt x="170" y="649"/>
                    </a:lnTo>
                    <a:lnTo>
                      <a:pt x="170" y="634"/>
                    </a:lnTo>
                    <a:lnTo>
                      <a:pt x="170" y="622"/>
                    </a:lnTo>
                    <a:lnTo>
                      <a:pt x="170" y="608"/>
                    </a:lnTo>
                    <a:lnTo>
                      <a:pt x="170" y="594"/>
                    </a:lnTo>
                    <a:lnTo>
                      <a:pt x="170" y="580"/>
                    </a:lnTo>
                    <a:lnTo>
                      <a:pt x="170" y="567"/>
                    </a:lnTo>
                    <a:lnTo>
                      <a:pt x="170" y="552"/>
                    </a:lnTo>
                    <a:lnTo>
                      <a:pt x="170" y="539"/>
                    </a:lnTo>
                    <a:lnTo>
                      <a:pt x="170" y="524"/>
                    </a:lnTo>
                    <a:lnTo>
                      <a:pt x="170" y="511"/>
                    </a:lnTo>
                    <a:lnTo>
                      <a:pt x="170" y="496"/>
                    </a:lnTo>
                    <a:lnTo>
                      <a:pt x="170" y="483"/>
                    </a:lnTo>
                    <a:lnTo>
                      <a:pt x="170" y="469"/>
                    </a:lnTo>
                    <a:lnTo>
                      <a:pt x="170" y="456"/>
                    </a:lnTo>
                    <a:lnTo>
                      <a:pt x="170" y="441"/>
                    </a:lnTo>
                    <a:lnTo>
                      <a:pt x="170" y="429"/>
                    </a:lnTo>
                    <a:lnTo>
                      <a:pt x="170" y="416"/>
                    </a:lnTo>
                    <a:lnTo>
                      <a:pt x="170" y="402"/>
                    </a:lnTo>
                    <a:lnTo>
                      <a:pt x="170" y="390"/>
                    </a:lnTo>
                    <a:lnTo>
                      <a:pt x="170" y="378"/>
                    </a:lnTo>
                    <a:lnTo>
                      <a:pt x="170" y="366"/>
                    </a:lnTo>
                    <a:lnTo>
                      <a:pt x="170" y="355"/>
                    </a:lnTo>
                    <a:lnTo>
                      <a:pt x="170" y="343"/>
                    </a:lnTo>
                    <a:lnTo>
                      <a:pt x="170" y="332"/>
                    </a:lnTo>
                    <a:lnTo>
                      <a:pt x="170" y="320"/>
                    </a:lnTo>
                    <a:lnTo>
                      <a:pt x="170" y="311"/>
                    </a:lnTo>
                    <a:lnTo>
                      <a:pt x="170" y="300"/>
                    </a:lnTo>
                    <a:lnTo>
                      <a:pt x="170" y="292"/>
                    </a:lnTo>
                    <a:lnTo>
                      <a:pt x="170" y="283"/>
                    </a:lnTo>
                    <a:lnTo>
                      <a:pt x="170" y="276"/>
                    </a:lnTo>
                    <a:lnTo>
                      <a:pt x="170" y="268"/>
                    </a:lnTo>
                    <a:lnTo>
                      <a:pt x="170" y="261"/>
                    </a:lnTo>
                    <a:lnTo>
                      <a:pt x="170" y="255"/>
                    </a:lnTo>
                    <a:lnTo>
                      <a:pt x="170" y="249"/>
                    </a:lnTo>
                    <a:lnTo>
                      <a:pt x="170" y="244"/>
                    </a:lnTo>
                    <a:lnTo>
                      <a:pt x="170" y="240"/>
                    </a:lnTo>
                    <a:lnTo>
                      <a:pt x="170" y="236"/>
                    </a:lnTo>
                    <a:lnTo>
                      <a:pt x="170" y="233"/>
                    </a:lnTo>
                    <a:lnTo>
                      <a:pt x="170" y="228"/>
                    </a:lnTo>
                    <a:lnTo>
                      <a:pt x="170" y="223"/>
                    </a:lnTo>
                    <a:lnTo>
                      <a:pt x="170" y="217"/>
                    </a:lnTo>
                    <a:lnTo>
                      <a:pt x="171" y="212"/>
                    </a:lnTo>
                    <a:lnTo>
                      <a:pt x="171" y="207"/>
                    </a:lnTo>
                    <a:lnTo>
                      <a:pt x="173" y="202"/>
                    </a:lnTo>
                    <a:lnTo>
                      <a:pt x="174" y="198"/>
                    </a:lnTo>
                    <a:lnTo>
                      <a:pt x="175" y="194"/>
                    </a:lnTo>
                    <a:lnTo>
                      <a:pt x="177" y="190"/>
                    </a:lnTo>
                    <a:lnTo>
                      <a:pt x="178" y="186"/>
                    </a:lnTo>
                    <a:lnTo>
                      <a:pt x="180" y="182"/>
                    </a:lnTo>
                    <a:lnTo>
                      <a:pt x="181" y="178"/>
                    </a:lnTo>
                    <a:lnTo>
                      <a:pt x="184" y="176"/>
                    </a:lnTo>
                    <a:lnTo>
                      <a:pt x="185" y="172"/>
                    </a:lnTo>
                    <a:lnTo>
                      <a:pt x="188" y="169"/>
                    </a:lnTo>
                    <a:lnTo>
                      <a:pt x="190" y="166"/>
                    </a:lnTo>
                    <a:lnTo>
                      <a:pt x="194" y="160"/>
                    </a:lnTo>
                    <a:lnTo>
                      <a:pt x="200" y="156"/>
                    </a:lnTo>
                    <a:lnTo>
                      <a:pt x="205" y="150"/>
                    </a:lnTo>
                    <a:lnTo>
                      <a:pt x="212" y="146"/>
                    </a:lnTo>
                    <a:lnTo>
                      <a:pt x="217" y="144"/>
                    </a:lnTo>
                    <a:lnTo>
                      <a:pt x="224" y="141"/>
                    </a:lnTo>
                    <a:lnTo>
                      <a:pt x="226" y="140"/>
                    </a:lnTo>
                    <a:lnTo>
                      <a:pt x="230" y="138"/>
                    </a:lnTo>
                    <a:lnTo>
                      <a:pt x="233" y="138"/>
                    </a:lnTo>
                    <a:lnTo>
                      <a:pt x="237" y="138"/>
                    </a:lnTo>
                    <a:lnTo>
                      <a:pt x="240" y="137"/>
                    </a:lnTo>
                    <a:lnTo>
                      <a:pt x="245" y="135"/>
                    </a:lnTo>
                    <a:lnTo>
                      <a:pt x="249" y="135"/>
                    </a:lnTo>
                    <a:lnTo>
                      <a:pt x="255" y="135"/>
                    </a:lnTo>
                    <a:lnTo>
                      <a:pt x="260" y="134"/>
                    </a:lnTo>
                    <a:lnTo>
                      <a:pt x="267" y="134"/>
                    </a:lnTo>
                    <a:lnTo>
                      <a:pt x="271" y="133"/>
                    </a:lnTo>
                    <a:lnTo>
                      <a:pt x="273" y="133"/>
                    </a:lnTo>
                    <a:lnTo>
                      <a:pt x="277" y="133"/>
                    </a:lnTo>
                    <a:lnTo>
                      <a:pt x="281" y="133"/>
                    </a:lnTo>
                    <a:lnTo>
                      <a:pt x="284" y="133"/>
                    </a:lnTo>
                    <a:lnTo>
                      <a:pt x="288" y="133"/>
                    </a:lnTo>
                    <a:lnTo>
                      <a:pt x="292" y="131"/>
                    </a:lnTo>
                    <a:lnTo>
                      <a:pt x="295" y="131"/>
                    </a:lnTo>
                    <a:lnTo>
                      <a:pt x="299" y="131"/>
                    </a:lnTo>
                    <a:lnTo>
                      <a:pt x="303" y="131"/>
                    </a:lnTo>
                    <a:lnTo>
                      <a:pt x="307" y="131"/>
                    </a:lnTo>
                    <a:lnTo>
                      <a:pt x="311" y="131"/>
                    </a:lnTo>
                    <a:lnTo>
                      <a:pt x="314" y="130"/>
                    </a:lnTo>
                    <a:lnTo>
                      <a:pt x="318" y="130"/>
                    </a:lnTo>
                    <a:lnTo>
                      <a:pt x="323" y="130"/>
                    </a:lnTo>
                    <a:lnTo>
                      <a:pt x="327" y="130"/>
                    </a:lnTo>
                    <a:lnTo>
                      <a:pt x="330" y="130"/>
                    </a:lnTo>
                    <a:lnTo>
                      <a:pt x="334" y="130"/>
                    </a:lnTo>
                    <a:lnTo>
                      <a:pt x="338" y="130"/>
                    </a:lnTo>
                    <a:lnTo>
                      <a:pt x="343" y="130"/>
                    </a:lnTo>
                    <a:lnTo>
                      <a:pt x="346" y="130"/>
                    </a:lnTo>
                    <a:lnTo>
                      <a:pt x="350" y="130"/>
                    </a:lnTo>
                    <a:lnTo>
                      <a:pt x="352" y="130"/>
                    </a:lnTo>
                    <a:lnTo>
                      <a:pt x="358" y="130"/>
                    </a:lnTo>
                    <a:lnTo>
                      <a:pt x="361" y="130"/>
                    </a:lnTo>
                    <a:lnTo>
                      <a:pt x="365" y="130"/>
                    </a:lnTo>
                    <a:lnTo>
                      <a:pt x="369" y="130"/>
                    </a:lnTo>
                    <a:lnTo>
                      <a:pt x="373" y="130"/>
                    </a:lnTo>
                    <a:lnTo>
                      <a:pt x="375" y="130"/>
                    </a:lnTo>
                    <a:lnTo>
                      <a:pt x="378" y="130"/>
                    </a:lnTo>
                    <a:lnTo>
                      <a:pt x="382" y="130"/>
                    </a:lnTo>
                    <a:lnTo>
                      <a:pt x="386" y="130"/>
                    </a:lnTo>
                    <a:lnTo>
                      <a:pt x="391" y="130"/>
                    </a:lnTo>
                    <a:lnTo>
                      <a:pt x="398" y="130"/>
                    </a:lnTo>
                    <a:lnTo>
                      <a:pt x="402" y="130"/>
                    </a:lnTo>
                    <a:lnTo>
                      <a:pt x="407" y="130"/>
                    </a:lnTo>
                    <a:lnTo>
                      <a:pt x="410" y="130"/>
                    </a:lnTo>
                    <a:lnTo>
                      <a:pt x="414" y="130"/>
                    </a:lnTo>
                    <a:lnTo>
                      <a:pt x="418" y="130"/>
                    </a:lnTo>
                    <a:lnTo>
                      <a:pt x="420" y="130"/>
                    </a:lnTo>
                    <a:lnTo>
                      <a:pt x="421" y="130"/>
                    </a:lnTo>
                    <a:lnTo>
                      <a:pt x="422" y="130"/>
                    </a:lnTo>
                    <a:lnTo>
                      <a:pt x="422" y="91"/>
                    </a:lnTo>
                    <a:lnTo>
                      <a:pt x="422" y="90"/>
                    </a:lnTo>
                    <a:lnTo>
                      <a:pt x="426" y="89"/>
                    </a:lnTo>
                    <a:lnTo>
                      <a:pt x="428" y="87"/>
                    </a:lnTo>
                    <a:lnTo>
                      <a:pt x="432" y="86"/>
                    </a:lnTo>
                    <a:lnTo>
                      <a:pt x="434" y="85"/>
                    </a:lnTo>
                    <a:lnTo>
                      <a:pt x="438" y="83"/>
                    </a:lnTo>
                    <a:lnTo>
                      <a:pt x="442" y="82"/>
                    </a:lnTo>
                    <a:lnTo>
                      <a:pt x="448" y="79"/>
                    </a:lnTo>
                    <a:lnTo>
                      <a:pt x="452" y="78"/>
                    </a:lnTo>
                    <a:lnTo>
                      <a:pt x="458" y="77"/>
                    </a:lnTo>
                    <a:lnTo>
                      <a:pt x="464" y="74"/>
                    </a:lnTo>
                    <a:lnTo>
                      <a:pt x="470" y="73"/>
                    </a:lnTo>
                    <a:lnTo>
                      <a:pt x="473" y="71"/>
                    </a:lnTo>
                    <a:lnTo>
                      <a:pt x="476" y="70"/>
                    </a:lnTo>
                    <a:lnTo>
                      <a:pt x="480" y="68"/>
                    </a:lnTo>
                    <a:lnTo>
                      <a:pt x="484" y="68"/>
                    </a:lnTo>
                    <a:lnTo>
                      <a:pt x="487" y="67"/>
                    </a:lnTo>
                    <a:lnTo>
                      <a:pt x="491" y="66"/>
                    </a:lnTo>
                    <a:lnTo>
                      <a:pt x="493" y="64"/>
                    </a:lnTo>
                    <a:lnTo>
                      <a:pt x="497" y="63"/>
                    </a:lnTo>
                    <a:lnTo>
                      <a:pt x="501" y="63"/>
                    </a:lnTo>
                    <a:lnTo>
                      <a:pt x="505" y="62"/>
                    </a:lnTo>
                    <a:lnTo>
                      <a:pt x="509" y="60"/>
                    </a:lnTo>
                    <a:lnTo>
                      <a:pt x="513" y="59"/>
                    </a:lnTo>
                    <a:lnTo>
                      <a:pt x="516" y="58"/>
                    </a:lnTo>
                    <a:lnTo>
                      <a:pt x="521" y="58"/>
                    </a:lnTo>
                    <a:lnTo>
                      <a:pt x="525" y="56"/>
                    </a:lnTo>
                    <a:lnTo>
                      <a:pt x="529" y="55"/>
                    </a:lnTo>
                    <a:lnTo>
                      <a:pt x="534" y="54"/>
                    </a:lnTo>
                    <a:lnTo>
                      <a:pt x="538" y="54"/>
                    </a:lnTo>
                    <a:lnTo>
                      <a:pt x="542" y="52"/>
                    </a:lnTo>
                    <a:lnTo>
                      <a:pt x="547" y="52"/>
                    </a:lnTo>
                    <a:lnTo>
                      <a:pt x="551" y="51"/>
                    </a:lnTo>
                    <a:lnTo>
                      <a:pt x="555" y="50"/>
                    </a:lnTo>
                    <a:lnTo>
                      <a:pt x="559" y="48"/>
                    </a:lnTo>
                    <a:lnTo>
                      <a:pt x="564" y="48"/>
                    </a:lnTo>
                    <a:lnTo>
                      <a:pt x="568" y="47"/>
                    </a:lnTo>
                    <a:lnTo>
                      <a:pt x="572" y="47"/>
                    </a:lnTo>
                    <a:lnTo>
                      <a:pt x="576" y="46"/>
                    </a:lnTo>
                    <a:lnTo>
                      <a:pt x="582" y="46"/>
                    </a:lnTo>
                    <a:lnTo>
                      <a:pt x="587" y="44"/>
                    </a:lnTo>
                    <a:lnTo>
                      <a:pt x="591" y="44"/>
                    </a:lnTo>
                    <a:lnTo>
                      <a:pt x="597" y="43"/>
                    </a:lnTo>
                    <a:lnTo>
                      <a:pt x="601" y="43"/>
                    </a:lnTo>
                    <a:lnTo>
                      <a:pt x="605" y="43"/>
                    </a:lnTo>
                    <a:lnTo>
                      <a:pt x="610" y="43"/>
                    </a:lnTo>
                    <a:lnTo>
                      <a:pt x="614" y="43"/>
                    </a:lnTo>
                    <a:lnTo>
                      <a:pt x="619" y="43"/>
                    </a:lnTo>
                    <a:lnTo>
                      <a:pt x="623" y="43"/>
                    </a:lnTo>
                    <a:lnTo>
                      <a:pt x="627" y="43"/>
                    </a:lnTo>
                    <a:lnTo>
                      <a:pt x="633" y="42"/>
                    </a:lnTo>
                    <a:lnTo>
                      <a:pt x="637" y="42"/>
                    </a:lnTo>
                    <a:lnTo>
                      <a:pt x="641" y="42"/>
                    </a:lnTo>
                    <a:lnTo>
                      <a:pt x="646" y="42"/>
                    </a:lnTo>
                    <a:lnTo>
                      <a:pt x="650" y="42"/>
                    </a:lnTo>
                    <a:lnTo>
                      <a:pt x="654" y="42"/>
                    </a:lnTo>
                    <a:lnTo>
                      <a:pt x="658" y="42"/>
                    </a:lnTo>
                    <a:lnTo>
                      <a:pt x="664" y="42"/>
                    </a:lnTo>
                    <a:lnTo>
                      <a:pt x="668" y="42"/>
                    </a:lnTo>
                    <a:lnTo>
                      <a:pt x="672" y="42"/>
                    </a:lnTo>
                    <a:lnTo>
                      <a:pt x="676" y="42"/>
                    </a:lnTo>
                    <a:lnTo>
                      <a:pt x="680" y="42"/>
                    </a:lnTo>
                    <a:lnTo>
                      <a:pt x="684" y="42"/>
                    </a:lnTo>
                    <a:lnTo>
                      <a:pt x="689" y="43"/>
                    </a:lnTo>
                    <a:lnTo>
                      <a:pt x="692" y="43"/>
                    </a:lnTo>
                    <a:lnTo>
                      <a:pt x="696" y="43"/>
                    </a:lnTo>
                    <a:lnTo>
                      <a:pt x="700" y="43"/>
                    </a:lnTo>
                    <a:lnTo>
                      <a:pt x="704" y="43"/>
                    </a:lnTo>
                    <a:lnTo>
                      <a:pt x="708" y="43"/>
                    </a:lnTo>
                    <a:lnTo>
                      <a:pt x="712" y="43"/>
                    </a:lnTo>
                    <a:lnTo>
                      <a:pt x="715" y="43"/>
                    </a:lnTo>
                    <a:lnTo>
                      <a:pt x="720" y="43"/>
                    </a:lnTo>
                    <a:lnTo>
                      <a:pt x="723" y="43"/>
                    </a:lnTo>
                    <a:lnTo>
                      <a:pt x="725" y="43"/>
                    </a:lnTo>
                    <a:lnTo>
                      <a:pt x="729" y="43"/>
                    </a:lnTo>
                    <a:lnTo>
                      <a:pt x="733" y="44"/>
                    </a:lnTo>
                    <a:lnTo>
                      <a:pt x="736" y="44"/>
                    </a:lnTo>
                    <a:lnTo>
                      <a:pt x="740" y="44"/>
                    </a:lnTo>
                    <a:lnTo>
                      <a:pt x="743" y="46"/>
                    </a:lnTo>
                    <a:lnTo>
                      <a:pt x="747" y="46"/>
                    </a:lnTo>
                    <a:lnTo>
                      <a:pt x="752" y="46"/>
                    </a:lnTo>
                    <a:lnTo>
                      <a:pt x="757" y="47"/>
                    </a:lnTo>
                    <a:lnTo>
                      <a:pt x="763" y="47"/>
                    </a:lnTo>
                    <a:lnTo>
                      <a:pt x="770" y="47"/>
                    </a:lnTo>
                    <a:lnTo>
                      <a:pt x="774" y="47"/>
                    </a:lnTo>
                    <a:lnTo>
                      <a:pt x="778" y="48"/>
                    </a:lnTo>
                    <a:lnTo>
                      <a:pt x="782" y="48"/>
                    </a:lnTo>
                    <a:lnTo>
                      <a:pt x="786" y="50"/>
                    </a:lnTo>
                    <a:lnTo>
                      <a:pt x="790" y="50"/>
                    </a:lnTo>
                    <a:lnTo>
                      <a:pt x="792" y="50"/>
                    </a:lnTo>
                    <a:lnTo>
                      <a:pt x="795" y="50"/>
                    </a:lnTo>
                    <a:lnTo>
                      <a:pt x="796" y="51"/>
                    </a:lnTo>
                    <a:lnTo>
                      <a:pt x="800" y="51"/>
                    </a:lnTo>
                    <a:lnTo>
                      <a:pt x="800" y="52"/>
                    </a:lnTo>
                    <a:lnTo>
                      <a:pt x="794" y="12"/>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31" name="Freeform 78">
                <a:extLst>
                  <a:ext uri="{FF2B5EF4-FFF2-40B4-BE49-F238E27FC236}">
                    <a16:creationId xmlns:a16="http://schemas.microsoft.com/office/drawing/2014/main" id="{16FBB28E-35B2-4FFA-AFB3-EC8C38263599}"/>
                  </a:ext>
                </a:extLst>
              </p:cNvPr>
              <p:cNvSpPr>
                <a:spLocks/>
              </p:cNvSpPr>
              <p:nvPr/>
            </p:nvSpPr>
            <p:spPr bwMode="auto">
              <a:xfrm>
                <a:off x="3691" y="845"/>
                <a:ext cx="224" cy="785"/>
              </a:xfrm>
              <a:custGeom>
                <a:avLst/>
                <a:gdLst>
                  <a:gd name="T0" fmla="*/ 29 w 200"/>
                  <a:gd name="T1" fmla="*/ 18 h 697"/>
                  <a:gd name="T2" fmla="*/ 85 w 200"/>
                  <a:gd name="T3" fmla="*/ 54 h 697"/>
                  <a:gd name="T4" fmla="*/ 125 w 200"/>
                  <a:gd name="T5" fmla="*/ 87 h 697"/>
                  <a:gd name="T6" fmla="*/ 170 w 200"/>
                  <a:gd name="T7" fmla="*/ 125 h 697"/>
                  <a:gd name="T8" fmla="*/ 218 w 200"/>
                  <a:gd name="T9" fmla="*/ 167 h 697"/>
                  <a:gd name="T10" fmla="*/ 268 w 200"/>
                  <a:gd name="T11" fmla="*/ 223 h 697"/>
                  <a:gd name="T12" fmla="*/ 314 w 200"/>
                  <a:gd name="T13" fmla="*/ 288 h 697"/>
                  <a:gd name="T14" fmla="*/ 366 w 200"/>
                  <a:gd name="T15" fmla="*/ 352 h 697"/>
                  <a:gd name="T16" fmla="*/ 415 w 200"/>
                  <a:gd name="T17" fmla="*/ 436 h 697"/>
                  <a:gd name="T18" fmla="*/ 466 w 200"/>
                  <a:gd name="T19" fmla="*/ 526 h 697"/>
                  <a:gd name="T20" fmla="*/ 507 w 200"/>
                  <a:gd name="T21" fmla="*/ 617 h 697"/>
                  <a:gd name="T22" fmla="*/ 540 w 200"/>
                  <a:gd name="T23" fmla="*/ 724 h 697"/>
                  <a:gd name="T24" fmla="*/ 564 w 200"/>
                  <a:gd name="T25" fmla="*/ 844 h 697"/>
                  <a:gd name="T26" fmla="*/ 588 w 200"/>
                  <a:gd name="T27" fmla="*/ 968 h 697"/>
                  <a:gd name="T28" fmla="*/ 598 w 200"/>
                  <a:gd name="T29" fmla="*/ 1099 h 697"/>
                  <a:gd name="T30" fmla="*/ 599 w 200"/>
                  <a:gd name="T31" fmla="*/ 1215 h 697"/>
                  <a:gd name="T32" fmla="*/ 596 w 200"/>
                  <a:gd name="T33" fmla="*/ 1325 h 697"/>
                  <a:gd name="T34" fmla="*/ 579 w 200"/>
                  <a:gd name="T35" fmla="*/ 1433 h 697"/>
                  <a:gd name="T36" fmla="*/ 562 w 200"/>
                  <a:gd name="T37" fmla="*/ 1528 h 697"/>
                  <a:gd name="T38" fmla="*/ 538 w 200"/>
                  <a:gd name="T39" fmla="*/ 1616 h 697"/>
                  <a:gd name="T40" fmla="*/ 512 w 200"/>
                  <a:gd name="T41" fmla="*/ 1695 h 697"/>
                  <a:gd name="T42" fmla="*/ 481 w 200"/>
                  <a:gd name="T43" fmla="*/ 1774 h 697"/>
                  <a:gd name="T44" fmla="*/ 453 w 200"/>
                  <a:gd name="T45" fmla="*/ 1840 h 697"/>
                  <a:gd name="T46" fmla="*/ 421 w 200"/>
                  <a:gd name="T47" fmla="*/ 1890 h 697"/>
                  <a:gd name="T48" fmla="*/ 397 w 200"/>
                  <a:gd name="T49" fmla="*/ 1945 h 697"/>
                  <a:gd name="T50" fmla="*/ 365 w 200"/>
                  <a:gd name="T51" fmla="*/ 1993 h 697"/>
                  <a:gd name="T52" fmla="*/ 325 w 200"/>
                  <a:gd name="T53" fmla="*/ 2042 h 697"/>
                  <a:gd name="T54" fmla="*/ 184 w 200"/>
                  <a:gd name="T55" fmla="*/ 2019 h 697"/>
                  <a:gd name="T56" fmla="*/ 184 w 200"/>
                  <a:gd name="T57" fmla="*/ 1986 h 697"/>
                  <a:gd name="T58" fmla="*/ 188 w 200"/>
                  <a:gd name="T59" fmla="*/ 1940 h 697"/>
                  <a:gd name="T60" fmla="*/ 202 w 200"/>
                  <a:gd name="T61" fmla="*/ 1866 h 697"/>
                  <a:gd name="T62" fmla="*/ 212 w 200"/>
                  <a:gd name="T63" fmla="*/ 1776 h 697"/>
                  <a:gd name="T64" fmla="*/ 225 w 200"/>
                  <a:gd name="T65" fmla="*/ 1676 h 697"/>
                  <a:gd name="T66" fmla="*/ 240 w 200"/>
                  <a:gd name="T67" fmla="*/ 1562 h 697"/>
                  <a:gd name="T68" fmla="*/ 253 w 200"/>
                  <a:gd name="T69" fmla="*/ 1438 h 697"/>
                  <a:gd name="T70" fmla="*/ 268 w 200"/>
                  <a:gd name="T71" fmla="*/ 1317 h 697"/>
                  <a:gd name="T72" fmla="*/ 278 w 200"/>
                  <a:gd name="T73" fmla="*/ 1186 h 697"/>
                  <a:gd name="T74" fmla="*/ 287 w 200"/>
                  <a:gd name="T75" fmla="*/ 1060 h 697"/>
                  <a:gd name="T76" fmla="*/ 293 w 200"/>
                  <a:gd name="T77" fmla="*/ 939 h 697"/>
                  <a:gd name="T78" fmla="*/ 303 w 200"/>
                  <a:gd name="T79" fmla="*/ 828 h 697"/>
                  <a:gd name="T80" fmla="*/ 303 w 200"/>
                  <a:gd name="T81" fmla="*/ 724 h 697"/>
                  <a:gd name="T82" fmla="*/ 302 w 200"/>
                  <a:gd name="T83" fmla="*/ 638 h 697"/>
                  <a:gd name="T84" fmla="*/ 293 w 200"/>
                  <a:gd name="T85" fmla="*/ 569 h 697"/>
                  <a:gd name="T86" fmla="*/ 278 w 200"/>
                  <a:gd name="T87" fmla="*/ 515 h 697"/>
                  <a:gd name="T88" fmla="*/ 266 w 200"/>
                  <a:gd name="T89" fmla="*/ 469 h 697"/>
                  <a:gd name="T90" fmla="*/ 245 w 200"/>
                  <a:gd name="T91" fmla="*/ 416 h 697"/>
                  <a:gd name="T92" fmla="*/ 218 w 200"/>
                  <a:gd name="T93" fmla="*/ 369 h 697"/>
                  <a:gd name="T94" fmla="*/ 199 w 200"/>
                  <a:gd name="T95" fmla="*/ 325 h 697"/>
                  <a:gd name="T96" fmla="*/ 176 w 200"/>
                  <a:gd name="T97" fmla="*/ 273 h 697"/>
                  <a:gd name="T98" fmla="*/ 150 w 200"/>
                  <a:gd name="T99" fmla="*/ 236 h 697"/>
                  <a:gd name="T100" fmla="*/ 125 w 200"/>
                  <a:gd name="T101" fmla="*/ 189 h 697"/>
                  <a:gd name="T102" fmla="*/ 101 w 200"/>
                  <a:gd name="T103" fmla="*/ 149 h 697"/>
                  <a:gd name="T104" fmla="*/ 68 w 200"/>
                  <a:gd name="T105" fmla="*/ 101 h 697"/>
                  <a:gd name="T106" fmla="*/ 33 w 200"/>
                  <a:gd name="T107" fmla="*/ 48 h 697"/>
                  <a:gd name="T108" fmla="*/ 3 w 200"/>
                  <a:gd name="T109" fmla="*/ 14 h 6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0"/>
                  <a:gd name="T166" fmla="*/ 0 h 697"/>
                  <a:gd name="T167" fmla="*/ 200 w 200"/>
                  <a:gd name="T168" fmla="*/ 697 h 6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0" h="697">
                    <a:moveTo>
                      <a:pt x="0" y="0"/>
                    </a:moveTo>
                    <a:lnTo>
                      <a:pt x="2" y="0"/>
                    </a:lnTo>
                    <a:lnTo>
                      <a:pt x="7" y="4"/>
                    </a:lnTo>
                    <a:lnTo>
                      <a:pt x="10" y="6"/>
                    </a:lnTo>
                    <a:lnTo>
                      <a:pt x="15" y="9"/>
                    </a:lnTo>
                    <a:lnTo>
                      <a:pt x="19" y="13"/>
                    </a:lnTo>
                    <a:lnTo>
                      <a:pt x="26" y="17"/>
                    </a:lnTo>
                    <a:lnTo>
                      <a:pt x="27" y="19"/>
                    </a:lnTo>
                    <a:lnTo>
                      <a:pt x="31" y="21"/>
                    </a:lnTo>
                    <a:lnTo>
                      <a:pt x="34" y="23"/>
                    </a:lnTo>
                    <a:lnTo>
                      <a:pt x="38" y="26"/>
                    </a:lnTo>
                    <a:lnTo>
                      <a:pt x="42" y="29"/>
                    </a:lnTo>
                    <a:lnTo>
                      <a:pt x="45" y="31"/>
                    </a:lnTo>
                    <a:lnTo>
                      <a:pt x="49" y="35"/>
                    </a:lnTo>
                    <a:lnTo>
                      <a:pt x="53" y="39"/>
                    </a:lnTo>
                    <a:lnTo>
                      <a:pt x="57" y="42"/>
                    </a:lnTo>
                    <a:lnTo>
                      <a:pt x="59" y="45"/>
                    </a:lnTo>
                    <a:lnTo>
                      <a:pt x="63" y="49"/>
                    </a:lnTo>
                    <a:lnTo>
                      <a:pt x="67" y="53"/>
                    </a:lnTo>
                    <a:lnTo>
                      <a:pt x="73" y="57"/>
                    </a:lnTo>
                    <a:lnTo>
                      <a:pt x="77" y="62"/>
                    </a:lnTo>
                    <a:lnTo>
                      <a:pt x="81" y="66"/>
                    </a:lnTo>
                    <a:lnTo>
                      <a:pt x="85" y="71"/>
                    </a:lnTo>
                    <a:lnTo>
                      <a:pt x="89" y="75"/>
                    </a:lnTo>
                    <a:lnTo>
                      <a:pt x="93" y="81"/>
                    </a:lnTo>
                    <a:lnTo>
                      <a:pt x="97" y="86"/>
                    </a:lnTo>
                    <a:lnTo>
                      <a:pt x="102" y="92"/>
                    </a:lnTo>
                    <a:lnTo>
                      <a:pt x="105" y="97"/>
                    </a:lnTo>
                    <a:lnTo>
                      <a:pt x="110" y="102"/>
                    </a:lnTo>
                    <a:lnTo>
                      <a:pt x="114" y="108"/>
                    </a:lnTo>
                    <a:lnTo>
                      <a:pt x="118" y="114"/>
                    </a:lnTo>
                    <a:lnTo>
                      <a:pt x="122" y="120"/>
                    </a:lnTo>
                    <a:lnTo>
                      <a:pt x="126" y="126"/>
                    </a:lnTo>
                    <a:lnTo>
                      <a:pt x="130" y="133"/>
                    </a:lnTo>
                    <a:lnTo>
                      <a:pt x="134" y="140"/>
                    </a:lnTo>
                    <a:lnTo>
                      <a:pt x="139" y="148"/>
                    </a:lnTo>
                    <a:lnTo>
                      <a:pt x="143" y="155"/>
                    </a:lnTo>
                    <a:lnTo>
                      <a:pt x="147" y="161"/>
                    </a:lnTo>
                    <a:lnTo>
                      <a:pt x="151" y="169"/>
                    </a:lnTo>
                    <a:lnTo>
                      <a:pt x="155" y="177"/>
                    </a:lnTo>
                    <a:lnTo>
                      <a:pt x="157" y="185"/>
                    </a:lnTo>
                    <a:lnTo>
                      <a:pt x="161" y="193"/>
                    </a:lnTo>
                    <a:lnTo>
                      <a:pt x="165" y="201"/>
                    </a:lnTo>
                    <a:lnTo>
                      <a:pt x="168" y="209"/>
                    </a:lnTo>
                    <a:lnTo>
                      <a:pt x="171" y="219"/>
                    </a:lnTo>
                    <a:lnTo>
                      <a:pt x="173" y="228"/>
                    </a:lnTo>
                    <a:lnTo>
                      <a:pt x="177" y="238"/>
                    </a:lnTo>
                    <a:lnTo>
                      <a:pt x="180" y="246"/>
                    </a:lnTo>
                    <a:lnTo>
                      <a:pt x="181" y="256"/>
                    </a:lnTo>
                    <a:lnTo>
                      <a:pt x="184" y="266"/>
                    </a:lnTo>
                    <a:lnTo>
                      <a:pt x="187" y="276"/>
                    </a:lnTo>
                    <a:lnTo>
                      <a:pt x="188" y="286"/>
                    </a:lnTo>
                    <a:lnTo>
                      <a:pt x="191" y="297"/>
                    </a:lnTo>
                    <a:lnTo>
                      <a:pt x="192" y="307"/>
                    </a:lnTo>
                    <a:lnTo>
                      <a:pt x="195" y="318"/>
                    </a:lnTo>
                    <a:lnTo>
                      <a:pt x="196" y="329"/>
                    </a:lnTo>
                    <a:lnTo>
                      <a:pt x="196" y="339"/>
                    </a:lnTo>
                    <a:lnTo>
                      <a:pt x="198" y="350"/>
                    </a:lnTo>
                    <a:lnTo>
                      <a:pt x="199" y="361"/>
                    </a:lnTo>
                    <a:lnTo>
                      <a:pt x="199" y="372"/>
                    </a:lnTo>
                    <a:lnTo>
                      <a:pt x="200" y="381"/>
                    </a:lnTo>
                    <a:lnTo>
                      <a:pt x="200" y="392"/>
                    </a:lnTo>
                    <a:lnTo>
                      <a:pt x="200" y="402"/>
                    </a:lnTo>
                    <a:lnTo>
                      <a:pt x="200" y="412"/>
                    </a:lnTo>
                    <a:lnTo>
                      <a:pt x="200" y="421"/>
                    </a:lnTo>
                    <a:lnTo>
                      <a:pt x="199" y="431"/>
                    </a:lnTo>
                    <a:lnTo>
                      <a:pt x="199" y="441"/>
                    </a:lnTo>
                    <a:lnTo>
                      <a:pt x="198" y="449"/>
                    </a:lnTo>
                    <a:lnTo>
                      <a:pt x="196" y="459"/>
                    </a:lnTo>
                    <a:lnTo>
                      <a:pt x="196" y="467"/>
                    </a:lnTo>
                    <a:lnTo>
                      <a:pt x="195" y="477"/>
                    </a:lnTo>
                    <a:lnTo>
                      <a:pt x="193" y="486"/>
                    </a:lnTo>
                    <a:lnTo>
                      <a:pt x="191" y="494"/>
                    </a:lnTo>
                    <a:lnTo>
                      <a:pt x="189" y="502"/>
                    </a:lnTo>
                    <a:lnTo>
                      <a:pt x="188" y="510"/>
                    </a:lnTo>
                    <a:lnTo>
                      <a:pt x="187" y="518"/>
                    </a:lnTo>
                    <a:lnTo>
                      <a:pt x="185" y="526"/>
                    </a:lnTo>
                    <a:lnTo>
                      <a:pt x="183" y="534"/>
                    </a:lnTo>
                    <a:lnTo>
                      <a:pt x="181" y="542"/>
                    </a:lnTo>
                    <a:lnTo>
                      <a:pt x="179" y="548"/>
                    </a:lnTo>
                    <a:lnTo>
                      <a:pt x="176" y="555"/>
                    </a:lnTo>
                    <a:lnTo>
                      <a:pt x="175" y="562"/>
                    </a:lnTo>
                    <a:lnTo>
                      <a:pt x="172" y="570"/>
                    </a:lnTo>
                    <a:lnTo>
                      <a:pt x="171" y="575"/>
                    </a:lnTo>
                    <a:lnTo>
                      <a:pt x="168" y="583"/>
                    </a:lnTo>
                    <a:lnTo>
                      <a:pt x="165" y="590"/>
                    </a:lnTo>
                    <a:lnTo>
                      <a:pt x="164" y="595"/>
                    </a:lnTo>
                    <a:lnTo>
                      <a:pt x="160" y="601"/>
                    </a:lnTo>
                    <a:lnTo>
                      <a:pt x="159" y="607"/>
                    </a:lnTo>
                    <a:lnTo>
                      <a:pt x="155" y="613"/>
                    </a:lnTo>
                    <a:lnTo>
                      <a:pt x="153" y="618"/>
                    </a:lnTo>
                    <a:lnTo>
                      <a:pt x="151" y="624"/>
                    </a:lnTo>
                    <a:lnTo>
                      <a:pt x="148" y="629"/>
                    </a:lnTo>
                    <a:lnTo>
                      <a:pt x="145" y="633"/>
                    </a:lnTo>
                    <a:lnTo>
                      <a:pt x="144" y="638"/>
                    </a:lnTo>
                    <a:lnTo>
                      <a:pt x="140" y="642"/>
                    </a:lnTo>
                    <a:lnTo>
                      <a:pt x="139" y="646"/>
                    </a:lnTo>
                    <a:lnTo>
                      <a:pt x="136" y="652"/>
                    </a:lnTo>
                    <a:lnTo>
                      <a:pt x="134" y="656"/>
                    </a:lnTo>
                    <a:lnTo>
                      <a:pt x="132" y="660"/>
                    </a:lnTo>
                    <a:lnTo>
                      <a:pt x="129" y="662"/>
                    </a:lnTo>
                    <a:lnTo>
                      <a:pt x="128" y="666"/>
                    </a:lnTo>
                    <a:lnTo>
                      <a:pt x="125" y="670"/>
                    </a:lnTo>
                    <a:lnTo>
                      <a:pt x="121" y="676"/>
                    </a:lnTo>
                    <a:lnTo>
                      <a:pt x="117" y="681"/>
                    </a:lnTo>
                    <a:lnTo>
                      <a:pt x="114" y="685"/>
                    </a:lnTo>
                    <a:lnTo>
                      <a:pt x="112" y="689"/>
                    </a:lnTo>
                    <a:lnTo>
                      <a:pt x="109" y="693"/>
                    </a:lnTo>
                    <a:lnTo>
                      <a:pt x="109" y="695"/>
                    </a:lnTo>
                    <a:lnTo>
                      <a:pt x="108" y="696"/>
                    </a:lnTo>
                    <a:lnTo>
                      <a:pt x="108" y="697"/>
                    </a:lnTo>
                    <a:lnTo>
                      <a:pt x="61" y="685"/>
                    </a:lnTo>
                    <a:lnTo>
                      <a:pt x="61" y="684"/>
                    </a:lnTo>
                    <a:lnTo>
                      <a:pt x="61" y="681"/>
                    </a:lnTo>
                    <a:lnTo>
                      <a:pt x="61" y="677"/>
                    </a:lnTo>
                    <a:lnTo>
                      <a:pt x="61" y="674"/>
                    </a:lnTo>
                    <a:lnTo>
                      <a:pt x="62" y="670"/>
                    </a:lnTo>
                    <a:lnTo>
                      <a:pt x="62" y="668"/>
                    </a:lnTo>
                    <a:lnTo>
                      <a:pt x="62" y="662"/>
                    </a:lnTo>
                    <a:lnTo>
                      <a:pt x="63" y="657"/>
                    </a:lnTo>
                    <a:lnTo>
                      <a:pt x="63" y="652"/>
                    </a:lnTo>
                    <a:lnTo>
                      <a:pt x="65" y="646"/>
                    </a:lnTo>
                    <a:lnTo>
                      <a:pt x="66" y="640"/>
                    </a:lnTo>
                    <a:lnTo>
                      <a:pt x="67" y="633"/>
                    </a:lnTo>
                    <a:lnTo>
                      <a:pt x="67" y="626"/>
                    </a:lnTo>
                    <a:lnTo>
                      <a:pt x="69" y="619"/>
                    </a:lnTo>
                    <a:lnTo>
                      <a:pt x="70" y="610"/>
                    </a:lnTo>
                    <a:lnTo>
                      <a:pt x="71" y="603"/>
                    </a:lnTo>
                    <a:lnTo>
                      <a:pt x="71" y="594"/>
                    </a:lnTo>
                    <a:lnTo>
                      <a:pt x="73" y="586"/>
                    </a:lnTo>
                    <a:lnTo>
                      <a:pt x="73" y="577"/>
                    </a:lnTo>
                    <a:lnTo>
                      <a:pt x="75" y="569"/>
                    </a:lnTo>
                    <a:lnTo>
                      <a:pt x="75" y="559"/>
                    </a:lnTo>
                    <a:lnTo>
                      <a:pt x="78" y="550"/>
                    </a:lnTo>
                    <a:lnTo>
                      <a:pt x="78" y="539"/>
                    </a:lnTo>
                    <a:lnTo>
                      <a:pt x="80" y="530"/>
                    </a:lnTo>
                    <a:lnTo>
                      <a:pt x="81" y="519"/>
                    </a:lnTo>
                    <a:lnTo>
                      <a:pt x="82" y="510"/>
                    </a:lnTo>
                    <a:lnTo>
                      <a:pt x="84" y="499"/>
                    </a:lnTo>
                    <a:lnTo>
                      <a:pt x="84" y="488"/>
                    </a:lnTo>
                    <a:lnTo>
                      <a:pt x="85" y="477"/>
                    </a:lnTo>
                    <a:lnTo>
                      <a:pt x="88" y="468"/>
                    </a:lnTo>
                    <a:lnTo>
                      <a:pt x="88" y="456"/>
                    </a:lnTo>
                    <a:lnTo>
                      <a:pt x="89" y="447"/>
                    </a:lnTo>
                    <a:lnTo>
                      <a:pt x="89" y="436"/>
                    </a:lnTo>
                    <a:lnTo>
                      <a:pt x="90" y="425"/>
                    </a:lnTo>
                    <a:lnTo>
                      <a:pt x="92" y="413"/>
                    </a:lnTo>
                    <a:lnTo>
                      <a:pt x="93" y="402"/>
                    </a:lnTo>
                    <a:lnTo>
                      <a:pt x="93" y="392"/>
                    </a:lnTo>
                    <a:lnTo>
                      <a:pt x="94" y="381"/>
                    </a:lnTo>
                    <a:lnTo>
                      <a:pt x="96" y="370"/>
                    </a:lnTo>
                    <a:lnTo>
                      <a:pt x="96" y="360"/>
                    </a:lnTo>
                    <a:lnTo>
                      <a:pt x="97" y="349"/>
                    </a:lnTo>
                    <a:lnTo>
                      <a:pt x="98" y="339"/>
                    </a:lnTo>
                    <a:lnTo>
                      <a:pt x="98" y="329"/>
                    </a:lnTo>
                    <a:lnTo>
                      <a:pt x="98" y="318"/>
                    </a:lnTo>
                    <a:lnTo>
                      <a:pt x="100" y="309"/>
                    </a:lnTo>
                    <a:lnTo>
                      <a:pt x="101" y="299"/>
                    </a:lnTo>
                    <a:lnTo>
                      <a:pt x="101" y="290"/>
                    </a:lnTo>
                    <a:lnTo>
                      <a:pt x="101" y="281"/>
                    </a:lnTo>
                    <a:lnTo>
                      <a:pt x="101" y="271"/>
                    </a:lnTo>
                    <a:lnTo>
                      <a:pt x="101" y="263"/>
                    </a:lnTo>
                    <a:lnTo>
                      <a:pt x="101" y="254"/>
                    </a:lnTo>
                    <a:lnTo>
                      <a:pt x="101" y="246"/>
                    </a:lnTo>
                    <a:lnTo>
                      <a:pt x="101" y="238"/>
                    </a:lnTo>
                    <a:lnTo>
                      <a:pt x="101" y="231"/>
                    </a:lnTo>
                    <a:lnTo>
                      <a:pt x="101" y="223"/>
                    </a:lnTo>
                    <a:lnTo>
                      <a:pt x="100" y="216"/>
                    </a:lnTo>
                    <a:lnTo>
                      <a:pt x="100" y="209"/>
                    </a:lnTo>
                    <a:lnTo>
                      <a:pt x="100" y="204"/>
                    </a:lnTo>
                    <a:lnTo>
                      <a:pt x="98" y="197"/>
                    </a:lnTo>
                    <a:lnTo>
                      <a:pt x="98" y="193"/>
                    </a:lnTo>
                    <a:lnTo>
                      <a:pt x="97" y="188"/>
                    </a:lnTo>
                    <a:lnTo>
                      <a:pt x="96" y="184"/>
                    </a:lnTo>
                    <a:lnTo>
                      <a:pt x="94" y="179"/>
                    </a:lnTo>
                    <a:lnTo>
                      <a:pt x="93" y="175"/>
                    </a:lnTo>
                    <a:lnTo>
                      <a:pt x="92" y="171"/>
                    </a:lnTo>
                    <a:lnTo>
                      <a:pt x="90" y="167"/>
                    </a:lnTo>
                    <a:lnTo>
                      <a:pt x="89" y="163"/>
                    </a:lnTo>
                    <a:lnTo>
                      <a:pt x="88" y="159"/>
                    </a:lnTo>
                    <a:lnTo>
                      <a:pt x="85" y="153"/>
                    </a:lnTo>
                    <a:lnTo>
                      <a:pt x="84" y="151"/>
                    </a:lnTo>
                    <a:lnTo>
                      <a:pt x="82" y="145"/>
                    </a:lnTo>
                    <a:lnTo>
                      <a:pt x="81" y="141"/>
                    </a:lnTo>
                    <a:lnTo>
                      <a:pt x="78" y="137"/>
                    </a:lnTo>
                    <a:lnTo>
                      <a:pt x="77" y="133"/>
                    </a:lnTo>
                    <a:lnTo>
                      <a:pt x="75" y="129"/>
                    </a:lnTo>
                    <a:lnTo>
                      <a:pt x="73" y="125"/>
                    </a:lnTo>
                    <a:lnTo>
                      <a:pt x="71" y="121"/>
                    </a:lnTo>
                    <a:lnTo>
                      <a:pt x="70" y="117"/>
                    </a:lnTo>
                    <a:lnTo>
                      <a:pt x="67" y="113"/>
                    </a:lnTo>
                    <a:lnTo>
                      <a:pt x="66" y="109"/>
                    </a:lnTo>
                    <a:lnTo>
                      <a:pt x="63" y="105"/>
                    </a:lnTo>
                    <a:lnTo>
                      <a:pt x="62" y="102"/>
                    </a:lnTo>
                    <a:lnTo>
                      <a:pt x="59" y="97"/>
                    </a:lnTo>
                    <a:lnTo>
                      <a:pt x="58" y="93"/>
                    </a:lnTo>
                    <a:lnTo>
                      <a:pt x="57" y="90"/>
                    </a:lnTo>
                    <a:lnTo>
                      <a:pt x="54" y="86"/>
                    </a:lnTo>
                    <a:lnTo>
                      <a:pt x="53" y="82"/>
                    </a:lnTo>
                    <a:lnTo>
                      <a:pt x="50" y="80"/>
                    </a:lnTo>
                    <a:lnTo>
                      <a:pt x="47" y="75"/>
                    </a:lnTo>
                    <a:lnTo>
                      <a:pt x="46" y="71"/>
                    </a:lnTo>
                    <a:lnTo>
                      <a:pt x="43" y="69"/>
                    </a:lnTo>
                    <a:lnTo>
                      <a:pt x="42" y="65"/>
                    </a:lnTo>
                    <a:lnTo>
                      <a:pt x="41" y="62"/>
                    </a:lnTo>
                    <a:lnTo>
                      <a:pt x="38" y="59"/>
                    </a:lnTo>
                    <a:lnTo>
                      <a:pt x="37" y="55"/>
                    </a:lnTo>
                    <a:lnTo>
                      <a:pt x="34" y="51"/>
                    </a:lnTo>
                    <a:lnTo>
                      <a:pt x="33" y="49"/>
                    </a:lnTo>
                    <a:lnTo>
                      <a:pt x="30" y="46"/>
                    </a:lnTo>
                    <a:lnTo>
                      <a:pt x="27" y="41"/>
                    </a:lnTo>
                    <a:lnTo>
                      <a:pt x="23" y="35"/>
                    </a:lnTo>
                    <a:lnTo>
                      <a:pt x="19" y="30"/>
                    </a:lnTo>
                    <a:lnTo>
                      <a:pt x="16" y="25"/>
                    </a:lnTo>
                    <a:lnTo>
                      <a:pt x="14" y="19"/>
                    </a:lnTo>
                    <a:lnTo>
                      <a:pt x="11" y="17"/>
                    </a:lnTo>
                    <a:lnTo>
                      <a:pt x="8" y="13"/>
                    </a:lnTo>
                    <a:lnTo>
                      <a:pt x="6" y="9"/>
                    </a:lnTo>
                    <a:lnTo>
                      <a:pt x="4" y="6"/>
                    </a:lnTo>
                    <a:lnTo>
                      <a:pt x="3" y="4"/>
                    </a:lnTo>
                    <a:lnTo>
                      <a:pt x="0" y="0"/>
                    </a:lnTo>
                    <a:close/>
                  </a:path>
                </a:pathLst>
              </a:custGeom>
              <a:solidFill>
                <a:srgbClr val="FFE29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32" name="Freeform 79">
                <a:extLst>
                  <a:ext uri="{FF2B5EF4-FFF2-40B4-BE49-F238E27FC236}">
                    <a16:creationId xmlns:a16="http://schemas.microsoft.com/office/drawing/2014/main" id="{4B66BA38-F46B-4F56-A136-209E81458B57}"/>
                  </a:ext>
                </a:extLst>
              </p:cNvPr>
              <p:cNvSpPr>
                <a:spLocks/>
              </p:cNvSpPr>
              <p:nvPr/>
            </p:nvSpPr>
            <p:spPr bwMode="auto">
              <a:xfrm>
                <a:off x="2984" y="883"/>
                <a:ext cx="106" cy="816"/>
              </a:xfrm>
              <a:custGeom>
                <a:avLst/>
                <a:gdLst>
                  <a:gd name="T0" fmla="*/ 139 w 92"/>
                  <a:gd name="T1" fmla="*/ 14 h 728"/>
                  <a:gd name="T2" fmla="*/ 33 w 92"/>
                  <a:gd name="T3" fmla="*/ 87 h 728"/>
                  <a:gd name="T4" fmla="*/ 3 w 92"/>
                  <a:gd name="T5" fmla="*/ 160 h 728"/>
                  <a:gd name="T6" fmla="*/ 0 w 92"/>
                  <a:gd name="T7" fmla="*/ 252 h 728"/>
                  <a:gd name="T8" fmla="*/ 0 w 92"/>
                  <a:gd name="T9" fmla="*/ 448 h 728"/>
                  <a:gd name="T10" fmla="*/ 0 w 92"/>
                  <a:gd name="T11" fmla="*/ 710 h 728"/>
                  <a:gd name="T12" fmla="*/ 0 w 92"/>
                  <a:gd name="T13" fmla="*/ 1002 h 728"/>
                  <a:gd name="T14" fmla="*/ 2 w 92"/>
                  <a:gd name="T15" fmla="*/ 1314 h 728"/>
                  <a:gd name="T16" fmla="*/ 3 w 92"/>
                  <a:gd name="T17" fmla="*/ 1606 h 728"/>
                  <a:gd name="T18" fmla="*/ 14 w 92"/>
                  <a:gd name="T19" fmla="*/ 1855 h 728"/>
                  <a:gd name="T20" fmla="*/ 14 w 92"/>
                  <a:gd name="T21" fmla="*/ 2035 h 728"/>
                  <a:gd name="T22" fmla="*/ 18 w 92"/>
                  <a:gd name="T23" fmla="*/ 2111 h 728"/>
                  <a:gd name="T24" fmla="*/ 89 w 92"/>
                  <a:gd name="T25" fmla="*/ 2089 h 728"/>
                  <a:gd name="T26" fmla="*/ 87 w 92"/>
                  <a:gd name="T27" fmla="*/ 1949 h 728"/>
                  <a:gd name="T28" fmla="*/ 85 w 92"/>
                  <a:gd name="T29" fmla="*/ 1723 h 728"/>
                  <a:gd name="T30" fmla="*/ 77 w 92"/>
                  <a:gd name="T31" fmla="*/ 1445 h 728"/>
                  <a:gd name="T32" fmla="*/ 76 w 92"/>
                  <a:gd name="T33" fmla="*/ 1133 h 728"/>
                  <a:gd name="T34" fmla="*/ 68 w 92"/>
                  <a:gd name="T35" fmla="*/ 834 h 728"/>
                  <a:gd name="T36" fmla="*/ 66 w 92"/>
                  <a:gd name="T37" fmla="*/ 551 h 728"/>
                  <a:gd name="T38" fmla="*/ 66 w 92"/>
                  <a:gd name="T39" fmla="*/ 329 h 728"/>
                  <a:gd name="T40" fmla="*/ 66 w 92"/>
                  <a:gd name="T41" fmla="*/ 194 h 728"/>
                  <a:gd name="T42" fmla="*/ 89 w 92"/>
                  <a:gd name="T43" fmla="*/ 114 h 728"/>
                  <a:gd name="T44" fmla="*/ 165 w 92"/>
                  <a:gd name="T45" fmla="*/ 68 h 728"/>
                  <a:gd name="T46" fmla="*/ 197 w 92"/>
                  <a:gd name="T47" fmla="*/ 90 h 728"/>
                  <a:gd name="T48" fmla="*/ 184 w 92"/>
                  <a:gd name="T49" fmla="*/ 167 h 728"/>
                  <a:gd name="T50" fmla="*/ 170 w 92"/>
                  <a:gd name="T51" fmla="*/ 258 h 728"/>
                  <a:gd name="T52" fmla="*/ 159 w 92"/>
                  <a:gd name="T53" fmla="*/ 367 h 728"/>
                  <a:gd name="T54" fmla="*/ 146 w 92"/>
                  <a:gd name="T55" fmla="*/ 489 h 728"/>
                  <a:gd name="T56" fmla="*/ 140 w 92"/>
                  <a:gd name="T57" fmla="*/ 621 h 728"/>
                  <a:gd name="T58" fmla="*/ 129 w 92"/>
                  <a:gd name="T59" fmla="*/ 760 h 728"/>
                  <a:gd name="T60" fmla="*/ 129 w 92"/>
                  <a:gd name="T61" fmla="*/ 894 h 728"/>
                  <a:gd name="T62" fmla="*/ 139 w 92"/>
                  <a:gd name="T63" fmla="*/ 1033 h 728"/>
                  <a:gd name="T64" fmla="*/ 141 w 92"/>
                  <a:gd name="T65" fmla="*/ 1178 h 728"/>
                  <a:gd name="T66" fmla="*/ 146 w 92"/>
                  <a:gd name="T67" fmla="*/ 1335 h 728"/>
                  <a:gd name="T68" fmla="*/ 146 w 92"/>
                  <a:gd name="T69" fmla="*/ 1495 h 728"/>
                  <a:gd name="T70" fmla="*/ 146 w 92"/>
                  <a:gd name="T71" fmla="*/ 1660 h 728"/>
                  <a:gd name="T72" fmla="*/ 146 w 92"/>
                  <a:gd name="T73" fmla="*/ 1806 h 728"/>
                  <a:gd name="T74" fmla="*/ 146 w 92"/>
                  <a:gd name="T75" fmla="*/ 1934 h 728"/>
                  <a:gd name="T76" fmla="*/ 146 w 92"/>
                  <a:gd name="T77" fmla="*/ 2034 h 728"/>
                  <a:gd name="T78" fmla="*/ 146 w 92"/>
                  <a:gd name="T79" fmla="*/ 2105 h 728"/>
                  <a:gd name="T80" fmla="*/ 255 w 92"/>
                  <a:gd name="T81" fmla="*/ 2087 h 728"/>
                  <a:gd name="T82" fmla="*/ 253 w 92"/>
                  <a:gd name="T83" fmla="*/ 1988 h 728"/>
                  <a:gd name="T84" fmla="*/ 251 w 92"/>
                  <a:gd name="T85" fmla="*/ 1845 h 728"/>
                  <a:gd name="T86" fmla="*/ 245 w 92"/>
                  <a:gd name="T87" fmla="*/ 1660 h 728"/>
                  <a:gd name="T88" fmla="*/ 235 w 92"/>
                  <a:gd name="T89" fmla="*/ 1454 h 728"/>
                  <a:gd name="T90" fmla="*/ 229 w 92"/>
                  <a:gd name="T91" fmla="*/ 1237 h 728"/>
                  <a:gd name="T92" fmla="*/ 228 w 92"/>
                  <a:gd name="T93" fmla="*/ 1032 h 728"/>
                  <a:gd name="T94" fmla="*/ 228 w 92"/>
                  <a:gd name="T95" fmla="*/ 837 h 728"/>
                  <a:gd name="T96" fmla="*/ 228 w 92"/>
                  <a:gd name="T97" fmla="*/ 686 h 728"/>
                  <a:gd name="T98" fmla="*/ 228 w 92"/>
                  <a:gd name="T99" fmla="*/ 570 h 728"/>
                  <a:gd name="T100" fmla="*/ 229 w 92"/>
                  <a:gd name="T101" fmla="*/ 456 h 728"/>
                  <a:gd name="T102" fmla="*/ 235 w 92"/>
                  <a:gd name="T103" fmla="*/ 354 h 728"/>
                  <a:gd name="T104" fmla="*/ 245 w 92"/>
                  <a:gd name="T105" fmla="*/ 270 h 728"/>
                  <a:gd name="T106" fmla="*/ 253 w 92"/>
                  <a:gd name="T107" fmla="*/ 189 h 728"/>
                  <a:gd name="T108" fmla="*/ 258 w 92"/>
                  <a:gd name="T109" fmla="*/ 118 h 728"/>
                  <a:gd name="T110" fmla="*/ 272 w 92"/>
                  <a:gd name="T111" fmla="*/ 29 h 7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2"/>
                  <a:gd name="T169" fmla="*/ 0 h 728"/>
                  <a:gd name="T170" fmla="*/ 92 w 92"/>
                  <a:gd name="T171" fmla="*/ 728 h 7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2" h="728">
                    <a:moveTo>
                      <a:pt x="63" y="0"/>
                    </a:moveTo>
                    <a:lnTo>
                      <a:pt x="62" y="0"/>
                    </a:lnTo>
                    <a:lnTo>
                      <a:pt x="61" y="0"/>
                    </a:lnTo>
                    <a:lnTo>
                      <a:pt x="57" y="0"/>
                    </a:lnTo>
                    <a:lnTo>
                      <a:pt x="54" y="2"/>
                    </a:lnTo>
                    <a:lnTo>
                      <a:pt x="50" y="3"/>
                    </a:lnTo>
                    <a:lnTo>
                      <a:pt x="45" y="4"/>
                    </a:lnTo>
                    <a:lnTo>
                      <a:pt x="39" y="6"/>
                    </a:lnTo>
                    <a:lnTo>
                      <a:pt x="35" y="10"/>
                    </a:lnTo>
                    <a:lnTo>
                      <a:pt x="29" y="13"/>
                    </a:lnTo>
                    <a:lnTo>
                      <a:pt x="23" y="17"/>
                    </a:lnTo>
                    <a:lnTo>
                      <a:pt x="18" y="21"/>
                    </a:lnTo>
                    <a:lnTo>
                      <a:pt x="14" y="26"/>
                    </a:lnTo>
                    <a:lnTo>
                      <a:pt x="11" y="29"/>
                    </a:lnTo>
                    <a:lnTo>
                      <a:pt x="10" y="31"/>
                    </a:lnTo>
                    <a:lnTo>
                      <a:pt x="8" y="34"/>
                    </a:lnTo>
                    <a:lnTo>
                      <a:pt x="6" y="38"/>
                    </a:lnTo>
                    <a:lnTo>
                      <a:pt x="4" y="41"/>
                    </a:lnTo>
                    <a:lnTo>
                      <a:pt x="4" y="45"/>
                    </a:lnTo>
                    <a:lnTo>
                      <a:pt x="3" y="49"/>
                    </a:lnTo>
                    <a:lnTo>
                      <a:pt x="3" y="54"/>
                    </a:lnTo>
                    <a:lnTo>
                      <a:pt x="2" y="55"/>
                    </a:lnTo>
                    <a:lnTo>
                      <a:pt x="2" y="59"/>
                    </a:lnTo>
                    <a:lnTo>
                      <a:pt x="0" y="62"/>
                    </a:lnTo>
                    <a:lnTo>
                      <a:pt x="0" y="67"/>
                    </a:lnTo>
                    <a:lnTo>
                      <a:pt x="0" y="73"/>
                    </a:lnTo>
                    <a:lnTo>
                      <a:pt x="0" y="79"/>
                    </a:lnTo>
                    <a:lnTo>
                      <a:pt x="0" y="86"/>
                    </a:lnTo>
                    <a:lnTo>
                      <a:pt x="0" y="96"/>
                    </a:lnTo>
                    <a:lnTo>
                      <a:pt x="0" y="102"/>
                    </a:lnTo>
                    <a:lnTo>
                      <a:pt x="0" y="112"/>
                    </a:lnTo>
                    <a:lnTo>
                      <a:pt x="0" y="121"/>
                    </a:lnTo>
                    <a:lnTo>
                      <a:pt x="0" y="132"/>
                    </a:lnTo>
                    <a:lnTo>
                      <a:pt x="0" y="141"/>
                    </a:lnTo>
                    <a:lnTo>
                      <a:pt x="0" y="153"/>
                    </a:lnTo>
                    <a:lnTo>
                      <a:pt x="0" y="164"/>
                    </a:lnTo>
                    <a:lnTo>
                      <a:pt x="0" y="177"/>
                    </a:lnTo>
                    <a:lnTo>
                      <a:pt x="0" y="188"/>
                    </a:lnTo>
                    <a:lnTo>
                      <a:pt x="0" y="201"/>
                    </a:lnTo>
                    <a:lnTo>
                      <a:pt x="0" y="213"/>
                    </a:lnTo>
                    <a:lnTo>
                      <a:pt x="0" y="228"/>
                    </a:lnTo>
                    <a:lnTo>
                      <a:pt x="0" y="242"/>
                    </a:lnTo>
                    <a:lnTo>
                      <a:pt x="0" y="255"/>
                    </a:lnTo>
                    <a:lnTo>
                      <a:pt x="0" y="270"/>
                    </a:lnTo>
                    <a:lnTo>
                      <a:pt x="0" y="285"/>
                    </a:lnTo>
                    <a:lnTo>
                      <a:pt x="0" y="299"/>
                    </a:lnTo>
                    <a:lnTo>
                      <a:pt x="0" y="314"/>
                    </a:lnTo>
                    <a:lnTo>
                      <a:pt x="0" y="329"/>
                    </a:lnTo>
                    <a:lnTo>
                      <a:pt x="0" y="343"/>
                    </a:lnTo>
                    <a:lnTo>
                      <a:pt x="0" y="358"/>
                    </a:lnTo>
                    <a:lnTo>
                      <a:pt x="0" y="374"/>
                    </a:lnTo>
                    <a:lnTo>
                      <a:pt x="0" y="389"/>
                    </a:lnTo>
                    <a:lnTo>
                      <a:pt x="2" y="405"/>
                    </a:lnTo>
                    <a:lnTo>
                      <a:pt x="2" y="420"/>
                    </a:lnTo>
                    <a:lnTo>
                      <a:pt x="2" y="435"/>
                    </a:lnTo>
                    <a:lnTo>
                      <a:pt x="2" y="451"/>
                    </a:lnTo>
                    <a:lnTo>
                      <a:pt x="2" y="465"/>
                    </a:lnTo>
                    <a:lnTo>
                      <a:pt x="2" y="480"/>
                    </a:lnTo>
                    <a:lnTo>
                      <a:pt x="2" y="495"/>
                    </a:lnTo>
                    <a:lnTo>
                      <a:pt x="2" y="508"/>
                    </a:lnTo>
                    <a:lnTo>
                      <a:pt x="3" y="523"/>
                    </a:lnTo>
                    <a:lnTo>
                      <a:pt x="3" y="538"/>
                    </a:lnTo>
                    <a:lnTo>
                      <a:pt x="3" y="551"/>
                    </a:lnTo>
                    <a:lnTo>
                      <a:pt x="3" y="563"/>
                    </a:lnTo>
                    <a:lnTo>
                      <a:pt x="3" y="577"/>
                    </a:lnTo>
                    <a:lnTo>
                      <a:pt x="3" y="589"/>
                    </a:lnTo>
                    <a:lnTo>
                      <a:pt x="4" y="602"/>
                    </a:lnTo>
                    <a:lnTo>
                      <a:pt x="4" y="614"/>
                    </a:lnTo>
                    <a:lnTo>
                      <a:pt x="4" y="625"/>
                    </a:lnTo>
                    <a:lnTo>
                      <a:pt x="4" y="636"/>
                    </a:lnTo>
                    <a:lnTo>
                      <a:pt x="4" y="646"/>
                    </a:lnTo>
                    <a:lnTo>
                      <a:pt x="4" y="656"/>
                    </a:lnTo>
                    <a:lnTo>
                      <a:pt x="4" y="666"/>
                    </a:lnTo>
                    <a:lnTo>
                      <a:pt x="4" y="674"/>
                    </a:lnTo>
                    <a:lnTo>
                      <a:pt x="4" y="682"/>
                    </a:lnTo>
                    <a:lnTo>
                      <a:pt x="4" y="689"/>
                    </a:lnTo>
                    <a:lnTo>
                      <a:pt x="4" y="697"/>
                    </a:lnTo>
                    <a:lnTo>
                      <a:pt x="4" y="703"/>
                    </a:lnTo>
                    <a:lnTo>
                      <a:pt x="4" y="708"/>
                    </a:lnTo>
                    <a:lnTo>
                      <a:pt x="4" y="712"/>
                    </a:lnTo>
                    <a:lnTo>
                      <a:pt x="6" y="717"/>
                    </a:lnTo>
                    <a:lnTo>
                      <a:pt x="6" y="720"/>
                    </a:lnTo>
                    <a:lnTo>
                      <a:pt x="6" y="723"/>
                    </a:lnTo>
                    <a:lnTo>
                      <a:pt x="6" y="724"/>
                    </a:lnTo>
                    <a:lnTo>
                      <a:pt x="30" y="728"/>
                    </a:lnTo>
                    <a:lnTo>
                      <a:pt x="30" y="727"/>
                    </a:lnTo>
                    <a:lnTo>
                      <a:pt x="30" y="725"/>
                    </a:lnTo>
                    <a:lnTo>
                      <a:pt x="30" y="723"/>
                    </a:lnTo>
                    <a:lnTo>
                      <a:pt x="30" y="720"/>
                    </a:lnTo>
                    <a:lnTo>
                      <a:pt x="30" y="716"/>
                    </a:lnTo>
                    <a:lnTo>
                      <a:pt x="30" y="711"/>
                    </a:lnTo>
                    <a:lnTo>
                      <a:pt x="30" y="705"/>
                    </a:lnTo>
                    <a:lnTo>
                      <a:pt x="30" y="700"/>
                    </a:lnTo>
                    <a:lnTo>
                      <a:pt x="29" y="692"/>
                    </a:lnTo>
                    <a:lnTo>
                      <a:pt x="29" y="685"/>
                    </a:lnTo>
                    <a:lnTo>
                      <a:pt x="29" y="676"/>
                    </a:lnTo>
                    <a:lnTo>
                      <a:pt x="29" y="668"/>
                    </a:lnTo>
                    <a:lnTo>
                      <a:pt x="29" y="658"/>
                    </a:lnTo>
                    <a:lnTo>
                      <a:pt x="29" y="649"/>
                    </a:lnTo>
                    <a:lnTo>
                      <a:pt x="29" y="638"/>
                    </a:lnTo>
                    <a:lnTo>
                      <a:pt x="29" y="628"/>
                    </a:lnTo>
                    <a:lnTo>
                      <a:pt x="27" y="615"/>
                    </a:lnTo>
                    <a:lnTo>
                      <a:pt x="27" y="603"/>
                    </a:lnTo>
                    <a:lnTo>
                      <a:pt x="27" y="590"/>
                    </a:lnTo>
                    <a:lnTo>
                      <a:pt x="27" y="578"/>
                    </a:lnTo>
                    <a:lnTo>
                      <a:pt x="26" y="565"/>
                    </a:lnTo>
                    <a:lnTo>
                      <a:pt x="26" y="551"/>
                    </a:lnTo>
                    <a:lnTo>
                      <a:pt x="26" y="538"/>
                    </a:lnTo>
                    <a:lnTo>
                      <a:pt x="26" y="524"/>
                    </a:lnTo>
                    <a:lnTo>
                      <a:pt x="26" y="510"/>
                    </a:lnTo>
                    <a:lnTo>
                      <a:pt x="26" y="495"/>
                    </a:lnTo>
                    <a:lnTo>
                      <a:pt x="25" y="480"/>
                    </a:lnTo>
                    <a:lnTo>
                      <a:pt x="25" y="465"/>
                    </a:lnTo>
                    <a:lnTo>
                      <a:pt x="25" y="451"/>
                    </a:lnTo>
                    <a:lnTo>
                      <a:pt x="25" y="435"/>
                    </a:lnTo>
                    <a:lnTo>
                      <a:pt x="25" y="420"/>
                    </a:lnTo>
                    <a:lnTo>
                      <a:pt x="25" y="405"/>
                    </a:lnTo>
                    <a:lnTo>
                      <a:pt x="25" y="389"/>
                    </a:lnTo>
                    <a:lnTo>
                      <a:pt x="25" y="374"/>
                    </a:lnTo>
                    <a:lnTo>
                      <a:pt x="23" y="358"/>
                    </a:lnTo>
                    <a:lnTo>
                      <a:pt x="23" y="343"/>
                    </a:lnTo>
                    <a:lnTo>
                      <a:pt x="23" y="329"/>
                    </a:lnTo>
                    <a:lnTo>
                      <a:pt x="23" y="314"/>
                    </a:lnTo>
                    <a:lnTo>
                      <a:pt x="23" y="299"/>
                    </a:lnTo>
                    <a:lnTo>
                      <a:pt x="23" y="285"/>
                    </a:lnTo>
                    <a:lnTo>
                      <a:pt x="22" y="270"/>
                    </a:lnTo>
                    <a:lnTo>
                      <a:pt x="22" y="255"/>
                    </a:lnTo>
                    <a:lnTo>
                      <a:pt x="22" y="242"/>
                    </a:lnTo>
                    <a:lnTo>
                      <a:pt x="22" y="228"/>
                    </a:lnTo>
                    <a:lnTo>
                      <a:pt x="21" y="213"/>
                    </a:lnTo>
                    <a:lnTo>
                      <a:pt x="21" y="201"/>
                    </a:lnTo>
                    <a:lnTo>
                      <a:pt x="21" y="189"/>
                    </a:lnTo>
                    <a:lnTo>
                      <a:pt x="21" y="177"/>
                    </a:lnTo>
                    <a:lnTo>
                      <a:pt x="21" y="165"/>
                    </a:lnTo>
                    <a:lnTo>
                      <a:pt x="21" y="153"/>
                    </a:lnTo>
                    <a:lnTo>
                      <a:pt x="21" y="142"/>
                    </a:lnTo>
                    <a:lnTo>
                      <a:pt x="21" y="133"/>
                    </a:lnTo>
                    <a:lnTo>
                      <a:pt x="21" y="122"/>
                    </a:lnTo>
                    <a:lnTo>
                      <a:pt x="21" y="113"/>
                    </a:lnTo>
                    <a:lnTo>
                      <a:pt x="21" y="105"/>
                    </a:lnTo>
                    <a:lnTo>
                      <a:pt x="21" y="97"/>
                    </a:lnTo>
                    <a:lnTo>
                      <a:pt x="21" y="90"/>
                    </a:lnTo>
                    <a:lnTo>
                      <a:pt x="21" y="82"/>
                    </a:lnTo>
                    <a:lnTo>
                      <a:pt x="21" y="77"/>
                    </a:lnTo>
                    <a:lnTo>
                      <a:pt x="21" y="71"/>
                    </a:lnTo>
                    <a:lnTo>
                      <a:pt x="21" y="67"/>
                    </a:lnTo>
                    <a:lnTo>
                      <a:pt x="21" y="63"/>
                    </a:lnTo>
                    <a:lnTo>
                      <a:pt x="21" y="61"/>
                    </a:lnTo>
                    <a:lnTo>
                      <a:pt x="22" y="59"/>
                    </a:lnTo>
                    <a:lnTo>
                      <a:pt x="22" y="53"/>
                    </a:lnTo>
                    <a:lnTo>
                      <a:pt x="25" y="49"/>
                    </a:lnTo>
                    <a:lnTo>
                      <a:pt x="26" y="43"/>
                    </a:lnTo>
                    <a:lnTo>
                      <a:pt x="30" y="39"/>
                    </a:lnTo>
                    <a:lnTo>
                      <a:pt x="33" y="35"/>
                    </a:lnTo>
                    <a:lnTo>
                      <a:pt x="37" y="33"/>
                    </a:lnTo>
                    <a:lnTo>
                      <a:pt x="39" y="30"/>
                    </a:lnTo>
                    <a:lnTo>
                      <a:pt x="45" y="29"/>
                    </a:lnTo>
                    <a:lnTo>
                      <a:pt x="49" y="27"/>
                    </a:lnTo>
                    <a:lnTo>
                      <a:pt x="53" y="25"/>
                    </a:lnTo>
                    <a:lnTo>
                      <a:pt x="55" y="23"/>
                    </a:lnTo>
                    <a:lnTo>
                      <a:pt x="59" y="23"/>
                    </a:lnTo>
                    <a:lnTo>
                      <a:pt x="65" y="23"/>
                    </a:lnTo>
                    <a:lnTo>
                      <a:pt x="66" y="23"/>
                    </a:lnTo>
                    <a:lnTo>
                      <a:pt x="66" y="25"/>
                    </a:lnTo>
                    <a:lnTo>
                      <a:pt x="65" y="27"/>
                    </a:lnTo>
                    <a:lnTo>
                      <a:pt x="65" y="31"/>
                    </a:lnTo>
                    <a:lnTo>
                      <a:pt x="63" y="35"/>
                    </a:lnTo>
                    <a:lnTo>
                      <a:pt x="63" y="41"/>
                    </a:lnTo>
                    <a:lnTo>
                      <a:pt x="62" y="43"/>
                    </a:lnTo>
                    <a:lnTo>
                      <a:pt x="62" y="46"/>
                    </a:lnTo>
                    <a:lnTo>
                      <a:pt x="62" y="50"/>
                    </a:lnTo>
                    <a:lnTo>
                      <a:pt x="62" y="54"/>
                    </a:lnTo>
                    <a:lnTo>
                      <a:pt x="61" y="57"/>
                    </a:lnTo>
                    <a:lnTo>
                      <a:pt x="61" y="61"/>
                    </a:lnTo>
                    <a:lnTo>
                      <a:pt x="59" y="65"/>
                    </a:lnTo>
                    <a:lnTo>
                      <a:pt x="59" y="69"/>
                    </a:lnTo>
                    <a:lnTo>
                      <a:pt x="58" y="73"/>
                    </a:lnTo>
                    <a:lnTo>
                      <a:pt x="58" y="78"/>
                    </a:lnTo>
                    <a:lnTo>
                      <a:pt x="57" y="82"/>
                    </a:lnTo>
                    <a:lnTo>
                      <a:pt x="57" y="88"/>
                    </a:lnTo>
                    <a:lnTo>
                      <a:pt x="55" y="93"/>
                    </a:lnTo>
                    <a:lnTo>
                      <a:pt x="55" y="97"/>
                    </a:lnTo>
                    <a:lnTo>
                      <a:pt x="55" y="102"/>
                    </a:lnTo>
                    <a:lnTo>
                      <a:pt x="55" y="108"/>
                    </a:lnTo>
                    <a:lnTo>
                      <a:pt x="54" y="113"/>
                    </a:lnTo>
                    <a:lnTo>
                      <a:pt x="54" y="118"/>
                    </a:lnTo>
                    <a:lnTo>
                      <a:pt x="53" y="125"/>
                    </a:lnTo>
                    <a:lnTo>
                      <a:pt x="53" y="132"/>
                    </a:lnTo>
                    <a:lnTo>
                      <a:pt x="51" y="137"/>
                    </a:lnTo>
                    <a:lnTo>
                      <a:pt x="51" y="142"/>
                    </a:lnTo>
                    <a:lnTo>
                      <a:pt x="50" y="148"/>
                    </a:lnTo>
                    <a:lnTo>
                      <a:pt x="50" y="155"/>
                    </a:lnTo>
                    <a:lnTo>
                      <a:pt x="50" y="161"/>
                    </a:lnTo>
                    <a:lnTo>
                      <a:pt x="49" y="168"/>
                    </a:lnTo>
                    <a:lnTo>
                      <a:pt x="49" y="173"/>
                    </a:lnTo>
                    <a:lnTo>
                      <a:pt x="49" y="181"/>
                    </a:lnTo>
                    <a:lnTo>
                      <a:pt x="47" y="187"/>
                    </a:lnTo>
                    <a:lnTo>
                      <a:pt x="47" y="193"/>
                    </a:lnTo>
                    <a:lnTo>
                      <a:pt x="46" y="200"/>
                    </a:lnTo>
                    <a:lnTo>
                      <a:pt x="46" y="207"/>
                    </a:lnTo>
                    <a:lnTo>
                      <a:pt x="46" y="213"/>
                    </a:lnTo>
                    <a:lnTo>
                      <a:pt x="45" y="220"/>
                    </a:lnTo>
                    <a:lnTo>
                      <a:pt x="45" y="227"/>
                    </a:lnTo>
                    <a:lnTo>
                      <a:pt x="45" y="235"/>
                    </a:lnTo>
                    <a:lnTo>
                      <a:pt x="45" y="240"/>
                    </a:lnTo>
                    <a:lnTo>
                      <a:pt x="45" y="247"/>
                    </a:lnTo>
                    <a:lnTo>
                      <a:pt x="43" y="254"/>
                    </a:lnTo>
                    <a:lnTo>
                      <a:pt x="43" y="260"/>
                    </a:lnTo>
                    <a:lnTo>
                      <a:pt x="43" y="267"/>
                    </a:lnTo>
                    <a:lnTo>
                      <a:pt x="43" y="275"/>
                    </a:lnTo>
                    <a:lnTo>
                      <a:pt x="43" y="280"/>
                    </a:lnTo>
                    <a:lnTo>
                      <a:pt x="43" y="289"/>
                    </a:lnTo>
                    <a:lnTo>
                      <a:pt x="43" y="295"/>
                    </a:lnTo>
                    <a:lnTo>
                      <a:pt x="43" y="301"/>
                    </a:lnTo>
                    <a:lnTo>
                      <a:pt x="43" y="307"/>
                    </a:lnTo>
                    <a:lnTo>
                      <a:pt x="43" y="315"/>
                    </a:lnTo>
                    <a:lnTo>
                      <a:pt x="43" y="322"/>
                    </a:lnTo>
                    <a:lnTo>
                      <a:pt x="45" y="327"/>
                    </a:lnTo>
                    <a:lnTo>
                      <a:pt x="45" y="334"/>
                    </a:lnTo>
                    <a:lnTo>
                      <a:pt x="45" y="342"/>
                    </a:lnTo>
                    <a:lnTo>
                      <a:pt x="45" y="347"/>
                    </a:lnTo>
                    <a:lnTo>
                      <a:pt x="45" y="354"/>
                    </a:lnTo>
                    <a:lnTo>
                      <a:pt x="45" y="361"/>
                    </a:lnTo>
                    <a:lnTo>
                      <a:pt x="46" y="368"/>
                    </a:lnTo>
                    <a:lnTo>
                      <a:pt x="46" y="374"/>
                    </a:lnTo>
                    <a:lnTo>
                      <a:pt x="46" y="381"/>
                    </a:lnTo>
                    <a:lnTo>
                      <a:pt x="46" y="389"/>
                    </a:lnTo>
                    <a:lnTo>
                      <a:pt x="47" y="396"/>
                    </a:lnTo>
                    <a:lnTo>
                      <a:pt x="47" y="404"/>
                    </a:lnTo>
                    <a:lnTo>
                      <a:pt x="47" y="410"/>
                    </a:lnTo>
                    <a:lnTo>
                      <a:pt x="47" y="418"/>
                    </a:lnTo>
                    <a:lnTo>
                      <a:pt x="47" y="425"/>
                    </a:lnTo>
                    <a:lnTo>
                      <a:pt x="47" y="433"/>
                    </a:lnTo>
                    <a:lnTo>
                      <a:pt x="49" y="441"/>
                    </a:lnTo>
                    <a:lnTo>
                      <a:pt x="49" y="449"/>
                    </a:lnTo>
                    <a:lnTo>
                      <a:pt x="49" y="457"/>
                    </a:lnTo>
                    <a:lnTo>
                      <a:pt x="49" y="465"/>
                    </a:lnTo>
                    <a:lnTo>
                      <a:pt x="49" y="473"/>
                    </a:lnTo>
                    <a:lnTo>
                      <a:pt x="49" y="481"/>
                    </a:lnTo>
                    <a:lnTo>
                      <a:pt x="49" y="490"/>
                    </a:lnTo>
                    <a:lnTo>
                      <a:pt x="49" y="496"/>
                    </a:lnTo>
                    <a:lnTo>
                      <a:pt x="49" y="506"/>
                    </a:lnTo>
                    <a:lnTo>
                      <a:pt x="49" y="512"/>
                    </a:lnTo>
                    <a:lnTo>
                      <a:pt x="49" y="522"/>
                    </a:lnTo>
                    <a:lnTo>
                      <a:pt x="49" y="528"/>
                    </a:lnTo>
                    <a:lnTo>
                      <a:pt x="49" y="536"/>
                    </a:lnTo>
                    <a:lnTo>
                      <a:pt x="49" y="544"/>
                    </a:lnTo>
                    <a:lnTo>
                      <a:pt x="49" y="552"/>
                    </a:lnTo>
                    <a:lnTo>
                      <a:pt x="49" y="559"/>
                    </a:lnTo>
                    <a:lnTo>
                      <a:pt x="49" y="569"/>
                    </a:lnTo>
                    <a:lnTo>
                      <a:pt x="49" y="575"/>
                    </a:lnTo>
                    <a:lnTo>
                      <a:pt x="50" y="583"/>
                    </a:lnTo>
                    <a:lnTo>
                      <a:pt x="49" y="590"/>
                    </a:lnTo>
                    <a:lnTo>
                      <a:pt x="49" y="598"/>
                    </a:lnTo>
                    <a:lnTo>
                      <a:pt x="49" y="605"/>
                    </a:lnTo>
                    <a:lnTo>
                      <a:pt x="49" y="611"/>
                    </a:lnTo>
                    <a:lnTo>
                      <a:pt x="49" y="618"/>
                    </a:lnTo>
                    <a:lnTo>
                      <a:pt x="49" y="625"/>
                    </a:lnTo>
                    <a:lnTo>
                      <a:pt x="49" y="632"/>
                    </a:lnTo>
                    <a:lnTo>
                      <a:pt x="49" y="638"/>
                    </a:lnTo>
                    <a:lnTo>
                      <a:pt x="49" y="645"/>
                    </a:lnTo>
                    <a:lnTo>
                      <a:pt x="49" y="650"/>
                    </a:lnTo>
                    <a:lnTo>
                      <a:pt x="49" y="656"/>
                    </a:lnTo>
                    <a:lnTo>
                      <a:pt x="49" y="662"/>
                    </a:lnTo>
                    <a:lnTo>
                      <a:pt x="49" y="666"/>
                    </a:lnTo>
                    <a:lnTo>
                      <a:pt x="49" y="672"/>
                    </a:lnTo>
                    <a:lnTo>
                      <a:pt x="49" y="677"/>
                    </a:lnTo>
                    <a:lnTo>
                      <a:pt x="49" y="682"/>
                    </a:lnTo>
                    <a:lnTo>
                      <a:pt x="49" y="686"/>
                    </a:lnTo>
                    <a:lnTo>
                      <a:pt x="49" y="692"/>
                    </a:lnTo>
                    <a:lnTo>
                      <a:pt x="49" y="696"/>
                    </a:lnTo>
                    <a:lnTo>
                      <a:pt x="49" y="700"/>
                    </a:lnTo>
                    <a:lnTo>
                      <a:pt x="49" y="703"/>
                    </a:lnTo>
                    <a:lnTo>
                      <a:pt x="49" y="707"/>
                    </a:lnTo>
                    <a:lnTo>
                      <a:pt x="49" y="709"/>
                    </a:lnTo>
                    <a:lnTo>
                      <a:pt x="49" y="713"/>
                    </a:lnTo>
                    <a:lnTo>
                      <a:pt x="49" y="717"/>
                    </a:lnTo>
                    <a:lnTo>
                      <a:pt x="49" y="721"/>
                    </a:lnTo>
                    <a:lnTo>
                      <a:pt x="49" y="723"/>
                    </a:lnTo>
                    <a:lnTo>
                      <a:pt x="49" y="724"/>
                    </a:lnTo>
                    <a:lnTo>
                      <a:pt x="85" y="724"/>
                    </a:lnTo>
                    <a:lnTo>
                      <a:pt x="85" y="723"/>
                    </a:lnTo>
                    <a:lnTo>
                      <a:pt x="85" y="720"/>
                    </a:lnTo>
                    <a:lnTo>
                      <a:pt x="85" y="717"/>
                    </a:lnTo>
                    <a:lnTo>
                      <a:pt x="85" y="715"/>
                    </a:lnTo>
                    <a:lnTo>
                      <a:pt x="85" y="711"/>
                    </a:lnTo>
                    <a:lnTo>
                      <a:pt x="85" y="707"/>
                    </a:lnTo>
                    <a:lnTo>
                      <a:pt x="84" y="703"/>
                    </a:lnTo>
                    <a:lnTo>
                      <a:pt x="84" y="699"/>
                    </a:lnTo>
                    <a:lnTo>
                      <a:pt x="84" y="693"/>
                    </a:lnTo>
                    <a:lnTo>
                      <a:pt x="84" y="688"/>
                    </a:lnTo>
                    <a:lnTo>
                      <a:pt x="84" y="681"/>
                    </a:lnTo>
                    <a:lnTo>
                      <a:pt x="84" y="676"/>
                    </a:lnTo>
                    <a:lnTo>
                      <a:pt x="84" y="669"/>
                    </a:lnTo>
                    <a:lnTo>
                      <a:pt x="84" y="662"/>
                    </a:lnTo>
                    <a:lnTo>
                      <a:pt x="82" y="656"/>
                    </a:lnTo>
                    <a:lnTo>
                      <a:pt x="82" y="648"/>
                    </a:lnTo>
                    <a:lnTo>
                      <a:pt x="82" y="640"/>
                    </a:lnTo>
                    <a:lnTo>
                      <a:pt x="82" y="632"/>
                    </a:lnTo>
                    <a:lnTo>
                      <a:pt x="81" y="623"/>
                    </a:lnTo>
                    <a:lnTo>
                      <a:pt x="81" y="614"/>
                    </a:lnTo>
                    <a:lnTo>
                      <a:pt x="81" y="606"/>
                    </a:lnTo>
                    <a:lnTo>
                      <a:pt x="81" y="597"/>
                    </a:lnTo>
                    <a:lnTo>
                      <a:pt x="81" y="587"/>
                    </a:lnTo>
                    <a:lnTo>
                      <a:pt x="81" y="578"/>
                    </a:lnTo>
                    <a:lnTo>
                      <a:pt x="81" y="569"/>
                    </a:lnTo>
                    <a:lnTo>
                      <a:pt x="81" y="559"/>
                    </a:lnTo>
                    <a:lnTo>
                      <a:pt x="80" y="548"/>
                    </a:lnTo>
                    <a:lnTo>
                      <a:pt x="80" y="539"/>
                    </a:lnTo>
                    <a:lnTo>
                      <a:pt x="80" y="528"/>
                    </a:lnTo>
                    <a:lnTo>
                      <a:pt x="80" y="519"/>
                    </a:lnTo>
                    <a:lnTo>
                      <a:pt x="80" y="508"/>
                    </a:lnTo>
                    <a:lnTo>
                      <a:pt x="78" y="498"/>
                    </a:lnTo>
                    <a:lnTo>
                      <a:pt x="78" y="487"/>
                    </a:lnTo>
                    <a:lnTo>
                      <a:pt x="78" y="476"/>
                    </a:lnTo>
                    <a:lnTo>
                      <a:pt x="77" y="465"/>
                    </a:lnTo>
                    <a:lnTo>
                      <a:pt x="77" y="456"/>
                    </a:lnTo>
                    <a:lnTo>
                      <a:pt x="77" y="445"/>
                    </a:lnTo>
                    <a:lnTo>
                      <a:pt x="77" y="435"/>
                    </a:lnTo>
                    <a:lnTo>
                      <a:pt x="77" y="424"/>
                    </a:lnTo>
                    <a:lnTo>
                      <a:pt x="77" y="413"/>
                    </a:lnTo>
                    <a:lnTo>
                      <a:pt x="76" y="402"/>
                    </a:lnTo>
                    <a:lnTo>
                      <a:pt x="76" y="393"/>
                    </a:lnTo>
                    <a:lnTo>
                      <a:pt x="76" y="382"/>
                    </a:lnTo>
                    <a:lnTo>
                      <a:pt x="76" y="373"/>
                    </a:lnTo>
                    <a:lnTo>
                      <a:pt x="76" y="362"/>
                    </a:lnTo>
                    <a:lnTo>
                      <a:pt x="76" y="353"/>
                    </a:lnTo>
                    <a:lnTo>
                      <a:pt x="76" y="342"/>
                    </a:lnTo>
                    <a:lnTo>
                      <a:pt x="76" y="333"/>
                    </a:lnTo>
                    <a:lnTo>
                      <a:pt x="76" y="323"/>
                    </a:lnTo>
                    <a:lnTo>
                      <a:pt x="76" y="314"/>
                    </a:lnTo>
                    <a:lnTo>
                      <a:pt x="76" y="305"/>
                    </a:lnTo>
                    <a:lnTo>
                      <a:pt x="76" y="297"/>
                    </a:lnTo>
                    <a:lnTo>
                      <a:pt x="76" y="287"/>
                    </a:lnTo>
                    <a:lnTo>
                      <a:pt x="76" y="279"/>
                    </a:lnTo>
                    <a:lnTo>
                      <a:pt x="76" y="270"/>
                    </a:lnTo>
                    <a:lnTo>
                      <a:pt x="76" y="263"/>
                    </a:lnTo>
                    <a:lnTo>
                      <a:pt x="76" y="255"/>
                    </a:lnTo>
                    <a:lnTo>
                      <a:pt x="76" y="248"/>
                    </a:lnTo>
                    <a:lnTo>
                      <a:pt x="76" y="242"/>
                    </a:lnTo>
                    <a:lnTo>
                      <a:pt x="76" y="235"/>
                    </a:lnTo>
                    <a:lnTo>
                      <a:pt x="76" y="230"/>
                    </a:lnTo>
                    <a:lnTo>
                      <a:pt x="76" y="224"/>
                    </a:lnTo>
                    <a:lnTo>
                      <a:pt x="76" y="218"/>
                    </a:lnTo>
                    <a:lnTo>
                      <a:pt x="76" y="212"/>
                    </a:lnTo>
                    <a:lnTo>
                      <a:pt x="76" y="205"/>
                    </a:lnTo>
                    <a:lnTo>
                      <a:pt x="76" y="200"/>
                    </a:lnTo>
                    <a:lnTo>
                      <a:pt x="76" y="195"/>
                    </a:lnTo>
                    <a:lnTo>
                      <a:pt x="76" y="189"/>
                    </a:lnTo>
                    <a:lnTo>
                      <a:pt x="76" y="184"/>
                    </a:lnTo>
                    <a:lnTo>
                      <a:pt x="76" y="179"/>
                    </a:lnTo>
                    <a:lnTo>
                      <a:pt x="76" y="173"/>
                    </a:lnTo>
                    <a:lnTo>
                      <a:pt x="76" y="168"/>
                    </a:lnTo>
                    <a:lnTo>
                      <a:pt x="76" y="163"/>
                    </a:lnTo>
                    <a:lnTo>
                      <a:pt x="77" y="157"/>
                    </a:lnTo>
                    <a:lnTo>
                      <a:pt x="77" y="152"/>
                    </a:lnTo>
                    <a:lnTo>
                      <a:pt x="77" y="146"/>
                    </a:lnTo>
                    <a:lnTo>
                      <a:pt x="78" y="142"/>
                    </a:lnTo>
                    <a:lnTo>
                      <a:pt x="78" y="137"/>
                    </a:lnTo>
                    <a:lnTo>
                      <a:pt x="78" y="132"/>
                    </a:lnTo>
                    <a:lnTo>
                      <a:pt x="78" y="128"/>
                    </a:lnTo>
                    <a:lnTo>
                      <a:pt x="78" y="122"/>
                    </a:lnTo>
                    <a:lnTo>
                      <a:pt x="80" y="118"/>
                    </a:lnTo>
                    <a:lnTo>
                      <a:pt x="80" y="113"/>
                    </a:lnTo>
                    <a:lnTo>
                      <a:pt x="80" y="109"/>
                    </a:lnTo>
                    <a:lnTo>
                      <a:pt x="81" y="105"/>
                    </a:lnTo>
                    <a:lnTo>
                      <a:pt x="81" y="101"/>
                    </a:lnTo>
                    <a:lnTo>
                      <a:pt x="81" y="96"/>
                    </a:lnTo>
                    <a:lnTo>
                      <a:pt x="81" y="92"/>
                    </a:lnTo>
                    <a:lnTo>
                      <a:pt x="81" y="86"/>
                    </a:lnTo>
                    <a:lnTo>
                      <a:pt x="82" y="84"/>
                    </a:lnTo>
                    <a:lnTo>
                      <a:pt x="82" y="79"/>
                    </a:lnTo>
                    <a:lnTo>
                      <a:pt x="82" y="75"/>
                    </a:lnTo>
                    <a:lnTo>
                      <a:pt x="84" y="71"/>
                    </a:lnTo>
                    <a:lnTo>
                      <a:pt x="84" y="69"/>
                    </a:lnTo>
                    <a:lnTo>
                      <a:pt x="84" y="65"/>
                    </a:lnTo>
                    <a:lnTo>
                      <a:pt x="84" y="61"/>
                    </a:lnTo>
                    <a:lnTo>
                      <a:pt x="85" y="57"/>
                    </a:lnTo>
                    <a:lnTo>
                      <a:pt x="85" y="54"/>
                    </a:lnTo>
                    <a:lnTo>
                      <a:pt x="85" y="50"/>
                    </a:lnTo>
                    <a:lnTo>
                      <a:pt x="85" y="46"/>
                    </a:lnTo>
                    <a:lnTo>
                      <a:pt x="85" y="43"/>
                    </a:lnTo>
                    <a:lnTo>
                      <a:pt x="86" y="41"/>
                    </a:lnTo>
                    <a:lnTo>
                      <a:pt x="86" y="35"/>
                    </a:lnTo>
                    <a:lnTo>
                      <a:pt x="88" y="30"/>
                    </a:lnTo>
                    <a:lnTo>
                      <a:pt x="88" y="25"/>
                    </a:lnTo>
                    <a:lnTo>
                      <a:pt x="89" y="21"/>
                    </a:lnTo>
                    <a:lnTo>
                      <a:pt x="89" y="17"/>
                    </a:lnTo>
                    <a:lnTo>
                      <a:pt x="90" y="14"/>
                    </a:lnTo>
                    <a:lnTo>
                      <a:pt x="90" y="10"/>
                    </a:lnTo>
                    <a:lnTo>
                      <a:pt x="90" y="8"/>
                    </a:lnTo>
                    <a:lnTo>
                      <a:pt x="92" y="4"/>
                    </a:lnTo>
                    <a:lnTo>
                      <a:pt x="63" y="0"/>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33" name="Freeform 80">
                <a:extLst>
                  <a:ext uri="{FF2B5EF4-FFF2-40B4-BE49-F238E27FC236}">
                    <a16:creationId xmlns:a16="http://schemas.microsoft.com/office/drawing/2014/main" id="{159187E4-9815-462D-B1C3-A31C1A80A0A5}"/>
                  </a:ext>
                </a:extLst>
              </p:cNvPr>
              <p:cNvSpPr>
                <a:spLocks/>
              </p:cNvSpPr>
              <p:nvPr/>
            </p:nvSpPr>
            <p:spPr bwMode="auto">
              <a:xfrm>
                <a:off x="3055" y="868"/>
                <a:ext cx="212" cy="45"/>
              </a:xfrm>
              <a:custGeom>
                <a:avLst/>
                <a:gdLst>
                  <a:gd name="T0" fmla="*/ 2 w 177"/>
                  <a:gd name="T1" fmla="*/ 24 h 40"/>
                  <a:gd name="T2" fmla="*/ 501 w 177"/>
                  <a:gd name="T3" fmla="*/ 0 h 40"/>
                  <a:gd name="T4" fmla="*/ 508 w 177"/>
                  <a:gd name="T5" fmla="*/ 75 h 40"/>
                  <a:gd name="T6" fmla="*/ 506 w 177"/>
                  <a:gd name="T7" fmla="*/ 75 h 40"/>
                  <a:gd name="T8" fmla="*/ 490 w 177"/>
                  <a:gd name="T9" fmla="*/ 75 h 40"/>
                  <a:gd name="T10" fmla="*/ 480 w 177"/>
                  <a:gd name="T11" fmla="*/ 75 h 40"/>
                  <a:gd name="T12" fmla="*/ 471 w 177"/>
                  <a:gd name="T13" fmla="*/ 75 h 40"/>
                  <a:gd name="T14" fmla="*/ 459 w 177"/>
                  <a:gd name="T15" fmla="*/ 75 h 40"/>
                  <a:gd name="T16" fmla="*/ 446 w 177"/>
                  <a:gd name="T17" fmla="*/ 75 h 40"/>
                  <a:gd name="T18" fmla="*/ 435 w 177"/>
                  <a:gd name="T19" fmla="*/ 69 h 40"/>
                  <a:gd name="T20" fmla="*/ 416 w 177"/>
                  <a:gd name="T21" fmla="*/ 69 h 40"/>
                  <a:gd name="T22" fmla="*/ 402 w 177"/>
                  <a:gd name="T23" fmla="*/ 69 h 40"/>
                  <a:gd name="T24" fmla="*/ 386 w 177"/>
                  <a:gd name="T25" fmla="*/ 69 h 40"/>
                  <a:gd name="T26" fmla="*/ 370 w 177"/>
                  <a:gd name="T27" fmla="*/ 69 h 40"/>
                  <a:gd name="T28" fmla="*/ 363 w 177"/>
                  <a:gd name="T29" fmla="*/ 69 h 40"/>
                  <a:gd name="T30" fmla="*/ 353 w 177"/>
                  <a:gd name="T31" fmla="*/ 69 h 40"/>
                  <a:gd name="T32" fmla="*/ 345 w 177"/>
                  <a:gd name="T33" fmla="*/ 69 h 40"/>
                  <a:gd name="T34" fmla="*/ 327 w 177"/>
                  <a:gd name="T35" fmla="*/ 69 h 40"/>
                  <a:gd name="T36" fmla="*/ 308 w 177"/>
                  <a:gd name="T37" fmla="*/ 69 h 40"/>
                  <a:gd name="T38" fmla="*/ 298 w 177"/>
                  <a:gd name="T39" fmla="*/ 69 h 40"/>
                  <a:gd name="T40" fmla="*/ 291 w 177"/>
                  <a:gd name="T41" fmla="*/ 69 h 40"/>
                  <a:gd name="T42" fmla="*/ 278 w 177"/>
                  <a:gd name="T43" fmla="*/ 69 h 40"/>
                  <a:gd name="T44" fmla="*/ 271 w 177"/>
                  <a:gd name="T45" fmla="*/ 69 h 40"/>
                  <a:gd name="T46" fmla="*/ 259 w 177"/>
                  <a:gd name="T47" fmla="*/ 69 h 40"/>
                  <a:gd name="T48" fmla="*/ 247 w 177"/>
                  <a:gd name="T49" fmla="*/ 69 h 40"/>
                  <a:gd name="T50" fmla="*/ 242 w 177"/>
                  <a:gd name="T51" fmla="*/ 69 h 40"/>
                  <a:gd name="T52" fmla="*/ 230 w 177"/>
                  <a:gd name="T53" fmla="*/ 69 h 40"/>
                  <a:gd name="T54" fmla="*/ 221 w 177"/>
                  <a:gd name="T55" fmla="*/ 69 h 40"/>
                  <a:gd name="T56" fmla="*/ 207 w 177"/>
                  <a:gd name="T57" fmla="*/ 69 h 40"/>
                  <a:gd name="T58" fmla="*/ 202 w 177"/>
                  <a:gd name="T59" fmla="*/ 69 h 40"/>
                  <a:gd name="T60" fmla="*/ 191 w 177"/>
                  <a:gd name="T61" fmla="*/ 69 h 40"/>
                  <a:gd name="T62" fmla="*/ 179 w 177"/>
                  <a:gd name="T63" fmla="*/ 75 h 40"/>
                  <a:gd name="T64" fmla="*/ 160 w 177"/>
                  <a:gd name="T65" fmla="*/ 75 h 40"/>
                  <a:gd name="T66" fmla="*/ 142 w 177"/>
                  <a:gd name="T67" fmla="*/ 75 h 40"/>
                  <a:gd name="T68" fmla="*/ 125 w 177"/>
                  <a:gd name="T69" fmla="*/ 78 h 40"/>
                  <a:gd name="T70" fmla="*/ 111 w 177"/>
                  <a:gd name="T71" fmla="*/ 79 h 40"/>
                  <a:gd name="T72" fmla="*/ 99 w 177"/>
                  <a:gd name="T73" fmla="*/ 88 h 40"/>
                  <a:gd name="T74" fmla="*/ 84 w 177"/>
                  <a:gd name="T75" fmla="*/ 89 h 40"/>
                  <a:gd name="T76" fmla="*/ 75 w 177"/>
                  <a:gd name="T77" fmla="*/ 92 h 40"/>
                  <a:gd name="T78" fmla="*/ 62 w 177"/>
                  <a:gd name="T79" fmla="*/ 100 h 40"/>
                  <a:gd name="T80" fmla="*/ 61 w 177"/>
                  <a:gd name="T81" fmla="*/ 103 h 40"/>
                  <a:gd name="T82" fmla="*/ 43 w 177"/>
                  <a:gd name="T83" fmla="*/ 112 h 40"/>
                  <a:gd name="T84" fmla="*/ 30 w 177"/>
                  <a:gd name="T85" fmla="*/ 115 h 40"/>
                  <a:gd name="T86" fmla="*/ 19 w 177"/>
                  <a:gd name="T87" fmla="*/ 115 h 40"/>
                  <a:gd name="T88" fmla="*/ 17 w 177"/>
                  <a:gd name="T89" fmla="*/ 115 h 40"/>
                  <a:gd name="T90" fmla="*/ 2 w 177"/>
                  <a:gd name="T91" fmla="*/ 103 h 40"/>
                  <a:gd name="T92" fmla="*/ 2 w 177"/>
                  <a:gd name="T93" fmla="*/ 89 h 40"/>
                  <a:gd name="T94" fmla="*/ 0 w 177"/>
                  <a:gd name="T95" fmla="*/ 75 h 40"/>
                  <a:gd name="T96" fmla="*/ 0 w 177"/>
                  <a:gd name="T97" fmla="*/ 67 h 40"/>
                  <a:gd name="T98" fmla="*/ 0 w 177"/>
                  <a:gd name="T99" fmla="*/ 54 h 40"/>
                  <a:gd name="T100" fmla="*/ 2 w 177"/>
                  <a:gd name="T101" fmla="*/ 47 h 40"/>
                  <a:gd name="T102" fmla="*/ 2 w 177"/>
                  <a:gd name="T103" fmla="*/ 30 h 40"/>
                  <a:gd name="T104" fmla="*/ 2 w 177"/>
                  <a:gd name="T105" fmla="*/ 24 h 40"/>
                  <a:gd name="T106" fmla="*/ 2 w 177"/>
                  <a:gd name="T107" fmla="*/ 24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40"/>
                  <a:gd name="T164" fmla="*/ 177 w 177"/>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40">
                    <a:moveTo>
                      <a:pt x="2" y="9"/>
                    </a:moveTo>
                    <a:lnTo>
                      <a:pt x="175" y="0"/>
                    </a:lnTo>
                    <a:lnTo>
                      <a:pt x="177" y="26"/>
                    </a:lnTo>
                    <a:lnTo>
                      <a:pt x="176" y="26"/>
                    </a:lnTo>
                    <a:lnTo>
                      <a:pt x="171" y="26"/>
                    </a:lnTo>
                    <a:lnTo>
                      <a:pt x="168" y="26"/>
                    </a:lnTo>
                    <a:lnTo>
                      <a:pt x="164" y="26"/>
                    </a:lnTo>
                    <a:lnTo>
                      <a:pt x="160" y="26"/>
                    </a:lnTo>
                    <a:lnTo>
                      <a:pt x="156" y="26"/>
                    </a:lnTo>
                    <a:lnTo>
                      <a:pt x="151" y="24"/>
                    </a:lnTo>
                    <a:lnTo>
                      <a:pt x="145" y="24"/>
                    </a:lnTo>
                    <a:lnTo>
                      <a:pt x="140" y="24"/>
                    </a:lnTo>
                    <a:lnTo>
                      <a:pt x="133" y="24"/>
                    </a:lnTo>
                    <a:lnTo>
                      <a:pt x="129" y="24"/>
                    </a:lnTo>
                    <a:lnTo>
                      <a:pt x="126" y="24"/>
                    </a:lnTo>
                    <a:lnTo>
                      <a:pt x="124" y="24"/>
                    </a:lnTo>
                    <a:lnTo>
                      <a:pt x="120" y="24"/>
                    </a:lnTo>
                    <a:lnTo>
                      <a:pt x="114" y="24"/>
                    </a:lnTo>
                    <a:lnTo>
                      <a:pt x="108" y="24"/>
                    </a:lnTo>
                    <a:lnTo>
                      <a:pt x="104" y="24"/>
                    </a:lnTo>
                    <a:lnTo>
                      <a:pt x="101" y="24"/>
                    </a:lnTo>
                    <a:lnTo>
                      <a:pt x="97" y="24"/>
                    </a:lnTo>
                    <a:lnTo>
                      <a:pt x="93" y="24"/>
                    </a:lnTo>
                    <a:lnTo>
                      <a:pt x="90" y="24"/>
                    </a:lnTo>
                    <a:lnTo>
                      <a:pt x="86" y="24"/>
                    </a:lnTo>
                    <a:lnTo>
                      <a:pt x="84" y="24"/>
                    </a:lnTo>
                    <a:lnTo>
                      <a:pt x="80" y="24"/>
                    </a:lnTo>
                    <a:lnTo>
                      <a:pt x="77" y="24"/>
                    </a:lnTo>
                    <a:lnTo>
                      <a:pt x="73" y="24"/>
                    </a:lnTo>
                    <a:lnTo>
                      <a:pt x="70" y="24"/>
                    </a:lnTo>
                    <a:lnTo>
                      <a:pt x="67" y="24"/>
                    </a:lnTo>
                    <a:lnTo>
                      <a:pt x="61" y="26"/>
                    </a:lnTo>
                    <a:lnTo>
                      <a:pt x="55" y="26"/>
                    </a:lnTo>
                    <a:lnTo>
                      <a:pt x="49" y="26"/>
                    </a:lnTo>
                    <a:lnTo>
                      <a:pt x="43" y="27"/>
                    </a:lnTo>
                    <a:lnTo>
                      <a:pt x="38" y="28"/>
                    </a:lnTo>
                    <a:lnTo>
                      <a:pt x="34" y="30"/>
                    </a:lnTo>
                    <a:lnTo>
                      <a:pt x="29" y="31"/>
                    </a:lnTo>
                    <a:lnTo>
                      <a:pt x="26" y="32"/>
                    </a:lnTo>
                    <a:lnTo>
                      <a:pt x="22" y="35"/>
                    </a:lnTo>
                    <a:lnTo>
                      <a:pt x="21" y="36"/>
                    </a:lnTo>
                    <a:lnTo>
                      <a:pt x="15" y="39"/>
                    </a:lnTo>
                    <a:lnTo>
                      <a:pt x="11" y="40"/>
                    </a:lnTo>
                    <a:lnTo>
                      <a:pt x="7" y="40"/>
                    </a:lnTo>
                    <a:lnTo>
                      <a:pt x="6" y="40"/>
                    </a:lnTo>
                    <a:lnTo>
                      <a:pt x="2" y="36"/>
                    </a:lnTo>
                    <a:lnTo>
                      <a:pt x="2" y="31"/>
                    </a:lnTo>
                    <a:lnTo>
                      <a:pt x="0" y="26"/>
                    </a:lnTo>
                    <a:lnTo>
                      <a:pt x="0" y="23"/>
                    </a:lnTo>
                    <a:lnTo>
                      <a:pt x="0" y="19"/>
                    </a:lnTo>
                    <a:lnTo>
                      <a:pt x="2" y="16"/>
                    </a:lnTo>
                    <a:lnTo>
                      <a:pt x="2" y="11"/>
                    </a:lnTo>
                    <a:lnTo>
                      <a:pt x="2" y="9"/>
                    </a:lnTo>
                    <a:close/>
                  </a:path>
                </a:pathLst>
              </a:custGeom>
              <a:solidFill>
                <a:srgbClr val="C2CFCC"/>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34" name="Freeform 81">
                <a:extLst>
                  <a:ext uri="{FF2B5EF4-FFF2-40B4-BE49-F238E27FC236}">
                    <a16:creationId xmlns:a16="http://schemas.microsoft.com/office/drawing/2014/main" id="{0A70E8B9-3629-47E6-A937-B86477A60C80}"/>
                  </a:ext>
                </a:extLst>
              </p:cNvPr>
              <p:cNvSpPr>
                <a:spLocks/>
              </p:cNvSpPr>
              <p:nvPr/>
            </p:nvSpPr>
            <p:spPr bwMode="auto">
              <a:xfrm>
                <a:off x="3220" y="966"/>
                <a:ext cx="271" cy="128"/>
              </a:xfrm>
              <a:custGeom>
                <a:avLst/>
                <a:gdLst>
                  <a:gd name="T0" fmla="*/ 0 w 243"/>
                  <a:gd name="T1" fmla="*/ 293 h 119"/>
                  <a:gd name="T2" fmla="*/ 18 w 243"/>
                  <a:gd name="T3" fmla="*/ 259 h 119"/>
                  <a:gd name="T4" fmla="*/ 37 w 243"/>
                  <a:gd name="T5" fmla="*/ 227 h 119"/>
                  <a:gd name="T6" fmla="*/ 67 w 243"/>
                  <a:gd name="T7" fmla="*/ 182 h 119"/>
                  <a:gd name="T8" fmla="*/ 97 w 243"/>
                  <a:gd name="T9" fmla="*/ 145 h 119"/>
                  <a:gd name="T10" fmla="*/ 139 w 243"/>
                  <a:gd name="T11" fmla="*/ 114 h 119"/>
                  <a:gd name="T12" fmla="*/ 177 w 243"/>
                  <a:gd name="T13" fmla="*/ 78 h 119"/>
                  <a:gd name="T14" fmla="*/ 218 w 243"/>
                  <a:gd name="T15" fmla="*/ 47 h 119"/>
                  <a:gd name="T16" fmla="*/ 260 w 243"/>
                  <a:gd name="T17" fmla="*/ 23 h 119"/>
                  <a:gd name="T18" fmla="*/ 308 w 243"/>
                  <a:gd name="T19" fmla="*/ 3 h 119"/>
                  <a:gd name="T20" fmla="*/ 356 w 243"/>
                  <a:gd name="T21" fmla="*/ 1 h 119"/>
                  <a:gd name="T22" fmla="*/ 401 w 243"/>
                  <a:gd name="T23" fmla="*/ 1 h 119"/>
                  <a:gd name="T24" fmla="*/ 448 w 243"/>
                  <a:gd name="T25" fmla="*/ 16 h 119"/>
                  <a:gd name="T26" fmla="*/ 495 w 243"/>
                  <a:gd name="T27" fmla="*/ 42 h 119"/>
                  <a:gd name="T28" fmla="*/ 541 w 243"/>
                  <a:gd name="T29" fmla="*/ 69 h 119"/>
                  <a:gd name="T30" fmla="*/ 585 w 243"/>
                  <a:gd name="T31" fmla="*/ 105 h 119"/>
                  <a:gd name="T32" fmla="*/ 629 w 243"/>
                  <a:gd name="T33" fmla="*/ 145 h 119"/>
                  <a:gd name="T34" fmla="*/ 660 w 243"/>
                  <a:gd name="T35" fmla="*/ 182 h 119"/>
                  <a:gd name="T36" fmla="*/ 689 w 243"/>
                  <a:gd name="T37" fmla="*/ 225 h 119"/>
                  <a:gd name="T38" fmla="*/ 704 w 243"/>
                  <a:gd name="T39" fmla="*/ 252 h 119"/>
                  <a:gd name="T40" fmla="*/ 715 w 243"/>
                  <a:gd name="T41" fmla="*/ 288 h 119"/>
                  <a:gd name="T42" fmla="*/ 675 w 243"/>
                  <a:gd name="T43" fmla="*/ 303 h 119"/>
                  <a:gd name="T44" fmla="*/ 638 w 243"/>
                  <a:gd name="T45" fmla="*/ 320 h 119"/>
                  <a:gd name="T46" fmla="*/ 581 w 243"/>
                  <a:gd name="T47" fmla="*/ 321 h 119"/>
                  <a:gd name="T48" fmla="*/ 547 w 243"/>
                  <a:gd name="T49" fmla="*/ 329 h 119"/>
                  <a:gd name="T50" fmla="*/ 516 w 243"/>
                  <a:gd name="T51" fmla="*/ 330 h 119"/>
                  <a:gd name="T52" fmla="*/ 490 w 243"/>
                  <a:gd name="T53" fmla="*/ 332 h 119"/>
                  <a:gd name="T54" fmla="*/ 458 w 243"/>
                  <a:gd name="T55" fmla="*/ 332 h 119"/>
                  <a:gd name="T56" fmla="*/ 426 w 243"/>
                  <a:gd name="T57" fmla="*/ 342 h 119"/>
                  <a:gd name="T58" fmla="*/ 401 w 243"/>
                  <a:gd name="T59" fmla="*/ 342 h 119"/>
                  <a:gd name="T60" fmla="*/ 370 w 243"/>
                  <a:gd name="T61" fmla="*/ 343 h 119"/>
                  <a:gd name="T62" fmla="*/ 326 w 243"/>
                  <a:gd name="T63" fmla="*/ 346 h 119"/>
                  <a:gd name="T64" fmla="*/ 288 w 243"/>
                  <a:gd name="T65" fmla="*/ 346 h 119"/>
                  <a:gd name="T66" fmla="*/ 260 w 243"/>
                  <a:gd name="T67" fmla="*/ 346 h 119"/>
                  <a:gd name="T68" fmla="*/ 231 w 243"/>
                  <a:gd name="T69" fmla="*/ 343 h 119"/>
                  <a:gd name="T70" fmla="*/ 189 w 243"/>
                  <a:gd name="T71" fmla="*/ 332 h 119"/>
                  <a:gd name="T72" fmla="*/ 160 w 243"/>
                  <a:gd name="T73" fmla="*/ 330 h 119"/>
                  <a:gd name="T74" fmla="*/ 125 w 243"/>
                  <a:gd name="T75" fmla="*/ 329 h 119"/>
                  <a:gd name="T76" fmla="*/ 90 w 243"/>
                  <a:gd name="T77" fmla="*/ 324 h 119"/>
                  <a:gd name="T78" fmla="*/ 60 w 243"/>
                  <a:gd name="T79" fmla="*/ 321 h 119"/>
                  <a:gd name="T80" fmla="*/ 33 w 243"/>
                  <a:gd name="T81" fmla="*/ 320 h 119"/>
                  <a:gd name="T82" fmla="*/ 0 w 243"/>
                  <a:gd name="T83" fmla="*/ 310 h 1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3"/>
                  <a:gd name="T127" fmla="*/ 0 h 119"/>
                  <a:gd name="T128" fmla="*/ 243 w 243"/>
                  <a:gd name="T129" fmla="*/ 119 h 1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3" h="119">
                    <a:moveTo>
                      <a:pt x="0" y="107"/>
                    </a:moveTo>
                    <a:lnTo>
                      <a:pt x="0" y="103"/>
                    </a:lnTo>
                    <a:lnTo>
                      <a:pt x="0" y="101"/>
                    </a:lnTo>
                    <a:lnTo>
                      <a:pt x="2" y="97"/>
                    </a:lnTo>
                    <a:lnTo>
                      <a:pt x="4" y="94"/>
                    </a:lnTo>
                    <a:lnTo>
                      <a:pt x="6" y="89"/>
                    </a:lnTo>
                    <a:lnTo>
                      <a:pt x="7" y="85"/>
                    </a:lnTo>
                    <a:lnTo>
                      <a:pt x="10" y="81"/>
                    </a:lnTo>
                    <a:lnTo>
                      <a:pt x="12" y="78"/>
                    </a:lnTo>
                    <a:lnTo>
                      <a:pt x="15" y="72"/>
                    </a:lnTo>
                    <a:lnTo>
                      <a:pt x="18" y="68"/>
                    </a:lnTo>
                    <a:lnTo>
                      <a:pt x="22" y="63"/>
                    </a:lnTo>
                    <a:lnTo>
                      <a:pt x="26" y="60"/>
                    </a:lnTo>
                    <a:lnTo>
                      <a:pt x="28" y="55"/>
                    </a:lnTo>
                    <a:lnTo>
                      <a:pt x="32" y="51"/>
                    </a:lnTo>
                    <a:lnTo>
                      <a:pt x="36" y="47"/>
                    </a:lnTo>
                    <a:lnTo>
                      <a:pt x="42" y="43"/>
                    </a:lnTo>
                    <a:lnTo>
                      <a:pt x="46" y="39"/>
                    </a:lnTo>
                    <a:lnTo>
                      <a:pt x="50" y="35"/>
                    </a:lnTo>
                    <a:lnTo>
                      <a:pt x="54" y="31"/>
                    </a:lnTo>
                    <a:lnTo>
                      <a:pt x="59" y="27"/>
                    </a:lnTo>
                    <a:lnTo>
                      <a:pt x="63" y="24"/>
                    </a:lnTo>
                    <a:lnTo>
                      <a:pt x="69" y="20"/>
                    </a:lnTo>
                    <a:lnTo>
                      <a:pt x="74" y="16"/>
                    </a:lnTo>
                    <a:lnTo>
                      <a:pt x="79" y="15"/>
                    </a:lnTo>
                    <a:lnTo>
                      <a:pt x="83" y="11"/>
                    </a:lnTo>
                    <a:lnTo>
                      <a:pt x="89" y="8"/>
                    </a:lnTo>
                    <a:lnTo>
                      <a:pt x="94" y="7"/>
                    </a:lnTo>
                    <a:lnTo>
                      <a:pt x="99" y="5"/>
                    </a:lnTo>
                    <a:lnTo>
                      <a:pt x="105" y="3"/>
                    </a:lnTo>
                    <a:lnTo>
                      <a:pt x="110" y="1"/>
                    </a:lnTo>
                    <a:lnTo>
                      <a:pt x="116" y="1"/>
                    </a:lnTo>
                    <a:lnTo>
                      <a:pt x="121" y="1"/>
                    </a:lnTo>
                    <a:lnTo>
                      <a:pt x="125" y="0"/>
                    </a:lnTo>
                    <a:lnTo>
                      <a:pt x="130" y="0"/>
                    </a:lnTo>
                    <a:lnTo>
                      <a:pt x="136" y="1"/>
                    </a:lnTo>
                    <a:lnTo>
                      <a:pt x="141" y="3"/>
                    </a:lnTo>
                    <a:lnTo>
                      <a:pt x="146" y="4"/>
                    </a:lnTo>
                    <a:lnTo>
                      <a:pt x="152" y="5"/>
                    </a:lnTo>
                    <a:lnTo>
                      <a:pt x="157" y="8"/>
                    </a:lnTo>
                    <a:lnTo>
                      <a:pt x="163" y="11"/>
                    </a:lnTo>
                    <a:lnTo>
                      <a:pt x="168" y="14"/>
                    </a:lnTo>
                    <a:lnTo>
                      <a:pt x="173" y="18"/>
                    </a:lnTo>
                    <a:lnTo>
                      <a:pt x="179" y="22"/>
                    </a:lnTo>
                    <a:lnTo>
                      <a:pt x="184" y="24"/>
                    </a:lnTo>
                    <a:lnTo>
                      <a:pt x="188" y="28"/>
                    </a:lnTo>
                    <a:lnTo>
                      <a:pt x="193" y="32"/>
                    </a:lnTo>
                    <a:lnTo>
                      <a:pt x="199" y="36"/>
                    </a:lnTo>
                    <a:lnTo>
                      <a:pt x="204" y="42"/>
                    </a:lnTo>
                    <a:lnTo>
                      <a:pt x="208" y="46"/>
                    </a:lnTo>
                    <a:lnTo>
                      <a:pt x="213" y="51"/>
                    </a:lnTo>
                    <a:lnTo>
                      <a:pt x="217" y="55"/>
                    </a:lnTo>
                    <a:lnTo>
                      <a:pt x="222" y="59"/>
                    </a:lnTo>
                    <a:lnTo>
                      <a:pt x="224" y="63"/>
                    </a:lnTo>
                    <a:lnTo>
                      <a:pt x="228" y="67"/>
                    </a:lnTo>
                    <a:lnTo>
                      <a:pt x="231" y="72"/>
                    </a:lnTo>
                    <a:lnTo>
                      <a:pt x="234" y="77"/>
                    </a:lnTo>
                    <a:lnTo>
                      <a:pt x="236" y="79"/>
                    </a:lnTo>
                    <a:lnTo>
                      <a:pt x="239" y="83"/>
                    </a:lnTo>
                    <a:lnTo>
                      <a:pt x="239" y="86"/>
                    </a:lnTo>
                    <a:lnTo>
                      <a:pt x="242" y="90"/>
                    </a:lnTo>
                    <a:lnTo>
                      <a:pt x="243" y="95"/>
                    </a:lnTo>
                    <a:lnTo>
                      <a:pt x="243" y="99"/>
                    </a:lnTo>
                    <a:lnTo>
                      <a:pt x="239" y="101"/>
                    </a:lnTo>
                    <a:lnTo>
                      <a:pt x="234" y="103"/>
                    </a:lnTo>
                    <a:lnTo>
                      <a:pt x="230" y="103"/>
                    </a:lnTo>
                    <a:lnTo>
                      <a:pt x="226" y="106"/>
                    </a:lnTo>
                    <a:lnTo>
                      <a:pt x="220" y="106"/>
                    </a:lnTo>
                    <a:lnTo>
                      <a:pt x="216" y="109"/>
                    </a:lnTo>
                    <a:lnTo>
                      <a:pt x="209" y="109"/>
                    </a:lnTo>
                    <a:lnTo>
                      <a:pt x="204" y="110"/>
                    </a:lnTo>
                    <a:lnTo>
                      <a:pt x="197" y="110"/>
                    </a:lnTo>
                    <a:lnTo>
                      <a:pt x="192" y="111"/>
                    </a:lnTo>
                    <a:lnTo>
                      <a:pt x="188" y="111"/>
                    </a:lnTo>
                    <a:lnTo>
                      <a:pt x="185" y="113"/>
                    </a:lnTo>
                    <a:lnTo>
                      <a:pt x="183" y="113"/>
                    </a:lnTo>
                    <a:lnTo>
                      <a:pt x="179" y="114"/>
                    </a:lnTo>
                    <a:lnTo>
                      <a:pt x="176" y="114"/>
                    </a:lnTo>
                    <a:lnTo>
                      <a:pt x="172" y="114"/>
                    </a:lnTo>
                    <a:lnTo>
                      <a:pt x="169" y="114"/>
                    </a:lnTo>
                    <a:lnTo>
                      <a:pt x="167" y="115"/>
                    </a:lnTo>
                    <a:lnTo>
                      <a:pt x="163" y="115"/>
                    </a:lnTo>
                    <a:lnTo>
                      <a:pt x="158" y="115"/>
                    </a:lnTo>
                    <a:lnTo>
                      <a:pt x="156" y="115"/>
                    </a:lnTo>
                    <a:lnTo>
                      <a:pt x="152" y="115"/>
                    </a:lnTo>
                    <a:lnTo>
                      <a:pt x="149" y="115"/>
                    </a:lnTo>
                    <a:lnTo>
                      <a:pt x="145" y="117"/>
                    </a:lnTo>
                    <a:lnTo>
                      <a:pt x="142" y="117"/>
                    </a:lnTo>
                    <a:lnTo>
                      <a:pt x="140" y="117"/>
                    </a:lnTo>
                    <a:lnTo>
                      <a:pt x="136" y="117"/>
                    </a:lnTo>
                    <a:lnTo>
                      <a:pt x="132" y="117"/>
                    </a:lnTo>
                    <a:lnTo>
                      <a:pt x="129" y="117"/>
                    </a:lnTo>
                    <a:lnTo>
                      <a:pt x="126" y="118"/>
                    </a:lnTo>
                    <a:lnTo>
                      <a:pt x="121" y="118"/>
                    </a:lnTo>
                    <a:lnTo>
                      <a:pt x="116" y="119"/>
                    </a:lnTo>
                    <a:lnTo>
                      <a:pt x="110" y="119"/>
                    </a:lnTo>
                    <a:lnTo>
                      <a:pt x="106" y="119"/>
                    </a:lnTo>
                    <a:lnTo>
                      <a:pt x="101" y="119"/>
                    </a:lnTo>
                    <a:lnTo>
                      <a:pt x="97" y="119"/>
                    </a:lnTo>
                    <a:lnTo>
                      <a:pt x="94" y="119"/>
                    </a:lnTo>
                    <a:lnTo>
                      <a:pt x="91" y="119"/>
                    </a:lnTo>
                    <a:lnTo>
                      <a:pt x="89" y="119"/>
                    </a:lnTo>
                    <a:lnTo>
                      <a:pt x="87" y="119"/>
                    </a:lnTo>
                    <a:lnTo>
                      <a:pt x="85" y="118"/>
                    </a:lnTo>
                    <a:lnTo>
                      <a:pt x="79" y="118"/>
                    </a:lnTo>
                    <a:lnTo>
                      <a:pt x="74" y="117"/>
                    </a:lnTo>
                    <a:lnTo>
                      <a:pt x="69" y="117"/>
                    </a:lnTo>
                    <a:lnTo>
                      <a:pt x="65" y="115"/>
                    </a:lnTo>
                    <a:lnTo>
                      <a:pt x="61" y="115"/>
                    </a:lnTo>
                    <a:lnTo>
                      <a:pt x="57" y="114"/>
                    </a:lnTo>
                    <a:lnTo>
                      <a:pt x="54" y="114"/>
                    </a:lnTo>
                    <a:lnTo>
                      <a:pt x="50" y="114"/>
                    </a:lnTo>
                    <a:lnTo>
                      <a:pt x="46" y="113"/>
                    </a:lnTo>
                    <a:lnTo>
                      <a:pt x="42" y="113"/>
                    </a:lnTo>
                    <a:lnTo>
                      <a:pt x="39" y="113"/>
                    </a:lnTo>
                    <a:lnTo>
                      <a:pt x="35" y="111"/>
                    </a:lnTo>
                    <a:lnTo>
                      <a:pt x="31" y="111"/>
                    </a:lnTo>
                    <a:lnTo>
                      <a:pt x="27" y="110"/>
                    </a:lnTo>
                    <a:lnTo>
                      <a:pt x="24" y="110"/>
                    </a:lnTo>
                    <a:lnTo>
                      <a:pt x="20" y="110"/>
                    </a:lnTo>
                    <a:lnTo>
                      <a:pt x="16" y="109"/>
                    </a:lnTo>
                    <a:lnTo>
                      <a:pt x="14" y="109"/>
                    </a:lnTo>
                    <a:lnTo>
                      <a:pt x="11" y="109"/>
                    </a:lnTo>
                    <a:lnTo>
                      <a:pt x="6" y="109"/>
                    </a:lnTo>
                    <a:lnTo>
                      <a:pt x="3" y="107"/>
                    </a:lnTo>
                    <a:lnTo>
                      <a:pt x="0" y="107"/>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35" name="Freeform 82">
                <a:extLst>
                  <a:ext uri="{FF2B5EF4-FFF2-40B4-BE49-F238E27FC236}">
                    <a16:creationId xmlns:a16="http://schemas.microsoft.com/office/drawing/2014/main" id="{5B759F77-2770-4E80-9D88-908039BB835D}"/>
                  </a:ext>
                </a:extLst>
              </p:cNvPr>
              <p:cNvSpPr>
                <a:spLocks/>
              </p:cNvSpPr>
              <p:nvPr/>
            </p:nvSpPr>
            <p:spPr bwMode="auto">
              <a:xfrm>
                <a:off x="3291" y="1593"/>
                <a:ext cx="165" cy="106"/>
              </a:xfrm>
              <a:custGeom>
                <a:avLst/>
                <a:gdLst>
                  <a:gd name="T0" fmla="*/ 0 w 139"/>
                  <a:gd name="T1" fmla="*/ 277 h 90"/>
                  <a:gd name="T2" fmla="*/ 16 w 139"/>
                  <a:gd name="T3" fmla="*/ 277 h 90"/>
                  <a:gd name="T4" fmla="*/ 37 w 139"/>
                  <a:gd name="T5" fmla="*/ 277 h 90"/>
                  <a:gd name="T6" fmla="*/ 60 w 139"/>
                  <a:gd name="T7" fmla="*/ 277 h 90"/>
                  <a:gd name="T8" fmla="*/ 89 w 139"/>
                  <a:gd name="T9" fmla="*/ 271 h 90"/>
                  <a:gd name="T10" fmla="*/ 124 w 139"/>
                  <a:gd name="T11" fmla="*/ 271 h 90"/>
                  <a:gd name="T12" fmla="*/ 159 w 139"/>
                  <a:gd name="T13" fmla="*/ 271 h 90"/>
                  <a:gd name="T14" fmla="*/ 193 w 139"/>
                  <a:gd name="T15" fmla="*/ 271 h 90"/>
                  <a:gd name="T16" fmla="*/ 229 w 139"/>
                  <a:gd name="T17" fmla="*/ 270 h 90"/>
                  <a:gd name="T18" fmla="*/ 272 w 139"/>
                  <a:gd name="T19" fmla="*/ 270 h 90"/>
                  <a:gd name="T20" fmla="*/ 304 w 139"/>
                  <a:gd name="T21" fmla="*/ 263 h 90"/>
                  <a:gd name="T22" fmla="*/ 337 w 139"/>
                  <a:gd name="T23" fmla="*/ 263 h 90"/>
                  <a:gd name="T24" fmla="*/ 366 w 139"/>
                  <a:gd name="T25" fmla="*/ 256 h 90"/>
                  <a:gd name="T26" fmla="*/ 387 w 139"/>
                  <a:gd name="T27" fmla="*/ 250 h 90"/>
                  <a:gd name="T28" fmla="*/ 413 w 139"/>
                  <a:gd name="T29" fmla="*/ 238 h 90"/>
                  <a:gd name="T30" fmla="*/ 413 w 139"/>
                  <a:gd name="T31" fmla="*/ 220 h 90"/>
                  <a:gd name="T32" fmla="*/ 415 w 139"/>
                  <a:gd name="T33" fmla="*/ 186 h 90"/>
                  <a:gd name="T34" fmla="*/ 413 w 139"/>
                  <a:gd name="T35" fmla="*/ 151 h 90"/>
                  <a:gd name="T36" fmla="*/ 411 w 139"/>
                  <a:gd name="T37" fmla="*/ 122 h 90"/>
                  <a:gd name="T38" fmla="*/ 401 w 139"/>
                  <a:gd name="T39" fmla="*/ 85 h 90"/>
                  <a:gd name="T40" fmla="*/ 392 w 139"/>
                  <a:gd name="T41" fmla="*/ 48 h 90"/>
                  <a:gd name="T42" fmla="*/ 381 w 139"/>
                  <a:gd name="T43" fmla="*/ 23 h 90"/>
                  <a:gd name="T44" fmla="*/ 366 w 139"/>
                  <a:gd name="T45" fmla="*/ 14 h 90"/>
                  <a:gd name="T46" fmla="*/ 337 w 139"/>
                  <a:gd name="T47" fmla="*/ 0 h 90"/>
                  <a:gd name="T48" fmla="*/ 322 w 139"/>
                  <a:gd name="T49" fmla="*/ 0 h 90"/>
                  <a:gd name="T50" fmla="*/ 289 w 139"/>
                  <a:gd name="T51" fmla="*/ 0 h 90"/>
                  <a:gd name="T52" fmla="*/ 259 w 139"/>
                  <a:gd name="T53" fmla="*/ 0 h 90"/>
                  <a:gd name="T54" fmla="*/ 229 w 139"/>
                  <a:gd name="T55" fmla="*/ 0 h 90"/>
                  <a:gd name="T56" fmla="*/ 201 w 139"/>
                  <a:gd name="T57" fmla="*/ 0 h 90"/>
                  <a:gd name="T58" fmla="*/ 166 w 139"/>
                  <a:gd name="T59" fmla="*/ 0 h 90"/>
                  <a:gd name="T60" fmla="*/ 138 w 139"/>
                  <a:gd name="T61" fmla="*/ 0 h 90"/>
                  <a:gd name="T62" fmla="*/ 110 w 139"/>
                  <a:gd name="T63" fmla="*/ 0 h 90"/>
                  <a:gd name="T64" fmla="*/ 76 w 139"/>
                  <a:gd name="T65" fmla="*/ 1 h 90"/>
                  <a:gd name="T66" fmla="*/ 49 w 139"/>
                  <a:gd name="T67" fmla="*/ 1 h 90"/>
                  <a:gd name="T68" fmla="*/ 29 w 139"/>
                  <a:gd name="T69" fmla="*/ 2 h 90"/>
                  <a:gd name="T70" fmla="*/ 16 w 139"/>
                  <a:gd name="T71" fmla="*/ 2 h 90"/>
                  <a:gd name="T72" fmla="*/ 0 w 139"/>
                  <a:gd name="T73" fmla="*/ 14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9"/>
                  <a:gd name="T112" fmla="*/ 0 h 90"/>
                  <a:gd name="T113" fmla="*/ 139 w 139"/>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9" h="90">
                    <a:moveTo>
                      <a:pt x="0" y="4"/>
                    </a:moveTo>
                    <a:lnTo>
                      <a:pt x="0" y="90"/>
                    </a:lnTo>
                    <a:lnTo>
                      <a:pt x="1" y="90"/>
                    </a:lnTo>
                    <a:lnTo>
                      <a:pt x="5" y="90"/>
                    </a:lnTo>
                    <a:lnTo>
                      <a:pt x="8" y="90"/>
                    </a:lnTo>
                    <a:lnTo>
                      <a:pt x="12" y="90"/>
                    </a:lnTo>
                    <a:lnTo>
                      <a:pt x="16" y="90"/>
                    </a:lnTo>
                    <a:lnTo>
                      <a:pt x="20" y="90"/>
                    </a:lnTo>
                    <a:lnTo>
                      <a:pt x="25" y="88"/>
                    </a:lnTo>
                    <a:lnTo>
                      <a:pt x="30" y="88"/>
                    </a:lnTo>
                    <a:lnTo>
                      <a:pt x="36" y="88"/>
                    </a:lnTo>
                    <a:lnTo>
                      <a:pt x="41" y="88"/>
                    </a:lnTo>
                    <a:lnTo>
                      <a:pt x="47" y="88"/>
                    </a:lnTo>
                    <a:lnTo>
                      <a:pt x="53" y="88"/>
                    </a:lnTo>
                    <a:lnTo>
                      <a:pt x="60" y="88"/>
                    </a:lnTo>
                    <a:lnTo>
                      <a:pt x="65" y="88"/>
                    </a:lnTo>
                    <a:lnTo>
                      <a:pt x="72" y="88"/>
                    </a:lnTo>
                    <a:lnTo>
                      <a:pt x="77" y="87"/>
                    </a:lnTo>
                    <a:lnTo>
                      <a:pt x="84" y="87"/>
                    </a:lnTo>
                    <a:lnTo>
                      <a:pt x="91" y="87"/>
                    </a:lnTo>
                    <a:lnTo>
                      <a:pt x="96" y="87"/>
                    </a:lnTo>
                    <a:lnTo>
                      <a:pt x="102" y="85"/>
                    </a:lnTo>
                    <a:lnTo>
                      <a:pt x="107" y="85"/>
                    </a:lnTo>
                    <a:lnTo>
                      <a:pt x="112" y="85"/>
                    </a:lnTo>
                    <a:lnTo>
                      <a:pt x="116" y="84"/>
                    </a:lnTo>
                    <a:lnTo>
                      <a:pt x="122" y="83"/>
                    </a:lnTo>
                    <a:lnTo>
                      <a:pt x="126" y="81"/>
                    </a:lnTo>
                    <a:lnTo>
                      <a:pt x="130" y="81"/>
                    </a:lnTo>
                    <a:lnTo>
                      <a:pt x="134" y="80"/>
                    </a:lnTo>
                    <a:lnTo>
                      <a:pt x="138" y="77"/>
                    </a:lnTo>
                    <a:lnTo>
                      <a:pt x="138" y="75"/>
                    </a:lnTo>
                    <a:lnTo>
                      <a:pt x="138" y="71"/>
                    </a:lnTo>
                    <a:lnTo>
                      <a:pt x="138" y="65"/>
                    </a:lnTo>
                    <a:lnTo>
                      <a:pt x="139" y="61"/>
                    </a:lnTo>
                    <a:lnTo>
                      <a:pt x="138" y="56"/>
                    </a:lnTo>
                    <a:lnTo>
                      <a:pt x="138" y="49"/>
                    </a:lnTo>
                    <a:lnTo>
                      <a:pt x="136" y="44"/>
                    </a:lnTo>
                    <a:lnTo>
                      <a:pt x="136" y="39"/>
                    </a:lnTo>
                    <a:lnTo>
                      <a:pt x="135" y="32"/>
                    </a:lnTo>
                    <a:lnTo>
                      <a:pt x="134" y="27"/>
                    </a:lnTo>
                    <a:lnTo>
                      <a:pt x="131" y="21"/>
                    </a:lnTo>
                    <a:lnTo>
                      <a:pt x="131" y="16"/>
                    </a:lnTo>
                    <a:lnTo>
                      <a:pt x="128" y="10"/>
                    </a:lnTo>
                    <a:lnTo>
                      <a:pt x="127" y="8"/>
                    </a:lnTo>
                    <a:lnTo>
                      <a:pt x="124" y="4"/>
                    </a:lnTo>
                    <a:lnTo>
                      <a:pt x="122" y="4"/>
                    </a:lnTo>
                    <a:lnTo>
                      <a:pt x="118" y="1"/>
                    </a:lnTo>
                    <a:lnTo>
                      <a:pt x="112" y="0"/>
                    </a:lnTo>
                    <a:lnTo>
                      <a:pt x="110" y="0"/>
                    </a:lnTo>
                    <a:lnTo>
                      <a:pt x="106" y="0"/>
                    </a:lnTo>
                    <a:lnTo>
                      <a:pt x="102" y="0"/>
                    </a:lnTo>
                    <a:lnTo>
                      <a:pt x="97" y="0"/>
                    </a:lnTo>
                    <a:lnTo>
                      <a:pt x="92" y="0"/>
                    </a:lnTo>
                    <a:lnTo>
                      <a:pt x="87" y="0"/>
                    </a:lnTo>
                    <a:lnTo>
                      <a:pt x="83" y="0"/>
                    </a:lnTo>
                    <a:lnTo>
                      <a:pt x="77" y="0"/>
                    </a:lnTo>
                    <a:lnTo>
                      <a:pt x="72" y="0"/>
                    </a:lnTo>
                    <a:lnTo>
                      <a:pt x="67" y="0"/>
                    </a:lnTo>
                    <a:lnTo>
                      <a:pt x="61" y="0"/>
                    </a:lnTo>
                    <a:lnTo>
                      <a:pt x="56" y="0"/>
                    </a:lnTo>
                    <a:lnTo>
                      <a:pt x="51" y="0"/>
                    </a:lnTo>
                    <a:lnTo>
                      <a:pt x="45" y="0"/>
                    </a:lnTo>
                    <a:lnTo>
                      <a:pt x="40" y="0"/>
                    </a:lnTo>
                    <a:lnTo>
                      <a:pt x="36" y="0"/>
                    </a:lnTo>
                    <a:lnTo>
                      <a:pt x="30" y="0"/>
                    </a:lnTo>
                    <a:lnTo>
                      <a:pt x="25" y="1"/>
                    </a:lnTo>
                    <a:lnTo>
                      <a:pt x="21" y="1"/>
                    </a:lnTo>
                    <a:lnTo>
                      <a:pt x="17" y="1"/>
                    </a:lnTo>
                    <a:lnTo>
                      <a:pt x="13" y="1"/>
                    </a:lnTo>
                    <a:lnTo>
                      <a:pt x="10" y="2"/>
                    </a:lnTo>
                    <a:lnTo>
                      <a:pt x="6" y="2"/>
                    </a:lnTo>
                    <a:lnTo>
                      <a:pt x="5" y="2"/>
                    </a:lnTo>
                    <a:lnTo>
                      <a:pt x="1" y="2"/>
                    </a:lnTo>
                    <a:lnTo>
                      <a:pt x="0" y="4"/>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36" name="Freeform 83">
                <a:extLst>
                  <a:ext uri="{FF2B5EF4-FFF2-40B4-BE49-F238E27FC236}">
                    <a16:creationId xmlns:a16="http://schemas.microsoft.com/office/drawing/2014/main" id="{8B6FA75A-4986-46A6-95BC-00FDE2885F73}"/>
                  </a:ext>
                </a:extLst>
              </p:cNvPr>
              <p:cNvSpPr>
                <a:spLocks/>
              </p:cNvSpPr>
              <p:nvPr/>
            </p:nvSpPr>
            <p:spPr bwMode="auto">
              <a:xfrm>
                <a:off x="3161" y="1102"/>
                <a:ext cx="366" cy="521"/>
              </a:xfrm>
              <a:custGeom>
                <a:avLst/>
                <a:gdLst>
                  <a:gd name="T0" fmla="*/ 489 w 319"/>
                  <a:gd name="T1" fmla="*/ 2 h 458"/>
                  <a:gd name="T2" fmla="*/ 556 w 319"/>
                  <a:gd name="T3" fmla="*/ 2 h 458"/>
                  <a:gd name="T4" fmla="*/ 608 w 319"/>
                  <a:gd name="T5" fmla="*/ 3 h 458"/>
                  <a:gd name="T6" fmla="*/ 664 w 319"/>
                  <a:gd name="T7" fmla="*/ 23 h 458"/>
                  <a:gd name="T8" fmla="*/ 708 w 319"/>
                  <a:gd name="T9" fmla="*/ 42 h 458"/>
                  <a:gd name="T10" fmla="*/ 766 w 319"/>
                  <a:gd name="T11" fmla="*/ 78 h 458"/>
                  <a:gd name="T12" fmla="*/ 816 w 319"/>
                  <a:gd name="T13" fmla="*/ 142 h 458"/>
                  <a:gd name="T14" fmla="*/ 853 w 319"/>
                  <a:gd name="T15" fmla="*/ 213 h 458"/>
                  <a:gd name="T16" fmla="*/ 871 w 319"/>
                  <a:gd name="T17" fmla="*/ 261 h 458"/>
                  <a:gd name="T18" fmla="*/ 883 w 319"/>
                  <a:gd name="T19" fmla="*/ 303 h 458"/>
                  <a:gd name="T20" fmla="*/ 885 w 319"/>
                  <a:gd name="T21" fmla="*/ 342 h 458"/>
                  <a:gd name="T22" fmla="*/ 896 w 319"/>
                  <a:gd name="T23" fmla="*/ 385 h 458"/>
                  <a:gd name="T24" fmla="*/ 907 w 319"/>
                  <a:gd name="T25" fmla="*/ 422 h 458"/>
                  <a:gd name="T26" fmla="*/ 920 w 319"/>
                  <a:gd name="T27" fmla="*/ 470 h 458"/>
                  <a:gd name="T28" fmla="*/ 923 w 319"/>
                  <a:gd name="T29" fmla="*/ 510 h 458"/>
                  <a:gd name="T30" fmla="*/ 930 w 319"/>
                  <a:gd name="T31" fmla="*/ 555 h 458"/>
                  <a:gd name="T32" fmla="*/ 936 w 319"/>
                  <a:gd name="T33" fmla="*/ 608 h 458"/>
                  <a:gd name="T34" fmla="*/ 942 w 319"/>
                  <a:gd name="T35" fmla="*/ 662 h 458"/>
                  <a:gd name="T36" fmla="*/ 943 w 319"/>
                  <a:gd name="T37" fmla="*/ 713 h 458"/>
                  <a:gd name="T38" fmla="*/ 943 w 319"/>
                  <a:gd name="T39" fmla="*/ 765 h 458"/>
                  <a:gd name="T40" fmla="*/ 946 w 319"/>
                  <a:gd name="T41" fmla="*/ 824 h 458"/>
                  <a:gd name="T42" fmla="*/ 946 w 319"/>
                  <a:gd name="T43" fmla="*/ 875 h 458"/>
                  <a:gd name="T44" fmla="*/ 946 w 319"/>
                  <a:gd name="T45" fmla="*/ 922 h 458"/>
                  <a:gd name="T46" fmla="*/ 943 w 319"/>
                  <a:gd name="T47" fmla="*/ 967 h 458"/>
                  <a:gd name="T48" fmla="*/ 943 w 319"/>
                  <a:gd name="T49" fmla="*/ 1014 h 458"/>
                  <a:gd name="T50" fmla="*/ 936 w 319"/>
                  <a:gd name="T51" fmla="*/ 1080 h 458"/>
                  <a:gd name="T52" fmla="*/ 923 w 319"/>
                  <a:gd name="T53" fmla="*/ 1130 h 458"/>
                  <a:gd name="T54" fmla="*/ 884 w 319"/>
                  <a:gd name="T55" fmla="*/ 1185 h 458"/>
                  <a:gd name="T56" fmla="*/ 836 w 319"/>
                  <a:gd name="T57" fmla="*/ 1231 h 458"/>
                  <a:gd name="T58" fmla="*/ 799 w 319"/>
                  <a:gd name="T59" fmla="*/ 1264 h 458"/>
                  <a:gd name="T60" fmla="*/ 757 w 319"/>
                  <a:gd name="T61" fmla="*/ 1290 h 458"/>
                  <a:gd name="T62" fmla="*/ 702 w 319"/>
                  <a:gd name="T63" fmla="*/ 1324 h 458"/>
                  <a:gd name="T64" fmla="*/ 674 w 319"/>
                  <a:gd name="T65" fmla="*/ 1335 h 458"/>
                  <a:gd name="T66" fmla="*/ 641 w 319"/>
                  <a:gd name="T67" fmla="*/ 1335 h 458"/>
                  <a:gd name="T68" fmla="*/ 594 w 319"/>
                  <a:gd name="T69" fmla="*/ 1335 h 458"/>
                  <a:gd name="T70" fmla="*/ 529 w 319"/>
                  <a:gd name="T71" fmla="*/ 1335 h 458"/>
                  <a:gd name="T72" fmla="*/ 467 w 319"/>
                  <a:gd name="T73" fmla="*/ 1335 h 458"/>
                  <a:gd name="T74" fmla="*/ 406 w 319"/>
                  <a:gd name="T75" fmla="*/ 1335 h 458"/>
                  <a:gd name="T76" fmla="*/ 355 w 319"/>
                  <a:gd name="T77" fmla="*/ 1327 h 458"/>
                  <a:gd name="T78" fmla="*/ 310 w 319"/>
                  <a:gd name="T79" fmla="*/ 1313 h 458"/>
                  <a:gd name="T80" fmla="*/ 273 w 319"/>
                  <a:gd name="T81" fmla="*/ 1275 h 458"/>
                  <a:gd name="T82" fmla="*/ 228 w 319"/>
                  <a:gd name="T83" fmla="*/ 1231 h 458"/>
                  <a:gd name="T84" fmla="*/ 181 w 319"/>
                  <a:gd name="T85" fmla="*/ 1175 h 458"/>
                  <a:gd name="T86" fmla="*/ 128 w 319"/>
                  <a:gd name="T87" fmla="*/ 1114 h 458"/>
                  <a:gd name="T88" fmla="*/ 86 w 319"/>
                  <a:gd name="T89" fmla="*/ 1046 h 458"/>
                  <a:gd name="T90" fmla="*/ 43 w 319"/>
                  <a:gd name="T91" fmla="*/ 980 h 458"/>
                  <a:gd name="T92" fmla="*/ 18 w 319"/>
                  <a:gd name="T93" fmla="*/ 919 h 458"/>
                  <a:gd name="T94" fmla="*/ 3 w 319"/>
                  <a:gd name="T95" fmla="*/ 875 h 458"/>
                  <a:gd name="T96" fmla="*/ 0 w 319"/>
                  <a:gd name="T97" fmla="*/ 833 h 458"/>
                  <a:gd name="T98" fmla="*/ 0 w 319"/>
                  <a:gd name="T99" fmla="*/ 779 h 458"/>
                  <a:gd name="T100" fmla="*/ 0 w 319"/>
                  <a:gd name="T101" fmla="*/ 713 h 458"/>
                  <a:gd name="T102" fmla="*/ 3 w 319"/>
                  <a:gd name="T103" fmla="*/ 648 h 458"/>
                  <a:gd name="T104" fmla="*/ 18 w 319"/>
                  <a:gd name="T105" fmla="*/ 576 h 458"/>
                  <a:gd name="T106" fmla="*/ 33 w 319"/>
                  <a:gd name="T107" fmla="*/ 498 h 458"/>
                  <a:gd name="T108" fmla="*/ 47 w 319"/>
                  <a:gd name="T109" fmla="*/ 422 h 458"/>
                  <a:gd name="T110" fmla="*/ 70 w 319"/>
                  <a:gd name="T111" fmla="*/ 348 h 458"/>
                  <a:gd name="T112" fmla="*/ 102 w 319"/>
                  <a:gd name="T113" fmla="*/ 278 h 458"/>
                  <a:gd name="T114" fmla="*/ 141 w 319"/>
                  <a:gd name="T115" fmla="*/ 213 h 458"/>
                  <a:gd name="T116" fmla="*/ 181 w 319"/>
                  <a:gd name="T117" fmla="*/ 151 h 458"/>
                  <a:gd name="T118" fmla="*/ 228 w 319"/>
                  <a:gd name="T119" fmla="*/ 99 h 458"/>
                  <a:gd name="T120" fmla="*/ 287 w 319"/>
                  <a:gd name="T121" fmla="*/ 54 h 458"/>
                  <a:gd name="T122" fmla="*/ 348 w 319"/>
                  <a:gd name="T123" fmla="*/ 23 h 458"/>
                  <a:gd name="T124" fmla="*/ 415 w 319"/>
                  <a:gd name="T125" fmla="*/ 3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9"/>
                  <a:gd name="T190" fmla="*/ 0 h 458"/>
                  <a:gd name="T191" fmla="*/ 319 w 31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9" h="458">
                    <a:moveTo>
                      <a:pt x="148" y="3"/>
                    </a:moveTo>
                    <a:lnTo>
                      <a:pt x="153" y="2"/>
                    </a:lnTo>
                    <a:lnTo>
                      <a:pt x="159" y="2"/>
                    </a:lnTo>
                    <a:lnTo>
                      <a:pt x="165" y="2"/>
                    </a:lnTo>
                    <a:lnTo>
                      <a:pt x="171" y="2"/>
                    </a:lnTo>
                    <a:lnTo>
                      <a:pt x="176" y="0"/>
                    </a:lnTo>
                    <a:lnTo>
                      <a:pt x="181" y="0"/>
                    </a:lnTo>
                    <a:lnTo>
                      <a:pt x="187" y="2"/>
                    </a:lnTo>
                    <a:lnTo>
                      <a:pt x="192" y="2"/>
                    </a:lnTo>
                    <a:lnTo>
                      <a:pt x="197" y="2"/>
                    </a:lnTo>
                    <a:lnTo>
                      <a:pt x="201" y="3"/>
                    </a:lnTo>
                    <a:lnTo>
                      <a:pt x="205" y="3"/>
                    </a:lnTo>
                    <a:lnTo>
                      <a:pt x="211" y="4"/>
                    </a:lnTo>
                    <a:lnTo>
                      <a:pt x="215" y="6"/>
                    </a:lnTo>
                    <a:lnTo>
                      <a:pt x="219" y="7"/>
                    </a:lnTo>
                    <a:lnTo>
                      <a:pt x="223" y="8"/>
                    </a:lnTo>
                    <a:lnTo>
                      <a:pt x="227" y="10"/>
                    </a:lnTo>
                    <a:lnTo>
                      <a:pt x="230" y="11"/>
                    </a:lnTo>
                    <a:lnTo>
                      <a:pt x="234" y="12"/>
                    </a:lnTo>
                    <a:lnTo>
                      <a:pt x="238" y="14"/>
                    </a:lnTo>
                    <a:lnTo>
                      <a:pt x="240" y="16"/>
                    </a:lnTo>
                    <a:lnTo>
                      <a:pt x="247" y="19"/>
                    </a:lnTo>
                    <a:lnTo>
                      <a:pt x="254" y="23"/>
                    </a:lnTo>
                    <a:lnTo>
                      <a:pt x="258" y="27"/>
                    </a:lnTo>
                    <a:lnTo>
                      <a:pt x="263" y="32"/>
                    </a:lnTo>
                    <a:lnTo>
                      <a:pt x="267" y="38"/>
                    </a:lnTo>
                    <a:lnTo>
                      <a:pt x="273" y="43"/>
                    </a:lnTo>
                    <a:lnTo>
                      <a:pt x="275" y="48"/>
                    </a:lnTo>
                    <a:lnTo>
                      <a:pt x="279" y="54"/>
                    </a:lnTo>
                    <a:lnTo>
                      <a:pt x="282" y="61"/>
                    </a:lnTo>
                    <a:lnTo>
                      <a:pt x="285" y="67"/>
                    </a:lnTo>
                    <a:lnTo>
                      <a:pt x="287" y="73"/>
                    </a:lnTo>
                    <a:lnTo>
                      <a:pt x="290" y="79"/>
                    </a:lnTo>
                    <a:lnTo>
                      <a:pt x="290" y="83"/>
                    </a:lnTo>
                    <a:lnTo>
                      <a:pt x="291" y="86"/>
                    </a:lnTo>
                    <a:lnTo>
                      <a:pt x="293" y="90"/>
                    </a:lnTo>
                    <a:lnTo>
                      <a:pt x="294" y="94"/>
                    </a:lnTo>
                    <a:lnTo>
                      <a:pt x="295" y="97"/>
                    </a:lnTo>
                    <a:lnTo>
                      <a:pt x="295" y="99"/>
                    </a:lnTo>
                    <a:lnTo>
                      <a:pt x="297" y="103"/>
                    </a:lnTo>
                    <a:lnTo>
                      <a:pt x="297" y="106"/>
                    </a:lnTo>
                    <a:lnTo>
                      <a:pt x="298" y="110"/>
                    </a:lnTo>
                    <a:lnTo>
                      <a:pt x="299" y="114"/>
                    </a:lnTo>
                    <a:lnTo>
                      <a:pt x="299" y="117"/>
                    </a:lnTo>
                    <a:lnTo>
                      <a:pt x="301" y="121"/>
                    </a:lnTo>
                    <a:lnTo>
                      <a:pt x="301" y="125"/>
                    </a:lnTo>
                    <a:lnTo>
                      <a:pt x="302" y="128"/>
                    </a:lnTo>
                    <a:lnTo>
                      <a:pt x="302" y="132"/>
                    </a:lnTo>
                    <a:lnTo>
                      <a:pt x="303" y="136"/>
                    </a:lnTo>
                    <a:lnTo>
                      <a:pt x="305" y="138"/>
                    </a:lnTo>
                    <a:lnTo>
                      <a:pt x="306" y="142"/>
                    </a:lnTo>
                    <a:lnTo>
                      <a:pt x="306" y="145"/>
                    </a:lnTo>
                    <a:lnTo>
                      <a:pt x="307" y="149"/>
                    </a:lnTo>
                    <a:lnTo>
                      <a:pt x="307" y="152"/>
                    </a:lnTo>
                    <a:lnTo>
                      <a:pt x="309" y="156"/>
                    </a:lnTo>
                    <a:lnTo>
                      <a:pt x="309" y="160"/>
                    </a:lnTo>
                    <a:lnTo>
                      <a:pt x="310" y="162"/>
                    </a:lnTo>
                    <a:lnTo>
                      <a:pt x="310" y="166"/>
                    </a:lnTo>
                    <a:lnTo>
                      <a:pt x="311" y="170"/>
                    </a:lnTo>
                    <a:lnTo>
                      <a:pt x="311" y="174"/>
                    </a:lnTo>
                    <a:lnTo>
                      <a:pt x="313" y="178"/>
                    </a:lnTo>
                    <a:lnTo>
                      <a:pt x="313" y="182"/>
                    </a:lnTo>
                    <a:lnTo>
                      <a:pt x="313" y="186"/>
                    </a:lnTo>
                    <a:lnTo>
                      <a:pt x="314" y="190"/>
                    </a:lnTo>
                    <a:lnTo>
                      <a:pt x="314" y="196"/>
                    </a:lnTo>
                    <a:lnTo>
                      <a:pt x="314" y="200"/>
                    </a:lnTo>
                    <a:lnTo>
                      <a:pt x="315" y="204"/>
                    </a:lnTo>
                    <a:lnTo>
                      <a:pt x="315" y="208"/>
                    </a:lnTo>
                    <a:lnTo>
                      <a:pt x="317" y="213"/>
                    </a:lnTo>
                    <a:lnTo>
                      <a:pt x="317" y="217"/>
                    </a:lnTo>
                    <a:lnTo>
                      <a:pt x="317" y="223"/>
                    </a:lnTo>
                    <a:lnTo>
                      <a:pt x="317" y="227"/>
                    </a:lnTo>
                    <a:lnTo>
                      <a:pt x="317" y="231"/>
                    </a:lnTo>
                    <a:lnTo>
                      <a:pt x="317" y="235"/>
                    </a:lnTo>
                    <a:lnTo>
                      <a:pt x="318" y="240"/>
                    </a:lnTo>
                    <a:lnTo>
                      <a:pt x="318" y="244"/>
                    </a:lnTo>
                    <a:lnTo>
                      <a:pt x="318" y="249"/>
                    </a:lnTo>
                    <a:lnTo>
                      <a:pt x="318" y="253"/>
                    </a:lnTo>
                    <a:lnTo>
                      <a:pt x="318" y="259"/>
                    </a:lnTo>
                    <a:lnTo>
                      <a:pt x="318" y="263"/>
                    </a:lnTo>
                    <a:lnTo>
                      <a:pt x="319" y="268"/>
                    </a:lnTo>
                    <a:lnTo>
                      <a:pt x="319" y="272"/>
                    </a:lnTo>
                    <a:lnTo>
                      <a:pt x="319" y="276"/>
                    </a:lnTo>
                    <a:lnTo>
                      <a:pt x="319" y="282"/>
                    </a:lnTo>
                    <a:lnTo>
                      <a:pt x="319" y="286"/>
                    </a:lnTo>
                    <a:lnTo>
                      <a:pt x="319" y="290"/>
                    </a:lnTo>
                    <a:lnTo>
                      <a:pt x="319" y="294"/>
                    </a:lnTo>
                    <a:lnTo>
                      <a:pt x="319" y="299"/>
                    </a:lnTo>
                    <a:lnTo>
                      <a:pt x="319" y="303"/>
                    </a:lnTo>
                    <a:lnTo>
                      <a:pt x="319" y="307"/>
                    </a:lnTo>
                    <a:lnTo>
                      <a:pt x="319" y="311"/>
                    </a:lnTo>
                    <a:lnTo>
                      <a:pt x="319" y="315"/>
                    </a:lnTo>
                    <a:lnTo>
                      <a:pt x="319" y="320"/>
                    </a:lnTo>
                    <a:lnTo>
                      <a:pt x="318" y="323"/>
                    </a:lnTo>
                    <a:lnTo>
                      <a:pt x="318" y="327"/>
                    </a:lnTo>
                    <a:lnTo>
                      <a:pt x="318" y="331"/>
                    </a:lnTo>
                    <a:lnTo>
                      <a:pt x="318" y="335"/>
                    </a:lnTo>
                    <a:lnTo>
                      <a:pt x="318" y="339"/>
                    </a:lnTo>
                    <a:lnTo>
                      <a:pt x="318" y="343"/>
                    </a:lnTo>
                    <a:lnTo>
                      <a:pt x="318" y="346"/>
                    </a:lnTo>
                    <a:lnTo>
                      <a:pt x="318" y="351"/>
                    </a:lnTo>
                    <a:lnTo>
                      <a:pt x="317" y="357"/>
                    </a:lnTo>
                    <a:lnTo>
                      <a:pt x="317" y="363"/>
                    </a:lnTo>
                    <a:lnTo>
                      <a:pt x="315" y="369"/>
                    </a:lnTo>
                    <a:lnTo>
                      <a:pt x="314" y="374"/>
                    </a:lnTo>
                    <a:lnTo>
                      <a:pt x="313" y="379"/>
                    </a:lnTo>
                    <a:lnTo>
                      <a:pt x="313" y="383"/>
                    </a:lnTo>
                    <a:lnTo>
                      <a:pt x="311" y="386"/>
                    </a:lnTo>
                    <a:lnTo>
                      <a:pt x="311" y="391"/>
                    </a:lnTo>
                    <a:lnTo>
                      <a:pt x="307" y="395"/>
                    </a:lnTo>
                    <a:lnTo>
                      <a:pt x="303" y="401"/>
                    </a:lnTo>
                    <a:lnTo>
                      <a:pt x="298" y="406"/>
                    </a:lnTo>
                    <a:lnTo>
                      <a:pt x="293" y="413"/>
                    </a:lnTo>
                    <a:lnTo>
                      <a:pt x="289" y="414"/>
                    </a:lnTo>
                    <a:lnTo>
                      <a:pt x="286" y="417"/>
                    </a:lnTo>
                    <a:lnTo>
                      <a:pt x="282" y="421"/>
                    </a:lnTo>
                    <a:lnTo>
                      <a:pt x="279" y="424"/>
                    </a:lnTo>
                    <a:lnTo>
                      <a:pt x="275" y="426"/>
                    </a:lnTo>
                    <a:lnTo>
                      <a:pt x="273" y="429"/>
                    </a:lnTo>
                    <a:lnTo>
                      <a:pt x="269" y="432"/>
                    </a:lnTo>
                    <a:lnTo>
                      <a:pt x="266" y="434"/>
                    </a:lnTo>
                    <a:lnTo>
                      <a:pt x="262" y="436"/>
                    </a:lnTo>
                    <a:lnTo>
                      <a:pt x="259" y="438"/>
                    </a:lnTo>
                    <a:lnTo>
                      <a:pt x="255" y="441"/>
                    </a:lnTo>
                    <a:lnTo>
                      <a:pt x="252" y="444"/>
                    </a:lnTo>
                    <a:lnTo>
                      <a:pt x="246" y="446"/>
                    </a:lnTo>
                    <a:lnTo>
                      <a:pt x="240" y="450"/>
                    </a:lnTo>
                    <a:lnTo>
                      <a:pt x="236" y="453"/>
                    </a:lnTo>
                    <a:lnTo>
                      <a:pt x="232" y="454"/>
                    </a:lnTo>
                    <a:lnTo>
                      <a:pt x="230" y="456"/>
                    </a:lnTo>
                    <a:lnTo>
                      <a:pt x="230" y="457"/>
                    </a:lnTo>
                    <a:lnTo>
                      <a:pt x="228" y="457"/>
                    </a:lnTo>
                    <a:lnTo>
                      <a:pt x="224" y="457"/>
                    </a:lnTo>
                    <a:lnTo>
                      <a:pt x="222" y="457"/>
                    </a:lnTo>
                    <a:lnTo>
                      <a:pt x="219" y="457"/>
                    </a:lnTo>
                    <a:lnTo>
                      <a:pt x="216" y="457"/>
                    </a:lnTo>
                    <a:lnTo>
                      <a:pt x="212" y="457"/>
                    </a:lnTo>
                    <a:lnTo>
                      <a:pt x="208" y="457"/>
                    </a:lnTo>
                    <a:lnTo>
                      <a:pt x="204" y="457"/>
                    </a:lnTo>
                    <a:lnTo>
                      <a:pt x="199" y="457"/>
                    </a:lnTo>
                    <a:lnTo>
                      <a:pt x="195" y="457"/>
                    </a:lnTo>
                    <a:lnTo>
                      <a:pt x="189" y="457"/>
                    </a:lnTo>
                    <a:lnTo>
                      <a:pt x="184" y="457"/>
                    </a:lnTo>
                    <a:lnTo>
                      <a:pt x="179" y="457"/>
                    </a:lnTo>
                    <a:lnTo>
                      <a:pt x="173" y="458"/>
                    </a:lnTo>
                    <a:lnTo>
                      <a:pt x="168" y="457"/>
                    </a:lnTo>
                    <a:lnTo>
                      <a:pt x="163" y="457"/>
                    </a:lnTo>
                    <a:lnTo>
                      <a:pt x="157" y="457"/>
                    </a:lnTo>
                    <a:lnTo>
                      <a:pt x="152" y="457"/>
                    </a:lnTo>
                    <a:lnTo>
                      <a:pt x="146" y="457"/>
                    </a:lnTo>
                    <a:lnTo>
                      <a:pt x="141" y="457"/>
                    </a:lnTo>
                    <a:lnTo>
                      <a:pt x="137" y="457"/>
                    </a:lnTo>
                    <a:lnTo>
                      <a:pt x="133" y="457"/>
                    </a:lnTo>
                    <a:lnTo>
                      <a:pt x="128" y="456"/>
                    </a:lnTo>
                    <a:lnTo>
                      <a:pt x="124" y="456"/>
                    </a:lnTo>
                    <a:lnTo>
                      <a:pt x="120" y="454"/>
                    </a:lnTo>
                    <a:lnTo>
                      <a:pt x="117" y="454"/>
                    </a:lnTo>
                    <a:lnTo>
                      <a:pt x="112" y="453"/>
                    </a:lnTo>
                    <a:lnTo>
                      <a:pt x="108" y="453"/>
                    </a:lnTo>
                    <a:lnTo>
                      <a:pt x="105" y="449"/>
                    </a:lnTo>
                    <a:lnTo>
                      <a:pt x="100" y="445"/>
                    </a:lnTo>
                    <a:lnTo>
                      <a:pt x="97" y="442"/>
                    </a:lnTo>
                    <a:lnTo>
                      <a:pt x="94" y="440"/>
                    </a:lnTo>
                    <a:lnTo>
                      <a:pt x="92" y="437"/>
                    </a:lnTo>
                    <a:lnTo>
                      <a:pt x="87" y="433"/>
                    </a:lnTo>
                    <a:lnTo>
                      <a:pt x="83" y="429"/>
                    </a:lnTo>
                    <a:lnTo>
                      <a:pt x="81" y="425"/>
                    </a:lnTo>
                    <a:lnTo>
                      <a:pt x="77" y="421"/>
                    </a:lnTo>
                    <a:lnTo>
                      <a:pt x="73" y="417"/>
                    </a:lnTo>
                    <a:lnTo>
                      <a:pt x="69" y="413"/>
                    </a:lnTo>
                    <a:lnTo>
                      <a:pt x="65" y="408"/>
                    </a:lnTo>
                    <a:lnTo>
                      <a:pt x="61" y="402"/>
                    </a:lnTo>
                    <a:lnTo>
                      <a:pt x="57" y="398"/>
                    </a:lnTo>
                    <a:lnTo>
                      <a:pt x="53" y="391"/>
                    </a:lnTo>
                    <a:lnTo>
                      <a:pt x="47" y="386"/>
                    </a:lnTo>
                    <a:lnTo>
                      <a:pt x="43" y="381"/>
                    </a:lnTo>
                    <a:lnTo>
                      <a:pt x="39" y="375"/>
                    </a:lnTo>
                    <a:lnTo>
                      <a:pt x="35" y="370"/>
                    </a:lnTo>
                    <a:lnTo>
                      <a:pt x="31" y="365"/>
                    </a:lnTo>
                    <a:lnTo>
                      <a:pt x="28" y="358"/>
                    </a:lnTo>
                    <a:lnTo>
                      <a:pt x="24" y="353"/>
                    </a:lnTo>
                    <a:lnTo>
                      <a:pt x="20" y="347"/>
                    </a:lnTo>
                    <a:lnTo>
                      <a:pt x="18" y="341"/>
                    </a:lnTo>
                    <a:lnTo>
                      <a:pt x="15" y="335"/>
                    </a:lnTo>
                    <a:lnTo>
                      <a:pt x="12" y="330"/>
                    </a:lnTo>
                    <a:lnTo>
                      <a:pt x="10" y="324"/>
                    </a:lnTo>
                    <a:lnTo>
                      <a:pt x="7" y="319"/>
                    </a:lnTo>
                    <a:lnTo>
                      <a:pt x="6" y="314"/>
                    </a:lnTo>
                    <a:lnTo>
                      <a:pt x="6" y="310"/>
                    </a:lnTo>
                    <a:lnTo>
                      <a:pt x="4" y="306"/>
                    </a:lnTo>
                    <a:lnTo>
                      <a:pt x="3" y="303"/>
                    </a:lnTo>
                    <a:lnTo>
                      <a:pt x="3" y="299"/>
                    </a:lnTo>
                    <a:lnTo>
                      <a:pt x="2" y="296"/>
                    </a:lnTo>
                    <a:lnTo>
                      <a:pt x="2" y="292"/>
                    </a:lnTo>
                    <a:lnTo>
                      <a:pt x="0" y="288"/>
                    </a:lnTo>
                    <a:lnTo>
                      <a:pt x="0" y="284"/>
                    </a:lnTo>
                    <a:lnTo>
                      <a:pt x="0" y="280"/>
                    </a:lnTo>
                    <a:lnTo>
                      <a:pt x="0" y="275"/>
                    </a:lnTo>
                    <a:lnTo>
                      <a:pt x="0" y="271"/>
                    </a:lnTo>
                    <a:lnTo>
                      <a:pt x="0" y="266"/>
                    </a:lnTo>
                    <a:lnTo>
                      <a:pt x="0" y="260"/>
                    </a:lnTo>
                    <a:lnTo>
                      <a:pt x="0" y="255"/>
                    </a:lnTo>
                    <a:lnTo>
                      <a:pt x="0" y="249"/>
                    </a:lnTo>
                    <a:lnTo>
                      <a:pt x="0" y="244"/>
                    </a:lnTo>
                    <a:lnTo>
                      <a:pt x="2" y="239"/>
                    </a:lnTo>
                    <a:lnTo>
                      <a:pt x="2" y="232"/>
                    </a:lnTo>
                    <a:lnTo>
                      <a:pt x="2" y="227"/>
                    </a:lnTo>
                    <a:lnTo>
                      <a:pt x="3" y="221"/>
                    </a:lnTo>
                    <a:lnTo>
                      <a:pt x="3" y="215"/>
                    </a:lnTo>
                    <a:lnTo>
                      <a:pt x="4" y="208"/>
                    </a:lnTo>
                    <a:lnTo>
                      <a:pt x="6" y="203"/>
                    </a:lnTo>
                    <a:lnTo>
                      <a:pt x="6" y="197"/>
                    </a:lnTo>
                    <a:lnTo>
                      <a:pt x="7" y="190"/>
                    </a:lnTo>
                    <a:lnTo>
                      <a:pt x="8" y="184"/>
                    </a:lnTo>
                    <a:lnTo>
                      <a:pt x="10" y="177"/>
                    </a:lnTo>
                    <a:lnTo>
                      <a:pt x="11" y="170"/>
                    </a:lnTo>
                    <a:lnTo>
                      <a:pt x="12" y="165"/>
                    </a:lnTo>
                    <a:lnTo>
                      <a:pt x="14" y="158"/>
                    </a:lnTo>
                    <a:lnTo>
                      <a:pt x="15" y="152"/>
                    </a:lnTo>
                    <a:lnTo>
                      <a:pt x="16" y="145"/>
                    </a:lnTo>
                    <a:lnTo>
                      <a:pt x="19" y="140"/>
                    </a:lnTo>
                    <a:lnTo>
                      <a:pt x="20" y="133"/>
                    </a:lnTo>
                    <a:lnTo>
                      <a:pt x="23" y="126"/>
                    </a:lnTo>
                    <a:lnTo>
                      <a:pt x="24" y="119"/>
                    </a:lnTo>
                    <a:lnTo>
                      <a:pt x="27" y="114"/>
                    </a:lnTo>
                    <a:lnTo>
                      <a:pt x="30" y="107"/>
                    </a:lnTo>
                    <a:lnTo>
                      <a:pt x="33" y="101"/>
                    </a:lnTo>
                    <a:lnTo>
                      <a:pt x="35" y="95"/>
                    </a:lnTo>
                    <a:lnTo>
                      <a:pt x="38" y="90"/>
                    </a:lnTo>
                    <a:lnTo>
                      <a:pt x="41" y="83"/>
                    </a:lnTo>
                    <a:lnTo>
                      <a:pt x="43" y="78"/>
                    </a:lnTo>
                    <a:lnTo>
                      <a:pt x="47" y="73"/>
                    </a:lnTo>
                    <a:lnTo>
                      <a:pt x="50" y="67"/>
                    </a:lnTo>
                    <a:lnTo>
                      <a:pt x="53" y="62"/>
                    </a:lnTo>
                    <a:lnTo>
                      <a:pt x="57" y="57"/>
                    </a:lnTo>
                    <a:lnTo>
                      <a:pt x="61" y="52"/>
                    </a:lnTo>
                    <a:lnTo>
                      <a:pt x="65" y="47"/>
                    </a:lnTo>
                    <a:lnTo>
                      <a:pt x="69" y="42"/>
                    </a:lnTo>
                    <a:lnTo>
                      <a:pt x="73" y="38"/>
                    </a:lnTo>
                    <a:lnTo>
                      <a:pt x="77" y="34"/>
                    </a:lnTo>
                    <a:lnTo>
                      <a:pt x="81" y="31"/>
                    </a:lnTo>
                    <a:lnTo>
                      <a:pt x="85" y="27"/>
                    </a:lnTo>
                    <a:lnTo>
                      <a:pt x="90" y="23"/>
                    </a:lnTo>
                    <a:lnTo>
                      <a:pt x="96" y="19"/>
                    </a:lnTo>
                    <a:lnTo>
                      <a:pt x="101" y="16"/>
                    </a:lnTo>
                    <a:lnTo>
                      <a:pt x="106" y="14"/>
                    </a:lnTo>
                    <a:lnTo>
                      <a:pt x="112" y="11"/>
                    </a:lnTo>
                    <a:lnTo>
                      <a:pt x="117" y="8"/>
                    </a:lnTo>
                    <a:lnTo>
                      <a:pt x="122" y="7"/>
                    </a:lnTo>
                    <a:lnTo>
                      <a:pt x="128" y="6"/>
                    </a:lnTo>
                    <a:lnTo>
                      <a:pt x="134" y="4"/>
                    </a:lnTo>
                    <a:lnTo>
                      <a:pt x="140" y="3"/>
                    </a:lnTo>
                    <a:lnTo>
                      <a:pt x="148" y="3"/>
                    </a:lnTo>
                    <a:close/>
                  </a:path>
                </a:pathLst>
              </a:custGeom>
              <a:solidFill>
                <a:srgbClr val="FFFF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37" name="Freeform 84">
                <a:extLst>
                  <a:ext uri="{FF2B5EF4-FFF2-40B4-BE49-F238E27FC236}">
                    <a16:creationId xmlns:a16="http://schemas.microsoft.com/office/drawing/2014/main" id="{B03917B2-E032-4217-A51A-57A96969D1A7}"/>
                  </a:ext>
                </a:extLst>
              </p:cNvPr>
              <p:cNvSpPr>
                <a:spLocks/>
              </p:cNvSpPr>
              <p:nvPr/>
            </p:nvSpPr>
            <p:spPr bwMode="auto">
              <a:xfrm>
                <a:off x="2831" y="1698"/>
                <a:ext cx="1073" cy="38"/>
              </a:xfrm>
              <a:custGeom>
                <a:avLst/>
                <a:gdLst>
                  <a:gd name="T0" fmla="*/ 1 w 1518"/>
                  <a:gd name="T1" fmla="*/ 0 h 24"/>
                  <a:gd name="T2" fmla="*/ 1 w 1518"/>
                  <a:gd name="T3" fmla="*/ 0 h 24"/>
                  <a:gd name="T4" fmla="*/ 3 w 1518"/>
                  <a:gd name="T5" fmla="*/ 0 h 24"/>
                  <a:gd name="T6" fmla="*/ 5 w 1518"/>
                  <a:gd name="T7" fmla="*/ 0 h 24"/>
                  <a:gd name="T8" fmla="*/ 8 w 1518"/>
                  <a:gd name="T9" fmla="*/ 0 h 24"/>
                  <a:gd name="T10" fmla="*/ 10 w 1518"/>
                  <a:gd name="T11" fmla="*/ 0 h 24"/>
                  <a:gd name="T12" fmla="*/ 13 w 1518"/>
                  <a:gd name="T13" fmla="*/ 0 h 24"/>
                  <a:gd name="T14" fmla="*/ 16 w 1518"/>
                  <a:gd name="T15" fmla="*/ 273 h 24"/>
                  <a:gd name="T16" fmla="*/ 19 w 1518"/>
                  <a:gd name="T17" fmla="*/ 273 h 24"/>
                  <a:gd name="T18" fmla="*/ 23 w 1518"/>
                  <a:gd name="T19" fmla="*/ 273 h 24"/>
                  <a:gd name="T20" fmla="*/ 25 w 1518"/>
                  <a:gd name="T21" fmla="*/ 273 h 24"/>
                  <a:gd name="T22" fmla="*/ 28 w 1518"/>
                  <a:gd name="T23" fmla="*/ 273 h 24"/>
                  <a:gd name="T24" fmla="*/ 31 w 1518"/>
                  <a:gd name="T25" fmla="*/ 273 h 24"/>
                  <a:gd name="T26" fmla="*/ 33 w 1518"/>
                  <a:gd name="T27" fmla="*/ 273 h 24"/>
                  <a:gd name="T28" fmla="*/ 35 w 1518"/>
                  <a:gd name="T29" fmla="*/ 273 h 24"/>
                  <a:gd name="T30" fmla="*/ 37 w 1518"/>
                  <a:gd name="T31" fmla="*/ 501 h 24"/>
                  <a:gd name="T32" fmla="*/ 39 w 1518"/>
                  <a:gd name="T33" fmla="*/ 501 h 24"/>
                  <a:gd name="T34" fmla="*/ 40 w 1518"/>
                  <a:gd name="T35" fmla="*/ 501 h 24"/>
                  <a:gd name="T36" fmla="*/ 43 w 1518"/>
                  <a:gd name="T37" fmla="*/ 501 h 24"/>
                  <a:gd name="T38" fmla="*/ 45 w 1518"/>
                  <a:gd name="T39" fmla="*/ 501 h 24"/>
                  <a:gd name="T40" fmla="*/ 48 w 1518"/>
                  <a:gd name="T41" fmla="*/ 501 h 24"/>
                  <a:gd name="T42" fmla="*/ 51 w 1518"/>
                  <a:gd name="T43" fmla="*/ 501 h 24"/>
                  <a:gd name="T44" fmla="*/ 53 w 1518"/>
                  <a:gd name="T45" fmla="*/ 501 h 24"/>
                  <a:gd name="T46" fmla="*/ 56 w 1518"/>
                  <a:gd name="T47" fmla="*/ 501 h 24"/>
                  <a:gd name="T48" fmla="*/ 58 w 1518"/>
                  <a:gd name="T49" fmla="*/ 501 h 24"/>
                  <a:gd name="T50" fmla="*/ 61 w 1518"/>
                  <a:gd name="T51" fmla="*/ 501 h 24"/>
                  <a:gd name="T52" fmla="*/ 63 w 1518"/>
                  <a:gd name="T53" fmla="*/ 501 h 24"/>
                  <a:gd name="T54" fmla="*/ 64 w 1518"/>
                  <a:gd name="T55" fmla="*/ 501 h 24"/>
                  <a:gd name="T56" fmla="*/ 66 w 1518"/>
                  <a:gd name="T57" fmla="*/ 501 h 24"/>
                  <a:gd name="T58" fmla="*/ 67 w 1518"/>
                  <a:gd name="T59" fmla="*/ 501 h 24"/>
                  <a:gd name="T60" fmla="*/ 68 w 1518"/>
                  <a:gd name="T61" fmla="*/ 501 h 24"/>
                  <a:gd name="T62" fmla="*/ 68 w 1518"/>
                  <a:gd name="T63" fmla="*/ 4747 h 24"/>
                  <a:gd name="T64" fmla="*/ 67 w 1518"/>
                  <a:gd name="T65" fmla="*/ 4747 h 24"/>
                  <a:gd name="T66" fmla="*/ 66 w 1518"/>
                  <a:gd name="T67" fmla="*/ 4747 h 24"/>
                  <a:gd name="T68" fmla="*/ 64 w 1518"/>
                  <a:gd name="T69" fmla="*/ 4747 h 24"/>
                  <a:gd name="T70" fmla="*/ 62 w 1518"/>
                  <a:gd name="T71" fmla="*/ 4747 h 24"/>
                  <a:gd name="T72" fmla="*/ 59 w 1518"/>
                  <a:gd name="T73" fmla="*/ 5014 h 24"/>
                  <a:gd name="T74" fmla="*/ 57 w 1518"/>
                  <a:gd name="T75" fmla="*/ 5014 h 24"/>
                  <a:gd name="T76" fmla="*/ 54 w 1518"/>
                  <a:gd name="T77" fmla="*/ 5095 h 24"/>
                  <a:gd name="T78" fmla="*/ 51 w 1518"/>
                  <a:gd name="T79" fmla="*/ 5095 h 24"/>
                  <a:gd name="T80" fmla="*/ 48 w 1518"/>
                  <a:gd name="T81" fmla="*/ 5095 h 24"/>
                  <a:gd name="T82" fmla="*/ 45 w 1518"/>
                  <a:gd name="T83" fmla="*/ 5656 h 24"/>
                  <a:gd name="T84" fmla="*/ 42 w 1518"/>
                  <a:gd name="T85" fmla="*/ 5656 h 24"/>
                  <a:gd name="T86" fmla="*/ 40 w 1518"/>
                  <a:gd name="T87" fmla="*/ 5656 h 24"/>
                  <a:gd name="T88" fmla="*/ 38 w 1518"/>
                  <a:gd name="T89" fmla="*/ 5656 h 24"/>
                  <a:gd name="T90" fmla="*/ 37 w 1518"/>
                  <a:gd name="T91" fmla="*/ 5656 h 24"/>
                  <a:gd name="T92" fmla="*/ 36 w 1518"/>
                  <a:gd name="T93" fmla="*/ 5656 h 24"/>
                  <a:gd name="T94" fmla="*/ 35 w 1518"/>
                  <a:gd name="T95" fmla="*/ 5095 h 24"/>
                  <a:gd name="T96" fmla="*/ 34 w 1518"/>
                  <a:gd name="T97" fmla="*/ 5095 h 24"/>
                  <a:gd name="T98" fmla="*/ 33 w 1518"/>
                  <a:gd name="T99" fmla="*/ 5014 h 24"/>
                  <a:gd name="T100" fmla="*/ 30 w 1518"/>
                  <a:gd name="T101" fmla="*/ 5014 h 24"/>
                  <a:gd name="T102" fmla="*/ 28 w 1518"/>
                  <a:gd name="T103" fmla="*/ 5014 h 24"/>
                  <a:gd name="T104" fmla="*/ 25 w 1518"/>
                  <a:gd name="T105" fmla="*/ 5014 h 24"/>
                  <a:gd name="T106" fmla="*/ 22 w 1518"/>
                  <a:gd name="T107" fmla="*/ 5014 h 24"/>
                  <a:gd name="T108" fmla="*/ 19 w 1518"/>
                  <a:gd name="T109" fmla="*/ 5014 h 24"/>
                  <a:gd name="T110" fmla="*/ 16 w 1518"/>
                  <a:gd name="T111" fmla="*/ 5014 h 24"/>
                  <a:gd name="T112" fmla="*/ 13 w 1518"/>
                  <a:gd name="T113" fmla="*/ 5014 h 24"/>
                  <a:gd name="T114" fmla="*/ 9 w 1518"/>
                  <a:gd name="T115" fmla="*/ 5014 h 24"/>
                  <a:gd name="T116" fmla="*/ 6 w 1518"/>
                  <a:gd name="T117" fmla="*/ 5014 h 24"/>
                  <a:gd name="T118" fmla="*/ 4 w 1518"/>
                  <a:gd name="T119" fmla="*/ 5014 h 24"/>
                  <a:gd name="T120" fmla="*/ 2 w 1518"/>
                  <a:gd name="T121" fmla="*/ 5014 h 24"/>
                  <a:gd name="T122" fmla="*/ 1 w 1518"/>
                  <a:gd name="T123" fmla="*/ 5014 h 24"/>
                  <a:gd name="T124" fmla="*/ 1 w 1518"/>
                  <a:gd name="T125" fmla="*/ 5014 h 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18"/>
                  <a:gd name="T190" fmla="*/ 0 h 24"/>
                  <a:gd name="T191" fmla="*/ 1518 w 1518"/>
                  <a:gd name="T192" fmla="*/ 24 h 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18" h="24">
                    <a:moveTo>
                      <a:pt x="0" y="0"/>
                    </a:moveTo>
                    <a:lnTo>
                      <a:pt x="1" y="0"/>
                    </a:lnTo>
                    <a:lnTo>
                      <a:pt x="7" y="0"/>
                    </a:lnTo>
                    <a:lnTo>
                      <a:pt x="11" y="0"/>
                    </a:lnTo>
                    <a:lnTo>
                      <a:pt x="15" y="0"/>
                    </a:lnTo>
                    <a:lnTo>
                      <a:pt x="20" y="0"/>
                    </a:lnTo>
                    <a:lnTo>
                      <a:pt x="28" y="0"/>
                    </a:lnTo>
                    <a:lnTo>
                      <a:pt x="35" y="0"/>
                    </a:lnTo>
                    <a:lnTo>
                      <a:pt x="42" y="0"/>
                    </a:lnTo>
                    <a:lnTo>
                      <a:pt x="50" y="0"/>
                    </a:lnTo>
                    <a:lnTo>
                      <a:pt x="60" y="0"/>
                    </a:lnTo>
                    <a:lnTo>
                      <a:pt x="68" y="0"/>
                    </a:lnTo>
                    <a:lnTo>
                      <a:pt x="79" y="0"/>
                    </a:lnTo>
                    <a:lnTo>
                      <a:pt x="90" y="0"/>
                    </a:lnTo>
                    <a:lnTo>
                      <a:pt x="102" y="0"/>
                    </a:lnTo>
                    <a:lnTo>
                      <a:pt x="114" y="0"/>
                    </a:lnTo>
                    <a:lnTo>
                      <a:pt x="127" y="0"/>
                    </a:lnTo>
                    <a:lnTo>
                      <a:pt x="139" y="0"/>
                    </a:lnTo>
                    <a:lnTo>
                      <a:pt x="153" y="0"/>
                    </a:lnTo>
                    <a:lnTo>
                      <a:pt x="166" y="0"/>
                    </a:lnTo>
                    <a:lnTo>
                      <a:pt x="181" y="0"/>
                    </a:lnTo>
                    <a:lnTo>
                      <a:pt x="196" y="0"/>
                    </a:lnTo>
                    <a:lnTo>
                      <a:pt x="212" y="0"/>
                    </a:lnTo>
                    <a:lnTo>
                      <a:pt x="227" y="0"/>
                    </a:lnTo>
                    <a:lnTo>
                      <a:pt x="241" y="0"/>
                    </a:lnTo>
                    <a:lnTo>
                      <a:pt x="257" y="0"/>
                    </a:lnTo>
                    <a:lnTo>
                      <a:pt x="273" y="0"/>
                    </a:lnTo>
                    <a:lnTo>
                      <a:pt x="290" y="0"/>
                    </a:lnTo>
                    <a:lnTo>
                      <a:pt x="307" y="0"/>
                    </a:lnTo>
                    <a:lnTo>
                      <a:pt x="324" y="0"/>
                    </a:lnTo>
                    <a:lnTo>
                      <a:pt x="342" y="1"/>
                    </a:lnTo>
                    <a:lnTo>
                      <a:pt x="358" y="1"/>
                    </a:lnTo>
                    <a:lnTo>
                      <a:pt x="375" y="1"/>
                    </a:lnTo>
                    <a:lnTo>
                      <a:pt x="391" y="1"/>
                    </a:lnTo>
                    <a:lnTo>
                      <a:pt x="410" y="1"/>
                    </a:lnTo>
                    <a:lnTo>
                      <a:pt x="428" y="1"/>
                    </a:lnTo>
                    <a:lnTo>
                      <a:pt x="445" y="1"/>
                    </a:lnTo>
                    <a:lnTo>
                      <a:pt x="463" y="1"/>
                    </a:lnTo>
                    <a:lnTo>
                      <a:pt x="480" y="1"/>
                    </a:lnTo>
                    <a:lnTo>
                      <a:pt x="496" y="1"/>
                    </a:lnTo>
                    <a:lnTo>
                      <a:pt x="514" y="1"/>
                    </a:lnTo>
                    <a:lnTo>
                      <a:pt x="531" y="1"/>
                    </a:lnTo>
                    <a:lnTo>
                      <a:pt x="548" y="1"/>
                    </a:lnTo>
                    <a:lnTo>
                      <a:pt x="564" y="1"/>
                    </a:lnTo>
                    <a:lnTo>
                      <a:pt x="581" y="1"/>
                    </a:lnTo>
                    <a:lnTo>
                      <a:pt x="598" y="1"/>
                    </a:lnTo>
                    <a:lnTo>
                      <a:pt x="614" y="1"/>
                    </a:lnTo>
                    <a:lnTo>
                      <a:pt x="630" y="1"/>
                    </a:lnTo>
                    <a:lnTo>
                      <a:pt x="645" y="1"/>
                    </a:lnTo>
                    <a:lnTo>
                      <a:pt x="660" y="1"/>
                    </a:lnTo>
                    <a:lnTo>
                      <a:pt x="676" y="1"/>
                    </a:lnTo>
                    <a:lnTo>
                      <a:pt x="689" y="1"/>
                    </a:lnTo>
                    <a:lnTo>
                      <a:pt x="704" y="1"/>
                    </a:lnTo>
                    <a:lnTo>
                      <a:pt x="717" y="1"/>
                    </a:lnTo>
                    <a:lnTo>
                      <a:pt x="732" y="1"/>
                    </a:lnTo>
                    <a:lnTo>
                      <a:pt x="744" y="1"/>
                    </a:lnTo>
                    <a:lnTo>
                      <a:pt x="756" y="1"/>
                    </a:lnTo>
                    <a:lnTo>
                      <a:pt x="767" y="1"/>
                    </a:lnTo>
                    <a:lnTo>
                      <a:pt x="779" y="1"/>
                    </a:lnTo>
                    <a:lnTo>
                      <a:pt x="790" y="1"/>
                    </a:lnTo>
                    <a:lnTo>
                      <a:pt x="800" y="1"/>
                    </a:lnTo>
                    <a:lnTo>
                      <a:pt x="810" y="1"/>
                    </a:lnTo>
                    <a:lnTo>
                      <a:pt x="819" y="2"/>
                    </a:lnTo>
                    <a:lnTo>
                      <a:pt x="827" y="2"/>
                    </a:lnTo>
                    <a:lnTo>
                      <a:pt x="837" y="2"/>
                    </a:lnTo>
                    <a:lnTo>
                      <a:pt x="846" y="2"/>
                    </a:lnTo>
                    <a:lnTo>
                      <a:pt x="857" y="2"/>
                    </a:lnTo>
                    <a:lnTo>
                      <a:pt x="866" y="2"/>
                    </a:lnTo>
                    <a:lnTo>
                      <a:pt x="878" y="2"/>
                    </a:lnTo>
                    <a:lnTo>
                      <a:pt x="889" y="2"/>
                    </a:lnTo>
                    <a:lnTo>
                      <a:pt x="901" y="2"/>
                    </a:lnTo>
                    <a:lnTo>
                      <a:pt x="912" y="2"/>
                    </a:lnTo>
                    <a:lnTo>
                      <a:pt x="925" y="2"/>
                    </a:lnTo>
                    <a:lnTo>
                      <a:pt x="937" y="2"/>
                    </a:lnTo>
                    <a:lnTo>
                      <a:pt x="951" y="2"/>
                    </a:lnTo>
                    <a:lnTo>
                      <a:pt x="963" y="2"/>
                    </a:lnTo>
                    <a:lnTo>
                      <a:pt x="976" y="2"/>
                    </a:lnTo>
                    <a:lnTo>
                      <a:pt x="991" y="2"/>
                    </a:lnTo>
                    <a:lnTo>
                      <a:pt x="1004" y="2"/>
                    </a:lnTo>
                    <a:lnTo>
                      <a:pt x="1018" y="2"/>
                    </a:lnTo>
                    <a:lnTo>
                      <a:pt x="1032" y="2"/>
                    </a:lnTo>
                    <a:lnTo>
                      <a:pt x="1046" y="2"/>
                    </a:lnTo>
                    <a:lnTo>
                      <a:pt x="1061" y="2"/>
                    </a:lnTo>
                    <a:lnTo>
                      <a:pt x="1075" y="2"/>
                    </a:lnTo>
                    <a:lnTo>
                      <a:pt x="1089" y="2"/>
                    </a:lnTo>
                    <a:lnTo>
                      <a:pt x="1104" y="2"/>
                    </a:lnTo>
                    <a:lnTo>
                      <a:pt x="1120" y="2"/>
                    </a:lnTo>
                    <a:lnTo>
                      <a:pt x="1133" y="2"/>
                    </a:lnTo>
                    <a:lnTo>
                      <a:pt x="1148" y="2"/>
                    </a:lnTo>
                    <a:lnTo>
                      <a:pt x="1163" y="2"/>
                    </a:lnTo>
                    <a:lnTo>
                      <a:pt x="1177" y="2"/>
                    </a:lnTo>
                    <a:lnTo>
                      <a:pt x="1192" y="2"/>
                    </a:lnTo>
                    <a:lnTo>
                      <a:pt x="1207" y="2"/>
                    </a:lnTo>
                    <a:lnTo>
                      <a:pt x="1222" y="2"/>
                    </a:lnTo>
                    <a:lnTo>
                      <a:pt x="1236" y="2"/>
                    </a:lnTo>
                    <a:lnTo>
                      <a:pt x="1250" y="2"/>
                    </a:lnTo>
                    <a:lnTo>
                      <a:pt x="1264" y="2"/>
                    </a:lnTo>
                    <a:lnTo>
                      <a:pt x="1278" y="2"/>
                    </a:lnTo>
                    <a:lnTo>
                      <a:pt x="1291" y="2"/>
                    </a:lnTo>
                    <a:lnTo>
                      <a:pt x="1305" y="2"/>
                    </a:lnTo>
                    <a:lnTo>
                      <a:pt x="1317" y="2"/>
                    </a:lnTo>
                    <a:lnTo>
                      <a:pt x="1330" y="2"/>
                    </a:lnTo>
                    <a:lnTo>
                      <a:pt x="1344" y="2"/>
                    </a:lnTo>
                    <a:lnTo>
                      <a:pt x="1356" y="2"/>
                    </a:lnTo>
                    <a:lnTo>
                      <a:pt x="1368" y="2"/>
                    </a:lnTo>
                    <a:lnTo>
                      <a:pt x="1378" y="2"/>
                    </a:lnTo>
                    <a:lnTo>
                      <a:pt x="1390" y="2"/>
                    </a:lnTo>
                    <a:lnTo>
                      <a:pt x="1401" y="2"/>
                    </a:lnTo>
                    <a:lnTo>
                      <a:pt x="1413" y="2"/>
                    </a:lnTo>
                    <a:lnTo>
                      <a:pt x="1423" y="2"/>
                    </a:lnTo>
                    <a:lnTo>
                      <a:pt x="1433" y="2"/>
                    </a:lnTo>
                    <a:lnTo>
                      <a:pt x="1443" y="2"/>
                    </a:lnTo>
                    <a:lnTo>
                      <a:pt x="1451" y="2"/>
                    </a:lnTo>
                    <a:lnTo>
                      <a:pt x="1459" y="2"/>
                    </a:lnTo>
                    <a:lnTo>
                      <a:pt x="1468" y="2"/>
                    </a:lnTo>
                    <a:lnTo>
                      <a:pt x="1475" y="2"/>
                    </a:lnTo>
                    <a:lnTo>
                      <a:pt x="1482" y="2"/>
                    </a:lnTo>
                    <a:lnTo>
                      <a:pt x="1488" y="2"/>
                    </a:lnTo>
                    <a:lnTo>
                      <a:pt x="1495" y="2"/>
                    </a:lnTo>
                    <a:lnTo>
                      <a:pt x="1499" y="2"/>
                    </a:lnTo>
                    <a:lnTo>
                      <a:pt x="1504" y="2"/>
                    </a:lnTo>
                    <a:lnTo>
                      <a:pt x="1507" y="2"/>
                    </a:lnTo>
                    <a:lnTo>
                      <a:pt x="1511" y="2"/>
                    </a:lnTo>
                    <a:lnTo>
                      <a:pt x="1515" y="2"/>
                    </a:lnTo>
                    <a:lnTo>
                      <a:pt x="1518" y="4"/>
                    </a:lnTo>
                    <a:lnTo>
                      <a:pt x="1518" y="20"/>
                    </a:lnTo>
                    <a:lnTo>
                      <a:pt x="1517" y="20"/>
                    </a:lnTo>
                    <a:lnTo>
                      <a:pt x="1515" y="20"/>
                    </a:lnTo>
                    <a:lnTo>
                      <a:pt x="1512" y="20"/>
                    </a:lnTo>
                    <a:lnTo>
                      <a:pt x="1510" y="20"/>
                    </a:lnTo>
                    <a:lnTo>
                      <a:pt x="1504" y="20"/>
                    </a:lnTo>
                    <a:lnTo>
                      <a:pt x="1499" y="20"/>
                    </a:lnTo>
                    <a:lnTo>
                      <a:pt x="1494" y="20"/>
                    </a:lnTo>
                    <a:lnTo>
                      <a:pt x="1487" y="20"/>
                    </a:lnTo>
                    <a:lnTo>
                      <a:pt x="1479" y="20"/>
                    </a:lnTo>
                    <a:lnTo>
                      <a:pt x="1471" y="20"/>
                    </a:lnTo>
                    <a:lnTo>
                      <a:pt x="1462" y="20"/>
                    </a:lnTo>
                    <a:lnTo>
                      <a:pt x="1453" y="20"/>
                    </a:lnTo>
                    <a:lnTo>
                      <a:pt x="1443" y="20"/>
                    </a:lnTo>
                    <a:lnTo>
                      <a:pt x="1432" y="20"/>
                    </a:lnTo>
                    <a:lnTo>
                      <a:pt x="1420" y="20"/>
                    </a:lnTo>
                    <a:lnTo>
                      <a:pt x="1409" y="20"/>
                    </a:lnTo>
                    <a:lnTo>
                      <a:pt x="1396" y="20"/>
                    </a:lnTo>
                    <a:lnTo>
                      <a:pt x="1382" y="20"/>
                    </a:lnTo>
                    <a:lnTo>
                      <a:pt x="1368" y="20"/>
                    </a:lnTo>
                    <a:lnTo>
                      <a:pt x="1354" y="20"/>
                    </a:lnTo>
                    <a:lnTo>
                      <a:pt x="1340" y="20"/>
                    </a:lnTo>
                    <a:lnTo>
                      <a:pt x="1326" y="21"/>
                    </a:lnTo>
                    <a:lnTo>
                      <a:pt x="1311" y="21"/>
                    </a:lnTo>
                    <a:lnTo>
                      <a:pt x="1297" y="21"/>
                    </a:lnTo>
                    <a:lnTo>
                      <a:pt x="1281" y="21"/>
                    </a:lnTo>
                    <a:lnTo>
                      <a:pt x="1264" y="21"/>
                    </a:lnTo>
                    <a:lnTo>
                      <a:pt x="1248" y="21"/>
                    </a:lnTo>
                    <a:lnTo>
                      <a:pt x="1232" y="21"/>
                    </a:lnTo>
                    <a:lnTo>
                      <a:pt x="1215" y="21"/>
                    </a:lnTo>
                    <a:lnTo>
                      <a:pt x="1199" y="22"/>
                    </a:lnTo>
                    <a:lnTo>
                      <a:pt x="1183" y="22"/>
                    </a:lnTo>
                    <a:lnTo>
                      <a:pt x="1167" y="22"/>
                    </a:lnTo>
                    <a:lnTo>
                      <a:pt x="1149" y="22"/>
                    </a:lnTo>
                    <a:lnTo>
                      <a:pt x="1133" y="22"/>
                    </a:lnTo>
                    <a:lnTo>
                      <a:pt x="1116" y="22"/>
                    </a:lnTo>
                    <a:lnTo>
                      <a:pt x="1099" y="22"/>
                    </a:lnTo>
                    <a:lnTo>
                      <a:pt x="1083" y="22"/>
                    </a:lnTo>
                    <a:lnTo>
                      <a:pt x="1066" y="22"/>
                    </a:lnTo>
                    <a:lnTo>
                      <a:pt x="1050" y="22"/>
                    </a:lnTo>
                    <a:lnTo>
                      <a:pt x="1035" y="24"/>
                    </a:lnTo>
                    <a:lnTo>
                      <a:pt x="1019" y="24"/>
                    </a:lnTo>
                    <a:lnTo>
                      <a:pt x="1003" y="24"/>
                    </a:lnTo>
                    <a:lnTo>
                      <a:pt x="988" y="24"/>
                    </a:lnTo>
                    <a:lnTo>
                      <a:pt x="973" y="24"/>
                    </a:lnTo>
                    <a:lnTo>
                      <a:pt x="959" y="24"/>
                    </a:lnTo>
                    <a:lnTo>
                      <a:pt x="945" y="24"/>
                    </a:lnTo>
                    <a:lnTo>
                      <a:pt x="931" y="24"/>
                    </a:lnTo>
                    <a:lnTo>
                      <a:pt x="918" y="24"/>
                    </a:lnTo>
                    <a:lnTo>
                      <a:pt x="905" y="24"/>
                    </a:lnTo>
                    <a:lnTo>
                      <a:pt x="893" y="24"/>
                    </a:lnTo>
                    <a:lnTo>
                      <a:pt x="881" y="24"/>
                    </a:lnTo>
                    <a:lnTo>
                      <a:pt x="870" y="24"/>
                    </a:lnTo>
                    <a:lnTo>
                      <a:pt x="859" y="24"/>
                    </a:lnTo>
                    <a:lnTo>
                      <a:pt x="850" y="24"/>
                    </a:lnTo>
                    <a:lnTo>
                      <a:pt x="841" y="24"/>
                    </a:lnTo>
                    <a:lnTo>
                      <a:pt x="833" y="24"/>
                    </a:lnTo>
                    <a:lnTo>
                      <a:pt x="823" y="24"/>
                    </a:lnTo>
                    <a:lnTo>
                      <a:pt x="817" y="24"/>
                    </a:lnTo>
                    <a:lnTo>
                      <a:pt x="810" y="24"/>
                    </a:lnTo>
                    <a:lnTo>
                      <a:pt x="804" y="24"/>
                    </a:lnTo>
                    <a:lnTo>
                      <a:pt x="800" y="24"/>
                    </a:lnTo>
                    <a:lnTo>
                      <a:pt x="796" y="24"/>
                    </a:lnTo>
                    <a:lnTo>
                      <a:pt x="794" y="24"/>
                    </a:lnTo>
                    <a:lnTo>
                      <a:pt x="792" y="24"/>
                    </a:lnTo>
                    <a:lnTo>
                      <a:pt x="790" y="22"/>
                    </a:lnTo>
                    <a:lnTo>
                      <a:pt x="787" y="22"/>
                    </a:lnTo>
                    <a:lnTo>
                      <a:pt x="783" y="22"/>
                    </a:lnTo>
                    <a:lnTo>
                      <a:pt x="778" y="22"/>
                    </a:lnTo>
                    <a:lnTo>
                      <a:pt x="771" y="22"/>
                    </a:lnTo>
                    <a:lnTo>
                      <a:pt x="764" y="22"/>
                    </a:lnTo>
                    <a:lnTo>
                      <a:pt x="758" y="22"/>
                    </a:lnTo>
                    <a:lnTo>
                      <a:pt x="748" y="22"/>
                    </a:lnTo>
                    <a:lnTo>
                      <a:pt x="739" y="21"/>
                    </a:lnTo>
                    <a:lnTo>
                      <a:pt x="729" y="21"/>
                    </a:lnTo>
                    <a:lnTo>
                      <a:pt x="717" y="21"/>
                    </a:lnTo>
                    <a:lnTo>
                      <a:pt x="707" y="21"/>
                    </a:lnTo>
                    <a:lnTo>
                      <a:pt x="695" y="21"/>
                    </a:lnTo>
                    <a:lnTo>
                      <a:pt x="682" y="21"/>
                    </a:lnTo>
                    <a:lnTo>
                      <a:pt x="669" y="21"/>
                    </a:lnTo>
                    <a:lnTo>
                      <a:pt x="656" y="21"/>
                    </a:lnTo>
                    <a:lnTo>
                      <a:pt x="641" y="21"/>
                    </a:lnTo>
                    <a:lnTo>
                      <a:pt x="626" y="21"/>
                    </a:lnTo>
                    <a:lnTo>
                      <a:pt x="610" y="21"/>
                    </a:lnTo>
                    <a:lnTo>
                      <a:pt x="595" y="21"/>
                    </a:lnTo>
                    <a:lnTo>
                      <a:pt x="578" y="21"/>
                    </a:lnTo>
                    <a:lnTo>
                      <a:pt x="562" y="21"/>
                    </a:lnTo>
                    <a:lnTo>
                      <a:pt x="544" y="21"/>
                    </a:lnTo>
                    <a:lnTo>
                      <a:pt x="528" y="21"/>
                    </a:lnTo>
                    <a:lnTo>
                      <a:pt x="511" y="21"/>
                    </a:lnTo>
                    <a:lnTo>
                      <a:pt x="493" y="21"/>
                    </a:lnTo>
                    <a:lnTo>
                      <a:pt x="475" y="21"/>
                    </a:lnTo>
                    <a:lnTo>
                      <a:pt x="457" y="21"/>
                    </a:lnTo>
                    <a:lnTo>
                      <a:pt x="438" y="21"/>
                    </a:lnTo>
                    <a:lnTo>
                      <a:pt x="421" y="21"/>
                    </a:lnTo>
                    <a:lnTo>
                      <a:pt x="404" y="21"/>
                    </a:lnTo>
                    <a:lnTo>
                      <a:pt x="386" y="21"/>
                    </a:lnTo>
                    <a:lnTo>
                      <a:pt x="367" y="21"/>
                    </a:lnTo>
                    <a:lnTo>
                      <a:pt x="349" y="21"/>
                    </a:lnTo>
                    <a:lnTo>
                      <a:pt x="330" y="21"/>
                    </a:lnTo>
                    <a:lnTo>
                      <a:pt x="312" y="21"/>
                    </a:lnTo>
                    <a:lnTo>
                      <a:pt x="295" y="21"/>
                    </a:lnTo>
                    <a:lnTo>
                      <a:pt x="278" y="21"/>
                    </a:lnTo>
                    <a:lnTo>
                      <a:pt x="260" y="21"/>
                    </a:lnTo>
                    <a:lnTo>
                      <a:pt x="244" y="21"/>
                    </a:lnTo>
                    <a:lnTo>
                      <a:pt x="227" y="21"/>
                    </a:lnTo>
                    <a:lnTo>
                      <a:pt x="209" y="21"/>
                    </a:lnTo>
                    <a:lnTo>
                      <a:pt x="193" y="21"/>
                    </a:lnTo>
                    <a:lnTo>
                      <a:pt x="178" y="21"/>
                    </a:lnTo>
                    <a:lnTo>
                      <a:pt x="162" y="21"/>
                    </a:lnTo>
                    <a:lnTo>
                      <a:pt x="147" y="21"/>
                    </a:lnTo>
                    <a:lnTo>
                      <a:pt x="134" y="21"/>
                    </a:lnTo>
                    <a:lnTo>
                      <a:pt x="121" y="21"/>
                    </a:lnTo>
                    <a:lnTo>
                      <a:pt x="107" y="21"/>
                    </a:lnTo>
                    <a:lnTo>
                      <a:pt x="95" y="21"/>
                    </a:lnTo>
                    <a:lnTo>
                      <a:pt x="83" y="21"/>
                    </a:lnTo>
                    <a:lnTo>
                      <a:pt x="72" y="21"/>
                    </a:lnTo>
                    <a:lnTo>
                      <a:pt x="60" y="21"/>
                    </a:lnTo>
                    <a:lnTo>
                      <a:pt x="51" y="21"/>
                    </a:lnTo>
                    <a:lnTo>
                      <a:pt x="43" y="21"/>
                    </a:lnTo>
                    <a:lnTo>
                      <a:pt x="35" y="21"/>
                    </a:lnTo>
                    <a:lnTo>
                      <a:pt x="27" y="21"/>
                    </a:lnTo>
                    <a:lnTo>
                      <a:pt x="20" y="21"/>
                    </a:lnTo>
                    <a:lnTo>
                      <a:pt x="15" y="21"/>
                    </a:lnTo>
                    <a:lnTo>
                      <a:pt x="11" y="21"/>
                    </a:lnTo>
                    <a:lnTo>
                      <a:pt x="7" y="21"/>
                    </a:lnTo>
                    <a:lnTo>
                      <a:pt x="4" y="21"/>
                    </a:lnTo>
                    <a:lnTo>
                      <a:pt x="3"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38" name="Freeform 85">
                <a:extLst>
                  <a:ext uri="{FF2B5EF4-FFF2-40B4-BE49-F238E27FC236}">
                    <a16:creationId xmlns:a16="http://schemas.microsoft.com/office/drawing/2014/main" id="{F22A486E-8EC4-4E20-BB6E-3294514C9D05}"/>
                  </a:ext>
                </a:extLst>
              </p:cNvPr>
              <p:cNvSpPr>
                <a:spLocks/>
              </p:cNvSpPr>
              <p:nvPr/>
            </p:nvSpPr>
            <p:spPr bwMode="auto">
              <a:xfrm>
                <a:off x="3066" y="913"/>
                <a:ext cx="425" cy="793"/>
              </a:xfrm>
              <a:custGeom>
                <a:avLst/>
                <a:gdLst>
                  <a:gd name="T0" fmla="*/ 1108 w 378"/>
                  <a:gd name="T1" fmla="*/ 325 h 702"/>
                  <a:gd name="T2" fmla="*/ 1067 w 378"/>
                  <a:gd name="T3" fmla="*/ 288 h 702"/>
                  <a:gd name="T4" fmla="*/ 1016 w 378"/>
                  <a:gd name="T5" fmla="*/ 238 h 702"/>
                  <a:gd name="T6" fmla="*/ 964 w 378"/>
                  <a:gd name="T7" fmla="*/ 181 h 702"/>
                  <a:gd name="T8" fmla="*/ 903 w 378"/>
                  <a:gd name="T9" fmla="*/ 123 h 702"/>
                  <a:gd name="T10" fmla="*/ 848 w 378"/>
                  <a:gd name="T11" fmla="*/ 76 h 702"/>
                  <a:gd name="T12" fmla="*/ 803 w 378"/>
                  <a:gd name="T13" fmla="*/ 29 h 702"/>
                  <a:gd name="T14" fmla="*/ 777 w 378"/>
                  <a:gd name="T15" fmla="*/ 18 h 702"/>
                  <a:gd name="T16" fmla="*/ 726 w 378"/>
                  <a:gd name="T17" fmla="*/ 14 h 702"/>
                  <a:gd name="T18" fmla="*/ 663 w 378"/>
                  <a:gd name="T19" fmla="*/ 1 h 702"/>
                  <a:gd name="T20" fmla="*/ 613 w 378"/>
                  <a:gd name="T21" fmla="*/ 1 h 702"/>
                  <a:gd name="T22" fmla="*/ 558 w 378"/>
                  <a:gd name="T23" fmla="*/ 0 h 702"/>
                  <a:gd name="T24" fmla="*/ 511 w 378"/>
                  <a:gd name="T25" fmla="*/ 0 h 702"/>
                  <a:gd name="T26" fmla="*/ 444 w 378"/>
                  <a:gd name="T27" fmla="*/ 0 h 702"/>
                  <a:gd name="T28" fmla="*/ 390 w 378"/>
                  <a:gd name="T29" fmla="*/ 1 h 702"/>
                  <a:gd name="T30" fmla="*/ 364 w 378"/>
                  <a:gd name="T31" fmla="*/ 16 h 702"/>
                  <a:gd name="T32" fmla="*/ 331 w 378"/>
                  <a:gd name="T33" fmla="*/ 53 h 702"/>
                  <a:gd name="T34" fmla="*/ 305 w 378"/>
                  <a:gd name="T35" fmla="*/ 97 h 702"/>
                  <a:gd name="T36" fmla="*/ 278 w 378"/>
                  <a:gd name="T37" fmla="*/ 139 h 702"/>
                  <a:gd name="T38" fmla="*/ 252 w 378"/>
                  <a:gd name="T39" fmla="*/ 181 h 702"/>
                  <a:gd name="T40" fmla="*/ 218 w 378"/>
                  <a:gd name="T41" fmla="*/ 228 h 702"/>
                  <a:gd name="T42" fmla="*/ 186 w 378"/>
                  <a:gd name="T43" fmla="*/ 287 h 702"/>
                  <a:gd name="T44" fmla="*/ 147 w 378"/>
                  <a:gd name="T45" fmla="*/ 329 h 702"/>
                  <a:gd name="T46" fmla="*/ 115 w 378"/>
                  <a:gd name="T47" fmla="*/ 386 h 702"/>
                  <a:gd name="T48" fmla="*/ 86 w 378"/>
                  <a:gd name="T49" fmla="*/ 433 h 702"/>
                  <a:gd name="T50" fmla="*/ 60 w 378"/>
                  <a:gd name="T51" fmla="*/ 479 h 702"/>
                  <a:gd name="T52" fmla="*/ 20 w 378"/>
                  <a:gd name="T53" fmla="*/ 540 h 702"/>
                  <a:gd name="T54" fmla="*/ 0 w 378"/>
                  <a:gd name="T55" fmla="*/ 584 h 702"/>
                  <a:gd name="T56" fmla="*/ 0 w 378"/>
                  <a:gd name="T57" fmla="*/ 615 h 702"/>
                  <a:gd name="T58" fmla="*/ 0 w 378"/>
                  <a:gd name="T59" fmla="*/ 657 h 702"/>
                  <a:gd name="T60" fmla="*/ 0 w 378"/>
                  <a:gd name="T61" fmla="*/ 715 h 702"/>
                  <a:gd name="T62" fmla="*/ 0 w 378"/>
                  <a:gd name="T63" fmla="*/ 785 h 702"/>
                  <a:gd name="T64" fmla="*/ 0 w 378"/>
                  <a:gd name="T65" fmla="*/ 870 h 702"/>
                  <a:gd name="T66" fmla="*/ 0 w 378"/>
                  <a:gd name="T67" fmla="*/ 954 h 702"/>
                  <a:gd name="T68" fmla="*/ 0 w 378"/>
                  <a:gd name="T69" fmla="*/ 1051 h 702"/>
                  <a:gd name="T70" fmla="*/ 0 w 378"/>
                  <a:gd name="T71" fmla="*/ 1145 h 702"/>
                  <a:gd name="T72" fmla="*/ 0 w 378"/>
                  <a:gd name="T73" fmla="*/ 1240 h 702"/>
                  <a:gd name="T74" fmla="*/ 0 w 378"/>
                  <a:gd name="T75" fmla="*/ 1325 h 702"/>
                  <a:gd name="T76" fmla="*/ 0 w 378"/>
                  <a:gd name="T77" fmla="*/ 1413 h 702"/>
                  <a:gd name="T78" fmla="*/ 2 w 378"/>
                  <a:gd name="T79" fmla="*/ 1487 h 702"/>
                  <a:gd name="T80" fmla="*/ 2 w 378"/>
                  <a:gd name="T81" fmla="*/ 1546 h 702"/>
                  <a:gd name="T82" fmla="*/ 3 w 378"/>
                  <a:gd name="T83" fmla="*/ 1594 h 702"/>
                  <a:gd name="T84" fmla="*/ 14 w 378"/>
                  <a:gd name="T85" fmla="*/ 1622 h 702"/>
                  <a:gd name="T86" fmla="*/ 47 w 378"/>
                  <a:gd name="T87" fmla="*/ 1651 h 702"/>
                  <a:gd name="T88" fmla="*/ 101 w 378"/>
                  <a:gd name="T89" fmla="*/ 1678 h 702"/>
                  <a:gd name="T90" fmla="*/ 166 w 378"/>
                  <a:gd name="T91" fmla="*/ 1718 h 702"/>
                  <a:gd name="T92" fmla="*/ 218 w 378"/>
                  <a:gd name="T93" fmla="*/ 1744 h 702"/>
                  <a:gd name="T94" fmla="*/ 285 w 378"/>
                  <a:gd name="T95" fmla="*/ 1780 h 702"/>
                  <a:gd name="T96" fmla="*/ 350 w 378"/>
                  <a:gd name="T97" fmla="*/ 1821 h 702"/>
                  <a:gd name="T98" fmla="*/ 398 w 378"/>
                  <a:gd name="T99" fmla="*/ 1848 h 702"/>
                  <a:gd name="T100" fmla="*/ 416 w 378"/>
                  <a:gd name="T101" fmla="*/ 2082 h 702"/>
                  <a:gd name="T102" fmla="*/ 42 w 378"/>
                  <a:gd name="T103" fmla="*/ 607 h 702"/>
                  <a:gd name="T104" fmla="*/ 1132 w 378"/>
                  <a:gd name="T105" fmla="*/ 346 h 7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8"/>
                  <a:gd name="T160" fmla="*/ 0 h 702"/>
                  <a:gd name="T161" fmla="*/ 378 w 378"/>
                  <a:gd name="T162" fmla="*/ 702 h 7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8" h="702">
                    <a:moveTo>
                      <a:pt x="378" y="117"/>
                    </a:moveTo>
                    <a:lnTo>
                      <a:pt x="376" y="116"/>
                    </a:lnTo>
                    <a:lnTo>
                      <a:pt x="373" y="112"/>
                    </a:lnTo>
                    <a:lnTo>
                      <a:pt x="370" y="109"/>
                    </a:lnTo>
                    <a:lnTo>
                      <a:pt x="368" y="108"/>
                    </a:lnTo>
                    <a:lnTo>
                      <a:pt x="364" y="104"/>
                    </a:lnTo>
                    <a:lnTo>
                      <a:pt x="361" y="101"/>
                    </a:lnTo>
                    <a:lnTo>
                      <a:pt x="357" y="97"/>
                    </a:lnTo>
                    <a:lnTo>
                      <a:pt x="353" y="93"/>
                    </a:lnTo>
                    <a:lnTo>
                      <a:pt x="349" y="88"/>
                    </a:lnTo>
                    <a:lnTo>
                      <a:pt x="345" y="84"/>
                    </a:lnTo>
                    <a:lnTo>
                      <a:pt x="339" y="80"/>
                    </a:lnTo>
                    <a:lnTo>
                      <a:pt x="335" y="75"/>
                    </a:lnTo>
                    <a:lnTo>
                      <a:pt x="330" y="71"/>
                    </a:lnTo>
                    <a:lnTo>
                      <a:pt x="326" y="67"/>
                    </a:lnTo>
                    <a:lnTo>
                      <a:pt x="321" y="61"/>
                    </a:lnTo>
                    <a:lnTo>
                      <a:pt x="315" y="56"/>
                    </a:lnTo>
                    <a:lnTo>
                      <a:pt x="310" y="50"/>
                    </a:lnTo>
                    <a:lnTo>
                      <a:pt x="306" y="46"/>
                    </a:lnTo>
                    <a:lnTo>
                      <a:pt x="301" y="41"/>
                    </a:lnTo>
                    <a:lnTo>
                      <a:pt x="297" y="37"/>
                    </a:lnTo>
                    <a:lnTo>
                      <a:pt x="291" y="32"/>
                    </a:lnTo>
                    <a:lnTo>
                      <a:pt x="287" y="29"/>
                    </a:lnTo>
                    <a:lnTo>
                      <a:pt x="283" y="25"/>
                    </a:lnTo>
                    <a:lnTo>
                      <a:pt x="279" y="21"/>
                    </a:lnTo>
                    <a:lnTo>
                      <a:pt x="276" y="18"/>
                    </a:lnTo>
                    <a:lnTo>
                      <a:pt x="272" y="16"/>
                    </a:lnTo>
                    <a:lnTo>
                      <a:pt x="268" y="10"/>
                    </a:lnTo>
                    <a:lnTo>
                      <a:pt x="266" y="9"/>
                    </a:lnTo>
                    <a:lnTo>
                      <a:pt x="263" y="8"/>
                    </a:lnTo>
                    <a:lnTo>
                      <a:pt x="262" y="8"/>
                    </a:lnTo>
                    <a:lnTo>
                      <a:pt x="259" y="6"/>
                    </a:lnTo>
                    <a:lnTo>
                      <a:pt x="256" y="5"/>
                    </a:lnTo>
                    <a:lnTo>
                      <a:pt x="252" y="5"/>
                    </a:lnTo>
                    <a:lnTo>
                      <a:pt x="248" y="5"/>
                    </a:lnTo>
                    <a:lnTo>
                      <a:pt x="243" y="4"/>
                    </a:lnTo>
                    <a:lnTo>
                      <a:pt x="239" y="4"/>
                    </a:lnTo>
                    <a:lnTo>
                      <a:pt x="233" y="2"/>
                    </a:lnTo>
                    <a:lnTo>
                      <a:pt x="228" y="2"/>
                    </a:lnTo>
                    <a:lnTo>
                      <a:pt x="221" y="1"/>
                    </a:lnTo>
                    <a:lnTo>
                      <a:pt x="216" y="1"/>
                    </a:lnTo>
                    <a:lnTo>
                      <a:pt x="212" y="1"/>
                    </a:lnTo>
                    <a:lnTo>
                      <a:pt x="209" y="1"/>
                    </a:lnTo>
                    <a:lnTo>
                      <a:pt x="205" y="1"/>
                    </a:lnTo>
                    <a:lnTo>
                      <a:pt x="203" y="1"/>
                    </a:lnTo>
                    <a:lnTo>
                      <a:pt x="196" y="1"/>
                    </a:lnTo>
                    <a:lnTo>
                      <a:pt x="191" y="1"/>
                    </a:lnTo>
                    <a:lnTo>
                      <a:pt x="187" y="0"/>
                    </a:lnTo>
                    <a:lnTo>
                      <a:pt x="184" y="0"/>
                    </a:lnTo>
                    <a:lnTo>
                      <a:pt x="180" y="0"/>
                    </a:lnTo>
                    <a:lnTo>
                      <a:pt x="177" y="0"/>
                    </a:lnTo>
                    <a:lnTo>
                      <a:pt x="170" y="0"/>
                    </a:lnTo>
                    <a:lnTo>
                      <a:pt x="165" y="0"/>
                    </a:lnTo>
                    <a:lnTo>
                      <a:pt x="158" y="0"/>
                    </a:lnTo>
                    <a:lnTo>
                      <a:pt x="153" y="0"/>
                    </a:lnTo>
                    <a:lnTo>
                      <a:pt x="148" y="0"/>
                    </a:lnTo>
                    <a:lnTo>
                      <a:pt x="144" y="0"/>
                    </a:lnTo>
                    <a:lnTo>
                      <a:pt x="138" y="0"/>
                    </a:lnTo>
                    <a:lnTo>
                      <a:pt x="134" y="0"/>
                    </a:lnTo>
                    <a:lnTo>
                      <a:pt x="130" y="1"/>
                    </a:lnTo>
                    <a:lnTo>
                      <a:pt x="128" y="1"/>
                    </a:lnTo>
                    <a:lnTo>
                      <a:pt x="122" y="2"/>
                    </a:lnTo>
                    <a:lnTo>
                      <a:pt x="121" y="5"/>
                    </a:lnTo>
                    <a:lnTo>
                      <a:pt x="120" y="5"/>
                    </a:lnTo>
                    <a:lnTo>
                      <a:pt x="118" y="6"/>
                    </a:lnTo>
                    <a:lnTo>
                      <a:pt x="117" y="10"/>
                    </a:lnTo>
                    <a:lnTo>
                      <a:pt x="114" y="14"/>
                    </a:lnTo>
                    <a:lnTo>
                      <a:pt x="111" y="18"/>
                    </a:lnTo>
                    <a:lnTo>
                      <a:pt x="107" y="24"/>
                    </a:lnTo>
                    <a:lnTo>
                      <a:pt x="106" y="25"/>
                    </a:lnTo>
                    <a:lnTo>
                      <a:pt x="103" y="29"/>
                    </a:lnTo>
                    <a:lnTo>
                      <a:pt x="102" y="32"/>
                    </a:lnTo>
                    <a:lnTo>
                      <a:pt x="101" y="36"/>
                    </a:lnTo>
                    <a:lnTo>
                      <a:pt x="98" y="38"/>
                    </a:lnTo>
                    <a:lnTo>
                      <a:pt x="95" y="42"/>
                    </a:lnTo>
                    <a:lnTo>
                      <a:pt x="93" y="46"/>
                    </a:lnTo>
                    <a:lnTo>
                      <a:pt x="91" y="49"/>
                    </a:lnTo>
                    <a:lnTo>
                      <a:pt x="87" y="53"/>
                    </a:lnTo>
                    <a:lnTo>
                      <a:pt x="86" y="57"/>
                    </a:lnTo>
                    <a:lnTo>
                      <a:pt x="83" y="61"/>
                    </a:lnTo>
                    <a:lnTo>
                      <a:pt x="81" y="65"/>
                    </a:lnTo>
                    <a:lnTo>
                      <a:pt x="78" y="69"/>
                    </a:lnTo>
                    <a:lnTo>
                      <a:pt x="75" y="73"/>
                    </a:lnTo>
                    <a:lnTo>
                      <a:pt x="73" y="77"/>
                    </a:lnTo>
                    <a:lnTo>
                      <a:pt x="70" y="83"/>
                    </a:lnTo>
                    <a:lnTo>
                      <a:pt x="67" y="87"/>
                    </a:lnTo>
                    <a:lnTo>
                      <a:pt x="65" y="92"/>
                    </a:lnTo>
                    <a:lnTo>
                      <a:pt x="62" y="96"/>
                    </a:lnTo>
                    <a:lnTo>
                      <a:pt x="59" y="100"/>
                    </a:lnTo>
                    <a:lnTo>
                      <a:pt x="55" y="104"/>
                    </a:lnTo>
                    <a:lnTo>
                      <a:pt x="52" y="108"/>
                    </a:lnTo>
                    <a:lnTo>
                      <a:pt x="50" y="112"/>
                    </a:lnTo>
                    <a:lnTo>
                      <a:pt x="47" y="117"/>
                    </a:lnTo>
                    <a:lnTo>
                      <a:pt x="44" y="122"/>
                    </a:lnTo>
                    <a:lnTo>
                      <a:pt x="42" y="126"/>
                    </a:lnTo>
                    <a:lnTo>
                      <a:pt x="39" y="130"/>
                    </a:lnTo>
                    <a:lnTo>
                      <a:pt x="36" y="135"/>
                    </a:lnTo>
                    <a:lnTo>
                      <a:pt x="34" y="139"/>
                    </a:lnTo>
                    <a:lnTo>
                      <a:pt x="31" y="143"/>
                    </a:lnTo>
                    <a:lnTo>
                      <a:pt x="28" y="146"/>
                    </a:lnTo>
                    <a:lnTo>
                      <a:pt x="27" y="150"/>
                    </a:lnTo>
                    <a:lnTo>
                      <a:pt x="24" y="154"/>
                    </a:lnTo>
                    <a:lnTo>
                      <a:pt x="22" y="158"/>
                    </a:lnTo>
                    <a:lnTo>
                      <a:pt x="20" y="162"/>
                    </a:lnTo>
                    <a:lnTo>
                      <a:pt x="18" y="166"/>
                    </a:lnTo>
                    <a:lnTo>
                      <a:pt x="14" y="171"/>
                    </a:lnTo>
                    <a:lnTo>
                      <a:pt x="11" y="178"/>
                    </a:lnTo>
                    <a:lnTo>
                      <a:pt x="7" y="183"/>
                    </a:lnTo>
                    <a:lnTo>
                      <a:pt x="6" y="189"/>
                    </a:lnTo>
                    <a:lnTo>
                      <a:pt x="3" y="193"/>
                    </a:lnTo>
                    <a:lnTo>
                      <a:pt x="2" y="195"/>
                    </a:lnTo>
                    <a:lnTo>
                      <a:pt x="0" y="198"/>
                    </a:lnTo>
                    <a:lnTo>
                      <a:pt x="0" y="201"/>
                    </a:lnTo>
                    <a:lnTo>
                      <a:pt x="0" y="202"/>
                    </a:lnTo>
                    <a:lnTo>
                      <a:pt x="0" y="206"/>
                    </a:lnTo>
                    <a:lnTo>
                      <a:pt x="0" y="207"/>
                    </a:lnTo>
                    <a:lnTo>
                      <a:pt x="0" y="211"/>
                    </a:lnTo>
                    <a:lnTo>
                      <a:pt x="0" y="214"/>
                    </a:lnTo>
                    <a:lnTo>
                      <a:pt x="0" y="218"/>
                    </a:lnTo>
                    <a:lnTo>
                      <a:pt x="0" y="222"/>
                    </a:lnTo>
                    <a:lnTo>
                      <a:pt x="0" y="226"/>
                    </a:lnTo>
                    <a:lnTo>
                      <a:pt x="0" y="231"/>
                    </a:lnTo>
                    <a:lnTo>
                      <a:pt x="0" y="237"/>
                    </a:lnTo>
                    <a:lnTo>
                      <a:pt x="0" y="242"/>
                    </a:lnTo>
                    <a:lnTo>
                      <a:pt x="0" y="247"/>
                    </a:lnTo>
                    <a:lnTo>
                      <a:pt x="0" y="253"/>
                    </a:lnTo>
                    <a:lnTo>
                      <a:pt x="0" y="260"/>
                    </a:lnTo>
                    <a:lnTo>
                      <a:pt x="0" y="266"/>
                    </a:lnTo>
                    <a:lnTo>
                      <a:pt x="0" y="272"/>
                    </a:lnTo>
                    <a:lnTo>
                      <a:pt x="0" y="278"/>
                    </a:lnTo>
                    <a:lnTo>
                      <a:pt x="0" y="286"/>
                    </a:lnTo>
                    <a:lnTo>
                      <a:pt x="0" y="293"/>
                    </a:lnTo>
                    <a:lnTo>
                      <a:pt x="0" y="300"/>
                    </a:lnTo>
                    <a:lnTo>
                      <a:pt x="0" y="308"/>
                    </a:lnTo>
                    <a:lnTo>
                      <a:pt x="0" y="316"/>
                    </a:lnTo>
                    <a:lnTo>
                      <a:pt x="0" y="322"/>
                    </a:lnTo>
                    <a:lnTo>
                      <a:pt x="0" y="331"/>
                    </a:lnTo>
                    <a:lnTo>
                      <a:pt x="0" y="339"/>
                    </a:lnTo>
                    <a:lnTo>
                      <a:pt x="0" y="347"/>
                    </a:lnTo>
                    <a:lnTo>
                      <a:pt x="0" y="355"/>
                    </a:lnTo>
                    <a:lnTo>
                      <a:pt x="0" y="363"/>
                    </a:lnTo>
                    <a:lnTo>
                      <a:pt x="0" y="371"/>
                    </a:lnTo>
                    <a:lnTo>
                      <a:pt x="0" y="379"/>
                    </a:lnTo>
                    <a:lnTo>
                      <a:pt x="0" y="387"/>
                    </a:lnTo>
                    <a:lnTo>
                      <a:pt x="0" y="395"/>
                    </a:lnTo>
                    <a:lnTo>
                      <a:pt x="0" y="402"/>
                    </a:lnTo>
                    <a:lnTo>
                      <a:pt x="0" y="411"/>
                    </a:lnTo>
                    <a:lnTo>
                      <a:pt x="0" y="418"/>
                    </a:lnTo>
                    <a:lnTo>
                      <a:pt x="0" y="426"/>
                    </a:lnTo>
                    <a:lnTo>
                      <a:pt x="0" y="434"/>
                    </a:lnTo>
                    <a:lnTo>
                      <a:pt x="0" y="442"/>
                    </a:lnTo>
                    <a:lnTo>
                      <a:pt x="0" y="448"/>
                    </a:lnTo>
                    <a:lnTo>
                      <a:pt x="0" y="455"/>
                    </a:lnTo>
                    <a:lnTo>
                      <a:pt x="0" y="462"/>
                    </a:lnTo>
                    <a:lnTo>
                      <a:pt x="0" y="470"/>
                    </a:lnTo>
                    <a:lnTo>
                      <a:pt x="0" y="477"/>
                    </a:lnTo>
                    <a:lnTo>
                      <a:pt x="0" y="483"/>
                    </a:lnTo>
                    <a:lnTo>
                      <a:pt x="0" y="490"/>
                    </a:lnTo>
                    <a:lnTo>
                      <a:pt x="2" y="497"/>
                    </a:lnTo>
                    <a:lnTo>
                      <a:pt x="2" y="502"/>
                    </a:lnTo>
                    <a:lnTo>
                      <a:pt x="2" y="507"/>
                    </a:lnTo>
                    <a:lnTo>
                      <a:pt x="2" y="513"/>
                    </a:lnTo>
                    <a:lnTo>
                      <a:pt x="2" y="518"/>
                    </a:lnTo>
                    <a:lnTo>
                      <a:pt x="2" y="522"/>
                    </a:lnTo>
                    <a:lnTo>
                      <a:pt x="2" y="526"/>
                    </a:lnTo>
                    <a:lnTo>
                      <a:pt x="2" y="530"/>
                    </a:lnTo>
                    <a:lnTo>
                      <a:pt x="3" y="534"/>
                    </a:lnTo>
                    <a:lnTo>
                      <a:pt x="3" y="538"/>
                    </a:lnTo>
                    <a:lnTo>
                      <a:pt x="3" y="541"/>
                    </a:lnTo>
                    <a:lnTo>
                      <a:pt x="3" y="544"/>
                    </a:lnTo>
                    <a:lnTo>
                      <a:pt x="3" y="546"/>
                    </a:lnTo>
                    <a:lnTo>
                      <a:pt x="4" y="549"/>
                    </a:lnTo>
                    <a:lnTo>
                      <a:pt x="6" y="550"/>
                    </a:lnTo>
                    <a:lnTo>
                      <a:pt x="7" y="552"/>
                    </a:lnTo>
                    <a:lnTo>
                      <a:pt x="12" y="554"/>
                    </a:lnTo>
                    <a:lnTo>
                      <a:pt x="16" y="557"/>
                    </a:lnTo>
                    <a:lnTo>
                      <a:pt x="20" y="558"/>
                    </a:lnTo>
                    <a:lnTo>
                      <a:pt x="24" y="561"/>
                    </a:lnTo>
                    <a:lnTo>
                      <a:pt x="30" y="565"/>
                    </a:lnTo>
                    <a:lnTo>
                      <a:pt x="34" y="566"/>
                    </a:lnTo>
                    <a:lnTo>
                      <a:pt x="39" y="570"/>
                    </a:lnTo>
                    <a:lnTo>
                      <a:pt x="44" y="573"/>
                    </a:lnTo>
                    <a:lnTo>
                      <a:pt x="51" y="577"/>
                    </a:lnTo>
                    <a:lnTo>
                      <a:pt x="56" y="580"/>
                    </a:lnTo>
                    <a:lnTo>
                      <a:pt x="63" y="584"/>
                    </a:lnTo>
                    <a:lnTo>
                      <a:pt x="66" y="585"/>
                    </a:lnTo>
                    <a:lnTo>
                      <a:pt x="70" y="586"/>
                    </a:lnTo>
                    <a:lnTo>
                      <a:pt x="73" y="589"/>
                    </a:lnTo>
                    <a:lnTo>
                      <a:pt x="77" y="590"/>
                    </a:lnTo>
                    <a:lnTo>
                      <a:pt x="82" y="594"/>
                    </a:lnTo>
                    <a:lnTo>
                      <a:pt x="87" y="597"/>
                    </a:lnTo>
                    <a:lnTo>
                      <a:pt x="94" y="601"/>
                    </a:lnTo>
                    <a:lnTo>
                      <a:pt x="101" y="605"/>
                    </a:lnTo>
                    <a:lnTo>
                      <a:pt x="106" y="608"/>
                    </a:lnTo>
                    <a:lnTo>
                      <a:pt x="111" y="612"/>
                    </a:lnTo>
                    <a:lnTo>
                      <a:pt x="117" y="615"/>
                    </a:lnTo>
                    <a:lnTo>
                      <a:pt x="122" y="617"/>
                    </a:lnTo>
                    <a:lnTo>
                      <a:pt x="126" y="620"/>
                    </a:lnTo>
                    <a:lnTo>
                      <a:pt x="130" y="621"/>
                    </a:lnTo>
                    <a:lnTo>
                      <a:pt x="133" y="624"/>
                    </a:lnTo>
                    <a:lnTo>
                      <a:pt x="137" y="625"/>
                    </a:lnTo>
                    <a:lnTo>
                      <a:pt x="141" y="628"/>
                    </a:lnTo>
                    <a:lnTo>
                      <a:pt x="142" y="629"/>
                    </a:lnTo>
                    <a:lnTo>
                      <a:pt x="140" y="702"/>
                    </a:lnTo>
                    <a:lnTo>
                      <a:pt x="160" y="702"/>
                    </a:lnTo>
                    <a:lnTo>
                      <a:pt x="161" y="619"/>
                    </a:lnTo>
                    <a:lnTo>
                      <a:pt x="22" y="536"/>
                    </a:lnTo>
                    <a:lnTo>
                      <a:pt x="14" y="205"/>
                    </a:lnTo>
                    <a:lnTo>
                      <a:pt x="134" y="18"/>
                    </a:lnTo>
                    <a:lnTo>
                      <a:pt x="256" y="26"/>
                    </a:lnTo>
                    <a:lnTo>
                      <a:pt x="377" y="144"/>
                    </a:lnTo>
                    <a:lnTo>
                      <a:pt x="378" y="11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39" name="Freeform 86">
                <a:extLst>
                  <a:ext uri="{FF2B5EF4-FFF2-40B4-BE49-F238E27FC236}">
                    <a16:creationId xmlns:a16="http://schemas.microsoft.com/office/drawing/2014/main" id="{7C28A0B7-CE91-4255-9857-977F157D7798}"/>
                  </a:ext>
                </a:extLst>
              </p:cNvPr>
              <p:cNvSpPr>
                <a:spLocks/>
              </p:cNvSpPr>
              <p:nvPr/>
            </p:nvSpPr>
            <p:spPr bwMode="auto">
              <a:xfrm>
                <a:off x="3385" y="1532"/>
                <a:ext cx="142" cy="174"/>
              </a:xfrm>
              <a:custGeom>
                <a:avLst/>
                <a:gdLst>
                  <a:gd name="T0" fmla="*/ 377 w 129"/>
                  <a:gd name="T1" fmla="*/ 0 h 157"/>
                  <a:gd name="T2" fmla="*/ 371 w 129"/>
                  <a:gd name="T3" fmla="*/ 0 h 157"/>
                  <a:gd name="T4" fmla="*/ 362 w 129"/>
                  <a:gd name="T5" fmla="*/ 3 h 157"/>
                  <a:gd name="T6" fmla="*/ 349 w 129"/>
                  <a:gd name="T7" fmla="*/ 16 h 157"/>
                  <a:gd name="T8" fmla="*/ 341 w 129"/>
                  <a:gd name="T9" fmla="*/ 20 h 157"/>
                  <a:gd name="T10" fmla="*/ 328 w 129"/>
                  <a:gd name="T11" fmla="*/ 26 h 157"/>
                  <a:gd name="T12" fmla="*/ 321 w 129"/>
                  <a:gd name="T13" fmla="*/ 37 h 157"/>
                  <a:gd name="T14" fmla="*/ 306 w 129"/>
                  <a:gd name="T15" fmla="*/ 47 h 157"/>
                  <a:gd name="T16" fmla="*/ 291 w 129"/>
                  <a:gd name="T17" fmla="*/ 54 h 157"/>
                  <a:gd name="T18" fmla="*/ 273 w 129"/>
                  <a:gd name="T19" fmla="*/ 68 h 157"/>
                  <a:gd name="T20" fmla="*/ 257 w 129"/>
                  <a:gd name="T21" fmla="*/ 78 h 157"/>
                  <a:gd name="T22" fmla="*/ 244 w 129"/>
                  <a:gd name="T23" fmla="*/ 87 h 157"/>
                  <a:gd name="T24" fmla="*/ 226 w 129"/>
                  <a:gd name="T25" fmla="*/ 98 h 157"/>
                  <a:gd name="T26" fmla="*/ 211 w 129"/>
                  <a:gd name="T27" fmla="*/ 110 h 157"/>
                  <a:gd name="T28" fmla="*/ 191 w 129"/>
                  <a:gd name="T29" fmla="*/ 126 h 157"/>
                  <a:gd name="T30" fmla="*/ 178 w 129"/>
                  <a:gd name="T31" fmla="*/ 140 h 157"/>
                  <a:gd name="T32" fmla="*/ 157 w 129"/>
                  <a:gd name="T33" fmla="*/ 148 h 157"/>
                  <a:gd name="T34" fmla="*/ 140 w 129"/>
                  <a:gd name="T35" fmla="*/ 161 h 157"/>
                  <a:gd name="T36" fmla="*/ 124 w 129"/>
                  <a:gd name="T37" fmla="*/ 177 h 157"/>
                  <a:gd name="T38" fmla="*/ 109 w 129"/>
                  <a:gd name="T39" fmla="*/ 184 h 157"/>
                  <a:gd name="T40" fmla="*/ 89 w 129"/>
                  <a:gd name="T41" fmla="*/ 200 h 157"/>
                  <a:gd name="T42" fmla="*/ 78 w 129"/>
                  <a:gd name="T43" fmla="*/ 207 h 157"/>
                  <a:gd name="T44" fmla="*/ 67 w 129"/>
                  <a:gd name="T45" fmla="*/ 223 h 157"/>
                  <a:gd name="T46" fmla="*/ 54 w 129"/>
                  <a:gd name="T47" fmla="*/ 229 h 157"/>
                  <a:gd name="T48" fmla="*/ 42 w 129"/>
                  <a:gd name="T49" fmla="*/ 240 h 157"/>
                  <a:gd name="T50" fmla="*/ 29 w 129"/>
                  <a:gd name="T51" fmla="*/ 246 h 157"/>
                  <a:gd name="T52" fmla="*/ 23 w 129"/>
                  <a:gd name="T53" fmla="*/ 256 h 157"/>
                  <a:gd name="T54" fmla="*/ 14 w 129"/>
                  <a:gd name="T55" fmla="*/ 269 h 157"/>
                  <a:gd name="T56" fmla="*/ 3 w 129"/>
                  <a:gd name="T57" fmla="*/ 277 h 157"/>
                  <a:gd name="T58" fmla="*/ 2 w 129"/>
                  <a:gd name="T59" fmla="*/ 278 h 157"/>
                  <a:gd name="T60" fmla="*/ 0 w 129"/>
                  <a:gd name="T61" fmla="*/ 289 h 157"/>
                  <a:gd name="T62" fmla="*/ 0 w 129"/>
                  <a:gd name="T63" fmla="*/ 302 h 157"/>
                  <a:gd name="T64" fmla="*/ 0 w 129"/>
                  <a:gd name="T65" fmla="*/ 313 h 157"/>
                  <a:gd name="T66" fmla="*/ 0 w 129"/>
                  <a:gd name="T67" fmla="*/ 327 h 157"/>
                  <a:gd name="T68" fmla="*/ 0 w 129"/>
                  <a:gd name="T69" fmla="*/ 345 h 157"/>
                  <a:gd name="T70" fmla="*/ 0 w 129"/>
                  <a:gd name="T71" fmla="*/ 360 h 157"/>
                  <a:gd name="T72" fmla="*/ 0 w 129"/>
                  <a:gd name="T73" fmla="*/ 378 h 157"/>
                  <a:gd name="T74" fmla="*/ 0 w 129"/>
                  <a:gd name="T75" fmla="*/ 391 h 157"/>
                  <a:gd name="T76" fmla="*/ 0 w 129"/>
                  <a:gd name="T77" fmla="*/ 406 h 157"/>
                  <a:gd name="T78" fmla="*/ 0 w 129"/>
                  <a:gd name="T79" fmla="*/ 419 h 157"/>
                  <a:gd name="T80" fmla="*/ 0 w 129"/>
                  <a:gd name="T81" fmla="*/ 432 h 157"/>
                  <a:gd name="T82" fmla="*/ 0 w 129"/>
                  <a:gd name="T83" fmla="*/ 441 h 157"/>
                  <a:gd name="T84" fmla="*/ 0 w 129"/>
                  <a:gd name="T85" fmla="*/ 453 h 157"/>
                  <a:gd name="T86" fmla="*/ 0 w 129"/>
                  <a:gd name="T87" fmla="*/ 457 h 157"/>
                  <a:gd name="T88" fmla="*/ 0 w 129"/>
                  <a:gd name="T89" fmla="*/ 461 h 157"/>
                  <a:gd name="T90" fmla="*/ 69 w 129"/>
                  <a:gd name="T91" fmla="*/ 461 h 157"/>
                  <a:gd name="T92" fmla="*/ 59 w 129"/>
                  <a:gd name="T93" fmla="*/ 303 h 157"/>
                  <a:gd name="T94" fmla="*/ 395 w 129"/>
                  <a:gd name="T95" fmla="*/ 54 h 157"/>
                  <a:gd name="T96" fmla="*/ 377 w 129"/>
                  <a:gd name="T97" fmla="*/ 0 h 157"/>
                  <a:gd name="T98" fmla="*/ 377 w 129"/>
                  <a:gd name="T99" fmla="*/ 0 h 1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
                  <a:gd name="T151" fmla="*/ 0 h 157"/>
                  <a:gd name="T152" fmla="*/ 129 w 129"/>
                  <a:gd name="T153" fmla="*/ 157 h 1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 h="157">
                    <a:moveTo>
                      <a:pt x="124" y="0"/>
                    </a:moveTo>
                    <a:lnTo>
                      <a:pt x="122" y="0"/>
                    </a:lnTo>
                    <a:lnTo>
                      <a:pt x="118" y="3"/>
                    </a:lnTo>
                    <a:lnTo>
                      <a:pt x="114" y="5"/>
                    </a:lnTo>
                    <a:lnTo>
                      <a:pt x="112" y="7"/>
                    </a:lnTo>
                    <a:lnTo>
                      <a:pt x="108" y="9"/>
                    </a:lnTo>
                    <a:lnTo>
                      <a:pt x="105" y="12"/>
                    </a:lnTo>
                    <a:lnTo>
                      <a:pt x="100" y="16"/>
                    </a:lnTo>
                    <a:lnTo>
                      <a:pt x="96" y="19"/>
                    </a:lnTo>
                    <a:lnTo>
                      <a:pt x="90" y="23"/>
                    </a:lnTo>
                    <a:lnTo>
                      <a:pt x="85" y="27"/>
                    </a:lnTo>
                    <a:lnTo>
                      <a:pt x="80" y="29"/>
                    </a:lnTo>
                    <a:lnTo>
                      <a:pt x="74" y="33"/>
                    </a:lnTo>
                    <a:lnTo>
                      <a:pt x="69" y="37"/>
                    </a:lnTo>
                    <a:lnTo>
                      <a:pt x="63" y="43"/>
                    </a:lnTo>
                    <a:lnTo>
                      <a:pt x="58" y="47"/>
                    </a:lnTo>
                    <a:lnTo>
                      <a:pt x="51" y="51"/>
                    </a:lnTo>
                    <a:lnTo>
                      <a:pt x="46" y="55"/>
                    </a:lnTo>
                    <a:lnTo>
                      <a:pt x="41" y="59"/>
                    </a:lnTo>
                    <a:lnTo>
                      <a:pt x="35" y="63"/>
                    </a:lnTo>
                    <a:lnTo>
                      <a:pt x="30" y="67"/>
                    </a:lnTo>
                    <a:lnTo>
                      <a:pt x="26" y="71"/>
                    </a:lnTo>
                    <a:lnTo>
                      <a:pt x="22" y="75"/>
                    </a:lnTo>
                    <a:lnTo>
                      <a:pt x="18" y="78"/>
                    </a:lnTo>
                    <a:lnTo>
                      <a:pt x="14" y="82"/>
                    </a:lnTo>
                    <a:lnTo>
                      <a:pt x="10" y="83"/>
                    </a:lnTo>
                    <a:lnTo>
                      <a:pt x="8" y="87"/>
                    </a:lnTo>
                    <a:lnTo>
                      <a:pt x="4" y="91"/>
                    </a:lnTo>
                    <a:lnTo>
                      <a:pt x="3" y="94"/>
                    </a:lnTo>
                    <a:lnTo>
                      <a:pt x="2" y="95"/>
                    </a:lnTo>
                    <a:lnTo>
                      <a:pt x="0" y="98"/>
                    </a:lnTo>
                    <a:lnTo>
                      <a:pt x="0" y="102"/>
                    </a:lnTo>
                    <a:lnTo>
                      <a:pt x="0" y="107"/>
                    </a:lnTo>
                    <a:lnTo>
                      <a:pt x="0" y="111"/>
                    </a:lnTo>
                    <a:lnTo>
                      <a:pt x="0" y="117"/>
                    </a:lnTo>
                    <a:lnTo>
                      <a:pt x="0" y="122"/>
                    </a:lnTo>
                    <a:lnTo>
                      <a:pt x="0" y="129"/>
                    </a:lnTo>
                    <a:lnTo>
                      <a:pt x="0" y="133"/>
                    </a:lnTo>
                    <a:lnTo>
                      <a:pt x="0" y="138"/>
                    </a:lnTo>
                    <a:lnTo>
                      <a:pt x="0" y="143"/>
                    </a:lnTo>
                    <a:lnTo>
                      <a:pt x="0" y="147"/>
                    </a:lnTo>
                    <a:lnTo>
                      <a:pt x="0" y="150"/>
                    </a:lnTo>
                    <a:lnTo>
                      <a:pt x="0" y="154"/>
                    </a:lnTo>
                    <a:lnTo>
                      <a:pt x="0" y="155"/>
                    </a:lnTo>
                    <a:lnTo>
                      <a:pt x="0" y="157"/>
                    </a:lnTo>
                    <a:lnTo>
                      <a:pt x="23" y="157"/>
                    </a:lnTo>
                    <a:lnTo>
                      <a:pt x="19" y="103"/>
                    </a:lnTo>
                    <a:lnTo>
                      <a:pt x="129" y="19"/>
                    </a:lnTo>
                    <a:lnTo>
                      <a:pt x="12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40" name="Freeform 87">
                <a:extLst>
                  <a:ext uri="{FF2B5EF4-FFF2-40B4-BE49-F238E27FC236}">
                    <a16:creationId xmlns:a16="http://schemas.microsoft.com/office/drawing/2014/main" id="{D257C668-1276-464D-B953-CDA10022C674}"/>
                  </a:ext>
                </a:extLst>
              </p:cNvPr>
              <p:cNvSpPr>
                <a:spLocks/>
              </p:cNvSpPr>
              <p:nvPr/>
            </p:nvSpPr>
            <p:spPr bwMode="auto">
              <a:xfrm>
                <a:off x="3255" y="1615"/>
                <a:ext cx="94" cy="15"/>
              </a:xfrm>
              <a:custGeom>
                <a:avLst/>
                <a:gdLst>
                  <a:gd name="T0" fmla="*/ 0 w 86"/>
                  <a:gd name="T1" fmla="*/ 0 h 22"/>
                  <a:gd name="T2" fmla="*/ 253 w 86"/>
                  <a:gd name="T3" fmla="*/ 1 h 22"/>
                  <a:gd name="T4" fmla="*/ 255 w 86"/>
                  <a:gd name="T5" fmla="*/ 68 h 22"/>
                  <a:gd name="T6" fmla="*/ 2 w 86"/>
                  <a:gd name="T7" fmla="*/ 66 h 22"/>
                  <a:gd name="T8" fmla="*/ 0 w 86"/>
                  <a:gd name="T9" fmla="*/ 0 h 22"/>
                  <a:gd name="T10" fmla="*/ 0 w 86"/>
                  <a:gd name="T11" fmla="*/ 0 h 22"/>
                  <a:gd name="T12" fmla="*/ 0 60000 65536"/>
                  <a:gd name="T13" fmla="*/ 0 60000 65536"/>
                  <a:gd name="T14" fmla="*/ 0 60000 65536"/>
                  <a:gd name="T15" fmla="*/ 0 60000 65536"/>
                  <a:gd name="T16" fmla="*/ 0 60000 65536"/>
                  <a:gd name="T17" fmla="*/ 0 60000 65536"/>
                  <a:gd name="T18" fmla="*/ 0 w 86"/>
                  <a:gd name="T19" fmla="*/ 0 h 22"/>
                  <a:gd name="T20" fmla="*/ 86 w 8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86" h="22">
                    <a:moveTo>
                      <a:pt x="0" y="0"/>
                    </a:moveTo>
                    <a:lnTo>
                      <a:pt x="85" y="1"/>
                    </a:lnTo>
                    <a:lnTo>
                      <a:pt x="86" y="22"/>
                    </a:lnTo>
                    <a:lnTo>
                      <a:pt x="2" y="21"/>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41" name="Freeform 88">
                <a:extLst>
                  <a:ext uri="{FF2B5EF4-FFF2-40B4-BE49-F238E27FC236}">
                    <a16:creationId xmlns:a16="http://schemas.microsoft.com/office/drawing/2014/main" id="{70BB8960-B89F-4DFA-939A-6961F6C834B2}"/>
                  </a:ext>
                </a:extLst>
              </p:cNvPr>
              <p:cNvSpPr>
                <a:spLocks/>
              </p:cNvSpPr>
              <p:nvPr/>
            </p:nvSpPr>
            <p:spPr bwMode="auto">
              <a:xfrm>
                <a:off x="2949" y="822"/>
                <a:ext cx="318" cy="884"/>
              </a:xfrm>
              <a:custGeom>
                <a:avLst/>
                <a:gdLst>
                  <a:gd name="T0" fmla="*/ 761 w 276"/>
                  <a:gd name="T1" fmla="*/ 0 h 780"/>
                  <a:gd name="T2" fmla="*/ 697 w 276"/>
                  <a:gd name="T3" fmla="*/ 1 h 780"/>
                  <a:gd name="T4" fmla="*/ 620 w 276"/>
                  <a:gd name="T5" fmla="*/ 3 h 780"/>
                  <a:gd name="T6" fmla="*/ 533 w 276"/>
                  <a:gd name="T7" fmla="*/ 14 h 780"/>
                  <a:gd name="T8" fmla="*/ 448 w 276"/>
                  <a:gd name="T9" fmla="*/ 16 h 780"/>
                  <a:gd name="T10" fmla="*/ 357 w 276"/>
                  <a:gd name="T11" fmla="*/ 23 h 780"/>
                  <a:gd name="T12" fmla="*/ 278 w 276"/>
                  <a:gd name="T13" fmla="*/ 26 h 780"/>
                  <a:gd name="T14" fmla="*/ 203 w 276"/>
                  <a:gd name="T15" fmla="*/ 33 h 780"/>
                  <a:gd name="T16" fmla="*/ 134 w 276"/>
                  <a:gd name="T17" fmla="*/ 43 h 780"/>
                  <a:gd name="T18" fmla="*/ 78 w 276"/>
                  <a:gd name="T19" fmla="*/ 98 h 780"/>
                  <a:gd name="T20" fmla="*/ 29 w 276"/>
                  <a:gd name="T21" fmla="*/ 188 h 780"/>
                  <a:gd name="T22" fmla="*/ 3 w 276"/>
                  <a:gd name="T23" fmla="*/ 247 h 780"/>
                  <a:gd name="T24" fmla="*/ 0 w 276"/>
                  <a:gd name="T25" fmla="*/ 357 h 780"/>
                  <a:gd name="T26" fmla="*/ 0 w 276"/>
                  <a:gd name="T27" fmla="*/ 533 h 780"/>
                  <a:gd name="T28" fmla="*/ 0 w 276"/>
                  <a:gd name="T29" fmla="*/ 764 h 780"/>
                  <a:gd name="T30" fmla="*/ 2 w 276"/>
                  <a:gd name="T31" fmla="*/ 1040 h 780"/>
                  <a:gd name="T32" fmla="*/ 3 w 276"/>
                  <a:gd name="T33" fmla="*/ 1319 h 780"/>
                  <a:gd name="T34" fmla="*/ 14 w 276"/>
                  <a:gd name="T35" fmla="*/ 1599 h 780"/>
                  <a:gd name="T36" fmla="*/ 18 w 276"/>
                  <a:gd name="T37" fmla="*/ 1850 h 780"/>
                  <a:gd name="T38" fmla="*/ 20 w 276"/>
                  <a:gd name="T39" fmla="*/ 2056 h 780"/>
                  <a:gd name="T40" fmla="*/ 23 w 276"/>
                  <a:gd name="T41" fmla="*/ 2209 h 780"/>
                  <a:gd name="T42" fmla="*/ 23 w 276"/>
                  <a:gd name="T43" fmla="*/ 2274 h 780"/>
                  <a:gd name="T44" fmla="*/ 78 w 276"/>
                  <a:gd name="T45" fmla="*/ 2245 h 780"/>
                  <a:gd name="T46" fmla="*/ 77 w 276"/>
                  <a:gd name="T47" fmla="*/ 2175 h 780"/>
                  <a:gd name="T48" fmla="*/ 77 w 276"/>
                  <a:gd name="T49" fmla="*/ 2077 h 780"/>
                  <a:gd name="T50" fmla="*/ 69 w 276"/>
                  <a:gd name="T51" fmla="*/ 1960 h 780"/>
                  <a:gd name="T52" fmla="*/ 69 w 276"/>
                  <a:gd name="T53" fmla="*/ 1824 h 780"/>
                  <a:gd name="T54" fmla="*/ 66 w 276"/>
                  <a:gd name="T55" fmla="*/ 1689 h 780"/>
                  <a:gd name="T56" fmla="*/ 66 w 276"/>
                  <a:gd name="T57" fmla="*/ 1552 h 780"/>
                  <a:gd name="T58" fmla="*/ 60 w 276"/>
                  <a:gd name="T59" fmla="*/ 1424 h 780"/>
                  <a:gd name="T60" fmla="*/ 60 w 276"/>
                  <a:gd name="T61" fmla="*/ 1314 h 780"/>
                  <a:gd name="T62" fmla="*/ 54 w 276"/>
                  <a:gd name="T63" fmla="*/ 1229 h 780"/>
                  <a:gd name="T64" fmla="*/ 54 w 276"/>
                  <a:gd name="T65" fmla="*/ 1158 h 780"/>
                  <a:gd name="T66" fmla="*/ 54 w 276"/>
                  <a:gd name="T67" fmla="*/ 1068 h 780"/>
                  <a:gd name="T68" fmla="*/ 54 w 276"/>
                  <a:gd name="T69" fmla="*/ 965 h 780"/>
                  <a:gd name="T70" fmla="*/ 54 w 276"/>
                  <a:gd name="T71" fmla="*/ 843 h 780"/>
                  <a:gd name="T72" fmla="*/ 54 w 276"/>
                  <a:gd name="T73" fmla="*/ 725 h 780"/>
                  <a:gd name="T74" fmla="*/ 54 w 276"/>
                  <a:gd name="T75" fmla="*/ 601 h 780"/>
                  <a:gd name="T76" fmla="*/ 54 w 276"/>
                  <a:gd name="T77" fmla="*/ 488 h 780"/>
                  <a:gd name="T78" fmla="*/ 54 w 276"/>
                  <a:gd name="T79" fmla="*/ 392 h 780"/>
                  <a:gd name="T80" fmla="*/ 54 w 276"/>
                  <a:gd name="T81" fmla="*/ 313 h 780"/>
                  <a:gd name="T82" fmla="*/ 54 w 276"/>
                  <a:gd name="T83" fmla="*/ 252 h 780"/>
                  <a:gd name="T84" fmla="*/ 68 w 276"/>
                  <a:gd name="T85" fmla="*/ 224 h 780"/>
                  <a:gd name="T86" fmla="*/ 112 w 276"/>
                  <a:gd name="T87" fmla="*/ 148 h 780"/>
                  <a:gd name="T88" fmla="*/ 167 w 276"/>
                  <a:gd name="T89" fmla="*/ 98 h 780"/>
                  <a:gd name="T90" fmla="*/ 213 w 276"/>
                  <a:gd name="T91" fmla="*/ 87 h 780"/>
                  <a:gd name="T92" fmla="*/ 274 w 276"/>
                  <a:gd name="T93" fmla="*/ 83 h 780"/>
                  <a:gd name="T94" fmla="*/ 350 w 276"/>
                  <a:gd name="T95" fmla="*/ 78 h 780"/>
                  <a:gd name="T96" fmla="*/ 435 w 276"/>
                  <a:gd name="T97" fmla="*/ 74 h 780"/>
                  <a:gd name="T98" fmla="*/ 530 w 276"/>
                  <a:gd name="T99" fmla="*/ 74 h 780"/>
                  <a:gd name="T100" fmla="*/ 613 w 276"/>
                  <a:gd name="T101" fmla="*/ 69 h 780"/>
                  <a:gd name="T102" fmla="*/ 690 w 276"/>
                  <a:gd name="T103" fmla="*/ 68 h 780"/>
                  <a:gd name="T104" fmla="*/ 748 w 276"/>
                  <a:gd name="T105" fmla="*/ 61 h 780"/>
                  <a:gd name="T106" fmla="*/ 805 w 276"/>
                  <a:gd name="T107" fmla="*/ 61 h 7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6"/>
                  <a:gd name="T163" fmla="*/ 0 h 780"/>
                  <a:gd name="T164" fmla="*/ 276 w 276"/>
                  <a:gd name="T165" fmla="*/ 780 h 7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6" h="780">
                    <a:moveTo>
                      <a:pt x="275" y="0"/>
                    </a:moveTo>
                    <a:lnTo>
                      <a:pt x="274" y="0"/>
                    </a:lnTo>
                    <a:lnTo>
                      <a:pt x="272" y="0"/>
                    </a:lnTo>
                    <a:lnTo>
                      <a:pt x="270" y="0"/>
                    </a:lnTo>
                    <a:lnTo>
                      <a:pt x="266" y="0"/>
                    </a:lnTo>
                    <a:lnTo>
                      <a:pt x="260" y="0"/>
                    </a:lnTo>
                    <a:lnTo>
                      <a:pt x="255" y="1"/>
                    </a:lnTo>
                    <a:lnTo>
                      <a:pt x="251" y="1"/>
                    </a:lnTo>
                    <a:lnTo>
                      <a:pt x="248" y="1"/>
                    </a:lnTo>
                    <a:lnTo>
                      <a:pt x="246" y="1"/>
                    </a:lnTo>
                    <a:lnTo>
                      <a:pt x="242" y="1"/>
                    </a:lnTo>
                    <a:lnTo>
                      <a:pt x="238" y="1"/>
                    </a:lnTo>
                    <a:lnTo>
                      <a:pt x="234" y="1"/>
                    </a:lnTo>
                    <a:lnTo>
                      <a:pt x="230" y="1"/>
                    </a:lnTo>
                    <a:lnTo>
                      <a:pt x="226" y="3"/>
                    </a:lnTo>
                    <a:lnTo>
                      <a:pt x="220" y="3"/>
                    </a:lnTo>
                    <a:lnTo>
                      <a:pt x="216" y="3"/>
                    </a:lnTo>
                    <a:lnTo>
                      <a:pt x="212" y="3"/>
                    </a:lnTo>
                    <a:lnTo>
                      <a:pt x="208" y="4"/>
                    </a:lnTo>
                    <a:lnTo>
                      <a:pt x="203" y="4"/>
                    </a:lnTo>
                    <a:lnTo>
                      <a:pt x="197" y="4"/>
                    </a:lnTo>
                    <a:lnTo>
                      <a:pt x="193" y="4"/>
                    </a:lnTo>
                    <a:lnTo>
                      <a:pt x="188" y="4"/>
                    </a:lnTo>
                    <a:lnTo>
                      <a:pt x="183" y="4"/>
                    </a:lnTo>
                    <a:lnTo>
                      <a:pt x="179" y="5"/>
                    </a:lnTo>
                    <a:lnTo>
                      <a:pt x="173" y="5"/>
                    </a:lnTo>
                    <a:lnTo>
                      <a:pt x="168" y="5"/>
                    </a:lnTo>
                    <a:lnTo>
                      <a:pt x="162" y="5"/>
                    </a:lnTo>
                    <a:lnTo>
                      <a:pt x="158" y="5"/>
                    </a:lnTo>
                    <a:lnTo>
                      <a:pt x="153" y="5"/>
                    </a:lnTo>
                    <a:lnTo>
                      <a:pt x="148" y="7"/>
                    </a:lnTo>
                    <a:lnTo>
                      <a:pt x="142" y="7"/>
                    </a:lnTo>
                    <a:lnTo>
                      <a:pt x="137" y="7"/>
                    </a:lnTo>
                    <a:lnTo>
                      <a:pt x="133" y="7"/>
                    </a:lnTo>
                    <a:lnTo>
                      <a:pt x="128" y="8"/>
                    </a:lnTo>
                    <a:lnTo>
                      <a:pt x="122" y="8"/>
                    </a:lnTo>
                    <a:lnTo>
                      <a:pt x="117" y="8"/>
                    </a:lnTo>
                    <a:lnTo>
                      <a:pt x="113" y="8"/>
                    </a:lnTo>
                    <a:lnTo>
                      <a:pt x="109" y="9"/>
                    </a:lnTo>
                    <a:lnTo>
                      <a:pt x="103" y="9"/>
                    </a:lnTo>
                    <a:lnTo>
                      <a:pt x="99" y="9"/>
                    </a:lnTo>
                    <a:lnTo>
                      <a:pt x="95" y="9"/>
                    </a:lnTo>
                    <a:lnTo>
                      <a:pt x="91" y="11"/>
                    </a:lnTo>
                    <a:lnTo>
                      <a:pt x="87" y="11"/>
                    </a:lnTo>
                    <a:lnTo>
                      <a:pt x="82" y="11"/>
                    </a:lnTo>
                    <a:lnTo>
                      <a:pt x="79" y="11"/>
                    </a:lnTo>
                    <a:lnTo>
                      <a:pt x="75" y="11"/>
                    </a:lnTo>
                    <a:lnTo>
                      <a:pt x="69" y="11"/>
                    </a:lnTo>
                    <a:lnTo>
                      <a:pt x="63" y="12"/>
                    </a:lnTo>
                    <a:lnTo>
                      <a:pt x="58" y="12"/>
                    </a:lnTo>
                    <a:lnTo>
                      <a:pt x="54" y="13"/>
                    </a:lnTo>
                    <a:lnTo>
                      <a:pt x="51" y="13"/>
                    </a:lnTo>
                    <a:lnTo>
                      <a:pt x="50" y="15"/>
                    </a:lnTo>
                    <a:lnTo>
                      <a:pt x="46" y="15"/>
                    </a:lnTo>
                    <a:lnTo>
                      <a:pt x="43" y="16"/>
                    </a:lnTo>
                    <a:lnTo>
                      <a:pt x="40" y="19"/>
                    </a:lnTo>
                    <a:lnTo>
                      <a:pt x="36" y="23"/>
                    </a:lnTo>
                    <a:lnTo>
                      <a:pt x="34" y="25"/>
                    </a:lnTo>
                    <a:lnTo>
                      <a:pt x="31" y="29"/>
                    </a:lnTo>
                    <a:lnTo>
                      <a:pt x="27" y="33"/>
                    </a:lnTo>
                    <a:lnTo>
                      <a:pt x="24" y="39"/>
                    </a:lnTo>
                    <a:lnTo>
                      <a:pt x="22" y="44"/>
                    </a:lnTo>
                    <a:lnTo>
                      <a:pt x="18" y="49"/>
                    </a:lnTo>
                    <a:lnTo>
                      <a:pt x="15" y="53"/>
                    </a:lnTo>
                    <a:lnTo>
                      <a:pt x="12" y="59"/>
                    </a:lnTo>
                    <a:lnTo>
                      <a:pt x="10" y="64"/>
                    </a:lnTo>
                    <a:lnTo>
                      <a:pt x="7" y="70"/>
                    </a:lnTo>
                    <a:lnTo>
                      <a:pt x="6" y="74"/>
                    </a:lnTo>
                    <a:lnTo>
                      <a:pt x="4" y="78"/>
                    </a:lnTo>
                    <a:lnTo>
                      <a:pt x="4" y="79"/>
                    </a:lnTo>
                    <a:lnTo>
                      <a:pt x="3" y="82"/>
                    </a:lnTo>
                    <a:lnTo>
                      <a:pt x="3" y="84"/>
                    </a:lnTo>
                    <a:lnTo>
                      <a:pt x="3" y="88"/>
                    </a:lnTo>
                    <a:lnTo>
                      <a:pt x="2" y="94"/>
                    </a:lnTo>
                    <a:lnTo>
                      <a:pt x="2" y="99"/>
                    </a:lnTo>
                    <a:lnTo>
                      <a:pt x="2" y="106"/>
                    </a:lnTo>
                    <a:lnTo>
                      <a:pt x="2" y="114"/>
                    </a:lnTo>
                    <a:lnTo>
                      <a:pt x="0" y="122"/>
                    </a:lnTo>
                    <a:lnTo>
                      <a:pt x="0" y="130"/>
                    </a:lnTo>
                    <a:lnTo>
                      <a:pt x="0" y="139"/>
                    </a:lnTo>
                    <a:lnTo>
                      <a:pt x="0" y="150"/>
                    </a:lnTo>
                    <a:lnTo>
                      <a:pt x="0" y="161"/>
                    </a:lnTo>
                    <a:lnTo>
                      <a:pt x="0" y="171"/>
                    </a:lnTo>
                    <a:lnTo>
                      <a:pt x="0" y="183"/>
                    </a:lnTo>
                    <a:lnTo>
                      <a:pt x="0" y="195"/>
                    </a:lnTo>
                    <a:lnTo>
                      <a:pt x="0" y="209"/>
                    </a:lnTo>
                    <a:lnTo>
                      <a:pt x="0" y="221"/>
                    </a:lnTo>
                    <a:lnTo>
                      <a:pt x="0" y="234"/>
                    </a:lnTo>
                    <a:lnTo>
                      <a:pt x="0" y="249"/>
                    </a:lnTo>
                    <a:lnTo>
                      <a:pt x="0" y="262"/>
                    </a:lnTo>
                    <a:lnTo>
                      <a:pt x="0" y="277"/>
                    </a:lnTo>
                    <a:lnTo>
                      <a:pt x="0" y="292"/>
                    </a:lnTo>
                    <a:lnTo>
                      <a:pt x="2" y="308"/>
                    </a:lnTo>
                    <a:lnTo>
                      <a:pt x="2" y="323"/>
                    </a:lnTo>
                    <a:lnTo>
                      <a:pt x="2" y="339"/>
                    </a:lnTo>
                    <a:lnTo>
                      <a:pt x="2" y="355"/>
                    </a:lnTo>
                    <a:lnTo>
                      <a:pt x="2" y="371"/>
                    </a:lnTo>
                    <a:lnTo>
                      <a:pt x="2" y="386"/>
                    </a:lnTo>
                    <a:lnTo>
                      <a:pt x="3" y="402"/>
                    </a:lnTo>
                    <a:lnTo>
                      <a:pt x="3" y="418"/>
                    </a:lnTo>
                    <a:lnTo>
                      <a:pt x="3" y="435"/>
                    </a:lnTo>
                    <a:lnTo>
                      <a:pt x="3" y="450"/>
                    </a:lnTo>
                    <a:lnTo>
                      <a:pt x="3" y="466"/>
                    </a:lnTo>
                    <a:lnTo>
                      <a:pt x="3" y="482"/>
                    </a:lnTo>
                    <a:lnTo>
                      <a:pt x="4" y="498"/>
                    </a:lnTo>
                    <a:lnTo>
                      <a:pt x="4" y="514"/>
                    </a:lnTo>
                    <a:lnTo>
                      <a:pt x="4" y="530"/>
                    </a:lnTo>
                    <a:lnTo>
                      <a:pt x="4" y="545"/>
                    </a:lnTo>
                    <a:lnTo>
                      <a:pt x="6" y="561"/>
                    </a:lnTo>
                    <a:lnTo>
                      <a:pt x="6" y="575"/>
                    </a:lnTo>
                    <a:lnTo>
                      <a:pt x="6" y="589"/>
                    </a:lnTo>
                    <a:lnTo>
                      <a:pt x="6" y="603"/>
                    </a:lnTo>
                    <a:lnTo>
                      <a:pt x="6" y="618"/>
                    </a:lnTo>
                    <a:lnTo>
                      <a:pt x="6" y="631"/>
                    </a:lnTo>
                    <a:lnTo>
                      <a:pt x="6" y="644"/>
                    </a:lnTo>
                    <a:lnTo>
                      <a:pt x="6" y="656"/>
                    </a:lnTo>
                    <a:lnTo>
                      <a:pt x="7" y="670"/>
                    </a:lnTo>
                    <a:lnTo>
                      <a:pt x="7" y="681"/>
                    </a:lnTo>
                    <a:lnTo>
                      <a:pt x="7" y="693"/>
                    </a:lnTo>
                    <a:lnTo>
                      <a:pt x="7" y="702"/>
                    </a:lnTo>
                    <a:lnTo>
                      <a:pt x="7" y="713"/>
                    </a:lnTo>
                    <a:lnTo>
                      <a:pt x="7" y="722"/>
                    </a:lnTo>
                    <a:lnTo>
                      <a:pt x="7" y="730"/>
                    </a:lnTo>
                    <a:lnTo>
                      <a:pt x="7" y="739"/>
                    </a:lnTo>
                    <a:lnTo>
                      <a:pt x="8" y="746"/>
                    </a:lnTo>
                    <a:lnTo>
                      <a:pt x="8" y="753"/>
                    </a:lnTo>
                    <a:lnTo>
                      <a:pt x="8" y="760"/>
                    </a:lnTo>
                    <a:lnTo>
                      <a:pt x="8" y="764"/>
                    </a:lnTo>
                    <a:lnTo>
                      <a:pt x="8" y="769"/>
                    </a:lnTo>
                    <a:lnTo>
                      <a:pt x="8" y="772"/>
                    </a:lnTo>
                    <a:lnTo>
                      <a:pt x="8" y="774"/>
                    </a:lnTo>
                    <a:lnTo>
                      <a:pt x="8" y="776"/>
                    </a:lnTo>
                    <a:lnTo>
                      <a:pt x="10" y="777"/>
                    </a:lnTo>
                    <a:lnTo>
                      <a:pt x="27" y="780"/>
                    </a:lnTo>
                    <a:lnTo>
                      <a:pt x="27" y="778"/>
                    </a:lnTo>
                    <a:lnTo>
                      <a:pt x="27" y="777"/>
                    </a:lnTo>
                    <a:lnTo>
                      <a:pt x="27" y="772"/>
                    </a:lnTo>
                    <a:lnTo>
                      <a:pt x="27" y="766"/>
                    </a:lnTo>
                    <a:lnTo>
                      <a:pt x="26" y="764"/>
                    </a:lnTo>
                    <a:lnTo>
                      <a:pt x="26" y="760"/>
                    </a:lnTo>
                    <a:lnTo>
                      <a:pt x="26" y="756"/>
                    </a:lnTo>
                    <a:lnTo>
                      <a:pt x="26" y="752"/>
                    </a:lnTo>
                    <a:lnTo>
                      <a:pt x="26" y="746"/>
                    </a:lnTo>
                    <a:lnTo>
                      <a:pt x="26" y="742"/>
                    </a:lnTo>
                    <a:lnTo>
                      <a:pt x="26" y="737"/>
                    </a:lnTo>
                    <a:lnTo>
                      <a:pt x="26" y="733"/>
                    </a:lnTo>
                    <a:lnTo>
                      <a:pt x="26" y="726"/>
                    </a:lnTo>
                    <a:lnTo>
                      <a:pt x="26" y="721"/>
                    </a:lnTo>
                    <a:lnTo>
                      <a:pt x="26" y="715"/>
                    </a:lnTo>
                    <a:lnTo>
                      <a:pt x="26" y="709"/>
                    </a:lnTo>
                    <a:lnTo>
                      <a:pt x="24" y="702"/>
                    </a:lnTo>
                    <a:lnTo>
                      <a:pt x="24" y="695"/>
                    </a:lnTo>
                    <a:lnTo>
                      <a:pt x="24" y="690"/>
                    </a:lnTo>
                    <a:lnTo>
                      <a:pt x="24" y="683"/>
                    </a:lnTo>
                    <a:lnTo>
                      <a:pt x="24" y="675"/>
                    </a:lnTo>
                    <a:lnTo>
                      <a:pt x="24" y="668"/>
                    </a:lnTo>
                    <a:lnTo>
                      <a:pt x="24" y="660"/>
                    </a:lnTo>
                    <a:lnTo>
                      <a:pt x="24" y="654"/>
                    </a:lnTo>
                    <a:lnTo>
                      <a:pt x="24" y="646"/>
                    </a:lnTo>
                    <a:lnTo>
                      <a:pt x="24" y="638"/>
                    </a:lnTo>
                    <a:lnTo>
                      <a:pt x="24" y="631"/>
                    </a:lnTo>
                    <a:lnTo>
                      <a:pt x="24" y="623"/>
                    </a:lnTo>
                    <a:lnTo>
                      <a:pt x="23" y="615"/>
                    </a:lnTo>
                    <a:lnTo>
                      <a:pt x="23" y="607"/>
                    </a:lnTo>
                    <a:lnTo>
                      <a:pt x="23" y="599"/>
                    </a:lnTo>
                    <a:lnTo>
                      <a:pt x="23" y="592"/>
                    </a:lnTo>
                    <a:lnTo>
                      <a:pt x="22" y="584"/>
                    </a:lnTo>
                    <a:lnTo>
                      <a:pt x="22" y="576"/>
                    </a:lnTo>
                    <a:lnTo>
                      <a:pt x="22" y="568"/>
                    </a:lnTo>
                    <a:lnTo>
                      <a:pt x="22" y="561"/>
                    </a:lnTo>
                    <a:lnTo>
                      <a:pt x="22" y="552"/>
                    </a:lnTo>
                    <a:lnTo>
                      <a:pt x="22" y="545"/>
                    </a:lnTo>
                    <a:lnTo>
                      <a:pt x="22" y="537"/>
                    </a:lnTo>
                    <a:lnTo>
                      <a:pt x="22" y="530"/>
                    </a:lnTo>
                    <a:lnTo>
                      <a:pt x="22" y="522"/>
                    </a:lnTo>
                    <a:lnTo>
                      <a:pt x="22" y="514"/>
                    </a:lnTo>
                    <a:lnTo>
                      <a:pt x="22" y="508"/>
                    </a:lnTo>
                    <a:lnTo>
                      <a:pt x="22" y="501"/>
                    </a:lnTo>
                    <a:lnTo>
                      <a:pt x="20" y="494"/>
                    </a:lnTo>
                    <a:lnTo>
                      <a:pt x="20" y="486"/>
                    </a:lnTo>
                    <a:lnTo>
                      <a:pt x="20" y="480"/>
                    </a:lnTo>
                    <a:lnTo>
                      <a:pt x="20" y="473"/>
                    </a:lnTo>
                    <a:lnTo>
                      <a:pt x="20" y="466"/>
                    </a:lnTo>
                    <a:lnTo>
                      <a:pt x="20" y="461"/>
                    </a:lnTo>
                    <a:lnTo>
                      <a:pt x="20" y="454"/>
                    </a:lnTo>
                    <a:lnTo>
                      <a:pt x="20" y="449"/>
                    </a:lnTo>
                    <a:lnTo>
                      <a:pt x="19" y="443"/>
                    </a:lnTo>
                    <a:lnTo>
                      <a:pt x="19" y="438"/>
                    </a:lnTo>
                    <a:lnTo>
                      <a:pt x="19" y="433"/>
                    </a:lnTo>
                    <a:lnTo>
                      <a:pt x="19" y="427"/>
                    </a:lnTo>
                    <a:lnTo>
                      <a:pt x="19" y="422"/>
                    </a:lnTo>
                    <a:lnTo>
                      <a:pt x="19" y="419"/>
                    </a:lnTo>
                    <a:lnTo>
                      <a:pt x="19" y="415"/>
                    </a:lnTo>
                    <a:lnTo>
                      <a:pt x="19" y="413"/>
                    </a:lnTo>
                    <a:lnTo>
                      <a:pt x="19" y="407"/>
                    </a:lnTo>
                    <a:lnTo>
                      <a:pt x="19" y="403"/>
                    </a:lnTo>
                    <a:lnTo>
                      <a:pt x="19" y="399"/>
                    </a:lnTo>
                    <a:lnTo>
                      <a:pt x="19" y="395"/>
                    </a:lnTo>
                    <a:lnTo>
                      <a:pt x="19" y="391"/>
                    </a:lnTo>
                    <a:lnTo>
                      <a:pt x="19" y="386"/>
                    </a:lnTo>
                    <a:lnTo>
                      <a:pt x="19" y="380"/>
                    </a:lnTo>
                    <a:lnTo>
                      <a:pt x="19" y="376"/>
                    </a:lnTo>
                    <a:lnTo>
                      <a:pt x="19" y="370"/>
                    </a:lnTo>
                    <a:lnTo>
                      <a:pt x="19" y="364"/>
                    </a:lnTo>
                    <a:lnTo>
                      <a:pt x="19" y="359"/>
                    </a:lnTo>
                    <a:lnTo>
                      <a:pt x="19" y="354"/>
                    </a:lnTo>
                    <a:lnTo>
                      <a:pt x="19" y="347"/>
                    </a:lnTo>
                    <a:lnTo>
                      <a:pt x="19" y="340"/>
                    </a:lnTo>
                    <a:lnTo>
                      <a:pt x="19" y="335"/>
                    </a:lnTo>
                    <a:lnTo>
                      <a:pt x="19" y="329"/>
                    </a:lnTo>
                    <a:lnTo>
                      <a:pt x="19" y="321"/>
                    </a:lnTo>
                    <a:lnTo>
                      <a:pt x="19" y="315"/>
                    </a:lnTo>
                    <a:lnTo>
                      <a:pt x="19" y="309"/>
                    </a:lnTo>
                    <a:lnTo>
                      <a:pt x="19" y="303"/>
                    </a:lnTo>
                    <a:lnTo>
                      <a:pt x="19" y="295"/>
                    </a:lnTo>
                    <a:lnTo>
                      <a:pt x="19" y="288"/>
                    </a:lnTo>
                    <a:lnTo>
                      <a:pt x="19" y="281"/>
                    </a:lnTo>
                    <a:lnTo>
                      <a:pt x="19" y="275"/>
                    </a:lnTo>
                    <a:lnTo>
                      <a:pt x="19" y="268"/>
                    </a:lnTo>
                    <a:lnTo>
                      <a:pt x="19" y="261"/>
                    </a:lnTo>
                    <a:lnTo>
                      <a:pt x="19" y="253"/>
                    </a:lnTo>
                    <a:lnTo>
                      <a:pt x="19" y="248"/>
                    </a:lnTo>
                    <a:lnTo>
                      <a:pt x="19" y="240"/>
                    </a:lnTo>
                    <a:lnTo>
                      <a:pt x="19" y="233"/>
                    </a:lnTo>
                    <a:lnTo>
                      <a:pt x="19" y="226"/>
                    </a:lnTo>
                    <a:lnTo>
                      <a:pt x="19" y="220"/>
                    </a:lnTo>
                    <a:lnTo>
                      <a:pt x="19" y="213"/>
                    </a:lnTo>
                    <a:lnTo>
                      <a:pt x="19" y="206"/>
                    </a:lnTo>
                    <a:lnTo>
                      <a:pt x="19" y="200"/>
                    </a:lnTo>
                    <a:lnTo>
                      <a:pt x="19" y="193"/>
                    </a:lnTo>
                    <a:lnTo>
                      <a:pt x="19" y="186"/>
                    </a:lnTo>
                    <a:lnTo>
                      <a:pt x="19" y="179"/>
                    </a:lnTo>
                    <a:lnTo>
                      <a:pt x="19" y="173"/>
                    </a:lnTo>
                    <a:lnTo>
                      <a:pt x="19" y="167"/>
                    </a:lnTo>
                    <a:lnTo>
                      <a:pt x="19" y="161"/>
                    </a:lnTo>
                    <a:lnTo>
                      <a:pt x="19" y="155"/>
                    </a:lnTo>
                    <a:lnTo>
                      <a:pt x="19" y="150"/>
                    </a:lnTo>
                    <a:lnTo>
                      <a:pt x="19" y="145"/>
                    </a:lnTo>
                    <a:lnTo>
                      <a:pt x="19" y="139"/>
                    </a:lnTo>
                    <a:lnTo>
                      <a:pt x="19" y="134"/>
                    </a:lnTo>
                    <a:lnTo>
                      <a:pt x="19" y="128"/>
                    </a:lnTo>
                    <a:lnTo>
                      <a:pt x="19" y="124"/>
                    </a:lnTo>
                    <a:lnTo>
                      <a:pt x="19" y="119"/>
                    </a:lnTo>
                    <a:lnTo>
                      <a:pt x="19" y="114"/>
                    </a:lnTo>
                    <a:lnTo>
                      <a:pt x="19" y="110"/>
                    </a:lnTo>
                    <a:lnTo>
                      <a:pt x="19" y="107"/>
                    </a:lnTo>
                    <a:lnTo>
                      <a:pt x="19" y="103"/>
                    </a:lnTo>
                    <a:lnTo>
                      <a:pt x="19" y="99"/>
                    </a:lnTo>
                    <a:lnTo>
                      <a:pt x="19" y="96"/>
                    </a:lnTo>
                    <a:lnTo>
                      <a:pt x="19" y="94"/>
                    </a:lnTo>
                    <a:lnTo>
                      <a:pt x="19" y="88"/>
                    </a:lnTo>
                    <a:lnTo>
                      <a:pt x="19" y="86"/>
                    </a:lnTo>
                    <a:lnTo>
                      <a:pt x="19" y="83"/>
                    </a:lnTo>
                    <a:lnTo>
                      <a:pt x="20" y="82"/>
                    </a:lnTo>
                    <a:lnTo>
                      <a:pt x="22" y="79"/>
                    </a:lnTo>
                    <a:lnTo>
                      <a:pt x="23" y="76"/>
                    </a:lnTo>
                    <a:lnTo>
                      <a:pt x="24" y="72"/>
                    </a:lnTo>
                    <a:lnTo>
                      <a:pt x="27" y="68"/>
                    </a:lnTo>
                    <a:lnTo>
                      <a:pt x="30" y="64"/>
                    </a:lnTo>
                    <a:lnTo>
                      <a:pt x="32" y="60"/>
                    </a:lnTo>
                    <a:lnTo>
                      <a:pt x="35" y="55"/>
                    </a:lnTo>
                    <a:lnTo>
                      <a:pt x="38" y="51"/>
                    </a:lnTo>
                    <a:lnTo>
                      <a:pt x="42" y="47"/>
                    </a:lnTo>
                    <a:lnTo>
                      <a:pt x="44" y="43"/>
                    </a:lnTo>
                    <a:lnTo>
                      <a:pt x="47" y="39"/>
                    </a:lnTo>
                    <a:lnTo>
                      <a:pt x="50" y="36"/>
                    </a:lnTo>
                    <a:lnTo>
                      <a:pt x="53" y="35"/>
                    </a:lnTo>
                    <a:lnTo>
                      <a:pt x="57" y="33"/>
                    </a:lnTo>
                    <a:lnTo>
                      <a:pt x="57" y="32"/>
                    </a:lnTo>
                    <a:lnTo>
                      <a:pt x="59" y="31"/>
                    </a:lnTo>
                    <a:lnTo>
                      <a:pt x="63" y="31"/>
                    </a:lnTo>
                    <a:lnTo>
                      <a:pt x="67" y="31"/>
                    </a:lnTo>
                    <a:lnTo>
                      <a:pt x="70" y="31"/>
                    </a:lnTo>
                    <a:lnTo>
                      <a:pt x="73" y="29"/>
                    </a:lnTo>
                    <a:lnTo>
                      <a:pt x="77" y="29"/>
                    </a:lnTo>
                    <a:lnTo>
                      <a:pt x="79" y="29"/>
                    </a:lnTo>
                    <a:lnTo>
                      <a:pt x="82" y="28"/>
                    </a:lnTo>
                    <a:lnTo>
                      <a:pt x="86" y="28"/>
                    </a:lnTo>
                    <a:lnTo>
                      <a:pt x="90" y="28"/>
                    </a:lnTo>
                    <a:lnTo>
                      <a:pt x="94" y="28"/>
                    </a:lnTo>
                    <a:lnTo>
                      <a:pt x="98" y="28"/>
                    </a:lnTo>
                    <a:lnTo>
                      <a:pt x="102" y="28"/>
                    </a:lnTo>
                    <a:lnTo>
                      <a:pt x="106" y="27"/>
                    </a:lnTo>
                    <a:lnTo>
                      <a:pt x="112" y="27"/>
                    </a:lnTo>
                    <a:lnTo>
                      <a:pt x="116" y="27"/>
                    </a:lnTo>
                    <a:lnTo>
                      <a:pt x="120" y="27"/>
                    </a:lnTo>
                    <a:lnTo>
                      <a:pt x="125" y="27"/>
                    </a:lnTo>
                    <a:lnTo>
                      <a:pt x="130" y="27"/>
                    </a:lnTo>
                    <a:lnTo>
                      <a:pt x="134" y="27"/>
                    </a:lnTo>
                    <a:lnTo>
                      <a:pt x="140" y="27"/>
                    </a:lnTo>
                    <a:lnTo>
                      <a:pt x="144" y="25"/>
                    </a:lnTo>
                    <a:lnTo>
                      <a:pt x="149" y="25"/>
                    </a:lnTo>
                    <a:lnTo>
                      <a:pt x="154" y="25"/>
                    </a:lnTo>
                    <a:lnTo>
                      <a:pt x="160" y="25"/>
                    </a:lnTo>
                    <a:lnTo>
                      <a:pt x="165" y="25"/>
                    </a:lnTo>
                    <a:lnTo>
                      <a:pt x="171" y="25"/>
                    </a:lnTo>
                    <a:lnTo>
                      <a:pt x="175" y="25"/>
                    </a:lnTo>
                    <a:lnTo>
                      <a:pt x="180" y="25"/>
                    </a:lnTo>
                    <a:lnTo>
                      <a:pt x="184" y="24"/>
                    </a:lnTo>
                    <a:lnTo>
                      <a:pt x="189" y="24"/>
                    </a:lnTo>
                    <a:lnTo>
                      <a:pt x="193" y="24"/>
                    </a:lnTo>
                    <a:lnTo>
                      <a:pt x="199" y="24"/>
                    </a:lnTo>
                    <a:lnTo>
                      <a:pt x="204" y="24"/>
                    </a:lnTo>
                    <a:lnTo>
                      <a:pt x="209" y="24"/>
                    </a:lnTo>
                    <a:lnTo>
                      <a:pt x="213" y="23"/>
                    </a:lnTo>
                    <a:lnTo>
                      <a:pt x="217" y="23"/>
                    </a:lnTo>
                    <a:lnTo>
                      <a:pt x="221" y="23"/>
                    </a:lnTo>
                    <a:lnTo>
                      <a:pt x="227" y="23"/>
                    </a:lnTo>
                    <a:lnTo>
                      <a:pt x="231" y="23"/>
                    </a:lnTo>
                    <a:lnTo>
                      <a:pt x="235" y="23"/>
                    </a:lnTo>
                    <a:lnTo>
                      <a:pt x="239" y="23"/>
                    </a:lnTo>
                    <a:lnTo>
                      <a:pt x="243" y="23"/>
                    </a:lnTo>
                    <a:lnTo>
                      <a:pt x="246" y="21"/>
                    </a:lnTo>
                    <a:lnTo>
                      <a:pt x="250" y="21"/>
                    </a:lnTo>
                    <a:lnTo>
                      <a:pt x="252" y="21"/>
                    </a:lnTo>
                    <a:lnTo>
                      <a:pt x="256" y="21"/>
                    </a:lnTo>
                    <a:lnTo>
                      <a:pt x="262" y="21"/>
                    </a:lnTo>
                    <a:lnTo>
                      <a:pt x="267" y="21"/>
                    </a:lnTo>
                    <a:lnTo>
                      <a:pt x="271" y="21"/>
                    </a:lnTo>
                    <a:lnTo>
                      <a:pt x="274" y="21"/>
                    </a:lnTo>
                    <a:lnTo>
                      <a:pt x="275" y="21"/>
                    </a:lnTo>
                    <a:lnTo>
                      <a:pt x="276" y="21"/>
                    </a:lnTo>
                    <a:lnTo>
                      <a:pt x="275"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42" name="Freeform 89">
                <a:extLst>
                  <a:ext uri="{FF2B5EF4-FFF2-40B4-BE49-F238E27FC236}">
                    <a16:creationId xmlns:a16="http://schemas.microsoft.com/office/drawing/2014/main" id="{52D2CA8D-1602-4EAC-B7DC-700555D1094E}"/>
                  </a:ext>
                </a:extLst>
              </p:cNvPr>
              <p:cNvSpPr>
                <a:spLocks/>
              </p:cNvSpPr>
              <p:nvPr/>
            </p:nvSpPr>
            <p:spPr bwMode="auto">
              <a:xfrm>
                <a:off x="3043" y="852"/>
                <a:ext cx="35" cy="846"/>
              </a:xfrm>
              <a:custGeom>
                <a:avLst/>
                <a:gdLst>
                  <a:gd name="T0" fmla="*/ 109 w 39"/>
                  <a:gd name="T1" fmla="*/ 26 h 754"/>
                  <a:gd name="T2" fmla="*/ 98 w 39"/>
                  <a:gd name="T3" fmla="*/ 86 h 754"/>
                  <a:gd name="T4" fmla="*/ 90 w 39"/>
                  <a:gd name="T5" fmla="*/ 129 h 754"/>
                  <a:gd name="T6" fmla="*/ 87 w 39"/>
                  <a:gd name="T7" fmla="*/ 178 h 754"/>
                  <a:gd name="T8" fmla="*/ 79 w 39"/>
                  <a:gd name="T9" fmla="*/ 225 h 754"/>
                  <a:gd name="T10" fmla="*/ 76 w 39"/>
                  <a:gd name="T11" fmla="*/ 275 h 754"/>
                  <a:gd name="T12" fmla="*/ 68 w 39"/>
                  <a:gd name="T13" fmla="*/ 329 h 754"/>
                  <a:gd name="T14" fmla="*/ 62 w 39"/>
                  <a:gd name="T15" fmla="*/ 386 h 754"/>
                  <a:gd name="T16" fmla="*/ 55 w 39"/>
                  <a:gd name="T17" fmla="*/ 443 h 754"/>
                  <a:gd name="T18" fmla="*/ 49 w 39"/>
                  <a:gd name="T19" fmla="*/ 499 h 754"/>
                  <a:gd name="T20" fmla="*/ 49 w 39"/>
                  <a:gd name="T21" fmla="*/ 558 h 754"/>
                  <a:gd name="T22" fmla="*/ 47 w 39"/>
                  <a:gd name="T23" fmla="*/ 611 h 754"/>
                  <a:gd name="T24" fmla="*/ 47 w 39"/>
                  <a:gd name="T25" fmla="*/ 663 h 754"/>
                  <a:gd name="T26" fmla="*/ 47 w 39"/>
                  <a:gd name="T27" fmla="*/ 720 h 754"/>
                  <a:gd name="T28" fmla="*/ 47 w 39"/>
                  <a:gd name="T29" fmla="*/ 799 h 754"/>
                  <a:gd name="T30" fmla="*/ 47 w 39"/>
                  <a:gd name="T31" fmla="*/ 891 h 754"/>
                  <a:gd name="T32" fmla="*/ 47 w 39"/>
                  <a:gd name="T33" fmla="*/ 999 h 754"/>
                  <a:gd name="T34" fmla="*/ 49 w 39"/>
                  <a:gd name="T35" fmla="*/ 1125 h 754"/>
                  <a:gd name="T36" fmla="*/ 49 w 39"/>
                  <a:gd name="T37" fmla="*/ 1245 h 754"/>
                  <a:gd name="T38" fmla="*/ 49 w 39"/>
                  <a:gd name="T39" fmla="*/ 1375 h 754"/>
                  <a:gd name="T40" fmla="*/ 55 w 39"/>
                  <a:gd name="T41" fmla="*/ 1505 h 754"/>
                  <a:gd name="T42" fmla="*/ 55 w 39"/>
                  <a:gd name="T43" fmla="*/ 1635 h 754"/>
                  <a:gd name="T44" fmla="*/ 60 w 39"/>
                  <a:gd name="T45" fmla="*/ 1760 h 754"/>
                  <a:gd name="T46" fmla="*/ 60 w 39"/>
                  <a:gd name="T47" fmla="*/ 1876 h 754"/>
                  <a:gd name="T48" fmla="*/ 62 w 39"/>
                  <a:gd name="T49" fmla="*/ 1983 h 754"/>
                  <a:gd name="T50" fmla="*/ 62 w 39"/>
                  <a:gd name="T51" fmla="*/ 2064 h 754"/>
                  <a:gd name="T52" fmla="*/ 62 w 39"/>
                  <a:gd name="T53" fmla="*/ 2132 h 754"/>
                  <a:gd name="T54" fmla="*/ 68 w 39"/>
                  <a:gd name="T55" fmla="*/ 2179 h 754"/>
                  <a:gd name="T56" fmla="*/ 16 w 39"/>
                  <a:gd name="T57" fmla="*/ 2217 h 754"/>
                  <a:gd name="T58" fmla="*/ 14 w 39"/>
                  <a:gd name="T59" fmla="*/ 2179 h 754"/>
                  <a:gd name="T60" fmla="*/ 14 w 39"/>
                  <a:gd name="T61" fmla="*/ 2130 h 754"/>
                  <a:gd name="T62" fmla="*/ 14 w 39"/>
                  <a:gd name="T63" fmla="*/ 2051 h 754"/>
                  <a:gd name="T64" fmla="*/ 3 w 39"/>
                  <a:gd name="T65" fmla="*/ 1960 h 754"/>
                  <a:gd name="T66" fmla="*/ 3 w 39"/>
                  <a:gd name="T67" fmla="*/ 1850 h 754"/>
                  <a:gd name="T68" fmla="*/ 1 w 39"/>
                  <a:gd name="T69" fmla="*/ 1728 h 754"/>
                  <a:gd name="T70" fmla="*/ 1 w 39"/>
                  <a:gd name="T71" fmla="*/ 1599 h 754"/>
                  <a:gd name="T72" fmla="*/ 1 w 39"/>
                  <a:gd name="T73" fmla="*/ 1471 h 754"/>
                  <a:gd name="T74" fmla="*/ 1 w 39"/>
                  <a:gd name="T75" fmla="*/ 1331 h 754"/>
                  <a:gd name="T76" fmla="*/ 0 w 39"/>
                  <a:gd name="T77" fmla="*/ 1196 h 754"/>
                  <a:gd name="T78" fmla="*/ 0 w 39"/>
                  <a:gd name="T79" fmla="*/ 1069 h 754"/>
                  <a:gd name="T80" fmla="*/ 0 w 39"/>
                  <a:gd name="T81" fmla="*/ 949 h 754"/>
                  <a:gd name="T82" fmla="*/ 0 w 39"/>
                  <a:gd name="T83" fmla="*/ 842 h 754"/>
                  <a:gd name="T84" fmla="*/ 0 w 39"/>
                  <a:gd name="T85" fmla="*/ 758 h 754"/>
                  <a:gd name="T86" fmla="*/ 0 w 39"/>
                  <a:gd name="T87" fmla="*/ 687 h 754"/>
                  <a:gd name="T88" fmla="*/ 0 w 39"/>
                  <a:gd name="T89" fmla="*/ 635 h 754"/>
                  <a:gd name="T90" fmla="*/ 0 w 39"/>
                  <a:gd name="T91" fmla="*/ 578 h 754"/>
                  <a:gd name="T92" fmla="*/ 0 w 39"/>
                  <a:gd name="T93" fmla="*/ 530 h 754"/>
                  <a:gd name="T94" fmla="*/ 1 w 39"/>
                  <a:gd name="T95" fmla="*/ 477 h 754"/>
                  <a:gd name="T96" fmla="*/ 3 w 39"/>
                  <a:gd name="T97" fmla="*/ 418 h 754"/>
                  <a:gd name="T98" fmla="*/ 16 w 39"/>
                  <a:gd name="T99" fmla="*/ 369 h 754"/>
                  <a:gd name="T100" fmla="*/ 20 w 39"/>
                  <a:gd name="T101" fmla="*/ 310 h 754"/>
                  <a:gd name="T102" fmla="*/ 23 w 39"/>
                  <a:gd name="T103" fmla="*/ 258 h 754"/>
                  <a:gd name="T104" fmla="*/ 33 w 39"/>
                  <a:gd name="T105" fmla="*/ 212 h 754"/>
                  <a:gd name="T106" fmla="*/ 37 w 39"/>
                  <a:gd name="T107" fmla="*/ 163 h 754"/>
                  <a:gd name="T108" fmla="*/ 43 w 39"/>
                  <a:gd name="T109" fmla="*/ 126 h 754"/>
                  <a:gd name="T110" fmla="*/ 49 w 39"/>
                  <a:gd name="T111" fmla="*/ 69 h 754"/>
                  <a:gd name="T112" fmla="*/ 60 w 39"/>
                  <a:gd name="T113" fmla="*/ 23 h 754"/>
                  <a:gd name="T114" fmla="*/ 115 w 39"/>
                  <a:gd name="T115" fmla="*/ 0 h 7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754"/>
                  <a:gd name="T176" fmla="*/ 39 w 39"/>
                  <a:gd name="T177" fmla="*/ 754 h 7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754">
                    <a:moveTo>
                      <a:pt x="39" y="0"/>
                    </a:moveTo>
                    <a:lnTo>
                      <a:pt x="38" y="1"/>
                    </a:lnTo>
                    <a:lnTo>
                      <a:pt x="38" y="7"/>
                    </a:lnTo>
                    <a:lnTo>
                      <a:pt x="36" y="9"/>
                    </a:lnTo>
                    <a:lnTo>
                      <a:pt x="36" y="12"/>
                    </a:lnTo>
                    <a:lnTo>
                      <a:pt x="35" y="17"/>
                    </a:lnTo>
                    <a:lnTo>
                      <a:pt x="35" y="23"/>
                    </a:lnTo>
                    <a:lnTo>
                      <a:pt x="33" y="28"/>
                    </a:lnTo>
                    <a:lnTo>
                      <a:pt x="32" y="35"/>
                    </a:lnTo>
                    <a:lnTo>
                      <a:pt x="32" y="38"/>
                    </a:lnTo>
                    <a:lnTo>
                      <a:pt x="32" y="42"/>
                    </a:lnTo>
                    <a:lnTo>
                      <a:pt x="31" y="44"/>
                    </a:lnTo>
                    <a:lnTo>
                      <a:pt x="31" y="48"/>
                    </a:lnTo>
                    <a:lnTo>
                      <a:pt x="31" y="52"/>
                    </a:lnTo>
                    <a:lnTo>
                      <a:pt x="29" y="56"/>
                    </a:lnTo>
                    <a:lnTo>
                      <a:pt x="29" y="60"/>
                    </a:lnTo>
                    <a:lnTo>
                      <a:pt x="29" y="64"/>
                    </a:lnTo>
                    <a:lnTo>
                      <a:pt x="28" y="68"/>
                    </a:lnTo>
                    <a:lnTo>
                      <a:pt x="28" y="72"/>
                    </a:lnTo>
                    <a:lnTo>
                      <a:pt x="27" y="76"/>
                    </a:lnTo>
                    <a:lnTo>
                      <a:pt x="27" y="82"/>
                    </a:lnTo>
                    <a:lnTo>
                      <a:pt x="27" y="84"/>
                    </a:lnTo>
                    <a:lnTo>
                      <a:pt x="25" y="90"/>
                    </a:lnTo>
                    <a:lnTo>
                      <a:pt x="25" y="94"/>
                    </a:lnTo>
                    <a:lnTo>
                      <a:pt x="25" y="99"/>
                    </a:lnTo>
                    <a:lnTo>
                      <a:pt x="24" y="103"/>
                    </a:lnTo>
                    <a:lnTo>
                      <a:pt x="23" y="109"/>
                    </a:lnTo>
                    <a:lnTo>
                      <a:pt x="23" y="113"/>
                    </a:lnTo>
                    <a:lnTo>
                      <a:pt x="23" y="118"/>
                    </a:lnTo>
                    <a:lnTo>
                      <a:pt x="23" y="122"/>
                    </a:lnTo>
                    <a:lnTo>
                      <a:pt x="21" y="126"/>
                    </a:lnTo>
                    <a:lnTo>
                      <a:pt x="21" y="131"/>
                    </a:lnTo>
                    <a:lnTo>
                      <a:pt x="21" y="137"/>
                    </a:lnTo>
                    <a:lnTo>
                      <a:pt x="20" y="141"/>
                    </a:lnTo>
                    <a:lnTo>
                      <a:pt x="20" y="146"/>
                    </a:lnTo>
                    <a:lnTo>
                      <a:pt x="19" y="151"/>
                    </a:lnTo>
                    <a:lnTo>
                      <a:pt x="19" y="157"/>
                    </a:lnTo>
                    <a:lnTo>
                      <a:pt x="19" y="161"/>
                    </a:lnTo>
                    <a:lnTo>
                      <a:pt x="17" y="166"/>
                    </a:lnTo>
                    <a:lnTo>
                      <a:pt x="17" y="170"/>
                    </a:lnTo>
                    <a:lnTo>
                      <a:pt x="17" y="176"/>
                    </a:lnTo>
                    <a:lnTo>
                      <a:pt x="17" y="180"/>
                    </a:lnTo>
                    <a:lnTo>
                      <a:pt x="17" y="185"/>
                    </a:lnTo>
                    <a:lnTo>
                      <a:pt x="17" y="189"/>
                    </a:lnTo>
                    <a:lnTo>
                      <a:pt x="17" y="194"/>
                    </a:lnTo>
                    <a:lnTo>
                      <a:pt x="16" y="198"/>
                    </a:lnTo>
                    <a:lnTo>
                      <a:pt x="16" y="202"/>
                    </a:lnTo>
                    <a:lnTo>
                      <a:pt x="16" y="208"/>
                    </a:lnTo>
                    <a:lnTo>
                      <a:pt x="16" y="213"/>
                    </a:lnTo>
                    <a:lnTo>
                      <a:pt x="16" y="217"/>
                    </a:lnTo>
                    <a:lnTo>
                      <a:pt x="16" y="221"/>
                    </a:lnTo>
                    <a:lnTo>
                      <a:pt x="16" y="226"/>
                    </a:lnTo>
                    <a:lnTo>
                      <a:pt x="16" y="230"/>
                    </a:lnTo>
                    <a:lnTo>
                      <a:pt x="16" y="234"/>
                    </a:lnTo>
                    <a:lnTo>
                      <a:pt x="16" y="240"/>
                    </a:lnTo>
                    <a:lnTo>
                      <a:pt x="16" y="245"/>
                    </a:lnTo>
                    <a:lnTo>
                      <a:pt x="16" y="251"/>
                    </a:lnTo>
                    <a:lnTo>
                      <a:pt x="16" y="257"/>
                    </a:lnTo>
                    <a:lnTo>
                      <a:pt x="16" y="264"/>
                    </a:lnTo>
                    <a:lnTo>
                      <a:pt x="16" y="271"/>
                    </a:lnTo>
                    <a:lnTo>
                      <a:pt x="16" y="279"/>
                    </a:lnTo>
                    <a:lnTo>
                      <a:pt x="16" y="285"/>
                    </a:lnTo>
                    <a:lnTo>
                      <a:pt x="16" y="295"/>
                    </a:lnTo>
                    <a:lnTo>
                      <a:pt x="16" y="303"/>
                    </a:lnTo>
                    <a:lnTo>
                      <a:pt x="16" y="311"/>
                    </a:lnTo>
                    <a:lnTo>
                      <a:pt x="16" y="320"/>
                    </a:lnTo>
                    <a:lnTo>
                      <a:pt x="16" y="330"/>
                    </a:lnTo>
                    <a:lnTo>
                      <a:pt x="16" y="339"/>
                    </a:lnTo>
                    <a:lnTo>
                      <a:pt x="17" y="350"/>
                    </a:lnTo>
                    <a:lnTo>
                      <a:pt x="17" y="359"/>
                    </a:lnTo>
                    <a:lnTo>
                      <a:pt x="17" y="370"/>
                    </a:lnTo>
                    <a:lnTo>
                      <a:pt x="17" y="381"/>
                    </a:lnTo>
                    <a:lnTo>
                      <a:pt x="17" y="391"/>
                    </a:lnTo>
                    <a:lnTo>
                      <a:pt x="17" y="402"/>
                    </a:lnTo>
                    <a:lnTo>
                      <a:pt x="17" y="413"/>
                    </a:lnTo>
                    <a:lnTo>
                      <a:pt x="17" y="423"/>
                    </a:lnTo>
                    <a:lnTo>
                      <a:pt x="17" y="434"/>
                    </a:lnTo>
                    <a:lnTo>
                      <a:pt x="17" y="445"/>
                    </a:lnTo>
                    <a:lnTo>
                      <a:pt x="17" y="456"/>
                    </a:lnTo>
                    <a:lnTo>
                      <a:pt x="17" y="468"/>
                    </a:lnTo>
                    <a:lnTo>
                      <a:pt x="17" y="480"/>
                    </a:lnTo>
                    <a:lnTo>
                      <a:pt x="17" y="490"/>
                    </a:lnTo>
                    <a:lnTo>
                      <a:pt x="19" y="501"/>
                    </a:lnTo>
                    <a:lnTo>
                      <a:pt x="19" y="512"/>
                    </a:lnTo>
                    <a:lnTo>
                      <a:pt x="19" y="524"/>
                    </a:lnTo>
                    <a:lnTo>
                      <a:pt x="19" y="535"/>
                    </a:lnTo>
                    <a:lnTo>
                      <a:pt x="19" y="545"/>
                    </a:lnTo>
                    <a:lnTo>
                      <a:pt x="19" y="556"/>
                    </a:lnTo>
                    <a:lnTo>
                      <a:pt x="19" y="568"/>
                    </a:lnTo>
                    <a:lnTo>
                      <a:pt x="19" y="577"/>
                    </a:lnTo>
                    <a:lnTo>
                      <a:pt x="20" y="588"/>
                    </a:lnTo>
                    <a:lnTo>
                      <a:pt x="20" y="599"/>
                    </a:lnTo>
                    <a:lnTo>
                      <a:pt x="20" y="610"/>
                    </a:lnTo>
                    <a:lnTo>
                      <a:pt x="20" y="619"/>
                    </a:lnTo>
                    <a:lnTo>
                      <a:pt x="20" y="628"/>
                    </a:lnTo>
                    <a:lnTo>
                      <a:pt x="20" y="638"/>
                    </a:lnTo>
                    <a:lnTo>
                      <a:pt x="20" y="647"/>
                    </a:lnTo>
                    <a:lnTo>
                      <a:pt x="20" y="657"/>
                    </a:lnTo>
                    <a:lnTo>
                      <a:pt x="21" y="666"/>
                    </a:lnTo>
                    <a:lnTo>
                      <a:pt x="21" y="674"/>
                    </a:lnTo>
                    <a:lnTo>
                      <a:pt x="21" y="682"/>
                    </a:lnTo>
                    <a:lnTo>
                      <a:pt x="21" y="689"/>
                    </a:lnTo>
                    <a:lnTo>
                      <a:pt x="21" y="697"/>
                    </a:lnTo>
                    <a:lnTo>
                      <a:pt x="21" y="702"/>
                    </a:lnTo>
                    <a:lnTo>
                      <a:pt x="21" y="710"/>
                    </a:lnTo>
                    <a:lnTo>
                      <a:pt x="21" y="715"/>
                    </a:lnTo>
                    <a:lnTo>
                      <a:pt x="21" y="722"/>
                    </a:lnTo>
                    <a:lnTo>
                      <a:pt x="21" y="726"/>
                    </a:lnTo>
                    <a:lnTo>
                      <a:pt x="23" y="732"/>
                    </a:lnTo>
                    <a:lnTo>
                      <a:pt x="23" y="736"/>
                    </a:lnTo>
                    <a:lnTo>
                      <a:pt x="23" y="740"/>
                    </a:lnTo>
                    <a:lnTo>
                      <a:pt x="23" y="742"/>
                    </a:lnTo>
                    <a:lnTo>
                      <a:pt x="23" y="745"/>
                    </a:lnTo>
                    <a:lnTo>
                      <a:pt x="23" y="749"/>
                    </a:lnTo>
                    <a:lnTo>
                      <a:pt x="23" y="750"/>
                    </a:lnTo>
                    <a:lnTo>
                      <a:pt x="5" y="754"/>
                    </a:lnTo>
                    <a:lnTo>
                      <a:pt x="4" y="753"/>
                    </a:lnTo>
                    <a:lnTo>
                      <a:pt x="4" y="749"/>
                    </a:lnTo>
                    <a:lnTo>
                      <a:pt x="4" y="746"/>
                    </a:lnTo>
                    <a:lnTo>
                      <a:pt x="4" y="742"/>
                    </a:lnTo>
                    <a:lnTo>
                      <a:pt x="4" y="738"/>
                    </a:lnTo>
                    <a:lnTo>
                      <a:pt x="4" y="736"/>
                    </a:lnTo>
                    <a:lnTo>
                      <a:pt x="4" y="730"/>
                    </a:lnTo>
                    <a:lnTo>
                      <a:pt x="4" y="725"/>
                    </a:lnTo>
                    <a:lnTo>
                      <a:pt x="4" y="718"/>
                    </a:lnTo>
                    <a:lnTo>
                      <a:pt x="4" y="713"/>
                    </a:lnTo>
                    <a:lnTo>
                      <a:pt x="4" y="706"/>
                    </a:lnTo>
                    <a:lnTo>
                      <a:pt x="4" y="698"/>
                    </a:lnTo>
                    <a:lnTo>
                      <a:pt x="4" y="691"/>
                    </a:lnTo>
                    <a:lnTo>
                      <a:pt x="4" y="683"/>
                    </a:lnTo>
                    <a:lnTo>
                      <a:pt x="3" y="675"/>
                    </a:lnTo>
                    <a:lnTo>
                      <a:pt x="3" y="666"/>
                    </a:lnTo>
                    <a:lnTo>
                      <a:pt x="3" y="658"/>
                    </a:lnTo>
                    <a:lnTo>
                      <a:pt x="3" y="648"/>
                    </a:lnTo>
                    <a:lnTo>
                      <a:pt x="3" y="639"/>
                    </a:lnTo>
                    <a:lnTo>
                      <a:pt x="3" y="630"/>
                    </a:lnTo>
                    <a:lnTo>
                      <a:pt x="3" y="619"/>
                    </a:lnTo>
                    <a:lnTo>
                      <a:pt x="3" y="610"/>
                    </a:lnTo>
                    <a:lnTo>
                      <a:pt x="1" y="599"/>
                    </a:lnTo>
                    <a:lnTo>
                      <a:pt x="1" y="588"/>
                    </a:lnTo>
                    <a:lnTo>
                      <a:pt x="1" y="577"/>
                    </a:lnTo>
                    <a:lnTo>
                      <a:pt x="1" y="567"/>
                    </a:lnTo>
                    <a:lnTo>
                      <a:pt x="1" y="556"/>
                    </a:lnTo>
                    <a:lnTo>
                      <a:pt x="1" y="544"/>
                    </a:lnTo>
                    <a:lnTo>
                      <a:pt x="1" y="533"/>
                    </a:lnTo>
                    <a:lnTo>
                      <a:pt x="1" y="523"/>
                    </a:lnTo>
                    <a:lnTo>
                      <a:pt x="1" y="510"/>
                    </a:lnTo>
                    <a:lnTo>
                      <a:pt x="1" y="500"/>
                    </a:lnTo>
                    <a:lnTo>
                      <a:pt x="1" y="488"/>
                    </a:lnTo>
                    <a:lnTo>
                      <a:pt x="1" y="476"/>
                    </a:lnTo>
                    <a:lnTo>
                      <a:pt x="1" y="465"/>
                    </a:lnTo>
                    <a:lnTo>
                      <a:pt x="1" y="453"/>
                    </a:lnTo>
                    <a:lnTo>
                      <a:pt x="1" y="441"/>
                    </a:lnTo>
                    <a:lnTo>
                      <a:pt x="1" y="430"/>
                    </a:lnTo>
                    <a:lnTo>
                      <a:pt x="0" y="419"/>
                    </a:lnTo>
                    <a:lnTo>
                      <a:pt x="0" y="407"/>
                    </a:lnTo>
                    <a:lnTo>
                      <a:pt x="0" y="397"/>
                    </a:lnTo>
                    <a:lnTo>
                      <a:pt x="0" y="386"/>
                    </a:lnTo>
                    <a:lnTo>
                      <a:pt x="0" y="375"/>
                    </a:lnTo>
                    <a:lnTo>
                      <a:pt x="0" y="364"/>
                    </a:lnTo>
                    <a:lnTo>
                      <a:pt x="0" y="354"/>
                    </a:lnTo>
                    <a:lnTo>
                      <a:pt x="0" y="344"/>
                    </a:lnTo>
                    <a:lnTo>
                      <a:pt x="0" y="334"/>
                    </a:lnTo>
                    <a:lnTo>
                      <a:pt x="0" y="324"/>
                    </a:lnTo>
                    <a:lnTo>
                      <a:pt x="0" y="314"/>
                    </a:lnTo>
                    <a:lnTo>
                      <a:pt x="0" y="305"/>
                    </a:lnTo>
                    <a:lnTo>
                      <a:pt x="0" y="296"/>
                    </a:lnTo>
                    <a:lnTo>
                      <a:pt x="0" y="287"/>
                    </a:lnTo>
                    <a:lnTo>
                      <a:pt x="0" y="279"/>
                    </a:lnTo>
                    <a:lnTo>
                      <a:pt x="0" y="272"/>
                    </a:lnTo>
                    <a:lnTo>
                      <a:pt x="0" y="264"/>
                    </a:lnTo>
                    <a:lnTo>
                      <a:pt x="0" y="257"/>
                    </a:lnTo>
                    <a:lnTo>
                      <a:pt x="0" y="249"/>
                    </a:lnTo>
                    <a:lnTo>
                      <a:pt x="0" y="244"/>
                    </a:lnTo>
                    <a:lnTo>
                      <a:pt x="0" y="238"/>
                    </a:lnTo>
                    <a:lnTo>
                      <a:pt x="0" y="233"/>
                    </a:lnTo>
                    <a:lnTo>
                      <a:pt x="0" y="228"/>
                    </a:lnTo>
                    <a:lnTo>
                      <a:pt x="0" y="224"/>
                    </a:lnTo>
                    <a:lnTo>
                      <a:pt x="0" y="220"/>
                    </a:lnTo>
                    <a:lnTo>
                      <a:pt x="0" y="216"/>
                    </a:lnTo>
                    <a:lnTo>
                      <a:pt x="0" y="210"/>
                    </a:lnTo>
                    <a:lnTo>
                      <a:pt x="0" y="206"/>
                    </a:lnTo>
                    <a:lnTo>
                      <a:pt x="0" y="202"/>
                    </a:lnTo>
                    <a:lnTo>
                      <a:pt x="0" y="197"/>
                    </a:lnTo>
                    <a:lnTo>
                      <a:pt x="0" y="193"/>
                    </a:lnTo>
                    <a:lnTo>
                      <a:pt x="0" y="189"/>
                    </a:lnTo>
                    <a:lnTo>
                      <a:pt x="0" y="185"/>
                    </a:lnTo>
                    <a:lnTo>
                      <a:pt x="0" y="180"/>
                    </a:lnTo>
                    <a:lnTo>
                      <a:pt x="0" y="176"/>
                    </a:lnTo>
                    <a:lnTo>
                      <a:pt x="1" y="171"/>
                    </a:lnTo>
                    <a:lnTo>
                      <a:pt x="1" y="166"/>
                    </a:lnTo>
                    <a:lnTo>
                      <a:pt x="1" y="162"/>
                    </a:lnTo>
                    <a:lnTo>
                      <a:pt x="1" y="157"/>
                    </a:lnTo>
                    <a:lnTo>
                      <a:pt x="3" y="153"/>
                    </a:lnTo>
                    <a:lnTo>
                      <a:pt x="3" y="147"/>
                    </a:lnTo>
                    <a:lnTo>
                      <a:pt x="3" y="143"/>
                    </a:lnTo>
                    <a:lnTo>
                      <a:pt x="4" y="138"/>
                    </a:lnTo>
                    <a:lnTo>
                      <a:pt x="4" y="134"/>
                    </a:lnTo>
                    <a:lnTo>
                      <a:pt x="4" y="129"/>
                    </a:lnTo>
                    <a:lnTo>
                      <a:pt x="5" y="125"/>
                    </a:lnTo>
                    <a:lnTo>
                      <a:pt x="5" y="119"/>
                    </a:lnTo>
                    <a:lnTo>
                      <a:pt x="7" y="115"/>
                    </a:lnTo>
                    <a:lnTo>
                      <a:pt x="7" y="110"/>
                    </a:lnTo>
                    <a:lnTo>
                      <a:pt x="7" y="106"/>
                    </a:lnTo>
                    <a:lnTo>
                      <a:pt x="7" y="102"/>
                    </a:lnTo>
                    <a:lnTo>
                      <a:pt x="8" y="98"/>
                    </a:lnTo>
                    <a:lnTo>
                      <a:pt x="8" y="92"/>
                    </a:lnTo>
                    <a:lnTo>
                      <a:pt x="8" y="88"/>
                    </a:lnTo>
                    <a:lnTo>
                      <a:pt x="9" y="84"/>
                    </a:lnTo>
                    <a:lnTo>
                      <a:pt x="11" y="80"/>
                    </a:lnTo>
                    <a:lnTo>
                      <a:pt x="11" y="76"/>
                    </a:lnTo>
                    <a:lnTo>
                      <a:pt x="11" y="72"/>
                    </a:lnTo>
                    <a:lnTo>
                      <a:pt x="12" y="68"/>
                    </a:lnTo>
                    <a:lnTo>
                      <a:pt x="12" y="64"/>
                    </a:lnTo>
                    <a:lnTo>
                      <a:pt x="12" y="60"/>
                    </a:lnTo>
                    <a:lnTo>
                      <a:pt x="12" y="56"/>
                    </a:lnTo>
                    <a:lnTo>
                      <a:pt x="13" y="54"/>
                    </a:lnTo>
                    <a:lnTo>
                      <a:pt x="13" y="50"/>
                    </a:lnTo>
                    <a:lnTo>
                      <a:pt x="13" y="46"/>
                    </a:lnTo>
                    <a:lnTo>
                      <a:pt x="15" y="43"/>
                    </a:lnTo>
                    <a:lnTo>
                      <a:pt x="15" y="39"/>
                    </a:lnTo>
                    <a:lnTo>
                      <a:pt x="16" y="36"/>
                    </a:lnTo>
                    <a:lnTo>
                      <a:pt x="16" y="29"/>
                    </a:lnTo>
                    <a:lnTo>
                      <a:pt x="17" y="24"/>
                    </a:lnTo>
                    <a:lnTo>
                      <a:pt x="17" y="19"/>
                    </a:lnTo>
                    <a:lnTo>
                      <a:pt x="19" y="15"/>
                    </a:lnTo>
                    <a:lnTo>
                      <a:pt x="19" y="11"/>
                    </a:lnTo>
                    <a:lnTo>
                      <a:pt x="20" y="8"/>
                    </a:lnTo>
                    <a:lnTo>
                      <a:pt x="20" y="4"/>
                    </a:lnTo>
                    <a:lnTo>
                      <a:pt x="21" y="3"/>
                    </a:lnTo>
                    <a:lnTo>
                      <a:pt x="39"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43" name="Freeform 90">
                <a:extLst>
                  <a:ext uri="{FF2B5EF4-FFF2-40B4-BE49-F238E27FC236}">
                    <a16:creationId xmlns:a16="http://schemas.microsoft.com/office/drawing/2014/main" id="{CE8C5F26-D6E2-44E6-86EA-A8A41011003B}"/>
                  </a:ext>
                </a:extLst>
              </p:cNvPr>
              <p:cNvSpPr>
                <a:spLocks/>
              </p:cNvSpPr>
              <p:nvPr/>
            </p:nvSpPr>
            <p:spPr bwMode="auto">
              <a:xfrm>
                <a:off x="2960" y="920"/>
                <a:ext cx="94" cy="23"/>
              </a:xfrm>
              <a:custGeom>
                <a:avLst/>
                <a:gdLst>
                  <a:gd name="T0" fmla="*/ 13 w 80"/>
                  <a:gd name="T1" fmla="*/ 0 h 19"/>
                  <a:gd name="T2" fmla="*/ 227 w 80"/>
                  <a:gd name="T3" fmla="*/ 0 h 19"/>
                  <a:gd name="T4" fmla="*/ 227 w 80"/>
                  <a:gd name="T5" fmla="*/ 1 h 19"/>
                  <a:gd name="T6" fmla="*/ 231 w 80"/>
                  <a:gd name="T7" fmla="*/ 19 h 19"/>
                  <a:gd name="T8" fmla="*/ 231 w 80"/>
                  <a:gd name="T9" fmla="*/ 42 h 19"/>
                  <a:gd name="T10" fmla="*/ 231 w 80"/>
                  <a:gd name="T11" fmla="*/ 57 h 19"/>
                  <a:gd name="T12" fmla="*/ 223 w 80"/>
                  <a:gd name="T13" fmla="*/ 60 h 19"/>
                  <a:gd name="T14" fmla="*/ 220 w 80"/>
                  <a:gd name="T15" fmla="*/ 60 h 19"/>
                  <a:gd name="T16" fmla="*/ 206 w 80"/>
                  <a:gd name="T17" fmla="*/ 66 h 19"/>
                  <a:gd name="T18" fmla="*/ 191 w 80"/>
                  <a:gd name="T19" fmla="*/ 66 h 19"/>
                  <a:gd name="T20" fmla="*/ 183 w 80"/>
                  <a:gd name="T21" fmla="*/ 66 h 19"/>
                  <a:gd name="T22" fmla="*/ 179 w 80"/>
                  <a:gd name="T23" fmla="*/ 66 h 19"/>
                  <a:gd name="T24" fmla="*/ 163 w 80"/>
                  <a:gd name="T25" fmla="*/ 66 h 19"/>
                  <a:gd name="T26" fmla="*/ 160 w 80"/>
                  <a:gd name="T27" fmla="*/ 66 h 19"/>
                  <a:gd name="T28" fmla="*/ 146 w 80"/>
                  <a:gd name="T29" fmla="*/ 66 h 19"/>
                  <a:gd name="T30" fmla="*/ 141 w 80"/>
                  <a:gd name="T31" fmla="*/ 66 h 19"/>
                  <a:gd name="T32" fmla="*/ 126 w 80"/>
                  <a:gd name="T33" fmla="*/ 66 h 19"/>
                  <a:gd name="T34" fmla="*/ 116 w 80"/>
                  <a:gd name="T35" fmla="*/ 69 h 19"/>
                  <a:gd name="T36" fmla="*/ 106 w 80"/>
                  <a:gd name="T37" fmla="*/ 66 h 19"/>
                  <a:gd name="T38" fmla="*/ 94 w 80"/>
                  <a:gd name="T39" fmla="*/ 66 h 19"/>
                  <a:gd name="T40" fmla="*/ 88 w 80"/>
                  <a:gd name="T41" fmla="*/ 66 h 19"/>
                  <a:gd name="T42" fmla="*/ 75 w 80"/>
                  <a:gd name="T43" fmla="*/ 66 h 19"/>
                  <a:gd name="T44" fmla="*/ 69 w 80"/>
                  <a:gd name="T45" fmla="*/ 60 h 19"/>
                  <a:gd name="T46" fmla="*/ 60 w 80"/>
                  <a:gd name="T47" fmla="*/ 60 h 19"/>
                  <a:gd name="T48" fmla="*/ 48 w 80"/>
                  <a:gd name="T49" fmla="*/ 60 h 19"/>
                  <a:gd name="T50" fmla="*/ 42 w 80"/>
                  <a:gd name="T51" fmla="*/ 60 h 19"/>
                  <a:gd name="T52" fmla="*/ 24 w 80"/>
                  <a:gd name="T53" fmla="*/ 60 h 19"/>
                  <a:gd name="T54" fmla="*/ 15 w 80"/>
                  <a:gd name="T55" fmla="*/ 60 h 19"/>
                  <a:gd name="T56" fmla="*/ 1 w 80"/>
                  <a:gd name="T57" fmla="*/ 57 h 19"/>
                  <a:gd name="T58" fmla="*/ 1 w 80"/>
                  <a:gd name="T59" fmla="*/ 57 h 19"/>
                  <a:gd name="T60" fmla="*/ 0 w 80"/>
                  <a:gd name="T61" fmla="*/ 45 h 19"/>
                  <a:gd name="T62" fmla="*/ 1 w 80"/>
                  <a:gd name="T63" fmla="*/ 25 h 19"/>
                  <a:gd name="T64" fmla="*/ 2 w 80"/>
                  <a:gd name="T65" fmla="*/ 3 h 19"/>
                  <a:gd name="T66" fmla="*/ 13 w 80"/>
                  <a:gd name="T67" fmla="*/ 0 h 19"/>
                  <a:gd name="T68" fmla="*/ 13 w 80"/>
                  <a:gd name="T69" fmla="*/ 0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19"/>
                  <a:gd name="T107" fmla="*/ 80 w 80"/>
                  <a:gd name="T108" fmla="*/ 19 h 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19">
                    <a:moveTo>
                      <a:pt x="4" y="0"/>
                    </a:moveTo>
                    <a:lnTo>
                      <a:pt x="79" y="0"/>
                    </a:lnTo>
                    <a:lnTo>
                      <a:pt x="79" y="1"/>
                    </a:lnTo>
                    <a:lnTo>
                      <a:pt x="80" y="5"/>
                    </a:lnTo>
                    <a:lnTo>
                      <a:pt x="80" y="11"/>
                    </a:lnTo>
                    <a:lnTo>
                      <a:pt x="80" y="15"/>
                    </a:lnTo>
                    <a:lnTo>
                      <a:pt x="77" y="16"/>
                    </a:lnTo>
                    <a:lnTo>
                      <a:pt x="76" y="16"/>
                    </a:lnTo>
                    <a:lnTo>
                      <a:pt x="72" y="17"/>
                    </a:lnTo>
                    <a:lnTo>
                      <a:pt x="67" y="17"/>
                    </a:lnTo>
                    <a:lnTo>
                      <a:pt x="64" y="17"/>
                    </a:lnTo>
                    <a:lnTo>
                      <a:pt x="61" y="17"/>
                    </a:lnTo>
                    <a:lnTo>
                      <a:pt x="57" y="17"/>
                    </a:lnTo>
                    <a:lnTo>
                      <a:pt x="55" y="17"/>
                    </a:lnTo>
                    <a:lnTo>
                      <a:pt x="52" y="17"/>
                    </a:lnTo>
                    <a:lnTo>
                      <a:pt x="48" y="17"/>
                    </a:lnTo>
                    <a:lnTo>
                      <a:pt x="44" y="17"/>
                    </a:lnTo>
                    <a:lnTo>
                      <a:pt x="41" y="19"/>
                    </a:lnTo>
                    <a:lnTo>
                      <a:pt x="37" y="17"/>
                    </a:lnTo>
                    <a:lnTo>
                      <a:pt x="33" y="17"/>
                    </a:lnTo>
                    <a:lnTo>
                      <a:pt x="30" y="17"/>
                    </a:lnTo>
                    <a:lnTo>
                      <a:pt x="26" y="17"/>
                    </a:lnTo>
                    <a:lnTo>
                      <a:pt x="24" y="16"/>
                    </a:lnTo>
                    <a:lnTo>
                      <a:pt x="20" y="16"/>
                    </a:lnTo>
                    <a:lnTo>
                      <a:pt x="17" y="16"/>
                    </a:lnTo>
                    <a:lnTo>
                      <a:pt x="14" y="16"/>
                    </a:lnTo>
                    <a:lnTo>
                      <a:pt x="9" y="16"/>
                    </a:lnTo>
                    <a:lnTo>
                      <a:pt x="5" y="16"/>
                    </a:lnTo>
                    <a:lnTo>
                      <a:pt x="1" y="15"/>
                    </a:lnTo>
                    <a:lnTo>
                      <a:pt x="0" y="12"/>
                    </a:lnTo>
                    <a:lnTo>
                      <a:pt x="1" y="7"/>
                    </a:lnTo>
                    <a:lnTo>
                      <a:pt x="2" y="3"/>
                    </a:lnTo>
                    <a:lnTo>
                      <a:pt x="4"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44" name="Freeform 91">
                <a:extLst>
                  <a:ext uri="{FF2B5EF4-FFF2-40B4-BE49-F238E27FC236}">
                    <a16:creationId xmlns:a16="http://schemas.microsoft.com/office/drawing/2014/main" id="{3E5A32D3-8F59-487C-B931-6E22251C489F}"/>
                  </a:ext>
                </a:extLst>
              </p:cNvPr>
              <p:cNvSpPr>
                <a:spLocks/>
              </p:cNvSpPr>
              <p:nvPr/>
            </p:nvSpPr>
            <p:spPr bwMode="auto">
              <a:xfrm>
                <a:off x="2960" y="1004"/>
                <a:ext cx="94" cy="15"/>
              </a:xfrm>
              <a:custGeom>
                <a:avLst/>
                <a:gdLst>
                  <a:gd name="T0" fmla="*/ 0 w 78"/>
                  <a:gd name="T1" fmla="*/ 1 h 20"/>
                  <a:gd name="T2" fmla="*/ 226 w 78"/>
                  <a:gd name="T3" fmla="*/ 0 h 20"/>
                  <a:gd name="T4" fmla="*/ 230 w 78"/>
                  <a:gd name="T5" fmla="*/ 69 h 20"/>
                  <a:gd name="T6" fmla="*/ 3 w 78"/>
                  <a:gd name="T7" fmla="*/ 69 h 20"/>
                  <a:gd name="T8" fmla="*/ 0 w 78"/>
                  <a:gd name="T9" fmla="*/ 1 h 20"/>
                  <a:gd name="T10" fmla="*/ 0 w 78"/>
                  <a:gd name="T11" fmla="*/ 1 h 20"/>
                  <a:gd name="T12" fmla="*/ 0 60000 65536"/>
                  <a:gd name="T13" fmla="*/ 0 60000 65536"/>
                  <a:gd name="T14" fmla="*/ 0 60000 65536"/>
                  <a:gd name="T15" fmla="*/ 0 60000 65536"/>
                  <a:gd name="T16" fmla="*/ 0 60000 65536"/>
                  <a:gd name="T17" fmla="*/ 0 60000 65536"/>
                  <a:gd name="T18" fmla="*/ 0 w 78"/>
                  <a:gd name="T19" fmla="*/ 0 h 20"/>
                  <a:gd name="T20" fmla="*/ 78 w 7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8" h="20">
                    <a:moveTo>
                      <a:pt x="0" y="1"/>
                    </a:moveTo>
                    <a:lnTo>
                      <a:pt x="76" y="0"/>
                    </a:lnTo>
                    <a:lnTo>
                      <a:pt x="78" y="20"/>
                    </a:lnTo>
                    <a:lnTo>
                      <a:pt x="3" y="2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45" name="Freeform 92">
                <a:extLst>
                  <a:ext uri="{FF2B5EF4-FFF2-40B4-BE49-F238E27FC236}">
                    <a16:creationId xmlns:a16="http://schemas.microsoft.com/office/drawing/2014/main" id="{13092CAD-D0D3-4B46-9461-A7E96EA1FC93}"/>
                  </a:ext>
                </a:extLst>
              </p:cNvPr>
              <p:cNvSpPr>
                <a:spLocks/>
              </p:cNvSpPr>
              <p:nvPr/>
            </p:nvSpPr>
            <p:spPr bwMode="auto">
              <a:xfrm>
                <a:off x="2960" y="1087"/>
                <a:ext cx="83" cy="15"/>
              </a:xfrm>
              <a:custGeom>
                <a:avLst/>
                <a:gdLst>
                  <a:gd name="T0" fmla="*/ 0 w 66"/>
                  <a:gd name="T1" fmla="*/ 0 h 19"/>
                  <a:gd name="T2" fmla="*/ 208 w 66"/>
                  <a:gd name="T3" fmla="*/ 0 h 19"/>
                  <a:gd name="T4" fmla="*/ 208 w 66"/>
                  <a:gd name="T5" fmla="*/ 69 h 19"/>
                  <a:gd name="T6" fmla="*/ 3 w 66"/>
                  <a:gd name="T7" fmla="*/ 69 h 19"/>
                  <a:gd name="T8" fmla="*/ 0 w 66"/>
                  <a:gd name="T9" fmla="*/ 0 h 19"/>
                  <a:gd name="T10" fmla="*/ 0 w 66"/>
                  <a:gd name="T11" fmla="*/ 0 h 19"/>
                  <a:gd name="T12" fmla="*/ 0 60000 65536"/>
                  <a:gd name="T13" fmla="*/ 0 60000 65536"/>
                  <a:gd name="T14" fmla="*/ 0 60000 65536"/>
                  <a:gd name="T15" fmla="*/ 0 60000 65536"/>
                  <a:gd name="T16" fmla="*/ 0 60000 65536"/>
                  <a:gd name="T17" fmla="*/ 0 60000 65536"/>
                  <a:gd name="T18" fmla="*/ 0 w 66"/>
                  <a:gd name="T19" fmla="*/ 0 h 19"/>
                  <a:gd name="T20" fmla="*/ 66 w 6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6" h="19">
                    <a:moveTo>
                      <a:pt x="0" y="0"/>
                    </a:moveTo>
                    <a:lnTo>
                      <a:pt x="66" y="0"/>
                    </a:lnTo>
                    <a:lnTo>
                      <a:pt x="66" y="19"/>
                    </a:lnTo>
                    <a:lnTo>
                      <a:pt x="3" y="19"/>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46" name="Freeform 93">
                <a:extLst>
                  <a:ext uri="{FF2B5EF4-FFF2-40B4-BE49-F238E27FC236}">
                    <a16:creationId xmlns:a16="http://schemas.microsoft.com/office/drawing/2014/main" id="{BC45872E-18C5-4514-B89D-75D750722E78}"/>
                  </a:ext>
                </a:extLst>
              </p:cNvPr>
              <p:cNvSpPr>
                <a:spLocks/>
              </p:cNvSpPr>
              <p:nvPr/>
            </p:nvSpPr>
            <p:spPr bwMode="auto">
              <a:xfrm>
                <a:off x="2960" y="1170"/>
                <a:ext cx="83" cy="23"/>
              </a:xfrm>
              <a:custGeom>
                <a:avLst/>
                <a:gdLst>
                  <a:gd name="T0" fmla="*/ 0 w 70"/>
                  <a:gd name="T1" fmla="*/ 0 h 19"/>
                  <a:gd name="T2" fmla="*/ 204 w 70"/>
                  <a:gd name="T3" fmla="*/ 0 h 19"/>
                  <a:gd name="T4" fmla="*/ 208 w 70"/>
                  <a:gd name="T5" fmla="*/ 69 h 19"/>
                  <a:gd name="T6" fmla="*/ 2 w 70"/>
                  <a:gd name="T7" fmla="*/ 66 h 19"/>
                  <a:gd name="T8" fmla="*/ 0 w 70"/>
                  <a:gd name="T9" fmla="*/ 0 h 19"/>
                  <a:gd name="T10" fmla="*/ 0 w 70"/>
                  <a:gd name="T11" fmla="*/ 0 h 19"/>
                  <a:gd name="T12" fmla="*/ 0 60000 65536"/>
                  <a:gd name="T13" fmla="*/ 0 60000 65536"/>
                  <a:gd name="T14" fmla="*/ 0 60000 65536"/>
                  <a:gd name="T15" fmla="*/ 0 60000 65536"/>
                  <a:gd name="T16" fmla="*/ 0 60000 65536"/>
                  <a:gd name="T17" fmla="*/ 0 60000 65536"/>
                  <a:gd name="T18" fmla="*/ 0 w 70"/>
                  <a:gd name="T19" fmla="*/ 0 h 19"/>
                  <a:gd name="T20" fmla="*/ 70 w 7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70" h="19">
                    <a:moveTo>
                      <a:pt x="0" y="0"/>
                    </a:moveTo>
                    <a:lnTo>
                      <a:pt x="69" y="0"/>
                    </a:lnTo>
                    <a:lnTo>
                      <a:pt x="70" y="19"/>
                    </a:lnTo>
                    <a:lnTo>
                      <a:pt x="2"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47" name="Freeform 94">
                <a:extLst>
                  <a:ext uri="{FF2B5EF4-FFF2-40B4-BE49-F238E27FC236}">
                    <a16:creationId xmlns:a16="http://schemas.microsoft.com/office/drawing/2014/main" id="{39568BD6-39A6-4F19-AE2A-E7FB2D33DAF0}"/>
                  </a:ext>
                </a:extLst>
              </p:cNvPr>
              <p:cNvSpPr>
                <a:spLocks/>
              </p:cNvSpPr>
              <p:nvPr/>
            </p:nvSpPr>
            <p:spPr bwMode="auto">
              <a:xfrm>
                <a:off x="2960" y="1253"/>
                <a:ext cx="94" cy="23"/>
              </a:xfrm>
              <a:custGeom>
                <a:avLst/>
                <a:gdLst>
                  <a:gd name="T0" fmla="*/ 0 w 75"/>
                  <a:gd name="T1" fmla="*/ 3 h 20"/>
                  <a:gd name="T2" fmla="*/ 200 w 75"/>
                  <a:gd name="T3" fmla="*/ 0 h 20"/>
                  <a:gd name="T4" fmla="*/ 208 w 75"/>
                  <a:gd name="T5" fmla="*/ 35 h 20"/>
                  <a:gd name="T6" fmla="*/ 1 w 75"/>
                  <a:gd name="T7" fmla="*/ 47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2" y="0"/>
                    </a:lnTo>
                    <a:lnTo>
                      <a:pt x="75" y="15"/>
                    </a:lnTo>
                    <a:lnTo>
                      <a:pt x="1"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48" name="Freeform 95">
                <a:extLst>
                  <a:ext uri="{FF2B5EF4-FFF2-40B4-BE49-F238E27FC236}">
                    <a16:creationId xmlns:a16="http://schemas.microsoft.com/office/drawing/2014/main" id="{2B5FF9C2-31BE-4B88-8293-90D85EE459CA}"/>
                  </a:ext>
                </a:extLst>
              </p:cNvPr>
              <p:cNvSpPr>
                <a:spLocks/>
              </p:cNvSpPr>
              <p:nvPr/>
            </p:nvSpPr>
            <p:spPr bwMode="auto">
              <a:xfrm>
                <a:off x="2972" y="1351"/>
                <a:ext cx="71" cy="23"/>
              </a:xfrm>
              <a:custGeom>
                <a:avLst/>
                <a:gdLst>
                  <a:gd name="T0" fmla="*/ 1 w 65"/>
                  <a:gd name="T1" fmla="*/ 2 h 21"/>
                  <a:gd name="T2" fmla="*/ 204 w 65"/>
                  <a:gd name="T3" fmla="*/ 0 h 21"/>
                  <a:gd name="T4" fmla="*/ 208 w 65"/>
                  <a:gd name="T5" fmla="*/ 39 h 21"/>
                  <a:gd name="T6" fmla="*/ 0 w 65"/>
                  <a:gd name="T7" fmla="*/ 47 h 21"/>
                  <a:gd name="T8" fmla="*/ 1 w 65"/>
                  <a:gd name="T9" fmla="*/ 2 h 21"/>
                  <a:gd name="T10" fmla="*/ 1 w 65"/>
                  <a:gd name="T11" fmla="*/ 2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1" y="2"/>
                    </a:moveTo>
                    <a:lnTo>
                      <a:pt x="63" y="0"/>
                    </a:lnTo>
                    <a:lnTo>
                      <a:pt x="65" y="17"/>
                    </a:lnTo>
                    <a:lnTo>
                      <a:pt x="0" y="21"/>
                    </a:lnTo>
                    <a:lnTo>
                      <a:pt x="1" y="2"/>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49" name="Freeform 96">
                <a:extLst>
                  <a:ext uri="{FF2B5EF4-FFF2-40B4-BE49-F238E27FC236}">
                    <a16:creationId xmlns:a16="http://schemas.microsoft.com/office/drawing/2014/main" id="{464F02E6-BA95-43CB-8CC9-08D4DC00792D}"/>
                  </a:ext>
                </a:extLst>
              </p:cNvPr>
              <p:cNvSpPr>
                <a:spLocks/>
              </p:cNvSpPr>
              <p:nvPr/>
            </p:nvSpPr>
            <p:spPr bwMode="auto">
              <a:xfrm>
                <a:off x="2972" y="1426"/>
                <a:ext cx="71" cy="23"/>
              </a:xfrm>
              <a:custGeom>
                <a:avLst/>
                <a:gdLst>
                  <a:gd name="T0" fmla="*/ 0 w 69"/>
                  <a:gd name="T1" fmla="*/ 0 h 19"/>
                  <a:gd name="T2" fmla="*/ 202 w 69"/>
                  <a:gd name="T3" fmla="*/ 0 h 19"/>
                  <a:gd name="T4" fmla="*/ 208 w 69"/>
                  <a:gd name="T5" fmla="*/ 46 h 19"/>
                  <a:gd name="T6" fmla="*/ 1 w 69"/>
                  <a:gd name="T7" fmla="*/ 42 h 19"/>
                  <a:gd name="T8" fmla="*/ 0 w 69"/>
                  <a:gd name="T9" fmla="*/ 0 h 19"/>
                  <a:gd name="T10" fmla="*/ 0 w 69"/>
                  <a:gd name="T11" fmla="*/ 0 h 19"/>
                  <a:gd name="T12" fmla="*/ 0 60000 65536"/>
                  <a:gd name="T13" fmla="*/ 0 60000 65536"/>
                  <a:gd name="T14" fmla="*/ 0 60000 65536"/>
                  <a:gd name="T15" fmla="*/ 0 60000 65536"/>
                  <a:gd name="T16" fmla="*/ 0 60000 65536"/>
                  <a:gd name="T17" fmla="*/ 0 60000 65536"/>
                  <a:gd name="T18" fmla="*/ 0 w 69"/>
                  <a:gd name="T19" fmla="*/ 0 h 19"/>
                  <a:gd name="T20" fmla="*/ 69 w 6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9" h="19">
                    <a:moveTo>
                      <a:pt x="0" y="0"/>
                    </a:moveTo>
                    <a:lnTo>
                      <a:pt x="67" y="0"/>
                    </a:lnTo>
                    <a:lnTo>
                      <a:pt x="69" y="19"/>
                    </a:lnTo>
                    <a:lnTo>
                      <a:pt x="1" y="17"/>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50" name="Freeform 97">
                <a:extLst>
                  <a:ext uri="{FF2B5EF4-FFF2-40B4-BE49-F238E27FC236}">
                    <a16:creationId xmlns:a16="http://schemas.microsoft.com/office/drawing/2014/main" id="{F9BAC36D-F8BD-4C0C-81E4-D79491377D54}"/>
                  </a:ext>
                </a:extLst>
              </p:cNvPr>
              <p:cNvSpPr>
                <a:spLocks/>
              </p:cNvSpPr>
              <p:nvPr/>
            </p:nvSpPr>
            <p:spPr bwMode="auto">
              <a:xfrm>
                <a:off x="2960" y="1525"/>
                <a:ext cx="94" cy="23"/>
              </a:xfrm>
              <a:custGeom>
                <a:avLst/>
                <a:gdLst>
                  <a:gd name="T0" fmla="*/ 0 w 75"/>
                  <a:gd name="T1" fmla="*/ 3 h 20"/>
                  <a:gd name="T2" fmla="*/ 228 w 75"/>
                  <a:gd name="T3" fmla="*/ 0 h 20"/>
                  <a:gd name="T4" fmla="*/ 232 w 75"/>
                  <a:gd name="T5" fmla="*/ 52 h 20"/>
                  <a:gd name="T6" fmla="*/ 3 w 75"/>
                  <a:gd name="T7" fmla="*/ 69 h 20"/>
                  <a:gd name="T8" fmla="*/ 0 w 75"/>
                  <a:gd name="T9" fmla="*/ 3 h 20"/>
                  <a:gd name="T10" fmla="*/ 0 w 75"/>
                  <a:gd name="T11" fmla="*/ 3 h 20"/>
                  <a:gd name="T12" fmla="*/ 0 60000 65536"/>
                  <a:gd name="T13" fmla="*/ 0 60000 65536"/>
                  <a:gd name="T14" fmla="*/ 0 60000 65536"/>
                  <a:gd name="T15" fmla="*/ 0 60000 65536"/>
                  <a:gd name="T16" fmla="*/ 0 60000 65536"/>
                  <a:gd name="T17" fmla="*/ 0 60000 65536"/>
                  <a:gd name="T18" fmla="*/ 0 w 75"/>
                  <a:gd name="T19" fmla="*/ 0 h 20"/>
                  <a:gd name="T20" fmla="*/ 75 w 7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5" h="20">
                    <a:moveTo>
                      <a:pt x="0" y="3"/>
                    </a:moveTo>
                    <a:lnTo>
                      <a:pt x="74" y="0"/>
                    </a:lnTo>
                    <a:lnTo>
                      <a:pt x="75" y="15"/>
                    </a:lnTo>
                    <a:lnTo>
                      <a:pt x="3" y="2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51" name="Freeform 98">
                <a:extLst>
                  <a:ext uri="{FF2B5EF4-FFF2-40B4-BE49-F238E27FC236}">
                    <a16:creationId xmlns:a16="http://schemas.microsoft.com/office/drawing/2014/main" id="{1A3266BD-4777-40C2-9D05-C14179C6F973}"/>
                  </a:ext>
                </a:extLst>
              </p:cNvPr>
              <p:cNvSpPr>
                <a:spLocks/>
              </p:cNvSpPr>
              <p:nvPr/>
            </p:nvSpPr>
            <p:spPr bwMode="auto">
              <a:xfrm>
                <a:off x="2972" y="1623"/>
                <a:ext cx="71" cy="15"/>
              </a:xfrm>
              <a:custGeom>
                <a:avLst/>
                <a:gdLst>
                  <a:gd name="T0" fmla="*/ 0 w 65"/>
                  <a:gd name="T1" fmla="*/ 3 h 21"/>
                  <a:gd name="T2" fmla="*/ 179 w 65"/>
                  <a:gd name="T3" fmla="*/ 0 h 21"/>
                  <a:gd name="T4" fmla="*/ 184 w 65"/>
                  <a:gd name="T5" fmla="*/ 56 h 21"/>
                  <a:gd name="T6" fmla="*/ 0 w 65"/>
                  <a:gd name="T7" fmla="*/ 70 h 21"/>
                  <a:gd name="T8" fmla="*/ 0 w 65"/>
                  <a:gd name="T9" fmla="*/ 3 h 21"/>
                  <a:gd name="T10" fmla="*/ 0 w 65"/>
                  <a:gd name="T11" fmla="*/ 3 h 21"/>
                  <a:gd name="T12" fmla="*/ 0 60000 65536"/>
                  <a:gd name="T13" fmla="*/ 0 60000 65536"/>
                  <a:gd name="T14" fmla="*/ 0 60000 65536"/>
                  <a:gd name="T15" fmla="*/ 0 60000 65536"/>
                  <a:gd name="T16" fmla="*/ 0 60000 65536"/>
                  <a:gd name="T17" fmla="*/ 0 60000 65536"/>
                  <a:gd name="T18" fmla="*/ 0 w 65"/>
                  <a:gd name="T19" fmla="*/ 0 h 21"/>
                  <a:gd name="T20" fmla="*/ 65 w 6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5" h="21">
                    <a:moveTo>
                      <a:pt x="0" y="3"/>
                    </a:moveTo>
                    <a:lnTo>
                      <a:pt x="62" y="0"/>
                    </a:lnTo>
                    <a:lnTo>
                      <a:pt x="65" y="17"/>
                    </a:lnTo>
                    <a:lnTo>
                      <a:pt x="0" y="21"/>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52" name="Freeform 99">
                <a:extLst>
                  <a:ext uri="{FF2B5EF4-FFF2-40B4-BE49-F238E27FC236}">
                    <a16:creationId xmlns:a16="http://schemas.microsoft.com/office/drawing/2014/main" id="{5CD4F69A-3478-4DFC-B3E9-96CCF1A7F7E6}"/>
                  </a:ext>
                </a:extLst>
              </p:cNvPr>
              <p:cNvSpPr>
                <a:spLocks/>
              </p:cNvSpPr>
              <p:nvPr/>
            </p:nvSpPr>
            <p:spPr bwMode="auto">
              <a:xfrm>
                <a:off x="3173" y="1064"/>
                <a:ext cx="318" cy="38"/>
              </a:xfrm>
              <a:custGeom>
                <a:avLst/>
                <a:gdLst>
                  <a:gd name="T0" fmla="*/ 839 w 287"/>
                  <a:gd name="T1" fmla="*/ 1 h 37"/>
                  <a:gd name="T2" fmla="*/ 814 w 287"/>
                  <a:gd name="T3" fmla="*/ 3 h 37"/>
                  <a:gd name="T4" fmla="*/ 781 w 287"/>
                  <a:gd name="T5" fmla="*/ 14 h 37"/>
                  <a:gd name="T6" fmla="*/ 738 w 287"/>
                  <a:gd name="T7" fmla="*/ 20 h 37"/>
                  <a:gd name="T8" fmla="*/ 690 w 287"/>
                  <a:gd name="T9" fmla="*/ 34 h 37"/>
                  <a:gd name="T10" fmla="*/ 630 w 287"/>
                  <a:gd name="T11" fmla="*/ 39 h 37"/>
                  <a:gd name="T12" fmla="*/ 595 w 287"/>
                  <a:gd name="T13" fmla="*/ 47 h 37"/>
                  <a:gd name="T14" fmla="*/ 557 w 287"/>
                  <a:gd name="T15" fmla="*/ 50 h 37"/>
                  <a:gd name="T16" fmla="*/ 501 w 287"/>
                  <a:gd name="T17" fmla="*/ 53 h 37"/>
                  <a:gd name="T18" fmla="*/ 444 w 287"/>
                  <a:gd name="T19" fmla="*/ 60 h 37"/>
                  <a:gd name="T20" fmla="*/ 395 w 287"/>
                  <a:gd name="T21" fmla="*/ 65 h 37"/>
                  <a:gd name="T22" fmla="*/ 345 w 287"/>
                  <a:gd name="T23" fmla="*/ 60 h 37"/>
                  <a:gd name="T24" fmla="*/ 300 w 287"/>
                  <a:gd name="T25" fmla="*/ 60 h 37"/>
                  <a:gd name="T26" fmla="*/ 247 w 287"/>
                  <a:gd name="T27" fmla="*/ 53 h 37"/>
                  <a:gd name="T28" fmla="*/ 201 w 287"/>
                  <a:gd name="T29" fmla="*/ 50 h 37"/>
                  <a:gd name="T30" fmla="*/ 159 w 287"/>
                  <a:gd name="T31" fmla="*/ 41 h 37"/>
                  <a:gd name="T32" fmla="*/ 113 w 287"/>
                  <a:gd name="T33" fmla="*/ 39 h 37"/>
                  <a:gd name="T34" fmla="*/ 79 w 287"/>
                  <a:gd name="T35" fmla="*/ 39 h 37"/>
                  <a:gd name="T36" fmla="*/ 53 w 287"/>
                  <a:gd name="T37" fmla="*/ 34 h 37"/>
                  <a:gd name="T38" fmla="*/ 20 w 287"/>
                  <a:gd name="T39" fmla="*/ 26 h 37"/>
                  <a:gd name="T40" fmla="*/ 2 w 287"/>
                  <a:gd name="T41" fmla="*/ 77 h 37"/>
                  <a:gd name="T42" fmla="*/ 37 w 287"/>
                  <a:gd name="T43" fmla="*/ 87 h 37"/>
                  <a:gd name="T44" fmla="*/ 67 w 287"/>
                  <a:gd name="T45" fmla="*/ 89 h 37"/>
                  <a:gd name="T46" fmla="*/ 105 w 287"/>
                  <a:gd name="T47" fmla="*/ 96 h 37"/>
                  <a:gd name="T48" fmla="*/ 147 w 287"/>
                  <a:gd name="T49" fmla="*/ 101 h 37"/>
                  <a:gd name="T50" fmla="*/ 199 w 287"/>
                  <a:gd name="T51" fmla="*/ 101 h 37"/>
                  <a:gd name="T52" fmla="*/ 230 w 287"/>
                  <a:gd name="T53" fmla="*/ 109 h 37"/>
                  <a:gd name="T54" fmla="*/ 266 w 287"/>
                  <a:gd name="T55" fmla="*/ 112 h 37"/>
                  <a:gd name="T56" fmla="*/ 300 w 287"/>
                  <a:gd name="T57" fmla="*/ 112 h 37"/>
                  <a:gd name="T58" fmla="*/ 326 w 287"/>
                  <a:gd name="T59" fmla="*/ 112 h 37"/>
                  <a:gd name="T60" fmla="*/ 365 w 287"/>
                  <a:gd name="T61" fmla="*/ 115 h 37"/>
                  <a:gd name="T62" fmla="*/ 395 w 287"/>
                  <a:gd name="T63" fmla="*/ 115 h 37"/>
                  <a:gd name="T64" fmla="*/ 432 w 287"/>
                  <a:gd name="T65" fmla="*/ 115 h 37"/>
                  <a:gd name="T66" fmla="*/ 467 w 287"/>
                  <a:gd name="T67" fmla="*/ 112 h 37"/>
                  <a:gd name="T68" fmla="*/ 501 w 287"/>
                  <a:gd name="T69" fmla="*/ 109 h 37"/>
                  <a:gd name="T70" fmla="*/ 536 w 287"/>
                  <a:gd name="T71" fmla="*/ 109 h 37"/>
                  <a:gd name="T72" fmla="*/ 560 w 287"/>
                  <a:gd name="T73" fmla="*/ 101 h 37"/>
                  <a:gd name="T74" fmla="*/ 595 w 287"/>
                  <a:gd name="T75" fmla="*/ 101 h 37"/>
                  <a:gd name="T76" fmla="*/ 640 w 287"/>
                  <a:gd name="T77" fmla="*/ 96 h 37"/>
                  <a:gd name="T78" fmla="*/ 692 w 287"/>
                  <a:gd name="T79" fmla="*/ 87 h 37"/>
                  <a:gd name="T80" fmla="*/ 738 w 287"/>
                  <a:gd name="T81" fmla="*/ 87 h 37"/>
                  <a:gd name="T82" fmla="*/ 771 w 287"/>
                  <a:gd name="T83" fmla="*/ 77 h 37"/>
                  <a:gd name="T84" fmla="*/ 802 w 287"/>
                  <a:gd name="T85" fmla="*/ 74 h 37"/>
                  <a:gd name="T86" fmla="*/ 829 w 287"/>
                  <a:gd name="T87" fmla="*/ 66 h 37"/>
                  <a:gd name="T88" fmla="*/ 851 w 287"/>
                  <a:gd name="T89" fmla="*/ 65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37"/>
                  <a:gd name="T137" fmla="*/ 287 w 287"/>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37">
                    <a:moveTo>
                      <a:pt x="287" y="0"/>
                    </a:moveTo>
                    <a:lnTo>
                      <a:pt x="285" y="0"/>
                    </a:lnTo>
                    <a:lnTo>
                      <a:pt x="282" y="1"/>
                    </a:lnTo>
                    <a:lnTo>
                      <a:pt x="279" y="1"/>
                    </a:lnTo>
                    <a:lnTo>
                      <a:pt x="277" y="1"/>
                    </a:lnTo>
                    <a:lnTo>
                      <a:pt x="273" y="3"/>
                    </a:lnTo>
                    <a:lnTo>
                      <a:pt x="270" y="3"/>
                    </a:lnTo>
                    <a:lnTo>
                      <a:pt x="266" y="3"/>
                    </a:lnTo>
                    <a:lnTo>
                      <a:pt x="262" y="4"/>
                    </a:lnTo>
                    <a:lnTo>
                      <a:pt x="256" y="5"/>
                    </a:lnTo>
                    <a:lnTo>
                      <a:pt x="252" y="7"/>
                    </a:lnTo>
                    <a:lnTo>
                      <a:pt x="247" y="7"/>
                    </a:lnTo>
                    <a:lnTo>
                      <a:pt x="242" y="8"/>
                    </a:lnTo>
                    <a:lnTo>
                      <a:pt x="236" y="9"/>
                    </a:lnTo>
                    <a:lnTo>
                      <a:pt x="231" y="11"/>
                    </a:lnTo>
                    <a:lnTo>
                      <a:pt x="224" y="11"/>
                    </a:lnTo>
                    <a:lnTo>
                      <a:pt x="219" y="12"/>
                    </a:lnTo>
                    <a:lnTo>
                      <a:pt x="212" y="12"/>
                    </a:lnTo>
                    <a:lnTo>
                      <a:pt x="206" y="13"/>
                    </a:lnTo>
                    <a:lnTo>
                      <a:pt x="203" y="13"/>
                    </a:lnTo>
                    <a:lnTo>
                      <a:pt x="200" y="15"/>
                    </a:lnTo>
                    <a:lnTo>
                      <a:pt x="196" y="15"/>
                    </a:lnTo>
                    <a:lnTo>
                      <a:pt x="193" y="16"/>
                    </a:lnTo>
                    <a:lnTo>
                      <a:pt x="187" y="16"/>
                    </a:lnTo>
                    <a:lnTo>
                      <a:pt x="180" y="17"/>
                    </a:lnTo>
                    <a:lnTo>
                      <a:pt x="175" y="17"/>
                    </a:lnTo>
                    <a:lnTo>
                      <a:pt x="168" y="17"/>
                    </a:lnTo>
                    <a:lnTo>
                      <a:pt x="161" y="19"/>
                    </a:lnTo>
                    <a:lnTo>
                      <a:pt x="156" y="19"/>
                    </a:lnTo>
                    <a:lnTo>
                      <a:pt x="149" y="19"/>
                    </a:lnTo>
                    <a:lnTo>
                      <a:pt x="144" y="20"/>
                    </a:lnTo>
                    <a:lnTo>
                      <a:pt x="138" y="20"/>
                    </a:lnTo>
                    <a:lnTo>
                      <a:pt x="133" y="20"/>
                    </a:lnTo>
                    <a:lnTo>
                      <a:pt x="128" y="20"/>
                    </a:lnTo>
                    <a:lnTo>
                      <a:pt x="121" y="20"/>
                    </a:lnTo>
                    <a:lnTo>
                      <a:pt x="116" y="19"/>
                    </a:lnTo>
                    <a:lnTo>
                      <a:pt x="110" y="19"/>
                    </a:lnTo>
                    <a:lnTo>
                      <a:pt x="105" y="19"/>
                    </a:lnTo>
                    <a:lnTo>
                      <a:pt x="100" y="19"/>
                    </a:lnTo>
                    <a:lnTo>
                      <a:pt x="94" y="17"/>
                    </a:lnTo>
                    <a:lnTo>
                      <a:pt x="89" y="17"/>
                    </a:lnTo>
                    <a:lnTo>
                      <a:pt x="83" y="17"/>
                    </a:lnTo>
                    <a:lnTo>
                      <a:pt x="78" y="17"/>
                    </a:lnTo>
                    <a:lnTo>
                      <a:pt x="73" y="16"/>
                    </a:lnTo>
                    <a:lnTo>
                      <a:pt x="67" y="16"/>
                    </a:lnTo>
                    <a:lnTo>
                      <a:pt x="62" y="15"/>
                    </a:lnTo>
                    <a:lnTo>
                      <a:pt x="57" y="15"/>
                    </a:lnTo>
                    <a:lnTo>
                      <a:pt x="53" y="13"/>
                    </a:lnTo>
                    <a:lnTo>
                      <a:pt x="49" y="13"/>
                    </a:lnTo>
                    <a:lnTo>
                      <a:pt x="43" y="13"/>
                    </a:lnTo>
                    <a:lnTo>
                      <a:pt x="38" y="12"/>
                    </a:lnTo>
                    <a:lnTo>
                      <a:pt x="34" y="12"/>
                    </a:lnTo>
                    <a:lnTo>
                      <a:pt x="31" y="12"/>
                    </a:lnTo>
                    <a:lnTo>
                      <a:pt x="27" y="12"/>
                    </a:lnTo>
                    <a:lnTo>
                      <a:pt x="23" y="11"/>
                    </a:lnTo>
                    <a:lnTo>
                      <a:pt x="20" y="11"/>
                    </a:lnTo>
                    <a:lnTo>
                      <a:pt x="18" y="11"/>
                    </a:lnTo>
                    <a:lnTo>
                      <a:pt x="12" y="9"/>
                    </a:lnTo>
                    <a:lnTo>
                      <a:pt x="10" y="9"/>
                    </a:lnTo>
                    <a:lnTo>
                      <a:pt x="7" y="9"/>
                    </a:lnTo>
                    <a:lnTo>
                      <a:pt x="0" y="25"/>
                    </a:lnTo>
                    <a:lnTo>
                      <a:pt x="2" y="25"/>
                    </a:lnTo>
                    <a:lnTo>
                      <a:pt x="6" y="27"/>
                    </a:lnTo>
                    <a:lnTo>
                      <a:pt x="10" y="28"/>
                    </a:lnTo>
                    <a:lnTo>
                      <a:pt x="12" y="28"/>
                    </a:lnTo>
                    <a:lnTo>
                      <a:pt x="15" y="28"/>
                    </a:lnTo>
                    <a:lnTo>
                      <a:pt x="19" y="28"/>
                    </a:lnTo>
                    <a:lnTo>
                      <a:pt x="22" y="29"/>
                    </a:lnTo>
                    <a:lnTo>
                      <a:pt x="26" y="29"/>
                    </a:lnTo>
                    <a:lnTo>
                      <a:pt x="31" y="31"/>
                    </a:lnTo>
                    <a:lnTo>
                      <a:pt x="35" y="31"/>
                    </a:lnTo>
                    <a:lnTo>
                      <a:pt x="41" y="32"/>
                    </a:lnTo>
                    <a:lnTo>
                      <a:pt x="45" y="32"/>
                    </a:lnTo>
                    <a:lnTo>
                      <a:pt x="50" y="33"/>
                    </a:lnTo>
                    <a:lnTo>
                      <a:pt x="55" y="33"/>
                    </a:lnTo>
                    <a:lnTo>
                      <a:pt x="61" y="33"/>
                    </a:lnTo>
                    <a:lnTo>
                      <a:pt x="66" y="33"/>
                    </a:lnTo>
                    <a:lnTo>
                      <a:pt x="73" y="35"/>
                    </a:lnTo>
                    <a:lnTo>
                      <a:pt x="75" y="35"/>
                    </a:lnTo>
                    <a:lnTo>
                      <a:pt x="78" y="35"/>
                    </a:lnTo>
                    <a:lnTo>
                      <a:pt x="82" y="35"/>
                    </a:lnTo>
                    <a:lnTo>
                      <a:pt x="86" y="36"/>
                    </a:lnTo>
                    <a:lnTo>
                      <a:pt x="89" y="36"/>
                    </a:lnTo>
                    <a:lnTo>
                      <a:pt x="93" y="36"/>
                    </a:lnTo>
                    <a:lnTo>
                      <a:pt x="96" y="36"/>
                    </a:lnTo>
                    <a:lnTo>
                      <a:pt x="100" y="36"/>
                    </a:lnTo>
                    <a:lnTo>
                      <a:pt x="104" y="36"/>
                    </a:lnTo>
                    <a:lnTo>
                      <a:pt x="106" y="36"/>
                    </a:lnTo>
                    <a:lnTo>
                      <a:pt x="110" y="36"/>
                    </a:lnTo>
                    <a:lnTo>
                      <a:pt x="114" y="37"/>
                    </a:lnTo>
                    <a:lnTo>
                      <a:pt x="117" y="37"/>
                    </a:lnTo>
                    <a:lnTo>
                      <a:pt x="121" y="37"/>
                    </a:lnTo>
                    <a:lnTo>
                      <a:pt x="125" y="37"/>
                    </a:lnTo>
                    <a:lnTo>
                      <a:pt x="129" y="37"/>
                    </a:lnTo>
                    <a:lnTo>
                      <a:pt x="133" y="37"/>
                    </a:lnTo>
                    <a:lnTo>
                      <a:pt x="137" y="37"/>
                    </a:lnTo>
                    <a:lnTo>
                      <a:pt x="141" y="37"/>
                    </a:lnTo>
                    <a:lnTo>
                      <a:pt x="145" y="37"/>
                    </a:lnTo>
                    <a:lnTo>
                      <a:pt x="149" y="36"/>
                    </a:lnTo>
                    <a:lnTo>
                      <a:pt x="153" y="36"/>
                    </a:lnTo>
                    <a:lnTo>
                      <a:pt x="157" y="36"/>
                    </a:lnTo>
                    <a:lnTo>
                      <a:pt x="161" y="36"/>
                    </a:lnTo>
                    <a:lnTo>
                      <a:pt x="164" y="35"/>
                    </a:lnTo>
                    <a:lnTo>
                      <a:pt x="168" y="35"/>
                    </a:lnTo>
                    <a:lnTo>
                      <a:pt x="172" y="35"/>
                    </a:lnTo>
                    <a:lnTo>
                      <a:pt x="176" y="35"/>
                    </a:lnTo>
                    <a:lnTo>
                      <a:pt x="180" y="35"/>
                    </a:lnTo>
                    <a:lnTo>
                      <a:pt x="183" y="33"/>
                    </a:lnTo>
                    <a:lnTo>
                      <a:pt x="187" y="33"/>
                    </a:lnTo>
                    <a:lnTo>
                      <a:pt x="189" y="33"/>
                    </a:lnTo>
                    <a:lnTo>
                      <a:pt x="193" y="33"/>
                    </a:lnTo>
                    <a:lnTo>
                      <a:pt x="196" y="33"/>
                    </a:lnTo>
                    <a:lnTo>
                      <a:pt x="200" y="33"/>
                    </a:lnTo>
                    <a:lnTo>
                      <a:pt x="204" y="33"/>
                    </a:lnTo>
                    <a:lnTo>
                      <a:pt x="210" y="32"/>
                    </a:lnTo>
                    <a:lnTo>
                      <a:pt x="215" y="31"/>
                    </a:lnTo>
                    <a:lnTo>
                      <a:pt x="222" y="31"/>
                    </a:lnTo>
                    <a:lnTo>
                      <a:pt x="227" y="29"/>
                    </a:lnTo>
                    <a:lnTo>
                      <a:pt x="232" y="28"/>
                    </a:lnTo>
                    <a:lnTo>
                      <a:pt x="238" y="28"/>
                    </a:lnTo>
                    <a:lnTo>
                      <a:pt x="242" y="28"/>
                    </a:lnTo>
                    <a:lnTo>
                      <a:pt x="247" y="28"/>
                    </a:lnTo>
                    <a:lnTo>
                      <a:pt x="251" y="27"/>
                    </a:lnTo>
                    <a:lnTo>
                      <a:pt x="255" y="25"/>
                    </a:lnTo>
                    <a:lnTo>
                      <a:pt x="259" y="25"/>
                    </a:lnTo>
                    <a:lnTo>
                      <a:pt x="263" y="24"/>
                    </a:lnTo>
                    <a:lnTo>
                      <a:pt x="266" y="23"/>
                    </a:lnTo>
                    <a:lnTo>
                      <a:pt x="269" y="23"/>
                    </a:lnTo>
                    <a:lnTo>
                      <a:pt x="271" y="23"/>
                    </a:lnTo>
                    <a:lnTo>
                      <a:pt x="275" y="23"/>
                    </a:lnTo>
                    <a:lnTo>
                      <a:pt x="278" y="21"/>
                    </a:lnTo>
                    <a:lnTo>
                      <a:pt x="282" y="20"/>
                    </a:lnTo>
                    <a:lnTo>
                      <a:pt x="283" y="20"/>
                    </a:lnTo>
                    <a:lnTo>
                      <a:pt x="285" y="20"/>
                    </a:lnTo>
                    <a:lnTo>
                      <a:pt x="287"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53" name="Freeform 100">
                <a:extLst>
                  <a:ext uri="{FF2B5EF4-FFF2-40B4-BE49-F238E27FC236}">
                    <a16:creationId xmlns:a16="http://schemas.microsoft.com/office/drawing/2014/main" id="{CB0FE127-FC68-410D-8BBE-0A8190EB460E}"/>
                  </a:ext>
                </a:extLst>
              </p:cNvPr>
              <p:cNvSpPr>
                <a:spLocks/>
              </p:cNvSpPr>
              <p:nvPr/>
            </p:nvSpPr>
            <p:spPr bwMode="auto">
              <a:xfrm>
                <a:off x="3444" y="1132"/>
                <a:ext cx="24" cy="91"/>
              </a:xfrm>
              <a:custGeom>
                <a:avLst/>
                <a:gdLst>
                  <a:gd name="T0" fmla="*/ 0 w 25"/>
                  <a:gd name="T1" fmla="*/ 3 h 88"/>
                  <a:gd name="T2" fmla="*/ 24 w 25"/>
                  <a:gd name="T3" fmla="*/ 251 h 88"/>
                  <a:gd name="T4" fmla="*/ 27 w 25"/>
                  <a:gd name="T5" fmla="*/ 254 h 88"/>
                  <a:gd name="T6" fmla="*/ 44 w 25"/>
                  <a:gd name="T7" fmla="*/ 254 h 88"/>
                  <a:gd name="T8" fmla="*/ 60 w 25"/>
                  <a:gd name="T9" fmla="*/ 254 h 88"/>
                  <a:gd name="T10" fmla="*/ 69 w 25"/>
                  <a:gd name="T11" fmla="*/ 247 h 88"/>
                  <a:gd name="T12" fmla="*/ 69 w 25"/>
                  <a:gd name="T13" fmla="*/ 241 h 88"/>
                  <a:gd name="T14" fmla="*/ 69 w 25"/>
                  <a:gd name="T15" fmla="*/ 227 h 88"/>
                  <a:gd name="T16" fmla="*/ 69 w 25"/>
                  <a:gd name="T17" fmla="*/ 214 h 88"/>
                  <a:gd name="T18" fmla="*/ 69 w 25"/>
                  <a:gd name="T19" fmla="*/ 198 h 88"/>
                  <a:gd name="T20" fmla="*/ 67 w 25"/>
                  <a:gd name="T21" fmla="*/ 190 h 88"/>
                  <a:gd name="T22" fmla="*/ 67 w 25"/>
                  <a:gd name="T23" fmla="*/ 179 h 88"/>
                  <a:gd name="T24" fmla="*/ 67 w 25"/>
                  <a:gd name="T25" fmla="*/ 163 h 88"/>
                  <a:gd name="T26" fmla="*/ 67 w 25"/>
                  <a:gd name="T27" fmla="*/ 160 h 88"/>
                  <a:gd name="T28" fmla="*/ 62 w 25"/>
                  <a:gd name="T29" fmla="*/ 145 h 88"/>
                  <a:gd name="T30" fmla="*/ 62 w 25"/>
                  <a:gd name="T31" fmla="*/ 135 h 88"/>
                  <a:gd name="T32" fmla="*/ 62 w 25"/>
                  <a:gd name="T33" fmla="*/ 125 h 88"/>
                  <a:gd name="T34" fmla="*/ 62 w 25"/>
                  <a:gd name="T35" fmla="*/ 115 h 88"/>
                  <a:gd name="T36" fmla="*/ 62 w 25"/>
                  <a:gd name="T37" fmla="*/ 103 h 88"/>
                  <a:gd name="T38" fmla="*/ 62 w 25"/>
                  <a:gd name="T39" fmla="*/ 90 h 88"/>
                  <a:gd name="T40" fmla="*/ 60 w 25"/>
                  <a:gd name="T41" fmla="*/ 80 h 88"/>
                  <a:gd name="T42" fmla="*/ 60 w 25"/>
                  <a:gd name="T43" fmla="*/ 69 h 88"/>
                  <a:gd name="T44" fmla="*/ 60 w 25"/>
                  <a:gd name="T45" fmla="*/ 60 h 88"/>
                  <a:gd name="T46" fmla="*/ 55 w 25"/>
                  <a:gd name="T47" fmla="*/ 48 h 88"/>
                  <a:gd name="T48" fmla="*/ 55 w 25"/>
                  <a:gd name="T49" fmla="*/ 38 h 88"/>
                  <a:gd name="T50" fmla="*/ 55 w 25"/>
                  <a:gd name="T51" fmla="*/ 30 h 88"/>
                  <a:gd name="T52" fmla="*/ 49 w 25"/>
                  <a:gd name="T53" fmla="*/ 15 h 88"/>
                  <a:gd name="T54" fmla="*/ 49 w 25"/>
                  <a:gd name="T55" fmla="*/ 3 h 88"/>
                  <a:gd name="T56" fmla="*/ 49 w 25"/>
                  <a:gd name="T57" fmla="*/ 0 h 88"/>
                  <a:gd name="T58" fmla="*/ 49 w 25"/>
                  <a:gd name="T59" fmla="*/ 0 h 88"/>
                  <a:gd name="T60" fmla="*/ 0 w 25"/>
                  <a:gd name="T61" fmla="*/ 3 h 88"/>
                  <a:gd name="T62" fmla="*/ 0 w 25"/>
                  <a:gd name="T63" fmla="*/ 3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
                  <a:gd name="T97" fmla="*/ 0 h 88"/>
                  <a:gd name="T98" fmla="*/ 25 w 25"/>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 h="88">
                    <a:moveTo>
                      <a:pt x="0" y="3"/>
                    </a:moveTo>
                    <a:lnTo>
                      <a:pt x="9" y="87"/>
                    </a:lnTo>
                    <a:lnTo>
                      <a:pt x="10" y="88"/>
                    </a:lnTo>
                    <a:lnTo>
                      <a:pt x="16" y="88"/>
                    </a:lnTo>
                    <a:lnTo>
                      <a:pt x="21" y="88"/>
                    </a:lnTo>
                    <a:lnTo>
                      <a:pt x="25" y="86"/>
                    </a:lnTo>
                    <a:lnTo>
                      <a:pt x="25" y="83"/>
                    </a:lnTo>
                    <a:lnTo>
                      <a:pt x="25" y="79"/>
                    </a:lnTo>
                    <a:lnTo>
                      <a:pt x="25" y="74"/>
                    </a:lnTo>
                    <a:lnTo>
                      <a:pt x="25" y="68"/>
                    </a:lnTo>
                    <a:lnTo>
                      <a:pt x="24" y="66"/>
                    </a:lnTo>
                    <a:lnTo>
                      <a:pt x="24" y="61"/>
                    </a:lnTo>
                    <a:lnTo>
                      <a:pt x="24" y="57"/>
                    </a:lnTo>
                    <a:lnTo>
                      <a:pt x="24" y="55"/>
                    </a:lnTo>
                    <a:lnTo>
                      <a:pt x="22" y="51"/>
                    </a:lnTo>
                    <a:lnTo>
                      <a:pt x="22" y="47"/>
                    </a:lnTo>
                    <a:lnTo>
                      <a:pt x="22" y="43"/>
                    </a:lnTo>
                    <a:lnTo>
                      <a:pt x="22" y="40"/>
                    </a:lnTo>
                    <a:lnTo>
                      <a:pt x="22" y="36"/>
                    </a:lnTo>
                    <a:lnTo>
                      <a:pt x="22" y="31"/>
                    </a:lnTo>
                    <a:lnTo>
                      <a:pt x="21" y="28"/>
                    </a:lnTo>
                    <a:lnTo>
                      <a:pt x="21" y="24"/>
                    </a:lnTo>
                    <a:lnTo>
                      <a:pt x="21" y="20"/>
                    </a:lnTo>
                    <a:lnTo>
                      <a:pt x="20" y="17"/>
                    </a:lnTo>
                    <a:lnTo>
                      <a:pt x="20" y="13"/>
                    </a:lnTo>
                    <a:lnTo>
                      <a:pt x="20" y="11"/>
                    </a:lnTo>
                    <a:lnTo>
                      <a:pt x="18" y="5"/>
                    </a:lnTo>
                    <a:lnTo>
                      <a:pt x="18" y="3"/>
                    </a:lnTo>
                    <a:lnTo>
                      <a:pt x="18" y="0"/>
                    </a:lnTo>
                    <a:lnTo>
                      <a:pt x="0" y="3"/>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54" name="Freeform 101">
                <a:extLst>
                  <a:ext uri="{FF2B5EF4-FFF2-40B4-BE49-F238E27FC236}">
                    <a16:creationId xmlns:a16="http://schemas.microsoft.com/office/drawing/2014/main" id="{F4369F28-4EB8-4142-AFF1-B6427F820946}"/>
                  </a:ext>
                </a:extLst>
              </p:cNvPr>
              <p:cNvSpPr>
                <a:spLocks/>
              </p:cNvSpPr>
              <p:nvPr/>
            </p:nvSpPr>
            <p:spPr bwMode="auto">
              <a:xfrm>
                <a:off x="3456" y="1268"/>
                <a:ext cx="24" cy="121"/>
              </a:xfrm>
              <a:custGeom>
                <a:avLst/>
                <a:gdLst>
                  <a:gd name="T0" fmla="*/ 0 w 25"/>
                  <a:gd name="T1" fmla="*/ 1 h 106"/>
                  <a:gd name="T2" fmla="*/ 0 w 25"/>
                  <a:gd name="T3" fmla="*/ 1 h 106"/>
                  <a:gd name="T4" fmla="*/ 0 w 25"/>
                  <a:gd name="T5" fmla="*/ 16 h 106"/>
                  <a:gd name="T6" fmla="*/ 0 w 25"/>
                  <a:gd name="T7" fmla="*/ 18 h 106"/>
                  <a:gd name="T8" fmla="*/ 0 w 25"/>
                  <a:gd name="T9" fmla="*/ 26 h 106"/>
                  <a:gd name="T10" fmla="*/ 0 w 25"/>
                  <a:gd name="T11" fmla="*/ 37 h 106"/>
                  <a:gd name="T12" fmla="*/ 0 w 25"/>
                  <a:gd name="T13" fmla="*/ 48 h 106"/>
                  <a:gd name="T14" fmla="*/ 0 w 25"/>
                  <a:gd name="T15" fmla="*/ 61 h 106"/>
                  <a:gd name="T16" fmla="*/ 0 w 25"/>
                  <a:gd name="T17" fmla="*/ 69 h 106"/>
                  <a:gd name="T18" fmla="*/ 0 w 25"/>
                  <a:gd name="T19" fmla="*/ 85 h 106"/>
                  <a:gd name="T20" fmla="*/ 0 w 25"/>
                  <a:gd name="T21" fmla="*/ 97 h 106"/>
                  <a:gd name="T22" fmla="*/ 0 w 25"/>
                  <a:gd name="T23" fmla="*/ 110 h 106"/>
                  <a:gd name="T24" fmla="*/ 1 w 25"/>
                  <a:gd name="T25" fmla="*/ 125 h 106"/>
                  <a:gd name="T26" fmla="*/ 1 w 25"/>
                  <a:gd name="T27" fmla="*/ 139 h 106"/>
                  <a:gd name="T28" fmla="*/ 2 w 25"/>
                  <a:gd name="T29" fmla="*/ 157 h 106"/>
                  <a:gd name="T30" fmla="*/ 2 w 25"/>
                  <a:gd name="T31" fmla="*/ 165 h 106"/>
                  <a:gd name="T32" fmla="*/ 2 w 25"/>
                  <a:gd name="T33" fmla="*/ 182 h 106"/>
                  <a:gd name="T34" fmla="*/ 2 w 25"/>
                  <a:gd name="T35" fmla="*/ 196 h 106"/>
                  <a:gd name="T36" fmla="*/ 4 w 25"/>
                  <a:gd name="T37" fmla="*/ 207 h 106"/>
                  <a:gd name="T38" fmla="*/ 4 w 25"/>
                  <a:gd name="T39" fmla="*/ 223 h 106"/>
                  <a:gd name="T40" fmla="*/ 4 w 25"/>
                  <a:gd name="T41" fmla="*/ 234 h 106"/>
                  <a:gd name="T42" fmla="*/ 15 w 25"/>
                  <a:gd name="T43" fmla="*/ 251 h 106"/>
                  <a:gd name="T44" fmla="*/ 15 w 25"/>
                  <a:gd name="T45" fmla="*/ 264 h 106"/>
                  <a:gd name="T46" fmla="*/ 15 w 25"/>
                  <a:gd name="T47" fmla="*/ 271 h 106"/>
                  <a:gd name="T48" fmla="*/ 15 w 25"/>
                  <a:gd name="T49" fmla="*/ 283 h 106"/>
                  <a:gd name="T50" fmla="*/ 17 w 25"/>
                  <a:gd name="T51" fmla="*/ 290 h 106"/>
                  <a:gd name="T52" fmla="*/ 17 w 25"/>
                  <a:gd name="T53" fmla="*/ 303 h 106"/>
                  <a:gd name="T54" fmla="*/ 21 w 25"/>
                  <a:gd name="T55" fmla="*/ 309 h 106"/>
                  <a:gd name="T56" fmla="*/ 24 w 25"/>
                  <a:gd name="T57" fmla="*/ 320 h 106"/>
                  <a:gd name="T58" fmla="*/ 38 w 25"/>
                  <a:gd name="T59" fmla="*/ 323 h 106"/>
                  <a:gd name="T60" fmla="*/ 54 w 25"/>
                  <a:gd name="T61" fmla="*/ 320 h 106"/>
                  <a:gd name="T62" fmla="*/ 63 w 25"/>
                  <a:gd name="T63" fmla="*/ 314 h 106"/>
                  <a:gd name="T64" fmla="*/ 69 w 25"/>
                  <a:gd name="T65" fmla="*/ 309 h 106"/>
                  <a:gd name="T66" fmla="*/ 67 w 25"/>
                  <a:gd name="T67" fmla="*/ 303 h 106"/>
                  <a:gd name="T68" fmla="*/ 67 w 25"/>
                  <a:gd name="T69" fmla="*/ 290 h 106"/>
                  <a:gd name="T70" fmla="*/ 67 w 25"/>
                  <a:gd name="T71" fmla="*/ 283 h 106"/>
                  <a:gd name="T72" fmla="*/ 67 w 25"/>
                  <a:gd name="T73" fmla="*/ 273 h 106"/>
                  <a:gd name="T74" fmla="*/ 67 w 25"/>
                  <a:gd name="T75" fmla="*/ 265 h 106"/>
                  <a:gd name="T76" fmla="*/ 67 w 25"/>
                  <a:gd name="T77" fmla="*/ 256 h 106"/>
                  <a:gd name="T78" fmla="*/ 63 w 25"/>
                  <a:gd name="T79" fmla="*/ 240 h 106"/>
                  <a:gd name="T80" fmla="*/ 63 w 25"/>
                  <a:gd name="T81" fmla="*/ 229 h 106"/>
                  <a:gd name="T82" fmla="*/ 63 w 25"/>
                  <a:gd name="T83" fmla="*/ 216 h 106"/>
                  <a:gd name="T84" fmla="*/ 63 w 25"/>
                  <a:gd name="T85" fmla="*/ 206 h 106"/>
                  <a:gd name="T86" fmla="*/ 60 w 25"/>
                  <a:gd name="T87" fmla="*/ 191 h 106"/>
                  <a:gd name="T88" fmla="*/ 60 w 25"/>
                  <a:gd name="T89" fmla="*/ 177 h 106"/>
                  <a:gd name="T90" fmla="*/ 60 w 25"/>
                  <a:gd name="T91" fmla="*/ 162 h 106"/>
                  <a:gd name="T92" fmla="*/ 60 w 25"/>
                  <a:gd name="T93" fmla="*/ 145 h 106"/>
                  <a:gd name="T94" fmla="*/ 55 w 25"/>
                  <a:gd name="T95" fmla="*/ 129 h 106"/>
                  <a:gd name="T96" fmla="*/ 55 w 25"/>
                  <a:gd name="T97" fmla="*/ 122 h 106"/>
                  <a:gd name="T98" fmla="*/ 55 w 25"/>
                  <a:gd name="T99" fmla="*/ 109 h 106"/>
                  <a:gd name="T100" fmla="*/ 55 w 25"/>
                  <a:gd name="T101" fmla="*/ 96 h 106"/>
                  <a:gd name="T102" fmla="*/ 54 w 25"/>
                  <a:gd name="T103" fmla="*/ 76 h 106"/>
                  <a:gd name="T104" fmla="*/ 54 w 25"/>
                  <a:gd name="T105" fmla="*/ 66 h 106"/>
                  <a:gd name="T106" fmla="*/ 54 w 25"/>
                  <a:gd name="T107" fmla="*/ 52 h 106"/>
                  <a:gd name="T108" fmla="*/ 54 w 25"/>
                  <a:gd name="T109" fmla="*/ 46 h 106"/>
                  <a:gd name="T110" fmla="*/ 54 w 25"/>
                  <a:gd name="T111" fmla="*/ 29 h 106"/>
                  <a:gd name="T112" fmla="*/ 54 w 25"/>
                  <a:gd name="T113" fmla="*/ 23 h 106"/>
                  <a:gd name="T114" fmla="*/ 54 w 25"/>
                  <a:gd name="T115" fmla="*/ 16 h 106"/>
                  <a:gd name="T116" fmla="*/ 54 w 25"/>
                  <a:gd name="T117" fmla="*/ 2 h 106"/>
                  <a:gd name="T118" fmla="*/ 54 w 25"/>
                  <a:gd name="T119" fmla="*/ 0 h 106"/>
                  <a:gd name="T120" fmla="*/ 54 w 25"/>
                  <a:gd name="T121" fmla="*/ 0 h 106"/>
                  <a:gd name="T122" fmla="*/ 0 w 25"/>
                  <a:gd name="T123" fmla="*/ 1 h 106"/>
                  <a:gd name="T124" fmla="*/ 0 w 25"/>
                  <a:gd name="T125" fmla="*/ 1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
                  <a:gd name="T190" fmla="*/ 0 h 106"/>
                  <a:gd name="T191" fmla="*/ 25 w 25"/>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 h="106">
                    <a:moveTo>
                      <a:pt x="0" y="1"/>
                    </a:moveTo>
                    <a:lnTo>
                      <a:pt x="0" y="1"/>
                    </a:lnTo>
                    <a:lnTo>
                      <a:pt x="0" y="5"/>
                    </a:lnTo>
                    <a:lnTo>
                      <a:pt x="0" y="6"/>
                    </a:lnTo>
                    <a:lnTo>
                      <a:pt x="0" y="9"/>
                    </a:lnTo>
                    <a:lnTo>
                      <a:pt x="0" y="12"/>
                    </a:lnTo>
                    <a:lnTo>
                      <a:pt x="0" y="16"/>
                    </a:lnTo>
                    <a:lnTo>
                      <a:pt x="0" y="20"/>
                    </a:lnTo>
                    <a:lnTo>
                      <a:pt x="0" y="23"/>
                    </a:lnTo>
                    <a:lnTo>
                      <a:pt x="0" y="27"/>
                    </a:lnTo>
                    <a:lnTo>
                      <a:pt x="0" y="32"/>
                    </a:lnTo>
                    <a:lnTo>
                      <a:pt x="0" y="36"/>
                    </a:lnTo>
                    <a:lnTo>
                      <a:pt x="1" y="41"/>
                    </a:lnTo>
                    <a:lnTo>
                      <a:pt x="1" y="45"/>
                    </a:lnTo>
                    <a:lnTo>
                      <a:pt x="2" y="51"/>
                    </a:lnTo>
                    <a:lnTo>
                      <a:pt x="2" y="55"/>
                    </a:lnTo>
                    <a:lnTo>
                      <a:pt x="2" y="59"/>
                    </a:lnTo>
                    <a:lnTo>
                      <a:pt x="2" y="64"/>
                    </a:lnTo>
                    <a:lnTo>
                      <a:pt x="4" y="68"/>
                    </a:lnTo>
                    <a:lnTo>
                      <a:pt x="4" y="73"/>
                    </a:lnTo>
                    <a:lnTo>
                      <a:pt x="4" y="77"/>
                    </a:lnTo>
                    <a:lnTo>
                      <a:pt x="5" y="82"/>
                    </a:lnTo>
                    <a:lnTo>
                      <a:pt x="5" y="86"/>
                    </a:lnTo>
                    <a:lnTo>
                      <a:pt x="5" y="88"/>
                    </a:lnTo>
                    <a:lnTo>
                      <a:pt x="5" y="92"/>
                    </a:lnTo>
                    <a:lnTo>
                      <a:pt x="6" y="95"/>
                    </a:lnTo>
                    <a:lnTo>
                      <a:pt x="6" y="99"/>
                    </a:lnTo>
                    <a:lnTo>
                      <a:pt x="8" y="102"/>
                    </a:lnTo>
                    <a:lnTo>
                      <a:pt x="9" y="104"/>
                    </a:lnTo>
                    <a:lnTo>
                      <a:pt x="13" y="106"/>
                    </a:lnTo>
                    <a:lnTo>
                      <a:pt x="19" y="104"/>
                    </a:lnTo>
                    <a:lnTo>
                      <a:pt x="23" y="103"/>
                    </a:lnTo>
                    <a:lnTo>
                      <a:pt x="25" y="102"/>
                    </a:lnTo>
                    <a:lnTo>
                      <a:pt x="24" y="99"/>
                    </a:lnTo>
                    <a:lnTo>
                      <a:pt x="24" y="95"/>
                    </a:lnTo>
                    <a:lnTo>
                      <a:pt x="24" y="92"/>
                    </a:lnTo>
                    <a:lnTo>
                      <a:pt x="24" y="90"/>
                    </a:lnTo>
                    <a:lnTo>
                      <a:pt x="24" y="87"/>
                    </a:lnTo>
                    <a:lnTo>
                      <a:pt x="24" y="84"/>
                    </a:lnTo>
                    <a:lnTo>
                      <a:pt x="23" y="79"/>
                    </a:lnTo>
                    <a:lnTo>
                      <a:pt x="23" y="75"/>
                    </a:lnTo>
                    <a:lnTo>
                      <a:pt x="23" y="71"/>
                    </a:lnTo>
                    <a:lnTo>
                      <a:pt x="23" y="67"/>
                    </a:lnTo>
                    <a:lnTo>
                      <a:pt x="21" y="63"/>
                    </a:lnTo>
                    <a:lnTo>
                      <a:pt x="21" y="57"/>
                    </a:lnTo>
                    <a:lnTo>
                      <a:pt x="21" y="53"/>
                    </a:lnTo>
                    <a:lnTo>
                      <a:pt x="21" y="48"/>
                    </a:lnTo>
                    <a:lnTo>
                      <a:pt x="20" y="43"/>
                    </a:lnTo>
                    <a:lnTo>
                      <a:pt x="20" y="39"/>
                    </a:lnTo>
                    <a:lnTo>
                      <a:pt x="20" y="35"/>
                    </a:lnTo>
                    <a:lnTo>
                      <a:pt x="20" y="31"/>
                    </a:lnTo>
                    <a:lnTo>
                      <a:pt x="19" y="25"/>
                    </a:lnTo>
                    <a:lnTo>
                      <a:pt x="19" y="21"/>
                    </a:lnTo>
                    <a:lnTo>
                      <a:pt x="19" y="17"/>
                    </a:lnTo>
                    <a:lnTo>
                      <a:pt x="19" y="15"/>
                    </a:lnTo>
                    <a:lnTo>
                      <a:pt x="19" y="10"/>
                    </a:lnTo>
                    <a:lnTo>
                      <a:pt x="19" y="8"/>
                    </a:lnTo>
                    <a:lnTo>
                      <a:pt x="19" y="5"/>
                    </a:lnTo>
                    <a:lnTo>
                      <a:pt x="19" y="2"/>
                    </a:lnTo>
                    <a:lnTo>
                      <a:pt x="19" y="0"/>
                    </a:lnTo>
                    <a:lnTo>
                      <a:pt x="0"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55" name="Freeform 102">
                <a:extLst>
                  <a:ext uri="{FF2B5EF4-FFF2-40B4-BE49-F238E27FC236}">
                    <a16:creationId xmlns:a16="http://schemas.microsoft.com/office/drawing/2014/main" id="{19774097-98AD-4451-BB08-13C94B54C3B5}"/>
                  </a:ext>
                </a:extLst>
              </p:cNvPr>
              <p:cNvSpPr>
                <a:spLocks/>
              </p:cNvSpPr>
              <p:nvPr/>
            </p:nvSpPr>
            <p:spPr bwMode="auto">
              <a:xfrm>
                <a:off x="3467" y="1434"/>
                <a:ext cx="12" cy="68"/>
              </a:xfrm>
              <a:custGeom>
                <a:avLst/>
                <a:gdLst>
                  <a:gd name="T0" fmla="*/ 0 w 21"/>
                  <a:gd name="T1" fmla="*/ 16 h 61"/>
                  <a:gd name="T2" fmla="*/ 15 w 21"/>
                  <a:gd name="T3" fmla="*/ 186 h 61"/>
                  <a:gd name="T4" fmla="*/ 16 w 21"/>
                  <a:gd name="T5" fmla="*/ 186 h 61"/>
                  <a:gd name="T6" fmla="*/ 28 w 21"/>
                  <a:gd name="T7" fmla="*/ 186 h 61"/>
                  <a:gd name="T8" fmla="*/ 39 w 21"/>
                  <a:gd name="T9" fmla="*/ 186 h 61"/>
                  <a:gd name="T10" fmla="*/ 47 w 21"/>
                  <a:gd name="T11" fmla="*/ 170 h 61"/>
                  <a:gd name="T12" fmla="*/ 47 w 21"/>
                  <a:gd name="T13" fmla="*/ 165 h 61"/>
                  <a:gd name="T14" fmla="*/ 47 w 21"/>
                  <a:gd name="T15" fmla="*/ 158 h 61"/>
                  <a:gd name="T16" fmla="*/ 47 w 21"/>
                  <a:gd name="T17" fmla="*/ 145 h 61"/>
                  <a:gd name="T18" fmla="*/ 47 w 21"/>
                  <a:gd name="T19" fmla="*/ 139 h 61"/>
                  <a:gd name="T20" fmla="*/ 47 w 21"/>
                  <a:gd name="T21" fmla="*/ 124 h 61"/>
                  <a:gd name="T22" fmla="*/ 47 w 21"/>
                  <a:gd name="T23" fmla="*/ 113 h 61"/>
                  <a:gd name="T24" fmla="*/ 47 w 21"/>
                  <a:gd name="T25" fmla="*/ 97 h 61"/>
                  <a:gd name="T26" fmla="*/ 47 w 21"/>
                  <a:gd name="T27" fmla="*/ 86 h 61"/>
                  <a:gd name="T28" fmla="*/ 43 w 21"/>
                  <a:gd name="T29" fmla="*/ 69 h 61"/>
                  <a:gd name="T30" fmla="*/ 43 w 21"/>
                  <a:gd name="T31" fmla="*/ 58 h 61"/>
                  <a:gd name="T32" fmla="*/ 41 w 21"/>
                  <a:gd name="T33" fmla="*/ 45 h 61"/>
                  <a:gd name="T34" fmla="*/ 41 w 21"/>
                  <a:gd name="T35" fmla="*/ 33 h 61"/>
                  <a:gd name="T36" fmla="*/ 39 w 21"/>
                  <a:gd name="T37" fmla="*/ 23 h 61"/>
                  <a:gd name="T38" fmla="*/ 39 w 21"/>
                  <a:gd name="T39" fmla="*/ 16 h 61"/>
                  <a:gd name="T40" fmla="*/ 34 w 21"/>
                  <a:gd name="T41" fmla="*/ 3 h 61"/>
                  <a:gd name="T42" fmla="*/ 34 w 21"/>
                  <a:gd name="T43" fmla="*/ 1 h 61"/>
                  <a:gd name="T44" fmla="*/ 24 w 21"/>
                  <a:gd name="T45" fmla="*/ 0 h 61"/>
                  <a:gd name="T46" fmla="*/ 15 w 21"/>
                  <a:gd name="T47" fmla="*/ 1 h 61"/>
                  <a:gd name="T48" fmla="*/ 2 w 21"/>
                  <a:gd name="T49" fmla="*/ 3 h 61"/>
                  <a:gd name="T50" fmla="*/ 0 w 21"/>
                  <a:gd name="T51" fmla="*/ 16 h 61"/>
                  <a:gd name="T52" fmla="*/ 0 w 21"/>
                  <a:gd name="T53" fmla="*/ 16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61"/>
                  <a:gd name="T83" fmla="*/ 21 w 21"/>
                  <a:gd name="T84" fmla="*/ 61 h 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61">
                    <a:moveTo>
                      <a:pt x="0" y="5"/>
                    </a:moveTo>
                    <a:lnTo>
                      <a:pt x="6" y="61"/>
                    </a:lnTo>
                    <a:lnTo>
                      <a:pt x="7" y="61"/>
                    </a:lnTo>
                    <a:lnTo>
                      <a:pt x="13" y="61"/>
                    </a:lnTo>
                    <a:lnTo>
                      <a:pt x="17" y="61"/>
                    </a:lnTo>
                    <a:lnTo>
                      <a:pt x="21" y="57"/>
                    </a:lnTo>
                    <a:lnTo>
                      <a:pt x="21" y="55"/>
                    </a:lnTo>
                    <a:lnTo>
                      <a:pt x="21" y="52"/>
                    </a:lnTo>
                    <a:lnTo>
                      <a:pt x="21" y="48"/>
                    </a:lnTo>
                    <a:lnTo>
                      <a:pt x="21" y="45"/>
                    </a:lnTo>
                    <a:lnTo>
                      <a:pt x="21" y="41"/>
                    </a:lnTo>
                    <a:lnTo>
                      <a:pt x="21" y="37"/>
                    </a:lnTo>
                    <a:lnTo>
                      <a:pt x="21" y="32"/>
                    </a:lnTo>
                    <a:lnTo>
                      <a:pt x="21" y="28"/>
                    </a:lnTo>
                    <a:lnTo>
                      <a:pt x="19" y="23"/>
                    </a:lnTo>
                    <a:lnTo>
                      <a:pt x="19" y="19"/>
                    </a:lnTo>
                    <a:lnTo>
                      <a:pt x="18" y="15"/>
                    </a:lnTo>
                    <a:lnTo>
                      <a:pt x="18" y="11"/>
                    </a:lnTo>
                    <a:lnTo>
                      <a:pt x="17" y="8"/>
                    </a:lnTo>
                    <a:lnTo>
                      <a:pt x="17" y="5"/>
                    </a:lnTo>
                    <a:lnTo>
                      <a:pt x="15" y="3"/>
                    </a:lnTo>
                    <a:lnTo>
                      <a:pt x="15" y="1"/>
                    </a:lnTo>
                    <a:lnTo>
                      <a:pt x="11" y="0"/>
                    </a:lnTo>
                    <a:lnTo>
                      <a:pt x="6" y="1"/>
                    </a:lnTo>
                    <a:lnTo>
                      <a:pt x="2" y="3"/>
                    </a:lnTo>
                    <a:lnTo>
                      <a:pt x="0"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56" name="Freeform 103">
                <a:extLst>
                  <a:ext uri="{FF2B5EF4-FFF2-40B4-BE49-F238E27FC236}">
                    <a16:creationId xmlns:a16="http://schemas.microsoft.com/office/drawing/2014/main" id="{8144E743-8145-445D-81F5-E16068BE380A}"/>
                  </a:ext>
                </a:extLst>
              </p:cNvPr>
              <p:cNvSpPr>
                <a:spLocks/>
              </p:cNvSpPr>
              <p:nvPr/>
            </p:nvSpPr>
            <p:spPr bwMode="auto">
              <a:xfrm>
                <a:off x="2842" y="1230"/>
                <a:ext cx="59" cy="60"/>
              </a:xfrm>
              <a:custGeom>
                <a:avLst/>
                <a:gdLst>
                  <a:gd name="T0" fmla="*/ 112 w 47"/>
                  <a:gd name="T1" fmla="*/ 2 h 46"/>
                  <a:gd name="T2" fmla="*/ 99 w 47"/>
                  <a:gd name="T3" fmla="*/ 3 h 46"/>
                  <a:gd name="T4" fmla="*/ 90 w 47"/>
                  <a:gd name="T5" fmla="*/ 18 h 46"/>
                  <a:gd name="T6" fmla="*/ 87 w 47"/>
                  <a:gd name="T7" fmla="*/ 20 h 46"/>
                  <a:gd name="T8" fmla="*/ 77 w 47"/>
                  <a:gd name="T9" fmla="*/ 33 h 46"/>
                  <a:gd name="T10" fmla="*/ 67 w 47"/>
                  <a:gd name="T11" fmla="*/ 42 h 46"/>
                  <a:gd name="T12" fmla="*/ 53 w 47"/>
                  <a:gd name="T13" fmla="*/ 47 h 46"/>
                  <a:gd name="T14" fmla="*/ 43 w 47"/>
                  <a:gd name="T15" fmla="*/ 60 h 46"/>
                  <a:gd name="T16" fmla="*/ 37 w 47"/>
                  <a:gd name="T17" fmla="*/ 75 h 46"/>
                  <a:gd name="T18" fmla="*/ 23 w 47"/>
                  <a:gd name="T19" fmla="*/ 85 h 46"/>
                  <a:gd name="T20" fmla="*/ 20 w 47"/>
                  <a:gd name="T21" fmla="*/ 96 h 46"/>
                  <a:gd name="T22" fmla="*/ 14 w 47"/>
                  <a:gd name="T23" fmla="*/ 101 h 46"/>
                  <a:gd name="T24" fmla="*/ 2 w 47"/>
                  <a:gd name="T25" fmla="*/ 110 h 46"/>
                  <a:gd name="T26" fmla="*/ 0 w 47"/>
                  <a:gd name="T27" fmla="*/ 125 h 46"/>
                  <a:gd name="T28" fmla="*/ 0 w 47"/>
                  <a:gd name="T29" fmla="*/ 140 h 46"/>
                  <a:gd name="T30" fmla="*/ 3 w 47"/>
                  <a:gd name="T31" fmla="*/ 140 h 46"/>
                  <a:gd name="T32" fmla="*/ 29 w 47"/>
                  <a:gd name="T33" fmla="*/ 129 h 46"/>
                  <a:gd name="T34" fmla="*/ 37 w 47"/>
                  <a:gd name="T35" fmla="*/ 125 h 46"/>
                  <a:gd name="T36" fmla="*/ 47 w 47"/>
                  <a:gd name="T37" fmla="*/ 118 h 46"/>
                  <a:gd name="T38" fmla="*/ 60 w 47"/>
                  <a:gd name="T39" fmla="*/ 110 h 46"/>
                  <a:gd name="T40" fmla="*/ 77 w 47"/>
                  <a:gd name="T41" fmla="*/ 97 h 46"/>
                  <a:gd name="T42" fmla="*/ 87 w 47"/>
                  <a:gd name="T43" fmla="*/ 89 h 46"/>
                  <a:gd name="T44" fmla="*/ 98 w 47"/>
                  <a:gd name="T45" fmla="*/ 77 h 46"/>
                  <a:gd name="T46" fmla="*/ 111 w 47"/>
                  <a:gd name="T47" fmla="*/ 67 h 46"/>
                  <a:gd name="T48" fmla="*/ 123 w 47"/>
                  <a:gd name="T49" fmla="*/ 58 h 46"/>
                  <a:gd name="T50" fmla="*/ 125 w 47"/>
                  <a:gd name="T51" fmla="*/ 47 h 46"/>
                  <a:gd name="T52" fmla="*/ 132 w 47"/>
                  <a:gd name="T53" fmla="*/ 37 h 46"/>
                  <a:gd name="T54" fmla="*/ 139 w 47"/>
                  <a:gd name="T55" fmla="*/ 33 h 46"/>
                  <a:gd name="T56" fmla="*/ 141 w 47"/>
                  <a:gd name="T57" fmla="*/ 29 h 46"/>
                  <a:gd name="T58" fmla="*/ 139 w 47"/>
                  <a:gd name="T59" fmla="*/ 18 h 46"/>
                  <a:gd name="T60" fmla="*/ 132 w 47"/>
                  <a:gd name="T61" fmla="*/ 3 h 46"/>
                  <a:gd name="T62" fmla="*/ 125 w 47"/>
                  <a:gd name="T63" fmla="*/ 2 h 46"/>
                  <a:gd name="T64" fmla="*/ 125 w 47"/>
                  <a:gd name="T65" fmla="*/ 2 h 46"/>
                  <a:gd name="T66" fmla="*/ 112 w 47"/>
                  <a:gd name="T67" fmla="*/ 0 h 46"/>
                  <a:gd name="T68" fmla="*/ 112 w 47"/>
                  <a:gd name="T69" fmla="*/ 2 h 46"/>
                  <a:gd name="T70" fmla="*/ 112 w 47"/>
                  <a:gd name="T71" fmla="*/ 2 h 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
                  <a:gd name="T109" fmla="*/ 0 h 46"/>
                  <a:gd name="T110" fmla="*/ 47 w 47"/>
                  <a:gd name="T111" fmla="*/ 46 h 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 h="46">
                    <a:moveTo>
                      <a:pt x="38" y="2"/>
                    </a:moveTo>
                    <a:lnTo>
                      <a:pt x="34" y="3"/>
                    </a:lnTo>
                    <a:lnTo>
                      <a:pt x="31" y="6"/>
                    </a:lnTo>
                    <a:lnTo>
                      <a:pt x="29" y="7"/>
                    </a:lnTo>
                    <a:lnTo>
                      <a:pt x="26" y="11"/>
                    </a:lnTo>
                    <a:lnTo>
                      <a:pt x="22" y="14"/>
                    </a:lnTo>
                    <a:lnTo>
                      <a:pt x="18" y="16"/>
                    </a:lnTo>
                    <a:lnTo>
                      <a:pt x="15" y="20"/>
                    </a:lnTo>
                    <a:lnTo>
                      <a:pt x="12" y="24"/>
                    </a:lnTo>
                    <a:lnTo>
                      <a:pt x="8" y="27"/>
                    </a:lnTo>
                    <a:lnTo>
                      <a:pt x="7" y="31"/>
                    </a:lnTo>
                    <a:lnTo>
                      <a:pt x="4" y="34"/>
                    </a:lnTo>
                    <a:lnTo>
                      <a:pt x="2" y="36"/>
                    </a:lnTo>
                    <a:lnTo>
                      <a:pt x="0" y="42"/>
                    </a:lnTo>
                    <a:lnTo>
                      <a:pt x="0" y="46"/>
                    </a:lnTo>
                    <a:lnTo>
                      <a:pt x="3" y="46"/>
                    </a:lnTo>
                    <a:lnTo>
                      <a:pt x="10" y="43"/>
                    </a:lnTo>
                    <a:lnTo>
                      <a:pt x="12" y="42"/>
                    </a:lnTo>
                    <a:lnTo>
                      <a:pt x="16" y="39"/>
                    </a:lnTo>
                    <a:lnTo>
                      <a:pt x="20" y="36"/>
                    </a:lnTo>
                    <a:lnTo>
                      <a:pt x="26" y="32"/>
                    </a:lnTo>
                    <a:lnTo>
                      <a:pt x="29" y="30"/>
                    </a:lnTo>
                    <a:lnTo>
                      <a:pt x="33" y="26"/>
                    </a:lnTo>
                    <a:lnTo>
                      <a:pt x="37" y="22"/>
                    </a:lnTo>
                    <a:lnTo>
                      <a:pt x="41" y="19"/>
                    </a:lnTo>
                    <a:lnTo>
                      <a:pt x="42" y="16"/>
                    </a:lnTo>
                    <a:lnTo>
                      <a:pt x="45" y="12"/>
                    </a:lnTo>
                    <a:lnTo>
                      <a:pt x="46" y="11"/>
                    </a:lnTo>
                    <a:lnTo>
                      <a:pt x="47" y="10"/>
                    </a:lnTo>
                    <a:lnTo>
                      <a:pt x="46" y="6"/>
                    </a:lnTo>
                    <a:lnTo>
                      <a:pt x="45" y="3"/>
                    </a:lnTo>
                    <a:lnTo>
                      <a:pt x="42" y="2"/>
                    </a:lnTo>
                    <a:lnTo>
                      <a:pt x="38" y="0"/>
                    </a:lnTo>
                    <a:lnTo>
                      <a:pt x="38"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57" name="Freeform 104">
                <a:extLst>
                  <a:ext uri="{FF2B5EF4-FFF2-40B4-BE49-F238E27FC236}">
                    <a16:creationId xmlns:a16="http://schemas.microsoft.com/office/drawing/2014/main" id="{8AB35D79-C74A-4AFC-9D6B-86D7B25E1DAD}"/>
                  </a:ext>
                </a:extLst>
              </p:cNvPr>
              <p:cNvSpPr>
                <a:spLocks/>
              </p:cNvSpPr>
              <p:nvPr/>
            </p:nvSpPr>
            <p:spPr bwMode="auto">
              <a:xfrm>
                <a:off x="2783" y="1019"/>
                <a:ext cx="47" cy="45"/>
              </a:xfrm>
              <a:custGeom>
                <a:avLst/>
                <a:gdLst>
                  <a:gd name="T0" fmla="*/ 23 w 47"/>
                  <a:gd name="T1" fmla="*/ 0 h 42"/>
                  <a:gd name="T2" fmla="*/ 26 w 47"/>
                  <a:gd name="T3" fmla="*/ 1 h 42"/>
                  <a:gd name="T4" fmla="*/ 42 w 47"/>
                  <a:gd name="T5" fmla="*/ 15 h 42"/>
                  <a:gd name="T6" fmla="*/ 48 w 47"/>
                  <a:gd name="T7" fmla="*/ 17 h 42"/>
                  <a:gd name="T8" fmla="*/ 61 w 47"/>
                  <a:gd name="T9" fmla="*/ 29 h 42"/>
                  <a:gd name="T10" fmla="*/ 76 w 47"/>
                  <a:gd name="T11" fmla="*/ 40 h 42"/>
                  <a:gd name="T12" fmla="*/ 87 w 47"/>
                  <a:gd name="T13" fmla="*/ 53 h 42"/>
                  <a:gd name="T14" fmla="*/ 98 w 47"/>
                  <a:gd name="T15" fmla="*/ 64 h 42"/>
                  <a:gd name="T16" fmla="*/ 111 w 47"/>
                  <a:gd name="T17" fmla="*/ 70 h 42"/>
                  <a:gd name="T18" fmla="*/ 117 w 47"/>
                  <a:gd name="T19" fmla="*/ 83 h 42"/>
                  <a:gd name="T20" fmla="*/ 129 w 47"/>
                  <a:gd name="T21" fmla="*/ 94 h 42"/>
                  <a:gd name="T22" fmla="*/ 141 w 47"/>
                  <a:gd name="T23" fmla="*/ 112 h 42"/>
                  <a:gd name="T24" fmla="*/ 141 w 47"/>
                  <a:gd name="T25" fmla="*/ 128 h 42"/>
                  <a:gd name="T26" fmla="*/ 132 w 47"/>
                  <a:gd name="T27" fmla="*/ 136 h 42"/>
                  <a:gd name="T28" fmla="*/ 129 w 47"/>
                  <a:gd name="T29" fmla="*/ 139 h 42"/>
                  <a:gd name="T30" fmla="*/ 117 w 47"/>
                  <a:gd name="T31" fmla="*/ 139 h 42"/>
                  <a:gd name="T32" fmla="*/ 111 w 47"/>
                  <a:gd name="T33" fmla="*/ 136 h 42"/>
                  <a:gd name="T34" fmla="*/ 98 w 47"/>
                  <a:gd name="T35" fmla="*/ 128 h 42"/>
                  <a:gd name="T36" fmla="*/ 87 w 47"/>
                  <a:gd name="T37" fmla="*/ 125 h 42"/>
                  <a:gd name="T38" fmla="*/ 76 w 47"/>
                  <a:gd name="T39" fmla="*/ 119 h 42"/>
                  <a:gd name="T40" fmla="*/ 61 w 47"/>
                  <a:gd name="T41" fmla="*/ 112 h 42"/>
                  <a:gd name="T42" fmla="*/ 48 w 47"/>
                  <a:gd name="T43" fmla="*/ 104 h 42"/>
                  <a:gd name="T44" fmla="*/ 38 w 47"/>
                  <a:gd name="T45" fmla="*/ 91 h 42"/>
                  <a:gd name="T46" fmla="*/ 26 w 47"/>
                  <a:gd name="T47" fmla="*/ 80 h 42"/>
                  <a:gd name="T48" fmla="*/ 18 w 47"/>
                  <a:gd name="T49" fmla="*/ 70 h 42"/>
                  <a:gd name="T50" fmla="*/ 1 w 47"/>
                  <a:gd name="T51" fmla="*/ 53 h 42"/>
                  <a:gd name="T52" fmla="*/ 0 w 47"/>
                  <a:gd name="T53" fmla="*/ 43 h 42"/>
                  <a:gd name="T54" fmla="*/ 0 w 47"/>
                  <a:gd name="T55" fmla="*/ 29 h 42"/>
                  <a:gd name="T56" fmla="*/ 1 w 47"/>
                  <a:gd name="T57" fmla="*/ 22 h 42"/>
                  <a:gd name="T58" fmla="*/ 2 w 47"/>
                  <a:gd name="T59" fmla="*/ 15 h 42"/>
                  <a:gd name="T60" fmla="*/ 14 w 47"/>
                  <a:gd name="T61" fmla="*/ 3 h 42"/>
                  <a:gd name="T62" fmla="*/ 18 w 47"/>
                  <a:gd name="T63" fmla="*/ 0 h 42"/>
                  <a:gd name="T64" fmla="*/ 23 w 47"/>
                  <a:gd name="T65" fmla="*/ 0 h 42"/>
                  <a:gd name="T66" fmla="*/ 23 w 47"/>
                  <a:gd name="T67" fmla="*/ 0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42"/>
                  <a:gd name="T104" fmla="*/ 47 w 47"/>
                  <a:gd name="T105" fmla="*/ 42 h 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42">
                    <a:moveTo>
                      <a:pt x="8" y="0"/>
                    </a:moveTo>
                    <a:lnTo>
                      <a:pt x="9" y="1"/>
                    </a:lnTo>
                    <a:lnTo>
                      <a:pt x="14" y="4"/>
                    </a:lnTo>
                    <a:lnTo>
                      <a:pt x="17" y="5"/>
                    </a:lnTo>
                    <a:lnTo>
                      <a:pt x="21" y="9"/>
                    </a:lnTo>
                    <a:lnTo>
                      <a:pt x="25" y="12"/>
                    </a:lnTo>
                    <a:lnTo>
                      <a:pt x="29" y="16"/>
                    </a:lnTo>
                    <a:lnTo>
                      <a:pt x="33" y="19"/>
                    </a:lnTo>
                    <a:lnTo>
                      <a:pt x="37" y="21"/>
                    </a:lnTo>
                    <a:lnTo>
                      <a:pt x="40" y="25"/>
                    </a:lnTo>
                    <a:lnTo>
                      <a:pt x="44" y="28"/>
                    </a:lnTo>
                    <a:lnTo>
                      <a:pt x="47" y="34"/>
                    </a:lnTo>
                    <a:lnTo>
                      <a:pt x="47" y="39"/>
                    </a:lnTo>
                    <a:lnTo>
                      <a:pt x="45" y="40"/>
                    </a:lnTo>
                    <a:lnTo>
                      <a:pt x="44" y="42"/>
                    </a:lnTo>
                    <a:lnTo>
                      <a:pt x="40" y="42"/>
                    </a:lnTo>
                    <a:lnTo>
                      <a:pt x="37" y="40"/>
                    </a:lnTo>
                    <a:lnTo>
                      <a:pt x="33" y="39"/>
                    </a:lnTo>
                    <a:lnTo>
                      <a:pt x="29" y="38"/>
                    </a:lnTo>
                    <a:lnTo>
                      <a:pt x="25" y="35"/>
                    </a:lnTo>
                    <a:lnTo>
                      <a:pt x="21" y="34"/>
                    </a:lnTo>
                    <a:lnTo>
                      <a:pt x="17" y="31"/>
                    </a:lnTo>
                    <a:lnTo>
                      <a:pt x="13" y="27"/>
                    </a:lnTo>
                    <a:lnTo>
                      <a:pt x="9" y="24"/>
                    </a:lnTo>
                    <a:lnTo>
                      <a:pt x="6" y="21"/>
                    </a:lnTo>
                    <a:lnTo>
                      <a:pt x="1" y="16"/>
                    </a:lnTo>
                    <a:lnTo>
                      <a:pt x="0" y="13"/>
                    </a:lnTo>
                    <a:lnTo>
                      <a:pt x="0" y="9"/>
                    </a:lnTo>
                    <a:lnTo>
                      <a:pt x="1" y="7"/>
                    </a:lnTo>
                    <a:lnTo>
                      <a:pt x="2" y="4"/>
                    </a:lnTo>
                    <a:lnTo>
                      <a:pt x="4" y="3"/>
                    </a:lnTo>
                    <a:lnTo>
                      <a:pt x="6" y="0"/>
                    </a:lnTo>
                    <a:lnTo>
                      <a:pt x="8"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58" name="Freeform 105">
                <a:extLst>
                  <a:ext uri="{FF2B5EF4-FFF2-40B4-BE49-F238E27FC236}">
                    <a16:creationId xmlns:a16="http://schemas.microsoft.com/office/drawing/2014/main" id="{A844D02B-53E1-46D4-871B-58CC6A869A9D}"/>
                  </a:ext>
                </a:extLst>
              </p:cNvPr>
              <p:cNvSpPr>
                <a:spLocks/>
              </p:cNvSpPr>
              <p:nvPr/>
            </p:nvSpPr>
            <p:spPr bwMode="auto">
              <a:xfrm>
                <a:off x="3007" y="754"/>
                <a:ext cx="35" cy="45"/>
              </a:xfrm>
              <a:custGeom>
                <a:avLst/>
                <a:gdLst>
                  <a:gd name="T0" fmla="*/ 108 w 33"/>
                  <a:gd name="T1" fmla="*/ 0 h 36"/>
                  <a:gd name="T2" fmla="*/ 93 w 33"/>
                  <a:gd name="T3" fmla="*/ 0 h 36"/>
                  <a:gd name="T4" fmla="*/ 78 w 33"/>
                  <a:gd name="T5" fmla="*/ 2 h 36"/>
                  <a:gd name="T6" fmla="*/ 53 w 33"/>
                  <a:gd name="T7" fmla="*/ 16 h 36"/>
                  <a:gd name="T8" fmla="*/ 40 w 33"/>
                  <a:gd name="T9" fmla="*/ 27 h 36"/>
                  <a:gd name="T10" fmla="*/ 21 w 33"/>
                  <a:gd name="T11" fmla="*/ 46 h 36"/>
                  <a:gd name="T12" fmla="*/ 3 w 33"/>
                  <a:gd name="T13" fmla="*/ 63 h 36"/>
                  <a:gd name="T14" fmla="*/ 0 w 33"/>
                  <a:gd name="T15" fmla="*/ 78 h 36"/>
                  <a:gd name="T16" fmla="*/ 3 w 33"/>
                  <a:gd name="T17" fmla="*/ 90 h 36"/>
                  <a:gd name="T18" fmla="*/ 21 w 33"/>
                  <a:gd name="T19" fmla="*/ 91 h 36"/>
                  <a:gd name="T20" fmla="*/ 40 w 33"/>
                  <a:gd name="T21" fmla="*/ 88 h 36"/>
                  <a:gd name="T22" fmla="*/ 61 w 33"/>
                  <a:gd name="T23" fmla="*/ 78 h 36"/>
                  <a:gd name="T24" fmla="*/ 81 w 33"/>
                  <a:gd name="T25" fmla="*/ 60 h 36"/>
                  <a:gd name="T26" fmla="*/ 93 w 33"/>
                  <a:gd name="T27" fmla="*/ 51 h 36"/>
                  <a:gd name="T28" fmla="*/ 94 w 33"/>
                  <a:gd name="T29" fmla="*/ 41 h 36"/>
                  <a:gd name="T30" fmla="*/ 107 w 33"/>
                  <a:gd name="T31" fmla="*/ 30 h 36"/>
                  <a:gd name="T32" fmla="*/ 108 w 33"/>
                  <a:gd name="T33" fmla="*/ 24 h 36"/>
                  <a:gd name="T34" fmla="*/ 120 w 33"/>
                  <a:gd name="T35" fmla="*/ 3 h 36"/>
                  <a:gd name="T36" fmla="*/ 108 w 33"/>
                  <a:gd name="T37" fmla="*/ 0 h 36"/>
                  <a:gd name="T38" fmla="*/ 108 w 33"/>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36"/>
                  <a:gd name="T62" fmla="*/ 33 w 33"/>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36">
                    <a:moveTo>
                      <a:pt x="31" y="0"/>
                    </a:moveTo>
                    <a:lnTo>
                      <a:pt x="26" y="0"/>
                    </a:lnTo>
                    <a:lnTo>
                      <a:pt x="22" y="2"/>
                    </a:lnTo>
                    <a:lnTo>
                      <a:pt x="15" y="6"/>
                    </a:lnTo>
                    <a:lnTo>
                      <a:pt x="11" y="11"/>
                    </a:lnTo>
                    <a:lnTo>
                      <a:pt x="6" y="18"/>
                    </a:lnTo>
                    <a:lnTo>
                      <a:pt x="3" y="24"/>
                    </a:lnTo>
                    <a:lnTo>
                      <a:pt x="0" y="30"/>
                    </a:lnTo>
                    <a:lnTo>
                      <a:pt x="3" y="35"/>
                    </a:lnTo>
                    <a:lnTo>
                      <a:pt x="6" y="36"/>
                    </a:lnTo>
                    <a:lnTo>
                      <a:pt x="11" y="34"/>
                    </a:lnTo>
                    <a:lnTo>
                      <a:pt x="17" y="30"/>
                    </a:lnTo>
                    <a:lnTo>
                      <a:pt x="23" y="23"/>
                    </a:lnTo>
                    <a:lnTo>
                      <a:pt x="26" y="20"/>
                    </a:lnTo>
                    <a:lnTo>
                      <a:pt x="27" y="16"/>
                    </a:lnTo>
                    <a:lnTo>
                      <a:pt x="30" y="12"/>
                    </a:lnTo>
                    <a:lnTo>
                      <a:pt x="31" y="10"/>
                    </a:lnTo>
                    <a:lnTo>
                      <a:pt x="33" y="3"/>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59" name="Freeform 106">
                <a:extLst>
                  <a:ext uri="{FF2B5EF4-FFF2-40B4-BE49-F238E27FC236}">
                    <a16:creationId xmlns:a16="http://schemas.microsoft.com/office/drawing/2014/main" id="{19075DCE-AF98-44A2-9885-727B528F2F8F}"/>
                  </a:ext>
                </a:extLst>
              </p:cNvPr>
              <p:cNvSpPr>
                <a:spLocks/>
              </p:cNvSpPr>
              <p:nvPr/>
            </p:nvSpPr>
            <p:spPr bwMode="auto">
              <a:xfrm>
                <a:off x="3479" y="905"/>
                <a:ext cx="24" cy="45"/>
              </a:xfrm>
              <a:custGeom>
                <a:avLst/>
                <a:gdLst>
                  <a:gd name="T0" fmla="*/ 95 w 37"/>
                  <a:gd name="T1" fmla="*/ 2 h 44"/>
                  <a:gd name="T2" fmla="*/ 74 w 37"/>
                  <a:gd name="T3" fmla="*/ 3 h 44"/>
                  <a:gd name="T4" fmla="*/ 53 w 37"/>
                  <a:gd name="T5" fmla="*/ 20 h 44"/>
                  <a:gd name="T6" fmla="*/ 44 w 37"/>
                  <a:gd name="T7" fmla="*/ 28 h 44"/>
                  <a:gd name="T8" fmla="*/ 34 w 37"/>
                  <a:gd name="T9" fmla="*/ 40 h 44"/>
                  <a:gd name="T10" fmla="*/ 26 w 37"/>
                  <a:gd name="T11" fmla="*/ 50 h 44"/>
                  <a:gd name="T12" fmla="*/ 20 w 37"/>
                  <a:gd name="T13" fmla="*/ 62 h 44"/>
                  <a:gd name="T14" fmla="*/ 16 w 37"/>
                  <a:gd name="T15" fmla="*/ 69 h 44"/>
                  <a:gd name="T16" fmla="*/ 3 w 37"/>
                  <a:gd name="T17" fmla="*/ 78 h 44"/>
                  <a:gd name="T18" fmla="*/ 2 w 37"/>
                  <a:gd name="T19" fmla="*/ 86 h 44"/>
                  <a:gd name="T20" fmla="*/ 2 w 37"/>
                  <a:gd name="T21" fmla="*/ 96 h 44"/>
                  <a:gd name="T22" fmla="*/ 0 w 37"/>
                  <a:gd name="T23" fmla="*/ 110 h 44"/>
                  <a:gd name="T24" fmla="*/ 3 w 37"/>
                  <a:gd name="T25" fmla="*/ 118 h 44"/>
                  <a:gd name="T26" fmla="*/ 18 w 37"/>
                  <a:gd name="T27" fmla="*/ 110 h 44"/>
                  <a:gd name="T28" fmla="*/ 34 w 37"/>
                  <a:gd name="T29" fmla="*/ 101 h 44"/>
                  <a:gd name="T30" fmla="*/ 44 w 37"/>
                  <a:gd name="T31" fmla="*/ 96 h 44"/>
                  <a:gd name="T32" fmla="*/ 53 w 37"/>
                  <a:gd name="T33" fmla="*/ 86 h 44"/>
                  <a:gd name="T34" fmla="*/ 60 w 37"/>
                  <a:gd name="T35" fmla="*/ 78 h 44"/>
                  <a:gd name="T36" fmla="*/ 74 w 37"/>
                  <a:gd name="T37" fmla="*/ 69 h 44"/>
                  <a:gd name="T38" fmla="*/ 84 w 37"/>
                  <a:gd name="T39" fmla="*/ 59 h 44"/>
                  <a:gd name="T40" fmla="*/ 89 w 37"/>
                  <a:gd name="T41" fmla="*/ 50 h 44"/>
                  <a:gd name="T42" fmla="*/ 96 w 37"/>
                  <a:gd name="T43" fmla="*/ 40 h 44"/>
                  <a:gd name="T44" fmla="*/ 101 w 37"/>
                  <a:gd name="T45" fmla="*/ 31 h 44"/>
                  <a:gd name="T46" fmla="*/ 109 w 37"/>
                  <a:gd name="T47" fmla="*/ 18 h 44"/>
                  <a:gd name="T48" fmla="*/ 115 w 37"/>
                  <a:gd name="T49" fmla="*/ 16 h 44"/>
                  <a:gd name="T50" fmla="*/ 108 w 37"/>
                  <a:gd name="T51" fmla="*/ 2 h 44"/>
                  <a:gd name="T52" fmla="*/ 101 w 37"/>
                  <a:gd name="T53" fmla="*/ 2 h 44"/>
                  <a:gd name="T54" fmla="*/ 95 w 37"/>
                  <a:gd name="T55" fmla="*/ 0 h 44"/>
                  <a:gd name="T56" fmla="*/ 95 w 37"/>
                  <a:gd name="T57" fmla="*/ 2 h 44"/>
                  <a:gd name="T58" fmla="*/ 95 w 37"/>
                  <a:gd name="T59" fmla="*/ 2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44"/>
                  <a:gd name="T92" fmla="*/ 37 w 37"/>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44">
                    <a:moveTo>
                      <a:pt x="30" y="2"/>
                    </a:moveTo>
                    <a:lnTo>
                      <a:pt x="23" y="3"/>
                    </a:lnTo>
                    <a:lnTo>
                      <a:pt x="17" y="8"/>
                    </a:lnTo>
                    <a:lnTo>
                      <a:pt x="14" y="11"/>
                    </a:lnTo>
                    <a:lnTo>
                      <a:pt x="11" y="15"/>
                    </a:lnTo>
                    <a:lnTo>
                      <a:pt x="9" y="19"/>
                    </a:lnTo>
                    <a:lnTo>
                      <a:pt x="7" y="23"/>
                    </a:lnTo>
                    <a:lnTo>
                      <a:pt x="5" y="26"/>
                    </a:lnTo>
                    <a:lnTo>
                      <a:pt x="3" y="30"/>
                    </a:lnTo>
                    <a:lnTo>
                      <a:pt x="2" y="32"/>
                    </a:lnTo>
                    <a:lnTo>
                      <a:pt x="2" y="36"/>
                    </a:lnTo>
                    <a:lnTo>
                      <a:pt x="0" y="42"/>
                    </a:lnTo>
                    <a:lnTo>
                      <a:pt x="3" y="44"/>
                    </a:lnTo>
                    <a:lnTo>
                      <a:pt x="6" y="42"/>
                    </a:lnTo>
                    <a:lnTo>
                      <a:pt x="11" y="39"/>
                    </a:lnTo>
                    <a:lnTo>
                      <a:pt x="14" y="36"/>
                    </a:lnTo>
                    <a:lnTo>
                      <a:pt x="17" y="32"/>
                    </a:lnTo>
                    <a:lnTo>
                      <a:pt x="19" y="30"/>
                    </a:lnTo>
                    <a:lnTo>
                      <a:pt x="23" y="26"/>
                    </a:lnTo>
                    <a:lnTo>
                      <a:pt x="26" y="22"/>
                    </a:lnTo>
                    <a:lnTo>
                      <a:pt x="29" y="19"/>
                    </a:lnTo>
                    <a:lnTo>
                      <a:pt x="31" y="15"/>
                    </a:lnTo>
                    <a:lnTo>
                      <a:pt x="33" y="12"/>
                    </a:lnTo>
                    <a:lnTo>
                      <a:pt x="35" y="7"/>
                    </a:lnTo>
                    <a:lnTo>
                      <a:pt x="37" y="6"/>
                    </a:lnTo>
                    <a:lnTo>
                      <a:pt x="34" y="2"/>
                    </a:lnTo>
                    <a:lnTo>
                      <a:pt x="33" y="2"/>
                    </a:lnTo>
                    <a:lnTo>
                      <a:pt x="30" y="0"/>
                    </a:lnTo>
                    <a:lnTo>
                      <a:pt x="30" y="2"/>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60" name="Freeform 107">
                <a:extLst>
                  <a:ext uri="{FF2B5EF4-FFF2-40B4-BE49-F238E27FC236}">
                    <a16:creationId xmlns:a16="http://schemas.microsoft.com/office/drawing/2014/main" id="{C0448DF7-F4B9-4ACB-BE0E-CEADEBE7B8CB}"/>
                  </a:ext>
                </a:extLst>
              </p:cNvPr>
              <p:cNvSpPr>
                <a:spLocks/>
              </p:cNvSpPr>
              <p:nvPr/>
            </p:nvSpPr>
            <p:spPr bwMode="auto">
              <a:xfrm>
                <a:off x="3562" y="1117"/>
                <a:ext cx="130" cy="559"/>
              </a:xfrm>
              <a:custGeom>
                <a:avLst/>
                <a:gdLst>
                  <a:gd name="T0" fmla="*/ 0 w 239"/>
                  <a:gd name="T1" fmla="*/ 26803 h 341"/>
                  <a:gd name="T2" fmla="*/ 0 w 239"/>
                  <a:gd name="T3" fmla="*/ 24671 h 341"/>
                  <a:gd name="T4" fmla="*/ 1 w 239"/>
                  <a:gd name="T5" fmla="*/ 23151 h 341"/>
                  <a:gd name="T6" fmla="*/ 1 w 239"/>
                  <a:gd name="T7" fmla="*/ 21681 h 341"/>
                  <a:gd name="T8" fmla="*/ 1 w 239"/>
                  <a:gd name="T9" fmla="*/ 20230 h 341"/>
                  <a:gd name="T10" fmla="*/ 1 w 239"/>
                  <a:gd name="T11" fmla="*/ 18709 h 341"/>
                  <a:gd name="T12" fmla="*/ 1 w 239"/>
                  <a:gd name="T13" fmla="*/ 17385 h 341"/>
                  <a:gd name="T14" fmla="*/ 1 w 239"/>
                  <a:gd name="T15" fmla="*/ 15825 h 341"/>
                  <a:gd name="T16" fmla="*/ 1 w 239"/>
                  <a:gd name="T17" fmla="*/ 14095 h 341"/>
                  <a:gd name="T18" fmla="*/ 1 w 239"/>
                  <a:gd name="T19" fmla="*/ 12151 h 341"/>
                  <a:gd name="T20" fmla="*/ 1 w 239"/>
                  <a:gd name="T21" fmla="*/ 10184 h 341"/>
                  <a:gd name="T22" fmla="*/ 1 w 239"/>
                  <a:gd name="T23" fmla="*/ 8629 h 341"/>
                  <a:gd name="T24" fmla="*/ 1 w 239"/>
                  <a:gd name="T25" fmla="*/ 7195 h 341"/>
                  <a:gd name="T26" fmla="*/ 1 w 239"/>
                  <a:gd name="T27" fmla="*/ 5616 h 341"/>
                  <a:gd name="T28" fmla="*/ 1 w 239"/>
                  <a:gd name="T29" fmla="*/ 4224 h 341"/>
                  <a:gd name="T30" fmla="*/ 1 w 239"/>
                  <a:gd name="T31" fmla="*/ 2148 h 341"/>
                  <a:gd name="T32" fmla="*/ 1 w 239"/>
                  <a:gd name="T33" fmla="*/ 397 h 341"/>
                  <a:gd name="T34" fmla="*/ 1 w 239"/>
                  <a:gd name="T35" fmla="*/ 91 h 341"/>
                  <a:gd name="T36" fmla="*/ 1 w 239"/>
                  <a:gd name="T37" fmla="*/ 149 h 341"/>
                  <a:gd name="T38" fmla="*/ 1 w 239"/>
                  <a:gd name="T39" fmla="*/ 336 h 341"/>
                  <a:gd name="T40" fmla="*/ 1 w 239"/>
                  <a:gd name="T41" fmla="*/ 493 h 341"/>
                  <a:gd name="T42" fmla="*/ 1 w 239"/>
                  <a:gd name="T43" fmla="*/ 776 h 341"/>
                  <a:gd name="T44" fmla="*/ 1 w 239"/>
                  <a:gd name="T45" fmla="*/ 1024 h 341"/>
                  <a:gd name="T46" fmla="*/ 1 w 239"/>
                  <a:gd name="T47" fmla="*/ 1315 h 341"/>
                  <a:gd name="T48" fmla="*/ 1 w 239"/>
                  <a:gd name="T49" fmla="*/ 1465 h 341"/>
                  <a:gd name="T50" fmla="*/ 1 w 239"/>
                  <a:gd name="T51" fmla="*/ 1823 h 341"/>
                  <a:gd name="T52" fmla="*/ 1 w 239"/>
                  <a:gd name="T53" fmla="*/ 2071 h 341"/>
                  <a:gd name="T54" fmla="*/ 2 w 239"/>
                  <a:gd name="T55" fmla="*/ 2641 h 341"/>
                  <a:gd name="T56" fmla="*/ 2 w 239"/>
                  <a:gd name="T57" fmla="*/ 3665 h 341"/>
                  <a:gd name="T58" fmla="*/ 2 w 239"/>
                  <a:gd name="T59" fmla="*/ 5338 h 341"/>
                  <a:gd name="T60" fmla="*/ 2 w 239"/>
                  <a:gd name="T61" fmla="*/ 7347 h 341"/>
                  <a:gd name="T62" fmla="*/ 2 w 239"/>
                  <a:gd name="T63" fmla="*/ 9837 h 341"/>
                  <a:gd name="T64" fmla="*/ 2 w 239"/>
                  <a:gd name="T65" fmla="*/ 12501 h 341"/>
                  <a:gd name="T66" fmla="*/ 2 w 239"/>
                  <a:gd name="T67" fmla="*/ 15441 h 341"/>
                  <a:gd name="T68" fmla="*/ 2 w 239"/>
                  <a:gd name="T69" fmla="*/ 18317 h 341"/>
                  <a:gd name="T70" fmla="*/ 2 w 239"/>
                  <a:gd name="T71" fmla="*/ 20950 h 341"/>
                  <a:gd name="T72" fmla="*/ 2 w 239"/>
                  <a:gd name="T73" fmla="*/ 23365 h 341"/>
                  <a:gd name="T74" fmla="*/ 2 w 239"/>
                  <a:gd name="T75" fmla="*/ 25374 h 341"/>
                  <a:gd name="T76" fmla="*/ 2 w 239"/>
                  <a:gd name="T77" fmla="*/ 26894 h 341"/>
                  <a:gd name="T78" fmla="*/ 1 w 239"/>
                  <a:gd name="T79" fmla="*/ 3538 h 341"/>
                  <a:gd name="T80" fmla="*/ 1 w 239"/>
                  <a:gd name="T81" fmla="*/ 2586 h 341"/>
                  <a:gd name="T82" fmla="*/ 1 w 239"/>
                  <a:gd name="T83" fmla="*/ 4554 h 341"/>
                  <a:gd name="T84" fmla="*/ 1 w 239"/>
                  <a:gd name="T85" fmla="*/ 6235 h 341"/>
                  <a:gd name="T86" fmla="*/ 1 w 239"/>
                  <a:gd name="T87" fmla="*/ 7595 h 341"/>
                  <a:gd name="T88" fmla="*/ 1 w 239"/>
                  <a:gd name="T89" fmla="*/ 9116 h 341"/>
                  <a:gd name="T90" fmla="*/ 1 w 239"/>
                  <a:gd name="T91" fmla="*/ 10429 h 341"/>
                  <a:gd name="T92" fmla="*/ 1 w 239"/>
                  <a:gd name="T93" fmla="*/ 11846 h 341"/>
                  <a:gd name="T94" fmla="*/ 1 w 239"/>
                  <a:gd name="T95" fmla="*/ 14095 h 341"/>
                  <a:gd name="T96" fmla="*/ 1 w 239"/>
                  <a:gd name="T97" fmla="*/ 15712 h 341"/>
                  <a:gd name="T98" fmla="*/ 1 w 239"/>
                  <a:gd name="T99" fmla="*/ 17746 h 341"/>
                  <a:gd name="T100" fmla="*/ 1 w 239"/>
                  <a:gd name="T101" fmla="*/ 19848 h 341"/>
                  <a:gd name="T102" fmla="*/ 1 w 239"/>
                  <a:gd name="T103" fmla="*/ 21293 h 341"/>
                  <a:gd name="T104" fmla="*/ 1 w 239"/>
                  <a:gd name="T105" fmla="*/ 22724 h 341"/>
                  <a:gd name="T106" fmla="*/ 1 w 239"/>
                  <a:gd name="T107" fmla="*/ 25222 h 341"/>
                  <a:gd name="T108" fmla="*/ 1 w 239"/>
                  <a:gd name="T109" fmla="*/ 27219 h 341"/>
                  <a:gd name="T110" fmla="*/ 0 w 239"/>
                  <a:gd name="T111" fmla="*/ 27863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9"/>
                  <a:gd name="T169" fmla="*/ 0 h 341"/>
                  <a:gd name="T170" fmla="*/ 239 w 239"/>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9" h="341">
                    <a:moveTo>
                      <a:pt x="0" y="337"/>
                    </a:moveTo>
                    <a:lnTo>
                      <a:pt x="0" y="336"/>
                    </a:lnTo>
                    <a:lnTo>
                      <a:pt x="0" y="331"/>
                    </a:lnTo>
                    <a:lnTo>
                      <a:pt x="0" y="328"/>
                    </a:lnTo>
                    <a:lnTo>
                      <a:pt x="0" y="324"/>
                    </a:lnTo>
                    <a:lnTo>
                      <a:pt x="0" y="320"/>
                    </a:lnTo>
                    <a:lnTo>
                      <a:pt x="0" y="316"/>
                    </a:lnTo>
                    <a:lnTo>
                      <a:pt x="0" y="311"/>
                    </a:lnTo>
                    <a:lnTo>
                      <a:pt x="0" y="305"/>
                    </a:lnTo>
                    <a:lnTo>
                      <a:pt x="0" y="298"/>
                    </a:lnTo>
                    <a:lnTo>
                      <a:pt x="0" y="293"/>
                    </a:lnTo>
                    <a:lnTo>
                      <a:pt x="0" y="289"/>
                    </a:lnTo>
                    <a:lnTo>
                      <a:pt x="0" y="286"/>
                    </a:lnTo>
                    <a:lnTo>
                      <a:pt x="0" y="282"/>
                    </a:lnTo>
                    <a:lnTo>
                      <a:pt x="1" y="280"/>
                    </a:lnTo>
                    <a:lnTo>
                      <a:pt x="1" y="276"/>
                    </a:lnTo>
                    <a:lnTo>
                      <a:pt x="1" y="273"/>
                    </a:lnTo>
                    <a:lnTo>
                      <a:pt x="1" y="269"/>
                    </a:lnTo>
                    <a:lnTo>
                      <a:pt x="1" y="266"/>
                    </a:lnTo>
                    <a:lnTo>
                      <a:pt x="1" y="262"/>
                    </a:lnTo>
                    <a:lnTo>
                      <a:pt x="1" y="258"/>
                    </a:lnTo>
                    <a:lnTo>
                      <a:pt x="1" y="254"/>
                    </a:lnTo>
                    <a:lnTo>
                      <a:pt x="1" y="252"/>
                    </a:lnTo>
                    <a:lnTo>
                      <a:pt x="1" y="248"/>
                    </a:lnTo>
                    <a:lnTo>
                      <a:pt x="1" y="244"/>
                    </a:lnTo>
                    <a:lnTo>
                      <a:pt x="1" y="241"/>
                    </a:lnTo>
                    <a:lnTo>
                      <a:pt x="1" y="237"/>
                    </a:lnTo>
                    <a:lnTo>
                      <a:pt x="1" y="233"/>
                    </a:lnTo>
                    <a:lnTo>
                      <a:pt x="1" y="230"/>
                    </a:lnTo>
                    <a:lnTo>
                      <a:pt x="1" y="226"/>
                    </a:lnTo>
                    <a:lnTo>
                      <a:pt x="1" y="222"/>
                    </a:lnTo>
                    <a:lnTo>
                      <a:pt x="1" y="219"/>
                    </a:lnTo>
                    <a:lnTo>
                      <a:pt x="1" y="215"/>
                    </a:lnTo>
                    <a:lnTo>
                      <a:pt x="1" y="213"/>
                    </a:lnTo>
                    <a:lnTo>
                      <a:pt x="3" y="210"/>
                    </a:lnTo>
                    <a:lnTo>
                      <a:pt x="3" y="206"/>
                    </a:lnTo>
                    <a:lnTo>
                      <a:pt x="3" y="202"/>
                    </a:lnTo>
                    <a:lnTo>
                      <a:pt x="3" y="199"/>
                    </a:lnTo>
                    <a:lnTo>
                      <a:pt x="3" y="197"/>
                    </a:lnTo>
                    <a:lnTo>
                      <a:pt x="3" y="191"/>
                    </a:lnTo>
                    <a:lnTo>
                      <a:pt x="3" y="186"/>
                    </a:lnTo>
                    <a:lnTo>
                      <a:pt x="3" y="181"/>
                    </a:lnTo>
                    <a:lnTo>
                      <a:pt x="3" y="177"/>
                    </a:lnTo>
                    <a:lnTo>
                      <a:pt x="3" y="173"/>
                    </a:lnTo>
                    <a:lnTo>
                      <a:pt x="3" y="170"/>
                    </a:lnTo>
                    <a:lnTo>
                      <a:pt x="3" y="166"/>
                    </a:lnTo>
                    <a:lnTo>
                      <a:pt x="3" y="162"/>
                    </a:lnTo>
                    <a:lnTo>
                      <a:pt x="3" y="158"/>
                    </a:lnTo>
                    <a:lnTo>
                      <a:pt x="3" y="152"/>
                    </a:lnTo>
                    <a:lnTo>
                      <a:pt x="3" y="147"/>
                    </a:lnTo>
                    <a:lnTo>
                      <a:pt x="3" y="142"/>
                    </a:lnTo>
                    <a:lnTo>
                      <a:pt x="3" y="135"/>
                    </a:lnTo>
                    <a:lnTo>
                      <a:pt x="3" y="130"/>
                    </a:lnTo>
                    <a:lnTo>
                      <a:pt x="3" y="126"/>
                    </a:lnTo>
                    <a:lnTo>
                      <a:pt x="3" y="123"/>
                    </a:lnTo>
                    <a:lnTo>
                      <a:pt x="3" y="119"/>
                    </a:lnTo>
                    <a:lnTo>
                      <a:pt x="3" y="115"/>
                    </a:lnTo>
                    <a:lnTo>
                      <a:pt x="3" y="112"/>
                    </a:lnTo>
                    <a:lnTo>
                      <a:pt x="3" y="108"/>
                    </a:lnTo>
                    <a:lnTo>
                      <a:pt x="3" y="104"/>
                    </a:lnTo>
                    <a:lnTo>
                      <a:pt x="3" y="102"/>
                    </a:lnTo>
                    <a:lnTo>
                      <a:pt x="3" y="98"/>
                    </a:lnTo>
                    <a:lnTo>
                      <a:pt x="3" y="95"/>
                    </a:lnTo>
                    <a:lnTo>
                      <a:pt x="3" y="91"/>
                    </a:lnTo>
                    <a:lnTo>
                      <a:pt x="3" y="87"/>
                    </a:lnTo>
                    <a:lnTo>
                      <a:pt x="3" y="84"/>
                    </a:lnTo>
                    <a:lnTo>
                      <a:pt x="3" y="80"/>
                    </a:lnTo>
                    <a:lnTo>
                      <a:pt x="3" y="76"/>
                    </a:lnTo>
                    <a:lnTo>
                      <a:pt x="3" y="73"/>
                    </a:lnTo>
                    <a:lnTo>
                      <a:pt x="3" y="68"/>
                    </a:lnTo>
                    <a:lnTo>
                      <a:pt x="3" y="65"/>
                    </a:lnTo>
                    <a:lnTo>
                      <a:pt x="3" y="61"/>
                    </a:lnTo>
                    <a:lnTo>
                      <a:pt x="3" y="59"/>
                    </a:lnTo>
                    <a:lnTo>
                      <a:pt x="3" y="55"/>
                    </a:lnTo>
                    <a:lnTo>
                      <a:pt x="3" y="51"/>
                    </a:lnTo>
                    <a:lnTo>
                      <a:pt x="3" y="48"/>
                    </a:lnTo>
                    <a:lnTo>
                      <a:pt x="3" y="44"/>
                    </a:lnTo>
                    <a:lnTo>
                      <a:pt x="3" y="37"/>
                    </a:lnTo>
                    <a:lnTo>
                      <a:pt x="3" y="32"/>
                    </a:lnTo>
                    <a:lnTo>
                      <a:pt x="3" y="26"/>
                    </a:lnTo>
                    <a:lnTo>
                      <a:pt x="3" y="22"/>
                    </a:lnTo>
                    <a:lnTo>
                      <a:pt x="3" y="17"/>
                    </a:lnTo>
                    <a:lnTo>
                      <a:pt x="3" y="12"/>
                    </a:lnTo>
                    <a:lnTo>
                      <a:pt x="3" y="8"/>
                    </a:lnTo>
                    <a:lnTo>
                      <a:pt x="3" y="5"/>
                    </a:lnTo>
                    <a:lnTo>
                      <a:pt x="3" y="1"/>
                    </a:lnTo>
                    <a:lnTo>
                      <a:pt x="3" y="0"/>
                    </a:lnTo>
                    <a:lnTo>
                      <a:pt x="5" y="0"/>
                    </a:lnTo>
                    <a:lnTo>
                      <a:pt x="8" y="0"/>
                    </a:lnTo>
                    <a:lnTo>
                      <a:pt x="12" y="1"/>
                    </a:lnTo>
                    <a:lnTo>
                      <a:pt x="17" y="1"/>
                    </a:lnTo>
                    <a:lnTo>
                      <a:pt x="24" y="1"/>
                    </a:lnTo>
                    <a:lnTo>
                      <a:pt x="27" y="1"/>
                    </a:lnTo>
                    <a:lnTo>
                      <a:pt x="31" y="2"/>
                    </a:lnTo>
                    <a:lnTo>
                      <a:pt x="35" y="2"/>
                    </a:lnTo>
                    <a:lnTo>
                      <a:pt x="39" y="2"/>
                    </a:lnTo>
                    <a:lnTo>
                      <a:pt x="42" y="2"/>
                    </a:lnTo>
                    <a:lnTo>
                      <a:pt x="47" y="2"/>
                    </a:lnTo>
                    <a:lnTo>
                      <a:pt x="51" y="4"/>
                    </a:lnTo>
                    <a:lnTo>
                      <a:pt x="56" y="4"/>
                    </a:lnTo>
                    <a:lnTo>
                      <a:pt x="60" y="4"/>
                    </a:lnTo>
                    <a:lnTo>
                      <a:pt x="66" y="5"/>
                    </a:lnTo>
                    <a:lnTo>
                      <a:pt x="71" y="5"/>
                    </a:lnTo>
                    <a:lnTo>
                      <a:pt x="76" y="6"/>
                    </a:lnTo>
                    <a:lnTo>
                      <a:pt x="80" y="6"/>
                    </a:lnTo>
                    <a:lnTo>
                      <a:pt x="86" y="6"/>
                    </a:lnTo>
                    <a:lnTo>
                      <a:pt x="91" y="6"/>
                    </a:lnTo>
                    <a:lnTo>
                      <a:pt x="97" y="8"/>
                    </a:lnTo>
                    <a:lnTo>
                      <a:pt x="102" y="8"/>
                    </a:lnTo>
                    <a:lnTo>
                      <a:pt x="107" y="9"/>
                    </a:lnTo>
                    <a:lnTo>
                      <a:pt x="113" y="9"/>
                    </a:lnTo>
                    <a:lnTo>
                      <a:pt x="118" y="10"/>
                    </a:lnTo>
                    <a:lnTo>
                      <a:pt x="123" y="10"/>
                    </a:lnTo>
                    <a:lnTo>
                      <a:pt x="129" y="12"/>
                    </a:lnTo>
                    <a:lnTo>
                      <a:pt x="134" y="12"/>
                    </a:lnTo>
                    <a:lnTo>
                      <a:pt x="139" y="12"/>
                    </a:lnTo>
                    <a:lnTo>
                      <a:pt x="145" y="13"/>
                    </a:lnTo>
                    <a:lnTo>
                      <a:pt x="150" y="13"/>
                    </a:lnTo>
                    <a:lnTo>
                      <a:pt x="156" y="14"/>
                    </a:lnTo>
                    <a:lnTo>
                      <a:pt x="161" y="16"/>
                    </a:lnTo>
                    <a:lnTo>
                      <a:pt x="166" y="16"/>
                    </a:lnTo>
                    <a:lnTo>
                      <a:pt x="170" y="17"/>
                    </a:lnTo>
                    <a:lnTo>
                      <a:pt x="176" y="17"/>
                    </a:lnTo>
                    <a:lnTo>
                      <a:pt x="181" y="17"/>
                    </a:lnTo>
                    <a:lnTo>
                      <a:pt x="185" y="18"/>
                    </a:lnTo>
                    <a:lnTo>
                      <a:pt x="189" y="18"/>
                    </a:lnTo>
                    <a:lnTo>
                      <a:pt x="194" y="20"/>
                    </a:lnTo>
                    <a:lnTo>
                      <a:pt x="198" y="21"/>
                    </a:lnTo>
                    <a:lnTo>
                      <a:pt x="202" y="21"/>
                    </a:lnTo>
                    <a:lnTo>
                      <a:pt x="207" y="22"/>
                    </a:lnTo>
                    <a:lnTo>
                      <a:pt x="211" y="22"/>
                    </a:lnTo>
                    <a:lnTo>
                      <a:pt x="213" y="22"/>
                    </a:lnTo>
                    <a:lnTo>
                      <a:pt x="216" y="24"/>
                    </a:lnTo>
                    <a:lnTo>
                      <a:pt x="220" y="24"/>
                    </a:lnTo>
                    <a:lnTo>
                      <a:pt x="223" y="25"/>
                    </a:lnTo>
                    <a:lnTo>
                      <a:pt x="225" y="26"/>
                    </a:lnTo>
                    <a:lnTo>
                      <a:pt x="231" y="28"/>
                    </a:lnTo>
                    <a:lnTo>
                      <a:pt x="233" y="28"/>
                    </a:lnTo>
                    <a:lnTo>
                      <a:pt x="235" y="29"/>
                    </a:lnTo>
                    <a:lnTo>
                      <a:pt x="237" y="32"/>
                    </a:lnTo>
                    <a:lnTo>
                      <a:pt x="237" y="33"/>
                    </a:lnTo>
                    <a:lnTo>
                      <a:pt x="237" y="36"/>
                    </a:lnTo>
                    <a:lnTo>
                      <a:pt x="237" y="37"/>
                    </a:lnTo>
                    <a:lnTo>
                      <a:pt x="237" y="41"/>
                    </a:lnTo>
                    <a:lnTo>
                      <a:pt x="237" y="44"/>
                    </a:lnTo>
                    <a:lnTo>
                      <a:pt x="237" y="48"/>
                    </a:lnTo>
                    <a:lnTo>
                      <a:pt x="237" y="51"/>
                    </a:lnTo>
                    <a:lnTo>
                      <a:pt x="237" y="55"/>
                    </a:lnTo>
                    <a:lnTo>
                      <a:pt x="237" y="59"/>
                    </a:lnTo>
                    <a:lnTo>
                      <a:pt x="237" y="64"/>
                    </a:lnTo>
                    <a:lnTo>
                      <a:pt x="237" y="68"/>
                    </a:lnTo>
                    <a:lnTo>
                      <a:pt x="237" y="73"/>
                    </a:lnTo>
                    <a:lnTo>
                      <a:pt x="237" y="79"/>
                    </a:lnTo>
                    <a:lnTo>
                      <a:pt x="239" y="84"/>
                    </a:lnTo>
                    <a:lnTo>
                      <a:pt x="239" y="89"/>
                    </a:lnTo>
                    <a:lnTo>
                      <a:pt x="239" y="95"/>
                    </a:lnTo>
                    <a:lnTo>
                      <a:pt x="239" y="100"/>
                    </a:lnTo>
                    <a:lnTo>
                      <a:pt x="239" y="106"/>
                    </a:lnTo>
                    <a:lnTo>
                      <a:pt x="239" y="112"/>
                    </a:lnTo>
                    <a:lnTo>
                      <a:pt x="239" y="119"/>
                    </a:lnTo>
                    <a:lnTo>
                      <a:pt x="239" y="126"/>
                    </a:lnTo>
                    <a:lnTo>
                      <a:pt x="239" y="132"/>
                    </a:lnTo>
                    <a:lnTo>
                      <a:pt x="239" y="139"/>
                    </a:lnTo>
                    <a:lnTo>
                      <a:pt x="239" y="146"/>
                    </a:lnTo>
                    <a:lnTo>
                      <a:pt x="239" y="151"/>
                    </a:lnTo>
                    <a:lnTo>
                      <a:pt x="239" y="159"/>
                    </a:lnTo>
                    <a:lnTo>
                      <a:pt x="239" y="166"/>
                    </a:lnTo>
                    <a:lnTo>
                      <a:pt x="239" y="173"/>
                    </a:lnTo>
                    <a:lnTo>
                      <a:pt x="239" y="181"/>
                    </a:lnTo>
                    <a:lnTo>
                      <a:pt x="239" y="187"/>
                    </a:lnTo>
                    <a:lnTo>
                      <a:pt x="237" y="194"/>
                    </a:lnTo>
                    <a:lnTo>
                      <a:pt x="237" y="201"/>
                    </a:lnTo>
                    <a:lnTo>
                      <a:pt x="237" y="207"/>
                    </a:lnTo>
                    <a:lnTo>
                      <a:pt x="237" y="214"/>
                    </a:lnTo>
                    <a:lnTo>
                      <a:pt x="237" y="221"/>
                    </a:lnTo>
                    <a:lnTo>
                      <a:pt x="237" y="227"/>
                    </a:lnTo>
                    <a:lnTo>
                      <a:pt x="237" y="234"/>
                    </a:lnTo>
                    <a:lnTo>
                      <a:pt x="237" y="241"/>
                    </a:lnTo>
                    <a:lnTo>
                      <a:pt x="237" y="248"/>
                    </a:lnTo>
                    <a:lnTo>
                      <a:pt x="237" y="253"/>
                    </a:lnTo>
                    <a:lnTo>
                      <a:pt x="237" y="258"/>
                    </a:lnTo>
                    <a:lnTo>
                      <a:pt x="237" y="265"/>
                    </a:lnTo>
                    <a:lnTo>
                      <a:pt x="237" y="270"/>
                    </a:lnTo>
                    <a:lnTo>
                      <a:pt x="237" y="277"/>
                    </a:lnTo>
                    <a:lnTo>
                      <a:pt x="237" y="282"/>
                    </a:lnTo>
                    <a:lnTo>
                      <a:pt x="237" y="288"/>
                    </a:lnTo>
                    <a:lnTo>
                      <a:pt x="237" y="293"/>
                    </a:lnTo>
                    <a:lnTo>
                      <a:pt x="237" y="297"/>
                    </a:lnTo>
                    <a:lnTo>
                      <a:pt x="237" y="301"/>
                    </a:lnTo>
                    <a:lnTo>
                      <a:pt x="237" y="307"/>
                    </a:lnTo>
                    <a:lnTo>
                      <a:pt x="237" y="311"/>
                    </a:lnTo>
                    <a:lnTo>
                      <a:pt x="237" y="313"/>
                    </a:lnTo>
                    <a:lnTo>
                      <a:pt x="237" y="317"/>
                    </a:lnTo>
                    <a:lnTo>
                      <a:pt x="237" y="320"/>
                    </a:lnTo>
                    <a:lnTo>
                      <a:pt x="237" y="325"/>
                    </a:lnTo>
                    <a:lnTo>
                      <a:pt x="237" y="331"/>
                    </a:lnTo>
                    <a:lnTo>
                      <a:pt x="237" y="332"/>
                    </a:lnTo>
                    <a:lnTo>
                      <a:pt x="237" y="333"/>
                    </a:lnTo>
                    <a:lnTo>
                      <a:pt x="216" y="341"/>
                    </a:lnTo>
                    <a:lnTo>
                      <a:pt x="223" y="43"/>
                    </a:lnTo>
                    <a:lnTo>
                      <a:pt x="21" y="18"/>
                    </a:lnTo>
                    <a:lnTo>
                      <a:pt x="21" y="20"/>
                    </a:lnTo>
                    <a:lnTo>
                      <a:pt x="21" y="24"/>
                    </a:lnTo>
                    <a:lnTo>
                      <a:pt x="21" y="26"/>
                    </a:lnTo>
                    <a:lnTo>
                      <a:pt x="21" y="31"/>
                    </a:lnTo>
                    <a:lnTo>
                      <a:pt x="21" y="35"/>
                    </a:lnTo>
                    <a:lnTo>
                      <a:pt x="21" y="40"/>
                    </a:lnTo>
                    <a:lnTo>
                      <a:pt x="21" y="44"/>
                    </a:lnTo>
                    <a:lnTo>
                      <a:pt x="21" y="49"/>
                    </a:lnTo>
                    <a:lnTo>
                      <a:pt x="21" y="55"/>
                    </a:lnTo>
                    <a:lnTo>
                      <a:pt x="21" y="61"/>
                    </a:lnTo>
                    <a:lnTo>
                      <a:pt x="21" y="64"/>
                    </a:lnTo>
                    <a:lnTo>
                      <a:pt x="21" y="68"/>
                    </a:lnTo>
                    <a:lnTo>
                      <a:pt x="21" y="71"/>
                    </a:lnTo>
                    <a:lnTo>
                      <a:pt x="21" y="75"/>
                    </a:lnTo>
                    <a:lnTo>
                      <a:pt x="21" y="79"/>
                    </a:lnTo>
                    <a:lnTo>
                      <a:pt x="21" y="81"/>
                    </a:lnTo>
                    <a:lnTo>
                      <a:pt x="21" y="85"/>
                    </a:lnTo>
                    <a:lnTo>
                      <a:pt x="23" y="89"/>
                    </a:lnTo>
                    <a:lnTo>
                      <a:pt x="23" y="92"/>
                    </a:lnTo>
                    <a:lnTo>
                      <a:pt x="23" y="95"/>
                    </a:lnTo>
                    <a:lnTo>
                      <a:pt x="23" y="99"/>
                    </a:lnTo>
                    <a:lnTo>
                      <a:pt x="23" y="103"/>
                    </a:lnTo>
                    <a:lnTo>
                      <a:pt x="23" y="106"/>
                    </a:lnTo>
                    <a:lnTo>
                      <a:pt x="23" y="110"/>
                    </a:lnTo>
                    <a:lnTo>
                      <a:pt x="23" y="112"/>
                    </a:lnTo>
                    <a:lnTo>
                      <a:pt x="23" y="116"/>
                    </a:lnTo>
                    <a:lnTo>
                      <a:pt x="23" y="119"/>
                    </a:lnTo>
                    <a:lnTo>
                      <a:pt x="23" y="123"/>
                    </a:lnTo>
                    <a:lnTo>
                      <a:pt x="23" y="126"/>
                    </a:lnTo>
                    <a:lnTo>
                      <a:pt x="23" y="130"/>
                    </a:lnTo>
                    <a:lnTo>
                      <a:pt x="23" y="132"/>
                    </a:lnTo>
                    <a:lnTo>
                      <a:pt x="23" y="136"/>
                    </a:lnTo>
                    <a:lnTo>
                      <a:pt x="23" y="140"/>
                    </a:lnTo>
                    <a:lnTo>
                      <a:pt x="23" y="143"/>
                    </a:lnTo>
                    <a:lnTo>
                      <a:pt x="21" y="150"/>
                    </a:lnTo>
                    <a:lnTo>
                      <a:pt x="21" y="155"/>
                    </a:lnTo>
                    <a:lnTo>
                      <a:pt x="21" y="160"/>
                    </a:lnTo>
                    <a:lnTo>
                      <a:pt x="21" y="166"/>
                    </a:lnTo>
                    <a:lnTo>
                      <a:pt x="21" y="170"/>
                    </a:lnTo>
                    <a:lnTo>
                      <a:pt x="21" y="175"/>
                    </a:lnTo>
                    <a:lnTo>
                      <a:pt x="21" y="178"/>
                    </a:lnTo>
                    <a:lnTo>
                      <a:pt x="21" y="182"/>
                    </a:lnTo>
                    <a:lnTo>
                      <a:pt x="21" y="186"/>
                    </a:lnTo>
                    <a:lnTo>
                      <a:pt x="21" y="190"/>
                    </a:lnTo>
                    <a:lnTo>
                      <a:pt x="21" y="193"/>
                    </a:lnTo>
                    <a:lnTo>
                      <a:pt x="21" y="198"/>
                    </a:lnTo>
                    <a:lnTo>
                      <a:pt x="21" y="203"/>
                    </a:lnTo>
                    <a:lnTo>
                      <a:pt x="21" y="209"/>
                    </a:lnTo>
                    <a:lnTo>
                      <a:pt x="21" y="214"/>
                    </a:lnTo>
                    <a:lnTo>
                      <a:pt x="21" y="221"/>
                    </a:lnTo>
                    <a:lnTo>
                      <a:pt x="20" y="227"/>
                    </a:lnTo>
                    <a:lnTo>
                      <a:pt x="20" y="233"/>
                    </a:lnTo>
                    <a:lnTo>
                      <a:pt x="20" y="237"/>
                    </a:lnTo>
                    <a:lnTo>
                      <a:pt x="20" y="240"/>
                    </a:lnTo>
                    <a:lnTo>
                      <a:pt x="20" y="244"/>
                    </a:lnTo>
                    <a:lnTo>
                      <a:pt x="20" y="248"/>
                    </a:lnTo>
                    <a:lnTo>
                      <a:pt x="20" y="250"/>
                    </a:lnTo>
                    <a:lnTo>
                      <a:pt x="20" y="253"/>
                    </a:lnTo>
                    <a:lnTo>
                      <a:pt x="20" y="257"/>
                    </a:lnTo>
                    <a:lnTo>
                      <a:pt x="20" y="261"/>
                    </a:lnTo>
                    <a:lnTo>
                      <a:pt x="20" y="264"/>
                    </a:lnTo>
                    <a:lnTo>
                      <a:pt x="20" y="268"/>
                    </a:lnTo>
                    <a:lnTo>
                      <a:pt x="20" y="270"/>
                    </a:lnTo>
                    <a:lnTo>
                      <a:pt x="20" y="274"/>
                    </a:lnTo>
                    <a:lnTo>
                      <a:pt x="20" y="280"/>
                    </a:lnTo>
                    <a:lnTo>
                      <a:pt x="20" y="286"/>
                    </a:lnTo>
                    <a:lnTo>
                      <a:pt x="20" y="293"/>
                    </a:lnTo>
                    <a:lnTo>
                      <a:pt x="20" y="300"/>
                    </a:lnTo>
                    <a:lnTo>
                      <a:pt x="20" y="305"/>
                    </a:lnTo>
                    <a:lnTo>
                      <a:pt x="20" y="311"/>
                    </a:lnTo>
                    <a:lnTo>
                      <a:pt x="20" y="316"/>
                    </a:lnTo>
                    <a:lnTo>
                      <a:pt x="20" y="321"/>
                    </a:lnTo>
                    <a:lnTo>
                      <a:pt x="20" y="325"/>
                    </a:lnTo>
                    <a:lnTo>
                      <a:pt x="20" y="329"/>
                    </a:lnTo>
                    <a:lnTo>
                      <a:pt x="20" y="332"/>
                    </a:lnTo>
                    <a:lnTo>
                      <a:pt x="20" y="336"/>
                    </a:lnTo>
                    <a:lnTo>
                      <a:pt x="20" y="340"/>
                    </a:lnTo>
                    <a:lnTo>
                      <a:pt x="20" y="341"/>
                    </a:lnTo>
                    <a:lnTo>
                      <a:pt x="0" y="337"/>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61" name="Freeform 108">
                <a:extLst>
                  <a:ext uri="{FF2B5EF4-FFF2-40B4-BE49-F238E27FC236}">
                    <a16:creationId xmlns:a16="http://schemas.microsoft.com/office/drawing/2014/main" id="{1CFF6346-CA05-424E-9FEB-725579F85860}"/>
                  </a:ext>
                </a:extLst>
              </p:cNvPr>
              <p:cNvSpPr>
                <a:spLocks/>
              </p:cNvSpPr>
              <p:nvPr/>
            </p:nvSpPr>
            <p:spPr bwMode="auto">
              <a:xfrm>
                <a:off x="2819" y="1494"/>
                <a:ext cx="47" cy="23"/>
              </a:xfrm>
              <a:custGeom>
                <a:avLst/>
                <a:gdLst>
                  <a:gd name="T0" fmla="*/ 0 w 48"/>
                  <a:gd name="T1" fmla="*/ 1 h 19"/>
                  <a:gd name="T2" fmla="*/ 1 w 48"/>
                  <a:gd name="T3" fmla="*/ 1 h 19"/>
                  <a:gd name="T4" fmla="*/ 20 w 48"/>
                  <a:gd name="T5" fmla="*/ 1 h 19"/>
                  <a:gd name="T6" fmla="*/ 33 w 48"/>
                  <a:gd name="T7" fmla="*/ 0 h 19"/>
                  <a:gd name="T8" fmla="*/ 43 w 48"/>
                  <a:gd name="T9" fmla="*/ 0 h 19"/>
                  <a:gd name="T10" fmla="*/ 54 w 48"/>
                  <a:gd name="T11" fmla="*/ 0 h 19"/>
                  <a:gd name="T12" fmla="*/ 69 w 48"/>
                  <a:gd name="T13" fmla="*/ 0 h 19"/>
                  <a:gd name="T14" fmla="*/ 80 w 48"/>
                  <a:gd name="T15" fmla="*/ 0 h 19"/>
                  <a:gd name="T16" fmla="*/ 92 w 48"/>
                  <a:gd name="T17" fmla="*/ 0 h 19"/>
                  <a:gd name="T18" fmla="*/ 104 w 48"/>
                  <a:gd name="T19" fmla="*/ 0 h 19"/>
                  <a:gd name="T20" fmla="*/ 115 w 48"/>
                  <a:gd name="T21" fmla="*/ 1 h 19"/>
                  <a:gd name="T22" fmla="*/ 129 w 48"/>
                  <a:gd name="T23" fmla="*/ 2 h 19"/>
                  <a:gd name="T24" fmla="*/ 141 w 48"/>
                  <a:gd name="T25" fmla="*/ 22 h 19"/>
                  <a:gd name="T26" fmla="*/ 135 w 48"/>
                  <a:gd name="T27" fmla="*/ 34 h 19"/>
                  <a:gd name="T28" fmla="*/ 117 w 48"/>
                  <a:gd name="T29" fmla="*/ 45 h 19"/>
                  <a:gd name="T30" fmla="*/ 114 w 48"/>
                  <a:gd name="T31" fmla="*/ 45 h 19"/>
                  <a:gd name="T32" fmla="*/ 104 w 48"/>
                  <a:gd name="T33" fmla="*/ 49 h 19"/>
                  <a:gd name="T34" fmla="*/ 92 w 48"/>
                  <a:gd name="T35" fmla="*/ 57 h 19"/>
                  <a:gd name="T36" fmla="*/ 84 w 48"/>
                  <a:gd name="T37" fmla="*/ 60 h 19"/>
                  <a:gd name="T38" fmla="*/ 78 w 48"/>
                  <a:gd name="T39" fmla="*/ 60 h 19"/>
                  <a:gd name="T40" fmla="*/ 67 w 48"/>
                  <a:gd name="T41" fmla="*/ 66 h 19"/>
                  <a:gd name="T42" fmla="*/ 54 w 48"/>
                  <a:gd name="T43" fmla="*/ 66 h 19"/>
                  <a:gd name="T44" fmla="*/ 47 w 48"/>
                  <a:gd name="T45" fmla="*/ 66 h 19"/>
                  <a:gd name="T46" fmla="*/ 37 w 48"/>
                  <a:gd name="T47" fmla="*/ 66 h 19"/>
                  <a:gd name="T48" fmla="*/ 37 w 48"/>
                  <a:gd name="T49" fmla="*/ 69 h 19"/>
                  <a:gd name="T50" fmla="*/ 0 w 48"/>
                  <a:gd name="T51" fmla="*/ 1 h 19"/>
                  <a:gd name="T52" fmla="*/ 0 w 48"/>
                  <a:gd name="T53" fmla="*/ 1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9"/>
                  <a:gd name="T83" fmla="*/ 48 w 48"/>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9">
                    <a:moveTo>
                      <a:pt x="0" y="1"/>
                    </a:moveTo>
                    <a:lnTo>
                      <a:pt x="1" y="1"/>
                    </a:lnTo>
                    <a:lnTo>
                      <a:pt x="7" y="1"/>
                    </a:lnTo>
                    <a:lnTo>
                      <a:pt x="11" y="0"/>
                    </a:lnTo>
                    <a:lnTo>
                      <a:pt x="15" y="0"/>
                    </a:lnTo>
                    <a:lnTo>
                      <a:pt x="19" y="0"/>
                    </a:lnTo>
                    <a:lnTo>
                      <a:pt x="24" y="0"/>
                    </a:lnTo>
                    <a:lnTo>
                      <a:pt x="28" y="0"/>
                    </a:lnTo>
                    <a:lnTo>
                      <a:pt x="32" y="0"/>
                    </a:lnTo>
                    <a:lnTo>
                      <a:pt x="36" y="0"/>
                    </a:lnTo>
                    <a:lnTo>
                      <a:pt x="40" y="1"/>
                    </a:lnTo>
                    <a:lnTo>
                      <a:pt x="45" y="2"/>
                    </a:lnTo>
                    <a:lnTo>
                      <a:pt x="48" y="6"/>
                    </a:lnTo>
                    <a:lnTo>
                      <a:pt x="47" y="9"/>
                    </a:lnTo>
                    <a:lnTo>
                      <a:pt x="41" y="12"/>
                    </a:lnTo>
                    <a:lnTo>
                      <a:pt x="39" y="12"/>
                    </a:lnTo>
                    <a:lnTo>
                      <a:pt x="36" y="13"/>
                    </a:lnTo>
                    <a:lnTo>
                      <a:pt x="32" y="15"/>
                    </a:lnTo>
                    <a:lnTo>
                      <a:pt x="29" y="16"/>
                    </a:lnTo>
                    <a:lnTo>
                      <a:pt x="27" y="16"/>
                    </a:lnTo>
                    <a:lnTo>
                      <a:pt x="23" y="17"/>
                    </a:lnTo>
                    <a:lnTo>
                      <a:pt x="19" y="17"/>
                    </a:lnTo>
                    <a:lnTo>
                      <a:pt x="16" y="17"/>
                    </a:lnTo>
                    <a:lnTo>
                      <a:pt x="12" y="17"/>
                    </a:lnTo>
                    <a:lnTo>
                      <a:pt x="12" y="19"/>
                    </a:lnTo>
                    <a:lnTo>
                      <a:pt x="0" y="1"/>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62" name="Freeform 109">
                <a:extLst>
                  <a:ext uri="{FF2B5EF4-FFF2-40B4-BE49-F238E27FC236}">
                    <a16:creationId xmlns:a16="http://schemas.microsoft.com/office/drawing/2014/main" id="{467114D5-BA53-422D-9E9F-F5FF6C6A3BD9}"/>
                  </a:ext>
                </a:extLst>
              </p:cNvPr>
              <p:cNvSpPr>
                <a:spLocks/>
              </p:cNvSpPr>
              <p:nvPr/>
            </p:nvSpPr>
            <p:spPr bwMode="auto">
              <a:xfrm>
                <a:off x="3597" y="1306"/>
                <a:ext cx="224" cy="355"/>
              </a:xfrm>
              <a:custGeom>
                <a:avLst/>
                <a:gdLst>
                  <a:gd name="T0" fmla="*/ 23 w 192"/>
                  <a:gd name="T1" fmla="*/ 1078 h 310"/>
                  <a:gd name="T2" fmla="*/ 63 w 192"/>
                  <a:gd name="T3" fmla="*/ 1078 h 310"/>
                  <a:gd name="T4" fmla="*/ 99 w 192"/>
                  <a:gd name="T5" fmla="*/ 1078 h 310"/>
                  <a:gd name="T6" fmla="*/ 142 w 192"/>
                  <a:gd name="T7" fmla="*/ 1078 h 310"/>
                  <a:gd name="T8" fmla="*/ 189 w 192"/>
                  <a:gd name="T9" fmla="*/ 1078 h 310"/>
                  <a:gd name="T10" fmla="*/ 232 w 192"/>
                  <a:gd name="T11" fmla="*/ 1078 h 310"/>
                  <a:gd name="T12" fmla="*/ 282 w 192"/>
                  <a:gd name="T13" fmla="*/ 1078 h 310"/>
                  <a:gd name="T14" fmla="*/ 330 w 192"/>
                  <a:gd name="T15" fmla="*/ 1078 h 310"/>
                  <a:gd name="T16" fmla="*/ 375 w 192"/>
                  <a:gd name="T17" fmla="*/ 1078 h 310"/>
                  <a:gd name="T18" fmla="*/ 419 w 192"/>
                  <a:gd name="T19" fmla="*/ 1078 h 310"/>
                  <a:gd name="T20" fmla="*/ 476 w 192"/>
                  <a:gd name="T21" fmla="*/ 1070 h 310"/>
                  <a:gd name="T22" fmla="*/ 523 w 192"/>
                  <a:gd name="T23" fmla="*/ 1063 h 310"/>
                  <a:gd name="T24" fmla="*/ 537 w 192"/>
                  <a:gd name="T25" fmla="*/ 1035 h 310"/>
                  <a:gd name="T26" fmla="*/ 546 w 192"/>
                  <a:gd name="T27" fmla="*/ 980 h 310"/>
                  <a:gd name="T28" fmla="*/ 548 w 192"/>
                  <a:gd name="T29" fmla="*/ 924 h 310"/>
                  <a:gd name="T30" fmla="*/ 550 w 192"/>
                  <a:gd name="T31" fmla="*/ 857 h 310"/>
                  <a:gd name="T32" fmla="*/ 550 w 192"/>
                  <a:gd name="T33" fmla="*/ 779 h 310"/>
                  <a:gd name="T34" fmla="*/ 550 w 192"/>
                  <a:gd name="T35" fmla="*/ 697 h 310"/>
                  <a:gd name="T36" fmla="*/ 551 w 192"/>
                  <a:gd name="T37" fmla="*/ 616 h 310"/>
                  <a:gd name="T38" fmla="*/ 551 w 192"/>
                  <a:gd name="T39" fmla="*/ 531 h 310"/>
                  <a:gd name="T40" fmla="*/ 551 w 192"/>
                  <a:gd name="T41" fmla="*/ 446 h 310"/>
                  <a:gd name="T42" fmla="*/ 551 w 192"/>
                  <a:gd name="T43" fmla="*/ 358 h 310"/>
                  <a:gd name="T44" fmla="*/ 551 w 192"/>
                  <a:gd name="T45" fmla="*/ 284 h 310"/>
                  <a:gd name="T46" fmla="*/ 550 w 192"/>
                  <a:gd name="T47" fmla="*/ 215 h 310"/>
                  <a:gd name="T48" fmla="*/ 548 w 192"/>
                  <a:gd name="T49" fmla="*/ 160 h 310"/>
                  <a:gd name="T50" fmla="*/ 546 w 192"/>
                  <a:gd name="T51" fmla="*/ 94 h 310"/>
                  <a:gd name="T52" fmla="*/ 508 w 192"/>
                  <a:gd name="T53" fmla="*/ 52 h 310"/>
                  <a:gd name="T54" fmla="*/ 465 w 192"/>
                  <a:gd name="T55" fmla="*/ 26 h 310"/>
                  <a:gd name="T56" fmla="*/ 411 w 192"/>
                  <a:gd name="T57" fmla="*/ 3 h 310"/>
                  <a:gd name="T58" fmla="*/ 345 w 192"/>
                  <a:gd name="T59" fmla="*/ 0 h 310"/>
                  <a:gd name="T60" fmla="*/ 273 w 192"/>
                  <a:gd name="T61" fmla="*/ 2 h 310"/>
                  <a:gd name="T62" fmla="*/ 214 w 192"/>
                  <a:gd name="T63" fmla="*/ 23 h 310"/>
                  <a:gd name="T64" fmla="*/ 152 w 192"/>
                  <a:gd name="T65" fmla="*/ 69 h 310"/>
                  <a:gd name="T66" fmla="*/ 104 w 192"/>
                  <a:gd name="T67" fmla="*/ 142 h 310"/>
                  <a:gd name="T68" fmla="*/ 80 w 192"/>
                  <a:gd name="T69" fmla="*/ 185 h 310"/>
                  <a:gd name="T70" fmla="*/ 67 w 192"/>
                  <a:gd name="T71" fmla="*/ 242 h 310"/>
                  <a:gd name="T72" fmla="*/ 53 w 192"/>
                  <a:gd name="T73" fmla="*/ 304 h 310"/>
                  <a:gd name="T74" fmla="*/ 43 w 192"/>
                  <a:gd name="T75" fmla="*/ 373 h 310"/>
                  <a:gd name="T76" fmla="*/ 33 w 192"/>
                  <a:gd name="T77" fmla="*/ 447 h 310"/>
                  <a:gd name="T78" fmla="*/ 23 w 192"/>
                  <a:gd name="T79" fmla="*/ 529 h 310"/>
                  <a:gd name="T80" fmla="*/ 18 w 192"/>
                  <a:gd name="T81" fmla="*/ 605 h 310"/>
                  <a:gd name="T82" fmla="*/ 14 w 192"/>
                  <a:gd name="T83" fmla="*/ 684 h 310"/>
                  <a:gd name="T84" fmla="*/ 3 w 192"/>
                  <a:gd name="T85" fmla="*/ 758 h 310"/>
                  <a:gd name="T86" fmla="*/ 2 w 192"/>
                  <a:gd name="T87" fmla="*/ 835 h 310"/>
                  <a:gd name="T88" fmla="*/ 0 w 192"/>
                  <a:gd name="T89" fmla="*/ 899 h 310"/>
                  <a:gd name="T90" fmla="*/ 0 w 192"/>
                  <a:gd name="T91" fmla="*/ 959 h 310"/>
                  <a:gd name="T92" fmla="*/ 0 w 192"/>
                  <a:gd name="T93" fmla="*/ 1007 h 310"/>
                  <a:gd name="T94" fmla="*/ 0 w 192"/>
                  <a:gd name="T95" fmla="*/ 1066 h 3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2"/>
                  <a:gd name="T145" fmla="*/ 0 h 310"/>
                  <a:gd name="T146" fmla="*/ 192 w 192"/>
                  <a:gd name="T147" fmla="*/ 310 h 3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2" h="310">
                    <a:moveTo>
                      <a:pt x="0" y="310"/>
                    </a:moveTo>
                    <a:lnTo>
                      <a:pt x="3" y="310"/>
                    </a:lnTo>
                    <a:lnTo>
                      <a:pt x="4" y="310"/>
                    </a:lnTo>
                    <a:lnTo>
                      <a:pt x="8" y="310"/>
                    </a:lnTo>
                    <a:lnTo>
                      <a:pt x="11" y="310"/>
                    </a:lnTo>
                    <a:lnTo>
                      <a:pt x="16" y="310"/>
                    </a:lnTo>
                    <a:lnTo>
                      <a:pt x="18" y="310"/>
                    </a:lnTo>
                    <a:lnTo>
                      <a:pt x="22" y="310"/>
                    </a:lnTo>
                    <a:lnTo>
                      <a:pt x="24" y="310"/>
                    </a:lnTo>
                    <a:lnTo>
                      <a:pt x="28" y="310"/>
                    </a:lnTo>
                    <a:lnTo>
                      <a:pt x="31" y="310"/>
                    </a:lnTo>
                    <a:lnTo>
                      <a:pt x="34" y="310"/>
                    </a:lnTo>
                    <a:lnTo>
                      <a:pt x="38" y="310"/>
                    </a:lnTo>
                    <a:lnTo>
                      <a:pt x="42" y="310"/>
                    </a:lnTo>
                    <a:lnTo>
                      <a:pt x="45" y="310"/>
                    </a:lnTo>
                    <a:lnTo>
                      <a:pt x="49" y="310"/>
                    </a:lnTo>
                    <a:lnTo>
                      <a:pt x="53" y="310"/>
                    </a:lnTo>
                    <a:lnTo>
                      <a:pt x="57" y="310"/>
                    </a:lnTo>
                    <a:lnTo>
                      <a:pt x="61" y="310"/>
                    </a:lnTo>
                    <a:lnTo>
                      <a:pt x="65" y="310"/>
                    </a:lnTo>
                    <a:lnTo>
                      <a:pt x="69" y="310"/>
                    </a:lnTo>
                    <a:lnTo>
                      <a:pt x="73" y="310"/>
                    </a:lnTo>
                    <a:lnTo>
                      <a:pt x="77" y="310"/>
                    </a:lnTo>
                    <a:lnTo>
                      <a:pt x="81" y="310"/>
                    </a:lnTo>
                    <a:lnTo>
                      <a:pt x="85" y="310"/>
                    </a:lnTo>
                    <a:lnTo>
                      <a:pt x="90" y="310"/>
                    </a:lnTo>
                    <a:lnTo>
                      <a:pt x="94" y="310"/>
                    </a:lnTo>
                    <a:lnTo>
                      <a:pt x="98" y="310"/>
                    </a:lnTo>
                    <a:lnTo>
                      <a:pt x="102" y="310"/>
                    </a:lnTo>
                    <a:lnTo>
                      <a:pt x="106" y="310"/>
                    </a:lnTo>
                    <a:lnTo>
                      <a:pt x="110" y="310"/>
                    </a:lnTo>
                    <a:lnTo>
                      <a:pt x="114" y="310"/>
                    </a:lnTo>
                    <a:lnTo>
                      <a:pt x="118" y="310"/>
                    </a:lnTo>
                    <a:lnTo>
                      <a:pt x="124" y="310"/>
                    </a:lnTo>
                    <a:lnTo>
                      <a:pt x="126" y="310"/>
                    </a:lnTo>
                    <a:lnTo>
                      <a:pt x="130" y="310"/>
                    </a:lnTo>
                    <a:lnTo>
                      <a:pt x="134" y="310"/>
                    </a:lnTo>
                    <a:lnTo>
                      <a:pt x="138" y="310"/>
                    </a:lnTo>
                    <a:lnTo>
                      <a:pt x="142" y="310"/>
                    </a:lnTo>
                    <a:lnTo>
                      <a:pt x="145" y="310"/>
                    </a:lnTo>
                    <a:lnTo>
                      <a:pt x="149" y="310"/>
                    </a:lnTo>
                    <a:lnTo>
                      <a:pt x="153" y="310"/>
                    </a:lnTo>
                    <a:lnTo>
                      <a:pt x="160" y="308"/>
                    </a:lnTo>
                    <a:lnTo>
                      <a:pt x="165" y="308"/>
                    </a:lnTo>
                    <a:lnTo>
                      <a:pt x="171" y="307"/>
                    </a:lnTo>
                    <a:lnTo>
                      <a:pt x="176" y="307"/>
                    </a:lnTo>
                    <a:lnTo>
                      <a:pt x="179" y="306"/>
                    </a:lnTo>
                    <a:lnTo>
                      <a:pt x="181" y="306"/>
                    </a:lnTo>
                    <a:lnTo>
                      <a:pt x="184" y="304"/>
                    </a:lnTo>
                    <a:lnTo>
                      <a:pt x="187" y="304"/>
                    </a:lnTo>
                    <a:lnTo>
                      <a:pt x="187" y="302"/>
                    </a:lnTo>
                    <a:lnTo>
                      <a:pt x="187" y="299"/>
                    </a:lnTo>
                    <a:lnTo>
                      <a:pt x="187" y="294"/>
                    </a:lnTo>
                    <a:lnTo>
                      <a:pt x="188" y="288"/>
                    </a:lnTo>
                    <a:lnTo>
                      <a:pt x="188" y="286"/>
                    </a:lnTo>
                    <a:lnTo>
                      <a:pt x="188" y="282"/>
                    </a:lnTo>
                    <a:lnTo>
                      <a:pt x="188" y="279"/>
                    </a:lnTo>
                    <a:lnTo>
                      <a:pt x="189" y="275"/>
                    </a:lnTo>
                    <a:lnTo>
                      <a:pt x="189" y="270"/>
                    </a:lnTo>
                    <a:lnTo>
                      <a:pt x="189" y="266"/>
                    </a:lnTo>
                    <a:lnTo>
                      <a:pt x="189" y="262"/>
                    </a:lnTo>
                    <a:lnTo>
                      <a:pt x="191" y="258"/>
                    </a:lnTo>
                    <a:lnTo>
                      <a:pt x="191" y="252"/>
                    </a:lnTo>
                    <a:lnTo>
                      <a:pt x="191" y="247"/>
                    </a:lnTo>
                    <a:lnTo>
                      <a:pt x="191" y="241"/>
                    </a:lnTo>
                    <a:lnTo>
                      <a:pt x="191" y="237"/>
                    </a:lnTo>
                    <a:lnTo>
                      <a:pt x="191" y="231"/>
                    </a:lnTo>
                    <a:lnTo>
                      <a:pt x="191" y="225"/>
                    </a:lnTo>
                    <a:lnTo>
                      <a:pt x="191" y="220"/>
                    </a:lnTo>
                    <a:lnTo>
                      <a:pt x="191" y="215"/>
                    </a:lnTo>
                    <a:lnTo>
                      <a:pt x="191" y="208"/>
                    </a:lnTo>
                    <a:lnTo>
                      <a:pt x="191" y="201"/>
                    </a:lnTo>
                    <a:lnTo>
                      <a:pt x="191" y="196"/>
                    </a:lnTo>
                    <a:lnTo>
                      <a:pt x="192" y="191"/>
                    </a:lnTo>
                    <a:lnTo>
                      <a:pt x="192" y="184"/>
                    </a:lnTo>
                    <a:lnTo>
                      <a:pt x="192" y="177"/>
                    </a:lnTo>
                    <a:lnTo>
                      <a:pt x="192" y="172"/>
                    </a:lnTo>
                    <a:lnTo>
                      <a:pt x="192" y="165"/>
                    </a:lnTo>
                    <a:lnTo>
                      <a:pt x="192" y="158"/>
                    </a:lnTo>
                    <a:lnTo>
                      <a:pt x="192" y="153"/>
                    </a:lnTo>
                    <a:lnTo>
                      <a:pt x="192" y="146"/>
                    </a:lnTo>
                    <a:lnTo>
                      <a:pt x="192" y="140"/>
                    </a:lnTo>
                    <a:lnTo>
                      <a:pt x="192" y="134"/>
                    </a:lnTo>
                    <a:lnTo>
                      <a:pt x="192" y="128"/>
                    </a:lnTo>
                    <a:lnTo>
                      <a:pt x="192" y="121"/>
                    </a:lnTo>
                    <a:lnTo>
                      <a:pt x="192" y="116"/>
                    </a:lnTo>
                    <a:lnTo>
                      <a:pt x="192" y="109"/>
                    </a:lnTo>
                    <a:lnTo>
                      <a:pt x="192" y="103"/>
                    </a:lnTo>
                    <a:lnTo>
                      <a:pt x="192" y="98"/>
                    </a:lnTo>
                    <a:lnTo>
                      <a:pt x="192" y="93"/>
                    </a:lnTo>
                    <a:lnTo>
                      <a:pt x="192" y="87"/>
                    </a:lnTo>
                    <a:lnTo>
                      <a:pt x="192" y="82"/>
                    </a:lnTo>
                    <a:lnTo>
                      <a:pt x="192" y="77"/>
                    </a:lnTo>
                    <a:lnTo>
                      <a:pt x="192" y="73"/>
                    </a:lnTo>
                    <a:lnTo>
                      <a:pt x="191" y="67"/>
                    </a:lnTo>
                    <a:lnTo>
                      <a:pt x="191" y="62"/>
                    </a:lnTo>
                    <a:lnTo>
                      <a:pt x="191" y="58"/>
                    </a:lnTo>
                    <a:lnTo>
                      <a:pt x="191" y="53"/>
                    </a:lnTo>
                    <a:lnTo>
                      <a:pt x="191" y="49"/>
                    </a:lnTo>
                    <a:lnTo>
                      <a:pt x="189" y="45"/>
                    </a:lnTo>
                    <a:lnTo>
                      <a:pt x="189" y="42"/>
                    </a:lnTo>
                    <a:lnTo>
                      <a:pt x="189" y="38"/>
                    </a:lnTo>
                    <a:lnTo>
                      <a:pt x="188" y="32"/>
                    </a:lnTo>
                    <a:lnTo>
                      <a:pt x="188" y="27"/>
                    </a:lnTo>
                    <a:lnTo>
                      <a:pt x="187" y="24"/>
                    </a:lnTo>
                    <a:lnTo>
                      <a:pt x="187" y="22"/>
                    </a:lnTo>
                    <a:lnTo>
                      <a:pt x="181" y="18"/>
                    </a:lnTo>
                    <a:lnTo>
                      <a:pt x="176" y="15"/>
                    </a:lnTo>
                    <a:lnTo>
                      <a:pt x="173" y="12"/>
                    </a:lnTo>
                    <a:lnTo>
                      <a:pt x="169" y="11"/>
                    </a:lnTo>
                    <a:lnTo>
                      <a:pt x="165" y="10"/>
                    </a:lnTo>
                    <a:lnTo>
                      <a:pt x="161" y="8"/>
                    </a:lnTo>
                    <a:lnTo>
                      <a:pt x="157" y="7"/>
                    </a:lnTo>
                    <a:lnTo>
                      <a:pt x="152" y="4"/>
                    </a:lnTo>
                    <a:lnTo>
                      <a:pt x="146" y="3"/>
                    </a:lnTo>
                    <a:lnTo>
                      <a:pt x="142" y="3"/>
                    </a:lnTo>
                    <a:lnTo>
                      <a:pt x="136" y="2"/>
                    </a:lnTo>
                    <a:lnTo>
                      <a:pt x="130" y="2"/>
                    </a:lnTo>
                    <a:lnTo>
                      <a:pt x="125" y="0"/>
                    </a:lnTo>
                    <a:lnTo>
                      <a:pt x="120" y="0"/>
                    </a:lnTo>
                    <a:lnTo>
                      <a:pt x="114" y="0"/>
                    </a:lnTo>
                    <a:lnTo>
                      <a:pt x="108" y="0"/>
                    </a:lnTo>
                    <a:lnTo>
                      <a:pt x="102" y="0"/>
                    </a:lnTo>
                    <a:lnTo>
                      <a:pt x="95" y="2"/>
                    </a:lnTo>
                    <a:lnTo>
                      <a:pt x="90" y="2"/>
                    </a:lnTo>
                    <a:lnTo>
                      <a:pt x="83" y="3"/>
                    </a:lnTo>
                    <a:lnTo>
                      <a:pt x="78" y="6"/>
                    </a:lnTo>
                    <a:lnTo>
                      <a:pt x="74" y="7"/>
                    </a:lnTo>
                    <a:lnTo>
                      <a:pt x="67" y="10"/>
                    </a:lnTo>
                    <a:lnTo>
                      <a:pt x="62" y="12"/>
                    </a:lnTo>
                    <a:lnTo>
                      <a:pt x="57" y="16"/>
                    </a:lnTo>
                    <a:lnTo>
                      <a:pt x="53" y="20"/>
                    </a:lnTo>
                    <a:lnTo>
                      <a:pt x="47" y="23"/>
                    </a:lnTo>
                    <a:lnTo>
                      <a:pt x="43" y="28"/>
                    </a:lnTo>
                    <a:lnTo>
                      <a:pt x="39" y="34"/>
                    </a:lnTo>
                    <a:lnTo>
                      <a:pt x="36" y="41"/>
                    </a:lnTo>
                    <a:lnTo>
                      <a:pt x="34" y="42"/>
                    </a:lnTo>
                    <a:lnTo>
                      <a:pt x="32" y="46"/>
                    </a:lnTo>
                    <a:lnTo>
                      <a:pt x="31" y="49"/>
                    </a:lnTo>
                    <a:lnTo>
                      <a:pt x="28" y="53"/>
                    </a:lnTo>
                    <a:lnTo>
                      <a:pt x="27" y="57"/>
                    </a:lnTo>
                    <a:lnTo>
                      <a:pt x="26" y="61"/>
                    </a:lnTo>
                    <a:lnTo>
                      <a:pt x="24" y="65"/>
                    </a:lnTo>
                    <a:lnTo>
                      <a:pt x="23" y="69"/>
                    </a:lnTo>
                    <a:lnTo>
                      <a:pt x="22" y="73"/>
                    </a:lnTo>
                    <a:lnTo>
                      <a:pt x="20" y="78"/>
                    </a:lnTo>
                    <a:lnTo>
                      <a:pt x="19" y="82"/>
                    </a:lnTo>
                    <a:lnTo>
                      <a:pt x="18" y="87"/>
                    </a:lnTo>
                    <a:lnTo>
                      <a:pt x="18" y="91"/>
                    </a:lnTo>
                    <a:lnTo>
                      <a:pt x="16" y="97"/>
                    </a:lnTo>
                    <a:lnTo>
                      <a:pt x="15" y="102"/>
                    </a:lnTo>
                    <a:lnTo>
                      <a:pt x="15" y="107"/>
                    </a:lnTo>
                    <a:lnTo>
                      <a:pt x="12" y="113"/>
                    </a:lnTo>
                    <a:lnTo>
                      <a:pt x="12" y="118"/>
                    </a:lnTo>
                    <a:lnTo>
                      <a:pt x="11" y="124"/>
                    </a:lnTo>
                    <a:lnTo>
                      <a:pt x="11" y="129"/>
                    </a:lnTo>
                    <a:lnTo>
                      <a:pt x="10" y="134"/>
                    </a:lnTo>
                    <a:lnTo>
                      <a:pt x="10" y="140"/>
                    </a:lnTo>
                    <a:lnTo>
                      <a:pt x="8" y="145"/>
                    </a:lnTo>
                    <a:lnTo>
                      <a:pt x="8" y="152"/>
                    </a:lnTo>
                    <a:lnTo>
                      <a:pt x="7" y="157"/>
                    </a:lnTo>
                    <a:lnTo>
                      <a:pt x="7" y="162"/>
                    </a:lnTo>
                    <a:lnTo>
                      <a:pt x="6" y="169"/>
                    </a:lnTo>
                    <a:lnTo>
                      <a:pt x="6" y="174"/>
                    </a:lnTo>
                    <a:lnTo>
                      <a:pt x="6" y="180"/>
                    </a:lnTo>
                    <a:lnTo>
                      <a:pt x="4" y="187"/>
                    </a:lnTo>
                    <a:lnTo>
                      <a:pt x="4" y="192"/>
                    </a:lnTo>
                    <a:lnTo>
                      <a:pt x="4" y="197"/>
                    </a:lnTo>
                    <a:lnTo>
                      <a:pt x="3" y="203"/>
                    </a:lnTo>
                    <a:lnTo>
                      <a:pt x="3" y="208"/>
                    </a:lnTo>
                    <a:lnTo>
                      <a:pt x="3" y="213"/>
                    </a:lnTo>
                    <a:lnTo>
                      <a:pt x="3" y="219"/>
                    </a:lnTo>
                    <a:lnTo>
                      <a:pt x="2" y="224"/>
                    </a:lnTo>
                    <a:lnTo>
                      <a:pt x="2" y="229"/>
                    </a:lnTo>
                    <a:lnTo>
                      <a:pt x="2" y="235"/>
                    </a:lnTo>
                    <a:lnTo>
                      <a:pt x="2" y="240"/>
                    </a:lnTo>
                    <a:lnTo>
                      <a:pt x="0" y="244"/>
                    </a:lnTo>
                    <a:lnTo>
                      <a:pt x="0" y="250"/>
                    </a:lnTo>
                    <a:lnTo>
                      <a:pt x="0" y="254"/>
                    </a:lnTo>
                    <a:lnTo>
                      <a:pt x="0" y="259"/>
                    </a:lnTo>
                    <a:lnTo>
                      <a:pt x="0" y="263"/>
                    </a:lnTo>
                    <a:lnTo>
                      <a:pt x="0" y="267"/>
                    </a:lnTo>
                    <a:lnTo>
                      <a:pt x="0" y="271"/>
                    </a:lnTo>
                    <a:lnTo>
                      <a:pt x="0" y="276"/>
                    </a:lnTo>
                    <a:lnTo>
                      <a:pt x="0" y="279"/>
                    </a:lnTo>
                    <a:lnTo>
                      <a:pt x="0" y="283"/>
                    </a:lnTo>
                    <a:lnTo>
                      <a:pt x="0" y="286"/>
                    </a:lnTo>
                    <a:lnTo>
                      <a:pt x="0" y="290"/>
                    </a:lnTo>
                    <a:lnTo>
                      <a:pt x="0" y="295"/>
                    </a:lnTo>
                    <a:lnTo>
                      <a:pt x="0" y="300"/>
                    </a:lnTo>
                    <a:lnTo>
                      <a:pt x="0" y="304"/>
                    </a:lnTo>
                    <a:lnTo>
                      <a:pt x="0" y="307"/>
                    </a:lnTo>
                    <a:lnTo>
                      <a:pt x="0" y="308"/>
                    </a:lnTo>
                    <a:lnTo>
                      <a:pt x="0" y="310"/>
                    </a:lnTo>
                    <a:close/>
                  </a:path>
                </a:pathLst>
              </a:custGeom>
              <a:solidFill>
                <a:srgbClr val="C73D3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63" name="Freeform 110">
                <a:extLst>
                  <a:ext uri="{FF2B5EF4-FFF2-40B4-BE49-F238E27FC236}">
                    <a16:creationId xmlns:a16="http://schemas.microsoft.com/office/drawing/2014/main" id="{7619E736-9E33-434B-A5D8-769A59B8C405}"/>
                  </a:ext>
                </a:extLst>
              </p:cNvPr>
              <p:cNvSpPr>
                <a:spLocks/>
              </p:cNvSpPr>
              <p:nvPr/>
            </p:nvSpPr>
            <p:spPr bwMode="auto">
              <a:xfrm>
                <a:off x="3621" y="1298"/>
                <a:ext cx="24" cy="378"/>
              </a:xfrm>
              <a:custGeom>
                <a:avLst/>
                <a:gdLst>
                  <a:gd name="T0" fmla="*/ 0 w 21"/>
                  <a:gd name="T1" fmla="*/ 15 h 327"/>
                  <a:gd name="T2" fmla="*/ 0 w 21"/>
                  <a:gd name="T3" fmla="*/ 49 h 327"/>
                  <a:gd name="T4" fmla="*/ 0 w 21"/>
                  <a:gd name="T5" fmla="*/ 91 h 327"/>
                  <a:gd name="T6" fmla="*/ 0 w 21"/>
                  <a:gd name="T7" fmla="*/ 143 h 327"/>
                  <a:gd name="T8" fmla="*/ 1 w 21"/>
                  <a:gd name="T9" fmla="*/ 205 h 327"/>
                  <a:gd name="T10" fmla="*/ 1 w 21"/>
                  <a:gd name="T11" fmla="*/ 264 h 327"/>
                  <a:gd name="T12" fmla="*/ 1 w 21"/>
                  <a:gd name="T13" fmla="*/ 330 h 327"/>
                  <a:gd name="T14" fmla="*/ 3 w 21"/>
                  <a:gd name="T15" fmla="*/ 386 h 327"/>
                  <a:gd name="T16" fmla="*/ 3 w 21"/>
                  <a:gd name="T17" fmla="*/ 444 h 327"/>
                  <a:gd name="T18" fmla="*/ 3 w 21"/>
                  <a:gd name="T19" fmla="*/ 485 h 327"/>
                  <a:gd name="T20" fmla="*/ 1 w 21"/>
                  <a:gd name="T21" fmla="*/ 524 h 327"/>
                  <a:gd name="T22" fmla="*/ 0 w 21"/>
                  <a:gd name="T23" fmla="*/ 581 h 327"/>
                  <a:gd name="T24" fmla="*/ 0 w 21"/>
                  <a:gd name="T25" fmla="*/ 621 h 327"/>
                  <a:gd name="T26" fmla="*/ 0 w 21"/>
                  <a:gd name="T27" fmla="*/ 659 h 327"/>
                  <a:gd name="T28" fmla="*/ 0 w 21"/>
                  <a:gd name="T29" fmla="*/ 698 h 327"/>
                  <a:gd name="T30" fmla="*/ 0 w 21"/>
                  <a:gd name="T31" fmla="*/ 734 h 327"/>
                  <a:gd name="T32" fmla="*/ 0 w 21"/>
                  <a:gd name="T33" fmla="*/ 778 h 327"/>
                  <a:gd name="T34" fmla="*/ 0 w 21"/>
                  <a:gd name="T35" fmla="*/ 820 h 327"/>
                  <a:gd name="T36" fmla="*/ 0 w 21"/>
                  <a:gd name="T37" fmla="*/ 864 h 327"/>
                  <a:gd name="T38" fmla="*/ 0 w 21"/>
                  <a:gd name="T39" fmla="*/ 899 h 327"/>
                  <a:gd name="T40" fmla="*/ 0 w 21"/>
                  <a:gd name="T41" fmla="*/ 942 h 327"/>
                  <a:gd name="T42" fmla="*/ 0 w 21"/>
                  <a:gd name="T43" fmla="*/ 981 h 327"/>
                  <a:gd name="T44" fmla="*/ 0 w 21"/>
                  <a:gd name="T45" fmla="*/ 1015 h 327"/>
                  <a:gd name="T46" fmla="*/ 0 w 21"/>
                  <a:gd name="T47" fmla="*/ 1076 h 327"/>
                  <a:gd name="T48" fmla="*/ 0 w 21"/>
                  <a:gd name="T49" fmla="*/ 1119 h 327"/>
                  <a:gd name="T50" fmla="*/ 0 w 21"/>
                  <a:gd name="T51" fmla="*/ 1142 h 327"/>
                  <a:gd name="T52" fmla="*/ 45 w 21"/>
                  <a:gd name="T53" fmla="*/ 1145 h 327"/>
                  <a:gd name="T54" fmla="*/ 45 w 21"/>
                  <a:gd name="T55" fmla="*/ 1122 h 327"/>
                  <a:gd name="T56" fmla="*/ 45 w 21"/>
                  <a:gd name="T57" fmla="*/ 1076 h 327"/>
                  <a:gd name="T58" fmla="*/ 45 w 21"/>
                  <a:gd name="T59" fmla="*/ 1029 h 327"/>
                  <a:gd name="T60" fmla="*/ 45 w 21"/>
                  <a:gd name="T61" fmla="*/ 993 h 327"/>
                  <a:gd name="T62" fmla="*/ 45 w 21"/>
                  <a:gd name="T63" fmla="*/ 956 h 327"/>
                  <a:gd name="T64" fmla="*/ 45 w 21"/>
                  <a:gd name="T65" fmla="*/ 914 h 327"/>
                  <a:gd name="T66" fmla="*/ 45 w 21"/>
                  <a:gd name="T67" fmla="*/ 872 h 327"/>
                  <a:gd name="T68" fmla="*/ 45 w 21"/>
                  <a:gd name="T69" fmla="*/ 830 h 327"/>
                  <a:gd name="T70" fmla="*/ 45 w 21"/>
                  <a:gd name="T71" fmla="*/ 791 h 327"/>
                  <a:gd name="T72" fmla="*/ 45 w 21"/>
                  <a:gd name="T73" fmla="*/ 742 h 327"/>
                  <a:gd name="T74" fmla="*/ 45 w 21"/>
                  <a:gd name="T75" fmla="*/ 698 h 327"/>
                  <a:gd name="T76" fmla="*/ 45 w 21"/>
                  <a:gd name="T77" fmla="*/ 659 h 327"/>
                  <a:gd name="T78" fmla="*/ 45 w 21"/>
                  <a:gd name="T79" fmla="*/ 621 h 327"/>
                  <a:gd name="T80" fmla="*/ 45 w 21"/>
                  <a:gd name="T81" fmla="*/ 589 h 327"/>
                  <a:gd name="T82" fmla="*/ 45 w 21"/>
                  <a:gd name="T83" fmla="*/ 548 h 327"/>
                  <a:gd name="T84" fmla="*/ 45 w 21"/>
                  <a:gd name="T85" fmla="*/ 511 h 327"/>
                  <a:gd name="T86" fmla="*/ 47 w 21"/>
                  <a:gd name="T87" fmla="*/ 485 h 327"/>
                  <a:gd name="T88" fmla="*/ 47 w 21"/>
                  <a:gd name="T89" fmla="*/ 447 h 327"/>
                  <a:gd name="T90" fmla="*/ 47 w 21"/>
                  <a:gd name="T91" fmla="*/ 402 h 327"/>
                  <a:gd name="T92" fmla="*/ 45 w 21"/>
                  <a:gd name="T93" fmla="*/ 342 h 327"/>
                  <a:gd name="T94" fmla="*/ 45 w 21"/>
                  <a:gd name="T95" fmla="*/ 273 h 327"/>
                  <a:gd name="T96" fmla="*/ 43 w 21"/>
                  <a:gd name="T97" fmla="*/ 206 h 327"/>
                  <a:gd name="T98" fmla="*/ 43 w 21"/>
                  <a:gd name="T99" fmla="*/ 144 h 327"/>
                  <a:gd name="T100" fmla="*/ 43 w 21"/>
                  <a:gd name="T101" fmla="*/ 91 h 327"/>
                  <a:gd name="T102" fmla="*/ 43 w 21"/>
                  <a:gd name="T103" fmla="*/ 49 h 327"/>
                  <a:gd name="T104" fmla="*/ 43 w 21"/>
                  <a:gd name="T105" fmla="*/ 3 h 327"/>
                  <a:gd name="T106" fmla="*/ 0 w 21"/>
                  <a:gd name="T107" fmla="*/ 0 h 3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
                  <a:gd name="T163" fmla="*/ 0 h 327"/>
                  <a:gd name="T164" fmla="*/ 21 w 21"/>
                  <a:gd name="T165" fmla="*/ 327 h 3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 h="327">
                    <a:moveTo>
                      <a:pt x="0" y="0"/>
                    </a:moveTo>
                    <a:lnTo>
                      <a:pt x="0" y="0"/>
                    </a:lnTo>
                    <a:lnTo>
                      <a:pt x="0" y="4"/>
                    </a:lnTo>
                    <a:lnTo>
                      <a:pt x="0" y="6"/>
                    </a:lnTo>
                    <a:lnTo>
                      <a:pt x="0" y="10"/>
                    </a:lnTo>
                    <a:lnTo>
                      <a:pt x="0" y="14"/>
                    </a:lnTo>
                    <a:lnTo>
                      <a:pt x="0" y="18"/>
                    </a:lnTo>
                    <a:lnTo>
                      <a:pt x="0" y="21"/>
                    </a:lnTo>
                    <a:lnTo>
                      <a:pt x="0" y="26"/>
                    </a:lnTo>
                    <a:lnTo>
                      <a:pt x="0" y="30"/>
                    </a:lnTo>
                    <a:lnTo>
                      <a:pt x="0" y="35"/>
                    </a:lnTo>
                    <a:lnTo>
                      <a:pt x="0" y="41"/>
                    </a:lnTo>
                    <a:lnTo>
                      <a:pt x="0" y="46"/>
                    </a:lnTo>
                    <a:lnTo>
                      <a:pt x="0" y="51"/>
                    </a:lnTo>
                    <a:lnTo>
                      <a:pt x="1" y="58"/>
                    </a:lnTo>
                    <a:lnTo>
                      <a:pt x="1" y="63"/>
                    </a:lnTo>
                    <a:lnTo>
                      <a:pt x="1" y="70"/>
                    </a:lnTo>
                    <a:lnTo>
                      <a:pt x="1" y="75"/>
                    </a:lnTo>
                    <a:lnTo>
                      <a:pt x="1" y="82"/>
                    </a:lnTo>
                    <a:lnTo>
                      <a:pt x="1" y="88"/>
                    </a:lnTo>
                    <a:lnTo>
                      <a:pt x="1" y="94"/>
                    </a:lnTo>
                    <a:lnTo>
                      <a:pt x="1" y="100"/>
                    </a:lnTo>
                    <a:lnTo>
                      <a:pt x="3" y="106"/>
                    </a:lnTo>
                    <a:lnTo>
                      <a:pt x="3" y="110"/>
                    </a:lnTo>
                    <a:lnTo>
                      <a:pt x="3" y="116"/>
                    </a:lnTo>
                    <a:lnTo>
                      <a:pt x="3" y="121"/>
                    </a:lnTo>
                    <a:lnTo>
                      <a:pt x="3" y="126"/>
                    </a:lnTo>
                    <a:lnTo>
                      <a:pt x="3" y="130"/>
                    </a:lnTo>
                    <a:lnTo>
                      <a:pt x="3" y="134"/>
                    </a:lnTo>
                    <a:lnTo>
                      <a:pt x="3" y="138"/>
                    </a:lnTo>
                    <a:lnTo>
                      <a:pt x="3" y="142"/>
                    </a:lnTo>
                    <a:lnTo>
                      <a:pt x="1" y="145"/>
                    </a:lnTo>
                    <a:lnTo>
                      <a:pt x="1" y="149"/>
                    </a:lnTo>
                    <a:lnTo>
                      <a:pt x="1" y="155"/>
                    </a:lnTo>
                    <a:lnTo>
                      <a:pt x="1" y="160"/>
                    </a:lnTo>
                    <a:lnTo>
                      <a:pt x="0" y="165"/>
                    </a:lnTo>
                    <a:lnTo>
                      <a:pt x="0" y="171"/>
                    </a:lnTo>
                    <a:lnTo>
                      <a:pt x="0" y="173"/>
                    </a:lnTo>
                    <a:lnTo>
                      <a:pt x="0" y="177"/>
                    </a:lnTo>
                    <a:lnTo>
                      <a:pt x="0" y="181"/>
                    </a:lnTo>
                    <a:lnTo>
                      <a:pt x="0" y="184"/>
                    </a:lnTo>
                    <a:lnTo>
                      <a:pt x="0" y="188"/>
                    </a:lnTo>
                    <a:lnTo>
                      <a:pt x="0" y="192"/>
                    </a:lnTo>
                    <a:lnTo>
                      <a:pt x="0" y="195"/>
                    </a:lnTo>
                    <a:lnTo>
                      <a:pt x="0" y="199"/>
                    </a:lnTo>
                    <a:lnTo>
                      <a:pt x="0" y="203"/>
                    </a:lnTo>
                    <a:lnTo>
                      <a:pt x="0" y="207"/>
                    </a:lnTo>
                    <a:lnTo>
                      <a:pt x="0" y="209"/>
                    </a:lnTo>
                    <a:lnTo>
                      <a:pt x="0" y="213"/>
                    </a:lnTo>
                    <a:lnTo>
                      <a:pt x="0" y="217"/>
                    </a:lnTo>
                    <a:lnTo>
                      <a:pt x="0" y="222"/>
                    </a:lnTo>
                    <a:lnTo>
                      <a:pt x="0" y="226"/>
                    </a:lnTo>
                    <a:lnTo>
                      <a:pt x="0" y="230"/>
                    </a:lnTo>
                    <a:lnTo>
                      <a:pt x="0" y="234"/>
                    </a:lnTo>
                    <a:lnTo>
                      <a:pt x="0" y="238"/>
                    </a:lnTo>
                    <a:lnTo>
                      <a:pt x="0" y="242"/>
                    </a:lnTo>
                    <a:lnTo>
                      <a:pt x="0" y="246"/>
                    </a:lnTo>
                    <a:lnTo>
                      <a:pt x="0" y="250"/>
                    </a:lnTo>
                    <a:lnTo>
                      <a:pt x="0" y="254"/>
                    </a:lnTo>
                    <a:lnTo>
                      <a:pt x="0" y="256"/>
                    </a:lnTo>
                    <a:lnTo>
                      <a:pt x="0" y="260"/>
                    </a:lnTo>
                    <a:lnTo>
                      <a:pt x="0" y="264"/>
                    </a:lnTo>
                    <a:lnTo>
                      <a:pt x="0" y="268"/>
                    </a:lnTo>
                    <a:lnTo>
                      <a:pt x="0" y="271"/>
                    </a:lnTo>
                    <a:lnTo>
                      <a:pt x="0" y="275"/>
                    </a:lnTo>
                    <a:lnTo>
                      <a:pt x="0" y="279"/>
                    </a:lnTo>
                    <a:lnTo>
                      <a:pt x="0" y="282"/>
                    </a:lnTo>
                    <a:lnTo>
                      <a:pt x="0" y="286"/>
                    </a:lnTo>
                    <a:lnTo>
                      <a:pt x="0" y="289"/>
                    </a:lnTo>
                    <a:lnTo>
                      <a:pt x="0" y="295"/>
                    </a:lnTo>
                    <a:lnTo>
                      <a:pt x="0" y="301"/>
                    </a:lnTo>
                    <a:lnTo>
                      <a:pt x="0" y="306"/>
                    </a:lnTo>
                    <a:lnTo>
                      <a:pt x="0" y="310"/>
                    </a:lnTo>
                    <a:lnTo>
                      <a:pt x="0" y="314"/>
                    </a:lnTo>
                    <a:lnTo>
                      <a:pt x="0" y="318"/>
                    </a:lnTo>
                    <a:lnTo>
                      <a:pt x="0" y="321"/>
                    </a:lnTo>
                    <a:lnTo>
                      <a:pt x="0" y="323"/>
                    </a:lnTo>
                    <a:lnTo>
                      <a:pt x="0" y="325"/>
                    </a:lnTo>
                    <a:lnTo>
                      <a:pt x="1" y="325"/>
                    </a:lnTo>
                    <a:lnTo>
                      <a:pt x="21" y="327"/>
                    </a:lnTo>
                    <a:lnTo>
                      <a:pt x="20" y="326"/>
                    </a:lnTo>
                    <a:lnTo>
                      <a:pt x="20" y="325"/>
                    </a:lnTo>
                    <a:lnTo>
                      <a:pt x="20" y="322"/>
                    </a:lnTo>
                    <a:lnTo>
                      <a:pt x="20" y="319"/>
                    </a:lnTo>
                    <a:lnTo>
                      <a:pt x="20" y="315"/>
                    </a:lnTo>
                    <a:lnTo>
                      <a:pt x="20" y="311"/>
                    </a:lnTo>
                    <a:lnTo>
                      <a:pt x="20" y="306"/>
                    </a:lnTo>
                    <a:lnTo>
                      <a:pt x="20" y="301"/>
                    </a:lnTo>
                    <a:lnTo>
                      <a:pt x="20" y="297"/>
                    </a:lnTo>
                    <a:lnTo>
                      <a:pt x="20" y="293"/>
                    </a:lnTo>
                    <a:lnTo>
                      <a:pt x="20" y="290"/>
                    </a:lnTo>
                    <a:lnTo>
                      <a:pt x="20" y="286"/>
                    </a:lnTo>
                    <a:lnTo>
                      <a:pt x="20" y="283"/>
                    </a:lnTo>
                    <a:lnTo>
                      <a:pt x="20" y="279"/>
                    </a:lnTo>
                    <a:lnTo>
                      <a:pt x="20" y="275"/>
                    </a:lnTo>
                    <a:lnTo>
                      <a:pt x="20" y="272"/>
                    </a:lnTo>
                    <a:lnTo>
                      <a:pt x="20" y="268"/>
                    </a:lnTo>
                    <a:lnTo>
                      <a:pt x="20" y="264"/>
                    </a:lnTo>
                    <a:lnTo>
                      <a:pt x="20" y="260"/>
                    </a:lnTo>
                    <a:lnTo>
                      <a:pt x="20" y="256"/>
                    </a:lnTo>
                    <a:lnTo>
                      <a:pt x="20" y="252"/>
                    </a:lnTo>
                    <a:lnTo>
                      <a:pt x="20" y="248"/>
                    </a:lnTo>
                    <a:lnTo>
                      <a:pt x="20" y="244"/>
                    </a:lnTo>
                    <a:lnTo>
                      <a:pt x="20" y="240"/>
                    </a:lnTo>
                    <a:lnTo>
                      <a:pt x="20" y="236"/>
                    </a:lnTo>
                    <a:lnTo>
                      <a:pt x="20" y="232"/>
                    </a:lnTo>
                    <a:lnTo>
                      <a:pt x="20" y="228"/>
                    </a:lnTo>
                    <a:lnTo>
                      <a:pt x="20" y="224"/>
                    </a:lnTo>
                    <a:lnTo>
                      <a:pt x="20" y="219"/>
                    </a:lnTo>
                    <a:lnTo>
                      <a:pt x="20" y="215"/>
                    </a:lnTo>
                    <a:lnTo>
                      <a:pt x="20" y="211"/>
                    </a:lnTo>
                    <a:lnTo>
                      <a:pt x="20" y="208"/>
                    </a:lnTo>
                    <a:lnTo>
                      <a:pt x="20" y="204"/>
                    </a:lnTo>
                    <a:lnTo>
                      <a:pt x="20" y="199"/>
                    </a:lnTo>
                    <a:lnTo>
                      <a:pt x="20" y="195"/>
                    </a:lnTo>
                    <a:lnTo>
                      <a:pt x="20" y="192"/>
                    </a:lnTo>
                    <a:lnTo>
                      <a:pt x="20" y="188"/>
                    </a:lnTo>
                    <a:lnTo>
                      <a:pt x="20" y="184"/>
                    </a:lnTo>
                    <a:lnTo>
                      <a:pt x="20" y="181"/>
                    </a:lnTo>
                    <a:lnTo>
                      <a:pt x="20" y="177"/>
                    </a:lnTo>
                    <a:lnTo>
                      <a:pt x="20" y="175"/>
                    </a:lnTo>
                    <a:lnTo>
                      <a:pt x="20" y="171"/>
                    </a:lnTo>
                    <a:lnTo>
                      <a:pt x="20" y="168"/>
                    </a:lnTo>
                    <a:lnTo>
                      <a:pt x="20" y="165"/>
                    </a:lnTo>
                    <a:lnTo>
                      <a:pt x="20" y="160"/>
                    </a:lnTo>
                    <a:lnTo>
                      <a:pt x="20" y="156"/>
                    </a:lnTo>
                    <a:lnTo>
                      <a:pt x="20" y="150"/>
                    </a:lnTo>
                    <a:lnTo>
                      <a:pt x="20" y="148"/>
                    </a:lnTo>
                    <a:lnTo>
                      <a:pt x="20" y="145"/>
                    </a:lnTo>
                    <a:lnTo>
                      <a:pt x="21" y="144"/>
                    </a:lnTo>
                    <a:lnTo>
                      <a:pt x="21" y="141"/>
                    </a:lnTo>
                    <a:lnTo>
                      <a:pt x="21" y="138"/>
                    </a:lnTo>
                    <a:lnTo>
                      <a:pt x="21" y="136"/>
                    </a:lnTo>
                    <a:lnTo>
                      <a:pt x="21" y="132"/>
                    </a:lnTo>
                    <a:lnTo>
                      <a:pt x="21" y="128"/>
                    </a:lnTo>
                    <a:lnTo>
                      <a:pt x="21" y="124"/>
                    </a:lnTo>
                    <a:lnTo>
                      <a:pt x="21" y="118"/>
                    </a:lnTo>
                    <a:lnTo>
                      <a:pt x="21" y="114"/>
                    </a:lnTo>
                    <a:lnTo>
                      <a:pt x="20" y="108"/>
                    </a:lnTo>
                    <a:lnTo>
                      <a:pt x="20" y="102"/>
                    </a:lnTo>
                    <a:lnTo>
                      <a:pt x="20" y="97"/>
                    </a:lnTo>
                    <a:lnTo>
                      <a:pt x="20" y="90"/>
                    </a:lnTo>
                    <a:lnTo>
                      <a:pt x="20" y="85"/>
                    </a:lnTo>
                    <a:lnTo>
                      <a:pt x="20" y="78"/>
                    </a:lnTo>
                    <a:lnTo>
                      <a:pt x="20" y="73"/>
                    </a:lnTo>
                    <a:lnTo>
                      <a:pt x="20" y="66"/>
                    </a:lnTo>
                    <a:lnTo>
                      <a:pt x="19" y="59"/>
                    </a:lnTo>
                    <a:lnTo>
                      <a:pt x="19" y="54"/>
                    </a:lnTo>
                    <a:lnTo>
                      <a:pt x="19" y="47"/>
                    </a:lnTo>
                    <a:lnTo>
                      <a:pt x="19" y="42"/>
                    </a:lnTo>
                    <a:lnTo>
                      <a:pt x="19" y="37"/>
                    </a:lnTo>
                    <a:lnTo>
                      <a:pt x="19" y="31"/>
                    </a:lnTo>
                    <a:lnTo>
                      <a:pt x="19" y="26"/>
                    </a:lnTo>
                    <a:lnTo>
                      <a:pt x="19" y="22"/>
                    </a:lnTo>
                    <a:lnTo>
                      <a:pt x="19" y="18"/>
                    </a:lnTo>
                    <a:lnTo>
                      <a:pt x="19" y="14"/>
                    </a:lnTo>
                    <a:lnTo>
                      <a:pt x="19" y="10"/>
                    </a:lnTo>
                    <a:lnTo>
                      <a:pt x="19" y="8"/>
                    </a:lnTo>
                    <a:lnTo>
                      <a:pt x="19" y="3"/>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64" name="Freeform 111">
                <a:extLst>
                  <a:ext uri="{FF2B5EF4-FFF2-40B4-BE49-F238E27FC236}">
                    <a16:creationId xmlns:a16="http://schemas.microsoft.com/office/drawing/2014/main" id="{1BF604D3-C69D-457F-8622-8C4CEBD320D7}"/>
                  </a:ext>
                </a:extLst>
              </p:cNvPr>
              <p:cNvSpPr>
                <a:spLocks/>
              </p:cNvSpPr>
              <p:nvPr/>
            </p:nvSpPr>
            <p:spPr bwMode="auto">
              <a:xfrm>
                <a:off x="3691" y="1306"/>
                <a:ext cx="24" cy="325"/>
              </a:xfrm>
              <a:custGeom>
                <a:avLst/>
                <a:gdLst>
                  <a:gd name="T0" fmla="*/ 0 w 34"/>
                  <a:gd name="T1" fmla="*/ 21 h 278"/>
                  <a:gd name="T2" fmla="*/ 0 w 34"/>
                  <a:gd name="T3" fmla="*/ 61 h 278"/>
                  <a:gd name="T4" fmla="*/ 0 w 34"/>
                  <a:gd name="T5" fmla="*/ 123 h 278"/>
                  <a:gd name="T6" fmla="*/ 2 w 34"/>
                  <a:gd name="T7" fmla="*/ 159 h 278"/>
                  <a:gd name="T8" fmla="*/ 2 w 34"/>
                  <a:gd name="T9" fmla="*/ 196 h 278"/>
                  <a:gd name="T10" fmla="*/ 3 w 34"/>
                  <a:gd name="T11" fmla="*/ 230 h 278"/>
                  <a:gd name="T12" fmla="*/ 3 w 34"/>
                  <a:gd name="T13" fmla="*/ 280 h 278"/>
                  <a:gd name="T14" fmla="*/ 3 w 34"/>
                  <a:gd name="T15" fmla="*/ 312 h 278"/>
                  <a:gd name="T16" fmla="*/ 4 w 34"/>
                  <a:gd name="T17" fmla="*/ 351 h 278"/>
                  <a:gd name="T18" fmla="*/ 4 w 34"/>
                  <a:gd name="T19" fmla="*/ 391 h 278"/>
                  <a:gd name="T20" fmla="*/ 4 w 34"/>
                  <a:gd name="T21" fmla="*/ 427 h 278"/>
                  <a:gd name="T22" fmla="*/ 17 w 34"/>
                  <a:gd name="T23" fmla="*/ 465 h 278"/>
                  <a:gd name="T24" fmla="*/ 19 w 34"/>
                  <a:gd name="T25" fmla="*/ 518 h 278"/>
                  <a:gd name="T26" fmla="*/ 19 w 34"/>
                  <a:gd name="T27" fmla="*/ 571 h 278"/>
                  <a:gd name="T28" fmla="*/ 21 w 34"/>
                  <a:gd name="T29" fmla="*/ 604 h 278"/>
                  <a:gd name="T30" fmla="*/ 21 w 34"/>
                  <a:gd name="T31" fmla="*/ 652 h 278"/>
                  <a:gd name="T32" fmla="*/ 26 w 34"/>
                  <a:gd name="T33" fmla="*/ 693 h 278"/>
                  <a:gd name="T34" fmla="*/ 26 w 34"/>
                  <a:gd name="T35" fmla="*/ 734 h 278"/>
                  <a:gd name="T36" fmla="*/ 29 w 34"/>
                  <a:gd name="T37" fmla="*/ 780 h 278"/>
                  <a:gd name="T38" fmla="*/ 29 w 34"/>
                  <a:gd name="T39" fmla="*/ 826 h 278"/>
                  <a:gd name="T40" fmla="*/ 29 w 34"/>
                  <a:gd name="T41" fmla="*/ 870 h 278"/>
                  <a:gd name="T42" fmla="*/ 29 w 34"/>
                  <a:gd name="T43" fmla="*/ 909 h 278"/>
                  <a:gd name="T44" fmla="*/ 32 w 34"/>
                  <a:gd name="T45" fmla="*/ 955 h 278"/>
                  <a:gd name="T46" fmla="*/ 40 w 34"/>
                  <a:gd name="T47" fmla="*/ 973 h 278"/>
                  <a:gd name="T48" fmla="*/ 70 w 34"/>
                  <a:gd name="T49" fmla="*/ 988 h 278"/>
                  <a:gd name="T50" fmla="*/ 93 w 34"/>
                  <a:gd name="T51" fmla="*/ 967 h 278"/>
                  <a:gd name="T52" fmla="*/ 89 w 34"/>
                  <a:gd name="T53" fmla="*/ 938 h 278"/>
                  <a:gd name="T54" fmla="*/ 89 w 34"/>
                  <a:gd name="T55" fmla="*/ 894 h 278"/>
                  <a:gd name="T56" fmla="*/ 85 w 34"/>
                  <a:gd name="T57" fmla="*/ 851 h 278"/>
                  <a:gd name="T58" fmla="*/ 85 w 34"/>
                  <a:gd name="T59" fmla="*/ 810 h 278"/>
                  <a:gd name="T60" fmla="*/ 83 w 34"/>
                  <a:gd name="T61" fmla="*/ 751 h 278"/>
                  <a:gd name="T62" fmla="*/ 76 w 34"/>
                  <a:gd name="T63" fmla="*/ 693 h 278"/>
                  <a:gd name="T64" fmla="*/ 76 w 34"/>
                  <a:gd name="T65" fmla="*/ 630 h 278"/>
                  <a:gd name="T66" fmla="*/ 76 w 34"/>
                  <a:gd name="T67" fmla="*/ 566 h 278"/>
                  <a:gd name="T68" fmla="*/ 74 w 34"/>
                  <a:gd name="T69" fmla="*/ 496 h 278"/>
                  <a:gd name="T70" fmla="*/ 70 w 34"/>
                  <a:gd name="T71" fmla="*/ 437 h 278"/>
                  <a:gd name="T72" fmla="*/ 66 w 34"/>
                  <a:gd name="T73" fmla="*/ 371 h 278"/>
                  <a:gd name="T74" fmla="*/ 63 w 34"/>
                  <a:gd name="T75" fmla="*/ 306 h 278"/>
                  <a:gd name="T76" fmla="*/ 61 w 34"/>
                  <a:gd name="T77" fmla="*/ 244 h 278"/>
                  <a:gd name="T78" fmla="*/ 61 w 34"/>
                  <a:gd name="T79" fmla="*/ 188 h 278"/>
                  <a:gd name="T80" fmla="*/ 55 w 34"/>
                  <a:gd name="T81" fmla="*/ 142 h 278"/>
                  <a:gd name="T82" fmla="*/ 50 w 34"/>
                  <a:gd name="T83" fmla="*/ 98 h 278"/>
                  <a:gd name="T84" fmla="*/ 50 w 34"/>
                  <a:gd name="T85" fmla="*/ 61 h 278"/>
                  <a:gd name="T86" fmla="*/ 49 w 34"/>
                  <a:gd name="T87" fmla="*/ 21 h 278"/>
                  <a:gd name="T88" fmla="*/ 44 w 34"/>
                  <a:gd name="T89" fmla="*/ 1 h 278"/>
                  <a:gd name="T90" fmla="*/ 19 w 34"/>
                  <a:gd name="T91" fmla="*/ 0 h 278"/>
                  <a:gd name="T92" fmla="*/ 0 w 34"/>
                  <a:gd name="T93" fmla="*/ 0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
                  <a:gd name="T142" fmla="*/ 0 h 278"/>
                  <a:gd name="T143" fmla="*/ 34 w 34"/>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 h="278">
                    <a:moveTo>
                      <a:pt x="0" y="0"/>
                    </a:moveTo>
                    <a:lnTo>
                      <a:pt x="0" y="1"/>
                    </a:lnTo>
                    <a:lnTo>
                      <a:pt x="0" y="6"/>
                    </a:lnTo>
                    <a:lnTo>
                      <a:pt x="0" y="9"/>
                    </a:lnTo>
                    <a:lnTo>
                      <a:pt x="0" y="13"/>
                    </a:lnTo>
                    <a:lnTo>
                      <a:pt x="0" y="17"/>
                    </a:lnTo>
                    <a:lnTo>
                      <a:pt x="0" y="23"/>
                    </a:lnTo>
                    <a:lnTo>
                      <a:pt x="0" y="28"/>
                    </a:lnTo>
                    <a:lnTo>
                      <a:pt x="0" y="35"/>
                    </a:lnTo>
                    <a:lnTo>
                      <a:pt x="0" y="37"/>
                    </a:lnTo>
                    <a:lnTo>
                      <a:pt x="2" y="41"/>
                    </a:lnTo>
                    <a:lnTo>
                      <a:pt x="2" y="44"/>
                    </a:lnTo>
                    <a:lnTo>
                      <a:pt x="2" y="48"/>
                    </a:lnTo>
                    <a:lnTo>
                      <a:pt x="2" y="51"/>
                    </a:lnTo>
                    <a:lnTo>
                      <a:pt x="2" y="55"/>
                    </a:lnTo>
                    <a:lnTo>
                      <a:pt x="2" y="59"/>
                    </a:lnTo>
                    <a:lnTo>
                      <a:pt x="3" y="61"/>
                    </a:lnTo>
                    <a:lnTo>
                      <a:pt x="3" y="65"/>
                    </a:lnTo>
                    <a:lnTo>
                      <a:pt x="3" y="69"/>
                    </a:lnTo>
                    <a:lnTo>
                      <a:pt x="3" y="73"/>
                    </a:lnTo>
                    <a:lnTo>
                      <a:pt x="3" y="78"/>
                    </a:lnTo>
                    <a:lnTo>
                      <a:pt x="3" y="80"/>
                    </a:lnTo>
                    <a:lnTo>
                      <a:pt x="3" y="84"/>
                    </a:lnTo>
                    <a:lnTo>
                      <a:pt x="3" y="88"/>
                    </a:lnTo>
                    <a:lnTo>
                      <a:pt x="3" y="92"/>
                    </a:lnTo>
                    <a:lnTo>
                      <a:pt x="3" y="95"/>
                    </a:lnTo>
                    <a:lnTo>
                      <a:pt x="4" y="99"/>
                    </a:lnTo>
                    <a:lnTo>
                      <a:pt x="4" y="103"/>
                    </a:lnTo>
                    <a:lnTo>
                      <a:pt x="4" y="107"/>
                    </a:lnTo>
                    <a:lnTo>
                      <a:pt x="4" y="110"/>
                    </a:lnTo>
                    <a:lnTo>
                      <a:pt x="4" y="114"/>
                    </a:lnTo>
                    <a:lnTo>
                      <a:pt x="4" y="118"/>
                    </a:lnTo>
                    <a:lnTo>
                      <a:pt x="4" y="120"/>
                    </a:lnTo>
                    <a:lnTo>
                      <a:pt x="4" y="124"/>
                    </a:lnTo>
                    <a:lnTo>
                      <a:pt x="6" y="127"/>
                    </a:lnTo>
                    <a:lnTo>
                      <a:pt x="6" y="131"/>
                    </a:lnTo>
                    <a:lnTo>
                      <a:pt x="6" y="135"/>
                    </a:lnTo>
                    <a:lnTo>
                      <a:pt x="6" y="140"/>
                    </a:lnTo>
                    <a:lnTo>
                      <a:pt x="7" y="146"/>
                    </a:lnTo>
                    <a:lnTo>
                      <a:pt x="7" y="151"/>
                    </a:lnTo>
                    <a:lnTo>
                      <a:pt x="7" y="157"/>
                    </a:lnTo>
                    <a:lnTo>
                      <a:pt x="7" y="161"/>
                    </a:lnTo>
                    <a:lnTo>
                      <a:pt x="7" y="165"/>
                    </a:lnTo>
                    <a:lnTo>
                      <a:pt x="8" y="167"/>
                    </a:lnTo>
                    <a:lnTo>
                      <a:pt x="8" y="170"/>
                    </a:lnTo>
                    <a:lnTo>
                      <a:pt x="8" y="174"/>
                    </a:lnTo>
                    <a:lnTo>
                      <a:pt x="8" y="181"/>
                    </a:lnTo>
                    <a:lnTo>
                      <a:pt x="8" y="183"/>
                    </a:lnTo>
                    <a:lnTo>
                      <a:pt x="8" y="187"/>
                    </a:lnTo>
                    <a:lnTo>
                      <a:pt x="8" y="191"/>
                    </a:lnTo>
                    <a:lnTo>
                      <a:pt x="10" y="195"/>
                    </a:lnTo>
                    <a:lnTo>
                      <a:pt x="10" y="198"/>
                    </a:lnTo>
                    <a:lnTo>
                      <a:pt x="10" y="202"/>
                    </a:lnTo>
                    <a:lnTo>
                      <a:pt x="10" y="207"/>
                    </a:lnTo>
                    <a:lnTo>
                      <a:pt x="10" y="211"/>
                    </a:lnTo>
                    <a:lnTo>
                      <a:pt x="10" y="216"/>
                    </a:lnTo>
                    <a:lnTo>
                      <a:pt x="11" y="221"/>
                    </a:lnTo>
                    <a:lnTo>
                      <a:pt x="11" y="225"/>
                    </a:lnTo>
                    <a:lnTo>
                      <a:pt x="11" y="229"/>
                    </a:lnTo>
                    <a:lnTo>
                      <a:pt x="11" y="233"/>
                    </a:lnTo>
                    <a:lnTo>
                      <a:pt x="11" y="237"/>
                    </a:lnTo>
                    <a:lnTo>
                      <a:pt x="11" y="241"/>
                    </a:lnTo>
                    <a:lnTo>
                      <a:pt x="11" y="245"/>
                    </a:lnTo>
                    <a:lnTo>
                      <a:pt x="11" y="249"/>
                    </a:lnTo>
                    <a:lnTo>
                      <a:pt x="11" y="253"/>
                    </a:lnTo>
                    <a:lnTo>
                      <a:pt x="11" y="256"/>
                    </a:lnTo>
                    <a:lnTo>
                      <a:pt x="12" y="260"/>
                    </a:lnTo>
                    <a:lnTo>
                      <a:pt x="12" y="265"/>
                    </a:lnTo>
                    <a:lnTo>
                      <a:pt x="12" y="269"/>
                    </a:lnTo>
                    <a:lnTo>
                      <a:pt x="12" y="272"/>
                    </a:lnTo>
                    <a:lnTo>
                      <a:pt x="12" y="273"/>
                    </a:lnTo>
                    <a:lnTo>
                      <a:pt x="15" y="274"/>
                    </a:lnTo>
                    <a:lnTo>
                      <a:pt x="18" y="276"/>
                    </a:lnTo>
                    <a:lnTo>
                      <a:pt x="22" y="277"/>
                    </a:lnTo>
                    <a:lnTo>
                      <a:pt x="26" y="278"/>
                    </a:lnTo>
                    <a:lnTo>
                      <a:pt x="28" y="278"/>
                    </a:lnTo>
                    <a:lnTo>
                      <a:pt x="31" y="276"/>
                    </a:lnTo>
                    <a:lnTo>
                      <a:pt x="34" y="273"/>
                    </a:lnTo>
                    <a:lnTo>
                      <a:pt x="33" y="270"/>
                    </a:lnTo>
                    <a:lnTo>
                      <a:pt x="33" y="268"/>
                    </a:lnTo>
                    <a:lnTo>
                      <a:pt x="33" y="264"/>
                    </a:lnTo>
                    <a:lnTo>
                      <a:pt x="33" y="258"/>
                    </a:lnTo>
                    <a:lnTo>
                      <a:pt x="33" y="254"/>
                    </a:lnTo>
                    <a:lnTo>
                      <a:pt x="33" y="252"/>
                    </a:lnTo>
                    <a:lnTo>
                      <a:pt x="33" y="248"/>
                    </a:lnTo>
                    <a:lnTo>
                      <a:pt x="33" y="244"/>
                    </a:lnTo>
                    <a:lnTo>
                      <a:pt x="31" y="240"/>
                    </a:lnTo>
                    <a:lnTo>
                      <a:pt x="31" y="236"/>
                    </a:lnTo>
                    <a:lnTo>
                      <a:pt x="31" y="232"/>
                    </a:lnTo>
                    <a:lnTo>
                      <a:pt x="31" y="228"/>
                    </a:lnTo>
                    <a:lnTo>
                      <a:pt x="31" y="222"/>
                    </a:lnTo>
                    <a:lnTo>
                      <a:pt x="30" y="217"/>
                    </a:lnTo>
                    <a:lnTo>
                      <a:pt x="30" y="211"/>
                    </a:lnTo>
                    <a:lnTo>
                      <a:pt x="30" y="206"/>
                    </a:lnTo>
                    <a:lnTo>
                      <a:pt x="30" y="201"/>
                    </a:lnTo>
                    <a:lnTo>
                      <a:pt x="28" y="195"/>
                    </a:lnTo>
                    <a:lnTo>
                      <a:pt x="28" y="189"/>
                    </a:lnTo>
                    <a:lnTo>
                      <a:pt x="28" y="183"/>
                    </a:lnTo>
                    <a:lnTo>
                      <a:pt x="28" y="177"/>
                    </a:lnTo>
                    <a:lnTo>
                      <a:pt x="28" y="171"/>
                    </a:lnTo>
                    <a:lnTo>
                      <a:pt x="28" y="166"/>
                    </a:lnTo>
                    <a:lnTo>
                      <a:pt x="28" y="159"/>
                    </a:lnTo>
                    <a:lnTo>
                      <a:pt x="27" y="153"/>
                    </a:lnTo>
                    <a:lnTo>
                      <a:pt x="27" y="147"/>
                    </a:lnTo>
                    <a:lnTo>
                      <a:pt x="27" y="140"/>
                    </a:lnTo>
                    <a:lnTo>
                      <a:pt x="27" y="135"/>
                    </a:lnTo>
                    <a:lnTo>
                      <a:pt x="26" y="128"/>
                    </a:lnTo>
                    <a:lnTo>
                      <a:pt x="26" y="123"/>
                    </a:lnTo>
                    <a:lnTo>
                      <a:pt x="24" y="116"/>
                    </a:lnTo>
                    <a:lnTo>
                      <a:pt x="24" y="110"/>
                    </a:lnTo>
                    <a:lnTo>
                      <a:pt x="24" y="104"/>
                    </a:lnTo>
                    <a:lnTo>
                      <a:pt x="23" y="98"/>
                    </a:lnTo>
                    <a:lnTo>
                      <a:pt x="23" y="92"/>
                    </a:lnTo>
                    <a:lnTo>
                      <a:pt x="23" y="87"/>
                    </a:lnTo>
                    <a:lnTo>
                      <a:pt x="23" y="80"/>
                    </a:lnTo>
                    <a:lnTo>
                      <a:pt x="23" y="75"/>
                    </a:lnTo>
                    <a:lnTo>
                      <a:pt x="22" y="69"/>
                    </a:lnTo>
                    <a:lnTo>
                      <a:pt x="22" y="64"/>
                    </a:lnTo>
                    <a:lnTo>
                      <a:pt x="22" y="59"/>
                    </a:lnTo>
                    <a:lnTo>
                      <a:pt x="22" y="53"/>
                    </a:lnTo>
                    <a:lnTo>
                      <a:pt x="22" y="49"/>
                    </a:lnTo>
                    <a:lnTo>
                      <a:pt x="22" y="45"/>
                    </a:lnTo>
                    <a:lnTo>
                      <a:pt x="20" y="40"/>
                    </a:lnTo>
                    <a:lnTo>
                      <a:pt x="20" y="36"/>
                    </a:lnTo>
                    <a:lnTo>
                      <a:pt x="19" y="32"/>
                    </a:lnTo>
                    <a:lnTo>
                      <a:pt x="19" y="28"/>
                    </a:lnTo>
                    <a:lnTo>
                      <a:pt x="19" y="24"/>
                    </a:lnTo>
                    <a:lnTo>
                      <a:pt x="19" y="20"/>
                    </a:lnTo>
                    <a:lnTo>
                      <a:pt x="19" y="17"/>
                    </a:lnTo>
                    <a:lnTo>
                      <a:pt x="19" y="15"/>
                    </a:lnTo>
                    <a:lnTo>
                      <a:pt x="18" y="9"/>
                    </a:lnTo>
                    <a:lnTo>
                      <a:pt x="18" y="6"/>
                    </a:lnTo>
                    <a:lnTo>
                      <a:pt x="18" y="4"/>
                    </a:lnTo>
                    <a:lnTo>
                      <a:pt x="18" y="2"/>
                    </a:lnTo>
                    <a:lnTo>
                      <a:pt x="16" y="1"/>
                    </a:lnTo>
                    <a:lnTo>
                      <a:pt x="14" y="0"/>
                    </a:lnTo>
                    <a:lnTo>
                      <a:pt x="11" y="0"/>
                    </a:lnTo>
                    <a:lnTo>
                      <a:pt x="7" y="0"/>
                    </a:lnTo>
                    <a:lnTo>
                      <a:pt x="2" y="0"/>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65" name="Freeform 112">
                <a:extLst>
                  <a:ext uri="{FF2B5EF4-FFF2-40B4-BE49-F238E27FC236}">
                    <a16:creationId xmlns:a16="http://schemas.microsoft.com/office/drawing/2014/main" id="{9E070B55-DA14-41A6-9E8A-783260C230B6}"/>
                  </a:ext>
                </a:extLst>
              </p:cNvPr>
              <p:cNvSpPr>
                <a:spLocks/>
              </p:cNvSpPr>
              <p:nvPr/>
            </p:nvSpPr>
            <p:spPr bwMode="auto">
              <a:xfrm>
                <a:off x="3750" y="1313"/>
                <a:ext cx="24" cy="257"/>
              </a:xfrm>
              <a:custGeom>
                <a:avLst/>
                <a:gdLst>
                  <a:gd name="T0" fmla="*/ 1 w 19"/>
                  <a:gd name="T1" fmla="*/ 2 h 227"/>
                  <a:gd name="T2" fmla="*/ 1 w 19"/>
                  <a:gd name="T3" fmla="*/ 26 h 227"/>
                  <a:gd name="T4" fmla="*/ 1 w 19"/>
                  <a:gd name="T5" fmla="*/ 56 h 227"/>
                  <a:gd name="T6" fmla="*/ 0 w 19"/>
                  <a:gd name="T7" fmla="*/ 94 h 227"/>
                  <a:gd name="T8" fmla="*/ 0 w 19"/>
                  <a:gd name="T9" fmla="*/ 136 h 227"/>
                  <a:gd name="T10" fmla="*/ 0 w 19"/>
                  <a:gd name="T11" fmla="*/ 164 h 227"/>
                  <a:gd name="T12" fmla="*/ 0 w 19"/>
                  <a:gd name="T13" fmla="*/ 189 h 227"/>
                  <a:gd name="T14" fmla="*/ 0 w 19"/>
                  <a:gd name="T15" fmla="*/ 212 h 227"/>
                  <a:gd name="T16" fmla="*/ 0 w 19"/>
                  <a:gd name="T17" fmla="*/ 244 h 227"/>
                  <a:gd name="T18" fmla="*/ 0 w 19"/>
                  <a:gd name="T19" fmla="*/ 264 h 227"/>
                  <a:gd name="T20" fmla="*/ 0 w 19"/>
                  <a:gd name="T21" fmla="*/ 283 h 227"/>
                  <a:gd name="T22" fmla="*/ 0 w 19"/>
                  <a:gd name="T23" fmla="*/ 306 h 227"/>
                  <a:gd name="T24" fmla="*/ 0 w 19"/>
                  <a:gd name="T25" fmla="*/ 335 h 227"/>
                  <a:gd name="T26" fmla="*/ 0 w 19"/>
                  <a:gd name="T27" fmla="*/ 371 h 227"/>
                  <a:gd name="T28" fmla="*/ 0 w 19"/>
                  <a:gd name="T29" fmla="*/ 413 h 227"/>
                  <a:gd name="T30" fmla="*/ 0 w 19"/>
                  <a:gd name="T31" fmla="*/ 445 h 227"/>
                  <a:gd name="T32" fmla="*/ 0 w 19"/>
                  <a:gd name="T33" fmla="*/ 482 h 227"/>
                  <a:gd name="T34" fmla="*/ 0 w 19"/>
                  <a:gd name="T35" fmla="*/ 511 h 227"/>
                  <a:gd name="T36" fmla="*/ 1 w 19"/>
                  <a:gd name="T37" fmla="*/ 527 h 227"/>
                  <a:gd name="T38" fmla="*/ 1 w 19"/>
                  <a:gd name="T39" fmla="*/ 540 h 227"/>
                  <a:gd name="T40" fmla="*/ 1 w 19"/>
                  <a:gd name="T41" fmla="*/ 568 h 227"/>
                  <a:gd name="T42" fmla="*/ 1 w 19"/>
                  <a:gd name="T43" fmla="*/ 607 h 227"/>
                  <a:gd name="T44" fmla="*/ 1 w 19"/>
                  <a:gd name="T45" fmla="*/ 652 h 227"/>
                  <a:gd name="T46" fmla="*/ 1 w 19"/>
                  <a:gd name="T47" fmla="*/ 692 h 227"/>
                  <a:gd name="T48" fmla="*/ 1 w 19"/>
                  <a:gd name="T49" fmla="*/ 729 h 227"/>
                  <a:gd name="T50" fmla="*/ 1 w 19"/>
                  <a:gd name="T51" fmla="*/ 758 h 227"/>
                  <a:gd name="T52" fmla="*/ 1 w 19"/>
                  <a:gd name="T53" fmla="*/ 777 h 227"/>
                  <a:gd name="T54" fmla="*/ 3 w 19"/>
                  <a:gd name="T55" fmla="*/ 789 h 227"/>
                  <a:gd name="T56" fmla="*/ 31 w 19"/>
                  <a:gd name="T57" fmla="*/ 796 h 227"/>
                  <a:gd name="T58" fmla="*/ 42 w 19"/>
                  <a:gd name="T59" fmla="*/ 782 h 227"/>
                  <a:gd name="T60" fmla="*/ 42 w 19"/>
                  <a:gd name="T61" fmla="*/ 758 h 227"/>
                  <a:gd name="T62" fmla="*/ 42 w 19"/>
                  <a:gd name="T63" fmla="*/ 732 h 227"/>
                  <a:gd name="T64" fmla="*/ 42 w 19"/>
                  <a:gd name="T65" fmla="*/ 714 h 227"/>
                  <a:gd name="T66" fmla="*/ 46 w 19"/>
                  <a:gd name="T67" fmla="*/ 692 h 227"/>
                  <a:gd name="T68" fmla="*/ 46 w 19"/>
                  <a:gd name="T69" fmla="*/ 662 h 227"/>
                  <a:gd name="T70" fmla="*/ 46 w 19"/>
                  <a:gd name="T71" fmla="*/ 637 h 227"/>
                  <a:gd name="T72" fmla="*/ 46 w 19"/>
                  <a:gd name="T73" fmla="*/ 607 h 227"/>
                  <a:gd name="T74" fmla="*/ 46 w 19"/>
                  <a:gd name="T75" fmla="*/ 581 h 227"/>
                  <a:gd name="T76" fmla="*/ 46 w 19"/>
                  <a:gd name="T77" fmla="*/ 547 h 227"/>
                  <a:gd name="T78" fmla="*/ 46 w 19"/>
                  <a:gd name="T79" fmla="*/ 512 h 227"/>
                  <a:gd name="T80" fmla="*/ 46 w 19"/>
                  <a:gd name="T81" fmla="*/ 482 h 227"/>
                  <a:gd name="T82" fmla="*/ 46 w 19"/>
                  <a:gd name="T83" fmla="*/ 445 h 227"/>
                  <a:gd name="T84" fmla="*/ 46 w 19"/>
                  <a:gd name="T85" fmla="*/ 413 h 227"/>
                  <a:gd name="T86" fmla="*/ 46 w 19"/>
                  <a:gd name="T87" fmla="*/ 374 h 227"/>
                  <a:gd name="T88" fmla="*/ 46 w 19"/>
                  <a:gd name="T89" fmla="*/ 341 h 227"/>
                  <a:gd name="T90" fmla="*/ 46 w 19"/>
                  <a:gd name="T91" fmla="*/ 304 h 227"/>
                  <a:gd name="T92" fmla="*/ 46 w 19"/>
                  <a:gd name="T93" fmla="*/ 271 h 227"/>
                  <a:gd name="T94" fmla="*/ 46 w 19"/>
                  <a:gd name="T95" fmla="*/ 236 h 227"/>
                  <a:gd name="T96" fmla="*/ 46 w 19"/>
                  <a:gd name="T97" fmla="*/ 206 h 227"/>
                  <a:gd name="T98" fmla="*/ 46 w 19"/>
                  <a:gd name="T99" fmla="*/ 175 h 227"/>
                  <a:gd name="T100" fmla="*/ 46 w 19"/>
                  <a:gd name="T101" fmla="*/ 149 h 227"/>
                  <a:gd name="T102" fmla="*/ 46 w 19"/>
                  <a:gd name="T103" fmla="*/ 122 h 227"/>
                  <a:gd name="T104" fmla="*/ 46 w 19"/>
                  <a:gd name="T105" fmla="*/ 98 h 227"/>
                  <a:gd name="T106" fmla="*/ 46 w 19"/>
                  <a:gd name="T107" fmla="*/ 68 h 227"/>
                  <a:gd name="T108" fmla="*/ 46 w 19"/>
                  <a:gd name="T109" fmla="*/ 39 h 227"/>
                  <a:gd name="T110" fmla="*/ 46 w 19"/>
                  <a:gd name="T111" fmla="*/ 23 h 227"/>
                  <a:gd name="T112" fmla="*/ 1 w 19"/>
                  <a:gd name="T113" fmla="*/ 0 h 2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
                  <a:gd name="T172" fmla="*/ 0 h 227"/>
                  <a:gd name="T173" fmla="*/ 19 w 19"/>
                  <a:gd name="T174" fmla="*/ 227 h 2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 h="227">
                    <a:moveTo>
                      <a:pt x="1" y="0"/>
                    </a:moveTo>
                    <a:lnTo>
                      <a:pt x="1" y="2"/>
                    </a:lnTo>
                    <a:lnTo>
                      <a:pt x="1" y="6"/>
                    </a:lnTo>
                    <a:lnTo>
                      <a:pt x="1" y="8"/>
                    </a:lnTo>
                    <a:lnTo>
                      <a:pt x="1" y="12"/>
                    </a:lnTo>
                    <a:lnTo>
                      <a:pt x="1" y="16"/>
                    </a:lnTo>
                    <a:lnTo>
                      <a:pt x="1" y="22"/>
                    </a:lnTo>
                    <a:lnTo>
                      <a:pt x="0" y="27"/>
                    </a:lnTo>
                    <a:lnTo>
                      <a:pt x="0" y="32"/>
                    </a:lnTo>
                    <a:lnTo>
                      <a:pt x="0" y="38"/>
                    </a:lnTo>
                    <a:lnTo>
                      <a:pt x="0" y="44"/>
                    </a:lnTo>
                    <a:lnTo>
                      <a:pt x="0" y="47"/>
                    </a:lnTo>
                    <a:lnTo>
                      <a:pt x="0" y="51"/>
                    </a:lnTo>
                    <a:lnTo>
                      <a:pt x="0" y="54"/>
                    </a:lnTo>
                    <a:lnTo>
                      <a:pt x="0" y="58"/>
                    </a:lnTo>
                    <a:lnTo>
                      <a:pt x="0" y="60"/>
                    </a:lnTo>
                    <a:lnTo>
                      <a:pt x="0" y="64"/>
                    </a:lnTo>
                    <a:lnTo>
                      <a:pt x="0" y="69"/>
                    </a:lnTo>
                    <a:lnTo>
                      <a:pt x="0" y="71"/>
                    </a:lnTo>
                    <a:lnTo>
                      <a:pt x="0" y="75"/>
                    </a:lnTo>
                    <a:lnTo>
                      <a:pt x="0" y="78"/>
                    </a:lnTo>
                    <a:lnTo>
                      <a:pt x="0" y="81"/>
                    </a:lnTo>
                    <a:lnTo>
                      <a:pt x="0" y="85"/>
                    </a:lnTo>
                    <a:lnTo>
                      <a:pt x="0" y="87"/>
                    </a:lnTo>
                    <a:lnTo>
                      <a:pt x="0" y="91"/>
                    </a:lnTo>
                    <a:lnTo>
                      <a:pt x="0" y="95"/>
                    </a:lnTo>
                    <a:lnTo>
                      <a:pt x="0" y="98"/>
                    </a:lnTo>
                    <a:lnTo>
                      <a:pt x="0" y="105"/>
                    </a:lnTo>
                    <a:lnTo>
                      <a:pt x="0" y="111"/>
                    </a:lnTo>
                    <a:lnTo>
                      <a:pt x="0" y="117"/>
                    </a:lnTo>
                    <a:lnTo>
                      <a:pt x="0" y="123"/>
                    </a:lnTo>
                    <a:lnTo>
                      <a:pt x="0" y="127"/>
                    </a:lnTo>
                    <a:lnTo>
                      <a:pt x="0" y="133"/>
                    </a:lnTo>
                    <a:lnTo>
                      <a:pt x="0" y="137"/>
                    </a:lnTo>
                    <a:lnTo>
                      <a:pt x="0" y="142"/>
                    </a:lnTo>
                    <a:lnTo>
                      <a:pt x="0" y="145"/>
                    </a:lnTo>
                    <a:lnTo>
                      <a:pt x="1" y="148"/>
                    </a:lnTo>
                    <a:lnTo>
                      <a:pt x="1" y="150"/>
                    </a:lnTo>
                    <a:lnTo>
                      <a:pt x="1" y="153"/>
                    </a:lnTo>
                    <a:lnTo>
                      <a:pt x="1" y="154"/>
                    </a:lnTo>
                    <a:lnTo>
                      <a:pt x="1" y="158"/>
                    </a:lnTo>
                    <a:lnTo>
                      <a:pt x="1" y="162"/>
                    </a:lnTo>
                    <a:lnTo>
                      <a:pt x="1" y="168"/>
                    </a:lnTo>
                    <a:lnTo>
                      <a:pt x="1" y="173"/>
                    </a:lnTo>
                    <a:lnTo>
                      <a:pt x="1" y="178"/>
                    </a:lnTo>
                    <a:lnTo>
                      <a:pt x="1" y="185"/>
                    </a:lnTo>
                    <a:lnTo>
                      <a:pt x="1" y="192"/>
                    </a:lnTo>
                    <a:lnTo>
                      <a:pt x="1" y="197"/>
                    </a:lnTo>
                    <a:lnTo>
                      <a:pt x="1" y="204"/>
                    </a:lnTo>
                    <a:lnTo>
                      <a:pt x="1" y="208"/>
                    </a:lnTo>
                    <a:lnTo>
                      <a:pt x="1" y="213"/>
                    </a:lnTo>
                    <a:lnTo>
                      <a:pt x="1" y="216"/>
                    </a:lnTo>
                    <a:lnTo>
                      <a:pt x="1" y="220"/>
                    </a:lnTo>
                    <a:lnTo>
                      <a:pt x="1" y="221"/>
                    </a:lnTo>
                    <a:lnTo>
                      <a:pt x="1" y="223"/>
                    </a:lnTo>
                    <a:lnTo>
                      <a:pt x="3" y="224"/>
                    </a:lnTo>
                    <a:lnTo>
                      <a:pt x="8" y="225"/>
                    </a:lnTo>
                    <a:lnTo>
                      <a:pt x="13" y="227"/>
                    </a:lnTo>
                    <a:lnTo>
                      <a:pt x="17" y="224"/>
                    </a:lnTo>
                    <a:lnTo>
                      <a:pt x="17" y="223"/>
                    </a:lnTo>
                    <a:lnTo>
                      <a:pt x="17" y="220"/>
                    </a:lnTo>
                    <a:lnTo>
                      <a:pt x="17" y="216"/>
                    </a:lnTo>
                    <a:lnTo>
                      <a:pt x="17" y="212"/>
                    </a:lnTo>
                    <a:lnTo>
                      <a:pt x="17" y="209"/>
                    </a:lnTo>
                    <a:lnTo>
                      <a:pt x="17" y="207"/>
                    </a:lnTo>
                    <a:lnTo>
                      <a:pt x="17" y="204"/>
                    </a:lnTo>
                    <a:lnTo>
                      <a:pt x="19" y="200"/>
                    </a:lnTo>
                    <a:lnTo>
                      <a:pt x="19" y="197"/>
                    </a:lnTo>
                    <a:lnTo>
                      <a:pt x="19" y="193"/>
                    </a:lnTo>
                    <a:lnTo>
                      <a:pt x="19" y="189"/>
                    </a:lnTo>
                    <a:lnTo>
                      <a:pt x="19" y="186"/>
                    </a:lnTo>
                    <a:lnTo>
                      <a:pt x="19" y="182"/>
                    </a:lnTo>
                    <a:lnTo>
                      <a:pt x="19" y="178"/>
                    </a:lnTo>
                    <a:lnTo>
                      <a:pt x="19" y="173"/>
                    </a:lnTo>
                    <a:lnTo>
                      <a:pt x="19" y="169"/>
                    </a:lnTo>
                    <a:lnTo>
                      <a:pt x="19" y="165"/>
                    </a:lnTo>
                    <a:lnTo>
                      <a:pt x="19" y="161"/>
                    </a:lnTo>
                    <a:lnTo>
                      <a:pt x="19" y="156"/>
                    </a:lnTo>
                    <a:lnTo>
                      <a:pt x="19" y="152"/>
                    </a:lnTo>
                    <a:lnTo>
                      <a:pt x="19" y="146"/>
                    </a:lnTo>
                    <a:lnTo>
                      <a:pt x="19" y="142"/>
                    </a:lnTo>
                    <a:lnTo>
                      <a:pt x="19" y="137"/>
                    </a:lnTo>
                    <a:lnTo>
                      <a:pt x="19" y="131"/>
                    </a:lnTo>
                    <a:lnTo>
                      <a:pt x="19" y="127"/>
                    </a:lnTo>
                    <a:lnTo>
                      <a:pt x="19" y="122"/>
                    </a:lnTo>
                    <a:lnTo>
                      <a:pt x="19" y="117"/>
                    </a:lnTo>
                    <a:lnTo>
                      <a:pt x="19" y="113"/>
                    </a:lnTo>
                    <a:lnTo>
                      <a:pt x="19" y="107"/>
                    </a:lnTo>
                    <a:lnTo>
                      <a:pt x="19" y="102"/>
                    </a:lnTo>
                    <a:lnTo>
                      <a:pt x="19" y="97"/>
                    </a:lnTo>
                    <a:lnTo>
                      <a:pt x="19" y="91"/>
                    </a:lnTo>
                    <a:lnTo>
                      <a:pt x="19" y="86"/>
                    </a:lnTo>
                    <a:lnTo>
                      <a:pt x="19" y="82"/>
                    </a:lnTo>
                    <a:lnTo>
                      <a:pt x="19" y="77"/>
                    </a:lnTo>
                    <a:lnTo>
                      <a:pt x="19" y="73"/>
                    </a:lnTo>
                    <a:lnTo>
                      <a:pt x="19" y="67"/>
                    </a:lnTo>
                    <a:lnTo>
                      <a:pt x="19" y="63"/>
                    </a:lnTo>
                    <a:lnTo>
                      <a:pt x="19" y="59"/>
                    </a:lnTo>
                    <a:lnTo>
                      <a:pt x="19" y="55"/>
                    </a:lnTo>
                    <a:lnTo>
                      <a:pt x="19" y="50"/>
                    </a:lnTo>
                    <a:lnTo>
                      <a:pt x="19" y="46"/>
                    </a:lnTo>
                    <a:lnTo>
                      <a:pt x="19" y="43"/>
                    </a:lnTo>
                    <a:lnTo>
                      <a:pt x="19" y="39"/>
                    </a:lnTo>
                    <a:lnTo>
                      <a:pt x="19" y="35"/>
                    </a:lnTo>
                    <a:lnTo>
                      <a:pt x="19" y="31"/>
                    </a:lnTo>
                    <a:lnTo>
                      <a:pt x="19" y="28"/>
                    </a:lnTo>
                    <a:lnTo>
                      <a:pt x="19" y="26"/>
                    </a:lnTo>
                    <a:lnTo>
                      <a:pt x="19" y="19"/>
                    </a:lnTo>
                    <a:lnTo>
                      <a:pt x="19" y="15"/>
                    </a:lnTo>
                    <a:lnTo>
                      <a:pt x="19" y="11"/>
                    </a:lnTo>
                    <a:lnTo>
                      <a:pt x="19" y="8"/>
                    </a:lnTo>
                    <a:lnTo>
                      <a:pt x="19" y="7"/>
                    </a:lnTo>
                    <a:lnTo>
                      <a:pt x="1" y="0"/>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66" name="Freeform 113">
                <a:extLst>
                  <a:ext uri="{FF2B5EF4-FFF2-40B4-BE49-F238E27FC236}">
                    <a16:creationId xmlns:a16="http://schemas.microsoft.com/office/drawing/2014/main" id="{F24814DA-0CDA-4594-8BCC-D68C46039ED7}"/>
                  </a:ext>
                </a:extLst>
              </p:cNvPr>
              <p:cNvSpPr>
                <a:spLocks/>
              </p:cNvSpPr>
              <p:nvPr/>
            </p:nvSpPr>
            <p:spPr bwMode="auto">
              <a:xfrm>
                <a:off x="3750" y="1608"/>
                <a:ext cx="35" cy="68"/>
              </a:xfrm>
              <a:custGeom>
                <a:avLst/>
                <a:gdLst>
                  <a:gd name="T0" fmla="*/ 3 w 20"/>
                  <a:gd name="T1" fmla="*/ 1 h 60"/>
                  <a:gd name="T2" fmla="*/ 0 w 20"/>
                  <a:gd name="T3" fmla="*/ 212 h 60"/>
                  <a:gd name="T4" fmla="*/ 40 w 20"/>
                  <a:gd name="T5" fmla="*/ 210 h 60"/>
                  <a:gd name="T6" fmla="*/ 40 w 20"/>
                  <a:gd name="T7" fmla="*/ 205 h 60"/>
                  <a:gd name="T8" fmla="*/ 40 w 20"/>
                  <a:gd name="T9" fmla="*/ 199 h 60"/>
                  <a:gd name="T10" fmla="*/ 40 w 20"/>
                  <a:gd name="T11" fmla="*/ 189 h 60"/>
                  <a:gd name="T12" fmla="*/ 40 w 20"/>
                  <a:gd name="T13" fmla="*/ 183 h 60"/>
                  <a:gd name="T14" fmla="*/ 40 w 20"/>
                  <a:gd name="T15" fmla="*/ 162 h 60"/>
                  <a:gd name="T16" fmla="*/ 40 w 20"/>
                  <a:gd name="T17" fmla="*/ 144 h 60"/>
                  <a:gd name="T18" fmla="*/ 44 w 20"/>
                  <a:gd name="T19" fmla="*/ 138 h 60"/>
                  <a:gd name="T20" fmla="*/ 44 w 20"/>
                  <a:gd name="T21" fmla="*/ 113 h 60"/>
                  <a:gd name="T22" fmla="*/ 44 w 20"/>
                  <a:gd name="T23" fmla="*/ 94 h 60"/>
                  <a:gd name="T24" fmla="*/ 44 w 20"/>
                  <a:gd name="T25" fmla="*/ 81 h 60"/>
                  <a:gd name="T26" fmla="*/ 44 w 20"/>
                  <a:gd name="T27" fmla="*/ 61 h 60"/>
                  <a:gd name="T28" fmla="*/ 47 w 20"/>
                  <a:gd name="T29" fmla="*/ 46 h 60"/>
                  <a:gd name="T30" fmla="*/ 44 w 20"/>
                  <a:gd name="T31" fmla="*/ 32 h 60"/>
                  <a:gd name="T32" fmla="*/ 44 w 20"/>
                  <a:gd name="T33" fmla="*/ 24 h 60"/>
                  <a:gd name="T34" fmla="*/ 44 w 20"/>
                  <a:gd name="T35" fmla="*/ 16 h 60"/>
                  <a:gd name="T36" fmla="*/ 44 w 20"/>
                  <a:gd name="T37" fmla="*/ 16 h 60"/>
                  <a:gd name="T38" fmla="*/ 35 w 20"/>
                  <a:gd name="T39" fmla="*/ 1 h 60"/>
                  <a:gd name="T40" fmla="*/ 20 w 20"/>
                  <a:gd name="T41" fmla="*/ 0 h 60"/>
                  <a:gd name="T42" fmla="*/ 4 w 20"/>
                  <a:gd name="T43" fmla="*/ 0 h 60"/>
                  <a:gd name="T44" fmla="*/ 3 w 20"/>
                  <a:gd name="T45" fmla="*/ 1 h 60"/>
                  <a:gd name="T46" fmla="*/ 3 w 20"/>
                  <a:gd name="T47" fmla="*/ 1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60"/>
                  <a:gd name="T74" fmla="*/ 20 w 20"/>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60">
                    <a:moveTo>
                      <a:pt x="3" y="1"/>
                    </a:moveTo>
                    <a:lnTo>
                      <a:pt x="0" y="60"/>
                    </a:lnTo>
                    <a:lnTo>
                      <a:pt x="17" y="59"/>
                    </a:lnTo>
                    <a:lnTo>
                      <a:pt x="17" y="58"/>
                    </a:lnTo>
                    <a:lnTo>
                      <a:pt x="17" y="56"/>
                    </a:lnTo>
                    <a:lnTo>
                      <a:pt x="17" y="54"/>
                    </a:lnTo>
                    <a:lnTo>
                      <a:pt x="17" y="51"/>
                    </a:lnTo>
                    <a:lnTo>
                      <a:pt x="17" y="46"/>
                    </a:lnTo>
                    <a:lnTo>
                      <a:pt x="17" y="42"/>
                    </a:lnTo>
                    <a:lnTo>
                      <a:pt x="19" y="38"/>
                    </a:lnTo>
                    <a:lnTo>
                      <a:pt x="19" y="32"/>
                    </a:lnTo>
                    <a:lnTo>
                      <a:pt x="19" y="27"/>
                    </a:lnTo>
                    <a:lnTo>
                      <a:pt x="19" y="23"/>
                    </a:lnTo>
                    <a:lnTo>
                      <a:pt x="19" y="17"/>
                    </a:lnTo>
                    <a:lnTo>
                      <a:pt x="20" y="13"/>
                    </a:lnTo>
                    <a:lnTo>
                      <a:pt x="19" y="9"/>
                    </a:lnTo>
                    <a:lnTo>
                      <a:pt x="19" y="7"/>
                    </a:lnTo>
                    <a:lnTo>
                      <a:pt x="19" y="4"/>
                    </a:lnTo>
                    <a:lnTo>
                      <a:pt x="15" y="1"/>
                    </a:lnTo>
                    <a:lnTo>
                      <a:pt x="9" y="0"/>
                    </a:lnTo>
                    <a:lnTo>
                      <a:pt x="4" y="0"/>
                    </a:lnTo>
                    <a:lnTo>
                      <a:pt x="3" y="1"/>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67" name="Freeform 114">
                <a:extLst>
                  <a:ext uri="{FF2B5EF4-FFF2-40B4-BE49-F238E27FC236}">
                    <a16:creationId xmlns:a16="http://schemas.microsoft.com/office/drawing/2014/main" id="{44394CD7-ABA0-4D61-9F6F-2B94AB2A6D97}"/>
                  </a:ext>
                </a:extLst>
              </p:cNvPr>
              <p:cNvSpPr>
                <a:spLocks/>
              </p:cNvSpPr>
              <p:nvPr/>
            </p:nvSpPr>
            <p:spPr bwMode="auto">
              <a:xfrm>
                <a:off x="3845" y="1540"/>
                <a:ext cx="35" cy="128"/>
              </a:xfrm>
              <a:custGeom>
                <a:avLst/>
                <a:gdLst>
                  <a:gd name="T0" fmla="*/ 14 w 23"/>
                  <a:gd name="T1" fmla="*/ 22 h 114"/>
                  <a:gd name="T2" fmla="*/ 14 w 23"/>
                  <a:gd name="T3" fmla="*/ 38 h 114"/>
                  <a:gd name="T4" fmla="*/ 14 w 23"/>
                  <a:gd name="T5" fmla="*/ 59 h 114"/>
                  <a:gd name="T6" fmla="*/ 2 w 23"/>
                  <a:gd name="T7" fmla="*/ 76 h 114"/>
                  <a:gd name="T8" fmla="*/ 2 w 23"/>
                  <a:gd name="T9" fmla="*/ 105 h 114"/>
                  <a:gd name="T10" fmla="*/ 1 w 23"/>
                  <a:gd name="T11" fmla="*/ 139 h 114"/>
                  <a:gd name="T12" fmla="*/ 1 w 23"/>
                  <a:gd name="T13" fmla="*/ 166 h 114"/>
                  <a:gd name="T14" fmla="*/ 1 w 23"/>
                  <a:gd name="T15" fmla="*/ 194 h 114"/>
                  <a:gd name="T16" fmla="*/ 1 w 23"/>
                  <a:gd name="T17" fmla="*/ 230 h 114"/>
                  <a:gd name="T18" fmla="*/ 0 w 23"/>
                  <a:gd name="T19" fmla="*/ 252 h 114"/>
                  <a:gd name="T20" fmla="*/ 0 w 23"/>
                  <a:gd name="T21" fmla="*/ 285 h 114"/>
                  <a:gd name="T22" fmla="*/ 0 w 23"/>
                  <a:gd name="T23" fmla="*/ 306 h 114"/>
                  <a:gd name="T24" fmla="*/ 0 w 23"/>
                  <a:gd name="T25" fmla="*/ 327 h 114"/>
                  <a:gd name="T26" fmla="*/ 0 w 23"/>
                  <a:gd name="T27" fmla="*/ 349 h 114"/>
                  <a:gd name="T28" fmla="*/ 14 w 23"/>
                  <a:gd name="T29" fmla="*/ 372 h 114"/>
                  <a:gd name="T30" fmla="*/ 37 w 23"/>
                  <a:gd name="T31" fmla="*/ 372 h 114"/>
                  <a:gd name="T32" fmla="*/ 45 w 23"/>
                  <a:gd name="T33" fmla="*/ 355 h 114"/>
                  <a:gd name="T34" fmla="*/ 47 w 23"/>
                  <a:gd name="T35" fmla="*/ 325 h 114"/>
                  <a:gd name="T36" fmla="*/ 51 w 23"/>
                  <a:gd name="T37" fmla="*/ 293 h 114"/>
                  <a:gd name="T38" fmla="*/ 51 w 23"/>
                  <a:gd name="T39" fmla="*/ 268 h 114"/>
                  <a:gd name="T40" fmla="*/ 51 w 23"/>
                  <a:gd name="T41" fmla="*/ 239 h 114"/>
                  <a:gd name="T42" fmla="*/ 58 w 23"/>
                  <a:gd name="T43" fmla="*/ 216 h 114"/>
                  <a:gd name="T44" fmla="*/ 60 w 23"/>
                  <a:gd name="T45" fmla="*/ 182 h 114"/>
                  <a:gd name="T46" fmla="*/ 60 w 23"/>
                  <a:gd name="T47" fmla="*/ 156 h 114"/>
                  <a:gd name="T48" fmla="*/ 60 w 23"/>
                  <a:gd name="T49" fmla="*/ 124 h 114"/>
                  <a:gd name="T50" fmla="*/ 66 w 23"/>
                  <a:gd name="T51" fmla="*/ 99 h 114"/>
                  <a:gd name="T52" fmla="*/ 66 w 23"/>
                  <a:gd name="T53" fmla="*/ 76 h 114"/>
                  <a:gd name="T54" fmla="*/ 66 w 23"/>
                  <a:gd name="T55" fmla="*/ 52 h 114"/>
                  <a:gd name="T56" fmla="*/ 66 w 23"/>
                  <a:gd name="T57" fmla="*/ 29 h 114"/>
                  <a:gd name="T58" fmla="*/ 66 w 23"/>
                  <a:gd name="T59" fmla="*/ 3 h 114"/>
                  <a:gd name="T60" fmla="*/ 47 w 23"/>
                  <a:gd name="T61" fmla="*/ 0 h 114"/>
                  <a:gd name="T62" fmla="*/ 20 w 23"/>
                  <a:gd name="T63" fmla="*/ 15 h 114"/>
                  <a:gd name="T64" fmla="*/ 16 w 23"/>
                  <a:gd name="T65" fmla="*/ 1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114"/>
                  <a:gd name="T101" fmla="*/ 23 w 23"/>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114">
                    <a:moveTo>
                      <a:pt x="5" y="5"/>
                    </a:moveTo>
                    <a:lnTo>
                      <a:pt x="4" y="7"/>
                    </a:lnTo>
                    <a:lnTo>
                      <a:pt x="4" y="9"/>
                    </a:lnTo>
                    <a:lnTo>
                      <a:pt x="4" y="11"/>
                    </a:lnTo>
                    <a:lnTo>
                      <a:pt x="4" y="15"/>
                    </a:lnTo>
                    <a:lnTo>
                      <a:pt x="4" y="18"/>
                    </a:lnTo>
                    <a:lnTo>
                      <a:pt x="4" y="22"/>
                    </a:lnTo>
                    <a:lnTo>
                      <a:pt x="2" y="24"/>
                    </a:lnTo>
                    <a:lnTo>
                      <a:pt x="2" y="28"/>
                    </a:lnTo>
                    <a:lnTo>
                      <a:pt x="2" y="32"/>
                    </a:lnTo>
                    <a:lnTo>
                      <a:pt x="2" y="36"/>
                    </a:lnTo>
                    <a:lnTo>
                      <a:pt x="1" y="42"/>
                    </a:lnTo>
                    <a:lnTo>
                      <a:pt x="1" y="46"/>
                    </a:lnTo>
                    <a:lnTo>
                      <a:pt x="1" y="51"/>
                    </a:lnTo>
                    <a:lnTo>
                      <a:pt x="1" y="56"/>
                    </a:lnTo>
                    <a:lnTo>
                      <a:pt x="1" y="60"/>
                    </a:lnTo>
                    <a:lnTo>
                      <a:pt x="1" y="64"/>
                    </a:lnTo>
                    <a:lnTo>
                      <a:pt x="1" y="70"/>
                    </a:lnTo>
                    <a:lnTo>
                      <a:pt x="1" y="74"/>
                    </a:lnTo>
                    <a:lnTo>
                      <a:pt x="0" y="78"/>
                    </a:lnTo>
                    <a:lnTo>
                      <a:pt x="0" y="83"/>
                    </a:lnTo>
                    <a:lnTo>
                      <a:pt x="0" y="87"/>
                    </a:lnTo>
                    <a:lnTo>
                      <a:pt x="0" y="91"/>
                    </a:lnTo>
                    <a:lnTo>
                      <a:pt x="0" y="94"/>
                    </a:lnTo>
                    <a:lnTo>
                      <a:pt x="0" y="98"/>
                    </a:lnTo>
                    <a:lnTo>
                      <a:pt x="0" y="101"/>
                    </a:lnTo>
                    <a:lnTo>
                      <a:pt x="0" y="103"/>
                    </a:lnTo>
                    <a:lnTo>
                      <a:pt x="0" y="107"/>
                    </a:lnTo>
                    <a:lnTo>
                      <a:pt x="1" y="110"/>
                    </a:lnTo>
                    <a:lnTo>
                      <a:pt x="4" y="114"/>
                    </a:lnTo>
                    <a:lnTo>
                      <a:pt x="8" y="114"/>
                    </a:lnTo>
                    <a:lnTo>
                      <a:pt x="12" y="114"/>
                    </a:lnTo>
                    <a:lnTo>
                      <a:pt x="15" y="110"/>
                    </a:lnTo>
                    <a:lnTo>
                      <a:pt x="15" y="109"/>
                    </a:lnTo>
                    <a:lnTo>
                      <a:pt x="16" y="105"/>
                    </a:lnTo>
                    <a:lnTo>
                      <a:pt x="16" y="99"/>
                    </a:lnTo>
                    <a:lnTo>
                      <a:pt x="17" y="94"/>
                    </a:lnTo>
                    <a:lnTo>
                      <a:pt x="17" y="90"/>
                    </a:lnTo>
                    <a:lnTo>
                      <a:pt x="17" y="86"/>
                    </a:lnTo>
                    <a:lnTo>
                      <a:pt x="17" y="82"/>
                    </a:lnTo>
                    <a:lnTo>
                      <a:pt x="17" y="78"/>
                    </a:lnTo>
                    <a:lnTo>
                      <a:pt x="17" y="74"/>
                    </a:lnTo>
                    <a:lnTo>
                      <a:pt x="19" y="70"/>
                    </a:lnTo>
                    <a:lnTo>
                      <a:pt x="19" y="66"/>
                    </a:lnTo>
                    <a:lnTo>
                      <a:pt x="20" y="62"/>
                    </a:lnTo>
                    <a:lnTo>
                      <a:pt x="20" y="56"/>
                    </a:lnTo>
                    <a:lnTo>
                      <a:pt x="20" y="52"/>
                    </a:lnTo>
                    <a:lnTo>
                      <a:pt x="20" y="47"/>
                    </a:lnTo>
                    <a:lnTo>
                      <a:pt x="20" y="43"/>
                    </a:lnTo>
                    <a:lnTo>
                      <a:pt x="20" y="39"/>
                    </a:lnTo>
                    <a:lnTo>
                      <a:pt x="21" y="35"/>
                    </a:lnTo>
                    <a:lnTo>
                      <a:pt x="21" y="31"/>
                    </a:lnTo>
                    <a:lnTo>
                      <a:pt x="21" y="27"/>
                    </a:lnTo>
                    <a:lnTo>
                      <a:pt x="21" y="24"/>
                    </a:lnTo>
                    <a:lnTo>
                      <a:pt x="21" y="20"/>
                    </a:lnTo>
                    <a:lnTo>
                      <a:pt x="21" y="16"/>
                    </a:lnTo>
                    <a:lnTo>
                      <a:pt x="21" y="15"/>
                    </a:lnTo>
                    <a:lnTo>
                      <a:pt x="21" y="9"/>
                    </a:lnTo>
                    <a:lnTo>
                      <a:pt x="23" y="7"/>
                    </a:lnTo>
                    <a:lnTo>
                      <a:pt x="21" y="3"/>
                    </a:lnTo>
                    <a:lnTo>
                      <a:pt x="19" y="0"/>
                    </a:lnTo>
                    <a:lnTo>
                      <a:pt x="16" y="0"/>
                    </a:lnTo>
                    <a:lnTo>
                      <a:pt x="13" y="1"/>
                    </a:lnTo>
                    <a:lnTo>
                      <a:pt x="7" y="4"/>
                    </a:lnTo>
                    <a:lnTo>
                      <a:pt x="5" y="5"/>
                    </a:lnTo>
                    <a:close/>
                  </a:path>
                </a:pathLst>
              </a:custGeom>
              <a:solidFill>
                <a:srgbClr val="000000"/>
              </a:solidFill>
              <a:ln w="9525">
                <a:noFill/>
                <a:round/>
                <a:headEnd/>
                <a:tailEnd/>
              </a:ln>
            </p:spPr>
            <p:txBody>
              <a:bodyPr/>
              <a:lstStyle/>
              <a:p>
                <a:pPr fontAlgn="auto">
                  <a:spcBef>
                    <a:spcPts val="0"/>
                  </a:spcBef>
                  <a:spcAft>
                    <a:spcPts val="0"/>
                  </a:spcAft>
                  <a:defRPr/>
                </a:pPr>
                <a:endParaRPr lang="es-PE">
                  <a:latin typeface="+mj-lt"/>
                  <a:cs typeface="+mn-cs"/>
                </a:endParaRPr>
              </a:p>
            </p:txBody>
          </p:sp>
          <p:sp>
            <p:nvSpPr>
              <p:cNvPr id="668" name="Freeform 115">
                <a:extLst>
                  <a:ext uri="{FF2B5EF4-FFF2-40B4-BE49-F238E27FC236}">
                    <a16:creationId xmlns:a16="http://schemas.microsoft.com/office/drawing/2014/main" id="{B784F938-43C2-435C-8B92-A327529EC4C8}"/>
                  </a:ext>
                </a:extLst>
              </p:cNvPr>
              <p:cNvSpPr>
                <a:spLocks/>
              </p:cNvSpPr>
              <p:nvPr/>
            </p:nvSpPr>
            <p:spPr bwMode="auto">
              <a:xfrm>
                <a:off x="4022" y="1404"/>
                <a:ext cx="47" cy="45"/>
              </a:xfrm>
              <a:custGeom>
                <a:avLst/>
                <a:gdLst>
                  <a:gd name="T0" fmla="*/ 76 w 38"/>
                  <a:gd name="T1" fmla="*/ 0 h 46"/>
                  <a:gd name="T2" fmla="*/ 65 w 38"/>
                  <a:gd name="T3" fmla="*/ 1 h 46"/>
                  <a:gd name="T4" fmla="*/ 46 w 38"/>
                  <a:gd name="T5" fmla="*/ 21 h 46"/>
                  <a:gd name="T6" fmla="*/ 40 w 38"/>
                  <a:gd name="T7" fmla="*/ 32 h 46"/>
                  <a:gd name="T8" fmla="*/ 34 w 38"/>
                  <a:gd name="T9" fmla="*/ 47 h 46"/>
                  <a:gd name="T10" fmla="*/ 25 w 38"/>
                  <a:gd name="T11" fmla="*/ 62 h 46"/>
                  <a:gd name="T12" fmla="*/ 19 w 38"/>
                  <a:gd name="T13" fmla="*/ 78 h 46"/>
                  <a:gd name="T14" fmla="*/ 15 w 38"/>
                  <a:gd name="T15" fmla="*/ 90 h 46"/>
                  <a:gd name="T16" fmla="*/ 4 w 38"/>
                  <a:gd name="T17" fmla="*/ 104 h 46"/>
                  <a:gd name="T18" fmla="*/ 2 w 38"/>
                  <a:gd name="T19" fmla="*/ 120 h 46"/>
                  <a:gd name="T20" fmla="*/ 2 w 38"/>
                  <a:gd name="T21" fmla="*/ 138 h 46"/>
                  <a:gd name="T22" fmla="*/ 0 w 38"/>
                  <a:gd name="T23" fmla="*/ 159 h 46"/>
                  <a:gd name="T24" fmla="*/ 3 w 38"/>
                  <a:gd name="T25" fmla="*/ 164 h 46"/>
                  <a:gd name="T26" fmla="*/ 17 w 38"/>
                  <a:gd name="T27" fmla="*/ 162 h 46"/>
                  <a:gd name="T28" fmla="*/ 34 w 38"/>
                  <a:gd name="T29" fmla="*/ 143 h 46"/>
                  <a:gd name="T30" fmla="*/ 40 w 38"/>
                  <a:gd name="T31" fmla="*/ 138 h 46"/>
                  <a:gd name="T32" fmla="*/ 46 w 38"/>
                  <a:gd name="T33" fmla="*/ 122 h 46"/>
                  <a:gd name="T34" fmla="*/ 54 w 38"/>
                  <a:gd name="T35" fmla="*/ 119 h 46"/>
                  <a:gd name="T36" fmla="*/ 65 w 38"/>
                  <a:gd name="T37" fmla="*/ 103 h 46"/>
                  <a:gd name="T38" fmla="*/ 72 w 38"/>
                  <a:gd name="T39" fmla="*/ 89 h 46"/>
                  <a:gd name="T40" fmla="*/ 76 w 38"/>
                  <a:gd name="T41" fmla="*/ 71 h 46"/>
                  <a:gd name="T42" fmla="*/ 81 w 38"/>
                  <a:gd name="T43" fmla="*/ 58 h 46"/>
                  <a:gd name="T44" fmla="*/ 88 w 38"/>
                  <a:gd name="T45" fmla="*/ 47 h 46"/>
                  <a:gd name="T46" fmla="*/ 91 w 38"/>
                  <a:gd name="T47" fmla="*/ 32 h 46"/>
                  <a:gd name="T48" fmla="*/ 93 w 38"/>
                  <a:gd name="T49" fmla="*/ 28 h 46"/>
                  <a:gd name="T50" fmla="*/ 93 w 38"/>
                  <a:gd name="T51" fmla="*/ 18 h 46"/>
                  <a:gd name="T52" fmla="*/ 93 w 38"/>
                  <a:gd name="T53" fmla="*/ 16 h 46"/>
                  <a:gd name="T54" fmla="*/ 91 w 38"/>
                  <a:gd name="T55" fmla="*/ 1 h 46"/>
                  <a:gd name="T56" fmla="*/ 84 w 38"/>
                  <a:gd name="T57" fmla="*/ 0 h 46"/>
                  <a:gd name="T58" fmla="*/ 76 w 38"/>
                  <a:gd name="T59" fmla="*/ 0 h 46"/>
                  <a:gd name="T60" fmla="*/ 76 w 38"/>
                  <a:gd name="T61" fmla="*/ 0 h 46"/>
                  <a:gd name="T62" fmla="*/ 76 w 38"/>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46"/>
                  <a:gd name="T98" fmla="*/ 38 w 38"/>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46">
                    <a:moveTo>
                      <a:pt x="31" y="0"/>
                    </a:moveTo>
                    <a:lnTo>
                      <a:pt x="26" y="1"/>
                    </a:lnTo>
                    <a:lnTo>
                      <a:pt x="19" y="6"/>
                    </a:lnTo>
                    <a:lnTo>
                      <a:pt x="16" y="9"/>
                    </a:lnTo>
                    <a:lnTo>
                      <a:pt x="14" y="13"/>
                    </a:lnTo>
                    <a:lnTo>
                      <a:pt x="11" y="17"/>
                    </a:lnTo>
                    <a:lnTo>
                      <a:pt x="8" y="22"/>
                    </a:lnTo>
                    <a:lnTo>
                      <a:pt x="6" y="25"/>
                    </a:lnTo>
                    <a:lnTo>
                      <a:pt x="4" y="29"/>
                    </a:lnTo>
                    <a:lnTo>
                      <a:pt x="2" y="33"/>
                    </a:lnTo>
                    <a:lnTo>
                      <a:pt x="2" y="38"/>
                    </a:lnTo>
                    <a:lnTo>
                      <a:pt x="0" y="44"/>
                    </a:lnTo>
                    <a:lnTo>
                      <a:pt x="3" y="46"/>
                    </a:lnTo>
                    <a:lnTo>
                      <a:pt x="7" y="45"/>
                    </a:lnTo>
                    <a:lnTo>
                      <a:pt x="14" y="41"/>
                    </a:lnTo>
                    <a:lnTo>
                      <a:pt x="16" y="38"/>
                    </a:lnTo>
                    <a:lnTo>
                      <a:pt x="19" y="34"/>
                    </a:lnTo>
                    <a:lnTo>
                      <a:pt x="22" y="32"/>
                    </a:lnTo>
                    <a:lnTo>
                      <a:pt x="26" y="28"/>
                    </a:lnTo>
                    <a:lnTo>
                      <a:pt x="29" y="24"/>
                    </a:lnTo>
                    <a:lnTo>
                      <a:pt x="31" y="20"/>
                    </a:lnTo>
                    <a:lnTo>
                      <a:pt x="33" y="16"/>
                    </a:lnTo>
                    <a:lnTo>
                      <a:pt x="35" y="13"/>
                    </a:lnTo>
                    <a:lnTo>
                      <a:pt x="37" y="9"/>
                    </a:lnTo>
                    <a:lnTo>
                      <a:pt x="38" y="8"/>
                    </a:lnTo>
                    <a:lnTo>
                      <a:pt x="38" y="5"/>
                    </a:lnTo>
                    <a:lnTo>
                      <a:pt x="38" y="4"/>
                    </a:lnTo>
                    <a:lnTo>
                      <a:pt x="37" y="1"/>
                    </a:lnTo>
                    <a:lnTo>
                      <a:pt x="34" y="0"/>
                    </a:lnTo>
                    <a:lnTo>
                      <a:pt x="31" y="0"/>
                    </a:lnTo>
                    <a:close/>
                  </a:path>
                </a:pathLst>
              </a:custGeom>
              <a:solidFill>
                <a:srgbClr val="FFFFFF"/>
              </a:solidFill>
              <a:ln w="9525">
                <a:noFill/>
                <a:round/>
                <a:headEnd/>
                <a:tailEnd/>
              </a:ln>
            </p:spPr>
            <p:txBody>
              <a:bodyPr/>
              <a:lstStyle/>
              <a:p>
                <a:pPr fontAlgn="auto">
                  <a:spcBef>
                    <a:spcPts val="0"/>
                  </a:spcBef>
                  <a:spcAft>
                    <a:spcPts val="0"/>
                  </a:spcAft>
                  <a:defRPr/>
                </a:pPr>
                <a:endParaRPr lang="es-PE">
                  <a:latin typeface="+mj-lt"/>
                  <a:cs typeface="+mn-cs"/>
                </a:endParaRPr>
              </a:p>
            </p:txBody>
          </p:sp>
        </p:grpSp>
        <p:pic>
          <p:nvPicPr>
            <p:cNvPr id="620" name="Picture 67" descr="j0238995">
              <a:extLst>
                <a:ext uri="{FF2B5EF4-FFF2-40B4-BE49-F238E27FC236}">
                  <a16:creationId xmlns:a16="http://schemas.microsoft.com/office/drawing/2014/main" id="{ED1C0C1A-EC2C-4874-826E-2C4543031C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275" y="4668831"/>
              <a:ext cx="434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1" name="Group 116">
              <a:extLst>
                <a:ext uri="{FF2B5EF4-FFF2-40B4-BE49-F238E27FC236}">
                  <a16:creationId xmlns:a16="http://schemas.microsoft.com/office/drawing/2014/main" id="{8F855B60-4876-4318-B16A-8F34C8C79311}"/>
                </a:ext>
              </a:extLst>
            </p:cNvPr>
            <p:cNvGrpSpPr>
              <a:grpSpLocks/>
            </p:cNvGrpSpPr>
            <p:nvPr/>
          </p:nvGrpSpPr>
          <p:grpSpPr bwMode="auto">
            <a:xfrm>
              <a:off x="1619232" y="4784735"/>
              <a:ext cx="207962" cy="112714"/>
              <a:chOff x="5193" y="220"/>
              <a:chExt cx="301" cy="219"/>
            </a:xfrm>
          </p:grpSpPr>
          <p:sp>
            <p:nvSpPr>
              <p:cNvPr id="622" name="AutoShape 117">
                <a:extLst>
                  <a:ext uri="{FF2B5EF4-FFF2-40B4-BE49-F238E27FC236}">
                    <a16:creationId xmlns:a16="http://schemas.microsoft.com/office/drawing/2014/main" id="{73384C86-F1F3-4983-9250-DD58EE795E7A}"/>
                  </a:ext>
                </a:extLst>
              </p:cNvPr>
              <p:cNvSpPr>
                <a:spLocks noChangeArrowheads="1"/>
              </p:cNvSpPr>
              <p:nvPr/>
            </p:nvSpPr>
            <p:spPr bwMode="auto">
              <a:xfrm>
                <a:off x="5193" y="247"/>
                <a:ext cx="199" cy="164"/>
              </a:xfrm>
              <a:prstGeom prst="triangle">
                <a:avLst>
                  <a:gd name="adj" fmla="val 50000"/>
                </a:avLst>
              </a:prstGeom>
              <a:solidFill>
                <a:srgbClr val="0099CC"/>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623" name="AutoShape 118">
                <a:extLst>
                  <a:ext uri="{FF2B5EF4-FFF2-40B4-BE49-F238E27FC236}">
                    <a16:creationId xmlns:a16="http://schemas.microsoft.com/office/drawing/2014/main" id="{4D2B5622-D92F-42D4-AD1B-77309E57DED3}"/>
                  </a:ext>
                </a:extLst>
              </p:cNvPr>
              <p:cNvSpPr>
                <a:spLocks noChangeArrowheads="1"/>
              </p:cNvSpPr>
              <p:nvPr/>
            </p:nvSpPr>
            <p:spPr bwMode="auto">
              <a:xfrm>
                <a:off x="5295" y="220"/>
                <a:ext cx="199"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sp>
            <p:nvSpPr>
              <p:cNvPr id="624" name="AutoShape 119">
                <a:extLst>
                  <a:ext uri="{FF2B5EF4-FFF2-40B4-BE49-F238E27FC236}">
                    <a16:creationId xmlns:a16="http://schemas.microsoft.com/office/drawing/2014/main" id="{7A5DB6EF-00DF-4AF6-9C8D-7956F151D915}"/>
                  </a:ext>
                </a:extLst>
              </p:cNvPr>
              <p:cNvSpPr>
                <a:spLocks noChangeArrowheads="1"/>
              </p:cNvSpPr>
              <p:nvPr/>
            </p:nvSpPr>
            <p:spPr bwMode="auto">
              <a:xfrm>
                <a:off x="5254" y="275"/>
                <a:ext cx="201" cy="164"/>
              </a:xfrm>
              <a:prstGeom prst="triangle">
                <a:avLst>
                  <a:gd name="adj" fmla="val 50000"/>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s-PE">
                  <a:latin typeface="+mj-lt"/>
                  <a:cs typeface="+mn-cs"/>
                </a:endParaRPr>
              </a:p>
            </p:txBody>
          </p:sp>
        </p:grpSp>
      </p:grpSp>
      <p:sp>
        <p:nvSpPr>
          <p:cNvPr id="669" name="10 Marcador de contenido">
            <a:extLst>
              <a:ext uri="{FF2B5EF4-FFF2-40B4-BE49-F238E27FC236}">
                <a16:creationId xmlns:a16="http://schemas.microsoft.com/office/drawing/2014/main" id="{CD0E4AEF-9EE2-48E6-901B-E1842F82AFAE}"/>
              </a:ext>
            </a:extLst>
          </p:cNvPr>
          <p:cNvSpPr txBox="1">
            <a:spLocks/>
          </p:cNvSpPr>
          <p:nvPr/>
        </p:nvSpPr>
        <p:spPr bwMode="auto">
          <a:xfrm rot="16200000">
            <a:off x="292894" y="3896932"/>
            <a:ext cx="412750" cy="239712"/>
          </a:xfrm>
          <a:prstGeom prst="rect">
            <a:avLst/>
          </a:prstGeom>
          <a:noFill/>
          <a:ln w="9525">
            <a:noFill/>
            <a:miter lim="800000"/>
            <a:headEnd/>
            <a:tailEnd/>
          </a:ln>
        </p:spPr>
        <p:txBody>
          <a:bodyPr/>
          <a:lstStyle/>
          <a:p>
            <a:pPr marL="342900" indent="-342900">
              <a:spcBef>
                <a:spcPct val="20000"/>
              </a:spcBef>
              <a:buFont typeface="Arial" charset="0"/>
              <a:buNone/>
              <a:defRPr/>
            </a:pPr>
            <a:r>
              <a:rPr lang="es-PE" sz="800" b="1" dirty="0">
                <a:solidFill>
                  <a:schemeClr val="tx2"/>
                </a:solidFill>
                <a:latin typeface="+mn-lt"/>
                <a:cs typeface="+mn-cs"/>
              </a:rPr>
              <a:t>Km</a:t>
            </a:r>
          </a:p>
        </p:txBody>
      </p:sp>
      <p:sp>
        <p:nvSpPr>
          <p:cNvPr id="670" name="740 Cerrar llave">
            <a:extLst>
              <a:ext uri="{FF2B5EF4-FFF2-40B4-BE49-F238E27FC236}">
                <a16:creationId xmlns:a16="http://schemas.microsoft.com/office/drawing/2014/main" id="{20F04FD7-B79E-42C4-810E-6E1674222699}"/>
              </a:ext>
            </a:extLst>
          </p:cNvPr>
          <p:cNvSpPr/>
          <p:nvPr/>
        </p:nvSpPr>
        <p:spPr>
          <a:xfrm>
            <a:off x="6477000" y="5034970"/>
            <a:ext cx="161925" cy="609600"/>
          </a:xfrm>
          <a:prstGeom prst="rightBrace">
            <a:avLst>
              <a:gd name="adj1" fmla="val 59313"/>
              <a:gd name="adj2"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PE"/>
          </a:p>
        </p:txBody>
      </p:sp>
      <p:sp>
        <p:nvSpPr>
          <p:cNvPr id="671" name="10 Marcador de contenido">
            <a:extLst>
              <a:ext uri="{FF2B5EF4-FFF2-40B4-BE49-F238E27FC236}">
                <a16:creationId xmlns:a16="http://schemas.microsoft.com/office/drawing/2014/main" id="{0D4B1926-2B42-429D-B444-0C587B50D7E1}"/>
              </a:ext>
            </a:extLst>
          </p:cNvPr>
          <p:cNvSpPr txBox="1">
            <a:spLocks/>
          </p:cNvSpPr>
          <p:nvPr/>
        </p:nvSpPr>
        <p:spPr bwMode="auto">
          <a:xfrm>
            <a:off x="6610350" y="5229285"/>
            <a:ext cx="1360488" cy="239712"/>
          </a:xfrm>
          <a:prstGeom prst="rect">
            <a:avLst/>
          </a:prstGeom>
          <a:noFill/>
          <a:ln w="9525">
            <a:noFill/>
            <a:miter lim="800000"/>
            <a:headEnd/>
            <a:tailEnd/>
          </a:ln>
        </p:spPr>
        <p:txBody>
          <a:bodyPr/>
          <a:lstStyle/>
          <a:p>
            <a:pPr marL="342900" indent="-342900">
              <a:spcBef>
                <a:spcPct val="20000"/>
              </a:spcBef>
              <a:buFont typeface="Arial" charset="0"/>
              <a:buNone/>
              <a:defRPr/>
            </a:pPr>
            <a:r>
              <a:rPr lang="es-PE" sz="900" b="1" dirty="0">
                <a:solidFill>
                  <a:schemeClr val="tx2"/>
                </a:solidFill>
                <a:latin typeface="Swis721 Ex BT" panose="020B0605020202020204" pitchFamily="34" charset="0"/>
              </a:rPr>
              <a:t>TOTAL  46.8 Km</a:t>
            </a:r>
          </a:p>
        </p:txBody>
      </p:sp>
      <p:sp>
        <p:nvSpPr>
          <p:cNvPr id="674" name="761 Rectángulo">
            <a:extLst>
              <a:ext uri="{FF2B5EF4-FFF2-40B4-BE49-F238E27FC236}">
                <a16:creationId xmlns:a16="http://schemas.microsoft.com/office/drawing/2014/main" id="{FDC06E89-9554-4986-87EB-BEE66E0DA98A}"/>
              </a:ext>
            </a:extLst>
          </p:cNvPr>
          <p:cNvSpPr/>
          <p:nvPr/>
        </p:nvSpPr>
        <p:spPr>
          <a:xfrm>
            <a:off x="2424113" y="4269201"/>
            <a:ext cx="187325" cy="1762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683" name="10 Marcador de contenido">
            <a:extLst>
              <a:ext uri="{FF2B5EF4-FFF2-40B4-BE49-F238E27FC236}">
                <a16:creationId xmlns:a16="http://schemas.microsoft.com/office/drawing/2014/main" id="{3C8876D1-2832-428B-B3BA-DDF1A36662D6}"/>
              </a:ext>
            </a:extLst>
          </p:cNvPr>
          <p:cNvSpPr txBox="1">
            <a:spLocks/>
          </p:cNvSpPr>
          <p:nvPr/>
        </p:nvSpPr>
        <p:spPr bwMode="auto">
          <a:xfrm>
            <a:off x="646324" y="2250048"/>
            <a:ext cx="264558" cy="1188720"/>
          </a:xfrm>
          <a:prstGeom prst="rect">
            <a:avLst/>
          </a:prstGeom>
          <a:noFill/>
          <a:ln w="9525">
            <a:noFill/>
            <a:miter lim="800000"/>
            <a:headEnd/>
            <a:tailEnd/>
          </a:ln>
        </p:spPr>
        <p:txBody>
          <a:bodyPr vert="vert270" anchor="ctr"/>
          <a:lstStyle/>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C.P. Nuevo Mocupe</a:t>
            </a:r>
          </a:p>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40 m.s.n.m.</a:t>
            </a:r>
          </a:p>
        </p:txBody>
      </p:sp>
      <p:sp>
        <p:nvSpPr>
          <p:cNvPr id="684" name="10 Marcador de contenido">
            <a:extLst>
              <a:ext uri="{FF2B5EF4-FFF2-40B4-BE49-F238E27FC236}">
                <a16:creationId xmlns:a16="http://schemas.microsoft.com/office/drawing/2014/main" id="{554F9B9B-8783-4DCA-8DEB-3FB7C17E5FC2}"/>
              </a:ext>
            </a:extLst>
          </p:cNvPr>
          <p:cNvSpPr txBox="1">
            <a:spLocks/>
          </p:cNvSpPr>
          <p:nvPr/>
        </p:nvSpPr>
        <p:spPr bwMode="auto">
          <a:xfrm>
            <a:off x="1672648" y="2251609"/>
            <a:ext cx="226458" cy="1131887"/>
          </a:xfrm>
          <a:prstGeom prst="rect">
            <a:avLst/>
          </a:prstGeom>
          <a:noFill/>
          <a:ln w="9525">
            <a:noFill/>
            <a:miter lim="800000"/>
            <a:headEnd/>
            <a:tailEnd/>
          </a:ln>
        </p:spPr>
        <p:txBody>
          <a:bodyPr vert="vert270" anchor="ctr"/>
          <a:lstStyle/>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C.P. San Nicolás</a:t>
            </a:r>
          </a:p>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54 m.s.n.m.</a:t>
            </a:r>
          </a:p>
        </p:txBody>
      </p:sp>
      <p:sp>
        <p:nvSpPr>
          <p:cNvPr id="685" name="10 Marcador de contenido">
            <a:extLst>
              <a:ext uri="{FF2B5EF4-FFF2-40B4-BE49-F238E27FC236}">
                <a16:creationId xmlns:a16="http://schemas.microsoft.com/office/drawing/2014/main" id="{46BF71CD-AC88-4723-AA48-BD333FB1F2DF}"/>
              </a:ext>
            </a:extLst>
          </p:cNvPr>
          <p:cNvSpPr txBox="1">
            <a:spLocks/>
          </p:cNvSpPr>
          <p:nvPr/>
        </p:nvSpPr>
        <p:spPr bwMode="auto">
          <a:xfrm>
            <a:off x="2438628" y="2536424"/>
            <a:ext cx="226458" cy="777240"/>
          </a:xfrm>
          <a:prstGeom prst="rect">
            <a:avLst/>
          </a:prstGeom>
          <a:noFill/>
          <a:ln w="9525">
            <a:noFill/>
            <a:miter lim="800000"/>
            <a:headEnd/>
            <a:tailEnd/>
          </a:ln>
        </p:spPr>
        <p:txBody>
          <a:bodyPr vert="vert270" anchor="ctr"/>
          <a:lstStyle/>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Zaña</a:t>
            </a:r>
          </a:p>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55 m.s.n.m.</a:t>
            </a:r>
          </a:p>
        </p:txBody>
      </p:sp>
      <p:sp>
        <p:nvSpPr>
          <p:cNvPr id="686" name="10 Marcador de contenido">
            <a:extLst>
              <a:ext uri="{FF2B5EF4-FFF2-40B4-BE49-F238E27FC236}">
                <a16:creationId xmlns:a16="http://schemas.microsoft.com/office/drawing/2014/main" id="{ADDA8570-629C-4E3F-851C-14B64519528D}"/>
              </a:ext>
            </a:extLst>
          </p:cNvPr>
          <p:cNvSpPr txBox="1">
            <a:spLocks/>
          </p:cNvSpPr>
          <p:nvPr/>
        </p:nvSpPr>
        <p:spPr bwMode="auto">
          <a:xfrm>
            <a:off x="3138076" y="2374812"/>
            <a:ext cx="226458" cy="822960"/>
          </a:xfrm>
          <a:prstGeom prst="rect">
            <a:avLst/>
          </a:prstGeom>
          <a:noFill/>
          <a:ln w="9525">
            <a:noFill/>
            <a:miter lim="800000"/>
            <a:headEnd/>
            <a:tailEnd/>
          </a:ln>
        </p:spPr>
        <p:txBody>
          <a:bodyPr vert="vert270" anchor="ctr"/>
          <a:lstStyle/>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Cayaltí</a:t>
            </a:r>
          </a:p>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68 m.s.n.m.</a:t>
            </a:r>
          </a:p>
        </p:txBody>
      </p:sp>
      <p:sp>
        <p:nvSpPr>
          <p:cNvPr id="687" name="10 Marcador de contenido">
            <a:extLst>
              <a:ext uri="{FF2B5EF4-FFF2-40B4-BE49-F238E27FC236}">
                <a16:creationId xmlns:a16="http://schemas.microsoft.com/office/drawing/2014/main" id="{6B52360C-E15C-4461-B677-186CC064DFA3}"/>
              </a:ext>
            </a:extLst>
          </p:cNvPr>
          <p:cNvSpPr txBox="1">
            <a:spLocks/>
          </p:cNvSpPr>
          <p:nvPr/>
        </p:nvSpPr>
        <p:spPr bwMode="auto">
          <a:xfrm>
            <a:off x="3601304" y="2138592"/>
            <a:ext cx="226458" cy="1021080"/>
          </a:xfrm>
          <a:prstGeom prst="rect">
            <a:avLst/>
          </a:prstGeom>
          <a:noFill/>
          <a:ln w="9525">
            <a:noFill/>
            <a:miter lim="800000"/>
            <a:headEnd/>
            <a:tailEnd/>
          </a:ln>
        </p:spPr>
        <p:txBody>
          <a:bodyPr vert="vert270" anchor="ctr"/>
          <a:lstStyle/>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C.P. La Aviación</a:t>
            </a:r>
          </a:p>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71.5 m.s.n.m.</a:t>
            </a:r>
          </a:p>
        </p:txBody>
      </p:sp>
      <p:sp>
        <p:nvSpPr>
          <p:cNvPr id="688" name="10 Marcador de contenido">
            <a:extLst>
              <a:ext uri="{FF2B5EF4-FFF2-40B4-BE49-F238E27FC236}">
                <a16:creationId xmlns:a16="http://schemas.microsoft.com/office/drawing/2014/main" id="{1EB05F26-5B89-4EB9-9467-61F2A6690BA1}"/>
              </a:ext>
            </a:extLst>
          </p:cNvPr>
          <p:cNvSpPr txBox="1">
            <a:spLocks/>
          </p:cNvSpPr>
          <p:nvPr/>
        </p:nvSpPr>
        <p:spPr bwMode="auto">
          <a:xfrm>
            <a:off x="4241384" y="2189088"/>
            <a:ext cx="226458" cy="861060"/>
          </a:xfrm>
          <a:prstGeom prst="rect">
            <a:avLst/>
          </a:prstGeom>
          <a:noFill/>
          <a:ln w="9525">
            <a:noFill/>
            <a:miter lim="800000"/>
            <a:headEnd/>
            <a:tailEnd/>
          </a:ln>
        </p:spPr>
        <p:txBody>
          <a:bodyPr vert="vert270" anchor="ctr"/>
          <a:lstStyle/>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C.P. La Curva</a:t>
            </a:r>
          </a:p>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82 m.s.n.m.</a:t>
            </a:r>
          </a:p>
        </p:txBody>
      </p:sp>
      <p:sp>
        <p:nvSpPr>
          <p:cNvPr id="689" name="10 Marcador de contenido">
            <a:extLst>
              <a:ext uri="{FF2B5EF4-FFF2-40B4-BE49-F238E27FC236}">
                <a16:creationId xmlns:a16="http://schemas.microsoft.com/office/drawing/2014/main" id="{C545407F-FC62-4A4B-903F-26D5FF4F807C}"/>
              </a:ext>
            </a:extLst>
          </p:cNvPr>
          <p:cNvSpPr txBox="1">
            <a:spLocks/>
          </p:cNvSpPr>
          <p:nvPr/>
        </p:nvSpPr>
        <p:spPr bwMode="auto">
          <a:xfrm>
            <a:off x="5309776" y="1796488"/>
            <a:ext cx="226458" cy="967740"/>
          </a:xfrm>
          <a:prstGeom prst="rect">
            <a:avLst/>
          </a:prstGeom>
          <a:noFill/>
          <a:ln w="9525">
            <a:noFill/>
            <a:miter lim="800000"/>
            <a:headEnd/>
            <a:tailEnd/>
          </a:ln>
        </p:spPr>
        <p:txBody>
          <a:bodyPr vert="vert270" anchor="ctr"/>
          <a:lstStyle/>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La Viña</a:t>
            </a:r>
          </a:p>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112.5 m.s.n.m.</a:t>
            </a:r>
          </a:p>
        </p:txBody>
      </p:sp>
      <p:sp>
        <p:nvSpPr>
          <p:cNvPr id="690" name="10 Marcador de contenido">
            <a:extLst>
              <a:ext uri="{FF2B5EF4-FFF2-40B4-BE49-F238E27FC236}">
                <a16:creationId xmlns:a16="http://schemas.microsoft.com/office/drawing/2014/main" id="{0B87F976-FFCE-4898-9096-F9BCEED3BD33}"/>
              </a:ext>
            </a:extLst>
          </p:cNvPr>
          <p:cNvSpPr txBox="1">
            <a:spLocks/>
          </p:cNvSpPr>
          <p:nvPr/>
        </p:nvSpPr>
        <p:spPr bwMode="auto">
          <a:xfrm>
            <a:off x="6616436" y="1499308"/>
            <a:ext cx="226458" cy="975360"/>
          </a:xfrm>
          <a:prstGeom prst="rect">
            <a:avLst/>
          </a:prstGeom>
          <a:noFill/>
          <a:ln w="9525">
            <a:noFill/>
            <a:miter lim="800000"/>
            <a:headEnd/>
            <a:tailEnd/>
          </a:ln>
        </p:spPr>
        <p:txBody>
          <a:bodyPr vert="vert270" anchor="ctr"/>
          <a:lstStyle/>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C.P. Culpón</a:t>
            </a:r>
          </a:p>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146 m.s.n.m.</a:t>
            </a:r>
          </a:p>
        </p:txBody>
      </p:sp>
      <p:sp>
        <p:nvSpPr>
          <p:cNvPr id="691" name="10 Marcador de contenido">
            <a:extLst>
              <a:ext uri="{FF2B5EF4-FFF2-40B4-BE49-F238E27FC236}">
                <a16:creationId xmlns:a16="http://schemas.microsoft.com/office/drawing/2014/main" id="{B2BBB5EC-CB79-4ED7-8984-A1500A9E437A}"/>
              </a:ext>
            </a:extLst>
          </p:cNvPr>
          <p:cNvSpPr txBox="1">
            <a:spLocks/>
          </p:cNvSpPr>
          <p:nvPr/>
        </p:nvSpPr>
        <p:spPr bwMode="auto">
          <a:xfrm>
            <a:off x="7600552" y="1221804"/>
            <a:ext cx="226458" cy="998220"/>
          </a:xfrm>
          <a:prstGeom prst="rect">
            <a:avLst/>
          </a:prstGeom>
          <a:noFill/>
          <a:ln w="9525">
            <a:noFill/>
            <a:miter lim="800000"/>
            <a:headEnd/>
            <a:tailEnd/>
          </a:ln>
        </p:spPr>
        <p:txBody>
          <a:bodyPr vert="vert270" anchor="ctr"/>
          <a:lstStyle/>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Nueva Arica</a:t>
            </a:r>
          </a:p>
          <a:p>
            <a:pPr marL="342900" indent="-342900" algn="r">
              <a:spcBef>
                <a:spcPct val="20000"/>
              </a:spcBef>
              <a:buFont typeface="Arial" charset="0"/>
              <a:buNone/>
              <a:defRPr/>
            </a:pPr>
            <a:r>
              <a:rPr lang="es-PE" sz="700" b="1" dirty="0">
                <a:solidFill>
                  <a:schemeClr val="tx2"/>
                </a:solidFill>
                <a:latin typeface="Swis721 Ex BT" panose="020B0605020202020204" pitchFamily="34" charset="0"/>
              </a:rPr>
              <a:t>169.5 m.s.n.m.</a:t>
            </a:r>
          </a:p>
        </p:txBody>
      </p:sp>
      <p:sp>
        <p:nvSpPr>
          <p:cNvPr id="3" name="Forma libre: forma 2">
            <a:extLst>
              <a:ext uri="{FF2B5EF4-FFF2-40B4-BE49-F238E27FC236}">
                <a16:creationId xmlns:a16="http://schemas.microsoft.com/office/drawing/2014/main" id="{33AFDFD9-DEF8-4FFC-A58A-CCE93322A1D4}"/>
              </a:ext>
            </a:extLst>
          </p:cNvPr>
          <p:cNvSpPr/>
          <p:nvPr/>
        </p:nvSpPr>
        <p:spPr>
          <a:xfrm>
            <a:off x="633250" y="1782000"/>
            <a:ext cx="8045356" cy="2000193"/>
          </a:xfrm>
          <a:custGeom>
            <a:avLst/>
            <a:gdLst>
              <a:gd name="connsiteX0" fmla="*/ 0 w 8045356"/>
              <a:gd name="connsiteY0" fmla="*/ 1603612 h 1999397"/>
              <a:gd name="connsiteX1" fmla="*/ 0 w 8045356"/>
              <a:gd name="connsiteY1" fmla="*/ 1603612 h 1999397"/>
              <a:gd name="connsiteX2" fmla="*/ 61415 w 8045356"/>
              <a:gd name="connsiteY2" fmla="*/ 1596788 h 1999397"/>
              <a:gd name="connsiteX3" fmla="*/ 156950 w 8045356"/>
              <a:gd name="connsiteY3" fmla="*/ 1583141 h 1999397"/>
              <a:gd name="connsiteX4" fmla="*/ 177421 w 8045356"/>
              <a:gd name="connsiteY4" fmla="*/ 1576317 h 1999397"/>
              <a:gd name="connsiteX5" fmla="*/ 197893 w 8045356"/>
              <a:gd name="connsiteY5" fmla="*/ 1562669 h 1999397"/>
              <a:gd name="connsiteX6" fmla="*/ 252484 w 8045356"/>
              <a:gd name="connsiteY6" fmla="*/ 1569493 h 1999397"/>
              <a:gd name="connsiteX7" fmla="*/ 293427 w 8045356"/>
              <a:gd name="connsiteY7" fmla="*/ 1549021 h 1999397"/>
              <a:gd name="connsiteX8" fmla="*/ 313899 w 8045356"/>
              <a:gd name="connsiteY8" fmla="*/ 1542197 h 1999397"/>
              <a:gd name="connsiteX9" fmla="*/ 348018 w 8045356"/>
              <a:gd name="connsiteY9" fmla="*/ 1528550 h 1999397"/>
              <a:gd name="connsiteX10" fmla="*/ 368490 w 8045356"/>
              <a:gd name="connsiteY10" fmla="*/ 1514902 h 1999397"/>
              <a:gd name="connsiteX11" fmla="*/ 436729 w 8045356"/>
              <a:gd name="connsiteY11" fmla="*/ 1494430 h 1999397"/>
              <a:gd name="connsiteX12" fmla="*/ 545911 w 8045356"/>
              <a:gd name="connsiteY12" fmla="*/ 1501254 h 1999397"/>
              <a:gd name="connsiteX13" fmla="*/ 552735 w 8045356"/>
              <a:gd name="connsiteY13" fmla="*/ 1480782 h 1999397"/>
              <a:gd name="connsiteX14" fmla="*/ 566382 w 8045356"/>
              <a:gd name="connsiteY14" fmla="*/ 1460311 h 1999397"/>
              <a:gd name="connsiteX15" fmla="*/ 607326 w 8045356"/>
              <a:gd name="connsiteY15" fmla="*/ 1439839 h 1999397"/>
              <a:gd name="connsiteX16" fmla="*/ 627797 w 8045356"/>
              <a:gd name="connsiteY16" fmla="*/ 1426191 h 1999397"/>
              <a:gd name="connsiteX17" fmla="*/ 682388 w 8045356"/>
              <a:gd name="connsiteY17" fmla="*/ 1412544 h 1999397"/>
              <a:gd name="connsiteX18" fmla="*/ 743803 w 8045356"/>
              <a:gd name="connsiteY18" fmla="*/ 1446663 h 1999397"/>
              <a:gd name="connsiteX19" fmla="*/ 764275 w 8045356"/>
              <a:gd name="connsiteY19" fmla="*/ 1460311 h 1999397"/>
              <a:gd name="connsiteX20" fmla="*/ 784747 w 8045356"/>
              <a:gd name="connsiteY20" fmla="*/ 1473959 h 1999397"/>
              <a:gd name="connsiteX21" fmla="*/ 832514 w 8045356"/>
              <a:gd name="connsiteY21" fmla="*/ 1467135 h 1999397"/>
              <a:gd name="connsiteX22" fmla="*/ 866633 w 8045356"/>
              <a:gd name="connsiteY22" fmla="*/ 1460311 h 1999397"/>
              <a:gd name="connsiteX23" fmla="*/ 934872 w 8045356"/>
              <a:gd name="connsiteY23" fmla="*/ 1467135 h 1999397"/>
              <a:gd name="connsiteX24" fmla="*/ 968991 w 8045356"/>
              <a:gd name="connsiteY24" fmla="*/ 1480782 h 1999397"/>
              <a:gd name="connsiteX25" fmla="*/ 989463 w 8045356"/>
              <a:gd name="connsiteY25" fmla="*/ 1487606 h 1999397"/>
              <a:gd name="connsiteX26" fmla="*/ 1023582 w 8045356"/>
              <a:gd name="connsiteY26" fmla="*/ 1480782 h 1999397"/>
              <a:gd name="connsiteX27" fmla="*/ 1064526 w 8045356"/>
              <a:gd name="connsiteY27" fmla="*/ 1467135 h 1999397"/>
              <a:gd name="connsiteX28" fmla="*/ 1160060 w 8045356"/>
              <a:gd name="connsiteY28" fmla="*/ 1473959 h 1999397"/>
              <a:gd name="connsiteX29" fmla="*/ 1207827 w 8045356"/>
              <a:gd name="connsiteY29" fmla="*/ 1494430 h 1999397"/>
              <a:gd name="connsiteX30" fmla="*/ 1235123 w 8045356"/>
              <a:gd name="connsiteY30" fmla="*/ 1501254 h 1999397"/>
              <a:gd name="connsiteX31" fmla="*/ 1255594 w 8045356"/>
              <a:gd name="connsiteY31" fmla="*/ 1508078 h 1999397"/>
              <a:gd name="connsiteX32" fmla="*/ 1303362 w 8045356"/>
              <a:gd name="connsiteY32" fmla="*/ 1521726 h 1999397"/>
              <a:gd name="connsiteX33" fmla="*/ 1351129 w 8045356"/>
              <a:gd name="connsiteY33" fmla="*/ 1549021 h 1999397"/>
              <a:gd name="connsiteX34" fmla="*/ 1371600 w 8045356"/>
              <a:gd name="connsiteY34" fmla="*/ 1535373 h 1999397"/>
              <a:gd name="connsiteX35" fmla="*/ 1398896 w 8045356"/>
              <a:gd name="connsiteY35" fmla="*/ 1521726 h 1999397"/>
              <a:gd name="connsiteX36" fmla="*/ 1446663 w 8045356"/>
              <a:gd name="connsiteY36" fmla="*/ 1514902 h 1999397"/>
              <a:gd name="connsiteX37" fmla="*/ 1508078 w 8045356"/>
              <a:gd name="connsiteY37" fmla="*/ 1501254 h 1999397"/>
              <a:gd name="connsiteX38" fmla="*/ 1583141 w 8045356"/>
              <a:gd name="connsiteY38" fmla="*/ 1487606 h 1999397"/>
              <a:gd name="connsiteX39" fmla="*/ 1699147 w 8045356"/>
              <a:gd name="connsiteY39" fmla="*/ 1494430 h 1999397"/>
              <a:gd name="connsiteX40" fmla="*/ 1740090 w 8045356"/>
              <a:gd name="connsiteY40" fmla="*/ 1514902 h 1999397"/>
              <a:gd name="connsiteX41" fmla="*/ 1876568 w 8045356"/>
              <a:gd name="connsiteY41" fmla="*/ 1521726 h 1999397"/>
              <a:gd name="connsiteX42" fmla="*/ 1917511 w 8045356"/>
              <a:gd name="connsiteY42" fmla="*/ 1494430 h 1999397"/>
              <a:gd name="connsiteX43" fmla="*/ 1978926 w 8045356"/>
              <a:gd name="connsiteY43" fmla="*/ 1467135 h 1999397"/>
              <a:gd name="connsiteX44" fmla="*/ 2204114 w 8045356"/>
              <a:gd name="connsiteY44" fmla="*/ 1467135 h 1999397"/>
              <a:gd name="connsiteX45" fmla="*/ 2245057 w 8045356"/>
              <a:gd name="connsiteY45" fmla="*/ 1453487 h 1999397"/>
              <a:gd name="connsiteX46" fmla="*/ 2258705 w 8045356"/>
              <a:gd name="connsiteY46" fmla="*/ 1433015 h 1999397"/>
              <a:gd name="connsiteX47" fmla="*/ 2333768 w 8045356"/>
              <a:gd name="connsiteY47" fmla="*/ 1412544 h 1999397"/>
              <a:gd name="connsiteX48" fmla="*/ 2408830 w 8045356"/>
              <a:gd name="connsiteY48" fmla="*/ 1419368 h 1999397"/>
              <a:gd name="connsiteX49" fmla="*/ 2470245 w 8045356"/>
              <a:gd name="connsiteY49" fmla="*/ 1405720 h 1999397"/>
              <a:gd name="connsiteX50" fmla="*/ 2490717 w 8045356"/>
              <a:gd name="connsiteY50" fmla="*/ 1392072 h 1999397"/>
              <a:gd name="connsiteX51" fmla="*/ 2511188 w 8045356"/>
              <a:gd name="connsiteY51" fmla="*/ 1385248 h 1999397"/>
              <a:gd name="connsiteX52" fmla="*/ 2531660 w 8045356"/>
              <a:gd name="connsiteY52" fmla="*/ 1371600 h 1999397"/>
              <a:gd name="connsiteX53" fmla="*/ 2572603 w 8045356"/>
              <a:gd name="connsiteY53" fmla="*/ 1357953 h 1999397"/>
              <a:gd name="connsiteX54" fmla="*/ 2593075 w 8045356"/>
              <a:gd name="connsiteY54" fmla="*/ 1351129 h 1999397"/>
              <a:gd name="connsiteX55" fmla="*/ 2620371 w 8045356"/>
              <a:gd name="connsiteY55" fmla="*/ 1344305 h 1999397"/>
              <a:gd name="connsiteX56" fmla="*/ 2661314 w 8045356"/>
              <a:gd name="connsiteY56" fmla="*/ 1330657 h 1999397"/>
              <a:gd name="connsiteX57" fmla="*/ 2709081 w 8045356"/>
              <a:gd name="connsiteY57" fmla="*/ 1303362 h 1999397"/>
              <a:gd name="connsiteX58" fmla="*/ 2729553 w 8045356"/>
              <a:gd name="connsiteY58" fmla="*/ 1289714 h 1999397"/>
              <a:gd name="connsiteX59" fmla="*/ 2756848 w 8045356"/>
              <a:gd name="connsiteY59" fmla="*/ 1282890 h 1999397"/>
              <a:gd name="connsiteX60" fmla="*/ 2777320 w 8045356"/>
              <a:gd name="connsiteY60" fmla="*/ 1276066 h 1999397"/>
              <a:gd name="connsiteX61" fmla="*/ 2811439 w 8045356"/>
              <a:gd name="connsiteY61" fmla="*/ 1282890 h 1999397"/>
              <a:gd name="connsiteX62" fmla="*/ 2872854 w 8045356"/>
              <a:gd name="connsiteY62" fmla="*/ 1303362 h 1999397"/>
              <a:gd name="connsiteX63" fmla="*/ 2893326 w 8045356"/>
              <a:gd name="connsiteY63" fmla="*/ 1310185 h 1999397"/>
              <a:gd name="connsiteX64" fmla="*/ 2913797 w 8045356"/>
              <a:gd name="connsiteY64" fmla="*/ 1317009 h 1999397"/>
              <a:gd name="connsiteX65" fmla="*/ 3022979 w 8045356"/>
              <a:gd name="connsiteY65" fmla="*/ 1303362 h 1999397"/>
              <a:gd name="connsiteX66" fmla="*/ 3070747 w 8045356"/>
              <a:gd name="connsiteY66" fmla="*/ 1289714 h 1999397"/>
              <a:gd name="connsiteX67" fmla="*/ 3282287 w 8045356"/>
              <a:gd name="connsiteY67" fmla="*/ 1289714 h 1999397"/>
              <a:gd name="connsiteX68" fmla="*/ 3295935 w 8045356"/>
              <a:gd name="connsiteY68" fmla="*/ 1269242 h 1999397"/>
              <a:gd name="connsiteX69" fmla="*/ 3316406 w 8045356"/>
              <a:gd name="connsiteY69" fmla="*/ 1255594 h 1999397"/>
              <a:gd name="connsiteX70" fmla="*/ 3350526 w 8045356"/>
              <a:gd name="connsiteY70" fmla="*/ 1262418 h 1999397"/>
              <a:gd name="connsiteX71" fmla="*/ 3370997 w 8045356"/>
              <a:gd name="connsiteY71" fmla="*/ 1276066 h 1999397"/>
              <a:gd name="connsiteX72" fmla="*/ 3391469 w 8045356"/>
              <a:gd name="connsiteY72" fmla="*/ 1282890 h 1999397"/>
              <a:gd name="connsiteX73" fmla="*/ 3439236 w 8045356"/>
              <a:gd name="connsiteY73" fmla="*/ 1276066 h 1999397"/>
              <a:gd name="connsiteX74" fmla="*/ 3459708 w 8045356"/>
              <a:gd name="connsiteY74" fmla="*/ 1269242 h 1999397"/>
              <a:gd name="connsiteX75" fmla="*/ 3487003 w 8045356"/>
              <a:gd name="connsiteY75" fmla="*/ 1262418 h 1999397"/>
              <a:gd name="connsiteX76" fmla="*/ 3527947 w 8045356"/>
              <a:gd name="connsiteY76" fmla="*/ 1255594 h 1999397"/>
              <a:gd name="connsiteX77" fmla="*/ 3548418 w 8045356"/>
              <a:gd name="connsiteY77" fmla="*/ 1248771 h 1999397"/>
              <a:gd name="connsiteX78" fmla="*/ 3596185 w 8045356"/>
              <a:gd name="connsiteY78" fmla="*/ 1241947 h 1999397"/>
              <a:gd name="connsiteX79" fmla="*/ 3637129 w 8045356"/>
              <a:gd name="connsiteY79" fmla="*/ 1228299 h 1999397"/>
              <a:gd name="connsiteX80" fmla="*/ 3657600 w 8045356"/>
              <a:gd name="connsiteY80" fmla="*/ 1221475 h 1999397"/>
              <a:gd name="connsiteX81" fmla="*/ 3698544 w 8045356"/>
              <a:gd name="connsiteY81" fmla="*/ 1201003 h 1999397"/>
              <a:gd name="connsiteX82" fmla="*/ 3739487 w 8045356"/>
              <a:gd name="connsiteY82" fmla="*/ 1180532 h 1999397"/>
              <a:gd name="connsiteX83" fmla="*/ 3800902 w 8045356"/>
              <a:gd name="connsiteY83" fmla="*/ 1187356 h 1999397"/>
              <a:gd name="connsiteX84" fmla="*/ 3821374 w 8045356"/>
              <a:gd name="connsiteY84" fmla="*/ 1194179 h 1999397"/>
              <a:gd name="connsiteX85" fmla="*/ 3903260 w 8045356"/>
              <a:gd name="connsiteY85" fmla="*/ 1187356 h 1999397"/>
              <a:gd name="connsiteX86" fmla="*/ 3930556 w 8045356"/>
              <a:gd name="connsiteY86" fmla="*/ 1173708 h 1999397"/>
              <a:gd name="connsiteX87" fmla="*/ 3951027 w 8045356"/>
              <a:gd name="connsiteY87" fmla="*/ 1160060 h 1999397"/>
              <a:gd name="connsiteX88" fmla="*/ 3991971 w 8045356"/>
              <a:gd name="connsiteY88" fmla="*/ 1146412 h 1999397"/>
              <a:gd name="connsiteX89" fmla="*/ 4101153 w 8045356"/>
              <a:gd name="connsiteY89" fmla="*/ 1132765 h 1999397"/>
              <a:gd name="connsiteX90" fmla="*/ 4176215 w 8045356"/>
              <a:gd name="connsiteY90" fmla="*/ 1119117 h 1999397"/>
              <a:gd name="connsiteX91" fmla="*/ 4196687 w 8045356"/>
              <a:gd name="connsiteY91" fmla="*/ 1105469 h 1999397"/>
              <a:gd name="connsiteX92" fmla="*/ 4230806 w 8045356"/>
              <a:gd name="connsiteY92" fmla="*/ 1098645 h 1999397"/>
              <a:gd name="connsiteX93" fmla="*/ 4251278 w 8045356"/>
              <a:gd name="connsiteY93" fmla="*/ 1084997 h 1999397"/>
              <a:gd name="connsiteX94" fmla="*/ 4292221 w 8045356"/>
              <a:gd name="connsiteY94" fmla="*/ 1071350 h 1999397"/>
              <a:gd name="connsiteX95" fmla="*/ 4312693 w 8045356"/>
              <a:gd name="connsiteY95" fmla="*/ 1057702 h 1999397"/>
              <a:gd name="connsiteX96" fmla="*/ 4346812 w 8045356"/>
              <a:gd name="connsiteY96" fmla="*/ 1050878 h 1999397"/>
              <a:gd name="connsiteX97" fmla="*/ 4374108 w 8045356"/>
              <a:gd name="connsiteY97" fmla="*/ 1044054 h 1999397"/>
              <a:gd name="connsiteX98" fmla="*/ 4394579 w 8045356"/>
              <a:gd name="connsiteY98" fmla="*/ 1037230 h 1999397"/>
              <a:gd name="connsiteX99" fmla="*/ 4455994 w 8045356"/>
              <a:gd name="connsiteY99" fmla="*/ 1023582 h 1999397"/>
              <a:gd name="connsiteX100" fmla="*/ 4551529 w 8045356"/>
              <a:gd name="connsiteY100" fmla="*/ 996287 h 1999397"/>
              <a:gd name="connsiteX101" fmla="*/ 4572000 w 8045356"/>
              <a:gd name="connsiteY101" fmla="*/ 989463 h 1999397"/>
              <a:gd name="connsiteX102" fmla="*/ 4592472 w 8045356"/>
              <a:gd name="connsiteY102" fmla="*/ 982639 h 1999397"/>
              <a:gd name="connsiteX103" fmla="*/ 4612944 w 8045356"/>
              <a:gd name="connsiteY103" fmla="*/ 968991 h 1999397"/>
              <a:gd name="connsiteX104" fmla="*/ 4640239 w 8045356"/>
              <a:gd name="connsiteY104" fmla="*/ 962168 h 1999397"/>
              <a:gd name="connsiteX105" fmla="*/ 4660711 w 8045356"/>
              <a:gd name="connsiteY105" fmla="*/ 955344 h 1999397"/>
              <a:gd name="connsiteX106" fmla="*/ 4715302 w 8045356"/>
              <a:gd name="connsiteY106" fmla="*/ 914400 h 1999397"/>
              <a:gd name="connsiteX107" fmla="*/ 4756245 w 8045356"/>
              <a:gd name="connsiteY107" fmla="*/ 900753 h 1999397"/>
              <a:gd name="connsiteX108" fmla="*/ 4797188 w 8045356"/>
              <a:gd name="connsiteY108" fmla="*/ 880281 h 1999397"/>
              <a:gd name="connsiteX109" fmla="*/ 4817660 w 8045356"/>
              <a:gd name="connsiteY109" fmla="*/ 887105 h 1999397"/>
              <a:gd name="connsiteX110" fmla="*/ 4831308 w 8045356"/>
              <a:gd name="connsiteY110" fmla="*/ 907576 h 1999397"/>
              <a:gd name="connsiteX111" fmla="*/ 4920018 w 8045356"/>
              <a:gd name="connsiteY111" fmla="*/ 907576 h 1999397"/>
              <a:gd name="connsiteX112" fmla="*/ 4933666 w 8045356"/>
              <a:gd name="connsiteY112" fmla="*/ 887105 h 1999397"/>
              <a:gd name="connsiteX113" fmla="*/ 5206621 w 8045356"/>
              <a:gd name="connsiteY113" fmla="*/ 852985 h 1999397"/>
              <a:gd name="connsiteX114" fmla="*/ 5233917 w 8045356"/>
              <a:gd name="connsiteY114" fmla="*/ 839338 h 1999397"/>
              <a:gd name="connsiteX115" fmla="*/ 5254388 w 8045356"/>
              <a:gd name="connsiteY115" fmla="*/ 825690 h 1999397"/>
              <a:gd name="connsiteX116" fmla="*/ 5274860 w 8045356"/>
              <a:gd name="connsiteY116" fmla="*/ 818866 h 1999397"/>
              <a:gd name="connsiteX117" fmla="*/ 5295332 w 8045356"/>
              <a:gd name="connsiteY117" fmla="*/ 805218 h 1999397"/>
              <a:gd name="connsiteX118" fmla="*/ 5322627 w 8045356"/>
              <a:gd name="connsiteY118" fmla="*/ 798394 h 1999397"/>
              <a:gd name="connsiteX119" fmla="*/ 5349923 w 8045356"/>
              <a:gd name="connsiteY119" fmla="*/ 784747 h 1999397"/>
              <a:gd name="connsiteX120" fmla="*/ 5390866 w 8045356"/>
              <a:gd name="connsiteY120" fmla="*/ 771099 h 1999397"/>
              <a:gd name="connsiteX121" fmla="*/ 5431809 w 8045356"/>
              <a:gd name="connsiteY121" fmla="*/ 750627 h 1999397"/>
              <a:gd name="connsiteX122" fmla="*/ 5459105 w 8045356"/>
              <a:gd name="connsiteY122" fmla="*/ 784747 h 1999397"/>
              <a:gd name="connsiteX123" fmla="*/ 5479577 w 8045356"/>
              <a:gd name="connsiteY123" fmla="*/ 798394 h 1999397"/>
              <a:gd name="connsiteX124" fmla="*/ 5534168 w 8045356"/>
              <a:gd name="connsiteY124" fmla="*/ 791571 h 1999397"/>
              <a:gd name="connsiteX125" fmla="*/ 5554639 w 8045356"/>
              <a:gd name="connsiteY125" fmla="*/ 784747 h 1999397"/>
              <a:gd name="connsiteX126" fmla="*/ 5602406 w 8045356"/>
              <a:gd name="connsiteY126" fmla="*/ 798394 h 1999397"/>
              <a:gd name="connsiteX127" fmla="*/ 5670645 w 8045356"/>
              <a:gd name="connsiteY127" fmla="*/ 791571 h 1999397"/>
              <a:gd name="connsiteX128" fmla="*/ 5704765 w 8045356"/>
              <a:gd name="connsiteY128" fmla="*/ 757451 h 1999397"/>
              <a:gd name="connsiteX129" fmla="*/ 5725236 w 8045356"/>
              <a:gd name="connsiteY129" fmla="*/ 736979 h 1999397"/>
              <a:gd name="connsiteX130" fmla="*/ 5766179 w 8045356"/>
              <a:gd name="connsiteY130" fmla="*/ 730156 h 1999397"/>
              <a:gd name="connsiteX131" fmla="*/ 5861714 w 8045356"/>
              <a:gd name="connsiteY131" fmla="*/ 723332 h 1999397"/>
              <a:gd name="connsiteX132" fmla="*/ 5902657 w 8045356"/>
              <a:gd name="connsiteY132" fmla="*/ 709684 h 1999397"/>
              <a:gd name="connsiteX133" fmla="*/ 5923129 w 8045356"/>
              <a:gd name="connsiteY133" fmla="*/ 696036 h 1999397"/>
              <a:gd name="connsiteX134" fmla="*/ 5964072 w 8045356"/>
              <a:gd name="connsiteY134" fmla="*/ 682388 h 1999397"/>
              <a:gd name="connsiteX135" fmla="*/ 6005015 w 8045356"/>
              <a:gd name="connsiteY135" fmla="*/ 655093 h 1999397"/>
              <a:gd name="connsiteX136" fmla="*/ 6025487 w 8045356"/>
              <a:gd name="connsiteY136" fmla="*/ 641445 h 1999397"/>
              <a:gd name="connsiteX137" fmla="*/ 6039135 w 8045356"/>
              <a:gd name="connsiteY137" fmla="*/ 620973 h 1999397"/>
              <a:gd name="connsiteX138" fmla="*/ 6052782 w 8045356"/>
              <a:gd name="connsiteY138" fmla="*/ 580030 h 1999397"/>
              <a:gd name="connsiteX139" fmla="*/ 6093726 w 8045356"/>
              <a:gd name="connsiteY139" fmla="*/ 545911 h 1999397"/>
              <a:gd name="connsiteX140" fmla="*/ 6114197 w 8045356"/>
              <a:gd name="connsiteY140" fmla="*/ 539087 h 1999397"/>
              <a:gd name="connsiteX141" fmla="*/ 6134669 w 8045356"/>
              <a:gd name="connsiteY141" fmla="*/ 498144 h 1999397"/>
              <a:gd name="connsiteX142" fmla="*/ 6155141 w 8045356"/>
              <a:gd name="connsiteY142" fmla="*/ 491320 h 1999397"/>
              <a:gd name="connsiteX143" fmla="*/ 6250675 w 8045356"/>
              <a:gd name="connsiteY143" fmla="*/ 484496 h 1999397"/>
              <a:gd name="connsiteX144" fmla="*/ 6305266 w 8045356"/>
              <a:gd name="connsiteY144" fmla="*/ 477672 h 1999397"/>
              <a:gd name="connsiteX145" fmla="*/ 6353033 w 8045356"/>
              <a:gd name="connsiteY145" fmla="*/ 464024 h 1999397"/>
              <a:gd name="connsiteX146" fmla="*/ 6400800 w 8045356"/>
              <a:gd name="connsiteY146" fmla="*/ 470848 h 1999397"/>
              <a:gd name="connsiteX147" fmla="*/ 6414448 w 8045356"/>
              <a:gd name="connsiteY147" fmla="*/ 491320 h 1999397"/>
              <a:gd name="connsiteX148" fmla="*/ 6434920 w 8045356"/>
              <a:gd name="connsiteY148" fmla="*/ 504968 h 1999397"/>
              <a:gd name="connsiteX149" fmla="*/ 6496335 w 8045356"/>
              <a:gd name="connsiteY149" fmla="*/ 491320 h 1999397"/>
              <a:gd name="connsiteX150" fmla="*/ 6537278 w 8045356"/>
              <a:gd name="connsiteY150" fmla="*/ 457200 h 1999397"/>
              <a:gd name="connsiteX151" fmla="*/ 6578221 w 8045356"/>
              <a:gd name="connsiteY151" fmla="*/ 443553 h 1999397"/>
              <a:gd name="connsiteX152" fmla="*/ 6598693 w 8045356"/>
              <a:gd name="connsiteY152" fmla="*/ 436729 h 1999397"/>
              <a:gd name="connsiteX153" fmla="*/ 6619165 w 8045356"/>
              <a:gd name="connsiteY153" fmla="*/ 429905 h 1999397"/>
              <a:gd name="connsiteX154" fmla="*/ 6653284 w 8045356"/>
              <a:gd name="connsiteY154" fmla="*/ 436729 h 1999397"/>
              <a:gd name="connsiteX155" fmla="*/ 6694227 w 8045356"/>
              <a:gd name="connsiteY155" fmla="*/ 450376 h 1999397"/>
              <a:gd name="connsiteX156" fmla="*/ 6728347 w 8045356"/>
              <a:gd name="connsiteY156" fmla="*/ 409433 h 1999397"/>
              <a:gd name="connsiteX157" fmla="*/ 6735171 w 8045356"/>
              <a:gd name="connsiteY157" fmla="*/ 388962 h 1999397"/>
              <a:gd name="connsiteX158" fmla="*/ 6762466 w 8045356"/>
              <a:gd name="connsiteY158" fmla="*/ 395785 h 1999397"/>
              <a:gd name="connsiteX159" fmla="*/ 6782938 w 8045356"/>
              <a:gd name="connsiteY159" fmla="*/ 409433 h 1999397"/>
              <a:gd name="connsiteX160" fmla="*/ 6803409 w 8045356"/>
              <a:gd name="connsiteY160" fmla="*/ 416257 h 1999397"/>
              <a:gd name="connsiteX161" fmla="*/ 6851177 w 8045356"/>
              <a:gd name="connsiteY161" fmla="*/ 402609 h 1999397"/>
              <a:gd name="connsiteX162" fmla="*/ 6892120 w 8045356"/>
              <a:gd name="connsiteY162" fmla="*/ 375314 h 1999397"/>
              <a:gd name="connsiteX163" fmla="*/ 6912591 w 8045356"/>
              <a:gd name="connsiteY163" fmla="*/ 361666 h 1999397"/>
              <a:gd name="connsiteX164" fmla="*/ 7055893 w 8045356"/>
              <a:gd name="connsiteY164" fmla="*/ 348018 h 1999397"/>
              <a:gd name="connsiteX165" fmla="*/ 7117308 w 8045356"/>
              <a:gd name="connsiteY165" fmla="*/ 341194 h 1999397"/>
              <a:gd name="connsiteX166" fmla="*/ 7165075 w 8045356"/>
              <a:gd name="connsiteY166" fmla="*/ 327547 h 1999397"/>
              <a:gd name="connsiteX167" fmla="*/ 7185547 w 8045356"/>
              <a:gd name="connsiteY167" fmla="*/ 320723 h 1999397"/>
              <a:gd name="connsiteX168" fmla="*/ 7206018 w 8045356"/>
              <a:gd name="connsiteY168" fmla="*/ 307075 h 1999397"/>
              <a:gd name="connsiteX169" fmla="*/ 7233314 w 8045356"/>
              <a:gd name="connsiteY169" fmla="*/ 266132 h 1999397"/>
              <a:gd name="connsiteX170" fmla="*/ 7246962 w 8045356"/>
              <a:gd name="connsiteY170" fmla="*/ 245660 h 1999397"/>
              <a:gd name="connsiteX171" fmla="*/ 7287905 w 8045356"/>
              <a:gd name="connsiteY171" fmla="*/ 218365 h 1999397"/>
              <a:gd name="connsiteX172" fmla="*/ 7328848 w 8045356"/>
              <a:gd name="connsiteY172" fmla="*/ 197893 h 1999397"/>
              <a:gd name="connsiteX173" fmla="*/ 7369791 w 8045356"/>
              <a:gd name="connsiteY173" fmla="*/ 170597 h 1999397"/>
              <a:gd name="connsiteX174" fmla="*/ 7410735 w 8045356"/>
              <a:gd name="connsiteY174" fmla="*/ 150126 h 1999397"/>
              <a:gd name="connsiteX175" fmla="*/ 7438030 w 8045356"/>
              <a:gd name="connsiteY175" fmla="*/ 109182 h 1999397"/>
              <a:gd name="connsiteX176" fmla="*/ 7451678 w 8045356"/>
              <a:gd name="connsiteY176" fmla="*/ 88711 h 1999397"/>
              <a:gd name="connsiteX177" fmla="*/ 7513093 w 8045356"/>
              <a:gd name="connsiteY177" fmla="*/ 54591 h 1999397"/>
              <a:gd name="connsiteX178" fmla="*/ 7574508 w 8045356"/>
              <a:gd name="connsiteY178" fmla="*/ 0 h 1999397"/>
              <a:gd name="connsiteX179" fmla="*/ 7629099 w 8045356"/>
              <a:gd name="connsiteY179" fmla="*/ 6824 h 1999397"/>
              <a:gd name="connsiteX180" fmla="*/ 7649571 w 8045356"/>
              <a:gd name="connsiteY180" fmla="*/ 54591 h 1999397"/>
              <a:gd name="connsiteX181" fmla="*/ 7670042 w 8045356"/>
              <a:gd name="connsiteY181" fmla="*/ 95535 h 1999397"/>
              <a:gd name="connsiteX182" fmla="*/ 7690514 w 8045356"/>
              <a:gd name="connsiteY182" fmla="*/ 102359 h 1999397"/>
              <a:gd name="connsiteX183" fmla="*/ 7751929 w 8045356"/>
              <a:gd name="connsiteY183" fmla="*/ 88711 h 1999397"/>
              <a:gd name="connsiteX184" fmla="*/ 7813344 w 8045356"/>
              <a:gd name="connsiteY184" fmla="*/ 54591 h 1999397"/>
              <a:gd name="connsiteX185" fmla="*/ 7861111 w 8045356"/>
              <a:gd name="connsiteY185" fmla="*/ 61415 h 1999397"/>
              <a:gd name="connsiteX186" fmla="*/ 8045356 w 8045356"/>
              <a:gd name="connsiteY186" fmla="*/ 75063 h 1999397"/>
              <a:gd name="connsiteX187" fmla="*/ 8045356 w 8045356"/>
              <a:gd name="connsiteY187" fmla="*/ 1999397 h 1999397"/>
              <a:gd name="connsiteX188" fmla="*/ 13648 w 8045356"/>
              <a:gd name="connsiteY188" fmla="*/ 1999397 h 1999397"/>
              <a:gd name="connsiteX189" fmla="*/ 0 w 8045356"/>
              <a:gd name="connsiteY189" fmla="*/ 1603612 h 1999397"/>
              <a:gd name="connsiteX0" fmla="*/ 6823 w 8052179"/>
              <a:gd name="connsiteY0" fmla="*/ 1603612 h 1999397"/>
              <a:gd name="connsiteX1" fmla="*/ 6823 w 8052179"/>
              <a:gd name="connsiteY1" fmla="*/ 1603612 h 1999397"/>
              <a:gd name="connsiteX2" fmla="*/ 68238 w 8052179"/>
              <a:gd name="connsiteY2" fmla="*/ 1596788 h 1999397"/>
              <a:gd name="connsiteX3" fmla="*/ 163773 w 8052179"/>
              <a:gd name="connsiteY3" fmla="*/ 1583141 h 1999397"/>
              <a:gd name="connsiteX4" fmla="*/ 184244 w 8052179"/>
              <a:gd name="connsiteY4" fmla="*/ 1576317 h 1999397"/>
              <a:gd name="connsiteX5" fmla="*/ 204716 w 8052179"/>
              <a:gd name="connsiteY5" fmla="*/ 1562669 h 1999397"/>
              <a:gd name="connsiteX6" fmla="*/ 259307 w 8052179"/>
              <a:gd name="connsiteY6" fmla="*/ 1569493 h 1999397"/>
              <a:gd name="connsiteX7" fmla="*/ 300250 w 8052179"/>
              <a:gd name="connsiteY7" fmla="*/ 1549021 h 1999397"/>
              <a:gd name="connsiteX8" fmla="*/ 320722 w 8052179"/>
              <a:gd name="connsiteY8" fmla="*/ 1542197 h 1999397"/>
              <a:gd name="connsiteX9" fmla="*/ 354841 w 8052179"/>
              <a:gd name="connsiteY9" fmla="*/ 1528550 h 1999397"/>
              <a:gd name="connsiteX10" fmla="*/ 375313 w 8052179"/>
              <a:gd name="connsiteY10" fmla="*/ 1514902 h 1999397"/>
              <a:gd name="connsiteX11" fmla="*/ 443552 w 8052179"/>
              <a:gd name="connsiteY11" fmla="*/ 1494430 h 1999397"/>
              <a:gd name="connsiteX12" fmla="*/ 552734 w 8052179"/>
              <a:gd name="connsiteY12" fmla="*/ 1501254 h 1999397"/>
              <a:gd name="connsiteX13" fmla="*/ 559558 w 8052179"/>
              <a:gd name="connsiteY13" fmla="*/ 1480782 h 1999397"/>
              <a:gd name="connsiteX14" fmla="*/ 573205 w 8052179"/>
              <a:gd name="connsiteY14" fmla="*/ 1460311 h 1999397"/>
              <a:gd name="connsiteX15" fmla="*/ 614149 w 8052179"/>
              <a:gd name="connsiteY15" fmla="*/ 1439839 h 1999397"/>
              <a:gd name="connsiteX16" fmla="*/ 634620 w 8052179"/>
              <a:gd name="connsiteY16" fmla="*/ 1426191 h 1999397"/>
              <a:gd name="connsiteX17" fmla="*/ 689211 w 8052179"/>
              <a:gd name="connsiteY17" fmla="*/ 1412544 h 1999397"/>
              <a:gd name="connsiteX18" fmla="*/ 750626 w 8052179"/>
              <a:gd name="connsiteY18" fmla="*/ 1446663 h 1999397"/>
              <a:gd name="connsiteX19" fmla="*/ 771098 w 8052179"/>
              <a:gd name="connsiteY19" fmla="*/ 1460311 h 1999397"/>
              <a:gd name="connsiteX20" fmla="*/ 791570 w 8052179"/>
              <a:gd name="connsiteY20" fmla="*/ 1473959 h 1999397"/>
              <a:gd name="connsiteX21" fmla="*/ 839337 w 8052179"/>
              <a:gd name="connsiteY21" fmla="*/ 1467135 h 1999397"/>
              <a:gd name="connsiteX22" fmla="*/ 873456 w 8052179"/>
              <a:gd name="connsiteY22" fmla="*/ 1460311 h 1999397"/>
              <a:gd name="connsiteX23" fmla="*/ 941695 w 8052179"/>
              <a:gd name="connsiteY23" fmla="*/ 1467135 h 1999397"/>
              <a:gd name="connsiteX24" fmla="*/ 975814 w 8052179"/>
              <a:gd name="connsiteY24" fmla="*/ 1480782 h 1999397"/>
              <a:gd name="connsiteX25" fmla="*/ 996286 w 8052179"/>
              <a:gd name="connsiteY25" fmla="*/ 1487606 h 1999397"/>
              <a:gd name="connsiteX26" fmla="*/ 1030405 w 8052179"/>
              <a:gd name="connsiteY26" fmla="*/ 1480782 h 1999397"/>
              <a:gd name="connsiteX27" fmla="*/ 1071349 w 8052179"/>
              <a:gd name="connsiteY27" fmla="*/ 1467135 h 1999397"/>
              <a:gd name="connsiteX28" fmla="*/ 1166883 w 8052179"/>
              <a:gd name="connsiteY28" fmla="*/ 1473959 h 1999397"/>
              <a:gd name="connsiteX29" fmla="*/ 1214650 w 8052179"/>
              <a:gd name="connsiteY29" fmla="*/ 1494430 h 1999397"/>
              <a:gd name="connsiteX30" fmla="*/ 1241946 w 8052179"/>
              <a:gd name="connsiteY30" fmla="*/ 1501254 h 1999397"/>
              <a:gd name="connsiteX31" fmla="*/ 1262417 w 8052179"/>
              <a:gd name="connsiteY31" fmla="*/ 1508078 h 1999397"/>
              <a:gd name="connsiteX32" fmla="*/ 1310185 w 8052179"/>
              <a:gd name="connsiteY32" fmla="*/ 1521726 h 1999397"/>
              <a:gd name="connsiteX33" fmla="*/ 1357952 w 8052179"/>
              <a:gd name="connsiteY33" fmla="*/ 1549021 h 1999397"/>
              <a:gd name="connsiteX34" fmla="*/ 1378423 w 8052179"/>
              <a:gd name="connsiteY34" fmla="*/ 1535373 h 1999397"/>
              <a:gd name="connsiteX35" fmla="*/ 1405719 w 8052179"/>
              <a:gd name="connsiteY35" fmla="*/ 1521726 h 1999397"/>
              <a:gd name="connsiteX36" fmla="*/ 1453486 w 8052179"/>
              <a:gd name="connsiteY36" fmla="*/ 1514902 h 1999397"/>
              <a:gd name="connsiteX37" fmla="*/ 1514901 w 8052179"/>
              <a:gd name="connsiteY37" fmla="*/ 1501254 h 1999397"/>
              <a:gd name="connsiteX38" fmla="*/ 1589964 w 8052179"/>
              <a:gd name="connsiteY38" fmla="*/ 1487606 h 1999397"/>
              <a:gd name="connsiteX39" fmla="*/ 1705970 w 8052179"/>
              <a:gd name="connsiteY39" fmla="*/ 1494430 h 1999397"/>
              <a:gd name="connsiteX40" fmla="*/ 1746913 w 8052179"/>
              <a:gd name="connsiteY40" fmla="*/ 1514902 h 1999397"/>
              <a:gd name="connsiteX41" fmla="*/ 1883391 w 8052179"/>
              <a:gd name="connsiteY41" fmla="*/ 1521726 h 1999397"/>
              <a:gd name="connsiteX42" fmla="*/ 1924334 w 8052179"/>
              <a:gd name="connsiteY42" fmla="*/ 1494430 h 1999397"/>
              <a:gd name="connsiteX43" fmla="*/ 1985749 w 8052179"/>
              <a:gd name="connsiteY43" fmla="*/ 1467135 h 1999397"/>
              <a:gd name="connsiteX44" fmla="*/ 2210937 w 8052179"/>
              <a:gd name="connsiteY44" fmla="*/ 1467135 h 1999397"/>
              <a:gd name="connsiteX45" fmla="*/ 2251880 w 8052179"/>
              <a:gd name="connsiteY45" fmla="*/ 1453487 h 1999397"/>
              <a:gd name="connsiteX46" fmla="*/ 2265528 w 8052179"/>
              <a:gd name="connsiteY46" fmla="*/ 1433015 h 1999397"/>
              <a:gd name="connsiteX47" fmla="*/ 2340591 w 8052179"/>
              <a:gd name="connsiteY47" fmla="*/ 1412544 h 1999397"/>
              <a:gd name="connsiteX48" fmla="*/ 2415653 w 8052179"/>
              <a:gd name="connsiteY48" fmla="*/ 1419368 h 1999397"/>
              <a:gd name="connsiteX49" fmla="*/ 2477068 w 8052179"/>
              <a:gd name="connsiteY49" fmla="*/ 1405720 h 1999397"/>
              <a:gd name="connsiteX50" fmla="*/ 2497540 w 8052179"/>
              <a:gd name="connsiteY50" fmla="*/ 1392072 h 1999397"/>
              <a:gd name="connsiteX51" fmla="*/ 2518011 w 8052179"/>
              <a:gd name="connsiteY51" fmla="*/ 1385248 h 1999397"/>
              <a:gd name="connsiteX52" fmla="*/ 2538483 w 8052179"/>
              <a:gd name="connsiteY52" fmla="*/ 1371600 h 1999397"/>
              <a:gd name="connsiteX53" fmla="*/ 2579426 w 8052179"/>
              <a:gd name="connsiteY53" fmla="*/ 1357953 h 1999397"/>
              <a:gd name="connsiteX54" fmla="*/ 2599898 w 8052179"/>
              <a:gd name="connsiteY54" fmla="*/ 1351129 h 1999397"/>
              <a:gd name="connsiteX55" fmla="*/ 2627194 w 8052179"/>
              <a:gd name="connsiteY55" fmla="*/ 1344305 h 1999397"/>
              <a:gd name="connsiteX56" fmla="*/ 2668137 w 8052179"/>
              <a:gd name="connsiteY56" fmla="*/ 1330657 h 1999397"/>
              <a:gd name="connsiteX57" fmla="*/ 2715904 w 8052179"/>
              <a:gd name="connsiteY57" fmla="*/ 1303362 h 1999397"/>
              <a:gd name="connsiteX58" fmla="*/ 2736376 w 8052179"/>
              <a:gd name="connsiteY58" fmla="*/ 1289714 h 1999397"/>
              <a:gd name="connsiteX59" fmla="*/ 2763671 w 8052179"/>
              <a:gd name="connsiteY59" fmla="*/ 1282890 h 1999397"/>
              <a:gd name="connsiteX60" fmla="*/ 2784143 w 8052179"/>
              <a:gd name="connsiteY60" fmla="*/ 1276066 h 1999397"/>
              <a:gd name="connsiteX61" fmla="*/ 2818262 w 8052179"/>
              <a:gd name="connsiteY61" fmla="*/ 1282890 h 1999397"/>
              <a:gd name="connsiteX62" fmla="*/ 2879677 w 8052179"/>
              <a:gd name="connsiteY62" fmla="*/ 1303362 h 1999397"/>
              <a:gd name="connsiteX63" fmla="*/ 2900149 w 8052179"/>
              <a:gd name="connsiteY63" fmla="*/ 1310185 h 1999397"/>
              <a:gd name="connsiteX64" fmla="*/ 2920620 w 8052179"/>
              <a:gd name="connsiteY64" fmla="*/ 1317009 h 1999397"/>
              <a:gd name="connsiteX65" fmla="*/ 3029802 w 8052179"/>
              <a:gd name="connsiteY65" fmla="*/ 1303362 h 1999397"/>
              <a:gd name="connsiteX66" fmla="*/ 3077570 w 8052179"/>
              <a:gd name="connsiteY66" fmla="*/ 1289714 h 1999397"/>
              <a:gd name="connsiteX67" fmla="*/ 3289110 w 8052179"/>
              <a:gd name="connsiteY67" fmla="*/ 1289714 h 1999397"/>
              <a:gd name="connsiteX68" fmla="*/ 3302758 w 8052179"/>
              <a:gd name="connsiteY68" fmla="*/ 1269242 h 1999397"/>
              <a:gd name="connsiteX69" fmla="*/ 3323229 w 8052179"/>
              <a:gd name="connsiteY69" fmla="*/ 1255594 h 1999397"/>
              <a:gd name="connsiteX70" fmla="*/ 3357349 w 8052179"/>
              <a:gd name="connsiteY70" fmla="*/ 1262418 h 1999397"/>
              <a:gd name="connsiteX71" fmla="*/ 3377820 w 8052179"/>
              <a:gd name="connsiteY71" fmla="*/ 1276066 h 1999397"/>
              <a:gd name="connsiteX72" fmla="*/ 3398292 w 8052179"/>
              <a:gd name="connsiteY72" fmla="*/ 1282890 h 1999397"/>
              <a:gd name="connsiteX73" fmla="*/ 3446059 w 8052179"/>
              <a:gd name="connsiteY73" fmla="*/ 1276066 h 1999397"/>
              <a:gd name="connsiteX74" fmla="*/ 3466531 w 8052179"/>
              <a:gd name="connsiteY74" fmla="*/ 1269242 h 1999397"/>
              <a:gd name="connsiteX75" fmla="*/ 3493826 w 8052179"/>
              <a:gd name="connsiteY75" fmla="*/ 1262418 h 1999397"/>
              <a:gd name="connsiteX76" fmla="*/ 3534770 w 8052179"/>
              <a:gd name="connsiteY76" fmla="*/ 1255594 h 1999397"/>
              <a:gd name="connsiteX77" fmla="*/ 3555241 w 8052179"/>
              <a:gd name="connsiteY77" fmla="*/ 1248771 h 1999397"/>
              <a:gd name="connsiteX78" fmla="*/ 3603008 w 8052179"/>
              <a:gd name="connsiteY78" fmla="*/ 1241947 h 1999397"/>
              <a:gd name="connsiteX79" fmla="*/ 3643952 w 8052179"/>
              <a:gd name="connsiteY79" fmla="*/ 1228299 h 1999397"/>
              <a:gd name="connsiteX80" fmla="*/ 3664423 w 8052179"/>
              <a:gd name="connsiteY80" fmla="*/ 1221475 h 1999397"/>
              <a:gd name="connsiteX81" fmla="*/ 3705367 w 8052179"/>
              <a:gd name="connsiteY81" fmla="*/ 1201003 h 1999397"/>
              <a:gd name="connsiteX82" fmla="*/ 3746310 w 8052179"/>
              <a:gd name="connsiteY82" fmla="*/ 1180532 h 1999397"/>
              <a:gd name="connsiteX83" fmla="*/ 3807725 w 8052179"/>
              <a:gd name="connsiteY83" fmla="*/ 1187356 h 1999397"/>
              <a:gd name="connsiteX84" fmla="*/ 3828197 w 8052179"/>
              <a:gd name="connsiteY84" fmla="*/ 1194179 h 1999397"/>
              <a:gd name="connsiteX85" fmla="*/ 3910083 w 8052179"/>
              <a:gd name="connsiteY85" fmla="*/ 1187356 h 1999397"/>
              <a:gd name="connsiteX86" fmla="*/ 3937379 w 8052179"/>
              <a:gd name="connsiteY86" fmla="*/ 1173708 h 1999397"/>
              <a:gd name="connsiteX87" fmla="*/ 3957850 w 8052179"/>
              <a:gd name="connsiteY87" fmla="*/ 1160060 h 1999397"/>
              <a:gd name="connsiteX88" fmla="*/ 3998794 w 8052179"/>
              <a:gd name="connsiteY88" fmla="*/ 1146412 h 1999397"/>
              <a:gd name="connsiteX89" fmla="*/ 4107976 w 8052179"/>
              <a:gd name="connsiteY89" fmla="*/ 1132765 h 1999397"/>
              <a:gd name="connsiteX90" fmla="*/ 4183038 w 8052179"/>
              <a:gd name="connsiteY90" fmla="*/ 1119117 h 1999397"/>
              <a:gd name="connsiteX91" fmla="*/ 4203510 w 8052179"/>
              <a:gd name="connsiteY91" fmla="*/ 1105469 h 1999397"/>
              <a:gd name="connsiteX92" fmla="*/ 4237629 w 8052179"/>
              <a:gd name="connsiteY92" fmla="*/ 1098645 h 1999397"/>
              <a:gd name="connsiteX93" fmla="*/ 4258101 w 8052179"/>
              <a:gd name="connsiteY93" fmla="*/ 1084997 h 1999397"/>
              <a:gd name="connsiteX94" fmla="*/ 4299044 w 8052179"/>
              <a:gd name="connsiteY94" fmla="*/ 1071350 h 1999397"/>
              <a:gd name="connsiteX95" fmla="*/ 4319516 w 8052179"/>
              <a:gd name="connsiteY95" fmla="*/ 1057702 h 1999397"/>
              <a:gd name="connsiteX96" fmla="*/ 4353635 w 8052179"/>
              <a:gd name="connsiteY96" fmla="*/ 1050878 h 1999397"/>
              <a:gd name="connsiteX97" fmla="*/ 4380931 w 8052179"/>
              <a:gd name="connsiteY97" fmla="*/ 1044054 h 1999397"/>
              <a:gd name="connsiteX98" fmla="*/ 4401402 w 8052179"/>
              <a:gd name="connsiteY98" fmla="*/ 1037230 h 1999397"/>
              <a:gd name="connsiteX99" fmla="*/ 4462817 w 8052179"/>
              <a:gd name="connsiteY99" fmla="*/ 1023582 h 1999397"/>
              <a:gd name="connsiteX100" fmla="*/ 4558352 w 8052179"/>
              <a:gd name="connsiteY100" fmla="*/ 996287 h 1999397"/>
              <a:gd name="connsiteX101" fmla="*/ 4578823 w 8052179"/>
              <a:gd name="connsiteY101" fmla="*/ 989463 h 1999397"/>
              <a:gd name="connsiteX102" fmla="*/ 4599295 w 8052179"/>
              <a:gd name="connsiteY102" fmla="*/ 982639 h 1999397"/>
              <a:gd name="connsiteX103" fmla="*/ 4619767 w 8052179"/>
              <a:gd name="connsiteY103" fmla="*/ 968991 h 1999397"/>
              <a:gd name="connsiteX104" fmla="*/ 4647062 w 8052179"/>
              <a:gd name="connsiteY104" fmla="*/ 962168 h 1999397"/>
              <a:gd name="connsiteX105" fmla="*/ 4667534 w 8052179"/>
              <a:gd name="connsiteY105" fmla="*/ 955344 h 1999397"/>
              <a:gd name="connsiteX106" fmla="*/ 4722125 w 8052179"/>
              <a:gd name="connsiteY106" fmla="*/ 914400 h 1999397"/>
              <a:gd name="connsiteX107" fmla="*/ 4763068 w 8052179"/>
              <a:gd name="connsiteY107" fmla="*/ 900753 h 1999397"/>
              <a:gd name="connsiteX108" fmla="*/ 4804011 w 8052179"/>
              <a:gd name="connsiteY108" fmla="*/ 880281 h 1999397"/>
              <a:gd name="connsiteX109" fmla="*/ 4824483 w 8052179"/>
              <a:gd name="connsiteY109" fmla="*/ 887105 h 1999397"/>
              <a:gd name="connsiteX110" fmla="*/ 4838131 w 8052179"/>
              <a:gd name="connsiteY110" fmla="*/ 907576 h 1999397"/>
              <a:gd name="connsiteX111" fmla="*/ 4926841 w 8052179"/>
              <a:gd name="connsiteY111" fmla="*/ 907576 h 1999397"/>
              <a:gd name="connsiteX112" fmla="*/ 4940489 w 8052179"/>
              <a:gd name="connsiteY112" fmla="*/ 887105 h 1999397"/>
              <a:gd name="connsiteX113" fmla="*/ 5213444 w 8052179"/>
              <a:gd name="connsiteY113" fmla="*/ 852985 h 1999397"/>
              <a:gd name="connsiteX114" fmla="*/ 5240740 w 8052179"/>
              <a:gd name="connsiteY114" fmla="*/ 839338 h 1999397"/>
              <a:gd name="connsiteX115" fmla="*/ 5261211 w 8052179"/>
              <a:gd name="connsiteY115" fmla="*/ 825690 h 1999397"/>
              <a:gd name="connsiteX116" fmla="*/ 5281683 w 8052179"/>
              <a:gd name="connsiteY116" fmla="*/ 818866 h 1999397"/>
              <a:gd name="connsiteX117" fmla="*/ 5302155 w 8052179"/>
              <a:gd name="connsiteY117" fmla="*/ 805218 h 1999397"/>
              <a:gd name="connsiteX118" fmla="*/ 5329450 w 8052179"/>
              <a:gd name="connsiteY118" fmla="*/ 798394 h 1999397"/>
              <a:gd name="connsiteX119" fmla="*/ 5356746 w 8052179"/>
              <a:gd name="connsiteY119" fmla="*/ 784747 h 1999397"/>
              <a:gd name="connsiteX120" fmla="*/ 5397689 w 8052179"/>
              <a:gd name="connsiteY120" fmla="*/ 771099 h 1999397"/>
              <a:gd name="connsiteX121" fmla="*/ 5438632 w 8052179"/>
              <a:gd name="connsiteY121" fmla="*/ 750627 h 1999397"/>
              <a:gd name="connsiteX122" fmla="*/ 5465928 w 8052179"/>
              <a:gd name="connsiteY122" fmla="*/ 784747 h 1999397"/>
              <a:gd name="connsiteX123" fmla="*/ 5486400 w 8052179"/>
              <a:gd name="connsiteY123" fmla="*/ 798394 h 1999397"/>
              <a:gd name="connsiteX124" fmla="*/ 5540991 w 8052179"/>
              <a:gd name="connsiteY124" fmla="*/ 791571 h 1999397"/>
              <a:gd name="connsiteX125" fmla="*/ 5561462 w 8052179"/>
              <a:gd name="connsiteY125" fmla="*/ 784747 h 1999397"/>
              <a:gd name="connsiteX126" fmla="*/ 5609229 w 8052179"/>
              <a:gd name="connsiteY126" fmla="*/ 798394 h 1999397"/>
              <a:gd name="connsiteX127" fmla="*/ 5677468 w 8052179"/>
              <a:gd name="connsiteY127" fmla="*/ 791571 h 1999397"/>
              <a:gd name="connsiteX128" fmla="*/ 5711588 w 8052179"/>
              <a:gd name="connsiteY128" fmla="*/ 757451 h 1999397"/>
              <a:gd name="connsiteX129" fmla="*/ 5732059 w 8052179"/>
              <a:gd name="connsiteY129" fmla="*/ 736979 h 1999397"/>
              <a:gd name="connsiteX130" fmla="*/ 5773002 w 8052179"/>
              <a:gd name="connsiteY130" fmla="*/ 730156 h 1999397"/>
              <a:gd name="connsiteX131" fmla="*/ 5868537 w 8052179"/>
              <a:gd name="connsiteY131" fmla="*/ 723332 h 1999397"/>
              <a:gd name="connsiteX132" fmla="*/ 5909480 w 8052179"/>
              <a:gd name="connsiteY132" fmla="*/ 709684 h 1999397"/>
              <a:gd name="connsiteX133" fmla="*/ 5929952 w 8052179"/>
              <a:gd name="connsiteY133" fmla="*/ 696036 h 1999397"/>
              <a:gd name="connsiteX134" fmla="*/ 5970895 w 8052179"/>
              <a:gd name="connsiteY134" fmla="*/ 682388 h 1999397"/>
              <a:gd name="connsiteX135" fmla="*/ 6011838 w 8052179"/>
              <a:gd name="connsiteY135" fmla="*/ 655093 h 1999397"/>
              <a:gd name="connsiteX136" fmla="*/ 6032310 w 8052179"/>
              <a:gd name="connsiteY136" fmla="*/ 641445 h 1999397"/>
              <a:gd name="connsiteX137" fmla="*/ 6045958 w 8052179"/>
              <a:gd name="connsiteY137" fmla="*/ 620973 h 1999397"/>
              <a:gd name="connsiteX138" fmla="*/ 6059605 w 8052179"/>
              <a:gd name="connsiteY138" fmla="*/ 580030 h 1999397"/>
              <a:gd name="connsiteX139" fmla="*/ 6100549 w 8052179"/>
              <a:gd name="connsiteY139" fmla="*/ 545911 h 1999397"/>
              <a:gd name="connsiteX140" fmla="*/ 6121020 w 8052179"/>
              <a:gd name="connsiteY140" fmla="*/ 539087 h 1999397"/>
              <a:gd name="connsiteX141" fmla="*/ 6141492 w 8052179"/>
              <a:gd name="connsiteY141" fmla="*/ 498144 h 1999397"/>
              <a:gd name="connsiteX142" fmla="*/ 6161964 w 8052179"/>
              <a:gd name="connsiteY142" fmla="*/ 491320 h 1999397"/>
              <a:gd name="connsiteX143" fmla="*/ 6257498 w 8052179"/>
              <a:gd name="connsiteY143" fmla="*/ 484496 h 1999397"/>
              <a:gd name="connsiteX144" fmla="*/ 6312089 w 8052179"/>
              <a:gd name="connsiteY144" fmla="*/ 477672 h 1999397"/>
              <a:gd name="connsiteX145" fmla="*/ 6359856 w 8052179"/>
              <a:gd name="connsiteY145" fmla="*/ 464024 h 1999397"/>
              <a:gd name="connsiteX146" fmla="*/ 6407623 w 8052179"/>
              <a:gd name="connsiteY146" fmla="*/ 470848 h 1999397"/>
              <a:gd name="connsiteX147" fmla="*/ 6421271 w 8052179"/>
              <a:gd name="connsiteY147" fmla="*/ 491320 h 1999397"/>
              <a:gd name="connsiteX148" fmla="*/ 6441743 w 8052179"/>
              <a:gd name="connsiteY148" fmla="*/ 504968 h 1999397"/>
              <a:gd name="connsiteX149" fmla="*/ 6503158 w 8052179"/>
              <a:gd name="connsiteY149" fmla="*/ 491320 h 1999397"/>
              <a:gd name="connsiteX150" fmla="*/ 6544101 w 8052179"/>
              <a:gd name="connsiteY150" fmla="*/ 457200 h 1999397"/>
              <a:gd name="connsiteX151" fmla="*/ 6585044 w 8052179"/>
              <a:gd name="connsiteY151" fmla="*/ 443553 h 1999397"/>
              <a:gd name="connsiteX152" fmla="*/ 6605516 w 8052179"/>
              <a:gd name="connsiteY152" fmla="*/ 436729 h 1999397"/>
              <a:gd name="connsiteX153" fmla="*/ 6625988 w 8052179"/>
              <a:gd name="connsiteY153" fmla="*/ 429905 h 1999397"/>
              <a:gd name="connsiteX154" fmla="*/ 6660107 w 8052179"/>
              <a:gd name="connsiteY154" fmla="*/ 436729 h 1999397"/>
              <a:gd name="connsiteX155" fmla="*/ 6701050 w 8052179"/>
              <a:gd name="connsiteY155" fmla="*/ 450376 h 1999397"/>
              <a:gd name="connsiteX156" fmla="*/ 6735170 w 8052179"/>
              <a:gd name="connsiteY156" fmla="*/ 409433 h 1999397"/>
              <a:gd name="connsiteX157" fmla="*/ 6741994 w 8052179"/>
              <a:gd name="connsiteY157" fmla="*/ 388962 h 1999397"/>
              <a:gd name="connsiteX158" fmla="*/ 6769289 w 8052179"/>
              <a:gd name="connsiteY158" fmla="*/ 395785 h 1999397"/>
              <a:gd name="connsiteX159" fmla="*/ 6789761 w 8052179"/>
              <a:gd name="connsiteY159" fmla="*/ 409433 h 1999397"/>
              <a:gd name="connsiteX160" fmla="*/ 6810232 w 8052179"/>
              <a:gd name="connsiteY160" fmla="*/ 416257 h 1999397"/>
              <a:gd name="connsiteX161" fmla="*/ 6858000 w 8052179"/>
              <a:gd name="connsiteY161" fmla="*/ 402609 h 1999397"/>
              <a:gd name="connsiteX162" fmla="*/ 6898943 w 8052179"/>
              <a:gd name="connsiteY162" fmla="*/ 375314 h 1999397"/>
              <a:gd name="connsiteX163" fmla="*/ 6919414 w 8052179"/>
              <a:gd name="connsiteY163" fmla="*/ 361666 h 1999397"/>
              <a:gd name="connsiteX164" fmla="*/ 7062716 w 8052179"/>
              <a:gd name="connsiteY164" fmla="*/ 348018 h 1999397"/>
              <a:gd name="connsiteX165" fmla="*/ 7124131 w 8052179"/>
              <a:gd name="connsiteY165" fmla="*/ 341194 h 1999397"/>
              <a:gd name="connsiteX166" fmla="*/ 7171898 w 8052179"/>
              <a:gd name="connsiteY166" fmla="*/ 327547 h 1999397"/>
              <a:gd name="connsiteX167" fmla="*/ 7192370 w 8052179"/>
              <a:gd name="connsiteY167" fmla="*/ 320723 h 1999397"/>
              <a:gd name="connsiteX168" fmla="*/ 7212841 w 8052179"/>
              <a:gd name="connsiteY168" fmla="*/ 307075 h 1999397"/>
              <a:gd name="connsiteX169" fmla="*/ 7240137 w 8052179"/>
              <a:gd name="connsiteY169" fmla="*/ 266132 h 1999397"/>
              <a:gd name="connsiteX170" fmla="*/ 7253785 w 8052179"/>
              <a:gd name="connsiteY170" fmla="*/ 245660 h 1999397"/>
              <a:gd name="connsiteX171" fmla="*/ 7294728 w 8052179"/>
              <a:gd name="connsiteY171" fmla="*/ 218365 h 1999397"/>
              <a:gd name="connsiteX172" fmla="*/ 7335671 w 8052179"/>
              <a:gd name="connsiteY172" fmla="*/ 197893 h 1999397"/>
              <a:gd name="connsiteX173" fmla="*/ 7376614 w 8052179"/>
              <a:gd name="connsiteY173" fmla="*/ 170597 h 1999397"/>
              <a:gd name="connsiteX174" fmla="*/ 7417558 w 8052179"/>
              <a:gd name="connsiteY174" fmla="*/ 150126 h 1999397"/>
              <a:gd name="connsiteX175" fmla="*/ 7444853 w 8052179"/>
              <a:gd name="connsiteY175" fmla="*/ 109182 h 1999397"/>
              <a:gd name="connsiteX176" fmla="*/ 7458501 w 8052179"/>
              <a:gd name="connsiteY176" fmla="*/ 88711 h 1999397"/>
              <a:gd name="connsiteX177" fmla="*/ 7519916 w 8052179"/>
              <a:gd name="connsiteY177" fmla="*/ 54591 h 1999397"/>
              <a:gd name="connsiteX178" fmla="*/ 7581331 w 8052179"/>
              <a:gd name="connsiteY178" fmla="*/ 0 h 1999397"/>
              <a:gd name="connsiteX179" fmla="*/ 7635922 w 8052179"/>
              <a:gd name="connsiteY179" fmla="*/ 6824 h 1999397"/>
              <a:gd name="connsiteX180" fmla="*/ 7656394 w 8052179"/>
              <a:gd name="connsiteY180" fmla="*/ 54591 h 1999397"/>
              <a:gd name="connsiteX181" fmla="*/ 7676865 w 8052179"/>
              <a:gd name="connsiteY181" fmla="*/ 95535 h 1999397"/>
              <a:gd name="connsiteX182" fmla="*/ 7697337 w 8052179"/>
              <a:gd name="connsiteY182" fmla="*/ 102359 h 1999397"/>
              <a:gd name="connsiteX183" fmla="*/ 7758752 w 8052179"/>
              <a:gd name="connsiteY183" fmla="*/ 88711 h 1999397"/>
              <a:gd name="connsiteX184" fmla="*/ 7820167 w 8052179"/>
              <a:gd name="connsiteY184" fmla="*/ 54591 h 1999397"/>
              <a:gd name="connsiteX185" fmla="*/ 7867934 w 8052179"/>
              <a:gd name="connsiteY185" fmla="*/ 61415 h 1999397"/>
              <a:gd name="connsiteX186" fmla="*/ 8052179 w 8052179"/>
              <a:gd name="connsiteY186" fmla="*/ 75063 h 1999397"/>
              <a:gd name="connsiteX187" fmla="*/ 8052179 w 8052179"/>
              <a:gd name="connsiteY187" fmla="*/ 1999397 h 1999397"/>
              <a:gd name="connsiteX188" fmla="*/ 0 w 8052179"/>
              <a:gd name="connsiteY188" fmla="*/ 1992573 h 1999397"/>
              <a:gd name="connsiteX189" fmla="*/ 6823 w 8052179"/>
              <a:gd name="connsiteY189" fmla="*/ 1603612 h 1999397"/>
              <a:gd name="connsiteX0" fmla="*/ 0 w 8045356"/>
              <a:gd name="connsiteY0" fmla="*/ 1603612 h 1999397"/>
              <a:gd name="connsiteX1" fmla="*/ 0 w 8045356"/>
              <a:gd name="connsiteY1" fmla="*/ 1603612 h 1999397"/>
              <a:gd name="connsiteX2" fmla="*/ 61415 w 8045356"/>
              <a:gd name="connsiteY2" fmla="*/ 1596788 h 1999397"/>
              <a:gd name="connsiteX3" fmla="*/ 156950 w 8045356"/>
              <a:gd name="connsiteY3" fmla="*/ 1583141 h 1999397"/>
              <a:gd name="connsiteX4" fmla="*/ 177421 w 8045356"/>
              <a:gd name="connsiteY4" fmla="*/ 1576317 h 1999397"/>
              <a:gd name="connsiteX5" fmla="*/ 197893 w 8045356"/>
              <a:gd name="connsiteY5" fmla="*/ 1562669 h 1999397"/>
              <a:gd name="connsiteX6" fmla="*/ 252484 w 8045356"/>
              <a:gd name="connsiteY6" fmla="*/ 1569493 h 1999397"/>
              <a:gd name="connsiteX7" fmla="*/ 293427 w 8045356"/>
              <a:gd name="connsiteY7" fmla="*/ 1549021 h 1999397"/>
              <a:gd name="connsiteX8" fmla="*/ 313899 w 8045356"/>
              <a:gd name="connsiteY8" fmla="*/ 1542197 h 1999397"/>
              <a:gd name="connsiteX9" fmla="*/ 348018 w 8045356"/>
              <a:gd name="connsiteY9" fmla="*/ 1528550 h 1999397"/>
              <a:gd name="connsiteX10" fmla="*/ 368490 w 8045356"/>
              <a:gd name="connsiteY10" fmla="*/ 1514902 h 1999397"/>
              <a:gd name="connsiteX11" fmla="*/ 436729 w 8045356"/>
              <a:gd name="connsiteY11" fmla="*/ 1494430 h 1999397"/>
              <a:gd name="connsiteX12" fmla="*/ 545911 w 8045356"/>
              <a:gd name="connsiteY12" fmla="*/ 1501254 h 1999397"/>
              <a:gd name="connsiteX13" fmla="*/ 552735 w 8045356"/>
              <a:gd name="connsiteY13" fmla="*/ 1480782 h 1999397"/>
              <a:gd name="connsiteX14" fmla="*/ 566382 w 8045356"/>
              <a:gd name="connsiteY14" fmla="*/ 1460311 h 1999397"/>
              <a:gd name="connsiteX15" fmla="*/ 607326 w 8045356"/>
              <a:gd name="connsiteY15" fmla="*/ 1439839 h 1999397"/>
              <a:gd name="connsiteX16" fmla="*/ 627797 w 8045356"/>
              <a:gd name="connsiteY16" fmla="*/ 1426191 h 1999397"/>
              <a:gd name="connsiteX17" fmla="*/ 682388 w 8045356"/>
              <a:gd name="connsiteY17" fmla="*/ 1412544 h 1999397"/>
              <a:gd name="connsiteX18" fmla="*/ 743803 w 8045356"/>
              <a:gd name="connsiteY18" fmla="*/ 1446663 h 1999397"/>
              <a:gd name="connsiteX19" fmla="*/ 764275 w 8045356"/>
              <a:gd name="connsiteY19" fmla="*/ 1460311 h 1999397"/>
              <a:gd name="connsiteX20" fmla="*/ 784747 w 8045356"/>
              <a:gd name="connsiteY20" fmla="*/ 1473959 h 1999397"/>
              <a:gd name="connsiteX21" fmla="*/ 832514 w 8045356"/>
              <a:gd name="connsiteY21" fmla="*/ 1467135 h 1999397"/>
              <a:gd name="connsiteX22" fmla="*/ 866633 w 8045356"/>
              <a:gd name="connsiteY22" fmla="*/ 1460311 h 1999397"/>
              <a:gd name="connsiteX23" fmla="*/ 934872 w 8045356"/>
              <a:gd name="connsiteY23" fmla="*/ 1467135 h 1999397"/>
              <a:gd name="connsiteX24" fmla="*/ 968991 w 8045356"/>
              <a:gd name="connsiteY24" fmla="*/ 1480782 h 1999397"/>
              <a:gd name="connsiteX25" fmla="*/ 989463 w 8045356"/>
              <a:gd name="connsiteY25" fmla="*/ 1487606 h 1999397"/>
              <a:gd name="connsiteX26" fmla="*/ 1023582 w 8045356"/>
              <a:gd name="connsiteY26" fmla="*/ 1480782 h 1999397"/>
              <a:gd name="connsiteX27" fmla="*/ 1064526 w 8045356"/>
              <a:gd name="connsiteY27" fmla="*/ 1467135 h 1999397"/>
              <a:gd name="connsiteX28" fmla="*/ 1160060 w 8045356"/>
              <a:gd name="connsiteY28" fmla="*/ 1473959 h 1999397"/>
              <a:gd name="connsiteX29" fmla="*/ 1207827 w 8045356"/>
              <a:gd name="connsiteY29" fmla="*/ 1494430 h 1999397"/>
              <a:gd name="connsiteX30" fmla="*/ 1235123 w 8045356"/>
              <a:gd name="connsiteY30" fmla="*/ 1501254 h 1999397"/>
              <a:gd name="connsiteX31" fmla="*/ 1255594 w 8045356"/>
              <a:gd name="connsiteY31" fmla="*/ 1508078 h 1999397"/>
              <a:gd name="connsiteX32" fmla="*/ 1303362 w 8045356"/>
              <a:gd name="connsiteY32" fmla="*/ 1521726 h 1999397"/>
              <a:gd name="connsiteX33" fmla="*/ 1351129 w 8045356"/>
              <a:gd name="connsiteY33" fmla="*/ 1549021 h 1999397"/>
              <a:gd name="connsiteX34" fmla="*/ 1371600 w 8045356"/>
              <a:gd name="connsiteY34" fmla="*/ 1535373 h 1999397"/>
              <a:gd name="connsiteX35" fmla="*/ 1398896 w 8045356"/>
              <a:gd name="connsiteY35" fmla="*/ 1521726 h 1999397"/>
              <a:gd name="connsiteX36" fmla="*/ 1446663 w 8045356"/>
              <a:gd name="connsiteY36" fmla="*/ 1514902 h 1999397"/>
              <a:gd name="connsiteX37" fmla="*/ 1508078 w 8045356"/>
              <a:gd name="connsiteY37" fmla="*/ 1501254 h 1999397"/>
              <a:gd name="connsiteX38" fmla="*/ 1583141 w 8045356"/>
              <a:gd name="connsiteY38" fmla="*/ 1487606 h 1999397"/>
              <a:gd name="connsiteX39" fmla="*/ 1699147 w 8045356"/>
              <a:gd name="connsiteY39" fmla="*/ 1494430 h 1999397"/>
              <a:gd name="connsiteX40" fmla="*/ 1740090 w 8045356"/>
              <a:gd name="connsiteY40" fmla="*/ 1514902 h 1999397"/>
              <a:gd name="connsiteX41" fmla="*/ 1876568 w 8045356"/>
              <a:gd name="connsiteY41" fmla="*/ 1521726 h 1999397"/>
              <a:gd name="connsiteX42" fmla="*/ 1917511 w 8045356"/>
              <a:gd name="connsiteY42" fmla="*/ 1494430 h 1999397"/>
              <a:gd name="connsiteX43" fmla="*/ 1978926 w 8045356"/>
              <a:gd name="connsiteY43" fmla="*/ 1467135 h 1999397"/>
              <a:gd name="connsiteX44" fmla="*/ 2204114 w 8045356"/>
              <a:gd name="connsiteY44" fmla="*/ 1467135 h 1999397"/>
              <a:gd name="connsiteX45" fmla="*/ 2245057 w 8045356"/>
              <a:gd name="connsiteY45" fmla="*/ 1453487 h 1999397"/>
              <a:gd name="connsiteX46" fmla="*/ 2258705 w 8045356"/>
              <a:gd name="connsiteY46" fmla="*/ 1433015 h 1999397"/>
              <a:gd name="connsiteX47" fmla="*/ 2333768 w 8045356"/>
              <a:gd name="connsiteY47" fmla="*/ 1412544 h 1999397"/>
              <a:gd name="connsiteX48" fmla="*/ 2408830 w 8045356"/>
              <a:gd name="connsiteY48" fmla="*/ 1419368 h 1999397"/>
              <a:gd name="connsiteX49" fmla="*/ 2470245 w 8045356"/>
              <a:gd name="connsiteY49" fmla="*/ 1405720 h 1999397"/>
              <a:gd name="connsiteX50" fmla="*/ 2490717 w 8045356"/>
              <a:gd name="connsiteY50" fmla="*/ 1392072 h 1999397"/>
              <a:gd name="connsiteX51" fmla="*/ 2511188 w 8045356"/>
              <a:gd name="connsiteY51" fmla="*/ 1385248 h 1999397"/>
              <a:gd name="connsiteX52" fmla="*/ 2531660 w 8045356"/>
              <a:gd name="connsiteY52" fmla="*/ 1371600 h 1999397"/>
              <a:gd name="connsiteX53" fmla="*/ 2572603 w 8045356"/>
              <a:gd name="connsiteY53" fmla="*/ 1357953 h 1999397"/>
              <a:gd name="connsiteX54" fmla="*/ 2593075 w 8045356"/>
              <a:gd name="connsiteY54" fmla="*/ 1351129 h 1999397"/>
              <a:gd name="connsiteX55" fmla="*/ 2620371 w 8045356"/>
              <a:gd name="connsiteY55" fmla="*/ 1344305 h 1999397"/>
              <a:gd name="connsiteX56" fmla="*/ 2661314 w 8045356"/>
              <a:gd name="connsiteY56" fmla="*/ 1330657 h 1999397"/>
              <a:gd name="connsiteX57" fmla="*/ 2709081 w 8045356"/>
              <a:gd name="connsiteY57" fmla="*/ 1303362 h 1999397"/>
              <a:gd name="connsiteX58" fmla="*/ 2729553 w 8045356"/>
              <a:gd name="connsiteY58" fmla="*/ 1289714 h 1999397"/>
              <a:gd name="connsiteX59" fmla="*/ 2756848 w 8045356"/>
              <a:gd name="connsiteY59" fmla="*/ 1282890 h 1999397"/>
              <a:gd name="connsiteX60" fmla="*/ 2777320 w 8045356"/>
              <a:gd name="connsiteY60" fmla="*/ 1276066 h 1999397"/>
              <a:gd name="connsiteX61" fmla="*/ 2811439 w 8045356"/>
              <a:gd name="connsiteY61" fmla="*/ 1282890 h 1999397"/>
              <a:gd name="connsiteX62" fmla="*/ 2872854 w 8045356"/>
              <a:gd name="connsiteY62" fmla="*/ 1303362 h 1999397"/>
              <a:gd name="connsiteX63" fmla="*/ 2893326 w 8045356"/>
              <a:gd name="connsiteY63" fmla="*/ 1310185 h 1999397"/>
              <a:gd name="connsiteX64" fmla="*/ 2913797 w 8045356"/>
              <a:gd name="connsiteY64" fmla="*/ 1317009 h 1999397"/>
              <a:gd name="connsiteX65" fmla="*/ 3022979 w 8045356"/>
              <a:gd name="connsiteY65" fmla="*/ 1303362 h 1999397"/>
              <a:gd name="connsiteX66" fmla="*/ 3070747 w 8045356"/>
              <a:gd name="connsiteY66" fmla="*/ 1289714 h 1999397"/>
              <a:gd name="connsiteX67" fmla="*/ 3282287 w 8045356"/>
              <a:gd name="connsiteY67" fmla="*/ 1289714 h 1999397"/>
              <a:gd name="connsiteX68" fmla="*/ 3295935 w 8045356"/>
              <a:gd name="connsiteY68" fmla="*/ 1269242 h 1999397"/>
              <a:gd name="connsiteX69" fmla="*/ 3316406 w 8045356"/>
              <a:gd name="connsiteY69" fmla="*/ 1255594 h 1999397"/>
              <a:gd name="connsiteX70" fmla="*/ 3350526 w 8045356"/>
              <a:gd name="connsiteY70" fmla="*/ 1262418 h 1999397"/>
              <a:gd name="connsiteX71" fmla="*/ 3370997 w 8045356"/>
              <a:gd name="connsiteY71" fmla="*/ 1276066 h 1999397"/>
              <a:gd name="connsiteX72" fmla="*/ 3391469 w 8045356"/>
              <a:gd name="connsiteY72" fmla="*/ 1282890 h 1999397"/>
              <a:gd name="connsiteX73" fmla="*/ 3439236 w 8045356"/>
              <a:gd name="connsiteY73" fmla="*/ 1276066 h 1999397"/>
              <a:gd name="connsiteX74" fmla="*/ 3459708 w 8045356"/>
              <a:gd name="connsiteY74" fmla="*/ 1269242 h 1999397"/>
              <a:gd name="connsiteX75" fmla="*/ 3487003 w 8045356"/>
              <a:gd name="connsiteY75" fmla="*/ 1262418 h 1999397"/>
              <a:gd name="connsiteX76" fmla="*/ 3527947 w 8045356"/>
              <a:gd name="connsiteY76" fmla="*/ 1255594 h 1999397"/>
              <a:gd name="connsiteX77" fmla="*/ 3548418 w 8045356"/>
              <a:gd name="connsiteY77" fmla="*/ 1248771 h 1999397"/>
              <a:gd name="connsiteX78" fmla="*/ 3596185 w 8045356"/>
              <a:gd name="connsiteY78" fmla="*/ 1241947 h 1999397"/>
              <a:gd name="connsiteX79" fmla="*/ 3637129 w 8045356"/>
              <a:gd name="connsiteY79" fmla="*/ 1228299 h 1999397"/>
              <a:gd name="connsiteX80" fmla="*/ 3657600 w 8045356"/>
              <a:gd name="connsiteY80" fmla="*/ 1221475 h 1999397"/>
              <a:gd name="connsiteX81" fmla="*/ 3698544 w 8045356"/>
              <a:gd name="connsiteY81" fmla="*/ 1201003 h 1999397"/>
              <a:gd name="connsiteX82" fmla="*/ 3739487 w 8045356"/>
              <a:gd name="connsiteY82" fmla="*/ 1180532 h 1999397"/>
              <a:gd name="connsiteX83" fmla="*/ 3800902 w 8045356"/>
              <a:gd name="connsiteY83" fmla="*/ 1187356 h 1999397"/>
              <a:gd name="connsiteX84" fmla="*/ 3821374 w 8045356"/>
              <a:gd name="connsiteY84" fmla="*/ 1194179 h 1999397"/>
              <a:gd name="connsiteX85" fmla="*/ 3903260 w 8045356"/>
              <a:gd name="connsiteY85" fmla="*/ 1187356 h 1999397"/>
              <a:gd name="connsiteX86" fmla="*/ 3930556 w 8045356"/>
              <a:gd name="connsiteY86" fmla="*/ 1173708 h 1999397"/>
              <a:gd name="connsiteX87" fmla="*/ 3951027 w 8045356"/>
              <a:gd name="connsiteY87" fmla="*/ 1160060 h 1999397"/>
              <a:gd name="connsiteX88" fmla="*/ 3991971 w 8045356"/>
              <a:gd name="connsiteY88" fmla="*/ 1146412 h 1999397"/>
              <a:gd name="connsiteX89" fmla="*/ 4101153 w 8045356"/>
              <a:gd name="connsiteY89" fmla="*/ 1132765 h 1999397"/>
              <a:gd name="connsiteX90" fmla="*/ 4176215 w 8045356"/>
              <a:gd name="connsiteY90" fmla="*/ 1119117 h 1999397"/>
              <a:gd name="connsiteX91" fmla="*/ 4196687 w 8045356"/>
              <a:gd name="connsiteY91" fmla="*/ 1105469 h 1999397"/>
              <a:gd name="connsiteX92" fmla="*/ 4230806 w 8045356"/>
              <a:gd name="connsiteY92" fmla="*/ 1098645 h 1999397"/>
              <a:gd name="connsiteX93" fmla="*/ 4251278 w 8045356"/>
              <a:gd name="connsiteY93" fmla="*/ 1084997 h 1999397"/>
              <a:gd name="connsiteX94" fmla="*/ 4292221 w 8045356"/>
              <a:gd name="connsiteY94" fmla="*/ 1071350 h 1999397"/>
              <a:gd name="connsiteX95" fmla="*/ 4312693 w 8045356"/>
              <a:gd name="connsiteY95" fmla="*/ 1057702 h 1999397"/>
              <a:gd name="connsiteX96" fmla="*/ 4346812 w 8045356"/>
              <a:gd name="connsiteY96" fmla="*/ 1050878 h 1999397"/>
              <a:gd name="connsiteX97" fmla="*/ 4374108 w 8045356"/>
              <a:gd name="connsiteY97" fmla="*/ 1044054 h 1999397"/>
              <a:gd name="connsiteX98" fmla="*/ 4394579 w 8045356"/>
              <a:gd name="connsiteY98" fmla="*/ 1037230 h 1999397"/>
              <a:gd name="connsiteX99" fmla="*/ 4455994 w 8045356"/>
              <a:gd name="connsiteY99" fmla="*/ 1023582 h 1999397"/>
              <a:gd name="connsiteX100" fmla="*/ 4551529 w 8045356"/>
              <a:gd name="connsiteY100" fmla="*/ 996287 h 1999397"/>
              <a:gd name="connsiteX101" fmla="*/ 4572000 w 8045356"/>
              <a:gd name="connsiteY101" fmla="*/ 989463 h 1999397"/>
              <a:gd name="connsiteX102" fmla="*/ 4592472 w 8045356"/>
              <a:gd name="connsiteY102" fmla="*/ 982639 h 1999397"/>
              <a:gd name="connsiteX103" fmla="*/ 4612944 w 8045356"/>
              <a:gd name="connsiteY103" fmla="*/ 968991 h 1999397"/>
              <a:gd name="connsiteX104" fmla="*/ 4640239 w 8045356"/>
              <a:gd name="connsiteY104" fmla="*/ 962168 h 1999397"/>
              <a:gd name="connsiteX105" fmla="*/ 4660711 w 8045356"/>
              <a:gd name="connsiteY105" fmla="*/ 955344 h 1999397"/>
              <a:gd name="connsiteX106" fmla="*/ 4715302 w 8045356"/>
              <a:gd name="connsiteY106" fmla="*/ 914400 h 1999397"/>
              <a:gd name="connsiteX107" fmla="*/ 4756245 w 8045356"/>
              <a:gd name="connsiteY107" fmla="*/ 900753 h 1999397"/>
              <a:gd name="connsiteX108" fmla="*/ 4797188 w 8045356"/>
              <a:gd name="connsiteY108" fmla="*/ 880281 h 1999397"/>
              <a:gd name="connsiteX109" fmla="*/ 4817660 w 8045356"/>
              <a:gd name="connsiteY109" fmla="*/ 887105 h 1999397"/>
              <a:gd name="connsiteX110" fmla="*/ 4831308 w 8045356"/>
              <a:gd name="connsiteY110" fmla="*/ 907576 h 1999397"/>
              <a:gd name="connsiteX111" fmla="*/ 4920018 w 8045356"/>
              <a:gd name="connsiteY111" fmla="*/ 907576 h 1999397"/>
              <a:gd name="connsiteX112" fmla="*/ 4933666 w 8045356"/>
              <a:gd name="connsiteY112" fmla="*/ 887105 h 1999397"/>
              <a:gd name="connsiteX113" fmla="*/ 5206621 w 8045356"/>
              <a:gd name="connsiteY113" fmla="*/ 852985 h 1999397"/>
              <a:gd name="connsiteX114" fmla="*/ 5233917 w 8045356"/>
              <a:gd name="connsiteY114" fmla="*/ 839338 h 1999397"/>
              <a:gd name="connsiteX115" fmla="*/ 5254388 w 8045356"/>
              <a:gd name="connsiteY115" fmla="*/ 825690 h 1999397"/>
              <a:gd name="connsiteX116" fmla="*/ 5274860 w 8045356"/>
              <a:gd name="connsiteY116" fmla="*/ 818866 h 1999397"/>
              <a:gd name="connsiteX117" fmla="*/ 5295332 w 8045356"/>
              <a:gd name="connsiteY117" fmla="*/ 805218 h 1999397"/>
              <a:gd name="connsiteX118" fmla="*/ 5322627 w 8045356"/>
              <a:gd name="connsiteY118" fmla="*/ 798394 h 1999397"/>
              <a:gd name="connsiteX119" fmla="*/ 5349923 w 8045356"/>
              <a:gd name="connsiteY119" fmla="*/ 784747 h 1999397"/>
              <a:gd name="connsiteX120" fmla="*/ 5390866 w 8045356"/>
              <a:gd name="connsiteY120" fmla="*/ 771099 h 1999397"/>
              <a:gd name="connsiteX121" fmla="*/ 5431809 w 8045356"/>
              <a:gd name="connsiteY121" fmla="*/ 750627 h 1999397"/>
              <a:gd name="connsiteX122" fmla="*/ 5459105 w 8045356"/>
              <a:gd name="connsiteY122" fmla="*/ 784747 h 1999397"/>
              <a:gd name="connsiteX123" fmla="*/ 5479577 w 8045356"/>
              <a:gd name="connsiteY123" fmla="*/ 798394 h 1999397"/>
              <a:gd name="connsiteX124" fmla="*/ 5534168 w 8045356"/>
              <a:gd name="connsiteY124" fmla="*/ 791571 h 1999397"/>
              <a:gd name="connsiteX125" fmla="*/ 5554639 w 8045356"/>
              <a:gd name="connsiteY125" fmla="*/ 784747 h 1999397"/>
              <a:gd name="connsiteX126" fmla="*/ 5602406 w 8045356"/>
              <a:gd name="connsiteY126" fmla="*/ 798394 h 1999397"/>
              <a:gd name="connsiteX127" fmla="*/ 5670645 w 8045356"/>
              <a:gd name="connsiteY127" fmla="*/ 791571 h 1999397"/>
              <a:gd name="connsiteX128" fmla="*/ 5704765 w 8045356"/>
              <a:gd name="connsiteY128" fmla="*/ 757451 h 1999397"/>
              <a:gd name="connsiteX129" fmla="*/ 5725236 w 8045356"/>
              <a:gd name="connsiteY129" fmla="*/ 736979 h 1999397"/>
              <a:gd name="connsiteX130" fmla="*/ 5766179 w 8045356"/>
              <a:gd name="connsiteY130" fmla="*/ 730156 h 1999397"/>
              <a:gd name="connsiteX131" fmla="*/ 5861714 w 8045356"/>
              <a:gd name="connsiteY131" fmla="*/ 723332 h 1999397"/>
              <a:gd name="connsiteX132" fmla="*/ 5902657 w 8045356"/>
              <a:gd name="connsiteY132" fmla="*/ 709684 h 1999397"/>
              <a:gd name="connsiteX133" fmla="*/ 5923129 w 8045356"/>
              <a:gd name="connsiteY133" fmla="*/ 696036 h 1999397"/>
              <a:gd name="connsiteX134" fmla="*/ 5964072 w 8045356"/>
              <a:gd name="connsiteY134" fmla="*/ 682388 h 1999397"/>
              <a:gd name="connsiteX135" fmla="*/ 6005015 w 8045356"/>
              <a:gd name="connsiteY135" fmla="*/ 655093 h 1999397"/>
              <a:gd name="connsiteX136" fmla="*/ 6025487 w 8045356"/>
              <a:gd name="connsiteY136" fmla="*/ 641445 h 1999397"/>
              <a:gd name="connsiteX137" fmla="*/ 6039135 w 8045356"/>
              <a:gd name="connsiteY137" fmla="*/ 620973 h 1999397"/>
              <a:gd name="connsiteX138" fmla="*/ 6052782 w 8045356"/>
              <a:gd name="connsiteY138" fmla="*/ 580030 h 1999397"/>
              <a:gd name="connsiteX139" fmla="*/ 6093726 w 8045356"/>
              <a:gd name="connsiteY139" fmla="*/ 545911 h 1999397"/>
              <a:gd name="connsiteX140" fmla="*/ 6114197 w 8045356"/>
              <a:gd name="connsiteY140" fmla="*/ 539087 h 1999397"/>
              <a:gd name="connsiteX141" fmla="*/ 6134669 w 8045356"/>
              <a:gd name="connsiteY141" fmla="*/ 498144 h 1999397"/>
              <a:gd name="connsiteX142" fmla="*/ 6155141 w 8045356"/>
              <a:gd name="connsiteY142" fmla="*/ 491320 h 1999397"/>
              <a:gd name="connsiteX143" fmla="*/ 6250675 w 8045356"/>
              <a:gd name="connsiteY143" fmla="*/ 484496 h 1999397"/>
              <a:gd name="connsiteX144" fmla="*/ 6305266 w 8045356"/>
              <a:gd name="connsiteY144" fmla="*/ 477672 h 1999397"/>
              <a:gd name="connsiteX145" fmla="*/ 6353033 w 8045356"/>
              <a:gd name="connsiteY145" fmla="*/ 464024 h 1999397"/>
              <a:gd name="connsiteX146" fmla="*/ 6400800 w 8045356"/>
              <a:gd name="connsiteY146" fmla="*/ 470848 h 1999397"/>
              <a:gd name="connsiteX147" fmla="*/ 6414448 w 8045356"/>
              <a:gd name="connsiteY147" fmla="*/ 491320 h 1999397"/>
              <a:gd name="connsiteX148" fmla="*/ 6434920 w 8045356"/>
              <a:gd name="connsiteY148" fmla="*/ 504968 h 1999397"/>
              <a:gd name="connsiteX149" fmla="*/ 6496335 w 8045356"/>
              <a:gd name="connsiteY149" fmla="*/ 491320 h 1999397"/>
              <a:gd name="connsiteX150" fmla="*/ 6537278 w 8045356"/>
              <a:gd name="connsiteY150" fmla="*/ 457200 h 1999397"/>
              <a:gd name="connsiteX151" fmla="*/ 6578221 w 8045356"/>
              <a:gd name="connsiteY151" fmla="*/ 443553 h 1999397"/>
              <a:gd name="connsiteX152" fmla="*/ 6598693 w 8045356"/>
              <a:gd name="connsiteY152" fmla="*/ 436729 h 1999397"/>
              <a:gd name="connsiteX153" fmla="*/ 6619165 w 8045356"/>
              <a:gd name="connsiteY153" fmla="*/ 429905 h 1999397"/>
              <a:gd name="connsiteX154" fmla="*/ 6653284 w 8045356"/>
              <a:gd name="connsiteY154" fmla="*/ 436729 h 1999397"/>
              <a:gd name="connsiteX155" fmla="*/ 6694227 w 8045356"/>
              <a:gd name="connsiteY155" fmla="*/ 450376 h 1999397"/>
              <a:gd name="connsiteX156" fmla="*/ 6728347 w 8045356"/>
              <a:gd name="connsiteY156" fmla="*/ 409433 h 1999397"/>
              <a:gd name="connsiteX157" fmla="*/ 6735171 w 8045356"/>
              <a:gd name="connsiteY157" fmla="*/ 388962 h 1999397"/>
              <a:gd name="connsiteX158" fmla="*/ 6762466 w 8045356"/>
              <a:gd name="connsiteY158" fmla="*/ 395785 h 1999397"/>
              <a:gd name="connsiteX159" fmla="*/ 6782938 w 8045356"/>
              <a:gd name="connsiteY159" fmla="*/ 409433 h 1999397"/>
              <a:gd name="connsiteX160" fmla="*/ 6803409 w 8045356"/>
              <a:gd name="connsiteY160" fmla="*/ 416257 h 1999397"/>
              <a:gd name="connsiteX161" fmla="*/ 6851177 w 8045356"/>
              <a:gd name="connsiteY161" fmla="*/ 402609 h 1999397"/>
              <a:gd name="connsiteX162" fmla="*/ 6892120 w 8045356"/>
              <a:gd name="connsiteY162" fmla="*/ 375314 h 1999397"/>
              <a:gd name="connsiteX163" fmla="*/ 6912591 w 8045356"/>
              <a:gd name="connsiteY163" fmla="*/ 361666 h 1999397"/>
              <a:gd name="connsiteX164" fmla="*/ 7055893 w 8045356"/>
              <a:gd name="connsiteY164" fmla="*/ 348018 h 1999397"/>
              <a:gd name="connsiteX165" fmla="*/ 7117308 w 8045356"/>
              <a:gd name="connsiteY165" fmla="*/ 341194 h 1999397"/>
              <a:gd name="connsiteX166" fmla="*/ 7165075 w 8045356"/>
              <a:gd name="connsiteY166" fmla="*/ 327547 h 1999397"/>
              <a:gd name="connsiteX167" fmla="*/ 7185547 w 8045356"/>
              <a:gd name="connsiteY167" fmla="*/ 320723 h 1999397"/>
              <a:gd name="connsiteX168" fmla="*/ 7206018 w 8045356"/>
              <a:gd name="connsiteY168" fmla="*/ 307075 h 1999397"/>
              <a:gd name="connsiteX169" fmla="*/ 7233314 w 8045356"/>
              <a:gd name="connsiteY169" fmla="*/ 266132 h 1999397"/>
              <a:gd name="connsiteX170" fmla="*/ 7246962 w 8045356"/>
              <a:gd name="connsiteY170" fmla="*/ 245660 h 1999397"/>
              <a:gd name="connsiteX171" fmla="*/ 7287905 w 8045356"/>
              <a:gd name="connsiteY171" fmla="*/ 218365 h 1999397"/>
              <a:gd name="connsiteX172" fmla="*/ 7328848 w 8045356"/>
              <a:gd name="connsiteY172" fmla="*/ 197893 h 1999397"/>
              <a:gd name="connsiteX173" fmla="*/ 7369791 w 8045356"/>
              <a:gd name="connsiteY173" fmla="*/ 170597 h 1999397"/>
              <a:gd name="connsiteX174" fmla="*/ 7410735 w 8045356"/>
              <a:gd name="connsiteY174" fmla="*/ 150126 h 1999397"/>
              <a:gd name="connsiteX175" fmla="*/ 7438030 w 8045356"/>
              <a:gd name="connsiteY175" fmla="*/ 109182 h 1999397"/>
              <a:gd name="connsiteX176" fmla="*/ 7451678 w 8045356"/>
              <a:gd name="connsiteY176" fmla="*/ 88711 h 1999397"/>
              <a:gd name="connsiteX177" fmla="*/ 7513093 w 8045356"/>
              <a:gd name="connsiteY177" fmla="*/ 54591 h 1999397"/>
              <a:gd name="connsiteX178" fmla="*/ 7574508 w 8045356"/>
              <a:gd name="connsiteY178" fmla="*/ 0 h 1999397"/>
              <a:gd name="connsiteX179" fmla="*/ 7629099 w 8045356"/>
              <a:gd name="connsiteY179" fmla="*/ 6824 h 1999397"/>
              <a:gd name="connsiteX180" fmla="*/ 7649571 w 8045356"/>
              <a:gd name="connsiteY180" fmla="*/ 54591 h 1999397"/>
              <a:gd name="connsiteX181" fmla="*/ 7670042 w 8045356"/>
              <a:gd name="connsiteY181" fmla="*/ 95535 h 1999397"/>
              <a:gd name="connsiteX182" fmla="*/ 7690514 w 8045356"/>
              <a:gd name="connsiteY182" fmla="*/ 102359 h 1999397"/>
              <a:gd name="connsiteX183" fmla="*/ 7751929 w 8045356"/>
              <a:gd name="connsiteY183" fmla="*/ 88711 h 1999397"/>
              <a:gd name="connsiteX184" fmla="*/ 7813344 w 8045356"/>
              <a:gd name="connsiteY184" fmla="*/ 54591 h 1999397"/>
              <a:gd name="connsiteX185" fmla="*/ 7861111 w 8045356"/>
              <a:gd name="connsiteY185" fmla="*/ 61415 h 1999397"/>
              <a:gd name="connsiteX186" fmla="*/ 8045356 w 8045356"/>
              <a:gd name="connsiteY186" fmla="*/ 75063 h 1999397"/>
              <a:gd name="connsiteX187" fmla="*/ 8045356 w 8045356"/>
              <a:gd name="connsiteY187" fmla="*/ 1999397 h 1999397"/>
              <a:gd name="connsiteX188" fmla="*/ 797 w 8045356"/>
              <a:gd name="connsiteY188" fmla="*/ 1996383 h 1999397"/>
              <a:gd name="connsiteX189" fmla="*/ 0 w 8045356"/>
              <a:gd name="connsiteY189" fmla="*/ 1603612 h 1999397"/>
              <a:gd name="connsiteX0" fmla="*/ 0 w 8045356"/>
              <a:gd name="connsiteY0" fmla="*/ 1603612 h 2000193"/>
              <a:gd name="connsiteX1" fmla="*/ 0 w 8045356"/>
              <a:gd name="connsiteY1" fmla="*/ 1603612 h 2000193"/>
              <a:gd name="connsiteX2" fmla="*/ 61415 w 8045356"/>
              <a:gd name="connsiteY2" fmla="*/ 1596788 h 2000193"/>
              <a:gd name="connsiteX3" fmla="*/ 156950 w 8045356"/>
              <a:gd name="connsiteY3" fmla="*/ 1583141 h 2000193"/>
              <a:gd name="connsiteX4" fmla="*/ 177421 w 8045356"/>
              <a:gd name="connsiteY4" fmla="*/ 1576317 h 2000193"/>
              <a:gd name="connsiteX5" fmla="*/ 197893 w 8045356"/>
              <a:gd name="connsiteY5" fmla="*/ 1562669 h 2000193"/>
              <a:gd name="connsiteX6" fmla="*/ 252484 w 8045356"/>
              <a:gd name="connsiteY6" fmla="*/ 1569493 h 2000193"/>
              <a:gd name="connsiteX7" fmla="*/ 293427 w 8045356"/>
              <a:gd name="connsiteY7" fmla="*/ 1549021 h 2000193"/>
              <a:gd name="connsiteX8" fmla="*/ 313899 w 8045356"/>
              <a:gd name="connsiteY8" fmla="*/ 1542197 h 2000193"/>
              <a:gd name="connsiteX9" fmla="*/ 348018 w 8045356"/>
              <a:gd name="connsiteY9" fmla="*/ 1528550 h 2000193"/>
              <a:gd name="connsiteX10" fmla="*/ 368490 w 8045356"/>
              <a:gd name="connsiteY10" fmla="*/ 1514902 h 2000193"/>
              <a:gd name="connsiteX11" fmla="*/ 436729 w 8045356"/>
              <a:gd name="connsiteY11" fmla="*/ 1494430 h 2000193"/>
              <a:gd name="connsiteX12" fmla="*/ 545911 w 8045356"/>
              <a:gd name="connsiteY12" fmla="*/ 1501254 h 2000193"/>
              <a:gd name="connsiteX13" fmla="*/ 552735 w 8045356"/>
              <a:gd name="connsiteY13" fmla="*/ 1480782 h 2000193"/>
              <a:gd name="connsiteX14" fmla="*/ 566382 w 8045356"/>
              <a:gd name="connsiteY14" fmla="*/ 1460311 h 2000193"/>
              <a:gd name="connsiteX15" fmla="*/ 607326 w 8045356"/>
              <a:gd name="connsiteY15" fmla="*/ 1439839 h 2000193"/>
              <a:gd name="connsiteX16" fmla="*/ 627797 w 8045356"/>
              <a:gd name="connsiteY16" fmla="*/ 1426191 h 2000193"/>
              <a:gd name="connsiteX17" fmla="*/ 682388 w 8045356"/>
              <a:gd name="connsiteY17" fmla="*/ 1412544 h 2000193"/>
              <a:gd name="connsiteX18" fmla="*/ 743803 w 8045356"/>
              <a:gd name="connsiteY18" fmla="*/ 1446663 h 2000193"/>
              <a:gd name="connsiteX19" fmla="*/ 764275 w 8045356"/>
              <a:gd name="connsiteY19" fmla="*/ 1460311 h 2000193"/>
              <a:gd name="connsiteX20" fmla="*/ 784747 w 8045356"/>
              <a:gd name="connsiteY20" fmla="*/ 1473959 h 2000193"/>
              <a:gd name="connsiteX21" fmla="*/ 832514 w 8045356"/>
              <a:gd name="connsiteY21" fmla="*/ 1467135 h 2000193"/>
              <a:gd name="connsiteX22" fmla="*/ 866633 w 8045356"/>
              <a:gd name="connsiteY22" fmla="*/ 1460311 h 2000193"/>
              <a:gd name="connsiteX23" fmla="*/ 934872 w 8045356"/>
              <a:gd name="connsiteY23" fmla="*/ 1467135 h 2000193"/>
              <a:gd name="connsiteX24" fmla="*/ 968991 w 8045356"/>
              <a:gd name="connsiteY24" fmla="*/ 1480782 h 2000193"/>
              <a:gd name="connsiteX25" fmla="*/ 989463 w 8045356"/>
              <a:gd name="connsiteY25" fmla="*/ 1487606 h 2000193"/>
              <a:gd name="connsiteX26" fmla="*/ 1023582 w 8045356"/>
              <a:gd name="connsiteY26" fmla="*/ 1480782 h 2000193"/>
              <a:gd name="connsiteX27" fmla="*/ 1064526 w 8045356"/>
              <a:gd name="connsiteY27" fmla="*/ 1467135 h 2000193"/>
              <a:gd name="connsiteX28" fmla="*/ 1160060 w 8045356"/>
              <a:gd name="connsiteY28" fmla="*/ 1473959 h 2000193"/>
              <a:gd name="connsiteX29" fmla="*/ 1207827 w 8045356"/>
              <a:gd name="connsiteY29" fmla="*/ 1494430 h 2000193"/>
              <a:gd name="connsiteX30" fmla="*/ 1235123 w 8045356"/>
              <a:gd name="connsiteY30" fmla="*/ 1501254 h 2000193"/>
              <a:gd name="connsiteX31" fmla="*/ 1255594 w 8045356"/>
              <a:gd name="connsiteY31" fmla="*/ 1508078 h 2000193"/>
              <a:gd name="connsiteX32" fmla="*/ 1303362 w 8045356"/>
              <a:gd name="connsiteY32" fmla="*/ 1521726 h 2000193"/>
              <a:gd name="connsiteX33" fmla="*/ 1351129 w 8045356"/>
              <a:gd name="connsiteY33" fmla="*/ 1549021 h 2000193"/>
              <a:gd name="connsiteX34" fmla="*/ 1371600 w 8045356"/>
              <a:gd name="connsiteY34" fmla="*/ 1535373 h 2000193"/>
              <a:gd name="connsiteX35" fmla="*/ 1398896 w 8045356"/>
              <a:gd name="connsiteY35" fmla="*/ 1521726 h 2000193"/>
              <a:gd name="connsiteX36" fmla="*/ 1446663 w 8045356"/>
              <a:gd name="connsiteY36" fmla="*/ 1514902 h 2000193"/>
              <a:gd name="connsiteX37" fmla="*/ 1508078 w 8045356"/>
              <a:gd name="connsiteY37" fmla="*/ 1501254 h 2000193"/>
              <a:gd name="connsiteX38" fmla="*/ 1583141 w 8045356"/>
              <a:gd name="connsiteY38" fmla="*/ 1487606 h 2000193"/>
              <a:gd name="connsiteX39" fmla="*/ 1699147 w 8045356"/>
              <a:gd name="connsiteY39" fmla="*/ 1494430 h 2000193"/>
              <a:gd name="connsiteX40" fmla="*/ 1740090 w 8045356"/>
              <a:gd name="connsiteY40" fmla="*/ 1514902 h 2000193"/>
              <a:gd name="connsiteX41" fmla="*/ 1876568 w 8045356"/>
              <a:gd name="connsiteY41" fmla="*/ 1521726 h 2000193"/>
              <a:gd name="connsiteX42" fmla="*/ 1917511 w 8045356"/>
              <a:gd name="connsiteY42" fmla="*/ 1494430 h 2000193"/>
              <a:gd name="connsiteX43" fmla="*/ 1978926 w 8045356"/>
              <a:gd name="connsiteY43" fmla="*/ 1467135 h 2000193"/>
              <a:gd name="connsiteX44" fmla="*/ 2204114 w 8045356"/>
              <a:gd name="connsiteY44" fmla="*/ 1467135 h 2000193"/>
              <a:gd name="connsiteX45" fmla="*/ 2245057 w 8045356"/>
              <a:gd name="connsiteY45" fmla="*/ 1453487 h 2000193"/>
              <a:gd name="connsiteX46" fmla="*/ 2258705 w 8045356"/>
              <a:gd name="connsiteY46" fmla="*/ 1433015 h 2000193"/>
              <a:gd name="connsiteX47" fmla="*/ 2333768 w 8045356"/>
              <a:gd name="connsiteY47" fmla="*/ 1412544 h 2000193"/>
              <a:gd name="connsiteX48" fmla="*/ 2408830 w 8045356"/>
              <a:gd name="connsiteY48" fmla="*/ 1419368 h 2000193"/>
              <a:gd name="connsiteX49" fmla="*/ 2470245 w 8045356"/>
              <a:gd name="connsiteY49" fmla="*/ 1405720 h 2000193"/>
              <a:gd name="connsiteX50" fmla="*/ 2490717 w 8045356"/>
              <a:gd name="connsiteY50" fmla="*/ 1392072 h 2000193"/>
              <a:gd name="connsiteX51" fmla="*/ 2511188 w 8045356"/>
              <a:gd name="connsiteY51" fmla="*/ 1385248 h 2000193"/>
              <a:gd name="connsiteX52" fmla="*/ 2531660 w 8045356"/>
              <a:gd name="connsiteY52" fmla="*/ 1371600 h 2000193"/>
              <a:gd name="connsiteX53" fmla="*/ 2572603 w 8045356"/>
              <a:gd name="connsiteY53" fmla="*/ 1357953 h 2000193"/>
              <a:gd name="connsiteX54" fmla="*/ 2593075 w 8045356"/>
              <a:gd name="connsiteY54" fmla="*/ 1351129 h 2000193"/>
              <a:gd name="connsiteX55" fmla="*/ 2620371 w 8045356"/>
              <a:gd name="connsiteY55" fmla="*/ 1344305 h 2000193"/>
              <a:gd name="connsiteX56" fmla="*/ 2661314 w 8045356"/>
              <a:gd name="connsiteY56" fmla="*/ 1330657 h 2000193"/>
              <a:gd name="connsiteX57" fmla="*/ 2709081 w 8045356"/>
              <a:gd name="connsiteY57" fmla="*/ 1303362 h 2000193"/>
              <a:gd name="connsiteX58" fmla="*/ 2729553 w 8045356"/>
              <a:gd name="connsiteY58" fmla="*/ 1289714 h 2000193"/>
              <a:gd name="connsiteX59" fmla="*/ 2756848 w 8045356"/>
              <a:gd name="connsiteY59" fmla="*/ 1282890 h 2000193"/>
              <a:gd name="connsiteX60" fmla="*/ 2777320 w 8045356"/>
              <a:gd name="connsiteY60" fmla="*/ 1276066 h 2000193"/>
              <a:gd name="connsiteX61" fmla="*/ 2811439 w 8045356"/>
              <a:gd name="connsiteY61" fmla="*/ 1282890 h 2000193"/>
              <a:gd name="connsiteX62" fmla="*/ 2872854 w 8045356"/>
              <a:gd name="connsiteY62" fmla="*/ 1303362 h 2000193"/>
              <a:gd name="connsiteX63" fmla="*/ 2893326 w 8045356"/>
              <a:gd name="connsiteY63" fmla="*/ 1310185 h 2000193"/>
              <a:gd name="connsiteX64" fmla="*/ 2913797 w 8045356"/>
              <a:gd name="connsiteY64" fmla="*/ 1317009 h 2000193"/>
              <a:gd name="connsiteX65" fmla="*/ 3022979 w 8045356"/>
              <a:gd name="connsiteY65" fmla="*/ 1303362 h 2000193"/>
              <a:gd name="connsiteX66" fmla="*/ 3070747 w 8045356"/>
              <a:gd name="connsiteY66" fmla="*/ 1289714 h 2000193"/>
              <a:gd name="connsiteX67" fmla="*/ 3282287 w 8045356"/>
              <a:gd name="connsiteY67" fmla="*/ 1289714 h 2000193"/>
              <a:gd name="connsiteX68" fmla="*/ 3295935 w 8045356"/>
              <a:gd name="connsiteY68" fmla="*/ 1269242 h 2000193"/>
              <a:gd name="connsiteX69" fmla="*/ 3316406 w 8045356"/>
              <a:gd name="connsiteY69" fmla="*/ 1255594 h 2000193"/>
              <a:gd name="connsiteX70" fmla="*/ 3350526 w 8045356"/>
              <a:gd name="connsiteY70" fmla="*/ 1262418 h 2000193"/>
              <a:gd name="connsiteX71" fmla="*/ 3370997 w 8045356"/>
              <a:gd name="connsiteY71" fmla="*/ 1276066 h 2000193"/>
              <a:gd name="connsiteX72" fmla="*/ 3391469 w 8045356"/>
              <a:gd name="connsiteY72" fmla="*/ 1282890 h 2000193"/>
              <a:gd name="connsiteX73" fmla="*/ 3439236 w 8045356"/>
              <a:gd name="connsiteY73" fmla="*/ 1276066 h 2000193"/>
              <a:gd name="connsiteX74" fmla="*/ 3459708 w 8045356"/>
              <a:gd name="connsiteY74" fmla="*/ 1269242 h 2000193"/>
              <a:gd name="connsiteX75" fmla="*/ 3487003 w 8045356"/>
              <a:gd name="connsiteY75" fmla="*/ 1262418 h 2000193"/>
              <a:gd name="connsiteX76" fmla="*/ 3527947 w 8045356"/>
              <a:gd name="connsiteY76" fmla="*/ 1255594 h 2000193"/>
              <a:gd name="connsiteX77" fmla="*/ 3548418 w 8045356"/>
              <a:gd name="connsiteY77" fmla="*/ 1248771 h 2000193"/>
              <a:gd name="connsiteX78" fmla="*/ 3596185 w 8045356"/>
              <a:gd name="connsiteY78" fmla="*/ 1241947 h 2000193"/>
              <a:gd name="connsiteX79" fmla="*/ 3637129 w 8045356"/>
              <a:gd name="connsiteY79" fmla="*/ 1228299 h 2000193"/>
              <a:gd name="connsiteX80" fmla="*/ 3657600 w 8045356"/>
              <a:gd name="connsiteY80" fmla="*/ 1221475 h 2000193"/>
              <a:gd name="connsiteX81" fmla="*/ 3698544 w 8045356"/>
              <a:gd name="connsiteY81" fmla="*/ 1201003 h 2000193"/>
              <a:gd name="connsiteX82" fmla="*/ 3739487 w 8045356"/>
              <a:gd name="connsiteY82" fmla="*/ 1180532 h 2000193"/>
              <a:gd name="connsiteX83" fmla="*/ 3800902 w 8045356"/>
              <a:gd name="connsiteY83" fmla="*/ 1187356 h 2000193"/>
              <a:gd name="connsiteX84" fmla="*/ 3821374 w 8045356"/>
              <a:gd name="connsiteY84" fmla="*/ 1194179 h 2000193"/>
              <a:gd name="connsiteX85" fmla="*/ 3903260 w 8045356"/>
              <a:gd name="connsiteY85" fmla="*/ 1187356 h 2000193"/>
              <a:gd name="connsiteX86" fmla="*/ 3930556 w 8045356"/>
              <a:gd name="connsiteY86" fmla="*/ 1173708 h 2000193"/>
              <a:gd name="connsiteX87" fmla="*/ 3951027 w 8045356"/>
              <a:gd name="connsiteY87" fmla="*/ 1160060 h 2000193"/>
              <a:gd name="connsiteX88" fmla="*/ 3991971 w 8045356"/>
              <a:gd name="connsiteY88" fmla="*/ 1146412 h 2000193"/>
              <a:gd name="connsiteX89" fmla="*/ 4101153 w 8045356"/>
              <a:gd name="connsiteY89" fmla="*/ 1132765 h 2000193"/>
              <a:gd name="connsiteX90" fmla="*/ 4176215 w 8045356"/>
              <a:gd name="connsiteY90" fmla="*/ 1119117 h 2000193"/>
              <a:gd name="connsiteX91" fmla="*/ 4196687 w 8045356"/>
              <a:gd name="connsiteY91" fmla="*/ 1105469 h 2000193"/>
              <a:gd name="connsiteX92" fmla="*/ 4230806 w 8045356"/>
              <a:gd name="connsiteY92" fmla="*/ 1098645 h 2000193"/>
              <a:gd name="connsiteX93" fmla="*/ 4251278 w 8045356"/>
              <a:gd name="connsiteY93" fmla="*/ 1084997 h 2000193"/>
              <a:gd name="connsiteX94" fmla="*/ 4292221 w 8045356"/>
              <a:gd name="connsiteY94" fmla="*/ 1071350 h 2000193"/>
              <a:gd name="connsiteX95" fmla="*/ 4312693 w 8045356"/>
              <a:gd name="connsiteY95" fmla="*/ 1057702 h 2000193"/>
              <a:gd name="connsiteX96" fmla="*/ 4346812 w 8045356"/>
              <a:gd name="connsiteY96" fmla="*/ 1050878 h 2000193"/>
              <a:gd name="connsiteX97" fmla="*/ 4374108 w 8045356"/>
              <a:gd name="connsiteY97" fmla="*/ 1044054 h 2000193"/>
              <a:gd name="connsiteX98" fmla="*/ 4394579 w 8045356"/>
              <a:gd name="connsiteY98" fmla="*/ 1037230 h 2000193"/>
              <a:gd name="connsiteX99" fmla="*/ 4455994 w 8045356"/>
              <a:gd name="connsiteY99" fmla="*/ 1023582 h 2000193"/>
              <a:gd name="connsiteX100" fmla="*/ 4551529 w 8045356"/>
              <a:gd name="connsiteY100" fmla="*/ 996287 h 2000193"/>
              <a:gd name="connsiteX101" fmla="*/ 4572000 w 8045356"/>
              <a:gd name="connsiteY101" fmla="*/ 989463 h 2000193"/>
              <a:gd name="connsiteX102" fmla="*/ 4592472 w 8045356"/>
              <a:gd name="connsiteY102" fmla="*/ 982639 h 2000193"/>
              <a:gd name="connsiteX103" fmla="*/ 4612944 w 8045356"/>
              <a:gd name="connsiteY103" fmla="*/ 968991 h 2000193"/>
              <a:gd name="connsiteX104" fmla="*/ 4640239 w 8045356"/>
              <a:gd name="connsiteY104" fmla="*/ 962168 h 2000193"/>
              <a:gd name="connsiteX105" fmla="*/ 4660711 w 8045356"/>
              <a:gd name="connsiteY105" fmla="*/ 955344 h 2000193"/>
              <a:gd name="connsiteX106" fmla="*/ 4715302 w 8045356"/>
              <a:gd name="connsiteY106" fmla="*/ 914400 h 2000193"/>
              <a:gd name="connsiteX107" fmla="*/ 4756245 w 8045356"/>
              <a:gd name="connsiteY107" fmla="*/ 900753 h 2000193"/>
              <a:gd name="connsiteX108" fmla="*/ 4797188 w 8045356"/>
              <a:gd name="connsiteY108" fmla="*/ 880281 h 2000193"/>
              <a:gd name="connsiteX109" fmla="*/ 4817660 w 8045356"/>
              <a:gd name="connsiteY109" fmla="*/ 887105 h 2000193"/>
              <a:gd name="connsiteX110" fmla="*/ 4831308 w 8045356"/>
              <a:gd name="connsiteY110" fmla="*/ 907576 h 2000193"/>
              <a:gd name="connsiteX111" fmla="*/ 4920018 w 8045356"/>
              <a:gd name="connsiteY111" fmla="*/ 907576 h 2000193"/>
              <a:gd name="connsiteX112" fmla="*/ 4933666 w 8045356"/>
              <a:gd name="connsiteY112" fmla="*/ 887105 h 2000193"/>
              <a:gd name="connsiteX113" fmla="*/ 5206621 w 8045356"/>
              <a:gd name="connsiteY113" fmla="*/ 852985 h 2000193"/>
              <a:gd name="connsiteX114" fmla="*/ 5233917 w 8045356"/>
              <a:gd name="connsiteY114" fmla="*/ 839338 h 2000193"/>
              <a:gd name="connsiteX115" fmla="*/ 5254388 w 8045356"/>
              <a:gd name="connsiteY115" fmla="*/ 825690 h 2000193"/>
              <a:gd name="connsiteX116" fmla="*/ 5274860 w 8045356"/>
              <a:gd name="connsiteY116" fmla="*/ 818866 h 2000193"/>
              <a:gd name="connsiteX117" fmla="*/ 5295332 w 8045356"/>
              <a:gd name="connsiteY117" fmla="*/ 805218 h 2000193"/>
              <a:gd name="connsiteX118" fmla="*/ 5322627 w 8045356"/>
              <a:gd name="connsiteY118" fmla="*/ 798394 h 2000193"/>
              <a:gd name="connsiteX119" fmla="*/ 5349923 w 8045356"/>
              <a:gd name="connsiteY119" fmla="*/ 784747 h 2000193"/>
              <a:gd name="connsiteX120" fmla="*/ 5390866 w 8045356"/>
              <a:gd name="connsiteY120" fmla="*/ 771099 h 2000193"/>
              <a:gd name="connsiteX121" fmla="*/ 5431809 w 8045356"/>
              <a:gd name="connsiteY121" fmla="*/ 750627 h 2000193"/>
              <a:gd name="connsiteX122" fmla="*/ 5459105 w 8045356"/>
              <a:gd name="connsiteY122" fmla="*/ 784747 h 2000193"/>
              <a:gd name="connsiteX123" fmla="*/ 5479577 w 8045356"/>
              <a:gd name="connsiteY123" fmla="*/ 798394 h 2000193"/>
              <a:gd name="connsiteX124" fmla="*/ 5534168 w 8045356"/>
              <a:gd name="connsiteY124" fmla="*/ 791571 h 2000193"/>
              <a:gd name="connsiteX125" fmla="*/ 5554639 w 8045356"/>
              <a:gd name="connsiteY125" fmla="*/ 784747 h 2000193"/>
              <a:gd name="connsiteX126" fmla="*/ 5602406 w 8045356"/>
              <a:gd name="connsiteY126" fmla="*/ 798394 h 2000193"/>
              <a:gd name="connsiteX127" fmla="*/ 5670645 w 8045356"/>
              <a:gd name="connsiteY127" fmla="*/ 791571 h 2000193"/>
              <a:gd name="connsiteX128" fmla="*/ 5704765 w 8045356"/>
              <a:gd name="connsiteY128" fmla="*/ 757451 h 2000193"/>
              <a:gd name="connsiteX129" fmla="*/ 5725236 w 8045356"/>
              <a:gd name="connsiteY129" fmla="*/ 736979 h 2000193"/>
              <a:gd name="connsiteX130" fmla="*/ 5766179 w 8045356"/>
              <a:gd name="connsiteY130" fmla="*/ 730156 h 2000193"/>
              <a:gd name="connsiteX131" fmla="*/ 5861714 w 8045356"/>
              <a:gd name="connsiteY131" fmla="*/ 723332 h 2000193"/>
              <a:gd name="connsiteX132" fmla="*/ 5902657 w 8045356"/>
              <a:gd name="connsiteY132" fmla="*/ 709684 h 2000193"/>
              <a:gd name="connsiteX133" fmla="*/ 5923129 w 8045356"/>
              <a:gd name="connsiteY133" fmla="*/ 696036 h 2000193"/>
              <a:gd name="connsiteX134" fmla="*/ 5964072 w 8045356"/>
              <a:gd name="connsiteY134" fmla="*/ 682388 h 2000193"/>
              <a:gd name="connsiteX135" fmla="*/ 6005015 w 8045356"/>
              <a:gd name="connsiteY135" fmla="*/ 655093 h 2000193"/>
              <a:gd name="connsiteX136" fmla="*/ 6025487 w 8045356"/>
              <a:gd name="connsiteY136" fmla="*/ 641445 h 2000193"/>
              <a:gd name="connsiteX137" fmla="*/ 6039135 w 8045356"/>
              <a:gd name="connsiteY137" fmla="*/ 620973 h 2000193"/>
              <a:gd name="connsiteX138" fmla="*/ 6052782 w 8045356"/>
              <a:gd name="connsiteY138" fmla="*/ 580030 h 2000193"/>
              <a:gd name="connsiteX139" fmla="*/ 6093726 w 8045356"/>
              <a:gd name="connsiteY139" fmla="*/ 545911 h 2000193"/>
              <a:gd name="connsiteX140" fmla="*/ 6114197 w 8045356"/>
              <a:gd name="connsiteY140" fmla="*/ 539087 h 2000193"/>
              <a:gd name="connsiteX141" fmla="*/ 6134669 w 8045356"/>
              <a:gd name="connsiteY141" fmla="*/ 498144 h 2000193"/>
              <a:gd name="connsiteX142" fmla="*/ 6155141 w 8045356"/>
              <a:gd name="connsiteY142" fmla="*/ 491320 h 2000193"/>
              <a:gd name="connsiteX143" fmla="*/ 6250675 w 8045356"/>
              <a:gd name="connsiteY143" fmla="*/ 484496 h 2000193"/>
              <a:gd name="connsiteX144" fmla="*/ 6305266 w 8045356"/>
              <a:gd name="connsiteY144" fmla="*/ 477672 h 2000193"/>
              <a:gd name="connsiteX145" fmla="*/ 6353033 w 8045356"/>
              <a:gd name="connsiteY145" fmla="*/ 464024 h 2000193"/>
              <a:gd name="connsiteX146" fmla="*/ 6400800 w 8045356"/>
              <a:gd name="connsiteY146" fmla="*/ 470848 h 2000193"/>
              <a:gd name="connsiteX147" fmla="*/ 6414448 w 8045356"/>
              <a:gd name="connsiteY147" fmla="*/ 491320 h 2000193"/>
              <a:gd name="connsiteX148" fmla="*/ 6434920 w 8045356"/>
              <a:gd name="connsiteY148" fmla="*/ 504968 h 2000193"/>
              <a:gd name="connsiteX149" fmla="*/ 6496335 w 8045356"/>
              <a:gd name="connsiteY149" fmla="*/ 491320 h 2000193"/>
              <a:gd name="connsiteX150" fmla="*/ 6537278 w 8045356"/>
              <a:gd name="connsiteY150" fmla="*/ 457200 h 2000193"/>
              <a:gd name="connsiteX151" fmla="*/ 6578221 w 8045356"/>
              <a:gd name="connsiteY151" fmla="*/ 443553 h 2000193"/>
              <a:gd name="connsiteX152" fmla="*/ 6598693 w 8045356"/>
              <a:gd name="connsiteY152" fmla="*/ 436729 h 2000193"/>
              <a:gd name="connsiteX153" fmla="*/ 6619165 w 8045356"/>
              <a:gd name="connsiteY153" fmla="*/ 429905 h 2000193"/>
              <a:gd name="connsiteX154" fmla="*/ 6653284 w 8045356"/>
              <a:gd name="connsiteY154" fmla="*/ 436729 h 2000193"/>
              <a:gd name="connsiteX155" fmla="*/ 6694227 w 8045356"/>
              <a:gd name="connsiteY155" fmla="*/ 450376 h 2000193"/>
              <a:gd name="connsiteX156" fmla="*/ 6728347 w 8045356"/>
              <a:gd name="connsiteY156" fmla="*/ 409433 h 2000193"/>
              <a:gd name="connsiteX157" fmla="*/ 6735171 w 8045356"/>
              <a:gd name="connsiteY157" fmla="*/ 388962 h 2000193"/>
              <a:gd name="connsiteX158" fmla="*/ 6762466 w 8045356"/>
              <a:gd name="connsiteY158" fmla="*/ 395785 h 2000193"/>
              <a:gd name="connsiteX159" fmla="*/ 6782938 w 8045356"/>
              <a:gd name="connsiteY159" fmla="*/ 409433 h 2000193"/>
              <a:gd name="connsiteX160" fmla="*/ 6803409 w 8045356"/>
              <a:gd name="connsiteY160" fmla="*/ 416257 h 2000193"/>
              <a:gd name="connsiteX161" fmla="*/ 6851177 w 8045356"/>
              <a:gd name="connsiteY161" fmla="*/ 402609 h 2000193"/>
              <a:gd name="connsiteX162" fmla="*/ 6892120 w 8045356"/>
              <a:gd name="connsiteY162" fmla="*/ 375314 h 2000193"/>
              <a:gd name="connsiteX163" fmla="*/ 6912591 w 8045356"/>
              <a:gd name="connsiteY163" fmla="*/ 361666 h 2000193"/>
              <a:gd name="connsiteX164" fmla="*/ 7055893 w 8045356"/>
              <a:gd name="connsiteY164" fmla="*/ 348018 h 2000193"/>
              <a:gd name="connsiteX165" fmla="*/ 7117308 w 8045356"/>
              <a:gd name="connsiteY165" fmla="*/ 341194 h 2000193"/>
              <a:gd name="connsiteX166" fmla="*/ 7165075 w 8045356"/>
              <a:gd name="connsiteY166" fmla="*/ 327547 h 2000193"/>
              <a:gd name="connsiteX167" fmla="*/ 7185547 w 8045356"/>
              <a:gd name="connsiteY167" fmla="*/ 320723 h 2000193"/>
              <a:gd name="connsiteX168" fmla="*/ 7206018 w 8045356"/>
              <a:gd name="connsiteY168" fmla="*/ 307075 h 2000193"/>
              <a:gd name="connsiteX169" fmla="*/ 7233314 w 8045356"/>
              <a:gd name="connsiteY169" fmla="*/ 266132 h 2000193"/>
              <a:gd name="connsiteX170" fmla="*/ 7246962 w 8045356"/>
              <a:gd name="connsiteY170" fmla="*/ 245660 h 2000193"/>
              <a:gd name="connsiteX171" fmla="*/ 7287905 w 8045356"/>
              <a:gd name="connsiteY171" fmla="*/ 218365 h 2000193"/>
              <a:gd name="connsiteX172" fmla="*/ 7328848 w 8045356"/>
              <a:gd name="connsiteY172" fmla="*/ 197893 h 2000193"/>
              <a:gd name="connsiteX173" fmla="*/ 7369791 w 8045356"/>
              <a:gd name="connsiteY173" fmla="*/ 170597 h 2000193"/>
              <a:gd name="connsiteX174" fmla="*/ 7410735 w 8045356"/>
              <a:gd name="connsiteY174" fmla="*/ 150126 h 2000193"/>
              <a:gd name="connsiteX175" fmla="*/ 7438030 w 8045356"/>
              <a:gd name="connsiteY175" fmla="*/ 109182 h 2000193"/>
              <a:gd name="connsiteX176" fmla="*/ 7451678 w 8045356"/>
              <a:gd name="connsiteY176" fmla="*/ 88711 h 2000193"/>
              <a:gd name="connsiteX177" fmla="*/ 7513093 w 8045356"/>
              <a:gd name="connsiteY177" fmla="*/ 54591 h 2000193"/>
              <a:gd name="connsiteX178" fmla="*/ 7574508 w 8045356"/>
              <a:gd name="connsiteY178" fmla="*/ 0 h 2000193"/>
              <a:gd name="connsiteX179" fmla="*/ 7629099 w 8045356"/>
              <a:gd name="connsiteY179" fmla="*/ 6824 h 2000193"/>
              <a:gd name="connsiteX180" fmla="*/ 7649571 w 8045356"/>
              <a:gd name="connsiteY180" fmla="*/ 54591 h 2000193"/>
              <a:gd name="connsiteX181" fmla="*/ 7670042 w 8045356"/>
              <a:gd name="connsiteY181" fmla="*/ 95535 h 2000193"/>
              <a:gd name="connsiteX182" fmla="*/ 7690514 w 8045356"/>
              <a:gd name="connsiteY182" fmla="*/ 102359 h 2000193"/>
              <a:gd name="connsiteX183" fmla="*/ 7751929 w 8045356"/>
              <a:gd name="connsiteY183" fmla="*/ 88711 h 2000193"/>
              <a:gd name="connsiteX184" fmla="*/ 7813344 w 8045356"/>
              <a:gd name="connsiteY184" fmla="*/ 54591 h 2000193"/>
              <a:gd name="connsiteX185" fmla="*/ 7861111 w 8045356"/>
              <a:gd name="connsiteY185" fmla="*/ 61415 h 2000193"/>
              <a:gd name="connsiteX186" fmla="*/ 8045356 w 8045356"/>
              <a:gd name="connsiteY186" fmla="*/ 75063 h 2000193"/>
              <a:gd name="connsiteX187" fmla="*/ 8045356 w 8045356"/>
              <a:gd name="connsiteY187" fmla="*/ 1999397 h 2000193"/>
              <a:gd name="connsiteX188" fmla="*/ 797 w 8045356"/>
              <a:gd name="connsiteY188" fmla="*/ 2000193 h 2000193"/>
              <a:gd name="connsiteX189" fmla="*/ 0 w 8045356"/>
              <a:gd name="connsiteY189" fmla="*/ 1603612 h 200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8045356" h="2000193">
                <a:moveTo>
                  <a:pt x="0" y="1603612"/>
                </a:moveTo>
                <a:lnTo>
                  <a:pt x="0" y="1603612"/>
                </a:lnTo>
                <a:lnTo>
                  <a:pt x="61415" y="1596788"/>
                </a:lnTo>
                <a:cubicBezTo>
                  <a:pt x="117383" y="1590897"/>
                  <a:pt x="116340" y="1594744"/>
                  <a:pt x="156950" y="1583141"/>
                </a:cubicBezTo>
                <a:cubicBezTo>
                  <a:pt x="163866" y="1581165"/>
                  <a:pt x="170988" y="1579534"/>
                  <a:pt x="177421" y="1576317"/>
                </a:cubicBezTo>
                <a:cubicBezTo>
                  <a:pt x="184757" y="1572649"/>
                  <a:pt x="191069" y="1567218"/>
                  <a:pt x="197893" y="1562669"/>
                </a:cubicBezTo>
                <a:cubicBezTo>
                  <a:pt x="216090" y="1564944"/>
                  <a:pt x="234145" y="1569493"/>
                  <a:pt x="252484" y="1569493"/>
                </a:cubicBezTo>
                <a:cubicBezTo>
                  <a:pt x="269637" y="1569493"/>
                  <a:pt x="279625" y="1555922"/>
                  <a:pt x="293427" y="1549021"/>
                </a:cubicBezTo>
                <a:cubicBezTo>
                  <a:pt x="299861" y="1545804"/>
                  <a:pt x="307164" y="1544723"/>
                  <a:pt x="313899" y="1542197"/>
                </a:cubicBezTo>
                <a:cubicBezTo>
                  <a:pt x="325368" y="1537896"/>
                  <a:pt x="337062" y="1534028"/>
                  <a:pt x="348018" y="1528550"/>
                </a:cubicBezTo>
                <a:cubicBezTo>
                  <a:pt x="355354" y="1524882"/>
                  <a:pt x="360995" y="1518233"/>
                  <a:pt x="368490" y="1514902"/>
                </a:cubicBezTo>
                <a:cubicBezTo>
                  <a:pt x="389851" y="1505408"/>
                  <a:pt x="414043" y="1500102"/>
                  <a:pt x="436729" y="1494430"/>
                </a:cubicBezTo>
                <a:cubicBezTo>
                  <a:pt x="473123" y="1496705"/>
                  <a:pt x="509696" y="1505515"/>
                  <a:pt x="545911" y="1501254"/>
                </a:cubicBezTo>
                <a:cubicBezTo>
                  <a:pt x="553055" y="1500414"/>
                  <a:pt x="549518" y="1487216"/>
                  <a:pt x="552735" y="1480782"/>
                </a:cubicBezTo>
                <a:cubicBezTo>
                  <a:pt x="556403" y="1473447"/>
                  <a:pt x="560583" y="1466110"/>
                  <a:pt x="566382" y="1460311"/>
                </a:cubicBezTo>
                <a:cubicBezTo>
                  <a:pt x="579611" y="1447082"/>
                  <a:pt x="590676" y="1445389"/>
                  <a:pt x="607326" y="1439839"/>
                </a:cubicBezTo>
                <a:cubicBezTo>
                  <a:pt x="614150" y="1435290"/>
                  <a:pt x="620462" y="1429859"/>
                  <a:pt x="627797" y="1426191"/>
                </a:cubicBezTo>
                <a:cubicBezTo>
                  <a:pt x="641781" y="1419199"/>
                  <a:pt x="669419" y="1415138"/>
                  <a:pt x="682388" y="1412544"/>
                </a:cubicBezTo>
                <a:cubicBezTo>
                  <a:pt x="718421" y="1424555"/>
                  <a:pt x="696875" y="1415378"/>
                  <a:pt x="743803" y="1446663"/>
                </a:cubicBezTo>
                <a:lnTo>
                  <a:pt x="764275" y="1460311"/>
                </a:lnTo>
                <a:lnTo>
                  <a:pt x="784747" y="1473959"/>
                </a:lnTo>
                <a:cubicBezTo>
                  <a:pt x="800669" y="1471684"/>
                  <a:pt x="816649" y="1469779"/>
                  <a:pt x="832514" y="1467135"/>
                </a:cubicBezTo>
                <a:cubicBezTo>
                  <a:pt x="843954" y="1465228"/>
                  <a:pt x="855035" y="1460311"/>
                  <a:pt x="866633" y="1460311"/>
                </a:cubicBezTo>
                <a:cubicBezTo>
                  <a:pt x="889493" y="1460311"/>
                  <a:pt x="912126" y="1464860"/>
                  <a:pt x="934872" y="1467135"/>
                </a:cubicBezTo>
                <a:cubicBezTo>
                  <a:pt x="946245" y="1471684"/>
                  <a:pt x="957522" y="1476481"/>
                  <a:pt x="968991" y="1480782"/>
                </a:cubicBezTo>
                <a:cubicBezTo>
                  <a:pt x="975726" y="1483308"/>
                  <a:pt x="982270" y="1487606"/>
                  <a:pt x="989463" y="1487606"/>
                </a:cubicBezTo>
                <a:cubicBezTo>
                  <a:pt x="1001061" y="1487606"/>
                  <a:pt x="1012392" y="1483834"/>
                  <a:pt x="1023582" y="1480782"/>
                </a:cubicBezTo>
                <a:cubicBezTo>
                  <a:pt x="1037461" y="1476997"/>
                  <a:pt x="1064526" y="1467135"/>
                  <a:pt x="1064526" y="1467135"/>
                </a:cubicBezTo>
                <a:cubicBezTo>
                  <a:pt x="1096371" y="1469410"/>
                  <a:pt x="1128353" y="1470229"/>
                  <a:pt x="1160060" y="1473959"/>
                </a:cubicBezTo>
                <a:cubicBezTo>
                  <a:pt x="1176528" y="1475896"/>
                  <a:pt x="1193408" y="1489023"/>
                  <a:pt x="1207827" y="1494430"/>
                </a:cubicBezTo>
                <a:cubicBezTo>
                  <a:pt x="1216609" y="1497723"/>
                  <a:pt x="1226105" y="1498677"/>
                  <a:pt x="1235123" y="1501254"/>
                </a:cubicBezTo>
                <a:cubicBezTo>
                  <a:pt x="1242039" y="1503230"/>
                  <a:pt x="1248705" y="1506011"/>
                  <a:pt x="1255594" y="1508078"/>
                </a:cubicBezTo>
                <a:cubicBezTo>
                  <a:pt x="1271455" y="1512836"/>
                  <a:pt x="1287439" y="1517177"/>
                  <a:pt x="1303362" y="1521726"/>
                </a:cubicBezTo>
                <a:cubicBezTo>
                  <a:pt x="1311357" y="1527056"/>
                  <a:pt x="1342472" y="1549021"/>
                  <a:pt x="1351129" y="1549021"/>
                </a:cubicBezTo>
                <a:cubicBezTo>
                  <a:pt x="1359330" y="1549021"/>
                  <a:pt x="1364479" y="1539442"/>
                  <a:pt x="1371600" y="1535373"/>
                </a:cubicBezTo>
                <a:cubicBezTo>
                  <a:pt x="1380432" y="1530326"/>
                  <a:pt x="1389082" y="1524402"/>
                  <a:pt x="1398896" y="1521726"/>
                </a:cubicBezTo>
                <a:cubicBezTo>
                  <a:pt x="1414413" y="1517494"/>
                  <a:pt x="1430741" y="1517177"/>
                  <a:pt x="1446663" y="1514902"/>
                </a:cubicBezTo>
                <a:cubicBezTo>
                  <a:pt x="1486504" y="1501622"/>
                  <a:pt x="1448030" y="1513264"/>
                  <a:pt x="1508078" y="1501254"/>
                </a:cubicBezTo>
                <a:cubicBezTo>
                  <a:pt x="1588513" y="1485167"/>
                  <a:pt x="1461719" y="1504952"/>
                  <a:pt x="1583141" y="1487606"/>
                </a:cubicBezTo>
                <a:cubicBezTo>
                  <a:pt x="1621810" y="1489881"/>
                  <a:pt x="1660840" y="1488684"/>
                  <a:pt x="1699147" y="1494430"/>
                </a:cubicBezTo>
                <a:cubicBezTo>
                  <a:pt x="1816546" y="1512040"/>
                  <a:pt x="1632073" y="1505509"/>
                  <a:pt x="1740090" y="1514902"/>
                </a:cubicBezTo>
                <a:cubicBezTo>
                  <a:pt x="1785468" y="1518848"/>
                  <a:pt x="1831075" y="1519451"/>
                  <a:pt x="1876568" y="1521726"/>
                </a:cubicBezTo>
                <a:cubicBezTo>
                  <a:pt x="1890216" y="1512627"/>
                  <a:pt x="1901950" y="1499617"/>
                  <a:pt x="1917511" y="1494430"/>
                </a:cubicBezTo>
                <a:cubicBezTo>
                  <a:pt x="1966234" y="1478188"/>
                  <a:pt x="1946484" y="1488761"/>
                  <a:pt x="1978926" y="1467135"/>
                </a:cubicBezTo>
                <a:cubicBezTo>
                  <a:pt x="2071163" y="1482508"/>
                  <a:pt x="2047469" y="1481376"/>
                  <a:pt x="2204114" y="1467135"/>
                </a:cubicBezTo>
                <a:cubicBezTo>
                  <a:pt x="2218441" y="1465833"/>
                  <a:pt x="2245057" y="1453487"/>
                  <a:pt x="2245057" y="1453487"/>
                </a:cubicBezTo>
                <a:cubicBezTo>
                  <a:pt x="2249606" y="1446663"/>
                  <a:pt x="2251750" y="1437362"/>
                  <a:pt x="2258705" y="1433015"/>
                </a:cubicBezTo>
                <a:cubicBezTo>
                  <a:pt x="2275000" y="1422831"/>
                  <a:pt x="2314285" y="1416441"/>
                  <a:pt x="2333768" y="1412544"/>
                </a:cubicBezTo>
                <a:cubicBezTo>
                  <a:pt x="2358789" y="1414819"/>
                  <a:pt x="2383706" y="1419368"/>
                  <a:pt x="2408830" y="1419368"/>
                </a:cubicBezTo>
                <a:cubicBezTo>
                  <a:pt x="2419315" y="1419368"/>
                  <a:pt x="2456171" y="1412757"/>
                  <a:pt x="2470245" y="1405720"/>
                </a:cubicBezTo>
                <a:cubicBezTo>
                  <a:pt x="2477581" y="1402052"/>
                  <a:pt x="2483381" y="1395740"/>
                  <a:pt x="2490717" y="1392072"/>
                </a:cubicBezTo>
                <a:cubicBezTo>
                  <a:pt x="2497150" y="1388855"/>
                  <a:pt x="2504755" y="1388465"/>
                  <a:pt x="2511188" y="1385248"/>
                </a:cubicBezTo>
                <a:cubicBezTo>
                  <a:pt x="2518524" y="1381580"/>
                  <a:pt x="2524165" y="1374931"/>
                  <a:pt x="2531660" y="1371600"/>
                </a:cubicBezTo>
                <a:cubicBezTo>
                  <a:pt x="2544806" y="1365757"/>
                  <a:pt x="2558955" y="1362502"/>
                  <a:pt x="2572603" y="1357953"/>
                </a:cubicBezTo>
                <a:cubicBezTo>
                  <a:pt x="2579427" y="1355678"/>
                  <a:pt x="2586097" y="1352874"/>
                  <a:pt x="2593075" y="1351129"/>
                </a:cubicBezTo>
                <a:cubicBezTo>
                  <a:pt x="2602174" y="1348854"/>
                  <a:pt x="2611388" y="1347000"/>
                  <a:pt x="2620371" y="1344305"/>
                </a:cubicBezTo>
                <a:cubicBezTo>
                  <a:pt x="2634150" y="1340171"/>
                  <a:pt x="2661314" y="1330657"/>
                  <a:pt x="2661314" y="1330657"/>
                </a:cubicBezTo>
                <a:cubicBezTo>
                  <a:pt x="2727314" y="1281155"/>
                  <a:pt x="2656980" y="1329411"/>
                  <a:pt x="2709081" y="1303362"/>
                </a:cubicBezTo>
                <a:cubicBezTo>
                  <a:pt x="2716417" y="1299694"/>
                  <a:pt x="2722015" y="1292945"/>
                  <a:pt x="2729553" y="1289714"/>
                </a:cubicBezTo>
                <a:cubicBezTo>
                  <a:pt x="2738173" y="1286020"/>
                  <a:pt x="2747830" y="1285466"/>
                  <a:pt x="2756848" y="1282890"/>
                </a:cubicBezTo>
                <a:cubicBezTo>
                  <a:pt x="2763764" y="1280914"/>
                  <a:pt x="2770496" y="1278341"/>
                  <a:pt x="2777320" y="1276066"/>
                </a:cubicBezTo>
                <a:cubicBezTo>
                  <a:pt x="2788693" y="1278341"/>
                  <a:pt x="2800249" y="1279838"/>
                  <a:pt x="2811439" y="1282890"/>
                </a:cubicBezTo>
                <a:cubicBezTo>
                  <a:pt x="2811441" y="1282891"/>
                  <a:pt x="2862617" y="1299950"/>
                  <a:pt x="2872854" y="1303362"/>
                </a:cubicBezTo>
                <a:lnTo>
                  <a:pt x="2893326" y="1310185"/>
                </a:lnTo>
                <a:lnTo>
                  <a:pt x="2913797" y="1317009"/>
                </a:lnTo>
                <a:cubicBezTo>
                  <a:pt x="2978078" y="1300939"/>
                  <a:pt x="2901335" y="1318567"/>
                  <a:pt x="3022979" y="1303362"/>
                </a:cubicBezTo>
                <a:cubicBezTo>
                  <a:pt x="3036688" y="1301648"/>
                  <a:pt x="3057150" y="1294246"/>
                  <a:pt x="3070747" y="1289714"/>
                </a:cubicBezTo>
                <a:cubicBezTo>
                  <a:pt x="3151321" y="1298667"/>
                  <a:pt x="3186073" y="1305750"/>
                  <a:pt x="3282287" y="1289714"/>
                </a:cubicBezTo>
                <a:cubicBezTo>
                  <a:pt x="3290377" y="1288366"/>
                  <a:pt x="3290136" y="1275041"/>
                  <a:pt x="3295935" y="1269242"/>
                </a:cubicBezTo>
                <a:cubicBezTo>
                  <a:pt x="3301734" y="1263443"/>
                  <a:pt x="3309582" y="1260143"/>
                  <a:pt x="3316406" y="1255594"/>
                </a:cubicBezTo>
                <a:cubicBezTo>
                  <a:pt x="3327779" y="1257869"/>
                  <a:pt x="3339666" y="1258345"/>
                  <a:pt x="3350526" y="1262418"/>
                </a:cubicBezTo>
                <a:cubicBezTo>
                  <a:pt x="3358205" y="1265298"/>
                  <a:pt x="3363662" y="1272398"/>
                  <a:pt x="3370997" y="1276066"/>
                </a:cubicBezTo>
                <a:cubicBezTo>
                  <a:pt x="3377431" y="1279283"/>
                  <a:pt x="3384645" y="1280615"/>
                  <a:pt x="3391469" y="1282890"/>
                </a:cubicBezTo>
                <a:cubicBezTo>
                  <a:pt x="3407391" y="1280615"/>
                  <a:pt x="3423464" y="1279220"/>
                  <a:pt x="3439236" y="1276066"/>
                </a:cubicBezTo>
                <a:cubicBezTo>
                  <a:pt x="3446289" y="1274655"/>
                  <a:pt x="3452792" y="1271218"/>
                  <a:pt x="3459708" y="1269242"/>
                </a:cubicBezTo>
                <a:cubicBezTo>
                  <a:pt x="3468726" y="1266666"/>
                  <a:pt x="3477807" y="1264257"/>
                  <a:pt x="3487003" y="1262418"/>
                </a:cubicBezTo>
                <a:cubicBezTo>
                  <a:pt x="3500571" y="1259704"/>
                  <a:pt x="3514440" y="1258595"/>
                  <a:pt x="3527947" y="1255594"/>
                </a:cubicBezTo>
                <a:cubicBezTo>
                  <a:pt x="3534968" y="1254034"/>
                  <a:pt x="3541365" y="1250182"/>
                  <a:pt x="3548418" y="1248771"/>
                </a:cubicBezTo>
                <a:cubicBezTo>
                  <a:pt x="3564190" y="1245617"/>
                  <a:pt x="3580263" y="1244222"/>
                  <a:pt x="3596185" y="1241947"/>
                </a:cubicBezTo>
                <a:lnTo>
                  <a:pt x="3637129" y="1228299"/>
                </a:lnTo>
                <a:cubicBezTo>
                  <a:pt x="3643953" y="1226024"/>
                  <a:pt x="3651615" y="1225465"/>
                  <a:pt x="3657600" y="1221475"/>
                </a:cubicBezTo>
                <a:cubicBezTo>
                  <a:pt x="3716265" y="1182365"/>
                  <a:pt x="3642043" y="1229253"/>
                  <a:pt x="3698544" y="1201003"/>
                </a:cubicBezTo>
                <a:cubicBezTo>
                  <a:pt x="3751457" y="1174547"/>
                  <a:pt x="3688029" y="1197685"/>
                  <a:pt x="3739487" y="1180532"/>
                </a:cubicBezTo>
                <a:cubicBezTo>
                  <a:pt x="3759959" y="1182807"/>
                  <a:pt x="3780585" y="1183970"/>
                  <a:pt x="3800902" y="1187356"/>
                </a:cubicBezTo>
                <a:cubicBezTo>
                  <a:pt x="3807997" y="1188538"/>
                  <a:pt x="3814181" y="1194179"/>
                  <a:pt x="3821374" y="1194179"/>
                </a:cubicBezTo>
                <a:cubicBezTo>
                  <a:pt x="3848764" y="1194179"/>
                  <a:pt x="3875965" y="1189630"/>
                  <a:pt x="3903260" y="1187356"/>
                </a:cubicBezTo>
                <a:cubicBezTo>
                  <a:pt x="3912359" y="1182807"/>
                  <a:pt x="3921724" y="1178755"/>
                  <a:pt x="3930556" y="1173708"/>
                </a:cubicBezTo>
                <a:cubicBezTo>
                  <a:pt x="3937677" y="1169639"/>
                  <a:pt x="3943533" y="1163391"/>
                  <a:pt x="3951027" y="1160060"/>
                </a:cubicBezTo>
                <a:cubicBezTo>
                  <a:pt x="3964173" y="1154217"/>
                  <a:pt x="3978323" y="1150961"/>
                  <a:pt x="3991971" y="1146412"/>
                </a:cubicBezTo>
                <a:cubicBezTo>
                  <a:pt x="4040580" y="1130209"/>
                  <a:pt x="4005262" y="1140140"/>
                  <a:pt x="4101153" y="1132765"/>
                </a:cubicBezTo>
                <a:cubicBezTo>
                  <a:pt x="4105752" y="1131998"/>
                  <a:pt x="4168585" y="1121978"/>
                  <a:pt x="4176215" y="1119117"/>
                </a:cubicBezTo>
                <a:cubicBezTo>
                  <a:pt x="4183894" y="1116237"/>
                  <a:pt x="4189008" y="1108349"/>
                  <a:pt x="4196687" y="1105469"/>
                </a:cubicBezTo>
                <a:cubicBezTo>
                  <a:pt x="4207547" y="1101397"/>
                  <a:pt x="4219433" y="1100920"/>
                  <a:pt x="4230806" y="1098645"/>
                </a:cubicBezTo>
                <a:cubicBezTo>
                  <a:pt x="4237630" y="1094096"/>
                  <a:pt x="4243783" y="1088328"/>
                  <a:pt x="4251278" y="1084997"/>
                </a:cubicBezTo>
                <a:cubicBezTo>
                  <a:pt x="4264424" y="1079154"/>
                  <a:pt x="4292221" y="1071350"/>
                  <a:pt x="4292221" y="1071350"/>
                </a:cubicBezTo>
                <a:cubicBezTo>
                  <a:pt x="4299045" y="1066801"/>
                  <a:pt x="4305014" y="1060582"/>
                  <a:pt x="4312693" y="1057702"/>
                </a:cubicBezTo>
                <a:cubicBezTo>
                  <a:pt x="4323553" y="1053630"/>
                  <a:pt x="4335490" y="1053394"/>
                  <a:pt x="4346812" y="1050878"/>
                </a:cubicBezTo>
                <a:cubicBezTo>
                  <a:pt x="4355967" y="1048843"/>
                  <a:pt x="4365090" y="1046631"/>
                  <a:pt x="4374108" y="1044054"/>
                </a:cubicBezTo>
                <a:cubicBezTo>
                  <a:pt x="4381024" y="1042078"/>
                  <a:pt x="4387663" y="1039206"/>
                  <a:pt x="4394579" y="1037230"/>
                </a:cubicBezTo>
                <a:cubicBezTo>
                  <a:pt x="4427675" y="1027774"/>
                  <a:pt x="4419421" y="1032022"/>
                  <a:pt x="4455994" y="1023582"/>
                </a:cubicBezTo>
                <a:cubicBezTo>
                  <a:pt x="4511692" y="1010729"/>
                  <a:pt x="4502646" y="1012581"/>
                  <a:pt x="4551529" y="996287"/>
                </a:cubicBezTo>
                <a:lnTo>
                  <a:pt x="4572000" y="989463"/>
                </a:lnTo>
                <a:cubicBezTo>
                  <a:pt x="4578824" y="987188"/>
                  <a:pt x="4586487" y="986629"/>
                  <a:pt x="4592472" y="982639"/>
                </a:cubicBezTo>
                <a:cubicBezTo>
                  <a:pt x="4599296" y="978090"/>
                  <a:pt x="4605406" y="972222"/>
                  <a:pt x="4612944" y="968991"/>
                </a:cubicBezTo>
                <a:cubicBezTo>
                  <a:pt x="4621564" y="965297"/>
                  <a:pt x="4631222" y="964744"/>
                  <a:pt x="4640239" y="962168"/>
                </a:cubicBezTo>
                <a:cubicBezTo>
                  <a:pt x="4647155" y="960192"/>
                  <a:pt x="4653887" y="957619"/>
                  <a:pt x="4660711" y="955344"/>
                </a:cubicBezTo>
                <a:cubicBezTo>
                  <a:pt x="4678908" y="941696"/>
                  <a:pt x="4693723" y="921593"/>
                  <a:pt x="4715302" y="914400"/>
                </a:cubicBezTo>
                <a:lnTo>
                  <a:pt x="4756245" y="900753"/>
                </a:lnTo>
                <a:cubicBezTo>
                  <a:pt x="4766594" y="893853"/>
                  <a:pt x="4783063" y="880281"/>
                  <a:pt x="4797188" y="880281"/>
                </a:cubicBezTo>
                <a:cubicBezTo>
                  <a:pt x="4804381" y="880281"/>
                  <a:pt x="4810836" y="884830"/>
                  <a:pt x="4817660" y="887105"/>
                </a:cubicBezTo>
                <a:cubicBezTo>
                  <a:pt x="4822209" y="893929"/>
                  <a:pt x="4824904" y="902453"/>
                  <a:pt x="4831308" y="907576"/>
                </a:cubicBezTo>
                <a:cubicBezTo>
                  <a:pt x="4851607" y="923815"/>
                  <a:pt x="4914092" y="908169"/>
                  <a:pt x="4920018" y="907576"/>
                </a:cubicBezTo>
                <a:cubicBezTo>
                  <a:pt x="4924567" y="900752"/>
                  <a:pt x="4927494" y="892505"/>
                  <a:pt x="4933666" y="887105"/>
                </a:cubicBezTo>
                <a:cubicBezTo>
                  <a:pt x="5013039" y="817654"/>
                  <a:pt x="5080600" y="856692"/>
                  <a:pt x="5206621" y="852985"/>
                </a:cubicBezTo>
                <a:cubicBezTo>
                  <a:pt x="5215720" y="848436"/>
                  <a:pt x="5225085" y="844385"/>
                  <a:pt x="5233917" y="839338"/>
                </a:cubicBezTo>
                <a:cubicBezTo>
                  <a:pt x="5241038" y="835269"/>
                  <a:pt x="5247053" y="829358"/>
                  <a:pt x="5254388" y="825690"/>
                </a:cubicBezTo>
                <a:cubicBezTo>
                  <a:pt x="5260822" y="822473"/>
                  <a:pt x="5268426" y="822083"/>
                  <a:pt x="5274860" y="818866"/>
                </a:cubicBezTo>
                <a:cubicBezTo>
                  <a:pt x="5282196" y="815198"/>
                  <a:pt x="5287794" y="808449"/>
                  <a:pt x="5295332" y="805218"/>
                </a:cubicBezTo>
                <a:cubicBezTo>
                  <a:pt x="5303952" y="801524"/>
                  <a:pt x="5313846" y="801687"/>
                  <a:pt x="5322627" y="798394"/>
                </a:cubicBezTo>
                <a:cubicBezTo>
                  <a:pt x="5332152" y="794822"/>
                  <a:pt x="5340478" y="788525"/>
                  <a:pt x="5349923" y="784747"/>
                </a:cubicBezTo>
                <a:cubicBezTo>
                  <a:pt x="5363280" y="779404"/>
                  <a:pt x="5378896" y="779079"/>
                  <a:pt x="5390866" y="771099"/>
                </a:cubicBezTo>
                <a:cubicBezTo>
                  <a:pt x="5417323" y="753461"/>
                  <a:pt x="5403557" y="760045"/>
                  <a:pt x="5431809" y="750627"/>
                </a:cubicBezTo>
                <a:cubicBezTo>
                  <a:pt x="5490482" y="789742"/>
                  <a:pt x="5421433" y="737658"/>
                  <a:pt x="5459105" y="784747"/>
                </a:cubicBezTo>
                <a:cubicBezTo>
                  <a:pt x="5464228" y="791151"/>
                  <a:pt x="5472753" y="793845"/>
                  <a:pt x="5479577" y="798394"/>
                </a:cubicBezTo>
                <a:cubicBezTo>
                  <a:pt x="5497774" y="796120"/>
                  <a:pt x="5516125" y="794851"/>
                  <a:pt x="5534168" y="791571"/>
                </a:cubicBezTo>
                <a:cubicBezTo>
                  <a:pt x="5541245" y="790284"/>
                  <a:pt x="5547446" y="784747"/>
                  <a:pt x="5554639" y="784747"/>
                </a:cubicBezTo>
                <a:cubicBezTo>
                  <a:pt x="5563205" y="784747"/>
                  <a:pt x="5592753" y="795177"/>
                  <a:pt x="5602406" y="798394"/>
                </a:cubicBezTo>
                <a:cubicBezTo>
                  <a:pt x="5625152" y="796120"/>
                  <a:pt x="5648371" y="796711"/>
                  <a:pt x="5670645" y="791571"/>
                </a:cubicBezTo>
                <a:cubicBezTo>
                  <a:pt x="5691297" y="786805"/>
                  <a:pt x="5693212" y="771315"/>
                  <a:pt x="5704765" y="757451"/>
                </a:cubicBezTo>
                <a:cubicBezTo>
                  <a:pt x="5710943" y="750037"/>
                  <a:pt x="5716417" y="740898"/>
                  <a:pt x="5725236" y="736979"/>
                </a:cubicBezTo>
                <a:cubicBezTo>
                  <a:pt x="5737879" y="731360"/>
                  <a:pt x="5752412" y="731533"/>
                  <a:pt x="5766179" y="730156"/>
                </a:cubicBezTo>
                <a:cubicBezTo>
                  <a:pt x="5797947" y="726979"/>
                  <a:pt x="5829869" y="725607"/>
                  <a:pt x="5861714" y="723332"/>
                </a:cubicBezTo>
                <a:cubicBezTo>
                  <a:pt x="5875362" y="718783"/>
                  <a:pt x="5890687" y="717664"/>
                  <a:pt x="5902657" y="709684"/>
                </a:cubicBezTo>
                <a:cubicBezTo>
                  <a:pt x="5909481" y="705135"/>
                  <a:pt x="5915634" y="699367"/>
                  <a:pt x="5923129" y="696036"/>
                </a:cubicBezTo>
                <a:cubicBezTo>
                  <a:pt x="5936275" y="690193"/>
                  <a:pt x="5952102" y="690368"/>
                  <a:pt x="5964072" y="682388"/>
                </a:cubicBezTo>
                <a:lnTo>
                  <a:pt x="6005015" y="655093"/>
                </a:lnTo>
                <a:lnTo>
                  <a:pt x="6025487" y="641445"/>
                </a:lnTo>
                <a:cubicBezTo>
                  <a:pt x="6030036" y="634621"/>
                  <a:pt x="6035804" y="628468"/>
                  <a:pt x="6039135" y="620973"/>
                </a:cubicBezTo>
                <a:cubicBezTo>
                  <a:pt x="6044978" y="607827"/>
                  <a:pt x="6042609" y="590202"/>
                  <a:pt x="6052782" y="580030"/>
                </a:cubicBezTo>
                <a:cubicBezTo>
                  <a:pt x="6067874" y="564939"/>
                  <a:pt x="6074725" y="555412"/>
                  <a:pt x="6093726" y="545911"/>
                </a:cubicBezTo>
                <a:cubicBezTo>
                  <a:pt x="6100159" y="542694"/>
                  <a:pt x="6107373" y="541362"/>
                  <a:pt x="6114197" y="539087"/>
                </a:cubicBezTo>
                <a:cubicBezTo>
                  <a:pt x="6118692" y="525601"/>
                  <a:pt x="6122643" y="507765"/>
                  <a:pt x="6134669" y="498144"/>
                </a:cubicBezTo>
                <a:cubicBezTo>
                  <a:pt x="6140286" y="493651"/>
                  <a:pt x="6147997" y="492160"/>
                  <a:pt x="6155141" y="491320"/>
                </a:cubicBezTo>
                <a:cubicBezTo>
                  <a:pt x="6186848" y="487590"/>
                  <a:pt x="6218880" y="487386"/>
                  <a:pt x="6250675" y="484496"/>
                </a:cubicBezTo>
                <a:cubicBezTo>
                  <a:pt x="6268938" y="482836"/>
                  <a:pt x="6287069" y="479947"/>
                  <a:pt x="6305266" y="477672"/>
                </a:cubicBezTo>
                <a:cubicBezTo>
                  <a:pt x="6314919" y="474454"/>
                  <a:pt x="6344466" y="464024"/>
                  <a:pt x="6353033" y="464024"/>
                </a:cubicBezTo>
                <a:cubicBezTo>
                  <a:pt x="6369117" y="464024"/>
                  <a:pt x="6384878" y="468573"/>
                  <a:pt x="6400800" y="470848"/>
                </a:cubicBezTo>
                <a:cubicBezTo>
                  <a:pt x="6405349" y="477672"/>
                  <a:pt x="6408649" y="485521"/>
                  <a:pt x="6414448" y="491320"/>
                </a:cubicBezTo>
                <a:cubicBezTo>
                  <a:pt x="6420247" y="497119"/>
                  <a:pt x="6426769" y="504062"/>
                  <a:pt x="6434920" y="504968"/>
                </a:cubicBezTo>
                <a:cubicBezTo>
                  <a:pt x="6452934" y="506970"/>
                  <a:pt x="6478346" y="497316"/>
                  <a:pt x="6496335" y="491320"/>
                </a:cubicBezTo>
                <a:cubicBezTo>
                  <a:pt x="6509191" y="478463"/>
                  <a:pt x="6520176" y="464801"/>
                  <a:pt x="6537278" y="457200"/>
                </a:cubicBezTo>
                <a:cubicBezTo>
                  <a:pt x="6550424" y="451357"/>
                  <a:pt x="6564573" y="448102"/>
                  <a:pt x="6578221" y="443553"/>
                </a:cubicBezTo>
                <a:lnTo>
                  <a:pt x="6598693" y="436729"/>
                </a:lnTo>
                <a:lnTo>
                  <a:pt x="6619165" y="429905"/>
                </a:lnTo>
                <a:cubicBezTo>
                  <a:pt x="6630538" y="432180"/>
                  <a:pt x="6643214" y="430975"/>
                  <a:pt x="6653284" y="436729"/>
                </a:cubicBezTo>
                <a:cubicBezTo>
                  <a:pt x="6693442" y="459676"/>
                  <a:pt x="6634610" y="465281"/>
                  <a:pt x="6694227" y="450376"/>
                </a:cubicBezTo>
                <a:cubicBezTo>
                  <a:pt x="6709321" y="435283"/>
                  <a:pt x="6718846" y="428435"/>
                  <a:pt x="6728347" y="409433"/>
                </a:cubicBezTo>
                <a:cubicBezTo>
                  <a:pt x="6731564" y="403000"/>
                  <a:pt x="6732896" y="395786"/>
                  <a:pt x="6735171" y="388962"/>
                </a:cubicBezTo>
                <a:cubicBezTo>
                  <a:pt x="6744269" y="391236"/>
                  <a:pt x="6753846" y="392091"/>
                  <a:pt x="6762466" y="395785"/>
                </a:cubicBezTo>
                <a:cubicBezTo>
                  <a:pt x="6770004" y="399016"/>
                  <a:pt x="6775602" y="405765"/>
                  <a:pt x="6782938" y="409433"/>
                </a:cubicBezTo>
                <a:cubicBezTo>
                  <a:pt x="6789371" y="412650"/>
                  <a:pt x="6796585" y="413982"/>
                  <a:pt x="6803409" y="416257"/>
                </a:cubicBezTo>
                <a:cubicBezTo>
                  <a:pt x="6807049" y="415347"/>
                  <a:pt x="6845303" y="406525"/>
                  <a:pt x="6851177" y="402609"/>
                </a:cubicBezTo>
                <a:cubicBezTo>
                  <a:pt x="6902293" y="368532"/>
                  <a:pt x="6843442" y="391540"/>
                  <a:pt x="6892120" y="375314"/>
                </a:cubicBezTo>
                <a:cubicBezTo>
                  <a:pt x="6898944" y="370765"/>
                  <a:pt x="6905256" y="365334"/>
                  <a:pt x="6912591" y="361666"/>
                </a:cubicBezTo>
                <a:cubicBezTo>
                  <a:pt x="6949722" y="343100"/>
                  <a:pt x="7052683" y="348256"/>
                  <a:pt x="7055893" y="348018"/>
                </a:cubicBezTo>
                <a:cubicBezTo>
                  <a:pt x="7076434" y="346496"/>
                  <a:pt x="7096836" y="343469"/>
                  <a:pt x="7117308" y="341194"/>
                </a:cubicBezTo>
                <a:lnTo>
                  <a:pt x="7165075" y="327547"/>
                </a:lnTo>
                <a:cubicBezTo>
                  <a:pt x="7171965" y="325480"/>
                  <a:pt x="7179113" y="323940"/>
                  <a:pt x="7185547" y="320723"/>
                </a:cubicBezTo>
                <a:cubicBezTo>
                  <a:pt x="7192882" y="317055"/>
                  <a:pt x="7199194" y="311624"/>
                  <a:pt x="7206018" y="307075"/>
                </a:cubicBezTo>
                <a:cubicBezTo>
                  <a:pt x="7218011" y="271097"/>
                  <a:pt x="7204916" y="300209"/>
                  <a:pt x="7233314" y="266132"/>
                </a:cubicBezTo>
                <a:cubicBezTo>
                  <a:pt x="7238565" y="259832"/>
                  <a:pt x="7240790" y="251061"/>
                  <a:pt x="7246962" y="245660"/>
                </a:cubicBezTo>
                <a:cubicBezTo>
                  <a:pt x="7259306" y="234859"/>
                  <a:pt x="7274257" y="227463"/>
                  <a:pt x="7287905" y="218365"/>
                </a:cubicBezTo>
                <a:cubicBezTo>
                  <a:pt x="7314362" y="200727"/>
                  <a:pt x="7300596" y="207311"/>
                  <a:pt x="7328848" y="197893"/>
                </a:cubicBezTo>
                <a:cubicBezTo>
                  <a:pt x="7367653" y="159088"/>
                  <a:pt x="7330291" y="190346"/>
                  <a:pt x="7369791" y="170597"/>
                </a:cubicBezTo>
                <a:cubicBezTo>
                  <a:pt x="7422701" y="144142"/>
                  <a:pt x="7359281" y="167277"/>
                  <a:pt x="7410735" y="150126"/>
                </a:cubicBezTo>
                <a:lnTo>
                  <a:pt x="7438030" y="109182"/>
                </a:lnTo>
                <a:cubicBezTo>
                  <a:pt x="7442579" y="102358"/>
                  <a:pt x="7444854" y="93260"/>
                  <a:pt x="7451678" y="88711"/>
                </a:cubicBezTo>
                <a:cubicBezTo>
                  <a:pt x="7498606" y="57425"/>
                  <a:pt x="7477060" y="66602"/>
                  <a:pt x="7513093" y="54591"/>
                </a:cubicBezTo>
                <a:cubicBezTo>
                  <a:pt x="7559835" y="7849"/>
                  <a:pt x="7537977" y="24354"/>
                  <a:pt x="7574508" y="0"/>
                </a:cubicBezTo>
                <a:cubicBezTo>
                  <a:pt x="7592705" y="2275"/>
                  <a:pt x="7612072" y="13"/>
                  <a:pt x="7629099" y="6824"/>
                </a:cubicBezTo>
                <a:cubicBezTo>
                  <a:pt x="7642503" y="12186"/>
                  <a:pt x="7646985" y="45541"/>
                  <a:pt x="7649571" y="54591"/>
                </a:cubicBezTo>
                <a:cubicBezTo>
                  <a:pt x="7653234" y="67413"/>
                  <a:pt x="7658964" y="86672"/>
                  <a:pt x="7670042" y="95535"/>
                </a:cubicBezTo>
                <a:cubicBezTo>
                  <a:pt x="7675659" y="100029"/>
                  <a:pt x="7683690" y="100084"/>
                  <a:pt x="7690514" y="102359"/>
                </a:cubicBezTo>
                <a:cubicBezTo>
                  <a:pt x="7701622" y="100508"/>
                  <a:pt x="7737530" y="96710"/>
                  <a:pt x="7751929" y="88711"/>
                </a:cubicBezTo>
                <a:cubicBezTo>
                  <a:pt x="7822322" y="49603"/>
                  <a:pt x="7767021" y="70032"/>
                  <a:pt x="7813344" y="54591"/>
                </a:cubicBezTo>
                <a:cubicBezTo>
                  <a:pt x="7829266" y="56866"/>
                  <a:pt x="7845089" y="60001"/>
                  <a:pt x="7861111" y="61415"/>
                </a:cubicBezTo>
                <a:cubicBezTo>
                  <a:pt x="7922456" y="66828"/>
                  <a:pt x="8045356" y="75063"/>
                  <a:pt x="8045356" y="75063"/>
                </a:cubicBezTo>
                <a:lnTo>
                  <a:pt x="8045356" y="1999397"/>
                </a:lnTo>
                <a:lnTo>
                  <a:pt x="797" y="2000193"/>
                </a:lnTo>
                <a:cubicBezTo>
                  <a:pt x="531" y="1869269"/>
                  <a:pt x="266" y="1734536"/>
                  <a:pt x="0" y="1603612"/>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92" name="10 Marcador de contenido">
            <a:extLst>
              <a:ext uri="{FF2B5EF4-FFF2-40B4-BE49-F238E27FC236}">
                <a16:creationId xmlns:a16="http://schemas.microsoft.com/office/drawing/2014/main" id="{C843E2AB-DAB6-4104-AF6A-E179E2E6FA4A}"/>
              </a:ext>
            </a:extLst>
          </p:cNvPr>
          <p:cNvSpPr txBox="1">
            <a:spLocks/>
          </p:cNvSpPr>
          <p:nvPr/>
        </p:nvSpPr>
        <p:spPr bwMode="auto">
          <a:xfrm>
            <a:off x="8453992" y="1044496"/>
            <a:ext cx="226458" cy="868680"/>
          </a:xfrm>
          <a:prstGeom prst="rect">
            <a:avLst/>
          </a:prstGeom>
          <a:noFill/>
          <a:ln w="9525">
            <a:noFill/>
            <a:miter lim="800000"/>
            <a:headEnd/>
            <a:tailEnd/>
          </a:ln>
        </p:spPr>
        <p:txBody>
          <a:bodyPr vert="vert270" anchor="ctr"/>
          <a:lstStyle/>
          <a:p>
            <a:pPr marL="342900" indent="-342900" algn="ctr">
              <a:spcBef>
                <a:spcPct val="20000"/>
              </a:spcBef>
              <a:buFont typeface="Arial" charset="0"/>
              <a:buNone/>
              <a:defRPr/>
            </a:pPr>
            <a:r>
              <a:rPr lang="es-PE" sz="700" b="1" dirty="0">
                <a:solidFill>
                  <a:schemeClr val="tx2"/>
                </a:solidFill>
                <a:latin typeface="Swis721 Ex BT" panose="020B0605020202020204" pitchFamily="34" charset="0"/>
              </a:rPr>
              <a:t>Oyotún</a:t>
            </a:r>
          </a:p>
          <a:p>
            <a:pPr marL="342900" indent="-342900" algn="ctr">
              <a:spcBef>
                <a:spcPct val="20000"/>
              </a:spcBef>
              <a:buFont typeface="Arial" charset="0"/>
              <a:buNone/>
              <a:defRPr/>
            </a:pPr>
            <a:r>
              <a:rPr lang="es-PE" sz="700" b="1" dirty="0">
                <a:solidFill>
                  <a:schemeClr val="tx2"/>
                </a:solidFill>
                <a:latin typeface="Swis721 Ex BT" panose="020B0605020202020204" pitchFamily="34" charset="0"/>
              </a:rPr>
              <a:t>198 m.s.n.m.</a:t>
            </a:r>
          </a:p>
        </p:txBody>
      </p:sp>
      <p:cxnSp>
        <p:nvCxnSpPr>
          <p:cNvPr id="5" name="Conector recto 4">
            <a:extLst>
              <a:ext uri="{FF2B5EF4-FFF2-40B4-BE49-F238E27FC236}">
                <a16:creationId xmlns:a16="http://schemas.microsoft.com/office/drawing/2014/main" id="{CCF78542-631E-48E6-9F21-AC9CE9E68107}"/>
              </a:ext>
            </a:extLst>
          </p:cNvPr>
          <p:cNvCxnSpPr>
            <a:cxnSpLocks/>
          </p:cNvCxnSpPr>
          <p:nvPr/>
        </p:nvCxnSpPr>
        <p:spPr>
          <a:xfrm flipH="1">
            <a:off x="633250" y="3780000"/>
            <a:ext cx="8044559" cy="796"/>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80F90718-2441-4726-B5CB-13FB0A6A8D9C}"/>
              </a:ext>
            </a:extLst>
          </p:cNvPr>
          <p:cNvCxnSpPr>
            <a:cxnSpLocks/>
          </p:cNvCxnSpPr>
          <p:nvPr/>
        </p:nvCxnSpPr>
        <p:spPr>
          <a:xfrm flipV="1">
            <a:off x="633250" y="1602000"/>
            <a:ext cx="8742" cy="217800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5" name="Conector recto 694">
            <a:extLst>
              <a:ext uri="{FF2B5EF4-FFF2-40B4-BE49-F238E27FC236}">
                <a16:creationId xmlns:a16="http://schemas.microsoft.com/office/drawing/2014/main" id="{E88329F3-4C25-40A8-BD38-F434098AD1D7}"/>
              </a:ext>
            </a:extLst>
          </p:cNvPr>
          <p:cNvCxnSpPr>
            <a:cxnSpLocks/>
          </p:cNvCxnSpPr>
          <p:nvPr/>
        </p:nvCxnSpPr>
        <p:spPr>
          <a:xfrm flipH="1">
            <a:off x="633250" y="3186000"/>
            <a:ext cx="2484000" cy="796"/>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96" name="Conector recto 695">
            <a:extLst>
              <a:ext uri="{FF2B5EF4-FFF2-40B4-BE49-F238E27FC236}">
                <a16:creationId xmlns:a16="http://schemas.microsoft.com/office/drawing/2014/main" id="{772CC794-0668-444E-8F2C-F9E9F798CF4A}"/>
              </a:ext>
            </a:extLst>
          </p:cNvPr>
          <p:cNvCxnSpPr>
            <a:cxnSpLocks/>
          </p:cNvCxnSpPr>
          <p:nvPr/>
        </p:nvCxnSpPr>
        <p:spPr>
          <a:xfrm flipH="1">
            <a:off x="633250" y="2988000"/>
            <a:ext cx="3708000" cy="796"/>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97" name="Conector recto 696">
            <a:extLst>
              <a:ext uri="{FF2B5EF4-FFF2-40B4-BE49-F238E27FC236}">
                <a16:creationId xmlns:a16="http://schemas.microsoft.com/office/drawing/2014/main" id="{A5122518-7416-4A08-A8D8-D3343F0417CB}"/>
              </a:ext>
            </a:extLst>
          </p:cNvPr>
          <p:cNvCxnSpPr>
            <a:cxnSpLocks/>
          </p:cNvCxnSpPr>
          <p:nvPr/>
        </p:nvCxnSpPr>
        <p:spPr>
          <a:xfrm flipH="1">
            <a:off x="633250" y="2790000"/>
            <a:ext cx="4536000" cy="796"/>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98" name="Conector recto 697">
            <a:extLst>
              <a:ext uri="{FF2B5EF4-FFF2-40B4-BE49-F238E27FC236}">
                <a16:creationId xmlns:a16="http://schemas.microsoft.com/office/drawing/2014/main" id="{AD359498-195C-4936-9589-2B1AE6F908B1}"/>
              </a:ext>
            </a:extLst>
          </p:cNvPr>
          <p:cNvCxnSpPr>
            <a:cxnSpLocks/>
          </p:cNvCxnSpPr>
          <p:nvPr/>
        </p:nvCxnSpPr>
        <p:spPr>
          <a:xfrm flipH="1">
            <a:off x="633250" y="2592000"/>
            <a:ext cx="5328000" cy="796"/>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99" name="Conector recto 698">
            <a:extLst>
              <a:ext uri="{FF2B5EF4-FFF2-40B4-BE49-F238E27FC236}">
                <a16:creationId xmlns:a16="http://schemas.microsoft.com/office/drawing/2014/main" id="{A3E28415-363A-4C09-9A05-D19C61D53AF0}"/>
              </a:ext>
            </a:extLst>
          </p:cNvPr>
          <p:cNvCxnSpPr>
            <a:cxnSpLocks/>
          </p:cNvCxnSpPr>
          <p:nvPr/>
        </p:nvCxnSpPr>
        <p:spPr>
          <a:xfrm flipH="1">
            <a:off x="633250" y="2394000"/>
            <a:ext cx="6048000" cy="796"/>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700" name="Conector recto 699">
            <a:extLst>
              <a:ext uri="{FF2B5EF4-FFF2-40B4-BE49-F238E27FC236}">
                <a16:creationId xmlns:a16="http://schemas.microsoft.com/office/drawing/2014/main" id="{0D92DF61-0B70-4BE6-96D1-39ACF881CA74}"/>
              </a:ext>
            </a:extLst>
          </p:cNvPr>
          <p:cNvCxnSpPr>
            <a:cxnSpLocks/>
          </p:cNvCxnSpPr>
          <p:nvPr/>
        </p:nvCxnSpPr>
        <p:spPr>
          <a:xfrm flipH="1">
            <a:off x="633250" y="2196000"/>
            <a:ext cx="6732000" cy="796"/>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701" name="Conector recto 700">
            <a:extLst>
              <a:ext uri="{FF2B5EF4-FFF2-40B4-BE49-F238E27FC236}">
                <a16:creationId xmlns:a16="http://schemas.microsoft.com/office/drawing/2014/main" id="{DA2EAD83-7B1F-4D84-9433-AE8D35A3F072}"/>
              </a:ext>
            </a:extLst>
          </p:cNvPr>
          <p:cNvCxnSpPr>
            <a:cxnSpLocks/>
          </p:cNvCxnSpPr>
          <p:nvPr/>
        </p:nvCxnSpPr>
        <p:spPr>
          <a:xfrm flipH="1">
            <a:off x="633250" y="1998000"/>
            <a:ext cx="7308000" cy="796"/>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702" name="Conector recto 701">
            <a:extLst>
              <a:ext uri="{FF2B5EF4-FFF2-40B4-BE49-F238E27FC236}">
                <a16:creationId xmlns:a16="http://schemas.microsoft.com/office/drawing/2014/main" id="{0B5D2BFE-D35F-44E1-A890-DDBC906B2D30}"/>
              </a:ext>
            </a:extLst>
          </p:cNvPr>
          <p:cNvCxnSpPr>
            <a:cxnSpLocks/>
          </p:cNvCxnSpPr>
          <p:nvPr/>
        </p:nvCxnSpPr>
        <p:spPr>
          <a:xfrm flipH="1">
            <a:off x="633250" y="1800000"/>
            <a:ext cx="8044559" cy="796"/>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3A4D6B6B-C982-42AE-A4A0-211A9AF03335}"/>
              </a:ext>
            </a:extLst>
          </p:cNvPr>
          <p:cNvSpPr txBox="1"/>
          <p:nvPr/>
        </p:nvSpPr>
        <p:spPr>
          <a:xfrm>
            <a:off x="165250" y="3672000"/>
            <a:ext cx="495100" cy="200055"/>
          </a:xfrm>
          <a:prstGeom prst="rect">
            <a:avLst/>
          </a:prstGeom>
          <a:noFill/>
        </p:spPr>
        <p:txBody>
          <a:bodyPr wrap="square" rtlCol="0">
            <a:spAutoFit/>
          </a:bodyPr>
          <a:lstStyle/>
          <a:p>
            <a:pPr algn="r"/>
            <a:r>
              <a:rPr lang="es-PE" sz="700" dirty="0">
                <a:solidFill>
                  <a:schemeClr val="tx2"/>
                </a:solidFill>
                <a:latin typeface="Swis721 Ex BT" panose="020B0605020202020204" pitchFamily="34" charset="0"/>
              </a:rPr>
              <a:t>0.00</a:t>
            </a:r>
          </a:p>
        </p:txBody>
      </p:sp>
      <p:sp>
        <p:nvSpPr>
          <p:cNvPr id="703" name="CuadroTexto 702">
            <a:extLst>
              <a:ext uri="{FF2B5EF4-FFF2-40B4-BE49-F238E27FC236}">
                <a16:creationId xmlns:a16="http://schemas.microsoft.com/office/drawing/2014/main" id="{8FBD0A71-5CF6-4B4E-811D-BFC80D361FB8}"/>
              </a:ext>
            </a:extLst>
          </p:cNvPr>
          <p:cNvSpPr txBox="1"/>
          <p:nvPr/>
        </p:nvSpPr>
        <p:spPr>
          <a:xfrm>
            <a:off x="165250" y="3474000"/>
            <a:ext cx="495100" cy="200055"/>
          </a:xfrm>
          <a:prstGeom prst="rect">
            <a:avLst/>
          </a:prstGeom>
          <a:noFill/>
        </p:spPr>
        <p:txBody>
          <a:bodyPr wrap="square" rtlCol="0">
            <a:spAutoFit/>
          </a:bodyPr>
          <a:lstStyle/>
          <a:p>
            <a:pPr algn="r"/>
            <a:r>
              <a:rPr lang="es-PE" sz="700" dirty="0">
                <a:solidFill>
                  <a:schemeClr val="tx2"/>
                </a:solidFill>
                <a:latin typeface="Swis721 Ex BT" panose="020B0605020202020204" pitchFamily="34" charset="0"/>
              </a:rPr>
              <a:t>20.00</a:t>
            </a:r>
          </a:p>
        </p:txBody>
      </p:sp>
      <p:sp>
        <p:nvSpPr>
          <p:cNvPr id="704" name="CuadroTexto 703">
            <a:extLst>
              <a:ext uri="{FF2B5EF4-FFF2-40B4-BE49-F238E27FC236}">
                <a16:creationId xmlns:a16="http://schemas.microsoft.com/office/drawing/2014/main" id="{19DEE4B8-2C9C-401C-A1A7-35BE28432999}"/>
              </a:ext>
            </a:extLst>
          </p:cNvPr>
          <p:cNvSpPr txBox="1"/>
          <p:nvPr/>
        </p:nvSpPr>
        <p:spPr>
          <a:xfrm>
            <a:off x="165250" y="3276000"/>
            <a:ext cx="495100" cy="200055"/>
          </a:xfrm>
          <a:prstGeom prst="rect">
            <a:avLst/>
          </a:prstGeom>
          <a:noFill/>
        </p:spPr>
        <p:txBody>
          <a:bodyPr wrap="square" rtlCol="0">
            <a:spAutoFit/>
          </a:bodyPr>
          <a:lstStyle/>
          <a:p>
            <a:pPr algn="r"/>
            <a:r>
              <a:rPr lang="es-PE" sz="700" dirty="0">
                <a:solidFill>
                  <a:schemeClr val="tx2"/>
                </a:solidFill>
                <a:latin typeface="Swis721 Ex BT" panose="020B0605020202020204" pitchFamily="34" charset="0"/>
              </a:rPr>
              <a:t>40.00</a:t>
            </a:r>
          </a:p>
        </p:txBody>
      </p:sp>
      <p:sp>
        <p:nvSpPr>
          <p:cNvPr id="705" name="CuadroTexto 704">
            <a:extLst>
              <a:ext uri="{FF2B5EF4-FFF2-40B4-BE49-F238E27FC236}">
                <a16:creationId xmlns:a16="http://schemas.microsoft.com/office/drawing/2014/main" id="{CC06FBDA-8AF6-4500-B349-A0A538CE78AF}"/>
              </a:ext>
            </a:extLst>
          </p:cNvPr>
          <p:cNvSpPr txBox="1"/>
          <p:nvPr/>
        </p:nvSpPr>
        <p:spPr>
          <a:xfrm>
            <a:off x="165250" y="3078000"/>
            <a:ext cx="495100" cy="200055"/>
          </a:xfrm>
          <a:prstGeom prst="rect">
            <a:avLst/>
          </a:prstGeom>
          <a:noFill/>
        </p:spPr>
        <p:txBody>
          <a:bodyPr wrap="square" rtlCol="0">
            <a:spAutoFit/>
          </a:bodyPr>
          <a:lstStyle/>
          <a:p>
            <a:pPr algn="r"/>
            <a:r>
              <a:rPr lang="es-PE" sz="700" dirty="0">
                <a:solidFill>
                  <a:schemeClr val="tx2"/>
                </a:solidFill>
                <a:latin typeface="Swis721 Ex BT" panose="020B0605020202020204" pitchFamily="34" charset="0"/>
              </a:rPr>
              <a:t>60.00</a:t>
            </a:r>
          </a:p>
        </p:txBody>
      </p:sp>
      <p:sp>
        <p:nvSpPr>
          <p:cNvPr id="706" name="CuadroTexto 705">
            <a:extLst>
              <a:ext uri="{FF2B5EF4-FFF2-40B4-BE49-F238E27FC236}">
                <a16:creationId xmlns:a16="http://schemas.microsoft.com/office/drawing/2014/main" id="{3E7B06EC-41CA-43CE-848B-E6A477F49686}"/>
              </a:ext>
            </a:extLst>
          </p:cNvPr>
          <p:cNvSpPr txBox="1"/>
          <p:nvPr/>
        </p:nvSpPr>
        <p:spPr>
          <a:xfrm>
            <a:off x="165250" y="2880000"/>
            <a:ext cx="495100" cy="200055"/>
          </a:xfrm>
          <a:prstGeom prst="rect">
            <a:avLst/>
          </a:prstGeom>
          <a:noFill/>
        </p:spPr>
        <p:txBody>
          <a:bodyPr wrap="square" rtlCol="0">
            <a:spAutoFit/>
          </a:bodyPr>
          <a:lstStyle/>
          <a:p>
            <a:pPr algn="r"/>
            <a:r>
              <a:rPr lang="es-PE" sz="700" dirty="0">
                <a:solidFill>
                  <a:schemeClr val="tx2"/>
                </a:solidFill>
                <a:latin typeface="Swis721 Ex BT" panose="020B0605020202020204" pitchFamily="34" charset="0"/>
              </a:rPr>
              <a:t>80.00</a:t>
            </a:r>
          </a:p>
        </p:txBody>
      </p:sp>
      <p:sp>
        <p:nvSpPr>
          <p:cNvPr id="707" name="CuadroTexto 706">
            <a:extLst>
              <a:ext uri="{FF2B5EF4-FFF2-40B4-BE49-F238E27FC236}">
                <a16:creationId xmlns:a16="http://schemas.microsoft.com/office/drawing/2014/main" id="{0F3ACFF5-F9C1-4A18-AB36-EF1E9BC211D5}"/>
              </a:ext>
            </a:extLst>
          </p:cNvPr>
          <p:cNvSpPr txBox="1"/>
          <p:nvPr/>
        </p:nvSpPr>
        <p:spPr>
          <a:xfrm>
            <a:off x="115570" y="2682000"/>
            <a:ext cx="544780" cy="200055"/>
          </a:xfrm>
          <a:prstGeom prst="rect">
            <a:avLst/>
          </a:prstGeom>
          <a:noFill/>
        </p:spPr>
        <p:txBody>
          <a:bodyPr wrap="square" rtlCol="0">
            <a:spAutoFit/>
          </a:bodyPr>
          <a:lstStyle/>
          <a:p>
            <a:pPr algn="r"/>
            <a:r>
              <a:rPr lang="es-PE" sz="700" dirty="0">
                <a:solidFill>
                  <a:schemeClr val="tx2"/>
                </a:solidFill>
                <a:latin typeface="Swis721 Ex BT" panose="020B0605020202020204" pitchFamily="34" charset="0"/>
              </a:rPr>
              <a:t>100.00</a:t>
            </a:r>
          </a:p>
        </p:txBody>
      </p:sp>
      <p:sp>
        <p:nvSpPr>
          <p:cNvPr id="708" name="CuadroTexto 707">
            <a:extLst>
              <a:ext uri="{FF2B5EF4-FFF2-40B4-BE49-F238E27FC236}">
                <a16:creationId xmlns:a16="http://schemas.microsoft.com/office/drawing/2014/main" id="{CAA7B8DC-F0D1-4D68-97F2-1AADD9780185}"/>
              </a:ext>
            </a:extLst>
          </p:cNvPr>
          <p:cNvSpPr txBox="1"/>
          <p:nvPr/>
        </p:nvSpPr>
        <p:spPr>
          <a:xfrm>
            <a:off x="93248" y="2484000"/>
            <a:ext cx="567102" cy="200055"/>
          </a:xfrm>
          <a:prstGeom prst="rect">
            <a:avLst/>
          </a:prstGeom>
          <a:noFill/>
        </p:spPr>
        <p:txBody>
          <a:bodyPr wrap="square" rtlCol="0">
            <a:spAutoFit/>
          </a:bodyPr>
          <a:lstStyle/>
          <a:p>
            <a:pPr algn="r"/>
            <a:r>
              <a:rPr lang="es-PE" sz="700" dirty="0">
                <a:solidFill>
                  <a:schemeClr val="tx2"/>
                </a:solidFill>
                <a:latin typeface="Swis721 Ex BT" panose="020B0605020202020204" pitchFamily="34" charset="0"/>
              </a:rPr>
              <a:t>120.00</a:t>
            </a:r>
          </a:p>
        </p:txBody>
      </p:sp>
      <p:sp>
        <p:nvSpPr>
          <p:cNvPr id="709" name="CuadroTexto 708">
            <a:extLst>
              <a:ext uri="{FF2B5EF4-FFF2-40B4-BE49-F238E27FC236}">
                <a16:creationId xmlns:a16="http://schemas.microsoft.com/office/drawing/2014/main" id="{8C56345C-135F-47DE-970E-853336F628E7}"/>
              </a:ext>
            </a:extLst>
          </p:cNvPr>
          <p:cNvSpPr txBox="1"/>
          <p:nvPr/>
        </p:nvSpPr>
        <p:spPr>
          <a:xfrm>
            <a:off x="115570" y="2286000"/>
            <a:ext cx="544780" cy="200055"/>
          </a:xfrm>
          <a:prstGeom prst="rect">
            <a:avLst/>
          </a:prstGeom>
          <a:noFill/>
        </p:spPr>
        <p:txBody>
          <a:bodyPr wrap="square" rtlCol="0">
            <a:spAutoFit/>
          </a:bodyPr>
          <a:lstStyle/>
          <a:p>
            <a:pPr algn="r"/>
            <a:r>
              <a:rPr lang="es-PE" sz="700" dirty="0">
                <a:solidFill>
                  <a:schemeClr val="tx2"/>
                </a:solidFill>
                <a:latin typeface="Swis721 Ex BT" panose="020B0605020202020204" pitchFamily="34" charset="0"/>
              </a:rPr>
              <a:t>140.00</a:t>
            </a:r>
          </a:p>
        </p:txBody>
      </p:sp>
      <p:sp>
        <p:nvSpPr>
          <p:cNvPr id="710" name="CuadroTexto 709">
            <a:extLst>
              <a:ext uri="{FF2B5EF4-FFF2-40B4-BE49-F238E27FC236}">
                <a16:creationId xmlns:a16="http://schemas.microsoft.com/office/drawing/2014/main" id="{1BDD2970-FDF1-4382-B17C-2DEB95970902}"/>
              </a:ext>
            </a:extLst>
          </p:cNvPr>
          <p:cNvSpPr txBox="1"/>
          <p:nvPr/>
        </p:nvSpPr>
        <p:spPr>
          <a:xfrm>
            <a:off x="115570" y="2088000"/>
            <a:ext cx="544780" cy="200055"/>
          </a:xfrm>
          <a:prstGeom prst="rect">
            <a:avLst/>
          </a:prstGeom>
          <a:noFill/>
        </p:spPr>
        <p:txBody>
          <a:bodyPr wrap="square" rtlCol="0">
            <a:spAutoFit/>
          </a:bodyPr>
          <a:lstStyle/>
          <a:p>
            <a:pPr algn="r"/>
            <a:r>
              <a:rPr lang="es-PE" sz="700" dirty="0">
                <a:solidFill>
                  <a:schemeClr val="tx2"/>
                </a:solidFill>
                <a:latin typeface="Swis721 Ex BT" panose="020B0605020202020204" pitchFamily="34" charset="0"/>
              </a:rPr>
              <a:t>160.00</a:t>
            </a:r>
          </a:p>
        </p:txBody>
      </p:sp>
      <p:sp>
        <p:nvSpPr>
          <p:cNvPr id="711" name="CuadroTexto 710">
            <a:extLst>
              <a:ext uri="{FF2B5EF4-FFF2-40B4-BE49-F238E27FC236}">
                <a16:creationId xmlns:a16="http://schemas.microsoft.com/office/drawing/2014/main" id="{994ABF22-60FC-4786-9190-208DC7EBA1CE}"/>
              </a:ext>
            </a:extLst>
          </p:cNvPr>
          <p:cNvSpPr txBox="1"/>
          <p:nvPr/>
        </p:nvSpPr>
        <p:spPr>
          <a:xfrm>
            <a:off x="93248" y="1890000"/>
            <a:ext cx="567102" cy="200055"/>
          </a:xfrm>
          <a:prstGeom prst="rect">
            <a:avLst/>
          </a:prstGeom>
          <a:noFill/>
        </p:spPr>
        <p:txBody>
          <a:bodyPr wrap="square" rtlCol="0">
            <a:spAutoFit/>
          </a:bodyPr>
          <a:lstStyle/>
          <a:p>
            <a:pPr algn="r"/>
            <a:r>
              <a:rPr lang="es-PE" sz="700" dirty="0">
                <a:solidFill>
                  <a:schemeClr val="tx2"/>
                </a:solidFill>
                <a:latin typeface="Swis721 Ex BT" panose="020B0605020202020204" pitchFamily="34" charset="0"/>
              </a:rPr>
              <a:t>180.00</a:t>
            </a:r>
          </a:p>
        </p:txBody>
      </p:sp>
      <p:sp>
        <p:nvSpPr>
          <p:cNvPr id="712" name="CuadroTexto 711">
            <a:extLst>
              <a:ext uri="{FF2B5EF4-FFF2-40B4-BE49-F238E27FC236}">
                <a16:creationId xmlns:a16="http://schemas.microsoft.com/office/drawing/2014/main" id="{86488C07-C0E9-4F5C-B788-88E53EBA445C}"/>
              </a:ext>
            </a:extLst>
          </p:cNvPr>
          <p:cNvSpPr txBox="1"/>
          <p:nvPr/>
        </p:nvSpPr>
        <p:spPr>
          <a:xfrm>
            <a:off x="115570" y="1692000"/>
            <a:ext cx="544780" cy="200055"/>
          </a:xfrm>
          <a:prstGeom prst="rect">
            <a:avLst/>
          </a:prstGeom>
          <a:noFill/>
        </p:spPr>
        <p:txBody>
          <a:bodyPr wrap="square" rtlCol="0">
            <a:spAutoFit/>
          </a:bodyPr>
          <a:lstStyle/>
          <a:p>
            <a:pPr algn="r"/>
            <a:r>
              <a:rPr lang="es-PE" sz="700" dirty="0">
                <a:solidFill>
                  <a:schemeClr val="tx2"/>
                </a:solidFill>
                <a:latin typeface="Swis721 Ex BT" panose="020B0605020202020204" pitchFamily="34" charset="0"/>
              </a:rPr>
              <a:t>200.00</a:t>
            </a:r>
          </a:p>
        </p:txBody>
      </p:sp>
      <p:cxnSp>
        <p:nvCxnSpPr>
          <p:cNvPr id="713" name="Conector recto 712">
            <a:extLst>
              <a:ext uri="{FF2B5EF4-FFF2-40B4-BE49-F238E27FC236}">
                <a16:creationId xmlns:a16="http://schemas.microsoft.com/office/drawing/2014/main" id="{D54BE65E-FCF4-41F4-ABF9-FCFE8BBE2C25}"/>
              </a:ext>
            </a:extLst>
          </p:cNvPr>
          <p:cNvCxnSpPr>
            <a:cxnSpLocks/>
          </p:cNvCxnSpPr>
          <p:nvPr/>
        </p:nvCxnSpPr>
        <p:spPr>
          <a:xfrm flipH="1">
            <a:off x="633250" y="1602000"/>
            <a:ext cx="8044559" cy="796"/>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14" name="CuadroTexto 713">
            <a:extLst>
              <a:ext uri="{FF2B5EF4-FFF2-40B4-BE49-F238E27FC236}">
                <a16:creationId xmlns:a16="http://schemas.microsoft.com/office/drawing/2014/main" id="{E7F85BFE-5359-434B-9276-617AD09E0ED5}"/>
              </a:ext>
            </a:extLst>
          </p:cNvPr>
          <p:cNvSpPr txBox="1"/>
          <p:nvPr/>
        </p:nvSpPr>
        <p:spPr>
          <a:xfrm>
            <a:off x="105096" y="1494000"/>
            <a:ext cx="544780" cy="200055"/>
          </a:xfrm>
          <a:prstGeom prst="rect">
            <a:avLst/>
          </a:prstGeom>
          <a:noFill/>
        </p:spPr>
        <p:txBody>
          <a:bodyPr wrap="square" rtlCol="0">
            <a:spAutoFit/>
          </a:bodyPr>
          <a:lstStyle/>
          <a:p>
            <a:pPr algn="r"/>
            <a:r>
              <a:rPr lang="es-PE" sz="700" dirty="0">
                <a:solidFill>
                  <a:schemeClr val="tx2"/>
                </a:solidFill>
                <a:latin typeface="Swis721 Ex BT" panose="020B0605020202020204" pitchFamily="34" charset="0"/>
              </a:rPr>
              <a:t>220.00</a:t>
            </a:r>
          </a:p>
        </p:txBody>
      </p:sp>
      <p:cxnSp>
        <p:nvCxnSpPr>
          <p:cNvPr id="672" name="743 Conector recto de flecha">
            <a:extLst>
              <a:ext uri="{FF2B5EF4-FFF2-40B4-BE49-F238E27FC236}">
                <a16:creationId xmlns:a16="http://schemas.microsoft.com/office/drawing/2014/main" id="{336D4818-2A05-48AA-8528-D27DF4ECA04C}"/>
              </a:ext>
            </a:extLst>
          </p:cNvPr>
          <p:cNvCxnSpPr/>
          <p:nvPr/>
        </p:nvCxnSpPr>
        <p:spPr>
          <a:xfrm rot="16200000" flipV="1">
            <a:off x="226788" y="3864351"/>
            <a:ext cx="972000" cy="0"/>
          </a:xfrm>
          <a:prstGeom prst="straightConnector1">
            <a:avLst/>
          </a:prstGeom>
          <a:ln w="12700">
            <a:solidFill>
              <a:srgbClr val="0070C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3" name="759 Conector recto de flecha">
            <a:extLst>
              <a:ext uri="{FF2B5EF4-FFF2-40B4-BE49-F238E27FC236}">
                <a16:creationId xmlns:a16="http://schemas.microsoft.com/office/drawing/2014/main" id="{1097A0F6-CA7A-4812-9932-7AE2F9A13ECA}"/>
              </a:ext>
            </a:extLst>
          </p:cNvPr>
          <p:cNvCxnSpPr>
            <a:cxnSpLocks noChangeAspect="1"/>
          </p:cNvCxnSpPr>
          <p:nvPr/>
        </p:nvCxnSpPr>
        <p:spPr>
          <a:xfrm rot="16200000" flipV="1">
            <a:off x="1169199" y="3794413"/>
            <a:ext cx="1116000" cy="0"/>
          </a:xfrm>
          <a:prstGeom prst="straightConnector1">
            <a:avLst/>
          </a:prstGeom>
          <a:ln w="12700">
            <a:solidFill>
              <a:srgbClr val="0070C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5" name="765 Conector recto de flecha">
            <a:extLst>
              <a:ext uri="{FF2B5EF4-FFF2-40B4-BE49-F238E27FC236}">
                <a16:creationId xmlns:a16="http://schemas.microsoft.com/office/drawing/2014/main" id="{DF4D4011-6517-415D-AA0B-26028DA165C9}"/>
              </a:ext>
            </a:extLst>
          </p:cNvPr>
          <p:cNvCxnSpPr>
            <a:cxnSpLocks noChangeAspect="1"/>
          </p:cNvCxnSpPr>
          <p:nvPr/>
        </p:nvCxnSpPr>
        <p:spPr>
          <a:xfrm rot="16200000" flipV="1">
            <a:off x="2000537" y="3828351"/>
            <a:ext cx="1044000" cy="0"/>
          </a:xfrm>
          <a:prstGeom prst="straightConnector1">
            <a:avLst/>
          </a:prstGeom>
          <a:ln w="12700">
            <a:solidFill>
              <a:srgbClr val="0070C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6" name="766 Conector recto de flecha">
            <a:extLst>
              <a:ext uri="{FF2B5EF4-FFF2-40B4-BE49-F238E27FC236}">
                <a16:creationId xmlns:a16="http://schemas.microsoft.com/office/drawing/2014/main" id="{1260B66E-F9B8-4F2B-BDCC-394CACF887A9}"/>
              </a:ext>
            </a:extLst>
          </p:cNvPr>
          <p:cNvCxnSpPr>
            <a:cxnSpLocks noChangeAspect="1"/>
          </p:cNvCxnSpPr>
          <p:nvPr/>
        </p:nvCxnSpPr>
        <p:spPr>
          <a:xfrm rot="16200000" flipV="1">
            <a:off x="2605863" y="3738351"/>
            <a:ext cx="1224000" cy="0"/>
          </a:xfrm>
          <a:prstGeom prst="straightConnector1">
            <a:avLst/>
          </a:prstGeom>
          <a:ln w="12700">
            <a:solidFill>
              <a:srgbClr val="0070C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7" name="767 Conector recto de flecha">
            <a:extLst>
              <a:ext uri="{FF2B5EF4-FFF2-40B4-BE49-F238E27FC236}">
                <a16:creationId xmlns:a16="http://schemas.microsoft.com/office/drawing/2014/main" id="{052A0C61-E784-4508-BC97-46322A83A4FE}"/>
              </a:ext>
            </a:extLst>
          </p:cNvPr>
          <p:cNvCxnSpPr>
            <a:cxnSpLocks noChangeAspect="1"/>
          </p:cNvCxnSpPr>
          <p:nvPr/>
        </p:nvCxnSpPr>
        <p:spPr>
          <a:xfrm rot="16200000" flipV="1">
            <a:off x="3030775" y="3720351"/>
            <a:ext cx="1260000" cy="0"/>
          </a:xfrm>
          <a:prstGeom prst="straightConnector1">
            <a:avLst/>
          </a:prstGeom>
          <a:ln w="12700">
            <a:solidFill>
              <a:srgbClr val="0070C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8" name="768 Conector recto de flecha">
            <a:extLst>
              <a:ext uri="{FF2B5EF4-FFF2-40B4-BE49-F238E27FC236}">
                <a16:creationId xmlns:a16="http://schemas.microsoft.com/office/drawing/2014/main" id="{5AB32184-0802-4CD7-93A3-A42CB2C6C222}"/>
              </a:ext>
            </a:extLst>
          </p:cNvPr>
          <p:cNvCxnSpPr>
            <a:cxnSpLocks noChangeAspect="1"/>
          </p:cNvCxnSpPr>
          <p:nvPr/>
        </p:nvCxnSpPr>
        <p:spPr>
          <a:xfrm rot="16200000" flipV="1">
            <a:off x="3614950" y="3673175"/>
            <a:ext cx="1368000" cy="0"/>
          </a:xfrm>
          <a:prstGeom prst="straightConnector1">
            <a:avLst/>
          </a:prstGeom>
          <a:ln w="12700">
            <a:solidFill>
              <a:srgbClr val="0070C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9" name="769 Conector recto de flecha">
            <a:extLst>
              <a:ext uri="{FF2B5EF4-FFF2-40B4-BE49-F238E27FC236}">
                <a16:creationId xmlns:a16="http://schemas.microsoft.com/office/drawing/2014/main" id="{4C8770FE-1D98-496E-9802-DBE6EB98F08B}"/>
              </a:ext>
            </a:extLst>
          </p:cNvPr>
          <p:cNvCxnSpPr>
            <a:cxnSpLocks noChangeAspect="1"/>
          </p:cNvCxnSpPr>
          <p:nvPr/>
        </p:nvCxnSpPr>
        <p:spPr>
          <a:xfrm rot="16200000" flipV="1">
            <a:off x="4543562" y="3504351"/>
            <a:ext cx="1692000" cy="0"/>
          </a:xfrm>
          <a:prstGeom prst="straightConnector1">
            <a:avLst/>
          </a:prstGeom>
          <a:ln w="12700">
            <a:solidFill>
              <a:srgbClr val="0070C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0" name="770 Conector recto de flecha">
            <a:extLst>
              <a:ext uri="{FF2B5EF4-FFF2-40B4-BE49-F238E27FC236}">
                <a16:creationId xmlns:a16="http://schemas.microsoft.com/office/drawing/2014/main" id="{4C87267B-3FFE-4806-AF65-286DE04D93D3}"/>
              </a:ext>
            </a:extLst>
          </p:cNvPr>
          <p:cNvCxnSpPr>
            <a:cxnSpLocks noChangeAspect="1"/>
          </p:cNvCxnSpPr>
          <p:nvPr/>
        </p:nvCxnSpPr>
        <p:spPr>
          <a:xfrm rot="16200000" flipV="1">
            <a:off x="5714155" y="3367175"/>
            <a:ext cx="1980000" cy="0"/>
          </a:xfrm>
          <a:prstGeom prst="straightConnector1">
            <a:avLst/>
          </a:prstGeom>
          <a:ln w="12700">
            <a:solidFill>
              <a:srgbClr val="0070C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1" name="771 Conector recto de flecha">
            <a:extLst>
              <a:ext uri="{FF2B5EF4-FFF2-40B4-BE49-F238E27FC236}">
                <a16:creationId xmlns:a16="http://schemas.microsoft.com/office/drawing/2014/main" id="{7A0890A4-F43F-477D-AF34-51AE4E52EA99}"/>
              </a:ext>
            </a:extLst>
          </p:cNvPr>
          <p:cNvCxnSpPr>
            <a:cxnSpLocks noChangeAspect="1"/>
          </p:cNvCxnSpPr>
          <p:nvPr/>
        </p:nvCxnSpPr>
        <p:spPr>
          <a:xfrm rot="16200000" flipV="1">
            <a:off x="6592900" y="3241175"/>
            <a:ext cx="2232000" cy="0"/>
          </a:xfrm>
          <a:prstGeom prst="straightConnector1">
            <a:avLst/>
          </a:prstGeom>
          <a:ln w="12700">
            <a:solidFill>
              <a:srgbClr val="0070C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2" name="772 Conector recto de flecha">
            <a:extLst>
              <a:ext uri="{FF2B5EF4-FFF2-40B4-BE49-F238E27FC236}">
                <a16:creationId xmlns:a16="http://schemas.microsoft.com/office/drawing/2014/main" id="{E25AEF2B-52F2-4C69-B260-7CD0D535C623}"/>
              </a:ext>
            </a:extLst>
          </p:cNvPr>
          <p:cNvCxnSpPr>
            <a:cxnSpLocks noChangeAspect="1"/>
          </p:cNvCxnSpPr>
          <p:nvPr/>
        </p:nvCxnSpPr>
        <p:spPr>
          <a:xfrm rot="16200000" flipV="1">
            <a:off x="7328626" y="3108351"/>
            <a:ext cx="2484000" cy="0"/>
          </a:xfrm>
          <a:prstGeom prst="straightConnector1">
            <a:avLst/>
          </a:prstGeom>
          <a:ln w="12700">
            <a:solidFill>
              <a:srgbClr val="0070C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5" name="10 Marcador de contenido">
            <a:extLst>
              <a:ext uri="{FF2B5EF4-FFF2-40B4-BE49-F238E27FC236}">
                <a16:creationId xmlns:a16="http://schemas.microsoft.com/office/drawing/2014/main" id="{5390245F-973E-447E-A7B6-95FF1A457C62}"/>
              </a:ext>
            </a:extLst>
          </p:cNvPr>
          <p:cNvSpPr txBox="1">
            <a:spLocks/>
          </p:cNvSpPr>
          <p:nvPr/>
        </p:nvSpPr>
        <p:spPr bwMode="auto">
          <a:xfrm rot="16200000">
            <a:off x="4277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0+000</a:t>
            </a:r>
          </a:p>
        </p:txBody>
      </p:sp>
      <p:sp>
        <p:nvSpPr>
          <p:cNvPr id="716" name="10 Marcador de contenido">
            <a:extLst>
              <a:ext uri="{FF2B5EF4-FFF2-40B4-BE49-F238E27FC236}">
                <a16:creationId xmlns:a16="http://schemas.microsoft.com/office/drawing/2014/main" id="{45ECCB75-3D56-40A5-8D9A-1A3BA88A8409}"/>
              </a:ext>
            </a:extLst>
          </p:cNvPr>
          <p:cNvSpPr txBox="1">
            <a:spLocks/>
          </p:cNvSpPr>
          <p:nvPr/>
        </p:nvSpPr>
        <p:spPr bwMode="auto">
          <a:xfrm rot="16200000">
            <a:off x="5933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1+000</a:t>
            </a:r>
          </a:p>
        </p:txBody>
      </p:sp>
      <p:sp>
        <p:nvSpPr>
          <p:cNvPr id="717" name="10 Marcador de contenido">
            <a:extLst>
              <a:ext uri="{FF2B5EF4-FFF2-40B4-BE49-F238E27FC236}">
                <a16:creationId xmlns:a16="http://schemas.microsoft.com/office/drawing/2014/main" id="{0397B3DF-D587-4F88-98EE-B7998B9CF917}"/>
              </a:ext>
            </a:extLst>
          </p:cNvPr>
          <p:cNvSpPr txBox="1">
            <a:spLocks/>
          </p:cNvSpPr>
          <p:nvPr/>
        </p:nvSpPr>
        <p:spPr bwMode="auto">
          <a:xfrm rot="16200000">
            <a:off x="7589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2+000</a:t>
            </a:r>
          </a:p>
        </p:txBody>
      </p:sp>
      <p:sp>
        <p:nvSpPr>
          <p:cNvPr id="718" name="10 Marcador de contenido">
            <a:extLst>
              <a:ext uri="{FF2B5EF4-FFF2-40B4-BE49-F238E27FC236}">
                <a16:creationId xmlns:a16="http://schemas.microsoft.com/office/drawing/2014/main" id="{1F52E550-DE57-4D56-91D6-13BD413752FD}"/>
              </a:ext>
            </a:extLst>
          </p:cNvPr>
          <p:cNvSpPr txBox="1">
            <a:spLocks/>
          </p:cNvSpPr>
          <p:nvPr/>
        </p:nvSpPr>
        <p:spPr bwMode="auto">
          <a:xfrm rot="16200000">
            <a:off x="9245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3+000</a:t>
            </a:r>
          </a:p>
        </p:txBody>
      </p:sp>
      <p:sp>
        <p:nvSpPr>
          <p:cNvPr id="719" name="10 Marcador de contenido">
            <a:extLst>
              <a:ext uri="{FF2B5EF4-FFF2-40B4-BE49-F238E27FC236}">
                <a16:creationId xmlns:a16="http://schemas.microsoft.com/office/drawing/2014/main" id="{2DC9CECA-7C1C-4478-A5B7-C9AB74A65D5D}"/>
              </a:ext>
            </a:extLst>
          </p:cNvPr>
          <p:cNvSpPr txBox="1">
            <a:spLocks/>
          </p:cNvSpPr>
          <p:nvPr/>
        </p:nvSpPr>
        <p:spPr bwMode="auto">
          <a:xfrm rot="16200000">
            <a:off x="10901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4+000</a:t>
            </a:r>
          </a:p>
        </p:txBody>
      </p:sp>
      <p:sp>
        <p:nvSpPr>
          <p:cNvPr id="720" name="10 Marcador de contenido">
            <a:extLst>
              <a:ext uri="{FF2B5EF4-FFF2-40B4-BE49-F238E27FC236}">
                <a16:creationId xmlns:a16="http://schemas.microsoft.com/office/drawing/2014/main" id="{1A52511E-5981-4B1B-B6ED-7D1EFF169FA7}"/>
              </a:ext>
            </a:extLst>
          </p:cNvPr>
          <p:cNvSpPr txBox="1">
            <a:spLocks/>
          </p:cNvSpPr>
          <p:nvPr/>
        </p:nvSpPr>
        <p:spPr bwMode="auto">
          <a:xfrm rot="16200000">
            <a:off x="12557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5+000</a:t>
            </a:r>
          </a:p>
        </p:txBody>
      </p:sp>
      <p:sp>
        <p:nvSpPr>
          <p:cNvPr id="721" name="10 Marcador de contenido">
            <a:extLst>
              <a:ext uri="{FF2B5EF4-FFF2-40B4-BE49-F238E27FC236}">
                <a16:creationId xmlns:a16="http://schemas.microsoft.com/office/drawing/2014/main" id="{AAB5FA76-7EA0-4055-8E01-95BEBAEAF8D7}"/>
              </a:ext>
            </a:extLst>
          </p:cNvPr>
          <p:cNvSpPr txBox="1">
            <a:spLocks/>
          </p:cNvSpPr>
          <p:nvPr/>
        </p:nvSpPr>
        <p:spPr bwMode="auto">
          <a:xfrm rot="16200000">
            <a:off x="14213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6+000</a:t>
            </a:r>
          </a:p>
        </p:txBody>
      </p:sp>
      <p:sp>
        <p:nvSpPr>
          <p:cNvPr id="722" name="10 Marcador de contenido">
            <a:extLst>
              <a:ext uri="{FF2B5EF4-FFF2-40B4-BE49-F238E27FC236}">
                <a16:creationId xmlns:a16="http://schemas.microsoft.com/office/drawing/2014/main" id="{386ED2E8-2A7E-4E8A-98A5-BF390D8CEABB}"/>
              </a:ext>
            </a:extLst>
          </p:cNvPr>
          <p:cNvSpPr txBox="1">
            <a:spLocks/>
          </p:cNvSpPr>
          <p:nvPr/>
        </p:nvSpPr>
        <p:spPr bwMode="auto">
          <a:xfrm rot="16200000">
            <a:off x="15869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7+000</a:t>
            </a:r>
          </a:p>
        </p:txBody>
      </p:sp>
      <p:sp>
        <p:nvSpPr>
          <p:cNvPr id="723" name="10 Marcador de contenido">
            <a:extLst>
              <a:ext uri="{FF2B5EF4-FFF2-40B4-BE49-F238E27FC236}">
                <a16:creationId xmlns:a16="http://schemas.microsoft.com/office/drawing/2014/main" id="{6F7E5EB1-7964-4D73-905D-57A4820F7594}"/>
              </a:ext>
            </a:extLst>
          </p:cNvPr>
          <p:cNvSpPr txBox="1">
            <a:spLocks/>
          </p:cNvSpPr>
          <p:nvPr/>
        </p:nvSpPr>
        <p:spPr bwMode="auto">
          <a:xfrm rot="16200000">
            <a:off x="17525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8+000</a:t>
            </a:r>
          </a:p>
        </p:txBody>
      </p:sp>
      <p:sp>
        <p:nvSpPr>
          <p:cNvPr id="724" name="10 Marcador de contenido">
            <a:extLst>
              <a:ext uri="{FF2B5EF4-FFF2-40B4-BE49-F238E27FC236}">
                <a16:creationId xmlns:a16="http://schemas.microsoft.com/office/drawing/2014/main" id="{A7DD7FC5-AB24-4CA5-9B0B-47738EDDA4C7}"/>
              </a:ext>
            </a:extLst>
          </p:cNvPr>
          <p:cNvSpPr txBox="1">
            <a:spLocks/>
          </p:cNvSpPr>
          <p:nvPr/>
        </p:nvSpPr>
        <p:spPr bwMode="auto">
          <a:xfrm rot="16200000">
            <a:off x="19181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9+000</a:t>
            </a:r>
          </a:p>
        </p:txBody>
      </p:sp>
      <p:sp>
        <p:nvSpPr>
          <p:cNvPr id="725" name="10 Marcador de contenido">
            <a:extLst>
              <a:ext uri="{FF2B5EF4-FFF2-40B4-BE49-F238E27FC236}">
                <a16:creationId xmlns:a16="http://schemas.microsoft.com/office/drawing/2014/main" id="{C458CBC8-DC43-4445-92EF-A1004BD4F87D}"/>
              </a:ext>
            </a:extLst>
          </p:cNvPr>
          <p:cNvSpPr txBox="1">
            <a:spLocks/>
          </p:cNvSpPr>
          <p:nvPr/>
        </p:nvSpPr>
        <p:spPr bwMode="auto">
          <a:xfrm rot="16200000">
            <a:off x="20837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10+000</a:t>
            </a:r>
          </a:p>
        </p:txBody>
      </p:sp>
      <p:sp>
        <p:nvSpPr>
          <p:cNvPr id="726" name="10 Marcador de contenido">
            <a:extLst>
              <a:ext uri="{FF2B5EF4-FFF2-40B4-BE49-F238E27FC236}">
                <a16:creationId xmlns:a16="http://schemas.microsoft.com/office/drawing/2014/main" id="{0CB0E09D-3E58-40ED-BED5-0CBC8F427550}"/>
              </a:ext>
            </a:extLst>
          </p:cNvPr>
          <p:cNvSpPr txBox="1">
            <a:spLocks/>
          </p:cNvSpPr>
          <p:nvPr/>
        </p:nvSpPr>
        <p:spPr bwMode="auto">
          <a:xfrm rot="16200000">
            <a:off x="22493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11+000</a:t>
            </a:r>
          </a:p>
        </p:txBody>
      </p:sp>
      <p:grpSp>
        <p:nvGrpSpPr>
          <p:cNvPr id="132" name="61 Grupo">
            <a:extLst>
              <a:ext uri="{FF2B5EF4-FFF2-40B4-BE49-F238E27FC236}">
                <a16:creationId xmlns:a16="http://schemas.microsoft.com/office/drawing/2014/main" id="{31E4E19E-D250-40A1-A46E-4382C3126608}"/>
              </a:ext>
            </a:extLst>
          </p:cNvPr>
          <p:cNvGrpSpPr>
            <a:grpSpLocks/>
          </p:cNvGrpSpPr>
          <p:nvPr/>
        </p:nvGrpSpPr>
        <p:grpSpPr bwMode="auto">
          <a:xfrm>
            <a:off x="1855788" y="4269201"/>
            <a:ext cx="569912" cy="176212"/>
            <a:chOff x="2013913" y="5240655"/>
            <a:chExt cx="569744" cy="176021"/>
          </a:xfrm>
          <a:solidFill>
            <a:schemeClr val="tx2"/>
          </a:solidFill>
        </p:grpSpPr>
        <p:sp>
          <p:nvSpPr>
            <p:cNvPr id="133" name="20 Rectángulo">
              <a:extLst>
                <a:ext uri="{FF2B5EF4-FFF2-40B4-BE49-F238E27FC236}">
                  <a16:creationId xmlns:a16="http://schemas.microsoft.com/office/drawing/2014/main" id="{BE606155-8BB1-4CAA-8ECF-5F2FD349030F}"/>
                </a:ext>
              </a:extLst>
            </p:cNvPr>
            <p:cNvSpPr/>
            <p:nvPr/>
          </p:nvSpPr>
          <p:spPr>
            <a:xfrm>
              <a:off x="2018674" y="5240655"/>
              <a:ext cx="564983" cy="1760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cxnSp>
          <p:nvCxnSpPr>
            <p:cNvPr id="134" name="21 Conector recto">
              <a:extLst>
                <a:ext uri="{FF2B5EF4-FFF2-40B4-BE49-F238E27FC236}">
                  <a16:creationId xmlns:a16="http://schemas.microsoft.com/office/drawing/2014/main" id="{865DAE20-9D77-40F4-8AEB-19DBC8612659}"/>
                </a:ext>
              </a:extLst>
            </p:cNvPr>
            <p:cNvCxnSpPr>
              <a:stCxn id="133" idx="1"/>
              <a:endCxn id="133" idx="3"/>
            </p:cNvCxnSpPr>
            <p:nvPr/>
          </p:nvCxnSpPr>
          <p:spPr>
            <a:xfrm rot="10800000" flipH="1">
              <a:off x="2018674" y="5329459"/>
              <a:ext cx="564983" cy="0"/>
            </a:xfrm>
            <a:prstGeom prst="line">
              <a:avLst/>
            </a:prstGeom>
            <a:grpFill/>
            <a:ln w="158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35" name="22 Conector recto">
              <a:extLst>
                <a:ext uri="{FF2B5EF4-FFF2-40B4-BE49-F238E27FC236}">
                  <a16:creationId xmlns:a16="http://schemas.microsoft.com/office/drawing/2014/main" id="{B71797D3-0D9C-468B-8AA5-DF4C4569F2F2}"/>
                </a:ext>
              </a:extLst>
            </p:cNvPr>
            <p:cNvCxnSpPr/>
            <p:nvPr/>
          </p:nvCxnSpPr>
          <p:spPr>
            <a:xfrm>
              <a:off x="2013913" y="5392890"/>
              <a:ext cx="564983"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23 Conector recto">
              <a:extLst>
                <a:ext uri="{FF2B5EF4-FFF2-40B4-BE49-F238E27FC236}">
                  <a16:creationId xmlns:a16="http://schemas.microsoft.com/office/drawing/2014/main" id="{CDA7FC94-AD00-4CFD-85B7-91DB7D0CCBD7}"/>
                </a:ext>
              </a:extLst>
            </p:cNvPr>
            <p:cNvCxnSpPr/>
            <p:nvPr/>
          </p:nvCxnSpPr>
          <p:spPr>
            <a:xfrm>
              <a:off x="2015500" y="5266027"/>
              <a:ext cx="566571"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7" name="10 Marcador de contenido">
            <a:extLst>
              <a:ext uri="{FF2B5EF4-FFF2-40B4-BE49-F238E27FC236}">
                <a16:creationId xmlns:a16="http://schemas.microsoft.com/office/drawing/2014/main" id="{5C1D5D9D-C9BA-44B7-903E-8CA9800FEBED}"/>
              </a:ext>
            </a:extLst>
          </p:cNvPr>
          <p:cNvSpPr txBox="1">
            <a:spLocks/>
          </p:cNvSpPr>
          <p:nvPr/>
        </p:nvSpPr>
        <p:spPr bwMode="auto">
          <a:xfrm rot="16200000">
            <a:off x="24149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12+000</a:t>
            </a:r>
          </a:p>
        </p:txBody>
      </p:sp>
      <p:sp>
        <p:nvSpPr>
          <p:cNvPr id="728" name="10 Marcador de contenido">
            <a:extLst>
              <a:ext uri="{FF2B5EF4-FFF2-40B4-BE49-F238E27FC236}">
                <a16:creationId xmlns:a16="http://schemas.microsoft.com/office/drawing/2014/main" id="{0615E3BE-C08D-4E96-A8DF-AB8B602BA45A}"/>
              </a:ext>
            </a:extLst>
          </p:cNvPr>
          <p:cNvSpPr txBox="1">
            <a:spLocks/>
          </p:cNvSpPr>
          <p:nvPr/>
        </p:nvSpPr>
        <p:spPr bwMode="auto">
          <a:xfrm rot="16200000">
            <a:off x="25805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13+000</a:t>
            </a:r>
          </a:p>
        </p:txBody>
      </p:sp>
      <p:sp>
        <p:nvSpPr>
          <p:cNvPr id="729" name="10 Marcador de contenido">
            <a:extLst>
              <a:ext uri="{FF2B5EF4-FFF2-40B4-BE49-F238E27FC236}">
                <a16:creationId xmlns:a16="http://schemas.microsoft.com/office/drawing/2014/main" id="{D6A83B66-7CF9-434C-9154-D103A6E5078A}"/>
              </a:ext>
            </a:extLst>
          </p:cNvPr>
          <p:cNvSpPr txBox="1">
            <a:spLocks/>
          </p:cNvSpPr>
          <p:nvPr/>
        </p:nvSpPr>
        <p:spPr bwMode="auto">
          <a:xfrm rot="16200000">
            <a:off x="27461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14+000</a:t>
            </a:r>
          </a:p>
        </p:txBody>
      </p:sp>
      <p:sp>
        <p:nvSpPr>
          <p:cNvPr id="730" name="10 Marcador de contenido">
            <a:extLst>
              <a:ext uri="{FF2B5EF4-FFF2-40B4-BE49-F238E27FC236}">
                <a16:creationId xmlns:a16="http://schemas.microsoft.com/office/drawing/2014/main" id="{BD3C9765-6F85-40CB-9E36-FA496F068872}"/>
              </a:ext>
            </a:extLst>
          </p:cNvPr>
          <p:cNvSpPr txBox="1">
            <a:spLocks/>
          </p:cNvSpPr>
          <p:nvPr/>
        </p:nvSpPr>
        <p:spPr bwMode="auto">
          <a:xfrm rot="16200000">
            <a:off x="29117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15+000</a:t>
            </a:r>
          </a:p>
        </p:txBody>
      </p:sp>
      <p:sp>
        <p:nvSpPr>
          <p:cNvPr id="731" name="10 Marcador de contenido">
            <a:extLst>
              <a:ext uri="{FF2B5EF4-FFF2-40B4-BE49-F238E27FC236}">
                <a16:creationId xmlns:a16="http://schemas.microsoft.com/office/drawing/2014/main" id="{F6974354-8CD1-4956-A51F-DE83703BE1C4}"/>
              </a:ext>
            </a:extLst>
          </p:cNvPr>
          <p:cNvSpPr txBox="1">
            <a:spLocks/>
          </p:cNvSpPr>
          <p:nvPr/>
        </p:nvSpPr>
        <p:spPr bwMode="auto">
          <a:xfrm rot="16200000">
            <a:off x="30773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16+000</a:t>
            </a:r>
          </a:p>
        </p:txBody>
      </p:sp>
      <p:sp>
        <p:nvSpPr>
          <p:cNvPr id="732" name="10 Marcador de contenido">
            <a:extLst>
              <a:ext uri="{FF2B5EF4-FFF2-40B4-BE49-F238E27FC236}">
                <a16:creationId xmlns:a16="http://schemas.microsoft.com/office/drawing/2014/main" id="{F3EC13B9-9F3D-44C6-B97C-123016EA1B23}"/>
              </a:ext>
            </a:extLst>
          </p:cNvPr>
          <p:cNvSpPr txBox="1">
            <a:spLocks/>
          </p:cNvSpPr>
          <p:nvPr/>
        </p:nvSpPr>
        <p:spPr bwMode="auto">
          <a:xfrm rot="16200000">
            <a:off x="32429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17+000</a:t>
            </a:r>
          </a:p>
        </p:txBody>
      </p:sp>
      <p:sp>
        <p:nvSpPr>
          <p:cNvPr id="733" name="10 Marcador de contenido">
            <a:extLst>
              <a:ext uri="{FF2B5EF4-FFF2-40B4-BE49-F238E27FC236}">
                <a16:creationId xmlns:a16="http://schemas.microsoft.com/office/drawing/2014/main" id="{C85A5B80-B7D0-4F95-8F24-5E9E9286A1F5}"/>
              </a:ext>
            </a:extLst>
          </p:cNvPr>
          <p:cNvSpPr txBox="1">
            <a:spLocks/>
          </p:cNvSpPr>
          <p:nvPr/>
        </p:nvSpPr>
        <p:spPr bwMode="auto">
          <a:xfrm rot="16200000">
            <a:off x="34085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18+000</a:t>
            </a:r>
          </a:p>
        </p:txBody>
      </p:sp>
      <p:sp>
        <p:nvSpPr>
          <p:cNvPr id="734" name="10 Marcador de contenido">
            <a:extLst>
              <a:ext uri="{FF2B5EF4-FFF2-40B4-BE49-F238E27FC236}">
                <a16:creationId xmlns:a16="http://schemas.microsoft.com/office/drawing/2014/main" id="{C89ACB39-8F74-470F-BDE1-9A31CD19B4D9}"/>
              </a:ext>
            </a:extLst>
          </p:cNvPr>
          <p:cNvSpPr txBox="1">
            <a:spLocks/>
          </p:cNvSpPr>
          <p:nvPr/>
        </p:nvSpPr>
        <p:spPr bwMode="auto">
          <a:xfrm rot="16200000">
            <a:off x="35741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19+000</a:t>
            </a:r>
          </a:p>
        </p:txBody>
      </p:sp>
      <p:sp>
        <p:nvSpPr>
          <p:cNvPr id="736" name="10 Marcador de contenido">
            <a:extLst>
              <a:ext uri="{FF2B5EF4-FFF2-40B4-BE49-F238E27FC236}">
                <a16:creationId xmlns:a16="http://schemas.microsoft.com/office/drawing/2014/main" id="{5DB289AE-781A-4250-A6F1-582200D4DBE1}"/>
              </a:ext>
            </a:extLst>
          </p:cNvPr>
          <p:cNvSpPr txBox="1">
            <a:spLocks/>
          </p:cNvSpPr>
          <p:nvPr/>
        </p:nvSpPr>
        <p:spPr bwMode="auto">
          <a:xfrm rot="16200000">
            <a:off x="37397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20+000</a:t>
            </a:r>
          </a:p>
        </p:txBody>
      </p:sp>
      <p:sp>
        <p:nvSpPr>
          <p:cNvPr id="737" name="10 Marcador de contenido">
            <a:extLst>
              <a:ext uri="{FF2B5EF4-FFF2-40B4-BE49-F238E27FC236}">
                <a16:creationId xmlns:a16="http://schemas.microsoft.com/office/drawing/2014/main" id="{F2C9ACF2-2270-4D7C-96AE-45F1C94526BB}"/>
              </a:ext>
            </a:extLst>
          </p:cNvPr>
          <p:cNvSpPr txBox="1">
            <a:spLocks/>
          </p:cNvSpPr>
          <p:nvPr/>
        </p:nvSpPr>
        <p:spPr bwMode="auto">
          <a:xfrm rot="16200000">
            <a:off x="39053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21+000</a:t>
            </a:r>
          </a:p>
        </p:txBody>
      </p:sp>
      <p:sp>
        <p:nvSpPr>
          <p:cNvPr id="738" name="10 Marcador de contenido">
            <a:extLst>
              <a:ext uri="{FF2B5EF4-FFF2-40B4-BE49-F238E27FC236}">
                <a16:creationId xmlns:a16="http://schemas.microsoft.com/office/drawing/2014/main" id="{951B1267-0BBD-4F50-8F65-49DB25CBAA53}"/>
              </a:ext>
            </a:extLst>
          </p:cNvPr>
          <p:cNvSpPr txBox="1">
            <a:spLocks/>
          </p:cNvSpPr>
          <p:nvPr/>
        </p:nvSpPr>
        <p:spPr bwMode="auto">
          <a:xfrm rot="16200000">
            <a:off x="40709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22+000</a:t>
            </a:r>
          </a:p>
        </p:txBody>
      </p:sp>
      <p:sp>
        <p:nvSpPr>
          <p:cNvPr id="739" name="10 Marcador de contenido">
            <a:extLst>
              <a:ext uri="{FF2B5EF4-FFF2-40B4-BE49-F238E27FC236}">
                <a16:creationId xmlns:a16="http://schemas.microsoft.com/office/drawing/2014/main" id="{8E99774C-DFB9-4810-AB96-D2911355CEEA}"/>
              </a:ext>
            </a:extLst>
          </p:cNvPr>
          <p:cNvSpPr txBox="1">
            <a:spLocks/>
          </p:cNvSpPr>
          <p:nvPr/>
        </p:nvSpPr>
        <p:spPr bwMode="auto">
          <a:xfrm rot="16200000">
            <a:off x="42365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23+000</a:t>
            </a:r>
          </a:p>
        </p:txBody>
      </p:sp>
      <p:sp>
        <p:nvSpPr>
          <p:cNvPr id="740" name="10 Marcador de contenido">
            <a:extLst>
              <a:ext uri="{FF2B5EF4-FFF2-40B4-BE49-F238E27FC236}">
                <a16:creationId xmlns:a16="http://schemas.microsoft.com/office/drawing/2014/main" id="{1516B190-464B-4CE0-BCBD-76DBF24450F5}"/>
              </a:ext>
            </a:extLst>
          </p:cNvPr>
          <p:cNvSpPr txBox="1">
            <a:spLocks/>
          </p:cNvSpPr>
          <p:nvPr/>
        </p:nvSpPr>
        <p:spPr bwMode="auto">
          <a:xfrm rot="16200000">
            <a:off x="44021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24+000</a:t>
            </a:r>
          </a:p>
        </p:txBody>
      </p:sp>
      <p:sp>
        <p:nvSpPr>
          <p:cNvPr id="741" name="10 Marcador de contenido">
            <a:extLst>
              <a:ext uri="{FF2B5EF4-FFF2-40B4-BE49-F238E27FC236}">
                <a16:creationId xmlns:a16="http://schemas.microsoft.com/office/drawing/2014/main" id="{D447381B-3E85-4BC0-8D7A-D4CB6CD6AC88}"/>
              </a:ext>
            </a:extLst>
          </p:cNvPr>
          <p:cNvSpPr txBox="1">
            <a:spLocks/>
          </p:cNvSpPr>
          <p:nvPr/>
        </p:nvSpPr>
        <p:spPr bwMode="auto">
          <a:xfrm rot="16200000">
            <a:off x="45677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25+000</a:t>
            </a:r>
          </a:p>
        </p:txBody>
      </p:sp>
      <p:sp>
        <p:nvSpPr>
          <p:cNvPr id="742" name="10 Marcador de contenido">
            <a:extLst>
              <a:ext uri="{FF2B5EF4-FFF2-40B4-BE49-F238E27FC236}">
                <a16:creationId xmlns:a16="http://schemas.microsoft.com/office/drawing/2014/main" id="{E8E45E58-83BD-4CE2-A345-1B9E4DBC7852}"/>
              </a:ext>
            </a:extLst>
          </p:cNvPr>
          <p:cNvSpPr txBox="1">
            <a:spLocks/>
          </p:cNvSpPr>
          <p:nvPr/>
        </p:nvSpPr>
        <p:spPr bwMode="auto">
          <a:xfrm rot="16200000">
            <a:off x="47333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26+000</a:t>
            </a:r>
          </a:p>
        </p:txBody>
      </p:sp>
      <p:sp>
        <p:nvSpPr>
          <p:cNvPr id="743" name="10 Marcador de contenido">
            <a:extLst>
              <a:ext uri="{FF2B5EF4-FFF2-40B4-BE49-F238E27FC236}">
                <a16:creationId xmlns:a16="http://schemas.microsoft.com/office/drawing/2014/main" id="{B965070F-4231-4154-93C9-2E1DD7572702}"/>
              </a:ext>
            </a:extLst>
          </p:cNvPr>
          <p:cNvSpPr txBox="1">
            <a:spLocks/>
          </p:cNvSpPr>
          <p:nvPr/>
        </p:nvSpPr>
        <p:spPr bwMode="auto">
          <a:xfrm rot="16200000">
            <a:off x="48989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27+000</a:t>
            </a:r>
          </a:p>
        </p:txBody>
      </p:sp>
      <p:sp>
        <p:nvSpPr>
          <p:cNvPr id="744" name="10 Marcador de contenido">
            <a:extLst>
              <a:ext uri="{FF2B5EF4-FFF2-40B4-BE49-F238E27FC236}">
                <a16:creationId xmlns:a16="http://schemas.microsoft.com/office/drawing/2014/main" id="{B32AD6E1-5A69-4830-B929-5E4E10734D11}"/>
              </a:ext>
            </a:extLst>
          </p:cNvPr>
          <p:cNvSpPr txBox="1">
            <a:spLocks/>
          </p:cNvSpPr>
          <p:nvPr/>
        </p:nvSpPr>
        <p:spPr bwMode="auto">
          <a:xfrm rot="16200000">
            <a:off x="50645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28+000</a:t>
            </a:r>
          </a:p>
        </p:txBody>
      </p:sp>
      <p:sp>
        <p:nvSpPr>
          <p:cNvPr id="745" name="10 Marcador de contenido">
            <a:extLst>
              <a:ext uri="{FF2B5EF4-FFF2-40B4-BE49-F238E27FC236}">
                <a16:creationId xmlns:a16="http://schemas.microsoft.com/office/drawing/2014/main" id="{1DD2B266-C9C3-4CF5-864C-94BA3B687419}"/>
              </a:ext>
            </a:extLst>
          </p:cNvPr>
          <p:cNvSpPr txBox="1">
            <a:spLocks/>
          </p:cNvSpPr>
          <p:nvPr/>
        </p:nvSpPr>
        <p:spPr bwMode="auto">
          <a:xfrm rot="16200000">
            <a:off x="52301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29+000</a:t>
            </a:r>
          </a:p>
        </p:txBody>
      </p:sp>
      <p:sp>
        <p:nvSpPr>
          <p:cNvPr id="746" name="10 Marcador de contenido">
            <a:extLst>
              <a:ext uri="{FF2B5EF4-FFF2-40B4-BE49-F238E27FC236}">
                <a16:creationId xmlns:a16="http://schemas.microsoft.com/office/drawing/2014/main" id="{3CC4FD55-7483-4B83-B4EC-C05662CFA75F}"/>
              </a:ext>
            </a:extLst>
          </p:cNvPr>
          <p:cNvSpPr txBox="1">
            <a:spLocks/>
          </p:cNvSpPr>
          <p:nvPr/>
        </p:nvSpPr>
        <p:spPr bwMode="auto">
          <a:xfrm rot="16200000">
            <a:off x="53957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30+000</a:t>
            </a:r>
          </a:p>
        </p:txBody>
      </p:sp>
      <p:sp>
        <p:nvSpPr>
          <p:cNvPr id="747" name="10 Marcador de contenido">
            <a:extLst>
              <a:ext uri="{FF2B5EF4-FFF2-40B4-BE49-F238E27FC236}">
                <a16:creationId xmlns:a16="http://schemas.microsoft.com/office/drawing/2014/main" id="{87473ED1-E6CC-492F-B73F-91CC1DA20479}"/>
              </a:ext>
            </a:extLst>
          </p:cNvPr>
          <p:cNvSpPr txBox="1">
            <a:spLocks/>
          </p:cNvSpPr>
          <p:nvPr/>
        </p:nvSpPr>
        <p:spPr bwMode="auto">
          <a:xfrm rot="16200000">
            <a:off x="55541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31+000</a:t>
            </a:r>
          </a:p>
        </p:txBody>
      </p:sp>
      <p:sp>
        <p:nvSpPr>
          <p:cNvPr id="748" name="10 Marcador de contenido">
            <a:extLst>
              <a:ext uri="{FF2B5EF4-FFF2-40B4-BE49-F238E27FC236}">
                <a16:creationId xmlns:a16="http://schemas.microsoft.com/office/drawing/2014/main" id="{21E75C25-B60F-46B6-86AF-67839E0561DF}"/>
              </a:ext>
            </a:extLst>
          </p:cNvPr>
          <p:cNvSpPr txBox="1">
            <a:spLocks/>
          </p:cNvSpPr>
          <p:nvPr/>
        </p:nvSpPr>
        <p:spPr bwMode="auto">
          <a:xfrm rot="16200000">
            <a:off x="57269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32+000</a:t>
            </a:r>
          </a:p>
        </p:txBody>
      </p:sp>
      <p:sp>
        <p:nvSpPr>
          <p:cNvPr id="749" name="10 Marcador de contenido">
            <a:extLst>
              <a:ext uri="{FF2B5EF4-FFF2-40B4-BE49-F238E27FC236}">
                <a16:creationId xmlns:a16="http://schemas.microsoft.com/office/drawing/2014/main" id="{96182494-43F1-48EE-8F01-B3F857A7BFC2}"/>
              </a:ext>
            </a:extLst>
          </p:cNvPr>
          <p:cNvSpPr txBox="1">
            <a:spLocks/>
          </p:cNvSpPr>
          <p:nvPr/>
        </p:nvSpPr>
        <p:spPr bwMode="auto">
          <a:xfrm rot="16200000">
            <a:off x="58925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33+000</a:t>
            </a:r>
          </a:p>
        </p:txBody>
      </p:sp>
      <p:sp>
        <p:nvSpPr>
          <p:cNvPr id="750" name="10 Marcador de contenido">
            <a:extLst>
              <a:ext uri="{FF2B5EF4-FFF2-40B4-BE49-F238E27FC236}">
                <a16:creationId xmlns:a16="http://schemas.microsoft.com/office/drawing/2014/main" id="{6906F659-1A33-440A-B2B8-47D8BAED38EB}"/>
              </a:ext>
            </a:extLst>
          </p:cNvPr>
          <p:cNvSpPr txBox="1">
            <a:spLocks/>
          </p:cNvSpPr>
          <p:nvPr/>
        </p:nvSpPr>
        <p:spPr bwMode="auto">
          <a:xfrm rot="16200000">
            <a:off x="60581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34+000</a:t>
            </a:r>
          </a:p>
        </p:txBody>
      </p:sp>
      <p:sp>
        <p:nvSpPr>
          <p:cNvPr id="751" name="10 Marcador de contenido">
            <a:extLst>
              <a:ext uri="{FF2B5EF4-FFF2-40B4-BE49-F238E27FC236}">
                <a16:creationId xmlns:a16="http://schemas.microsoft.com/office/drawing/2014/main" id="{8690BEC3-82F7-4C51-9F76-A40FBD7D1889}"/>
              </a:ext>
            </a:extLst>
          </p:cNvPr>
          <p:cNvSpPr txBox="1">
            <a:spLocks/>
          </p:cNvSpPr>
          <p:nvPr/>
        </p:nvSpPr>
        <p:spPr bwMode="auto">
          <a:xfrm rot="16200000">
            <a:off x="62237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35+000</a:t>
            </a:r>
          </a:p>
        </p:txBody>
      </p:sp>
      <p:sp>
        <p:nvSpPr>
          <p:cNvPr id="752" name="10 Marcador de contenido">
            <a:extLst>
              <a:ext uri="{FF2B5EF4-FFF2-40B4-BE49-F238E27FC236}">
                <a16:creationId xmlns:a16="http://schemas.microsoft.com/office/drawing/2014/main" id="{F14AF1B5-8784-4C41-BC5E-E9B75646AE7A}"/>
              </a:ext>
            </a:extLst>
          </p:cNvPr>
          <p:cNvSpPr txBox="1">
            <a:spLocks/>
          </p:cNvSpPr>
          <p:nvPr/>
        </p:nvSpPr>
        <p:spPr bwMode="auto">
          <a:xfrm rot="16200000">
            <a:off x="63893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36+000</a:t>
            </a:r>
          </a:p>
        </p:txBody>
      </p:sp>
      <p:sp>
        <p:nvSpPr>
          <p:cNvPr id="753" name="10 Marcador de contenido">
            <a:extLst>
              <a:ext uri="{FF2B5EF4-FFF2-40B4-BE49-F238E27FC236}">
                <a16:creationId xmlns:a16="http://schemas.microsoft.com/office/drawing/2014/main" id="{15C69BF6-427F-4C86-8853-3C7D63CB2C59}"/>
              </a:ext>
            </a:extLst>
          </p:cNvPr>
          <p:cNvSpPr txBox="1">
            <a:spLocks/>
          </p:cNvSpPr>
          <p:nvPr/>
        </p:nvSpPr>
        <p:spPr bwMode="auto">
          <a:xfrm rot="16200000">
            <a:off x="65549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37+000</a:t>
            </a:r>
          </a:p>
        </p:txBody>
      </p:sp>
      <p:sp>
        <p:nvSpPr>
          <p:cNvPr id="754" name="10 Marcador de contenido">
            <a:extLst>
              <a:ext uri="{FF2B5EF4-FFF2-40B4-BE49-F238E27FC236}">
                <a16:creationId xmlns:a16="http://schemas.microsoft.com/office/drawing/2014/main" id="{B380FE29-8870-4BA0-8C76-A340FD858953}"/>
              </a:ext>
            </a:extLst>
          </p:cNvPr>
          <p:cNvSpPr txBox="1">
            <a:spLocks/>
          </p:cNvSpPr>
          <p:nvPr/>
        </p:nvSpPr>
        <p:spPr bwMode="auto">
          <a:xfrm rot="16200000">
            <a:off x="67205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38+000</a:t>
            </a:r>
          </a:p>
        </p:txBody>
      </p:sp>
      <p:sp>
        <p:nvSpPr>
          <p:cNvPr id="755" name="10 Marcador de contenido">
            <a:extLst>
              <a:ext uri="{FF2B5EF4-FFF2-40B4-BE49-F238E27FC236}">
                <a16:creationId xmlns:a16="http://schemas.microsoft.com/office/drawing/2014/main" id="{A1B70D5D-0EF7-4115-947E-9DE5B123B8FA}"/>
              </a:ext>
            </a:extLst>
          </p:cNvPr>
          <p:cNvSpPr txBox="1">
            <a:spLocks/>
          </p:cNvSpPr>
          <p:nvPr/>
        </p:nvSpPr>
        <p:spPr bwMode="auto">
          <a:xfrm rot="16200000">
            <a:off x="68861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39+000</a:t>
            </a:r>
          </a:p>
        </p:txBody>
      </p:sp>
      <p:sp>
        <p:nvSpPr>
          <p:cNvPr id="756" name="10 Marcador de contenido">
            <a:extLst>
              <a:ext uri="{FF2B5EF4-FFF2-40B4-BE49-F238E27FC236}">
                <a16:creationId xmlns:a16="http://schemas.microsoft.com/office/drawing/2014/main" id="{43E4F8E2-1D0B-4018-B1BB-9739913AF476}"/>
              </a:ext>
            </a:extLst>
          </p:cNvPr>
          <p:cNvSpPr txBox="1">
            <a:spLocks/>
          </p:cNvSpPr>
          <p:nvPr/>
        </p:nvSpPr>
        <p:spPr bwMode="auto">
          <a:xfrm rot="16200000">
            <a:off x="70517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40+000</a:t>
            </a:r>
          </a:p>
        </p:txBody>
      </p:sp>
      <p:sp>
        <p:nvSpPr>
          <p:cNvPr id="757" name="10 Marcador de contenido">
            <a:extLst>
              <a:ext uri="{FF2B5EF4-FFF2-40B4-BE49-F238E27FC236}">
                <a16:creationId xmlns:a16="http://schemas.microsoft.com/office/drawing/2014/main" id="{E074F4CC-7DA9-4CEB-9B73-80075EDFF7AF}"/>
              </a:ext>
            </a:extLst>
          </p:cNvPr>
          <p:cNvSpPr txBox="1">
            <a:spLocks/>
          </p:cNvSpPr>
          <p:nvPr/>
        </p:nvSpPr>
        <p:spPr bwMode="auto">
          <a:xfrm rot="16200000">
            <a:off x="72173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41+000</a:t>
            </a:r>
          </a:p>
        </p:txBody>
      </p:sp>
      <p:sp>
        <p:nvSpPr>
          <p:cNvPr id="758" name="10 Marcador de contenido">
            <a:extLst>
              <a:ext uri="{FF2B5EF4-FFF2-40B4-BE49-F238E27FC236}">
                <a16:creationId xmlns:a16="http://schemas.microsoft.com/office/drawing/2014/main" id="{F6A5E763-89EF-4F43-A81F-2F41FD42F6C4}"/>
              </a:ext>
            </a:extLst>
          </p:cNvPr>
          <p:cNvSpPr txBox="1">
            <a:spLocks/>
          </p:cNvSpPr>
          <p:nvPr/>
        </p:nvSpPr>
        <p:spPr bwMode="auto">
          <a:xfrm rot="16200000">
            <a:off x="73829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42+000</a:t>
            </a:r>
          </a:p>
        </p:txBody>
      </p:sp>
      <p:sp>
        <p:nvSpPr>
          <p:cNvPr id="759" name="10 Marcador de contenido">
            <a:extLst>
              <a:ext uri="{FF2B5EF4-FFF2-40B4-BE49-F238E27FC236}">
                <a16:creationId xmlns:a16="http://schemas.microsoft.com/office/drawing/2014/main" id="{32A52728-383C-4C52-B029-B96291182FE9}"/>
              </a:ext>
            </a:extLst>
          </p:cNvPr>
          <p:cNvSpPr txBox="1">
            <a:spLocks/>
          </p:cNvSpPr>
          <p:nvPr/>
        </p:nvSpPr>
        <p:spPr bwMode="auto">
          <a:xfrm rot="16200000">
            <a:off x="75485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43+000</a:t>
            </a:r>
          </a:p>
        </p:txBody>
      </p:sp>
      <p:sp>
        <p:nvSpPr>
          <p:cNvPr id="760" name="10 Marcador de contenido">
            <a:extLst>
              <a:ext uri="{FF2B5EF4-FFF2-40B4-BE49-F238E27FC236}">
                <a16:creationId xmlns:a16="http://schemas.microsoft.com/office/drawing/2014/main" id="{65AD7A1C-81C7-4202-A9A9-14716B3CDD6D}"/>
              </a:ext>
            </a:extLst>
          </p:cNvPr>
          <p:cNvSpPr txBox="1">
            <a:spLocks/>
          </p:cNvSpPr>
          <p:nvPr/>
        </p:nvSpPr>
        <p:spPr bwMode="auto">
          <a:xfrm rot="16200000">
            <a:off x="77141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44+000</a:t>
            </a:r>
          </a:p>
        </p:txBody>
      </p:sp>
      <p:sp>
        <p:nvSpPr>
          <p:cNvPr id="761" name="10 Marcador de contenido">
            <a:extLst>
              <a:ext uri="{FF2B5EF4-FFF2-40B4-BE49-F238E27FC236}">
                <a16:creationId xmlns:a16="http://schemas.microsoft.com/office/drawing/2014/main" id="{D3B8A1F2-9F38-4F89-BF23-37A8BB12FE54}"/>
              </a:ext>
            </a:extLst>
          </p:cNvPr>
          <p:cNvSpPr txBox="1">
            <a:spLocks/>
          </p:cNvSpPr>
          <p:nvPr/>
        </p:nvSpPr>
        <p:spPr bwMode="auto">
          <a:xfrm rot="16200000">
            <a:off x="78797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45+000</a:t>
            </a:r>
          </a:p>
        </p:txBody>
      </p:sp>
      <p:sp>
        <p:nvSpPr>
          <p:cNvPr id="762" name="10 Marcador de contenido">
            <a:extLst>
              <a:ext uri="{FF2B5EF4-FFF2-40B4-BE49-F238E27FC236}">
                <a16:creationId xmlns:a16="http://schemas.microsoft.com/office/drawing/2014/main" id="{008AE4AE-F2C3-4E19-8F3C-82B32A5953DC}"/>
              </a:ext>
            </a:extLst>
          </p:cNvPr>
          <p:cNvSpPr txBox="1">
            <a:spLocks/>
          </p:cNvSpPr>
          <p:nvPr/>
        </p:nvSpPr>
        <p:spPr bwMode="auto">
          <a:xfrm rot="16200000">
            <a:off x="80453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46+000</a:t>
            </a:r>
          </a:p>
        </p:txBody>
      </p:sp>
      <p:sp>
        <p:nvSpPr>
          <p:cNvPr id="763" name="10 Marcador de contenido">
            <a:extLst>
              <a:ext uri="{FF2B5EF4-FFF2-40B4-BE49-F238E27FC236}">
                <a16:creationId xmlns:a16="http://schemas.microsoft.com/office/drawing/2014/main" id="{0C98912B-1EBE-45BC-B642-D9F24ECC346E}"/>
              </a:ext>
            </a:extLst>
          </p:cNvPr>
          <p:cNvSpPr txBox="1">
            <a:spLocks/>
          </p:cNvSpPr>
          <p:nvPr/>
        </p:nvSpPr>
        <p:spPr bwMode="auto">
          <a:xfrm rot="16200000">
            <a:off x="8210950" y="3996000"/>
            <a:ext cx="489364" cy="112697"/>
          </a:xfrm>
          <a:prstGeom prst="rect">
            <a:avLst/>
          </a:prstGeom>
          <a:noFill/>
          <a:ln w="9525">
            <a:noFill/>
            <a:miter lim="800000"/>
            <a:headEnd/>
            <a:tailEnd/>
          </a:ln>
        </p:spPr>
        <p:txBody>
          <a:bodyPr lIns="36000" tIns="0" rIns="36000" bIns="0"/>
          <a:lstStyle/>
          <a:p>
            <a:pPr marL="342900" indent="-342900" algn="r">
              <a:spcBef>
                <a:spcPct val="20000"/>
              </a:spcBef>
              <a:buFont typeface="Arial" charset="0"/>
              <a:buNone/>
              <a:defRPr/>
            </a:pPr>
            <a:r>
              <a:rPr lang="es-PE" sz="600" dirty="0">
                <a:solidFill>
                  <a:schemeClr val="tx2"/>
                </a:solidFill>
                <a:latin typeface="Swis721 Ex BT" panose="020B0605020202020204" pitchFamily="34" charset="0"/>
              </a:rPr>
              <a:t>47+000</a:t>
            </a:r>
          </a:p>
        </p:txBody>
      </p:sp>
    </p:spTree>
    <p:extLst>
      <p:ext uri="{BB962C8B-B14F-4D97-AF65-F5344CB8AC3E}">
        <p14:creationId xmlns:p14="http://schemas.microsoft.com/office/powerpoint/2010/main" val="9256762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14"/>
                                        </p:tgtEl>
                                        <p:attrNameLst>
                                          <p:attrName>style.visibility</p:attrName>
                                        </p:attrNameLst>
                                      </p:cBhvr>
                                      <p:to>
                                        <p:strVal val="visible"/>
                                      </p:to>
                                    </p:set>
                                    <p:animEffect transition="in" filter="barn(inVertical)">
                                      <p:cBhvr>
                                        <p:cTn id="20" dur="500"/>
                                        <p:tgtEl>
                                          <p:spTgt spid="7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12"/>
                                        </p:tgtEl>
                                        <p:attrNameLst>
                                          <p:attrName>style.visibility</p:attrName>
                                        </p:attrNameLst>
                                      </p:cBhvr>
                                      <p:to>
                                        <p:strVal val="visible"/>
                                      </p:to>
                                    </p:set>
                                    <p:animEffect transition="in" filter="barn(inVertical)">
                                      <p:cBhvr>
                                        <p:cTn id="23" dur="500"/>
                                        <p:tgtEl>
                                          <p:spTgt spid="7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11"/>
                                        </p:tgtEl>
                                        <p:attrNameLst>
                                          <p:attrName>style.visibility</p:attrName>
                                        </p:attrNameLst>
                                      </p:cBhvr>
                                      <p:to>
                                        <p:strVal val="visible"/>
                                      </p:to>
                                    </p:set>
                                    <p:animEffect transition="in" filter="barn(inVertical)">
                                      <p:cBhvr>
                                        <p:cTn id="26" dur="500"/>
                                        <p:tgtEl>
                                          <p:spTgt spid="7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10"/>
                                        </p:tgtEl>
                                        <p:attrNameLst>
                                          <p:attrName>style.visibility</p:attrName>
                                        </p:attrNameLst>
                                      </p:cBhvr>
                                      <p:to>
                                        <p:strVal val="visible"/>
                                      </p:to>
                                    </p:set>
                                    <p:animEffect transition="in" filter="barn(inVertical)">
                                      <p:cBhvr>
                                        <p:cTn id="29" dur="500"/>
                                        <p:tgtEl>
                                          <p:spTgt spid="7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09"/>
                                        </p:tgtEl>
                                        <p:attrNameLst>
                                          <p:attrName>style.visibility</p:attrName>
                                        </p:attrNameLst>
                                      </p:cBhvr>
                                      <p:to>
                                        <p:strVal val="visible"/>
                                      </p:to>
                                    </p:set>
                                    <p:animEffect transition="in" filter="barn(inVertical)">
                                      <p:cBhvr>
                                        <p:cTn id="32" dur="500"/>
                                        <p:tgtEl>
                                          <p:spTgt spid="70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08"/>
                                        </p:tgtEl>
                                        <p:attrNameLst>
                                          <p:attrName>style.visibility</p:attrName>
                                        </p:attrNameLst>
                                      </p:cBhvr>
                                      <p:to>
                                        <p:strVal val="visible"/>
                                      </p:to>
                                    </p:set>
                                    <p:animEffect transition="in" filter="barn(inVertical)">
                                      <p:cBhvr>
                                        <p:cTn id="35" dur="500"/>
                                        <p:tgtEl>
                                          <p:spTgt spid="70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07"/>
                                        </p:tgtEl>
                                        <p:attrNameLst>
                                          <p:attrName>style.visibility</p:attrName>
                                        </p:attrNameLst>
                                      </p:cBhvr>
                                      <p:to>
                                        <p:strVal val="visible"/>
                                      </p:to>
                                    </p:set>
                                    <p:animEffect transition="in" filter="barn(inVertical)">
                                      <p:cBhvr>
                                        <p:cTn id="38" dur="500"/>
                                        <p:tgtEl>
                                          <p:spTgt spid="70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706"/>
                                        </p:tgtEl>
                                        <p:attrNameLst>
                                          <p:attrName>style.visibility</p:attrName>
                                        </p:attrNameLst>
                                      </p:cBhvr>
                                      <p:to>
                                        <p:strVal val="visible"/>
                                      </p:to>
                                    </p:set>
                                    <p:animEffect transition="in" filter="barn(inVertical)">
                                      <p:cBhvr>
                                        <p:cTn id="41" dur="500"/>
                                        <p:tgtEl>
                                          <p:spTgt spid="70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705"/>
                                        </p:tgtEl>
                                        <p:attrNameLst>
                                          <p:attrName>style.visibility</p:attrName>
                                        </p:attrNameLst>
                                      </p:cBhvr>
                                      <p:to>
                                        <p:strVal val="visible"/>
                                      </p:to>
                                    </p:set>
                                    <p:animEffect transition="in" filter="barn(inVertical)">
                                      <p:cBhvr>
                                        <p:cTn id="44" dur="500"/>
                                        <p:tgtEl>
                                          <p:spTgt spid="70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704"/>
                                        </p:tgtEl>
                                        <p:attrNameLst>
                                          <p:attrName>style.visibility</p:attrName>
                                        </p:attrNameLst>
                                      </p:cBhvr>
                                      <p:to>
                                        <p:strVal val="visible"/>
                                      </p:to>
                                    </p:set>
                                    <p:animEffect transition="in" filter="barn(inVertical)">
                                      <p:cBhvr>
                                        <p:cTn id="47" dur="500"/>
                                        <p:tgtEl>
                                          <p:spTgt spid="70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03"/>
                                        </p:tgtEl>
                                        <p:attrNameLst>
                                          <p:attrName>style.visibility</p:attrName>
                                        </p:attrNameLst>
                                      </p:cBhvr>
                                      <p:to>
                                        <p:strVal val="visible"/>
                                      </p:to>
                                    </p:set>
                                    <p:animEffect transition="in" filter="barn(inVertical)">
                                      <p:cBhvr>
                                        <p:cTn id="50" dur="500"/>
                                        <p:tgtEl>
                                          <p:spTgt spid="703"/>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669"/>
                                        </p:tgtEl>
                                        <p:attrNameLst>
                                          <p:attrName>style.visibility</p:attrName>
                                        </p:attrNameLst>
                                      </p:cBhvr>
                                      <p:to>
                                        <p:strVal val="visible"/>
                                      </p:to>
                                    </p:set>
                                    <p:animEffect transition="in" filter="barn(inVertical)">
                                      <p:cBhvr>
                                        <p:cTn id="56" dur="500"/>
                                        <p:tgtEl>
                                          <p:spTgt spid="669"/>
                                        </p:tgtEl>
                                      </p:cBhvr>
                                    </p:animEffect>
                                  </p:childTnLst>
                                </p:cTn>
                              </p:par>
                              <p:par>
                                <p:cTn id="57" presetID="16" presetClass="entr" presetSubtype="26" fill="hold" grpId="0" nodeType="withEffect">
                                  <p:stCondLst>
                                    <p:cond delay="0"/>
                                  </p:stCondLst>
                                  <p:childTnLst>
                                    <p:set>
                                      <p:cBhvr>
                                        <p:cTn id="58" dur="1" fill="hold">
                                          <p:stCondLst>
                                            <p:cond delay="0"/>
                                          </p:stCondLst>
                                        </p:cTn>
                                        <p:tgtEl>
                                          <p:spTgt spid="715"/>
                                        </p:tgtEl>
                                        <p:attrNameLst>
                                          <p:attrName>style.visibility</p:attrName>
                                        </p:attrNameLst>
                                      </p:cBhvr>
                                      <p:to>
                                        <p:strVal val="visible"/>
                                      </p:to>
                                    </p:set>
                                    <p:animEffect transition="in" filter="barn(inHorizontal)">
                                      <p:cBhvr>
                                        <p:cTn id="59" dur="500"/>
                                        <p:tgtEl>
                                          <p:spTgt spid="715"/>
                                        </p:tgtEl>
                                      </p:cBhvr>
                                    </p:animEffect>
                                  </p:childTnLst>
                                </p:cTn>
                              </p:par>
                              <p:par>
                                <p:cTn id="60" presetID="16" presetClass="entr" presetSubtype="26" fill="hold" grpId="0" nodeType="withEffect">
                                  <p:stCondLst>
                                    <p:cond delay="0"/>
                                  </p:stCondLst>
                                  <p:childTnLst>
                                    <p:set>
                                      <p:cBhvr>
                                        <p:cTn id="61" dur="1" fill="hold">
                                          <p:stCondLst>
                                            <p:cond delay="0"/>
                                          </p:stCondLst>
                                        </p:cTn>
                                        <p:tgtEl>
                                          <p:spTgt spid="716"/>
                                        </p:tgtEl>
                                        <p:attrNameLst>
                                          <p:attrName>style.visibility</p:attrName>
                                        </p:attrNameLst>
                                      </p:cBhvr>
                                      <p:to>
                                        <p:strVal val="visible"/>
                                      </p:to>
                                    </p:set>
                                    <p:animEffect transition="in" filter="barn(inHorizontal)">
                                      <p:cBhvr>
                                        <p:cTn id="62" dur="500"/>
                                        <p:tgtEl>
                                          <p:spTgt spid="716"/>
                                        </p:tgtEl>
                                      </p:cBhvr>
                                    </p:animEffect>
                                  </p:childTnLst>
                                </p:cTn>
                              </p:par>
                              <p:par>
                                <p:cTn id="63" presetID="16" presetClass="entr" presetSubtype="26" fill="hold" grpId="0" nodeType="withEffect">
                                  <p:stCondLst>
                                    <p:cond delay="0"/>
                                  </p:stCondLst>
                                  <p:childTnLst>
                                    <p:set>
                                      <p:cBhvr>
                                        <p:cTn id="64" dur="1" fill="hold">
                                          <p:stCondLst>
                                            <p:cond delay="0"/>
                                          </p:stCondLst>
                                        </p:cTn>
                                        <p:tgtEl>
                                          <p:spTgt spid="717"/>
                                        </p:tgtEl>
                                        <p:attrNameLst>
                                          <p:attrName>style.visibility</p:attrName>
                                        </p:attrNameLst>
                                      </p:cBhvr>
                                      <p:to>
                                        <p:strVal val="visible"/>
                                      </p:to>
                                    </p:set>
                                    <p:animEffect transition="in" filter="barn(inHorizontal)">
                                      <p:cBhvr>
                                        <p:cTn id="65" dur="500"/>
                                        <p:tgtEl>
                                          <p:spTgt spid="717"/>
                                        </p:tgtEl>
                                      </p:cBhvr>
                                    </p:animEffect>
                                  </p:childTnLst>
                                </p:cTn>
                              </p:par>
                              <p:par>
                                <p:cTn id="66" presetID="16" presetClass="entr" presetSubtype="26" fill="hold" grpId="0" nodeType="withEffect">
                                  <p:stCondLst>
                                    <p:cond delay="0"/>
                                  </p:stCondLst>
                                  <p:childTnLst>
                                    <p:set>
                                      <p:cBhvr>
                                        <p:cTn id="67" dur="1" fill="hold">
                                          <p:stCondLst>
                                            <p:cond delay="0"/>
                                          </p:stCondLst>
                                        </p:cTn>
                                        <p:tgtEl>
                                          <p:spTgt spid="718"/>
                                        </p:tgtEl>
                                        <p:attrNameLst>
                                          <p:attrName>style.visibility</p:attrName>
                                        </p:attrNameLst>
                                      </p:cBhvr>
                                      <p:to>
                                        <p:strVal val="visible"/>
                                      </p:to>
                                    </p:set>
                                    <p:animEffect transition="in" filter="barn(inHorizontal)">
                                      <p:cBhvr>
                                        <p:cTn id="68" dur="500"/>
                                        <p:tgtEl>
                                          <p:spTgt spid="718"/>
                                        </p:tgtEl>
                                      </p:cBhvr>
                                    </p:animEffect>
                                  </p:childTnLst>
                                </p:cTn>
                              </p:par>
                              <p:par>
                                <p:cTn id="69" presetID="16" presetClass="entr" presetSubtype="26" fill="hold" grpId="0" nodeType="withEffect">
                                  <p:stCondLst>
                                    <p:cond delay="0"/>
                                  </p:stCondLst>
                                  <p:childTnLst>
                                    <p:set>
                                      <p:cBhvr>
                                        <p:cTn id="70" dur="1" fill="hold">
                                          <p:stCondLst>
                                            <p:cond delay="0"/>
                                          </p:stCondLst>
                                        </p:cTn>
                                        <p:tgtEl>
                                          <p:spTgt spid="719"/>
                                        </p:tgtEl>
                                        <p:attrNameLst>
                                          <p:attrName>style.visibility</p:attrName>
                                        </p:attrNameLst>
                                      </p:cBhvr>
                                      <p:to>
                                        <p:strVal val="visible"/>
                                      </p:to>
                                    </p:set>
                                    <p:animEffect transition="in" filter="barn(inHorizontal)">
                                      <p:cBhvr>
                                        <p:cTn id="71" dur="500"/>
                                        <p:tgtEl>
                                          <p:spTgt spid="719"/>
                                        </p:tgtEl>
                                      </p:cBhvr>
                                    </p:animEffect>
                                  </p:childTnLst>
                                </p:cTn>
                              </p:par>
                              <p:par>
                                <p:cTn id="72" presetID="16" presetClass="entr" presetSubtype="26" fill="hold" grpId="0" nodeType="withEffect">
                                  <p:stCondLst>
                                    <p:cond delay="0"/>
                                  </p:stCondLst>
                                  <p:childTnLst>
                                    <p:set>
                                      <p:cBhvr>
                                        <p:cTn id="73" dur="1" fill="hold">
                                          <p:stCondLst>
                                            <p:cond delay="0"/>
                                          </p:stCondLst>
                                        </p:cTn>
                                        <p:tgtEl>
                                          <p:spTgt spid="720"/>
                                        </p:tgtEl>
                                        <p:attrNameLst>
                                          <p:attrName>style.visibility</p:attrName>
                                        </p:attrNameLst>
                                      </p:cBhvr>
                                      <p:to>
                                        <p:strVal val="visible"/>
                                      </p:to>
                                    </p:set>
                                    <p:animEffect transition="in" filter="barn(inHorizontal)">
                                      <p:cBhvr>
                                        <p:cTn id="74" dur="500"/>
                                        <p:tgtEl>
                                          <p:spTgt spid="720"/>
                                        </p:tgtEl>
                                      </p:cBhvr>
                                    </p:animEffect>
                                  </p:childTnLst>
                                </p:cTn>
                              </p:par>
                              <p:par>
                                <p:cTn id="75" presetID="16" presetClass="entr" presetSubtype="26" fill="hold" grpId="0" nodeType="withEffect">
                                  <p:stCondLst>
                                    <p:cond delay="0"/>
                                  </p:stCondLst>
                                  <p:childTnLst>
                                    <p:set>
                                      <p:cBhvr>
                                        <p:cTn id="76" dur="1" fill="hold">
                                          <p:stCondLst>
                                            <p:cond delay="0"/>
                                          </p:stCondLst>
                                        </p:cTn>
                                        <p:tgtEl>
                                          <p:spTgt spid="721"/>
                                        </p:tgtEl>
                                        <p:attrNameLst>
                                          <p:attrName>style.visibility</p:attrName>
                                        </p:attrNameLst>
                                      </p:cBhvr>
                                      <p:to>
                                        <p:strVal val="visible"/>
                                      </p:to>
                                    </p:set>
                                    <p:animEffect transition="in" filter="barn(inHorizontal)">
                                      <p:cBhvr>
                                        <p:cTn id="77" dur="500"/>
                                        <p:tgtEl>
                                          <p:spTgt spid="721"/>
                                        </p:tgtEl>
                                      </p:cBhvr>
                                    </p:animEffect>
                                  </p:childTnLst>
                                </p:cTn>
                              </p:par>
                              <p:par>
                                <p:cTn id="78" presetID="16" presetClass="entr" presetSubtype="26" fill="hold" grpId="0" nodeType="withEffect">
                                  <p:stCondLst>
                                    <p:cond delay="0"/>
                                  </p:stCondLst>
                                  <p:childTnLst>
                                    <p:set>
                                      <p:cBhvr>
                                        <p:cTn id="79" dur="1" fill="hold">
                                          <p:stCondLst>
                                            <p:cond delay="0"/>
                                          </p:stCondLst>
                                        </p:cTn>
                                        <p:tgtEl>
                                          <p:spTgt spid="722"/>
                                        </p:tgtEl>
                                        <p:attrNameLst>
                                          <p:attrName>style.visibility</p:attrName>
                                        </p:attrNameLst>
                                      </p:cBhvr>
                                      <p:to>
                                        <p:strVal val="visible"/>
                                      </p:to>
                                    </p:set>
                                    <p:animEffect transition="in" filter="barn(inHorizontal)">
                                      <p:cBhvr>
                                        <p:cTn id="80" dur="500"/>
                                        <p:tgtEl>
                                          <p:spTgt spid="722"/>
                                        </p:tgtEl>
                                      </p:cBhvr>
                                    </p:animEffect>
                                  </p:childTnLst>
                                </p:cTn>
                              </p:par>
                              <p:par>
                                <p:cTn id="81" presetID="16" presetClass="entr" presetSubtype="26" fill="hold" grpId="0" nodeType="withEffect">
                                  <p:stCondLst>
                                    <p:cond delay="0"/>
                                  </p:stCondLst>
                                  <p:childTnLst>
                                    <p:set>
                                      <p:cBhvr>
                                        <p:cTn id="82" dur="1" fill="hold">
                                          <p:stCondLst>
                                            <p:cond delay="0"/>
                                          </p:stCondLst>
                                        </p:cTn>
                                        <p:tgtEl>
                                          <p:spTgt spid="723"/>
                                        </p:tgtEl>
                                        <p:attrNameLst>
                                          <p:attrName>style.visibility</p:attrName>
                                        </p:attrNameLst>
                                      </p:cBhvr>
                                      <p:to>
                                        <p:strVal val="visible"/>
                                      </p:to>
                                    </p:set>
                                    <p:animEffect transition="in" filter="barn(inHorizontal)">
                                      <p:cBhvr>
                                        <p:cTn id="83" dur="500"/>
                                        <p:tgtEl>
                                          <p:spTgt spid="723"/>
                                        </p:tgtEl>
                                      </p:cBhvr>
                                    </p:animEffect>
                                  </p:childTnLst>
                                </p:cTn>
                              </p:par>
                              <p:par>
                                <p:cTn id="84" presetID="16" presetClass="entr" presetSubtype="26" fill="hold" grpId="0" nodeType="withEffect">
                                  <p:stCondLst>
                                    <p:cond delay="0"/>
                                  </p:stCondLst>
                                  <p:childTnLst>
                                    <p:set>
                                      <p:cBhvr>
                                        <p:cTn id="85" dur="1" fill="hold">
                                          <p:stCondLst>
                                            <p:cond delay="0"/>
                                          </p:stCondLst>
                                        </p:cTn>
                                        <p:tgtEl>
                                          <p:spTgt spid="724"/>
                                        </p:tgtEl>
                                        <p:attrNameLst>
                                          <p:attrName>style.visibility</p:attrName>
                                        </p:attrNameLst>
                                      </p:cBhvr>
                                      <p:to>
                                        <p:strVal val="visible"/>
                                      </p:to>
                                    </p:set>
                                    <p:animEffect transition="in" filter="barn(inHorizontal)">
                                      <p:cBhvr>
                                        <p:cTn id="86" dur="500"/>
                                        <p:tgtEl>
                                          <p:spTgt spid="724"/>
                                        </p:tgtEl>
                                      </p:cBhvr>
                                    </p:animEffect>
                                  </p:childTnLst>
                                </p:cTn>
                              </p:par>
                              <p:par>
                                <p:cTn id="87" presetID="16" presetClass="entr" presetSubtype="26" fill="hold" grpId="0" nodeType="withEffect">
                                  <p:stCondLst>
                                    <p:cond delay="0"/>
                                  </p:stCondLst>
                                  <p:childTnLst>
                                    <p:set>
                                      <p:cBhvr>
                                        <p:cTn id="88" dur="1" fill="hold">
                                          <p:stCondLst>
                                            <p:cond delay="0"/>
                                          </p:stCondLst>
                                        </p:cTn>
                                        <p:tgtEl>
                                          <p:spTgt spid="725"/>
                                        </p:tgtEl>
                                        <p:attrNameLst>
                                          <p:attrName>style.visibility</p:attrName>
                                        </p:attrNameLst>
                                      </p:cBhvr>
                                      <p:to>
                                        <p:strVal val="visible"/>
                                      </p:to>
                                    </p:set>
                                    <p:animEffect transition="in" filter="barn(inHorizontal)">
                                      <p:cBhvr>
                                        <p:cTn id="89" dur="500"/>
                                        <p:tgtEl>
                                          <p:spTgt spid="725"/>
                                        </p:tgtEl>
                                      </p:cBhvr>
                                    </p:animEffect>
                                  </p:childTnLst>
                                </p:cTn>
                              </p:par>
                              <p:par>
                                <p:cTn id="90" presetID="16" presetClass="entr" presetSubtype="26" fill="hold" grpId="0" nodeType="withEffect">
                                  <p:stCondLst>
                                    <p:cond delay="0"/>
                                  </p:stCondLst>
                                  <p:childTnLst>
                                    <p:set>
                                      <p:cBhvr>
                                        <p:cTn id="91" dur="1" fill="hold">
                                          <p:stCondLst>
                                            <p:cond delay="0"/>
                                          </p:stCondLst>
                                        </p:cTn>
                                        <p:tgtEl>
                                          <p:spTgt spid="726"/>
                                        </p:tgtEl>
                                        <p:attrNameLst>
                                          <p:attrName>style.visibility</p:attrName>
                                        </p:attrNameLst>
                                      </p:cBhvr>
                                      <p:to>
                                        <p:strVal val="visible"/>
                                      </p:to>
                                    </p:set>
                                    <p:animEffect transition="in" filter="barn(inHorizontal)">
                                      <p:cBhvr>
                                        <p:cTn id="92" dur="500"/>
                                        <p:tgtEl>
                                          <p:spTgt spid="726"/>
                                        </p:tgtEl>
                                      </p:cBhvr>
                                    </p:animEffect>
                                  </p:childTnLst>
                                </p:cTn>
                              </p:par>
                              <p:par>
                                <p:cTn id="93" presetID="16" presetClass="entr" presetSubtype="26" fill="hold" grpId="0" nodeType="withEffect">
                                  <p:stCondLst>
                                    <p:cond delay="0"/>
                                  </p:stCondLst>
                                  <p:childTnLst>
                                    <p:set>
                                      <p:cBhvr>
                                        <p:cTn id="94" dur="1" fill="hold">
                                          <p:stCondLst>
                                            <p:cond delay="0"/>
                                          </p:stCondLst>
                                        </p:cTn>
                                        <p:tgtEl>
                                          <p:spTgt spid="727"/>
                                        </p:tgtEl>
                                        <p:attrNameLst>
                                          <p:attrName>style.visibility</p:attrName>
                                        </p:attrNameLst>
                                      </p:cBhvr>
                                      <p:to>
                                        <p:strVal val="visible"/>
                                      </p:to>
                                    </p:set>
                                    <p:animEffect transition="in" filter="barn(inHorizontal)">
                                      <p:cBhvr>
                                        <p:cTn id="95" dur="500"/>
                                        <p:tgtEl>
                                          <p:spTgt spid="727"/>
                                        </p:tgtEl>
                                      </p:cBhvr>
                                    </p:animEffect>
                                  </p:childTnLst>
                                </p:cTn>
                              </p:par>
                              <p:par>
                                <p:cTn id="96" presetID="16" presetClass="entr" presetSubtype="26" fill="hold" grpId="0" nodeType="withEffect">
                                  <p:stCondLst>
                                    <p:cond delay="0"/>
                                  </p:stCondLst>
                                  <p:childTnLst>
                                    <p:set>
                                      <p:cBhvr>
                                        <p:cTn id="97" dur="1" fill="hold">
                                          <p:stCondLst>
                                            <p:cond delay="0"/>
                                          </p:stCondLst>
                                        </p:cTn>
                                        <p:tgtEl>
                                          <p:spTgt spid="728"/>
                                        </p:tgtEl>
                                        <p:attrNameLst>
                                          <p:attrName>style.visibility</p:attrName>
                                        </p:attrNameLst>
                                      </p:cBhvr>
                                      <p:to>
                                        <p:strVal val="visible"/>
                                      </p:to>
                                    </p:set>
                                    <p:animEffect transition="in" filter="barn(inHorizontal)">
                                      <p:cBhvr>
                                        <p:cTn id="98" dur="500"/>
                                        <p:tgtEl>
                                          <p:spTgt spid="728"/>
                                        </p:tgtEl>
                                      </p:cBhvr>
                                    </p:animEffect>
                                  </p:childTnLst>
                                </p:cTn>
                              </p:par>
                              <p:par>
                                <p:cTn id="99" presetID="16" presetClass="entr" presetSubtype="26" fill="hold" grpId="0" nodeType="withEffect">
                                  <p:stCondLst>
                                    <p:cond delay="0"/>
                                  </p:stCondLst>
                                  <p:childTnLst>
                                    <p:set>
                                      <p:cBhvr>
                                        <p:cTn id="100" dur="1" fill="hold">
                                          <p:stCondLst>
                                            <p:cond delay="0"/>
                                          </p:stCondLst>
                                        </p:cTn>
                                        <p:tgtEl>
                                          <p:spTgt spid="729"/>
                                        </p:tgtEl>
                                        <p:attrNameLst>
                                          <p:attrName>style.visibility</p:attrName>
                                        </p:attrNameLst>
                                      </p:cBhvr>
                                      <p:to>
                                        <p:strVal val="visible"/>
                                      </p:to>
                                    </p:set>
                                    <p:animEffect transition="in" filter="barn(inHorizontal)">
                                      <p:cBhvr>
                                        <p:cTn id="101" dur="500"/>
                                        <p:tgtEl>
                                          <p:spTgt spid="729"/>
                                        </p:tgtEl>
                                      </p:cBhvr>
                                    </p:animEffect>
                                  </p:childTnLst>
                                </p:cTn>
                              </p:par>
                              <p:par>
                                <p:cTn id="102" presetID="16" presetClass="entr" presetSubtype="26" fill="hold" grpId="0" nodeType="withEffect">
                                  <p:stCondLst>
                                    <p:cond delay="0"/>
                                  </p:stCondLst>
                                  <p:childTnLst>
                                    <p:set>
                                      <p:cBhvr>
                                        <p:cTn id="103" dur="1" fill="hold">
                                          <p:stCondLst>
                                            <p:cond delay="0"/>
                                          </p:stCondLst>
                                        </p:cTn>
                                        <p:tgtEl>
                                          <p:spTgt spid="730"/>
                                        </p:tgtEl>
                                        <p:attrNameLst>
                                          <p:attrName>style.visibility</p:attrName>
                                        </p:attrNameLst>
                                      </p:cBhvr>
                                      <p:to>
                                        <p:strVal val="visible"/>
                                      </p:to>
                                    </p:set>
                                    <p:animEffect transition="in" filter="barn(inHorizontal)">
                                      <p:cBhvr>
                                        <p:cTn id="104" dur="500"/>
                                        <p:tgtEl>
                                          <p:spTgt spid="730"/>
                                        </p:tgtEl>
                                      </p:cBhvr>
                                    </p:animEffect>
                                  </p:childTnLst>
                                </p:cTn>
                              </p:par>
                              <p:par>
                                <p:cTn id="105" presetID="16" presetClass="entr" presetSubtype="26" fill="hold" grpId="0" nodeType="withEffect">
                                  <p:stCondLst>
                                    <p:cond delay="0"/>
                                  </p:stCondLst>
                                  <p:childTnLst>
                                    <p:set>
                                      <p:cBhvr>
                                        <p:cTn id="106" dur="1" fill="hold">
                                          <p:stCondLst>
                                            <p:cond delay="0"/>
                                          </p:stCondLst>
                                        </p:cTn>
                                        <p:tgtEl>
                                          <p:spTgt spid="731"/>
                                        </p:tgtEl>
                                        <p:attrNameLst>
                                          <p:attrName>style.visibility</p:attrName>
                                        </p:attrNameLst>
                                      </p:cBhvr>
                                      <p:to>
                                        <p:strVal val="visible"/>
                                      </p:to>
                                    </p:set>
                                    <p:animEffect transition="in" filter="barn(inHorizontal)">
                                      <p:cBhvr>
                                        <p:cTn id="107" dur="500"/>
                                        <p:tgtEl>
                                          <p:spTgt spid="731"/>
                                        </p:tgtEl>
                                      </p:cBhvr>
                                    </p:animEffect>
                                  </p:childTnLst>
                                </p:cTn>
                              </p:par>
                              <p:par>
                                <p:cTn id="108" presetID="16" presetClass="entr" presetSubtype="26" fill="hold" grpId="0" nodeType="withEffect">
                                  <p:stCondLst>
                                    <p:cond delay="0"/>
                                  </p:stCondLst>
                                  <p:childTnLst>
                                    <p:set>
                                      <p:cBhvr>
                                        <p:cTn id="109" dur="1" fill="hold">
                                          <p:stCondLst>
                                            <p:cond delay="0"/>
                                          </p:stCondLst>
                                        </p:cTn>
                                        <p:tgtEl>
                                          <p:spTgt spid="732"/>
                                        </p:tgtEl>
                                        <p:attrNameLst>
                                          <p:attrName>style.visibility</p:attrName>
                                        </p:attrNameLst>
                                      </p:cBhvr>
                                      <p:to>
                                        <p:strVal val="visible"/>
                                      </p:to>
                                    </p:set>
                                    <p:animEffect transition="in" filter="barn(inHorizontal)">
                                      <p:cBhvr>
                                        <p:cTn id="110" dur="500"/>
                                        <p:tgtEl>
                                          <p:spTgt spid="732"/>
                                        </p:tgtEl>
                                      </p:cBhvr>
                                    </p:animEffect>
                                  </p:childTnLst>
                                </p:cTn>
                              </p:par>
                              <p:par>
                                <p:cTn id="111" presetID="16" presetClass="entr" presetSubtype="26" fill="hold" grpId="0" nodeType="withEffect">
                                  <p:stCondLst>
                                    <p:cond delay="0"/>
                                  </p:stCondLst>
                                  <p:childTnLst>
                                    <p:set>
                                      <p:cBhvr>
                                        <p:cTn id="112" dur="1" fill="hold">
                                          <p:stCondLst>
                                            <p:cond delay="0"/>
                                          </p:stCondLst>
                                        </p:cTn>
                                        <p:tgtEl>
                                          <p:spTgt spid="733"/>
                                        </p:tgtEl>
                                        <p:attrNameLst>
                                          <p:attrName>style.visibility</p:attrName>
                                        </p:attrNameLst>
                                      </p:cBhvr>
                                      <p:to>
                                        <p:strVal val="visible"/>
                                      </p:to>
                                    </p:set>
                                    <p:animEffect transition="in" filter="barn(inHorizontal)">
                                      <p:cBhvr>
                                        <p:cTn id="113" dur="500"/>
                                        <p:tgtEl>
                                          <p:spTgt spid="733"/>
                                        </p:tgtEl>
                                      </p:cBhvr>
                                    </p:animEffect>
                                  </p:childTnLst>
                                </p:cTn>
                              </p:par>
                              <p:par>
                                <p:cTn id="114" presetID="16" presetClass="entr" presetSubtype="26" fill="hold" grpId="0" nodeType="withEffect">
                                  <p:stCondLst>
                                    <p:cond delay="0"/>
                                  </p:stCondLst>
                                  <p:childTnLst>
                                    <p:set>
                                      <p:cBhvr>
                                        <p:cTn id="115" dur="1" fill="hold">
                                          <p:stCondLst>
                                            <p:cond delay="0"/>
                                          </p:stCondLst>
                                        </p:cTn>
                                        <p:tgtEl>
                                          <p:spTgt spid="734"/>
                                        </p:tgtEl>
                                        <p:attrNameLst>
                                          <p:attrName>style.visibility</p:attrName>
                                        </p:attrNameLst>
                                      </p:cBhvr>
                                      <p:to>
                                        <p:strVal val="visible"/>
                                      </p:to>
                                    </p:set>
                                    <p:animEffect transition="in" filter="barn(inHorizontal)">
                                      <p:cBhvr>
                                        <p:cTn id="116" dur="500"/>
                                        <p:tgtEl>
                                          <p:spTgt spid="734"/>
                                        </p:tgtEl>
                                      </p:cBhvr>
                                    </p:animEffect>
                                  </p:childTnLst>
                                </p:cTn>
                              </p:par>
                              <p:par>
                                <p:cTn id="117" presetID="16" presetClass="entr" presetSubtype="26" fill="hold" grpId="0" nodeType="withEffect">
                                  <p:stCondLst>
                                    <p:cond delay="0"/>
                                  </p:stCondLst>
                                  <p:childTnLst>
                                    <p:set>
                                      <p:cBhvr>
                                        <p:cTn id="118" dur="1" fill="hold">
                                          <p:stCondLst>
                                            <p:cond delay="0"/>
                                          </p:stCondLst>
                                        </p:cTn>
                                        <p:tgtEl>
                                          <p:spTgt spid="736"/>
                                        </p:tgtEl>
                                        <p:attrNameLst>
                                          <p:attrName>style.visibility</p:attrName>
                                        </p:attrNameLst>
                                      </p:cBhvr>
                                      <p:to>
                                        <p:strVal val="visible"/>
                                      </p:to>
                                    </p:set>
                                    <p:animEffect transition="in" filter="barn(inHorizontal)">
                                      <p:cBhvr>
                                        <p:cTn id="119" dur="500"/>
                                        <p:tgtEl>
                                          <p:spTgt spid="736"/>
                                        </p:tgtEl>
                                      </p:cBhvr>
                                    </p:animEffect>
                                  </p:childTnLst>
                                </p:cTn>
                              </p:par>
                              <p:par>
                                <p:cTn id="120" presetID="16" presetClass="entr" presetSubtype="26" fill="hold" grpId="0" nodeType="withEffect">
                                  <p:stCondLst>
                                    <p:cond delay="0"/>
                                  </p:stCondLst>
                                  <p:childTnLst>
                                    <p:set>
                                      <p:cBhvr>
                                        <p:cTn id="121" dur="1" fill="hold">
                                          <p:stCondLst>
                                            <p:cond delay="0"/>
                                          </p:stCondLst>
                                        </p:cTn>
                                        <p:tgtEl>
                                          <p:spTgt spid="737"/>
                                        </p:tgtEl>
                                        <p:attrNameLst>
                                          <p:attrName>style.visibility</p:attrName>
                                        </p:attrNameLst>
                                      </p:cBhvr>
                                      <p:to>
                                        <p:strVal val="visible"/>
                                      </p:to>
                                    </p:set>
                                    <p:animEffect transition="in" filter="barn(inHorizontal)">
                                      <p:cBhvr>
                                        <p:cTn id="122" dur="500"/>
                                        <p:tgtEl>
                                          <p:spTgt spid="737"/>
                                        </p:tgtEl>
                                      </p:cBhvr>
                                    </p:animEffect>
                                  </p:childTnLst>
                                </p:cTn>
                              </p:par>
                              <p:par>
                                <p:cTn id="123" presetID="16" presetClass="entr" presetSubtype="26" fill="hold" grpId="0" nodeType="withEffect">
                                  <p:stCondLst>
                                    <p:cond delay="0"/>
                                  </p:stCondLst>
                                  <p:childTnLst>
                                    <p:set>
                                      <p:cBhvr>
                                        <p:cTn id="124" dur="1" fill="hold">
                                          <p:stCondLst>
                                            <p:cond delay="0"/>
                                          </p:stCondLst>
                                        </p:cTn>
                                        <p:tgtEl>
                                          <p:spTgt spid="738"/>
                                        </p:tgtEl>
                                        <p:attrNameLst>
                                          <p:attrName>style.visibility</p:attrName>
                                        </p:attrNameLst>
                                      </p:cBhvr>
                                      <p:to>
                                        <p:strVal val="visible"/>
                                      </p:to>
                                    </p:set>
                                    <p:animEffect transition="in" filter="barn(inHorizontal)">
                                      <p:cBhvr>
                                        <p:cTn id="125" dur="500"/>
                                        <p:tgtEl>
                                          <p:spTgt spid="738"/>
                                        </p:tgtEl>
                                      </p:cBhvr>
                                    </p:animEffect>
                                  </p:childTnLst>
                                </p:cTn>
                              </p:par>
                              <p:par>
                                <p:cTn id="126" presetID="16" presetClass="entr" presetSubtype="26" fill="hold" grpId="0" nodeType="withEffect">
                                  <p:stCondLst>
                                    <p:cond delay="0"/>
                                  </p:stCondLst>
                                  <p:childTnLst>
                                    <p:set>
                                      <p:cBhvr>
                                        <p:cTn id="127" dur="1" fill="hold">
                                          <p:stCondLst>
                                            <p:cond delay="0"/>
                                          </p:stCondLst>
                                        </p:cTn>
                                        <p:tgtEl>
                                          <p:spTgt spid="739"/>
                                        </p:tgtEl>
                                        <p:attrNameLst>
                                          <p:attrName>style.visibility</p:attrName>
                                        </p:attrNameLst>
                                      </p:cBhvr>
                                      <p:to>
                                        <p:strVal val="visible"/>
                                      </p:to>
                                    </p:set>
                                    <p:animEffect transition="in" filter="barn(inHorizontal)">
                                      <p:cBhvr>
                                        <p:cTn id="128" dur="500"/>
                                        <p:tgtEl>
                                          <p:spTgt spid="739"/>
                                        </p:tgtEl>
                                      </p:cBhvr>
                                    </p:animEffect>
                                  </p:childTnLst>
                                </p:cTn>
                              </p:par>
                              <p:par>
                                <p:cTn id="129" presetID="16" presetClass="entr" presetSubtype="26" fill="hold" grpId="0" nodeType="withEffect">
                                  <p:stCondLst>
                                    <p:cond delay="0"/>
                                  </p:stCondLst>
                                  <p:childTnLst>
                                    <p:set>
                                      <p:cBhvr>
                                        <p:cTn id="130" dur="1" fill="hold">
                                          <p:stCondLst>
                                            <p:cond delay="0"/>
                                          </p:stCondLst>
                                        </p:cTn>
                                        <p:tgtEl>
                                          <p:spTgt spid="740"/>
                                        </p:tgtEl>
                                        <p:attrNameLst>
                                          <p:attrName>style.visibility</p:attrName>
                                        </p:attrNameLst>
                                      </p:cBhvr>
                                      <p:to>
                                        <p:strVal val="visible"/>
                                      </p:to>
                                    </p:set>
                                    <p:animEffect transition="in" filter="barn(inHorizontal)">
                                      <p:cBhvr>
                                        <p:cTn id="131" dur="500"/>
                                        <p:tgtEl>
                                          <p:spTgt spid="740"/>
                                        </p:tgtEl>
                                      </p:cBhvr>
                                    </p:animEffect>
                                  </p:childTnLst>
                                </p:cTn>
                              </p:par>
                              <p:par>
                                <p:cTn id="132" presetID="16" presetClass="entr" presetSubtype="26" fill="hold" grpId="0" nodeType="withEffect">
                                  <p:stCondLst>
                                    <p:cond delay="0"/>
                                  </p:stCondLst>
                                  <p:childTnLst>
                                    <p:set>
                                      <p:cBhvr>
                                        <p:cTn id="133" dur="1" fill="hold">
                                          <p:stCondLst>
                                            <p:cond delay="0"/>
                                          </p:stCondLst>
                                        </p:cTn>
                                        <p:tgtEl>
                                          <p:spTgt spid="741"/>
                                        </p:tgtEl>
                                        <p:attrNameLst>
                                          <p:attrName>style.visibility</p:attrName>
                                        </p:attrNameLst>
                                      </p:cBhvr>
                                      <p:to>
                                        <p:strVal val="visible"/>
                                      </p:to>
                                    </p:set>
                                    <p:animEffect transition="in" filter="barn(inHorizontal)">
                                      <p:cBhvr>
                                        <p:cTn id="134" dur="500"/>
                                        <p:tgtEl>
                                          <p:spTgt spid="741"/>
                                        </p:tgtEl>
                                      </p:cBhvr>
                                    </p:animEffect>
                                  </p:childTnLst>
                                </p:cTn>
                              </p:par>
                              <p:par>
                                <p:cTn id="135" presetID="16" presetClass="entr" presetSubtype="26" fill="hold" grpId="0" nodeType="withEffect">
                                  <p:stCondLst>
                                    <p:cond delay="0"/>
                                  </p:stCondLst>
                                  <p:childTnLst>
                                    <p:set>
                                      <p:cBhvr>
                                        <p:cTn id="136" dur="1" fill="hold">
                                          <p:stCondLst>
                                            <p:cond delay="0"/>
                                          </p:stCondLst>
                                        </p:cTn>
                                        <p:tgtEl>
                                          <p:spTgt spid="742"/>
                                        </p:tgtEl>
                                        <p:attrNameLst>
                                          <p:attrName>style.visibility</p:attrName>
                                        </p:attrNameLst>
                                      </p:cBhvr>
                                      <p:to>
                                        <p:strVal val="visible"/>
                                      </p:to>
                                    </p:set>
                                    <p:animEffect transition="in" filter="barn(inHorizontal)">
                                      <p:cBhvr>
                                        <p:cTn id="137" dur="500"/>
                                        <p:tgtEl>
                                          <p:spTgt spid="742"/>
                                        </p:tgtEl>
                                      </p:cBhvr>
                                    </p:animEffect>
                                  </p:childTnLst>
                                </p:cTn>
                              </p:par>
                              <p:par>
                                <p:cTn id="138" presetID="16" presetClass="entr" presetSubtype="26" fill="hold" grpId="0" nodeType="withEffect">
                                  <p:stCondLst>
                                    <p:cond delay="0"/>
                                  </p:stCondLst>
                                  <p:childTnLst>
                                    <p:set>
                                      <p:cBhvr>
                                        <p:cTn id="139" dur="1" fill="hold">
                                          <p:stCondLst>
                                            <p:cond delay="0"/>
                                          </p:stCondLst>
                                        </p:cTn>
                                        <p:tgtEl>
                                          <p:spTgt spid="743"/>
                                        </p:tgtEl>
                                        <p:attrNameLst>
                                          <p:attrName>style.visibility</p:attrName>
                                        </p:attrNameLst>
                                      </p:cBhvr>
                                      <p:to>
                                        <p:strVal val="visible"/>
                                      </p:to>
                                    </p:set>
                                    <p:animEffect transition="in" filter="barn(inHorizontal)">
                                      <p:cBhvr>
                                        <p:cTn id="140" dur="500"/>
                                        <p:tgtEl>
                                          <p:spTgt spid="743"/>
                                        </p:tgtEl>
                                      </p:cBhvr>
                                    </p:animEffect>
                                  </p:childTnLst>
                                </p:cTn>
                              </p:par>
                              <p:par>
                                <p:cTn id="141" presetID="16" presetClass="entr" presetSubtype="26" fill="hold" grpId="0" nodeType="withEffect">
                                  <p:stCondLst>
                                    <p:cond delay="0"/>
                                  </p:stCondLst>
                                  <p:childTnLst>
                                    <p:set>
                                      <p:cBhvr>
                                        <p:cTn id="142" dur="1" fill="hold">
                                          <p:stCondLst>
                                            <p:cond delay="0"/>
                                          </p:stCondLst>
                                        </p:cTn>
                                        <p:tgtEl>
                                          <p:spTgt spid="744"/>
                                        </p:tgtEl>
                                        <p:attrNameLst>
                                          <p:attrName>style.visibility</p:attrName>
                                        </p:attrNameLst>
                                      </p:cBhvr>
                                      <p:to>
                                        <p:strVal val="visible"/>
                                      </p:to>
                                    </p:set>
                                    <p:animEffect transition="in" filter="barn(inHorizontal)">
                                      <p:cBhvr>
                                        <p:cTn id="143" dur="500"/>
                                        <p:tgtEl>
                                          <p:spTgt spid="744"/>
                                        </p:tgtEl>
                                      </p:cBhvr>
                                    </p:animEffect>
                                  </p:childTnLst>
                                </p:cTn>
                              </p:par>
                              <p:par>
                                <p:cTn id="144" presetID="16" presetClass="entr" presetSubtype="26" fill="hold" grpId="0" nodeType="withEffect">
                                  <p:stCondLst>
                                    <p:cond delay="0"/>
                                  </p:stCondLst>
                                  <p:childTnLst>
                                    <p:set>
                                      <p:cBhvr>
                                        <p:cTn id="145" dur="1" fill="hold">
                                          <p:stCondLst>
                                            <p:cond delay="0"/>
                                          </p:stCondLst>
                                        </p:cTn>
                                        <p:tgtEl>
                                          <p:spTgt spid="745"/>
                                        </p:tgtEl>
                                        <p:attrNameLst>
                                          <p:attrName>style.visibility</p:attrName>
                                        </p:attrNameLst>
                                      </p:cBhvr>
                                      <p:to>
                                        <p:strVal val="visible"/>
                                      </p:to>
                                    </p:set>
                                    <p:animEffect transition="in" filter="barn(inHorizontal)">
                                      <p:cBhvr>
                                        <p:cTn id="146" dur="500"/>
                                        <p:tgtEl>
                                          <p:spTgt spid="745"/>
                                        </p:tgtEl>
                                      </p:cBhvr>
                                    </p:animEffect>
                                  </p:childTnLst>
                                </p:cTn>
                              </p:par>
                              <p:par>
                                <p:cTn id="147" presetID="16" presetClass="entr" presetSubtype="26" fill="hold" grpId="0" nodeType="withEffect">
                                  <p:stCondLst>
                                    <p:cond delay="0"/>
                                  </p:stCondLst>
                                  <p:childTnLst>
                                    <p:set>
                                      <p:cBhvr>
                                        <p:cTn id="148" dur="1" fill="hold">
                                          <p:stCondLst>
                                            <p:cond delay="0"/>
                                          </p:stCondLst>
                                        </p:cTn>
                                        <p:tgtEl>
                                          <p:spTgt spid="746"/>
                                        </p:tgtEl>
                                        <p:attrNameLst>
                                          <p:attrName>style.visibility</p:attrName>
                                        </p:attrNameLst>
                                      </p:cBhvr>
                                      <p:to>
                                        <p:strVal val="visible"/>
                                      </p:to>
                                    </p:set>
                                    <p:animEffect transition="in" filter="barn(inHorizontal)">
                                      <p:cBhvr>
                                        <p:cTn id="149" dur="500"/>
                                        <p:tgtEl>
                                          <p:spTgt spid="746"/>
                                        </p:tgtEl>
                                      </p:cBhvr>
                                    </p:animEffect>
                                  </p:childTnLst>
                                </p:cTn>
                              </p:par>
                              <p:par>
                                <p:cTn id="150" presetID="16" presetClass="entr" presetSubtype="26" fill="hold" grpId="0" nodeType="withEffect">
                                  <p:stCondLst>
                                    <p:cond delay="0"/>
                                  </p:stCondLst>
                                  <p:childTnLst>
                                    <p:set>
                                      <p:cBhvr>
                                        <p:cTn id="151" dur="1" fill="hold">
                                          <p:stCondLst>
                                            <p:cond delay="0"/>
                                          </p:stCondLst>
                                        </p:cTn>
                                        <p:tgtEl>
                                          <p:spTgt spid="747"/>
                                        </p:tgtEl>
                                        <p:attrNameLst>
                                          <p:attrName>style.visibility</p:attrName>
                                        </p:attrNameLst>
                                      </p:cBhvr>
                                      <p:to>
                                        <p:strVal val="visible"/>
                                      </p:to>
                                    </p:set>
                                    <p:animEffect transition="in" filter="barn(inHorizontal)">
                                      <p:cBhvr>
                                        <p:cTn id="152" dur="500"/>
                                        <p:tgtEl>
                                          <p:spTgt spid="747"/>
                                        </p:tgtEl>
                                      </p:cBhvr>
                                    </p:animEffect>
                                  </p:childTnLst>
                                </p:cTn>
                              </p:par>
                              <p:par>
                                <p:cTn id="153" presetID="16" presetClass="entr" presetSubtype="26" fill="hold" grpId="0" nodeType="withEffect">
                                  <p:stCondLst>
                                    <p:cond delay="0"/>
                                  </p:stCondLst>
                                  <p:childTnLst>
                                    <p:set>
                                      <p:cBhvr>
                                        <p:cTn id="154" dur="1" fill="hold">
                                          <p:stCondLst>
                                            <p:cond delay="0"/>
                                          </p:stCondLst>
                                        </p:cTn>
                                        <p:tgtEl>
                                          <p:spTgt spid="748"/>
                                        </p:tgtEl>
                                        <p:attrNameLst>
                                          <p:attrName>style.visibility</p:attrName>
                                        </p:attrNameLst>
                                      </p:cBhvr>
                                      <p:to>
                                        <p:strVal val="visible"/>
                                      </p:to>
                                    </p:set>
                                    <p:animEffect transition="in" filter="barn(inHorizontal)">
                                      <p:cBhvr>
                                        <p:cTn id="155" dur="500"/>
                                        <p:tgtEl>
                                          <p:spTgt spid="748"/>
                                        </p:tgtEl>
                                      </p:cBhvr>
                                    </p:animEffect>
                                  </p:childTnLst>
                                </p:cTn>
                              </p:par>
                              <p:par>
                                <p:cTn id="156" presetID="16" presetClass="entr" presetSubtype="26" fill="hold" grpId="0" nodeType="withEffect">
                                  <p:stCondLst>
                                    <p:cond delay="0"/>
                                  </p:stCondLst>
                                  <p:childTnLst>
                                    <p:set>
                                      <p:cBhvr>
                                        <p:cTn id="157" dur="1" fill="hold">
                                          <p:stCondLst>
                                            <p:cond delay="0"/>
                                          </p:stCondLst>
                                        </p:cTn>
                                        <p:tgtEl>
                                          <p:spTgt spid="749"/>
                                        </p:tgtEl>
                                        <p:attrNameLst>
                                          <p:attrName>style.visibility</p:attrName>
                                        </p:attrNameLst>
                                      </p:cBhvr>
                                      <p:to>
                                        <p:strVal val="visible"/>
                                      </p:to>
                                    </p:set>
                                    <p:animEffect transition="in" filter="barn(inHorizontal)">
                                      <p:cBhvr>
                                        <p:cTn id="158" dur="500"/>
                                        <p:tgtEl>
                                          <p:spTgt spid="749"/>
                                        </p:tgtEl>
                                      </p:cBhvr>
                                    </p:animEffect>
                                  </p:childTnLst>
                                </p:cTn>
                              </p:par>
                              <p:par>
                                <p:cTn id="159" presetID="16" presetClass="entr" presetSubtype="26" fill="hold" grpId="0" nodeType="withEffect">
                                  <p:stCondLst>
                                    <p:cond delay="0"/>
                                  </p:stCondLst>
                                  <p:childTnLst>
                                    <p:set>
                                      <p:cBhvr>
                                        <p:cTn id="160" dur="1" fill="hold">
                                          <p:stCondLst>
                                            <p:cond delay="0"/>
                                          </p:stCondLst>
                                        </p:cTn>
                                        <p:tgtEl>
                                          <p:spTgt spid="750"/>
                                        </p:tgtEl>
                                        <p:attrNameLst>
                                          <p:attrName>style.visibility</p:attrName>
                                        </p:attrNameLst>
                                      </p:cBhvr>
                                      <p:to>
                                        <p:strVal val="visible"/>
                                      </p:to>
                                    </p:set>
                                    <p:animEffect transition="in" filter="barn(inHorizontal)">
                                      <p:cBhvr>
                                        <p:cTn id="161" dur="500"/>
                                        <p:tgtEl>
                                          <p:spTgt spid="750"/>
                                        </p:tgtEl>
                                      </p:cBhvr>
                                    </p:animEffect>
                                  </p:childTnLst>
                                </p:cTn>
                              </p:par>
                              <p:par>
                                <p:cTn id="162" presetID="16" presetClass="entr" presetSubtype="26" fill="hold" grpId="0" nodeType="withEffect">
                                  <p:stCondLst>
                                    <p:cond delay="0"/>
                                  </p:stCondLst>
                                  <p:childTnLst>
                                    <p:set>
                                      <p:cBhvr>
                                        <p:cTn id="163" dur="1" fill="hold">
                                          <p:stCondLst>
                                            <p:cond delay="0"/>
                                          </p:stCondLst>
                                        </p:cTn>
                                        <p:tgtEl>
                                          <p:spTgt spid="751"/>
                                        </p:tgtEl>
                                        <p:attrNameLst>
                                          <p:attrName>style.visibility</p:attrName>
                                        </p:attrNameLst>
                                      </p:cBhvr>
                                      <p:to>
                                        <p:strVal val="visible"/>
                                      </p:to>
                                    </p:set>
                                    <p:animEffect transition="in" filter="barn(inHorizontal)">
                                      <p:cBhvr>
                                        <p:cTn id="164" dur="500"/>
                                        <p:tgtEl>
                                          <p:spTgt spid="751"/>
                                        </p:tgtEl>
                                      </p:cBhvr>
                                    </p:animEffect>
                                  </p:childTnLst>
                                </p:cTn>
                              </p:par>
                              <p:par>
                                <p:cTn id="165" presetID="16" presetClass="entr" presetSubtype="26" fill="hold" grpId="0" nodeType="withEffect">
                                  <p:stCondLst>
                                    <p:cond delay="0"/>
                                  </p:stCondLst>
                                  <p:childTnLst>
                                    <p:set>
                                      <p:cBhvr>
                                        <p:cTn id="166" dur="1" fill="hold">
                                          <p:stCondLst>
                                            <p:cond delay="0"/>
                                          </p:stCondLst>
                                        </p:cTn>
                                        <p:tgtEl>
                                          <p:spTgt spid="752"/>
                                        </p:tgtEl>
                                        <p:attrNameLst>
                                          <p:attrName>style.visibility</p:attrName>
                                        </p:attrNameLst>
                                      </p:cBhvr>
                                      <p:to>
                                        <p:strVal val="visible"/>
                                      </p:to>
                                    </p:set>
                                    <p:animEffect transition="in" filter="barn(inHorizontal)">
                                      <p:cBhvr>
                                        <p:cTn id="167" dur="500"/>
                                        <p:tgtEl>
                                          <p:spTgt spid="752"/>
                                        </p:tgtEl>
                                      </p:cBhvr>
                                    </p:animEffect>
                                  </p:childTnLst>
                                </p:cTn>
                              </p:par>
                              <p:par>
                                <p:cTn id="168" presetID="16" presetClass="entr" presetSubtype="26" fill="hold" grpId="0" nodeType="withEffect">
                                  <p:stCondLst>
                                    <p:cond delay="0"/>
                                  </p:stCondLst>
                                  <p:childTnLst>
                                    <p:set>
                                      <p:cBhvr>
                                        <p:cTn id="169" dur="1" fill="hold">
                                          <p:stCondLst>
                                            <p:cond delay="0"/>
                                          </p:stCondLst>
                                        </p:cTn>
                                        <p:tgtEl>
                                          <p:spTgt spid="753"/>
                                        </p:tgtEl>
                                        <p:attrNameLst>
                                          <p:attrName>style.visibility</p:attrName>
                                        </p:attrNameLst>
                                      </p:cBhvr>
                                      <p:to>
                                        <p:strVal val="visible"/>
                                      </p:to>
                                    </p:set>
                                    <p:animEffect transition="in" filter="barn(inHorizontal)">
                                      <p:cBhvr>
                                        <p:cTn id="170" dur="500"/>
                                        <p:tgtEl>
                                          <p:spTgt spid="753"/>
                                        </p:tgtEl>
                                      </p:cBhvr>
                                    </p:animEffect>
                                  </p:childTnLst>
                                </p:cTn>
                              </p:par>
                              <p:par>
                                <p:cTn id="171" presetID="16" presetClass="entr" presetSubtype="26" fill="hold" grpId="0" nodeType="withEffect">
                                  <p:stCondLst>
                                    <p:cond delay="0"/>
                                  </p:stCondLst>
                                  <p:childTnLst>
                                    <p:set>
                                      <p:cBhvr>
                                        <p:cTn id="172" dur="1" fill="hold">
                                          <p:stCondLst>
                                            <p:cond delay="0"/>
                                          </p:stCondLst>
                                        </p:cTn>
                                        <p:tgtEl>
                                          <p:spTgt spid="754"/>
                                        </p:tgtEl>
                                        <p:attrNameLst>
                                          <p:attrName>style.visibility</p:attrName>
                                        </p:attrNameLst>
                                      </p:cBhvr>
                                      <p:to>
                                        <p:strVal val="visible"/>
                                      </p:to>
                                    </p:set>
                                    <p:animEffect transition="in" filter="barn(inHorizontal)">
                                      <p:cBhvr>
                                        <p:cTn id="173" dur="500"/>
                                        <p:tgtEl>
                                          <p:spTgt spid="754"/>
                                        </p:tgtEl>
                                      </p:cBhvr>
                                    </p:animEffect>
                                  </p:childTnLst>
                                </p:cTn>
                              </p:par>
                              <p:par>
                                <p:cTn id="174" presetID="16" presetClass="entr" presetSubtype="26" fill="hold" grpId="0" nodeType="withEffect">
                                  <p:stCondLst>
                                    <p:cond delay="0"/>
                                  </p:stCondLst>
                                  <p:childTnLst>
                                    <p:set>
                                      <p:cBhvr>
                                        <p:cTn id="175" dur="1" fill="hold">
                                          <p:stCondLst>
                                            <p:cond delay="0"/>
                                          </p:stCondLst>
                                        </p:cTn>
                                        <p:tgtEl>
                                          <p:spTgt spid="755"/>
                                        </p:tgtEl>
                                        <p:attrNameLst>
                                          <p:attrName>style.visibility</p:attrName>
                                        </p:attrNameLst>
                                      </p:cBhvr>
                                      <p:to>
                                        <p:strVal val="visible"/>
                                      </p:to>
                                    </p:set>
                                    <p:animEffect transition="in" filter="barn(inHorizontal)">
                                      <p:cBhvr>
                                        <p:cTn id="176" dur="500"/>
                                        <p:tgtEl>
                                          <p:spTgt spid="755"/>
                                        </p:tgtEl>
                                      </p:cBhvr>
                                    </p:animEffect>
                                  </p:childTnLst>
                                </p:cTn>
                              </p:par>
                              <p:par>
                                <p:cTn id="177" presetID="16" presetClass="entr" presetSubtype="26" fill="hold" grpId="0" nodeType="withEffect">
                                  <p:stCondLst>
                                    <p:cond delay="0"/>
                                  </p:stCondLst>
                                  <p:childTnLst>
                                    <p:set>
                                      <p:cBhvr>
                                        <p:cTn id="178" dur="1" fill="hold">
                                          <p:stCondLst>
                                            <p:cond delay="0"/>
                                          </p:stCondLst>
                                        </p:cTn>
                                        <p:tgtEl>
                                          <p:spTgt spid="756"/>
                                        </p:tgtEl>
                                        <p:attrNameLst>
                                          <p:attrName>style.visibility</p:attrName>
                                        </p:attrNameLst>
                                      </p:cBhvr>
                                      <p:to>
                                        <p:strVal val="visible"/>
                                      </p:to>
                                    </p:set>
                                    <p:animEffect transition="in" filter="barn(inHorizontal)">
                                      <p:cBhvr>
                                        <p:cTn id="179" dur="500"/>
                                        <p:tgtEl>
                                          <p:spTgt spid="756"/>
                                        </p:tgtEl>
                                      </p:cBhvr>
                                    </p:animEffect>
                                  </p:childTnLst>
                                </p:cTn>
                              </p:par>
                              <p:par>
                                <p:cTn id="180" presetID="16" presetClass="entr" presetSubtype="26" fill="hold" grpId="0" nodeType="withEffect">
                                  <p:stCondLst>
                                    <p:cond delay="0"/>
                                  </p:stCondLst>
                                  <p:childTnLst>
                                    <p:set>
                                      <p:cBhvr>
                                        <p:cTn id="181" dur="1" fill="hold">
                                          <p:stCondLst>
                                            <p:cond delay="0"/>
                                          </p:stCondLst>
                                        </p:cTn>
                                        <p:tgtEl>
                                          <p:spTgt spid="757"/>
                                        </p:tgtEl>
                                        <p:attrNameLst>
                                          <p:attrName>style.visibility</p:attrName>
                                        </p:attrNameLst>
                                      </p:cBhvr>
                                      <p:to>
                                        <p:strVal val="visible"/>
                                      </p:to>
                                    </p:set>
                                    <p:animEffect transition="in" filter="barn(inHorizontal)">
                                      <p:cBhvr>
                                        <p:cTn id="182" dur="500"/>
                                        <p:tgtEl>
                                          <p:spTgt spid="757"/>
                                        </p:tgtEl>
                                      </p:cBhvr>
                                    </p:animEffect>
                                  </p:childTnLst>
                                </p:cTn>
                              </p:par>
                              <p:par>
                                <p:cTn id="183" presetID="16" presetClass="entr" presetSubtype="26" fill="hold" grpId="0" nodeType="withEffect">
                                  <p:stCondLst>
                                    <p:cond delay="0"/>
                                  </p:stCondLst>
                                  <p:childTnLst>
                                    <p:set>
                                      <p:cBhvr>
                                        <p:cTn id="184" dur="1" fill="hold">
                                          <p:stCondLst>
                                            <p:cond delay="0"/>
                                          </p:stCondLst>
                                        </p:cTn>
                                        <p:tgtEl>
                                          <p:spTgt spid="758"/>
                                        </p:tgtEl>
                                        <p:attrNameLst>
                                          <p:attrName>style.visibility</p:attrName>
                                        </p:attrNameLst>
                                      </p:cBhvr>
                                      <p:to>
                                        <p:strVal val="visible"/>
                                      </p:to>
                                    </p:set>
                                    <p:animEffect transition="in" filter="barn(inHorizontal)">
                                      <p:cBhvr>
                                        <p:cTn id="185" dur="500"/>
                                        <p:tgtEl>
                                          <p:spTgt spid="758"/>
                                        </p:tgtEl>
                                      </p:cBhvr>
                                    </p:animEffect>
                                  </p:childTnLst>
                                </p:cTn>
                              </p:par>
                              <p:par>
                                <p:cTn id="186" presetID="16" presetClass="entr" presetSubtype="26" fill="hold" grpId="0" nodeType="withEffect">
                                  <p:stCondLst>
                                    <p:cond delay="0"/>
                                  </p:stCondLst>
                                  <p:childTnLst>
                                    <p:set>
                                      <p:cBhvr>
                                        <p:cTn id="187" dur="1" fill="hold">
                                          <p:stCondLst>
                                            <p:cond delay="0"/>
                                          </p:stCondLst>
                                        </p:cTn>
                                        <p:tgtEl>
                                          <p:spTgt spid="759"/>
                                        </p:tgtEl>
                                        <p:attrNameLst>
                                          <p:attrName>style.visibility</p:attrName>
                                        </p:attrNameLst>
                                      </p:cBhvr>
                                      <p:to>
                                        <p:strVal val="visible"/>
                                      </p:to>
                                    </p:set>
                                    <p:animEffect transition="in" filter="barn(inHorizontal)">
                                      <p:cBhvr>
                                        <p:cTn id="188" dur="500"/>
                                        <p:tgtEl>
                                          <p:spTgt spid="759"/>
                                        </p:tgtEl>
                                      </p:cBhvr>
                                    </p:animEffect>
                                  </p:childTnLst>
                                </p:cTn>
                              </p:par>
                              <p:par>
                                <p:cTn id="189" presetID="16" presetClass="entr" presetSubtype="26" fill="hold" grpId="0" nodeType="withEffect">
                                  <p:stCondLst>
                                    <p:cond delay="0"/>
                                  </p:stCondLst>
                                  <p:childTnLst>
                                    <p:set>
                                      <p:cBhvr>
                                        <p:cTn id="190" dur="1" fill="hold">
                                          <p:stCondLst>
                                            <p:cond delay="0"/>
                                          </p:stCondLst>
                                        </p:cTn>
                                        <p:tgtEl>
                                          <p:spTgt spid="760"/>
                                        </p:tgtEl>
                                        <p:attrNameLst>
                                          <p:attrName>style.visibility</p:attrName>
                                        </p:attrNameLst>
                                      </p:cBhvr>
                                      <p:to>
                                        <p:strVal val="visible"/>
                                      </p:to>
                                    </p:set>
                                    <p:animEffect transition="in" filter="barn(inHorizontal)">
                                      <p:cBhvr>
                                        <p:cTn id="191" dur="500"/>
                                        <p:tgtEl>
                                          <p:spTgt spid="760"/>
                                        </p:tgtEl>
                                      </p:cBhvr>
                                    </p:animEffect>
                                  </p:childTnLst>
                                </p:cTn>
                              </p:par>
                              <p:par>
                                <p:cTn id="192" presetID="16" presetClass="entr" presetSubtype="26" fill="hold" grpId="0" nodeType="withEffect">
                                  <p:stCondLst>
                                    <p:cond delay="0"/>
                                  </p:stCondLst>
                                  <p:childTnLst>
                                    <p:set>
                                      <p:cBhvr>
                                        <p:cTn id="193" dur="1" fill="hold">
                                          <p:stCondLst>
                                            <p:cond delay="0"/>
                                          </p:stCondLst>
                                        </p:cTn>
                                        <p:tgtEl>
                                          <p:spTgt spid="761"/>
                                        </p:tgtEl>
                                        <p:attrNameLst>
                                          <p:attrName>style.visibility</p:attrName>
                                        </p:attrNameLst>
                                      </p:cBhvr>
                                      <p:to>
                                        <p:strVal val="visible"/>
                                      </p:to>
                                    </p:set>
                                    <p:animEffect transition="in" filter="barn(inHorizontal)">
                                      <p:cBhvr>
                                        <p:cTn id="194" dur="500"/>
                                        <p:tgtEl>
                                          <p:spTgt spid="761"/>
                                        </p:tgtEl>
                                      </p:cBhvr>
                                    </p:animEffect>
                                  </p:childTnLst>
                                </p:cTn>
                              </p:par>
                              <p:par>
                                <p:cTn id="195" presetID="16" presetClass="entr" presetSubtype="26" fill="hold" grpId="0" nodeType="withEffect">
                                  <p:stCondLst>
                                    <p:cond delay="0"/>
                                  </p:stCondLst>
                                  <p:childTnLst>
                                    <p:set>
                                      <p:cBhvr>
                                        <p:cTn id="196" dur="1" fill="hold">
                                          <p:stCondLst>
                                            <p:cond delay="0"/>
                                          </p:stCondLst>
                                        </p:cTn>
                                        <p:tgtEl>
                                          <p:spTgt spid="762"/>
                                        </p:tgtEl>
                                        <p:attrNameLst>
                                          <p:attrName>style.visibility</p:attrName>
                                        </p:attrNameLst>
                                      </p:cBhvr>
                                      <p:to>
                                        <p:strVal val="visible"/>
                                      </p:to>
                                    </p:set>
                                    <p:animEffect transition="in" filter="barn(inHorizontal)">
                                      <p:cBhvr>
                                        <p:cTn id="197" dur="500"/>
                                        <p:tgtEl>
                                          <p:spTgt spid="762"/>
                                        </p:tgtEl>
                                      </p:cBhvr>
                                    </p:animEffect>
                                  </p:childTnLst>
                                </p:cTn>
                              </p:par>
                              <p:par>
                                <p:cTn id="198" presetID="16" presetClass="entr" presetSubtype="26" fill="hold" grpId="0" nodeType="withEffect">
                                  <p:stCondLst>
                                    <p:cond delay="0"/>
                                  </p:stCondLst>
                                  <p:childTnLst>
                                    <p:set>
                                      <p:cBhvr>
                                        <p:cTn id="199" dur="1" fill="hold">
                                          <p:stCondLst>
                                            <p:cond delay="0"/>
                                          </p:stCondLst>
                                        </p:cTn>
                                        <p:tgtEl>
                                          <p:spTgt spid="763"/>
                                        </p:tgtEl>
                                        <p:attrNameLst>
                                          <p:attrName>style.visibility</p:attrName>
                                        </p:attrNameLst>
                                      </p:cBhvr>
                                      <p:to>
                                        <p:strVal val="visible"/>
                                      </p:to>
                                    </p:set>
                                    <p:animEffect transition="in" filter="barn(inHorizontal)">
                                      <p:cBhvr>
                                        <p:cTn id="200" dur="500"/>
                                        <p:tgtEl>
                                          <p:spTgt spid="763"/>
                                        </p:tgtEl>
                                      </p:cBhvr>
                                    </p:animEffect>
                                  </p:childTnLst>
                                </p:cTn>
                              </p:par>
                              <p:par>
                                <p:cTn id="201" presetID="10" presetClass="entr" presetSubtype="0" fill="hold" nodeType="withEffect">
                                  <p:stCondLst>
                                    <p:cond delay="0"/>
                                  </p:stCondLst>
                                  <p:childTnLst>
                                    <p:set>
                                      <p:cBhvr>
                                        <p:cTn id="202" dur="1" fill="hold">
                                          <p:stCondLst>
                                            <p:cond delay="0"/>
                                          </p:stCondLst>
                                        </p:cTn>
                                        <p:tgtEl>
                                          <p:spTgt spid="713"/>
                                        </p:tgtEl>
                                        <p:attrNameLst>
                                          <p:attrName>style.visibility</p:attrName>
                                        </p:attrNameLst>
                                      </p:cBhvr>
                                      <p:to>
                                        <p:strVal val="visible"/>
                                      </p:to>
                                    </p:set>
                                    <p:animEffect transition="in" filter="fade">
                                      <p:cBhvr>
                                        <p:cTn id="203" dur="500"/>
                                        <p:tgtEl>
                                          <p:spTgt spid="713"/>
                                        </p:tgtEl>
                                      </p:cBhvr>
                                    </p:animEffect>
                                  </p:childTnLst>
                                </p:cTn>
                              </p:par>
                              <p:par>
                                <p:cTn id="204" presetID="10" presetClass="entr" presetSubtype="0" fill="hold" nodeType="withEffect">
                                  <p:stCondLst>
                                    <p:cond delay="0"/>
                                  </p:stCondLst>
                                  <p:childTnLst>
                                    <p:set>
                                      <p:cBhvr>
                                        <p:cTn id="205" dur="1" fill="hold">
                                          <p:stCondLst>
                                            <p:cond delay="0"/>
                                          </p:stCondLst>
                                        </p:cTn>
                                        <p:tgtEl>
                                          <p:spTgt spid="702"/>
                                        </p:tgtEl>
                                        <p:attrNameLst>
                                          <p:attrName>style.visibility</p:attrName>
                                        </p:attrNameLst>
                                      </p:cBhvr>
                                      <p:to>
                                        <p:strVal val="visible"/>
                                      </p:to>
                                    </p:set>
                                    <p:animEffect transition="in" filter="fade">
                                      <p:cBhvr>
                                        <p:cTn id="206" dur="500"/>
                                        <p:tgtEl>
                                          <p:spTgt spid="702"/>
                                        </p:tgtEl>
                                      </p:cBhvr>
                                    </p:animEffect>
                                  </p:childTnLst>
                                </p:cTn>
                              </p:par>
                              <p:par>
                                <p:cTn id="207" presetID="10" presetClass="entr" presetSubtype="0" fill="hold" nodeType="withEffect">
                                  <p:stCondLst>
                                    <p:cond delay="0"/>
                                  </p:stCondLst>
                                  <p:childTnLst>
                                    <p:set>
                                      <p:cBhvr>
                                        <p:cTn id="208" dur="1" fill="hold">
                                          <p:stCondLst>
                                            <p:cond delay="0"/>
                                          </p:stCondLst>
                                        </p:cTn>
                                        <p:tgtEl>
                                          <p:spTgt spid="701"/>
                                        </p:tgtEl>
                                        <p:attrNameLst>
                                          <p:attrName>style.visibility</p:attrName>
                                        </p:attrNameLst>
                                      </p:cBhvr>
                                      <p:to>
                                        <p:strVal val="visible"/>
                                      </p:to>
                                    </p:set>
                                    <p:animEffect transition="in" filter="fade">
                                      <p:cBhvr>
                                        <p:cTn id="209" dur="500"/>
                                        <p:tgtEl>
                                          <p:spTgt spid="701"/>
                                        </p:tgtEl>
                                      </p:cBhvr>
                                    </p:animEffect>
                                  </p:childTnLst>
                                </p:cTn>
                              </p:par>
                              <p:par>
                                <p:cTn id="210" presetID="10" presetClass="entr" presetSubtype="0" fill="hold" nodeType="withEffect">
                                  <p:stCondLst>
                                    <p:cond delay="0"/>
                                  </p:stCondLst>
                                  <p:childTnLst>
                                    <p:set>
                                      <p:cBhvr>
                                        <p:cTn id="211" dur="1" fill="hold">
                                          <p:stCondLst>
                                            <p:cond delay="0"/>
                                          </p:stCondLst>
                                        </p:cTn>
                                        <p:tgtEl>
                                          <p:spTgt spid="700"/>
                                        </p:tgtEl>
                                        <p:attrNameLst>
                                          <p:attrName>style.visibility</p:attrName>
                                        </p:attrNameLst>
                                      </p:cBhvr>
                                      <p:to>
                                        <p:strVal val="visible"/>
                                      </p:to>
                                    </p:set>
                                    <p:animEffect transition="in" filter="fade">
                                      <p:cBhvr>
                                        <p:cTn id="212" dur="500"/>
                                        <p:tgtEl>
                                          <p:spTgt spid="700"/>
                                        </p:tgtEl>
                                      </p:cBhvr>
                                    </p:animEffect>
                                  </p:childTnLst>
                                </p:cTn>
                              </p:par>
                              <p:par>
                                <p:cTn id="213" presetID="10" presetClass="entr" presetSubtype="0" fill="hold" nodeType="withEffect">
                                  <p:stCondLst>
                                    <p:cond delay="0"/>
                                  </p:stCondLst>
                                  <p:childTnLst>
                                    <p:set>
                                      <p:cBhvr>
                                        <p:cTn id="214" dur="1" fill="hold">
                                          <p:stCondLst>
                                            <p:cond delay="0"/>
                                          </p:stCondLst>
                                        </p:cTn>
                                        <p:tgtEl>
                                          <p:spTgt spid="699"/>
                                        </p:tgtEl>
                                        <p:attrNameLst>
                                          <p:attrName>style.visibility</p:attrName>
                                        </p:attrNameLst>
                                      </p:cBhvr>
                                      <p:to>
                                        <p:strVal val="visible"/>
                                      </p:to>
                                    </p:set>
                                    <p:animEffect transition="in" filter="fade">
                                      <p:cBhvr>
                                        <p:cTn id="215" dur="500"/>
                                        <p:tgtEl>
                                          <p:spTgt spid="699"/>
                                        </p:tgtEl>
                                      </p:cBhvr>
                                    </p:animEffect>
                                  </p:childTnLst>
                                </p:cTn>
                              </p:par>
                              <p:par>
                                <p:cTn id="216" presetID="10" presetClass="entr" presetSubtype="0" fill="hold" nodeType="withEffect">
                                  <p:stCondLst>
                                    <p:cond delay="0"/>
                                  </p:stCondLst>
                                  <p:childTnLst>
                                    <p:set>
                                      <p:cBhvr>
                                        <p:cTn id="217" dur="1" fill="hold">
                                          <p:stCondLst>
                                            <p:cond delay="0"/>
                                          </p:stCondLst>
                                        </p:cTn>
                                        <p:tgtEl>
                                          <p:spTgt spid="698"/>
                                        </p:tgtEl>
                                        <p:attrNameLst>
                                          <p:attrName>style.visibility</p:attrName>
                                        </p:attrNameLst>
                                      </p:cBhvr>
                                      <p:to>
                                        <p:strVal val="visible"/>
                                      </p:to>
                                    </p:set>
                                    <p:animEffect transition="in" filter="fade">
                                      <p:cBhvr>
                                        <p:cTn id="218" dur="500"/>
                                        <p:tgtEl>
                                          <p:spTgt spid="698"/>
                                        </p:tgtEl>
                                      </p:cBhvr>
                                    </p:animEffect>
                                  </p:childTnLst>
                                </p:cTn>
                              </p:par>
                              <p:par>
                                <p:cTn id="219" presetID="10" presetClass="entr" presetSubtype="0" fill="hold" nodeType="withEffect">
                                  <p:stCondLst>
                                    <p:cond delay="0"/>
                                  </p:stCondLst>
                                  <p:childTnLst>
                                    <p:set>
                                      <p:cBhvr>
                                        <p:cTn id="220" dur="1" fill="hold">
                                          <p:stCondLst>
                                            <p:cond delay="0"/>
                                          </p:stCondLst>
                                        </p:cTn>
                                        <p:tgtEl>
                                          <p:spTgt spid="697"/>
                                        </p:tgtEl>
                                        <p:attrNameLst>
                                          <p:attrName>style.visibility</p:attrName>
                                        </p:attrNameLst>
                                      </p:cBhvr>
                                      <p:to>
                                        <p:strVal val="visible"/>
                                      </p:to>
                                    </p:set>
                                    <p:animEffect transition="in" filter="fade">
                                      <p:cBhvr>
                                        <p:cTn id="221" dur="500"/>
                                        <p:tgtEl>
                                          <p:spTgt spid="697"/>
                                        </p:tgtEl>
                                      </p:cBhvr>
                                    </p:animEffect>
                                  </p:childTnLst>
                                </p:cTn>
                              </p:par>
                              <p:par>
                                <p:cTn id="222" presetID="10" presetClass="entr" presetSubtype="0" fill="hold" nodeType="withEffect">
                                  <p:stCondLst>
                                    <p:cond delay="0"/>
                                  </p:stCondLst>
                                  <p:childTnLst>
                                    <p:set>
                                      <p:cBhvr>
                                        <p:cTn id="223" dur="1" fill="hold">
                                          <p:stCondLst>
                                            <p:cond delay="0"/>
                                          </p:stCondLst>
                                        </p:cTn>
                                        <p:tgtEl>
                                          <p:spTgt spid="696"/>
                                        </p:tgtEl>
                                        <p:attrNameLst>
                                          <p:attrName>style.visibility</p:attrName>
                                        </p:attrNameLst>
                                      </p:cBhvr>
                                      <p:to>
                                        <p:strVal val="visible"/>
                                      </p:to>
                                    </p:set>
                                    <p:animEffect transition="in" filter="fade">
                                      <p:cBhvr>
                                        <p:cTn id="224" dur="500"/>
                                        <p:tgtEl>
                                          <p:spTgt spid="696"/>
                                        </p:tgtEl>
                                      </p:cBhvr>
                                    </p:animEffect>
                                  </p:childTnLst>
                                </p:cTn>
                              </p:par>
                              <p:par>
                                <p:cTn id="225" presetID="10" presetClass="entr" presetSubtype="0" fill="hold" nodeType="withEffect">
                                  <p:stCondLst>
                                    <p:cond delay="0"/>
                                  </p:stCondLst>
                                  <p:childTnLst>
                                    <p:set>
                                      <p:cBhvr>
                                        <p:cTn id="226" dur="1" fill="hold">
                                          <p:stCondLst>
                                            <p:cond delay="0"/>
                                          </p:stCondLst>
                                        </p:cTn>
                                        <p:tgtEl>
                                          <p:spTgt spid="695"/>
                                        </p:tgtEl>
                                        <p:attrNameLst>
                                          <p:attrName>style.visibility</p:attrName>
                                        </p:attrNameLst>
                                      </p:cBhvr>
                                      <p:to>
                                        <p:strVal val="visible"/>
                                      </p:to>
                                    </p:set>
                                    <p:animEffect transition="in" filter="fade">
                                      <p:cBhvr>
                                        <p:cTn id="227" dur="500"/>
                                        <p:tgtEl>
                                          <p:spTgt spid="695"/>
                                        </p:tgtEl>
                                      </p:cBhvr>
                                    </p:animEffect>
                                  </p:childTnLst>
                                </p:cTn>
                              </p:par>
                            </p:childTnLst>
                          </p:cTn>
                        </p:par>
                        <p:par>
                          <p:cTn id="228" fill="hold">
                            <p:stCondLst>
                              <p:cond delay="1000"/>
                            </p:stCondLst>
                            <p:childTnLst>
                              <p:par>
                                <p:cTn id="229" presetID="18" presetClass="entr" presetSubtype="3" fill="hold" nodeType="afterEffect">
                                  <p:stCondLst>
                                    <p:cond delay="0"/>
                                  </p:stCondLst>
                                  <p:childTnLst>
                                    <p:set>
                                      <p:cBhvr>
                                        <p:cTn id="230" dur="1" fill="hold">
                                          <p:stCondLst>
                                            <p:cond delay="0"/>
                                          </p:stCondLst>
                                        </p:cTn>
                                        <p:tgtEl>
                                          <p:spTgt spid="127"/>
                                        </p:tgtEl>
                                        <p:attrNameLst>
                                          <p:attrName>style.visibility</p:attrName>
                                        </p:attrNameLst>
                                      </p:cBhvr>
                                      <p:to>
                                        <p:strVal val="visible"/>
                                      </p:to>
                                    </p:set>
                                    <p:animEffect transition="in" filter="strips(upRight)">
                                      <p:cBhvr>
                                        <p:cTn id="231" dur="1000"/>
                                        <p:tgtEl>
                                          <p:spTgt spid="127"/>
                                        </p:tgtEl>
                                      </p:cBhvr>
                                    </p:animEffect>
                                  </p:childTnLst>
                                </p:cTn>
                              </p:par>
                            </p:childTnLst>
                          </p:cTn>
                        </p:par>
                        <p:par>
                          <p:cTn id="232" fill="hold">
                            <p:stCondLst>
                              <p:cond delay="2000"/>
                            </p:stCondLst>
                            <p:childTnLst>
                              <p:par>
                                <p:cTn id="233" presetID="18" presetClass="entr" presetSubtype="3" fill="hold" grpId="0" nodeType="afterEffect">
                                  <p:stCondLst>
                                    <p:cond delay="0"/>
                                  </p:stCondLst>
                                  <p:childTnLst>
                                    <p:set>
                                      <p:cBhvr>
                                        <p:cTn id="234" dur="1" fill="hold">
                                          <p:stCondLst>
                                            <p:cond delay="0"/>
                                          </p:stCondLst>
                                        </p:cTn>
                                        <p:tgtEl>
                                          <p:spTgt spid="147">
                                            <p:txEl>
                                              <p:pRg st="0" end="0"/>
                                            </p:txEl>
                                          </p:spTgt>
                                        </p:tgtEl>
                                        <p:attrNameLst>
                                          <p:attrName>style.visibility</p:attrName>
                                        </p:attrNameLst>
                                      </p:cBhvr>
                                      <p:to>
                                        <p:strVal val="visible"/>
                                      </p:to>
                                    </p:set>
                                    <p:animEffect transition="in" filter="strips(upRight)">
                                      <p:cBhvr>
                                        <p:cTn id="235" dur="1000"/>
                                        <p:tgtEl>
                                          <p:spTgt spid="147">
                                            <p:txEl>
                                              <p:pRg st="0" end="0"/>
                                            </p:txEl>
                                          </p:spTgt>
                                        </p:tgtEl>
                                      </p:cBhvr>
                                    </p:animEffect>
                                  </p:childTnLst>
                                </p:cTn>
                              </p:par>
                            </p:childTnLst>
                          </p:cTn>
                        </p:par>
                        <p:par>
                          <p:cTn id="236" fill="hold">
                            <p:stCondLst>
                              <p:cond delay="3000"/>
                            </p:stCondLst>
                            <p:childTnLst>
                              <p:par>
                                <p:cTn id="237" presetID="18" presetClass="entr" presetSubtype="3" fill="hold" grpId="0" nodeType="afterEffect">
                                  <p:stCondLst>
                                    <p:cond delay="0"/>
                                  </p:stCondLst>
                                  <p:childTnLst>
                                    <p:set>
                                      <p:cBhvr>
                                        <p:cTn id="238" dur="1" fill="hold">
                                          <p:stCondLst>
                                            <p:cond delay="0"/>
                                          </p:stCondLst>
                                        </p:cTn>
                                        <p:tgtEl>
                                          <p:spTgt spid="155"/>
                                        </p:tgtEl>
                                        <p:attrNameLst>
                                          <p:attrName>style.visibility</p:attrName>
                                        </p:attrNameLst>
                                      </p:cBhvr>
                                      <p:to>
                                        <p:strVal val="visible"/>
                                      </p:to>
                                    </p:set>
                                    <p:animEffect transition="in" filter="strips(upRight)">
                                      <p:cBhvr>
                                        <p:cTn id="239" dur="1000"/>
                                        <p:tgtEl>
                                          <p:spTgt spid="155"/>
                                        </p:tgtEl>
                                      </p:cBhvr>
                                    </p:animEffect>
                                  </p:childTnLst>
                                </p:cTn>
                              </p:par>
                            </p:childTnLst>
                          </p:cTn>
                        </p:par>
                        <p:par>
                          <p:cTn id="240" fill="hold">
                            <p:stCondLst>
                              <p:cond delay="4000"/>
                            </p:stCondLst>
                            <p:childTnLst>
                              <p:par>
                                <p:cTn id="241" presetID="18" presetClass="entr" presetSubtype="3" fill="hold" grpId="0" nodeType="afterEffect">
                                  <p:stCondLst>
                                    <p:cond delay="0"/>
                                  </p:stCondLst>
                                  <p:childTnLst>
                                    <p:set>
                                      <p:cBhvr>
                                        <p:cTn id="242" dur="1" fill="hold">
                                          <p:stCondLst>
                                            <p:cond delay="0"/>
                                          </p:stCondLst>
                                        </p:cTn>
                                        <p:tgtEl>
                                          <p:spTgt spid="151"/>
                                        </p:tgtEl>
                                        <p:attrNameLst>
                                          <p:attrName>style.visibility</p:attrName>
                                        </p:attrNameLst>
                                      </p:cBhvr>
                                      <p:to>
                                        <p:strVal val="visible"/>
                                      </p:to>
                                    </p:set>
                                    <p:animEffect transition="in" filter="strips(upRight)">
                                      <p:cBhvr>
                                        <p:cTn id="243" dur="1000"/>
                                        <p:tgtEl>
                                          <p:spTgt spid="151"/>
                                        </p:tgtEl>
                                      </p:cBhvr>
                                    </p:animEffect>
                                  </p:childTnLst>
                                </p:cTn>
                              </p:par>
                            </p:childTnLst>
                          </p:cTn>
                        </p:par>
                        <p:par>
                          <p:cTn id="244" fill="hold">
                            <p:stCondLst>
                              <p:cond delay="5000"/>
                            </p:stCondLst>
                            <p:childTnLst>
                              <p:par>
                                <p:cTn id="245" presetID="18" presetClass="entr" presetSubtype="3" fill="hold" nodeType="afterEffect">
                                  <p:stCondLst>
                                    <p:cond delay="0"/>
                                  </p:stCondLst>
                                  <p:childTnLst>
                                    <p:set>
                                      <p:cBhvr>
                                        <p:cTn id="246" dur="1" fill="hold">
                                          <p:stCondLst>
                                            <p:cond delay="0"/>
                                          </p:stCondLst>
                                        </p:cTn>
                                        <p:tgtEl>
                                          <p:spTgt spid="132"/>
                                        </p:tgtEl>
                                        <p:attrNameLst>
                                          <p:attrName>style.visibility</p:attrName>
                                        </p:attrNameLst>
                                      </p:cBhvr>
                                      <p:to>
                                        <p:strVal val="visible"/>
                                      </p:to>
                                    </p:set>
                                    <p:animEffect transition="in" filter="strips(upRight)">
                                      <p:cBhvr>
                                        <p:cTn id="247" dur="1000"/>
                                        <p:tgtEl>
                                          <p:spTgt spid="132"/>
                                        </p:tgtEl>
                                      </p:cBhvr>
                                    </p:animEffect>
                                  </p:childTnLst>
                                </p:cTn>
                              </p:par>
                            </p:childTnLst>
                          </p:cTn>
                        </p:par>
                        <p:par>
                          <p:cTn id="248" fill="hold">
                            <p:stCondLst>
                              <p:cond delay="6000"/>
                            </p:stCondLst>
                            <p:childTnLst>
                              <p:par>
                                <p:cTn id="249" presetID="18" presetClass="entr" presetSubtype="3" fill="hold" grpId="0" nodeType="afterEffect">
                                  <p:stCondLst>
                                    <p:cond delay="0"/>
                                  </p:stCondLst>
                                  <p:childTnLst>
                                    <p:set>
                                      <p:cBhvr>
                                        <p:cTn id="250" dur="1" fill="hold">
                                          <p:stCondLst>
                                            <p:cond delay="0"/>
                                          </p:stCondLst>
                                        </p:cTn>
                                        <p:tgtEl>
                                          <p:spTgt spid="148"/>
                                        </p:tgtEl>
                                        <p:attrNameLst>
                                          <p:attrName>style.visibility</p:attrName>
                                        </p:attrNameLst>
                                      </p:cBhvr>
                                      <p:to>
                                        <p:strVal val="visible"/>
                                      </p:to>
                                    </p:set>
                                    <p:animEffect transition="in" filter="strips(upRight)">
                                      <p:cBhvr>
                                        <p:cTn id="251" dur="1000"/>
                                        <p:tgtEl>
                                          <p:spTgt spid="148"/>
                                        </p:tgtEl>
                                      </p:cBhvr>
                                    </p:animEffect>
                                  </p:childTnLst>
                                </p:cTn>
                              </p:par>
                            </p:childTnLst>
                          </p:cTn>
                        </p:par>
                        <p:par>
                          <p:cTn id="252" fill="hold">
                            <p:stCondLst>
                              <p:cond delay="7000"/>
                            </p:stCondLst>
                            <p:childTnLst>
                              <p:par>
                                <p:cTn id="253" presetID="18" presetClass="entr" presetSubtype="3" fill="hold" grpId="0" nodeType="afterEffect">
                                  <p:stCondLst>
                                    <p:cond delay="0"/>
                                  </p:stCondLst>
                                  <p:childTnLst>
                                    <p:set>
                                      <p:cBhvr>
                                        <p:cTn id="254" dur="1" fill="hold">
                                          <p:stCondLst>
                                            <p:cond delay="0"/>
                                          </p:stCondLst>
                                        </p:cTn>
                                        <p:tgtEl>
                                          <p:spTgt spid="156"/>
                                        </p:tgtEl>
                                        <p:attrNameLst>
                                          <p:attrName>style.visibility</p:attrName>
                                        </p:attrNameLst>
                                      </p:cBhvr>
                                      <p:to>
                                        <p:strVal val="visible"/>
                                      </p:to>
                                    </p:set>
                                    <p:animEffect transition="in" filter="strips(upRight)">
                                      <p:cBhvr>
                                        <p:cTn id="255" dur="1000"/>
                                        <p:tgtEl>
                                          <p:spTgt spid="156"/>
                                        </p:tgtEl>
                                      </p:cBhvr>
                                    </p:animEffect>
                                  </p:childTnLst>
                                </p:cTn>
                              </p:par>
                            </p:childTnLst>
                          </p:cTn>
                        </p:par>
                        <p:par>
                          <p:cTn id="256" fill="hold">
                            <p:stCondLst>
                              <p:cond delay="8000"/>
                            </p:stCondLst>
                            <p:childTnLst>
                              <p:par>
                                <p:cTn id="257" presetID="18" presetClass="entr" presetSubtype="3" fill="hold" grpId="0" nodeType="afterEffect">
                                  <p:stCondLst>
                                    <p:cond delay="0"/>
                                  </p:stCondLst>
                                  <p:childTnLst>
                                    <p:set>
                                      <p:cBhvr>
                                        <p:cTn id="258" dur="1" fill="hold">
                                          <p:stCondLst>
                                            <p:cond delay="0"/>
                                          </p:stCondLst>
                                        </p:cTn>
                                        <p:tgtEl>
                                          <p:spTgt spid="152"/>
                                        </p:tgtEl>
                                        <p:attrNameLst>
                                          <p:attrName>style.visibility</p:attrName>
                                        </p:attrNameLst>
                                      </p:cBhvr>
                                      <p:to>
                                        <p:strVal val="visible"/>
                                      </p:to>
                                    </p:set>
                                    <p:animEffect transition="in" filter="strips(upRight)">
                                      <p:cBhvr>
                                        <p:cTn id="259" dur="1000"/>
                                        <p:tgtEl>
                                          <p:spTgt spid="152"/>
                                        </p:tgtEl>
                                      </p:cBhvr>
                                    </p:animEffect>
                                  </p:childTnLst>
                                </p:cTn>
                              </p:par>
                            </p:childTnLst>
                          </p:cTn>
                        </p:par>
                        <p:par>
                          <p:cTn id="260" fill="hold">
                            <p:stCondLst>
                              <p:cond delay="9000"/>
                            </p:stCondLst>
                            <p:childTnLst>
                              <p:par>
                                <p:cTn id="261" presetID="18" presetClass="entr" presetSubtype="3" fill="hold" grpId="0" nodeType="afterEffect">
                                  <p:stCondLst>
                                    <p:cond delay="0"/>
                                  </p:stCondLst>
                                  <p:childTnLst>
                                    <p:set>
                                      <p:cBhvr>
                                        <p:cTn id="262" dur="1" fill="hold">
                                          <p:stCondLst>
                                            <p:cond delay="0"/>
                                          </p:stCondLst>
                                        </p:cTn>
                                        <p:tgtEl>
                                          <p:spTgt spid="674"/>
                                        </p:tgtEl>
                                        <p:attrNameLst>
                                          <p:attrName>style.visibility</p:attrName>
                                        </p:attrNameLst>
                                      </p:cBhvr>
                                      <p:to>
                                        <p:strVal val="visible"/>
                                      </p:to>
                                    </p:set>
                                    <p:animEffect transition="in" filter="strips(upRight)">
                                      <p:cBhvr>
                                        <p:cTn id="263" dur="1000"/>
                                        <p:tgtEl>
                                          <p:spTgt spid="674"/>
                                        </p:tgtEl>
                                      </p:cBhvr>
                                    </p:animEffect>
                                  </p:childTnLst>
                                </p:cTn>
                              </p:par>
                            </p:childTnLst>
                          </p:cTn>
                        </p:par>
                        <p:par>
                          <p:cTn id="264" fill="hold">
                            <p:stCondLst>
                              <p:cond delay="10000"/>
                            </p:stCondLst>
                            <p:childTnLst>
                              <p:par>
                                <p:cTn id="265" presetID="18" presetClass="entr" presetSubtype="3" fill="hold" nodeType="afterEffect">
                                  <p:stCondLst>
                                    <p:cond delay="0"/>
                                  </p:stCondLst>
                                  <p:childTnLst>
                                    <p:set>
                                      <p:cBhvr>
                                        <p:cTn id="266" dur="1" fill="hold">
                                          <p:stCondLst>
                                            <p:cond delay="0"/>
                                          </p:stCondLst>
                                        </p:cTn>
                                        <p:tgtEl>
                                          <p:spTgt spid="137"/>
                                        </p:tgtEl>
                                        <p:attrNameLst>
                                          <p:attrName>style.visibility</p:attrName>
                                        </p:attrNameLst>
                                      </p:cBhvr>
                                      <p:to>
                                        <p:strVal val="visible"/>
                                      </p:to>
                                    </p:set>
                                    <p:animEffect transition="in" filter="strips(upRight)">
                                      <p:cBhvr>
                                        <p:cTn id="267" dur="1000"/>
                                        <p:tgtEl>
                                          <p:spTgt spid="137"/>
                                        </p:tgtEl>
                                      </p:cBhvr>
                                    </p:animEffect>
                                  </p:childTnLst>
                                </p:cTn>
                              </p:par>
                            </p:childTnLst>
                          </p:cTn>
                        </p:par>
                        <p:par>
                          <p:cTn id="268" fill="hold">
                            <p:stCondLst>
                              <p:cond delay="11000"/>
                            </p:stCondLst>
                            <p:childTnLst>
                              <p:par>
                                <p:cTn id="269" presetID="18" presetClass="entr" presetSubtype="3" fill="hold" grpId="0" nodeType="afterEffect">
                                  <p:stCondLst>
                                    <p:cond delay="0"/>
                                  </p:stCondLst>
                                  <p:childTnLst>
                                    <p:set>
                                      <p:cBhvr>
                                        <p:cTn id="270" dur="1" fill="hold">
                                          <p:stCondLst>
                                            <p:cond delay="0"/>
                                          </p:stCondLst>
                                        </p:cTn>
                                        <p:tgtEl>
                                          <p:spTgt spid="149"/>
                                        </p:tgtEl>
                                        <p:attrNameLst>
                                          <p:attrName>style.visibility</p:attrName>
                                        </p:attrNameLst>
                                      </p:cBhvr>
                                      <p:to>
                                        <p:strVal val="visible"/>
                                      </p:to>
                                    </p:set>
                                    <p:animEffect transition="in" filter="strips(upRight)">
                                      <p:cBhvr>
                                        <p:cTn id="271" dur="1000"/>
                                        <p:tgtEl>
                                          <p:spTgt spid="149"/>
                                        </p:tgtEl>
                                      </p:cBhvr>
                                    </p:animEffect>
                                  </p:childTnLst>
                                </p:cTn>
                              </p:par>
                            </p:childTnLst>
                          </p:cTn>
                        </p:par>
                        <p:par>
                          <p:cTn id="272" fill="hold">
                            <p:stCondLst>
                              <p:cond delay="12000"/>
                            </p:stCondLst>
                            <p:childTnLst>
                              <p:par>
                                <p:cTn id="273" presetID="18" presetClass="entr" presetSubtype="3" fill="hold" grpId="0" nodeType="afterEffect">
                                  <p:stCondLst>
                                    <p:cond delay="0"/>
                                  </p:stCondLst>
                                  <p:childTnLst>
                                    <p:set>
                                      <p:cBhvr>
                                        <p:cTn id="274" dur="1" fill="hold">
                                          <p:stCondLst>
                                            <p:cond delay="0"/>
                                          </p:stCondLst>
                                        </p:cTn>
                                        <p:tgtEl>
                                          <p:spTgt spid="157"/>
                                        </p:tgtEl>
                                        <p:attrNameLst>
                                          <p:attrName>style.visibility</p:attrName>
                                        </p:attrNameLst>
                                      </p:cBhvr>
                                      <p:to>
                                        <p:strVal val="visible"/>
                                      </p:to>
                                    </p:set>
                                    <p:animEffect transition="in" filter="strips(upRight)">
                                      <p:cBhvr>
                                        <p:cTn id="275" dur="1000"/>
                                        <p:tgtEl>
                                          <p:spTgt spid="157"/>
                                        </p:tgtEl>
                                      </p:cBhvr>
                                    </p:animEffect>
                                  </p:childTnLst>
                                </p:cTn>
                              </p:par>
                            </p:childTnLst>
                          </p:cTn>
                        </p:par>
                        <p:par>
                          <p:cTn id="276" fill="hold">
                            <p:stCondLst>
                              <p:cond delay="13000"/>
                            </p:stCondLst>
                            <p:childTnLst>
                              <p:par>
                                <p:cTn id="277" presetID="18" presetClass="entr" presetSubtype="3" fill="hold" grpId="0" nodeType="afterEffect">
                                  <p:stCondLst>
                                    <p:cond delay="0"/>
                                  </p:stCondLst>
                                  <p:childTnLst>
                                    <p:set>
                                      <p:cBhvr>
                                        <p:cTn id="278" dur="1" fill="hold">
                                          <p:stCondLst>
                                            <p:cond delay="0"/>
                                          </p:stCondLst>
                                        </p:cTn>
                                        <p:tgtEl>
                                          <p:spTgt spid="153"/>
                                        </p:tgtEl>
                                        <p:attrNameLst>
                                          <p:attrName>style.visibility</p:attrName>
                                        </p:attrNameLst>
                                      </p:cBhvr>
                                      <p:to>
                                        <p:strVal val="visible"/>
                                      </p:to>
                                    </p:set>
                                    <p:animEffect transition="in" filter="strips(upRight)">
                                      <p:cBhvr>
                                        <p:cTn id="279" dur="1000"/>
                                        <p:tgtEl>
                                          <p:spTgt spid="153"/>
                                        </p:tgtEl>
                                      </p:cBhvr>
                                    </p:animEffect>
                                  </p:childTnLst>
                                </p:cTn>
                              </p:par>
                            </p:childTnLst>
                          </p:cTn>
                        </p:par>
                        <p:par>
                          <p:cTn id="280" fill="hold">
                            <p:stCondLst>
                              <p:cond delay="14000"/>
                            </p:stCondLst>
                            <p:childTnLst>
                              <p:par>
                                <p:cTn id="281" presetID="18" presetClass="entr" presetSubtype="3" fill="hold" nodeType="afterEffect">
                                  <p:stCondLst>
                                    <p:cond delay="0"/>
                                  </p:stCondLst>
                                  <p:childTnLst>
                                    <p:set>
                                      <p:cBhvr>
                                        <p:cTn id="282" dur="1" fill="hold">
                                          <p:stCondLst>
                                            <p:cond delay="0"/>
                                          </p:stCondLst>
                                        </p:cTn>
                                        <p:tgtEl>
                                          <p:spTgt spid="142"/>
                                        </p:tgtEl>
                                        <p:attrNameLst>
                                          <p:attrName>style.visibility</p:attrName>
                                        </p:attrNameLst>
                                      </p:cBhvr>
                                      <p:to>
                                        <p:strVal val="visible"/>
                                      </p:to>
                                    </p:set>
                                    <p:animEffect transition="in" filter="strips(upRight)">
                                      <p:cBhvr>
                                        <p:cTn id="283" dur="1000"/>
                                        <p:tgtEl>
                                          <p:spTgt spid="142"/>
                                        </p:tgtEl>
                                      </p:cBhvr>
                                    </p:animEffect>
                                  </p:childTnLst>
                                </p:cTn>
                              </p:par>
                            </p:childTnLst>
                          </p:cTn>
                        </p:par>
                        <p:par>
                          <p:cTn id="284" fill="hold">
                            <p:stCondLst>
                              <p:cond delay="15000"/>
                            </p:stCondLst>
                            <p:childTnLst>
                              <p:par>
                                <p:cTn id="285" presetID="18" presetClass="entr" presetSubtype="3" fill="hold" grpId="0" nodeType="afterEffect">
                                  <p:stCondLst>
                                    <p:cond delay="0"/>
                                  </p:stCondLst>
                                  <p:childTnLst>
                                    <p:set>
                                      <p:cBhvr>
                                        <p:cTn id="286" dur="1" fill="hold">
                                          <p:stCondLst>
                                            <p:cond delay="0"/>
                                          </p:stCondLst>
                                        </p:cTn>
                                        <p:tgtEl>
                                          <p:spTgt spid="150"/>
                                        </p:tgtEl>
                                        <p:attrNameLst>
                                          <p:attrName>style.visibility</p:attrName>
                                        </p:attrNameLst>
                                      </p:cBhvr>
                                      <p:to>
                                        <p:strVal val="visible"/>
                                      </p:to>
                                    </p:set>
                                    <p:animEffect transition="in" filter="strips(upRight)">
                                      <p:cBhvr>
                                        <p:cTn id="287" dur="1000"/>
                                        <p:tgtEl>
                                          <p:spTgt spid="150"/>
                                        </p:tgtEl>
                                      </p:cBhvr>
                                    </p:animEffect>
                                  </p:childTnLst>
                                </p:cTn>
                              </p:par>
                            </p:childTnLst>
                          </p:cTn>
                        </p:par>
                        <p:par>
                          <p:cTn id="288" fill="hold">
                            <p:stCondLst>
                              <p:cond delay="16000"/>
                            </p:stCondLst>
                            <p:childTnLst>
                              <p:par>
                                <p:cTn id="289" presetID="18" presetClass="entr" presetSubtype="3" fill="hold" grpId="0" nodeType="afterEffect">
                                  <p:stCondLst>
                                    <p:cond delay="0"/>
                                  </p:stCondLst>
                                  <p:childTnLst>
                                    <p:set>
                                      <p:cBhvr>
                                        <p:cTn id="290" dur="1" fill="hold">
                                          <p:stCondLst>
                                            <p:cond delay="0"/>
                                          </p:stCondLst>
                                        </p:cTn>
                                        <p:tgtEl>
                                          <p:spTgt spid="158"/>
                                        </p:tgtEl>
                                        <p:attrNameLst>
                                          <p:attrName>style.visibility</p:attrName>
                                        </p:attrNameLst>
                                      </p:cBhvr>
                                      <p:to>
                                        <p:strVal val="visible"/>
                                      </p:to>
                                    </p:set>
                                    <p:animEffect transition="in" filter="strips(upRight)">
                                      <p:cBhvr>
                                        <p:cTn id="291" dur="1000"/>
                                        <p:tgtEl>
                                          <p:spTgt spid="158"/>
                                        </p:tgtEl>
                                      </p:cBhvr>
                                    </p:animEffect>
                                  </p:childTnLst>
                                </p:cTn>
                              </p:par>
                            </p:childTnLst>
                          </p:cTn>
                        </p:par>
                        <p:par>
                          <p:cTn id="292" fill="hold">
                            <p:stCondLst>
                              <p:cond delay="17000"/>
                            </p:stCondLst>
                            <p:childTnLst>
                              <p:par>
                                <p:cTn id="293" presetID="18" presetClass="entr" presetSubtype="3" fill="hold" grpId="0" nodeType="afterEffect">
                                  <p:stCondLst>
                                    <p:cond delay="0"/>
                                  </p:stCondLst>
                                  <p:childTnLst>
                                    <p:set>
                                      <p:cBhvr>
                                        <p:cTn id="294" dur="1" fill="hold">
                                          <p:stCondLst>
                                            <p:cond delay="0"/>
                                          </p:stCondLst>
                                        </p:cTn>
                                        <p:tgtEl>
                                          <p:spTgt spid="154"/>
                                        </p:tgtEl>
                                        <p:attrNameLst>
                                          <p:attrName>style.visibility</p:attrName>
                                        </p:attrNameLst>
                                      </p:cBhvr>
                                      <p:to>
                                        <p:strVal val="visible"/>
                                      </p:to>
                                    </p:set>
                                    <p:animEffect transition="in" filter="strips(upRight)">
                                      <p:cBhvr>
                                        <p:cTn id="295" dur="1000"/>
                                        <p:tgtEl>
                                          <p:spTgt spid="154"/>
                                        </p:tgtEl>
                                      </p:cBhvr>
                                    </p:animEffect>
                                  </p:childTnLst>
                                </p:cTn>
                              </p:par>
                            </p:childTnLst>
                          </p:cTn>
                        </p:par>
                        <p:par>
                          <p:cTn id="296" fill="hold">
                            <p:stCondLst>
                              <p:cond delay="18000"/>
                            </p:stCondLst>
                            <p:childTnLst>
                              <p:par>
                                <p:cTn id="297" presetID="18" presetClass="entr" presetSubtype="3" fill="hold" grpId="0" nodeType="afterEffect">
                                  <p:stCondLst>
                                    <p:cond delay="0"/>
                                  </p:stCondLst>
                                  <p:childTnLst>
                                    <p:set>
                                      <p:cBhvr>
                                        <p:cTn id="298" dur="1" fill="hold">
                                          <p:stCondLst>
                                            <p:cond delay="0"/>
                                          </p:stCondLst>
                                        </p:cTn>
                                        <p:tgtEl>
                                          <p:spTgt spid="670"/>
                                        </p:tgtEl>
                                        <p:attrNameLst>
                                          <p:attrName>style.visibility</p:attrName>
                                        </p:attrNameLst>
                                      </p:cBhvr>
                                      <p:to>
                                        <p:strVal val="visible"/>
                                      </p:to>
                                    </p:set>
                                    <p:animEffect transition="in" filter="strips(upRight)">
                                      <p:cBhvr>
                                        <p:cTn id="299" dur="1000"/>
                                        <p:tgtEl>
                                          <p:spTgt spid="670"/>
                                        </p:tgtEl>
                                      </p:cBhvr>
                                    </p:animEffect>
                                  </p:childTnLst>
                                </p:cTn>
                              </p:par>
                            </p:childTnLst>
                          </p:cTn>
                        </p:par>
                        <p:par>
                          <p:cTn id="300" fill="hold">
                            <p:stCondLst>
                              <p:cond delay="19000"/>
                            </p:stCondLst>
                            <p:childTnLst>
                              <p:par>
                                <p:cTn id="301" presetID="18" presetClass="entr" presetSubtype="3" fill="hold" grpId="0" nodeType="afterEffect">
                                  <p:stCondLst>
                                    <p:cond delay="0"/>
                                  </p:stCondLst>
                                  <p:childTnLst>
                                    <p:set>
                                      <p:cBhvr>
                                        <p:cTn id="302" dur="1" fill="hold">
                                          <p:stCondLst>
                                            <p:cond delay="0"/>
                                          </p:stCondLst>
                                        </p:cTn>
                                        <p:tgtEl>
                                          <p:spTgt spid="671"/>
                                        </p:tgtEl>
                                        <p:attrNameLst>
                                          <p:attrName>style.visibility</p:attrName>
                                        </p:attrNameLst>
                                      </p:cBhvr>
                                      <p:to>
                                        <p:strVal val="visible"/>
                                      </p:to>
                                    </p:set>
                                    <p:animEffect transition="in" filter="strips(upRight)">
                                      <p:cBhvr>
                                        <p:cTn id="303" dur="1000"/>
                                        <p:tgtEl>
                                          <p:spTgt spid="671"/>
                                        </p:tgtEl>
                                      </p:cBhvr>
                                    </p:animEffect>
                                  </p:childTnLst>
                                </p:cTn>
                              </p:par>
                            </p:childTnLst>
                          </p:cTn>
                        </p:par>
                        <p:par>
                          <p:cTn id="304" fill="hold">
                            <p:stCondLst>
                              <p:cond delay="20000"/>
                            </p:stCondLst>
                            <p:childTnLst>
                              <p:par>
                                <p:cTn id="305" presetID="18" presetClass="entr" presetSubtype="3" fill="hold" nodeType="afterEffect">
                                  <p:stCondLst>
                                    <p:cond delay="0"/>
                                  </p:stCondLst>
                                  <p:childTnLst>
                                    <p:set>
                                      <p:cBhvr>
                                        <p:cTn id="306" dur="1" fill="hold">
                                          <p:stCondLst>
                                            <p:cond delay="0"/>
                                          </p:stCondLst>
                                        </p:cTn>
                                        <p:tgtEl>
                                          <p:spTgt spid="159"/>
                                        </p:tgtEl>
                                        <p:attrNameLst>
                                          <p:attrName>style.visibility</p:attrName>
                                        </p:attrNameLst>
                                      </p:cBhvr>
                                      <p:to>
                                        <p:strVal val="visible"/>
                                      </p:to>
                                    </p:set>
                                    <p:animEffect transition="in" filter="strips(upRight)">
                                      <p:cBhvr>
                                        <p:cTn id="307" dur="500"/>
                                        <p:tgtEl>
                                          <p:spTgt spid="159"/>
                                        </p:tgtEl>
                                      </p:cBhvr>
                                    </p:animEffect>
                                  </p:childTnLst>
                                </p:cTn>
                              </p:par>
                            </p:childTnLst>
                          </p:cTn>
                        </p:par>
                        <p:par>
                          <p:cTn id="308" fill="hold">
                            <p:stCondLst>
                              <p:cond delay="20500"/>
                            </p:stCondLst>
                            <p:childTnLst>
                              <p:par>
                                <p:cTn id="309" presetID="18" presetClass="entr" presetSubtype="3" fill="hold" nodeType="afterEffect">
                                  <p:stCondLst>
                                    <p:cond delay="0"/>
                                  </p:stCondLst>
                                  <p:childTnLst>
                                    <p:set>
                                      <p:cBhvr>
                                        <p:cTn id="310" dur="1" fill="hold">
                                          <p:stCondLst>
                                            <p:cond delay="0"/>
                                          </p:stCondLst>
                                        </p:cTn>
                                        <p:tgtEl>
                                          <p:spTgt spid="672"/>
                                        </p:tgtEl>
                                        <p:attrNameLst>
                                          <p:attrName>style.visibility</p:attrName>
                                        </p:attrNameLst>
                                      </p:cBhvr>
                                      <p:to>
                                        <p:strVal val="visible"/>
                                      </p:to>
                                    </p:set>
                                    <p:animEffect transition="in" filter="strips(upRight)">
                                      <p:cBhvr>
                                        <p:cTn id="311" dur="500"/>
                                        <p:tgtEl>
                                          <p:spTgt spid="672"/>
                                        </p:tgtEl>
                                      </p:cBhvr>
                                    </p:animEffect>
                                  </p:childTnLst>
                                </p:cTn>
                              </p:par>
                            </p:childTnLst>
                          </p:cTn>
                        </p:par>
                        <p:par>
                          <p:cTn id="312" fill="hold">
                            <p:stCondLst>
                              <p:cond delay="21000"/>
                            </p:stCondLst>
                            <p:childTnLst>
                              <p:par>
                                <p:cTn id="313" presetID="18" presetClass="entr" presetSubtype="3" fill="hold" nodeType="afterEffect">
                                  <p:stCondLst>
                                    <p:cond delay="0"/>
                                  </p:stCondLst>
                                  <p:childTnLst>
                                    <p:set>
                                      <p:cBhvr>
                                        <p:cTn id="314" dur="1" fill="hold">
                                          <p:stCondLst>
                                            <p:cond delay="0"/>
                                          </p:stCondLst>
                                        </p:cTn>
                                        <p:tgtEl>
                                          <p:spTgt spid="683"/>
                                        </p:tgtEl>
                                        <p:attrNameLst>
                                          <p:attrName>style.visibility</p:attrName>
                                        </p:attrNameLst>
                                      </p:cBhvr>
                                      <p:to>
                                        <p:strVal val="visible"/>
                                      </p:to>
                                    </p:set>
                                    <p:animEffect transition="in" filter="strips(upRight)">
                                      <p:cBhvr>
                                        <p:cTn id="315" dur="500"/>
                                        <p:tgtEl>
                                          <p:spTgt spid="683"/>
                                        </p:tgtEl>
                                      </p:cBhvr>
                                    </p:animEffect>
                                  </p:childTnLst>
                                </p:cTn>
                              </p:par>
                            </p:childTnLst>
                          </p:cTn>
                        </p:par>
                        <p:par>
                          <p:cTn id="316" fill="hold">
                            <p:stCondLst>
                              <p:cond delay="21500"/>
                            </p:stCondLst>
                            <p:childTnLst>
                              <p:par>
                                <p:cTn id="317" presetID="18" presetClass="entr" presetSubtype="3" fill="hold" nodeType="afterEffect">
                                  <p:stCondLst>
                                    <p:cond delay="0"/>
                                  </p:stCondLst>
                                  <p:childTnLst>
                                    <p:set>
                                      <p:cBhvr>
                                        <p:cTn id="318" dur="1" fill="hold">
                                          <p:stCondLst>
                                            <p:cond delay="0"/>
                                          </p:stCondLst>
                                        </p:cTn>
                                        <p:tgtEl>
                                          <p:spTgt spid="210"/>
                                        </p:tgtEl>
                                        <p:attrNameLst>
                                          <p:attrName>style.visibility</p:attrName>
                                        </p:attrNameLst>
                                      </p:cBhvr>
                                      <p:to>
                                        <p:strVal val="visible"/>
                                      </p:to>
                                    </p:set>
                                    <p:animEffect transition="in" filter="strips(upRight)">
                                      <p:cBhvr>
                                        <p:cTn id="319" dur="500"/>
                                        <p:tgtEl>
                                          <p:spTgt spid="210"/>
                                        </p:tgtEl>
                                      </p:cBhvr>
                                    </p:animEffect>
                                  </p:childTnLst>
                                </p:cTn>
                              </p:par>
                            </p:childTnLst>
                          </p:cTn>
                        </p:par>
                        <p:par>
                          <p:cTn id="320" fill="hold">
                            <p:stCondLst>
                              <p:cond delay="22000"/>
                            </p:stCondLst>
                            <p:childTnLst>
                              <p:par>
                                <p:cTn id="321" presetID="18" presetClass="entr" presetSubtype="3" fill="hold" nodeType="afterEffect">
                                  <p:stCondLst>
                                    <p:cond delay="0"/>
                                  </p:stCondLst>
                                  <p:childTnLst>
                                    <p:set>
                                      <p:cBhvr>
                                        <p:cTn id="322" dur="1" fill="hold">
                                          <p:stCondLst>
                                            <p:cond delay="0"/>
                                          </p:stCondLst>
                                        </p:cTn>
                                        <p:tgtEl>
                                          <p:spTgt spid="673"/>
                                        </p:tgtEl>
                                        <p:attrNameLst>
                                          <p:attrName>style.visibility</p:attrName>
                                        </p:attrNameLst>
                                      </p:cBhvr>
                                      <p:to>
                                        <p:strVal val="visible"/>
                                      </p:to>
                                    </p:set>
                                    <p:animEffect transition="in" filter="strips(upRight)">
                                      <p:cBhvr>
                                        <p:cTn id="323" dur="500"/>
                                        <p:tgtEl>
                                          <p:spTgt spid="673"/>
                                        </p:tgtEl>
                                      </p:cBhvr>
                                    </p:animEffect>
                                  </p:childTnLst>
                                </p:cTn>
                              </p:par>
                            </p:childTnLst>
                          </p:cTn>
                        </p:par>
                        <p:par>
                          <p:cTn id="324" fill="hold">
                            <p:stCondLst>
                              <p:cond delay="22500"/>
                            </p:stCondLst>
                            <p:childTnLst>
                              <p:par>
                                <p:cTn id="325" presetID="18" presetClass="entr" presetSubtype="3" fill="hold" nodeType="afterEffect">
                                  <p:stCondLst>
                                    <p:cond delay="0"/>
                                  </p:stCondLst>
                                  <p:childTnLst>
                                    <p:set>
                                      <p:cBhvr>
                                        <p:cTn id="326" dur="1" fill="hold">
                                          <p:stCondLst>
                                            <p:cond delay="0"/>
                                          </p:stCondLst>
                                        </p:cTn>
                                        <p:tgtEl>
                                          <p:spTgt spid="684"/>
                                        </p:tgtEl>
                                        <p:attrNameLst>
                                          <p:attrName>style.visibility</p:attrName>
                                        </p:attrNameLst>
                                      </p:cBhvr>
                                      <p:to>
                                        <p:strVal val="visible"/>
                                      </p:to>
                                    </p:set>
                                    <p:animEffect transition="in" filter="strips(upRight)">
                                      <p:cBhvr>
                                        <p:cTn id="327" dur="500"/>
                                        <p:tgtEl>
                                          <p:spTgt spid="684"/>
                                        </p:tgtEl>
                                      </p:cBhvr>
                                    </p:animEffect>
                                  </p:childTnLst>
                                </p:cTn>
                              </p:par>
                            </p:childTnLst>
                          </p:cTn>
                        </p:par>
                        <p:par>
                          <p:cTn id="328" fill="hold">
                            <p:stCondLst>
                              <p:cond delay="23000"/>
                            </p:stCondLst>
                            <p:childTnLst>
                              <p:par>
                                <p:cTn id="329" presetID="18" presetClass="entr" presetSubtype="3" fill="hold" nodeType="afterEffect">
                                  <p:stCondLst>
                                    <p:cond delay="0"/>
                                  </p:stCondLst>
                                  <p:childTnLst>
                                    <p:set>
                                      <p:cBhvr>
                                        <p:cTn id="330" dur="1" fill="hold">
                                          <p:stCondLst>
                                            <p:cond delay="0"/>
                                          </p:stCondLst>
                                        </p:cTn>
                                        <p:tgtEl>
                                          <p:spTgt spid="261"/>
                                        </p:tgtEl>
                                        <p:attrNameLst>
                                          <p:attrName>style.visibility</p:attrName>
                                        </p:attrNameLst>
                                      </p:cBhvr>
                                      <p:to>
                                        <p:strVal val="visible"/>
                                      </p:to>
                                    </p:set>
                                    <p:animEffect transition="in" filter="strips(upRight)">
                                      <p:cBhvr>
                                        <p:cTn id="331" dur="500"/>
                                        <p:tgtEl>
                                          <p:spTgt spid="261"/>
                                        </p:tgtEl>
                                      </p:cBhvr>
                                    </p:animEffect>
                                  </p:childTnLst>
                                </p:cTn>
                              </p:par>
                            </p:childTnLst>
                          </p:cTn>
                        </p:par>
                        <p:par>
                          <p:cTn id="332" fill="hold">
                            <p:stCondLst>
                              <p:cond delay="23500"/>
                            </p:stCondLst>
                            <p:childTnLst>
                              <p:par>
                                <p:cTn id="333" presetID="18" presetClass="entr" presetSubtype="3" fill="hold" nodeType="afterEffect">
                                  <p:stCondLst>
                                    <p:cond delay="0"/>
                                  </p:stCondLst>
                                  <p:childTnLst>
                                    <p:set>
                                      <p:cBhvr>
                                        <p:cTn id="334" dur="1" fill="hold">
                                          <p:stCondLst>
                                            <p:cond delay="0"/>
                                          </p:stCondLst>
                                        </p:cTn>
                                        <p:tgtEl>
                                          <p:spTgt spid="675"/>
                                        </p:tgtEl>
                                        <p:attrNameLst>
                                          <p:attrName>style.visibility</p:attrName>
                                        </p:attrNameLst>
                                      </p:cBhvr>
                                      <p:to>
                                        <p:strVal val="visible"/>
                                      </p:to>
                                    </p:set>
                                    <p:animEffect transition="in" filter="strips(upRight)">
                                      <p:cBhvr>
                                        <p:cTn id="335" dur="500"/>
                                        <p:tgtEl>
                                          <p:spTgt spid="675"/>
                                        </p:tgtEl>
                                      </p:cBhvr>
                                    </p:animEffect>
                                  </p:childTnLst>
                                </p:cTn>
                              </p:par>
                            </p:childTnLst>
                          </p:cTn>
                        </p:par>
                        <p:par>
                          <p:cTn id="336" fill="hold">
                            <p:stCondLst>
                              <p:cond delay="24000"/>
                            </p:stCondLst>
                            <p:childTnLst>
                              <p:par>
                                <p:cTn id="337" presetID="18" presetClass="entr" presetSubtype="3" fill="hold" nodeType="afterEffect">
                                  <p:stCondLst>
                                    <p:cond delay="0"/>
                                  </p:stCondLst>
                                  <p:childTnLst>
                                    <p:set>
                                      <p:cBhvr>
                                        <p:cTn id="338" dur="1" fill="hold">
                                          <p:stCondLst>
                                            <p:cond delay="0"/>
                                          </p:stCondLst>
                                        </p:cTn>
                                        <p:tgtEl>
                                          <p:spTgt spid="685"/>
                                        </p:tgtEl>
                                        <p:attrNameLst>
                                          <p:attrName>style.visibility</p:attrName>
                                        </p:attrNameLst>
                                      </p:cBhvr>
                                      <p:to>
                                        <p:strVal val="visible"/>
                                      </p:to>
                                    </p:set>
                                    <p:animEffect transition="in" filter="strips(upRight)">
                                      <p:cBhvr>
                                        <p:cTn id="339" dur="500"/>
                                        <p:tgtEl>
                                          <p:spTgt spid="685"/>
                                        </p:tgtEl>
                                      </p:cBhvr>
                                    </p:animEffect>
                                  </p:childTnLst>
                                </p:cTn>
                              </p:par>
                            </p:childTnLst>
                          </p:cTn>
                        </p:par>
                        <p:par>
                          <p:cTn id="340" fill="hold">
                            <p:stCondLst>
                              <p:cond delay="24500"/>
                            </p:stCondLst>
                            <p:childTnLst>
                              <p:par>
                                <p:cTn id="341" presetID="18" presetClass="entr" presetSubtype="3" fill="hold" nodeType="afterEffect">
                                  <p:stCondLst>
                                    <p:cond delay="0"/>
                                  </p:stCondLst>
                                  <p:childTnLst>
                                    <p:set>
                                      <p:cBhvr>
                                        <p:cTn id="342" dur="1" fill="hold">
                                          <p:stCondLst>
                                            <p:cond delay="0"/>
                                          </p:stCondLst>
                                        </p:cTn>
                                        <p:tgtEl>
                                          <p:spTgt spid="312"/>
                                        </p:tgtEl>
                                        <p:attrNameLst>
                                          <p:attrName>style.visibility</p:attrName>
                                        </p:attrNameLst>
                                      </p:cBhvr>
                                      <p:to>
                                        <p:strVal val="visible"/>
                                      </p:to>
                                    </p:set>
                                    <p:animEffect transition="in" filter="strips(upRight)">
                                      <p:cBhvr>
                                        <p:cTn id="343" dur="500"/>
                                        <p:tgtEl>
                                          <p:spTgt spid="312"/>
                                        </p:tgtEl>
                                      </p:cBhvr>
                                    </p:animEffect>
                                  </p:childTnLst>
                                </p:cTn>
                              </p:par>
                            </p:childTnLst>
                          </p:cTn>
                        </p:par>
                        <p:par>
                          <p:cTn id="344" fill="hold">
                            <p:stCondLst>
                              <p:cond delay="25000"/>
                            </p:stCondLst>
                            <p:childTnLst>
                              <p:par>
                                <p:cTn id="345" presetID="18" presetClass="entr" presetSubtype="3" fill="hold" nodeType="afterEffect">
                                  <p:stCondLst>
                                    <p:cond delay="0"/>
                                  </p:stCondLst>
                                  <p:childTnLst>
                                    <p:set>
                                      <p:cBhvr>
                                        <p:cTn id="346" dur="1" fill="hold">
                                          <p:stCondLst>
                                            <p:cond delay="0"/>
                                          </p:stCondLst>
                                        </p:cTn>
                                        <p:tgtEl>
                                          <p:spTgt spid="676"/>
                                        </p:tgtEl>
                                        <p:attrNameLst>
                                          <p:attrName>style.visibility</p:attrName>
                                        </p:attrNameLst>
                                      </p:cBhvr>
                                      <p:to>
                                        <p:strVal val="visible"/>
                                      </p:to>
                                    </p:set>
                                    <p:animEffect transition="in" filter="strips(upRight)">
                                      <p:cBhvr>
                                        <p:cTn id="347" dur="500"/>
                                        <p:tgtEl>
                                          <p:spTgt spid="676"/>
                                        </p:tgtEl>
                                      </p:cBhvr>
                                    </p:animEffect>
                                  </p:childTnLst>
                                </p:cTn>
                              </p:par>
                            </p:childTnLst>
                          </p:cTn>
                        </p:par>
                        <p:par>
                          <p:cTn id="348" fill="hold">
                            <p:stCondLst>
                              <p:cond delay="25500"/>
                            </p:stCondLst>
                            <p:childTnLst>
                              <p:par>
                                <p:cTn id="349" presetID="18" presetClass="entr" presetSubtype="3" fill="hold" nodeType="afterEffect">
                                  <p:stCondLst>
                                    <p:cond delay="0"/>
                                  </p:stCondLst>
                                  <p:childTnLst>
                                    <p:set>
                                      <p:cBhvr>
                                        <p:cTn id="350" dur="1" fill="hold">
                                          <p:stCondLst>
                                            <p:cond delay="0"/>
                                          </p:stCondLst>
                                        </p:cTn>
                                        <p:tgtEl>
                                          <p:spTgt spid="686"/>
                                        </p:tgtEl>
                                        <p:attrNameLst>
                                          <p:attrName>style.visibility</p:attrName>
                                        </p:attrNameLst>
                                      </p:cBhvr>
                                      <p:to>
                                        <p:strVal val="visible"/>
                                      </p:to>
                                    </p:set>
                                    <p:animEffect transition="in" filter="strips(upRight)">
                                      <p:cBhvr>
                                        <p:cTn id="351" dur="500"/>
                                        <p:tgtEl>
                                          <p:spTgt spid="686"/>
                                        </p:tgtEl>
                                      </p:cBhvr>
                                    </p:animEffect>
                                  </p:childTnLst>
                                </p:cTn>
                              </p:par>
                            </p:childTnLst>
                          </p:cTn>
                        </p:par>
                        <p:par>
                          <p:cTn id="352" fill="hold">
                            <p:stCondLst>
                              <p:cond delay="26000"/>
                            </p:stCondLst>
                            <p:childTnLst>
                              <p:par>
                                <p:cTn id="353" presetID="18" presetClass="entr" presetSubtype="3" fill="hold" nodeType="afterEffect">
                                  <p:stCondLst>
                                    <p:cond delay="0"/>
                                  </p:stCondLst>
                                  <p:childTnLst>
                                    <p:set>
                                      <p:cBhvr>
                                        <p:cTn id="354" dur="1" fill="hold">
                                          <p:stCondLst>
                                            <p:cond delay="0"/>
                                          </p:stCondLst>
                                        </p:cTn>
                                        <p:tgtEl>
                                          <p:spTgt spid="363"/>
                                        </p:tgtEl>
                                        <p:attrNameLst>
                                          <p:attrName>style.visibility</p:attrName>
                                        </p:attrNameLst>
                                      </p:cBhvr>
                                      <p:to>
                                        <p:strVal val="visible"/>
                                      </p:to>
                                    </p:set>
                                    <p:animEffect transition="in" filter="strips(upRight)">
                                      <p:cBhvr>
                                        <p:cTn id="355" dur="500"/>
                                        <p:tgtEl>
                                          <p:spTgt spid="363"/>
                                        </p:tgtEl>
                                      </p:cBhvr>
                                    </p:animEffect>
                                  </p:childTnLst>
                                </p:cTn>
                              </p:par>
                            </p:childTnLst>
                          </p:cTn>
                        </p:par>
                        <p:par>
                          <p:cTn id="356" fill="hold">
                            <p:stCondLst>
                              <p:cond delay="26500"/>
                            </p:stCondLst>
                            <p:childTnLst>
                              <p:par>
                                <p:cTn id="357" presetID="18" presetClass="entr" presetSubtype="3" fill="hold" nodeType="afterEffect">
                                  <p:stCondLst>
                                    <p:cond delay="0"/>
                                  </p:stCondLst>
                                  <p:childTnLst>
                                    <p:set>
                                      <p:cBhvr>
                                        <p:cTn id="358" dur="1" fill="hold">
                                          <p:stCondLst>
                                            <p:cond delay="0"/>
                                          </p:stCondLst>
                                        </p:cTn>
                                        <p:tgtEl>
                                          <p:spTgt spid="677"/>
                                        </p:tgtEl>
                                        <p:attrNameLst>
                                          <p:attrName>style.visibility</p:attrName>
                                        </p:attrNameLst>
                                      </p:cBhvr>
                                      <p:to>
                                        <p:strVal val="visible"/>
                                      </p:to>
                                    </p:set>
                                    <p:animEffect transition="in" filter="strips(upRight)">
                                      <p:cBhvr>
                                        <p:cTn id="359" dur="500"/>
                                        <p:tgtEl>
                                          <p:spTgt spid="677"/>
                                        </p:tgtEl>
                                      </p:cBhvr>
                                    </p:animEffect>
                                  </p:childTnLst>
                                </p:cTn>
                              </p:par>
                            </p:childTnLst>
                          </p:cTn>
                        </p:par>
                        <p:par>
                          <p:cTn id="360" fill="hold">
                            <p:stCondLst>
                              <p:cond delay="27000"/>
                            </p:stCondLst>
                            <p:childTnLst>
                              <p:par>
                                <p:cTn id="361" presetID="18" presetClass="entr" presetSubtype="3" fill="hold" nodeType="afterEffect">
                                  <p:stCondLst>
                                    <p:cond delay="0"/>
                                  </p:stCondLst>
                                  <p:childTnLst>
                                    <p:set>
                                      <p:cBhvr>
                                        <p:cTn id="362" dur="1" fill="hold">
                                          <p:stCondLst>
                                            <p:cond delay="0"/>
                                          </p:stCondLst>
                                        </p:cTn>
                                        <p:tgtEl>
                                          <p:spTgt spid="687"/>
                                        </p:tgtEl>
                                        <p:attrNameLst>
                                          <p:attrName>style.visibility</p:attrName>
                                        </p:attrNameLst>
                                      </p:cBhvr>
                                      <p:to>
                                        <p:strVal val="visible"/>
                                      </p:to>
                                    </p:set>
                                    <p:animEffect transition="in" filter="strips(upRight)">
                                      <p:cBhvr>
                                        <p:cTn id="363" dur="500"/>
                                        <p:tgtEl>
                                          <p:spTgt spid="687"/>
                                        </p:tgtEl>
                                      </p:cBhvr>
                                    </p:animEffect>
                                  </p:childTnLst>
                                </p:cTn>
                              </p:par>
                            </p:childTnLst>
                          </p:cTn>
                        </p:par>
                        <p:par>
                          <p:cTn id="364" fill="hold">
                            <p:stCondLst>
                              <p:cond delay="27500"/>
                            </p:stCondLst>
                            <p:childTnLst>
                              <p:par>
                                <p:cTn id="365" presetID="18" presetClass="entr" presetSubtype="3" fill="hold" nodeType="afterEffect">
                                  <p:stCondLst>
                                    <p:cond delay="0"/>
                                  </p:stCondLst>
                                  <p:childTnLst>
                                    <p:set>
                                      <p:cBhvr>
                                        <p:cTn id="366" dur="1" fill="hold">
                                          <p:stCondLst>
                                            <p:cond delay="0"/>
                                          </p:stCondLst>
                                        </p:cTn>
                                        <p:tgtEl>
                                          <p:spTgt spid="414"/>
                                        </p:tgtEl>
                                        <p:attrNameLst>
                                          <p:attrName>style.visibility</p:attrName>
                                        </p:attrNameLst>
                                      </p:cBhvr>
                                      <p:to>
                                        <p:strVal val="visible"/>
                                      </p:to>
                                    </p:set>
                                    <p:animEffect transition="in" filter="strips(upRight)">
                                      <p:cBhvr>
                                        <p:cTn id="367" dur="500"/>
                                        <p:tgtEl>
                                          <p:spTgt spid="414"/>
                                        </p:tgtEl>
                                      </p:cBhvr>
                                    </p:animEffect>
                                  </p:childTnLst>
                                </p:cTn>
                              </p:par>
                            </p:childTnLst>
                          </p:cTn>
                        </p:par>
                        <p:par>
                          <p:cTn id="368" fill="hold">
                            <p:stCondLst>
                              <p:cond delay="28000"/>
                            </p:stCondLst>
                            <p:childTnLst>
                              <p:par>
                                <p:cTn id="369" presetID="18" presetClass="entr" presetSubtype="3" fill="hold" nodeType="afterEffect">
                                  <p:stCondLst>
                                    <p:cond delay="0"/>
                                  </p:stCondLst>
                                  <p:childTnLst>
                                    <p:set>
                                      <p:cBhvr>
                                        <p:cTn id="370" dur="1" fill="hold">
                                          <p:stCondLst>
                                            <p:cond delay="0"/>
                                          </p:stCondLst>
                                        </p:cTn>
                                        <p:tgtEl>
                                          <p:spTgt spid="678"/>
                                        </p:tgtEl>
                                        <p:attrNameLst>
                                          <p:attrName>style.visibility</p:attrName>
                                        </p:attrNameLst>
                                      </p:cBhvr>
                                      <p:to>
                                        <p:strVal val="visible"/>
                                      </p:to>
                                    </p:set>
                                    <p:animEffect transition="in" filter="strips(upRight)">
                                      <p:cBhvr>
                                        <p:cTn id="371" dur="500"/>
                                        <p:tgtEl>
                                          <p:spTgt spid="678"/>
                                        </p:tgtEl>
                                      </p:cBhvr>
                                    </p:animEffect>
                                  </p:childTnLst>
                                </p:cTn>
                              </p:par>
                            </p:childTnLst>
                          </p:cTn>
                        </p:par>
                        <p:par>
                          <p:cTn id="372" fill="hold">
                            <p:stCondLst>
                              <p:cond delay="28500"/>
                            </p:stCondLst>
                            <p:childTnLst>
                              <p:par>
                                <p:cTn id="373" presetID="18" presetClass="entr" presetSubtype="3" fill="hold" nodeType="afterEffect">
                                  <p:stCondLst>
                                    <p:cond delay="0"/>
                                  </p:stCondLst>
                                  <p:childTnLst>
                                    <p:set>
                                      <p:cBhvr>
                                        <p:cTn id="374" dur="1" fill="hold">
                                          <p:stCondLst>
                                            <p:cond delay="0"/>
                                          </p:stCondLst>
                                        </p:cTn>
                                        <p:tgtEl>
                                          <p:spTgt spid="688"/>
                                        </p:tgtEl>
                                        <p:attrNameLst>
                                          <p:attrName>style.visibility</p:attrName>
                                        </p:attrNameLst>
                                      </p:cBhvr>
                                      <p:to>
                                        <p:strVal val="visible"/>
                                      </p:to>
                                    </p:set>
                                    <p:animEffect transition="in" filter="strips(upRight)">
                                      <p:cBhvr>
                                        <p:cTn id="375" dur="500"/>
                                        <p:tgtEl>
                                          <p:spTgt spid="688"/>
                                        </p:tgtEl>
                                      </p:cBhvr>
                                    </p:animEffect>
                                  </p:childTnLst>
                                </p:cTn>
                              </p:par>
                            </p:childTnLst>
                          </p:cTn>
                        </p:par>
                        <p:par>
                          <p:cTn id="376" fill="hold">
                            <p:stCondLst>
                              <p:cond delay="29000"/>
                            </p:stCondLst>
                            <p:childTnLst>
                              <p:par>
                                <p:cTn id="377" presetID="18" presetClass="entr" presetSubtype="3" fill="hold" nodeType="afterEffect">
                                  <p:stCondLst>
                                    <p:cond delay="0"/>
                                  </p:stCondLst>
                                  <p:childTnLst>
                                    <p:set>
                                      <p:cBhvr>
                                        <p:cTn id="378" dur="1" fill="hold">
                                          <p:stCondLst>
                                            <p:cond delay="0"/>
                                          </p:stCondLst>
                                        </p:cTn>
                                        <p:tgtEl>
                                          <p:spTgt spid="465"/>
                                        </p:tgtEl>
                                        <p:attrNameLst>
                                          <p:attrName>style.visibility</p:attrName>
                                        </p:attrNameLst>
                                      </p:cBhvr>
                                      <p:to>
                                        <p:strVal val="visible"/>
                                      </p:to>
                                    </p:set>
                                    <p:animEffect transition="in" filter="strips(upRight)">
                                      <p:cBhvr>
                                        <p:cTn id="379" dur="500"/>
                                        <p:tgtEl>
                                          <p:spTgt spid="465"/>
                                        </p:tgtEl>
                                      </p:cBhvr>
                                    </p:animEffect>
                                  </p:childTnLst>
                                </p:cTn>
                              </p:par>
                            </p:childTnLst>
                          </p:cTn>
                        </p:par>
                        <p:par>
                          <p:cTn id="380" fill="hold">
                            <p:stCondLst>
                              <p:cond delay="29500"/>
                            </p:stCondLst>
                            <p:childTnLst>
                              <p:par>
                                <p:cTn id="381" presetID="18" presetClass="entr" presetSubtype="3" fill="hold" nodeType="afterEffect">
                                  <p:stCondLst>
                                    <p:cond delay="0"/>
                                  </p:stCondLst>
                                  <p:childTnLst>
                                    <p:set>
                                      <p:cBhvr>
                                        <p:cTn id="382" dur="1" fill="hold">
                                          <p:stCondLst>
                                            <p:cond delay="0"/>
                                          </p:stCondLst>
                                        </p:cTn>
                                        <p:tgtEl>
                                          <p:spTgt spid="679"/>
                                        </p:tgtEl>
                                        <p:attrNameLst>
                                          <p:attrName>style.visibility</p:attrName>
                                        </p:attrNameLst>
                                      </p:cBhvr>
                                      <p:to>
                                        <p:strVal val="visible"/>
                                      </p:to>
                                    </p:set>
                                    <p:animEffect transition="in" filter="strips(upRight)">
                                      <p:cBhvr>
                                        <p:cTn id="383" dur="500"/>
                                        <p:tgtEl>
                                          <p:spTgt spid="679"/>
                                        </p:tgtEl>
                                      </p:cBhvr>
                                    </p:animEffect>
                                  </p:childTnLst>
                                </p:cTn>
                              </p:par>
                            </p:childTnLst>
                          </p:cTn>
                        </p:par>
                        <p:par>
                          <p:cTn id="384" fill="hold">
                            <p:stCondLst>
                              <p:cond delay="30000"/>
                            </p:stCondLst>
                            <p:childTnLst>
                              <p:par>
                                <p:cTn id="385" presetID="18" presetClass="entr" presetSubtype="3" fill="hold" nodeType="afterEffect">
                                  <p:stCondLst>
                                    <p:cond delay="0"/>
                                  </p:stCondLst>
                                  <p:childTnLst>
                                    <p:set>
                                      <p:cBhvr>
                                        <p:cTn id="386" dur="1" fill="hold">
                                          <p:stCondLst>
                                            <p:cond delay="0"/>
                                          </p:stCondLst>
                                        </p:cTn>
                                        <p:tgtEl>
                                          <p:spTgt spid="689"/>
                                        </p:tgtEl>
                                        <p:attrNameLst>
                                          <p:attrName>style.visibility</p:attrName>
                                        </p:attrNameLst>
                                      </p:cBhvr>
                                      <p:to>
                                        <p:strVal val="visible"/>
                                      </p:to>
                                    </p:set>
                                    <p:animEffect transition="in" filter="strips(upRight)">
                                      <p:cBhvr>
                                        <p:cTn id="387" dur="500"/>
                                        <p:tgtEl>
                                          <p:spTgt spid="689"/>
                                        </p:tgtEl>
                                      </p:cBhvr>
                                    </p:animEffect>
                                  </p:childTnLst>
                                </p:cTn>
                              </p:par>
                            </p:childTnLst>
                          </p:cTn>
                        </p:par>
                        <p:par>
                          <p:cTn id="388" fill="hold">
                            <p:stCondLst>
                              <p:cond delay="30500"/>
                            </p:stCondLst>
                            <p:childTnLst>
                              <p:par>
                                <p:cTn id="389" presetID="18" presetClass="entr" presetSubtype="3" fill="hold" nodeType="afterEffect">
                                  <p:stCondLst>
                                    <p:cond delay="0"/>
                                  </p:stCondLst>
                                  <p:childTnLst>
                                    <p:set>
                                      <p:cBhvr>
                                        <p:cTn id="390" dur="1" fill="hold">
                                          <p:stCondLst>
                                            <p:cond delay="0"/>
                                          </p:stCondLst>
                                        </p:cTn>
                                        <p:tgtEl>
                                          <p:spTgt spid="516"/>
                                        </p:tgtEl>
                                        <p:attrNameLst>
                                          <p:attrName>style.visibility</p:attrName>
                                        </p:attrNameLst>
                                      </p:cBhvr>
                                      <p:to>
                                        <p:strVal val="visible"/>
                                      </p:to>
                                    </p:set>
                                    <p:animEffect transition="in" filter="strips(upRight)">
                                      <p:cBhvr>
                                        <p:cTn id="391" dur="500"/>
                                        <p:tgtEl>
                                          <p:spTgt spid="516"/>
                                        </p:tgtEl>
                                      </p:cBhvr>
                                    </p:animEffect>
                                  </p:childTnLst>
                                </p:cTn>
                              </p:par>
                            </p:childTnLst>
                          </p:cTn>
                        </p:par>
                        <p:par>
                          <p:cTn id="392" fill="hold">
                            <p:stCondLst>
                              <p:cond delay="31000"/>
                            </p:stCondLst>
                            <p:childTnLst>
                              <p:par>
                                <p:cTn id="393" presetID="18" presetClass="entr" presetSubtype="3" fill="hold" nodeType="afterEffect">
                                  <p:stCondLst>
                                    <p:cond delay="0"/>
                                  </p:stCondLst>
                                  <p:childTnLst>
                                    <p:set>
                                      <p:cBhvr>
                                        <p:cTn id="394" dur="1" fill="hold">
                                          <p:stCondLst>
                                            <p:cond delay="0"/>
                                          </p:stCondLst>
                                        </p:cTn>
                                        <p:tgtEl>
                                          <p:spTgt spid="680"/>
                                        </p:tgtEl>
                                        <p:attrNameLst>
                                          <p:attrName>style.visibility</p:attrName>
                                        </p:attrNameLst>
                                      </p:cBhvr>
                                      <p:to>
                                        <p:strVal val="visible"/>
                                      </p:to>
                                    </p:set>
                                    <p:animEffect transition="in" filter="strips(upRight)">
                                      <p:cBhvr>
                                        <p:cTn id="395" dur="500"/>
                                        <p:tgtEl>
                                          <p:spTgt spid="680"/>
                                        </p:tgtEl>
                                      </p:cBhvr>
                                    </p:animEffect>
                                  </p:childTnLst>
                                </p:cTn>
                              </p:par>
                            </p:childTnLst>
                          </p:cTn>
                        </p:par>
                        <p:par>
                          <p:cTn id="396" fill="hold">
                            <p:stCondLst>
                              <p:cond delay="31500"/>
                            </p:stCondLst>
                            <p:childTnLst>
                              <p:par>
                                <p:cTn id="397" presetID="18" presetClass="entr" presetSubtype="3" fill="hold" nodeType="afterEffect">
                                  <p:stCondLst>
                                    <p:cond delay="0"/>
                                  </p:stCondLst>
                                  <p:childTnLst>
                                    <p:set>
                                      <p:cBhvr>
                                        <p:cTn id="398" dur="1" fill="hold">
                                          <p:stCondLst>
                                            <p:cond delay="0"/>
                                          </p:stCondLst>
                                        </p:cTn>
                                        <p:tgtEl>
                                          <p:spTgt spid="690"/>
                                        </p:tgtEl>
                                        <p:attrNameLst>
                                          <p:attrName>style.visibility</p:attrName>
                                        </p:attrNameLst>
                                      </p:cBhvr>
                                      <p:to>
                                        <p:strVal val="visible"/>
                                      </p:to>
                                    </p:set>
                                    <p:animEffect transition="in" filter="strips(upRight)">
                                      <p:cBhvr>
                                        <p:cTn id="399" dur="500"/>
                                        <p:tgtEl>
                                          <p:spTgt spid="690"/>
                                        </p:tgtEl>
                                      </p:cBhvr>
                                    </p:animEffect>
                                  </p:childTnLst>
                                </p:cTn>
                              </p:par>
                            </p:childTnLst>
                          </p:cTn>
                        </p:par>
                        <p:par>
                          <p:cTn id="400" fill="hold">
                            <p:stCondLst>
                              <p:cond delay="32000"/>
                            </p:stCondLst>
                            <p:childTnLst>
                              <p:par>
                                <p:cTn id="401" presetID="18" presetClass="entr" presetSubtype="3" fill="hold" nodeType="afterEffect">
                                  <p:stCondLst>
                                    <p:cond delay="0"/>
                                  </p:stCondLst>
                                  <p:childTnLst>
                                    <p:set>
                                      <p:cBhvr>
                                        <p:cTn id="402" dur="1" fill="hold">
                                          <p:stCondLst>
                                            <p:cond delay="0"/>
                                          </p:stCondLst>
                                        </p:cTn>
                                        <p:tgtEl>
                                          <p:spTgt spid="567"/>
                                        </p:tgtEl>
                                        <p:attrNameLst>
                                          <p:attrName>style.visibility</p:attrName>
                                        </p:attrNameLst>
                                      </p:cBhvr>
                                      <p:to>
                                        <p:strVal val="visible"/>
                                      </p:to>
                                    </p:set>
                                    <p:animEffect transition="in" filter="strips(upRight)">
                                      <p:cBhvr>
                                        <p:cTn id="403" dur="500"/>
                                        <p:tgtEl>
                                          <p:spTgt spid="567"/>
                                        </p:tgtEl>
                                      </p:cBhvr>
                                    </p:animEffect>
                                  </p:childTnLst>
                                </p:cTn>
                              </p:par>
                            </p:childTnLst>
                          </p:cTn>
                        </p:par>
                        <p:par>
                          <p:cTn id="404" fill="hold">
                            <p:stCondLst>
                              <p:cond delay="32500"/>
                            </p:stCondLst>
                            <p:childTnLst>
                              <p:par>
                                <p:cTn id="405" presetID="18" presetClass="entr" presetSubtype="3" fill="hold" nodeType="afterEffect">
                                  <p:stCondLst>
                                    <p:cond delay="0"/>
                                  </p:stCondLst>
                                  <p:childTnLst>
                                    <p:set>
                                      <p:cBhvr>
                                        <p:cTn id="406" dur="1" fill="hold">
                                          <p:stCondLst>
                                            <p:cond delay="0"/>
                                          </p:stCondLst>
                                        </p:cTn>
                                        <p:tgtEl>
                                          <p:spTgt spid="681"/>
                                        </p:tgtEl>
                                        <p:attrNameLst>
                                          <p:attrName>style.visibility</p:attrName>
                                        </p:attrNameLst>
                                      </p:cBhvr>
                                      <p:to>
                                        <p:strVal val="visible"/>
                                      </p:to>
                                    </p:set>
                                    <p:animEffect transition="in" filter="strips(upRight)">
                                      <p:cBhvr>
                                        <p:cTn id="407" dur="500"/>
                                        <p:tgtEl>
                                          <p:spTgt spid="681"/>
                                        </p:tgtEl>
                                      </p:cBhvr>
                                    </p:animEffect>
                                  </p:childTnLst>
                                </p:cTn>
                              </p:par>
                            </p:childTnLst>
                          </p:cTn>
                        </p:par>
                        <p:par>
                          <p:cTn id="408" fill="hold">
                            <p:stCondLst>
                              <p:cond delay="33000"/>
                            </p:stCondLst>
                            <p:childTnLst>
                              <p:par>
                                <p:cTn id="409" presetID="18" presetClass="entr" presetSubtype="3" fill="hold" nodeType="afterEffect">
                                  <p:stCondLst>
                                    <p:cond delay="0"/>
                                  </p:stCondLst>
                                  <p:childTnLst>
                                    <p:set>
                                      <p:cBhvr>
                                        <p:cTn id="410" dur="1" fill="hold">
                                          <p:stCondLst>
                                            <p:cond delay="0"/>
                                          </p:stCondLst>
                                        </p:cTn>
                                        <p:tgtEl>
                                          <p:spTgt spid="691"/>
                                        </p:tgtEl>
                                        <p:attrNameLst>
                                          <p:attrName>style.visibility</p:attrName>
                                        </p:attrNameLst>
                                      </p:cBhvr>
                                      <p:to>
                                        <p:strVal val="visible"/>
                                      </p:to>
                                    </p:set>
                                    <p:animEffect transition="in" filter="strips(upRight)">
                                      <p:cBhvr>
                                        <p:cTn id="411" dur="500"/>
                                        <p:tgtEl>
                                          <p:spTgt spid="691"/>
                                        </p:tgtEl>
                                      </p:cBhvr>
                                    </p:animEffect>
                                  </p:childTnLst>
                                </p:cTn>
                              </p:par>
                            </p:childTnLst>
                          </p:cTn>
                        </p:par>
                        <p:par>
                          <p:cTn id="412" fill="hold">
                            <p:stCondLst>
                              <p:cond delay="33500"/>
                            </p:stCondLst>
                            <p:childTnLst>
                              <p:par>
                                <p:cTn id="413" presetID="18" presetClass="entr" presetSubtype="3" fill="hold" nodeType="afterEffect">
                                  <p:stCondLst>
                                    <p:cond delay="0"/>
                                  </p:stCondLst>
                                  <p:childTnLst>
                                    <p:set>
                                      <p:cBhvr>
                                        <p:cTn id="414" dur="1" fill="hold">
                                          <p:stCondLst>
                                            <p:cond delay="0"/>
                                          </p:stCondLst>
                                        </p:cTn>
                                        <p:tgtEl>
                                          <p:spTgt spid="618"/>
                                        </p:tgtEl>
                                        <p:attrNameLst>
                                          <p:attrName>style.visibility</p:attrName>
                                        </p:attrNameLst>
                                      </p:cBhvr>
                                      <p:to>
                                        <p:strVal val="visible"/>
                                      </p:to>
                                    </p:set>
                                    <p:animEffect transition="in" filter="strips(upRight)">
                                      <p:cBhvr>
                                        <p:cTn id="415" dur="500"/>
                                        <p:tgtEl>
                                          <p:spTgt spid="618"/>
                                        </p:tgtEl>
                                      </p:cBhvr>
                                    </p:animEffect>
                                  </p:childTnLst>
                                </p:cTn>
                              </p:par>
                            </p:childTnLst>
                          </p:cTn>
                        </p:par>
                        <p:par>
                          <p:cTn id="416" fill="hold">
                            <p:stCondLst>
                              <p:cond delay="34000"/>
                            </p:stCondLst>
                            <p:childTnLst>
                              <p:par>
                                <p:cTn id="417" presetID="18" presetClass="entr" presetSubtype="3" fill="hold" nodeType="afterEffect">
                                  <p:stCondLst>
                                    <p:cond delay="0"/>
                                  </p:stCondLst>
                                  <p:childTnLst>
                                    <p:set>
                                      <p:cBhvr>
                                        <p:cTn id="418" dur="1" fill="hold">
                                          <p:stCondLst>
                                            <p:cond delay="0"/>
                                          </p:stCondLst>
                                        </p:cTn>
                                        <p:tgtEl>
                                          <p:spTgt spid="682"/>
                                        </p:tgtEl>
                                        <p:attrNameLst>
                                          <p:attrName>style.visibility</p:attrName>
                                        </p:attrNameLst>
                                      </p:cBhvr>
                                      <p:to>
                                        <p:strVal val="visible"/>
                                      </p:to>
                                    </p:set>
                                    <p:animEffect transition="in" filter="strips(upRight)">
                                      <p:cBhvr>
                                        <p:cTn id="419" dur="500"/>
                                        <p:tgtEl>
                                          <p:spTgt spid="682"/>
                                        </p:tgtEl>
                                      </p:cBhvr>
                                    </p:animEffect>
                                  </p:childTnLst>
                                </p:cTn>
                              </p:par>
                            </p:childTnLst>
                          </p:cTn>
                        </p:par>
                        <p:par>
                          <p:cTn id="420" fill="hold">
                            <p:stCondLst>
                              <p:cond delay="34500"/>
                            </p:stCondLst>
                            <p:childTnLst>
                              <p:par>
                                <p:cTn id="421" presetID="18" presetClass="entr" presetSubtype="3" fill="hold" nodeType="afterEffect">
                                  <p:stCondLst>
                                    <p:cond delay="0"/>
                                  </p:stCondLst>
                                  <p:childTnLst>
                                    <p:set>
                                      <p:cBhvr>
                                        <p:cTn id="422" dur="1" fill="hold">
                                          <p:stCondLst>
                                            <p:cond delay="0"/>
                                          </p:stCondLst>
                                        </p:cTn>
                                        <p:tgtEl>
                                          <p:spTgt spid="692"/>
                                        </p:tgtEl>
                                        <p:attrNameLst>
                                          <p:attrName>style.visibility</p:attrName>
                                        </p:attrNameLst>
                                      </p:cBhvr>
                                      <p:to>
                                        <p:strVal val="visible"/>
                                      </p:to>
                                    </p:set>
                                    <p:animEffect transition="in" filter="strips(upRight)">
                                      <p:cBhvr>
                                        <p:cTn id="423" dur="500"/>
                                        <p:tgtEl>
                                          <p:spTgt spid="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47" grpId="0" build="p"/>
      <p:bldP spid="148" grpId="0"/>
      <p:bldP spid="149" grpId="0"/>
      <p:bldP spid="150" grpId="0"/>
      <p:bldP spid="151" grpId="0"/>
      <p:bldP spid="152" grpId="0"/>
      <p:bldP spid="153" grpId="0"/>
      <p:bldP spid="154" grpId="0"/>
      <p:bldP spid="155" grpId="0" animBg="1"/>
      <p:bldP spid="156" grpId="0" animBg="1"/>
      <p:bldP spid="157" grpId="0" animBg="1"/>
      <p:bldP spid="158" grpId="0" animBg="1"/>
      <p:bldP spid="669" grpId="0"/>
      <p:bldP spid="670" grpId="0" animBg="1"/>
      <p:bldP spid="671" grpId="0"/>
      <p:bldP spid="674" grpId="0" animBg="1"/>
      <p:bldP spid="3" grpId="0" animBg="1"/>
      <p:bldP spid="10" grpId="0"/>
      <p:bldP spid="703" grpId="0"/>
      <p:bldP spid="704" grpId="0"/>
      <p:bldP spid="705" grpId="0"/>
      <p:bldP spid="706" grpId="0"/>
      <p:bldP spid="707" grpId="0"/>
      <p:bldP spid="708" grpId="0"/>
      <p:bldP spid="709" grpId="0"/>
      <p:bldP spid="710" grpId="0"/>
      <p:bldP spid="711" grpId="0"/>
      <p:bldP spid="712" grpId="0"/>
      <p:bldP spid="714" grpId="0"/>
      <p:bldP spid="715" grpId="0"/>
      <p:bldP spid="716" grpId="0"/>
      <p:bldP spid="717" grpId="0"/>
      <p:bldP spid="718" grpId="0"/>
      <p:bldP spid="719" grpId="0"/>
      <p:bldP spid="720" grpId="0"/>
      <p:bldP spid="721" grpId="0"/>
      <p:bldP spid="722" grpId="0"/>
      <p:bldP spid="723" grpId="0"/>
      <p:bldP spid="724" grpId="0"/>
      <p:bldP spid="725" grpId="0"/>
      <p:bldP spid="726" grpId="0"/>
      <p:bldP spid="727" grpId="0"/>
      <p:bldP spid="728" grpId="0"/>
      <p:bldP spid="729" grpId="0"/>
      <p:bldP spid="730" grpId="0"/>
      <p:bldP spid="731" grpId="0"/>
      <p:bldP spid="732" grpId="0"/>
      <p:bldP spid="733" grpId="0"/>
      <p:bldP spid="734" grpId="0"/>
      <p:bldP spid="736" grpId="0"/>
      <p:bldP spid="737" grpId="0"/>
      <p:bldP spid="738" grpId="0"/>
      <p:bldP spid="739" grpId="0"/>
      <p:bldP spid="740" grpId="0"/>
      <p:bldP spid="741" grpId="0"/>
      <p:bldP spid="742" grpId="0"/>
      <p:bldP spid="743" grpId="0"/>
      <p:bldP spid="744" grpId="0"/>
      <p:bldP spid="745" grpId="0"/>
      <p:bldP spid="746" grpId="0"/>
      <p:bldP spid="747" grpId="0"/>
      <p:bldP spid="748" grpId="0"/>
      <p:bldP spid="749" grpId="0"/>
      <p:bldP spid="750" grpId="0"/>
      <p:bldP spid="751" grpId="0"/>
      <p:bldP spid="752" grpId="0"/>
      <p:bldP spid="753" grpId="0"/>
      <p:bldP spid="754" grpId="0"/>
      <p:bldP spid="755" grpId="0"/>
      <p:bldP spid="756" grpId="0"/>
      <p:bldP spid="757" grpId="0"/>
      <p:bldP spid="758" grpId="0"/>
      <p:bldP spid="759" grpId="0"/>
      <p:bldP spid="760" grpId="0"/>
      <p:bldP spid="761" grpId="0"/>
      <p:bldP spid="762" grpId="0"/>
      <p:bldP spid="7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4F8EEA-FB98-41B6-BC66-6F258CDEF4DF}"/>
              </a:ext>
            </a:extLst>
          </p:cNvPr>
          <p:cNvSpPr/>
          <p:nvPr/>
        </p:nvSpPr>
        <p:spPr>
          <a:xfrm>
            <a:off x="226502" y="6635692"/>
            <a:ext cx="8712000" cy="75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0" name="CuadroTexto 59">
            <a:extLst>
              <a:ext uri="{FF2B5EF4-FFF2-40B4-BE49-F238E27FC236}">
                <a16:creationId xmlns:a16="http://schemas.microsoft.com/office/drawing/2014/main" id="{7E07F861-CC71-4D58-B2B1-5823F94BC95E}"/>
              </a:ext>
            </a:extLst>
          </p:cNvPr>
          <p:cNvSpPr txBox="1"/>
          <p:nvPr/>
        </p:nvSpPr>
        <p:spPr>
          <a:xfrm>
            <a:off x="645952" y="3099375"/>
            <a:ext cx="5508582" cy="523220"/>
          </a:xfrm>
          <a:prstGeom prst="rect">
            <a:avLst/>
          </a:prstGeom>
          <a:noFill/>
        </p:spPr>
        <p:txBody>
          <a:bodyPr wrap="square" rtlCol="0">
            <a:spAutoFit/>
          </a:bodyPr>
          <a:lstStyle/>
          <a:p>
            <a:pPr>
              <a:spcAft>
                <a:spcPts val="1200"/>
              </a:spcAft>
            </a:pPr>
            <a:r>
              <a:rPr lang="es-PE" sz="2800" b="1" dirty="0">
                <a:latin typeface="Swis721 Lt BT" panose="020B0403020202020204" pitchFamily="34" charset="0"/>
              </a:rPr>
              <a:t>Resumen Ejecutivo:</a:t>
            </a:r>
          </a:p>
        </p:txBody>
      </p:sp>
      <p:sp>
        <p:nvSpPr>
          <p:cNvPr id="25" name="CuadroTexto 24">
            <a:extLst>
              <a:ext uri="{FF2B5EF4-FFF2-40B4-BE49-F238E27FC236}">
                <a16:creationId xmlns:a16="http://schemas.microsoft.com/office/drawing/2014/main" id="{0225B338-5757-4251-92EB-28357B4778DF}"/>
              </a:ext>
            </a:extLst>
          </p:cNvPr>
          <p:cNvSpPr txBox="1"/>
          <p:nvPr/>
        </p:nvSpPr>
        <p:spPr>
          <a:xfrm>
            <a:off x="7744956" y="2696371"/>
            <a:ext cx="885236" cy="1446550"/>
          </a:xfrm>
          <a:prstGeom prst="rect">
            <a:avLst/>
          </a:prstGeom>
          <a:noFill/>
        </p:spPr>
        <p:txBody>
          <a:bodyPr wrap="square" rtlCol="0">
            <a:spAutoFit/>
          </a:bodyPr>
          <a:lstStyle/>
          <a:p>
            <a:pPr algn="ctr"/>
            <a:r>
              <a:rPr lang="es-PE" sz="8800" dirty="0">
                <a:solidFill>
                  <a:schemeClr val="accent1"/>
                </a:solidFill>
                <a:latin typeface="Swis721 Ex BT" panose="020B0605020202020204" pitchFamily="34" charset="0"/>
              </a:rPr>
              <a:t>4</a:t>
            </a:r>
          </a:p>
        </p:txBody>
      </p:sp>
      <p:grpSp>
        <p:nvGrpSpPr>
          <p:cNvPr id="15" name="Grupo 14">
            <a:extLst>
              <a:ext uri="{FF2B5EF4-FFF2-40B4-BE49-F238E27FC236}">
                <a16:creationId xmlns:a16="http://schemas.microsoft.com/office/drawing/2014/main" id="{8A70A92B-D5BB-4EDD-A852-B8B7FB28911C}"/>
              </a:ext>
            </a:extLst>
          </p:cNvPr>
          <p:cNvGrpSpPr/>
          <p:nvPr/>
        </p:nvGrpSpPr>
        <p:grpSpPr>
          <a:xfrm>
            <a:off x="6435306" y="6116129"/>
            <a:ext cx="2613804" cy="556834"/>
            <a:chOff x="6020242" y="5792530"/>
            <a:chExt cx="3085351" cy="720135"/>
          </a:xfrm>
        </p:grpSpPr>
        <p:pic>
          <p:nvPicPr>
            <p:cNvPr id="16" name="Imagen 15">
              <a:extLst>
                <a:ext uri="{FF2B5EF4-FFF2-40B4-BE49-F238E27FC236}">
                  <a16:creationId xmlns:a16="http://schemas.microsoft.com/office/drawing/2014/main" id="{6F0468C7-5B15-401E-87A1-B76DE520148F}"/>
                </a:ext>
              </a:extLst>
            </p:cNvPr>
            <p:cNvPicPr/>
            <p:nvPr/>
          </p:nvPicPr>
          <p:blipFill rotWithShape="1">
            <a:blip r:embed="rId2">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7" name="CuadroTexto 16">
              <a:extLst>
                <a:ext uri="{FF2B5EF4-FFF2-40B4-BE49-F238E27FC236}">
                  <a16:creationId xmlns:a16="http://schemas.microsoft.com/office/drawing/2014/main" id="{EAC47851-EF1E-4111-B006-45D7C592BEAE}"/>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30118093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F326F69-0D96-46F9-B889-3156DD4E8CF4}"/>
              </a:ext>
            </a:extLst>
          </p:cNvPr>
          <p:cNvSpPr txBox="1"/>
          <p:nvPr/>
        </p:nvSpPr>
        <p:spPr>
          <a:xfrm>
            <a:off x="6464576"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18</a:t>
            </a:r>
          </a:p>
        </p:txBody>
      </p:sp>
      <p:grpSp>
        <p:nvGrpSpPr>
          <p:cNvPr id="11" name="Grupo 10">
            <a:extLst>
              <a:ext uri="{FF2B5EF4-FFF2-40B4-BE49-F238E27FC236}">
                <a16:creationId xmlns:a16="http://schemas.microsoft.com/office/drawing/2014/main" id="{58A44EFC-73DC-4447-9D26-B6A4C8D0F72B}"/>
              </a:ext>
            </a:extLst>
          </p:cNvPr>
          <p:cNvGrpSpPr/>
          <p:nvPr/>
        </p:nvGrpSpPr>
        <p:grpSpPr>
          <a:xfrm>
            <a:off x="6435306" y="5891845"/>
            <a:ext cx="2613804" cy="556834"/>
            <a:chOff x="6020242" y="5792530"/>
            <a:chExt cx="3085351" cy="720135"/>
          </a:xfrm>
        </p:grpSpPr>
        <p:pic>
          <p:nvPicPr>
            <p:cNvPr id="12" name="Imagen 11">
              <a:extLst>
                <a:ext uri="{FF2B5EF4-FFF2-40B4-BE49-F238E27FC236}">
                  <a16:creationId xmlns:a16="http://schemas.microsoft.com/office/drawing/2014/main" id="{1B33E2BE-ED7D-45B1-8162-AD2953F8112D}"/>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3" name="CuadroTexto 12">
              <a:extLst>
                <a:ext uri="{FF2B5EF4-FFF2-40B4-BE49-F238E27FC236}">
                  <a16:creationId xmlns:a16="http://schemas.microsoft.com/office/drawing/2014/main" id="{5D87E20E-87FB-430D-81FE-F003EB86FC44}"/>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35" name="CuadroTexto 34">
            <a:extLst>
              <a:ext uri="{FF2B5EF4-FFF2-40B4-BE49-F238E27FC236}">
                <a16:creationId xmlns:a16="http://schemas.microsoft.com/office/drawing/2014/main" id="{EEE4560F-7BF3-40D4-8AE0-37EB7CAA6B3D}"/>
              </a:ext>
            </a:extLst>
          </p:cNvPr>
          <p:cNvSpPr txBox="1"/>
          <p:nvPr/>
        </p:nvSpPr>
        <p:spPr>
          <a:xfrm>
            <a:off x="318782" y="441596"/>
            <a:ext cx="8405768" cy="369332"/>
          </a:xfrm>
          <a:prstGeom prst="rect">
            <a:avLst/>
          </a:prstGeom>
          <a:noFill/>
        </p:spPr>
        <p:txBody>
          <a:bodyPr wrap="square" rtlCol="0">
            <a:spAutoFit/>
          </a:bodyPr>
          <a:lstStyle/>
          <a:p>
            <a:pPr algn="just"/>
            <a:r>
              <a:rPr lang="es-PE" dirty="0">
                <a:solidFill>
                  <a:schemeClr val="accent1"/>
                </a:solidFill>
                <a:latin typeface="Swis721 Ex BT" panose="020B0605020202020204" pitchFamily="34" charset="0"/>
                <a:cs typeface="Arial" panose="020B0604020202020204" pitchFamily="34" charset="0"/>
              </a:rPr>
              <a:t>Principales Indicadores y Metas Alcanzadas desde el 2014</a:t>
            </a:r>
          </a:p>
        </p:txBody>
      </p:sp>
      <p:sp>
        <p:nvSpPr>
          <p:cNvPr id="735" name="18 Rectángulo">
            <a:extLst>
              <a:ext uri="{FF2B5EF4-FFF2-40B4-BE49-F238E27FC236}">
                <a16:creationId xmlns:a16="http://schemas.microsoft.com/office/drawing/2014/main" id="{AA1C885C-5A04-4B16-9CEF-F0C4B0CF9EF0}"/>
              </a:ext>
            </a:extLst>
          </p:cNvPr>
          <p:cNvSpPr/>
          <p:nvPr/>
        </p:nvSpPr>
        <p:spPr>
          <a:xfrm>
            <a:off x="7876254" y="4280410"/>
            <a:ext cx="834444"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771" name="Picture 3" descr="C:\Users\CRISTIAN VASQUEZ\Desktop\FOTOS PARA CUADRO\P1050574.JPG">
            <a:extLst>
              <a:ext uri="{FF2B5EF4-FFF2-40B4-BE49-F238E27FC236}">
                <a16:creationId xmlns:a16="http://schemas.microsoft.com/office/drawing/2014/main" id="{13F8E1A2-6ADC-4BA8-9453-E6F70CEC5120}"/>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37" y="955533"/>
            <a:ext cx="8640000" cy="4680000"/>
          </a:xfrm>
          <a:prstGeom prst="rect">
            <a:avLst/>
          </a:prstGeom>
          <a:noFill/>
          <a:extLst>
            <a:ext uri="{909E8E84-426E-40DD-AFC4-6F175D3DCCD1}">
              <a14:hiddenFill xmlns:a14="http://schemas.microsoft.com/office/drawing/2010/main">
                <a:solidFill>
                  <a:srgbClr val="FFFFFF"/>
                </a:solidFill>
              </a14:hiddenFill>
            </a:ext>
          </a:extLst>
        </p:spPr>
      </p:pic>
      <p:pic>
        <p:nvPicPr>
          <p:cNvPr id="772" name="25 Imagen">
            <a:extLst>
              <a:ext uri="{FF2B5EF4-FFF2-40B4-BE49-F238E27FC236}">
                <a16:creationId xmlns:a16="http://schemas.microsoft.com/office/drawing/2014/main" id="{50FBFF58-7A82-42D2-A953-5C67A5149B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667" y="1045809"/>
            <a:ext cx="3024000" cy="2268000"/>
          </a:xfrm>
          <a:prstGeom prst="rect">
            <a:avLst/>
          </a:prstGeom>
          <a:ln>
            <a:noFill/>
          </a:ln>
          <a:effectLst>
            <a:outerShdw blurRad="292100" dist="139700" dir="2700000" algn="tl" rotWithShape="0">
              <a:srgbClr val="333333">
                <a:alpha val="65000"/>
              </a:srgbClr>
            </a:outerShdw>
          </a:effectLst>
        </p:spPr>
      </p:pic>
      <p:pic>
        <p:nvPicPr>
          <p:cNvPr id="773" name="40 Imagen">
            <a:extLst>
              <a:ext uri="{FF2B5EF4-FFF2-40B4-BE49-F238E27FC236}">
                <a16:creationId xmlns:a16="http://schemas.microsoft.com/office/drawing/2014/main" id="{67E717A2-AFBE-47FD-8CE5-3015D7DC42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4679" y="1045810"/>
            <a:ext cx="3024000" cy="2268000"/>
          </a:xfrm>
          <a:prstGeom prst="rect">
            <a:avLst/>
          </a:prstGeom>
          <a:ln>
            <a:noFill/>
          </a:ln>
          <a:effectLst>
            <a:outerShdw blurRad="292100" dist="139700" dir="2700000" algn="tl" rotWithShape="0">
              <a:srgbClr val="333333">
                <a:alpha val="65000"/>
              </a:srgbClr>
            </a:outerShdw>
          </a:effectLst>
        </p:spPr>
      </p:pic>
      <p:pic>
        <p:nvPicPr>
          <p:cNvPr id="774" name="16 Imagen">
            <a:extLst>
              <a:ext uri="{FF2B5EF4-FFF2-40B4-BE49-F238E27FC236}">
                <a16:creationId xmlns:a16="http://schemas.microsoft.com/office/drawing/2014/main" id="{DD216FCD-98A1-43C6-AB24-A65FCF5174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2742" y="2988910"/>
            <a:ext cx="3024000" cy="2268000"/>
          </a:xfrm>
          <a:prstGeom prst="rect">
            <a:avLst/>
          </a:prstGeom>
          <a:ln>
            <a:noFill/>
          </a:ln>
          <a:effectLst>
            <a:outerShdw blurRad="292100" dist="139700" dir="2700000" algn="tl" rotWithShape="0">
              <a:srgbClr val="333333">
                <a:alpha val="65000"/>
              </a:srgbClr>
            </a:outerShdw>
          </a:effectLst>
        </p:spPr>
      </p:pic>
      <p:pic>
        <p:nvPicPr>
          <p:cNvPr id="775" name="Picture 2" descr="IMG_20140904_174653">
            <a:extLst>
              <a:ext uri="{FF2B5EF4-FFF2-40B4-BE49-F238E27FC236}">
                <a16:creationId xmlns:a16="http://schemas.microsoft.com/office/drawing/2014/main" id="{C860A9D0-5AB1-444D-BC49-BF85A27655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5354" y="2994535"/>
            <a:ext cx="3023102" cy="226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76" name="14 Rectángulo">
            <a:extLst>
              <a:ext uri="{FF2B5EF4-FFF2-40B4-BE49-F238E27FC236}">
                <a16:creationId xmlns:a16="http://schemas.microsoft.com/office/drawing/2014/main" id="{8B25D576-F832-4C75-AF5A-0CF2D5679285}"/>
              </a:ext>
            </a:extLst>
          </p:cNvPr>
          <p:cNvSpPr/>
          <p:nvPr/>
        </p:nvSpPr>
        <p:spPr>
          <a:xfrm>
            <a:off x="240975" y="1040733"/>
            <a:ext cx="1649811" cy="369332"/>
          </a:xfrm>
          <a:prstGeom prst="rect">
            <a:avLst/>
          </a:prstGeom>
          <a:noFill/>
        </p:spPr>
        <p:txBody>
          <a:bodyPr wrap="none" lIns="91440" tIns="45720" rIns="91440" bIns="45720">
            <a:spAutoFit/>
          </a:bodyPr>
          <a:lstStyle/>
          <a:p>
            <a:pPr algn="ctr"/>
            <a:r>
              <a:rPr lang="es-ES" dirty="0">
                <a:ln w="0"/>
                <a:solidFill>
                  <a:schemeClr val="accent1"/>
                </a:solidFill>
                <a:effectLst>
                  <a:outerShdw blurRad="38100" dist="25400" dir="5400000" algn="ctr" rotWithShape="0">
                    <a:srgbClr val="6E747A">
                      <a:alpha val="43000"/>
                    </a:srgbClr>
                  </a:outerShdw>
                </a:effectLst>
                <a:latin typeface="Arial Narrow" panose="020B0606020202030204" pitchFamily="34" charset="0"/>
              </a:rPr>
              <a:t>Unidad de Peaje</a:t>
            </a:r>
          </a:p>
        </p:txBody>
      </p:sp>
      <p:sp>
        <p:nvSpPr>
          <p:cNvPr id="777" name="26 Rectángulo">
            <a:extLst>
              <a:ext uri="{FF2B5EF4-FFF2-40B4-BE49-F238E27FC236}">
                <a16:creationId xmlns:a16="http://schemas.microsoft.com/office/drawing/2014/main" id="{C0AFB6EA-A315-4813-8EDB-4C1E77F71A08}"/>
              </a:ext>
            </a:extLst>
          </p:cNvPr>
          <p:cNvSpPr/>
          <p:nvPr/>
        </p:nvSpPr>
        <p:spPr>
          <a:xfrm>
            <a:off x="5663282" y="1036285"/>
            <a:ext cx="1798120" cy="369332"/>
          </a:xfrm>
          <a:prstGeom prst="rect">
            <a:avLst/>
          </a:prstGeom>
          <a:noFill/>
        </p:spPr>
        <p:txBody>
          <a:bodyPr wrap="none" lIns="91440" tIns="45720" rIns="91440" bIns="45720">
            <a:spAutoFit/>
          </a:bodyPr>
          <a:lstStyle/>
          <a:p>
            <a:pPr algn="ctr"/>
            <a:r>
              <a:rPr lang="es-ES" dirty="0">
                <a:ln w="0"/>
                <a:solidFill>
                  <a:schemeClr val="accent1"/>
                </a:solidFill>
                <a:effectLst>
                  <a:outerShdw blurRad="38100" dist="25400" dir="5400000" algn="ctr" rotWithShape="0">
                    <a:srgbClr val="6E747A">
                      <a:alpha val="43000"/>
                    </a:srgbClr>
                  </a:outerShdw>
                </a:effectLst>
                <a:latin typeface="Arial Narrow" panose="020B0606020202030204" pitchFamily="34" charset="0"/>
              </a:rPr>
              <a:t>Servicios de Apoyo</a:t>
            </a:r>
          </a:p>
        </p:txBody>
      </p:sp>
      <p:sp>
        <p:nvSpPr>
          <p:cNvPr id="778" name="27 Rectángulo">
            <a:extLst>
              <a:ext uri="{FF2B5EF4-FFF2-40B4-BE49-F238E27FC236}">
                <a16:creationId xmlns:a16="http://schemas.microsoft.com/office/drawing/2014/main" id="{2803FCC7-DFB1-41E9-9B83-F2486A304AAF}"/>
              </a:ext>
            </a:extLst>
          </p:cNvPr>
          <p:cNvSpPr/>
          <p:nvPr/>
        </p:nvSpPr>
        <p:spPr>
          <a:xfrm>
            <a:off x="1713452" y="2994535"/>
            <a:ext cx="2195665" cy="369332"/>
          </a:xfrm>
          <a:prstGeom prst="rect">
            <a:avLst/>
          </a:prstGeom>
          <a:noFill/>
        </p:spPr>
        <p:txBody>
          <a:bodyPr wrap="none" lIns="91440" tIns="45720" rIns="91440" bIns="45720">
            <a:spAutoFit/>
          </a:bodyPr>
          <a:lstStyle/>
          <a:p>
            <a:pPr algn="ctr"/>
            <a:r>
              <a:rPr lang="es-ES" dirty="0">
                <a:ln w="0"/>
                <a:solidFill>
                  <a:schemeClr val="accent1"/>
                </a:solidFill>
                <a:effectLst>
                  <a:outerShdw blurRad="38100" dist="25400" dir="5400000" algn="ctr" rotWithShape="0">
                    <a:srgbClr val="6E747A">
                      <a:alpha val="43000"/>
                    </a:srgbClr>
                  </a:outerShdw>
                </a:effectLst>
                <a:latin typeface="Arial Narrow" panose="020B0606020202030204" pitchFamily="34" charset="0"/>
              </a:rPr>
              <a:t>Oficinas Administrativas</a:t>
            </a:r>
          </a:p>
        </p:txBody>
      </p:sp>
      <p:sp>
        <p:nvSpPr>
          <p:cNvPr id="779" name="28 Rectángulo">
            <a:extLst>
              <a:ext uri="{FF2B5EF4-FFF2-40B4-BE49-F238E27FC236}">
                <a16:creationId xmlns:a16="http://schemas.microsoft.com/office/drawing/2014/main" id="{422A167F-1F67-4AC5-A8ED-C517176DB058}"/>
              </a:ext>
            </a:extLst>
          </p:cNvPr>
          <p:cNvSpPr/>
          <p:nvPr/>
        </p:nvSpPr>
        <p:spPr>
          <a:xfrm>
            <a:off x="7871214" y="3004060"/>
            <a:ext cx="870751" cy="369332"/>
          </a:xfrm>
          <a:prstGeom prst="rect">
            <a:avLst/>
          </a:prstGeom>
          <a:noFill/>
        </p:spPr>
        <p:txBody>
          <a:bodyPr wrap="none" lIns="91440" tIns="45720" rIns="91440" bIns="45720">
            <a:spAutoFit/>
          </a:bodyPr>
          <a:lstStyle/>
          <a:p>
            <a:pPr algn="ctr"/>
            <a:r>
              <a:rPr lang="es-ES" dirty="0">
                <a:ln w="0"/>
                <a:solidFill>
                  <a:schemeClr val="accent1"/>
                </a:solidFill>
                <a:effectLst>
                  <a:outerShdw blurRad="38100" dist="25400" dir="5400000" algn="ctr" rotWithShape="0">
                    <a:srgbClr val="6E747A">
                      <a:alpha val="43000"/>
                    </a:srgbClr>
                  </a:outerShdw>
                </a:effectLst>
                <a:latin typeface="Arial Narrow" panose="020B0606020202030204" pitchFamily="34" charset="0"/>
              </a:rPr>
              <a:t>Equipos</a:t>
            </a:r>
          </a:p>
        </p:txBody>
      </p:sp>
      <p:sp>
        <p:nvSpPr>
          <p:cNvPr id="780" name="19 Rectángulo">
            <a:extLst>
              <a:ext uri="{FF2B5EF4-FFF2-40B4-BE49-F238E27FC236}">
                <a16:creationId xmlns:a16="http://schemas.microsoft.com/office/drawing/2014/main" id="{3D3CEE29-4372-4C09-85C7-BB797265E2AE}"/>
              </a:ext>
            </a:extLst>
          </p:cNvPr>
          <p:cNvSpPr/>
          <p:nvPr/>
        </p:nvSpPr>
        <p:spPr>
          <a:xfrm>
            <a:off x="6181678" y="5223385"/>
            <a:ext cx="2536272" cy="369332"/>
          </a:xfrm>
          <a:prstGeom prst="rect">
            <a:avLst/>
          </a:prstGeom>
          <a:noFill/>
        </p:spPr>
        <p:txBody>
          <a:bodyPr wrap="none" lIns="91440" tIns="45720" rIns="91440" bIns="45720">
            <a:spAutoFit/>
          </a:bodyPr>
          <a:lstStyle/>
          <a:p>
            <a:pPr algn="ctr"/>
            <a:r>
              <a:rPr lang="es-ES" b="1" spc="50" dirty="0">
                <a:ln w="9525" cmpd="sng">
                  <a:solidFill>
                    <a:schemeClr val="accent1"/>
                  </a:solidFill>
                  <a:prstDash val="solid"/>
                </a:ln>
                <a:solidFill>
                  <a:srgbClr val="70AD47">
                    <a:tint val="1000"/>
                  </a:srgbClr>
                </a:solidFill>
                <a:effectLst>
                  <a:glow rad="38100">
                    <a:schemeClr val="accent1">
                      <a:alpha val="40000"/>
                    </a:schemeClr>
                  </a:glow>
                </a:effectLst>
                <a:latin typeface="Arial Narrow" panose="020B0606020202030204" pitchFamily="34" charset="0"/>
              </a:rPr>
              <a:t>Primeras Intervenciones</a:t>
            </a:r>
          </a:p>
        </p:txBody>
      </p:sp>
    </p:spTree>
    <p:extLst>
      <p:ext uri="{BB962C8B-B14F-4D97-AF65-F5344CB8AC3E}">
        <p14:creationId xmlns:p14="http://schemas.microsoft.com/office/powerpoint/2010/main" val="1072001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71"/>
                                        </p:tgtEl>
                                        <p:attrNameLst>
                                          <p:attrName>style.visibility</p:attrName>
                                        </p:attrNameLst>
                                      </p:cBhvr>
                                      <p:to>
                                        <p:strVal val="visible"/>
                                      </p:to>
                                    </p:set>
                                    <p:animEffect transition="in" filter="fade">
                                      <p:cBhvr>
                                        <p:cTn id="11" dur="1500"/>
                                        <p:tgtEl>
                                          <p:spTgt spid="77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80"/>
                                        </p:tgtEl>
                                        <p:attrNameLst>
                                          <p:attrName>style.visibility</p:attrName>
                                        </p:attrNameLst>
                                      </p:cBhvr>
                                      <p:to>
                                        <p:strVal val="visible"/>
                                      </p:to>
                                    </p:set>
                                    <p:animEffect transition="in" filter="fade">
                                      <p:cBhvr>
                                        <p:cTn id="14" dur="1500"/>
                                        <p:tgtEl>
                                          <p:spTgt spid="780"/>
                                        </p:tgtEl>
                                      </p:cBhvr>
                                    </p:animEffect>
                                  </p:childTnLst>
                                </p:cTn>
                              </p:par>
                            </p:childTnLst>
                          </p:cTn>
                        </p:par>
                        <p:par>
                          <p:cTn id="15" fill="hold">
                            <p:stCondLst>
                              <p:cond delay="2000"/>
                            </p:stCondLst>
                            <p:childTnLst>
                              <p:par>
                                <p:cTn id="16" presetID="10" presetClass="exit" presetSubtype="0" fill="hold" nodeType="afterEffect">
                                  <p:stCondLst>
                                    <p:cond delay="2000"/>
                                  </p:stCondLst>
                                  <p:childTnLst>
                                    <p:animEffect transition="out" filter="fade">
                                      <p:cBhvr>
                                        <p:cTn id="17" dur="1000"/>
                                        <p:tgtEl>
                                          <p:spTgt spid="771"/>
                                        </p:tgtEl>
                                      </p:cBhvr>
                                    </p:animEffect>
                                    <p:set>
                                      <p:cBhvr>
                                        <p:cTn id="18" dur="1" fill="hold">
                                          <p:stCondLst>
                                            <p:cond delay="999"/>
                                          </p:stCondLst>
                                        </p:cTn>
                                        <p:tgtEl>
                                          <p:spTgt spid="771"/>
                                        </p:tgtEl>
                                        <p:attrNameLst>
                                          <p:attrName>style.visibility</p:attrName>
                                        </p:attrNameLst>
                                      </p:cBhvr>
                                      <p:to>
                                        <p:strVal val="hidden"/>
                                      </p:to>
                                    </p:set>
                                  </p:childTnLst>
                                </p:cTn>
                              </p:par>
                              <p:par>
                                <p:cTn id="19" presetID="10" presetClass="exit" presetSubtype="0" fill="hold" grpId="1" nodeType="withEffect">
                                  <p:stCondLst>
                                    <p:cond delay="2000"/>
                                  </p:stCondLst>
                                  <p:childTnLst>
                                    <p:animEffect transition="out" filter="fade">
                                      <p:cBhvr>
                                        <p:cTn id="20" dur="1000"/>
                                        <p:tgtEl>
                                          <p:spTgt spid="780"/>
                                        </p:tgtEl>
                                      </p:cBhvr>
                                    </p:animEffect>
                                    <p:set>
                                      <p:cBhvr>
                                        <p:cTn id="21" dur="1" fill="hold">
                                          <p:stCondLst>
                                            <p:cond delay="999"/>
                                          </p:stCondLst>
                                        </p:cTn>
                                        <p:tgtEl>
                                          <p:spTgt spid="780"/>
                                        </p:tgtEl>
                                        <p:attrNameLst>
                                          <p:attrName>style.visibility</p:attrName>
                                        </p:attrNameLst>
                                      </p:cBhvr>
                                      <p:to>
                                        <p:strVal val="hidden"/>
                                      </p:to>
                                    </p:set>
                                  </p:childTnLst>
                                </p:cTn>
                              </p:par>
                            </p:childTnLst>
                          </p:cTn>
                        </p:par>
                        <p:par>
                          <p:cTn id="22" fill="hold">
                            <p:stCondLst>
                              <p:cond delay="5000"/>
                            </p:stCondLst>
                            <p:childTnLst>
                              <p:par>
                                <p:cTn id="23" presetID="10" presetClass="entr" presetSubtype="0" fill="hold" nodeType="afterEffect">
                                  <p:stCondLst>
                                    <p:cond delay="1000"/>
                                  </p:stCondLst>
                                  <p:childTnLst>
                                    <p:set>
                                      <p:cBhvr>
                                        <p:cTn id="24" dur="1" fill="hold">
                                          <p:stCondLst>
                                            <p:cond delay="0"/>
                                          </p:stCondLst>
                                        </p:cTn>
                                        <p:tgtEl>
                                          <p:spTgt spid="772"/>
                                        </p:tgtEl>
                                        <p:attrNameLst>
                                          <p:attrName>style.visibility</p:attrName>
                                        </p:attrNameLst>
                                      </p:cBhvr>
                                      <p:to>
                                        <p:strVal val="visible"/>
                                      </p:to>
                                    </p:set>
                                    <p:animEffect transition="in" filter="fade">
                                      <p:cBhvr>
                                        <p:cTn id="25" dur="1000"/>
                                        <p:tgtEl>
                                          <p:spTgt spid="772"/>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776"/>
                                        </p:tgtEl>
                                        <p:attrNameLst>
                                          <p:attrName>style.visibility</p:attrName>
                                        </p:attrNameLst>
                                      </p:cBhvr>
                                      <p:to>
                                        <p:strVal val="visible"/>
                                      </p:to>
                                    </p:set>
                                    <p:animEffect transition="in" filter="fade">
                                      <p:cBhvr>
                                        <p:cTn id="28" dur="1000"/>
                                        <p:tgtEl>
                                          <p:spTgt spid="776"/>
                                        </p:tgtEl>
                                      </p:cBhvr>
                                    </p:animEffect>
                                  </p:childTnLst>
                                </p:cTn>
                              </p:par>
                            </p:childTnLst>
                          </p:cTn>
                        </p:par>
                        <p:par>
                          <p:cTn id="29" fill="hold">
                            <p:stCondLst>
                              <p:cond delay="7000"/>
                            </p:stCondLst>
                            <p:childTnLst>
                              <p:par>
                                <p:cTn id="30" presetID="10" presetClass="entr" presetSubtype="0" fill="hold" nodeType="afterEffect">
                                  <p:stCondLst>
                                    <p:cond delay="1000"/>
                                  </p:stCondLst>
                                  <p:childTnLst>
                                    <p:set>
                                      <p:cBhvr>
                                        <p:cTn id="31" dur="1" fill="hold">
                                          <p:stCondLst>
                                            <p:cond delay="0"/>
                                          </p:stCondLst>
                                        </p:cTn>
                                        <p:tgtEl>
                                          <p:spTgt spid="774"/>
                                        </p:tgtEl>
                                        <p:attrNameLst>
                                          <p:attrName>style.visibility</p:attrName>
                                        </p:attrNameLst>
                                      </p:cBhvr>
                                      <p:to>
                                        <p:strVal val="visible"/>
                                      </p:to>
                                    </p:set>
                                    <p:animEffect transition="in" filter="fade">
                                      <p:cBhvr>
                                        <p:cTn id="32" dur="1000"/>
                                        <p:tgtEl>
                                          <p:spTgt spid="774"/>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778"/>
                                        </p:tgtEl>
                                        <p:attrNameLst>
                                          <p:attrName>style.visibility</p:attrName>
                                        </p:attrNameLst>
                                      </p:cBhvr>
                                      <p:to>
                                        <p:strVal val="visible"/>
                                      </p:to>
                                    </p:set>
                                    <p:animEffect transition="in" filter="fade">
                                      <p:cBhvr>
                                        <p:cTn id="35" dur="1000"/>
                                        <p:tgtEl>
                                          <p:spTgt spid="778"/>
                                        </p:tgtEl>
                                      </p:cBhvr>
                                    </p:animEffect>
                                  </p:childTnLst>
                                </p:cTn>
                              </p:par>
                            </p:childTnLst>
                          </p:cTn>
                        </p:par>
                        <p:par>
                          <p:cTn id="36" fill="hold">
                            <p:stCondLst>
                              <p:cond delay="9000"/>
                            </p:stCondLst>
                            <p:childTnLst>
                              <p:par>
                                <p:cTn id="37" presetID="10" presetClass="entr" presetSubtype="0" fill="hold" nodeType="afterEffect">
                                  <p:stCondLst>
                                    <p:cond delay="1000"/>
                                  </p:stCondLst>
                                  <p:childTnLst>
                                    <p:set>
                                      <p:cBhvr>
                                        <p:cTn id="38" dur="1" fill="hold">
                                          <p:stCondLst>
                                            <p:cond delay="0"/>
                                          </p:stCondLst>
                                        </p:cTn>
                                        <p:tgtEl>
                                          <p:spTgt spid="773"/>
                                        </p:tgtEl>
                                        <p:attrNameLst>
                                          <p:attrName>style.visibility</p:attrName>
                                        </p:attrNameLst>
                                      </p:cBhvr>
                                      <p:to>
                                        <p:strVal val="visible"/>
                                      </p:to>
                                    </p:set>
                                    <p:animEffect transition="in" filter="fade">
                                      <p:cBhvr>
                                        <p:cTn id="39" dur="1000"/>
                                        <p:tgtEl>
                                          <p:spTgt spid="773"/>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777"/>
                                        </p:tgtEl>
                                        <p:attrNameLst>
                                          <p:attrName>style.visibility</p:attrName>
                                        </p:attrNameLst>
                                      </p:cBhvr>
                                      <p:to>
                                        <p:strVal val="visible"/>
                                      </p:to>
                                    </p:set>
                                    <p:animEffect transition="in" filter="fade">
                                      <p:cBhvr>
                                        <p:cTn id="42" dur="1000"/>
                                        <p:tgtEl>
                                          <p:spTgt spid="777"/>
                                        </p:tgtEl>
                                      </p:cBhvr>
                                    </p:animEffect>
                                  </p:childTnLst>
                                </p:cTn>
                              </p:par>
                            </p:childTnLst>
                          </p:cTn>
                        </p:par>
                        <p:par>
                          <p:cTn id="43" fill="hold">
                            <p:stCondLst>
                              <p:cond delay="11000"/>
                            </p:stCondLst>
                            <p:childTnLst>
                              <p:par>
                                <p:cTn id="44" presetID="10" presetClass="entr" presetSubtype="0" fill="hold" nodeType="afterEffect">
                                  <p:stCondLst>
                                    <p:cond delay="1000"/>
                                  </p:stCondLst>
                                  <p:childTnLst>
                                    <p:set>
                                      <p:cBhvr>
                                        <p:cTn id="45" dur="1" fill="hold">
                                          <p:stCondLst>
                                            <p:cond delay="0"/>
                                          </p:stCondLst>
                                        </p:cTn>
                                        <p:tgtEl>
                                          <p:spTgt spid="775"/>
                                        </p:tgtEl>
                                        <p:attrNameLst>
                                          <p:attrName>style.visibility</p:attrName>
                                        </p:attrNameLst>
                                      </p:cBhvr>
                                      <p:to>
                                        <p:strVal val="visible"/>
                                      </p:to>
                                    </p:set>
                                    <p:animEffect transition="in" filter="fade">
                                      <p:cBhvr>
                                        <p:cTn id="46" dur="1000"/>
                                        <p:tgtEl>
                                          <p:spTgt spid="775"/>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779"/>
                                        </p:tgtEl>
                                        <p:attrNameLst>
                                          <p:attrName>style.visibility</p:attrName>
                                        </p:attrNameLst>
                                      </p:cBhvr>
                                      <p:to>
                                        <p:strVal val="visible"/>
                                      </p:to>
                                    </p:set>
                                    <p:animEffect transition="in" filter="fade">
                                      <p:cBhvr>
                                        <p:cTn id="49" dur="1000"/>
                                        <p:tgtEl>
                                          <p:spTgt spid="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776" grpId="0"/>
      <p:bldP spid="777" grpId="0"/>
      <p:bldP spid="778" grpId="0"/>
      <p:bldP spid="779" grpId="0"/>
      <p:bldP spid="780" grpId="0"/>
      <p:bldP spid="78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41" name="CuadroTexto 40">
            <a:extLst>
              <a:ext uri="{FF2B5EF4-FFF2-40B4-BE49-F238E27FC236}">
                <a16:creationId xmlns:a16="http://schemas.microsoft.com/office/drawing/2014/main" id="{8C2A3B69-F11E-4C06-A33D-137FFFCB822D}"/>
              </a:ext>
            </a:extLst>
          </p:cNvPr>
          <p:cNvSpPr txBox="1"/>
          <p:nvPr/>
        </p:nvSpPr>
        <p:spPr>
          <a:xfrm>
            <a:off x="6593747" y="6509857"/>
            <a:ext cx="2317713"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1</a:t>
            </a:r>
          </a:p>
        </p:txBody>
      </p:sp>
      <p:sp>
        <p:nvSpPr>
          <p:cNvPr id="6" name="CuadroTexto 5">
            <a:extLst>
              <a:ext uri="{FF2B5EF4-FFF2-40B4-BE49-F238E27FC236}">
                <a16:creationId xmlns:a16="http://schemas.microsoft.com/office/drawing/2014/main" id="{B5696D3E-718D-4959-A23F-E53356740186}"/>
              </a:ext>
            </a:extLst>
          </p:cNvPr>
          <p:cNvSpPr txBox="1"/>
          <p:nvPr/>
        </p:nvSpPr>
        <p:spPr>
          <a:xfrm>
            <a:off x="858740" y="781347"/>
            <a:ext cx="1200648" cy="400110"/>
          </a:xfrm>
          <a:prstGeom prst="rect">
            <a:avLst/>
          </a:prstGeom>
          <a:noFill/>
        </p:spPr>
        <p:txBody>
          <a:bodyPr wrap="square" rtlCol="0">
            <a:spAutoFit/>
          </a:bodyPr>
          <a:lstStyle/>
          <a:p>
            <a:r>
              <a:rPr lang="es-PE" sz="2000" dirty="0">
                <a:solidFill>
                  <a:schemeClr val="accent1"/>
                </a:solidFill>
                <a:latin typeface="Arial" panose="020B0604020202020204" pitchFamily="34" charset="0"/>
                <a:cs typeface="Arial" panose="020B0604020202020204" pitchFamily="34" charset="0"/>
              </a:rPr>
              <a:t>Agenda</a:t>
            </a:r>
          </a:p>
        </p:txBody>
      </p:sp>
      <p:sp>
        <p:nvSpPr>
          <p:cNvPr id="7" name="CuadroTexto 6">
            <a:hlinkClick r:id="rId3" action="ppaction://hlinksldjump"/>
            <a:extLst>
              <a:ext uri="{FF2B5EF4-FFF2-40B4-BE49-F238E27FC236}">
                <a16:creationId xmlns:a16="http://schemas.microsoft.com/office/drawing/2014/main" id="{A29D2963-7AC3-40F4-B3A9-EB27BC097958}"/>
              </a:ext>
            </a:extLst>
          </p:cNvPr>
          <p:cNvSpPr txBox="1"/>
          <p:nvPr/>
        </p:nvSpPr>
        <p:spPr>
          <a:xfrm>
            <a:off x="900000" y="1512000"/>
            <a:ext cx="333955" cy="338554"/>
          </a:xfrm>
          <a:prstGeom prst="rect">
            <a:avLst/>
          </a:prstGeom>
          <a:noFill/>
        </p:spPr>
        <p:txBody>
          <a:bodyPr wrap="square" rtlCol="0">
            <a:spAutoFit/>
          </a:bodyPr>
          <a:lstStyle/>
          <a:p>
            <a:r>
              <a:rPr lang="es-PE" sz="1600" dirty="0">
                <a:solidFill>
                  <a:schemeClr val="accent1"/>
                </a:solidFill>
                <a:latin typeface="Swis721 Ex BT" panose="020B0605020202020204" pitchFamily="34" charset="0"/>
              </a:rPr>
              <a:t>1</a:t>
            </a:r>
          </a:p>
        </p:txBody>
      </p:sp>
      <p:sp>
        <p:nvSpPr>
          <p:cNvPr id="8" name="CuadroTexto 7">
            <a:hlinkClick r:id="rId4" action="ppaction://hlinksldjump"/>
            <a:extLst>
              <a:ext uri="{FF2B5EF4-FFF2-40B4-BE49-F238E27FC236}">
                <a16:creationId xmlns:a16="http://schemas.microsoft.com/office/drawing/2014/main" id="{2C849252-D589-4185-B2D4-3A736B6A16FA}"/>
              </a:ext>
            </a:extLst>
          </p:cNvPr>
          <p:cNvSpPr txBox="1"/>
          <p:nvPr/>
        </p:nvSpPr>
        <p:spPr>
          <a:xfrm>
            <a:off x="900000" y="1872000"/>
            <a:ext cx="333955" cy="338554"/>
          </a:xfrm>
          <a:prstGeom prst="rect">
            <a:avLst/>
          </a:prstGeom>
          <a:noFill/>
        </p:spPr>
        <p:txBody>
          <a:bodyPr wrap="square" rtlCol="0">
            <a:spAutoFit/>
          </a:bodyPr>
          <a:lstStyle/>
          <a:p>
            <a:r>
              <a:rPr lang="es-PE" sz="1600" dirty="0">
                <a:solidFill>
                  <a:schemeClr val="accent1"/>
                </a:solidFill>
                <a:latin typeface="Swis721 Ex BT" panose="020B0605020202020204" pitchFamily="34" charset="0"/>
              </a:rPr>
              <a:t>2</a:t>
            </a:r>
          </a:p>
        </p:txBody>
      </p:sp>
      <p:sp>
        <p:nvSpPr>
          <p:cNvPr id="9" name="CuadroTexto 8">
            <a:hlinkClick r:id="rId5" action="ppaction://hlinksldjump"/>
            <a:extLst>
              <a:ext uri="{FF2B5EF4-FFF2-40B4-BE49-F238E27FC236}">
                <a16:creationId xmlns:a16="http://schemas.microsoft.com/office/drawing/2014/main" id="{CB949C0B-BCA5-4557-A779-51425F5D608B}"/>
              </a:ext>
            </a:extLst>
          </p:cNvPr>
          <p:cNvSpPr txBox="1"/>
          <p:nvPr/>
        </p:nvSpPr>
        <p:spPr>
          <a:xfrm>
            <a:off x="900000" y="2232000"/>
            <a:ext cx="333955" cy="338554"/>
          </a:xfrm>
          <a:prstGeom prst="rect">
            <a:avLst/>
          </a:prstGeom>
          <a:noFill/>
        </p:spPr>
        <p:txBody>
          <a:bodyPr wrap="square" rtlCol="0">
            <a:spAutoFit/>
          </a:bodyPr>
          <a:lstStyle/>
          <a:p>
            <a:r>
              <a:rPr lang="es-PE" sz="1600" dirty="0">
                <a:solidFill>
                  <a:schemeClr val="accent1"/>
                </a:solidFill>
                <a:latin typeface="Swis721 Ex BT" panose="020B0605020202020204" pitchFamily="34" charset="0"/>
              </a:rPr>
              <a:t>3</a:t>
            </a:r>
          </a:p>
        </p:txBody>
      </p:sp>
      <p:sp>
        <p:nvSpPr>
          <p:cNvPr id="10" name="CuadroTexto 9">
            <a:hlinkClick r:id="rId6" action="ppaction://hlinksldjump"/>
            <a:extLst>
              <a:ext uri="{FF2B5EF4-FFF2-40B4-BE49-F238E27FC236}">
                <a16:creationId xmlns:a16="http://schemas.microsoft.com/office/drawing/2014/main" id="{8BD5A216-57D4-4B1C-A7C0-C980422E93E9}"/>
              </a:ext>
            </a:extLst>
          </p:cNvPr>
          <p:cNvSpPr txBox="1"/>
          <p:nvPr/>
        </p:nvSpPr>
        <p:spPr>
          <a:xfrm>
            <a:off x="900000" y="2592000"/>
            <a:ext cx="333955" cy="338554"/>
          </a:xfrm>
          <a:prstGeom prst="rect">
            <a:avLst/>
          </a:prstGeom>
          <a:noFill/>
        </p:spPr>
        <p:txBody>
          <a:bodyPr wrap="square" rtlCol="0">
            <a:spAutoFit/>
          </a:bodyPr>
          <a:lstStyle/>
          <a:p>
            <a:r>
              <a:rPr lang="es-PE" sz="1600" dirty="0">
                <a:solidFill>
                  <a:schemeClr val="accent1"/>
                </a:solidFill>
                <a:latin typeface="Swis721 Ex BT" panose="020B0605020202020204" pitchFamily="34" charset="0"/>
              </a:rPr>
              <a:t>4</a:t>
            </a:r>
          </a:p>
        </p:txBody>
      </p:sp>
      <p:sp>
        <p:nvSpPr>
          <p:cNvPr id="11" name="CuadroTexto 10">
            <a:hlinkClick r:id="rId7" action="ppaction://hlinksldjump"/>
            <a:extLst>
              <a:ext uri="{FF2B5EF4-FFF2-40B4-BE49-F238E27FC236}">
                <a16:creationId xmlns:a16="http://schemas.microsoft.com/office/drawing/2014/main" id="{F6A33A10-795D-4EEC-9F81-98308B48DF14}"/>
              </a:ext>
            </a:extLst>
          </p:cNvPr>
          <p:cNvSpPr txBox="1"/>
          <p:nvPr/>
        </p:nvSpPr>
        <p:spPr>
          <a:xfrm>
            <a:off x="900000" y="2952000"/>
            <a:ext cx="333955" cy="338554"/>
          </a:xfrm>
          <a:prstGeom prst="rect">
            <a:avLst/>
          </a:prstGeom>
          <a:noFill/>
        </p:spPr>
        <p:txBody>
          <a:bodyPr wrap="square" rtlCol="0">
            <a:spAutoFit/>
          </a:bodyPr>
          <a:lstStyle/>
          <a:p>
            <a:r>
              <a:rPr lang="es-PE" sz="1600" dirty="0">
                <a:solidFill>
                  <a:schemeClr val="accent1"/>
                </a:solidFill>
                <a:latin typeface="Swis721 Ex BT" panose="020B0605020202020204" pitchFamily="34" charset="0"/>
              </a:rPr>
              <a:t>5</a:t>
            </a:r>
          </a:p>
        </p:txBody>
      </p:sp>
      <p:sp>
        <p:nvSpPr>
          <p:cNvPr id="12" name="CuadroTexto 11">
            <a:hlinkClick r:id="rId8" action="ppaction://hlinksldjump"/>
            <a:extLst>
              <a:ext uri="{FF2B5EF4-FFF2-40B4-BE49-F238E27FC236}">
                <a16:creationId xmlns:a16="http://schemas.microsoft.com/office/drawing/2014/main" id="{D7B42E79-A0E6-4D3B-A595-62416F1DCCE2}"/>
              </a:ext>
            </a:extLst>
          </p:cNvPr>
          <p:cNvSpPr txBox="1"/>
          <p:nvPr/>
        </p:nvSpPr>
        <p:spPr>
          <a:xfrm>
            <a:off x="900000" y="3312000"/>
            <a:ext cx="333955" cy="338554"/>
          </a:xfrm>
          <a:prstGeom prst="rect">
            <a:avLst/>
          </a:prstGeom>
          <a:noFill/>
        </p:spPr>
        <p:txBody>
          <a:bodyPr wrap="square" rtlCol="0">
            <a:spAutoFit/>
          </a:bodyPr>
          <a:lstStyle/>
          <a:p>
            <a:r>
              <a:rPr lang="es-PE" sz="1600" dirty="0">
                <a:solidFill>
                  <a:schemeClr val="accent1"/>
                </a:solidFill>
                <a:latin typeface="Swis721 Ex BT" panose="020B0605020202020204" pitchFamily="34" charset="0"/>
              </a:rPr>
              <a:t>6</a:t>
            </a:r>
          </a:p>
        </p:txBody>
      </p:sp>
      <p:cxnSp>
        <p:nvCxnSpPr>
          <p:cNvPr id="13" name="Conector recto 12">
            <a:extLst>
              <a:ext uri="{FF2B5EF4-FFF2-40B4-BE49-F238E27FC236}">
                <a16:creationId xmlns:a16="http://schemas.microsoft.com/office/drawing/2014/main" id="{920B69F4-268F-4CAB-A662-6ADCB59B22D1}"/>
              </a:ext>
            </a:extLst>
          </p:cNvPr>
          <p:cNvCxnSpPr/>
          <p:nvPr/>
        </p:nvCxnSpPr>
        <p:spPr>
          <a:xfrm>
            <a:off x="899999" y="1476000"/>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F30AC4FC-6523-4219-AD04-31FE78EC27C7}"/>
              </a:ext>
            </a:extLst>
          </p:cNvPr>
          <p:cNvCxnSpPr/>
          <p:nvPr/>
        </p:nvCxnSpPr>
        <p:spPr>
          <a:xfrm>
            <a:off x="900000" y="1836000"/>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B3E95442-F7F6-491A-AD87-7D1EB8AD3740}"/>
              </a:ext>
            </a:extLst>
          </p:cNvPr>
          <p:cNvCxnSpPr/>
          <p:nvPr/>
        </p:nvCxnSpPr>
        <p:spPr>
          <a:xfrm>
            <a:off x="900000" y="2197410"/>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ECABD7C2-CBE0-46C4-A251-B2CC75830862}"/>
              </a:ext>
            </a:extLst>
          </p:cNvPr>
          <p:cNvCxnSpPr/>
          <p:nvPr/>
        </p:nvCxnSpPr>
        <p:spPr>
          <a:xfrm>
            <a:off x="900000" y="2556000"/>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FB491838-06E1-4B7B-BBF1-FF7D35E1FC30}"/>
              </a:ext>
            </a:extLst>
          </p:cNvPr>
          <p:cNvCxnSpPr/>
          <p:nvPr/>
        </p:nvCxnSpPr>
        <p:spPr>
          <a:xfrm>
            <a:off x="900000" y="2917410"/>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97B7CAB6-2C19-4B34-8E4A-E97D41BC5CD9}"/>
              </a:ext>
            </a:extLst>
          </p:cNvPr>
          <p:cNvCxnSpPr/>
          <p:nvPr/>
        </p:nvCxnSpPr>
        <p:spPr>
          <a:xfrm>
            <a:off x="900000" y="3276000"/>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F544BA85-2C57-4D65-B9A3-2E00C8ABE8DA}"/>
              </a:ext>
            </a:extLst>
          </p:cNvPr>
          <p:cNvCxnSpPr/>
          <p:nvPr/>
        </p:nvCxnSpPr>
        <p:spPr>
          <a:xfrm>
            <a:off x="900000" y="3636000"/>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C5DC8237-6EB9-4655-9D06-C7AA08D1517B}"/>
              </a:ext>
            </a:extLst>
          </p:cNvPr>
          <p:cNvCxnSpPr/>
          <p:nvPr/>
        </p:nvCxnSpPr>
        <p:spPr>
          <a:xfrm>
            <a:off x="1252701" y="1476000"/>
            <a:ext cx="7200000" cy="0"/>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39849E36-20AD-4040-AC73-C740A98040BB}"/>
              </a:ext>
            </a:extLst>
          </p:cNvPr>
          <p:cNvCxnSpPr/>
          <p:nvPr/>
        </p:nvCxnSpPr>
        <p:spPr>
          <a:xfrm>
            <a:off x="1252702" y="1836000"/>
            <a:ext cx="7200000" cy="0"/>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C5744BBA-9AED-446A-B713-A281D6D2580F}"/>
              </a:ext>
            </a:extLst>
          </p:cNvPr>
          <p:cNvCxnSpPr/>
          <p:nvPr/>
        </p:nvCxnSpPr>
        <p:spPr>
          <a:xfrm>
            <a:off x="1252702" y="2196000"/>
            <a:ext cx="7200000" cy="0"/>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E61BE148-079F-4382-8A0C-29C5EED57A02}"/>
              </a:ext>
            </a:extLst>
          </p:cNvPr>
          <p:cNvCxnSpPr/>
          <p:nvPr/>
        </p:nvCxnSpPr>
        <p:spPr>
          <a:xfrm>
            <a:off x="1252702" y="2556000"/>
            <a:ext cx="7200000" cy="0"/>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2D9DA43F-8B3D-4F88-A372-52A7766AB550}"/>
              </a:ext>
            </a:extLst>
          </p:cNvPr>
          <p:cNvCxnSpPr/>
          <p:nvPr/>
        </p:nvCxnSpPr>
        <p:spPr>
          <a:xfrm>
            <a:off x="1252702" y="2916000"/>
            <a:ext cx="7200000" cy="0"/>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58EF1E73-7041-47F9-92F6-C9F563A3146C}"/>
              </a:ext>
            </a:extLst>
          </p:cNvPr>
          <p:cNvCxnSpPr/>
          <p:nvPr/>
        </p:nvCxnSpPr>
        <p:spPr>
          <a:xfrm>
            <a:off x="1252702" y="3276000"/>
            <a:ext cx="7200000" cy="0"/>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160D7080-9D79-4B39-B2FF-5AFCB0B1537B}"/>
              </a:ext>
            </a:extLst>
          </p:cNvPr>
          <p:cNvCxnSpPr/>
          <p:nvPr/>
        </p:nvCxnSpPr>
        <p:spPr>
          <a:xfrm>
            <a:off x="1252702" y="3636000"/>
            <a:ext cx="7200000" cy="0"/>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0B68436E-8485-4754-ACCC-5D4C9F3656D9}"/>
              </a:ext>
            </a:extLst>
          </p:cNvPr>
          <p:cNvSpPr txBox="1"/>
          <p:nvPr/>
        </p:nvSpPr>
        <p:spPr>
          <a:xfrm>
            <a:off x="1260000" y="1512000"/>
            <a:ext cx="6725760" cy="307777"/>
          </a:xfrm>
          <a:prstGeom prst="rect">
            <a:avLst/>
          </a:prstGeom>
          <a:noFill/>
        </p:spPr>
        <p:txBody>
          <a:bodyPr wrap="square" rtlCol="0">
            <a:spAutoFit/>
          </a:bodyPr>
          <a:lstStyle/>
          <a:p>
            <a:r>
              <a:rPr lang="es-PE" sz="1400" dirty="0">
                <a:solidFill>
                  <a:schemeClr val="tx2"/>
                </a:solidFill>
                <a:latin typeface="Swis721 Ex BT" panose="020B0605020202020204" pitchFamily="34" charset="0"/>
              </a:rPr>
              <a:t>El Contrato</a:t>
            </a:r>
          </a:p>
        </p:txBody>
      </p:sp>
      <p:sp>
        <p:nvSpPr>
          <p:cNvPr id="28" name="CuadroTexto 27">
            <a:extLst>
              <a:ext uri="{FF2B5EF4-FFF2-40B4-BE49-F238E27FC236}">
                <a16:creationId xmlns:a16="http://schemas.microsoft.com/office/drawing/2014/main" id="{7ED2E389-E3E0-44E2-83BC-34D3948160F6}"/>
              </a:ext>
            </a:extLst>
          </p:cNvPr>
          <p:cNvSpPr txBox="1"/>
          <p:nvPr/>
        </p:nvSpPr>
        <p:spPr>
          <a:xfrm>
            <a:off x="8172000" y="1512000"/>
            <a:ext cx="333955" cy="307777"/>
          </a:xfrm>
          <a:prstGeom prst="rect">
            <a:avLst/>
          </a:prstGeom>
          <a:noFill/>
        </p:spPr>
        <p:txBody>
          <a:bodyPr wrap="square" rtlCol="0">
            <a:spAutoFit/>
          </a:bodyPr>
          <a:lstStyle/>
          <a:p>
            <a:pPr algn="ctr"/>
            <a:r>
              <a:rPr lang="es-PE" sz="1400" dirty="0">
                <a:solidFill>
                  <a:srgbClr val="000000"/>
                </a:solidFill>
                <a:latin typeface="Swis721 Ex BT" panose="020B0605020202020204" pitchFamily="34" charset="0"/>
              </a:rPr>
              <a:t>2</a:t>
            </a:r>
          </a:p>
        </p:txBody>
      </p:sp>
      <p:sp>
        <p:nvSpPr>
          <p:cNvPr id="29" name="CuadroTexto 28">
            <a:extLst>
              <a:ext uri="{FF2B5EF4-FFF2-40B4-BE49-F238E27FC236}">
                <a16:creationId xmlns:a16="http://schemas.microsoft.com/office/drawing/2014/main" id="{96D71588-DC7D-4118-AC6D-F260E6F4AAED}"/>
              </a:ext>
            </a:extLst>
          </p:cNvPr>
          <p:cNvSpPr txBox="1"/>
          <p:nvPr/>
        </p:nvSpPr>
        <p:spPr>
          <a:xfrm>
            <a:off x="8172000" y="1872000"/>
            <a:ext cx="333955" cy="307777"/>
          </a:xfrm>
          <a:prstGeom prst="rect">
            <a:avLst/>
          </a:prstGeom>
          <a:noFill/>
        </p:spPr>
        <p:txBody>
          <a:bodyPr wrap="square" rtlCol="0">
            <a:spAutoFit/>
          </a:bodyPr>
          <a:lstStyle/>
          <a:p>
            <a:pPr algn="ctr"/>
            <a:r>
              <a:rPr lang="es-PE" sz="1400" dirty="0">
                <a:solidFill>
                  <a:srgbClr val="000000"/>
                </a:solidFill>
                <a:latin typeface="Swis721 Ex BT" panose="020B0605020202020204" pitchFamily="34" charset="0"/>
              </a:rPr>
              <a:t>4</a:t>
            </a:r>
          </a:p>
        </p:txBody>
      </p:sp>
      <p:sp>
        <p:nvSpPr>
          <p:cNvPr id="31" name="CuadroTexto 30">
            <a:extLst>
              <a:ext uri="{FF2B5EF4-FFF2-40B4-BE49-F238E27FC236}">
                <a16:creationId xmlns:a16="http://schemas.microsoft.com/office/drawing/2014/main" id="{2337F18A-0C79-425D-963D-E02630FA7EB0}"/>
              </a:ext>
            </a:extLst>
          </p:cNvPr>
          <p:cNvSpPr txBox="1"/>
          <p:nvPr/>
        </p:nvSpPr>
        <p:spPr>
          <a:xfrm>
            <a:off x="1260000" y="1873410"/>
            <a:ext cx="6725760" cy="307777"/>
          </a:xfrm>
          <a:prstGeom prst="rect">
            <a:avLst/>
          </a:prstGeom>
          <a:noFill/>
        </p:spPr>
        <p:txBody>
          <a:bodyPr wrap="square" rtlCol="0">
            <a:spAutoFit/>
          </a:bodyPr>
          <a:lstStyle/>
          <a:p>
            <a:r>
              <a:rPr lang="es-PE" sz="1400" dirty="0">
                <a:solidFill>
                  <a:schemeClr val="tx2"/>
                </a:solidFill>
                <a:latin typeface="Swis721 Ex BT" panose="020B0605020202020204" pitchFamily="34" charset="0"/>
              </a:rPr>
              <a:t>Introducción</a:t>
            </a:r>
          </a:p>
        </p:txBody>
      </p:sp>
      <p:sp>
        <p:nvSpPr>
          <p:cNvPr id="32" name="CuadroTexto 31">
            <a:extLst>
              <a:ext uri="{FF2B5EF4-FFF2-40B4-BE49-F238E27FC236}">
                <a16:creationId xmlns:a16="http://schemas.microsoft.com/office/drawing/2014/main" id="{F57714DC-C480-410F-888C-12EE85EE8885}"/>
              </a:ext>
            </a:extLst>
          </p:cNvPr>
          <p:cNvSpPr txBox="1"/>
          <p:nvPr/>
        </p:nvSpPr>
        <p:spPr>
          <a:xfrm>
            <a:off x="1260000" y="2232000"/>
            <a:ext cx="6725760" cy="307777"/>
          </a:xfrm>
          <a:prstGeom prst="rect">
            <a:avLst/>
          </a:prstGeom>
          <a:noFill/>
        </p:spPr>
        <p:txBody>
          <a:bodyPr wrap="square" rtlCol="0">
            <a:spAutoFit/>
          </a:bodyPr>
          <a:lstStyle/>
          <a:p>
            <a:r>
              <a:rPr lang="es-PE" sz="1400" dirty="0">
                <a:solidFill>
                  <a:schemeClr val="tx2"/>
                </a:solidFill>
                <a:latin typeface="Swis721 Ex BT" panose="020B0605020202020204" pitchFamily="34" charset="0"/>
              </a:rPr>
              <a:t>Aspectos Generales de la Infraestructura Concesionada</a:t>
            </a:r>
          </a:p>
        </p:txBody>
      </p:sp>
      <p:sp>
        <p:nvSpPr>
          <p:cNvPr id="33" name="CuadroTexto 32">
            <a:extLst>
              <a:ext uri="{FF2B5EF4-FFF2-40B4-BE49-F238E27FC236}">
                <a16:creationId xmlns:a16="http://schemas.microsoft.com/office/drawing/2014/main" id="{9E436A8D-A9DE-4348-9D76-00503862A97C}"/>
              </a:ext>
            </a:extLst>
          </p:cNvPr>
          <p:cNvSpPr txBox="1"/>
          <p:nvPr/>
        </p:nvSpPr>
        <p:spPr>
          <a:xfrm>
            <a:off x="1260000" y="2593404"/>
            <a:ext cx="6725760" cy="307777"/>
          </a:xfrm>
          <a:prstGeom prst="rect">
            <a:avLst/>
          </a:prstGeom>
          <a:noFill/>
        </p:spPr>
        <p:txBody>
          <a:bodyPr wrap="square" rtlCol="0">
            <a:spAutoFit/>
          </a:bodyPr>
          <a:lstStyle/>
          <a:p>
            <a:r>
              <a:rPr lang="es-PE" sz="1400" dirty="0">
                <a:solidFill>
                  <a:schemeClr val="tx2"/>
                </a:solidFill>
                <a:latin typeface="Swis721 Ex BT" panose="020B0605020202020204" pitchFamily="34" charset="0"/>
              </a:rPr>
              <a:t>Resumen Ejecutivo</a:t>
            </a:r>
          </a:p>
        </p:txBody>
      </p:sp>
      <p:sp>
        <p:nvSpPr>
          <p:cNvPr id="34" name="CuadroTexto 33">
            <a:extLst>
              <a:ext uri="{FF2B5EF4-FFF2-40B4-BE49-F238E27FC236}">
                <a16:creationId xmlns:a16="http://schemas.microsoft.com/office/drawing/2014/main" id="{4A574748-F013-4A8C-863C-FAEC321A0CFA}"/>
              </a:ext>
            </a:extLst>
          </p:cNvPr>
          <p:cNvSpPr txBox="1"/>
          <p:nvPr/>
        </p:nvSpPr>
        <p:spPr>
          <a:xfrm>
            <a:off x="1260000" y="2952000"/>
            <a:ext cx="6725760" cy="307777"/>
          </a:xfrm>
          <a:prstGeom prst="rect">
            <a:avLst/>
          </a:prstGeom>
          <a:noFill/>
        </p:spPr>
        <p:txBody>
          <a:bodyPr wrap="square" rtlCol="0">
            <a:spAutoFit/>
          </a:bodyPr>
          <a:lstStyle/>
          <a:p>
            <a:r>
              <a:rPr lang="es-PE" sz="1400" dirty="0">
                <a:solidFill>
                  <a:schemeClr val="tx2"/>
                </a:solidFill>
                <a:latin typeface="Swis721 Ex BT" panose="020B0605020202020204" pitchFamily="34" charset="0"/>
              </a:rPr>
              <a:t>Objetivos y Agenda de Trabajo para el Año 2018</a:t>
            </a:r>
          </a:p>
        </p:txBody>
      </p:sp>
      <p:sp>
        <p:nvSpPr>
          <p:cNvPr id="35" name="CuadroTexto 34">
            <a:extLst>
              <a:ext uri="{FF2B5EF4-FFF2-40B4-BE49-F238E27FC236}">
                <a16:creationId xmlns:a16="http://schemas.microsoft.com/office/drawing/2014/main" id="{819D247B-FE2C-4BEA-BE4E-B712D6215039}"/>
              </a:ext>
            </a:extLst>
          </p:cNvPr>
          <p:cNvSpPr txBox="1"/>
          <p:nvPr/>
        </p:nvSpPr>
        <p:spPr>
          <a:xfrm>
            <a:off x="1260000" y="3313411"/>
            <a:ext cx="6725760" cy="307777"/>
          </a:xfrm>
          <a:prstGeom prst="rect">
            <a:avLst/>
          </a:prstGeom>
          <a:noFill/>
        </p:spPr>
        <p:txBody>
          <a:bodyPr wrap="square" rtlCol="0">
            <a:spAutoFit/>
          </a:bodyPr>
          <a:lstStyle/>
          <a:p>
            <a:r>
              <a:rPr lang="es-PE" sz="1400" dirty="0">
                <a:solidFill>
                  <a:schemeClr val="tx2"/>
                </a:solidFill>
                <a:latin typeface="Swis721 Ex BT" panose="020B0605020202020204" pitchFamily="34" charset="0"/>
              </a:rPr>
              <a:t>Otros Aspectos Relacionados a la Concesión para el Año 2018</a:t>
            </a:r>
          </a:p>
        </p:txBody>
      </p:sp>
      <p:sp>
        <p:nvSpPr>
          <p:cNvPr id="38" name="CuadroTexto 37">
            <a:extLst>
              <a:ext uri="{FF2B5EF4-FFF2-40B4-BE49-F238E27FC236}">
                <a16:creationId xmlns:a16="http://schemas.microsoft.com/office/drawing/2014/main" id="{C1C7FC00-E7FE-4690-ADB8-E3D14B7F3C84}"/>
              </a:ext>
            </a:extLst>
          </p:cNvPr>
          <p:cNvSpPr txBox="1"/>
          <p:nvPr/>
        </p:nvSpPr>
        <p:spPr>
          <a:xfrm>
            <a:off x="8100000" y="3312000"/>
            <a:ext cx="466904" cy="307777"/>
          </a:xfrm>
          <a:prstGeom prst="rect">
            <a:avLst/>
          </a:prstGeom>
          <a:noFill/>
        </p:spPr>
        <p:txBody>
          <a:bodyPr wrap="square" rtlCol="0">
            <a:spAutoFit/>
          </a:bodyPr>
          <a:lstStyle/>
          <a:p>
            <a:pPr algn="ctr"/>
            <a:r>
              <a:rPr lang="es-PE" sz="1400" dirty="0">
                <a:solidFill>
                  <a:srgbClr val="000000"/>
                </a:solidFill>
                <a:latin typeface="Swis721 Ex BT" panose="020B0605020202020204" pitchFamily="34" charset="0"/>
              </a:rPr>
              <a:t>56</a:t>
            </a:r>
          </a:p>
        </p:txBody>
      </p:sp>
      <p:sp>
        <p:nvSpPr>
          <p:cNvPr id="48" name="CuadroTexto 47">
            <a:hlinkClick r:id="rId9" action="ppaction://hlinksldjump"/>
            <a:extLst>
              <a:ext uri="{FF2B5EF4-FFF2-40B4-BE49-F238E27FC236}">
                <a16:creationId xmlns:a16="http://schemas.microsoft.com/office/drawing/2014/main" id="{29E2F5CC-1087-48A9-9D5E-6475385DF7A5}"/>
              </a:ext>
            </a:extLst>
          </p:cNvPr>
          <p:cNvSpPr txBox="1"/>
          <p:nvPr/>
        </p:nvSpPr>
        <p:spPr>
          <a:xfrm>
            <a:off x="901398" y="3672000"/>
            <a:ext cx="333955" cy="338554"/>
          </a:xfrm>
          <a:prstGeom prst="rect">
            <a:avLst/>
          </a:prstGeom>
          <a:noFill/>
        </p:spPr>
        <p:txBody>
          <a:bodyPr wrap="square" rtlCol="0">
            <a:spAutoFit/>
          </a:bodyPr>
          <a:lstStyle/>
          <a:p>
            <a:r>
              <a:rPr lang="es-PE" sz="1600" dirty="0">
                <a:solidFill>
                  <a:schemeClr val="accent1"/>
                </a:solidFill>
                <a:latin typeface="Swis721 Ex BT" panose="020B0605020202020204" pitchFamily="34" charset="0"/>
              </a:rPr>
              <a:t>7</a:t>
            </a:r>
          </a:p>
        </p:txBody>
      </p:sp>
      <p:cxnSp>
        <p:nvCxnSpPr>
          <p:cNvPr id="49" name="Conector recto 48">
            <a:extLst>
              <a:ext uri="{FF2B5EF4-FFF2-40B4-BE49-F238E27FC236}">
                <a16:creationId xmlns:a16="http://schemas.microsoft.com/office/drawing/2014/main" id="{14789F33-458C-4499-9084-C1B2CA0D7030}"/>
              </a:ext>
            </a:extLst>
          </p:cNvPr>
          <p:cNvCxnSpPr/>
          <p:nvPr/>
        </p:nvCxnSpPr>
        <p:spPr>
          <a:xfrm>
            <a:off x="901398" y="3996000"/>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EB35399D-A31F-444E-8694-9B07ABA4A897}"/>
              </a:ext>
            </a:extLst>
          </p:cNvPr>
          <p:cNvCxnSpPr/>
          <p:nvPr/>
        </p:nvCxnSpPr>
        <p:spPr>
          <a:xfrm>
            <a:off x="1254100" y="3996000"/>
            <a:ext cx="7200000" cy="0"/>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1" name="CuadroTexto 50">
            <a:extLst>
              <a:ext uri="{FF2B5EF4-FFF2-40B4-BE49-F238E27FC236}">
                <a16:creationId xmlns:a16="http://schemas.microsoft.com/office/drawing/2014/main" id="{B1CDAC6C-C20A-45A2-8162-E9A1A3235938}"/>
              </a:ext>
            </a:extLst>
          </p:cNvPr>
          <p:cNvSpPr txBox="1"/>
          <p:nvPr/>
        </p:nvSpPr>
        <p:spPr>
          <a:xfrm>
            <a:off x="1261398" y="3672000"/>
            <a:ext cx="6725760" cy="307777"/>
          </a:xfrm>
          <a:prstGeom prst="rect">
            <a:avLst/>
          </a:prstGeom>
          <a:noFill/>
        </p:spPr>
        <p:txBody>
          <a:bodyPr wrap="square" rtlCol="0">
            <a:spAutoFit/>
          </a:bodyPr>
          <a:lstStyle/>
          <a:p>
            <a:r>
              <a:rPr lang="es-PE" sz="1400" dirty="0">
                <a:solidFill>
                  <a:schemeClr val="tx2"/>
                </a:solidFill>
                <a:latin typeface="Swis721 Ex BT" panose="020B0605020202020204" pitchFamily="34" charset="0"/>
              </a:rPr>
              <a:t>Conclusiones</a:t>
            </a:r>
          </a:p>
        </p:txBody>
      </p:sp>
      <p:sp>
        <p:nvSpPr>
          <p:cNvPr id="52" name="CuadroTexto 51">
            <a:extLst>
              <a:ext uri="{FF2B5EF4-FFF2-40B4-BE49-F238E27FC236}">
                <a16:creationId xmlns:a16="http://schemas.microsoft.com/office/drawing/2014/main" id="{EC6AB530-E12F-4E2F-8270-6C1412B5DB6A}"/>
              </a:ext>
            </a:extLst>
          </p:cNvPr>
          <p:cNvSpPr txBox="1"/>
          <p:nvPr/>
        </p:nvSpPr>
        <p:spPr>
          <a:xfrm>
            <a:off x="8101398" y="3672000"/>
            <a:ext cx="466904" cy="307777"/>
          </a:xfrm>
          <a:prstGeom prst="rect">
            <a:avLst/>
          </a:prstGeom>
          <a:noFill/>
        </p:spPr>
        <p:txBody>
          <a:bodyPr wrap="square" rtlCol="0">
            <a:spAutoFit/>
          </a:bodyPr>
          <a:lstStyle/>
          <a:p>
            <a:pPr algn="ctr"/>
            <a:r>
              <a:rPr lang="es-PE" sz="1400" dirty="0">
                <a:solidFill>
                  <a:srgbClr val="000000"/>
                </a:solidFill>
                <a:latin typeface="Swis721 Ex BT" panose="020B0605020202020204" pitchFamily="34" charset="0"/>
              </a:rPr>
              <a:t>58</a:t>
            </a:r>
          </a:p>
        </p:txBody>
      </p:sp>
      <p:grpSp>
        <p:nvGrpSpPr>
          <p:cNvPr id="55" name="Grupo 54">
            <a:extLst>
              <a:ext uri="{FF2B5EF4-FFF2-40B4-BE49-F238E27FC236}">
                <a16:creationId xmlns:a16="http://schemas.microsoft.com/office/drawing/2014/main" id="{0EFE74B9-B1DB-4361-B5D9-BA02572C3D51}"/>
              </a:ext>
            </a:extLst>
          </p:cNvPr>
          <p:cNvGrpSpPr/>
          <p:nvPr/>
        </p:nvGrpSpPr>
        <p:grpSpPr>
          <a:xfrm>
            <a:off x="6435306" y="5891845"/>
            <a:ext cx="2613804" cy="556834"/>
            <a:chOff x="6020242" y="5792530"/>
            <a:chExt cx="3085351" cy="720135"/>
          </a:xfrm>
        </p:grpSpPr>
        <p:pic>
          <p:nvPicPr>
            <p:cNvPr id="56" name="Imagen 55">
              <a:extLst>
                <a:ext uri="{FF2B5EF4-FFF2-40B4-BE49-F238E27FC236}">
                  <a16:creationId xmlns:a16="http://schemas.microsoft.com/office/drawing/2014/main" id="{CD806DDA-A831-4CA2-AF10-21C76FA700A6}"/>
                </a:ext>
              </a:extLst>
            </p:cNvPr>
            <p:cNvPicPr/>
            <p:nvPr/>
          </p:nvPicPr>
          <p:blipFill rotWithShape="1">
            <a:blip r:embed="rId10">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57" name="CuadroTexto 56">
              <a:extLst>
                <a:ext uri="{FF2B5EF4-FFF2-40B4-BE49-F238E27FC236}">
                  <a16:creationId xmlns:a16="http://schemas.microsoft.com/office/drawing/2014/main" id="{1F0B44BF-3894-4EE6-8DD5-409C90B9F801}"/>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58" name="CuadroTexto 57">
            <a:extLst>
              <a:ext uri="{FF2B5EF4-FFF2-40B4-BE49-F238E27FC236}">
                <a16:creationId xmlns:a16="http://schemas.microsoft.com/office/drawing/2014/main" id="{A1CDB017-2837-4063-B587-BDB23B125B08}"/>
              </a:ext>
            </a:extLst>
          </p:cNvPr>
          <p:cNvSpPr txBox="1"/>
          <p:nvPr/>
        </p:nvSpPr>
        <p:spPr>
          <a:xfrm>
            <a:off x="8100000" y="2232000"/>
            <a:ext cx="466904" cy="307777"/>
          </a:xfrm>
          <a:prstGeom prst="rect">
            <a:avLst/>
          </a:prstGeom>
          <a:noFill/>
        </p:spPr>
        <p:txBody>
          <a:bodyPr wrap="square" rtlCol="0">
            <a:spAutoFit/>
          </a:bodyPr>
          <a:lstStyle/>
          <a:p>
            <a:pPr algn="ctr"/>
            <a:r>
              <a:rPr lang="es-PE" sz="1400" dirty="0">
                <a:solidFill>
                  <a:srgbClr val="000000"/>
                </a:solidFill>
                <a:latin typeface="Swis721 Ex BT" panose="020B0605020202020204" pitchFamily="34" charset="0"/>
              </a:rPr>
              <a:t>11</a:t>
            </a:r>
          </a:p>
        </p:txBody>
      </p:sp>
      <p:sp>
        <p:nvSpPr>
          <p:cNvPr id="59" name="CuadroTexto 58">
            <a:extLst>
              <a:ext uri="{FF2B5EF4-FFF2-40B4-BE49-F238E27FC236}">
                <a16:creationId xmlns:a16="http://schemas.microsoft.com/office/drawing/2014/main" id="{41E2CBF7-D832-4D95-9D0B-AD4CE86EF343}"/>
              </a:ext>
            </a:extLst>
          </p:cNvPr>
          <p:cNvSpPr txBox="1"/>
          <p:nvPr/>
        </p:nvSpPr>
        <p:spPr>
          <a:xfrm>
            <a:off x="8100000" y="2592000"/>
            <a:ext cx="466904" cy="307777"/>
          </a:xfrm>
          <a:prstGeom prst="rect">
            <a:avLst/>
          </a:prstGeom>
          <a:noFill/>
        </p:spPr>
        <p:txBody>
          <a:bodyPr wrap="square" rtlCol="0">
            <a:spAutoFit/>
          </a:bodyPr>
          <a:lstStyle/>
          <a:p>
            <a:pPr algn="ctr"/>
            <a:r>
              <a:rPr lang="es-PE" sz="1400" dirty="0">
                <a:solidFill>
                  <a:srgbClr val="000000"/>
                </a:solidFill>
                <a:latin typeface="Swis721 Ex BT" panose="020B0605020202020204" pitchFamily="34" charset="0"/>
              </a:rPr>
              <a:t>17</a:t>
            </a:r>
          </a:p>
        </p:txBody>
      </p:sp>
      <p:sp>
        <p:nvSpPr>
          <p:cNvPr id="60" name="CuadroTexto 59">
            <a:extLst>
              <a:ext uri="{FF2B5EF4-FFF2-40B4-BE49-F238E27FC236}">
                <a16:creationId xmlns:a16="http://schemas.microsoft.com/office/drawing/2014/main" id="{B05EBB6A-5AF0-49D6-81E4-454C4BB94948}"/>
              </a:ext>
            </a:extLst>
          </p:cNvPr>
          <p:cNvSpPr txBox="1"/>
          <p:nvPr/>
        </p:nvSpPr>
        <p:spPr>
          <a:xfrm>
            <a:off x="8100000" y="2952000"/>
            <a:ext cx="466904" cy="307777"/>
          </a:xfrm>
          <a:prstGeom prst="rect">
            <a:avLst/>
          </a:prstGeom>
          <a:noFill/>
        </p:spPr>
        <p:txBody>
          <a:bodyPr wrap="square" rtlCol="0">
            <a:spAutoFit/>
          </a:bodyPr>
          <a:lstStyle/>
          <a:p>
            <a:pPr algn="ctr"/>
            <a:r>
              <a:rPr lang="es-PE" sz="1400" dirty="0">
                <a:solidFill>
                  <a:srgbClr val="000000"/>
                </a:solidFill>
                <a:latin typeface="Swis721 Ex BT" panose="020B0605020202020204" pitchFamily="34" charset="0"/>
              </a:rPr>
              <a:t>35</a:t>
            </a:r>
          </a:p>
        </p:txBody>
      </p:sp>
    </p:spTree>
    <p:extLst>
      <p:ext uri="{BB962C8B-B14F-4D97-AF65-F5344CB8AC3E}">
        <p14:creationId xmlns:p14="http://schemas.microsoft.com/office/powerpoint/2010/main" val="896151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wipe(down)">
                                      <p:cBhvr>
                                        <p:cTn id="50" dur="500"/>
                                        <p:tgtEl>
                                          <p:spTgt spid="48"/>
                                        </p:tgtEl>
                                      </p:cBhvr>
                                    </p:animEffect>
                                  </p:childTnLst>
                                </p:cTn>
                              </p:par>
                              <p:par>
                                <p:cTn id="51" presetID="22" presetClass="entr" presetSubtype="4"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ipe(down)">
                                      <p:cBhvr>
                                        <p:cTn id="53" dur="500"/>
                                        <p:tgtEl>
                                          <p:spTgt spid="49"/>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left)">
                                      <p:cBhvr>
                                        <p:cTn id="60" dur="500"/>
                                        <p:tgtEl>
                                          <p:spTgt spid="3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left)">
                                      <p:cBhvr>
                                        <p:cTn id="63" dur="500"/>
                                        <p:tgtEl>
                                          <p:spTgt spid="32"/>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left)">
                                      <p:cBhvr>
                                        <p:cTn id="69" dur="500"/>
                                        <p:tgtEl>
                                          <p:spTgt spid="34"/>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left)">
                                      <p:cBhvr>
                                        <p:cTn id="72" dur="500"/>
                                        <p:tgtEl>
                                          <p:spTgt spid="35"/>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left)">
                                      <p:cBhvr>
                                        <p:cTn id="75" dur="500"/>
                                        <p:tgtEl>
                                          <p:spTgt spid="51"/>
                                        </p:tgtEl>
                                      </p:cBhvr>
                                    </p:animEffect>
                                  </p:childTnLst>
                                </p:cTn>
                              </p:par>
                            </p:childTnLst>
                          </p:cTn>
                        </p:par>
                        <p:par>
                          <p:cTn id="76" fill="hold">
                            <p:stCondLst>
                              <p:cond delay="1500"/>
                            </p:stCondLst>
                            <p:childTnLst>
                              <p:par>
                                <p:cTn id="77" presetID="22" presetClass="entr" presetSubtype="8" fill="hold" nodeType="after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left)">
                                      <p:cBhvr>
                                        <p:cTn id="79" dur="500"/>
                                        <p:tgtEl>
                                          <p:spTgt spid="20"/>
                                        </p:tgtEl>
                                      </p:cBhvr>
                                    </p:animEffect>
                                  </p:childTnLst>
                                </p:cTn>
                              </p:par>
                              <p:par>
                                <p:cTn id="80" presetID="22" presetClass="entr" presetSubtype="8"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par>
                                <p:cTn id="83" presetID="22" presetClass="entr" presetSubtype="8"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left)">
                                      <p:cBhvr>
                                        <p:cTn id="85" dur="500"/>
                                        <p:tgtEl>
                                          <p:spTgt spid="22"/>
                                        </p:tgtEl>
                                      </p:cBhvr>
                                    </p:animEffect>
                                  </p:childTnLst>
                                </p:cTn>
                              </p:par>
                              <p:par>
                                <p:cTn id="86" presetID="22" presetClass="entr" presetSubtype="8" fill="hold"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left)">
                                      <p:cBhvr>
                                        <p:cTn id="88" dur="500"/>
                                        <p:tgtEl>
                                          <p:spTgt spid="23"/>
                                        </p:tgtEl>
                                      </p:cBhvr>
                                    </p:animEffect>
                                  </p:childTnLst>
                                </p:cTn>
                              </p:par>
                              <p:par>
                                <p:cTn id="89" presetID="22" presetClass="entr" presetSubtype="8"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left)">
                                      <p:cBhvr>
                                        <p:cTn id="91" dur="500"/>
                                        <p:tgtEl>
                                          <p:spTgt spid="24"/>
                                        </p:tgtEl>
                                      </p:cBhvr>
                                    </p:animEffect>
                                  </p:childTnLst>
                                </p:cTn>
                              </p:par>
                              <p:par>
                                <p:cTn id="92" presetID="22" presetClass="entr" presetSubtype="8" fill="hold"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left)">
                                      <p:cBhvr>
                                        <p:cTn id="94" dur="500"/>
                                        <p:tgtEl>
                                          <p:spTgt spid="25"/>
                                        </p:tgtEl>
                                      </p:cBhvr>
                                    </p:animEffect>
                                  </p:childTnLst>
                                </p:cTn>
                              </p:par>
                              <p:par>
                                <p:cTn id="95" presetID="22" presetClass="entr" presetSubtype="8" fill="hold"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wipe(left)">
                                      <p:cBhvr>
                                        <p:cTn id="97" dur="500"/>
                                        <p:tgtEl>
                                          <p:spTgt spid="26"/>
                                        </p:tgtEl>
                                      </p:cBhvr>
                                    </p:animEffect>
                                  </p:childTnLst>
                                </p:cTn>
                              </p:par>
                              <p:par>
                                <p:cTn id="98" presetID="22" presetClass="entr" presetSubtype="8" fill="hold" nodeType="with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wipe(left)">
                                      <p:cBhvr>
                                        <p:cTn id="100" dur="500"/>
                                        <p:tgtEl>
                                          <p:spTgt spid="50"/>
                                        </p:tgtEl>
                                      </p:cBhvr>
                                    </p:animEffec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fade">
                                      <p:cBhvr>
                                        <p:cTn id="110" dur="500"/>
                                        <p:tgtEl>
                                          <p:spTgt spid="38"/>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fade">
                                      <p:cBhvr>
                                        <p:cTn id="113" dur="500"/>
                                        <p:tgtEl>
                                          <p:spTgt spid="52"/>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Effect transition="in" filter="fade">
                                      <p:cBhvr>
                                        <p:cTn id="116" dur="500"/>
                                        <p:tgtEl>
                                          <p:spTgt spid="5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fade">
                                      <p:cBhvr>
                                        <p:cTn id="119" dur="500"/>
                                        <p:tgtEl>
                                          <p:spTgt spid="5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fade">
                                      <p:cBhvr>
                                        <p:cTn id="12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27" grpId="0"/>
      <p:bldP spid="28" grpId="0"/>
      <p:bldP spid="29" grpId="0"/>
      <p:bldP spid="31" grpId="0"/>
      <p:bldP spid="32" grpId="0"/>
      <p:bldP spid="33" grpId="0"/>
      <p:bldP spid="34" grpId="0"/>
      <p:bldP spid="35" grpId="0"/>
      <p:bldP spid="38" grpId="0"/>
      <p:bldP spid="48" grpId="0"/>
      <p:bldP spid="51" grpId="0"/>
      <p:bldP spid="52" grpId="0"/>
      <p:bldP spid="58" grpId="0"/>
      <p:bldP spid="59" grpId="0"/>
      <p:bldP spid="6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a.	Inversiones Ejecutadas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19</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671868" y="1320687"/>
            <a:ext cx="7498739" cy="3975926"/>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630238" indent="-18097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Presupuesto Referencial	:	100%</a:t>
            </a:r>
          </a:p>
          <a:p>
            <a:pPr marL="630238" indent="-18097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Inversión Diferencial	:	100%</a:t>
            </a:r>
          </a:p>
          <a:p>
            <a:pPr marL="630238" indent="-18097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Variaciones de Metrados	:	100%</a:t>
            </a:r>
          </a:p>
          <a:p>
            <a:pPr marL="630238" indent="-18097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Modificaciones al EDI	:	100%</a:t>
            </a:r>
          </a:p>
          <a:p>
            <a:pPr marL="630238" indent="-18097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Unidad de Peaje	:	100%</a:t>
            </a:r>
          </a:p>
          <a:p>
            <a:pPr marL="630238" indent="-18097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Equipos	:	100%</a:t>
            </a:r>
          </a:p>
          <a:p>
            <a:pPr marL="630238" indent="-18097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Mantenimiento de la Vía	:	100%</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36905158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b.	Aspectos Operativos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20</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671868" y="1320687"/>
            <a:ext cx="7498739" cy="3975926"/>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849313" indent="-400050" algn="just">
              <a:lnSpc>
                <a:spcPct val="150000"/>
              </a:lnSpc>
              <a:spcBef>
                <a:spcPts val="0"/>
              </a:spcBef>
              <a:spcAft>
                <a:spcPts val="1200"/>
              </a:spcAft>
              <a:buFont typeface="+mj-lt"/>
              <a:buAutoNum type="romanLcPeriod"/>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Operaciones</a:t>
            </a:r>
          </a:p>
          <a:p>
            <a:pPr marL="849313" indent="-400050" algn="just">
              <a:lnSpc>
                <a:spcPct val="150000"/>
              </a:lnSpc>
              <a:spcBef>
                <a:spcPts val="0"/>
              </a:spcBef>
              <a:spcAft>
                <a:spcPts val="1200"/>
              </a:spcAft>
              <a:buFont typeface="+mj-lt"/>
              <a:buAutoNum type="romanLcPeriod"/>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Mantenimiento</a:t>
            </a:r>
          </a:p>
          <a:p>
            <a:pPr marL="849313" indent="-400050" algn="just">
              <a:lnSpc>
                <a:spcPct val="150000"/>
              </a:lnSpc>
              <a:spcBef>
                <a:spcPts val="0"/>
              </a:spcBef>
              <a:spcAft>
                <a:spcPts val="1200"/>
              </a:spcAft>
              <a:buFont typeface="+mj-lt"/>
              <a:buAutoNum type="romanLcPeriod"/>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Medio Ambiente</a:t>
            </a:r>
          </a:p>
          <a:p>
            <a:pPr marL="849313" indent="-400050" algn="just">
              <a:lnSpc>
                <a:spcPct val="150000"/>
              </a:lnSpc>
              <a:spcBef>
                <a:spcPts val="0"/>
              </a:spcBef>
              <a:spcAft>
                <a:spcPts val="1200"/>
              </a:spcAft>
              <a:buFont typeface="+mj-lt"/>
              <a:buAutoNum type="romanLcPeriod"/>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Seguridad</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19774541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a:t>
            </a:r>
            <a:r>
              <a:rPr lang="es-PE" dirty="0">
                <a:solidFill>
                  <a:schemeClr val="accent1"/>
                </a:solidFill>
                <a:latin typeface="Swis721 Ex BT" panose="020B0605020202020204" pitchFamily="34" charset="0"/>
                <a:cs typeface="Arial" panose="020B0604020202020204" pitchFamily="34" charset="0"/>
              </a:rPr>
              <a:t>.	Operaciones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21</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671868" y="1320687"/>
            <a:ext cx="7756515" cy="2196803"/>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NO EXISTEN ACTIVIDADES EN OPERACIONES</a:t>
            </a:r>
          </a:p>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Si bien se terminó de construir la obra complementaria de la Unidad de Peaje el 04 de Setiembre del 2014, por causas ajenas al Concesionario; la obra fue recepcionada recién el 21 de diciembre del 2017 pero aún no se encuentra en explotación al carecer de la orden para iniciar dicha etapa de la concesión.</a:t>
            </a:r>
          </a:p>
          <a:p>
            <a:pPr marL="849313" indent="-400050" algn="just">
              <a:lnSpc>
                <a:spcPct val="150000"/>
              </a:lnSpc>
              <a:spcBef>
                <a:spcPts val="0"/>
              </a:spcBef>
              <a:spcAft>
                <a:spcPts val="1200"/>
              </a:spcAft>
              <a:buFont typeface="+mj-lt"/>
              <a:buAutoNum type="romanLcPeriod"/>
              <a:tabLst>
                <a:tab pos="3944938" algn="l"/>
                <a:tab pos="4660900" algn="l"/>
              </a:tabLst>
              <a:defRPr/>
            </a:pPr>
            <a:endParaRPr lang="es-PE" sz="1600" dirty="0">
              <a:solidFill>
                <a:schemeClr val="tx2"/>
              </a:solidFill>
              <a:latin typeface="Arial" panose="020B0604020202020204" pitchFamily="34" charset="0"/>
              <a:cs typeface="Arial" panose="020B0604020202020204" pitchFamily="34" charset="0"/>
            </a:endParaRP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2957880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b.ii</a:t>
            </a:r>
            <a:r>
              <a:rPr lang="es-PE" dirty="0">
                <a:solidFill>
                  <a:schemeClr val="accent1"/>
                </a:solidFill>
                <a:latin typeface="Swis721 Ex BT" panose="020B0605020202020204" pitchFamily="34" charset="0"/>
                <a:cs typeface="Arial" panose="020B0604020202020204" pitchFamily="34" charset="0"/>
              </a:rPr>
              <a:t>.	Mantenimiento</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22</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637364" y="1320686"/>
            <a:ext cx="7716758" cy="4044943"/>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269875"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SI EXISTEN ACTIVIDADES EN MANTENIMIENTO</a:t>
            </a:r>
          </a:p>
          <a:p>
            <a:pPr marL="269875"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EL CONCESIONARIO se encuentra brindando un servicio de mantenimiento de la carretera desde el 05 de febrero del 2012, el mismo fue pagado por EL CONCEDENTE hasta el 27 de julio del 2016, sin embargo se ha presentado el monto a pagarse por este concepto desde el 28 de julio del 2016 hasta el 31 de diciembre del 2017, quedando aún pendiente el monto a cobrar hasta la fecha correspondiente de pago según el Acta de Acuerdo entre las partes – Carta N° OBRAINSA 101404-18.</a:t>
            </a:r>
          </a:p>
          <a:p>
            <a:pPr marL="269875"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Monto periodo 28.07.2016 – 31.12.2017 = US$ 925,427.38 más IGV y 1% Aporte por Regulación.</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36650080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b.ii</a:t>
            </a:r>
            <a:r>
              <a:rPr lang="es-PE" dirty="0">
                <a:solidFill>
                  <a:schemeClr val="accent1"/>
                </a:solidFill>
                <a:latin typeface="Swis721 Ex BT" panose="020B0605020202020204" pitchFamily="34" charset="0"/>
                <a:cs typeface="Arial" panose="020B0604020202020204" pitchFamily="34" charset="0"/>
              </a:rPr>
              <a:t>.	Mantenimiento</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23</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5271715" y="1320686"/>
            <a:ext cx="3260842" cy="3784713"/>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En el año 2016 OBRAINSA obtiene la certificación internacional ISO 9001 en todos sus procesos de construcción y servicios de ingeniería.</a:t>
            </a:r>
          </a:p>
          <a:p>
            <a:pPr marL="0"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Este galardón fue otorgado por la empresa Certificados BUREAU VERITAS.</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pic>
        <p:nvPicPr>
          <p:cNvPr id="2" name="Imagen 1">
            <a:extLst>
              <a:ext uri="{FF2B5EF4-FFF2-40B4-BE49-F238E27FC236}">
                <a16:creationId xmlns:a16="http://schemas.microsoft.com/office/drawing/2014/main" id="{DCBC7765-7FAB-49C7-AA71-DC13DF75278A}"/>
              </a:ext>
            </a:extLst>
          </p:cNvPr>
          <p:cNvPicPr>
            <a:picLocks noChangeAspect="1"/>
          </p:cNvPicPr>
          <p:nvPr/>
        </p:nvPicPr>
        <p:blipFill rotWithShape="1">
          <a:blip r:embed="rId4"/>
          <a:srcRect l="33125" t="8082" r="31875" b="4445"/>
          <a:stretch/>
        </p:blipFill>
        <p:spPr>
          <a:xfrm>
            <a:off x="917748" y="891324"/>
            <a:ext cx="3815590" cy="536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28404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b.iii</a:t>
            </a:r>
            <a:r>
              <a:rPr lang="es-PE" dirty="0">
                <a:solidFill>
                  <a:schemeClr val="accent1"/>
                </a:solidFill>
                <a:latin typeface="Swis721 Ex BT" panose="020B0605020202020204" pitchFamily="34" charset="0"/>
                <a:cs typeface="Arial" panose="020B0604020202020204" pitchFamily="34" charset="0"/>
              </a:rPr>
              <a:t>.	Medio Ambiente</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24</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4731573" y="1320686"/>
            <a:ext cx="3800984" cy="3784713"/>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4492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OBRAINSA cuenta con una política integrada en Calidad Seguridad, Salud Ocupacional y Medio Ambiente, con el cual asume de manera voluntaria un compromiso por la prevención del principal factor que tiene; sus trabajadores y el cuidado del entorno en donde se desarrollan los Proyectos.</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pic>
        <p:nvPicPr>
          <p:cNvPr id="2" name="Imagen 1">
            <a:extLst>
              <a:ext uri="{FF2B5EF4-FFF2-40B4-BE49-F238E27FC236}">
                <a16:creationId xmlns:a16="http://schemas.microsoft.com/office/drawing/2014/main" id="{20F5D9C4-1F28-43D0-A9AA-1ED13A0AA680}"/>
              </a:ext>
            </a:extLst>
          </p:cNvPr>
          <p:cNvPicPr>
            <a:picLocks noChangeAspect="1"/>
          </p:cNvPicPr>
          <p:nvPr/>
        </p:nvPicPr>
        <p:blipFill rotWithShape="1">
          <a:blip r:embed="rId4"/>
          <a:srcRect l="33229" t="9011" r="31979" b="3704"/>
          <a:stretch/>
        </p:blipFill>
        <p:spPr>
          <a:xfrm>
            <a:off x="981075" y="930161"/>
            <a:ext cx="3800984" cy="536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08241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b.iii</a:t>
            </a:r>
            <a:r>
              <a:rPr lang="es-PE" dirty="0">
                <a:solidFill>
                  <a:schemeClr val="accent1"/>
                </a:solidFill>
                <a:latin typeface="Swis721 Ex BT" panose="020B0605020202020204" pitchFamily="34" charset="0"/>
                <a:cs typeface="Arial" panose="020B0604020202020204" pitchFamily="34" charset="0"/>
              </a:rPr>
              <a:t>.	Medio Ambiente</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25</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4945711" y="994684"/>
            <a:ext cx="3586845" cy="3784713"/>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En el año 2014 OBRAINSA obtiene por cuarto año consecutivo la certificación internacional OHSAS 18001 en todos sus procesos de construcción y servicios de ingeniería.</a:t>
            </a:r>
          </a:p>
          <a:p>
            <a:pPr marL="0"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Este galardón fue otorgado por la empresa certificados BUREAU VERITAS.</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pic>
        <p:nvPicPr>
          <p:cNvPr id="2" name="Imagen 1">
            <a:extLst>
              <a:ext uri="{FF2B5EF4-FFF2-40B4-BE49-F238E27FC236}">
                <a16:creationId xmlns:a16="http://schemas.microsoft.com/office/drawing/2014/main" id="{126FE34B-B1B2-4079-866C-5431396BCA41}"/>
              </a:ext>
            </a:extLst>
          </p:cNvPr>
          <p:cNvPicPr>
            <a:picLocks noChangeAspect="1"/>
          </p:cNvPicPr>
          <p:nvPr/>
        </p:nvPicPr>
        <p:blipFill rotWithShape="1">
          <a:blip r:embed="rId4"/>
          <a:srcRect l="33134" t="7877" r="31865" b="4164"/>
          <a:stretch/>
        </p:blipFill>
        <p:spPr>
          <a:xfrm>
            <a:off x="814462" y="866650"/>
            <a:ext cx="3794444" cy="536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3363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b.iii</a:t>
            </a:r>
            <a:r>
              <a:rPr lang="es-PE" dirty="0">
                <a:solidFill>
                  <a:schemeClr val="accent1"/>
                </a:solidFill>
                <a:latin typeface="Swis721 Ex BT" panose="020B0605020202020204" pitchFamily="34" charset="0"/>
                <a:cs typeface="Arial" panose="020B0604020202020204" pitchFamily="34" charset="0"/>
              </a:rPr>
              <a:t>.	Medio Ambiente</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26</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4945711" y="994684"/>
            <a:ext cx="3586845" cy="4046443"/>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El Sistema de Gestión Integrado de Seguridad, Salud Ocupacional y Medio Ambiente de OBRAINSA obtuvo en el 2014 y por cuarto año consecutivo la certificación ISO 14001 de manos de la empresa certificadora BUREAU VERITAS.</a:t>
            </a:r>
          </a:p>
          <a:p>
            <a:pPr marL="0"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Las dos casas europeas que certificaron nuestro sistema fueron UKAS y ANAB.</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pic>
        <p:nvPicPr>
          <p:cNvPr id="2" name="Imagen 1">
            <a:extLst>
              <a:ext uri="{FF2B5EF4-FFF2-40B4-BE49-F238E27FC236}">
                <a16:creationId xmlns:a16="http://schemas.microsoft.com/office/drawing/2014/main" id="{724541D7-80BB-447D-A148-8A800D19501D}"/>
              </a:ext>
            </a:extLst>
          </p:cNvPr>
          <p:cNvPicPr>
            <a:picLocks noChangeAspect="1"/>
          </p:cNvPicPr>
          <p:nvPr/>
        </p:nvPicPr>
        <p:blipFill rotWithShape="1">
          <a:blip r:embed="rId4"/>
          <a:srcRect l="33131" t="8067" r="31912" b="4281"/>
          <a:stretch/>
        </p:blipFill>
        <p:spPr>
          <a:xfrm>
            <a:off x="779227" y="880568"/>
            <a:ext cx="3803049" cy="536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753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b.iii</a:t>
            </a:r>
            <a:r>
              <a:rPr lang="es-PE" dirty="0">
                <a:solidFill>
                  <a:schemeClr val="accent1"/>
                </a:solidFill>
                <a:latin typeface="Swis721 Ex BT" panose="020B0605020202020204" pitchFamily="34" charset="0"/>
                <a:cs typeface="Arial" panose="020B0604020202020204" pitchFamily="34" charset="0"/>
              </a:rPr>
              <a:t>.	Medio Ambiente</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27</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500931" y="994684"/>
            <a:ext cx="8126234" cy="497531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357188" indent="-357188" algn="just">
              <a:lnSpc>
                <a:spcPct val="150000"/>
              </a:lnSpc>
              <a:spcBef>
                <a:spcPts val="0"/>
              </a:spcBef>
              <a:spcAft>
                <a:spcPts val="1200"/>
              </a:spcAft>
              <a:buFont typeface="Wingdings" panose="05000000000000000000" pitchFamily="2" charset="2"/>
              <a:buChar char="Ø"/>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En el Proyecto de Concesión se vienen realizando sólo actividades de Limpieza de calzada y bermas, remoción de arena (desarenado) y limpieza de derrumbes. Hasta la fecha sólo se han presentado huaycos menores en la quebrada de </a:t>
            </a:r>
            <a:r>
              <a:rPr lang="es-PE" sz="1600" dirty="0" err="1">
                <a:solidFill>
                  <a:srgbClr val="000000"/>
                </a:solidFill>
                <a:latin typeface="Arial" panose="020B0604020202020204" pitchFamily="34" charset="0"/>
                <a:cs typeface="Arial" panose="020B0604020202020204" pitchFamily="34" charset="0"/>
              </a:rPr>
              <a:t>Nanchoc</a:t>
            </a:r>
            <a:r>
              <a:rPr lang="es-PE" sz="1600" dirty="0">
                <a:solidFill>
                  <a:srgbClr val="000000"/>
                </a:solidFill>
                <a:latin typeface="Arial" panose="020B0604020202020204" pitchFamily="34" charset="0"/>
                <a:cs typeface="Arial" panose="020B0604020202020204" pitchFamily="34" charset="0"/>
              </a:rPr>
              <a:t>, salvo en el periodo del Fenómeno del Niño Costero que afectó los badenes.</a:t>
            </a:r>
          </a:p>
          <a:p>
            <a:pPr marL="357188" indent="-357188" algn="just">
              <a:lnSpc>
                <a:spcPct val="150000"/>
              </a:lnSpc>
              <a:spcBef>
                <a:spcPts val="0"/>
              </a:spcBef>
              <a:spcAft>
                <a:spcPts val="1200"/>
              </a:spcAft>
              <a:buFont typeface="Wingdings" panose="05000000000000000000" pitchFamily="2" charset="2"/>
              <a:buChar char="Ø"/>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Durante el periodo de construcción de la Unidad de Peaje, el traslado y disposición final de los Residuos Sólidos han sido recogidos por la empresa TRASEGEN LARA E.I.R.L. para el caso de los residuos peligros y metálicos y los demás residuos fueron dispuestos en un relleno privado.</a:t>
            </a:r>
          </a:p>
          <a:p>
            <a:pPr marL="357188" indent="-357188" algn="just">
              <a:lnSpc>
                <a:spcPct val="150000"/>
              </a:lnSpc>
              <a:spcBef>
                <a:spcPts val="0"/>
              </a:spcBef>
              <a:spcAft>
                <a:spcPts val="1200"/>
              </a:spcAft>
              <a:buFont typeface="Wingdings" panose="05000000000000000000" pitchFamily="2" charset="2"/>
              <a:buChar char="Ø"/>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Se informa a la población y a las autoridades sobre las acciones, y avances del proyecto; así como de algún problema o acontecimiento irregular que se presente.</a:t>
            </a:r>
          </a:p>
          <a:p>
            <a:pPr marL="357188" indent="-357188" algn="just">
              <a:lnSpc>
                <a:spcPct val="150000"/>
              </a:lnSpc>
              <a:spcBef>
                <a:spcPts val="0"/>
              </a:spcBef>
              <a:spcAft>
                <a:spcPts val="1200"/>
              </a:spcAft>
              <a:buFont typeface="Wingdings" panose="05000000000000000000" pitchFamily="2" charset="2"/>
              <a:buChar char="Ø"/>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Se recaba y atiende las observaciones y dudas de la población en relación con el proyecto.</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15079709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b.iv</a:t>
            </a:r>
            <a:r>
              <a:rPr lang="es-PE" dirty="0">
                <a:solidFill>
                  <a:schemeClr val="accent1"/>
                </a:solidFill>
                <a:latin typeface="Swis721 Ex BT" panose="020B0605020202020204" pitchFamily="34" charset="0"/>
                <a:cs typeface="Arial" panose="020B0604020202020204" pitchFamily="34" charset="0"/>
              </a:rPr>
              <a:t>.	Seguridad</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28</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500931" y="994684"/>
            <a:ext cx="7871792" cy="2654965"/>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357188" indent="-357188" algn="just">
              <a:lnSpc>
                <a:spcPct val="150000"/>
              </a:lnSpc>
              <a:spcBef>
                <a:spcPts val="0"/>
              </a:spcBef>
              <a:spcAft>
                <a:spcPts val="1200"/>
              </a:spcAft>
              <a:buFont typeface="Wingdings" panose="05000000000000000000" pitchFamily="2" charset="2"/>
              <a:buChar char="Ø"/>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Contamos con un Sistema de Gestión Integrada en Seguridad, Salud Ocupacional y Medio Ambiente, certificado en NORMAS OHSAS 18001 e ISO 14001.</a:t>
            </a:r>
          </a:p>
          <a:p>
            <a:pPr marL="357188" indent="-357188" algn="just">
              <a:lnSpc>
                <a:spcPct val="150000"/>
              </a:lnSpc>
              <a:spcBef>
                <a:spcPts val="0"/>
              </a:spcBef>
              <a:spcAft>
                <a:spcPts val="1200"/>
              </a:spcAft>
              <a:buFont typeface="Wingdings" panose="05000000000000000000" pitchFamily="2" charset="2"/>
              <a:buChar char="Ø"/>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Por tanto las actividades desarrolladas a lo largo de la concesión cumplen con los requisitos contractuales y la norma de ley 29783 de Seguridad y Salud en el trabajo.</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3068676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4F8EEA-FB98-41B6-BC66-6F258CDEF4DF}"/>
              </a:ext>
            </a:extLst>
          </p:cNvPr>
          <p:cNvSpPr/>
          <p:nvPr/>
        </p:nvSpPr>
        <p:spPr>
          <a:xfrm>
            <a:off x="226502" y="6635692"/>
            <a:ext cx="8712000" cy="75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0" name="CuadroTexto 59">
            <a:extLst>
              <a:ext uri="{FF2B5EF4-FFF2-40B4-BE49-F238E27FC236}">
                <a16:creationId xmlns:a16="http://schemas.microsoft.com/office/drawing/2014/main" id="{7E07F861-CC71-4D58-B2B1-5823F94BC95E}"/>
              </a:ext>
            </a:extLst>
          </p:cNvPr>
          <p:cNvSpPr txBox="1"/>
          <p:nvPr/>
        </p:nvSpPr>
        <p:spPr>
          <a:xfrm>
            <a:off x="645952" y="3099375"/>
            <a:ext cx="5508582" cy="523220"/>
          </a:xfrm>
          <a:prstGeom prst="rect">
            <a:avLst/>
          </a:prstGeom>
          <a:noFill/>
        </p:spPr>
        <p:txBody>
          <a:bodyPr wrap="square" rtlCol="0">
            <a:spAutoFit/>
          </a:bodyPr>
          <a:lstStyle/>
          <a:p>
            <a:pPr>
              <a:spcAft>
                <a:spcPts val="1200"/>
              </a:spcAft>
            </a:pPr>
            <a:r>
              <a:rPr lang="es-PE" sz="2800" b="1" dirty="0">
                <a:latin typeface="Swis721 Lt BT" panose="020B0403020202020204" pitchFamily="34" charset="0"/>
              </a:rPr>
              <a:t>El Contrato</a:t>
            </a:r>
          </a:p>
        </p:txBody>
      </p:sp>
      <p:sp>
        <p:nvSpPr>
          <p:cNvPr id="25" name="CuadroTexto 24">
            <a:extLst>
              <a:ext uri="{FF2B5EF4-FFF2-40B4-BE49-F238E27FC236}">
                <a16:creationId xmlns:a16="http://schemas.microsoft.com/office/drawing/2014/main" id="{0225B338-5757-4251-92EB-28357B4778DF}"/>
              </a:ext>
            </a:extLst>
          </p:cNvPr>
          <p:cNvSpPr txBox="1"/>
          <p:nvPr/>
        </p:nvSpPr>
        <p:spPr>
          <a:xfrm>
            <a:off x="7744956" y="2696371"/>
            <a:ext cx="885236" cy="1446550"/>
          </a:xfrm>
          <a:prstGeom prst="rect">
            <a:avLst/>
          </a:prstGeom>
          <a:noFill/>
        </p:spPr>
        <p:txBody>
          <a:bodyPr wrap="square" rtlCol="0">
            <a:spAutoFit/>
          </a:bodyPr>
          <a:lstStyle/>
          <a:p>
            <a:pPr algn="ctr"/>
            <a:r>
              <a:rPr lang="es-PE" sz="8800" dirty="0">
                <a:solidFill>
                  <a:schemeClr val="accent1"/>
                </a:solidFill>
                <a:latin typeface="Swis721 Ex BT" panose="020B0605020202020204" pitchFamily="34" charset="0"/>
              </a:rPr>
              <a:t>1</a:t>
            </a:r>
          </a:p>
        </p:txBody>
      </p:sp>
      <p:grpSp>
        <p:nvGrpSpPr>
          <p:cNvPr id="15" name="Grupo 14">
            <a:extLst>
              <a:ext uri="{FF2B5EF4-FFF2-40B4-BE49-F238E27FC236}">
                <a16:creationId xmlns:a16="http://schemas.microsoft.com/office/drawing/2014/main" id="{E4737094-B8F5-4380-AA1B-2271664FA0FB}"/>
              </a:ext>
            </a:extLst>
          </p:cNvPr>
          <p:cNvGrpSpPr/>
          <p:nvPr/>
        </p:nvGrpSpPr>
        <p:grpSpPr>
          <a:xfrm>
            <a:off x="6435306" y="6116129"/>
            <a:ext cx="2613804" cy="556834"/>
            <a:chOff x="6020242" y="5792530"/>
            <a:chExt cx="3085351" cy="720135"/>
          </a:xfrm>
        </p:grpSpPr>
        <p:pic>
          <p:nvPicPr>
            <p:cNvPr id="16" name="Imagen 15">
              <a:extLst>
                <a:ext uri="{FF2B5EF4-FFF2-40B4-BE49-F238E27FC236}">
                  <a16:creationId xmlns:a16="http://schemas.microsoft.com/office/drawing/2014/main" id="{A9230D14-0E67-499F-951D-4ED021F0F5AB}"/>
                </a:ext>
              </a:extLst>
            </p:cNvPr>
            <p:cNvPicPr/>
            <p:nvPr/>
          </p:nvPicPr>
          <p:blipFill rotWithShape="1">
            <a:blip r:embed="rId2">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7" name="CuadroTexto 16">
              <a:extLst>
                <a:ext uri="{FF2B5EF4-FFF2-40B4-BE49-F238E27FC236}">
                  <a16:creationId xmlns:a16="http://schemas.microsoft.com/office/drawing/2014/main" id="{38662954-5EE8-429B-BDDB-C1AC3FFF5BD2}"/>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40513584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b.iv</a:t>
            </a:r>
            <a:r>
              <a:rPr lang="es-PE" dirty="0">
                <a:solidFill>
                  <a:schemeClr val="accent1"/>
                </a:solidFill>
                <a:latin typeface="Swis721 Ex BT" panose="020B0605020202020204" pitchFamily="34" charset="0"/>
                <a:cs typeface="Arial" panose="020B0604020202020204" pitchFamily="34" charset="0"/>
              </a:rPr>
              <a:t>.	Seguridad</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29</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8" name="7 CuadroTexto">
            <a:extLst>
              <a:ext uri="{FF2B5EF4-FFF2-40B4-BE49-F238E27FC236}">
                <a16:creationId xmlns:a16="http://schemas.microsoft.com/office/drawing/2014/main" id="{506387AD-0007-49E1-B9B7-BD4F7B807AFE}"/>
              </a:ext>
            </a:extLst>
          </p:cNvPr>
          <p:cNvSpPr txBox="1"/>
          <p:nvPr/>
        </p:nvSpPr>
        <p:spPr>
          <a:xfrm>
            <a:off x="2620123" y="4950889"/>
            <a:ext cx="4514850" cy="646331"/>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es-PE" sz="1200" dirty="0">
                <a:latin typeface="Swis721 Ex BT" panose="020B0605020202020204" pitchFamily="34" charset="0"/>
              </a:rPr>
              <a:t>Durante el periodo 2017 no se produjeron accidentes ni incidentes, por tanto no existieron días por perdidos a causas de accidentes.</a:t>
            </a:r>
          </a:p>
        </p:txBody>
      </p:sp>
      <p:graphicFrame>
        <p:nvGraphicFramePr>
          <p:cNvPr id="9" name="1 Tabla">
            <a:extLst>
              <a:ext uri="{FF2B5EF4-FFF2-40B4-BE49-F238E27FC236}">
                <a16:creationId xmlns:a16="http://schemas.microsoft.com/office/drawing/2014/main" id="{F53F84D8-41AC-4128-BBFD-4F4CBC2A6910}"/>
              </a:ext>
            </a:extLst>
          </p:cNvPr>
          <p:cNvGraphicFramePr>
            <a:graphicFrameLocks noGrp="1"/>
          </p:cNvGraphicFramePr>
          <p:nvPr>
            <p:extLst>
              <p:ext uri="{D42A27DB-BD31-4B8C-83A1-F6EECF244321}">
                <p14:modId xmlns:p14="http://schemas.microsoft.com/office/powerpoint/2010/main" val="4263028586"/>
              </p:ext>
            </p:extLst>
          </p:nvPr>
        </p:nvGraphicFramePr>
        <p:xfrm>
          <a:off x="361950" y="1273258"/>
          <a:ext cx="3816000" cy="3312000"/>
        </p:xfrm>
        <a:graphic>
          <a:graphicData uri="http://schemas.openxmlformats.org/drawingml/2006/table">
            <a:tbl>
              <a:tblPr firstRow="1" bandRow="1">
                <a:tableStyleId>{5C22544A-7EE6-4342-B048-85BDC9FD1C3A}</a:tableStyleId>
              </a:tblPr>
              <a:tblGrid>
                <a:gridCol w="576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756000">
                  <a:extLst>
                    <a:ext uri="{9D8B030D-6E8A-4147-A177-3AD203B41FA5}">
                      <a16:colId xmlns:a16="http://schemas.microsoft.com/office/drawing/2014/main" val="20003"/>
                    </a:ext>
                  </a:extLst>
                </a:gridCol>
                <a:gridCol w="900000">
                  <a:extLst>
                    <a:ext uri="{9D8B030D-6E8A-4147-A177-3AD203B41FA5}">
                      <a16:colId xmlns:a16="http://schemas.microsoft.com/office/drawing/2014/main" val="20004"/>
                    </a:ext>
                  </a:extLst>
                </a:gridCol>
              </a:tblGrid>
              <a:tr h="360000">
                <a:tc rowSpan="2">
                  <a:txBody>
                    <a:bodyPr/>
                    <a:lstStyle/>
                    <a:p>
                      <a:pPr algn="ctr"/>
                      <a:r>
                        <a:rPr lang="es-PE" sz="1000" dirty="0">
                          <a:latin typeface="Arial" panose="020B0604020202020204" pitchFamily="34" charset="0"/>
                          <a:cs typeface="Arial" panose="020B0604020202020204" pitchFamily="34" charset="0"/>
                        </a:rPr>
                        <a:t>Meses</a:t>
                      </a:r>
                    </a:p>
                  </a:txBody>
                  <a:tcPr anchor="ctr">
                    <a:lnR w="12700" cap="flat" cmpd="sng" algn="ctr">
                      <a:solidFill>
                        <a:schemeClr val="bg1"/>
                      </a:solidFill>
                      <a:prstDash val="solid"/>
                      <a:round/>
                      <a:headEnd type="none" w="med" len="med"/>
                      <a:tailEnd type="none" w="med" len="med"/>
                    </a:lnR>
                  </a:tcPr>
                </a:tc>
                <a:tc>
                  <a:txBody>
                    <a:bodyPr/>
                    <a:lstStyle/>
                    <a:p>
                      <a:pPr algn="ctr"/>
                      <a:r>
                        <a:rPr lang="es-PE" sz="1000" dirty="0">
                          <a:latin typeface="Arial" panose="020B0604020202020204" pitchFamily="34" charset="0"/>
                          <a:cs typeface="Arial" panose="020B0604020202020204" pitchFamily="34" charset="0"/>
                        </a:rPr>
                        <a:t>Personal</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gridSpan="3">
                  <a:txBody>
                    <a:bodyPr/>
                    <a:lstStyle/>
                    <a:p>
                      <a:pPr algn="ctr"/>
                      <a:r>
                        <a:rPr lang="es-PE" sz="1000" dirty="0">
                          <a:latin typeface="Arial" panose="020B0604020202020204" pitchFamily="34" charset="0"/>
                          <a:cs typeface="Arial" panose="020B0604020202020204" pitchFamily="34" charset="0"/>
                        </a:rPr>
                        <a:t>Horas – Hombre</a:t>
                      </a:r>
                    </a:p>
                  </a:txBody>
                  <a:tcPr anchor="ctr">
                    <a:lnB w="12700" cap="flat" cmpd="sng" algn="ctr">
                      <a:solidFill>
                        <a:schemeClr val="bg1"/>
                      </a:solidFill>
                      <a:prstDash val="solid"/>
                      <a:round/>
                      <a:headEnd type="none" w="med" len="med"/>
                      <a:tailEnd type="none" w="med" len="med"/>
                    </a:lnB>
                  </a:tcPr>
                </a:tc>
                <a:tc hMerge="1">
                  <a:txBody>
                    <a:bodyPr/>
                    <a:lstStyle/>
                    <a:p>
                      <a:pPr algn="ctr"/>
                      <a:endParaRPr lang="es-PE" sz="1100" dirty="0">
                        <a:latin typeface="Arial" panose="020B0604020202020204" pitchFamily="34" charset="0"/>
                        <a:cs typeface="Arial" panose="020B0604020202020204" pitchFamily="34" charset="0"/>
                      </a:endParaRPr>
                    </a:p>
                  </a:txBody>
                  <a:tcPr anchor="ctr"/>
                </a:tc>
                <a:tc hMerge="1">
                  <a:txBody>
                    <a:bodyPr/>
                    <a:lstStyle/>
                    <a:p>
                      <a:pPr algn="ctr"/>
                      <a:endParaRPr lang="es-PE" sz="11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360000">
                <a:tc vMerge="1">
                  <a:txBody>
                    <a:bodyPr/>
                    <a:lstStyle/>
                    <a:p>
                      <a:pPr algn="ctr"/>
                      <a:endParaRPr lang="es-PE" sz="1100" dirty="0">
                        <a:latin typeface="Arial" panose="020B0604020202020204" pitchFamily="34" charset="0"/>
                        <a:cs typeface="Arial" panose="020B0604020202020204" pitchFamily="34" charset="0"/>
                      </a:endParaRPr>
                    </a:p>
                  </a:txBody>
                  <a:tcPr anchor="ctr"/>
                </a:tc>
                <a:tc>
                  <a:txBody>
                    <a:bodyPr/>
                    <a:lstStyle/>
                    <a:p>
                      <a:pPr algn="ctr"/>
                      <a:r>
                        <a:rPr lang="es-PE" sz="1000" dirty="0">
                          <a:solidFill>
                            <a:srgbClr val="000000"/>
                          </a:solidFill>
                          <a:latin typeface="Arial" panose="020B0604020202020204" pitchFamily="34" charset="0"/>
                          <a:cs typeface="Arial" panose="020B0604020202020204" pitchFamily="34" charset="0"/>
                        </a:rPr>
                        <a:t>Mes</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Reales/Mes</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Normales</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Acumuladas</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extLst>
                  <a:ext uri="{0D108BD9-81ED-4DB2-BD59-A6C34878D82A}">
                    <a16:rowId xmlns:a16="http://schemas.microsoft.com/office/drawing/2014/main" val="10001"/>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ENE-17</a:t>
                      </a:r>
                    </a:p>
                  </a:txBody>
                  <a:tcPr marL="72000" marR="72000" marT="0"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13</a:t>
                      </a:r>
                    </a:p>
                  </a:txBody>
                  <a:tcPr marL="71755" marR="71755" marT="9525"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3,224</a:t>
                      </a:r>
                    </a:p>
                  </a:txBody>
                  <a:tcPr marL="9525" marR="9525" marT="9525"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a:spcAft>
                          <a:spcPts val="0"/>
                        </a:spcAft>
                      </a:pPr>
                      <a:r>
                        <a:rPr lang="es-PE" sz="1050">
                          <a:solidFill>
                            <a:srgbClr val="000000"/>
                          </a:solidFill>
                          <a:effectLst/>
                          <a:latin typeface="Arial" panose="020B0604020202020204" pitchFamily="34" charset="0"/>
                          <a:ea typeface="Calibri" panose="020F0502020204030204" pitchFamily="34" charset="0"/>
                          <a:cs typeface="Arial" panose="020B0604020202020204" pitchFamily="34" charset="0"/>
                        </a:rPr>
                        <a:t>48,484</a:t>
                      </a:r>
                    </a:p>
                  </a:txBody>
                  <a:tcPr marL="9525" marR="9525" marT="9525"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a:spcAft>
                          <a:spcPts val="0"/>
                        </a:spcAft>
                      </a:pPr>
                      <a:r>
                        <a:rPr lang="es-PE" sz="1050">
                          <a:solidFill>
                            <a:srgbClr val="000000"/>
                          </a:solidFill>
                          <a:effectLst/>
                          <a:latin typeface="Arial" panose="020B0604020202020204" pitchFamily="34" charset="0"/>
                          <a:ea typeface="Calibri" panose="020F0502020204030204" pitchFamily="34" charset="0"/>
                          <a:cs typeface="Arial" panose="020B0604020202020204" pitchFamily="34" charset="0"/>
                        </a:rPr>
                        <a:t>3,224</a:t>
                      </a:r>
                    </a:p>
                  </a:txBody>
                  <a:tcPr marL="9525" marR="9525" marT="9525" marB="0" anchor="ctr">
                    <a:lnT w="38100" cap="flat" cmpd="sng" algn="ctr">
                      <a:solidFill>
                        <a:schemeClr val="bg1"/>
                      </a:solidFill>
                      <a:prstDash val="solid"/>
                      <a:round/>
                      <a:headEnd type="none" w="med" len="med"/>
                      <a:tailEnd type="none" w="med" len="med"/>
                    </a:lnT>
                    <a:solidFill>
                      <a:srgbClr val="E9EDF4"/>
                    </a:solidFill>
                  </a:tcPr>
                </a:tc>
                <a:extLst>
                  <a:ext uri="{0D108BD9-81ED-4DB2-BD59-A6C34878D82A}">
                    <a16:rowId xmlns:a16="http://schemas.microsoft.com/office/drawing/2014/main" val="10002"/>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FEB-17</a:t>
                      </a:r>
                    </a:p>
                  </a:txBody>
                  <a:tcPr marL="72000" marR="72000" marT="0" marB="0" anchor="ctr">
                    <a:solidFill>
                      <a:srgbClr val="D0D8E8"/>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13</a:t>
                      </a:r>
                    </a:p>
                  </a:txBody>
                  <a:tcPr marL="71755" marR="71755" marT="9525" marB="0" anchor="ctr">
                    <a:solidFill>
                      <a:srgbClr val="D0D8E8"/>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3,491</a:t>
                      </a:r>
                    </a:p>
                  </a:txBody>
                  <a:tcPr marL="9525" marR="9525" marT="9525" marB="0" anchor="ctr">
                    <a:solidFill>
                      <a:srgbClr val="D0D8E8"/>
                    </a:solidFill>
                  </a:tcPr>
                </a:tc>
                <a:tc>
                  <a:txBody>
                    <a:bodyPr/>
                    <a:lstStyle/>
                    <a:p>
                      <a:pPr algn="ctr">
                        <a:spcAft>
                          <a:spcPts val="0"/>
                        </a:spcAft>
                      </a:pPr>
                      <a:r>
                        <a:rPr lang="es-PE" sz="1050">
                          <a:solidFill>
                            <a:srgbClr val="000000"/>
                          </a:solidFill>
                          <a:effectLst/>
                          <a:latin typeface="Arial" panose="020B0604020202020204" pitchFamily="34" charset="0"/>
                          <a:ea typeface="Calibri" panose="020F0502020204030204" pitchFamily="34" charset="0"/>
                          <a:cs typeface="Arial" panose="020B0604020202020204" pitchFamily="34" charset="0"/>
                        </a:rPr>
                        <a:t>45,813</a:t>
                      </a:r>
                    </a:p>
                  </a:txBody>
                  <a:tcPr marL="9525" marR="9525" marT="9525" marB="0" anchor="ctr">
                    <a:solidFill>
                      <a:srgbClr val="D0D8E8"/>
                    </a:solidFill>
                  </a:tcPr>
                </a:tc>
                <a:tc>
                  <a:txBody>
                    <a:bodyPr/>
                    <a:lstStyle/>
                    <a:p>
                      <a:pPr algn="ctr">
                        <a:spcAft>
                          <a:spcPts val="0"/>
                        </a:spcAft>
                      </a:pPr>
                      <a:r>
                        <a:rPr lang="es-PE" sz="1050">
                          <a:solidFill>
                            <a:srgbClr val="000000"/>
                          </a:solidFill>
                          <a:effectLst/>
                          <a:latin typeface="Arial" panose="020B0604020202020204" pitchFamily="34" charset="0"/>
                          <a:ea typeface="Calibri" panose="020F0502020204030204" pitchFamily="34" charset="0"/>
                          <a:cs typeface="Arial" panose="020B0604020202020204" pitchFamily="34" charset="0"/>
                        </a:rPr>
                        <a:t>6,715</a:t>
                      </a:r>
                    </a:p>
                  </a:txBody>
                  <a:tcPr marL="9525" marR="9525" marT="9525" marB="0" anchor="ctr">
                    <a:solidFill>
                      <a:srgbClr val="D0D8E8"/>
                    </a:solidFill>
                  </a:tcPr>
                </a:tc>
                <a:extLst>
                  <a:ext uri="{0D108BD9-81ED-4DB2-BD59-A6C34878D82A}">
                    <a16:rowId xmlns:a16="http://schemas.microsoft.com/office/drawing/2014/main" val="10003"/>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MAR-17</a:t>
                      </a:r>
                    </a:p>
                  </a:txBody>
                  <a:tcPr marL="72000" marR="72000" marT="0"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15</a:t>
                      </a:r>
                    </a:p>
                  </a:txBody>
                  <a:tcPr marL="71755" marR="71755" marT="9525"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4,536</a:t>
                      </a:r>
                    </a:p>
                  </a:txBody>
                  <a:tcPr marL="9525" marR="9525" marT="9525"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49,511</a:t>
                      </a:r>
                    </a:p>
                  </a:txBody>
                  <a:tcPr marL="9525" marR="9525" marT="9525" marB="0" anchor="ctr">
                    <a:solidFill>
                      <a:srgbClr val="E9EDF4"/>
                    </a:solidFill>
                  </a:tcPr>
                </a:tc>
                <a:tc>
                  <a:txBody>
                    <a:bodyPr/>
                    <a:lstStyle/>
                    <a:p>
                      <a:pPr algn="ctr">
                        <a:spcAft>
                          <a:spcPts val="0"/>
                        </a:spcAft>
                      </a:pPr>
                      <a:r>
                        <a:rPr lang="es-PE" sz="1050">
                          <a:solidFill>
                            <a:srgbClr val="000000"/>
                          </a:solidFill>
                          <a:effectLst/>
                          <a:latin typeface="Arial" panose="020B0604020202020204" pitchFamily="34" charset="0"/>
                          <a:ea typeface="Calibri" panose="020F0502020204030204" pitchFamily="34" charset="0"/>
                          <a:cs typeface="Arial" panose="020B0604020202020204" pitchFamily="34" charset="0"/>
                        </a:rPr>
                        <a:t>11,251</a:t>
                      </a:r>
                    </a:p>
                  </a:txBody>
                  <a:tcPr marL="9525" marR="9525" marT="9525" marB="0" anchor="ctr">
                    <a:solidFill>
                      <a:srgbClr val="E9EDF4"/>
                    </a:solidFill>
                  </a:tcPr>
                </a:tc>
                <a:extLst>
                  <a:ext uri="{0D108BD9-81ED-4DB2-BD59-A6C34878D82A}">
                    <a16:rowId xmlns:a16="http://schemas.microsoft.com/office/drawing/2014/main" val="10004"/>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ABR-17</a:t>
                      </a:r>
                    </a:p>
                  </a:txBody>
                  <a:tcPr marL="72000" marR="72000" marT="0" marB="0" anchor="ctr">
                    <a:solidFill>
                      <a:srgbClr val="D0D8E8"/>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15</a:t>
                      </a:r>
                    </a:p>
                  </a:txBody>
                  <a:tcPr marL="71755" marR="71755" marT="9525" marB="0" anchor="ctr">
                    <a:solidFill>
                      <a:srgbClr val="D0D8E8"/>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4,157</a:t>
                      </a:r>
                    </a:p>
                  </a:txBody>
                  <a:tcPr marL="9525" marR="9525" marT="9525" marB="0" anchor="ctr">
                    <a:solidFill>
                      <a:srgbClr val="D0D8E8"/>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44,991</a:t>
                      </a:r>
                    </a:p>
                  </a:txBody>
                  <a:tcPr marL="9525" marR="9525" marT="9525" marB="0" anchor="ctr">
                    <a:solidFill>
                      <a:srgbClr val="D0D8E8"/>
                    </a:solidFill>
                  </a:tcPr>
                </a:tc>
                <a:tc>
                  <a:txBody>
                    <a:bodyPr/>
                    <a:lstStyle/>
                    <a:p>
                      <a:pPr algn="ctr">
                        <a:spcAft>
                          <a:spcPts val="0"/>
                        </a:spcAft>
                      </a:pPr>
                      <a:r>
                        <a:rPr lang="es-PE" sz="1050">
                          <a:solidFill>
                            <a:srgbClr val="000000"/>
                          </a:solidFill>
                          <a:effectLst/>
                          <a:latin typeface="Arial" panose="020B0604020202020204" pitchFamily="34" charset="0"/>
                          <a:ea typeface="Calibri" panose="020F0502020204030204" pitchFamily="34" charset="0"/>
                          <a:cs typeface="Arial" panose="020B0604020202020204" pitchFamily="34" charset="0"/>
                        </a:rPr>
                        <a:t>15,408</a:t>
                      </a:r>
                    </a:p>
                  </a:txBody>
                  <a:tcPr marL="9525" marR="9525" marT="9525" marB="0" anchor="ctr">
                    <a:solidFill>
                      <a:srgbClr val="D0D8E8"/>
                    </a:solidFill>
                  </a:tcPr>
                </a:tc>
                <a:extLst>
                  <a:ext uri="{0D108BD9-81ED-4DB2-BD59-A6C34878D82A}">
                    <a16:rowId xmlns:a16="http://schemas.microsoft.com/office/drawing/2014/main" val="10005"/>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MAY-17</a:t>
                      </a:r>
                    </a:p>
                  </a:txBody>
                  <a:tcPr marL="72000" marR="72000" marT="0"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14</a:t>
                      </a:r>
                    </a:p>
                  </a:txBody>
                  <a:tcPr marL="71755" marR="71755" marT="9525"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3,384</a:t>
                      </a:r>
                    </a:p>
                  </a:txBody>
                  <a:tcPr marL="9525" marR="9525" marT="9525"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43,348</a:t>
                      </a:r>
                    </a:p>
                  </a:txBody>
                  <a:tcPr marL="9525" marR="9525" marT="9525" marB="0" anchor="ctr">
                    <a:solidFill>
                      <a:srgbClr val="E9EDF4"/>
                    </a:solidFill>
                  </a:tcPr>
                </a:tc>
                <a:tc>
                  <a:txBody>
                    <a:bodyPr/>
                    <a:lstStyle/>
                    <a:p>
                      <a:pPr algn="ctr">
                        <a:spcAft>
                          <a:spcPts val="0"/>
                        </a:spcAft>
                      </a:pPr>
                      <a:r>
                        <a:rPr lang="es-PE" sz="1050">
                          <a:solidFill>
                            <a:srgbClr val="000000"/>
                          </a:solidFill>
                          <a:effectLst/>
                          <a:latin typeface="Arial" panose="020B0604020202020204" pitchFamily="34" charset="0"/>
                          <a:ea typeface="Calibri" panose="020F0502020204030204" pitchFamily="34" charset="0"/>
                          <a:cs typeface="Arial" panose="020B0604020202020204" pitchFamily="34" charset="0"/>
                        </a:rPr>
                        <a:t>18,792</a:t>
                      </a:r>
                    </a:p>
                  </a:txBody>
                  <a:tcPr marL="9525" marR="9525" marT="9525" marB="0" anchor="ctr">
                    <a:solidFill>
                      <a:srgbClr val="E9EDF4"/>
                    </a:solidFill>
                  </a:tcPr>
                </a:tc>
                <a:extLst>
                  <a:ext uri="{0D108BD9-81ED-4DB2-BD59-A6C34878D82A}">
                    <a16:rowId xmlns:a16="http://schemas.microsoft.com/office/drawing/2014/main" val="10006"/>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JUN-17</a:t>
                      </a:r>
                    </a:p>
                  </a:txBody>
                  <a:tcPr marL="72000" marR="72000" marT="0" marB="0" anchor="ctr">
                    <a:solidFill>
                      <a:srgbClr val="D0D8E8"/>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13</a:t>
                      </a:r>
                    </a:p>
                  </a:txBody>
                  <a:tcPr marL="71755" marR="71755" marT="9525" marB="0" anchor="ctr">
                    <a:solidFill>
                      <a:srgbClr val="D0D8E8"/>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2,776</a:t>
                      </a:r>
                    </a:p>
                  </a:txBody>
                  <a:tcPr marL="9525" marR="9525" marT="9525" marB="0" anchor="ctr">
                    <a:solidFill>
                      <a:srgbClr val="D0D8E8"/>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40,677</a:t>
                      </a:r>
                    </a:p>
                  </a:txBody>
                  <a:tcPr marL="9525" marR="9525" marT="9525" marB="0" anchor="ctr">
                    <a:solidFill>
                      <a:srgbClr val="D0D8E8"/>
                    </a:solidFill>
                  </a:tcPr>
                </a:tc>
                <a:tc>
                  <a:txBody>
                    <a:bodyPr/>
                    <a:lstStyle/>
                    <a:p>
                      <a:pPr algn="ctr">
                        <a:spcAft>
                          <a:spcPts val="0"/>
                        </a:spcAft>
                      </a:pPr>
                      <a:r>
                        <a:rPr lang="es-PE" sz="1050">
                          <a:solidFill>
                            <a:srgbClr val="000000"/>
                          </a:solidFill>
                          <a:effectLst/>
                          <a:latin typeface="Arial" panose="020B0604020202020204" pitchFamily="34" charset="0"/>
                          <a:ea typeface="Calibri" panose="020F0502020204030204" pitchFamily="34" charset="0"/>
                          <a:cs typeface="Arial" panose="020B0604020202020204" pitchFamily="34" charset="0"/>
                        </a:rPr>
                        <a:t>21,568</a:t>
                      </a:r>
                    </a:p>
                  </a:txBody>
                  <a:tcPr marL="9525" marR="9525" marT="9525" marB="0" anchor="ctr">
                    <a:solidFill>
                      <a:srgbClr val="D0D8E8"/>
                    </a:solidFill>
                  </a:tcPr>
                </a:tc>
                <a:extLst>
                  <a:ext uri="{0D108BD9-81ED-4DB2-BD59-A6C34878D82A}">
                    <a16:rowId xmlns:a16="http://schemas.microsoft.com/office/drawing/2014/main" val="10007"/>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JUL-17</a:t>
                      </a:r>
                    </a:p>
                  </a:txBody>
                  <a:tcPr marL="72000" marR="72000" marT="0"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12</a:t>
                      </a:r>
                    </a:p>
                  </a:txBody>
                  <a:tcPr marL="71755" marR="71755" marT="9525"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2,720</a:t>
                      </a:r>
                    </a:p>
                  </a:txBody>
                  <a:tcPr marL="9525" marR="9525" marT="9525"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33,487</a:t>
                      </a:r>
                    </a:p>
                  </a:txBody>
                  <a:tcPr marL="9525" marR="9525" marT="9525" marB="0" anchor="ctr">
                    <a:solidFill>
                      <a:srgbClr val="E9EDF4"/>
                    </a:solidFill>
                  </a:tcPr>
                </a:tc>
                <a:tc>
                  <a:txBody>
                    <a:bodyPr/>
                    <a:lstStyle/>
                    <a:p>
                      <a:pPr algn="ctr">
                        <a:spcAft>
                          <a:spcPts val="0"/>
                        </a:spcAft>
                      </a:pPr>
                      <a:r>
                        <a:rPr lang="es-PE" sz="1050">
                          <a:solidFill>
                            <a:srgbClr val="000000"/>
                          </a:solidFill>
                          <a:effectLst/>
                          <a:latin typeface="Arial" panose="020B0604020202020204" pitchFamily="34" charset="0"/>
                          <a:ea typeface="Calibri" panose="020F0502020204030204" pitchFamily="34" charset="0"/>
                          <a:cs typeface="Arial" panose="020B0604020202020204" pitchFamily="34" charset="0"/>
                        </a:rPr>
                        <a:t>24,288</a:t>
                      </a:r>
                    </a:p>
                  </a:txBody>
                  <a:tcPr marL="9525" marR="9525" marT="9525" marB="0" anchor="ctr">
                    <a:solidFill>
                      <a:srgbClr val="E9EDF4"/>
                    </a:solidFill>
                  </a:tcPr>
                </a:tc>
                <a:extLst>
                  <a:ext uri="{0D108BD9-81ED-4DB2-BD59-A6C34878D82A}">
                    <a16:rowId xmlns:a16="http://schemas.microsoft.com/office/drawing/2014/main" val="10008"/>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AGO-17</a:t>
                      </a:r>
                    </a:p>
                  </a:txBody>
                  <a:tcPr marL="72000" marR="72000" marT="0" marB="0" anchor="ctr">
                    <a:solidFill>
                      <a:srgbClr val="D0D8E8"/>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13</a:t>
                      </a:r>
                    </a:p>
                  </a:txBody>
                  <a:tcPr marL="71755" marR="71755" marT="9525" marB="0" anchor="ctr">
                    <a:solidFill>
                      <a:srgbClr val="D0D8E8"/>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1,928</a:t>
                      </a:r>
                    </a:p>
                  </a:txBody>
                  <a:tcPr marL="9525" marR="9525" marT="9525" marB="0" anchor="ctr">
                    <a:solidFill>
                      <a:srgbClr val="D0D8E8"/>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15,203</a:t>
                      </a:r>
                    </a:p>
                  </a:txBody>
                  <a:tcPr marL="9525" marR="9525" marT="9525" marB="0" anchor="ctr">
                    <a:solidFill>
                      <a:srgbClr val="D0D8E8"/>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26,216</a:t>
                      </a:r>
                    </a:p>
                  </a:txBody>
                  <a:tcPr marL="9525" marR="9525" marT="9525" marB="0" anchor="ctr">
                    <a:solidFill>
                      <a:srgbClr val="D0D8E8"/>
                    </a:solidFill>
                  </a:tcPr>
                </a:tc>
                <a:extLst>
                  <a:ext uri="{0D108BD9-81ED-4DB2-BD59-A6C34878D82A}">
                    <a16:rowId xmlns:a16="http://schemas.microsoft.com/office/drawing/2014/main" val="10009"/>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SET-17</a:t>
                      </a:r>
                    </a:p>
                  </a:txBody>
                  <a:tcPr marL="72000" marR="72000" marT="0"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13</a:t>
                      </a:r>
                    </a:p>
                  </a:txBody>
                  <a:tcPr marL="71755" marR="71755" marT="9525"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3,224</a:t>
                      </a:r>
                    </a:p>
                  </a:txBody>
                  <a:tcPr marL="9525" marR="9525" marT="9525"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27,734</a:t>
                      </a:r>
                    </a:p>
                  </a:txBody>
                  <a:tcPr marL="9525" marR="9525" marT="9525"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29,440</a:t>
                      </a:r>
                    </a:p>
                  </a:txBody>
                  <a:tcPr marL="9525" marR="9525" marT="9525" marB="0" anchor="ctr">
                    <a:solidFill>
                      <a:srgbClr val="E9EDF4"/>
                    </a:solidFill>
                  </a:tcPr>
                </a:tc>
                <a:extLst>
                  <a:ext uri="{0D108BD9-81ED-4DB2-BD59-A6C34878D82A}">
                    <a16:rowId xmlns:a16="http://schemas.microsoft.com/office/drawing/2014/main" val="10010"/>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OCT-17</a:t>
                      </a:r>
                    </a:p>
                  </a:txBody>
                  <a:tcPr marL="72000" marR="72000" marT="0" marB="0" anchor="ctr">
                    <a:solidFill>
                      <a:srgbClr val="D0D8E8"/>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14</a:t>
                      </a:r>
                    </a:p>
                  </a:txBody>
                  <a:tcPr marL="71755" marR="71755" marT="9525" marB="0" anchor="ctr">
                    <a:solidFill>
                      <a:srgbClr val="D0D8E8"/>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3,912</a:t>
                      </a:r>
                    </a:p>
                  </a:txBody>
                  <a:tcPr marL="9525" marR="9525" marT="9525" marB="0" anchor="ctr">
                    <a:solidFill>
                      <a:srgbClr val="D0D8E8"/>
                    </a:solidFill>
                  </a:tcPr>
                </a:tc>
                <a:tc>
                  <a:txBody>
                    <a:bodyPr/>
                    <a:lstStyle/>
                    <a:p>
                      <a:pPr algn="ctr">
                        <a:spcAft>
                          <a:spcPts val="0"/>
                        </a:spcAft>
                      </a:pPr>
                      <a:r>
                        <a:rPr lang="es-PE" sz="1050">
                          <a:solidFill>
                            <a:srgbClr val="000000"/>
                          </a:solidFill>
                          <a:effectLst/>
                          <a:latin typeface="Arial" panose="020B0604020202020204" pitchFamily="34" charset="0"/>
                          <a:ea typeface="Calibri" panose="020F0502020204030204" pitchFamily="34" charset="0"/>
                          <a:cs typeface="Arial" panose="020B0604020202020204" pitchFamily="34" charset="0"/>
                        </a:rPr>
                        <a:t>45,197</a:t>
                      </a:r>
                    </a:p>
                  </a:txBody>
                  <a:tcPr marL="9525" marR="9525" marT="9525" marB="0" anchor="ctr">
                    <a:solidFill>
                      <a:srgbClr val="D0D8E8"/>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33,352</a:t>
                      </a:r>
                    </a:p>
                  </a:txBody>
                  <a:tcPr marL="9525" marR="9525" marT="9525" marB="0" anchor="ctr">
                    <a:solidFill>
                      <a:srgbClr val="D0D8E8"/>
                    </a:solidFill>
                  </a:tcPr>
                </a:tc>
                <a:extLst>
                  <a:ext uri="{0D108BD9-81ED-4DB2-BD59-A6C34878D82A}">
                    <a16:rowId xmlns:a16="http://schemas.microsoft.com/office/drawing/2014/main" val="10011"/>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NOV-17</a:t>
                      </a:r>
                    </a:p>
                  </a:txBody>
                  <a:tcPr marL="72000" marR="72000" marT="0"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18</a:t>
                      </a:r>
                    </a:p>
                  </a:txBody>
                  <a:tcPr marL="71755" marR="71755" marT="9525"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4,424</a:t>
                      </a:r>
                    </a:p>
                  </a:txBody>
                  <a:tcPr marL="9525" marR="9525" marT="9525" marB="0" anchor="ctr">
                    <a:solidFill>
                      <a:srgbClr val="E9EDF4"/>
                    </a:solidFill>
                  </a:tcPr>
                </a:tc>
                <a:tc>
                  <a:txBody>
                    <a:bodyPr/>
                    <a:lstStyle/>
                    <a:p>
                      <a:pPr algn="ctr">
                        <a:spcAft>
                          <a:spcPts val="0"/>
                        </a:spcAft>
                      </a:pPr>
                      <a:r>
                        <a:rPr lang="es-PE" sz="1050">
                          <a:solidFill>
                            <a:srgbClr val="000000"/>
                          </a:solidFill>
                          <a:effectLst/>
                          <a:latin typeface="Arial" panose="020B0604020202020204" pitchFamily="34" charset="0"/>
                          <a:ea typeface="Calibri" panose="020F0502020204030204" pitchFamily="34" charset="0"/>
                          <a:cs typeface="Arial" panose="020B0604020202020204" pitchFamily="34" charset="0"/>
                        </a:rPr>
                        <a:t>58,140</a:t>
                      </a:r>
                    </a:p>
                  </a:txBody>
                  <a:tcPr marL="9525" marR="9525" marT="9525" marB="0" anchor="ctr">
                    <a:solidFill>
                      <a:srgbClr val="E9EDF4"/>
                    </a:solidFill>
                  </a:tcPr>
                </a:tc>
                <a:tc>
                  <a:txBody>
                    <a:bodyPr/>
                    <a:lstStyle/>
                    <a:p>
                      <a:pPr algn="ctr">
                        <a:spcAft>
                          <a:spcPts val="0"/>
                        </a:spcAft>
                      </a:pPr>
                      <a:r>
                        <a:rPr lang="es-PE"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37,776</a:t>
                      </a:r>
                    </a:p>
                  </a:txBody>
                  <a:tcPr marL="9525" marR="9525" marT="9525" marB="0" anchor="ctr">
                    <a:solidFill>
                      <a:srgbClr val="E9EDF4"/>
                    </a:solidFill>
                  </a:tcPr>
                </a:tc>
                <a:extLst>
                  <a:ext uri="{0D108BD9-81ED-4DB2-BD59-A6C34878D82A}">
                    <a16:rowId xmlns:a16="http://schemas.microsoft.com/office/drawing/2014/main" val="10012"/>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DIC-17</a:t>
                      </a:r>
                    </a:p>
                  </a:txBody>
                  <a:tcPr marL="72000" marR="72000" marT="0" marB="0" anchor="ctr">
                    <a:solidFill>
                      <a:srgbClr val="D0D8E8"/>
                    </a:solidFill>
                  </a:tcPr>
                </a:tc>
                <a:tc>
                  <a:txBody>
                    <a:bodyPr/>
                    <a:lstStyle/>
                    <a:p>
                      <a:pPr algn="ctr">
                        <a:spcAft>
                          <a:spcPts val="0"/>
                        </a:spcAft>
                      </a:pPr>
                      <a:r>
                        <a:rPr lang="es-PE" sz="105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18</a:t>
                      </a:r>
                    </a:p>
                  </a:txBody>
                  <a:tcPr marL="71755" marR="71755" marT="9525" marB="0" anchor="ctr">
                    <a:solidFill>
                      <a:srgbClr val="D0D8E8"/>
                    </a:solidFill>
                  </a:tcPr>
                </a:tc>
                <a:tc>
                  <a:txBody>
                    <a:bodyPr/>
                    <a:lstStyle/>
                    <a:p>
                      <a:pPr algn="ctr">
                        <a:spcAft>
                          <a:spcPts val="0"/>
                        </a:spcAft>
                      </a:pPr>
                      <a:r>
                        <a:rPr lang="es-PE" sz="105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3,859</a:t>
                      </a:r>
                    </a:p>
                  </a:txBody>
                  <a:tcPr marL="9525" marR="9525" marT="9525" marB="0" anchor="ctr">
                    <a:solidFill>
                      <a:srgbClr val="D0D8E8"/>
                    </a:solidFill>
                  </a:tcPr>
                </a:tc>
                <a:tc>
                  <a:txBody>
                    <a:bodyPr/>
                    <a:lstStyle/>
                    <a:p>
                      <a:pPr algn="ctr">
                        <a:spcAft>
                          <a:spcPts val="0"/>
                        </a:spcAft>
                      </a:pPr>
                      <a:r>
                        <a:rPr lang="es-PE" sz="105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3,698</a:t>
                      </a:r>
                    </a:p>
                  </a:txBody>
                  <a:tcPr marL="9525" marR="9525" marT="9525" marB="0" anchor="ctr">
                    <a:solidFill>
                      <a:srgbClr val="D0D8E8"/>
                    </a:solidFill>
                  </a:tcPr>
                </a:tc>
                <a:tc>
                  <a:txBody>
                    <a:bodyPr/>
                    <a:lstStyle/>
                    <a:p>
                      <a:pPr algn="ctr">
                        <a:spcAft>
                          <a:spcPts val="0"/>
                        </a:spcAft>
                      </a:pPr>
                      <a:r>
                        <a:rPr lang="es-PE" sz="105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41,635</a:t>
                      </a:r>
                    </a:p>
                  </a:txBody>
                  <a:tcPr marL="9525" marR="9525" marT="9525" marB="0" anchor="ctr">
                    <a:solidFill>
                      <a:srgbClr val="D0D8E8"/>
                    </a:solidFill>
                  </a:tcPr>
                </a:tc>
                <a:extLst>
                  <a:ext uri="{0D108BD9-81ED-4DB2-BD59-A6C34878D82A}">
                    <a16:rowId xmlns:a16="http://schemas.microsoft.com/office/drawing/2014/main" val="10013"/>
                  </a:ext>
                </a:extLst>
              </a:tr>
            </a:tbl>
          </a:graphicData>
        </a:graphic>
      </p:graphicFrame>
      <p:graphicFrame>
        <p:nvGraphicFramePr>
          <p:cNvPr id="10" name="8 Tabla">
            <a:extLst>
              <a:ext uri="{FF2B5EF4-FFF2-40B4-BE49-F238E27FC236}">
                <a16:creationId xmlns:a16="http://schemas.microsoft.com/office/drawing/2014/main" id="{03DA2587-C2EE-42C2-8C6C-595E646F2559}"/>
              </a:ext>
            </a:extLst>
          </p:cNvPr>
          <p:cNvGraphicFramePr>
            <a:graphicFrameLocks noGrp="1"/>
          </p:cNvGraphicFramePr>
          <p:nvPr>
            <p:extLst>
              <p:ext uri="{D42A27DB-BD31-4B8C-83A1-F6EECF244321}">
                <p14:modId xmlns:p14="http://schemas.microsoft.com/office/powerpoint/2010/main" val="2712156296"/>
              </p:ext>
            </p:extLst>
          </p:nvPr>
        </p:nvGraphicFramePr>
        <p:xfrm>
          <a:off x="4333877" y="1273258"/>
          <a:ext cx="4392000" cy="3312000"/>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20000"/>
                    </a:ext>
                  </a:extLst>
                </a:gridCol>
                <a:gridCol w="504000">
                  <a:extLst>
                    <a:ext uri="{9D8B030D-6E8A-4147-A177-3AD203B41FA5}">
                      <a16:colId xmlns:a16="http://schemas.microsoft.com/office/drawing/2014/main" val="20001"/>
                    </a:ext>
                  </a:extLst>
                </a:gridCol>
                <a:gridCol w="576000">
                  <a:extLst>
                    <a:ext uri="{9D8B030D-6E8A-4147-A177-3AD203B41FA5}">
                      <a16:colId xmlns:a16="http://schemas.microsoft.com/office/drawing/2014/main" val="20002"/>
                    </a:ext>
                  </a:extLst>
                </a:gridCol>
                <a:gridCol w="576000">
                  <a:extLst>
                    <a:ext uri="{9D8B030D-6E8A-4147-A177-3AD203B41FA5}">
                      <a16:colId xmlns:a16="http://schemas.microsoft.com/office/drawing/2014/main" val="20003"/>
                    </a:ext>
                  </a:extLst>
                </a:gridCol>
                <a:gridCol w="576000">
                  <a:extLst>
                    <a:ext uri="{9D8B030D-6E8A-4147-A177-3AD203B41FA5}">
                      <a16:colId xmlns:a16="http://schemas.microsoft.com/office/drawing/2014/main" val="20004"/>
                    </a:ext>
                  </a:extLst>
                </a:gridCol>
                <a:gridCol w="576000">
                  <a:extLst>
                    <a:ext uri="{9D8B030D-6E8A-4147-A177-3AD203B41FA5}">
                      <a16:colId xmlns:a16="http://schemas.microsoft.com/office/drawing/2014/main" val="20005"/>
                    </a:ext>
                  </a:extLst>
                </a:gridCol>
                <a:gridCol w="540000">
                  <a:extLst>
                    <a:ext uri="{9D8B030D-6E8A-4147-A177-3AD203B41FA5}">
                      <a16:colId xmlns:a16="http://schemas.microsoft.com/office/drawing/2014/main" val="20006"/>
                    </a:ext>
                  </a:extLst>
                </a:gridCol>
                <a:gridCol w="540000">
                  <a:extLst>
                    <a:ext uri="{9D8B030D-6E8A-4147-A177-3AD203B41FA5}">
                      <a16:colId xmlns:a16="http://schemas.microsoft.com/office/drawing/2014/main" val="20007"/>
                    </a:ext>
                  </a:extLst>
                </a:gridCol>
              </a:tblGrid>
              <a:tr h="252000">
                <a:tc gridSpan="6">
                  <a:txBody>
                    <a:bodyPr/>
                    <a:lstStyle/>
                    <a:p>
                      <a:pPr algn="ctr"/>
                      <a:r>
                        <a:rPr lang="es-PE" sz="900" dirty="0">
                          <a:latin typeface="Arial" panose="020B0604020202020204" pitchFamily="34" charset="0"/>
                          <a:cs typeface="Arial" panose="020B0604020202020204" pitchFamily="34" charset="0"/>
                        </a:rPr>
                        <a:t>ACCIDENTES</a:t>
                      </a:r>
                    </a:p>
                  </a:txBody>
                  <a:tcPr anchor="ctr">
                    <a:lnB w="12700" cap="flat" cmpd="sng" algn="ctr">
                      <a:solidFill>
                        <a:schemeClr val="bg1"/>
                      </a:solidFill>
                      <a:prstDash val="solid"/>
                      <a:round/>
                      <a:headEnd type="none" w="med" len="med"/>
                      <a:tailEnd type="none" w="med" len="med"/>
                    </a:lnB>
                  </a:tcPr>
                </a:tc>
                <a:tc hMerge="1">
                  <a:txBody>
                    <a:bodyPr/>
                    <a:lstStyle/>
                    <a:p>
                      <a:pPr algn="ctr"/>
                      <a:endParaRPr lang="es-PE" sz="1000" dirty="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algn="ctr"/>
                      <a:endParaRPr lang="es-PE" sz="1000" dirty="0">
                        <a:latin typeface="Arial" panose="020B0604020202020204" pitchFamily="34" charset="0"/>
                        <a:cs typeface="Arial" panose="020B0604020202020204" pitchFamily="34" charset="0"/>
                      </a:endParaRPr>
                    </a:p>
                  </a:txBody>
                  <a:tcPr marL="72000" marR="72000" marT="0" marB="0" anchor="ctr">
                    <a:lnB w="12700" cap="flat" cmpd="sng" algn="ctr">
                      <a:solidFill>
                        <a:schemeClr val="bg1"/>
                      </a:solidFill>
                      <a:prstDash val="solid"/>
                      <a:round/>
                      <a:headEnd type="none" w="med" len="med"/>
                      <a:tailEnd type="none" w="med" len="med"/>
                    </a:lnB>
                  </a:tcPr>
                </a:tc>
                <a:tc hMerge="1">
                  <a:txBody>
                    <a:bodyPr/>
                    <a:lstStyle/>
                    <a:p>
                      <a:pPr algn="ctr"/>
                      <a:endParaRPr lang="es-PE" sz="1100" dirty="0">
                        <a:latin typeface="Arial" panose="020B0604020202020204" pitchFamily="34" charset="0"/>
                        <a:cs typeface="Arial" panose="020B0604020202020204" pitchFamily="34" charset="0"/>
                      </a:endParaRPr>
                    </a:p>
                  </a:txBody>
                  <a:tcPr marL="72000" marR="72000" marT="0" marB="0" anchor="ctr">
                    <a:lnB w="12700" cap="flat" cmpd="sng" algn="ctr">
                      <a:solidFill>
                        <a:schemeClr val="bg1"/>
                      </a:solidFill>
                      <a:prstDash val="solid"/>
                      <a:round/>
                      <a:headEnd type="none" w="med" len="med"/>
                      <a:tailEnd type="none" w="med" len="med"/>
                    </a:lnB>
                  </a:tcPr>
                </a:tc>
                <a:tc hMerge="1">
                  <a:txBody>
                    <a:bodyPr/>
                    <a:lstStyle/>
                    <a:p>
                      <a:pPr algn="ctr"/>
                      <a:endParaRPr lang="es-PE" sz="1100" dirty="0">
                        <a:latin typeface="Arial" panose="020B0604020202020204" pitchFamily="34" charset="0"/>
                        <a:cs typeface="Arial" panose="020B0604020202020204" pitchFamily="34" charset="0"/>
                      </a:endParaRPr>
                    </a:p>
                  </a:txBody>
                  <a:tcPr marL="72000" marR="72000" marT="0" marB="0" anchor="ctr">
                    <a:lnB w="12700" cap="flat" cmpd="sng" algn="ctr">
                      <a:solidFill>
                        <a:schemeClr val="bg1"/>
                      </a:solidFill>
                      <a:prstDash val="solid"/>
                      <a:round/>
                      <a:headEnd type="none" w="med" len="med"/>
                      <a:tailEnd type="none" w="med" len="med"/>
                    </a:lnB>
                  </a:tcPr>
                </a:tc>
                <a:tc hMerge="1">
                  <a:txBody>
                    <a:bodyPr/>
                    <a:lstStyle/>
                    <a:p>
                      <a:pPr algn="ctr"/>
                      <a:endParaRPr lang="es-PE" sz="1100" dirty="0">
                        <a:latin typeface="Arial" panose="020B0604020202020204" pitchFamily="34" charset="0"/>
                        <a:cs typeface="Arial" panose="020B0604020202020204" pitchFamily="34" charset="0"/>
                      </a:endParaRPr>
                    </a:p>
                  </a:txBody>
                  <a:tcPr marL="72000" marR="72000" marT="0" marB="0" anchor="ctr">
                    <a:lnB w="12700" cap="flat" cmpd="sng" algn="ctr">
                      <a:solidFill>
                        <a:schemeClr val="bg1"/>
                      </a:solidFill>
                      <a:prstDash val="solid"/>
                      <a:round/>
                      <a:headEnd type="none" w="med" len="med"/>
                      <a:tailEnd type="none" w="med" len="med"/>
                    </a:lnB>
                  </a:tcPr>
                </a:tc>
                <a:tc gridSpan="2">
                  <a:txBody>
                    <a:bodyPr/>
                    <a:lstStyle/>
                    <a:p>
                      <a:pPr algn="ctr"/>
                      <a:r>
                        <a:rPr lang="es-PE" sz="900" dirty="0">
                          <a:latin typeface="Arial" panose="020B0604020202020204" pitchFamily="34" charset="0"/>
                          <a:cs typeface="Arial" panose="020B0604020202020204" pitchFamily="34" charset="0"/>
                        </a:rPr>
                        <a:t>DIAS PERDIDOS</a:t>
                      </a:r>
                    </a:p>
                  </a:txBody>
                  <a:tcPr marL="72000" marR="72000" marT="0" marB="0" anchor="ctr">
                    <a:lnB w="12700" cap="flat" cmpd="sng" algn="ctr">
                      <a:solidFill>
                        <a:schemeClr val="bg1"/>
                      </a:solidFill>
                      <a:prstDash val="solid"/>
                      <a:round/>
                      <a:headEnd type="none" w="med" len="med"/>
                      <a:tailEnd type="none" w="med" len="med"/>
                    </a:lnB>
                  </a:tcPr>
                </a:tc>
                <a:tc hMerge="1">
                  <a:txBody>
                    <a:bodyPr/>
                    <a:lstStyle/>
                    <a:p>
                      <a:pPr algn="ctr"/>
                      <a:endParaRPr lang="es-PE" sz="1100" dirty="0">
                        <a:latin typeface="Arial" panose="020B0604020202020204" pitchFamily="34" charset="0"/>
                        <a:cs typeface="Arial" panose="020B0604020202020204" pitchFamily="34" charset="0"/>
                      </a:endParaRPr>
                    </a:p>
                  </a:txBody>
                  <a:tcPr marL="72000" marR="72000" marT="0"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52000">
                <a:tc gridSpan="2">
                  <a:txBody>
                    <a:bodyPr/>
                    <a:lstStyle/>
                    <a:p>
                      <a:pPr algn="ctr"/>
                      <a:r>
                        <a:rPr lang="es-PE" sz="900" dirty="0">
                          <a:solidFill>
                            <a:srgbClr val="000000"/>
                          </a:solidFill>
                          <a:latin typeface="Arial" panose="020B0604020202020204" pitchFamily="34" charset="0"/>
                          <a:cs typeface="Arial" panose="020B0604020202020204" pitchFamily="34" charset="0"/>
                        </a:rPr>
                        <a:t>Fatales</a:t>
                      </a:r>
                    </a:p>
                  </a:txBody>
                  <a:tcPr marL="0" marR="0" marT="36000" marB="36000" anchor="ctr">
                    <a:lnT w="12700" cap="flat" cmpd="sng" algn="ctr">
                      <a:solidFill>
                        <a:schemeClr val="bg1"/>
                      </a:solidFill>
                      <a:prstDash val="solid"/>
                      <a:round/>
                      <a:headEnd type="none" w="med" len="med"/>
                      <a:tailEnd type="none" w="med" len="med"/>
                    </a:lnT>
                    <a:solidFill>
                      <a:srgbClr val="E9EDF4"/>
                    </a:solidFill>
                  </a:tcPr>
                </a:tc>
                <a:tc hMerge="1">
                  <a:txBody>
                    <a:bodyPr/>
                    <a:lstStyle/>
                    <a:p>
                      <a:pPr algn="ctr"/>
                      <a:endParaRPr lang="es-PE" sz="1000" dirty="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s-PE" sz="900" dirty="0">
                          <a:solidFill>
                            <a:srgbClr val="000000"/>
                          </a:solidFill>
                          <a:latin typeface="Arial" panose="020B0604020202020204" pitchFamily="34" charset="0"/>
                          <a:cs typeface="Arial" panose="020B0604020202020204" pitchFamily="34" charset="0"/>
                        </a:rPr>
                        <a:t>Con Tiempo</a:t>
                      </a:r>
                      <a:r>
                        <a:rPr lang="es-PE" sz="900" baseline="0" dirty="0">
                          <a:solidFill>
                            <a:srgbClr val="000000"/>
                          </a:solidFill>
                          <a:latin typeface="Arial" panose="020B0604020202020204" pitchFamily="34" charset="0"/>
                          <a:cs typeface="Arial" panose="020B0604020202020204" pitchFamily="34" charset="0"/>
                        </a:rPr>
                        <a:t> Perdido</a:t>
                      </a:r>
                      <a:endParaRPr lang="es-PE" sz="900" dirty="0">
                        <a:solidFill>
                          <a:srgbClr val="000000"/>
                        </a:solidFill>
                        <a:latin typeface="Arial" panose="020B0604020202020204" pitchFamily="34" charset="0"/>
                        <a:cs typeface="Arial" panose="020B0604020202020204" pitchFamily="34" charset="0"/>
                      </a:endParaRPr>
                    </a:p>
                  </a:txBody>
                  <a:tcPr marL="0" marR="0" marT="36000" marB="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4"/>
                    </a:solidFill>
                  </a:tcPr>
                </a:tc>
                <a:tc hMerge="1">
                  <a:txBody>
                    <a:bodyPr/>
                    <a:lstStyle/>
                    <a:p>
                      <a:pPr algn="ctr"/>
                      <a:endParaRPr lang="es-PE" sz="1000" dirty="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s-PE" sz="900" dirty="0">
                          <a:solidFill>
                            <a:srgbClr val="000000"/>
                          </a:solidFill>
                          <a:latin typeface="Arial" panose="020B0604020202020204" pitchFamily="34" charset="0"/>
                          <a:cs typeface="Arial" panose="020B0604020202020204" pitchFamily="34" charset="0"/>
                        </a:rPr>
                        <a:t>Sin Tiempo Perdido</a:t>
                      </a:r>
                    </a:p>
                  </a:txBody>
                  <a:tcPr marL="0" marR="0" marT="36000" marB="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4"/>
                    </a:solidFill>
                  </a:tcPr>
                </a:tc>
                <a:tc hMerge="1">
                  <a:txBody>
                    <a:bodyPr/>
                    <a:lstStyle/>
                    <a:p>
                      <a:pPr algn="ctr"/>
                      <a:endParaRPr lang="es-PE" sz="900" dirty="0">
                        <a:latin typeface="Arial" panose="020B0604020202020204" pitchFamily="34" charset="0"/>
                        <a:cs typeface="Arial" panose="020B0604020202020204" pitchFamily="34" charset="0"/>
                      </a:endParaRPr>
                    </a:p>
                  </a:txBody>
                  <a:tcPr marL="0" marR="0" marT="36000" marB="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pPr algn="ctr"/>
                      <a:r>
                        <a:rPr lang="es-PE" sz="900" dirty="0">
                          <a:solidFill>
                            <a:srgbClr val="000000"/>
                          </a:solidFill>
                          <a:latin typeface="Arial" panose="020B0604020202020204" pitchFamily="34" charset="0"/>
                          <a:cs typeface="Arial" panose="020B0604020202020204" pitchFamily="34" charset="0"/>
                        </a:rPr>
                        <a:t>Mes</a:t>
                      </a:r>
                    </a:p>
                  </a:txBody>
                  <a:tcPr marL="0" marR="0"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tc rowSpan="2">
                  <a:txBody>
                    <a:bodyPr/>
                    <a:lstStyle/>
                    <a:p>
                      <a:pPr algn="ctr"/>
                      <a:r>
                        <a:rPr lang="es-PE" sz="900" dirty="0" err="1">
                          <a:solidFill>
                            <a:srgbClr val="000000"/>
                          </a:solidFill>
                          <a:latin typeface="Arial" panose="020B0604020202020204" pitchFamily="34" charset="0"/>
                          <a:cs typeface="Arial" panose="020B0604020202020204" pitchFamily="34" charset="0"/>
                        </a:rPr>
                        <a:t>Acum</a:t>
                      </a:r>
                      <a:r>
                        <a:rPr lang="es-PE" sz="900" dirty="0">
                          <a:solidFill>
                            <a:srgbClr val="000000"/>
                          </a:solidFill>
                          <a:latin typeface="Arial" panose="020B0604020202020204" pitchFamily="34" charset="0"/>
                          <a:cs typeface="Arial" panose="020B0604020202020204" pitchFamily="34" charset="0"/>
                        </a:rPr>
                        <a:t>.</a:t>
                      </a:r>
                    </a:p>
                  </a:txBody>
                  <a:tcPr marL="0" marR="0"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extLst>
                  <a:ext uri="{0D108BD9-81ED-4DB2-BD59-A6C34878D82A}">
                    <a16:rowId xmlns:a16="http://schemas.microsoft.com/office/drawing/2014/main" val="10001"/>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Mes</a:t>
                      </a:r>
                    </a:p>
                  </a:txBody>
                  <a:tcPr marL="0" marR="0" marT="0" marB="0" anchor="ct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D0D8E8"/>
                    </a:solidFill>
                  </a:tcPr>
                </a:tc>
                <a:tc>
                  <a:txBody>
                    <a:bodyPr/>
                    <a:lstStyle/>
                    <a:p>
                      <a:pPr algn="ctr"/>
                      <a:r>
                        <a:rPr lang="es-PE" sz="900" dirty="0" err="1">
                          <a:solidFill>
                            <a:srgbClr val="000000"/>
                          </a:solidFill>
                          <a:latin typeface="Arial" panose="020B0604020202020204" pitchFamily="34" charset="0"/>
                          <a:cs typeface="Arial" panose="020B0604020202020204" pitchFamily="34" charset="0"/>
                        </a:rPr>
                        <a:t>Acum</a:t>
                      </a:r>
                      <a:r>
                        <a:rPr lang="es-PE" sz="900" dirty="0">
                          <a:solidFill>
                            <a:srgbClr val="000000"/>
                          </a:solidFill>
                          <a:latin typeface="Arial" panose="020B0604020202020204" pitchFamily="34" charset="0"/>
                          <a:cs typeface="Arial" panose="020B0604020202020204" pitchFamily="34" charset="0"/>
                        </a:rPr>
                        <a:t>.</a:t>
                      </a:r>
                    </a:p>
                  </a:txBody>
                  <a:tcPr marL="0" marR="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tc>
                  <a:txBody>
                    <a:bodyPr/>
                    <a:lstStyle/>
                    <a:p>
                      <a:pPr algn="ctr"/>
                      <a:r>
                        <a:rPr lang="es-PE" sz="900" dirty="0">
                          <a:solidFill>
                            <a:srgbClr val="000000"/>
                          </a:solidFill>
                          <a:latin typeface="Arial" panose="020B0604020202020204" pitchFamily="34" charset="0"/>
                          <a:cs typeface="Arial" panose="020B0604020202020204" pitchFamily="34" charset="0"/>
                        </a:rPr>
                        <a:t>Mes</a:t>
                      </a:r>
                    </a:p>
                  </a:txBody>
                  <a:tcPr marL="0" marR="0"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tc>
                  <a:txBody>
                    <a:bodyPr/>
                    <a:lstStyle/>
                    <a:p>
                      <a:pPr algn="ctr"/>
                      <a:r>
                        <a:rPr lang="es-PE" sz="900" dirty="0" err="1">
                          <a:solidFill>
                            <a:srgbClr val="000000"/>
                          </a:solidFill>
                          <a:latin typeface="Arial" panose="020B0604020202020204" pitchFamily="34" charset="0"/>
                          <a:cs typeface="Arial" panose="020B0604020202020204" pitchFamily="34" charset="0"/>
                        </a:rPr>
                        <a:t>Acum</a:t>
                      </a:r>
                      <a:r>
                        <a:rPr lang="es-PE" sz="900" dirty="0">
                          <a:solidFill>
                            <a:srgbClr val="000000"/>
                          </a:solidFill>
                          <a:latin typeface="Arial" panose="020B0604020202020204" pitchFamily="34" charset="0"/>
                          <a:cs typeface="Arial" panose="020B0604020202020204" pitchFamily="34" charset="0"/>
                        </a:rPr>
                        <a:t>.</a:t>
                      </a:r>
                    </a:p>
                  </a:txBody>
                  <a:tcPr marL="0" marR="0"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tc>
                  <a:txBody>
                    <a:bodyPr/>
                    <a:lstStyle/>
                    <a:p>
                      <a:pPr algn="ctr"/>
                      <a:r>
                        <a:rPr lang="es-PE" sz="900" dirty="0">
                          <a:solidFill>
                            <a:srgbClr val="000000"/>
                          </a:solidFill>
                          <a:latin typeface="Arial" panose="020B0604020202020204" pitchFamily="34" charset="0"/>
                          <a:cs typeface="Arial" panose="020B0604020202020204" pitchFamily="34" charset="0"/>
                        </a:rPr>
                        <a:t>Mes</a:t>
                      </a:r>
                    </a:p>
                  </a:txBody>
                  <a:tcPr marL="0" marR="0"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tc>
                  <a:txBody>
                    <a:bodyPr/>
                    <a:lstStyle/>
                    <a:p>
                      <a:pPr algn="ctr"/>
                      <a:r>
                        <a:rPr lang="es-PE" sz="900" dirty="0" err="1">
                          <a:solidFill>
                            <a:srgbClr val="000000"/>
                          </a:solidFill>
                          <a:latin typeface="Arial" panose="020B0604020202020204" pitchFamily="34" charset="0"/>
                          <a:cs typeface="Arial" panose="020B0604020202020204" pitchFamily="34" charset="0"/>
                        </a:rPr>
                        <a:t>Acum</a:t>
                      </a:r>
                      <a:r>
                        <a:rPr lang="es-PE" sz="900" dirty="0">
                          <a:solidFill>
                            <a:srgbClr val="000000"/>
                          </a:solidFill>
                          <a:latin typeface="Arial" panose="020B0604020202020204" pitchFamily="34" charset="0"/>
                          <a:cs typeface="Arial" panose="020B0604020202020204" pitchFamily="34" charset="0"/>
                        </a:rPr>
                        <a:t>.</a:t>
                      </a:r>
                    </a:p>
                  </a:txBody>
                  <a:tcPr marL="0" marR="0"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tc vMerge="1">
                  <a:txBody>
                    <a:bodyPr/>
                    <a:lstStyle/>
                    <a:p>
                      <a:pPr algn="ctr"/>
                      <a:endParaRPr lang="es-PE" sz="900" dirty="0">
                        <a:latin typeface="Arial" panose="020B0604020202020204" pitchFamily="34" charset="0"/>
                        <a:cs typeface="Arial" panose="020B0604020202020204" pitchFamily="34" charset="0"/>
                      </a:endParaRPr>
                    </a:p>
                  </a:txBody>
                  <a:tcPr marL="0" marR="0"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pPr algn="ctr"/>
                      <a:endParaRPr lang="es-PE" sz="900" dirty="0">
                        <a:latin typeface="Arial" panose="020B0604020202020204" pitchFamily="34" charset="0"/>
                        <a:cs typeface="Arial" panose="020B0604020202020204" pitchFamily="34" charset="0"/>
                      </a:endParaRPr>
                    </a:p>
                  </a:txBody>
                  <a:tcPr marL="0" marR="0"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16000">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lnT w="38100" cap="flat" cmpd="sng" algn="ctr">
                      <a:solidFill>
                        <a:schemeClr val="bg1"/>
                      </a:solidFill>
                      <a:prstDash val="solid"/>
                      <a:round/>
                      <a:headEnd type="none" w="med" len="med"/>
                      <a:tailEnd type="none" w="med" len="med"/>
                    </a:lnT>
                    <a:solidFill>
                      <a:srgbClr val="E9EDF4"/>
                    </a:solidFill>
                  </a:tcPr>
                </a:tc>
                <a:extLst>
                  <a:ext uri="{0D108BD9-81ED-4DB2-BD59-A6C34878D82A}">
                    <a16:rowId xmlns:a16="http://schemas.microsoft.com/office/drawing/2014/main" val="10003"/>
                  </a:ext>
                </a:extLst>
              </a:tr>
              <a:tr h="216000">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extLst>
                  <a:ext uri="{0D108BD9-81ED-4DB2-BD59-A6C34878D82A}">
                    <a16:rowId xmlns:a16="http://schemas.microsoft.com/office/drawing/2014/main" val="10004"/>
                  </a:ext>
                </a:extLst>
              </a:tr>
              <a:tr h="216000">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extLst>
                  <a:ext uri="{0D108BD9-81ED-4DB2-BD59-A6C34878D82A}">
                    <a16:rowId xmlns:a16="http://schemas.microsoft.com/office/drawing/2014/main" val="10005"/>
                  </a:ext>
                </a:extLst>
              </a:tr>
              <a:tr h="216000">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extLst>
                  <a:ext uri="{0D108BD9-81ED-4DB2-BD59-A6C34878D82A}">
                    <a16:rowId xmlns:a16="http://schemas.microsoft.com/office/drawing/2014/main" val="10006"/>
                  </a:ext>
                </a:extLst>
              </a:tr>
              <a:tr h="216000">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extLst>
                  <a:ext uri="{0D108BD9-81ED-4DB2-BD59-A6C34878D82A}">
                    <a16:rowId xmlns:a16="http://schemas.microsoft.com/office/drawing/2014/main" val="10007"/>
                  </a:ext>
                </a:extLst>
              </a:tr>
              <a:tr h="216000">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extLst>
                  <a:ext uri="{0D108BD9-81ED-4DB2-BD59-A6C34878D82A}">
                    <a16:rowId xmlns:a16="http://schemas.microsoft.com/office/drawing/2014/main" val="10008"/>
                  </a:ext>
                </a:extLst>
              </a:tr>
              <a:tr h="216000">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extLst>
                  <a:ext uri="{0D108BD9-81ED-4DB2-BD59-A6C34878D82A}">
                    <a16:rowId xmlns:a16="http://schemas.microsoft.com/office/drawing/2014/main" val="10009"/>
                  </a:ext>
                </a:extLst>
              </a:tr>
              <a:tr h="216000">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extLst>
                  <a:ext uri="{0D108BD9-81ED-4DB2-BD59-A6C34878D82A}">
                    <a16:rowId xmlns:a16="http://schemas.microsoft.com/office/drawing/2014/main" val="10010"/>
                  </a:ext>
                </a:extLst>
              </a:tr>
              <a:tr h="216000">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extLst>
                  <a:ext uri="{0D108BD9-81ED-4DB2-BD59-A6C34878D82A}">
                    <a16:rowId xmlns:a16="http://schemas.microsoft.com/office/drawing/2014/main" val="10011"/>
                  </a:ext>
                </a:extLst>
              </a:tr>
              <a:tr h="216000">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extLst>
                  <a:ext uri="{0D108BD9-81ED-4DB2-BD59-A6C34878D82A}">
                    <a16:rowId xmlns:a16="http://schemas.microsoft.com/office/drawing/2014/main" val="10012"/>
                  </a:ext>
                </a:extLst>
              </a:tr>
              <a:tr h="216000">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extLst>
                  <a:ext uri="{0D108BD9-81ED-4DB2-BD59-A6C34878D82A}">
                    <a16:rowId xmlns:a16="http://schemas.microsoft.com/office/drawing/2014/main" val="10013"/>
                  </a:ext>
                </a:extLst>
              </a:tr>
              <a:tr h="216000">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76015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b.iv</a:t>
            </a:r>
            <a:r>
              <a:rPr lang="es-PE" dirty="0">
                <a:solidFill>
                  <a:schemeClr val="accent1"/>
                </a:solidFill>
                <a:latin typeface="Swis721 Ex BT" panose="020B0605020202020204" pitchFamily="34" charset="0"/>
                <a:cs typeface="Arial" panose="020B0604020202020204" pitchFamily="34" charset="0"/>
              </a:rPr>
              <a:t>.	Seguridad</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30</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11" name="8 CuadroTexto">
            <a:extLst>
              <a:ext uri="{FF2B5EF4-FFF2-40B4-BE49-F238E27FC236}">
                <a16:creationId xmlns:a16="http://schemas.microsoft.com/office/drawing/2014/main" id="{5A21A80E-D186-4E51-9221-337E7EF3F09B}"/>
              </a:ext>
            </a:extLst>
          </p:cNvPr>
          <p:cNvSpPr txBox="1"/>
          <p:nvPr/>
        </p:nvSpPr>
        <p:spPr>
          <a:xfrm>
            <a:off x="2044907" y="4955790"/>
            <a:ext cx="4932362" cy="646331"/>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defPPr>
              <a:defRPr lang="en-US"/>
            </a:defPPr>
            <a:lvl1pPr algn="ctr">
              <a:defRPr sz="1200">
                <a:latin typeface="Swis721 Ex BT" panose="020B0605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PE" dirty="0"/>
              <a:t>Durante el periodo 2017 los índices de accidentabilidad fueron de cero (0) nivel interpretado máximo optimo.</a:t>
            </a:r>
          </a:p>
          <a:p>
            <a:r>
              <a:rPr lang="es-PE" dirty="0"/>
              <a:t>Las capacitaciones acumuladas alcanzaron a 360 HH</a:t>
            </a:r>
          </a:p>
        </p:txBody>
      </p:sp>
      <p:graphicFrame>
        <p:nvGraphicFramePr>
          <p:cNvPr id="15" name="7 Tabla">
            <a:extLst>
              <a:ext uri="{FF2B5EF4-FFF2-40B4-BE49-F238E27FC236}">
                <a16:creationId xmlns:a16="http://schemas.microsoft.com/office/drawing/2014/main" id="{0D641C07-CBB5-4F60-969F-391E1F7D3C40}"/>
              </a:ext>
            </a:extLst>
          </p:cNvPr>
          <p:cNvGraphicFramePr>
            <a:graphicFrameLocks noGrp="1"/>
          </p:cNvGraphicFramePr>
          <p:nvPr>
            <p:extLst>
              <p:ext uri="{D42A27DB-BD31-4B8C-83A1-F6EECF244321}">
                <p14:modId xmlns:p14="http://schemas.microsoft.com/office/powerpoint/2010/main" val="852535885"/>
              </p:ext>
            </p:extLst>
          </p:nvPr>
        </p:nvGraphicFramePr>
        <p:xfrm>
          <a:off x="571501" y="1345664"/>
          <a:ext cx="3852000" cy="3276000"/>
        </p:xfrm>
        <a:graphic>
          <a:graphicData uri="http://schemas.openxmlformats.org/drawingml/2006/table">
            <a:tbl>
              <a:tblPr firstRow="1" bandRow="1">
                <a:tableStyleId>{5C22544A-7EE6-4342-B048-85BDC9FD1C3A}</a:tableStyleId>
              </a:tblPr>
              <a:tblGrid>
                <a:gridCol w="612000">
                  <a:extLst>
                    <a:ext uri="{9D8B030D-6E8A-4147-A177-3AD203B41FA5}">
                      <a16:colId xmlns:a16="http://schemas.microsoft.com/office/drawing/2014/main" val="20000"/>
                    </a:ext>
                  </a:extLst>
                </a:gridCol>
                <a:gridCol w="684000">
                  <a:extLst>
                    <a:ext uri="{9D8B030D-6E8A-4147-A177-3AD203B41FA5}">
                      <a16:colId xmlns:a16="http://schemas.microsoft.com/office/drawing/2014/main" val="20001"/>
                    </a:ext>
                  </a:extLst>
                </a:gridCol>
                <a:gridCol w="684000">
                  <a:extLst>
                    <a:ext uri="{9D8B030D-6E8A-4147-A177-3AD203B41FA5}">
                      <a16:colId xmlns:a16="http://schemas.microsoft.com/office/drawing/2014/main" val="20002"/>
                    </a:ext>
                  </a:extLst>
                </a:gridCol>
                <a:gridCol w="684000">
                  <a:extLst>
                    <a:ext uri="{9D8B030D-6E8A-4147-A177-3AD203B41FA5}">
                      <a16:colId xmlns:a16="http://schemas.microsoft.com/office/drawing/2014/main" val="20003"/>
                    </a:ext>
                  </a:extLst>
                </a:gridCol>
                <a:gridCol w="684000">
                  <a:extLst>
                    <a:ext uri="{9D8B030D-6E8A-4147-A177-3AD203B41FA5}">
                      <a16:colId xmlns:a16="http://schemas.microsoft.com/office/drawing/2014/main" val="20004"/>
                    </a:ext>
                  </a:extLst>
                </a:gridCol>
                <a:gridCol w="504000">
                  <a:extLst>
                    <a:ext uri="{9D8B030D-6E8A-4147-A177-3AD203B41FA5}">
                      <a16:colId xmlns:a16="http://schemas.microsoft.com/office/drawing/2014/main" val="20005"/>
                    </a:ext>
                  </a:extLst>
                </a:gridCol>
              </a:tblGrid>
              <a:tr h="252000">
                <a:tc rowSpan="3">
                  <a:txBody>
                    <a:bodyPr/>
                    <a:lstStyle/>
                    <a:p>
                      <a:pPr algn="ctr"/>
                      <a:r>
                        <a:rPr lang="es-PE" sz="900" dirty="0">
                          <a:latin typeface="Arial" panose="020B0604020202020204" pitchFamily="34" charset="0"/>
                          <a:cs typeface="Arial" panose="020B0604020202020204" pitchFamily="34" charset="0"/>
                        </a:rPr>
                        <a:t>MESES</a:t>
                      </a:r>
                    </a:p>
                  </a:txBody>
                  <a:tcPr anchor="ct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gridSpan="5">
                  <a:txBody>
                    <a:bodyPr/>
                    <a:lstStyle/>
                    <a:p>
                      <a:pPr algn="ctr"/>
                      <a:r>
                        <a:rPr lang="es-PE" sz="900" dirty="0">
                          <a:latin typeface="Arial" panose="020B0604020202020204" pitchFamily="34" charset="0"/>
                          <a:cs typeface="Arial" panose="020B0604020202020204" pitchFamily="34" charset="0"/>
                        </a:rPr>
                        <a:t>ACCIDENTABILIDAD</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algn="ctr"/>
                      <a:endParaRPr lang="es-PE" sz="1000" dirty="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algn="ctr"/>
                      <a:endParaRPr lang="es-PE" sz="1000" dirty="0">
                        <a:latin typeface="Arial" panose="020B0604020202020204" pitchFamily="34" charset="0"/>
                        <a:cs typeface="Arial" panose="020B0604020202020204" pitchFamily="34" charset="0"/>
                      </a:endParaRPr>
                    </a:p>
                  </a:txBody>
                  <a:tcPr marL="72000" marR="72000" marT="0" marB="0" anchor="ctr">
                    <a:lnB w="12700" cap="flat" cmpd="sng" algn="ctr">
                      <a:solidFill>
                        <a:schemeClr val="bg1"/>
                      </a:solidFill>
                      <a:prstDash val="solid"/>
                      <a:round/>
                      <a:headEnd type="none" w="med" len="med"/>
                      <a:tailEnd type="none" w="med" len="med"/>
                    </a:lnB>
                  </a:tcPr>
                </a:tc>
                <a:tc hMerge="1">
                  <a:txBody>
                    <a:bodyPr/>
                    <a:lstStyle/>
                    <a:p>
                      <a:pPr algn="ctr"/>
                      <a:endParaRPr lang="es-PE" sz="1100" dirty="0">
                        <a:latin typeface="Arial" panose="020B0604020202020204" pitchFamily="34" charset="0"/>
                        <a:cs typeface="Arial" panose="020B0604020202020204" pitchFamily="34" charset="0"/>
                      </a:endParaRPr>
                    </a:p>
                  </a:txBody>
                  <a:tcPr marL="72000" marR="72000" marT="0" marB="0" anchor="ctr">
                    <a:lnB w="12700" cap="flat" cmpd="sng" algn="ctr">
                      <a:solidFill>
                        <a:schemeClr val="bg1"/>
                      </a:solidFill>
                      <a:prstDash val="solid"/>
                      <a:round/>
                      <a:headEnd type="none" w="med" len="med"/>
                      <a:tailEnd type="none" w="med" len="med"/>
                    </a:lnB>
                  </a:tcPr>
                </a:tc>
                <a:tc hMerge="1">
                  <a:txBody>
                    <a:bodyPr/>
                    <a:lstStyle/>
                    <a:p>
                      <a:pPr algn="ctr"/>
                      <a:endParaRPr lang="es-PE" sz="900" dirty="0">
                        <a:latin typeface="Arial" panose="020B0604020202020204" pitchFamily="34" charset="0"/>
                        <a:cs typeface="Arial" panose="020B0604020202020204" pitchFamily="34" charset="0"/>
                      </a:endParaRPr>
                    </a:p>
                  </a:txBody>
                  <a:tcPr marL="72000" marR="72000" marT="0"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52000">
                <a:tc vMerge="1">
                  <a:txBody>
                    <a:bodyPr/>
                    <a:lstStyle/>
                    <a:p>
                      <a:pPr algn="ctr"/>
                      <a:endParaRPr lang="es-PE" sz="900" dirty="0">
                        <a:latin typeface="Arial" panose="020B0604020202020204" pitchFamily="34" charset="0"/>
                        <a:cs typeface="Arial" panose="020B0604020202020204" pitchFamily="34" charset="0"/>
                      </a:endParaRPr>
                    </a:p>
                  </a:txBody>
                  <a:tcPr marL="0" marR="0" marT="36000" marB="36000" anchor="ctr">
                    <a:lnT w="12700" cap="flat" cmpd="sng" algn="ctr">
                      <a:solidFill>
                        <a:schemeClr val="bg1"/>
                      </a:solidFill>
                      <a:prstDash val="solid"/>
                      <a:round/>
                      <a:headEnd type="none" w="med" len="med"/>
                      <a:tailEnd type="none" w="med" len="med"/>
                    </a:lnT>
                    <a:solidFill>
                      <a:srgbClr val="E9EDF4"/>
                    </a:solidFill>
                  </a:tcPr>
                </a:tc>
                <a:tc gridSpan="2">
                  <a:txBody>
                    <a:bodyPr/>
                    <a:lstStyle/>
                    <a:p>
                      <a:pPr algn="ctr"/>
                      <a:r>
                        <a:rPr lang="es-PE" sz="900" dirty="0">
                          <a:solidFill>
                            <a:srgbClr val="000000"/>
                          </a:solidFill>
                          <a:latin typeface="Arial" panose="020B0604020202020204" pitchFamily="34" charset="0"/>
                          <a:cs typeface="Arial" panose="020B0604020202020204" pitchFamily="34" charset="0"/>
                        </a:rPr>
                        <a:t>Índice de Frecuencia (IF)</a:t>
                      </a:r>
                    </a:p>
                  </a:txBody>
                  <a:tcPr marL="0" marR="0" marT="36000" marB="36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9EDF4"/>
                    </a:solidFill>
                  </a:tcPr>
                </a:tc>
                <a:tc hMerge="1">
                  <a:txBody>
                    <a:bodyPr/>
                    <a:lstStyle/>
                    <a:p>
                      <a:pPr algn="ctr"/>
                      <a:endParaRPr lang="es-PE" sz="1000" dirty="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s-PE" sz="900" dirty="0">
                          <a:solidFill>
                            <a:srgbClr val="000000"/>
                          </a:solidFill>
                          <a:latin typeface="Arial" panose="020B0604020202020204" pitchFamily="34" charset="0"/>
                          <a:cs typeface="Arial" panose="020B0604020202020204" pitchFamily="34" charset="0"/>
                        </a:rPr>
                        <a:t>Índice de Gravedad (IG)</a:t>
                      </a:r>
                    </a:p>
                  </a:txBody>
                  <a:tcPr marL="0" marR="0" marT="36000" marB="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4"/>
                    </a:solidFill>
                  </a:tcPr>
                </a:tc>
                <a:tc hMerge="1">
                  <a:txBody>
                    <a:bodyPr/>
                    <a:lstStyle/>
                    <a:p>
                      <a:pPr algn="ctr"/>
                      <a:endParaRPr lang="es-PE" sz="1000" dirty="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pPr algn="ctr"/>
                      <a:r>
                        <a:rPr lang="es-PE" sz="900" dirty="0">
                          <a:solidFill>
                            <a:srgbClr val="000000"/>
                          </a:solidFill>
                          <a:latin typeface="Arial" panose="020B0604020202020204" pitchFamily="34" charset="0"/>
                          <a:cs typeface="Arial" panose="020B0604020202020204" pitchFamily="34" charset="0"/>
                        </a:rPr>
                        <a:t>IA</a:t>
                      </a:r>
                    </a:p>
                  </a:txBody>
                  <a:tcPr marL="0" marR="0"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extLst>
                  <a:ext uri="{0D108BD9-81ED-4DB2-BD59-A6C34878D82A}">
                    <a16:rowId xmlns:a16="http://schemas.microsoft.com/office/drawing/2014/main" val="10001"/>
                  </a:ext>
                </a:extLst>
              </a:tr>
              <a:tr h="180000">
                <a:tc vMerge="1">
                  <a:txBody>
                    <a:bodyPr/>
                    <a:lstStyle/>
                    <a:p>
                      <a:pPr algn="ctr"/>
                      <a:endParaRPr lang="es-PE" sz="900" dirty="0">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D0D8E8"/>
                    </a:solidFill>
                  </a:tcPr>
                </a:tc>
                <a:tc>
                  <a:txBody>
                    <a:bodyPr/>
                    <a:lstStyle/>
                    <a:p>
                      <a:pPr algn="ctr"/>
                      <a:r>
                        <a:rPr lang="es-PE" sz="900" dirty="0">
                          <a:solidFill>
                            <a:srgbClr val="000000"/>
                          </a:solidFill>
                          <a:latin typeface="Arial" panose="020B0604020202020204" pitchFamily="34" charset="0"/>
                          <a:cs typeface="Arial" panose="020B0604020202020204" pitchFamily="34" charset="0"/>
                        </a:rPr>
                        <a:t>Mes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D0D8E8"/>
                    </a:solidFill>
                  </a:tcPr>
                </a:tc>
                <a:tc>
                  <a:txBody>
                    <a:bodyPr/>
                    <a:lstStyle/>
                    <a:p>
                      <a:pPr algn="ctr"/>
                      <a:r>
                        <a:rPr lang="es-PE" sz="900" dirty="0" err="1">
                          <a:solidFill>
                            <a:srgbClr val="000000"/>
                          </a:solidFill>
                          <a:latin typeface="Arial" panose="020B0604020202020204" pitchFamily="34" charset="0"/>
                          <a:cs typeface="Arial" panose="020B0604020202020204" pitchFamily="34" charset="0"/>
                        </a:rPr>
                        <a:t>Acum</a:t>
                      </a:r>
                      <a:r>
                        <a:rPr lang="es-PE" sz="900" dirty="0">
                          <a:solidFill>
                            <a:srgbClr val="000000"/>
                          </a:solidFill>
                          <a:latin typeface="Arial" panose="020B0604020202020204" pitchFamily="34" charset="0"/>
                          <a:cs typeface="Arial" panose="020B0604020202020204" pitchFamily="34" charset="0"/>
                        </a:rPr>
                        <a:t>.</a:t>
                      </a:r>
                    </a:p>
                  </a:txBody>
                  <a:tcPr marL="0" marR="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tc>
                  <a:txBody>
                    <a:bodyPr/>
                    <a:lstStyle/>
                    <a:p>
                      <a:pPr algn="ctr"/>
                      <a:r>
                        <a:rPr lang="es-PE" sz="900" dirty="0">
                          <a:solidFill>
                            <a:srgbClr val="000000"/>
                          </a:solidFill>
                          <a:latin typeface="Arial" panose="020B0604020202020204" pitchFamily="34" charset="0"/>
                          <a:cs typeface="Arial" panose="020B0604020202020204" pitchFamily="34" charset="0"/>
                        </a:rPr>
                        <a:t>Mes</a:t>
                      </a:r>
                    </a:p>
                  </a:txBody>
                  <a:tcPr marL="0" marR="0"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tc>
                  <a:txBody>
                    <a:bodyPr/>
                    <a:lstStyle/>
                    <a:p>
                      <a:pPr algn="ctr"/>
                      <a:r>
                        <a:rPr lang="es-PE" sz="900" dirty="0" err="1">
                          <a:solidFill>
                            <a:srgbClr val="000000"/>
                          </a:solidFill>
                          <a:latin typeface="Arial" panose="020B0604020202020204" pitchFamily="34" charset="0"/>
                          <a:cs typeface="Arial" panose="020B0604020202020204" pitchFamily="34" charset="0"/>
                        </a:rPr>
                        <a:t>Acum</a:t>
                      </a:r>
                      <a:r>
                        <a:rPr lang="es-PE" sz="900" dirty="0">
                          <a:solidFill>
                            <a:srgbClr val="000000"/>
                          </a:solidFill>
                          <a:latin typeface="Arial" panose="020B0604020202020204" pitchFamily="34" charset="0"/>
                          <a:cs typeface="Arial" panose="020B0604020202020204" pitchFamily="34" charset="0"/>
                        </a:rPr>
                        <a:t>.</a:t>
                      </a:r>
                    </a:p>
                  </a:txBody>
                  <a:tcPr marL="0" marR="0"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tc vMerge="1">
                  <a:txBody>
                    <a:bodyPr/>
                    <a:lstStyle/>
                    <a:p>
                      <a:pPr algn="ctr"/>
                      <a:endParaRPr lang="es-PE" sz="900" dirty="0">
                        <a:latin typeface="Arial" panose="020B0604020202020204" pitchFamily="34" charset="0"/>
                        <a:cs typeface="Arial" panose="020B0604020202020204" pitchFamily="34" charset="0"/>
                      </a:endParaRPr>
                    </a:p>
                  </a:txBody>
                  <a:tcPr marL="0" marR="0"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ENE-17</a:t>
                      </a:r>
                    </a:p>
                  </a:txBody>
                  <a:tcPr marL="72000" marR="72000" marT="0"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lnT w="38100" cap="flat" cmpd="sng" algn="ctr">
                      <a:solidFill>
                        <a:schemeClr val="bg1"/>
                      </a:solidFill>
                      <a:prstDash val="solid"/>
                      <a:round/>
                      <a:headEnd type="none" w="med" len="med"/>
                      <a:tailEnd type="none" w="med" len="med"/>
                    </a:lnT>
                    <a:solidFill>
                      <a:srgbClr val="E9EDF4"/>
                    </a:solidFill>
                  </a:tcPr>
                </a:tc>
                <a:extLst>
                  <a:ext uri="{0D108BD9-81ED-4DB2-BD59-A6C34878D82A}">
                    <a16:rowId xmlns:a16="http://schemas.microsoft.com/office/drawing/2014/main" val="10003"/>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FEB-17</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extLst>
                  <a:ext uri="{0D108BD9-81ED-4DB2-BD59-A6C34878D82A}">
                    <a16:rowId xmlns:a16="http://schemas.microsoft.com/office/drawing/2014/main" val="10004"/>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MAR-17</a:t>
                      </a:r>
                    </a:p>
                  </a:txBody>
                  <a:tcPr marL="72000" marR="72000" marT="0" marB="0" anchor="ctr">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extLst>
                  <a:ext uri="{0D108BD9-81ED-4DB2-BD59-A6C34878D82A}">
                    <a16:rowId xmlns:a16="http://schemas.microsoft.com/office/drawing/2014/main" val="10005"/>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ABR-17</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extLst>
                  <a:ext uri="{0D108BD9-81ED-4DB2-BD59-A6C34878D82A}">
                    <a16:rowId xmlns:a16="http://schemas.microsoft.com/office/drawing/2014/main" val="10006"/>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MAY-17</a:t>
                      </a:r>
                    </a:p>
                  </a:txBody>
                  <a:tcPr marL="72000" marR="72000" marT="0" marB="0" anchor="ctr">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extLst>
                  <a:ext uri="{0D108BD9-81ED-4DB2-BD59-A6C34878D82A}">
                    <a16:rowId xmlns:a16="http://schemas.microsoft.com/office/drawing/2014/main" val="10007"/>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JUN-17</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extLst>
                  <a:ext uri="{0D108BD9-81ED-4DB2-BD59-A6C34878D82A}">
                    <a16:rowId xmlns:a16="http://schemas.microsoft.com/office/drawing/2014/main" val="10008"/>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JUL-17</a:t>
                      </a:r>
                    </a:p>
                  </a:txBody>
                  <a:tcPr marL="72000" marR="72000" marT="0" marB="0" anchor="ctr">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extLst>
                  <a:ext uri="{0D108BD9-81ED-4DB2-BD59-A6C34878D82A}">
                    <a16:rowId xmlns:a16="http://schemas.microsoft.com/office/drawing/2014/main" val="10009"/>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AGO-17</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extLst>
                  <a:ext uri="{0D108BD9-81ED-4DB2-BD59-A6C34878D82A}">
                    <a16:rowId xmlns:a16="http://schemas.microsoft.com/office/drawing/2014/main" val="10010"/>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SET-17</a:t>
                      </a:r>
                    </a:p>
                  </a:txBody>
                  <a:tcPr marL="72000" marR="72000" marT="0" marB="0" anchor="ctr">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extLst>
                  <a:ext uri="{0D108BD9-81ED-4DB2-BD59-A6C34878D82A}">
                    <a16:rowId xmlns:a16="http://schemas.microsoft.com/office/drawing/2014/main" val="10011"/>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OCT-17</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extLst>
                  <a:ext uri="{0D108BD9-81ED-4DB2-BD59-A6C34878D82A}">
                    <a16:rowId xmlns:a16="http://schemas.microsoft.com/office/drawing/2014/main" val="10012"/>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NOV-17</a:t>
                      </a:r>
                    </a:p>
                  </a:txBody>
                  <a:tcPr marL="72000" marR="72000" marT="0" marB="0" anchor="ctr">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E9EDF4"/>
                    </a:solidFill>
                  </a:tcPr>
                </a:tc>
                <a:extLst>
                  <a:ext uri="{0D108BD9-81ED-4DB2-BD59-A6C34878D82A}">
                    <a16:rowId xmlns:a16="http://schemas.microsoft.com/office/drawing/2014/main" val="10013"/>
                  </a:ext>
                </a:extLst>
              </a:tr>
              <a:tr h="216000">
                <a:tc>
                  <a:txBody>
                    <a:bodyPr/>
                    <a:lstStyle/>
                    <a:p>
                      <a:pPr algn="ctr"/>
                      <a:r>
                        <a:rPr lang="es-PE" sz="900" dirty="0">
                          <a:solidFill>
                            <a:srgbClr val="000000"/>
                          </a:solidFill>
                          <a:latin typeface="Arial" panose="020B0604020202020204" pitchFamily="34" charset="0"/>
                          <a:cs typeface="Arial" panose="020B0604020202020204" pitchFamily="34" charset="0"/>
                        </a:rPr>
                        <a:t>DIC-17</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0</a:t>
                      </a:r>
                    </a:p>
                  </a:txBody>
                  <a:tcPr marL="72000" marR="72000" marT="0"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tc>
                  <a:txBody>
                    <a:bodyPr/>
                    <a:lstStyle/>
                    <a:p>
                      <a:pPr algn="ctr" fontAlgn="b"/>
                      <a:r>
                        <a:rPr lang="es-PE" sz="1000" b="0" i="0" u="none" strike="noStrike" dirty="0">
                          <a:solidFill>
                            <a:srgbClr val="FF0000"/>
                          </a:solidFill>
                          <a:effectLst/>
                          <a:latin typeface="Arial" panose="020B0604020202020204" pitchFamily="34" charset="0"/>
                          <a:cs typeface="Arial" panose="020B0604020202020204" pitchFamily="34" charset="0"/>
                        </a:rPr>
                        <a:t>0</a:t>
                      </a:r>
                    </a:p>
                  </a:txBody>
                  <a:tcPr marL="9525" marR="9525" marT="9525" marB="0" anchor="ctr">
                    <a:solidFill>
                      <a:srgbClr val="D0D8E8"/>
                    </a:solidFill>
                  </a:tcPr>
                </a:tc>
                <a:extLst>
                  <a:ext uri="{0D108BD9-81ED-4DB2-BD59-A6C34878D82A}">
                    <a16:rowId xmlns:a16="http://schemas.microsoft.com/office/drawing/2014/main" val="10014"/>
                  </a:ext>
                </a:extLst>
              </a:tr>
            </a:tbl>
          </a:graphicData>
        </a:graphic>
      </p:graphicFrame>
      <p:graphicFrame>
        <p:nvGraphicFramePr>
          <p:cNvPr id="16" name="11 Tabla">
            <a:extLst>
              <a:ext uri="{FF2B5EF4-FFF2-40B4-BE49-F238E27FC236}">
                <a16:creationId xmlns:a16="http://schemas.microsoft.com/office/drawing/2014/main" id="{5F66293F-5B97-4ABC-B491-DA2062A44BFC}"/>
              </a:ext>
            </a:extLst>
          </p:cNvPr>
          <p:cNvGraphicFramePr>
            <a:graphicFrameLocks noGrp="1"/>
          </p:cNvGraphicFramePr>
          <p:nvPr>
            <p:extLst>
              <p:ext uri="{D42A27DB-BD31-4B8C-83A1-F6EECF244321}">
                <p14:modId xmlns:p14="http://schemas.microsoft.com/office/powerpoint/2010/main" val="2863770594"/>
              </p:ext>
            </p:extLst>
          </p:nvPr>
        </p:nvGraphicFramePr>
        <p:xfrm>
          <a:off x="4857750" y="1343276"/>
          <a:ext cx="3528000" cy="3276000"/>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gridCol w="900000">
                  <a:extLst>
                    <a:ext uri="{9D8B030D-6E8A-4147-A177-3AD203B41FA5}">
                      <a16:colId xmlns:a16="http://schemas.microsoft.com/office/drawing/2014/main" val="20002"/>
                    </a:ext>
                  </a:extLst>
                </a:gridCol>
                <a:gridCol w="900000">
                  <a:extLst>
                    <a:ext uri="{9D8B030D-6E8A-4147-A177-3AD203B41FA5}">
                      <a16:colId xmlns:a16="http://schemas.microsoft.com/office/drawing/2014/main" val="20003"/>
                    </a:ext>
                  </a:extLst>
                </a:gridCol>
              </a:tblGrid>
              <a:tr h="252000">
                <a:tc gridSpan="4">
                  <a:txBody>
                    <a:bodyPr/>
                    <a:lstStyle/>
                    <a:p>
                      <a:pPr algn="ctr"/>
                      <a:r>
                        <a:rPr lang="es-PE" sz="1000" dirty="0">
                          <a:latin typeface="Arial" panose="020B0604020202020204" pitchFamily="34" charset="0"/>
                          <a:cs typeface="Arial" panose="020B0604020202020204" pitchFamily="34" charset="0"/>
                        </a:rPr>
                        <a:t>CAPACITACIÓN</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algn="ctr"/>
                      <a:endParaRPr lang="es-PE" sz="1000" dirty="0">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tcPr>
                </a:tc>
                <a:tc hMerge="1">
                  <a:txBody>
                    <a:bodyPr/>
                    <a:lstStyle/>
                    <a:p>
                      <a:pPr algn="ctr"/>
                      <a:endParaRPr lang="es-PE" sz="1100" dirty="0">
                        <a:latin typeface="Arial" panose="020B0604020202020204" pitchFamily="34" charset="0"/>
                        <a:cs typeface="Arial" panose="020B0604020202020204" pitchFamily="34" charset="0"/>
                      </a:endParaRPr>
                    </a:p>
                  </a:txBody>
                  <a:tcPr anchor="ctr"/>
                </a:tc>
                <a:tc hMerge="1">
                  <a:txBody>
                    <a:bodyPr/>
                    <a:lstStyle/>
                    <a:p>
                      <a:pPr algn="ctr"/>
                      <a:endParaRPr lang="es-PE" sz="11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432000">
                <a:tc>
                  <a:txBody>
                    <a:bodyPr/>
                    <a:lstStyle/>
                    <a:p>
                      <a:pPr algn="ctr"/>
                      <a:r>
                        <a:rPr lang="es-PE" sz="1000" dirty="0">
                          <a:solidFill>
                            <a:srgbClr val="000000"/>
                          </a:solidFill>
                          <a:latin typeface="Arial" panose="020B0604020202020204" pitchFamily="34" charset="0"/>
                          <a:cs typeface="Arial" panose="020B0604020202020204" pitchFamily="34" charset="0"/>
                        </a:rPr>
                        <a:t>Horas/Mes</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Horas Acumuladas</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Índice Mensual</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tc>
                  <a:txBody>
                    <a:bodyPr/>
                    <a:lstStyle/>
                    <a:p>
                      <a:pPr algn="ctr"/>
                      <a:r>
                        <a:rPr lang="es-PE" sz="1000" dirty="0">
                          <a:solidFill>
                            <a:srgbClr val="000000"/>
                          </a:solidFill>
                          <a:latin typeface="Arial" panose="020B0604020202020204" pitchFamily="34" charset="0"/>
                          <a:cs typeface="Arial" panose="020B0604020202020204" pitchFamily="34" charset="0"/>
                        </a:rPr>
                        <a:t>Índice Acumulado</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0D8E8"/>
                    </a:solidFill>
                  </a:tcPr>
                </a:tc>
                <a:extLst>
                  <a:ext uri="{0D108BD9-81ED-4DB2-BD59-A6C34878D82A}">
                    <a16:rowId xmlns:a16="http://schemas.microsoft.com/office/drawing/2014/main" val="10001"/>
                  </a:ext>
                </a:extLst>
              </a:tr>
              <a:tr h="216000">
                <a:tc>
                  <a:txBody>
                    <a:bodyPr/>
                    <a:lstStyle/>
                    <a:p>
                      <a:pPr algn="ctr" rtl="0" fontAlgn="ctr"/>
                      <a:r>
                        <a:rPr lang="es-PE" sz="1000" u="none" strike="noStrike" dirty="0">
                          <a:solidFill>
                            <a:srgbClr val="000000"/>
                          </a:solidFill>
                          <a:effectLst/>
                          <a:latin typeface="Arial" panose="020B0604020202020204" pitchFamily="34" charset="0"/>
                          <a:cs typeface="Arial" panose="020B0604020202020204" pitchFamily="34" charset="0"/>
                        </a:rPr>
                        <a:t>40</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40</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rtl="0" fontAlgn="b"/>
                      <a:r>
                        <a:rPr lang="es-PE" sz="1000" u="none" strike="noStrike">
                          <a:solidFill>
                            <a:srgbClr val="000000"/>
                          </a:solidFill>
                          <a:effectLst/>
                          <a:latin typeface="Arial" panose="020B0604020202020204" pitchFamily="34" charset="0"/>
                          <a:cs typeface="Arial" panose="020B0604020202020204" pitchFamily="34" charset="0"/>
                        </a:rPr>
                        <a:t>87%</a:t>
                      </a:r>
                      <a:endParaRPr lang="es-PE"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38100" cap="flat" cmpd="sng" algn="ctr">
                      <a:solidFill>
                        <a:schemeClr val="bg1"/>
                      </a:solidFill>
                      <a:prstDash val="solid"/>
                      <a:round/>
                      <a:headEnd type="none" w="med" len="med"/>
                      <a:tailEnd type="none" w="med" len="med"/>
                    </a:lnT>
                    <a:solidFill>
                      <a:srgbClr val="E9EDF4"/>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87.00%</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T w="38100" cap="flat" cmpd="sng" algn="ctr">
                      <a:solidFill>
                        <a:schemeClr val="bg1"/>
                      </a:solidFill>
                      <a:prstDash val="solid"/>
                      <a:round/>
                      <a:headEnd type="none" w="med" len="med"/>
                      <a:tailEnd type="none" w="med" len="med"/>
                    </a:lnT>
                    <a:solidFill>
                      <a:srgbClr val="E9EDF4"/>
                    </a:solidFill>
                  </a:tcPr>
                </a:tc>
                <a:extLst>
                  <a:ext uri="{0D108BD9-81ED-4DB2-BD59-A6C34878D82A}">
                    <a16:rowId xmlns:a16="http://schemas.microsoft.com/office/drawing/2014/main" val="10002"/>
                  </a:ext>
                </a:extLst>
              </a:tr>
              <a:tr h="216000">
                <a:tc>
                  <a:txBody>
                    <a:bodyPr/>
                    <a:lstStyle/>
                    <a:p>
                      <a:pPr algn="ctr" rtl="0" fontAlgn="ctr"/>
                      <a:r>
                        <a:rPr lang="es-PE" sz="1000" u="none" strike="noStrike" dirty="0">
                          <a:solidFill>
                            <a:srgbClr val="000000"/>
                          </a:solidFill>
                          <a:effectLst/>
                          <a:latin typeface="Arial" panose="020B0604020202020204" pitchFamily="34" charset="0"/>
                          <a:cs typeface="Arial" panose="020B0604020202020204" pitchFamily="34" charset="0"/>
                        </a:rPr>
                        <a:t>32</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72</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a:solidFill>
                            <a:srgbClr val="000000"/>
                          </a:solidFill>
                          <a:effectLst/>
                          <a:latin typeface="Arial" panose="020B0604020202020204" pitchFamily="34" charset="0"/>
                          <a:cs typeface="Arial" panose="020B0604020202020204" pitchFamily="34" charset="0"/>
                        </a:rPr>
                        <a:t>67%</a:t>
                      </a:r>
                      <a:endParaRPr lang="es-PE"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76.83%</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extLst>
                  <a:ext uri="{0D108BD9-81ED-4DB2-BD59-A6C34878D82A}">
                    <a16:rowId xmlns:a16="http://schemas.microsoft.com/office/drawing/2014/main" val="10003"/>
                  </a:ext>
                </a:extLst>
              </a:tr>
              <a:tr h="216000">
                <a:tc>
                  <a:txBody>
                    <a:bodyPr/>
                    <a:lstStyle/>
                    <a:p>
                      <a:pPr algn="ctr" rtl="0" fontAlgn="ctr"/>
                      <a:r>
                        <a:rPr lang="es-PE" sz="1000" u="none" strike="noStrike" dirty="0">
                          <a:solidFill>
                            <a:srgbClr val="000000"/>
                          </a:solidFill>
                          <a:effectLst/>
                          <a:latin typeface="Arial" panose="020B0604020202020204" pitchFamily="34" charset="0"/>
                          <a:cs typeface="Arial" panose="020B0604020202020204" pitchFamily="34" charset="0"/>
                        </a:rPr>
                        <a:t>42</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114</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tc>
                  <a:txBody>
                    <a:bodyPr/>
                    <a:lstStyle/>
                    <a:p>
                      <a:pPr algn="ctr" rtl="0" fontAlgn="b"/>
                      <a:r>
                        <a:rPr lang="es-PE" sz="1000" u="none" strike="noStrike">
                          <a:solidFill>
                            <a:srgbClr val="000000"/>
                          </a:solidFill>
                          <a:effectLst/>
                          <a:latin typeface="Arial" panose="020B0604020202020204" pitchFamily="34" charset="0"/>
                          <a:cs typeface="Arial" panose="020B0604020202020204" pitchFamily="34" charset="0"/>
                        </a:rPr>
                        <a:t>88%</a:t>
                      </a:r>
                      <a:endParaRPr lang="es-PE"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82.17%</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extLst>
                  <a:ext uri="{0D108BD9-81ED-4DB2-BD59-A6C34878D82A}">
                    <a16:rowId xmlns:a16="http://schemas.microsoft.com/office/drawing/2014/main" val="10004"/>
                  </a:ext>
                </a:extLst>
              </a:tr>
              <a:tr h="216000">
                <a:tc>
                  <a:txBody>
                    <a:bodyPr/>
                    <a:lstStyle/>
                    <a:p>
                      <a:pPr algn="ctr" rtl="0" fontAlgn="ctr"/>
                      <a:r>
                        <a:rPr lang="es-PE" sz="1000" u="none" strike="noStrike" dirty="0">
                          <a:solidFill>
                            <a:srgbClr val="000000"/>
                          </a:solidFill>
                          <a:effectLst/>
                          <a:latin typeface="Arial" panose="020B0604020202020204" pitchFamily="34" charset="0"/>
                          <a:cs typeface="Arial" panose="020B0604020202020204" pitchFamily="34" charset="0"/>
                        </a:rPr>
                        <a:t>36</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150</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90%</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86.08%</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extLst>
                  <a:ext uri="{0D108BD9-81ED-4DB2-BD59-A6C34878D82A}">
                    <a16:rowId xmlns:a16="http://schemas.microsoft.com/office/drawing/2014/main" val="10005"/>
                  </a:ext>
                </a:extLst>
              </a:tr>
              <a:tr h="216000">
                <a:tc>
                  <a:txBody>
                    <a:bodyPr/>
                    <a:lstStyle/>
                    <a:p>
                      <a:pPr algn="ctr" rtl="0" fontAlgn="ctr"/>
                      <a:r>
                        <a:rPr lang="es-PE" sz="1000" u="none" strike="noStrike" dirty="0">
                          <a:solidFill>
                            <a:srgbClr val="000000"/>
                          </a:solidFill>
                          <a:effectLst/>
                          <a:latin typeface="Arial" panose="020B0604020202020204" pitchFamily="34" charset="0"/>
                          <a:cs typeface="Arial" panose="020B0604020202020204" pitchFamily="34" charset="0"/>
                        </a:rPr>
                        <a:t>32</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182</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73%</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79.41%</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extLst>
                  <a:ext uri="{0D108BD9-81ED-4DB2-BD59-A6C34878D82A}">
                    <a16:rowId xmlns:a16="http://schemas.microsoft.com/office/drawing/2014/main" val="10006"/>
                  </a:ext>
                </a:extLst>
              </a:tr>
              <a:tr h="216000">
                <a:tc>
                  <a:txBody>
                    <a:bodyPr/>
                    <a:lstStyle/>
                    <a:p>
                      <a:pPr algn="ctr" rtl="0" fontAlgn="ctr"/>
                      <a:r>
                        <a:rPr lang="es-PE" sz="1000" u="none" strike="noStrike" dirty="0">
                          <a:solidFill>
                            <a:srgbClr val="000000"/>
                          </a:solidFill>
                          <a:effectLst/>
                          <a:latin typeface="Arial" panose="020B0604020202020204" pitchFamily="34" charset="0"/>
                          <a:cs typeface="Arial" panose="020B0604020202020204" pitchFamily="34" charset="0"/>
                        </a:rPr>
                        <a:t>20</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202</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83%</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81.37%</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extLst>
                  <a:ext uri="{0D108BD9-81ED-4DB2-BD59-A6C34878D82A}">
                    <a16:rowId xmlns:a16="http://schemas.microsoft.com/office/drawing/2014/main" val="10007"/>
                  </a:ext>
                </a:extLst>
              </a:tr>
              <a:tr h="216000">
                <a:tc>
                  <a:txBody>
                    <a:bodyPr/>
                    <a:lstStyle/>
                    <a:p>
                      <a:pPr algn="ctr" rtl="0" fontAlgn="ctr"/>
                      <a:r>
                        <a:rPr lang="es-PE" sz="1000" u="none" strike="noStrike" dirty="0">
                          <a:solidFill>
                            <a:srgbClr val="000000"/>
                          </a:solidFill>
                          <a:effectLst/>
                          <a:latin typeface="Arial" panose="020B0604020202020204" pitchFamily="34" charset="0"/>
                          <a:cs typeface="Arial" panose="020B0604020202020204" pitchFamily="34" charset="0"/>
                        </a:rPr>
                        <a:t>40</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242</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83%</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82.35%</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extLst>
                  <a:ext uri="{0D108BD9-81ED-4DB2-BD59-A6C34878D82A}">
                    <a16:rowId xmlns:a16="http://schemas.microsoft.com/office/drawing/2014/main" val="10008"/>
                  </a:ext>
                </a:extLst>
              </a:tr>
              <a:tr h="216000">
                <a:tc>
                  <a:txBody>
                    <a:bodyPr/>
                    <a:lstStyle/>
                    <a:p>
                      <a:pPr algn="ctr" rtl="0" fontAlgn="ctr"/>
                      <a:r>
                        <a:rPr lang="es-PE" sz="1000" u="none" strike="noStrike" dirty="0">
                          <a:solidFill>
                            <a:srgbClr val="000000"/>
                          </a:solidFill>
                          <a:effectLst/>
                          <a:latin typeface="Arial" panose="020B0604020202020204" pitchFamily="34" charset="0"/>
                          <a:cs typeface="Arial" panose="020B0604020202020204" pitchFamily="34" charset="0"/>
                        </a:rPr>
                        <a:t>22</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264</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92%</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87.01%</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extLst>
                  <a:ext uri="{0D108BD9-81ED-4DB2-BD59-A6C34878D82A}">
                    <a16:rowId xmlns:a16="http://schemas.microsoft.com/office/drawing/2014/main" val="10009"/>
                  </a:ext>
                </a:extLst>
              </a:tr>
              <a:tr h="216000">
                <a:tc>
                  <a:txBody>
                    <a:bodyPr/>
                    <a:lstStyle/>
                    <a:p>
                      <a:pPr algn="ctr" rtl="0" fontAlgn="ctr"/>
                      <a:r>
                        <a:rPr lang="es-PE" sz="1000" u="none" strike="noStrike" dirty="0">
                          <a:solidFill>
                            <a:srgbClr val="000000"/>
                          </a:solidFill>
                          <a:effectLst/>
                          <a:latin typeface="Arial" panose="020B0604020202020204" pitchFamily="34" charset="0"/>
                          <a:cs typeface="Arial" panose="020B0604020202020204" pitchFamily="34" charset="0"/>
                        </a:rPr>
                        <a:t>18</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282</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75%</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81.00%</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extLst>
                  <a:ext uri="{0D108BD9-81ED-4DB2-BD59-A6C34878D82A}">
                    <a16:rowId xmlns:a16="http://schemas.microsoft.com/office/drawing/2014/main" val="10010"/>
                  </a:ext>
                </a:extLst>
              </a:tr>
              <a:tr h="216000">
                <a:tc>
                  <a:txBody>
                    <a:bodyPr/>
                    <a:lstStyle/>
                    <a:p>
                      <a:pPr algn="ctr" rtl="0" fontAlgn="ctr"/>
                      <a:r>
                        <a:rPr lang="es-PE" sz="1000" u="none" strike="noStrike" dirty="0">
                          <a:solidFill>
                            <a:srgbClr val="000000"/>
                          </a:solidFill>
                          <a:effectLst/>
                          <a:latin typeface="Arial" panose="020B0604020202020204" pitchFamily="34" charset="0"/>
                          <a:cs typeface="Arial" panose="020B0604020202020204" pitchFamily="34" charset="0"/>
                        </a:rPr>
                        <a:t>14</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296</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a:solidFill>
                            <a:srgbClr val="000000"/>
                          </a:solidFill>
                          <a:effectLst/>
                          <a:latin typeface="Arial" panose="020B0604020202020204" pitchFamily="34" charset="0"/>
                          <a:cs typeface="Arial" panose="020B0604020202020204" pitchFamily="34" charset="0"/>
                        </a:rPr>
                        <a:t>70%</a:t>
                      </a:r>
                      <a:endParaRPr lang="es-PE"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75.50%</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extLst>
                  <a:ext uri="{0D108BD9-81ED-4DB2-BD59-A6C34878D82A}">
                    <a16:rowId xmlns:a16="http://schemas.microsoft.com/office/drawing/2014/main" val="10011"/>
                  </a:ext>
                </a:extLst>
              </a:tr>
              <a:tr h="216000">
                <a:tc>
                  <a:txBody>
                    <a:bodyPr/>
                    <a:lstStyle/>
                    <a:p>
                      <a:pPr algn="ctr" rtl="0" fontAlgn="ctr"/>
                      <a:r>
                        <a:rPr lang="es-PE" sz="1000" u="none" strike="noStrike" dirty="0">
                          <a:solidFill>
                            <a:srgbClr val="000000"/>
                          </a:solidFill>
                          <a:effectLst/>
                          <a:latin typeface="Arial" panose="020B0604020202020204" pitchFamily="34" charset="0"/>
                          <a:cs typeface="Arial" panose="020B0604020202020204" pitchFamily="34" charset="0"/>
                        </a:rPr>
                        <a:t>12</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308</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tc>
                  <a:txBody>
                    <a:bodyPr/>
                    <a:lstStyle/>
                    <a:p>
                      <a:pPr algn="ctr" rtl="0" fontAlgn="b"/>
                      <a:r>
                        <a:rPr lang="es-PE" sz="1000" u="none" strike="noStrike">
                          <a:solidFill>
                            <a:srgbClr val="000000"/>
                          </a:solidFill>
                          <a:effectLst/>
                          <a:latin typeface="Arial" panose="020B0604020202020204" pitchFamily="34" charset="0"/>
                          <a:cs typeface="Arial" panose="020B0604020202020204" pitchFamily="34" charset="0"/>
                        </a:rPr>
                        <a:t>60%</a:t>
                      </a:r>
                      <a:endParaRPr lang="es-PE"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67.75%</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E9EDF4"/>
                    </a:solidFill>
                  </a:tcPr>
                </a:tc>
                <a:extLst>
                  <a:ext uri="{0D108BD9-81ED-4DB2-BD59-A6C34878D82A}">
                    <a16:rowId xmlns:a16="http://schemas.microsoft.com/office/drawing/2014/main" val="10012"/>
                  </a:ext>
                </a:extLst>
              </a:tr>
              <a:tr h="216000">
                <a:tc>
                  <a:txBody>
                    <a:bodyPr/>
                    <a:lstStyle/>
                    <a:p>
                      <a:pPr algn="ctr" rtl="0" fontAlgn="ctr"/>
                      <a:r>
                        <a:rPr lang="es-PE" sz="1000" u="none" strike="noStrike" dirty="0">
                          <a:solidFill>
                            <a:srgbClr val="000000"/>
                          </a:solidFill>
                          <a:effectLst/>
                          <a:latin typeface="Arial" panose="020B0604020202020204" pitchFamily="34" charset="0"/>
                          <a:cs typeface="Arial" panose="020B0604020202020204" pitchFamily="34" charset="0"/>
                        </a:rPr>
                        <a:t>18</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326</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a:solidFill>
                            <a:srgbClr val="000000"/>
                          </a:solidFill>
                          <a:effectLst/>
                          <a:latin typeface="Arial" panose="020B0604020202020204" pitchFamily="34" charset="0"/>
                          <a:cs typeface="Arial" panose="020B0604020202020204" pitchFamily="34" charset="0"/>
                        </a:rPr>
                        <a:t>75%</a:t>
                      </a:r>
                      <a:endParaRPr lang="es-PE"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tc>
                  <a:txBody>
                    <a:bodyPr/>
                    <a:lstStyle/>
                    <a:p>
                      <a:pPr algn="ctr" rtl="0" fontAlgn="b"/>
                      <a:r>
                        <a:rPr lang="es-PE" sz="1000" u="none" strike="noStrike" dirty="0">
                          <a:solidFill>
                            <a:srgbClr val="000000"/>
                          </a:solidFill>
                          <a:effectLst/>
                          <a:latin typeface="Arial" panose="020B0604020202020204" pitchFamily="34" charset="0"/>
                          <a:cs typeface="Arial" panose="020B0604020202020204" pitchFamily="34" charset="0"/>
                        </a:rPr>
                        <a:t>71.38%</a:t>
                      </a:r>
                      <a:endParaRPr lang="es-PE"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rgbClr val="D0D8E8"/>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3203327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b.iv</a:t>
            </a:r>
            <a:r>
              <a:rPr lang="es-PE" dirty="0">
                <a:solidFill>
                  <a:schemeClr val="accent1"/>
                </a:solidFill>
                <a:latin typeface="Swis721 Ex BT" panose="020B0605020202020204" pitchFamily="34" charset="0"/>
                <a:cs typeface="Arial" panose="020B0604020202020204" pitchFamily="34" charset="0"/>
              </a:rPr>
              <a:t>.	Seguridad</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31</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500931" y="804912"/>
            <a:ext cx="7871792" cy="5453995"/>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357188" indent="-357188" algn="just">
              <a:lnSpc>
                <a:spcPct val="140000"/>
              </a:lnSpc>
              <a:spcBef>
                <a:spcPts val="0"/>
              </a:spcBef>
              <a:spcAft>
                <a:spcPts val="1200"/>
              </a:spcAft>
              <a:buFont typeface="Wingdings" panose="05000000000000000000" pitchFamily="2" charset="2"/>
              <a:buChar char="Ø"/>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Con fecha 06.03.2018, el Concesionario y el Concedente, con intervención de DGASA, se reunieron con el fin de coordinar las acciones que se deben tomar para proceder con la publicación del tarifario, en la cual se consideró que no es conveniente publicar el tarifario básico hasta que se haya aprobado el tarifario diferenciado, toda vez que los transportistas y cierto sector del distrito de Zaña rechazan el pago del peaje, debido a ciertas afirmaciones injustificadas y sin mayor sentido.</a:t>
            </a:r>
          </a:p>
          <a:p>
            <a:pPr marL="357188" indent="-357188" algn="just">
              <a:lnSpc>
                <a:spcPct val="140000"/>
              </a:lnSpc>
              <a:spcBef>
                <a:spcPts val="0"/>
              </a:spcBef>
              <a:spcAft>
                <a:spcPts val="1200"/>
              </a:spcAft>
              <a:buFont typeface="Wingdings" panose="05000000000000000000" pitchFamily="2" charset="2"/>
              <a:buChar char="Ø"/>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En consecuencia, se esta coordinando una reunión con los involucrados - el Concesionario, DGASA, alcaldes de los distritos de la zona, transportistas, personas influyentes y la PNP - con el fin de mediar una acuerdo y evitar posibles conflictos por el cobro del peaje.</a:t>
            </a:r>
          </a:p>
          <a:p>
            <a:pPr marL="357188" indent="-357188" algn="just">
              <a:lnSpc>
                <a:spcPct val="140000"/>
              </a:lnSpc>
              <a:spcBef>
                <a:spcPts val="0"/>
              </a:spcBef>
              <a:spcAft>
                <a:spcPts val="1200"/>
              </a:spcAft>
              <a:buFont typeface="Wingdings" panose="05000000000000000000" pitchFamily="2" charset="2"/>
              <a:buChar char="Ø"/>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Se considera de carácter de urgencia que se apruebe el Procedimiento de la Tarifa Diferenciada con el objetivo que sea publicado conjuntamente con el Tarifario Básico.</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23153109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c.	Aspectos Económicos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32</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500931" y="994684"/>
            <a:ext cx="7871792" cy="5146218"/>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357188" indent="-357188" algn="just">
              <a:lnSpc>
                <a:spcPct val="150000"/>
              </a:lnSpc>
              <a:spcBef>
                <a:spcPts val="0"/>
              </a:spcBef>
              <a:spcAft>
                <a:spcPts val="1200"/>
              </a:spcAft>
              <a:buFont typeface="Wingdings" panose="05000000000000000000" pitchFamily="2" charset="2"/>
              <a:buChar char="Ø"/>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El 27.07.2016 EL CONCEDENTE y EL CONCESIONARIO suscribieron el Acta de Acuerdo y Fin del Trato Directo.</a:t>
            </a:r>
          </a:p>
          <a:p>
            <a:pPr marL="357188"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Luego de suscrita el Acta de Acuerdo Parcial del Trato Directo, se procedió al pago entre otros de lo siguiente:</a:t>
            </a:r>
          </a:p>
          <a:p>
            <a:pPr marL="541338" indent="-182563"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Conservación permanente de la vía al haberse culminado las primeras intervenciones el 04.02.2012, hasta el 27.07.2016.</a:t>
            </a:r>
          </a:p>
          <a:p>
            <a:pPr marL="357188" indent="-357188" algn="just">
              <a:lnSpc>
                <a:spcPct val="150000"/>
              </a:lnSpc>
              <a:spcBef>
                <a:spcPts val="0"/>
              </a:spcBef>
              <a:spcAft>
                <a:spcPts val="1200"/>
              </a:spcAft>
              <a:buFont typeface="Wingdings" panose="05000000000000000000" pitchFamily="2" charset="2"/>
              <a:buChar char="Ø"/>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Recepcionadas las obras de construcción el 21.12.2017, se procedió al pago de:</a:t>
            </a:r>
          </a:p>
          <a:p>
            <a:pPr marL="541338" indent="-182563"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Pago del último HITO constructivo - Pago por Obras (PPO) ajustado al 2012.</a:t>
            </a:r>
          </a:p>
          <a:p>
            <a:pPr marL="541338" indent="-182563"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Saldo de variación de metrados, ajustado al 2012.</a:t>
            </a:r>
          </a:p>
          <a:p>
            <a:pPr marL="357188" indent="-357188" algn="just">
              <a:lnSpc>
                <a:spcPct val="150000"/>
              </a:lnSpc>
              <a:spcBef>
                <a:spcPts val="0"/>
              </a:spcBef>
              <a:spcAft>
                <a:spcPts val="1200"/>
              </a:spcAft>
              <a:buFont typeface="Wingdings" panose="05000000000000000000" pitchFamily="2" charset="2"/>
              <a:buChar char="Ø"/>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Quedando pendiente el pago de la Conservación permanente realizado entre el 28.07.2016 al 30.12.2017.</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34345390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d.	Aspectos Administrativos y Financieros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33</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500931" y="994684"/>
            <a:ext cx="7839987" cy="508504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Las “Obras de Construcción” comprende las Primeras Intervenciones y las Obras Complementarias, siendo una de estas últimas la Unidad de Peaje. (Definiciones CC)</a:t>
            </a:r>
          </a:p>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Mediante Acta de fecha 14.11.2013 el Concedente hace entrega del terreno afectado para la construcción de la Unidad de Peaje.</a:t>
            </a:r>
          </a:p>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La construcción de la Unidad de peaje se culminó el 04.09.2014, </a:t>
            </a:r>
            <a:r>
              <a:rPr lang="es-PE" sz="1600" dirty="0">
                <a:solidFill>
                  <a:sysClr val="windowText" lastClr="000000"/>
                </a:solidFill>
                <a:latin typeface="Arial" panose="020B0604020202020204" pitchFamily="34" charset="0"/>
                <a:cs typeface="Arial" panose="020B0604020202020204" pitchFamily="34" charset="0"/>
              </a:rPr>
              <a:t>pese a que no se aprobó de la Ampliación de Plazo con gastos generales variables y el PEO, solicitados por el Concesionario.  CARTA OBRAINSA N° 66175-14.</a:t>
            </a:r>
          </a:p>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Concluida la construcción de la unidad de peaje se ha procedido a entregar el último RAO que incluye la variación de metrados al igual que el informe final, siguiendo el procedimiento establecido en la cláusulas 6.28 a 6.33 del Contrato de Concesión, para la aceptación de la Obras de Construcción. </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1315451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d.	Aspectos Administrativos y Financieros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34</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715617" y="994684"/>
            <a:ext cx="7625301" cy="4726257"/>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Actualmente el Contrato de Concesión aún se encuentra en la Etapa de Construcción, pese a que EL CONCESIONARIO desde el 04.02.2012 concluyó con todas las obras contempladas en el EDI, incluyendo las modificaciones y los mayores metrados aprobados por el Regulador, y las obras complementarias se terminaron el 04.09.2014, y durante todo este periodo el Concesionario ha venido realizando trabajos de conservación permanente pese a no iniciar la Etapa de Explotación, y cuyo pago ha sido reconocido desde el 05.02.2012 hasta el 27.07.2016, sin embargo al haber sido recepcionadas las obras por causas no imputables al Concesionario recién el 21.12.2017 aún no se ha iniciado la Etapa de Explotación.</a:t>
            </a:r>
          </a:p>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En virtud de la cláusula 6.32 del CC, nos encontramos a la espera que el Concedente nos notifique que podemos proceder con el Inicio de la Explotación. </a:t>
            </a:r>
          </a:p>
          <a:p>
            <a:pPr marL="182563" indent="0" algn="just">
              <a:lnSpc>
                <a:spcPct val="150000"/>
              </a:lnSpc>
              <a:spcBef>
                <a:spcPts val="0"/>
              </a:spcBef>
              <a:spcAft>
                <a:spcPts val="1200"/>
              </a:spcAft>
              <a:buNone/>
              <a:tabLst>
                <a:tab pos="3944938" algn="l"/>
                <a:tab pos="4660900" algn="l"/>
              </a:tabLst>
              <a:defRPr/>
            </a:pPr>
            <a:endParaRPr lang="es-PE" sz="1600" dirty="0">
              <a:solidFill>
                <a:srgbClr val="000000"/>
              </a:solidFill>
              <a:latin typeface="Arial" panose="020B0604020202020204" pitchFamily="34" charset="0"/>
              <a:cs typeface="Arial" panose="020B0604020202020204" pitchFamily="34" charset="0"/>
            </a:endParaRP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17993180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d.	Aspectos Administrativos y Financieros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35</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715617" y="994684"/>
            <a:ext cx="7625301" cy="4835983"/>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Al haberse recepcionado las Obras de Construcción recién el 21.12.2017 (que comprende las Primeras Intervenciones y las Obras Complementarias) genera lo siguiente:</a:t>
            </a:r>
          </a:p>
          <a:p>
            <a:pPr marL="468313" indent="-285750" algn="just">
              <a:lnSpc>
                <a:spcPct val="150000"/>
              </a:lnSpc>
              <a:spcBef>
                <a:spcPts val="0"/>
              </a:spcBef>
              <a:spcAft>
                <a:spcPts val="1200"/>
              </a:spcAft>
              <a:buFont typeface="Wingdings" panose="05000000000000000000" pitchFamily="2" charset="2"/>
              <a:buChar char="ü"/>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Aprobación del último Hito Constructivo en el 2018</a:t>
            </a:r>
          </a:p>
          <a:p>
            <a:pPr marL="468313" indent="-285750" algn="just">
              <a:lnSpc>
                <a:spcPct val="150000"/>
              </a:lnSpc>
              <a:spcBef>
                <a:spcPts val="0"/>
              </a:spcBef>
              <a:spcAft>
                <a:spcPts val="1200"/>
              </a:spcAft>
              <a:buFont typeface="Wingdings" panose="05000000000000000000" pitchFamily="2" charset="2"/>
              <a:buChar char="ü"/>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Pago del último CAO en el 2018 con ajustes al 04.02.2012</a:t>
            </a:r>
          </a:p>
          <a:p>
            <a:pPr marL="468313" indent="-285750" algn="just">
              <a:lnSpc>
                <a:spcPct val="150000"/>
              </a:lnSpc>
              <a:spcBef>
                <a:spcPts val="0"/>
              </a:spcBef>
              <a:spcAft>
                <a:spcPts val="1200"/>
              </a:spcAft>
              <a:buFont typeface="Wingdings" panose="05000000000000000000" pitchFamily="2" charset="2"/>
              <a:buChar char="ü"/>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Pago de los Mayores Metrados (Ultimo párrafo del numeral 1.2 del  Apéndice IV del Anexo II.1 del Anexo II del Contrato) en el 2018 con ajustes al 04.02.2012</a:t>
            </a:r>
          </a:p>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A la fecha está pendiente de aprobación por parte del REGULADOR el pago por Conservación Permanente entre el 27.07.2016 al 31.12.2017 y nos sea cancelado por parte del Concedente, según Carta OBRAINSA N° 101404-18.</a:t>
            </a:r>
          </a:p>
          <a:p>
            <a:pPr marL="182563" indent="0" algn="just">
              <a:lnSpc>
                <a:spcPct val="150000"/>
              </a:lnSpc>
              <a:spcBef>
                <a:spcPts val="0"/>
              </a:spcBef>
              <a:spcAft>
                <a:spcPts val="1200"/>
              </a:spcAft>
              <a:buNone/>
              <a:tabLst>
                <a:tab pos="3944938" algn="l"/>
                <a:tab pos="4660900" algn="l"/>
              </a:tabLst>
              <a:defRPr/>
            </a:pPr>
            <a:endParaRPr lang="es-PE" sz="1600" dirty="0">
              <a:solidFill>
                <a:srgbClr val="000000"/>
              </a:solidFill>
              <a:latin typeface="Arial" panose="020B0604020202020204" pitchFamily="34" charset="0"/>
              <a:cs typeface="Arial" panose="020B0604020202020204" pitchFamily="34" charset="0"/>
            </a:endParaRP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38265150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4F8EEA-FB98-41B6-BC66-6F258CDEF4DF}"/>
              </a:ext>
            </a:extLst>
          </p:cNvPr>
          <p:cNvSpPr/>
          <p:nvPr/>
        </p:nvSpPr>
        <p:spPr>
          <a:xfrm>
            <a:off x="226502" y="6635692"/>
            <a:ext cx="8712000" cy="75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0" name="CuadroTexto 59">
            <a:extLst>
              <a:ext uri="{FF2B5EF4-FFF2-40B4-BE49-F238E27FC236}">
                <a16:creationId xmlns:a16="http://schemas.microsoft.com/office/drawing/2014/main" id="{7E07F861-CC71-4D58-B2B1-5823F94BC95E}"/>
              </a:ext>
            </a:extLst>
          </p:cNvPr>
          <p:cNvSpPr txBox="1"/>
          <p:nvPr/>
        </p:nvSpPr>
        <p:spPr>
          <a:xfrm>
            <a:off x="645952" y="3099375"/>
            <a:ext cx="5508582" cy="954107"/>
          </a:xfrm>
          <a:prstGeom prst="rect">
            <a:avLst/>
          </a:prstGeom>
          <a:noFill/>
        </p:spPr>
        <p:txBody>
          <a:bodyPr wrap="square" rtlCol="0">
            <a:spAutoFit/>
          </a:bodyPr>
          <a:lstStyle/>
          <a:p>
            <a:pPr>
              <a:spcAft>
                <a:spcPts val="1200"/>
              </a:spcAft>
            </a:pPr>
            <a:r>
              <a:rPr lang="es-PE" sz="2800" b="1" dirty="0">
                <a:latin typeface="Swis721 Lt BT" panose="020B0403020202020204" pitchFamily="34" charset="0"/>
              </a:rPr>
              <a:t>Objetivos y Agenda de Trabajo para el Año 2018:</a:t>
            </a:r>
          </a:p>
        </p:txBody>
      </p:sp>
      <p:sp>
        <p:nvSpPr>
          <p:cNvPr id="25" name="CuadroTexto 24">
            <a:extLst>
              <a:ext uri="{FF2B5EF4-FFF2-40B4-BE49-F238E27FC236}">
                <a16:creationId xmlns:a16="http://schemas.microsoft.com/office/drawing/2014/main" id="{0225B338-5757-4251-92EB-28357B4778DF}"/>
              </a:ext>
            </a:extLst>
          </p:cNvPr>
          <p:cNvSpPr txBox="1"/>
          <p:nvPr/>
        </p:nvSpPr>
        <p:spPr>
          <a:xfrm>
            <a:off x="7744956" y="2696371"/>
            <a:ext cx="885236" cy="1446550"/>
          </a:xfrm>
          <a:prstGeom prst="rect">
            <a:avLst/>
          </a:prstGeom>
          <a:noFill/>
        </p:spPr>
        <p:txBody>
          <a:bodyPr wrap="square" rtlCol="0">
            <a:spAutoFit/>
          </a:bodyPr>
          <a:lstStyle/>
          <a:p>
            <a:pPr algn="ctr"/>
            <a:r>
              <a:rPr lang="es-PE" sz="8800" dirty="0">
                <a:solidFill>
                  <a:schemeClr val="accent1"/>
                </a:solidFill>
                <a:latin typeface="Swis721 Ex BT" panose="020B0605020202020204" pitchFamily="34" charset="0"/>
              </a:rPr>
              <a:t>5</a:t>
            </a:r>
          </a:p>
        </p:txBody>
      </p:sp>
      <p:grpSp>
        <p:nvGrpSpPr>
          <p:cNvPr id="15" name="Grupo 14">
            <a:extLst>
              <a:ext uri="{FF2B5EF4-FFF2-40B4-BE49-F238E27FC236}">
                <a16:creationId xmlns:a16="http://schemas.microsoft.com/office/drawing/2014/main" id="{8A70A92B-D5BB-4EDD-A852-B8B7FB28911C}"/>
              </a:ext>
            </a:extLst>
          </p:cNvPr>
          <p:cNvGrpSpPr/>
          <p:nvPr/>
        </p:nvGrpSpPr>
        <p:grpSpPr>
          <a:xfrm>
            <a:off x="6435306" y="6116129"/>
            <a:ext cx="2613804" cy="556834"/>
            <a:chOff x="6020242" y="5792530"/>
            <a:chExt cx="3085351" cy="720135"/>
          </a:xfrm>
        </p:grpSpPr>
        <p:pic>
          <p:nvPicPr>
            <p:cNvPr id="16" name="Imagen 15">
              <a:extLst>
                <a:ext uri="{FF2B5EF4-FFF2-40B4-BE49-F238E27FC236}">
                  <a16:creationId xmlns:a16="http://schemas.microsoft.com/office/drawing/2014/main" id="{6F0468C7-5B15-401E-87A1-B76DE520148F}"/>
                </a:ext>
              </a:extLst>
            </p:cNvPr>
            <p:cNvPicPr/>
            <p:nvPr/>
          </p:nvPicPr>
          <p:blipFill rotWithShape="1">
            <a:blip r:embed="rId2">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7" name="CuadroTexto 16">
              <a:extLst>
                <a:ext uri="{FF2B5EF4-FFF2-40B4-BE49-F238E27FC236}">
                  <a16:creationId xmlns:a16="http://schemas.microsoft.com/office/drawing/2014/main" id="{EAC47851-EF1E-4111-B006-45D7C592BEAE}"/>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3080571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Mantenimiento y Conservación</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37</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8" name="6 CuadroTexto">
            <a:extLst>
              <a:ext uri="{FF2B5EF4-FFF2-40B4-BE49-F238E27FC236}">
                <a16:creationId xmlns:a16="http://schemas.microsoft.com/office/drawing/2014/main" id="{C73E0E3E-71A7-4183-8BB4-F78211CCB242}"/>
              </a:ext>
            </a:extLst>
          </p:cNvPr>
          <p:cNvSpPr txBox="1">
            <a:spLocks noChangeArrowheads="1"/>
          </p:cNvSpPr>
          <p:nvPr/>
        </p:nvSpPr>
        <p:spPr bwMode="auto">
          <a:xfrm>
            <a:off x="1301576" y="4166398"/>
            <a:ext cx="14747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eaLnBrk="1" hangingPunct="1">
              <a:spcBef>
                <a:spcPct val="0"/>
              </a:spcBef>
              <a:buFontTx/>
              <a:buNone/>
            </a:pPr>
            <a:r>
              <a:rPr lang="es-PE" altLang="es-PE" sz="1400" b="1" dirty="0">
                <a:solidFill>
                  <a:schemeClr val="tx2"/>
                </a:solidFill>
                <a:latin typeface="Arial Narrow" pitchFamily="34" charset="0"/>
              </a:rPr>
              <a:t>Limpieza de la Vía</a:t>
            </a:r>
          </a:p>
        </p:txBody>
      </p:sp>
      <p:pic>
        <p:nvPicPr>
          <p:cNvPr id="9" name="13 Imagen">
            <a:extLst>
              <a:ext uri="{FF2B5EF4-FFF2-40B4-BE49-F238E27FC236}">
                <a16:creationId xmlns:a16="http://schemas.microsoft.com/office/drawing/2014/main" id="{08D8219E-8F39-46CC-AF45-91AF436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84" y="1376286"/>
            <a:ext cx="2880000" cy="2160000"/>
          </a:xfrm>
          <a:prstGeom prst="rect">
            <a:avLst/>
          </a:prstGeom>
          <a:ln>
            <a:noFill/>
          </a:ln>
          <a:effectLst>
            <a:outerShdw blurRad="292100" dist="139700" dir="2700000" algn="tl" rotWithShape="0">
              <a:srgbClr val="333333">
                <a:alpha val="65000"/>
              </a:srgbClr>
            </a:outerShdw>
          </a:effectLst>
        </p:spPr>
      </p:pic>
      <p:pic>
        <p:nvPicPr>
          <p:cNvPr id="10" name="4 Marcador de contenido">
            <a:extLst>
              <a:ext uri="{FF2B5EF4-FFF2-40B4-BE49-F238E27FC236}">
                <a16:creationId xmlns:a16="http://schemas.microsoft.com/office/drawing/2014/main" id="{E4FD23ED-090D-4935-A6F5-B3B40170B5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615382" y="1754456"/>
            <a:ext cx="2880000" cy="2160000"/>
          </a:xfrm>
          <a:prstGeom prst="rect">
            <a:avLst/>
          </a:prstGeom>
          <a:ln>
            <a:noFill/>
          </a:ln>
          <a:effectLst>
            <a:outerShdw blurRad="292100" dist="139700" dir="2700000" algn="tl" rotWithShape="0">
              <a:srgbClr val="333333">
                <a:alpha val="65000"/>
              </a:srgbClr>
            </a:outerShdw>
          </a:effectLst>
        </p:spPr>
      </p:pic>
      <p:pic>
        <p:nvPicPr>
          <p:cNvPr id="11" name="28 Imagen">
            <a:extLst>
              <a:ext uri="{FF2B5EF4-FFF2-40B4-BE49-F238E27FC236}">
                <a16:creationId xmlns:a16="http://schemas.microsoft.com/office/drawing/2014/main" id="{C69E1130-2868-411A-A757-1BB47C334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309" y="1471134"/>
            <a:ext cx="2880000" cy="2160000"/>
          </a:xfrm>
          <a:prstGeom prst="rect">
            <a:avLst/>
          </a:prstGeom>
          <a:ln>
            <a:noFill/>
          </a:ln>
          <a:effectLst>
            <a:outerShdw blurRad="292100" dist="139700" dir="2700000" algn="tl" rotWithShape="0">
              <a:srgbClr val="333333">
                <a:alpha val="65000"/>
              </a:srgbClr>
            </a:outerShdw>
          </a:effectLst>
        </p:spPr>
      </p:pic>
      <p:sp>
        <p:nvSpPr>
          <p:cNvPr id="16" name="30 CuadroTexto">
            <a:extLst>
              <a:ext uri="{FF2B5EF4-FFF2-40B4-BE49-F238E27FC236}">
                <a16:creationId xmlns:a16="http://schemas.microsoft.com/office/drawing/2014/main" id="{2D88305A-B069-42D7-9CB7-A12588FF6EA8}"/>
              </a:ext>
            </a:extLst>
          </p:cNvPr>
          <p:cNvSpPr txBox="1">
            <a:spLocks noChangeArrowheads="1"/>
          </p:cNvSpPr>
          <p:nvPr/>
        </p:nvSpPr>
        <p:spPr bwMode="auto">
          <a:xfrm>
            <a:off x="1492064" y="4261648"/>
            <a:ext cx="17105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eaLnBrk="1" hangingPunct="1">
              <a:spcBef>
                <a:spcPct val="0"/>
              </a:spcBef>
              <a:buFontTx/>
              <a:buNone/>
            </a:pPr>
            <a:r>
              <a:rPr lang="es-PE" altLang="es-PE" sz="1400" b="1" dirty="0">
                <a:solidFill>
                  <a:schemeClr val="tx2"/>
                </a:solidFill>
                <a:latin typeface="Arial Narrow" pitchFamily="34" charset="0"/>
              </a:rPr>
              <a:t>Limpieza de Cunetas</a:t>
            </a:r>
          </a:p>
        </p:txBody>
      </p:sp>
      <p:pic>
        <p:nvPicPr>
          <p:cNvPr id="17" name="19 Imagen">
            <a:extLst>
              <a:ext uri="{FF2B5EF4-FFF2-40B4-BE49-F238E27FC236}">
                <a16:creationId xmlns:a16="http://schemas.microsoft.com/office/drawing/2014/main" id="{F1B130CE-0681-4D29-8F38-69E30FCA3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462" y="1570966"/>
            <a:ext cx="2880000" cy="2160000"/>
          </a:xfrm>
          <a:prstGeom prst="rect">
            <a:avLst/>
          </a:prstGeom>
          <a:ln>
            <a:noFill/>
          </a:ln>
          <a:effectLst>
            <a:outerShdw blurRad="292100" dist="139700" dir="2700000" algn="tl" rotWithShape="0">
              <a:srgbClr val="333333">
                <a:alpha val="65000"/>
              </a:srgbClr>
            </a:outerShdw>
          </a:effectLst>
        </p:spPr>
      </p:pic>
      <p:sp>
        <p:nvSpPr>
          <p:cNvPr id="18" name="31 CuadroTexto">
            <a:extLst>
              <a:ext uri="{FF2B5EF4-FFF2-40B4-BE49-F238E27FC236}">
                <a16:creationId xmlns:a16="http://schemas.microsoft.com/office/drawing/2014/main" id="{49E1D67C-372C-45D0-9651-2C508B476632}"/>
              </a:ext>
            </a:extLst>
          </p:cNvPr>
          <p:cNvSpPr txBox="1">
            <a:spLocks noChangeArrowheads="1"/>
          </p:cNvSpPr>
          <p:nvPr/>
        </p:nvSpPr>
        <p:spPr bwMode="auto">
          <a:xfrm>
            <a:off x="1492045" y="4339336"/>
            <a:ext cx="2166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algn="ctr" eaLnBrk="1" hangingPunct="1">
              <a:spcBef>
                <a:spcPct val="0"/>
              </a:spcBef>
              <a:buFontTx/>
              <a:buNone/>
            </a:pPr>
            <a:r>
              <a:rPr lang="es-PE" altLang="es-PE" sz="1400" b="1" dirty="0">
                <a:solidFill>
                  <a:schemeClr val="tx2"/>
                </a:solidFill>
                <a:latin typeface="Arial Narrow" pitchFamily="34" charset="0"/>
              </a:rPr>
              <a:t>Limpieza de Emboquillados</a:t>
            </a:r>
          </a:p>
        </p:txBody>
      </p:sp>
      <p:pic>
        <p:nvPicPr>
          <p:cNvPr id="19" name="Picture 2">
            <a:extLst>
              <a:ext uri="{FF2B5EF4-FFF2-40B4-BE49-F238E27FC236}">
                <a16:creationId xmlns:a16="http://schemas.microsoft.com/office/drawing/2014/main" id="{7B649C58-E76D-442B-B2BD-30FB2338DE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9018" y="1664986"/>
            <a:ext cx="2883052" cy="21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32 CuadroTexto">
            <a:extLst>
              <a:ext uri="{FF2B5EF4-FFF2-40B4-BE49-F238E27FC236}">
                <a16:creationId xmlns:a16="http://schemas.microsoft.com/office/drawing/2014/main" id="{5F4C3E46-BE5B-48CF-A6F2-EB5DB60C363A}"/>
              </a:ext>
            </a:extLst>
          </p:cNvPr>
          <p:cNvSpPr txBox="1">
            <a:spLocks noChangeArrowheads="1"/>
          </p:cNvSpPr>
          <p:nvPr/>
        </p:nvSpPr>
        <p:spPr bwMode="auto">
          <a:xfrm>
            <a:off x="2011004" y="4426291"/>
            <a:ext cx="15391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algn="ctr" eaLnBrk="1" hangingPunct="1">
              <a:spcBef>
                <a:spcPct val="0"/>
              </a:spcBef>
              <a:buFontTx/>
              <a:buNone/>
            </a:pPr>
            <a:r>
              <a:rPr lang="es-PE" altLang="es-PE" sz="1400" b="1" dirty="0">
                <a:solidFill>
                  <a:schemeClr val="tx2"/>
                </a:solidFill>
                <a:latin typeface="Arial Narrow" pitchFamily="34" charset="0"/>
              </a:rPr>
              <a:t>Recojo de Sólidos</a:t>
            </a:r>
          </a:p>
        </p:txBody>
      </p:sp>
      <p:pic>
        <p:nvPicPr>
          <p:cNvPr id="21" name="26 Imagen">
            <a:extLst>
              <a:ext uri="{FF2B5EF4-FFF2-40B4-BE49-F238E27FC236}">
                <a16:creationId xmlns:a16="http://schemas.microsoft.com/office/drawing/2014/main" id="{B5D4B413-FD26-4947-8215-52B22CB84E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7326" y="1761573"/>
            <a:ext cx="2880000" cy="2160000"/>
          </a:xfrm>
          <a:prstGeom prst="rect">
            <a:avLst/>
          </a:prstGeom>
          <a:ln>
            <a:noFill/>
          </a:ln>
          <a:effectLst>
            <a:outerShdw blurRad="292100" dist="139700" dir="2700000" algn="tl" rotWithShape="0">
              <a:srgbClr val="333333">
                <a:alpha val="65000"/>
              </a:srgbClr>
            </a:outerShdw>
          </a:effectLst>
        </p:spPr>
      </p:pic>
      <p:sp>
        <p:nvSpPr>
          <p:cNvPr id="22" name="33 CuadroTexto">
            <a:extLst>
              <a:ext uri="{FF2B5EF4-FFF2-40B4-BE49-F238E27FC236}">
                <a16:creationId xmlns:a16="http://schemas.microsoft.com/office/drawing/2014/main" id="{BBEFFA6B-6A70-47CB-8FDD-1023593449D0}"/>
              </a:ext>
            </a:extLst>
          </p:cNvPr>
          <p:cNvSpPr txBox="1">
            <a:spLocks noChangeArrowheads="1"/>
          </p:cNvSpPr>
          <p:nvPr/>
        </p:nvSpPr>
        <p:spPr bwMode="auto">
          <a:xfrm>
            <a:off x="2128485" y="4524518"/>
            <a:ext cx="15391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algn="ctr" eaLnBrk="1" hangingPunct="1">
              <a:spcBef>
                <a:spcPct val="0"/>
              </a:spcBef>
              <a:buFontTx/>
              <a:buNone/>
            </a:pPr>
            <a:r>
              <a:rPr lang="es-PE" altLang="es-PE" sz="1400" b="1" dirty="0">
                <a:solidFill>
                  <a:schemeClr val="tx2"/>
                </a:solidFill>
                <a:latin typeface="Arial Narrow" pitchFamily="34" charset="0"/>
              </a:rPr>
              <a:t>Pintado de Gibas</a:t>
            </a:r>
          </a:p>
        </p:txBody>
      </p:sp>
      <p:pic>
        <p:nvPicPr>
          <p:cNvPr id="23" name="24 Imagen">
            <a:extLst>
              <a:ext uri="{FF2B5EF4-FFF2-40B4-BE49-F238E27FC236}">
                <a16:creationId xmlns:a16="http://schemas.microsoft.com/office/drawing/2014/main" id="{B3562BA6-F9DF-4F61-8A43-96FA5ADE01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6282" y="1850673"/>
            <a:ext cx="2880000" cy="2160000"/>
          </a:xfrm>
          <a:prstGeom prst="rect">
            <a:avLst/>
          </a:prstGeom>
          <a:ln>
            <a:noFill/>
          </a:ln>
          <a:effectLst>
            <a:outerShdw blurRad="292100" dist="139700" dir="2700000" algn="tl" rotWithShape="0">
              <a:srgbClr val="333333">
                <a:alpha val="65000"/>
              </a:srgbClr>
            </a:outerShdw>
          </a:effectLst>
        </p:spPr>
      </p:pic>
      <p:sp>
        <p:nvSpPr>
          <p:cNvPr id="24" name="34 CuadroTexto">
            <a:extLst>
              <a:ext uri="{FF2B5EF4-FFF2-40B4-BE49-F238E27FC236}">
                <a16:creationId xmlns:a16="http://schemas.microsoft.com/office/drawing/2014/main" id="{D7E078CC-A043-4FBE-BFAF-706B8A811481}"/>
              </a:ext>
            </a:extLst>
          </p:cNvPr>
          <p:cNvSpPr txBox="1">
            <a:spLocks noChangeArrowheads="1"/>
          </p:cNvSpPr>
          <p:nvPr/>
        </p:nvSpPr>
        <p:spPr bwMode="auto">
          <a:xfrm>
            <a:off x="2276138" y="4610243"/>
            <a:ext cx="17582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algn="ctr" eaLnBrk="1" hangingPunct="1">
              <a:spcBef>
                <a:spcPct val="0"/>
              </a:spcBef>
              <a:buFontTx/>
              <a:buNone/>
            </a:pPr>
            <a:r>
              <a:rPr lang="es-PE" altLang="es-PE" sz="1400" b="1" dirty="0">
                <a:solidFill>
                  <a:schemeClr val="tx2"/>
                </a:solidFill>
                <a:latin typeface="Arial Narrow" pitchFamily="34" charset="0"/>
              </a:rPr>
              <a:t>Reposición de Postes</a:t>
            </a:r>
          </a:p>
        </p:txBody>
      </p:sp>
      <p:pic>
        <p:nvPicPr>
          <p:cNvPr id="25" name="27 Imagen">
            <a:extLst>
              <a:ext uri="{FF2B5EF4-FFF2-40B4-BE49-F238E27FC236}">
                <a16:creationId xmlns:a16="http://schemas.microsoft.com/office/drawing/2014/main" id="{548382EE-0333-410B-96ED-58AFDFB032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80987" y="1952225"/>
            <a:ext cx="2880000" cy="2160000"/>
          </a:xfrm>
          <a:prstGeom prst="rect">
            <a:avLst/>
          </a:prstGeom>
          <a:ln>
            <a:noFill/>
          </a:ln>
          <a:effectLst>
            <a:outerShdw blurRad="292100" dist="139700" dir="2700000" algn="tl" rotWithShape="0">
              <a:srgbClr val="333333">
                <a:alpha val="65000"/>
              </a:srgbClr>
            </a:outerShdw>
          </a:effectLst>
        </p:spPr>
      </p:pic>
      <p:sp>
        <p:nvSpPr>
          <p:cNvPr id="26" name="35 CuadroTexto">
            <a:extLst>
              <a:ext uri="{FF2B5EF4-FFF2-40B4-BE49-F238E27FC236}">
                <a16:creationId xmlns:a16="http://schemas.microsoft.com/office/drawing/2014/main" id="{1E8E58DF-8AD2-4FA2-BEE9-F367D9D582ED}"/>
              </a:ext>
            </a:extLst>
          </p:cNvPr>
          <p:cNvSpPr txBox="1">
            <a:spLocks noChangeArrowheads="1"/>
          </p:cNvSpPr>
          <p:nvPr/>
        </p:nvSpPr>
        <p:spPr bwMode="auto">
          <a:xfrm>
            <a:off x="2304716" y="4693556"/>
            <a:ext cx="19678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algn="ctr" eaLnBrk="1" hangingPunct="1">
              <a:spcBef>
                <a:spcPct val="0"/>
              </a:spcBef>
              <a:buFontTx/>
              <a:buNone/>
            </a:pPr>
            <a:r>
              <a:rPr lang="es-PE" altLang="es-PE" sz="1400" b="1" dirty="0">
                <a:solidFill>
                  <a:schemeClr val="tx2"/>
                </a:solidFill>
                <a:latin typeface="Arial Narrow" pitchFamily="34" charset="0"/>
              </a:rPr>
              <a:t>Desbroce de Vegetación</a:t>
            </a:r>
          </a:p>
        </p:txBody>
      </p:sp>
      <p:pic>
        <p:nvPicPr>
          <p:cNvPr id="27" name="17 Imagen" descr="P1120572.JPG">
            <a:extLst>
              <a:ext uri="{FF2B5EF4-FFF2-40B4-BE49-F238E27FC236}">
                <a16:creationId xmlns:a16="http://schemas.microsoft.com/office/drawing/2014/main" id="{903C47E3-C91D-4BB9-BFFD-E6693F0915D1}"/>
              </a:ext>
            </a:extLst>
          </p:cNvPr>
          <p:cNvPicPr>
            <a:picLocks noChangeAspect="1"/>
          </p:cNvPicPr>
          <p:nvPr/>
        </p:nvPicPr>
        <p:blipFill>
          <a:blip r:embed="rId12" cstate="print"/>
          <a:stretch>
            <a:fillRect/>
          </a:stretch>
        </p:blipFill>
        <p:spPr>
          <a:xfrm>
            <a:off x="1955013" y="2045370"/>
            <a:ext cx="2880000" cy="2160000"/>
          </a:xfrm>
          <a:prstGeom prst="rect">
            <a:avLst/>
          </a:prstGeom>
          <a:ln>
            <a:noFill/>
          </a:ln>
          <a:effectLst>
            <a:outerShdw blurRad="292100" dist="139700" dir="2700000" algn="tl" rotWithShape="0">
              <a:srgbClr val="333333">
                <a:alpha val="65000"/>
              </a:srgbClr>
            </a:outerShdw>
          </a:effectLst>
        </p:spPr>
      </p:pic>
      <p:sp>
        <p:nvSpPr>
          <p:cNvPr id="28" name="36 CuadroTexto">
            <a:extLst>
              <a:ext uri="{FF2B5EF4-FFF2-40B4-BE49-F238E27FC236}">
                <a16:creationId xmlns:a16="http://schemas.microsoft.com/office/drawing/2014/main" id="{D4116B3D-8DB1-41DE-A8DC-2FF2B6D08F2C}"/>
              </a:ext>
            </a:extLst>
          </p:cNvPr>
          <p:cNvSpPr txBox="1">
            <a:spLocks noChangeArrowheads="1"/>
          </p:cNvSpPr>
          <p:nvPr/>
        </p:nvSpPr>
        <p:spPr bwMode="auto">
          <a:xfrm>
            <a:off x="2285666" y="4784043"/>
            <a:ext cx="22086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algn="ctr" eaLnBrk="1" hangingPunct="1">
              <a:spcBef>
                <a:spcPct val="0"/>
              </a:spcBef>
              <a:buFontTx/>
              <a:buNone/>
            </a:pPr>
            <a:r>
              <a:rPr lang="es-PE" altLang="es-PE" sz="1400" b="1" dirty="0">
                <a:solidFill>
                  <a:schemeClr val="tx2"/>
                </a:solidFill>
                <a:latin typeface="Arial Narrow" pitchFamily="34" charset="0"/>
              </a:rPr>
              <a:t>Tratamiento de </a:t>
            </a:r>
            <a:r>
              <a:rPr lang="es-PE" altLang="es-PE" sz="1400" b="1" dirty="0" err="1">
                <a:solidFill>
                  <a:schemeClr val="tx2"/>
                </a:solidFill>
                <a:latin typeface="Arial Narrow" pitchFamily="34" charset="0"/>
              </a:rPr>
              <a:t>microfisuras</a:t>
            </a:r>
            <a:endParaRPr lang="es-PE" altLang="es-PE" sz="1400" b="1" dirty="0">
              <a:solidFill>
                <a:schemeClr val="tx2"/>
              </a:solidFill>
              <a:latin typeface="Arial Narrow" pitchFamily="34" charset="0"/>
            </a:endParaRPr>
          </a:p>
        </p:txBody>
      </p:sp>
      <p:pic>
        <p:nvPicPr>
          <p:cNvPr id="29" name="31 Imagen">
            <a:extLst>
              <a:ext uri="{FF2B5EF4-FFF2-40B4-BE49-F238E27FC236}">
                <a16:creationId xmlns:a16="http://schemas.microsoft.com/office/drawing/2014/main" id="{8F991C18-CC57-42CF-B3E0-439405EC64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33304" y="2133506"/>
            <a:ext cx="2880000" cy="2160000"/>
          </a:xfrm>
          <a:prstGeom prst="rect">
            <a:avLst/>
          </a:prstGeom>
          <a:ln>
            <a:noFill/>
          </a:ln>
          <a:effectLst>
            <a:outerShdw blurRad="292100" dist="139700" dir="2700000" algn="tl" rotWithShape="0">
              <a:srgbClr val="333333">
                <a:alpha val="65000"/>
              </a:srgbClr>
            </a:outerShdw>
          </a:effectLst>
        </p:spPr>
      </p:pic>
      <p:sp>
        <p:nvSpPr>
          <p:cNvPr id="30" name="37 CuadroTexto">
            <a:extLst>
              <a:ext uri="{FF2B5EF4-FFF2-40B4-BE49-F238E27FC236}">
                <a16:creationId xmlns:a16="http://schemas.microsoft.com/office/drawing/2014/main" id="{EE546707-ACDF-4254-BD65-FC1181C68F0A}"/>
              </a:ext>
            </a:extLst>
          </p:cNvPr>
          <p:cNvSpPr txBox="1">
            <a:spLocks noChangeArrowheads="1"/>
          </p:cNvSpPr>
          <p:nvPr/>
        </p:nvSpPr>
        <p:spPr bwMode="auto">
          <a:xfrm>
            <a:off x="2423496" y="4874531"/>
            <a:ext cx="22086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algn="ctr" eaLnBrk="1" hangingPunct="1">
              <a:spcBef>
                <a:spcPct val="0"/>
              </a:spcBef>
              <a:buFontTx/>
              <a:buNone/>
            </a:pPr>
            <a:r>
              <a:rPr lang="es-PE" altLang="es-PE" sz="1400" b="1" dirty="0">
                <a:solidFill>
                  <a:schemeClr val="tx2"/>
                </a:solidFill>
                <a:latin typeface="Arial Narrow" pitchFamily="34" charset="0"/>
              </a:rPr>
              <a:t>Pintura lineal en pista</a:t>
            </a:r>
          </a:p>
        </p:txBody>
      </p:sp>
      <p:pic>
        <p:nvPicPr>
          <p:cNvPr id="31" name="16 Imagen">
            <a:extLst>
              <a:ext uri="{FF2B5EF4-FFF2-40B4-BE49-F238E27FC236}">
                <a16:creationId xmlns:a16="http://schemas.microsoft.com/office/drawing/2014/main" id="{2201B3F4-F9FA-4185-82EC-109CA486C16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23516" y="2228756"/>
            <a:ext cx="2880000" cy="2160000"/>
          </a:xfrm>
          <a:prstGeom prst="rect">
            <a:avLst/>
          </a:prstGeom>
          <a:ln>
            <a:noFill/>
          </a:ln>
          <a:effectLst>
            <a:outerShdw blurRad="292100" dist="139700" dir="2700000" algn="tl" rotWithShape="0">
              <a:srgbClr val="333333">
                <a:alpha val="65000"/>
              </a:srgbClr>
            </a:outerShdw>
          </a:effectLst>
        </p:spPr>
      </p:pic>
      <p:sp>
        <p:nvSpPr>
          <p:cNvPr id="32" name="38 CuadroTexto">
            <a:extLst>
              <a:ext uri="{FF2B5EF4-FFF2-40B4-BE49-F238E27FC236}">
                <a16:creationId xmlns:a16="http://schemas.microsoft.com/office/drawing/2014/main" id="{FEFDE875-633D-4C0D-882E-02953E5A362D}"/>
              </a:ext>
            </a:extLst>
          </p:cNvPr>
          <p:cNvSpPr txBox="1">
            <a:spLocks noChangeArrowheads="1"/>
          </p:cNvSpPr>
          <p:nvPr/>
        </p:nvSpPr>
        <p:spPr bwMode="auto">
          <a:xfrm>
            <a:off x="2608449" y="4960256"/>
            <a:ext cx="22086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algn="ctr" eaLnBrk="1" hangingPunct="1">
              <a:spcBef>
                <a:spcPct val="0"/>
              </a:spcBef>
              <a:buFontTx/>
              <a:buNone/>
            </a:pPr>
            <a:r>
              <a:rPr lang="es-PE" altLang="es-PE" sz="1400" b="1" dirty="0">
                <a:solidFill>
                  <a:schemeClr val="tx2"/>
                </a:solidFill>
                <a:latin typeface="Arial Narrow" pitchFamily="34" charset="0"/>
              </a:rPr>
              <a:t>Reposición de delineadores</a:t>
            </a:r>
          </a:p>
        </p:txBody>
      </p:sp>
      <p:pic>
        <p:nvPicPr>
          <p:cNvPr id="33" name="17 Imagen">
            <a:extLst>
              <a:ext uri="{FF2B5EF4-FFF2-40B4-BE49-F238E27FC236}">
                <a16:creationId xmlns:a16="http://schemas.microsoft.com/office/drawing/2014/main" id="{EA56895F-36AF-4B1B-B23C-7405761E92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06368" y="2317236"/>
            <a:ext cx="2880000" cy="2160000"/>
          </a:xfrm>
          <a:prstGeom prst="rect">
            <a:avLst/>
          </a:prstGeom>
          <a:ln>
            <a:noFill/>
          </a:ln>
          <a:effectLst>
            <a:outerShdw blurRad="292100" dist="139700" dir="2700000" algn="tl" rotWithShape="0">
              <a:srgbClr val="333333">
                <a:alpha val="65000"/>
              </a:srgbClr>
            </a:outerShdw>
          </a:effectLst>
        </p:spPr>
      </p:pic>
      <p:sp>
        <p:nvSpPr>
          <p:cNvPr id="34" name="39 CuadroTexto">
            <a:extLst>
              <a:ext uri="{FF2B5EF4-FFF2-40B4-BE49-F238E27FC236}">
                <a16:creationId xmlns:a16="http://schemas.microsoft.com/office/drawing/2014/main" id="{01DD1D4B-45B8-4D15-BBC9-A2C7771D5C76}"/>
              </a:ext>
            </a:extLst>
          </p:cNvPr>
          <p:cNvSpPr txBox="1">
            <a:spLocks noChangeArrowheads="1"/>
          </p:cNvSpPr>
          <p:nvPr/>
        </p:nvSpPr>
        <p:spPr bwMode="auto">
          <a:xfrm>
            <a:off x="3003763" y="5045981"/>
            <a:ext cx="20287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algn="ctr" eaLnBrk="1" hangingPunct="1">
              <a:spcBef>
                <a:spcPct val="0"/>
              </a:spcBef>
              <a:buFontTx/>
              <a:buNone/>
            </a:pPr>
            <a:r>
              <a:rPr lang="es-PE" altLang="es-PE" sz="1400" b="1" dirty="0">
                <a:solidFill>
                  <a:schemeClr val="tx2"/>
                </a:solidFill>
                <a:latin typeface="Arial Narrow" pitchFamily="34" charset="0"/>
              </a:rPr>
              <a:t>Pintado de guardavías</a:t>
            </a:r>
          </a:p>
        </p:txBody>
      </p:sp>
      <p:sp>
        <p:nvSpPr>
          <p:cNvPr id="35" name="40 CuadroTexto">
            <a:extLst>
              <a:ext uri="{FF2B5EF4-FFF2-40B4-BE49-F238E27FC236}">
                <a16:creationId xmlns:a16="http://schemas.microsoft.com/office/drawing/2014/main" id="{3A898537-2FA1-4431-B484-6842F807F26D}"/>
              </a:ext>
            </a:extLst>
          </p:cNvPr>
          <p:cNvSpPr txBox="1">
            <a:spLocks noChangeArrowheads="1"/>
          </p:cNvSpPr>
          <p:nvPr/>
        </p:nvSpPr>
        <p:spPr bwMode="auto">
          <a:xfrm>
            <a:off x="6027947" y="4804918"/>
            <a:ext cx="20287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algn="ctr" eaLnBrk="1" hangingPunct="1">
              <a:spcBef>
                <a:spcPct val="0"/>
              </a:spcBef>
              <a:buFontTx/>
              <a:buNone/>
            </a:pPr>
            <a:r>
              <a:rPr lang="es-PE" altLang="es-PE" sz="1400" b="1" dirty="0">
                <a:solidFill>
                  <a:schemeClr val="tx2"/>
                </a:solidFill>
                <a:latin typeface="Arial Narrow" pitchFamily="34" charset="0"/>
              </a:rPr>
              <a:t>Limpieza de alcantarillas</a:t>
            </a:r>
          </a:p>
        </p:txBody>
      </p:sp>
      <p:pic>
        <p:nvPicPr>
          <p:cNvPr id="36" name="41 Imagen">
            <a:extLst>
              <a:ext uri="{FF2B5EF4-FFF2-40B4-BE49-F238E27FC236}">
                <a16:creationId xmlns:a16="http://schemas.microsoft.com/office/drawing/2014/main" id="{80123140-DC15-4502-9025-91632BE15A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84310" y="2422654"/>
            <a:ext cx="2880000" cy="2160000"/>
          </a:xfrm>
          <a:prstGeom prst="rect">
            <a:avLst/>
          </a:prstGeom>
          <a:ln>
            <a:noFill/>
          </a:ln>
          <a:effectLst>
            <a:outerShdw blurRad="292100" dist="139700" dir="2700000" algn="tl" rotWithShape="0">
              <a:srgbClr val="333333">
                <a:alpha val="65000"/>
              </a:srgbClr>
            </a:outerShdw>
          </a:effectLst>
        </p:spPr>
      </p:pic>
      <p:sp>
        <p:nvSpPr>
          <p:cNvPr id="37" name="42 CuadroTexto">
            <a:extLst>
              <a:ext uri="{FF2B5EF4-FFF2-40B4-BE49-F238E27FC236}">
                <a16:creationId xmlns:a16="http://schemas.microsoft.com/office/drawing/2014/main" id="{8596A2C9-C2DC-4D2E-BFAF-189AE0A7EAC5}"/>
              </a:ext>
            </a:extLst>
          </p:cNvPr>
          <p:cNvSpPr txBox="1">
            <a:spLocks noChangeArrowheads="1"/>
          </p:cNvSpPr>
          <p:nvPr/>
        </p:nvSpPr>
        <p:spPr bwMode="auto">
          <a:xfrm>
            <a:off x="2898080" y="5131706"/>
            <a:ext cx="24882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algn="ctr" eaLnBrk="1" hangingPunct="1">
              <a:spcBef>
                <a:spcPct val="0"/>
              </a:spcBef>
              <a:buFontTx/>
              <a:buNone/>
            </a:pPr>
            <a:r>
              <a:rPr lang="es-PE" altLang="es-PE" sz="1400" b="1" dirty="0">
                <a:solidFill>
                  <a:schemeClr val="tx2"/>
                </a:solidFill>
                <a:latin typeface="Arial Narrow" pitchFamily="34" charset="0"/>
              </a:rPr>
              <a:t>Limpieza p/derrame de petróleo</a:t>
            </a:r>
          </a:p>
        </p:txBody>
      </p:sp>
    </p:spTree>
    <p:extLst>
      <p:ext uri="{BB962C8B-B14F-4D97-AF65-F5344CB8AC3E}">
        <p14:creationId xmlns:p14="http://schemas.microsoft.com/office/powerpoint/2010/main" val="22507710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750"/>
                                        <p:tgtEl>
                                          <p:spTgt spid="9"/>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childTnLst>
                          </p:cTn>
                        </p:par>
                        <p:par>
                          <p:cTn id="16" fill="hold">
                            <p:stCondLst>
                              <p:cond delay="2750"/>
                            </p:stCondLst>
                            <p:childTnLst>
                              <p:par>
                                <p:cTn id="17" presetID="22" presetClass="entr" presetSubtype="1"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par>
                                <p:cTn id="20" presetID="10" presetClass="exit" presetSubtype="0" fill="hold" grpId="1" nodeType="withEffect">
                                  <p:stCondLst>
                                    <p:cond delay="500"/>
                                  </p:stCondLst>
                                  <p:childTnLst>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childTnLst>
                          </p:cTn>
                        </p:par>
                        <p:par>
                          <p:cTn id="23" fill="hold">
                            <p:stCondLst>
                              <p:cond delay="4250"/>
                            </p:stCondLst>
                            <p:childTnLst>
                              <p:par>
                                <p:cTn id="24" presetID="10"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500"/>
                                        <p:tgtEl>
                                          <p:spTgt spid="16"/>
                                        </p:tgtEl>
                                      </p:cBhvr>
                                    </p:animEffect>
                                  </p:childTnLst>
                                </p:cTn>
                              </p:par>
                            </p:childTnLst>
                          </p:cTn>
                        </p:par>
                        <p:par>
                          <p:cTn id="27" fill="hold">
                            <p:stCondLst>
                              <p:cond delay="5750"/>
                            </p:stCondLst>
                            <p:childTnLst>
                              <p:par>
                                <p:cTn id="28" presetID="22" presetClass="entr" presetSubtype="1" fill="hold" nodeType="afterEffect">
                                  <p:stCondLst>
                                    <p:cond delay="50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750"/>
                                        <p:tgtEl>
                                          <p:spTgt spid="17"/>
                                        </p:tgtEl>
                                      </p:cBhvr>
                                    </p:animEffect>
                                  </p:childTnLst>
                                </p:cTn>
                              </p:par>
                              <p:par>
                                <p:cTn id="31" presetID="10" presetClass="exit" presetSubtype="0" fill="hold" grpId="1" nodeType="withEffect">
                                  <p:stCondLst>
                                    <p:cond delay="500"/>
                                  </p:stCondLst>
                                  <p:childTnLst>
                                    <p:animEffect transition="out" filter="fade">
                                      <p:cBhvr>
                                        <p:cTn id="32" dur="1500"/>
                                        <p:tgtEl>
                                          <p:spTgt spid="16"/>
                                        </p:tgtEl>
                                      </p:cBhvr>
                                    </p:animEffect>
                                    <p:set>
                                      <p:cBhvr>
                                        <p:cTn id="33" dur="1" fill="hold">
                                          <p:stCondLst>
                                            <p:cond delay="1499"/>
                                          </p:stCondLst>
                                        </p:cTn>
                                        <p:tgtEl>
                                          <p:spTgt spid="16"/>
                                        </p:tgtEl>
                                        <p:attrNameLst>
                                          <p:attrName>style.visibility</p:attrName>
                                        </p:attrNameLst>
                                      </p:cBhvr>
                                      <p:to>
                                        <p:strVal val="hidden"/>
                                      </p:to>
                                    </p:set>
                                  </p:childTnLst>
                                </p:cTn>
                              </p:par>
                            </p:childTnLst>
                          </p:cTn>
                        </p:par>
                        <p:par>
                          <p:cTn id="34" fill="hold">
                            <p:stCondLst>
                              <p:cond delay="775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500"/>
                                        <p:tgtEl>
                                          <p:spTgt spid="18"/>
                                        </p:tgtEl>
                                      </p:cBhvr>
                                    </p:animEffect>
                                  </p:childTnLst>
                                </p:cTn>
                              </p:par>
                            </p:childTnLst>
                          </p:cTn>
                        </p:par>
                        <p:par>
                          <p:cTn id="38" fill="hold">
                            <p:stCondLst>
                              <p:cond delay="9250"/>
                            </p:stCondLst>
                            <p:childTnLst>
                              <p:par>
                                <p:cTn id="39" presetID="22" presetClass="entr" presetSubtype="1" fill="hold" nodeType="afterEffect">
                                  <p:stCondLst>
                                    <p:cond delay="50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750"/>
                                        <p:tgtEl>
                                          <p:spTgt spid="19"/>
                                        </p:tgtEl>
                                      </p:cBhvr>
                                    </p:animEffect>
                                  </p:childTnLst>
                                </p:cTn>
                              </p:par>
                              <p:par>
                                <p:cTn id="42" presetID="10" presetClass="exit" presetSubtype="0" fill="hold" grpId="1" nodeType="withEffect">
                                  <p:stCondLst>
                                    <p:cond delay="500"/>
                                  </p:stCondLst>
                                  <p:childTnLst>
                                    <p:animEffect transition="out" filter="fade">
                                      <p:cBhvr>
                                        <p:cTn id="43" dur="1500"/>
                                        <p:tgtEl>
                                          <p:spTgt spid="18"/>
                                        </p:tgtEl>
                                      </p:cBhvr>
                                    </p:animEffect>
                                    <p:set>
                                      <p:cBhvr>
                                        <p:cTn id="44" dur="1" fill="hold">
                                          <p:stCondLst>
                                            <p:cond delay="1499"/>
                                          </p:stCondLst>
                                        </p:cTn>
                                        <p:tgtEl>
                                          <p:spTgt spid="18"/>
                                        </p:tgtEl>
                                        <p:attrNameLst>
                                          <p:attrName>style.visibility</p:attrName>
                                        </p:attrNameLst>
                                      </p:cBhvr>
                                      <p:to>
                                        <p:strVal val="hidden"/>
                                      </p:to>
                                    </p:set>
                                  </p:childTnLst>
                                </p:cTn>
                              </p:par>
                            </p:childTnLst>
                          </p:cTn>
                        </p:par>
                        <p:par>
                          <p:cTn id="45" fill="hold">
                            <p:stCondLst>
                              <p:cond delay="1125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500"/>
                                        <p:tgtEl>
                                          <p:spTgt spid="20"/>
                                        </p:tgtEl>
                                      </p:cBhvr>
                                    </p:animEffect>
                                  </p:childTnLst>
                                </p:cTn>
                              </p:par>
                            </p:childTnLst>
                          </p:cTn>
                        </p:par>
                        <p:par>
                          <p:cTn id="49" fill="hold">
                            <p:stCondLst>
                              <p:cond delay="12750"/>
                            </p:stCondLst>
                            <p:childTnLst>
                              <p:par>
                                <p:cTn id="50" presetID="22" presetClass="entr" presetSubtype="1" fill="hold" nodeType="afterEffect">
                                  <p:stCondLst>
                                    <p:cond delay="500"/>
                                  </p:stCondLst>
                                  <p:childTnLst>
                                    <p:set>
                                      <p:cBhvr>
                                        <p:cTn id="51" dur="1" fill="hold">
                                          <p:stCondLst>
                                            <p:cond delay="0"/>
                                          </p:stCondLst>
                                        </p:cTn>
                                        <p:tgtEl>
                                          <p:spTgt spid="21"/>
                                        </p:tgtEl>
                                        <p:attrNameLst>
                                          <p:attrName>style.visibility</p:attrName>
                                        </p:attrNameLst>
                                      </p:cBhvr>
                                      <p:to>
                                        <p:strVal val="visible"/>
                                      </p:to>
                                    </p:set>
                                    <p:animEffect transition="in" filter="wipe(up)">
                                      <p:cBhvr>
                                        <p:cTn id="52" dur="750"/>
                                        <p:tgtEl>
                                          <p:spTgt spid="21"/>
                                        </p:tgtEl>
                                      </p:cBhvr>
                                    </p:animEffect>
                                  </p:childTnLst>
                                </p:cTn>
                              </p:par>
                              <p:par>
                                <p:cTn id="53" presetID="10" presetClass="exit" presetSubtype="0" fill="hold" grpId="1" nodeType="withEffect">
                                  <p:stCondLst>
                                    <p:cond delay="500"/>
                                  </p:stCondLst>
                                  <p:childTnLst>
                                    <p:animEffect transition="out" filter="fade">
                                      <p:cBhvr>
                                        <p:cTn id="54" dur="1500"/>
                                        <p:tgtEl>
                                          <p:spTgt spid="20"/>
                                        </p:tgtEl>
                                      </p:cBhvr>
                                    </p:animEffect>
                                    <p:set>
                                      <p:cBhvr>
                                        <p:cTn id="55" dur="1" fill="hold">
                                          <p:stCondLst>
                                            <p:cond delay="1499"/>
                                          </p:stCondLst>
                                        </p:cTn>
                                        <p:tgtEl>
                                          <p:spTgt spid="20"/>
                                        </p:tgtEl>
                                        <p:attrNameLst>
                                          <p:attrName>style.visibility</p:attrName>
                                        </p:attrNameLst>
                                      </p:cBhvr>
                                      <p:to>
                                        <p:strVal val="hidden"/>
                                      </p:to>
                                    </p:set>
                                  </p:childTnLst>
                                </p:cTn>
                              </p:par>
                            </p:childTnLst>
                          </p:cTn>
                        </p:par>
                        <p:par>
                          <p:cTn id="56" fill="hold">
                            <p:stCondLst>
                              <p:cond delay="1475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500"/>
                                        <p:tgtEl>
                                          <p:spTgt spid="22"/>
                                        </p:tgtEl>
                                      </p:cBhvr>
                                    </p:animEffect>
                                  </p:childTnLst>
                                </p:cTn>
                              </p:par>
                            </p:childTnLst>
                          </p:cTn>
                        </p:par>
                        <p:par>
                          <p:cTn id="60" fill="hold">
                            <p:stCondLst>
                              <p:cond delay="16250"/>
                            </p:stCondLst>
                            <p:childTnLst>
                              <p:par>
                                <p:cTn id="61" presetID="22" presetClass="entr" presetSubtype="1" fill="hold" nodeType="afterEffect">
                                  <p:stCondLst>
                                    <p:cond delay="500"/>
                                  </p:stCondLst>
                                  <p:childTnLst>
                                    <p:set>
                                      <p:cBhvr>
                                        <p:cTn id="62" dur="1" fill="hold">
                                          <p:stCondLst>
                                            <p:cond delay="0"/>
                                          </p:stCondLst>
                                        </p:cTn>
                                        <p:tgtEl>
                                          <p:spTgt spid="23"/>
                                        </p:tgtEl>
                                        <p:attrNameLst>
                                          <p:attrName>style.visibility</p:attrName>
                                        </p:attrNameLst>
                                      </p:cBhvr>
                                      <p:to>
                                        <p:strVal val="visible"/>
                                      </p:to>
                                    </p:set>
                                    <p:animEffect transition="in" filter="wipe(up)">
                                      <p:cBhvr>
                                        <p:cTn id="63" dur="750"/>
                                        <p:tgtEl>
                                          <p:spTgt spid="23"/>
                                        </p:tgtEl>
                                      </p:cBhvr>
                                    </p:animEffect>
                                  </p:childTnLst>
                                </p:cTn>
                              </p:par>
                              <p:par>
                                <p:cTn id="64" presetID="10" presetClass="exit" presetSubtype="0" fill="hold" grpId="1" nodeType="withEffect">
                                  <p:stCondLst>
                                    <p:cond delay="500"/>
                                  </p:stCondLst>
                                  <p:childTnLst>
                                    <p:animEffect transition="out" filter="fade">
                                      <p:cBhvr>
                                        <p:cTn id="65" dur="1500"/>
                                        <p:tgtEl>
                                          <p:spTgt spid="22"/>
                                        </p:tgtEl>
                                      </p:cBhvr>
                                    </p:animEffect>
                                    <p:set>
                                      <p:cBhvr>
                                        <p:cTn id="66" dur="1" fill="hold">
                                          <p:stCondLst>
                                            <p:cond delay="1499"/>
                                          </p:stCondLst>
                                        </p:cTn>
                                        <p:tgtEl>
                                          <p:spTgt spid="22"/>
                                        </p:tgtEl>
                                        <p:attrNameLst>
                                          <p:attrName>style.visibility</p:attrName>
                                        </p:attrNameLst>
                                      </p:cBhvr>
                                      <p:to>
                                        <p:strVal val="hidden"/>
                                      </p:to>
                                    </p:set>
                                  </p:childTnLst>
                                </p:cTn>
                              </p:par>
                            </p:childTnLst>
                          </p:cTn>
                        </p:par>
                        <p:par>
                          <p:cTn id="67" fill="hold">
                            <p:stCondLst>
                              <p:cond delay="18250"/>
                            </p:stCondLst>
                            <p:childTnLst>
                              <p:par>
                                <p:cTn id="68" presetID="10" presetClass="entr" presetSubtype="0" fill="hold" grpId="0" nodeType="after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500"/>
                                        <p:tgtEl>
                                          <p:spTgt spid="24"/>
                                        </p:tgtEl>
                                      </p:cBhvr>
                                    </p:animEffect>
                                  </p:childTnLst>
                                </p:cTn>
                              </p:par>
                            </p:childTnLst>
                          </p:cTn>
                        </p:par>
                        <p:par>
                          <p:cTn id="71" fill="hold">
                            <p:stCondLst>
                              <p:cond delay="19750"/>
                            </p:stCondLst>
                            <p:childTnLst>
                              <p:par>
                                <p:cTn id="72" presetID="22" presetClass="entr" presetSubtype="1" fill="hold" nodeType="afterEffect">
                                  <p:stCondLst>
                                    <p:cond delay="500"/>
                                  </p:stCondLst>
                                  <p:childTnLst>
                                    <p:set>
                                      <p:cBhvr>
                                        <p:cTn id="73" dur="1" fill="hold">
                                          <p:stCondLst>
                                            <p:cond delay="0"/>
                                          </p:stCondLst>
                                        </p:cTn>
                                        <p:tgtEl>
                                          <p:spTgt spid="25"/>
                                        </p:tgtEl>
                                        <p:attrNameLst>
                                          <p:attrName>style.visibility</p:attrName>
                                        </p:attrNameLst>
                                      </p:cBhvr>
                                      <p:to>
                                        <p:strVal val="visible"/>
                                      </p:to>
                                    </p:set>
                                    <p:animEffect transition="in" filter="wipe(up)">
                                      <p:cBhvr>
                                        <p:cTn id="74" dur="750"/>
                                        <p:tgtEl>
                                          <p:spTgt spid="25"/>
                                        </p:tgtEl>
                                      </p:cBhvr>
                                    </p:animEffect>
                                  </p:childTnLst>
                                </p:cTn>
                              </p:par>
                              <p:par>
                                <p:cTn id="75" presetID="10" presetClass="exit" presetSubtype="0" fill="hold" grpId="1" nodeType="withEffect">
                                  <p:stCondLst>
                                    <p:cond delay="500"/>
                                  </p:stCondLst>
                                  <p:childTnLst>
                                    <p:animEffect transition="out" filter="fade">
                                      <p:cBhvr>
                                        <p:cTn id="76" dur="1500"/>
                                        <p:tgtEl>
                                          <p:spTgt spid="24"/>
                                        </p:tgtEl>
                                      </p:cBhvr>
                                    </p:animEffect>
                                    <p:set>
                                      <p:cBhvr>
                                        <p:cTn id="77" dur="1" fill="hold">
                                          <p:stCondLst>
                                            <p:cond delay="1499"/>
                                          </p:stCondLst>
                                        </p:cTn>
                                        <p:tgtEl>
                                          <p:spTgt spid="24"/>
                                        </p:tgtEl>
                                        <p:attrNameLst>
                                          <p:attrName>style.visibility</p:attrName>
                                        </p:attrNameLst>
                                      </p:cBhvr>
                                      <p:to>
                                        <p:strVal val="hidden"/>
                                      </p:to>
                                    </p:set>
                                  </p:childTnLst>
                                </p:cTn>
                              </p:par>
                            </p:childTnLst>
                          </p:cTn>
                        </p:par>
                        <p:par>
                          <p:cTn id="78" fill="hold">
                            <p:stCondLst>
                              <p:cond delay="21750"/>
                            </p:stCondLst>
                            <p:childTnLst>
                              <p:par>
                                <p:cTn id="79" presetID="10" presetClass="entr" presetSubtype="0"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1500"/>
                                        <p:tgtEl>
                                          <p:spTgt spid="26"/>
                                        </p:tgtEl>
                                      </p:cBhvr>
                                    </p:animEffect>
                                  </p:childTnLst>
                                </p:cTn>
                              </p:par>
                            </p:childTnLst>
                          </p:cTn>
                        </p:par>
                        <p:par>
                          <p:cTn id="82" fill="hold">
                            <p:stCondLst>
                              <p:cond delay="23250"/>
                            </p:stCondLst>
                            <p:childTnLst>
                              <p:par>
                                <p:cTn id="83" presetID="22" presetClass="entr" presetSubtype="1" fill="hold" nodeType="afterEffect">
                                  <p:stCondLst>
                                    <p:cond delay="500"/>
                                  </p:stCondLst>
                                  <p:childTnLst>
                                    <p:set>
                                      <p:cBhvr>
                                        <p:cTn id="84" dur="1" fill="hold">
                                          <p:stCondLst>
                                            <p:cond delay="0"/>
                                          </p:stCondLst>
                                        </p:cTn>
                                        <p:tgtEl>
                                          <p:spTgt spid="27"/>
                                        </p:tgtEl>
                                        <p:attrNameLst>
                                          <p:attrName>style.visibility</p:attrName>
                                        </p:attrNameLst>
                                      </p:cBhvr>
                                      <p:to>
                                        <p:strVal val="visible"/>
                                      </p:to>
                                    </p:set>
                                    <p:animEffect transition="in" filter="wipe(up)">
                                      <p:cBhvr>
                                        <p:cTn id="85" dur="750"/>
                                        <p:tgtEl>
                                          <p:spTgt spid="27"/>
                                        </p:tgtEl>
                                      </p:cBhvr>
                                    </p:animEffect>
                                  </p:childTnLst>
                                </p:cTn>
                              </p:par>
                              <p:par>
                                <p:cTn id="86" presetID="10" presetClass="exit" presetSubtype="0" fill="hold" grpId="1" nodeType="withEffect">
                                  <p:stCondLst>
                                    <p:cond delay="500"/>
                                  </p:stCondLst>
                                  <p:childTnLst>
                                    <p:animEffect transition="out" filter="fade">
                                      <p:cBhvr>
                                        <p:cTn id="87" dur="1500"/>
                                        <p:tgtEl>
                                          <p:spTgt spid="26"/>
                                        </p:tgtEl>
                                      </p:cBhvr>
                                    </p:animEffect>
                                    <p:set>
                                      <p:cBhvr>
                                        <p:cTn id="88" dur="1" fill="hold">
                                          <p:stCondLst>
                                            <p:cond delay="1499"/>
                                          </p:stCondLst>
                                        </p:cTn>
                                        <p:tgtEl>
                                          <p:spTgt spid="26"/>
                                        </p:tgtEl>
                                        <p:attrNameLst>
                                          <p:attrName>style.visibility</p:attrName>
                                        </p:attrNameLst>
                                      </p:cBhvr>
                                      <p:to>
                                        <p:strVal val="hidden"/>
                                      </p:to>
                                    </p:set>
                                  </p:childTnLst>
                                </p:cTn>
                              </p:par>
                            </p:childTnLst>
                          </p:cTn>
                        </p:par>
                        <p:par>
                          <p:cTn id="89" fill="hold">
                            <p:stCondLst>
                              <p:cond delay="25250"/>
                            </p:stCondLst>
                            <p:childTnLst>
                              <p:par>
                                <p:cTn id="90" presetID="10" presetClass="entr" presetSubtype="0" fill="hold" grpId="0"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1000"/>
                                        <p:tgtEl>
                                          <p:spTgt spid="28"/>
                                        </p:tgtEl>
                                      </p:cBhvr>
                                    </p:animEffect>
                                  </p:childTnLst>
                                </p:cTn>
                              </p:par>
                            </p:childTnLst>
                          </p:cTn>
                        </p:par>
                        <p:par>
                          <p:cTn id="93" fill="hold">
                            <p:stCondLst>
                              <p:cond delay="26250"/>
                            </p:stCondLst>
                            <p:childTnLst>
                              <p:par>
                                <p:cTn id="94" presetID="22" presetClass="entr" presetSubtype="1" fill="hold" nodeType="afterEffect">
                                  <p:stCondLst>
                                    <p:cond delay="500"/>
                                  </p:stCondLst>
                                  <p:childTnLst>
                                    <p:set>
                                      <p:cBhvr>
                                        <p:cTn id="95" dur="1" fill="hold">
                                          <p:stCondLst>
                                            <p:cond delay="0"/>
                                          </p:stCondLst>
                                        </p:cTn>
                                        <p:tgtEl>
                                          <p:spTgt spid="29"/>
                                        </p:tgtEl>
                                        <p:attrNameLst>
                                          <p:attrName>style.visibility</p:attrName>
                                        </p:attrNameLst>
                                      </p:cBhvr>
                                      <p:to>
                                        <p:strVal val="visible"/>
                                      </p:to>
                                    </p:set>
                                    <p:animEffect transition="in" filter="wipe(up)">
                                      <p:cBhvr>
                                        <p:cTn id="96" dur="750"/>
                                        <p:tgtEl>
                                          <p:spTgt spid="29"/>
                                        </p:tgtEl>
                                      </p:cBhvr>
                                    </p:animEffect>
                                  </p:childTnLst>
                                </p:cTn>
                              </p:par>
                              <p:par>
                                <p:cTn id="97" presetID="10" presetClass="exit" presetSubtype="0" fill="hold" grpId="1" nodeType="withEffect">
                                  <p:stCondLst>
                                    <p:cond delay="500"/>
                                  </p:stCondLst>
                                  <p:childTnLst>
                                    <p:animEffect transition="out" filter="fade">
                                      <p:cBhvr>
                                        <p:cTn id="98" dur="1000"/>
                                        <p:tgtEl>
                                          <p:spTgt spid="28"/>
                                        </p:tgtEl>
                                      </p:cBhvr>
                                    </p:animEffect>
                                    <p:set>
                                      <p:cBhvr>
                                        <p:cTn id="99" dur="1" fill="hold">
                                          <p:stCondLst>
                                            <p:cond delay="999"/>
                                          </p:stCondLst>
                                        </p:cTn>
                                        <p:tgtEl>
                                          <p:spTgt spid="28"/>
                                        </p:tgtEl>
                                        <p:attrNameLst>
                                          <p:attrName>style.visibility</p:attrName>
                                        </p:attrNameLst>
                                      </p:cBhvr>
                                      <p:to>
                                        <p:strVal val="hidden"/>
                                      </p:to>
                                    </p:set>
                                  </p:childTnLst>
                                </p:cTn>
                              </p:par>
                            </p:childTnLst>
                          </p:cTn>
                        </p:par>
                        <p:par>
                          <p:cTn id="100" fill="hold">
                            <p:stCondLst>
                              <p:cond delay="27750"/>
                            </p:stCondLst>
                            <p:childTnLst>
                              <p:par>
                                <p:cTn id="101" presetID="10" presetClass="entr" presetSubtype="0" fill="hold" grpId="0" nodeType="after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1500"/>
                                        <p:tgtEl>
                                          <p:spTgt spid="30"/>
                                        </p:tgtEl>
                                      </p:cBhvr>
                                    </p:animEffect>
                                  </p:childTnLst>
                                </p:cTn>
                              </p:par>
                            </p:childTnLst>
                          </p:cTn>
                        </p:par>
                        <p:par>
                          <p:cTn id="104" fill="hold">
                            <p:stCondLst>
                              <p:cond delay="29250"/>
                            </p:stCondLst>
                            <p:childTnLst>
                              <p:par>
                                <p:cTn id="105" presetID="22" presetClass="entr" presetSubtype="1" fill="hold" nodeType="afterEffect">
                                  <p:stCondLst>
                                    <p:cond delay="500"/>
                                  </p:stCondLst>
                                  <p:childTnLst>
                                    <p:set>
                                      <p:cBhvr>
                                        <p:cTn id="106" dur="1" fill="hold">
                                          <p:stCondLst>
                                            <p:cond delay="0"/>
                                          </p:stCondLst>
                                        </p:cTn>
                                        <p:tgtEl>
                                          <p:spTgt spid="31"/>
                                        </p:tgtEl>
                                        <p:attrNameLst>
                                          <p:attrName>style.visibility</p:attrName>
                                        </p:attrNameLst>
                                      </p:cBhvr>
                                      <p:to>
                                        <p:strVal val="visible"/>
                                      </p:to>
                                    </p:set>
                                    <p:animEffect transition="in" filter="wipe(up)">
                                      <p:cBhvr>
                                        <p:cTn id="107" dur="750"/>
                                        <p:tgtEl>
                                          <p:spTgt spid="31"/>
                                        </p:tgtEl>
                                      </p:cBhvr>
                                    </p:animEffect>
                                  </p:childTnLst>
                                </p:cTn>
                              </p:par>
                              <p:par>
                                <p:cTn id="108" presetID="10" presetClass="exit" presetSubtype="0" fill="hold" grpId="1" nodeType="withEffect">
                                  <p:stCondLst>
                                    <p:cond delay="500"/>
                                  </p:stCondLst>
                                  <p:childTnLst>
                                    <p:animEffect transition="out" filter="fade">
                                      <p:cBhvr>
                                        <p:cTn id="109" dur="1500"/>
                                        <p:tgtEl>
                                          <p:spTgt spid="30"/>
                                        </p:tgtEl>
                                      </p:cBhvr>
                                    </p:animEffect>
                                    <p:set>
                                      <p:cBhvr>
                                        <p:cTn id="110" dur="1" fill="hold">
                                          <p:stCondLst>
                                            <p:cond delay="1499"/>
                                          </p:stCondLst>
                                        </p:cTn>
                                        <p:tgtEl>
                                          <p:spTgt spid="30"/>
                                        </p:tgtEl>
                                        <p:attrNameLst>
                                          <p:attrName>style.visibility</p:attrName>
                                        </p:attrNameLst>
                                      </p:cBhvr>
                                      <p:to>
                                        <p:strVal val="hidden"/>
                                      </p:to>
                                    </p:set>
                                  </p:childTnLst>
                                </p:cTn>
                              </p:par>
                            </p:childTnLst>
                          </p:cTn>
                        </p:par>
                        <p:par>
                          <p:cTn id="111" fill="hold">
                            <p:stCondLst>
                              <p:cond delay="31250"/>
                            </p:stCondLst>
                            <p:childTnLst>
                              <p:par>
                                <p:cTn id="112" presetID="10" presetClass="entr" presetSubtype="0" fill="hold" grpId="0" nodeType="after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1500"/>
                                        <p:tgtEl>
                                          <p:spTgt spid="32"/>
                                        </p:tgtEl>
                                      </p:cBhvr>
                                    </p:animEffect>
                                  </p:childTnLst>
                                </p:cTn>
                              </p:par>
                            </p:childTnLst>
                          </p:cTn>
                        </p:par>
                        <p:par>
                          <p:cTn id="115" fill="hold">
                            <p:stCondLst>
                              <p:cond delay="32750"/>
                            </p:stCondLst>
                            <p:childTnLst>
                              <p:par>
                                <p:cTn id="116" presetID="22" presetClass="entr" presetSubtype="1" fill="hold" nodeType="afterEffect">
                                  <p:stCondLst>
                                    <p:cond delay="500"/>
                                  </p:stCondLst>
                                  <p:childTnLst>
                                    <p:set>
                                      <p:cBhvr>
                                        <p:cTn id="117" dur="1" fill="hold">
                                          <p:stCondLst>
                                            <p:cond delay="0"/>
                                          </p:stCondLst>
                                        </p:cTn>
                                        <p:tgtEl>
                                          <p:spTgt spid="33"/>
                                        </p:tgtEl>
                                        <p:attrNameLst>
                                          <p:attrName>style.visibility</p:attrName>
                                        </p:attrNameLst>
                                      </p:cBhvr>
                                      <p:to>
                                        <p:strVal val="visible"/>
                                      </p:to>
                                    </p:set>
                                    <p:animEffect transition="in" filter="wipe(up)">
                                      <p:cBhvr>
                                        <p:cTn id="118" dur="750"/>
                                        <p:tgtEl>
                                          <p:spTgt spid="33"/>
                                        </p:tgtEl>
                                      </p:cBhvr>
                                    </p:animEffect>
                                  </p:childTnLst>
                                </p:cTn>
                              </p:par>
                              <p:par>
                                <p:cTn id="119" presetID="10" presetClass="exit" presetSubtype="0" fill="hold" grpId="1" nodeType="withEffect">
                                  <p:stCondLst>
                                    <p:cond delay="500"/>
                                  </p:stCondLst>
                                  <p:childTnLst>
                                    <p:animEffect transition="out" filter="fade">
                                      <p:cBhvr>
                                        <p:cTn id="120" dur="1500"/>
                                        <p:tgtEl>
                                          <p:spTgt spid="32"/>
                                        </p:tgtEl>
                                      </p:cBhvr>
                                    </p:animEffect>
                                    <p:set>
                                      <p:cBhvr>
                                        <p:cTn id="121" dur="1" fill="hold">
                                          <p:stCondLst>
                                            <p:cond delay="1499"/>
                                          </p:stCondLst>
                                        </p:cTn>
                                        <p:tgtEl>
                                          <p:spTgt spid="32"/>
                                        </p:tgtEl>
                                        <p:attrNameLst>
                                          <p:attrName>style.visibility</p:attrName>
                                        </p:attrNameLst>
                                      </p:cBhvr>
                                      <p:to>
                                        <p:strVal val="hidden"/>
                                      </p:to>
                                    </p:set>
                                  </p:childTnLst>
                                </p:cTn>
                              </p:par>
                            </p:childTnLst>
                          </p:cTn>
                        </p:par>
                        <p:par>
                          <p:cTn id="122" fill="hold">
                            <p:stCondLst>
                              <p:cond delay="34750"/>
                            </p:stCondLst>
                            <p:childTnLst>
                              <p:par>
                                <p:cTn id="123" presetID="10" presetClass="entr" presetSubtype="0" fill="hold" grpId="0" nodeType="afterEffect">
                                  <p:stCondLst>
                                    <p:cond delay="0"/>
                                  </p:stCondLst>
                                  <p:childTnLst>
                                    <p:set>
                                      <p:cBhvr>
                                        <p:cTn id="124" dur="1" fill="hold">
                                          <p:stCondLst>
                                            <p:cond delay="0"/>
                                          </p:stCondLst>
                                        </p:cTn>
                                        <p:tgtEl>
                                          <p:spTgt spid="34"/>
                                        </p:tgtEl>
                                        <p:attrNameLst>
                                          <p:attrName>style.visibility</p:attrName>
                                        </p:attrNameLst>
                                      </p:cBhvr>
                                      <p:to>
                                        <p:strVal val="visible"/>
                                      </p:to>
                                    </p:set>
                                    <p:animEffect transition="in" filter="fade">
                                      <p:cBhvr>
                                        <p:cTn id="125" dur="1500"/>
                                        <p:tgtEl>
                                          <p:spTgt spid="34"/>
                                        </p:tgtEl>
                                      </p:cBhvr>
                                    </p:animEffect>
                                  </p:childTnLst>
                                </p:cTn>
                              </p:par>
                            </p:childTnLst>
                          </p:cTn>
                        </p:par>
                        <p:par>
                          <p:cTn id="126" fill="hold">
                            <p:stCondLst>
                              <p:cond delay="36250"/>
                            </p:stCondLst>
                            <p:childTnLst>
                              <p:par>
                                <p:cTn id="127" presetID="22" presetClass="entr" presetSubtype="1" fill="hold" nodeType="afterEffect">
                                  <p:stCondLst>
                                    <p:cond delay="0"/>
                                  </p:stCondLst>
                                  <p:childTnLst>
                                    <p:set>
                                      <p:cBhvr>
                                        <p:cTn id="128" dur="1" fill="hold">
                                          <p:stCondLst>
                                            <p:cond delay="0"/>
                                          </p:stCondLst>
                                        </p:cTn>
                                        <p:tgtEl>
                                          <p:spTgt spid="36"/>
                                        </p:tgtEl>
                                        <p:attrNameLst>
                                          <p:attrName>style.visibility</p:attrName>
                                        </p:attrNameLst>
                                      </p:cBhvr>
                                      <p:to>
                                        <p:strVal val="visible"/>
                                      </p:to>
                                    </p:set>
                                    <p:animEffect transition="in" filter="wipe(up)">
                                      <p:cBhvr>
                                        <p:cTn id="129" dur="750"/>
                                        <p:tgtEl>
                                          <p:spTgt spid="36"/>
                                        </p:tgtEl>
                                      </p:cBhvr>
                                    </p:animEffect>
                                  </p:childTnLst>
                                </p:cTn>
                              </p:par>
                              <p:par>
                                <p:cTn id="130" presetID="10" presetClass="exit" presetSubtype="0" fill="hold" grpId="1" nodeType="withEffect">
                                  <p:stCondLst>
                                    <p:cond delay="0"/>
                                  </p:stCondLst>
                                  <p:childTnLst>
                                    <p:animEffect transition="out" filter="fade">
                                      <p:cBhvr>
                                        <p:cTn id="131" dur="1500"/>
                                        <p:tgtEl>
                                          <p:spTgt spid="34"/>
                                        </p:tgtEl>
                                      </p:cBhvr>
                                    </p:animEffect>
                                    <p:set>
                                      <p:cBhvr>
                                        <p:cTn id="132" dur="1" fill="hold">
                                          <p:stCondLst>
                                            <p:cond delay="1499"/>
                                          </p:stCondLst>
                                        </p:cTn>
                                        <p:tgtEl>
                                          <p:spTgt spid="34"/>
                                        </p:tgtEl>
                                        <p:attrNameLst>
                                          <p:attrName>style.visibility</p:attrName>
                                        </p:attrNameLst>
                                      </p:cBhvr>
                                      <p:to>
                                        <p:strVal val="hidden"/>
                                      </p:to>
                                    </p:set>
                                  </p:childTnLst>
                                </p:cTn>
                              </p:par>
                            </p:childTnLst>
                          </p:cTn>
                        </p:par>
                        <p:par>
                          <p:cTn id="133" fill="hold">
                            <p:stCondLst>
                              <p:cond delay="37750"/>
                            </p:stCondLst>
                            <p:childTnLst>
                              <p:par>
                                <p:cTn id="134" presetID="10" presetClass="entr" presetSubtype="0" fill="hold" grpId="0" nodeType="afterEffect">
                                  <p:stCondLst>
                                    <p:cond delay="0"/>
                                  </p:stCondLst>
                                  <p:childTnLst>
                                    <p:set>
                                      <p:cBhvr>
                                        <p:cTn id="135" dur="1" fill="hold">
                                          <p:stCondLst>
                                            <p:cond delay="0"/>
                                          </p:stCondLst>
                                        </p:cTn>
                                        <p:tgtEl>
                                          <p:spTgt spid="37"/>
                                        </p:tgtEl>
                                        <p:attrNameLst>
                                          <p:attrName>style.visibility</p:attrName>
                                        </p:attrNameLst>
                                      </p:cBhvr>
                                      <p:to>
                                        <p:strVal val="visible"/>
                                      </p:to>
                                    </p:set>
                                    <p:animEffect transition="in" filter="fade">
                                      <p:cBhvr>
                                        <p:cTn id="136" dur="1500"/>
                                        <p:tgtEl>
                                          <p:spTgt spid="37"/>
                                        </p:tgtEl>
                                      </p:cBhvr>
                                    </p:animEffect>
                                  </p:childTnLst>
                                </p:cTn>
                              </p:par>
                            </p:childTnLst>
                          </p:cTn>
                        </p:par>
                        <p:par>
                          <p:cTn id="137" fill="hold">
                            <p:stCondLst>
                              <p:cond delay="39250"/>
                            </p:stCondLst>
                            <p:childTnLst>
                              <p:par>
                                <p:cTn id="138" presetID="22" presetClass="entr" presetSubtype="1" fill="hold" nodeType="afterEffect">
                                  <p:stCondLst>
                                    <p:cond delay="0"/>
                                  </p:stCondLst>
                                  <p:childTnLst>
                                    <p:set>
                                      <p:cBhvr>
                                        <p:cTn id="139" dur="1" fill="hold">
                                          <p:stCondLst>
                                            <p:cond delay="0"/>
                                          </p:stCondLst>
                                        </p:cTn>
                                        <p:tgtEl>
                                          <p:spTgt spid="10"/>
                                        </p:tgtEl>
                                        <p:attrNameLst>
                                          <p:attrName>style.visibility</p:attrName>
                                        </p:attrNameLst>
                                      </p:cBhvr>
                                      <p:to>
                                        <p:strVal val="visible"/>
                                      </p:to>
                                    </p:set>
                                    <p:animEffect transition="in" filter="wipe(up)">
                                      <p:cBhvr>
                                        <p:cTn id="140" dur="500"/>
                                        <p:tgtEl>
                                          <p:spTgt spid="10"/>
                                        </p:tgtEl>
                                      </p:cBhvr>
                                    </p:animEffect>
                                  </p:childTnLst>
                                </p:cTn>
                              </p:par>
                            </p:childTnLst>
                          </p:cTn>
                        </p:par>
                        <p:par>
                          <p:cTn id="141" fill="hold">
                            <p:stCondLst>
                              <p:cond delay="39750"/>
                            </p:stCondLst>
                            <p:childTnLst>
                              <p:par>
                                <p:cTn id="142" presetID="10" presetClass="entr" presetSubtype="0" fill="hold" grpId="0" nodeType="afterEffect">
                                  <p:stCondLst>
                                    <p:cond delay="0"/>
                                  </p:stCondLst>
                                  <p:childTnLst>
                                    <p:set>
                                      <p:cBhvr>
                                        <p:cTn id="143" dur="1" fill="hold">
                                          <p:stCondLst>
                                            <p:cond delay="0"/>
                                          </p:stCondLst>
                                        </p:cTn>
                                        <p:tgtEl>
                                          <p:spTgt spid="35"/>
                                        </p:tgtEl>
                                        <p:attrNameLst>
                                          <p:attrName>style.visibility</p:attrName>
                                        </p:attrNameLst>
                                      </p:cBhvr>
                                      <p:to>
                                        <p:strVal val="visible"/>
                                      </p:to>
                                    </p:set>
                                    <p:animEffect transition="in" filter="fade">
                                      <p:cBhvr>
                                        <p:cTn id="1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p:bldP spid="8" grpId="1"/>
      <p:bldP spid="16" grpId="0"/>
      <p:bldP spid="16" grpId="1"/>
      <p:bldP spid="18" grpId="0"/>
      <p:bldP spid="18" grpId="1"/>
      <p:bldP spid="20" grpId="0"/>
      <p:bldP spid="20" grpId="1"/>
      <p:bldP spid="22" grpId="0"/>
      <p:bldP spid="22" grpId="1"/>
      <p:bldP spid="24" grpId="0"/>
      <p:bldP spid="24" grpId="1"/>
      <p:bldP spid="26" grpId="0"/>
      <p:bldP spid="26" grpId="1"/>
      <p:bldP spid="28" grpId="0"/>
      <p:bldP spid="28" grpId="1"/>
      <p:bldP spid="30" grpId="0"/>
      <p:bldP spid="30" grpId="1"/>
      <p:bldP spid="32" grpId="0"/>
      <p:bldP spid="32" grpId="1"/>
      <p:bldP spid="34" grpId="0"/>
      <p:bldP spid="34" grpId="1"/>
      <p:bldP spid="35" grpId="0"/>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a.	Inversiones por Ejecutar</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38</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691765" y="1090097"/>
            <a:ext cx="6925586" cy="2782186"/>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Mantenimiento y Conservación		:	100%</a:t>
            </a:r>
          </a:p>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Servicio de Auxilio Mecánico		:	100%</a:t>
            </a:r>
          </a:p>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Servicio de Ambulancia		:	100%</a:t>
            </a:r>
          </a:p>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Servicio Administrativos		:	100%</a:t>
            </a:r>
          </a:p>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Servicio Higiénicos		:	100%</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9485690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759106" y="1679290"/>
            <a:ext cx="7593961" cy="830997"/>
          </a:xfrm>
          <a:prstGeom prst="rect">
            <a:avLst/>
          </a:prstGeom>
          <a:noFill/>
        </p:spPr>
        <p:txBody>
          <a:bodyPr wrap="square" rtlCol="0">
            <a:spAutoFit/>
          </a:bodyPr>
          <a:lstStyle/>
          <a:p>
            <a:pPr algn="ctr"/>
            <a:r>
              <a:rPr lang="es-PE" sz="2400" dirty="0">
                <a:solidFill>
                  <a:schemeClr val="accent1"/>
                </a:solidFill>
                <a:latin typeface="Arial" panose="020B0604020202020204" pitchFamily="34" charset="0"/>
                <a:cs typeface="Arial" panose="020B0604020202020204" pitchFamily="34" charset="0"/>
              </a:rPr>
              <a:t>CONTRATO DE “CONCESIÓN DEL TRAMO VIAL NUEVO MOCUPE – ZAÑA – CAYALTÍ – OYOTÚN.”</a:t>
            </a:r>
          </a:p>
        </p:txBody>
      </p:sp>
      <p:sp>
        <p:nvSpPr>
          <p:cNvPr id="40" name="CuadroTexto 39">
            <a:extLst>
              <a:ext uri="{FF2B5EF4-FFF2-40B4-BE49-F238E27FC236}">
                <a16:creationId xmlns:a16="http://schemas.microsoft.com/office/drawing/2014/main" id="{F2701D87-D9A1-4A97-94E1-5E828BFE6CB7}"/>
              </a:ext>
            </a:extLst>
          </p:cNvPr>
          <p:cNvSpPr txBox="1"/>
          <p:nvPr/>
        </p:nvSpPr>
        <p:spPr>
          <a:xfrm>
            <a:off x="2633159" y="731014"/>
            <a:ext cx="3681376" cy="400110"/>
          </a:xfrm>
          <a:prstGeom prst="rect">
            <a:avLst/>
          </a:prstGeom>
          <a:noFill/>
        </p:spPr>
        <p:txBody>
          <a:bodyPr wrap="square" rtlCol="0">
            <a:spAutoFit/>
          </a:bodyPr>
          <a:lstStyle/>
          <a:p>
            <a:pPr algn="ctr"/>
            <a:r>
              <a:rPr lang="es-PE" sz="2000" b="1" u="sng" dirty="0">
                <a:solidFill>
                  <a:schemeClr val="accent1"/>
                </a:solidFill>
                <a:latin typeface="Swis721 Ex BT" panose="020B0605020202020204" pitchFamily="34" charset="0"/>
                <a:cs typeface="Arial" panose="020B0604020202020204" pitchFamily="34" charset="0"/>
              </a:rPr>
              <a:t>Programa Costa Sierra</a:t>
            </a:r>
            <a:endParaRPr lang="es-PE" sz="2000" dirty="0">
              <a:solidFill>
                <a:schemeClr val="accent1"/>
              </a:solidFill>
              <a:latin typeface="Swis721 Ex BT" panose="020B0605020202020204" pitchFamily="34" charset="0"/>
              <a:cs typeface="Arial" panose="020B0604020202020204" pitchFamily="34" charset="0"/>
            </a:endParaRPr>
          </a:p>
        </p:txBody>
      </p:sp>
      <p:sp>
        <p:nvSpPr>
          <p:cNvPr id="41" name="CuadroTexto 40">
            <a:extLst>
              <a:ext uri="{FF2B5EF4-FFF2-40B4-BE49-F238E27FC236}">
                <a16:creationId xmlns:a16="http://schemas.microsoft.com/office/drawing/2014/main" id="{8C2A3B69-F11E-4C06-A33D-137FFFCB822D}"/>
              </a:ext>
            </a:extLst>
          </p:cNvPr>
          <p:cNvSpPr txBox="1"/>
          <p:nvPr/>
        </p:nvSpPr>
        <p:spPr>
          <a:xfrm>
            <a:off x="6593747" y="6509857"/>
            <a:ext cx="2317713"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3</a:t>
            </a:r>
          </a:p>
        </p:txBody>
      </p:sp>
      <p:sp>
        <p:nvSpPr>
          <p:cNvPr id="6" name="CuadroTexto 5">
            <a:extLst>
              <a:ext uri="{FF2B5EF4-FFF2-40B4-BE49-F238E27FC236}">
                <a16:creationId xmlns:a16="http://schemas.microsoft.com/office/drawing/2014/main" id="{AF897858-CBF1-45DA-91E6-315F1BAA601F}"/>
              </a:ext>
            </a:extLst>
          </p:cNvPr>
          <p:cNvSpPr txBox="1"/>
          <p:nvPr/>
        </p:nvSpPr>
        <p:spPr>
          <a:xfrm>
            <a:off x="669823" y="2938718"/>
            <a:ext cx="7771456" cy="1703030"/>
          </a:xfrm>
          <a:prstGeom prst="rect">
            <a:avLst/>
          </a:prstGeom>
          <a:noFill/>
        </p:spPr>
        <p:txBody>
          <a:bodyPr wrap="square" rtlCol="0">
            <a:spAutoFit/>
          </a:bodyPr>
          <a:lstStyle/>
          <a:p>
            <a:pPr algn="just">
              <a:lnSpc>
                <a:spcPct val="150000"/>
              </a:lnSpc>
            </a:pPr>
            <a:r>
              <a:rPr lang="es-PE" dirty="0">
                <a:solidFill>
                  <a:srgbClr val="000000"/>
                </a:solidFill>
                <a:latin typeface="Arial" panose="020B0604020202020204" pitchFamily="34" charset="0"/>
                <a:cs typeface="Arial" panose="020B0604020202020204" pitchFamily="34" charset="0"/>
              </a:rPr>
              <a:t>Contrato de Concesión para la Construcción, Conservación y Explotación entre el Estado de la República del Perú (el CONCEDENTE), actuando a través del Ministerio de Transportes y Comunicaciones, y de la otra parte, OBRAINSA Concesión Valle del Zaña S.A. (el CONCESIONARIO).</a:t>
            </a:r>
          </a:p>
        </p:txBody>
      </p:sp>
      <p:grpSp>
        <p:nvGrpSpPr>
          <p:cNvPr id="12" name="Grupo 11">
            <a:extLst>
              <a:ext uri="{FF2B5EF4-FFF2-40B4-BE49-F238E27FC236}">
                <a16:creationId xmlns:a16="http://schemas.microsoft.com/office/drawing/2014/main" id="{F9A4B7A0-874B-401B-9729-F517F55480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5FA4B24B-3E3C-4EEA-B91E-CD05ADA8A291}"/>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F84A75AE-9563-4C75-B456-AA47D3E350AA}"/>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11918208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a.	Inversiones por Ejecutar</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39</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683814" y="883365"/>
            <a:ext cx="4094920" cy="492213"/>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Servicio de Ambulancia</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pic>
        <p:nvPicPr>
          <p:cNvPr id="8" name="45 Imagen">
            <a:extLst>
              <a:ext uri="{FF2B5EF4-FFF2-40B4-BE49-F238E27FC236}">
                <a16:creationId xmlns:a16="http://schemas.microsoft.com/office/drawing/2014/main" id="{23EA39F2-B8A9-4592-93A6-C18021275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263" y="3409707"/>
            <a:ext cx="2880000" cy="2160000"/>
          </a:xfrm>
          <a:prstGeom prst="rect">
            <a:avLst/>
          </a:prstGeom>
          <a:ln>
            <a:noFill/>
          </a:ln>
          <a:effectLst>
            <a:outerShdw blurRad="292100" dist="139700" dir="2700000" algn="tl" rotWithShape="0">
              <a:srgbClr val="333333">
                <a:alpha val="65000"/>
              </a:srgbClr>
            </a:outerShdw>
          </a:effectLst>
        </p:spPr>
      </p:pic>
      <p:pic>
        <p:nvPicPr>
          <p:cNvPr id="9" name="47 Imagen">
            <a:extLst>
              <a:ext uri="{FF2B5EF4-FFF2-40B4-BE49-F238E27FC236}">
                <a16:creationId xmlns:a16="http://schemas.microsoft.com/office/drawing/2014/main" id="{667DD812-D67E-4B55-B978-2C13113816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4038" y="2474307"/>
            <a:ext cx="2880000" cy="2160000"/>
          </a:xfrm>
          <a:prstGeom prst="rect">
            <a:avLst/>
          </a:prstGeom>
          <a:ln>
            <a:noFill/>
          </a:ln>
          <a:effectLst>
            <a:outerShdw blurRad="292100" dist="139700" dir="2700000" algn="tl" rotWithShape="0">
              <a:srgbClr val="333333">
                <a:alpha val="65000"/>
              </a:srgbClr>
            </a:outerShdw>
          </a:effectLst>
        </p:spPr>
      </p:pic>
      <p:pic>
        <p:nvPicPr>
          <p:cNvPr id="10" name="48 Imagen">
            <a:extLst>
              <a:ext uri="{FF2B5EF4-FFF2-40B4-BE49-F238E27FC236}">
                <a16:creationId xmlns:a16="http://schemas.microsoft.com/office/drawing/2014/main" id="{262CD688-71FA-4455-81FC-A2031AE7D9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5125" y="1580907"/>
            <a:ext cx="2880000" cy="216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26159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1"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1000"/>
                                        <p:tgtEl>
                                          <p:spTgt spid="8"/>
                                        </p:tgtEl>
                                      </p:cBhvr>
                                    </p:animEffect>
                                  </p:childTnLst>
                                </p:cTn>
                              </p:par>
                            </p:childTnLst>
                          </p:cTn>
                        </p:par>
                        <p:par>
                          <p:cTn id="16" fill="hold">
                            <p:stCondLst>
                              <p:cond delay="2500"/>
                            </p:stCondLst>
                            <p:childTnLst>
                              <p:par>
                                <p:cTn id="17" presetID="22" presetClass="entr" presetSubtype="1"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1000"/>
                                        <p:tgtEl>
                                          <p:spTgt spid="9"/>
                                        </p:tgtEl>
                                      </p:cBhvr>
                                    </p:animEffect>
                                  </p:childTnLst>
                                </p:cTn>
                              </p:par>
                            </p:childTnLst>
                          </p:cTn>
                        </p:par>
                        <p:par>
                          <p:cTn id="20" fill="hold">
                            <p:stCondLst>
                              <p:cond delay="4000"/>
                            </p:stCondLst>
                            <p:childTnLst>
                              <p:par>
                                <p:cTn id="21" presetID="22" presetClass="entr" presetSubtype="1"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a.	Inversiones por Ejecutar</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40</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683814" y="883365"/>
            <a:ext cx="4094920" cy="492213"/>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Auxilio Mecánico</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pic>
        <p:nvPicPr>
          <p:cNvPr id="11" name="49 Imagen">
            <a:extLst>
              <a:ext uri="{FF2B5EF4-FFF2-40B4-BE49-F238E27FC236}">
                <a16:creationId xmlns:a16="http://schemas.microsoft.com/office/drawing/2014/main" id="{9FABD6B7-F5BB-4467-A83E-7D85932DC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75" y="3353856"/>
            <a:ext cx="2880000" cy="2160000"/>
          </a:xfrm>
          <a:prstGeom prst="rect">
            <a:avLst/>
          </a:prstGeom>
          <a:ln>
            <a:noFill/>
          </a:ln>
          <a:effectLst>
            <a:outerShdw blurRad="292100" dist="139700" dir="2700000" algn="tl" rotWithShape="0">
              <a:srgbClr val="333333">
                <a:alpha val="65000"/>
              </a:srgbClr>
            </a:outerShdw>
          </a:effectLst>
        </p:spPr>
      </p:pic>
      <p:pic>
        <p:nvPicPr>
          <p:cNvPr id="16" name="51 Imagen">
            <a:extLst>
              <a:ext uri="{FF2B5EF4-FFF2-40B4-BE49-F238E27FC236}">
                <a16:creationId xmlns:a16="http://schemas.microsoft.com/office/drawing/2014/main" id="{76A54614-0E20-44E4-8FBB-AF7CD9AF1E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9075" y="2410881"/>
            <a:ext cx="2880000" cy="2160000"/>
          </a:xfrm>
          <a:prstGeom prst="rect">
            <a:avLst/>
          </a:prstGeom>
          <a:ln>
            <a:noFill/>
          </a:ln>
          <a:effectLst>
            <a:outerShdw blurRad="292100" dist="139700" dir="2700000" algn="tl" rotWithShape="0">
              <a:srgbClr val="333333">
                <a:alpha val="65000"/>
              </a:srgbClr>
            </a:outerShdw>
          </a:effectLst>
        </p:spPr>
      </p:pic>
      <p:pic>
        <p:nvPicPr>
          <p:cNvPr id="17" name="52 Imagen">
            <a:extLst>
              <a:ext uri="{FF2B5EF4-FFF2-40B4-BE49-F238E27FC236}">
                <a16:creationId xmlns:a16="http://schemas.microsoft.com/office/drawing/2014/main" id="{3356A021-F574-4C7E-9F40-3A507A95D9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4650" y="1498656"/>
            <a:ext cx="2880000" cy="216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76227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1" fill="hold"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1000"/>
                                        <p:tgtEl>
                                          <p:spTgt spid="11"/>
                                        </p:tgtEl>
                                      </p:cBhvr>
                                    </p:animEffect>
                                  </p:childTnLst>
                                </p:cTn>
                              </p:par>
                            </p:childTnLst>
                          </p:cTn>
                        </p:par>
                        <p:par>
                          <p:cTn id="16" fill="hold">
                            <p:stCondLst>
                              <p:cond delay="2500"/>
                            </p:stCondLst>
                            <p:childTnLst>
                              <p:par>
                                <p:cTn id="17" presetID="22" presetClass="entr" presetSubtype="1" fill="hold" nodeType="after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1000"/>
                                        <p:tgtEl>
                                          <p:spTgt spid="16"/>
                                        </p:tgtEl>
                                      </p:cBhvr>
                                    </p:animEffect>
                                  </p:childTnLst>
                                </p:cTn>
                              </p:par>
                            </p:childTnLst>
                          </p:cTn>
                        </p:par>
                        <p:par>
                          <p:cTn id="20" fill="hold">
                            <p:stCondLst>
                              <p:cond delay="4000"/>
                            </p:stCondLst>
                            <p:childTnLst>
                              <p:par>
                                <p:cTn id="21" presetID="22" presetClass="entr" presetSubtype="1" fill="hold" nodeType="after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a.	Inversiones por Ejecutar</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41</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683814" y="883365"/>
            <a:ext cx="4094920" cy="492213"/>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Servicios Administrativos</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pic>
        <p:nvPicPr>
          <p:cNvPr id="18" name="16 Imagen">
            <a:extLst>
              <a:ext uri="{FF2B5EF4-FFF2-40B4-BE49-F238E27FC236}">
                <a16:creationId xmlns:a16="http://schemas.microsoft.com/office/drawing/2014/main" id="{07D18CBC-7769-4B22-B380-DA95762E8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025" y="3447364"/>
            <a:ext cx="2880000" cy="2160000"/>
          </a:xfrm>
          <a:prstGeom prst="rect">
            <a:avLst/>
          </a:prstGeom>
          <a:ln>
            <a:noFill/>
          </a:ln>
          <a:effectLst>
            <a:outerShdw blurRad="292100" dist="139700" dir="2700000" algn="tl" rotWithShape="0">
              <a:srgbClr val="333333">
                <a:alpha val="65000"/>
              </a:srgbClr>
            </a:outerShdw>
          </a:effectLst>
        </p:spPr>
      </p:pic>
      <p:pic>
        <p:nvPicPr>
          <p:cNvPr id="19" name="62 Imagen">
            <a:extLst>
              <a:ext uri="{FF2B5EF4-FFF2-40B4-BE49-F238E27FC236}">
                <a16:creationId xmlns:a16="http://schemas.microsoft.com/office/drawing/2014/main" id="{E93910E1-4358-4F92-881F-90CBB560F4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7425" y="1553914"/>
            <a:ext cx="2880000" cy="2160000"/>
          </a:xfrm>
          <a:prstGeom prst="rect">
            <a:avLst/>
          </a:prstGeom>
          <a:ln>
            <a:noFill/>
          </a:ln>
          <a:effectLst>
            <a:outerShdw blurRad="292100" dist="139700" dir="2700000" algn="tl" rotWithShape="0">
              <a:srgbClr val="333333">
                <a:alpha val="65000"/>
              </a:srgbClr>
            </a:outerShdw>
          </a:effectLst>
        </p:spPr>
      </p:pic>
      <p:pic>
        <p:nvPicPr>
          <p:cNvPr id="20" name="4 Imagen">
            <a:extLst>
              <a:ext uri="{FF2B5EF4-FFF2-40B4-BE49-F238E27FC236}">
                <a16:creationId xmlns:a16="http://schemas.microsoft.com/office/drawing/2014/main" id="{5CEB7E8C-69B2-40BA-96AF-42D42A2C1F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153375" y="1892989"/>
            <a:ext cx="2880000" cy="2160000"/>
          </a:xfrm>
          <a:prstGeom prst="rect">
            <a:avLst/>
          </a:prstGeom>
          <a:ln>
            <a:noFill/>
          </a:ln>
          <a:effectLst>
            <a:outerShdw blurRad="292100" dist="139700" dir="2700000" algn="tl" rotWithShape="0">
              <a:srgbClr val="333333">
                <a:alpha val="65000"/>
              </a:srgbClr>
            </a:outerShdw>
          </a:effectLst>
        </p:spPr>
      </p:pic>
      <p:pic>
        <p:nvPicPr>
          <p:cNvPr id="21" name="84 Imagen">
            <a:extLst>
              <a:ext uri="{FF2B5EF4-FFF2-40B4-BE49-F238E27FC236}">
                <a16:creationId xmlns:a16="http://schemas.microsoft.com/office/drawing/2014/main" id="{0B759024-24E4-4653-95BA-3DE4A06CFD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3050" y="3437839"/>
            <a:ext cx="2880000" cy="216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72058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1" fill="hold" nodeType="after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1000"/>
                                        <p:tgtEl>
                                          <p:spTgt spid="18"/>
                                        </p:tgtEl>
                                      </p:cBhvr>
                                    </p:animEffect>
                                  </p:childTnLst>
                                </p:cTn>
                              </p:par>
                            </p:childTnLst>
                          </p:cTn>
                        </p:par>
                        <p:par>
                          <p:cTn id="16" fill="hold">
                            <p:stCondLst>
                              <p:cond delay="2500"/>
                            </p:stCondLst>
                            <p:childTnLst>
                              <p:par>
                                <p:cTn id="17" presetID="22" presetClass="entr" presetSubtype="1" fill="hold" nodeType="after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1000"/>
                                        <p:tgtEl>
                                          <p:spTgt spid="19"/>
                                        </p:tgtEl>
                                      </p:cBhvr>
                                    </p:animEffect>
                                  </p:childTnLst>
                                </p:cTn>
                              </p:par>
                            </p:childTnLst>
                          </p:cTn>
                        </p:par>
                        <p:par>
                          <p:cTn id="20" fill="hold">
                            <p:stCondLst>
                              <p:cond delay="4000"/>
                            </p:stCondLst>
                            <p:childTnLst>
                              <p:par>
                                <p:cTn id="21" presetID="22" presetClass="entr" presetSubtype="1" fill="hold" nodeType="after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1000"/>
                                        <p:tgtEl>
                                          <p:spTgt spid="20"/>
                                        </p:tgtEl>
                                      </p:cBhvr>
                                    </p:animEffect>
                                  </p:childTnLst>
                                </p:cTn>
                              </p:par>
                            </p:childTnLst>
                          </p:cTn>
                        </p:par>
                        <p:par>
                          <p:cTn id="24" fill="hold">
                            <p:stCondLst>
                              <p:cond delay="5500"/>
                            </p:stCondLst>
                            <p:childTnLst>
                              <p:par>
                                <p:cTn id="25" presetID="22" presetClass="entr" presetSubtype="1" fill="hold" nodeType="after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b.	Aspectos Operativos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42</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691765" y="1090097"/>
            <a:ext cx="6925586" cy="2338903"/>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582613" indent="-400050" algn="just">
              <a:lnSpc>
                <a:spcPct val="150000"/>
              </a:lnSpc>
              <a:spcBef>
                <a:spcPts val="0"/>
              </a:spcBef>
              <a:spcAft>
                <a:spcPts val="1200"/>
              </a:spcAft>
              <a:buFont typeface="+mj-lt"/>
              <a:buAutoNum type="romanLcPeriod"/>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Operaciones</a:t>
            </a:r>
          </a:p>
          <a:p>
            <a:pPr marL="582613" indent="-400050" algn="just">
              <a:lnSpc>
                <a:spcPct val="150000"/>
              </a:lnSpc>
              <a:spcBef>
                <a:spcPts val="0"/>
              </a:spcBef>
              <a:spcAft>
                <a:spcPts val="1200"/>
              </a:spcAft>
              <a:buFont typeface="+mj-lt"/>
              <a:buAutoNum type="romanLcPeriod"/>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Mantenimiento</a:t>
            </a:r>
          </a:p>
          <a:p>
            <a:pPr marL="582613" indent="-400050" algn="just">
              <a:lnSpc>
                <a:spcPct val="150000"/>
              </a:lnSpc>
              <a:spcBef>
                <a:spcPts val="0"/>
              </a:spcBef>
              <a:spcAft>
                <a:spcPts val="1200"/>
              </a:spcAft>
              <a:buFont typeface="+mj-lt"/>
              <a:buAutoNum type="romanLcPeriod"/>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Medio Ambiente</a:t>
            </a:r>
          </a:p>
          <a:p>
            <a:pPr marL="582613" indent="-400050" algn="just">
              <a:lnSpc>
                <a:spcPct val="150000"/>
              </a:lnSpc>
              <a:spcBef>
                <a:spcPts val="0"/>
              </a:spcBef>
              <a:spcAft>
                <a:spcPts val="1200"/>
              </a:spcAft>
              <a:buFont typeface="+mj-lt"/>
              <a:buAutoNum type="romanLcPeriod"/>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Seguridad	</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26003563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a:t>
            </a:r>
            <a:r>
              <a:rPr lang="es-PE" dirty="0">
                <a:solidFill>
                  <a:schemeClr val="accent1"/>
                </a:solidFill>
                <a:latin typeface="Swis721 Ex BT" panose="020B0605020202020204" pitchFamily="34" charset="0"/>
                <a:cs typeface="Arial" panose="020B0604020202020204" pitchFamily="34" charset="0"/>
              </a:rPr>
              <a:t>.	Operaciones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43</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691765" y="1090097"/>
            <a:ext cx="6925586" cy="474057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EL CONCESIONARIO a través de la Unidad de Peaje esta obligado a los siguientes servicios:</a:t>
            </a:r>
          </a:p>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Recaudación del peajes.</a:t>
            </a:r>
          </a:p>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Central telefónica y atención de reclamos (24 horas).</a:t>
            </a:r>
          </a:p>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Atención de Accidentes (24 horas): a través de ambulancia y paramédico.</a:t>
            </a:r>
          </a:p>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Atención de daños materiales y auxilio mecánico: a través de un mecánico con vehículo ligero y una grúa / remolque.</a:t>
            </a:r>
          </a:p>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Apoyo policial (24 horas).</a:t>
            </a:r>
          </a:p>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SSHH.	</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753245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a:t>
            </a:r>
            <a:r>
              <a:rPr lang="es-PE" dirty="0">
                <a:solidFill>
                  <a:schemeClr val="accent1"/>
                </a:solidFill>
                <a:latin typeface="Swis721 Ex BT" panose="020B0605020202020204" pitchFamily="34" charset="0"/>
                <a:cs typeface="Arial" panose="020B0604020202020204" pitchFamily="34" charset="0"/>
              </a:rPr>
              <a:t>.	Operaciones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44</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graphicFrame>
        <p:nvGraphicFramePr>
          <p:cNvPr id="2" name="Diagrama 1">
            <a:extLst>
              <a:ext uri="{FF2B5EF4-FFF2-40B4-BE49-F238E27FC236}">
                <a16:creationId xmlns:a16="http://schemas.microsoft.com/office/drawing/2014/main" id="{DE842854-A529-4CC7-8828-6CAACE797CBC}"/>
              </a:ext>
            </a:extLst>
          </p:cNvPr>
          <p:cNvGraphicFramePr/>
          <p:nvPr>
            <p:extLst>
              <p:ext uri="{D42A27DB-BD31-4B8C-83A1-F6EECF244321}">
                <p14:modId xmlns:p14="http://schemas.microsoft.com/office/powerpoint/2010/main" val="1851191302"/>
              </p:ext>
            </p:extLst>
          </p:nvPr>
        </p:nvGraphicFramePr>
        <p:xfrm>
          <a:off x="610298" y="739253"/>
          <a:ext cx="7126320" cy="58684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388655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Graphic spid="2"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a:t>
            </a:r>
            <a:r>
              <a:rPr lang="es-PE" dirty="0">
                <a:solidFill>
                  <a:schemeClr val="accent1"/>
                </a:solidFill>
                <a:latin typeface="Swis721 Ex BT" panose="020B0605020202020204" pitchFamily="34" charset="0"/>
                <a:cs typeface="Arial" panose="020B0604020202020204" pitchFamily="34" charset="0"/>
              </a:rPr>
              <a:t>.	Operaciones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45</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graphicFrame>
        <p:nvGraphicFramePr>
          <p:cNvPr id="4" name="Diagrama 3">
            <a:extLst>
              <a:ext uri="{FF2B5EF4-FFF2-40B4-BE49-F238E27FC236}">
                <a16:creationId xmlns:a16="http://schemas.microsoft.com/office/drawing/2014/main" id="{F4E09DAD-14C5-475C-8A67-D16851DBECD0}"/>
              </a:ext>
            </a:extLst>
          </p:cNvPr>
          <p:cNvGraphicFramePr/>
          <p:nvPr>
            <p:extLst>
              <p:ext uri="{D42A27DB-BD31-4B8C-83A1-F6EECF244321}">
                <p14:modId xmlns:p14="http://schemas.microsoft.com/office/powerpoint/2010/main" val="2013024432"/>
              </p:ext>
            </p:extLst>
          </p:nvPr>
        </p:nvGraphicFramePr>
        <p:xfrm>
          <a:off x="614150" y="1794681"/>
          <a:ext cx="7970292" cy="3159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3827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Graphic spid="4"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646331"/>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b.ii</a:t>
            </a:r>
            <a:r>
              <a:rPr lang="es-PE" dirty="0">
                <a:solidFill>
                  <a:schemeClr val="accent1"/>
                </a:solidFill>
                <a:latin typeface="Swis721 Ex BT" panose="020B0605020202020204" pitchFamily="34" charset="0"/>
                <a:cs typeface="Arial" panose="020B0604020202020204" pitchFamily="34" charset="0"/>
              </a:rPr>
              <a:t>.	Mantenimiento</a:t>
            </a:r>
          </a:p>
          <a:p>
            <a:pPr marL="538163" indent="3175" algn="just"/>
            <a:r>
              <a:rPr lang="es-PE" dirty="0">
                <a:solidFill>
                  <a:schemeClr val="accent1"/>
                </a:solidFill>
                <a:latin typeface="Swis721 Ex BT" panose="020B0605020202020204" pitchFamily="34" charset="0"/>
                <a:cs typeface="Arial" panose="020B0604020202020204" pitchFamily="34" charset="0"/>
              </a:rPr>
              <a:t>Organización Conservación Rutinaria</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46</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graphicFrame>
        <p:nvGraphicFramePr>
          <p:cNvPr id="4" name="Diagrama 3">
            <a:extLst>
              <a:ext uri="{FF2B5EF4-FFF2-40B4-BE49-F238E27FC236}">
                <a16:creationId xmlns:a16="http://schemas.microsoft.com/office/drawing/2014/main" id="{F4E09DAD-14C5-475C-8A67-D16851DBECD0}"/>
              </a:ext>
            </a:extLst>
          </p:cNvPr>
          <p:cNvGraphicFramePr/>
          <p:nvPr>
            <p:extLst>
              <p:ext uri="{D42A27DB-BD31-4B8C-83A1-F6EECF244321}">
                <p14:modId xmlns:p14="http://schemas.microsoft.com/office/powerpoint/2010/main" val="812911832"/>
              </p:ext>
            </p:extLst>
          </p:nvPr>
        </p:nvGraphicFramePr>
        <p:xfrm>
          <a:off x="677762" y="1794681"/>
          <a:ext cx="7970292" cy="3159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137412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Graphic spid="4"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b.ii</a:t>
            </a:r>
            <a:r>
              <a:rPr lang="es-PE" dirty="0">
                <a:solidFill>
                  <a:schemeClr val="accent1"/>
                </a:solidFill>
                <a:latin typeface="Swis721 Ex BT" panose="020B0605020202020204" pitchFamily="34" charset="0"/>
                <a:cs typeface="Arial" panose="020B0604020202020204" pitchFamily="34" charset="0"/>
              </a:rPr>
              <a:t>.	Mantenimiento</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47</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graphicFrame>
        <p:nvGraphicFramePr>
          <p:cNvPr id="4" name="Diagrama 3">
            <a:extLst>
              <a:ext uri="{FF2B5EF4-FFF2-40B4-BE49-F238E27FC236}">
                <a16:creationId xmlns:a16="http://schemas.microsoft.com/office/drawing/2014/main" id="{F4E09DAD-14C5-475C-8A67-D16851DBECD0}"/>
              </a:ext>
            </a:extLst>
          </p:cNvPr>
          <p:cNvGraphicFramePr/>
          <p:nvPr>
            <p:extLst>
              <p:ext uri="{D42A27DB-BD31-4B8C-83A1-F6EECF244321}">
                <p14:modId xmlns:p14="http://schemas.microsoft.com/office/powerpoint/2010/main" val="1081548752"/>
              </p:ext>
            </p:extLst>
          </p:nvPr>
        </p:nvGraphicFramePr>
        <p:xfrm>
          <a:off x="1679626" y="1572044"/>
          <a:ext cx="5730990" cy="29920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CuadroTexto 14">
            <a:extLst>
              <a:ext uri="{FF2B5EF4-FFF2-40B4-BE49-F238E27FC236}">
                <a16:creationId xmlns:a16="http://schemas.microsoft.com/office/drawing/2014/main" id="{372204CB-F2DA-476B-9FB1-5E624985A2FC}"/>
              </a:ext>
            </a:extLst>
          </p:cNvPr>
          <p:cNvSpPr txBox="1"/>
          <p:nvPr/>
        </p:nvSpPr>
        <p:spPr>
          <a:xfrm>
            <a:off x="1894462" y="1285763"/>
            <a:ext cx="5277611" cy="369332"/>
          </a:xfrm>
          <a:prstGeom prst="rect">
            <a:avLst/>
          </a:prstGeom>
          <a:noFill/>
        </p:spPr>
        <p:txBody>
          <a:bodyPr wrap="square" rtlCol="0">
            <a:spAutoFit/>
          </a:bodyPr>
          <a:lstStyle/>
          <a:p>
            <a:pPr indent="3175" algn="ctr"/>
            <a:r>
              <a:rPr lang="es-PE" dirty="0">
                <a:solidFill>
                  <a:schemeClr val="accent1"/>
                </a:solidFill>
                <a:latin typeface="Swis721 Ex BT" panose="020B0605020202020204" pitchFamily="34" charset="0"/>
                <a:cs typeface="Arial" panose="020B0604020202020204" pitchFamily="34" charset="0"/>
              </a:rPr>
              <a:t>Organización Conservación Periódica</a:t>
            </a:r>
          </a:p>
        </p:txBody>
      </p:sp>
    </p:spTree>
    <p:extLst>
      <p:ext uri="{BB962C8B-B14F-4D97-AF65-F5344CB8AC3E}">
        <p14:creationId xmlns:p14="http://schemas.microsoft.com/office/powerpoint/2010/main" val="1574786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Graphic spid="4" grpId="0">
        <p:bldAsOne/>
      </p:bldGraphic>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b.iv</a:t>
            </a:r>
            <a:r>
              <a:rPr lang="es-PE" dirty="0">
                <a:solidFill>
                  <a:schemeClr val="accent1"/>
                </a:solidFill>
                <a:latin typeface="Swis721 Ex BT" panose="020B0605020202020204" pitchFamily="34" charset="0"/>
                <a:cs typeface="Arial" panose="020B0604020202020204" pitchFamily="34" charset="0"/>
              </a:rPr>
              <a:t>.	Seguridad</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48</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691764" y="1090097"/>
            <a:ext cx="7863839" cy="2925312"/>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82563" indent="0" algn="just">
              <a:lnSpc>
                <a:spcPct val="150000"/>
              </a:lnSpc>
              <a:spcBef>
                <a:spcPts val="0"/>
              </a:spcBef>
              <a:spcAft>
                <a:spcPts val="1200"/>
              </a:spcAft>
              <a:buNone/>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Se continuará implementando el Plan de Salud Ocupacional 2018, a través de los siguientes programas:</a:t>
            </a:r>
          </a:p>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Higiene Ocupacional</a:t>
            </a:r>
          </a:p>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Protección y Prevención contra la exposición en el trabajo a Radicación Solar UV</a:t>
            </a:r>
          </a:p>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Ergonomía.</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8" name="8 CuadroTexto">
            <a:extLst>
              <a:ext uri="{FF2B5EF4-FFF2-40B4-BE49-F238E27FC236}">
                <a16:creationId xmlns:a16="http://schemas.microsoft.com/office/drawing/2014/main" id="{092B3E40-2A9B-4AE9-94DE-7F15B7A44E43}"/>
              </a:ext>
            </a:extLst>
          </p:cNvPr>
          <p:cNvSpPr txBox="1"/>
          <p:nvPr/>
        </p:nvSpPr>
        <p:spPr>
          <a:xfrm>
            <a:off x="1893836" y="4316388"/>
            <a:ext cx="5532686" cy="73866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defPPr>
              <a:defRPr lang="en-US"/>
            </a:defPPr>
            <a:lvl1pPr algn="ctr">
              <a:defRPr sz="1200">
                <a:latin typeface="Swis721 Ex BT" panose="020B0605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PE" sz="1400" dirty="0"/>
              <a:t>La meta es controlar el 100% de los trabajadores libres de enfermedades ocupacionales y cumplir con el 100% de exámenes médicos periódicos y de ingreso</a:t>
            </a:r>
          </a:p>
        </p:txBody>
      </p:sp>
    </p:spTree>
    <p:extLst>
      <p:ext uri="{BB962C8B-B14F-4D97-AF65-F5344CB8AC3E}">
        <p14:creationId xmlns:p14="http://schemas.microsoft.com/office/powerpoint/2010/main" val="29850510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4F8EEA-FB98-41B6-BC66-6F258CDEF4DF}"/>
              </a:ext>
            </a:extLst>
          </p:cNvPr>
          <p:cNvSpPr/>
          <p:nvPr/>
        </p:nvSpPr>
        <p:spPr>
          <a:xfrm>
            <a:off x="226502" y="6635692"/>
            <a:ext cx="8712000" cy="75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0" name="CuadroTexto 59">
            <a:extLst>
              <a:ext uri="{FF2B5EF4-FFF2-40B4-BE49-F238E27FC236}">
                <a16:creationId xmlns:a16="http://schemas.microsoft.com/office/drawing/2014/main" id="{7E07F861-CC71-4D58-B2B1-5823F94BC95E}"/>
              </a:ext>
            </a:extLst>
          </p:cNvPr>
          <p:cNvSpPr txBox="1"/>
          <p:nvPr/>
        </p:nvSpPr>
        <p:spPr>
          <a:xfrm>
            <a:off x="645952" y="3099375"/>
            <a:ext cx="5508582" cy="523220"/>
          </a:xfrm>
          <a:prstGeom prst="rect">
            <a:avLst/>
          </a:prstGeom>
          <a:noFill/>
        </p:spPr>
        <p:txBody>
          <a:bodyPr wrap="square" rtlCol="0">
            <a:spAutoFit/>
          </a:bodyPr>
          <a:lstStyle/>
          <a:p>
            <a:pPr>
              <a:spcAft>
                <a:spcPts val="1200"/>
              </a:spcAft>
            </a:pPr>
            <a:r>
              <a:rPr lang="es-PE" sz="2800" b="1" dirty="0">
                <a:latin typeface="Swis721 Lt BT" panose="020B0403020202020204" pitchFamily="34" charset="0"/>
              </a:rPr>
              <a:t>Introducción:</a:t>
            </a:r>
          </a:p>
        </p:txBody>
      </p:sp>
      <p:sp>
        <p:nvSpPr>
          <p:cNvPr id="25" name="CuadroTexto 24">
            <a:extLst>
              <a:ext uri="{FF2B5EF4-FFF2-40B4-BE49-F238E27FC236}">
                <a16:creationId xmlns:a16="http://schemas.microsoft.com/office/drawing/2014/main" id="{0225B338-5757-4251-92EB-28357B4778DF}"/>
              </a:ext>
            </a:extLst>
          </p:cNvPr>
          <p:cNvSpPr txBox="1"/>
          <p:nvPr/>
        </p:nvSpPr>
        <p:spPr>
          <a:xfrm>
            <a:off x="7744956" y="2696371"/>
            <a:ext cx="885236" cy="1446550"/>
          </a:xfrm>
          <a:prstGeom prst="rect">
            <a:avLst/>
          </a:prstGeom>
          <a:noFill/>
        </p:spPr>
        <p:txBody>
          <a:bodyPr wrap="square" rtlCol="0">
            <a:spAutoFit/>
          </a:bodyPr>
          <a:lstStyle/>
          <a:p>
            <a:pPr algn="ctr"/>
            <a:r>
              <a:rPr lang="es-PE" sz="8800" dirty="0">
                <a:solidFill>
                  <a:schemeClr val="accent1"/>
                </a:solidFill>
                <a:latin typeface="Swis721 Ex BT" panose="020B0605020202020204" pitchFamily="34" charset="0"/>
              </a:rPr>
              <a:t>2</a:t>
            </a:r>
          </a:p>
        </p:txBody>
      </p:sp>
      <p:grpSp>
        <p:nvGrpSpPr>
          <p:cNvPr id="15" name="Grupo 14">
            <a:extLst>
              <a:ext uri="{FF2B5EF4-FFF2-40B4-BE49-F238E27FC236}">
                <a16:creationId xmlns:a16="http://schemas.microsoft.com/office/drawing/2014/main" id="{A652993D-27EA-4695-B67C-8F7352E4E337}"/>
              </a:ext>
            </a:extLst>
          </p:cNvPr>
          <p:cNvGrpSpPr/>
          <p:nvPr/>
        </p:nvGrpSpPr>
        <p:grpSpPr>
          <a:xfrm>
            <a:off x="6435306" y="6116129"/>
            <a:ext cx="2613804" cy="556834"/>
            <a:chOff x="6020242" y="5792530"/>
            <a:chExt cx="3085351" cy="720135"/>
          </a:xfrm>
        </p:grpSpPr>
        <p:pic>
          <p:nvPicPr>
            <p:cNvPr id="16" name="Imagen 15">
              <a:extLst>
                <a:ext uri="{FF2B5EF4-FFF2-40B4-BE49-F238E27FC236}">
                  <a16:creationId xmlns:a16="http://schemas.microsoft.com/office/drawing/2014/main" id="{EAD804C0-F9BC-4B3A-8717-26720A5F6017}"/>
                </a:ext>
              </a:extLst>
            </p:cNvPr>
            <p:cNvPicPr/>
            <p:nvPr/>
          </p:nvPicPr>
          <p:blipFill rotWithShape="1">
            <a:blip r:embed="rId2">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7" name="CuadroTexto 16">
              <a:extLst>
                <a:ext uri="{FF2B5EF4-FFF2-40B4-BE49-F238E27FC236}">
                  <a16:creationId xmlns:a16="http://schemas.microsoft.com/office/drawing/2014/main" id="{1DE00694-D2A0-4193-A22C-63A983534EE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42030788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err="1">
                <a:solidFill>
                  <a:schemeClr val="accent1"/>
                </a:solidFill>
                <a:latin typeface="Swis721 Ex BT" panose="020B0605020202020204" pitchFamily="34" charset="0"/>
                <a:cs typeface="Arial" panose="020B0604020202020204" pitchFamily="34" charset="0"/>
              </a:rPr>
              <a:t>b.iv</a:t>
            </a:r>
            <a:r>
              <a:rPr lang="es-PE" dirty="0">
                <a:solidFill>
                  <a:schemeClr val="accent1"/>
                </a:solidFill>
                <a:latin typeface="Swis721 Ex BT" panose="020B0605020202020204" pitchFamily="34" charset="0"/>
                <a:cs typeface="Arial" panose="020B0604020202020204" pitchFamily="34" charset="0"/>
              </a:rPr>
              <a:t>.	Seguridad</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49</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691764" y="1090097"/>
            <a:ext cx="7863839" cy="2010912"/>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Se tiene un objetivo de índice de frecuencia acumulado corporativo máximo de 1 (IF=1)</a:t>
            </a:r>
          </a:p>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El cumplimiento de capacitación del 85% de lo programado.</a:t>
            </a:r>
          </a:p>
          <a:p>
            <a:pPr marL="357188" indent="-174625" algn="just">
              <a:lnSpc>
                <a:spcPct val="150000"/>
              </a:lnSpc>
              <a:spcBef>
                <a:spcPts val="0"/>
              </a:spcBef>
              <a:spcAft>
                <a:spcPts val="1200"/>
              </a:spcAft>
              <a:tabLst>
                <a:tab pos="3944938" algn="l"/>
                <a:tab pos="4660900" algn="l"/>
              </a:tabLst>
              <a:defRPr/>
            </a:pPr>
            <a:r>
              <a:rPr lang="es-PE" sz="1600" dirty="0">
                <a:solidFill>
                  <a:srgbClr val="000000"/>
                </a:solidFill>
                <a:latin typeface="Arial" panose="020B0604020202020204" pitchFamily="34" charset="0"/>
                <a:cs typeface="Arial" panose="020B0604020202020204" pitchFamily="34" charset="0"/>
              </a:rPr>
              <a:t>La realización de al menos un simulacro en incidentes peligrosos.</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pic>
        <p:nvPicPr>
          <p:cNvPr id="9" name="4 Imagen">
            <a:extLst>
              <a:ext uri="{FF2B5EF4-FFF2-40B4-BE49-F238E27FC236}">
                <a16:creationId xmlns:a16="http://schemas.microsoft.com/office/drawing/2014/main" id="{2079A326-DAEB-400E-AA17-4690385E3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822" y="3828744"/>
            <a:ext cx="1920000" cy="1440000"/>
          </a:xfrm>
          <a:prstGeom prst="rect">
            <a:avLst/>
          </a:prstGeom>
          <a:ln>
            <a:noFill/>
          </a:ln>
          <a:effectLst>
            <a:outerShdw blurRad="292100" dist="139700" dir="2700000" algn="tl" rotWithShape="0">
              <a:srgbClr val="333333">
                <a:alpha val="65000"/>
              </a:srgbClr>
            </a:outerShdw>
          </a:effectLst>
        </p:spPr>
      </p:pic>
      <p:pic>
        <p:nvPicPr>
          <p:cNvPr id="10" name="5 Imagen">
            <a:extLst>
              <a:ext uri="{FF2B5EF4-FFF2-40B4-BE49-F238E27FC236}">
                <a16:creationId xmlns:a16="http://schemas.microsoft.com/office/drawing/2014/main" id="{8F27C4E5-8D3F-438B-AD72-E10C1399A3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8351" y="3828744"/>
            <a:ext cx="1920000" cy="1440000"/>
          </a:xfrm>
          <a:prstGeom prst="rect">
            <a:avLst/>
          </a:prstGeom>
          <a:ln>
            <a:noFill/>
          </a:ln>
          <a:effectLst>
            <a:outerShdw blurRad="292100" dist="139700" dir="2700000" algn="tl" rotWithShape="0">
              <a:srgbClr val="333333">
                <a:alpha val="65000"/>
              </a:srgbClr>
            </a:outerShdw>
          </a:effectLst>
        </p:spPr>
      </p:pic>
      <p:pic>
        <p:nvPicPr>
          <p:cNvPr id="11" name="6 Imagen">
            <a:extLst>
              <a:ext uri="{FF2B5EF4-FFF2-40B4-BE49-F238E27FC236}">
                <a16:creationId xmlns:a16="http://schemas.microsoft.com/office/drawing/2014/main" id="{9579CCB6-14D6-4D77-AF83-79D495A28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7355" y="3828744"/>
            <a:ext cx="1920000" cy="1440000"/>
          </a:xfrm>
          <a:prstGeom prst="rect">
            <a:avLst/>
          </a:prstGeom>
          <a:ln>
            <a:noFill/>
          </a:ln>
          <a:effectLst>
            <a:outerShdw blurRad="292100" dist="139700" dir="2700000" algn="tl" rotWithShape="0">
              <a:srgbClr val="333333">
                <a:alpha val="65000"/>
              </a:srgbClr>
            </a:outerShdw>
          </a:effectLst>
        </p:spPr>
      </p:pic>
      <p:pic>
        <p:nvPicPr>
          <p:cNvPr id="16" name="20 Imagen" descr="P1110445.JPG">
            <a:extLst>
              <a:ext uri="{FF2B5EF4-FFF2-40B4-BE49-F238E27FC236}">
                <a16:creationId xmlns:a16="http://schemas.microsoft.com/office/drawing/2014/main" id="{0FD36F21-3777-4A92-80FB-79C4B48B8A4F}"/>
              </a:ext>
            </a:extLst>
          </p:cNvPr>
          <p:cNvPicPr>
            <a:picLocks noChangeAspect="1"/>
          </p:cNvPicPr>
          <p:nvPr/>
        </p:nvPicPr>
        <p:blipFill>
          <a:blip r:embed="rId7" cstate="print"/>
          <a:stretch>
            <a:fillRect/>
          </a:stretch>
        </p:blipFill>
        <p:spPr>
          <a:xfrm>
            <a:off x="527622" y="3833310"/>
            <a:ext cx="1920000" cy="144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3032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 presetClass="entr" presetSubtype="4"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ntr" presetSubtype="4"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ppt_x"/>
                                          </p:val>
                                        </p:tav>
                                        <p:tav tm="100000">
                                          <p:val>
                                            <p:strVal val="#ppt_x"/>
                                          </p:val>
                                        </p:tav>
                                      </p:tavLst>
                                    </p:anim>
                                    <p:anim calcmode="lin" valueType="num">
                                      <p:cBhvr additive="base">
                                        <p:cTn id="21" dur="100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3500"/>
                            </p:stCondLst>
                            <p:childTnLst>
                              <p:par>
                                <p:cTn id="23" presetID="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4500"/>
                            </p:stCondLst>
                            <p:childTnLst>
                              <p:par>
                                <p:cTn id="28" presetID="2" presetClass="entr" presetSubtype="4"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1000" fill="hold"/>
                                        <p:tgtEl>
                                          <p:spTgt spid="11"/>
                                        </p:tgtEl>
                                        <p:attrNameLst>
                                          <p:attrName>ppt_x</p:attrName>
                                        </p:attrNameLst>
                                      </p:cBhvr>
                                      <p:tavLst>
                                        <p:tav tm="0">
                                          <p:val>
                                            <p:strVal val="#ppt_x"/>
                                          </p:val>
                                        </p:tav>
                                        <p:tav tm="100000">
                                          <p:val>
                                            <p:strVal val="#ppt_x"/>
                                          </p:val>
                                        </p:tav>
                                      </p:tavLst>
                                    </p:anim>
                                    <p:anim calcmode="lin" valueType="num">
                                      <p:cBhvr additive="base">
                                        <p:cTn id="31"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c.	Aspectos Económicos y Comerciales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50</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8" name="CuadroTexto 7">
            <a:extLst>
              <a:ext uri="{FF2B5EF4-FFF2-40B4-BE49-F238E27FC236}">
                <a16:creationId xmlns:a16="http://schemas.microsoft.com/office/drawing/2014/main" id="{064CA003-CDAF-4A1C-9E27-39A25AFD8FE8}"/>
              </a:ext>
            </a:extLst>
          </p:cNvPr>
          <p:cNvSpPr txBox="1"/>
          <p:nvPr/>
        </p:nvSpPr>
        <p:spPr>
          <a:xfrm>
            <a:off x="1894462" y="1285763"/>
            <a:ext cx="5277611" cy="369332"/>
          </a:xfrm>
          <a:prstGeom prst="rect">
            <a:avLst/>
          </a:prstGeom>
          <a:noFill/>
        </p:spPr>
        <p:txBody>
          <a:bodyPr wrap="square" rtlCol="0">
            <a:spAutoFit/>
          </a:bodyPr>
          <a:lstStyle/>
          <a:p>
            <a:pPr indent="3175" algn="ctr"/>
            <a:r>
              <a:rPr lang="es-PE" dirty="0">
                <a:solidFill>
                  <a:schemeClr val="accent1"/>
                </a:solidFill>
                <a:latin typeface="Swis721 Ex BT" panose="020B0605020202020204" pitchFamily="34" charset="0"/>
                <a:cs typeface="Arial" panose="020B0604020202020204" pitchFamily="34" charset="0"/>
              </a:rPr>
              <a:t>Montos Autorizados en Soles</a:t>
            </a:r>
          </a:p>
        </p:txBody>
      </p:sp>
      <p:graphicFrame>
        <p:nvGraphicFramePr>
          <p:cNvPr id="10" name="2 Tabla">
            <a:extLst>
              <a:ext uri="{FF2B5EF4-FFF2-40B4-BE49-F238E27FC236}">
                <a16:creationId xmlns:a16="http://schemas.microsoft.com/office/drawing/2014/main" id="{CA6E3F53-480C-40D1-BF50-67D510D4682B}"/>
              </a:ext>
            </a:extLst>
          </p:cNvPr>
          <p:cNvGraphicFramePr>
            <a:graphicFrameLocks noGrp="1"/>
          </p:cNvGraphicFramePr>
          <p:nvPr>
            <p:extLst>
              <p:ext uri="{D42A27DB-BD31-4B8C-83A1-F6EECF244321}">
                <p14:modId xmlns:p14="http://schemas.microsoft.com/office/powerpoint/2010/main" val="3139878778"/>
              </p:ext>
            </p:extLst>
          </p:nvPr>
        </p:nvGraphicFramePr>
        <p:xfrm>
          <a:off x="585746" y="1817122"/>
          <a:ext cx="7829550" cy="3420000"/>
        </p:xfrm>
        <a:graphic>
          <a:graphicData uri="http://schemas.openxmlformats.org/drawingml/2006/table">
            <a:tbl>
              <a:tblPr firstRow="1" firstCol="1" bandRow="1">
                <a:tableStyleId>{5C22544A-7EE6-4342-B048-85BDC9FD1C3A}</a:tableStyleId>
              </a:tblPr>
              <a:tblGrid>
                <a:gridCol w="1828135">
                  <a:extLst>
                    <a:ext uri="{9D8B030D-6E8A-4147-A177-3AD203B41FA5}">
                      <a16:colId xmlns:a16="http://schemas.microsoft.com/office/drawing/2014/main" val="20000"/>
                    </a:ext>
                  </a:extLst>
                </a:gridCol>
                <a:gridCol w="1200283">
                  <a:extLst>
                    <a:ext uri="{9D8B030D-6E8A-4147-A177-3AD203B41FA5}">
                      <a16:colId xmlns:a16="http://schemas.microsoft.com/office/drawing/2014/main" val="20001"/>
                    </a:ext>
                  </a:extLst>
                </a:gridCol>
                <a:gridCol w="1200283">
                  <a:extLst>
                    <a:ext uri="{9D8B030D-6E8A-4147-A177-3AD203B41FA5}">
                      <a16:colId xmlns:a16="http://schemas.microsoft.com/office/drawing/2014/main" val="20002"/>
                    </a:ext>
                  </a:extLst>
                </a:gridCol>
                <a:gridCol w="1200283">
                  <a:extLst>
                    <a:ext uri="{9D8B030D-6E8A-4147-A177-3AD203B41FA5}">
                      <a16:colId xmlns:a16="http://schemas.microsoft.com/office/drawing/2014/main" val="20003"/>
                    </a:ext>
                  </a:extLst>
                </a:gridCol>
                <a:gridCol w="1200283">
                  <a:extLst>
                    <a:ext uri="{9D8B030D-6E8A-4147-A177-3AD203B41FA5}">
                      <a16:colId xmlns:a16="http://schemas.microsoft.com/office/drawing/2014/main" val="20004"/>
                    </a:ext>
                  </a:extLst>
                </a:gridCol>
                <a:gridCol w="1200283">
                  <a:extLst>
                    <a:ext uri="{9D8B030D-6E8A-4147-A177-3AD203B41FA5}">
                      <a16:colId xmlns:a16="http://schemas.microsoft.com/office/drawing/2014/main" val="20005"/>
                    </a:ext>
                  </a:extLst>
                </a:gridCol>
              </a:tblGrid>
              <a:tr h="396000">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Tramo</a:t>
                      </a:r>
                    </a:p>
                  </a:txBody>
                  <a:tcPr marL="36195" marR="36195" marT="0" marB="0" anchor="ct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Nuevo Mocupe – Zaña 1A</a:t>
                      </a:r>
                    </a:p>
                  </a:txBody>
                  <a:tcPr marL="36195" marR="36195" marT="0" marB="0" anchor="ct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Nuevo Mocupe – Zaña 1B</a:t>
                      </a:r>
                    </a:p>
                  </a:txBody>
                  <a:tcPr marL="36195" marR="36195" marT="0" marB="0" anchor="ct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Zaña - Cayaltí</a:t>
                      </a:r>
                    </a:p>
                  </a:txBody>
                  <a:tcPr marL="36195" marR="36195" marT="0" marB="0" anchor="ct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Cayaltí - Oyotún</a:t>
                      </a:r>
                    </a:p>
                  </a:txBody>
                  <a:tcPr marL="36195" marR="36195" marT="0" marB="0" anchor="ct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Total</a:t>
                      </a:r>
                    </a:p>
                  </a:txBody>
                  <a:tcPr marL="36195" marR="36195" marT="0" marB="0" anchor="ctr"/>
                </a:tc>
                <a:extLst>
                  <a:ext uri="{0D108BD9-81ED-4DB2-BD59-A6C34878D82A}">
                    <a16:rowId xmlns:a16="http://schemas.microsoft.com/office/drawing/2014/main" val="10000"/>
                  </a:ext>
                </a:extLst>
              </a:tr>
              <a:tr h="252000">
                <a:tc>
                  <a:txBody>
                    <a:bodyPr/>
                    <a:lstStyle/>
                    <a:p>
                      <a:pPr>
                        <a:spcAft>
                          <a:spcPts val="0"/>
                        </a:spcAft>
                      </a:pPr>
                      <a:r>
                        <a:rPr lang="es-PE" sz="900" dirty="0" err="1">
                          <a:effectLst/>
                          <a:latin typeface="Verdana" panose="020B0604030504040204" pitchFamily="34" charset="0"/>
                          <a:ea typeface="Verdana" panose="020B0604030504040204" pitchFamily="34" charset="0"/>
                          <a:cs typeface="Verdana" panose="020B0604030504040204" pitchFamily="34" charset="0"/>
                        </a:rPr>
                        <a:t>Ppto</a:t>
                      </a:r>
                      <a:r>
                        <a:rPr lang="es-PE" sz="900" dirty="0">
                          <a:effectLst/>
                          <a:latin typeface="Verdana" panose="020B0604030504040204" pitchFamily="34" charset="0"/>
                          <a:ea typeface="Verdana" panose="020B0604030504040204" pitchFamily="34" charset="0"/>
                          <a:cs typeface="Verdana" panose="020B0604030504040204" pitchFamily="34" charset="0"/>
                        </a:rPr>
                        <a:t>. Referencial</a:t>
                      </a: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2’233,354.82</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1’789,416.00</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33’763,222.51</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37’785,993.33</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extLst>
                  <a:ext uri="{0D108BD9-81ED-4DB2-BD59-A6C34878D82A}">
                    <a16:rowId xmlns:a16="http://schemas.microsoft.com/office/drawing/2014/main" val="10001"/>
                  </a:ext>
                </a:extLst>
              </a:tr>
              <a:tr h="252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Inversión Diferencial</a:t>
                      </a:r>
                    </a:p>
                  </a:txBody>
                  <a:tcPr marL="36195" marR="36195" marT="0" marB="0" anchor="ctr">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2’211,376.07</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582,060.95</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1’477,965.02</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14’735,519.03</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19’006,921.08</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52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EDI</a:t>
                      </a:r>
                    </a:p>
                  </a:txBody>
                  <a:tcPr marL="36195" marR="36195" marT="0" marB="0" anchor="ctr">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4’444,730.89</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582,060.95</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3’267,381.02</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48’498,741.54</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56’792,914.41</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3"/>
                  </a:ext>
                </a:extLst>
              </a:tr>
              <a:tr h="252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Modificación al EDI N° 01</a:t>
                      </a: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extLst>
                  <a:ext uri="{0D108BD9-81ED-4DB2-BD59-A6C34878D82A}">
                    <a16:rowId xmlns:a16="http://schemas.microsoft.com/office/drawing/2014/main" val="10004"/>
                  </a:ext>
                </a:extLst>
              </a:tr>
              <a:tr h="252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Modificación al EDI N° 02</a:t>
                      </a: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24,714.68</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24,714.68</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extLst>
                  <a:ext uri="{0D108BD9-81ED-4DB2-BD59-A6C34878D82A}">
                    <a16:rowId xmlns:a16="http://schemas.microsoft.com/office/drawing/2014/main" val="10005"/>
                  </a:ext>
                </a:extLst>
              </a:tr>
              <a:tr h="252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Modificación al EDI N° 03</a:t>
                      </a:r>
                    </a:p>
                  </a:txBody>
                  <a:tcPr marL="36195" marR="36195" marT="0" marB="0" anchor="ctr"/>
                </a:tc>
                <a:tc>
                  <a:txBody>
                    <a:bodyPr/>
                    <a:lstStyle/>
                    <a:p>
                      <a:pPr algn="r">
                        <a:spcAft>
                          <a:spcPts val="0"/>
                        </a:spcAft>
                      </a:pPr>
                      <a:r>
                        <a:rPr lang="es-PE" sz="1100">
                          <a:solidFill>
                            <a:srgbClr val="000000"/>
                          </a:solidFill>
                          <a:effectLst/>
                          <a:latin typeface="Arial" panose="020B0604020202020204" pitchFamily="34" charset="0"/>
                          <a:cs typeface="Arial" panose="020B0604020202020204" pitchFamily="34" charset="0"/>
                        </a:rPr>
                        <a:t>-</a:t>
                      </a:r>
                      <a:endParaRPr lang="es-PE" sz="110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a:solidFill>
                            <a:srgbClr val="000000"/>
                          </a:solidFill>
                          <a:effectLst/>
                          <a:latin typeface="Arial" panose="020B0604020202020204" pitchFamily="34" charset="0"/>
                          <a:cs typeface="Arial" panose="020B0604020202020204" pitchFamily="34" charset="0"/>
                        </a:rPr>
                        <a:t>-</a:t>
                      </a:r>
                      <a:endParaRPr lang="es-PE" sz="110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306,015.85</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306,015.85</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extLst>
                  <a:ext uri="{0D108BD9-81ED-4DB2-BD59-A6C34878D82A}">
                    <a16:rowId xmlns:a16="http://schemas.microsoft.com/office/drawing/2014/main" val="10006"/>
                  </a:ext>
                </a:extLst>
              </a:tr>
              <a:tr h="252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Modificación al EDI N° 04</a:t>
                      </a: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a:solidFill>
                            <a:srgbClr val="000000"/>
                          </a:solidFill>
                          <a:effectLst/>
                          <a:latin typeface="Arial" panose="020B0604020202020204" pitchFamily="34" charset="0"/>
                          <a:cs typeface="Arial" panose="020B0604020202020204" pitchFamily="34" charset="0"/>
                        </a:rPr>
                        <a:t>-</a:t>
                      </a:r>
                      <a:endParaRPr lang="es-PE" sz="110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653,814.97</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653,814.97</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extLst>
                  <a:ext uri="{0D108BD9-81ED-4DB2-BD59-A6C34878D82A}">
                    <a16:rowId xmlns:a16="http://schemas.microsoft.com/office/drawing/2014/main" val="10007"/>
                  </a:ext>
                </a:extLst>
              </a:tr>
              <a:tr h="252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Modificación al EDI N° 05</a:t>
                      </a:r>
                    </a:p>
                  </a:txBody>
                  <a:tcPr marL="36195" marR="36195" marT="0" marB="0" anchor="ctr"/>
                </a:tc>
                <a:tc>
                  <a:txBody>
                    <a:bodyPr/>
                    <a:lstStyle/>
                    <a:p>
                      <a:pPr algn="r">
                        <a:spcAft>
                          <a:spcPts val="0"/>
                        </a:spcAft>
                      </a:pPr>
                      <a:r>
                        <a:rPr lang="es-PE" sz="1100">
                          <a:solidFill>
                            <a:srgbClr val="000000"/>
                          </a:solidFill>
                          <a:effectLst/>
                          <a:latin typeface="Arial" panose="020B0604020202020204" pitchFamily="34" charset="0"/>
                          <a:cs typeface="Arial" panose="020B0604020202020204" pitchFamily="34" charset="0"/>
                        </a:rPr>
                        <a:t>-</a:t>
                      </a:r>
                      <a:endParaRPr lang="es-PE" sz="110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a:solidFill>
                            <a:srgbClr val="000000"/>
                          </a:solidFill>
                          <a:effectLst/>
                          <a:latin typeface="Arial" panose="020B0604020202020204" pitchFamily="34" charset="0"/>
                          <a:cs typeface="Arial" panose="020B0604020202020204" pitchFamily="34" charset="0"/>
                        </a:rPr>
                        <a:t>-</a:t>
                      </a:r>
                      <a:endParaRPr lang="es-PE" sz="110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32,594.10</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32,594.10</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extLst>
                  <a:ext uri="{0D108BD9-81ED-4DB2-BD59-A6C34878D82A}">
                    <a16:rowId xmlns:a16="http://schemas.microsoft.com/office/drawing/2014/main" val="10008"/>
                  </a:ext>
                </a:extLst>
              </a:tr>
              <a:tr h="252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Modificación al EDI N° 06</a:t>
                      </a:r>
                    </a:p>
                  </a:txBody>
                  <a:tcPr marL="36195" marR="36195" marT="0" marB="0" anchor="ctr"/>
                </a:tc>
                <a:tc>
                  <a:txBody>
                    <a:bodyPr/>
                    <a:lstStyle/>
                    <a:p>
                      <a:pPr algn="r">
                        <a:spcAft>
                          <a:spcPts val="0"/>
                        </a:spcAft>
                      </a:pPr>
                      <a:r>
                        <a:rPr lang="es-PE" sz="1100">
                          <a:solidFill>
                            <a:srgbClr val="000000"/>
                          </a:solidFill>
                          <a:effectLst/>
                          <a:latin typeface="Arial" panose="020B0604020202020204" pitchFamily="34" charset="0"/>
                          <a:cs typeface="Arial" panose="020B0604020202020204" pitchFamily="34" charset="0"/>
                        </a:rPr>
                        <a:t>-</a:t>
                      </a:r>
                      <a:endParaRPr lang="es-PE" sz="110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a:solidFill>
                            <a:srgbClr val="000000"/>
                          </a:solidFill>
                          <a:effectLst/>
                          <a:latin typeface="Arial" panose="020B0604020202020204" pitchFamily="34" charset="0"/>
                          <a:cs typeface="Arial" panose="020B0604020202020204" pitchFamily="34" charset="0"/>
                        </a:rPr>
                        <a:t>-</a:t>
                      </a:r>
                      <a:endParaRPr lang="es-PE" sz="110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-2,140.25</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-97,492.84</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-99,633.08</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extLst>
                  <a:ext uri="{0D108BD9-81ED-4DB2-BD59-A6C34878D82A}">
                    <a16:rowId xmlns:a16="http://schemas.microsoft.com/office/drawing/2014/main" val="10009"/>
                  </a:ext>
                </a:extLst>
              </a:tr>
              <a:tr h="252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Variación de metrados</a:t>
                      </a: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91,355.73</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a:solidFill>
                            <a:srgbClr val="000000"/>
                          </a:solidFill>
                          <a:effectLst/>
                          <a:latin typeface="Arial" panose="020B0604020202020204" pitchFamily="34" charset="0"/>
                          <a:cs typeface="Arial" panose="020B0604020202020204" pitchFamily="34" charset="0"/>
                        </a:rPr>
                        <a:t>9,288.90</a:t>
                      </a:r>
                      <a:endParaRPr lang="es-PE" sz="110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a:solidFill>
                            <a:srgbClr val="000000"/>
                          </a:solidFill>
                          <a:effectLst/>
                          <a:latin typeface="Arial" panose="020B0604020202020204" pitchFamily="34" charset="0"/>
                          <a:cs typeface="Arial" panose="020B0604020202020204" pitchFamily="34" charset="0"/>
                        </a:rPr>
                        <a:t>977,884.16</a:t>
                      </a:r>
                      <a:endParaRPr lang="es-PE" sz="110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5’735,391.02</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6’813,919.80</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extLst>
                  <a:ext uri="{0D108BD9-81ED-4DB2-BD59-A6C34878D82A}">
                    <a16:rowId xmlns:a16="http://schemas.microsoft.com/office/drawing/2014/main" val="10010"/>
                  </a:ext>
                </a:extLst>
              </a:tr>
              <a:tr h="252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Mayores gastos generales</a:t>
                      </a: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a:solidFill>
                            <a:srgbClr val="000000"/>
                          </a:solidFill>
                          <a:effectLst/>
                          <a:latin typeface="Arial" panose="020B0604020202020204" pitchFamily="34" charset="0"/>
                          <a:cs typeface="Arial" panose="020B0604020202020204" pitchFamily="34" charset="0"/>
                        </a:rPr>
                        <a:t>-</a:t>
                      </a:r>
                      <a:endParaRPr lang="es-PE" sz="110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a:solidFill>
                            <a:srgbClr val="000000"/>
                          </a:solidFill>
                          <a:effectLst/>
                          <a:latin typeface="Arial" panose="020B0604020202020204" pitchFamily="34" charset="0"/>
                          <a:cs typeface="Arial" panose="020B0604020202020204" pitchFamily="34" charset="0"/>
                        </a:rPr>
                        <a:t>-</a:t>
                      </a:r>
                      <a:endParaRPr lang="es-PE" sz="110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13’298,164.72</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13’701,139.41</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extLst>
                  <a:ext uri="{0D108BD9-81ED-4DB2-BD59-A6C34878D82A}">
                    <a16:rowId xmlns:a16="http://schemas.microsoft.com/office/drawing/2014/main" val="10011"/>
                  </a:ext>
                </a:extLst>
              </a:tr>
              <a:tr h="252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Total Autorizado sin I.G.V.</a:t>
                      </a: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4’536,086.62</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591,349.85</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4’243,124.93</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68’451,944.06</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78’225,480.09</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36195" marR="36195" marT="0" marB="0" anchor="ctr"/>
                </a:tc>
                <a:extLst>
                  <a:ext uri="{0D108BD9-81ED-4DB2-BD59-A6C34878D82A}">
                    <a16:rowId xmlns:a16="http://schemas.microsoft.com/office/drawing/2014/main" val="10012"/>
                  </a:ext>
                </a:extLst>
              </a:tr>
            </a:tbl>
          </a:graphicData>
        </a:graphic>
      </p:graphicFrame>
      <p:sp>
        <p:nvSpPr>
          <p:cNvPr id="11" name="3 CuadroTexto">
            <a:extLst>
              <a:ext uri="{FF2B5EF4-FFF2-40B4-BE49-F238E27FC236}">
                <a16:creationId xmlns:a16="http://schemas.microsoft.com/office/drawing/2014/main" id="{F45B2BBF-F079-4FBA-8EFA-FB4F75E9AA47}"/>
              </a:ext>
            </a:extLst>
          </p:cNvPr>
          <p:cNvSpPr txBox="1"/>
          <p:nvPr/>
        </p:nvSpPr>
        <p:spPr>
          <a:xfrm>
            <a:off x="492070" y="5247943"/>
            <a:ext cx="2290887" cy="261610"/>
          </a:xfrm>
          <a:prstGeom prst="rect">
            <a:avLst/>
          </a:prstGeom>
          <a:noFill/>
        </p:spPr>
        <p:txBody>
          <a:bodyPr wrap="square" rtlCol="0">
            <a:spAutoFit/>
          </a:bodyPr>
          <a:lstStyle/>
          <a:p>
            <a:r>
              <a:rPr lang="es-PE" sz="1100" dirty="0">
                <a:solidFill>
                  <a:srgbClr val="000000"/>
                </a:solidFill>
                <a:latin typeface="Verdana" panose="020B0604030504040204" pitchFamily="34" charset="0"/>
                <a:ea typeface="Verdana" panose="020B0604030504040204" pitchFamily="34" charset="0"/>
                <a:cs typeface="Verdana" panose="020B0604030504040204" pitchFamily="34" charset="0"/>
              </a:rPr>
              <a:t>Montos sin ajuste de precios</a:t>
            </a:r>
          </a:p>
        </p:txBody>
      </p:sp>
    </p:spTree>
    <p:extLst>
      <p:ext uri="{BB962C8B-B14F-4D97-AF65-F5344CB8AC3E}">
        <p14:creationId xmlns:p14="http://schemas.microsoft.com/office/powerpoint/2010/main" val="299222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c.	Aspectos Económicos y Comerciales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51</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8" name="CuadroTexto 7">
            <a:extLst>
              <a:ext uri="{FF2B5EF4-FFF2-40B4-BE49-F238E27FC236}">
                <a16:creationId xmlns:a16="http://schemas.microsoft.com/office/drawing/2014/main" id="{064CA003-CDAF-4A1C-9E27-39A25AFD8FE8}"/>
              </a:ext>
            </a:extLst>
          </p:cNvPr>
          <p:cNvSpPr txBox="1"/>
          <p:nvPr/>
        </p:nvSpPr>
        <p:spPr>
          <a:xfrm>
            <a:off x="826939" y="1182400"/>
            <a:ext cx="6289478" cy="369332"/>
          </a:xfrm>
          <a:prstGeom prst="rect">
            <a:avLst/>
          </a:prstGeom>
          <a:noFill/>
        </p:spPr>
        <p:txBody>
          <a:bodyPr wrap="square" rtlCol="0">
            <a:spAutoFit/>
          </a:bodyPr>
          <a:lstStyle/>
          <a:p>
            <a:pPr indent="3175" algn="just"/>
            <a:r>
              <a:rPr lang="es-PE" dirty="0">
                <a:solidFill>
                  <a:schemeClr val="accent1"/>
                </a:solidFill>
                <a:latin typeface="Swis721 Ex BT" panose="020B0605020202020204" pitchFamily="34" charset="0"/>
                <a:cs typeface="Arial" panose="020B0604020202020204" pitchFamily="34" charset="0"/>
              </a:rPr>
              <a:t>Monto Contratado PAMO	:	US$ 1’443,029.00</a:t>
            </a:r>
          </a:p>
        </p:txBody>
      </p:sp>
      <p:sp>
        <p:nvSpPr>
          <p:cNvPr id="16" name="CuadroTexto 15">
            <a:extLst>
              <a:ext uri="{FF2B5EF4-FFF2-40B4-BE49-F238E27FC236}">
                <a16:creationId xmlns:a16="http://schemas.microsoft.com/office/drawing/2014/main" id="{79C238D1-8EA9-4EB9-ABA4-51836DEB21DF}"/>
              </a:ext>
            </a:extLst>
          </p:cNvPr>
          <p:cNvSpPr txBox="1"/>
          <p:nvPr/>
        </p:nvSpPr>
        <p:spPr>
          <a:xfrm>
            <a:off x="803809" y="1875486"/>
            <a:ext cx="7989796" cy="461665"/>
          </a:xfrm>
          <a:prstGeom prst="rect">
            <a:avLst/>
          </a:prstGeom>
          <a:noFill/>
        </p:spPr>
        <p:txBody>
          <a:bodyPr wrap="square" rtlCol="0">
            <a:spAutoFit/>
          </a:bodyPr>
          <a:lstStyle/>
          <a:p>
            <a:pPr indent="3175" algn="just"/>
            <a:r>
              <a:rPr lang="es-PE" sz="2400" i="1" dirty="0" err="1">
                <a:solidFill>
                  <a:srgbClr val="000000"/>
                </a:solidFill>
                <a:latin typeface="Bell MT" panose="02020503060305020303" pitchFamily="18" charset="0"/>
                <a:cs typeface="Arial" panose="020B0604020202020204" pitchFamily="34" charset="0"/>
              </a:rPr>
              <a:t>Cofin</a:t>
            </a:r>
            <a:r>
              <a:rPr lang="es-PE" sz="2400" i="1" dirty="0">
                <a:solidFill>
                  <a:srgbClr val="000000"/>
                </a:solidFill>
                <a:latin typeface="Bell MT" panose="02020503060305020303" pitchFamily="18" charset="0"/>
                <a:cs typeface="Arial" panose="020B0604020202020204" pitchFamily="34" charset="0"/>
              </a:rPr>
              <a:t> = PPO + PAMO – (</a:t>
            </a:r>
            <a:r>
              <a:rPr lang="es-PE" sz="2400" i="1" dirty="0" err="1">
                <a:solidFill>
                  <a:srgbClr val="000000"/>
                </a:solidFill>
                <a:latin typeface="Bell MT" panose="02020503060305020303" pitchFamily="18" charset="0"/>
                <a:cs typeface="Arial" panose="020B0604020202020204" pitchFamily="34" charset="0"/>
              </a:rPr>
              <a:t>RecPeaje</a:t>
            </a:r>
            <a:r>
              <a:rPr lang="es-PE" sz="2400" i="1" dirty="0">
                <a:solidFill>
                  <a:srgbClr val="000000"/>
                </a:solidFill>
                <a:latin typeface="Bell MT" panose="02020503060305020303" pitchFamily="18" charset="0"/>
                <a:cs typeface="Arial" panose="020B0604020202020204" pitchFamily="34" charset="0"/>
              </a:rPr>
              <a:t> – Prov. </a:t>
            </a:r>
            <a:r>
              <a:rPr lang="es-PE" sz="2400" i="1" dirty="0" err="1">
                <a:solidFill>
                  <a:srgbClr val="000000"/>
                </a:solidFill>
                <a:latin typeface="Bell MT" panose="02020503060305020303" pitchFamily="18" charset="0"/>
                <a:cs typeface="Arial" panose="020B0604020202020204" pitchFamily="34" charset="0"/>
              </a:rPr>
              <a:t>Emerg</a:t>
            </a:r>
            <a:r>
              <a:rPr lang="es-PE" sz="2400" i="1" dirty="0">
                <a:solidFill>
                  <a:srgbClr val="000000"/>
                </a:solidFill>
                <a:latin typeface="Bell MT" panose="02020503060305020303" pitchFamily="18" charset="0"/>
                <a:cs typeface="Arial" panose="020B0604020202020204" pitchFamily="34" charset="0"/>
              </a:rPr>
              <a:t>. Vial </a:t>
            </a:r>
            <a:r>
              <a:rPr lang="es-PE" sz="2400" i="1" dirty="0" err="1">
                <a:solidFill>
                  <a:srgbClr val="000000"/>
                </a:solidFill>
                <a:latin typeface="Bell MT" panose="02020503060305020303" pitchFamily="18" charset="0"/>
                <a:cs typeface="Arial" panose="020B0604020202020204" pitchFamily="34" charset="0"/>
              </a:rPr>
              <a:t>Extraor</a:t>
            </a:r>
            <a:r>
              <a:rPr lang="es-PE" sz="2400" i="1" dirty="0">
                <a:solidFill>
                  <a:srgbClr val="000000"/>
                </a:solidFill>
                <a:latin typeface="Bell MT" panose="02020503060305020303" pitchFamily="18" charset="0"/>
                <a:cs typeface="Arial" panose="020B0604020202020204" pitchFamily="34" charset="0"/>
              </a:rPr>
              <a:t>.)</a:t>
            </a:r>
          </a:p>
        </p:txBody>
      </p:sp>
      <p:sp>
        <p:nvSpPr>
          <p:cNvPr id="17" name="7 Rectángulo">
            <a:extLst>
              <a:ext uri="{FF2B5EF4-FFF2-40B4-BE49-F238E27FC236}">
                <a16:creationId xmlns:a16="http://schemas.microsoft.com/office/drawing/2014/main" id="{630CD68B-0306-4313-8C6B-D89F72BE84D5}"/>
              </a:ext>
            </a:extLst>
          </p:cNvPr>
          <p:cNvSpPr>
            <a:spLocks noChangeArrowheads="1"/>
          </p:cNvSpPr>
          <p:nvPr/>
        </p:nvSpPr>
        <p:spPr bwMode="auto">
          <a:xfrm>
            <a:off x="1132730" y="3016995"/>
            <a:ext cx="6882185" cy="1524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4305300" algn="l"/>
                <a:tab pos="4664075" algn="l"/>
              </a:tabLst>
              <a:defRPr sz="2000">
                <a:solidFill>
                  <a:srgbClr val="7F7F7F"/>
                </a:solidFill>
                <a:latin typeface="Verdana" pitchFamily="34" charset="0"/>
              </a:defRPr>
            </a:lvl1pPr>
            <a:lvl2pPr marL="742950" indent="-285750" eaLnBrk="0" hangingPunct="0">
              <a:spcBef>
                <a:spcPct val="20000"/>
              </a:spcBef>
              <a:buFont typeface="Arial" charset="0"/>
              <a:buChar char="–"/>
              <a:tabLst>
                <a:tab pos="4305300" algn="l"/>
                <a:tab pos="4664075" algn="l"/>
              </a:tabLst>
              <a:defRPr sz="2000">
                <a:solidFill>
                  <a:srgbClr val="7F7F7F"/>
                </a:solidFill>
                <a:latin typeface="Verdana" pitchFamily="34" charset="0"/>
              </a:defRPr>
            </a:lvl2pPr>
            <a:lvl3pPr marL="11430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3pPr>
            <a:lvl4pPr marL="16002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4pPr>
            <a:lvl5pPr marL="20574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9pPr>
          </a:lstStyle>
          <a:p>
            <a:pPr algn="just" eaLnBrk="1" hangingPunct="1">
              <a:lnSpc>
                <a:spcPct val="150000"/>
              </a:lnSpc>
              <a:spcBef>
                <a:spcPct val="0"/>
              </a:spcBef>
              <a:buFontTx/>
              <a:buNone/>
            </a:pPr>
            <a:r>
              <a:rPr lang="es-ES" altLang="es-PE" sz="1600" dirty="0">
                <a:solidFill>
                  <a:srgbClr val="000000"/>
                </a:solidFill>
                <a:latin typeface="Arial" panose="020B0604020202020204" pitchFamily="34" charset="0"/>
                <a:cs typeface="Arial" panose="020B0604020202020204" pitchFamily="34" charset="0"/>
              </a:rPr>
              <a:t>Monto Trimestral PAMO	: 	US $ 360,757.25</a:t>
            </a:r>
          </a:p>
          <a:p>
            <a:pPr algn="just" eaLnBrk="1" hangingPunct="1">
              <a:lnSpc>
                <a:spcPct val="150000"/>
              </a:lnSpc>
              <a:spcBef>
                <a:spcPct val="0"/>
              </a:spcBef>
              <a:buFontTx/>
              <a:buNone/>
            </a:pPr>
            <a:r>
              <a:rPr lang="es-ES" altLang="es-PE" sz="1600" dirty="0">
                <a:solidFill>
                  <a:srgbClr val="000000"/>
                </a:solidFill>
                <a:latin typeface="Arial" panose="020B0604020202020204" pitchFamily="34" charset="0"/>
                <a:cs typeface="Arial" panose="020B0604020202020204" pitchFamily="34" charset="0"/>
              </a:rPr>
              <a:t>Provisión Mantenimiento Periódico	: 	US $   83,603.00</a:t>
            </a:r>
          </a:p>
          <a:p>
            <a:pPr algn="just" eaLnBrk="1" hangingPunct="1">
              <a:lnSpc>
                <a:spcPct val="150000"/>
              </a:lnSpc>
              <a:spcBef>
                <a:spcPct val="0"/>
              </a:spcBef>
              <a:buFontTx/>
              <a:buNone/>
            </a:pPr>
            <a:r>
              <a:rPr lang="es-ES" altLang="es-PE" sz="1600" dirty="0">
                <a:solidFill>
                  <a:srgbClr val="000000"/>
                </a:solidFill>
                <a:latin typeface="Arial" panose="020B0604020202020204" pitchFamily="34" charset="0"/>
                <a:cs typeface="Arial" panose="020B0604020202020204" pitchFamily="34" charset="0"/>
              </a:rPr>
              <a:t>Ingreso Fijo Trimestral	: 	US $ 277,154.25</a:t>
            </a:r>
          </a:p>
          <a:p>
            <a:pPr algn="just" eaLnBrk="1" hangingPunct="1">
              <a:lnSpc>
                <a:spcPct val="150000"/>
              </a:lnSpc>
              <a:spcBef>
                <a:spcPct val="0"/>
              </a:spcBef>
              <a:buFontTx/>
              <a:buNone/>
            </a:pPr>
            <a:r>
              <a:rPr lang="es-ES" altLang="es-PE" sz="1600" dirty="0">
                <a:solidFill>
                  <a:srgbClr val="000000"/>
                </a:solidFill>
                <a:latin typeface="Arial" panose="020B0604020202020204" pitchFamily="34" charset="0"/>
                <a:cs typeface="Arial" panose="020B0604020202020204" pitchFamily="34" charset="0"/>
              </a:rPr>
              <a:t>Ingreso Fijo Mensual	: 	US $   92,384.75</a:t>
            </a:r>
          </a:p>
        </p:txBody>
      </p:sp>
      <p:sp>
        <p:nvSpPr>
          <p:cNvPr id="18" name="7 Rectángulo">
            <a:extLst>
              <a:ext uri="{FF2B5EF4-FFF2-40B4-BE49-F238E27FC236}">
                <a16:creationId xmlns:a16="http://schemas.microsoft.com/office/drawing/2014/main" id="{9548A123-BE73-49CC-AF38-46ADDBE72DB4}"/>
              </a:ext>
            </a:extLst>
          </p:cNvPr>
          <p:cNvSpPr>
            <a:spLocks noChangeArrowheads="1"/>
          </p:cNvSpPr>
          <p:nvPr/>
        </p:nvSpPr>
        <p:spPr bwMode="auto">
          <a:xfrm>
            <a:off x="1140639" y="5161829"/>
            <a:ext cx="5172696" cy="34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4305300" algn="l"/>
                <a:tab pos="4664075" algn="l"/>
              </a:tabLst>
              <a:defRPr sz="2000">
                <a:solidFill>
                  <a:srgbClr val="7F7F7F"/>
                </a:solidFill>
                <a:latin typeface="Verdana" pitchFamily="34" charset="0"/>
              </a:defRPr>
            </a:lvl1pPr>
            <a:lvl2pPr marL="742950" indent="-285750" eaLnBrk="0" hangingPunct="0">
              <a:spcBef>
                <a:spcPct val="20000"/>
              </a:spcBef>
              <a:buFont typeface="Arial" charset="0"/>
              <a:buChar char="–"/>
              <a:tabLst>
                <a:tab pos="4305300" algn="l"/>
                <a:tab pos="4664075" algn="l"/>
              </a:tabLst>
              <a:defRPr sz="2000">
                <a:solidFill>
                  <a:srgbClr val="7F7F7F"/>
                </a:solidFill>
                <a:latin typeface="Verdana" pitchFamily="34" charset="0"/>
              </a:defRPr>
            </a:lvl2pPr>
            <a:lvl3pPr marL="11430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3pPr>
            <a:lvl4pPr marL="16002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4pPr>
            <a:lvl5pPr marL="20574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9pPr>
          </a:lstStyle>
          <a:p>
            <a:pPr algn="just" eaLnBrk="1" hangingPunct="1">
              <a:lnSpc>
                <a:spcPct val="110000"/>
              </a:lnSpc>
              <a:spcBef>
                <a:spcPct val="0"/>
              </a:spcBef>
              <a:buFontTx/>
              <a:buNone/>
            </a:pPr>
            <a:r>
              <a:rPr lang="es-ES" altLang="es-PE" sz="1600" dirty="0">
                <a:solidFill>
                  <a:srgbClr val="000000"/>
                </a:solidFill>
                <a:latin typeface="Arial" charset="0"/>
              </a:rPr>
              <a:t>Los Ingresos no regulados son de libre disponibilidad</a:t>
            </a:r>
          </a:p>
        </p:txBody>
      </p:sp>
    </p:spTree>
    <p:extLst>
      <p:ext uri="{BB962C8B-B14F-4D97-AF65-F5344CB8AC3E}">
        <p14:creationId xmlns:p14="http://schemas.microsoft.com/office/powerpoint/2010/main" val="18862470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p:bldP spid="16" grpId="0"/>
      <p:bldP spid="17"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d.	Aspectos Administrativos y Financieros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52</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17" name="7 Rectángulo">
            <a:extLst>
              <a:ext uri="{FF2B5EF4-FFF2-40B4-BE49-F238E27FC236}">
                <a16:creationId xmlns:a16="http://schemas.microsoft.com/office/drawing/2014/main" id="{630CD68B-0306-4313-8C6B-D89F72BE84D5}"/>
              </a:ext>
            </a:extLst>
          </p:cNvPr>
          <p:cNvSpPr>
            <a:spLocks noChangeArrowheads="1"/>
          </p:cNvSpPr>
          <p:nvPr/>
        </p:nvSpPr>
        <p:spPr bwMode="auto">
          <a:xfrm>
            <a:off x="822936" y="1265316"/>
            <a:ext cx="7541836" cy="337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4305300" algn="l"/>
                <a:tab pos="4664075" algn="l"/>
              </a:tabLst>
              <a:defRPr sz="2000">
                <a:solidFill>
                  <a:srgbClr val="7F7F7F"/>
                </a:solidFill>
                <a:latin typeface="Verdana" pitchFamily="34" charset="0"/>
              </a:defRPr>
            </a:lvl1pPr>
            <a:lvl2pPr marL="742950" indent="-285750" eaLnBrk="0" hangingPunct="0">
              <a:spcBef>
                <a:spcPct val="20000"/>
              </a:spcBef>
              <a:buFont typeface="Arial" charset="0"/>
              <a:buChar char="–"/>
              <a:tabLst>
                <a:tab pos="4305300" algn="l"/>
                <a:tab pos="4664075" algn="l"/>
              </a:tabLst>
              <a:defRPr sz="2000">
                <a:solidFill>
                  <a:srgbClr val="7F7F7F"/>
                </a:solidFill>
                <a:latin typeface="Verdana" pitchFamily="34" charset="0"/>
              </a:defRPr>
            </a:lvl2pPr>
            <a:lvl3pPr marL="11430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3pPr>
            <a:lvl4pPr marL="16002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4pPr>
            <a:lvl5pPr marL="20574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9pPr>
          </a:lstStyle>
          <a:p>
            <a:pPr algn="just" eaLnBrk="1" hangingPunct="1">
              <a:lnSpc>
                <a:spcPct val="150000"/>
              </a:lnSpc>
              <a:spcBef>
                <a:spcPct val="0"/>
              </a:spcBef>
              <a:spcAft>
                <a:spcPts val="1200"/>
              </a:spcAft>
              <a:buFontTx/>
              <a:buNone/>
            </a:pPr>
            <a:r>
              <a:rPr lang="es-PE" altLang="es-PE" sz="1600" dirty="0">
                <a:solidFill>
                  <a:srgbClr val="000000"/>
                </a:solidFill>
                <a:latin typeface="Arial" panose="020B0604020202020204" pitchFamily="34" charset="0"/>
                <a:cs typeface="Arial" panose="020B0604020202020204" pitchFamily="34" charset="0"/>
              </a:rPr>
              <a:t>Culminadas las obras de construcción y luego de aprobado el RAO N° 14 e Informe Final se procedió con:</a:t>
            </a:r>
          </a:p>
          <a:p>
            <a:pPr marL="357188" indent="-357188" algn="just" eaLnBrk="1" hangingPunct="1">
              <a:lnSpc>
                <a:spcPct val="150000"/>
              </a:lnSpc>
              <a:spcBef>
                <a:spcPct val="0"/>
              </a:spcBef>
              <a:spcAft>
                <a:spcPts val="1200"/>
              </a:spcAft>
              <a:buFont typeface="Wingdings" panose="05000000000000000000" pitchFamily="2" charset="2"/>
              <a:buChar char="Ø"/>
            </a:pPr>
            <a:r>
              <a:rPr lang="es-PE" altLang="es-PE" sz="1600" dirty="0">
                <a:solidFill>
                  <a:srgbClr val="000000"/>
                </a:solidFill>
                <a:latin typeface="Arial" panose="020B0604020202020204" pitchFamily="34" charset="0"/>
                <a:cs typeface="Arial" panose="020B0604020202020204" pitchFamily="34" charset="0"/>
              </a:rPr>
              <a:t>La recepción de la Obras de Construcción el 21.12.2017</a:t>
            </a:r>
          </a:p>
          <a:p>
            <a:pPr marL="357188" indent="-357188" algn="just" eaLnBrk="1" hangingPunct="1">
              <a:lnSpc>
                <a:spcPct val="150000"/>
              </a:lnSpc>
              <a:spcBef>
                <a:spcPct val="0"/>
              </a:spcBef>
              <a:spcAft>
                <a:spcPts val="1800"/>
              </a:spcAft>
              <a:buFont typeface="Wingdings" panose="05000000000000000000" pitchFamily="2" charset="2"/>
              <a:buChar char="Ø"/>
            </a:pPr>
            <a:r>
              <a:rPr lang="es-PE" altLang="es-PE" sz="1600" dirty="0">
                <a:solidFill>
                  <a:srgbClr val="000000"/>
                </a:solidFill>
                <a:latin typeface="Arial" panose="020B0604020202020204" pitchFamily="34" charset="0"/>
                <a:cs typeface="Arial" panose="020B0604020202020204" pitchFamily="34" charset="0"/>
              </a:rPr>
              <a:t>Cancelación del ultimo CAO y variación de metrados</a:t>
            </a:r>
          </a:p>
          <a:p>
            <a:pPr algn="just" eaLnBrk="1" hangingPunct="1">
              <a:lnSpc>
                <a:spcPct val="150000"/>
              </a:lnSpc>
              <a:spcBef>
                <a:spcPct val="0"/>
              </a:spcBef>
              <a:spcAft>
                <a:spcPts val="1200"/>
              </a:spcAft>
              <a:buNone/>
            </a:pPr>
            <a:r>
              <a:rPr lang="es-PE" altLang="es-PE" sz="1600" dirty="0">
                <a:solidFill>
                  <a:srgbClr val="000000"/>
                </a:solidFill>
                <a:latin typeface="Arial" panose="020B0604020202020204" pitchFamily="34" charset="0"/>
                <a:cs typeface="Arial" panose="020B0604020202020204" pitchFamily="34" charset="0"/>
              </a:rPr>
              <a:t>A la fecha por falta de instrucciones escritas como lo indica el Contrato queda pendiente:</a:t>
            </a:r>
          </a:p>
          <a:p>
            <a:pPr marL="357188" indent="-357188" algn="just" eaLnBrk="1" hangingPunct="1">
              <a:lnSpc>
                <a:spcPct val="150000"/>
              </a:lnSpc>
              <a:spcBef>
                <a:spcPct val="0"/>
              </a:spcBef>
              <a:buFont typeface="Wingdings" panose="05000000000000000000" pitchFamily="2" charset="2"/>
              <a:buChar char="Ø"/>
            </a:pPr>
            <a:r>
              <a:rPr lang="es-PE" altLang="es-PE" sz="1600" dirty="0">
                <a:solidFill>
                  <a:srgbClr val="000000"/>
                </a:solidFill>
                <a:latin typeface="Arial" panose="020B0604020202020204" pitchFamily="34" charset="0"/>
                <a:cs typeface="Arial" panose="020B0604020202020204" pitchFamily="34" charset="0"/>
              </a:rPr>
              <a:t>Inicio de la Explotación y pago del PAMO</a:t>
            </a:r>
          </a:p>
        </p:txBody>
      </p:sp>
    </p:spTree>
    <p:extLst>
      <p:ext uri="{BB962C8B-B14F-4D97-AF65-F5344CB8AC3E}">
        <p14:creationId xmlns:p14="http://schemas.microsoft.com/office/powerpoint/2010/main" val="41359773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buAutoNum type="alphaLcPeriod" startAt="4"/>
            </a:pPr>
            <a:r>
              <a:rPr lang="es-PE" dirty="0">
                <a:solidFill>
                  <a:schemeClr val="accent1"/>
                </a:solidFill>
                <a:latin typeface="Swis721 Ex BT" panose="020B0605020202020204" pitchFamily="34" charset="0"/>
                <a:cs typeface="Arial" panose="020B0604020202020204" pitchFamily="34" charset="0"/>
              </a:rPr>
              <a:t>Aspectos Administrativos y Financieros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53</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17" name="7 Rectángulo">
            <a:extLst>
              <a:ext uri="{FF2B5EF4-FFF2-40B4-BE49-F238E27FC236}">
                <a16:creationId xmlns:a16="http://schemas.microsoft.com/office/drawing/2014/main" id="{630CD68B-0306-4313-8C6B-D89F72BE84D5}"/>
              </a:ext>
            </a:extLst>
          </p:cNvPr>
          <p:cNvSpPr>
            <a:spLocks noChangeArrowheads="1"/>
          </p:cNvSpPr>
          <p:nvPr/>
        </p:nvSpPr>
        <p:spPr bwMode="auto">
          <a:xfrm>
            <a:off x="822936" y="1265316"/>
            <a:ext cx="754183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4305300" algn="l"/>
                <a:tab pos="4664075" algn="l"/>
              </a:tabLst>
              <a:defRPr sz="2000">
                <a:solidFill>
                  <a:srgbClr val="7F7F7F"/>
                </a:solidFill>
                <a:latin typeface="Verdana" pitchFamily="34" charset="0"/>
              </a:defRPr>
            </a:lvl1pPr>
            <a:lvl2pPr marL="742950" indent="-285750" eaLnBrk="0" hangingPunct="0">
              <a:spcBef>
                <a:spcPct val="20000"/>
              </a:spcBef>
              <a:buFont typeface="Arial" charset="0"/>
              <a:buChar char="–"/>
              <a:tabLst>
                <a:tab pos="4305300" algn="l"/>
                <a:tab pos="4664075" algn="l"/>
              </a:tabLst>
              <a:defRPr sz="2000">
                <a:solidFill>
                  <a:srgbClr val="7F7F7F"/>
                </a:solidFill>
                <a:latin typeface="Verdana" pitchFamily="34" charset="0"/>
              </a:defRPr>
            </a:lvl2pPr>
            <a:lvl3pPr marL="11430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3pPr>
            <a:lvl4pPr marL="16002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4pPr>
            <a:lvl5pPr marL="20574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9pPr>
          </a:lstStyle>
          <a:p>
            <a:pPr algn="just" eaLnBrk="1" hangingPunct="1">
              <a:lnSpc>
                <a:spcPct val="150000"/>
              </a:lnSpc>
              <a:spcBef>
                <a:spcPct val="0"/>
              </a:spcBef>
              <a:spcAft>
                <a:spcPts val="1200"/>
              </a:spcAft>
              <a:buFontTx/>
              <a:buNone/>
            </a:pPr>
            <a:r>
              <a:rPr lang="es-PE" altLang="es-PE" sz="1600" dirty="0">
                <a:solidFill>
                  <a:srgbClr val="000000"/>
                </a:solidFill>
                <a:latin typeface="Arial" panose="020B0604020202020204" pitchFamily="34" charset="0"/>
                <a:cs typeface="Arial" panose="020B0604020202020204" pitchFamily="34" charset="0"/>
              </a:rPr>
              <a:t>PROCEDIMIENTO DE LA TARIFA DIFERENCIADA</a:t>
            </a:r>
          </a:p>
          <a:p>
            <a:pPr algn="just" eaLnBrk="1" hangingPunct="1">
              <a:lnSpc>
                <a:spcPct val="150000"/>
              </a:lnSpc>
              <a:spcBef>
                <a:spcPct val="0"/>
              </a:spcBef>
              <a:spcAft>
                <a:spcPts val="1200"/>
              </a:spcAft>
              <a:buFontTx/>
              <a:buNone/>
            </a:pPr>
            <a:r>
              <a:rPr lang="es-PE" altLang="es-PE" sz="1600" dirty="0">
                <a:solidFill>
                  <a:srgbClr val="000000"/>
                </a:solidFill>
                <a:latin typeface="Arial" panose="020B0604020202020204" pitchFamily="34" charset="0"/>
                <a:cs typeface="Arial" panose="020B0604020202020204" pitchFamily="34" charset="0"/>
              </a:rPr>
              <a:t>Mediante Oficio N° 008-18-GRE-OSITRAN, el Regulador observó el Procedimiento de Tarifa Diferenciada que le fuera remitida mediante Carta N° OBRAINSA 97916-17.</a:t>
            </a:r>
          </a:p>
          <a:p>
            <a:pPr algn="just" eaLnBrk="1" hangingPunct="1">
              <a:lnSpc>
                <a:spcPct val="150000"/>
              </a:lnSpc>
              <a:spcBef>
                <a:spcPct val="0"/>
              </a:spcBef>
              <a:spcAft>
                <a:spcPts val="1200"/>
              </a:spcAft>
              <a:buFontTx/>
              <a:buNone/>
            </a:pPr>
            <a:r>
              <a:rPr lang="es-PE" altLang="es-PE" sz="1600" dirty="0">
                <a:solidFill>
                  <a:srgbClr val="000000"/>
                </a:solidFill>
                <a:latin typeface="Arial" panose="020B0604020202020204" pitchFamily="34" charset="0"/>
                <a:cs typeface="Arial" panose="020B0604020202020204" pitchFamily="34" charset="0"/>
              </a:rPr>
              <a:t>Mediante Carta N° OBRAINSA 1000930-18 de fecha 07.02.2018, le fue remitido el levantamiento de observaciones del Procedimiento de Tarifa Diferenciada.</a:t>
            </a:r>
          </a:p>
          <a:p>
            <a:pPr algn="just" eaLnBrk="1" hangingPunct="1">
              <a:lnSpc>
                <a:spcPct val="150000"/>
              </a:lnSpc>
              <a:spcBef>
                <a:spcPct val="0"/>
              </a:spcBef>
              <a:spcAft>
                <a:spcPts val="1200"/>
              </a:spcAft>
              <a:buFontTx/>
              <a:buNone/>
            </a:pPr>
            <a:r>
              <a:rPr lang="es-PE" altLang="es-PE" sz="1600" dirty="0">
                <a:solidFill>
                  <a:srgbClr val="000000"/>
                </a:solidFill>
                <a:latin typeface="Arial" panose="020B0604020202020204" pitchFamily="34" charset="0"/>
                <a:cs typeface="Arial" panose="020B0604020202020204" pitchFamily="34" charset="0"/>
              </a:rPr>
              <a:t>Pendiente de respuesta por parte del Regulador.</a:t>
            </a:r>
          </a:p>
        </p:txBody>
      </p:sp>
    </p:spTree>
    <p:extLst>
      <p:ext uri="{BB962C8B-B14F-4D97-AF65-F5344CB8AC3E}">
        <p14:creationId xmlns:p14="http://schemas.microsoft.com/office/powerpoint/2010/main" val="24415520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d.	Aspectos Administrativos y Financieros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54</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8" name="CuadroTexto 7">
            <a:extLst>
              <a:ext uri="{FF2B5EF4-FFF2-40B4-BE49-F238E27FC236}">
                <a16:creationId xmlns:a16="http://schemas.microsoft.com/office/drawing/2014/main" id="{3DDCDDC4-3D04-47A0-A9ED-96CF6CDDF833}"/>
              </a:ext>
            </a:extLst>
          </p:cNvPr>
          <p:cNvSpPr txBox="1"/>
          <p:nvPr/>
        </p:nvSpPr>
        <p:spPr>
          <a:xfrm>
            <a:off x="1894462" y="1285763"/>
            <a:ext cx="5277611" cy="369332"/>
          </a:xfrm>
          <a:prstGeom prst="rect">
            <a:avLst/>
          </a:prstGeom>
          <a:noFill/>
        </p:spPr>
        <p:txBody>
          <a:bodyPr wrap="square" rtlCol="0">
            <a:spAutoFit/>
          </a:bodyPr>
          <a:lstStyle/>
          <a:p>
            <a:pPr indent="3175" algn="ctr"/>
            <a:r>
              <a:rPr lang="es-PE" dirty="0">
                <a:solidFill>
                  <a:schemeClr val="accent1"/>
                </a:solidFill>
                <a:latin typeface="Swis721 Ex BT" panose="020B0605020202020204" pitchFamily="34" charset="0"/>
                <a:cs typeface="Arial" panose="020B0604020202020204" pitchFamily="34" charset="0"/>
              </a:rPr>
              <a:t>Último CAO pagado en el 2018</a:t>
            </a:r>
          </a:p>
        </p:txBody>
      </p:sp>
      <p:graphicFrame>
        <p:nvGraphicFramePr>
          <p:cNvPr id="9" name="3 Tabla">
            <a:extLst>
              <a:ext uri="{FF2B5EF4-FFF2-40B4-BE49-F238E27FC236}">
                <a16:creationId xmlns:a16="http://schemas.microsoft.com/office/drawing/2014/main" id="{403F61E0-D931-4031-91F0-DCFD1BC513AB}"/>
              </a:ext>
            </a:extLst>
          </p:cNvPr>
          <p:cNvGraphicFramePr>
            <a:graphicFrameLocks noGrp="1"/>
          </p:cNvGraphicFramePr>
          <p:nvPr>
            <p:extLst>
              <p:ext uri="{D42A27DB-BD31-4B8C-83A1-F6EECF244321}">
                <p14:modId xmlns:p14="http://schemas.microsoft.com/office/powerpoint/2010/main" val="2233099700"/>
              </p:ext>
            </p:extLst>
          </p:nvPr>
        </p:nvGraphicFramePr>
        <p:xfrm>
          <a:off x="271094" y="2025353"/>
          <a:ext cx="8496000" cy="3191057"/>
        </p:xfrm>
        <a:graphic>
          <a:graphicData uri="http://schemas.openxmlformats.org/drawingml/2006/table">
            <a:tbl>
              <a:tblPr firstRow="1" firstCol="1" bandRow="1">
                <a:tableStyleId>{5C22544A-7EE6-4342-B048-85BDC9FD1C3A}</a:tableStyleId>
              </a:tblPr>
              <a:tblGrid>
                <a:gridCol w="2052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368000">
                  <a:extLst>
                    <a:ext uri="{9D8B030D-6E8A-4147-A177-3AD203B41FA5}">
                      <a16:colId xmlns:a16="http://schemas.microsoft.com/office/drawing/2014/main" val="1790834727"/>
                    </a:ext>
                  </a:extLst>
                </a:gridCol>
                <a:gridCol w="1296000">
                  <a:extLst>
                    <a:ext uri="{9D8B030D-6E8A-4147-A177-3AD203B41FA5}">
                      <a16:colId xmlns:a16="http://schemas.microsoft.com/office/drawing/2014/main" val="20003"/>
                    </a:ext>
                  </a:extLst>
                </a:gridCol>
                <a:gridCol w="1260000">
                  <a:extLst>
                    <a:ext uri="{9D8B030D-6E8A-4147-A177-3AD203B41FA5}">
                      <a16:colId xmlns:a16="http://schemas.microsoft.com/office/drawing/2014/main" val="20004"/>
                    </a:ext>
                  </a:extLst>
                </a:gridCol>
              </a:tblGrid>
              <a:tr h="1031057">
                <a:tc>
                  <a:txBody>
                    <a:bodyPr/>
                    <a:lstStyle/>
                    <a:p>
                      <a:pPr algn="ctr">
                        <a:spcAft>
                          <a:spcPts val="0"/>
                        </a:spcAft>
                      </a:pPr>
                      <a:r>
                        <a:rPr lang="es-PE" sz="1100" dirty="0">
                          <a:effectLst/>
                          <a:latin typeface="Verdana" panose="020B0604030504040204" pitchFamily="34" charset="0"/>
                          <a:ea typeface="Verdana" panose="020B0604030504040204" pitchFamily="34" charset="0"/>
                          <a:cs typeface="Verdana" panose="020B0604030504040204" pitchFamily="34" charset="0"/>
                        </a:rPr>
                        <a:t>CAO 11</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ctr">
                        <a:spcAft>
                          <a:spcPts val="0"/>
                        </a:spcAft>
                      </a:pPr>
                      <a:r>
                        <a:rPr lang="es-PE" sz="1100" dirty="0">
                          <a:effectLst/>
                          <a:latin typeface="Verdana" panose="020B0604030504040204" pitchFamily="34" charset="0"/>
                          <a:ea typeface="Verdana" panose="020B0604030504040204" pitchFamily="34" charset="0"/>
                          <a:cs typeface="Verdana" panose="020B0604030504040204" pitchFamily="34" charset="0"/>
                        </a:rPr>
                        <a:t>PPTO.</a:t>
                      </a:r>
                      <a:r>
                        <a:rPr lang="es-PE" sz="1100" baseline="0" dirty="0">
                          <a:effectLst/>
                          <a:latin typeface="Verdana" panose="020B0604030504040204" pitchFamily="34" charset="0"/>
                          <a:ea typeface="Verdana" panose="020B0604030504040204" pitchFamily="34" charset="0"/>
                          <a:cs typeface="Verdana" panose="020B0604030504040204" pitchFamily="34" charset="0"/>
                        </a:rPr>
                        <a:t> REFERENCIAL (PPO)</a:t>
                      </a:r>
                      <a:endParaRPr lang="es-PE" sz="11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38100" cap="flat" cmpd="sng" algn="ctr">
                      <a:solidFill>
                        <a:schemeClr val="bg1"/>
                      </a:solidFill>
                      <a:prstDash val="solid"/>
                      <a:round/>
                      <a:headEnd type="none" w="med" len="med"/>
                      <a:tailEnd type="none" w="med" len="med"/>
                    </a:lnL>
                  </a:tcPr>
                </a:tc>
                <a:tc>
                  <a:txBody>
                    <a:bodyPr/>
                    <a:lstStyle/>
                    <a:p>
                      <a:pPr algn="ctr">
                        <a:spcAft>
                          <a:spcPts val="0"/>
                        </a:spcAft>
                      </a:pPr>
                      <a:r>
                        <a:rPr lang="es-PE" sz="1100" dirty="0">
                          <a:effectLst/>
                          <a:latin typeface="Verdana" panose="020B0604030504040204" pitchFamily="34" charset="0"/>
                          <a:ea typeface="Verdana" panose="020B0604030504040204" pitchFamily="34" charset="0"/>
                          <a:cs typeface="Verdana" panose="020B0604030504040204" pitchFamily="34" charset="0"/>
                        </a:rPr>
                        <a:t>AJUSTE VARIACIÓN DE METRADOS</a:t>
                      </a:r>
                    </a:p>
                  </a:txBody>
                  <a:tcPr marL="68580" marR="68580" marT="0" marB="0" anchor="ctr"/>
                </a:tc>
                <a:tc>
                  <a:txBody>
                    <a:bodyPr/>
                    <a:lstStyle/>
                    <a:p>
                      <a:pPr algn="ctr">
                        <a:spcAft>
                          <a:spcPts val="0"/>
                        </a:spcAft>
                      </a:pPr>
                      <a:r>
                        <a:rPr lang="es-PE" sz="1100" dirty="0">
                          <a:effectLst/>
                          <a:latin typeface="Verdana" panose="020B0604030504040204" pitchFamily="34" charset="0"/>
                          <a:ea typeface="Verdana" panose="020B0604030504040204" pitchFamily="34" charset="0"/>
                          <a:cs typeface="Verdana" panose="020B0604030504040204" pitchFamily="34" charset="0"/>
                        </a:rPr>
                        <a:t>VALORIZACIÓN DE INVERSIÓN DIFERENCIAL</a:t>
                      </a:r>
                    </a:p>
                  </a:txBody>
                  <a:tcPr marL="68580" marR="68580" marT="0" marB="0" anchor="ctr"/>
                </a:tc>
                <a:tc>
                  <a:txBody>
                    <a:bodyPr/>
                    <a:lstStyle/>
                    <a:p>
                      <a:pPr algn="ctr">
                        <a:spcAft>
                          <a:spcPts val="0"/>
                        </a:spcAft>
                      </a:pPr>
                      <a:r>
                        <a:rPr lang="es-PE" sz="1100" dirty="0">
                          <a:effectLst/>
                          <a:latin typeface="Verdana" panose="020B0604030504040204" pitchFamily="34" charset="0"/>
                          <a:ea typeface="Verdana" panose="020B0604030504040204" pitchFamily="34" charset="0"/>
                          <a:cs typeface="Verdana" panose="020B0604030504040204" pitchFamily="34" charset="0"/>
                        </a:rPr>
                        <a:t>PAGO EFECTUADO ACTA DE ACUERDO EN US$</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ctr">
                        <a:spcAft>
                          <a:spcPts val="0"/>
                        </a:spcAft>
                      </a:pPr>
                      <a:r>
                        <a:rPr lang="es-PE" sz="1100" dirty="0">
                          <a:effectLst/>
                          <a:latin typeface="Verdana" panose="020B0604030504040204" pitchFamily="34" charset="0"/>
                          <a:ea typeface="Verdana" panose="020B0604030504040204" pitchFamily="34" charset="0"/>
                          <a:cs typeface="Verdana" panose="020B0604030504040204" pitchFamily="34" charset="0"/>
                        </a:rPr>
                        <a:t>TOTAL US$</a:t>
                      </a:r>
                    </a:p>
                    <a:p>
                      <a:pPr algn="ctr">
                        <a:spcAft>
                          <a:spcPts val="0"/>
                        </a:spcAft>
                      </a:pPr>
                      <a:r>
                        <a:rPr lang="es-PE" sz="1100" dirty="0">
                          <a:effectLst/>
                          <a:latin typeface="Verdana" panose="020B0604030504040204" pitchFamily="34" charset="0"/>
                          <a:ea typeface="Verdana" panose="020B0604030504040204" pitchFamily="34" charset="0"/>
                          <a:cs typeface="Verdana" panose="020B0604030504040204" pitchFamily="34" charset="0"/>
                        </a:rPr>
                        <a:t>sin I.G.V.</a:t>
                      </a:r>
                    </a:p>
                  </a:txBody>
                  <a:tcPr marL="68580" marR="6858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360000">
                <a:tc>
                  <a:txBody>
                    <a:bodyPr/>
                    <a:lstStyle/>
                    <a:p>
                      <a:pPr>
                        <a:spcAft>
                          <a:spcPts val="0"/>
                        </a:spcAft>
                      </a:pPr>
                      <a:r>
                        <a:rPr lang="es-PE" sz="1100" dirty="0">
                          <a:effectLst/>
                          <a:latin typeface="Verdana" panose="020B0604030504040204" pitchFamily="34" charset="0"/>
                          <a:ea typeface="Verdana" panose="020B0604030504040204" pitchFamily="34" charset="0"/>
                          <a:cs typeface="Verdana" panose="020B0604030504040204" pitchFamily="34" charset="0"/>
                        </a:rPr>
                        <a:t>Nuevo Mocupe – Zaña</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400" dirty="0">
                          <a:solidFill>
                            <a:srgbClr val="000000"/>
                          </a:solidFill>
                          <a:effectLst/>
                          <a:latin typeface="Arial" panose="020B0604020202020204" pitchFamily="34" charset="0"/>
                          <a:cs typeface="Arial" panose="020B0604020202020204" pitchFamily="34" charset="0"/>
                        </a:rPr>
                        <a:t>104,317.41</a:t>
                      </a:r>
                      <a:endParaRPr lang="es-PE" sz="1400"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tcPr>
                </a:tc>
                <a:tc>
                  <a:txBody>
                    <a:bodyPr/>
                    <a:lstStyle/>
                    <a:p>
                      <a:pPr algn="r">
                        <a:spcAft>
                          <a:spcPts val="0"/>
                        </a:spcAft>
                      </a:pPr>
                      <a:r>
                        <a:rPr lang="es-PE" sz="1400" dirty="0">
                          <a:solidFill>
                            <a:srgbClr val="000000"/>
                          </a:solidFill>
                          <a:effectLst/>
                          <a:latin typeface="Arial" panose="020B0604020202020204" pitchFamily="34" charset="0"/>
                          <a:cs typeface="Arial" panose="020B0604020202020204" pitchFamily="34" charset="0"/>
                        </a:rPr>
                        <a:t>1’017,293.81</a:t>
                      </a:r>
                      <a:endParaRPr lang="es-PE" sz="1400"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r">
                        <a:spcAft>
                          <a:spcPts val="0"/>
                        </a:spcAft>
                      </a:pPr>
                      <a:r>
                        <a:rPr lang="es-PE" sz="1400" dirty="0">
                          <a:solidFill>
                            <a:srgbClr val="000000"/>
                          </a:solidFill>
                          <a:effectLst/>
                          <a:latin typeface="Arial" panose="020B0604020202020204" pitchFamily="34" charset="0"/>
                          <a:ea typeface="Times New Roman"/>
                          <a:cs typeface="Arial" panose="020B0604020202020204" pitchFamily="34" charset="0"/>
                        </a:rPr>
                        <a:t>-973,920.15</a:t>
                      </a:r>
                    </a:p>
                  </a:txBody>
                  <a:tcPr marL="68580" marR="68580" marT="0" marB="0" anchor="ctr"/>
                </a:tc>
                <a:tc>
                  <a:txBody>
                    <a:bodyPr/>
                    <a:lstStyle/>
                    <a:p>
                      <a:pPr algn="r">
                        <a:spcAft>
                          <a:spcPts val="0"/>
                        </a:spcAft>
                      </a:pPr>
                      <a:r>
                        <a:rPr lang="es-PE" sz="1400" dirty="0">
                          <a:solidFill>
                            <a:srgbClr val="000000"/>
                          </a:solidFill>
                          <a:effectLst/>
                          <a:latin typeface="Arial" panose="020B0604020202020204" pitchFamily="34" charset="0"/>
                          <a:cs typeface="Arial" panose="020B0604020202020204" pitchFamily="34" charset="0"/>
                        </a:rPr>
                        <a:t>-31,838.37</a:t>
                      </a:r>
                      <a:endParaRPr lang="es-PE" sz="1400"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400" dirty="0">
                          <a:solidFill>
                            <a:srgbClr val="000000"/>
                          </a:solidFill>
                          <a:effectLst/>
                          <a:latin typeface="Arial" panose="020B0604020202020204" pitchFamily="34" charset="0"/>
                          <a:cs typeface="Arial" panose="020B0604020202020204" pitchFamily="34" charset="0"/>
                        </a:rPr>
                        <a:t>118,280.22</a:t>
                      </a:r>
                      <a:endParaRPr lang="es-PE" sz="1400"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360000">
                <a:tc>
                  <a:txBody>
                    <a:bodyPr/>
                    <a:lstStyle/>
                    <a:p>
                      <a:pPr>
                        <a:spcAft>
                          <a:spcPts val="0"/>
                        </a:spcAft>
                      </a:pPr>
                      <a:r>
                        <a:rPr lang="es-PE" sz="1100" dirty="0">
                          <a:effectLst/>
                          <a:latin typeface="Verdana" panose="020B0604030504040204" pitchFamily="34" charset="0"/>
                          <a:ea typeface="Verdana" panose="020B0604030504040204" pitchFamily="34" charset="0"/>
                          <a:cs typeface="Verdana" panose="020B0604030504040204" pitchFamily="34" charset="0"/>
                        </a:rPr>
                        <a:t>Zaña – Cayaltí</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400" dirty="0">
                          <a:solidFill>
                            <a:srgbClr val="000000"/>
                          </a:solidFill>
                          <a:effectLst/>
                          <a:latin typeface="Arial" panose="020B0604020202020204" pitchFamily="34" charset="0"/>
                          <a:cs typeface="Arial" panose="020B0604020202020204" pitchFamily="34" charset="0"/>
                        </a:rPr>
                        <a:t>85,054.93</a:t>
                      </a:r>
                      <a:endParaRPr lang="es-PE" sz="1400"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tcPr>
                </a:tc>
                <a:tc>
                  <a:txBody>
                    <a:bodyPr/>
                    <a:lstStyle/>
                    <a:p>
                      <a:pPr algn="r">
                        <a:spcAft>
                          <a:spcPts val="0"/>
                        </a:spcAft>
                      </a:pPr>
                      <a:r>
                        <a:rPr lang="es-PE" sz="1400" dirty="0">
                          <a:solidFill>
                            <a:srgbClr val="000000"/>
                          </a:solidFill>
                          <a:effectLst/>
                          <a:latin typeface="Arial" panose="020B0604020202020204" pitchFamily="34" charset="0"/>
                          <a:cs typeface="Arial" panose="020B0604020202020204" pitchFamily="34" charset="0"/>
                        </a:rPr>
                        <a:t> 856,658.41</a:t>
                      </a:r>
                    </a:p>
                  </a:txBody>
                  <a:tcPr marL="68580" marR="68580" marT="0" marB="0" anchor="ctr"/>
                </a:tc>
                <a:tc>
                  <a:txBody>
                    <a:bodyPr/>
                    <a:lstStyle/>
                    <a:p>
                      <a:pPr algn="r">
                        <a:spcAft>
                          <a:spcPts val="0"/>
                        </a:spcAft>
                      </a:pPr>
                      <a:r>
                        <a:rPr lang="es-PE" sz="1400" dirty="0">
                          <a:solidFill>
                            <a:srgbClr val="000000"/>
                          </a:solidFill>
                          <a:effectLst/>
                          <a:latin typeface="Arial" panose="020B0604020202020204" pitchFamily="34" charset="0"/>
                          <a:ea typeface="Times New Roman"/>
                          <a:cs typeface="Arial" panose="020B0604020202020204" pitchFamily="34" charset="0"/>
                        </a:rPr>
                        <a:t>- 518,726.35</a:t>
                      </a:r>
                    </a:p>
                  </a:txBody>
                  <a:tcPr marL="68580" marR="68580" marT="0" marB="0" anchor="ctr"/>
                </a:tc>
                <a:tc>
                  <a:txBody>
                    <a:bodyPr/>
                    <a:lstStyle/>
                    <a:p>
                      <a:pPr algn="r">
                        <a:spcAft>
                          <a:spcPts val="0"/>
                        </a:spcAft>
                      </a:pPr>
                      <a:r>
                        <a:rPr lang="es-PE" sz="1400" dirty="0">
                          <a:solidFill>
                            <a:srgbClr val="000000"/>
                          </a:solidFill>
                          <a:effectLst/>
                          <a:latin typeface="Arial" panose="020B0604020202020204" pitchFamily="34" charset="0"/>
                          <a:cs typeface="Arial" panose="020B0604020202020204" pitchFamily="34" charset="0"/>
                        </a:rPr>
                        <a:t> -308,595.95</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400" dirty="0">
                          <a:solidFill>
                            <a:srgbClr val="000000"/>
                          </a:solidFill>
                          <a:effectLst/>
                          <a:latin typeface="Arial" panose="020B0604020202020204" pitchFamily="34" charset="0"/>
                          <a:cs typeface="Arial" panose="020B0604020202020204" pitchFamily="34" charset="0"/>
                        </a:rPr>
                        <a:t>120,026.26</a:t>
                      </a:r>
                      <a:endParaRPr lang="es-PE" sz="1400"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r h="360000">
                <a:tc>
                  <a:txBody>
                    <a:bodyPr/>
                    <a:lstStyle/>
                    <a:p>
                      <a:pPr>
                        <a:spcAft>
                          <a:spcPts val="0"/>
                        </a:spcAft>
                      </a:pPr>
                      <a:r>
                        <a:rPr lang="es-PE" sz="1100" dirty="0">
                          <a:effectLst/>
                          <a:latin typeface="Verdana" panose="020B0604030504040204" pitchFamily="34" charset="0"/>
                          <a:ea typeface="Verdana" panose="020B0604030504040204" pitchFamily="34" charset="0"/>
                          <a:cs typeface="Verdana" panose="020B0604030504040204" pitchFamily="34" charset="0"/>
                        </a:rPr>
                        <a:t>Cayaltí – Oyotún</a:t>
                      </a:r>
                    </a:p>
                  </a:txBody>
                  <a:tcPr marL="68580" marR="6858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r">
                        <a:spcAft>
                          <a:spcPts val="0"/>
                        </a:spcAft>
                      </a:pPr>
                      <a:r>
                        <a:rPr lang="es-PE" sz="1400" dirty="0">
                          <a:solidFill>
                            <a:srgbClr val="000000"/>
                          </a:solidFill>
                          <a:effectLst/>
                          <a:latin typeface="Arial" panose="020B0604020202020204" pitchFamily="34" charset="0"/>
                          <a:cs typeface="Arial" panose="020B0604020202020204" pitchFamily="34" charset="0"/>
                        </a:rPr>
                        <a:t>1’513,299.34</a:t>
                      </a:r>
                      <a:endParaRPr lang="es-PE" sz="1400"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tc>
                  <a:txBody>
                    <a:bodyPr/>
                    <a:lstStyle/>
                    <a:p>
                      <a:pPr algn="r">
                        <a:spcAft>
                          <a:spcPts val="0"/>
                        </a:spcAft>
                      </a:pPr>
                      <a:r>
                        <a:rPr lang="es-PE" sz="1400" dirty="0">
                          <a:solidFill>
                            <a:srgbClr val="000000"/>
                          </a:solidFill>
                          <a:effectLst/>
                          <a:latin typeface="Arial" panose="020B0604020202020204" pitchFamily="34" charset="0"/>
                          <a:cs typeface="Arial" panose="020B0604020202020204" pitchFamily="34" charset="0"/>
                        </a:rPr>
                        <a:t> 7’392,853.70 </a:t>
                      </a:r>
                    </a:p>
                  </a:txBody>
                  <a:tcPr marL="68580" marR="68580" marT="0" marB="0" anchor="ctr">
                    <a:lnB w="38100" cap="flat" cmpd="sng" algn="ctr">
                      <a:solidFill>
                        <a:schemeClr val="bg1"/>
                      </a:solidFill>
                      <a:prstDash val="solid"/>
                      <a:round/>
                      <a:headEnd type="none" w="med" len="med"/>
                      <a:tailEnd type="none" w="med" len="med"/>
                    </a:lnB>
                  </a:tcPr>
                </a:tc>
                <a:tc>
                  <a:txBody>
                    <a:bodyPr/>
                    <a:lstStyle/>
                    <a:p>
                      <a:pPr algn="r">
                        <a:spcAft>
                          <a:spcPts val="0"/>
                        </a:spcAft>
                      </a:pPr>
                      <a:r>
                        <a:rPr lang="es-PE" sz="1400" dirty="0">
                          <a:solidFill>
                            <a:srgbClr val="000000"/>
                          </a:solidFill>
                          <a:effectLst/>
                          <a:latin typeface="Arial" panose="020B0604020202020204" pitchFamily="34" charset="0"/>
                          <a:ea typeface="Times New Roman"/>
                          <a:cs typeface="Arial" panose="020B0604020202020204" pitchFamily="34" charset="0"/>
                        </a:rPr>
                        <a:t> -4’384,828.10</a:t>
                      </a:r>
                    </a:p>
                  </a:txBody>
                  <a:tcPr marL="68580" marR="68580" marT="0" marB="0" anchor="ctr">
                    <a:lnB w="38100" cap="flat" cmpd="sng" algn="ctr">
                      <a:solidFill>
                        <a:schemeClr val="bg1"/>
                      </a:solidFill>
                      <a:prstDash val="solid"/>
                      <a:round/>
                      <a:headEnd type="none" w="med" len="med"/>
                      <a:tailEnd type="none" w="med" len="med"/>
                    </a:lnB>
                  </a:tcPr>
                </a:tc>
                <a:tc>
                  <a:txBody>
                    <a:bodyPr/>
                    <a:lstStyle/>
                    <a:p>
                      <a:pPr algn="r">
                        <a:spcAft>
                          <a:spcPts val="0"/>
                        </a:spcAft>
                      </a:pPr>
                      <a:r>
                        <a:rPr lang="es-PE" sz="1400" dirty="0">
                          <a:solidFill>
                            <a:srgbClr val="000000"/>
                          </a:solidFill>
                          <a:effectLst/>
                          <a:latin typeface="Arial" panose="020B0604020202020204" pitchFamily="34" charset="0"/>
                          <a:cs typeface="Arial" panose="020B0604020202020204" pitchFamily="34" charset="0"/>
                        </a:rPr>
                        <a:t>- 2’137,622.33</a:t>
                      </a:r>
                    </a:p>
                  </a:txBody>
                  <a:tcPr marL="68580" marR="6858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r">
                        <a:spcAft>
                          <a:spcPts val="0"/>
                        </a:spcAft>
                      </a:pPr>
                      <a:r>
                        <a:rPr lang="es-PE" sz="1400" dirty="0">
                          <a:solidFill>
                            <a:srgbClr val="000000"/>
                          </a:solidFill>
                          <a:effectLst/>
                          <a:latin typeface="Arial" panose="020B0604020202020204" pitchFamily="34" charset="0"/>
                          <a:cs typeface="Arial" panose="020B0604020202020204" pitchFamily="34" charset="0"/>
                        </a:rPr>
                        <a:t>2’507,249.40</a:t>
                      </a:r>
                      <a:endParaRPr lang="es-PE" sz="1400"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360000">
                <a:tc>
                  <a:txBody>
                    <a:bodyPr/>
                    <a:lstStyle/>
                    <a:p>
                      <a:pPr>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SUB TOTAL US$ s/I.G.V.</a:t>
                      </a:r>
                      <a:endParaRPr lang="es-PE" sz="11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r">
                        <a:spcAft>
                          <a:spcPts val="0"/>
                        </a:spcAft>
                      </a:pPr>
                      <a:r>
                        <a:rPr lang="en-US" sz="1400" b="1" dirty="0">
                          <a:solidFill>
                            <a:srgbClr val="000000"/>
                          </a:solidFill>
                          <a:effectLst/>
                          <a:latin typeface="Arial" panose="020B0604020202020204" pitchFamily="34" charset="0"/>
                          <a:cs typeface="Arial" panose="020B0604020202020204" pitchFamily="34" charset="0"/>
                        </a:rPr>
                        <a:t>1’702,671.68</a:t>
                      </a:r>
                      <a:endParaRPr lang="es-PE" sz="1400" b="1"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pPr algn="r">
                        <a:spcAft>
                          <a:spcPts val="0"/>
                        </a:spcAft>
                      </a:pPr>
                      <a:r>
                        <a:rPr lang="en-US" sz="1400" b="1" dirty="0">
                          <a:solidFill>
                            <a:srgbClr val="000000"/>
                          </a:solidFill>
                          <a:effectLst/>
                          <a:latin typeface="Arial" panose="020B0604020202020204" pitchFamily="34" charset="0"/>
                          <a:cs typeface="Arial" panose="020B0604020202020204" pitchFamily="34" charset="0"/>
                        </a:rPr>
                        <a:t>9’266,805.92</a:t>
                      </a:r>
                      <a:endParaRPr lang="es-PE" sz="1400" b="1"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T w="38100" cap="flat" cmpd="sng" algn="ctr">
                      <a:solidFill>
                        <a:schemeClr val="bg1"/>
                      </a:solidFill>
                      <a:prstDash val="solid"/>
                      <a:round/>
                      <a:headEnd type="none" w="med" len="med"/>
                      <a:tailEnd type="none" w="med" len="med"/>
                    </a:lnT>
                  </a:tcPr>
                </a:tc>
                <a:tc>
                  <a:txBody>
                    <a:bodyPr/>
                    <a:lstStyle/>
                    <a:p>
                      <a:pPr algn="r">
                        <a:spcAft>
                          <a:spcPts val="0"/>
                        </a:spcAft>
                      </a:pPr>
                      <a:r>
                        <a:rPr lang="es-PE" sz="1400" b="1" dirty="0">
                          <a:solidFill>
                            <a:srgbClr val="000000"/>
                          </a:solidFill>
                          <a:effectLst/>
                          <a:latin typeface="Arial" panose="020B0604020202020204" pitchFamily="34" charset="0"/>
                          <a:ea typeface="Times New Roman"/>
                          <a:cs typeface="Arial" panose="020B0604020202020204" pitchFamily="34" charset="0"/>
                        </a:rPr>
                        <a:t>-5’877,474.61</a:t>
                      </a:r>
                    </a:p>
                  </a:txBody>
                  <a:tcPr marL="68580" marR="68580" marT="0" marB="0" anchor="ctr">
                    <a:lnT w="38100" cap="flat" cmpd="sng" algn="ctr">
                      <a:solidFill>
                        <a:schemeClr val="bg1"/>
                      </a:solidFill>
                      <a:prstDash val="solid"/>
                      <a:round/>
                      <a:headEnd type="none" w="med" len="med"/>
                      <a:tailEnd type="none" w="med" len="med"/>
                    </a:lnT>
                  </a:tcPr>
                </a:tc>
                <a:tc>
                  <a:txBody>
                    <a:bodyPr/>
                    <a:lstStyle/>
                    <a:p>
                      <a:pPr algn="r">
                        <a:spcAft>
                          <a:spcPts val="0"/>
                        </a:spcAft>
                      </a:pPr>
                      <a:r>
                        <a:rPr lang="en-US" sz="1400" b="1" dirty="0">
                          <a:solidFill>
                            <a:srgbClr val="000000"/>
                          </a:solidFill>
                          <a:effectLst/>
                          <a:latin typeface="Arial" panose="020B0604020202020204" pitchFamily="34" charset="0"/>
                          <a:cs typeface="Arial" panose="020B0604020202020204" pitchFamily="34" charset="0"/>
                        </a:rPr>
                        <a:t>-2’478,056.65</a:t>
                      </a:r>
                      <a:endParaRPr lang="es-PE" sz="1400" b="1"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r">
                        <a:spcAft>
                          <a:spcPts val="0"/>
                        </a:spcAft>
                      </a:pPr>
                      <a:r>
                        <a:rPr lang="en-US" sz="1400" b="1" dirty="0">
                          <a:solidFill>
                            <a:srgbClr val="000000"/>
                          </a:solidFill>
                          <a:effectLst/>
                          <a:latin typeface="Arial" panose="020B0604020202020204" pitchFamily="34" charset="0"/>
                          <a:cs typeface="Arial" panose="020B0604020202020204" pitchFamily="34" charset="0"/>
                        </a:rPr>
                        <a:t> 2’745,555.88</a:t>
                      </a:r>
                    </a:p>
                  </a:txBody>
                  <a:tcPr marL="68580" marR="6858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4"/>
                  </a:ext>
                </a:extLst>
              </a:tr>
              <a:tr h="360000">
                <a:tc>
                  <a:txBody>
                    <a:bodyPr/>
                    <a:lstStyle/>
                    <a:p>
                      <a:pPr>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I.G.V. US$</a:t>
                      </a:r>
                      <a:endParaRPr lang="es-PE" sz="11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n-US" sz="1400">
                          <a:solidFill>
                            <a:srgbClr val="000000"/>
                          </a:solidFill>
                          <a:effectLst/>
                          <a:latin typeface="Arial" panose="020B0604020202020204" pitchFamily="34" charset="0"/>
                          <a:cs typeface="Arial" panose="020B0604020202020204" pitchFamily="34" charset="0"/>
                        </a:rPr>
                        <a:t> </a:t>
                      </a:r>
                      <a:endParaRPr lang="es-PE" sz="140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tcPr>
                </a:tc>
                <a:tc>
                  <a:txBody>
                    <a:bodyPr/>
                    <a:lstStyle/>
                    <a:p>
                      <a:pPr algn="r">
                        <a:spcAft>
                          <a:spcPts val="0"/>
                        </a:spcAft>
                      </a:pPr>
                      <a:r>
                        <a:rPr lang="en-US" sz="1400" dirty="0">
                          <a:solidFill>
                            <a:srgbClr val="000000"/>
                          </a:solidFill>
                          <a:effectLst/>
                          <a:latin typeface="Arial" panose="020B0604020202020204" pitchFamily="34" charset="0"/>
                          <a:cs typeface="Arial" panose="020B0604020202020204" pitchFamily="34" charset="0"/>
                        </a:rPr>
                        <a:t> </a:t>
                      </a:r>
                      <a:endParaRPr lang="es-PE" sz="1400"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r">
                        <a:spcAft>
                          <a:spcPts val="0"/>
                        </a:spcAft>
                      </a:pPr>
                      <a:endParaRPr lang="es-PE" sz="1400"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r">
                        <a:spcAft>
                          <a:spcPts val="0"/>
                        </a:spcAft>
                      </a:pPr>
                      <a:r>
                        <a:rPr lang="en-US" sz="1400" dirty="0">
                          <a:solidFill>
                            <a:srgbClr val="000000"/>
                          </a:solidFill>
                          <a:effectLst/>
                          <a:latin typeface="Arial" panose="020B0604020202020204" pitchFamily="34" charset="0"/>
                          <a:cs typeface="Arial" panose="020B0604020202020204" pitchFamily="34" charset="0"/>
                        </a:rPr>
                        <a:t> </a:t>
                      </a:r>
                      <a:endParaRPr lang="es-PE" sz="1400"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n-US" sz="1400" dirty="0">
                          <a:solidFill>
                            <a:srgbClr val="000000"/>
                          </a:solidFill>
                          <a:effectLst/>
                          <a:latin typeface="Arial" panose="020B0604020202020204" pitchFamily="34" charset="0"/>
                          <a:cs typeface="Arial" panose="020B0604020202020204" pitchFamily="34" charset="0"/>
                        </a:rPr>
                        <a:t>494,200.06</a:t>
                      </a:r>
                      <a:endParaRPr lang="es-PE" sz="1400"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360000">
                <a:tc>
                  <a:txBody>
                    <a:bodyPr/>
                    <a:lstStyle/>
                    <a:p>
                      <a:pPr>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TOTAL US$</a:t>
                      </a:r>
                      <a:endParaRPr lang="es-PE" sz="11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n-US" sz="1400">
                          <a:solidFill>
                            <a:srgbClr val="000000"/>
                          </a:solidFill>
                          <a:effectLst/>
                          <a:latin typeface="Arial" panose="020B0604020202020204" pitchFamily="34" charset="0"/>
                          <a:cs typeface="Arial" panose="020B0604020202020204" pitchFamily="34" charset="0"/>
                        </a:rPr>
                        <a:t> </a:t>
                      </a:r>
                      <a:endParaRPr lang="es-PE" sz="140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tcPr>
                </a:tc>
                <a:tc>
                  <a:txBody>
                    <a:bodyPr/>
                    <a:lstStyle/>
                    <a:p>
                      <a:pPr algn="r">
                        <a:spcAft>
                          <a:spcPts val="0"/>
                        </a:spcAft>
                      </a:pPr>
                      <a:r>
                        <a:rPr lang="en-US" sz="1400" dirty="0">
                          <a:solidFill>
                            <a:srgbClr val="000000"/>
                          </a:solidFill>
                          <a:effectLst/>
                          <a:latin typeface="Arial" panose="020B0604020202020204" pitchFamily="34" charset="0"/>
                          <a:cs typeface="Arial" panose="020B0604020202020204" pitchFamily="34" charset="0"/>
                        </a:rPr>
                        <a:t> </a:t>
                      </a:r>
                      <a:endParaRPr lang="es-PE" sz="1400"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r">
                        <a:spcAft>
                          <a:spcPts val="0"/>
                        </a:spcAft>
                      </a:pPr>
                      <a:endParaRPr lang="es-PE" sz="1400"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r">
                        <a:spcAft>
                          <a:spcPts val="0"/>
                        </a:spcAft>
                      </a:pPr>
                      <a:r>
                        <a:rPr lang="en-US" sz="1400" dirty="0">
                          <a:solidFill>
                            <a:srgbClr val="000000"/>
                          </a:solidFill>
                          <a:effectLst/>
                          <a:latin typeface="Arial" panose="020B0604020202020204" pitchFamily="34" charset="0"/>
                          <a:cs typeface="Arial" panose="020B0604020202020204" pitchFamily="34" charset="0"/>
                        </a:rPr>
                        <a:t> </a:t>
                      </a:r>
                      <a:endParaRPr lang="es-PE" sz="1400"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n-US" sz="1400" b="1" dirty="0">
                          <a:solidFill>
                            <a:srgbClr val="000000"/>
                          </a:solidFill>
                          <a:effectLst/>
                          <a:latin typeface="Arial" panose="020B0604020202020204" pitchFamily="34" charset="0"/>
                          <a:cs typeface="Arial" panose="020B0604020202020204" pitchFamily="34" charset="0"/>
                        </a:rPr>
                        <a:t>3’239,755.94</a:t>
                      </a:r>
                      <a:endParaRPr lang="es-PE" sz="1400" b="1" dirty="0">
                        <a:solidFill>
                          <a:srgbClr val="000000"/>
                        </a:solidFill>
                        <a:effectLst/>
                        <a:latin typeface="Arial" panose="020B0604020202020204" pitchFamily="34" charset="0"/>
                        <a:ea typeface="Times New Roman"/>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070703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d.	Aspectos Administrativos y Financieros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55</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8" name="CuadroTexto 7">
            <a:extLst>
              <a:ext uri="{FF2B5EF4-FFF2-40B4-BE49-F238E27FC236}">
                <a16:creationId xmlns:a16="http://schemas.microsoft.com/office/drawing/2014/main" id="{3DDCDDC4-3D04-47A0-A9ED-96CF6CDDF833}"/>
              </a:ext>
            </a:extLst>
          </p:cNvPr>
          <p:cNvSpPr txBox="1"/>
          <p:nvPr/>
        </p:nvSpPr>
        <p:spPr>
          <a:xfrm>
            <a:off x="708400" y="1285763"/>
            <a:ext cx="7712035" cy="646331"/>
          </a:xfrm>
          <a:prstGeom prst="rect">
            <a:avLst/>
          </a:prstGeom>
          <a:noFill/>
        </p:spPr>
        <p:txBody>
          <a:bodyPr wrap="square" rtlCol="0">
            <a:spAutoFit/>
          </a:bodyPr>
          <a:lstStyle/>
          <a:p>
            <a:pPr indent="3175" algn="ctr"/>
            <a:r>
              <a:rPr lang="es-PE" dirty="0">
                <a:solidFill>
                  <a:schemeClr val="accent1"/>
                </a:solidFill>
                <a:latin typeface="Swis721 Ex BT" panose="020B0605020202020204" pitchFamily="34" charset="0"/>
                <a:cs typeface="Arial" panose="020B0604020202020204" pitchFamily="34" charset="0"/>
              </a:rPr>
              <a:t>Conservación Ejecutada entre el 05.02.2012 al 27.07.2016 pagada en el 2018</a:t>
            </a:r>
          </a:p>
        </p:txBody>
      </p:sp>
      <p:graphicFrame>
        <p:nvGraphicFramePr>
          <p:cNvPr id="10" name="1 Tabla">
            <a:extLst>
              <a:ext uri="{FF2B5EF4-FFF2-40B4-BE49-F238E27FC236}">
                <a16:creationId xmlns:a16="http://schemas.microsoft.com/office/drawing/2014/main" id="{022814F1-342E-4C96-9315-6F2A0776FD00}"/>
              </a:ext>
            </a:extLst>
          </p:cNvPr>
          <p:cNvGraphicFramePr>
            <a:graphicFrameLocks noGrp="1"/>
          </p:cNvGraphicFramePr>
          <p:nvPr>
            <p:extLst>
              <p:ext uri="{D42A27DB-BD31-4B8C-83A1-F6EECF244321}">
                <p14:modId xmlns:p14="http://schemas.microsoft.com/office/powerpoint/2010/main" val="1547285051"/>
              </p:ext>
            </p:extLst>
          </p:nvPr>
        </p:nvGraphicFramePr>
        <p:xfrm>
          <a:off x="256088" y="2136299"/>
          <a:ext cx="8532000" cy="2376000"/>
        </p:xfrm>
        <a:graphic>
          <a:graphicData uri="http://schemas.openxmlformats.org/drawingml/2006/table">
            <a:tbl>
              <a:tblPr firstRow="1" firstCol="1" bandRow="1">
                <a:tableStyleId>{5C22544A-7EE6-4342-B048-85BDC9FD1C3A}</a:tableStyleId>
              </a:tblPr>
              <a:tblGrid>
                <a:gridCol w="2304000">
                  <a:extLst>
                    <a:ext uri="{9D8B030D-6E8A-4147-A177-3AD203B41FA5}">
                      <a16:colId xmlns:a16="http://schemas.microsoft.com/office/drawing/2014/main" val="20000"/>
                    </a:ext>
                  </a:extLst>
                </a:gridCol>
                <a:gridCol w="972000">
                  <a:extLst>
                    <a:ext uri="{9D8B030D-6E8A-4147-A177-3AD203B41FA5}">
                      <a16:colId xmlns:a16="http://schemas.microsoft.com/office/drawing/2014/main" val="20001"/>
                    </a:ext>
                  </a:extLst>
                </a:gridCol>
                <a:gridCol w="1044000">
                  <a:extLst>
                    <a:ext uri="{9D8B030D-6E8A-4147-A177-3AD203B41FA5}">
                      <a16:colId xmlns:a16="http://schemas.microsoft.com/office/drawing/2014/main" val="20002"/>
                    </a:ext>
                  </a:extLst>
                </a:gridCol>
                <a:gridCol w="1008000">
                  <a:extLst>
                    <a:ext uri="{9D8B030D-6E8A-4147-A177-3AD203B41FA5}">
                      <a16:colId xmlns:a16="http://schemas.microsoft.com/office/drawing/2014/main" val="20003"/>
                    </a:ext>
                  </a:extLst>
                </a:gridCol>
                <a:gridCol w="1044000">
                  <a:extLst>
                    <a:ext uri="{9D8B030D-6E8A-4147-A177-3AD203B41FA5}">
                      <a16:colId xmlns:a16="http://schemas.microsoft.com/office/drawing/2014/main" val="4035367564"/>
                    </a:ext>
                  </a:extLst>
                </a:gridCol>
                <a:gridCol w="1044000">
                  <a:extLst>
                    <a:ext uri="{9D8B030D-6E8A-4147-A177-3AD203B41FA5}">
                      <a16:colId xmlns:a16="http://schemas.microsoft.com/office/drawing/2014/main" val="20004"/>
                    </a:ext>
                  </a:extLst>
                </a:gridCol>
                <a:gridCol w="1116000">
                  <a:extLst>
                    <a:ext uri="{9D8B030D-6E8A-4147-A177-3AD203B41FA5}">
                      <a16:colId xmlns:a16="http://schemas.microsoft.com/office/drawing/2014/main" val="20005"/>
                    </a:ext>
                  </a:extLst>
                </a:gridCol>
              </a:tblGrid>
              <a:tr h="432000">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Descripción</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Total Año</a:t>
                      </a:r>
                      <a:r>
                        <a:rPr lang="es-PE" sz="900" baseline="0" dirty="0">
                          <a:effectLst/>
                          <a:latin typeface="Verdana" panose="020B0604030504040204" pitchFamily="34" charset="0"/>
                          <a:ea typeface="Verdana" panose="020B0604030504040204" pitchFamily="34" charset="0"/>
                          <a:cs typeface="Verdana" panose="020B0604030504040204" pitchFamily="34" charset="0"/>
                        </a:rPr>
                        <a:t> US$</a:t>
                      </a:r>
                      <a:endParaRPr lang="es-PE" sz="9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38100" cap="flat" cmpd="sng" algn="ctr">
                      <a:solidFill>
                        <a:schemeClr val="bg1"/>
                      </a:solidFill>
                      <a:prstDash val="solid"/>
                      <a:round/>
                      <a:headEnd type="none" w="med" len="med"/>
                      <a:tailEnd type="none" w="med" len="med"/>
                    </a:lnL>
                  </a:tcPr>
                </a:tc>
                <a:tc>
                  <a:txBody>
                    <a:bodyPr/>
                    <a:lstStyle/>
                    <a:p>
                      <a:pPr algn="ctr">
                        <a:spcAft>
                          <a:spcPts val="0"/>
                        </a:spcAft>
                      </a:pPr>
                      <a:r>
                        <a:rPr lang="es-PE" sz="900" b="1" dirty="0">
                          <a:effectLst/>
                          <a:latin typeface="Verdana" panose="020B0604030504040204" pitchFamily="34" charset="0"/>
                          <a:ea typeface="Verdana" panose="020B0604030504040204" pitchFamily="34" charset="0"/>
                          <a:cs typeface="Verdana" panose="020B0604030504040204" pitchFamily="34" charset="0"/>
                        </a:rPr>
                        <a:t>Descuento 1 Concesionario</a:t>
                      </a:r>
                    </a:p>
                  </a:txBody>
                  <a:tcPr marL="68580" marR="68580" marT="0" marB="0" anchor="ctr"/>
                </a:tc>
                <a:tc>
                  <a:txBody>
                    <a:bodyPr/>
                    <a:lstStyle/>
                    <a:p>
                      <a:pPr algn="ctr">
                        <a:spcAft>
                          <a:spcPts val="0"/>
                        </a:spcAft>
                      </a:pPr>
                      <a:r>
                        <a:rPr lang="es-PE" sz="900" b="1" dirty="0">
                          <a:effectLst/>
                          <a:latin typeface="Verdana" panose="020B0604030504040204" pitchFamily="34" charset="0"/>
                          <a:ea typeface="Verdana" panose="020B0604030504040204" pitchFamily="34" charset="0"/>
                          <a:cs typeface="Verdana" panose="020B0604030504040204" pitchFamily="34" charset="0"/>
                        </a:rPr>
                        <a:t>Descuento 2 OSITRAN</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E" sz="900" dirty="0">
                          <a:effectLst/>
                          <a:latin typeface="Verdana" panose="020B0604030504040204" pitchFamily="34" charset="0"/>
                          <a:ea typeface="Verdana" panose="020B0604030504040204" pitchFamily="34" charset="0"/>
                          <a:cs typeface="Verdana" panose="020B0604030504040204" pitchFamily="34" charset="0"/>
                        </a:rPr>
                        <a:t>Descuento 3 Concesionario</a:t>
                      </a:r>
                    </a:p>
                  </a:txBody>
                  <a:tcPr marL="68580" marR="68580" marT="0" marB="0" anchor="ct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Descuento 4 Peritaje</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Total a Cobrar US$</a:t>
                      </a:r>
                    </a:p>
                  </a:txBody>
                  <a:tcPr marL="68580" marR="6858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324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Planilla</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708,547.82</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72000" marR="72000" marT="0" marB="0" anchor="ctr">
                    <a:lnL w="38100" cap="flat" cmpd="sng" algn="ctr">
                      <a:solidFill>
                        <a:schemeClr val="bg1"/>
                      </a:solidFill>
                      <a:prstDash val="solid"/>
                      <a:round/>
                      <a:headEnd type="none" w="med" len="med"/>
                      <a:tailEnd type="none" w="med" len="med"/>
                    </a:lnL>
                  </a:tcPr>
                </a:tc>
                <a:tc>
                  <a:txBody>
                    <a:bodyPr/>
                    <a:lstStyle/>
                    <a:p>
                      <a:pPr algn="r" fontAlgn="b"/>
                      <a:r>
                        <a:rPr lang="es-PE" sz="1100" kern="1200" dirty="0">
                          <a:solidFill>
                            <a:srgbClr val="000000"/>
                          </a:solidFill>
                          <a:effectLst/>
                          <a:latin typeface="Arial" panose="020B0604020202020204" pitchFamily="34" charset="0"/>
                          <a:ea typeface="+mn-ea"/>
                          <a:cs typeface="Arial" panose="020B0604020202020204" pitchFamily="34" charset="0"/>
                        </a:rPr>
                        <a:t>-73,315.54</a:t>
                      </a:r>
                    </a:p>
                  </a:txBody>
                  <a:tcPr marL="72000" marR="72000" marT="0" marB="0" anchor="ctr"/>
                </a:tc>
                <a:tc>
                  <a:txBody>
                    <a:bodyPr/>
                    <a:lstStyle/>
                    <a:p>
                      <a:pPr algn="r" fontAlgn="b"/>
                      <a:r>
                        <a:rPr lang="es-PE" sz="1100" kern="1200" dirty="0">
                          <a:solidFill>
                            <a:srgbClr val="000000"/>
                          </a:solidFill>
                          <a:effectLst/>
                          <a:latin typeface="Arial" panose="020B0604020202020204" pitchFamily="34" charset="0"/>
                          <a:ea typeface="+mn-ea"/>
                          <a:cs typeface="Arial" panose="020B0604020202020204" pitchFamily="34" charset="0"/>
                        </a:rPr>
                        <a:t>-53,767.33</a:t>
                      </a:r>
                    </a:p>
                  </a:txBody>
                  <a:tcPr marL="72000" marR="72000" marT="0"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PE" sz="1100" kern="1200" dirty="0">
                          <a:solidFill>
                            <a:srgbClr val="000000"/>
                          </a:solidFill>
                          <a:effectLst/>
                          <a:latin typeface="Arial" panose="020B0604020202020204" pitchFamily="34" charset="0"/>
                          <a:ea typeface="+mn-ea"/>
                          <a:cs typeface="Arial" panose="020B0604020202020204" pitchFamily="34" charset="0"/>
                        </a:rPr>
                        <a:t>-183,236.83</a:t>
                      </a:r>
                    </a:p>
                  </a:txBody>
                  <a:tcPr marL="72000" marR="72000" marT="0" marB="0" anchor="ctr"/>
                </a:tc>
                <a:tc>
                  <a:txBody>
                    <a:bodyPr/>
                    <a:lstStyle/>
                    <a:p>
                      <a:pPr algn="r" fontAlgn="b"/>
                      <a:r>
                        <a:rPr lang="es-PE" sz="1100" kern="1200" dirty="0">
                          <a:solidFill>
                            <a:srgbClr val="000000"/>
                          </a:solidFill>
                          <a:effectLst/>
                          <a:latin typeface="Arial" panose="020B0604020202020204" pitchFamily="34" charset="0"/>
                          <a:ea typeface="+mn-ea"/>
                          <a:cs typeface="Arial" panose="020B0604020202020204" pitchFamily="34" charset="0"/>
                        </a:rPr>
                        <a:t>-73,809.77</a:t>
                      </a:r>
                    </a:p>
                  </a:txBody>
                  <a:tcPr marL="72000" marR="7200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324,418.34</a:t>
                      </a:r>
                    </a:p>
                  </a:txBody>
                  <a:tcPr marL="72000" marR="7200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324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Gastos</a:t>
                      </a:r>
                      <a:r>
                        <a:rPr lang="es-PE" sz="900" baseline="0" dirty="0">
                          <a:effectLst/>
                          <a:latin typeface="Verdana" panose="020B0604030504040204" pitchFamily="34" charset="0"/>
                          <a:ea typeface="Verdana" panose="020B0604030504040204" pitchFamily="34" charset="0"/>
                          <a:cs typeface="Verdana" panose="020B0604030504040204" pitchFamily="34" charset="0"/>
                        </a:rPr>
                        <a:t> Generales</a:t>
                      </a:r>
                      <a:endParaRPr lang="es-PE" sz="9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186,710.07</a:t>
                      </a:r>
                    </a:p>
                  </a:txBody>
                  <a:tcPr marL="72000" marR="72000" marT="0" marB="0" anchor="ctr">
                    <a:lnL w="38100" cap="flat" cmpd="sng" algn="ctr">
                      <a:solidFill>
                        <a:schemeClr val="bg1"/>
                      </a:solidFill>
                      <a:prstDash val="solid"/>
                      <a:round/>
                      <a:headEnd type="none" w="med" len="med"/>
                      <a:tailEnd type="none" w="med" len="med"/>
                    </a:lnL>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-1,054.48</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a:t>
                      </a:r>
                    </a:p>
                  </a:txBody>
                  <a:tcPr marL="72000" marR="7200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PE" sz="1100" dirty="0">
                          <a:solidFill>
                            <a:srgbClr val="000000"/>
                          </a:solidFill>
                          <a:effectLst/>
                          <a:latin typeface="Arial" panose="020B0604020202020204" pitchFamily="34" charset="0"/>
                          <a:ea typeface="Times New Roman"/>
                          <a:cs typeface="Arial" panose="020B0604020202020204" pitchFamily="34" charset="0"/>
                        </a:rPr>
                        <a:t>-145,948.03</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-12,442.88</a:t>
                      </a:r>
                    </a:p>
                  </a:txBody>
                  <a:tcPr marL="72000" marR="7200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27,264.67</a:t>
                      </a:r>
                    </a:p>
                  </a:txBody>
                  <a:tcPr marL="72000" marR="7200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r h="324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Conservación Rutinaria</a:t>
                      </a:r>
                    </a:p>
                  </a:txBody>
                  <a:tcPr marL="68580" marR="6858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213,359.11</a:t>
                      </a:r>
                    </a:p>
                  </a:txBody>
                  <a:tcPr marL="72000" marR="7200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a:t>
                      </a:r>
                    </a:p>
                  </a:txBody>
                  <a:tcPr marL="72000" marR="72000" marT="0" marB="0" anchor="ctr">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a:t>
                      </a:r>
                    </a:p>
                  </a:txBody>
                  <a:tcPr marL="72000" marR="72000" marT="0" marB="0" anchor="ctr">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a:t>
                      </a:r>
                    </a:p>
                  </a:txBody>
                  <a:tcPr marL="72000" marR="72000" marT="0" marB="0" anchor="ctr">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a:t>
                      </a:r>
                    </a:p>
                  </a:txBody>
                  <a:tcPr marL="72000" marR="7200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213,359.11</a:t>
                      </a:r>
                    </a:p>
                  </a:txBody>
                  <a:tcPr marL="72000" marR="7200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324000">
                <a:tc>
                  <a:txBody>
                    <a:bodyPr/>
                    <a:lstStyle/>
                    <a:p>
                      <a:pPr>
                        <a:spcAft>
                          <a:spcPts val="0"/>
                        </a:spcAft>
                      </a:pPr>
                      <a:r>
                        <a:rPr lang="en-US" sz="900" dirty="0">
                          <a:effectLst/>
                          <a:latin typeface="Verdana" panose="020B0604030504040204" pitchFamily="34" charset="0"/>
                          <a:ea typeface="Verdana" panose="020B0604030504040204" pitchFamily="34" charset="0"/>
                          <a:cs typeface="Verdana" panose="020B0604030504040204" pitchFamily="34" charset="0"/>
                        </a:rPr>
                        <a:t>Sub Total US$ s/I.G.V. </a:t>
                      </a:r>
                      <a:r>
                        <a:rPr lang="es-PE" sz="900" noProof="0" dirty="0">
                          <a:effectLst/>
                          <a:latin typeface="Verdana" panose="020B0604030504040204" pitchFamily="34" charset="0"/>
                          <a:ea typeface="Verdana" panose="020B0604030504040204" pitchFamily="34" charset="0"/>
                          <a:cs typeface="Verdana" panose="020B0604030504040204" pitchFamily="34" charset="0"/>
                        </a:rPr>
                        <a:t>Anual</a:t>
                      </a:r>
                    </a:p>
                  </a:txBody>
                  <a:tcPr marL="68580" marR="6858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1’108,617.00</a:t>
                      </a:r>
                    </a:p>
                  </a:txBody>
                  <a:tcPr marL="72000" marR="7200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-74,370.02</a:t>
                      </a:r>
                    </a:p>
                  </a:txBody>
                  <a:tcPr marL="72000" marR="72000" marT="0" marB="0" anchor="ctr">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-53,767.33</a:t>
                      </a:r>
                    </a:p>
                  </a:txBody>
                  <a:tcPr marL="72000" marR="72000" marT="0" marB="0" anchor="ctr">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-329,184.86</a:t>
                      </a:r>
                    </a:p>
                  </a:txBody>
                  <a:tcPr marL="72000" marR="72000" marT="0" marB="0" anchor="ctr">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-86,252.66</a:t>
                      </a:r>
                    </a:p>
                  </a:txBody>
                  <a:tcPr marL="72000" marR="7200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b="1" dirty="0">
                          <a:solidFill>
                            <a:srgbClr val="000000"/>
                          </a:solidFill>
                          <a:effectLst/>
                          <a:latin typeface="Arial" panose="020B0604020202020204" pitchFamily="34" charset="0"/>
                          <a:ea typeface="Times New Roman"/>
                          <a:cs typeface="Arial" panose="020B0604020202020204" pitchFamily="34" charset="0"/>
                        </a:rPr>
                        <a:t>565,042.13</a:t>
                      </a:r>
                    </a:p>
                  </a:txBody>
                  <a:tcPr marL="72000" marR="7200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4"/>
                  </a:ext>
                </a:extLst>
              </a:tr>
              <a:tr h="324000">
                <a:tc>
                  <a:txBody>
                    <a:bodyPr/>
                    <a:lstStyle/>
                    <a:p>
                      <a:pPr>
                        <a:spcAft>
                          <a:spcPts val="0"/>
                        </a:spcAft>
                      </a:pPr>
                      <a:r>
                        <a:rPr lang="en-US" sz="900" dirty="0">
                          <a:effectLst/>
                          <a:latin typeface="Verdana" panose="020B0604030504040204" pitchFamily="34" charset="0"/>
                          <a:ea typeface="Verdana" panose="020B0604030504040204" pitchFamily="34" charset="0"/>
                          <a:cs typeface="Verdana" panose="020B0604030504040204" pitchFamily="34" charset="0"/>
                        </a:rPr>
                        <a:t>Sub Total US$ s/I.G.V. Trimestral</a:t>
                      </a:r>
                      <a:endParaRPr lang="es-PE" sz="9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n-US" sz="1100" dirty="0">
                          <a:solidFill>
                            <a:srgbClr val="000000"/>
                          </a:solidFill>
                          <a:effectLst/>
                          <a:latin typeface="Arial" panose="020B0604020202020204" pitchFamily="34" charset="0"/>
                          <a:cs typeface="Arial" panose="020B0604020202020204" pitchFamily="34" charset="0"/>
                        </a:rPr>
                        <a:t>277,154.25</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72000" marR="72000" marT="0" marB="0" anchor="ctr">
                    <a:lnL w="38100" cap="flat" cmpd="sng" algn="ctr">
                      <a:solidFill>
                        <a:schemeClr val="bg1"/>
                      </a:solidFill>
                      <a:prstDash val="solid"/>
                      <a:round/>
                      <a:headEnd type="none" w="med" len="med"/>
                      <a:tailEnd type="none" w="med" len="med"/>
                    </a:lnL>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-18,592.51</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-13,441.83</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-82,296.22</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-21,563.16</a:t>
                      </a:r>
                    </a:p>
                  </a:txBody>
                  <a:tcPr marL="72000" marR="7200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b="1" dirty="0">
                          <a:solidFill>
                            <a:srgbClr val="000000"/>
                          </a:solidFill>
                          <a:effectLst/>
                          <a:latin typeface="Arial" panose="020B0604020202020204" pitchFamily="34" charset="0"/>
                          <a:ea typeface="Times New Roman"/>
                          <a:cs typeface="Arial" panose="020B0604020202020204" pitchFamily="34" charset="0"/>
                        </a:rPr>
                        <a:t>141,260.53</a:t>
                      </a:r>
                    </a:p>
                  </a:txBody>
                  <a:tcPr marL="72000" marR="7200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324000">
                <a:tc>
                  <a:txBody>
                    <a:bodyPr/>
                    <a:lstStyle/>
                    <a:p>
                      <a:pPr>
                        <a:spcAft>
                          <a:spcPts val="0"/>
                        </a:spcAft>
                      </a:pPr>
                      <a:r>
                        <a:rPr lang="en-US" sz="900" dirty="0">
                          <a:effectLst/>
                          <a:latin typeface="Verdana" panose="020B0604030504040204" pitchFamily="34" charset="0"/>
                          <a:ea typeface="Verdana" panose="020B0604030504040204" pitchFamily="34" charset="0"/>
                          <a:cs typeface="Verdana" panose="020B0604030504040204" pitchFamily="34" charset="0"/>
                        </a:rPr>
                        <a:t>Sub Total US$ s/.I.G.V. </a:t>
                      </a:r>
                      <a:r>
                        <a:rPr lang="es-PE" sz="900" noProof="0" dirty="0">
                          <a:effectLst/>
                          <a:latin typeface="Verdana" panose="020B0604030504040204" pitchFamily="34" charset="0"/>
                          <a:ea typeface="Verdana" panose="020B0604030504040204" pitchFamily="34" charset="0"/>
                          <a:cs typeface="Verdana" panose="020B0604030504040204" pitchFamily="34" charset="0"/>
                        </a:rPr>
                        <a:t>Mensual</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n-US" sz="1100" kern="1200" dirty="0">
                          <a:solidFill>
                            <a:srgbClr val="000000"/>
                          </a:solidFill>
                          <a:effectLst/>
                          <a:latin typeface="Arial" panose="020B0604020202020204" pitchFamily="34" charset="0"/>
                          <a:ea typeface="Times New Roman"/>
                          <a:cs typeface="Arial" panose="020B0604020202020204" pitchFamily="34" charset="0"/>
                        </a:rPr>
                        <a:t>92,384.75</a:t>
                      </a:r>
                      <a:endParaRPr lang="es-PE" sz="1100" kern="1200" dirty="0">
                        <a:solidFill>
                          <a:srgbClr val="000000"/>
                        </a:solidFill>
                        <a:effectLst/>
                        <a:latin typeface="Arial" panose="020B0604020202020204" pitchFamily="34" charset="0"/>
                        <a:ea typeface="Times New Roman"/>
                        <a:cs typeface="Arial" panose="020B0604020202020204" pitchFamily="34" charset="0"/>
                      </a:endParaRPr>
                    </a:p>
                  </a:txBody>
                  <a:tcPr marL="72000" marR="72000" marT="0" marB="0" anchor="ctr">
                    <a:lnL w="38100" cap="flat" cmpd="sng" algn="ctr">
                      <a:solidFill>
                        <a:schemeClr val="bg1"/>
                      </a:solidFill>
                      <a:prstDash val="solid"/>
                      <a:round/>
                      <a:headEnd type="none" w="med" len="med"/>
                      <a:tailEnd type="none" w="med" len="med"/>
                    </a:lnL>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-6,197.50</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-4,480.61</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-27,432.07</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-7,187.72</a:t>
                      </a:r>
                    </a:p>
                  </a:txBody>
                  <a:tcPr marL="72000" marR="7200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b="1" dirty="0">
                          <a:solidFill>
                            <a:srgbClr val="000000"/>
                          </a:solidFill>
                          <a:effectLst/>
                          <a:latin typeface="Arial" panose="020B0604020202020204" pitchFamily="34" charset="0"/>
                          <a:ea typeface="Times New Roman"/>
                          <a:cs typeface="Arial" panose="020B0604020202020204" pitchFamily="34" charset="0"/>
                        </a:rPr>
                        <a:t>47,086.84</a:t>
                      </a:r>
                    </a:p>
                  </a:txBody>
                  <a:tcPr marL="72000" marR="7200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graphicFrame>
        <p:nvGraphicFramePr>
          <p:cNvPr id="11" name="2 Tabla">
            <a:extLst>
              <a:ext uri="{FF2B5EF4-FFF2-40B4-BE49-F238E27FC236}">
                <a16:creationId xmlns:a16="http://schemas.microsoft.com/office/drawing/2014/main" id="{CA579D5A-65C5-47EA-9C85-638F8CFF3BCB}"/>
              </a:ext>
            </a:extLst>
          </p:cNvPr>
          <p:cNvGraphicFramePr>
            <a:graphicFrameLocks noGrp="1"/>
          </p:cNvGraphicFramePr>
          <p:nvPr>
            <p:extLst>
              <p:ext uri="{D42A27DB-BD31-4B8C-83A1-F6EECF244321}">
                <p14:modId xmlns:p14="http://schemas.microsoft.com/office/powerpoint/2010/main" val="2888921459"/>
              </p:ext>
            </p:extLst>
          </p:nvPr>
        </p:nvGraphicFramePr>
        <p:xfrm>
          <a:off x="256761" y="4657725"/>
          <a:ext cx="8532000" cy="756000"/>
        </p:xfrm>
        <a:graphic>
          <a:graphicData uri="http://schemas.openxmlformats.org/drawingml/2006/table">
            <a:tbl>
              <a:tblPr firstRow="1" firstCol="1" bandRow="1">
                <a:tableStyleId>{5C22544A-7EE6-4342-B048-85BDC9FD1C3A}</a:tableStyleId>
              </a:tblPr>
              <a:tblGrid>
                <a:gridCol w="2304000">
                  <a:extLst>
                    <a:ext uri="{9D8B030D-6E8A-4147-A177-3AD203B41FA5}">
                      <a16:colId xmlns:a16="http://schemas.microsoft.com/office/drawing/2014/main" val="20000"/>
                    </a:ext>
                  </a:extLst>
                </a:gridCol>
                <a:gridCol w="972000">
                  <a:extLst>
                    <a:ext uri="{9D8B030D-6E8A-4147-A177-3AD203B41FA5}">
                      <a16:colId xmlns:a16="http://schemas.microsoft.com/office/drawing/2014/main" val="20001"/>
                    </a:ext>
                  </a:extLst>
                </a:gridCol>
                <a:gridCol w="1044000">
                  <a:extLst>
                    <a:ext uri="{9D8B030D-6E8A-4147-A177-3AD203B41FA5}">
                      <a16:colId xmlns:a16="http://schemas.microsoft.com/office/drawing/2014/main" val="20002"/>
                    </a:ext>
                  </a:extLst>
                </a:gridCol>
                <a:gridCol w="1008000">
                  <a:extLst>
                    <a:ext uri="{9D8B030D-6E8A-4147-A177-3AD203B41FA5}">
                      <a16:colId xmlns:a16="http://schemas.microsoft.com/office/drawing/2014/main" val="20003"/>
                    </a:ext>
                  </a:extLst>
                </a:gridCol>
                <a:gridCol w="1044000">
                  <a:extLst>
                    <a:ext uri="{9D8B030D-6E8A-4147-A177-3AD203B41FA5}">
                      <a16:colId xmlns:a16="http://schemas.microsoft.com/office/drawing/2014/main" val="20004"/>
                    </a:ext>
                  </a:extLst>
                </a:gridCol>
                <a:gridCol w="2160000">
                  <a:extLst>
                    <a:ext uri="{9D8B030D-6E8A-4147-A177-3AD203B41FA5}">
                      <a16:colId xmlns:a16="http://schemas.microsoft.com/office/drawing/2014/main" val="20005"/>
                    </a:ext>
                  </a:extLst>
                </a:gridCol>
              </a:tblGrid>
              <a:tr h="432000">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Descripción</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Diario</a:t>
                      </a:r>
                      <a:r>
                        <a:rPr lang="es-PE" sz="900" baseline="0" dirty="0">
                          <a:effectLst/>
                          <a:latin typeface="Verdana" panose="020B0604030504040204" pitchFamily="34" charset="0"/>
                          <a:ea typeface="Verdana" panose="020B0604030504040204" pitchFamily="34" charset="0"/>
                          <a:cs typeface="Verdana" panose="020B0604030504040204" pitchFamily="34" charset="0"/>
                        </a:rPr>
                        <a:t> US$</a:t>
                      </a:r>
                      <a:endParaRPr lang="es-PE" sz="9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38100" cap="flat" cmpd="sng" algn="ctr">
                      <a:solidFill>
                        <a:schemeClr val="bg1"/>
                      </a:solidFill>
                      <a:prstDash val="solid"/>
                      <a:round/>
                      <a:headEnd type="none" w="med" len="med"/>
                      <a:tailEnd type="none" w="med" len="med"/>
                    </a:lnL>
                  </a:tcPr>
                </a:tc>
                <a:tc>
                  <a:txBody>
                    <a:bodyPr/>
                    <a:lstStyle/>
                    <a:p>
                      <a:pPr algn="ctr">
                        <a:spcAft>
                          <a:spcPts val="0"/>
                        </a:spcAft>
                      </a:pPr>
                      <a:r>
                        <a:rPr lang="es-PE" sz="900" b="1" dirty="0">
                          <a:effectLst/>
                          <a:latin typeface="Verdana" panose="020B0604030504040204" pitchFamily="34" charset="0"/>
                          <a:ea typeface="Verdana" panose="020B0604030504040204" pitchFamily="34" charset="0"/>
                          <a:cs typeface="Verdana" panose="020B0604030504040204" pitchFamily="34" charset="0"/>
                        </a:rPr>
                        <a:t>Días</a:t>
                      </a:r>
                    </a:p>
                  </a:txBody>
                  <a:tcPr marL="68580" marR="68580" marT="0" marB="0" anchor="ctr"/>
                </a:tc>
                <a:tc>
                  <a:txBody>
                    <a:bodyPr/>
                    <a:lstStyle/>
                    <a:p>
                      <a:pPr algn="ctr">
                        <a:spcAft>
                          <a:spcPts val="0"/>
                        </a:spcAft>
                      </a:pPr>
                      <a:r>
                        <a:rPr lang="es-PE" sz="900" b="1" dirty="0">
                          <a:effectLst/>
                          <a:latin typeface="Verdana" panose="020B0604030504040204" pitchFamily="34" charset="0"/>
                          <a:ea typeface="Verdana" panose="020B0604030504040204" pitchFamily="34" charset="0"/>
                          <a:cs typeface="Verdana" panose="020B0604030504040204" pitchFamily="34" charset="0"/>
                        </a:rPr>
                        <a:t>Total Conservación</a:t>
                      </a:r>
                    </a:p>
                  </a:txBody>
                  <a:tcPr marL="68580" marR="68580" marT="0" marB="0" anchor="ct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Ajuste de Precios</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Total a Cobrar US$ sin I.G.V.</a:t>
                      </a:r>
                    </a:p>
                  </a:txBody>
                  <a:tcPr marL="68580" marR="6858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324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Pago</a:t>
                      </a:r>
                      <a:r>
                        <a:rPr lang="es-PE" sz="900" baseline="0" dirty="0">
                          <a:effectLst/>
                          <a:latin typeface="Verdana" panose="020B0604030504040204" pitchFamily="34" charset="0"/>
                          <a:ea typeface="Verdana" panose="020B0604030504040204" pitchFamily="34" charset="0"/>
                          <a:cs typeface="Verdana" panose="020B0604030504040204" pitchFamily="34" charset="0"/>
                        </a:rPr>
                        <a:t> por Conservación</a:t>
                      </a:r>
                      <a:endParaRPr lang="es-PE" sz="9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1,548.06</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72000" marR="72000" marT="0" marB="0" anchor="ctr">
                    <a:lnL w="38100" cap="flat" cmpd="sng" algn="ctr">
                      <a:solidFill>
                        <a:schemeClr val="bg1"/>
                      </a:solidFill>
                      <a:prstDash val="solid"/>
                      <a:round/>
                      <a:headEnd type="none" w="med" len="med"/>
                      <a:tailEnd type="none" w="med" len="med"/>
                    </a:lnL>
                  </a:tcPr>
                </a:tc>
                <a:tc>
                  <a:txBody>
                    <a:bodyPr/>
                    <a:lstStyle/>
                    <a:p>
                      <a:pPr algn="ctr" fontAlgn="b"/>
                      <a:r>
                        <a:rPr lang="es-PE" sz="1100" kern="1200" dirty="0">
                          <a:solidFill>
                            <a:srgbClr val="000000"/>
                          </a:solidFill>
                          <a:effectLst/>
                          <a:latin typeface="Arial" panose="020B0604020202020204" pitchFamily="34" charset="0"/>
                          <a:ea typeface="+mn-ea"/>
                          <a:cs typeface="Arial" panose="020B0604020202020204" pitchFamily="34" charset="0"/>
                        </a:rPr>
                        <a:t>1,635</a:t>
                      </a:r>
                    </a:p>
                  </a:txBody>
                  <a:tcPr marL="72000" marR="72000" marT="0" marB="0" anchor="ctr"/>
                </a:tc>
                <a:tc>
                  <a:txBody>
                    <a:bodyPr/>
                    <a:lstStyle/>
                    <a:p>
                      <a:pPr algn="r" fontAlgn="b"/>
                      <a:r>
                        <a:rPr lang="es-PE" sz="1100" kern="1200" dirty="0">
                          <a:solidFill>
                            <a:srgbClr val="000000"/>
                          </a:solidFill>
                          <a:effectLst/>
                          <a:latin typeface="Arial" panose="020B0604020202020204" pitchFamily="34" charset="0"/>
                          <a:ea typeface="+mn-ea"/>
                          <a:cs typeface="Arial" panose="020B0604020202020204" pitchFamily="34" charset="0"/>
                        </a:rPr>
                        <a:t>2’531,078.10</a:t>
                      </a:r>
                    </a:p>
                  </a:txBody>
                  <a:tcPr marL="72000" marR="72000" marT="0" marB="0" anchor="ctr"/>
                </a:tc>
                <a:tc>
                  <a:txBody>
                    <a:bodyPr/>
                    <a:lstStyle/>
                    <a:p>
                      <a:pPr algn="r" fontAlgn="b"/>
                      <a:r>
                        <a:rPr lang="es-PE" sz="1100" kern="1200" dirty="0">
                          <a:solidFill>
                            <a:srgbClr val="000000"/>
                          </a:solidFill>
                          <a:effectLst/>
                          <a:latin typeface="Arial" panose="020B0604020202020204" pitchFamily="34" charset="0"/>
                          <a:ea typeface="+mn-ea"/>
                          <a:cs typeface="Arial" panose="020B0604020202020204" pitchFamily="34" charset="0"/>
                        </a:rPr>
                        <a:t>907,646.96</a:t>
                      </a:r>
                    </a:p>
                  </a:txBody>
                  <a:tcPr marL="72000" marR="7200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b="1" dirty="0">
                          <a:solidFill>
                            <a:srgbClr val="000000"/>
                          </a:solidFill>
                          <a:effectLst/>
                          <a:latin typeface="Arial" panose="020B0604020202020204" pitchFamily="34" charset="0"/>
                          <a:ea typeface="Times New Roman"/>
                          <a:cs typeface="Arial" panose="020B0604020202020204" pitchFamily="34" charset="0"/>
                        </a:rPr>
                        <a:t>3’438,725.06</a:t>
                      </a:r>
                    </a:p>
                  </a:txBody>
                  <a:tcPr marL="72000" marR="7200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50602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d.	Aspectos Administrativos y Financieros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56</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8" name="CuadroTexto 7">
            <a:extLst>
              <a:ext uri="{FF2B5EF4-FFF2-40B4-BE49-F238E27FC236}">
                <a16:creationId xmlns:a16="http://schemas.microsoft.com/office/drawing/2014/main" id="{3DDCDDC4-3D04-47A0-A9ED-96CF6CDDF833}"/>
              </a:ext>
            </a:extLst>
          </p:cNvPr>
          <p:cNvSpPr txBox="1"/>
          <p:nvPr/>
        </p:nvSpPr>
        <p:spPr>
          <a:xfrm>
            <a:off x="708400" y="1285763"/>
            <a:ext cx="7712035" cy="646331"/>
          </a:xfrm>
          <a:prstGeom prst="rect">
            <a:avLst/>
          </a:prstGeom>
          <a:noFill/>
        </p:spPr>
        <p:txBody>
          <a:bodyPr wrap="square" rtlCol="0">
            <a:spAutoFit/>
          </a:bodyPr>
          <a:lstStyle/>
          <a:p>
            <a:pPr indent="3175" algn="ctr"/>
            <a:r>
              <a:rPr lang="es-PE" dirty="0">
                <a:solidFill>
                  <a:schemeClr val="accent1"/>
                </a:solidFill>
                <a:latin typeface="Swis721 Ex BT" panose="020B0605020202020204" pitchFamily="34" charset="0"/>
                <a:cs typeface="Arial" panose="020B0604020202020204" pitchFamily="34" charset="0"/>
              </a:rPr>
              <a:t>Conservación Ejecutada entre el 28.07.2016 al 31.12.2017 pendiente de pago</a:t>
            </a:r>
          </a:p>
        </p:txBody>
      </p:sp>
      <p:graphicFrame>
        <p:nvGraphicFramePr>
          <p:cNvPr id="15" name="1 Tabla">
            <a:extLst>
              <a:ext uri="{FF2B5EF4-FFF2-40B4-BE49-F238E27FC236}">
                <a16:creationId xmlns:a16="http://schemas.microsoft.com/office/drawing/2014/main" id="{10EFC974-3706-4575-B1F1-10CB5D539528}"/>
              </a:ext>
            </a:extLst>
          </p:cNvPr>
          <p:cNvGraphicFramePr>
            <a:graphicFrameLocks noGrp="1"/>
          </p:cNvGraphicFramePr>
          <p:nvPr>
            <p:extLst>
              <p:ext uri="{D42A27DB-BD31-4B8C-83A1-F6EECF244321}">
                <p14:modId xmlns:p14="http://schemas.microsoft.com/office/powerpoint/2010/main" val="2549643300"/>
              </p:ext>
            </p:extLst>
          </p:nvPr>
        </p:nvGraphicFramePr>
        <p:xfrm>
          <a:off x="256088" y="2136299"/>
          <a:ext cx="8532000" cy="2376000"/>
        </p:xfrm>
        <a:graphic>
          <a:graphicData uri="http://schemas.openxmlformats.org/drawingml/2006/table">
            <a:tbl>
              <a:tblPr firstRow="1" firstCol="1" bandRow="1">
                <a:tableStyleId>{5C22544A-7EE6-4342-B048-85BDC9FD1C3A}</a:tableStyleId>
              </a:tblPr>
              <a:tblGrid>
                <a:gridCol w="2304000">
                  <a:extLst>
                    <a:ext uri="{9D8B030D-6E8A-4147-A177-3AD203B41FA5}">
                      <a16:colId xmlns:a16="http://schemas.microsoft.com/office/drawing/2014/main" val="20000"/>
                    </a:ext>
                  </a:extLst>
                </a:gridCol>
                <a:gridCol w="972000">
                  <a:extLst>
                    <a:ext uri="{9D8B030D-6E8A-4147-A177-3AD203B41FA5}">
                      <a16:colId xmlns:a16="http://schemas.microsoft.com/office/drawing/2014/main" val="20001"/>
                    </a:ext>
                  </a:extLst>
                </a:gridCol>
                <a:gridCol w="1044000">
                  <a:extLst>
                    <a:ext uri="{9D8B030D-6E8A-4147-A177-3AD203B41FA5}">
                      <a16:colId xmlns:a16="http://schemas.microsoft.com/office/drawing/2014/main" val="20002"/>
                    </a:ext>
                  </a:extLst>
                </a:gridCol>
                <a:gridCol w="1008000">
                  <a:extLst>
                    <a:ext uri="{9D8B030D-6E8A-4147-A177-3AD203B41FA5}">
                      <a16:colId xmlns:a16="http://schemas.microsoft.com/office/drawing/2014/main" val="20003"/>
                    </a:ext>
                  </a:extLst>
                </a:gridCol>
                <a:gridCol w="1044000">
                  <a:extLst>
                    <a:ext uri="{9D8B030D-6E8A-4147-A177-3AD203B41FA5}">
                      <a16:colId xmlns:a16="http://schemas.microsoft.com/office/drawing/2014/main" val="4035367564"/>
                    </a:ext>
                  </a:extLst>
                </a:gridCol>
                <a:gridCol w="1044000">
                  <a:extLst>
                    <a:ext uri="{9D8B030D-6E8A-4147-A177-3AD203B41FA5}">
                      <a16:colId xmlns:a16="http://schemas.microsoft.com/office/drawing/2014/main" val="20004"/>
                    </a:ext>
                  </a:extLst>
                </a:gridCol>
                <a:gridCol w="1116000">
                  <a:extLst>
                    <a:ext uri="{9D8B030D-6E8A-4147-A177-3AD203B41FA5}">
                      <a16:colId xmlns:a16="http://schemas.microsoft.com/office/drawing/2014/main" val="20005"/>
                    </a:ext>
                  </a:extLst>
                </a:gridCol>
              </a:tblGrid>
              <a:tr h="432000">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Descripción</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Total Año</a:t>
                      </a:r>
                      <a:r>
                        <a:rPr lang="es-PE" sz="900" baseline="0" dirty="0">
                          <a:effectLst/>
                          <a:latin typeface="Verdana" panose="020B0604030504040204" pitchFamily="34" charset="0"/>
                          <a:ea typeface="Verdana" panose="020B0604030504040204" pitchFamily="34" charset="0"/>
                          <a:cs typeface="Verdana" panose="020B0604030504040204" pitchFamily="34" charset="0"/>
                        </a:rPr>
                        <a:t> US$</a:t>
                      </a:r>
                      <a:endParaRPr lang="es-PE" sz="9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38100" cap="flat" cmpd="sng" algn="ctr">
                      <a:solidFill>
                        <a:schemeClr val="bg1"/>
                      </a:solidFill>
                      <a:prstDash val="solid"/>
                      <a:round/>
                      <a:headEnd type="none" w="med" len="med"/>
                      <a:tailEnd type="none" w="med" len="med"/>
                    </a:lnL>
                  </a:tcPr>
                </a:tc>
                <a:tc>
                  <a:txBody>
                    <a:bodyPr/>
                    <a:lstStyle/>
                    <a:p>
                      <a:pPr algn="ctr">
                        <a:spcAft>
                          <a:spcPts val="0"/>
                        </a:spcAft>
                      </a:pPr>
                      <a:r>
                        <a:rPr lang="es-PE" sz="900" b="1" dirty="0">
                          <a:effectLst/>
                          <a:latin typeface="Verdana" panose="020B0604030504040204" pitchFamily="34" charset="0"/>
                          <a:ea typeface="Verdana" panose="020B0604030504040204" pitchFamily="34" charset="0"/>
                          <a:cs typeface="Verdana" panose="020B0604030504040204" pitchFamily="34" charset="0"/>
                        </a:rPr>
                        <a:t>Descuento 1 Concesionario</a:t>
                      </a:r>
                    </a:p>
                  </a:txBody>
                  <a:tcPr marL="68580" marR="68580" marT="0" marB="0" anchor="ctr"/>
                </a:tc>
                <a:tc>
                  <a:txBody>
                    <a:bodyPr/>
                    <a:lstStyle/>
                    <a:p>
                      <a:pPr algn="ctr">
                        <a:spcAft>
                          <a:spcPts val="0"/>
                        </a:spcAft>
                      </a:pPr>
                      <a:r>
                        <a:rPr lang="es-PE" sz="900" b="1" dirty="0">
                          <a:effectLst/>
                          <a:latin typeface="Verdana" panose="020B0604030504040204" pitchFamily="34" charset="0"/>
                          <a:ea typeface="Verdana" panose="020B0604030504040204" pitchFamily="34" charset="0"/>
                          <a:cs typeface="Verdana" panose="020B0604030504040204" pitchFamily="34" charset="0"/>
                        </a:rPr>
                        <a:t>Descuento 2 OSITRAN</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E" sz="900" dirty="0">
                          <a:effectLst/>
                          <a:latin typeface="Verdana" panose="020B0604030504040204" pitchFamily="34" charset="0"/>
                          <a:ea typeface="Verdana" panose="020B0604030504040204" pitchFamily="34" charset="0"/>
                          <a:cs typeface="Verdana" panose="020B0604030504040204" pitchFamily="34" charset="0"/>
                        </a:rPr>
                        <a:t>Descuento 3 Concesionario</a:t>
                      </a:r>
                    </a:p>
                  </a:txBody>
                  <a:tcPr marL="68580" marR="68580" marT="0" marB="0" anchor="ct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Descuento 4 Peritaje</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Total a Cobrar US$</a:t>
                      </a:r>
                    </a:p>
                  </a:txBody>
                  <a:tcPr marL="68580" marR="6858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324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Planilla</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708,547.82</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72000" marR="72000" marT="0" marB="0" anchor="ctr">
                    <a:lnL w="38100" cap="flat" cmpd="sng" algn="ctr">
                      <a:solidFill>
                        <a:schemeClr val="bg1"/>
                      </a:solidFill>
                      <a:prstDash val="solid"/>
                      <a:round/>
                      <a:headEnd type="none" w="med" len="med"/>
                      <a:tailEnd type="none" w="med" len="med"/>
                    </a:lnL>
                  </a:tcPr>
                </a:tc>
                <a:tc>
                  <a:txBody>
                    <a:bodyPr/>
                    <a:lstStyle/>
                    <a:p>
                      <a:pPr algn="r" fontAlgn="b"/>
                      <a:r>
                        <a:rPr lang="es-PE" sz="1100" kern="1200" dirty="0">
                          <a:solidFill>
                            <a:srgbClr val="000000"/>
                          </a:solidFill>
                          <a:effectLst/>
                          <a:latin typeface="Arial" panose="020B0604020202020204" pitchFamily="34" charset="0"/>
                          <a:ea typeface="+mn-ea"/>
                          <a:cs typeface="Arial" panose="020B0604020202020204" pitchFamily="34" charset="0"/>
                        </a:rPr>
                        <a:t>-73,315.54</a:t>
                      </a:r>
                    </a:p>
                  </a:txBody>
                  <a:tcPr marL="72000" marR="72000" marT="0" marB="0" anchor="ctr"/>
                </a:tc>
                <a:tc>
                  <a:txBody>
                    <a:bodyPr/>
                    <a:lstStyle/>
                    <a:p>
                      <a:pPr algn="r" fontAlgn="b"/>
                      <a:r>
                        <a:rPr lang="es-PE" sz="1100" kern="1200" dirty="0">
                          <a:solidFill>
                            <a:srgbClr val="000000"/>
                          </a:solidFill>
                          <a:effectLst/>
                          <a:latin typeface="Arial" panose="020B0604020202020204" pitchFamily="34" charset="0"/>
                          <a:ea typeface="+mn-ea"/>
                          <a:cs typeface="Arial" panose="020B0604020202020204" pitchFamily="34" charset="0"/>
                        </a:rPr>
                        <a:t>-53,767.33</a:t>
                      </a:r>
                    </a:p>
                  </a:txBody>
                  <a:tcPr marL="72000" marR="72000" marT="0"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PE" sz="1100" kern="1200" dirty="0">
                          <a:solidFill>
                            <a:srgbClr val="000000"/>
                          </a:solidFill>
                          <a:effectLst/>
                          <a:latin typeface="Arial" panose="020B0604020202020204" pitchFamily="34" charset="0"/>
                          <a:ea typeface="+mn-ea"/>
                          <a:cs typeface="Arial" panose="020B0604020202020204" pitchFamily="34" charset="0"/>
                        </a:rPr>
                        <a:t>-183,236.83</a:t>
                      </a:r>
                    </a:p>
                  </a:txBody>
                  <a:tcPr marL="72000" marR="72000" marT="0" marB="0" anchor="ctr"/>
                </a:tc>
                <a:tc>
                  <a:txBody>
                    <a:bodyPr/>
                    <a:lstStyle/>
                    <a:p>
                      <a:pPr algn="r" fontAlgn="b"/>
                      <a:r>
                        <a:rPr lang="es-PE" sz="1100" kern="1200" dirty="0">
                          <a:solidFill>
                            <a:srgbClr val="000000"/>
                          </a:solidFill>
                          <a:effectLst/>
                          <a:latin typeface="Arial" panose="020B0604020202020204" pitchFamily="34" charset="0"/>
                          <a:ea typeface="+mn-ea"/>
                          <a:cs typeface="Arial" panose="020B0604020202020204" pitchFamily="34" charset="0"/>
                        </a:rPr>
                        <a:t>-73,809.77</a:t>
                      </a:r>
                    </a:p>
                  </a:txBody>
                  <a:tcPr marL="72000" marR="7200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324,418.34</a:t>
                      </a:r>
                    </a:p>
                  </a:txBody>
                  <a:tcPr marL="72000" marR="7200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324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Gastos</a:t>
                      </a:r>
                      <a:r>
                        <a:rPr lang="es-PE" sz="900" baseline="0" dirty="0">
                          <a:effectLst/>
                          <a:latin typeface="Verdana" panose="020B0604030504040204" pitchFamily="34" charset="0"/>
                          <a:ea typeface="Verdana" panose="020B0604030504040204" pitchFamily="34" charset="0"/>
                          <a:cs typeface="Verdana" panose="020B0604030504040204" pitchFamily="34" charset="0"/>
                        </a:rPr>
                        <a:t> Generales</a:t>
                      </a:r>
                      <a:endParaRPr lang="es-PE" sz="9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186,710.07</a:t>
                      </a:r>
                    </a:p>
                  </a:txBody>
                  <a:tcPr marL="72000" marR="72000" marT="0" marB="0" anchor="ctr">
                    <a:lnL w="38100" cap="flat" cmpd="sng" algn="ctr">
                      <a:solidFill>
                        <a:schemeClr val="bg1"/>
                      </a:solidFill>
                      <a:prstDash val="solid"/>
                      <a:round/>
                      <a:headEnd type="none" w="med" len="med"/>
                      <a:tailEnd type="none" w="med" len="med"/>
                    </a:lnL>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-1,054.48</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a:t>
                      </a:r>
                    </a:p>
                  </a:txBody>
                  <a:tcPr marL="72000" marR="7200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PE" sz="1100" dirty="0">
                          <a:solidFill>
                            <a:srgbClr val="000000"/>
                          </a:solidFill>
                          <a:effectLst/>
                          <a:latin typeface="Arial" panose="020B0604020202020204" pitchFamily="34" charset="0"/>
                          <a:ea typeface="Times New Roman"/>
                          <a:cs typeface="Arial" panose="020B0604020202020204" pitchFamily="34" charset="0"/>
                        </a:rPr>
                        <a:t>-145,948.03</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-12,442.88</a:t>
                      </a:r>
                    </a:p>
                  </a:txBody>
                  <a:tcPr marL="72000" marR="7200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27,264.67</a:t>
                      </a:r>
                    </a:p>
                  </a:txBody>
                  <a:tcPr marL="72000" marR="7200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r h="324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Conservación Rutinaria</a:t>
                      </a:r>
                    </a:p>
                  </a:txBody>
                  <a:tcPr marL="68580" marR="6858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213,359.11</a:t>
                      </a:r>
                    </a:p>
                  </a:txBody>
                  <a:tcPr marL="72000" marR="7200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a:t>
                      </a:r>
                    </a:p>
                  </a:txBody>
                  <a:tcPr marL="72000" marR="72000" marT="0" marB="0" anchor="ctr">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a:t>
                      </a:r>
                    </a:p>
                  </a:txBody>
                  <a:tcPr marL="72000" marR="72000" marT="0" marB="0" anchor="ctr">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a:t>
                      </a:r>
                    </a:p>
                  </a:txBody>
                  <a:tcPr marL="72000" marR="72000" marT="0" marB="0" anchor="ctr">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a:t>
                      </a:r>
                    </a:p>
                  </a:txBody>
                  <a:tcPr marL="72000" marR="7200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213,359.11</a:t>
                      </a:r>
                    </a:p>
                  </a:txBody>
                  <a:tcPr marL="72000" marR="7200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324000">
                <a:tc>
                  <a:txBody>
                    <a:bodyPr/>
                    <a:lstStyle/>
                    <a:p>
                      <a:pPr>
                        <a:spcAft>
                          <a:spcPts val="0"/>
                        </a:spcAft>
                      </a:pPr>
                      <a:r>
                        <a:rPr lang="en-US" sz="900" dirty="0">
                          <a:effectLst/>
                          <a:latin typeface="Verdana" panose="020B0604030504040204" pitchFamily="34" charset="0"/>
                          <a:ea typeface="Verdana" panose="020B0604030504040204" pitchFamily="34" charset="0"/>
                          <a:cs typeface="Verdana" panose="020B0604030504040204" pitchFamily="34" charset="0"/>
                        </a:rPr>
                        <a:t>Sub Total US$ s/I.G.V. </a:t>
                      </a:r>
                      <a:r>
                        <a:rPr lang="es-PE" sz="900" noProof="0" dirty="0">
                          <a:effectLst/>
                          <a:latin typeface="Verdana" panose="020B0604030504040204" pitchFamily="34" charset="0"/>
                          <a:ea typeface="Verdana" panose="020B0604030504040204" pitchFamily="34" charset="0"/>
                          <a:cs typeface="Verdana" panose="020B0604030504040204" pitchFamily="34" charset="0"/>
                        </a:rPr>
                        <a:t>Anual</a:t>
                      </a:r>
                    </a:p>
                  </a:txBody>
                  <a:tcPr marL="68580" marR="6858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1’108,617.00</a:t>
                      </a:r>
                    </a:p>
                  </a:txBody>
                  <a:tcPr marL="72000" marR="7200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-74,370.02</a:t>
                      </a:r>
                    </a:p>
                  </a:txBody>
                  <a:tcPr marL="72000" marR="72000" marT="0" marB="0" anchor="ctr">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-53,767.33</a:t>
                      </a:r>
                    </a:p>
                  </a:txBody>
                  <a:tcPr marL="72000" marR="72000" marT="0" marB="0" anchor="ctr">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-329,184.86</a:t>
                      </a:r>
                    </a:p>
                  </a:txBody>
                  <a:tcPr marL="72000" marR="72000" marT="0" marB="0" anchor="ctr">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-86,252.66</a:t>
                      </a:r>
                    </a:p>
                  </a:txBody>
                  <a:tcPr marL="72000" marR="7200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r">
                        <a:spcAft>
                          <a:spcPts val="0"/>
                        </a:spcAft>
                      </a:pPr>
                      <a:r>
                        <a:rPr lang="es-PE" sz="1100" b="1" dirty="0">
                          <a:solidFill>
                            <a:srgbClr val="000000"/>
                          </a:solidFill>
                          <a:effectLst/>
                          <a:latin typeface="Arial" panose="020B0604020202020204" pitchFamily="34" charset="0"/>
                          <a:ea typeface="Times New Roman"/>
                          <a:cs typeface="Arial" panose="020B0604020202020204" pitchFamily="34" charset="0"/>
                        </a:rPr>
                        <a:t>565,042.13</a:t>
                      </a:r>
                    </a:p>
                  </a:txBody>
                  <a:tcPr marL="72000" marR="7200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4"/>
                  </a:ext>
                </a:extLst>
              </a:tr>
              <a:tr h="324000">
                <a:tc>
                  <a:txBody>
                    <a:bodyPr/>
                    <a:lstStyle/>
                    <a:p>
                      <a:pPr>
                        <a:spcAft>
                          <a:spcPts val="0"/>
                        </a:spcAft>
                      </a:pPr>
                      <a:r>
                        <a:rPr lang="en-US" sz="900" dirty="0">
                          <a:effectLst/>
                          <a:latin typeface="Verdana" panose="020B0604030504040204" pitchFamily="34" charset="0"/>
                          <a:ea typeface="Verdana" panose="020B0604030504040204" pitchFamily="34" charset="0"/>
                          <a:cs typeface="Verdana" panose="020B0604030504040204" pitchFamily="34" charset="0"/>
                        </a:rPr>
                        <a:t>Sub Total US$ s/I.G.V. Trimestral</a:t>
                      </a:r>
                      <a:endParaRPr lang="es-PE" sz="9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n-US" sz="1100" dirty="0">
                          <a:solidFill>
                            <a:srgbClr val="000000"/>
                          </a:solidFill>
                          <a:effectLst/>
                          <a:latin typeface="Arial" panose="020B0604020202020204" pitchFamily="34" charset="0"/>
                          <a:cs typeface="Arial" panose="020B0604020202020204" pitchFamily="34" charset="0"/>
                        </a:rPr>
                        <a:t>277,154.25</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72000" marR="72000" marT="0" marB="0" anchor="ctr">
                    <a:lnL w="38100" cap="flat" cmpd="sng" algn="ctr">
                      <a:solidFill>
                        <a:schemeClr val="bg1"/>
                      </a:solidFill>
                      <a:prstDash val="solid"/>
                      <a:round/>
                      <a:headEnd type="none" w="med" len="med"/>
                      <a:tailEnd type="none" w="med" len="med"/>
                    </a:lnL>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-18,592.51</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-13,441.83</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-82,296.22</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-21,563.16</a:t>
                      </a:r>
                    </a:p>
                  </a:txBody>
                  <a:tcPr marL="72000" marR="7200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b="1" dirty="0">
                          <a:solidFill>
                            <a:srgbClr val="000000"/>
                          </a:solidFill>
                          <a:effectLst/>
                          <a:latin typeface="Arial" panose="020B0604020202020204" pitchFamily="34" charset="0"/>
                          <a:ea typeface="Times New Roman"/>
                          <a:cs typeface="Arial" panose="020B0604020202020204" pitchFamily="34" charset="0"/>
                        </a:rPr>
                        <a:t>141,260.53</a:t>
                      </a:r>
                    </a:p>
                  </a:txBody>
                  <a:tcPr marL="72000" marR="7200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324000">
                <a:tc>
                  <a:txBody>
                    <a:bodyPr/>
                    <a:lstStyle/>
                    <a:p>
                      <a:pPr>
                        <a:spcAft>
                          <a:spcPts val="0"/>
                        </a:spcAft>
                      </a:pPr>
                      <a:r>
                        <a:rPr lang="en-US" sz="900" dirty="0">
                          <a:effectLst/>
                          <a:latin typeface="Verdana" panose="020B0604030504040204" pitchFamily="34" charset="0"/>
                          <a:ea typeface="Verdana" panose="020B0604030504040204" pitchFamily="34" charset="0"/>
                          <a:cs typeface="Verdana" panose="020B0604030504040204" pitchFamily="34" charset="0"/>
                        </a:rPr>
                        <a:t>Sub Total US$ s/.I.G.V. </a:t>
                      </a:r>
                      <a:r>
                        <a:rPr lang="es-PE" sz="900" noProof="0" dirty="0">
                          <a:effectLst/>
                          <a:latin typeface="Verdana" panose="020B0604030504040204" pitchFamily="34" charset="0"/>
                          <a:ea typeface="Verdana" panose="020B0604030504040204" pitchFamily="34" charset="0"/>
                          <a:cs typeface="Verdana" panose="020B0604030504040204" pitchFamily="34" charset="0"/>
                        </a:rPr>
                        <a:t>Mensual</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n-US" sz="1100" kern="1200" dirty="0">
                          <a:solidFill>
                            <a:srgbClr val="000000"/>
                          </a:solidFill>
                          <a:effectLst/>
                          <a:latin typeface="Arial" panose="020B0604020202020204" pitchFamily="34" charset="0"/>
                          <a:ea typeface="Times New Roman"/>
                          <a:cs typeface="Arial" panose="020B0604020202020204" pitchFamily="34" charset="0"/>
                        </a:rPr>
                        <a:t>92,384.75</a:t>
                      </a:r>
                      <a:endParaRPr lang="es-PE" sz="1100" kern="1200" dirty="0">
                        <a:solidFill>
                          <a:srgbClr val="000000"/>
                        </a:solidFill>
                        <a:effectLst/>
                        <a:latin typeface="Arial" panose="020B0604020202020204" pitchFamily="34" charset="0"/>
                        <a:ea typeface="Times New Roman"/>
                        <a:cs typeface="Arial" panose="020B0604020202020204" pitchFamily="34" charset="0"/>
                      </a:endParaRPr>
                    </a:p>
                  </a:txBody>
                  <a:tcPr marL="72000" marR="72000" marT="0" marB="0" anchor="ctr">
                    <a:lnL w="38100" cap="flat" cmpd="sng" algn="ctr">
                      <a:solidFill>
                        <a:schemeClr val="bg1"/>
                      </a:solidFill>
                      <a:prstDash val="solid"/>
                      <a:round/>
                      <a:headEnd type="none" w="med" len="med"/>
                      <a:tailEnd type="none" w="med" len="med"/>
                    </a:lnL>
                  </a:tcP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-6,197.50</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-4,480.61</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-27,432.07</a:t>
                      </a:r>
                    </a:p>
                  </a:txBody>
                  <a:tcPr marL="72000" marR="72000" marT="0" marB="0" anchor="ctr"/>
                </a:tc>
                <a:tc>
                  <a:txBody>
                    <a:bodyPr/>
                    <a:lstStyle/>
                    <a:p>
                      <a:pPr algn="r">
                        <a:spcAft>
                          <a:spcPts val="0"/>
                        </a:spcAft>
                      </a:pPr>
                      <a:r>
                        <a:rPr lang="es-PE" sz="1100" dirty="0">
                          <a:solidFill>
                            <a:srgbClr val="000000"/>
                          </a:solidFill>
                          <a:effectLst/>
                          <a:latin typeface="Arial" panose="020B0604020202020204" pitchFamily="34" charset="0"/>
                          <a:ea typeface="Times New Roman"/>
                          <a:cs typeface="Arial" panose="020B0604020202020204" pitchFamily="34" charset="0"/>
                        </a:rPr>
                        <a:t>-7,187.72</a:t>
                      </a:r>
                    </a:p>
                  </a:txBody>
                  <a:tcPr marL="72000" marR="7200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b="1" dirty="0">
                          <a:solidFill>
                            <a:srgbClr val="000000"/>
                          </a:solidFill>
                          <a:effectLst/>
                          <a:latin typeface="Arial" panose="020B0604020202020204" pitchFamily="34" charset="0"/>
                          <a:ea typeface="Times New Roman"/>
                          <a:cs typeface="Arial" panose="020B0604020202020204" pitchFamily="34" charset="0"/>
                        </a:rPr>
                        <a:t>47,086.84</a:t>
                      </a:r>
                    </a:p>
                  </a:txBody>
                  <a:tcPr marL="72000" marR="7200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graphicFrame>
        <p:nvGraphicFramePr>
          <p:cNvPr id="16" name="2 Tabla">
            <a:extLst>
              <a:ext uri="{FF2B5EF4-FFF2-40B4-BE49-F238E27FC236}">
                <a16:creationId xmlns:a16="http://schemas.microsoft.com/office/drawing/2014/main" id="{45D592CF-F2D2-462D-9613-470F906A7C8D}"/>
              </a:ext>
            </a:extLst>
          </p:cNvPr>
          <p:cNvGraphicFramePr>
            <a:graphicFrameLocks noGrp="1"/>
          </p:cNvGraphicFramePr>
          <p:nvPr>
            <p:extLst>
              <p:ext uri="{D42A27DB-BD31-4B8C-83A1-F6EECF244321}">
                <p14:modId xmlns:p14="http://schemas.microsoft.com/office/powerpoint/2010/main" val="4242752820"/>
              </p:ext>
            </p:extLst>
          </p:nvPr>
        </p:nvGraphicFramePr>
        <p:xfrm>
          <a:off x="256761" y="4657725"/>
          <a:ext cx="8532000" cy="756000"/>
        </p:xfrm>
        <a:graphic>
          <a:graphicData uri="http://schemas.openxmlformats.org/drawingml/2006/table">
            <a:tbl>
              <a:tblPr firstRow="1" firstCol="1" bandRow="1">
                <a:tableStyleId>{5C22544A-7EE6-4342-B048-85BDC9FD1C3A}</a:tableStyleId>
              </a:tblPr>
              <a:tblGrid>
                <a:gridCol w="2304000">
                  <a:extLst>
                    <a:ext uri="{9D8B030D-6E8A-4147-A177-3AD203B41FA5}">
                      <a16:colId xmlns:a16="http://schemas.microsoft.com/office/drawing/2014/main" val="20000"/>
                    </a:ext>
                  </a:extLst>
                </a:gridCol>
                <a:gridCol w="972000">
                  <a:extLst>
                    <a:ext uri="{9D8B030D-6E8A-4147-A177-3AD203B41FA5}">
                      <a16:colId xmlns:a16="http://schemas.microsoft.com/office/drawing/2014/main" val="20001"/>
                    </a:ext>
                  </a:extLst>
                </a:gridCol>
                <a:gridCol w="1044000">
                  <a:extLst>
                    <a:ext uri="{9D8B030D-6E8A-4147-A177-3AD203B41FA5}">
                      <a16:colId xmlns:a16="http://schemas.microsoft.com/office/drawing/2014/main" val="20002"/>
                    </a:ext>
                  </a:extLst>
                </a:gridCol>
                <a:gridCol w="1008000">
                  <a:extLst>
                    <a:ext uri="{9D8B030D-6E8A-4147-A177-3AD203B41FA5}">
                      <a16:colId xmlns:a16="http://schemas.microsoft.com/office/drawing/2014/main" val="20003"/>
                    </a:ext>
                  </a:extLst>
                </a:gridCol>
                <a:gridCol w="1044000">
                  <a:extLst>
                    <a:ext uri="{9D8B030D-6E8A-4147-A177-3AD203B41FA5}">
                      <a16:colId xmlns:a16="http://schemas.microsoft.com/office/drawing/2014/main" val="20004"/>
                    </a:ext>
                  </a:extLst>
                </a:gridCol>
                <a:gridCol w="2160000">
                  <a:extLst>
                    <a:ext uri="{9D8B030D-6E8A-4147-A177-3AD203B41FA5}">
                      <a16:colId xmlns:a16="http://schemas.microsoft.com/office/drawing/2014/main" val="20005"/>
                    </a:ext>
                  </a:extLst>
                </a:gridCol>
              </a:tblGrid>
              <a:tr h="432000">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Descripción</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Diario</a:t>
                      </a:r>
                      <a:r>
                        <a:rPr lang="es-PE" sz="900" baseline="0" dirty="0">
                          <a:effectLst/>
                          <a:latin typeface="Verdana" panose="020B0604030504040204" pitchFamily="34" charset="0"/>
                          <a:ea typeface="Verdana" panose="020B0604030504040204" pitchFamily="34" charset="0"/>
                          <a:cs typeface="Verdana" panose="020B0604030504040204" pitchFamily="34" charset="0"/>
                        </a:rPr>
                        <a:t> US$</a:t>
                      </a:r>
                      <a:endParaRPr lang="es-PE" sz="9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38100" cap="flat" cmpd="sng" algn="ctr">
                      <a:solidFill>
                        <a:schemeClr val="bg1"/>
                      </a:solidFill>
                      <a:prstDash val="solid"/>
                      <a:round/>
                      <a:headEnd type="none" w="med" len="med"/>
                      <a:tailEnd type="none" w="med" len="med"/>
                    </a:lnL>
                  </a:tcPr>
                </a:tc>
                <a:tc>
                  <a:txBody>
                    <a:bodyPr/>
                    <a:lstStyle/>
                    <a:p>
                      <a:pPr algn="ctr">
                        <a:spcAft>
                          <a:spcPts val="0"/>
                        </a:spcAft>
                      </a:pPr>
                      <a:r>
                        <a:rPr lang="es-PE" sz="900" b="1" dirty="0">
                          <a:effectLst/>
                          <a:latin typeface="Verdana" panose="020B0604030504040204" pitchFamily="34" charset="0"/>
                          <a:ea typeface="Verdana" panose="020B0604030504040204" pitchFamily="34" charset="0"/>
                          <a:cs typeface="Verdana" panose="020B0604030504040204" pitchFamily="34" charset="0"/>
                        </a:rPr>
                        <a:t>Días</a:t>
                      </a:r>
                    </a:p>
                  </a:txBody>
                  <a:tcPr marL="68580" marR="68580" marT="0" marB="0" anchor="ctr"/>
                </a:tc>
                <a:tc>
                  <a:txBody>
                    <a:bodyPr/>
                    <a:lstStyle/>
                    <a:p>
                      <a:pPr algn="ctr">
                        <a:spcAft>
                          <a:spcPts val="0"/>
                        </a:spcAft>
                      </a:pPr>
                      <a:r>
                        <a:rPr lang="es-PE" sz="900" b="1" dirty="0">
                          <a:effectLst/>
                          <a:latin typeface="Verdana" panose="020B0604030504040204" pitchFamily="34" charset="0"/>
                          <a:ea typeface="Verdana" panose="020B0604030504040204" pitchFamily="34" charset="0"/>
                          <a:cs typeface="Verdana" panose="020B0604030504040204" pitchFamily="34" charset="0"/>
                        </a:rPr>
                        <a:t>Total Conservación</a:t>
                      </a:r>
                    </a:p>
                  </a:txBody>
                  <a:tcPr marL="68580" marR="68580" marT="0" marB="0" anchor="ct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Ajuste de Precios</a:t>
                      </a: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ct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Total a Cobrar US$ sin I.G.V.</a:t>
                      </a:r>
                    </a:p>
                  </a:txBody>
                  <a:tcPr marL="68580" marR="6858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324000">
                <a:tc>
                  <a:txBody>
                    <a:bodyPr/>
                    <a:lstStyle/>
                    <a:p>
                      <a:pPr>
                        <a:spcAft>
                          <a:spcPts val="0"/>
                        </a:spcAft>
                      </a:pPr>
                      <a:r>
                        <a:rPr lang="es-PE" sz="900" dirty="0">
                          <a:effectLst/>
                          <a:latin typeface="Verdana" panose="020B0604030504040204" pitchFamily="34" charset="0"/>
                          <a:ea typeface="Verdana" panose="020B0604030504040204" pitchFamily="34" charset="0"/>
                          <a:cs typeface="Verdana" panose="020B0604030504040204" pitchFamily="34" charset="0"/>
                        </a:rPr>
                        <a:t>Pago</a:t>
                      </a:r>
                      <a:r>
                        <a:rPr lang="es-PE" sz="900" baseline="0" dirty="0">
                          <a:effectLst/>
                          <a:latin typeface="Verdana" panose="020B0604030504040204" pitchFamily="34" charset="0"/>
                          <a:ea typeface="Verdana" panose="020B0604030504040204" pitchFamily="34" charset="0"/>
                          <a:cs typeface="Verdana" panose="020B0604030504040204" pitchFamily="34" charset="0"/>
                        </a:rPr>
                        <a:t> por Conservación</a:t>
                      </a:r>
                      <a:endParaRPr lang="es-PE" sz="9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dirty="0">
                          <a:solidFill>
                            <a:srgbClr val="000000"/>
                          </a:solidFill>
                          <a:effectLst/>
                          <a:latin typeface="Arial" panose="020B0604020202020204" pitchFamily="34" charset="0"/>
                          <a:cs typeface="Arial" panose="020B0604020202020204" pitchFamily="34" charset="0"/>
                        </a:rPr>
                        <a:t>1,548.06</a:t>
                      </a:r>
                      <a:endParaRPr lang="es-PE" sz="1100" dirty="0">
                        <a:solidFill>
                          <a:srgbClr val="000000"/>
                        </a:solidFill>
                        <a:effectLst/>
                        <a:latin typeface="Arial" panose="020B0604020202020204" pitchFamily="34" charset="0"/>
                        <a:ea typeface="Times New Roman"/>
                        <a:cs typeface="Arial" panose="020B0604020202020204" pitchFamily="34" charset="0"/>
                      </a:endParaRPr>
                    </a:p>
                  </a:txBody>
                  <a:tcPr marL="72000" marR="72000" marT="0" marB="0" anchor="ctr">
                    <a:lnL w="38100" cap="flat" cmpd="sng" algn="ctr">
                      <a:solidFill>
                        <a:schemeClr val="bg1"/>
                      </a:solidFill>
                      <a:prstDash val="solid"/>
                      <a:round/>
                      <a:headEnd type="none" w="med" len="med"/>
                      <a:tailEnd type="none" w="med" len="med"/>
                    </a:lnL>
                  </a:tcPr>
                </a:tc>
                <a:tc>
                  <a:txBody>
                    <a:bodyPr/>
                    <a:lstStyle/>
                    <a:p>
                      <a:pPr algn="ctr" fontAlgn="b"/>
                      <a:r>
                        <a:rPr lang="es-PE" sz="1100" kern="1200" dirty="0">
                          <a:solidFill>
                            <a:srgbClr val="000000"/>
                          </a:solidFill>
                          <a:effectLst/>
                          <a:latin typeface="Arial" panose="020B0604020202020204" pitchFamily="34" charset="0"/>
                          <a:ea typeface="+mn-ea"/>
                          <a:cs typeface="Arial" panose="020B0604020202020204" pitchFamily="34" charset="0"/>
                        </a:rPr>
                        <a:t>522</a:t>
                      </a:r>
                    </a:p>
                  </a:txBody>
                  <a:tcPr marL="72000" marR="72000" marT="0" marB="0" anchor="ctr"/>
                </a:tc>
                <a:tc>
                  <a:txBody>
                    <a:bodyPr/>
                    <a:lstStyle/>
                    <a:p>
                      <a:pPr algn="r" fontAlgn="b"/>
                      <a:r>
                        <a:rPr lang="es-PE" sz="1100" kern="1200" dirty="0">
                          <a:solidFill>
                            <a:srgbClr val="000000"/>
                          </a:solidFill>
                          <a:effectLst/>
                          <a:latin typeface="Arial" panose="020B0604020202020204" pitchFamily="34" charset="0"/>
                          <a:ea typeface="+mn-ea"/>
                          <a:cs typeface="Arial" panose="020B0604020202020204" pitchFamily="34" charset="0"/>
                        </a:rPr>
                        <a:t>808,087.32</a:t>
                      </a:r>
                    </a:p>
                  </a:txBody>
                  <a:tcPr marL="72000" marR="72000" marT="0" marB="0" anchor="ctr"/>
                </a:tc>
                <a:tc>
                  <a:txBody>
                    <a:bodyPr/>
                    <a:lstStyle/>
                    <a:p>
                      <a:pPr algn="r" fontAlgn="b"/>
                      <a:r>
                        <a:rPr lang="es-PE" sz="1100" kern="1200" dirty="0">
                          <a:solidFill>
                            <a:srgbClr val="000000"/>
                          </a:solidFill>
                          <a:effectLst/>
                          <a:latin typeface="Arial" panose="020B0604020202020204" pitchFamily="34" charset="0"/>
                          <a:ea typeface="+mn-ea"/>
                          <a:cs typeface="Arial" panose="020B0604020202020204" pitchFamily="34" charset="0"/>
                        </a:rPr>
                        <a:t>116,396.12</a:t>
                      </a:r>
                    </a:p>
                  </a:txBody>
                  <a:tcPr marL="72000" marR="72000" marT="0" marB="0" anchor="ctr">
                    <a:lnR w="38100" cap="flat" cmpd="sng" algn="ctr">
                      <a:solidFill>
                        <a:schemeClr val="bg1"/>
                      </a:solidFill>
                      <a:prstDash val="solid"/>
                      <a:round/>
                      <a:headEnd type="none" w="med" len="med"/>
                      <a:tailEnd type="none" w="med" len="med"/>
                    </a:lnR>
                  </a:tcPr>
                </a:tc>
                <a:tc>
                  <a:txBody>
                    <a:bodyPr/>
                    <a:lstStyle/>
                    <a:p>
                      <a:pPr algn="r">
                        <a:spcAft>
                          <a:spcPts val="0"/>
                        </a:spcAft>
                      </a:pPr>
                      <a:r>
                        <a:rPr lang="es-PE" sz="1100" b="1" dirty="0">
                          <a:solidFill>
                            <a:srgbClr val="000000"/>
                          </a:solidFill>
                          <a:effectLst/>
                          <a:latin typeface="Arial" panose="020B0604020202020204" pitchFamily="34" charset="0"/>
                          <a:ea typeface="Times New Roman"/>
                          <a:cs typeface="Arial" panose="020B0604020202020204" pitchFamily="34" charset="0"/>
                        </a:rPr>
                        <a:t>924,483.44</a:t>
                      </a:r>
                    </a:p>
                  </a:txBody>
                  <a:tcPr marL="72000" marR="72000" marT="0" marB="0"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909454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4F8EEA-FB98-41B6-BC66-6F258CDEF4DF}"/>
              </a:ext>
            </a:extLst>
          </p:cNvPr>
          <p:cNvSpPr/>
          <p:nvPr/>
        </p:nvSpPr>
        <p:spPr>
          <a:xfrm>
            <a:off x="226502" y="6635692"/>
            <a:ext cx="8712000" cy="75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0" name="CuadroTexto 59">
            <a:extLst>
              <a:ext uri="{FF2B5EF4-FFF2-40B4-BE49-F238E27FC236}">
                <a16:creationId xmlns:a16="http://schemas.microsoft.com/office/drawing/2014/main" id="{7E07F861-CC71-4D58-B2B1-5823F94BC95E}"/>
              </a:ext>
            </a:extLst>
          </p:cNvPr>
          <p:cNvSpPr txBox="1"/>
          <p:nvPr/>
        </p:nvSpPr>
        <p:spPr>
          <a:xfrm>
            <a:off x="645952" y="3099375"/>
            <a:ext cx="5508582" cy="954107"/>
          </a:xfrm>
          <a:prstGeom prst="rect">
            <a:avLst/>
          </a:prstGeom>
          <a:noFill/>
        </p:spPr>
        <p:txBody>
          <a:bodyPr wrap="square" rtlCol="0">
            <a:spAutoFit/>
          </a:bodyPr>
          <a:lstStyle/>
          <a:p>
            <a:pPr>
              <a:spcAft>
                <a:spcPts val="1200"/>
              </a:spcAft>
            </a:pPr>
            <a:r>
              <a:rPr lang="es-PE" sz="2800" b="1" dirty="0">
                <a:latin typeface="Swis721 Lt BT" panose="020B0403020202020204" pitchFamily="34" charset="0"/>
              </a:rPr>
              <a:t>Otros Aspectos Relacionados a la Concesión para el Año 2018:</a:t>
            </a:r>
          </a:p>
        </p:txBody>
      </p:sp>
      <p:sp>
        <p:nvSpPr>
          <p:cNvPr id="25" name="CuadroTexto 24">
            <a:extLst>
              <a:ext uri="{FF2B5EF4-FFF2-40B4-BE49-F238E27FC236}">
                <a16:creationId xmlns:a16="http://schemas.microsoft.com/office/drawing/2014/main" id="{0225B338-5757-4251-92EB-28357B4778DF}"/>
              </a:ext>
            </a:extLst>
          </p:cNvPr>
          <p:cNvSpPr txBox="1"/>
          <p:nvPr/>
        </p:nvSpPr>
        <p:spPr>
          <a:xfrm>
            <a:off x="7744956" y="2696371"/>
            <a:ext cx="885236" cy="1446550"/>
          </a:xfrm>
          <a:prstGeom prst="rect">
            <a:avLst/>
          </a:prstGeom>
          <a:noFill/>
        </p:spPr>
        <p:txBody>
          <a:bodyPr wrap="square" rtlCol="0">
            <a:spAutoFit/>
          </a:bodyPr>
          <a:lstStyle/>
          <a:p>
            <a:pPr algn="ctr"/>
            <a:r>
              <a:rPr lang="es-PE" sz="8800" dirty="0">
                <a:solidFill>
                  <a:schemeClr val="accent1"/>
                </a:solidFill>
                <a:latin typeface="Swis721 Ex BT" panose="020B0605020202020204" pitchFamily="34" charset="0"/>
              </a:rPr>
              <a:t>6</a:t>
            </a:r>
          </a:p>
        </p:txBody>
      </p:sp>
      <p:grpSp>
        <p:nvGrpSpPr>
          <p:cNvPr id="15" name="Grupo 14">
            <a:extLst>
              <a:ext uri="{FF2B5EF4-FFF2-40B4-BE49-F238E27FC236}">
                <a16:creationId xmlns:a16="http://schemas.microsoft.com/office/drawing/2014/main" id="{8A70A92B-D5BB-4EDD-A852-B8B7FB28911C}"/>
              </a:ext>
            </a:extLst>
          </p:cNvPr>
          <p:cNvGrpSpPr/>
          <p:nvPr/>
        </p:nvGrpSpPr>
        <p:grpSpPr>
          <a:xfrm>
            <a:off x="6435306" y="6116129"/>
            <a:ext cx="2613804" cy="556834"/>
            <a:chOff x="6020242" y="5792530"/>
            <a:chExt cx="3085351" cy="720135"/>
          </a:xfrm>
        </p:grpSpPr>
        <p:pic>
          <p:nvPicPr>
            <p:cNvPr id="16" name="Imagen 15">
              <a:extLst>
                <a:ext uri="{FF2B5EF4-FFF2-40B4-BE49-F238E27FC236}">
                  <a16:creationId xmlns:a16="http://schemas.microsoft.com/office/drawing/2014/main" id="{6F0468C7-5B15-401E-87A1-B76DE520148F}"/>
                </a:ext>
              </a:extLst>
            </p:cNvPr>
            <p:cNvPicPr/>
            <p:nvPr/>
          </p:nvPicPr>
          <p:blipFill rotWithShape="1">
            <a:blip r:embed="rId2">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7" name="CuadroTexto 16">
              <a:extLst>
                <a:ext uri="{FF2B5EF4-FFF2-40B4-BE49-F238E27FC236}">
                  <a16:creationId xmlns:a16="http://schemas.microsoft.com/office/drawing/2014/main" id="{EAC47851-EF1E-4111-B006-45D7C592BEAE}"/>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6324723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646331"/>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a.	Impacto sobre el desarrollo económico-social en la zona de influencia de la concesión</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58</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pic>
        <p:nvPicPr>
          <p:cNvPr id="10" name="4 Imagen">
            <a:extLst>
              <a:ext uri="{FF2B5EF4-FFF2-40B4-BE49-F238E27FC236}">
                <a16:creationId xmlns:a16="http://schemas.microsoft.com/office/drawing/2014/main" id="{13F14A6B-B353-4B5B-B93C-92E6629C50FB}"/>
              </a:ext>
            </a:extLst>
          </p:cNvPr>
          <p:cNvPicPr>
            <a:picLocks noChangeAspect="1"/>
          </p:cNvPicPr>
          <p:nvPr/>
        </p:nvPicPr>
        <p:blipFill>
          <a:blip r:embed="rId4">
            <a:extLst>
              <a:ext uri="{28A0092B-C50C-407E-A947-70E740481C1C}">
                <a14:useLocalDpi xmlns:a14="http://schemas.microsoft.com/office/drawing/2010/main" val="0"/>
              </a:ext>
            </a:extLst>
          </a:blip>
          <a:srcRect t="7094" b="13615"/>
          <a:stretch>
            <a:fillRect/>
          </a:stretch>
        </p:blipFill>
        <p:spPr bwMode="auto">
          <a:xfrm>
            <a:off x="195473" y="1616729"/>
            <a:ext cx="8642350"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jose.gonzales\Desktop\PLAN DE NEGOCIOS 2012\Guia Turistico\zana.jpg">
            <a:extLst>
              <a:ext uri="{FF2B5EF4-FFF2-40B4-BE49-F238E27FC236}">
                <a16:creationId xmlns:a16="http://schemas.microsoft.com/office/drawing/2014/main" id="{FD165A52-10CD-4ADB-89F1-98488A5BECC6}"/>
              </a:ext>
            </a:extLst>
          </p:cNvPr>
          <p:cNvPicPr>
            <a:picLocks noChangeAspect="1" noChangeArrowheads="1"/>
          </p:cNvPicPr>
          <p:nvPr/>
        </p:nvPicPr>
        <p:blipFill>
          <a:blip r:embed="rId5" cstate="print"/>
          <a:srcRect/>
          <a:stretch>
            <a:fillRect/>
          </a:stretch>
        </p:blipFill>
        <p:spPr bwMode="auto">
          <a:xfrm>
            <a:off x="1658513" y="4974820"/>
            <a:ext cx="1237298" cy="923396"/>
          </a:xfrm>
          <a:prstGeom prst="roundRect">
            <a:avLst>
              <a:gd name="adj" fmla="val 8594"/>
            </a:avLst>
          </a:prstGeom>
          <a:solidFill>
            <a:srgbClr val="FFFFFF">
              <a:shade val="85000"/>
            </a:srgbClr>
          </a:solidFill>
          <a:ln w="6350">
            <a:solidFill>
              <a:srgbClr val="003399"/>
            </a:solidFill>
          </a:ln>
          <a:effectLst>
            <a:reflection blurRad="12700" stA="38000" endPos="28000" dist="5000" dir="5400000" sy="-100000" algn="bl" rotWithShape="0"/>
          </a:effectLst>
        </p:spPr>
      </p:pic>
      <p:pic>
        <p:nvPicPr>
          <p:cNvPr id="17" name="Picture 3" descr="C:\Users\jose.gonzales\Desktop\PLAN DE NEGOCIOS 2012\Guia Turistico\aguila.jpg">
            <a:extLst>
              <a:ext uri="{FF2B5EF4-FFF2-40B4-BE49-F238E27FC236}">
                <a16:creationId xmlns:a16="http://schemas.microsoft.com/office/drawing/2014/main" id="{36FBEDBB-6DCE-482E-8D6B-873DC5B553EB}"/>
              </a:ext>
            </a:extLst>
          </p:cNvPr>
          <p:cNvPicPr>
            <a:picLocks noChangeAspect="1" noChangeArrowheads="1"/>
          </p:cNvPicPr>
          <p:nvPr/>
        </p:nvPicPr>
        <p:blipFill>
          <a:blip r:embed="rId6" cstate="print"/>
          <a:srcRect/>
          <a:stretch>
            <a:fillRect/>
          </a:stretch>
        </p:blipFill>
        <p:spPr bwMode="auto">
          <a:xfrm>
            <a:off x="6965629" y="3450505"/>
            <a:ext cx="1303931" cy="937683"/>
          </a:xfrm>
          <a:prstGeom prst="roundRect">
            <a:avLst>
              <a:gd name="adj" fmla="val 8594"/>
            </a:avLst>
          </a:prstGeom>
          <a:solidFill>
            <a:srgbClr val="FFFFFF">
              <a:shade val="85000"/>
            </a:srgbClr>
          </a:solidFill>
          <a:ln w="6350">
            <a:solidFill>
              <a:srgbClr val="003399"/>
            </a:solidFill>
          </a:ln>
          <a:effectLst>
            <a:reflection blurRad="12700" stA="38000" endPos="28000" dist="5000" dir="5400000" sy="-100000" algn="bl" rotWithShape="0"/>
          </a:effectLst>
        </p:spPr>
      </p:pic>
      <p:pic>
        <p:nvPicPr>
          <p:cNvPr id="18" name="Picture 4" descr="C:\Users\jose.gonzales\Desktop\PLAN DE NEGOCIOS 2012\Guia Turistico\imagesCA9J7PJ8.jpg">
            <a:extLst>
              <a:ext uri="{FF2B5EF4-FFF2-40B4-BE49-F238E27FC236}">
                <a16:creationId xmlns:a16="http://schemas.microsoft.com/office/drawing/2014/main" id="{6088D262-12AF-4E29-A5A8-1AC8AE3FA802}"/>
              </a:ext>
            </a:extLst>
          </p:cNvPr>
          <p:cNvPicPr>
            <a:picLocks noChangeAspect="1" noChangeArrowheads="1"/>
          </p:cNvPicPr>
          <p:nvPr/>
        </p:nvPicPr>
        <p:blipFill>
          <a:blip r:embed="rId7" cstate="print"/>
          <a:srcRect b="13901"/>
          <a:stretch>
            <a:fillRect/>
          </a:stretch>
        </p:blipFill>
        <p:spPr bwMode="auto">
          <a:xfrm>
            <a:off x="6267136" y="3259161"/>
            <a:ext cx="702945" cy="1136650"/>
          </a:xfrm>
          <a:prstGeom prst="roundRect">
            <a:avLst>
              <a:gd name="adj" fmla="val 8594"/>
            </a:avLst>
          </a:prstGeom>
          <a:solidFill>
            <a:srgbClr val="FFFFFF">
              <a:shade val="85000"/>
            </a:srgbClr>
          </a:solidFill>
          <a:ln w="6350">
            <a:solidFill>
              <a:srgbClr val="003399"/>
            </a:solidFill>
          </a:ln>
          <a:effectLst>
            <a:reflection blurRad="12700" stA="38000" endPos="28000" dist="5000" dir="5400000" sy="-100000" algn="bl" rotWithShape="0"/>
          </a:effectLst>
        </p:spPr>
      </p:pic>
      <p:pic>
        <p:nvPicPr>
          <p:cNvPr id="19" name="Picture 5" descr="C:\Users\jose.gonzales\Desktop\PLAN DE NEGOCIOS 2012\Guia Turistico\imagesCA55DWRJ.jpg">
            <a:extLst>
              <a:ext uri="{FF2B5EF4-FFF2-40B4-BE49-F238E27FC236}">
                <a16:creationId xmlns:a16="http://schemas.microsoft.com/office/drawing/2014/main" id="{F22AAD71-6D50-4390-9716-5D6109EE780B}"/>
              </a:ext>
            </a:extLst>
          </p:cNvPr>
          <p:cNvPicPr>
            <a:picLocks noChangeAspect="1" noChangeArrowheads="1"/>
          </p:cNvPicPr>
          <p:nvPr/>
        </p:nvPicPr>
        <p:blipFill>
          <a:blip r:embed="rId8" cstate="print"/>
          <a:srcRect/>
          <a:stretch>
            <a:fillRect/>
          </a:stretch>
        </p:blipFill>
        <p:spPr bwMode="auto">
          <a:xfrm>
            <a:off x="2013154" y="2956367"/>
            <a:ext cx="1271588" cy="900113"/>
          </a:xfrm>
          <a:prstGeom prst="roundRect">
            <a:avLst>
              <a:gd name="adj" fmla="val 8594"/>
            </a:avLst>
          </a:prstGeom>
          <a:solidFill>
            <a:srgbClr val="FFFFFF">
              <a:shade val="85000"/>
            </a:srgbClr>
          </a:solidFill>
          <a:ln w="6350">
            <a:solidFill>
              <a:srgbClr val="003399"/>
            </a:solidFill>
          </a:ln>
          <a:effectLst>
            <a:reflection blurRad="12700" stA="38000" endPos="28000" dist="5000" dir="5400000" sy="-100000" algn="bl" rotWithShape="0"/>
          </a:effectLst>
        </p:spPr>
      </p:pic>
      <p:pic>
        <p:nvPicPr>
          <p:cNvPr id="20" name="Picture 6" descr="C:\Users\jose.gonzales\Desktop\PLAN DE NEGOCIOS 2012\Guia Turistico\imagesCA84R460.jpg">
            <a:extLst>
              <a:ext uri="{FF2B5EF4-FFF2-40B4-BE49-F238E27FC236}">
                <a16:creationId xmlns:a16="http://schemas.microsoft.com/office/drawing/2014/main" id="{09628AEC-1814-41C9-8D37-9F60C780EFC7}"/>
              </a:ext>
            </a:extLst>
          </p:cNvPr>
          <p:cNvPicPr>
            <a:picLocks noChangeAspect="1" noChangeArrowheads="1"/>
          </p:cNvPicPr>
          <p:nvPr/>
        </p:nvPicPr>
        <p:blipFill>
          <a:blip r:embed="rId9" cstate="print"/>
          <a:srcRect/>
          <a:stretch>
            <a:fillRect/>
          </a:stretch>
        </p:blipFill>
        <p:spPr bwMode="auto">
          <a:xfrm>
            <a:off x="3283673" y="2954801"/>
            <a:ext cx="1304925" cy="876300"/>
          </a:xfrm>
          <a:prstGeom prst="roundRect">
            <a:avLst>
              <a:gd name="adj" fmla="val 8594"/>
            </a:avLst>
          </a:prstGeom>
          <a:solidFill>
            <a:srgbClr val="FFFFFF">
              <a:shade val="85000"/>
            </a:srgbClr>
          </a:solidFill>
          <a:ln w="6350">
            <a:solidFill>
              <a:srgbClr val="003399"/>
            </a:solidFill>
          </a:ln>
          <a:effectLst>
            <a:reflection blurRad="12700" stA="38000" endPos="28000" dist="5000" dir="5400000" sy="-100000" algn="bl" rotWithShape="0"/>
          </a:effectLst>
        </p:spPr>
      </p:pic>
      <p:pic>
        <p:nvPicPr>
          <p:cNvPr id="21" name="Picture 7" descr="C:\Users\jose.gonzales\Desktop\PLAN DE NEGOCIOS 2012\Guia Turistico\imagesCABY8CLJ.jpg">
            <a:extLst>
              <a:ext uri="{FF2B5EF4-FFF2-40B4-BE49-F238E27FC236}">
                <a16:creationId xmlns:a16="http://schemas.microsoft.com/office/drawing/2014/main" id="{00CF3D72-7D98-4114-940D-D7BE077470E5}"/>
              </a:ext>
            </a:extLst>
          </p:cNvPr>
          <p:cNvPicPr>
            <a:picLocks noChangeAspect="1" noChangeArrowheads="1"/>
          </p:cNvPicPr>
          <p:nvPr/>
        </p:nvPicPr>
        <p:blipFill>
          <a:blip r:embed="rId10" cstate="print"/>
          <a:srcRect/>
          <a:stretch>
            <a:fillRect/>
          </a:stretch>
        </p:blipFill>
        <p:spPr bwMode="auto">
          <a:xfrm>
            <a:off x="4139882" y="4975350"/>
            <a:ext cx="1244600" cy="933450"/>
          </a:xfrm>
          <a:prstGeom prst="roundRect">
            <a:avLst>
              <a:gd name="adj" fmla="val 8594"/>
            </a:avLst>
          </a:prstGeom>
          <a:solidFill>
            <a:srgbClr val="FFFFFF">
              <a:shade val="85000"/>
            </a:srgbClr>
          </a:solidFill>
          <a:ln w="6350">
            <a:solidFill>
              <a:srgbClr val="003399"/>
            </a:solidFill>
          </a:ln>
          <a:effectLst>
            <a:reflection blurRad="12700" stA="38000" endPos="28000" dist="5000" dir="5400000" sy="-100000" algn="bl" rotWithShape="0"/>
          </a:effectLst>
        </p:spPr>
      </p:pic>
      <p:pic>
        <p:nvPicPr>
          <p:cNvPr id="22" name="Picture 8" descr="C:\Users\jose.gonzales\Desktop\PLAN DE NEGOCIOS 2012\Guia Turistico\imagesCAFXZOTV.jpg">
            <a:extLst>
              <a:ext uri="{FF2B5EF4-FFF2-40B4-BE49-F238E27FC236}">
                <a16:creationId xmlns:a16="http://schemas.microsoft.com/office/drawing/2014/main" id="{4F5FC145-9BCF-4283-B329-C6AC7B4D869E}"/>
              </a:ext>
            </a:extLst>
          </p:cNvPr>
          <p:cNvPicPr>
            <a:picLocks noChangeAspect="1" noChangeArrowheads="1"/>
          </p:cNvPicPr>
          <p:nvPr/>
        </p:nvPicPr>
        <p:blipFill>
          <a:blip r:embed="rId11" cstate="print"/>
          <a:srcRect/>
          <a:stretch>
            <a:fillRect/>
          </a:stretch>
        </p:blipFill>
        <p:spPr bwMode="auto">
          <a:xfrm>
            <a:off x="2906395" y="4976411"/>
            <a:ext cx="1233488" cy="923925"/>
          </a:xfrm>
          <a:prstGeom prst="roundRect">
            <a:avLst>
              <a:gd name="adj" fmla="val 8594"/>
            </a:avLst>
          </a:prstGeom>
          <a:solidFill>
            <a:srgbClr val="FFFFFF">
              <a:shade val="85000"/>
            </a:srgbClr>
          </a:solidFill>
          <a:ln w="6350">
            <a:solidFill>
              <a:srgbClr val="003399"/>
            </a:solidFill>
          </a:ln>
          <a:effectLst>
            <a:reflection blurRad="12700" stA="38000" endPos="28000" dist="5000" dir="5400000" sy="-100000" algn="bl" rotWithShape="0"/>
          </a:effectLst>
        </p:spPr>
      </p:pic>
      <p:pic>
        <p:nvPicPr>
          <p:cNvPr id="23" name="Picture 9">
            <a:extLst>
              <a:ext uri="{FF2B5EF4-FFF2-40B4-BE49-F238E27FC236}">
                <a16:creationId xmlns:a16="http://schemas.microsoft.com/office/drawing/2014/main" id="{95964E99-7A37-4735-96DF-9DA2F9B1A33C}"/>
              </a:ext>
            </a:extLst>
          </p:cNvPr>
          <p:cNvPicPr>
            <a:picLocks noChangeAspect="1" noChangeArrowheads="1"/>
          </p:cNvPicPr>
          <p:nvPr/>
        </p:nvPicPr>
        <p:blipFill>
          <a:blip r:embed="rId12" cstate="print"/>
          <a:srcRect l="14787" t="5313" r="14536" b="9674"/>
          <a:stretch>
            <a:fillRect/>
          </a:stretch>
        </p:blipFill>
        <p:spPr bwMode="auto">
          <a:xfrm>
            <a:off x="5045815" y="1455334"/>
            <a:ext cx="1273174" cy="812799"/>
          </a:xfrm>
          <a:prstGeom prst="roundRect">
            <a:avLst>
              <a:gd name="adj" fmla="val 8594"/>
            </a:avLst>
          </a:prstGeom>
          <a:solidFill>
            <a:srgbClr val="FFFFFF">
              <a:shade val="85000"/>
            </a:srgbClr>
          </a:solidFill>
          <a:ln w="6350">
            <a:solidFill>
              <a:srgbClr val="003399"/>
            </a:solidFill>
          </a:ln>
          <a:effectLst>
            <a:reflection blurRad="12700" stA="38000" endPos="28000" dist="5000" dir="5400000" sy="-100000" algn="bl" rotWithShape="0"/>
          </a:effectLst>
        </p:spPr>
      </p:pic>
      <p:pic>
        <p:nvPicPr>
          <p:cNvPr id="24" name="Picture 10" descr="C:\Users\jose.gonzales\Desktop\PLAN DE NEGOCIOS 2012\Guia Turistico\udima poro poro.jpg">
            <a:extLst>
              <a:ext uri="{FF2B5EF4-FFF2-40B4-BE49-F238E27FC236}">
                <a16:creationId xmlns:a16="http://schemas.microsoft.com/office/drawing/2014/main" id="{06E78967-FE2B-4BAF-8A47-8659970D3629}"/>
              </a:ext>
            </a:extLst>
          </p:cNvPr>
          <p:cNvPicPr>
            <a:picLocks noChangeAspect="1" noChangeArrowheads="1"/>
          </p:cNvPicPr>
          <p:nvPr/>
        </p:nvPicPr>
        <p:blipFill>
          <a:blip r:embed="rId13" cstate="print"/>
          <a:srcRect/>
          <a:stretch>
            <a:fillRect/>
          </a:stretch>
        </p:blipFill>
        <p:spPr bwMode="auto">
          <a:xfrm>
            <a:off x="6312978" y="1463799"/>
            <a:ext cx="1272837" cy="807936"/>
          </a:xfrm>
          <a:prstGeom prst="roundRect">
            <a:avLst>
              <a:gd name="adj" fmla="val 8594"/>
            </a:avLst>
          </a:prstGeom>
          <a:solidFill>
            <a:srgbClr val="FFFFFF">
              <a:shade val="85000"/>
            </a:srgbClr>
          </a:solidFill>
          <a:ln w="6350">
            <a:solidFill>
              <a:srgbClr val="003399"/>
            </a:solidFill>
          </a:ln>
          <a:effectLst>
            <a:reflection blurRad="12700" stA="38000" endPos="28000" dist="5000" dir="5400000" sy="-100000" algn="bl" rotWithShape="0"/>
          </a:effectLst>
        </p:spPr>
      </p:pic>
      <p:pic>
        <p:nvPicPr>
          <p:cNvPr id="25" name="Picture 11" descr="C:\Users\jose.gonzales\Desktop\PLAN DE NEGOCIOS 2012\Guia Turistico\UDIMA1.JPG">
            <a:extLst>
              <a:ext uri="{FF2B5EF4-FFF2-40B4-BE49-F238E27FC236}">
                <a16:creationId xmlns:a16="http://schemas.microsoft.com/office/drawing/2014/main" id="{343F86AC-EE7F-4B7E-9385-064CB745FD26}"/>
              </a:ext>
            </a:extLst>
          </p:cNvPr>
          <p:cNvPicPr>
            <a:picLocks noChangeAspect="1" noChangeArrowheads="1"/>
          </p:cNvPicPr>
          <p:nvPr/>
        </p:nvPicPr>
        <p:blipFill>
          <a:blip r:embed="rId14" cstate="print"/>
          <a:srcRect/>
          <a:stretch>
            <a:fillRect/>
          </a:stretch>
        </p:blipFill>
        <p:spPr bwMode="auto">
          <a:xfrm>
            <a:off x="7575121" y="1464858"/>
            <a:ext cx="1272228" cy="846032"/>
          </a:xfrm>
          <a:prstGeom prst="roundRect">
            <a:avLst>
              <a:gd name="adj" fmla="val 8594"/>
            </a:avLst>
          </a:prstGeom>
          <a:solidFill>
            <a:srgbClr val="FFFFFF">
              <a:shade val="85000"/>
            </a:srgbClr>
          </a:solidFill>
          <a:ln w="6350">
            <a:solidFill>
              <a:srgbClr val="003399"/>
            </a:solidFill>
          </a:ln>
          <a:effectLst>
            <a:reflection blurRad="12700" stA="38000" endPos="28000" dist="5000" dir="5400000" sy="-100000" algn="bl" rotWithShape="0"/>
          </a:effectLst>
        </p:spPr>
      </p:pic>
      <p:sp>
        <p:nvSpPr>
          <p:cNvPr id="26" name="10 Marcador de contenido">
            <a:extLst>
              <a:ext uri="{FF2B5EF4-FFF2-40B4-BE49-F238E27FC236}">
                <a16:creationId xmlns:a16="http://schemas.microsoft.com/office/drawing/2014/main" id="{FF23E962-9CC6-4853-8755-3C9A0AE553E6}"/>
              </a:ext>
            </a:extLst>
          </p:cNvPr>
          <p:cNvSpPr txBox="1">
            <a:spLocks/>
          </p:cNvSpPr>
          <p:nvPr/>
        </p:nvSpPr>
        <p:spPr bwMode="auto">
          <a:xfrm>
            <a:off x="2342726" y="2758161"/>
            <a:ext cx="596582" cy="240009"/>
          </a:xfrm>
          <a:prstGeom prst="rect">
            <a:avLst/>
          </a:prstGeom>
          <a:noFill/>
          <a:ln w="9525">
            <a:noFill/>
            <a:miter lim="800000"/>
            <a:headEnd/>
            <a:tailEnd/>
          </a:ln>
        </p:spPr>
        <p:txBody>
          <a:bodyPr/>
          <a:lstStyle/>
          <a:p>
            <a:pPr marL="342900" indent="-342900" algn="ctr">
              <a:spcBef>
                <a:spcPct val="20000"/>
              </a:spcBef>
              <a:buFont typeface="Arial" charset="0"/>
              <a:buNone/>
              <a:defRPr/>
            </a:pPr>
            <a:r>
              <a:rPr lang="es-PE" sz="800" b="1" dirty="0">
                <a:ln w="3175">
                  <a:noFill/>
                  <a:prstDash val="solid"/>
                </a:ln>
                <a:solidFill>
                  <a:schemeClr val="bg1"/>
                </a:solidFill>
                <a:effectLst>
                  <a:outerShdw blurRad="41275" dist="20320" dir="1800000" algn="tl" rotWithShape="0">
                    <a:srgbClr val="000000">
                      <a:alpha val="40000"/>
                    </a:srgbClr>
                  </a:outerShdw>
                </a:effectLst>
                <a:latin typeface="+mn-lt"/>
                <a:cs typeface="+mn-cs"/>
              </a:rPr>
              <a:t>Sipán</a:t>
            </a:r>
            <a:r>
              <a:rPr lang="es-PE" sz="800" b="1" dirty="0">
                <a:ln w="3175">
                  <a:solidFill>
                    <a:schemeClr val="tx1">
                      <a:lumMod val="85000"/>
                      <a:lumOff val="15000"/>
                    </a:schemeClr>
                  </a:solidFill>
                  <a:prstDash val="solid"/>
                </a:ln>
                <a:solidFill>
                  <a:schemeClr val="bg1"/>
                </a:solidFill>
                <a:effectLst>
                  <a:outerShdw blurRad="41275" dist="20320" dir="1800000" algn="tl" rotWithShape="0">
                    <a:srgbClr val="000000">
                      <a:alpha val="40000"/>
                    </a:srgbClr>
                  </a:outerShdw>
                </a:effectLst>
                <a:latin typeface="+mn-lt"/>
                <a:cs typeface="+mn-cs"/>
              </a:rPr>
              <a:t> </a:t>
            </a:r>
          </a:p>
        </p:txBody>
      </p:sp>
      <p:sp>
        <p:nvSpPr>
          <p:cNvPr id="27" name="10 Marcador de contenido">
            <a:extLst>
              <a:ext uri="{FF2B5EF4-FFF2-40B4-BE49-F238E27FC236}">
                <a16:creationId xmlns:a16="http://schemas.microsoft.com/office/drawing/2014/main" id="{A4428576-F6B0-4770-9384-667D249379DC}"/>
              </a:ext>
            </a:extLst>
          </p:cNvPr>
          <p:cNvSpPr txBox="1">
            <a:spLocks/>
          </p:cNvSpPr>
          <p:nvPr/>
        </p:nvSpPr>
        <p:spPr bwMode="auto">
          <a:xfrm>
            <a:off x="3478105" y="2758161"/>
            <a:ext cx="1000443" cy="240009"/>
          </a:xfrm>
          <a:prstGeom prst="rect">
            <a:avLst/>
          </a:prstGeom>
          <a:noFill/>
          <a:ln w="9525">
            <a:noFill/>
            <a:miter lim="800000"/>
            <a:headEnd/>
            <a:tailEnd/>
          </a:ln>
        </p:spPr>
        <p:txBody>
          <a:bodyPr/>
          <a:lstStyle/>
          <a:p>
            <a:pPr marL="342900" indent="-342900">
              <a:spcBef>
                <a:spcPct val="20000"/>
              </a:spcBef>
              <a:buFont typeface="Arial" charset="0"/>
              <a:buNone/>
              <a:defRPr/>
            </a:pPr>
            <a:r>
              <a:rPr lang="es-PE" sz="800" b="1" dirty="0">
                <a:ln w="3175">
                  <a:noFill/>
                  <a:prstDash val="solid"/>
                </a:ln>
                <a:solidFill>
                  <a:schemeClr val="bg1"/>
                </a:solidFill>
                <a:effectLst>
                  <a:outerShdw blurRad="41275" dist="20320" dir="1800000" algn="tl" rotWithShape="0">
                    <a:srgbClr val="000000">
                      <a:alpha val="40000"/>
                    </a:srgbClr>
                  </a:outerShdw>
                </a:effectLst>
                <a:latin typeface="+mn-lt"/>
                <a:cs typeface="+mn-cs"/>
              </a:rPr>
              <a:t>Huaca Rajada</a:t>
            </a:r>
          </a:p>
        </p:txBody>
      </p:sp>
      <p:sp>
        <p:nvSpPr>
          <p:cNvPr id="28" name="10 Marcador de contenido">
            <a:extLst>
              <a:ext uri="{FF2B5EF4-FFF2-40B4-BE49-F238E27FC236}">
                <a16:creationId xmlns:a16="http://schemas.microsoft.com/office/drawing/2014/main" id="{C174B9B1-D1CF-4561-A170-29C31B42A457}"/>
              </a:ext>
            </a:extLst>
          </p:cNvPr>
          <p:cNvSpPr txBox="1">
            <a:spLocks/>
          </p:cNvSpPr>
          <p:nvPr/>
        </p:nvSpPr>
        <p:spPr bwMode="auto">
          <a:xfrm>
            <a:off x="6129865" y="2278101"/>
            <a:ext cx="2044383" cy="240009"/>
          </a:xfrm>
          <a:prstGeom prst="rect">
            <a:avLst/>
          </a:prstGeom>
          <a:noFill/>
          <a:ln w="9525">
            <a:noFill/>
            <a:miter lim="800000"/>
            <a:headEnd/>
            <a:tailEnd/>
          </a:ln>
        </p:spPr>
        <p:txBody>
          <a:bodyPr/>
          <a:lstStyle/>
          <a:p>
            <a:pPr marL="342900" indent="-342900">
              <a:spcBef>
                <a:spcPct val="20000"/>
              </a:spcBef>
              <a:buFont typeface="Arial" charset="0"/>
              <a:buNone/>
              <a:defRPr/>
            </a:pPr>
            <a:r>
              <a:rPr lang="es-PE" sz="800" b="1" dirty="0">
                <a:ln w="3175">
                  <a:noFill/>
                  <a:prstDash val="solid"/>
                </a:ln>
                <a:solidFill>
                  <a:schemeClr val="bg1"/>
                </a:solidFill>
                <a:effectLst>
                  <a:outerShdw blurRad="41275" dist="20320" dir="1800000" algn="tl" rotWithShape="0">
                    <a:srgbClr val="000000">
                      <a:alpha val="40000"/>
                    </a:srgbClr>
                  </a:outerShdw>
                </a:effectLst>
                <a:latin typeface="+mn-lt"/>
                <a:cs typeface="+mn-cs"/>
              </a:rPr>
              <a:t>Zona de Reserva de Udima</a:t>
            </a:r>
          </a:p>
        </p:txBody>
      </p:sp>
      <p:sp>
        <p:nvSpPr>
          <p:cNvPr id="29" name="10 Marcador de contenido">
            <a:extLst>
              <a:ext uri="{FF2B5EF4-FFF2-40B4-BE49-F238E27FC236}">
                <a16:creationId xmlns:a16="http://schemas.microsoft.com/office/drawing/2014/main" id="{B87ADE58-BEC8-447A-AE6F-13D6E555531C}"/>
              </a:ext>
            </a:extLst>
          </p:cNvPr>
          <p:cNvSpPr txBox="1">
            <a:spLocks/>
          </p:cNvSpPr>
          <p:nvPr/>
        </p:nvSpPr>
        <p:spPr bwMode="auto">
          <a:xfrm>
            <a:off x="6320365" y="4381221"/>
            <a:ext cx="1899603" cy="240009"/>
          </a:xfrm>
          <a:prstGeom prst="rect">
            <a:avLst/>
          </a:prstGeom>
          <a:noFill/>
          <a:ln w="9525">
            <a:noFill/>
            <a:miter lim="800000"/>
            <a:headEnd/>
            <a:tailEnd/>
          </a:ln>
        </p:spPr>
        <p:txBody>
          <a:bodyPr/>
          <a:lstStyle/>
          <a:p>
            <a:pPr marL="342900" indent="-342900">
              <a:spcBef>
                <a:spcPct val="20000"/>
              </a:spcBef>
              <a:buFont typeface="Arial" charset="0"/>
              <a:buNone/>
              <a:defRPr/>
            </a:pPr>
            <a:r>
              <a:rPr lang="es-PE" sz="800" b="1" dirty="0">
                <a:ln w="3175">
                  <a:noFill/>
                  <a:prstDash val="solid"/>
                </a:ln>
                <a:solidFill>
                  <a:schemeClr val="bg1"/>
                </a:solidFill>
                <a:effectLst>
                  <a:outerShdw blurRad="41275" dist="20320" dir="1800000" algn="tl" rotWithShape="0">
                    <a:srgbClr val="000000">
                      <a:alpha val="40000"/>
                    </a:srgbClr>
                  </a:outerShdw>
                </a:effectLst>
                <a:latin typeface="+mn-lt"/>
                <a:cs typeface="+mn-cs"/>
              </a:rPr>
              <a:t>Geoglifos en el Valle del Zaña</a:t>
            </a:r>
          </a:p>
        </p:txBody>
      </p:sp>
      <p:sp>
        <p:nvSpPr>
          <p:cNvPr id="30" name="10 Marcador de contenido">
            <a:extLst>
              <a:ext uri="{FF2B5EF4-FFF2-40B4-BE49-F238E27FC236}">
                <a16:creationId xmlns:a16="http://schemas.microsoft.com/office/drawing/2014/main" id="{2A5DF645-9E66-43F7-9F88-1B527F695936}"/>
              </a:ext>
            </a:extLst>
          </p:cNvPr>
          <p:cNvSpPr txBox="1">
            <a:spLocks/>
          </p:cNvSpPr>
          <p:nvPr/>
        </p:nvSpPr>
        <p:spPr bwMode="auto">
          <a:xfrm>
            <a:off x="1771225" y="4785081"/>
            <a:ext cx="1069023" cy="240009"/>
          </a:xfrm>
          <a:prstGeom prst="rect">
            <a:avLst/>
          </a:prstGeom>
          <a:noFill/>
          <a:ln w="9525">
            <a:noFill/>
            <a:miter lim="800000"/>
            <a:headEnd/>
            <a:tailEnd/>
          </a:ln>
        </p:spPr>
        <p:txBody>
          <a:bodyPr/>
          <a:lstStyle/>
          <a:p>
            <a:pPr marL="342900" indent="-342900">
              <a:spcBef>
                <a:spcPct val="20000"/>
              </a:spcBef>
              <a:buFont typeface="Arial" charset="0"/>
              <a:buNone/>
              <a:defRPr/>
            </a:pPr>
            <a:r>
              <a:rPr lang="es-PE" sz="800" b="1" dirty="0">
                <a:ln w="3175">
                  <a:noFill/>
                  <a:prstDash val="solid"/>
                </a:ln>
                <a:solidFill>
                  <a:schemeClr val="bg1"/>
                </a:solidFill>
                <a:effectLst>
                  <a:outerShdw blurRad="41275" dist="20320" dir="1800000" algn="tl" rotWithShape="0">
                    <a:srgbClr val="000000">
                      <a:alpha val="40000"/>
                    </a:srgbClr>
                  </a:outerShdw>
                </a:effectLst>
                <a:latin typeface="+mn-lt"/>
                <a:cs typeface="+mn-cs"/>
              </a:rPr>
              <a:t>Ruinas en Zaña</a:t>
            </a:r>
          </a:p>
        </p:txBody>
      </p:sp>
      <p:sp>
        <p:nvSpPr>
          <p:cNvPr id="31" name="10 Marcador de contenido">
            <a:extLst>
              <a:ext uri="{FF2B5EF4-FFF2-40B4-BE49-F238E27FC236}">
                <a16:creationId xmlns:a16="http://schemas.microsoft.com/office/drawing/2014/main" id="{AD8BC52C-71AE-4AF0-8761-F54C54048D3F}"/>
              </a:ext>
            </a:extLst>
          </p:cNvPr>
          <p:cNvSpPr txBox="1">
            <a:spLocks/>
          </p:cNvSpPr>
          <p:nvPr/>
        </p:nvSpPr>
        <p:spPr bwMode="auto">
          <a:xfrm>
            <a:off x="2868505" y="4785081"/>
            <a:ext cx="1343343" cy="240009"/>
          </a:xfrm>
          <a:prstGeom prst="rect">
            <a:avLst/>
          </a:prstGeom>
          <a:noFill/>
          <a:ln w="9525">
            <a:noFill/>
            <a:miter lim="800000"/>
            <a:headEnd/>
            <a:tailEnd/>
          </a:ln>
        </p:spPr>
        <p:txBody>
          <a:bodyPr/>
          <a:lstStyle/>
          <a:p>
            <a:pPr marL="342900" indent="-342900">
              <a:spcBef>
                <a:spcPct val="20000"/>
              </a:spcBef>
              <a:buFont typeface="Arial" charset="0"/>
              <a:buNone/>
              <a:defRPr/>
            </a:pPr>
            <a:r>
              <a:rPr lang="es-PE" sz="800" b="1" dirty="0">
                <a:ln w="3175">
                  <a:noFill/>
                  <a:prstDash val="solid"/>
                </a:ln>
                <a:solidFill>
                  <a:schemeClr val="bg1"/>
                </a:solidFill>
                <a:effectLst>
                  <a:outerShdw blurRad="41275" dist="20320" dir="1800000" algn="tl" rotWithShape="0">
                    <a:srgbClr val="000000">
                      <a:alpha val="40000"/>
                    </a:srgbClr>
                  </a:outerShdw>
                </a:effectLst>
                <a:latin typeface="+mn-lt"/>
                <a:cs typeface="+mn-cs"/>
              </a:rPr>
              <a:t>Ex-Hacienda Cayaltí</a:t>
            </a:r>
          </a:p>
        </p:txBody>
      </p:sp>
      <p:pic>
        <p:nvPicPr>
          <p:cNvPr id="32" name="Picture 12">
            <a:extLst>
              <a:ext uri="{FF2B5EF4-FFF2-40B4-BE49-F238E27FC236}">
                <a16:creationId xmlns:a16="http://schemas.microsoft.com/office/drawing/2014/main" id="{2550BDBC-9BF2-46AA-9399-04EFA09DA897}"/>
              </a:ext>
            </a:extLst>
          </p:cNvPr>
          <p:cNvPicPr>
            <a:picLocks noChangeAspect="1" noChangeArrowheads="1"/>
          </p:cNvPicPr>
          <p:nvPr/>
        </p:nvPicPr>
        <p:blipFill>
          <a:blip r:embed="rId15" cstate="print"/>
          <a:srcRect l="571" t="5333" r="1048" b="5829"/>
          <a:stretch>
            <a:fillRect/>
          </a:stretch>
        </p:blipFill>
        <p:spPr bwMode="auto">
          <a:xfrm>
            <a:off x="1103920" y="1159846"/>
            <a:ext cx="2848848" cy="1607820"/>
          </a:xfrm>
          <a:prstGeom prst="rect">
            <a:avLst/>
          </a:prstGeom>
          <a:ln>
            <a:noFill/>
          </a:ln>
          <a:effectLst>
            <a:softEdge rad="112500"/>
          </a:effectLst>
        </p:spPr>
      </p:pic>
      <p:sp>
        <p:nvSpPr>
          <p:cNvPr id="33" name="10 Marcador de contenido">
            <a:extLst>
              <a:ext uri="{FF2B5EF4-FFF2-40B4-BE49-F238E27FC236}">
                <a16:creationId xmlns:a16="http://schemas.microsoft.com/office/drawing/2014/main" id="{98C4FF52-D71A-4E73-82DC-752DB589B1E2}"/>
              </a:ext>
            </a:extLst>
          </p:cNvPr>
          <p:cNvSpPr txBox="1">
            <a:spLocks/>
          </p:cNvSpPr>
          <p:nvPr/>
        </p:nvSpPr>
        <p:spPr bwMode="auto">
          <a:xfrm>
            <a:off x="4247725" y="4785081"/>
            <a:ext cx="1069023" cy="240009"/>
          </a:xfrm>
          <a:prstGeom prst="rect">
            <a:avLst/>
          </a:prstGeom>
          <a:noFill/>
          <a:ln w="9525">
            <a:noFill/>
            <a:miter lim="800000"/>
            <a:headEnd/>
            <a:tailEnd/>
          </a:ln>
        </p:spPr>
        <p:txBody>
          <a:bodyPr/>
          <a:lstStyle/>
          <a:p>
            <a:pPr marL="342900" indent="-342900">
              <a:spcBef>
                <a:spcPct val="20000"/>
              </a:spcBef>
              <a:buFont typeface="Arial" charset="0"/>
              <a:buNone/>
              <a:defRPr/>
            </a:pPr>
            <a:r>
              <a:rPr lang="es-PE" sz="800" b="1" dirty="0">
                <a:ln w="3175">
                  <a:noFill/>
                  <a:prstDash val="solid"/>
                </a:ln>
                <a:solidFill>
                  <a:schemeClr val="bg1"/>
                </a:solidFill>
                <a:effectLst>
                  <a:outerShdw blurRad="41275" dist="20320" dir="1800000" algn="tl" rotWithShape="0">
                    <a:srgbClr val="000000">
                      <a:alpha val="40000"/>
                    </a:srgbClr>
                  </a:outerShdw>
                </a:effectLst>
                <a:latin typeface="+mn-lt"/>
                <a:cs typeface="+mn-cs"/>
              </a:rPr>
              <a:t>Caña de Azúcar</a:t>
            </a:r>
          </a:p>
        </p:txBody>
      </p:sp>
      <p:pic>
        <p:nvPicPr>
          <p:cNvPr id="34" name="Picture 13" descr="C:\Users\jose.gonzales\Desktop\PLAN DE NEGOCIOS 2012\Guia Turistico\imagesCAM8DVDG.jpg">
            <a:extLst>
              <a:ext uri="{FF2B5EF4-FFF2-40B4-BE49-F238E27FC236}">
                <a16:creationId xmlns:a16="http://schemas.microsoft.com/office/drawing/2014/main" id="{12518B02-6336-428D-AD94-8B4A032096C5}"/>
              </a:ext>
            </a:extLst>
          </p:cNvPr>
          <p:cNvPicPr>
            <a:picLocks noChangeAspect="1" noChangeArrowheads="1"/>
          </p:cNvPicPr>
          <p:nvPr/>
        </p:nvPicPr>
        <p:blipFill>
          <a:blip r:embed="rId16" cstate="print"/>
          <a:srcRect/>
          <a:stretch>
            <a:fillRect/>
          </a:stretch>
        </p:blipFill>
        <p:spPr bwMode="auto">
          <a:xfrm>
            <a:off x="192298" y="1167466"/>
            <a:ext cx="952500" cy="1295400"/>
          </a:xfrm>
          <a:prstGeom prst="rect">
            <a:avLst/>
          </a:prstGeom>
          <a:ln>
            <a:noFill/>
          </a:ln>
          <a:effectLst>
            <a:softEdge rad="63500"/>
          </a:effectLst>
        </p:spPr>
      </p:pic>
      <p:sp>
        <p:nvSpPr>
          <p:cNvPr id="35" name="33 Elipse">
            <a:extLst>
              <a:ext uri="{FF2B5EF4-FFF2-40B4-BE49-F238E27FC236}">
                <a16:creationId xmlns:a16="http://schemas.microsoft.com/office/drawing/2014/main" id="{2BC127FF-3393-4320-A4C0-10A123ACC85E}"/>
              </a:ext>
            </a:extLst>
          </p:cNvPr>
          <p:cNvSpPr/>
          <p:nvPr/>
        </p:nvSpPr>
        <p:spPr>
          <a:xfrm>
            <a:off x="2211598" y="1815166"/>
            <a:ext cx="1485900" cy="90011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grpSp>
        <p:nvGrpSpPr>
          <p:cNvPr id="36" name="26 Grupo">
            <a:extLst>
              <a:ext uri="{FF2B5EF4-FFF2-40B4-BE49-F238E27FC236}">
                <a16:creationId xmlns:a16="http://schemas.microsoft.com/office/drawing/2014/main" id="{A2787DD7-EE3E-4112-886B-D5964745D0CD}"/>
              </a:ext>
            </a:extLst>
          </p:cNvPr>
          <p:cNvGrpSpPr>
            <a:grpSpLocks/>
          </p:cNvGrpSpPr>
          <p:nvPr/>
        </p:nvGrpSpPr>
        <p:grpSpPr bwMode="auto">
          <a:xfrm>
            <a:off x="3179973" y="4005916"/>
            <a:ext cx="2098675" cy="514350"/>
            <a:chOff x="3198018" y="4514452"/>
            <a:chExt cx="2097884" cy="514747"/>
          </a:xfrm>
        </p:grpSpPr>
        <p:sp>
          <p:nvSpPr>
            <p:cNvPr id="37" name="24 Forma libre">
              <a:extLst>
                <a:ext uri="{FF2B5EF4-FFF2-40B4-BE49-F238E27FC236}">
                  <a16:creationId xmlns:a16="http://schemas.microsoft.com/office/drawing/2014/main" id="{D080BF53-A270-4C5A-AC6D-A168C287B1B6}"/>
                </a:ext>
              </a:extLst>
            </p:cNvPr>
            <p:cNvSpPr/>
            <p:nvPr/>
          </p:nvSpPr>
          <p:spPr>
            <a:xfrm>
              <a:off x="3198018" y="4514452"/>
              <a:ext cx="318968" cy="514747"/>
            </a:xfrm>
            <a:custGeom>
              <a:avLst/>
              <a:gdLst>
                <a:gd name="connsiteX0" fmla="*/ 247650 w 319484"/>
                <a:gd name="connsiteY0" fmla="*/ 514747 h 514747"/>
                <a:gd name="connsiteX1" fmla="*/ 4762 w 319484"/>
                <a:gd name="connsiteY1" fmla="*/ 302816 h 514747"/>
                <a:gd name="connsiteX2" fmla="*/ 276225 w 319484"/>
                <a:gd name="connsiteY2" fmla="*/ 50403 h 514747"/>
                <a:gd name="connsiteX3" fmla="*/ 264319 w 319484"/>
                <a:gd name="connsiteY3" fmla="*/ 397 h 514747"/>
              </a:gdLst>
              <a:ahLst/>
              <a:cxnLst>
                <a:cxn ang="0">
                  <a:pos x="connsiteX0" y="connsiteY0"/>
                </a:cxn>
                <a:cxn ang="0">
                  <a:pos x="connsiteX1" y="connsiteY1"/>
                </a:cxn>
                <a:cxn ang="0">
                  <a:pos x="connsiteX2" y="connsiteY2"/>
                </a:cxn>
                <a:cxn ang="0">
                  <a:pos x="connsiteX3" y="connsiteY3"/>
                </a:cxn>
              </a:cxnLst>
              <a:rect l="l" t="t" r="r" b="b"/>
              <a:pathLst>
                <a:path w="319484" h="514747">
                  <a:moveTo>
                    <a:pt x="247650" y="514747"/>
                  </a:moveTo>
                  <a:cubicBezTo>
                    <a:pt x="123825" y="447477"/>
                    <a:pt x="0" y="380207"/>
                    <a:pt x="4762" y="302816"/>
                  </a:cubicBezTo>
                  <a:cubicBezTo>
                    <a:pt x="9524" y="225425"/>
                    <a:pt x="232966" y="100806"/>
                    <a:pt x="276225" y="50403"/>
                  </a:cubicBezTo>
                  <a:cubicBezTo>
                    <a:pt x="319484" y="0"/>
                    <a:pt x="265907" y="7144"/>
                    <a:pt x="264319" y="397"/>
                  </a:cubicBezTo>
                </a:path>
              </a:pathLst>
            </a:custGeom>
            <a:ln w="28575"/>
          </p:spPr>
          <p:style>
            <a:lnRef idx="1">
              <a:schemeClr val="accent6"/>
            </a:lnRef>
            <a:fillRef idx="0">
              <a:schemeClr val="accent6"/>
            </a:fillRef>
            <a:effectRef idx="0">
              <a:schemeClr val="accent6"/>
            </a:effectRef>
            <a:fontRef idx="minor">
              <a:schemeClr val="tx1"/>
            </a:fontRef>
          </p:style>
          <p:txBody>
            <a:bodyPr anchor="ctr"/>
            <a:lstStyle/>
            <a:p>
              <a:pPr algn="ctr">
                <a:defRPr/>
              </a:pPr>
              <a:endParaRPr lang="es-PE"/>
            </a:p>
          </p:txBody>
        </p:sp>
        <p:sp>
          <p:nvSpPr>
            <p:cNvPr id="38" name="10 Marcador de contenido">
              <a:extLst>
                <a:ext uri="{FF2B5EF4-FFF2-40B4-BE49-F238E27FC236}">
                  <a16:creationId xmlns:a16="http://schemas.microsoft.com/office/drawing/2014/main" id="{7823A4DC-67BB-4391-B7E8-36350DAE5960}"/>
                </a:ext>
              </a:extLst>
            </p:cNvPr>
            <p:cNvSpPr txBox="1">
              <a:spLocks/>
            </p:cNvSpPr>
            <p:nvPr/>
          </p:nvSpPr>
          <p:spPr bwMode="auto">
            <a:xfrm>
              <a:off x="3235802" y="4610118"/>
              <a:ext cx="2060100" cy="240009"/>
            </a:xfrm>
            <a:prstGeom prst="rect">
              <a:avLst/>
            </a:prstGeom>
            <a:noFill/>
            <a:ln w="9525">
              <a:noFill/>
              <a:miter lim="800000"/>
              <a:headEnd/>
              <a:tailEnd/>
            </a:ln>
          </p:spPr>
          <p:txBody>
            <a:bodyPr/>
            <a:lstStyle/>
            <a:p>
              <a:pPr marL="342900" indent="-342900">
                <a:spcBef>
                  <a:spcPct val="20000"/>
                </a:spcBef>
                <a:buFont typeface="Arial" charset="0"/>
                <a:buNone/>
                <a:defRPr/>
              </a:pPr>
              <a:r>
                <a:rPr lang="es-PE" sz="800" b="1" dirty="0">
                  <a:ln w="3175">
                    <a:noFill/>
                    <a:prstDash val="solid"/>
                  </a:ln>
                  <a:solidFill>
                    <a:schemeClr val="bg1"/>
                  </a:solidFill>
                  <a:effectLst>
                    <a:outerShdw blurRad="41275" dist="20320" dir="1800000" algn="tl" rotWithShape="0">
                      <a:srgbClr val="000000">
                        <a:alpha val="40000"/>
                      </a:srgbClr>
                    </a:outerShdw>
                  </a:effectLst>
                  <a:latin typeface="+mn-lt"/>
                  <a:cs typeface="+mn-cs"/>
                </a:rPr>
                <a:t>Ruta hacia Huaca Rajada - Sipán </a:t>
              </a:r>
            </a:p>
          </p:txBody>
        </p:sp>
      </p:grpSp>
    </p:spTree>
    <p:extLst>
      <p:ext uri="{BB962C8B-B14F-4D97-AF65-F5344CB8AC3E}">
        <p14:creationId xmlns:p14="http://schemas.microsoft.com/office/powerpoint/2010/main" val="16244411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2000"/>
                                        <p:tgtEl>
                                          <p:spTgt spid="34"/>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2000"/>
                                        <p:tgtEl>
                                          <p:spTgt spid="32"/>
                                        </p:tgtEl>
                                      </p:cBhvr>
                                    </p:animEffect>
                                  </p:childTnLst>
                                </p:cTn>
                              </p:par>
                            </p:childTnLst>
                          </p:cTn>
                        </p:par>
                        <p:par>
                          <p:cTn id="20" fill="hold">
                            <p:stCondLst>
                              <p:cond delay="6500"/>
                            </p:stCondLst>
                            <p:childTnLst>
                              <p:par>
                                <p:cTn id="21" presetID="15"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1000" fill="hold"/>
                                        <p:tgtEl>
                                          <p:spTgt spid="35"/>
                                        </p:tgtEl>
                                        <p:attrNameLst>
                                          <p:attrName>ppt_w</p:attrName>
                                        </p:attrNameLst>
                                      </p:cBhvr>
                                      <p:tavLst>
                                        <p:tav tm="0">
                                          <p:val>
                                            <p:fltVal val="0"/>
                                          </p:val>
                                        </p:tav>
                                        <p:tav tm="100000">
                                          <p:val>
                                            <p:strVal val="#ppt_w"/>
                                          </p:val>
                                        </p:tav>
                                      </p:tavLst>
                                    </p:anim>
                                    <p:anim calcmode="lin" valueType="num">
                                      <p:cBhvr>
                                        <p:cTn id="24" dur="1000" fill="hold"/>
                                        <p:tgtEl>
                                          <p:spTgt spid="35"/>
                                        </p:tgtEl>
                                        <p:attrNameLst>
                                          <p:attrName>ppt_h</p:attrName>
                                        </p:attrNameLst>
                                      </p:cBhvr>
                                      <p:tavLst>
                                        <p:tav tm="0">
                                          <p:val>
                                            <p:fltVal val="0"/>
                                          </p:val>
                                        </p:tav>
                                        <p:tav tm="100000">
                                          <p:val>
                                            <p:strVal val="#ppt_h"/>
                                          </p:val>
                                        </p:tav>
                                      </p:tavLst>
                                    </p:anim>
                                    <p:anim calcmode="lin" valueType="num">
                                      <p:cBhvr>
                                        <p:cTn id="25"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7500"/>
                            </p:stCondLst>
                            <p:childTnLst>
                              <p:par>
                                <p:cTn id="28" presetID="23" presetClass="exit" presetSubtype="32" fill="hold" grpId="1" nodeType="afterEffect">
                                  <p:stCondLst>
                                    <p:cond delay="1000"/>
                                  </p:stCondLst>
                                  <p:childTnLst>
                                    <p:anim calcmode="lin" valueType="num">
                                      <p:cBhvr>
                                        <p:cTn id="29" dur="2000"/>
                                        <p:tgtEl>
                                          <p:spTgt spid="35"/>
                                        </p:tgtEl>
                                        <p:attrNameLst>
                                          <p:attrName>ppt_w</p:attrName>
                                        </p:attrNameLst>
                                      </p:cBhvr>
                                      <p:tavLst>
                                        <p:tav tm="0">
                                          <p:val>
                                            <p:strVal val="ppt_w"/>
                                          </p:val>
                                        </p:tav>
                                        <p:tav tm="100000">
                                          <p:val>
                                            <p:fltVal val="0"/>
                                          </p:val>
                                        </p:tav>
                                      </p:tavLst>
                                    </p:anim>
                                    <p:anim calcmode="lin" valueType="num">
                                      <p:cBhvr>
                                        <p:cTn id="30" dur="2000"/>
                                        <p:tgtEl>
                                          <p:spTgt spid="35"/>
                                        </p:tgtEl>
                                        <p:attrNameLst>
                                          <p:attrName>ppt_h</p:attrName>
                                        </p:attrNameLst>
                                      </p:cBhvr>
                                      <p:tavLst>
                                        <p:tav tm="0">
                                          <p:val>
                                            <p:strVal val="ppt_h"/>
                                          </p:val>
                                        </p:tav>
                                        <p:tav tm="100000">
                                          <p:val>
                                            <p:fltVal val="0"/>
                                          </p:val>
                                        </p:tav>
                                      </p:tavLst>
                                    </p:anim>
                                    <p:set>
                                      <p:cBhvr>
                                        <p:cTn id="31" dur="1" fill="hold">
                                          <p:stCondLst>
                                            <p:cond delay="1999"/>
                                          </p:stCondLst>
                                        </p:cTn>
                                        <p:tgtEl>
                                          <p:spTgt spid="35"/>
                                        </p:tgtEl>
                                        <p:attrNameLst>
                                          <p:attrName>style.visibility</p:attrName>
                                        </p:attrNameLst>
                                      </p:cBhvr>
                                      <p:to>
                                        <p:strVal val="hidden"/>
                                      </p:to>
                                    </p:set>
                                  </p:childTnLst>
                                </p:cTn>
                              </p:par>
                            </p:childTnLst>
                          </p:cTn>
                        </p:par>
                        <p:par>
                          <p:cTn id="32" fill="hold">
                            <p:stCondLst>
                              <p:cond delay="10500"/>
                            </p:stCondLst>
                            <p:childTnLst>
                              <p:par>
                                <p:cTn id="33" presetID="18" presetClass="entr" presetSubtype="3"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strips(upRight)">
                                      <p:cBhvr>
                                        <p:cTn id="35" dur="1000"/>
                                        <p:tgtEl>
                                          <p:spTgt spid="19"/>
                                        </p:tgtEl>
                                      </p:cBhvr>
                                    </p:animEffect>
                                  </p:childTnLst>
                                </p:cTn>
                              </p:par>
                            </p:childTnLst>
                          </p:cTn>
                        </p:par>
                        <p:par>
                          <p:cTn id="36" fill="hold">
                            <p:stCondLst>
                              <p:cond delay="11500"/>
                            </p:stCondLst>
                            <p:childTnLst>
                              <p:par>
                                <p:cTn id="37" presetID="18" presetClass="entr" presetSubtype="3"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strips(upRight)">
                                      <p:cBhvr>
                                        <p:cTn id="39" dur="1000"/>
                                        <p:tgtEl>
                                          <p:spTgt spid="26"/>
                                        </p:tgtEl>
                                      </p:cBhvr>
                                    </p:animEffect>
                                  </p:childTnLst>
                                </p:cTn>
                              </p:par>
                            </p:childTnLst>
                          </p:cTn>
                        </p:par>
                        <p:par>
                          <p:cTn id="40" fill="hold">
                            <p:stCondLst>
                              <p:cond delay="12500"/>
                            </p:stCondLst>
                            <p:childTnLst>
                              <p:par>
                                <p:cTn id="41" presetID="18" presetClass="entr" presetSubtype="3"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strips(upRight)">
                                      <p:cBhvr>
                                        <p:cTn id="43" dur="1000"/>
                                        <p:tgtEl>
                                          <p:spTgt spid="20"/>
                                        </p:tgtEl>
                                      </p:cBhvr>
                                    </p:animEffect>
                                  </p:childTnLst>
                                </p:cTn>
                              </p:par>
                            </p:childTnLst>
                          </p:cTn>
                        </p:par>
                        <p:par>
                          <p:cTn id="44" fill="hold">
                            <p:stCondLst>
                              <p:cond delay="13500"/>
                            </p:stCondLst>
                            <p:childTnLst>
                              <p:par>
                                <p:cTn id="45" presetID="18" presetClass="entr" presetSubtype="3"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strips(upRight)">
                                      <p:cBhvr>
                                        <p:cTn id="47" dur="1000"/>
                                        <p:tgtEl>
                                          <p:spTgt spid="27"/>
                                        </p:tgtEl>
                                      </p:cBhvr>
                                    </p:animEffect>
                                  </p:childTnLst>
                                </p:cTn>
                              </p:par>
                            </p:childTnLst>
                          </p:cTn>
                        </p:par>
                        <p:par>
                          <p:cTn id="48" fill="hold">
                            <p:stCondLst>
                              <p:cond delay="14500"/>
                            </p:stCondLst>
                            <p:childTnLst>
                              <p:par>
                                <p:cTn id="49" presetID="18" presetClass="entr" presetSubtype="3"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strips(upRight)">
                                      <p:cBhvr>
                                        <p:cTn id="51" dur="2000"/>
                                        <p:tgtEl>
                                          <p:spTgt spid="36"/>
                                        </p:tgtEl>
                                      </p:cBhvr>
                                    </p:animEffect>
                                  </p:childTnLst>
                                </p:cTn>
                              </p:par>
                            </p:childTnLst>
                          </p:cTn>
                        </p:par>
                        <p:par>
                          <p:cTn id="52" fill="hold">
                            <p:stCondLst>
                              <p:cond delay="16500"/>
                            </p:stCondLst>
                            <p:childTnLst>
                              <p:par>
                                <p:cTn id="53" presetID="18" presetClass="exit" presetSubtype="3" fill="hold" nodeType="afterEffect">
                                  <p:stCondLst>
                                    <p:cond delay="0"/>
                                  </p:stCondLst>
                                  <p:childTnLst>
                                    <p:animEffect transition="out" filter="strips(upRight)">
                                      <p:cBhvr>
                                        <p:cTn id="54" dur="2000"/>
                                        <p:tgtEl>
                                          <p:spTgt spid="36"/>
                                        </p:tgtEl>
                                      </p:cBhvr>
                                    </p:animEffect>
                                    <p:set>
                                      <p:cBhvr>
                                        <p:cTn id="55" dur="1" fill="hold">
                                          <p:stCondLst>
                                            <p:cond delay="1999"/>
                                          </p:stCondLst>
                                        </p:cTn>
                                        <p:tgtEl>
                                          <p:spTgt spid="36"/>
                                        </p:tgtEl>
                                        <p:attrNameLst>
                                          <p:attrName>style.visibility</p:attrName>
                                        </p:attrNameLst>
                                      </p:cBhvr>
                                      <p:to>
                                        <p:strVal val="hidden"/>
                                      </p:to>
                                    </p:set>
                                  </p:childTnLst>
                                </p:cTn>
                              </p:par>
                            </p:childTnLst>
                          </p:cTn>
                        </p:par>
                        <p:par>
                          <p:cTn id="56" fill="hold">
                            <p:stCondLst>
                              <p:cond delay="18500"/>
                            </p:stCondLst>
                            <p:childTnLst>
                              <p:par>
                                <p:cTn id="57" presetID="18" presetClass="entr" presetSubtype="3"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strips(upRight)">
                                      <p:cBhvr>
                                        <p:cTn id="59" dur="1000"/>
                                        <p:tgtEl>
                                          <p:spTgt spid="11"/>
                                        </p:tgtEl>
                                      </p:cBhvr>
                                    </p:animEffect>
                                  </p:childTnLst>
                                </p:cTn>
                              </p:par>
                            </p:childTnLst>
                          </p:cTn>
                        </p:par>
                        <p:par>
                          <p:cTn id="60" fill="hold">
                            <p:stCondLst>
                              <p:cond delay="19500"/>
                            </p:stCondLst>
                            <p:childTnLst>
                              <p:par>
                                <p:cTn id="61" presetID="18" presetClass="entr" presetSubtype="3"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strips(upRight)">
                                      <p:cBhvr>
                                        <p:cTn id="63" dur="1000"/>
                                        <p:tgtEl>
                                          <p:spTgt spid="30"/>
                                        </p:tgtEl>
                                      </p:cBhvr>
                                    </p:animEffect>
                                  </p:childTnLst>
                                </p:cTn>
                              </p:par>
                            </p:childTnLst>
                          </p:cTn>
                        </p:par>
                        <p:par>
                          <p:cTn id="64" fill="hold">
                            <p:stCondLst>
                              <p:cond delay="20500"/>
                            </p:stCondLst>
                            <p:childTnLst>
                              <p:par>
                                <p:cTn id="65" presetID="18" presetClass="entr" presetSubtype="3"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strips(upRight)">
                                      <p:cBhvr>
                                        <p:cTn id="67" dur="1000"/>
                                        <p:tgtEl>
                                          <p:spTgt spid="22"/>
                                        </p:tgtEl>
                                      </p:cBhvr>
                                    </p:animEffect>
                                  </p:childTnLst>
                                </p:cTn>
                              </p:par>
                            </p:childTnLst>
                          </p:cTn>
                        </p:par>
                        <p:par>
                          <p:cTn id="68" fill="hold">
                            <p:stCondLst>
                              <p:cond delay="21500"/>
                            </p:stCondLst>
                            <p:childTnLst>
                              <p:par>
                                <p:cTn id="69" presetID="18" presetClass="entr" presetSubtype="3" fill="hold"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strips(upRight)">
                                      <p:cBhvr>
                                        <p:cTn id="71" dur="1000"/>
                                        <p:tgtEl>
                                          <p:spTgt spid="31"/>
                                        </p:tgtEl>
                                      </p:cBhvr>
                                    </p:animEffect>
                                  </p:childTnLst>
                                </p:cTn>
                              </p:par>
                            </p:childTnLst>
                          </p:cTn>
                        </p:par>
                        <p:par>
                          <p:cTn id="72" fill="hold">
                            <p:stCondLst>
                              <p:cond delay="22500"/>
                            </p:stCondLst>
                            <p:childTnLst>
                              <p:par>
                                <p:cTn id="73" presetID="18" presetClass="entr" presetSubtype="3" fill="hold"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strips(upRight)">
                                      <p:cBhvr>
                                        <p:cTn id="75" dur="1000"/>
                                        <p:tgtEl>
                                          <p:spTgt spid="21"/>
                                        </p:tgtEl>
                                      </p:cBhvr>
                                    </p:animEffect>
                                  </p:childTnLst>
                                </p:cTn>
                              </p:par>
                            </p:childTnLst>
                          </p:cTn>
                        </p:par>
                        <p:par>
                          <p:cTn id="76" fill="hold">
                            <p:stCondLst>
                              <p:cond delay="23500"/>
                            </p:stCondLst>
                            <p:childTnLst>
                              <p:par>
                                <p:cTn id="77" presetID="18" presetClass="entr" presetSubtype="3" fill="hold" nodeType="after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strips(upRight)">
                                      <p:cBhvr>
                                        <p:cTn id="79" dur="1000"/>
                                        <p:tgtEl>
                                          <p:spTgt spid="33"/>
                                        </p:tgtEl>
                                      </p:cBhvr>
                                    </p:animEffect>
                                  </p:childTnLst>
                                </p:cTn>
                              </p:par>
                            </p:childTnLst>
                          </p:cTn>
                        </p:par>
                        <p:par>
                          <p:cTn id="80" fill="hold">
                            <p:stCondLst>
                              <p:cond delay="24500"/>
                            </p:stCondLst>
                            <p:childTnLst>
                              <p:par>
                                <p:cTn id="81" presetID="18" presetClass="entr" presetSubtype="3"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strips(upRight)">
                                      <p:cBhvr>
                                        <p:cTn id="83" dur="1000"/>
                                        <p:tgtEl>
                                          <p:spTgt spid="18"/>
                                        </p:tgtEl>
                                      </p:cBhvr>
                                    </p:animEffect>
                                  </p:childTnLst>
                                </p:cTn>
                              </p:par>
                            </p:childTnLst>
                          </p:cTn>
                        </p:par>
                        <p:par>
                          <p:cTn id="84" fill="hold">
                            <p:stCondLst>
                              <p:cond delay="25500"/>
                            </p:stCondLst>
                            <p:childTnLst>
                              <p:par>
                                <p:cTn id="85" presetID="18" presetClass="entr" presetSubtype="3"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strips(upRight)">
                                      <p:cBhvr>
                                        <p:cTn id="87" dur="1000"/>
                                        <p:tgtEl>
                                          <p:spTgt spid="17"/>
                                        </p:tgtEl>
                                      </p:cBhvr>
                                    </p:animEffect>
                                  </p:childTnLst>
                                </p:cTn>
                              </p:par>
                            </p:childTnLst>
                          </p:cTn>
                        </p:par>
                        <p:par>
                          <p:cTn id="88" fill="hold">
                            <p:stCondLst>
                              <p:cond delay="26500"/>
                            </p:stCondLst>
                            <p:childTnLst>
                              <p:par>
                                <p:cTn id="89" presetID="18" presetClass="entr" presetSubtype="3" fill="hold" nodeType="after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strips(upRight)">
                                      <p:cBhvr>
                                        <p:cTn id="91" dur="1000"/>
                                        <p:tgtEl>
                                          <p:spTgt spid="29"/>
                                        </p:tgtEl>
                                      </p:cBhvr>
                                    </p:animEffect>
                                  </p:childTnLst>
                                </p:cTn>
                              </p:par>
                            </p:childTnLst>
                          </p:cTn>
                        </p:par>
                        <p:par>
                          <p:cTn id="92" fill="hold">
                            <p:stCondLst>
                              <p:cond delay="27500"/>
                            </p:stCondLst>
                            <p:childTnLst>
                              <p:par>
                                <p:cTn id="93" presetID="18" presetClass="entr" presetSubtype="3" fill="hold" nodeType="afterEffect">
                                  <p:stCondLst>
                                    <p:cond delay="0"/>
                                  </p:stCondLst>
                                  <p:iterate type="lt">
                                    <p:tmPct val="0"/>
                                  </p:iterate>
                                  <p:childTnLst>
                                    <p:set>
                                      <p:cBhvr>
                                        <p:cTn id="94" dur="1" fill="hold">
                                          <p:stCondLst>
                                            <p:cond delay="0"/>
                                          </p:stCondLst>
                                        </p:cTn>
                                        <p:tgtEl>
                                          <p:spTgt spid="23"/>
                                        </p:tgtEl>
                                        <p:attrNameLst>
                                          <p:attrName>style.visibility</p:attrName>
                                        </p:attrNameLst>
                                      </p:cBhvr>
                                      <p:to>
                                        <p:strVal val="visible"/>
                                      </p:to>
                                    </p:set>
                                    <p:animEffect transition="in" filter="strips(upRight)">
                                      <p:cBhvr>
                                        <p:cTn id="95" dur="1000"/>
                                        <p:tgtEl>
                                          <p:spTgt spid="23"/>
                                        </p:tgtEl>
                                      </p:cBhvr>
                                    </p:animEffect>
                                  </p:childTnLst>
                                </p:cTn>
                              </p:par>
                            </p:childTnLst>
                          </p:cTn>
                        </p:par>
                        <p:par>
                          <p:cTn id="96" fill="hold">
                            <p:stCondLst>
                              <p:cond delay="28500"/>
                            </p:stCondLst>
                            <p:childTnLst>
                              <p:par>
                                <p:cTn id="97" presetID="18" presetClass="entr" presetSubtype="3" fill="hold" nodeType="afterEffect">
                                  <p:stCondLst>
                                    <p:cond delay="0"/>
                                  </p:stCondLst>
                                  <p:iterate type="lt">
                                    <p:tmPct val="0"/>
                                  </p:iterate>
                                  <p:childTnLst>
                                    <p:set>
                                      <p:cBhvr>
                                        <p:cTn id="98" dur="1" fill="hold">
                                          <p:stCondLst>
                                            <p:cond delay="0"/>
                                          </p:stCondLst>
                                        </p:cTn>
                                        <p:tgtEl>
                                          <p:spTgt spid="24"/>
                                        </p:tgtEl>
                                        <p:attrNameLst>
                                          <p:attrName>style.visibility</p:attrName>
                                        </p:attrNameLst>
                                      </p:cBhvr>
                                      <p:to>
                                        <p:strVal val="visible"/>
                                      </p:to>
                                    </p:set>
                                    <p:animEffect transition="in" filter="strips(upRight)">
                                      <p:cBhvr>
                                        <p:cTn id="99" dur="1000"/>
                                        <p:tgtEl>
                                          <p:spTgt spid="24"/>
                                        </p:tgtEl>
                                      </p:cBhvr>
                                    </p:animEffect>
                                  </p:childTnLst>
                                </p:cTn>
                              </p:par>
                            </p:childTnLst>
                          </p:cTn>
                        </p:par>
                        <p:par>
                          <p:cTn id="100" fill="hold">
                            <p:stCondLst>
                              <p:cond delay="29500"/>
                            </p:stCondLst>
                            <p:childTnLst>
                              <p:par>
                                <p:cTn id="101" presetID="18" presetClass="entr" presetSubtype="3" fill="hold" nodeType="afterEffect">
                                  <p:stCondLst>
                                    <p:cond delay="0"/>
                                  </p:stCondLst>
                                  <p:iterate type="lt">
                                    <p:tmPct val="0"/>
                                  </p:iterate>
                                  <p:childTnLst>
                                    <p:set>
                                      <p:cBhvr>
                                        <p:cTn id="102" dur="1" fill="hold">
                                          <p:stCondLst>
                                            <p:cond delay="0"/>
                                          </p:stCondLst>
                                        </p:cTn>
                                        <p:tgtEl>
                                          <p:spTgt spid="25"/>
                                        </p:tgtEl>
                                        <p:attrNameLst>
                                          <p:attrName>style.visibility</p:attrName>
                                        </p:attrNameLst>
                                      </p:cBhvr>
                                      <p:to>
                                        <p:strVal val="visible"/>
                                      </p:to>
                                    </p:set>
                                    <p:animEffect transition="in" filter="strips(upRight)">
                                      <p:cBhvr>
                                        <p:cTn id="103" dur="1000"/>
                                        <p:tgtEl>
                                          <p:spTgt spid="25"/>
                                        </p:tgtEl>
                                      </p:cBhvr>
                                    </p:animEffect>
                                  </p:childTnLst>
                                </p:cTn>
                              </p:par>
                            </p:childTnLst>
                          </p:cTn>
                        </p:par>
                        <p:par>
                          <p:cTn id="104" fill="hold">
                            <p:stCondLst>
                              <p:cond delay="30500"/>
                            </p:stCondLst>
                            <p:childTnLst>
                              <p:par>
                                <p:cTn id="105" presetID="18" presetClass="entr" presetSubtype="3" fill="hold" nodeType="afterEffect">
                                  <p:stCondLst>
                                    <p:cond delay="0"/>
                                  </p:stCondLst>
                                  <p:iterate type="lt">
                                    <p:tmPct val="0"/>
                                  </p:iterate>
                                  <p:childTnLst>
                                    <p:set>
                                      <p:cBhvr>
                                        <p:cTn id="106" dur="1" fill="hold">
                                          <p:stCondLst>
                                            <p:cond delay="0"/>
                                          </p:stCondLst>
                                        </p:cTn>
                                        <p:tgtEl>
                                          <p:spTgt spid="28"/>
                                        </p:tgtEl>
                                        <p:attrNameLst>
                                          <p:attrName>style.visibility</p:attrName>
                                        </p:attrNameLst>
                                      </p:cBhvr>
                                      <p:to>
                                        <p:strVal val="visible"/>
                                      </p:to>
                                    </p:set>
                                    <p:animEffect transition="in" filter="strips(upRight)">
                                      <p:cBhvr>
                                        <p:cTn id="107" dur="1000"/>
                                        <p:tgtEl>
                                          <p:spTgt spid="28"/>
                                        </p:tgtEl>
                                      </p:cBhvr>
                                    </p:animEffect>
                                  </p:childTnLst>
                                </p:cTn>
                              </p:par>
                            </p:childTnLst>
                          </p:cTn>
                        </p:par>
                        <p:par>
                          <p:cTn id="108" fill="hold">
                            <p:stCondLst>
                              <p:cond delay="31500"/>
                            </p:stCondLst>
                            <p:childTnLst>
                              <p:par>
                                <p:cTn id="109" presetID="34" presetClass="exit" presetSubtype="0" fill="hold" nodeType="afterEffect">
                                  <p:stCondLst>
                                    <p:cond delay="1000"/>
                                  </p:stCondLst>
                                  <p:iterate type="lt">
                                    <p:tmPct val="0"/>
                                  </p:iterate>
                                  <p:childTnLst>
                                    <p:anim from="(ppt_x)" to="(ppt_x+1)" calcmode="lin" valueType="num">
                                      <p:cBhvr>
                                        <p:cTn id="110" dur="2000">
                                          <p:stCondLst>
                                            <p:cond delay="0"/>
                                          </p:stCondLst>
                                        </p:cTn>
                                        <p:tgtEl>
                                          <p:spTgt spid="23"/>
                                        </p:tgtEl>
                                        <p:attrNameLst>
                                          <p:attrName>ppt_x</p:attrName>
                                        </p:attrNameLst>
                                      </p:cBhvr>
                                    </p:anim>
                                    <p:anim from="0" to="-1.0" calcmode="lin" valueType="num">
                                      <p:cBhvr>
                                        <p:cTn id="111" dur="400" accel="50000">
                                          <p:stCondLst>
                                            <p:cond delay="0"/>
                                          </p:stCondLst>
                                        </p:cTn>
                                        <p:tgtEl>
                                          <p:spTgt spid="23"/>
                                        </p:tgtEl>
                                        <p:attrNameLst>
                                          <p:attrName>xshear</p:attrName>
                                        </p:attrNameLst>
                                      </p:cBhvr>
                                    </p:anim>
                                    <p:set>
                                      <p:cBhvr>
                                        <p:cTn id="112" dur="1600">
                                          <p:stCondLst>
                                            <p:cond delay="400"/>
                                          </p:stCondLst>
                                        </p:cTn>
                                        <p:tgtEl>
                                          <p:spTgt spid="23"/>
                                        </p:tgtEl>
                                        <p:attrNameLst>
                                          <p:attrName>xshear</p:attrName>
                                        </p:attrNameLst>
                                      </p:cBhvr>
                                      <p:to>
                                        <p:strVal val="-1.0"/>
                                      </p:to>
                                    </p:set>
                                    <p:set>
                                      <p:cBhvr>
                                        <p:cTn id="113" dur="1" fill="hold">
                                          <p:stCondLst>
                                            <p:cond delay="1999"/>
                                          </p:stCondLst>
                                        </p:cTn>
                                        <p:tgtEl>
                                          <p:spTgt spid="23"/>
                                        </p:tgtEl>
                                        <p:attrNameLst>
                                          <p:attrName>style.visibility</p:attrName>
                                        </p:attrNameLst>
                                      </p:cBhvr>
                                      <p:to>
                                        <p:strVal val="hidden"/>
                                      </p:to>
                                    </p:set>
                                  </p:childTnLst>
                                </p:cTn>
                              </p:par>
                              <p:par>
                                <p:cTn id="114" presetID="34" presetClass="exit" presetSubtype="0" fill="hold" nodeType="withEffect">
                                  <p:stCondLst>
                                    <p:cond delay="1000"/>
                                  </p:stCondLst>
                                  <p:iterate type="lt">
                                    <p:tmPct val="0"/>
                                  </p:iterate>
                                  <p:childTnLst>
                                    <p:anim from="(ppt_x)" to="(ppt_x+1)" calcmode="lin" valueType="num">
                                      <p:cBhvr>
                                        <p:cTn id="115" dur="2000">
                                          <p:stCondLst>
                                            <p:cond delay="0"/>
                                          </p:stCondLst>
                                        </p:cTn>
                                        <p:tgtEl>
                                          <p:spTgt spid="24"/>
                                        </p:tgtEl>
                                        <p:attrNameLst>
                                          <p:attrName>ppt_x</p:attrName>
                                        </p:attrNameLst>
                                      </p:cBhvr>
                                    </p:anim>
                                    <p:anim from="0" to="-1.0" calcmode="lin" valueType="num">
                                      <p:cBhvr>
                                        <p:cTn id="116" dur="400" accel="50000">
                                          <p:stCondLst>
                                            <p:cond delay="0"/>
                                          </p:stCondLst>
                                        </p:cTn>
                                        <p:tgtEl>
                                          <p:spTgt spid="24"/>
                                        </p:tgtEl>
                                        <p:attrNameLst>
                                          <p:attrName>xshear</p:attrName>
                                        </p:attrNameLst>
                                      </p:cBhvr>
                                    </p:anim>
                                    <p:set>
                                      <p:cBhvr>
                                        <p:cTn id="117" dur="1600">
                                          <p:stCondLst>
                                            <p:cond delay="400"/>
                                          </p:stCondLst>
                                        </p:cTn>
                                        <p:tgtEl>
                                          <p:spTgt spid="24"/>
                                        </p:tgtEl>
                                        <p:attrNameLst>
                                          <p:attrName>xshear</p:attrName>
                                        </p:attrNameLst>
                                      </p:cBhvr>
                                      <p:to>
                                        <p:strVal val="-1.0"/>
                                      </p:to>
                                    </p:set>
                                    <p:set>
                                      <p:cBhvr>
                                        <p:cTn id="118" dur="1" fill="hold">
                                          <p:stCondLst>
                                            <p:cond delay="1999"/>
                                          </p:stCondLst>
                                        </p:cTn>
                                        <p:tgtEl>
                                          <p:spTgt spid="24"/>
                                        </p:tgtEl>
                                        <p:attrNameLst>
                                          <p:attrName>style.visibility</p:attrName>
                                        </p:attrNameLst>
                                      </p:cBhvr>
                                      <p:to>
                                        <p:strVal val="hidden"/>
                                      </p:to>
                                    </p:set>
                                  </p:childTnLst>
                                </p:cTn>
                              </p:par>
                              <p:par>
                                <p:cTn id="119" presetID="34" presetClass="exit" presetSubtype="0" fill="hold" nodeType="withEffect">
                                  <p:stCondLst>
                                    <p:cond delay="1000"/>
                                  </p:stCondLst>
                                  <p:iterate type="lt">
                                    <p:tmPct val="0"/>
                                  </p:iterate>
                                  <p:childTnLst>
                                    <p:anim from="(ppt_x)" to="(ppt_x+1)" calcmode="lin" valueType="num">
                                      <p:cBhvr>
                                        <p:cTn id="120" dur="2000">
                                          <p:stCondLst>
                                            <p:cond delay="0"/>
                                          </p:stCondLst>
                                        </p:cTn>
                                        <p:tgtEl>
                                          <p:spTgt spid="25"/>
                                        </p:tgtEl>
                                        <p:attrNameLst>
                                          <p:attrName>ppt_x</p:attrName>
                                        </p:attrNameLst>
                                      </p:cBhvr>
                                    </p:anim>
                                    <p:anim from="0" to="-1.0" calcmode="lin" valueType="num">
                                      <p:cBhvr>
                                        <p:cTn id="121" dur="400" accel="50000">
                                          <p:stCondLst>
                                            <p:cond delay="0"/>
                                          </p:stCondLst>
                                        </p:cTn>
                                        <p:tgtEl>
                                          <p:spTgt spid="25"/>
                                        </p:tgtEl>
                                        <p:attrNameLst>
                                          <p:attrName>xshear</p:attrName>
                                        </p:attrNameLst>
                                      </p:cBhvr>
                                    </p:anim>
                                    <p:set>
                                      <p:cBhvr>
                                        <p:cTn id="122" dur="1600">
                                          <p:stCondLst>
                                            <p:cond delay="400"/>
                                          </p:stCondLst>
                                        </p:cTn>
                                        <p:tgtEl>
                                          <p:spTgt spid="25"/>
                                        </p:tgtEl>
                                        <p:attrNameLst>
                                          <p:attrName>xshear</p:attrName>
                                        </p:attrNameLst>
                                      </p:cBhvr>
                                      <p:to>
                                        <p:strVal val="-1.0"/>
                                      </p:to>
                                    </p:set>
                                    <p:set>
                                      <p:cBhvr>
                                        <p:cTn id="123" dur="1" fill="hold">
                                          <p:stCondLst>
                                            <p:cond delay="1999"/>
                                          </p:stCondLst>
                                        </p:cTn>
                                        <p:tgtEl>
                                          <p:spTgt spid="25"/>
                                        </p:tgtEl>
                                        <p:attrNameLst>
                                          <p:attrName>style.visibility</p:attrName>
                                        </p:attrNameLst>
                                      </p:cBhvr>
                                      <p:to>
                                        <p:strVal val="hidden"/>
                                      </p:to>
                                    </p:set>
                                  </p:childTnLst>
                                </p:cTn>
                              </p:par>
                              <p:par>
                                <p:cTn id="124" presetID="34" presetClass="exit" presetSubtype="0" fill="hold" nodeType="withEffect">
                                  <p:stCondLst>
                                    <p:cond delay="1000"/>
                                  </p:stCondLst>
                                  <p:iterate type="lt">
                                    <p:tmPct val="0"/>
                                  </p:iterate>
                                  <p:childTnLst>
                                    <p:anim from="(ppt_x)" to="(ppt_x+1)" calcmode="lin" valueType="num">
                                      <p:cBhvr>
                                        <p:cTn id="125" dur="2000">
                                          <p:stCondLst>
                                            <p:cond delay="0"/>
                                          </p:stCondLst>
                                        </p:cTn>
                                        <p:tgtEl>
                                          <p:spTgt spid="28"/>
                                        </p:tgtEl>
                                        <p:attrNameLst>
                                          <p:attrName>ppt_x</p:attrName>
                                        </p:attrNameLst>
                                      </p:cBhvr>
                                    </p:anim>
                                    <p:anim from="0" to="-1.0" calcmode="lin" valueType="num">
                                      <p:cBhvr>
                                        <p:cTn id="126" dur="400" accel="50000">
                                          <p:stCondLst>
                                            <p:cond delay="0"/>
                                          </p:stCondLst>
                                        </p:cTn>
                                        <p:tgtEl>
                                          <p:spTgt spid="28"/>
                                        </p:tgtEl>
                                        <p:attrNameLst>
                                          <p:attrName>xshear</p:attrName>
                                        </p:attrNameLst>
                                      </p:cBhvr>
                                    </p:anim>
                                    <p:set>
                                      <p:cBhvr>
                                        <p:cTn id="127" dur="1600">
                                          <p:stCondLst>
                                            <p:cond delay="400"/>
                                          </p:stCondLst>
                                        </p:cTn>
                                        <p:tgtEl>
                                          <p:spTgt spid="28"/>
                                        </p:tgtEl>
                                        <p:attrNameLst>
                                          <p:attrName>xshear</p:attrName>
                                        </p:attrNameLst>
                                      </p:cBhvr>
                                      <p:to>
                                        <p:strVal val="-1.0"/>
                                      </p:to>
                                    </p:set>
                                    <p:set>
                                      <p:cBhvr>
                                        <p:cTn id="128" dur="1" fill="hold">
                                          <p:stCondLst>
                                            <p:cond delay="1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5" grpId="0" animBg="1"/>
      <p:bldP spid="3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639054"/>
            <a:ext cx="8405768" cy="1477328"/>
          </a:xfrm>
          <a:prstGeom prst="rect">
            <a:avLst/>
          </a:prstGeom>
          <a:noFill/>
        </p:spPr>
        <p:txBody>
          <a:bodyPr wrap="square" rtlCol="0">
            <a:spAutoFit/>
          </a:bodyPr>
          <a:lstStyle/>
          <a:p>
            <a:pPr algn="just"/>
            <a:r>
              <a:rPr lang="es-PE" dirty="0">
                <a:solidFill>
                  <a:srgbClr val="000000"/>
                </a:solidFill>
                <a:latin typeface="Arial" panose="020B0604020202020204" pitchFamily="34" charset="0"/>
                <a:cs typeface="Arial" panose="020B0604020202020204" pitchFamily="34" charset="0"/>
              </a:rPr>
              <a:t>Mediante el presente contrato el Concedente transfiere al Concesionario la potestad de prestar el Servicio a favor de los usuarios, para lo cual le concede la explotación de los Bienes de la Concesión. Para tal fin, el Concesionario deberá cumplir con los parámetros, niveles capacidad y otros asociados a la inversión, así como con los estándares y niveles de servicio, previstos en el Contrato.</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593747" y="6509857"/>
            <a:ext cx="2317713"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5</a:t>
            </a:r>
          </a:p>
        </p:txBody>
      </p:sp>
      <p:pic>
        <p:nvPicPr>
          <p:cNvPr id="9" name="Picture 2" descr="D:\BACK-UP\INFORMACION_ESTUDIO DEFINITIVO_NMZO\CARRTERA NUEVO MOCUPE ZAÑA CAYALTI OYOTUN\TECNICOS\ALOR\FOTOS_TRAMO COMPLETO\24+000.JPG">
            <a:extLst>
              <a:ext uri="{FF2B5EF4-FFF2-40B4-BE49-F238E27FC236}">
                <a16:creationId xmlns:a16="http://schemas.microsoft.com/office/drawing/2014/main" id="{D9286246-5458-4D47-830D-1D11AF01CD4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85" y="2709904"/>
            <a:ext cx="3348000"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46 Imagen" descr="24+000.JPG">
            <a:extLst>
              <a:ext uri="{FF2B5EF4-FFF2-40B4-BE49-F238E27FC236}">
                <a16:creationId xmlns:a16="http://schemas.microsoft.com/office/drawing/2014/main" id="{0C6BF440-F736-42CE-9788-7961CEDF26A2}"/>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898156" y="2712174"/>
            <a:ext cx="3348000"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7 CuadroTexto">
            <a:extLst>
              <a:ext uri="{FF2B5EF4-FFF2-40B4-BE49-F238E27FC236}">
                <a16:creationId xmlns:a16="http://schemas.microsoft.com/office/drawing/2014/main" id="{4EB0FC0A-4DBB-4784-9A84-A80F4309788A}"/>
              </a:ext>
            </a:extLst>
          </p:cNvPr>
          <p:cNvSpPr txBox="1">
            <a:spLocks noChangeArrowheads="1"/>
          </p:cNvSpPr>
          <p:nvPr/>
        </p:nvSpPr>
        <p:spPr bwMode="auto">
          <a:xfrm>
            <a:off x="2158518" y="5295150"/>
            <a:ext cx="766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eaLnBrk="1" hangingPunct="1">
              <a:spcBef>
                <a:spcPct val="0"/>
              </a:spcBef>
              <a:buFontTx/>
              <a:buNone/>
            </a:pPr>
            <a:r>
              <a:rPr lang="es-PE" altLang="es-PE" sz="1400" b="1" dirty="0">
                <a:solidFill>
                  <a:schemeClr val="accent1"/>
                </a:solidFill>
                <a:latin typeface="Arial Narrow" pitchFamily="34" charset="0"/>
              </a:rPr>
              <a:t>ANTES</a:t>
            </a:r>
          </a:p>
        </p:txBody>
      </p:sp>
      <p:sp>
        <p:nvSpPr>
          <p:cNvPr id="12" name="8 CuadroTexto">
            <a:extLst>
              <a:ext uri="{FF2B5EF4-FFF2-40B4-BE49-F238E27FC236}">
                <a16:creationId xmlns:a16="http://schemas.microsoft.com/office/drawing/2014/main" id="{63E8CD17-5C30-4BF8-990E-FCECB6352096}"/>
              </a:ext>
            </a:extLst>
          </p:cNvPr>
          <p:cNvSpPr txBox="1">
            <a:spLocks noChangeArrowheads="1"/>
          </p:cNvSpPr>
          <p:nvPr/>
        </p:nvSpPr>
        <p:spPr bwMode="auto">
          <a:xfrm>
            <a:off x="6188608" y="5277238"/>
            <a:ext cx="882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eaLnBrk="1" hangingPunct="1">
              <a:spcBef>
                <a:spcPct val="0"/>
              </a:spcBef>
              <a:buFontTx/>
              <a:buNone/>
            </a:pPr>
            <a:r>
              <a:rPr lang="es-PE" altLang="es-PE" sz="1400" b="1" dirty="0">
                <a:solidFill>
                  <a:schemeClr val="accent1"/>
                </a:solidFill>
                <a:latin typeface="Arial Narrow" pitchFamily="34" charset="0"/>
              </a:rPr>
              <a:t>ACTUAL</a:t>
            </a:r>
          </a:p>
        </p:txBody>
      </p:sp>
      <p:grpSp>
        <p:nvGrpSpPr>
          <p:cNvPr id="16" name="Grupo 15">
            <a:extLst>
              <a:ext uri="{FF2B5EF4-FFF2-40B4-BE49-F238E27FC236}">
                <a16:creationId xmlns:a16="http://schemas.microsoft.com/office/drawing/2014/main" id="{F8E9BDD3-5DA3-4AAF-BE1B-57F43AF74362}"/>
              </a:ext>
            </a:extLst>
          </p:cNvPr>
          <p:cNvGrpSpPr/>
          <p:nvPr/>
        </p:nvGrpSpPr>
        <p:grpSpPr>
          <a:xfrm>
            <a:off x="6435306" y="5891845"/>
            <a:ext cx="2613804" cy="556834"/>
            <a:chOff x="6020242" y="5792530"/>
            <a:chExt cx="3085351" cy="720135"/>
          </a:xfrm>
        </p:grpSpPr>
        <p:pic>
          <p:nvPicPr>
            <p:cNvPr id="17" name="Imagen 16">
              <a:extLst>
                <a:ext uri="{FF2B5EF4-FFF2-40B4-BE49-F238E27FC236}">
                  <a16:creationId xmlns:a16="http://schemas.microsoft.com/office/drawing/2014/main" id="{9F1F674C-B337-485C-A555-406F2151FD61}"/>
                </a:ext>
              </a:extLst>
            </p:cNvPr>
            <p:cNvPicPr/>
            <p:nvPr/>
          </p:nvPicPr>
          <p:blipFill rotWithShape="1">
            <a:blip r:embed="rId5">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8" name="CuadroTexto 17">
              <a:extLst>
                <a:ext uri="{FF2B5EF4-FFF2-40B4-BE49-F238E27FC236}">
                  <a16:creationId xmlns:a16="http://schemas.microsoft.com/office/drawing/2014/main" id="{3957CDBE-4C78-4DAD-998C-82AB8525023F}"/>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7278263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4F8EEA-FB98-41B6-BC66-6F258CDEF4DF}"/>
              </a:ext>
            </a:extLst>
          </p:cNvPr>
          <p:cNvSpPr/>
          <p:nvPr/>
        </p:nvSpPr>
        <p:spPr>
          <a:xfrm>
            <a:off x="226502" y="6635692"/>
            <a:ext cx="8712000" cy="75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0" name="CuadroTexto 59">
            <a:extLst>
              <a:ext uri="{FF2B5EF4-FFF2-40B4-BE49-F238E27FC236}">
                <a16:creationId xmlns:a16="http://schemas.microsoft.com/office/drawing/2014/main" id="{7E07F861-CC71-4D58-B2B1-5823F94BC95E}"/>
              </a:ext>
            </a:extLst>
          </p:cNvPr>
          <p:cNvSpPr txBox="1"/>
          <p:nvPr/>
        </p:nvSpPr>
        <p:spPr>
          <a:xfrm>
            <a:off x="645952" y="3099375"/>
            <a:ext cx="5508582" cy="523220"/>
          </a:xfrm>
          <a:prstGeom prst="rect">
            <a:avLst/>
          </a:prstGeom>
          <a:noFill/>
        </p:spPr>
        <p:txBody>
          <a:bodyPr wrap="square" rtlCol="0">
            <a:spAutoFit/>
          </a:bodyPr>
          <a:lstStyle/>
          <a:p>
            <a:pPr>
              <a:spcAft>
                <a:spcPts val="1200"/>
              </a:spcAft>
            </a:pPr>
            <a:r>
              <a:rPr lang="es-PE" sz="2800" b="1" dirty="0">
                <a:latin typeface="Swis721 Lt BT" panose="020B0403020202020204" pitchFamily="34" charset="0"/>
              </a:rPr>
              <a:t>Conclusiones:</a:t>
            </a:r>
          </a:p>
        </p:txBody>
      </p:sp>
      <p:sp>
        <p:nvSpPr>
          <p:cNvPr id="25" name="CuadroTexto 24">
            <a:extLst>
              <a:ext uri="{FF2B5EF4-FFF2-40B4-BE49-F238E27FC236}">
                <a16:creationId xmlns:a16="http://schemas.microsoft.com/office/drawing/2014/main" id="{0225B338-5757-4251-92EB-28357B4778DF}"/>
              </a:ext>
            </a:extLst>
          </p:cNvPr>
          <p:cNvSpPr txBox="1"/>
          <p:nvPr/>
        </p:nvSpPr>
        <p:spPr>
          <a:xfrm>
            <a:off x="7744956" y="2696371"/>
            <a:ext cx="885236" cy="1446550"/>
          </a:xfrm>
          <a:prstGeom prst="rect">
            <a:avLst/>
          </a:prstGeom>
          <a:noFill/>
        </p:spPr>
        <p:txBody>
          <a:bodyPr wrap="square" rtlCol="0">
            <a:spAutoFit/>
          </a:bodyPr>
          <a:lstStyle/>
          <a:p>
            <a:pPr algn="ctr"/>
            <a:r>
              <a:rPr lang="es-PE" sz="8800" dirty="0">
                <a:solidFill>
                  <a:schemeClr val="accent1"/>
                </a:solidFill>
                <a:latin typeface="Swis721 Ex BT" panose="020B0605020202020204" pitchFamily="34" charset="0"/>
              </a:rPr>
              <a:t>7</a:t>
            </a:r>
          </a:p>
        </p:txBody>
      </p:sp>
      <p:grpSp>
        <p:nvGrpSpPr>
          <p:cNvPr id="15" name="Grupo 14">
            <a:extLst>
              <a:ext uri="{FF2B5EF4-FFF2-40B4-BE49-F238E27FC236}">
                <a16:creationId xmlns:a16="http://schemas.microsoft.com/office/drawing/2014/main" id="{8A70A92B-D5BB-4EDD-A852-B8B7FB28911C}"/>
              </a:ext>
            </a:extLst>
          </p:cNvPr>
          <p:cNvGrpSpPr/>
          <p:nvPr/>
        </p:nvGrpSpPr>
        <p:grpSpPr>
          <a:xfrm>
            <a:off x="6435306" y="6116129"/>
            <a:ext cx="2613804" cy="556834"/>
            <a:chOff x="6020242" y="5792530"/>
            <a:chExt cx="3085351" cy="720135"/>
          </a:xfrm>
        </p:grpSpPr>
        <p:pic>
          <p:nvPicPr>
            <p:cNvPr id="16" name="Imagen 15">
              <a:extLst>
                <a:ext uri="{FF2B5EF4-FFF2-40B4-BE49-F238E27FC236}">
                  <a16:creationId xmlns:a16="http://schemas.microsoft.com/office/drawing/2014/main" id="{6F0468C7-5B15-401E-87A1-B76DE520148F}"/>
                </a:ext>
              </a:extLst>
            </p:cNvPr>
            <p:cNvPicPr/>
            <p:nvPr/>
          </p:nvPicPr>
          <p:blipFill rotWithShape="1">
            <a:blip r:embed="rId2">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7" name="CuadroTexto 16">
              <a:extLst>
                <a:ext uri="{FF2B5EF4-FFF2-40B4-BE49-F238E27FC236}">
                  <a16:creationId xmlns:a16="http://schemas.microsoft.com/office/drawing/2014/main" id="{EAC47851-EF1E-4111-B006-45D7C592BEAE}"/>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18674811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Conclusiones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60</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17" name="7 Rectángulo">
            <a:extLst>
              <a:ext uri="{FF2B5EF4-FFF2-40B4-BE49-F238E27FC236}">
                <a16:creationId xmlns:a16="http://schemas.microsoft.com/office/drawing/2014/main" id="{630CD68B-0306-4313-8C6B-D89F72BE84D5}"/>
              </a:ext>
            </a:extLst>
          </p:cNvPr>
          <p:cNvSpPr>
            <a:spLocks noChangeArrowheads="1"/>
          </p:cNvSpPr>
          <p:nvPr/>
        </p:nvSpPr>
        <p:spPr bwMode="auto">
          <a:xfrm>
            <a:off x="638355" y="1265316"/>
            <a:ext cx="772641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4305300" algn="l"/>
                <a:tab pos="4664075" algn="l"/>
              </a:tabLst>
              <a:defRPr sz="2000">
                <a:solidFill>
                  <a:srgbClr val="7F7F7F"/>
                </a:solidFill>
                <a:latin typeface="Verdana" pitchFamily="34" charset="0"/>
              </a:defRPr>
            </a:lvl1pPr>
            <a:lvl2pPr marL="742950" indent="-285750" eaLnBrk="0" hangingPunct="0">
              <a:spcBef>
                <a:spcPct val="20000"/>
              </a:spcBef>
              <a:buFont typeface="Arial" charset="0"/>
              <a:buChar char="–"/>
              <a:tabLst>
                <a:tab pos="4305300" algn="l"/>
                <a:tab pos="4664075" algn="l"/>
              </a:tabLst>
              <a:defRPr sz="2000">
                <a:solidFill>
                  <a:srgbClr val="7F7F7F"/>
                </a:solidFill>
                <a:latin typeface="Verdana" pitchFamily="34" charset="0"/>
              </a:defRPr>
            </a:lvl2pPr>
            <a:lvl3pPr marL="11430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3pPr>
            <a:lvl4pPr marL="16002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4pPr>
            <a:lvl5pPr marL="20574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9pPr>
          </a:lstStyle>
          <a:p>
            <a:pPr marL="285750" indent="-285750" algn="just" eaLnBrk="1" hangingPunct="1">
              <a:lnSpc>
                <a:spcPct val="150000"/>
              </a:lnSpc>
              <a:spcBef>
                <a:spcPct val="0"/>
              </a:spcBef>
              <a:spcAft>
                <a:spcPts val="1200"/>
              </a:spcAft>
            </a:pPr>
            <a:r>
              <a:rPr lang="es-PE" altLang="es-PE" sz="1600" dirty="0">
                <a:solidFill>
                  <a:srgbClr val="000000"/>
                </a:solidFill>
                <a:latin typeface="Arial" panose="020B0604020202020204" pitchFamily="34" charset="0"/>
                <a:cs typeface="Arial" panose="020B0604020202020204" pitchFamily="34" charset="0"/>
              </a:rPr>
              <a:t>El Concesionario ha cumplido con la ejecución del total de las Obras de Construcción.</a:t>
            </a:r>
          </a:p>
          <a:p>
            <a:pPr marL="285750" indent="-285750" algn="just" eaLnBrk="1" hangingPunct="1">
              <a:lnSpc>
                <a:spcPct val="150000"/>
              </a:lnSpc>
              <a:spcBef>
                <a:spcPct val="0"/>
              </a:spcBef>
              <a:spcAft>
                <a:spcPts val="1200"/>
              </a:spcAft>
            </a:pPr>
            <a:r>
              <a:rPr lang="es-PE" altLang="es-PE" sz="1600" dirty="0">
                <a:solidFill>
                  <a:srgbClr val="000000"/>
                </a:solidFill>
                <a:latin typeface="Arial" panose="020B0604020202020204" pitchFamily="34" charset="0"/>
                <a:cs typeface="Arial" panose="020B0604020202020204" pitchFamily="34" charset="0"/>
              </a:rPr>
              <a:t>Se encuentra pendiente de pago el saldo de las variaciones de metrados, por el monto ascendente a US$ 925,427.38 más IGV más el 1% por Aporte por Regulación – Carta N° OBRAINSA 101404-18.</a:t>
            </a:r>
          </a:p>
          <a:p>
            <a:pPr marL="285750" indent="-285750" algn="just" eaLnBrk="1" hangingPunct="1">
              <a:lnSpc>
                <a:spcPct val="150000"/>
              </a:lnSpc>
              <a:spcBef>
                <a:spcPct val="0"/>
              </a:spcBef>
              <a:spcAft>
                <a:spcPts val="1200"/>
              </a:spcAft>
            </a:pPr>
            <a:r>
              <a:rPr lang="es-PE" altLang="es-PE" sz="1600" dirty="0">
                <a:solidFill>
                  <a:srgbClr val="000000"/>
                </a:solidFill>
                <a:latin typeface="Arial" panose="020B0604020202020204" pitchFamily="34" charset="0"/>
                <a:cs typeface="Arial" panose="020B0604020202020204" pitchFamily="34" charset="0"/>
              </a:rPr>
              <a:t>Se encuentra pendiente se apruebe el Procedimiento de la Tarifa Diferenciada.</a:t>
            </a:r>
          </a:p>
          <a:p>
            <a:pPr marL="285750" indent="-285750" algn="just" eaLnBrk="1" hangingPunct="1">
              <a:lnSpc>
                <a:spcPct val="150000"/>
              </a:lnSpc>
              <a:spcBef>
                <a:spcPct val="0"/>
              </a:spcBef>
              <a:spcAft>
                <a:spcPts val="1200"/>
              </a:spcAft>
            </a:pPr>
            <a:r>
              <a:rPr lang="es-PE" altLang="es-PE" sz="1600" dirty="0">
                <a:solidFill>
                  <a:srgbClr val="000000"/>
                </a:solidFill>
                <a:latin typeface="Arial" panose="020B0604020202020204" pitchFamily="34" charset="0"/>
                <a:cs typeface="Arial" panose="020B0604020202020204" pitchFamily="34" charset="0"/>
              </a:rPr>
              <a:t>Se encuentra pendiente se proceda a la Etapa de Inicio de Explotación.</a:t>
            </a:r>
          </a:p>
        </p:txBody>
      </p:sp>
    </p:spTree>
    <p:extLst>
      <p:ext uri="{BB962C8B-B14F-4D97-AF65-F5344CB8AC3E}">
        <p14:creationId xmlns:p14="http://schemas.microsoft.com/office/powerpoint/2010/main" val="32538099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4F8EEA-FB98-41B6-BC66-6F258CDEF4DF}"/>
              </a:ext>
            </a:extLst>
          </p:cNvPr>
          <p:cNvSpPr/>
          <p:nvPr/>
        </p:nvSpPr>
        <p:spPr>
          <a:xfrm>
            <a:off x="226502" y="6635692"/>
            <a:ext cx="8712000" cy="75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0" name="CuadroTexto 59">
            <a:extLst>
              <a:ext uri="{FF2B5EF4-FFF2-40B4-BE49-F238E27FC236}">
                <a16:creationId xmlns:a16="http://schemas.microsoft.com/office/drawing/2014/main" id="{7E07F861-CC71-4D58-B2B1-5823F94BC95E}"/>
              </a:ext>
            </a:extLst>
          </p:cNvPr>
          <p:cNvSpPr txBox="1"/>
          <p:nvPr/>
        </p:nvSpPr>
        <p:spPr>
          <a:xfrm>
            <a:off x="645952" y="3099375"/>
            <a:ext cx="5711716" cy="523220"/>
          </a:xfrm>
          <a:prstGeom prst="rect">
            <a:avLst/>
          </a:prstGeom>
          <a:noFill/>
        </p:spPr>
        <p:txBody>
          <a:bodyPr wrap="square" rtlCol="0">
            <a:spAutoFit/>
          </a:bodyPr>
          <a:lstStyle/>
          <a:p>
            <a:pPr>
              <a:spcAft>
                <a:spcPts val="1200"/>
              </a:spcAft>
            </a:pPr>
            <a:r>
              <a:rPr lang="es-PE" sz="2800" b="1" dirty="0">
                <a:latin typeface="Swis721 Lt BT" panose="020B0403020202020204" pitchFamily="34" charset="0"/>
              </a:rPr>
              <a:t>Órganos Directivos de la Sociedad:</a:t>
            </a:r>
          </a:p>
        </p:txBody>
      </p:sp>
      <p:sp>
        <p:nvSpPr>
          <p:cNvPr id="25" name="CuadroTexto 24">
            <a:extLst>
              <a:ext uri="{FF2B5EF4-FFF2-40B4-BE49-F238E27FC236}">
                <a16:creationId xmlns:a16="http://schemas.microsoft.com/office/drawing/2014/main" id="{0225B338-5757-4251-92EB-28357B4778DF}"/>
              </a:ext>
            </a:extLst>
          </p:cNvPr>
          <p:cNvSpPr txBox="1"/>
          <p:nvPr/>
        </p:nvSpPr>
        <p:spPr>
          <a:xfrm>
            <a:off x="7744956" y="2696371"/>
            <a:ext cx="885236" cy="1446550"/>
          </a:xfrm>
          <a:prstGeom prst="rect">
            <a:avLst/>
          </a:prstGeom>
          <a:noFill/>
        </p:spPr>
        <p:txBody>
          <a:bodyPr wrap="square" rtlCol="0">
            <a:spAutoFit/>
          </a:bodyPr>
          <a:lstStyle/>
          <a:p>
            <a:pPr algn="ctr"/>
            <a:r>
              <a:rPr lang="es-PE" sz="8800" dirty="0">
                <a:solidFill>
                  <a:schemeClr val="accent1"/>
                </a:solidFill>
                <a:latin typeface="Swis721 Ex BT" panose="020B0605020202020204" pitchFamily="34" charset="0"/>
              </a:rPr>
              <a:t>8</a:t>
            </a:r>
          </a:p>
        </p:txBody>
      </p:sp>
      <p:grpSp>
        <p:nvGrpSpPr>
          <p:cNvPr id="15" name="Grupo 14">
            <a:extLst>
              <a:ext uri="{FF2B5EF4-FFF2-40B4-BE49-F238E27FC236}">
                <a16:creationId xmlns:a16="http://schemas.microsoft.com/office/drawing/2014/main" id="{8A70A92B-D5BB-4EDD-A852-B8B7FB28911C}"/>
              </a:ext>
            </a:extLst>
          </p:cNvPr>
          <p:cNvGrpSpPr/>
          <p:nvPr/>
        </p:nvGrpSpPr>
        <p:grpSpPr>
          <a:xfrm>
            <a:off x="6435306" y="6116129"/>
            <a:ext cx="2613804" cy="556834"/>
            <a:chOff x="6020242" y="5792530"/>
            <a:chExt cx="3085351" cy="720135"/>
          </a:xfrm>
        </p:grpSpPr>
        <p:pic>
          <p:nvPicPr>
            <p:cNvPr id="16" name="Imagen 15">
              <a:extLst>
                <a:ext uri="{FF2B5EF4-FFF2-40B4-BE49-F238E27FC236}">
                  <a16:creationId xmlns:a16="http://schemas.microsoft.com/office/drawing/2014/main" id="{6F0468C7-5B15-401E-87A1-B76DE520148F}"/>
                </a:ext>
              </a:extLst>
            </p:cNvPr>
            <p:cNvPicPr/>
            <p:nvPr/>
          </p:nvPicPr>
          <p:blipFill rotWithShape="1">
            <a:blip r:embed="rId2">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7" name="CuadroTexto 16">
              <a:extLst>
                <a:ext uri="{FF2B5EF4-FFF2-40B4-BE49-F238E27FC236}">
                  <a16:creationId xmlns:a16="http://schemas.microsoft.com/office/drawing/2014/main" id="{EAC47851-EF1E-4111-B006-45D7C592BEAE}"/>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857217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marL="538163" indent="-538163" algn="just"/>
            <a:r>
              <a:rPr lang="es-PE" dirty="0">
                <a:solidFill>
                  <a:schemeClr val="accent1"/>
                </a:solidFill>
                <a:latin typeface="Swis721 Ex BT" panose="020B0605020202020204" pitchFamily="34" charset="0"/>
                <a:cs typeface="Arial" panose="020B0604020202020204" pitchFamily="34" charset="0"/>
              </a:rPr>
              <a:t>Directivos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62</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17" name="7 Rectángulo">
            <a:extLst>
              <a:ext uri="{FF2B5EF4-FFF2-40B4-BE49-F238E27FC236}">
                <a16:creationId xmlns:a16="http://schemas.microsoft.com/office/drawing/2014/main" id="{630CD68B-0306-4313-8C6B-D89F72BE84D5}"/>
              </a:ext>
            </a:extLst>
          </p:cNvPr>
          <p:cNvSpPr>
            <a:spLocks noChangeArrowheads="1"/>
          </p:cNvSpPr>
          <p:nvPr/>
        </p:nvSpPr>
        <p:spPr bwMode="auto">
          <a:xfrm>
            <a:off x="822936" y="1265316"/>
            <a:ext cx="7541836" cy="315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4305300" algn="l"/>
                <a:tab pos="4664075" algn="l"/>
              </a:tabLst>
              <a:defRPr sz="2000">
                <a:solidFill>
                  <a:srgbClr val="7F7F7F"/>
                </a:solidFill>
                <a:latin typeface="Verdana" pitchFamily="34" charset="0"/>
              </a:defRPr>
            </a:lvl1pPr>
            <a:lvl2pPr marL="742950" indent="-285750" eaLnBrk="0" hangingPunct="0">
              <a:spcBef>
                <a:spcPct val="20000"/>
              </a:spcBef>
              <a:buFont typeface="Arial" charset="0"/>
              <a:buChar char="–"/>
              <a:tabLst>
                <a:tab pos="4305300" algn="l"/>
                <a:tab pos="4664075" algn="l"/>
              </a:tabLst>
              <a:defRPr sz="2000">
                <a:solidFill>
                  <a:srgbClr val="7F7F7F"/>
                </a:solidFill>
                <a:latin typeface="Verdana" pitchFamily="34" charset="0"/>
              </a:defRPr>
            </a:lvl2pPr>
            <a:lvl3pPr marL="11430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3pPr>
            <a:lvl4pPr marL="16002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4pPr>
            <a:lvl5pPr marL="2057400" indent="-228600" eaLnBrk="0" hangingPunct="0">
              <a:spcBef>
                <a:spcPct val="20000"/>
              </a:spcBef>
              <a:buFont typeface="Arial" charset="0"/>
              <a:buChar char="»"/>
              <a:tabLst>
                <a:tab pos="4305300" algn="l"/>
                <a:tab pos="4664075" algn="l"/>
              </a:tabLst>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tabLst>
                <a:tab pos="4305300" algn="l"/>
                <a:tab pos="4664075" algn="l"/>
              </a:tabLst>
              <a:defRPr sz="2000">
                <a:solidFill>
                  <a:srgbClr val="7F7F7F"/>
                </a:solidFill>
                <a:latin typeface="Verdana" pitchFamily="34" charset="0"/>
              </a:defRPr>
            </a:lvl9pPr>
          </a:lstStyle>
          <a:p>
            <a:pPr algn="just" eaLnBrk="1" hangingPunct="1">
              <a:lnSpc>
                <a:spcPct val="150000"/>
              </a:lnSpc>
              <a:spcBef>
                <a:spcPct val="0"/>
              </a:spcBef>
              <a:spcAft>
                <a:spcPts val="1200"/>
              </a:spcAft>
              <a:buFontTx/>
              <a:buNone/>
            </a:pPr>
            <a:r>
              <a:rPr lang="es-PE" altLang="es-PE" sz="1600" b="1" dirty="0">
                <a:solidFill>
                  <a:srgbClr val="000000"/>
                </a:solidFill>
                <a:latin typeface="Swis721 Ex BT" panose="020B0605020202020204" pitchFamily="34" charset="0"/>
                <a:cs typeface="Arial" panose="020B0604020202020204" pitchFamily="34" charset="0"/>
              </a:rPr>
              <a:t>Directorio</a:t>
            </a:r>
          </a:p>
          <a:p>
            <a:pPr marL="285750" indent="-285750" algn="just" eaLnBrk="1" hangingPunct="1">
              <a:lnSpc>
                <a:spcPct val="150000"/>
              </a:lnSpc>
              <a:spcBef>
                <a:spcPct val="0"/>
              </a:spcBef>
              <a:spcAft>
                <a:spcPts val="1200"/>
              </a:spcAft>
              <a:buFont typeface="Wingdings" panose="05000000000000000000" pitchFamily="2" charset="2"/>
              <a:buChar char="ü"/>
            </a:pPr>
            <a:r>
              <a:rPr lang="es-PE" altLang="es-PE" sz="1600" dirty="0">
                <a:solidFill>
                  <a:srgbClr val="000000"/>
                </a:solidFill>
                <a:latin typeface="Arial" panose="020B0604020202020204" pitchFamily="34" charset="0"/>
                <a:cs typeface="Arial" panose="020B0604020202020204" pitchFamily="34" charset="0"/>
              </a:rPr>
              <a:t>Manuel Ernesto Tejeda Moscoso</a:t>
            </a:r>
          </a:p>
          <a:p>
            <a:pPr marL="285750" indent="-285750" algn="just" eaLnBrk="1" hangingPunct="1">
              <a:lnSpc>
                <a:spcPct val="150000"/>
              </a:lnSpc>
              <a:spcBef>
                <a:spcPct val="0"/>
              </a:spcBef>
              <a:spcAft>
                <a:spcPts val="1200"/>
              </a:spcAft>
              <a:buFont typeface="Wingdings" panose="05000000000000000000" pitchFamily="2" charset="2"/>
              <a:buChar char="ü"/>
            </a:pPr>
            <a:r>
              <a:rPr lang="es-PE" altLang="es-PE" sz="1600" dirty="0">
                <a:solidFill>
                  <a:srgbClr val="000000"/>
                </a:solidFill>
                <a:latin typeface="Arial" panose="020B0604020202020204" pitchFamily="34" charset="0"/>
                <a:cs typeface="Arial" panose="020B0604020202020204" pitchFamily="34" charset="0"/>
              </a:rPr>
              <a:t>Graham Arthur </a:t>
            </a:r>
            <a:r>
              <a:rPr lang="es-PE" altLang="es-PE" sz="1600" dirty="0" err="1">
                <a:solidFill>
                  <a:srgbClr val="000000"/>
                </a:solidFill>
                <a:latin typeface="Arial" panose="020B0604020202020204" pitchFamily="34" charset="0"/>
                <a:cs typeface="Arial" panose="020B0604020202020204" pitchFamily="34" charset="0"/>
              </a:rPr>
              <a:t>Searles</a:t>
            </a:r>
            <a:r>
              <a:rPr lang="es-PE" altLang="es-PE" sz="1600" dirty="0">
                <a:solidFill>
                  <a:srgbClr val="000000"/>
                </a:solidFill>
                <a:latin typeface="Arial" panose="020B0604020202020204" pitchFamily="34" charset="0"/>
                <a:cs typeface="Arial" panose="020B0604020202020204" pitchFamily="34" charset="0"/>
              </a:rPr>
              <a:t> </a:t>
            </a:r>
            <a:r>
              <a:rPr lang="es-PE" altLang="es-PE" sz="1600" dirty="0" err="1">
                <a:solidFill>
                  <a:srgbClr val="000000"/>
                </a:solidFill>
                <a:latin typeface="Arial" panose="020B0604020202020204" pitchFamily="34" charset="0"/>
                <a:cs typeface="Arial" panose="020B0604020202020204" pitchFamily="34" charset="0"/>
              </a:rPr>
              <a:t>Roden</a:t>
            </a:r>
            <a:endParaRPr lang="es-PE" altLang="es-PE" sz="1600" dirty="0">
              <a:solidFill>
                <a:srgbClr val="000000"/>
              </a:solidFill>
              <a:latin typeface="Arial" panose="020B0604020202020204" pitchFamily="34" charset="0"/>
              <a:cs typeface="Arial" panose="020B0604020202020204" pitchFamily="34" charset="0"/>
            </a:endParaRPr>
          </a:p>
          <a:p>
            <a:pPr marL="285750" indent="-285750" algn="just" eaLnBrk="1" hangingPunct="1">
              <a:lnSpc>
                <a:spcPct val="150000"/>
              </a:lnSpc>
              <a:spcBef>
                <a:spcPct val="0"/>
              </a:spcBef>
              <a:spcAft>
                <a:spcPts val="1800"/>
              </a:spcAft>
              <a:buFont typeface="Wingdings" panose="05000000000000000000" pitchFamily="2" charset="2"/>
              <a:buChar char="ü"/>
            </a:pPr>
            <a:r>
              <a:rPr lang="es-PE" altLang="es-PE" sz="1600" dirty="0" err="1">
                <a:solidFill>
                  <a:srgbClr val="000000"/>
                </a:solidFill>
                <a:latin typeface="Arial" panose="020B0604020202020204" pitchFamily="34" charset="0"/>
                <a:cs typeface="Arial" panose="020B0604020202020204" pitchFamily="34" charset="0"/>
              </a:rPr>
              <a:t>Jureck</a:t>
            </a:r>
            <a:r>
              <a:rPr lang="es-PE" altLang="es-PE" sz="1600" dirty="0">
                <a:solidFill>
                  <a:srgbClr val="000000"/>
                </a:solidFill>
                <a:latin typeface="Arial" panose="020B0604020202020204" pitchFamily="34" charset="0"/>
                <a:cs typeface="Arial" panose="020B0604020202020204" pitchFamily="34" charset="0"/>
              </a:rPr>
              <a:t> Alain </a:t>
            </a:r>
            <a:r>
              <a:rPr lang="es-PE" altLang="es-PE" sz="1600" dirty="0" err="1">
                <a:solidFill>
                  <a:srgbClr val="000000"/>
                </a:solidFill>
                <a:latin typeface="Arial" panose="020B0604020202020204" pitchFamily="34" charset="0"/>
                <a:cs typeface="Arial" panose="020B0604020202020204" pitchFamily="34" charset="0"/>
              </a:rPr>
              <a:t>Claux</a:t>
            </a:r>
            <a:r>
              <a:rPr lang="es-PE" altLang="es-PE" sz="1600" dirty="0">
                <a:solidFill>
                  <a:srgbClr val="000000"/>
                </a:solidFill>
                <a:latin typeface="Arial" panose="020B0604020202020204" pitchFamily="34" charset="0"/>
                <a:cs typeface="Arial" panose="020B0604020202020204" pitchFamily="34" charset="0"/>
              </a:rPr>
              <a:t> </a:t>
            </a:r>
            <a:r>
              <a:rPr lang="es-PE" altLang="es-PE" sz="1600" dirty="0" err="1">
                <a:solidFill>
                  <a:srgbClr val="000000"/>
                </a:solidFill>
                <a:latin typeface="Arial" panose="020B0604020202020204" pitchFamily="34" charset="0"/>
                <a:cs typeface="Arial" panose="020B0604020202020204" pitchFamily="34" charset="0"/>
              </a:rPr>
              <a:t>Mazulis</a:t>
            </a:r>
            <a:endParaRPr lang="es-PE" altLang="es-PE" sz="1600" dirty="0">
              <a:solidFill>
                <a:srgbClr val="000000"/>
              </a:solidFill>
              <a:latin typeface="Arial" panose="020B0604020202020204" pitchFamily="34" charset="0"/>
              <a:cs typeface="Arial" panose="020B0604020202020204" pitchFamily="34" charset="0"/>
            </a:endParaRPr>
          </a:p>
          <a:p>
            <a:pPr algn="just" eaLnBrk="1" hangingPunct="1">
              <a:lnSpc>
                <a:spcPct val="150000"/>
              </a:lnSpc>
              <a:spcBef>
                <a:spcPct val="0"/>
              </a:spcBef>
              <a:spcAft>
                <a:spcPts val="1200"/>
              </a:spcAft>
              <a:buNone/>
            </a:pPr>
            <a:r>
              <a:rPr lang="es-PE" altLang="es-PE" sz="1600" b="1" dirty="0">
                <a:solidFill>
                  <a:srgbClr val="000000"/>
                </a:solidFill>
                <a:latin typeface="Swis721 Ex BT" panose="020B0605020202020204" pitchFamily="34" charset="0"/>
                <a:cs typeface="Arial" panose="020B0604020202020204" pitchFamily="34" charset="0"/>
              </a:rPr>
              <a:t>Gerente General</a:t>
            </a:r>
          </a:p>
          <a:p>
            <a:pPr marL="285750" indent="-285750" algn="just" eaLnBrk="1" hangingPunct="1">
              <a:lnSpc>
                <a:spcPct val="150000"/>
              </a:lnSpc>
              <a:spcBef>
                <a:spcPct val="0"/>
              </a:spcBef>
              <a:spcAft>
                <a:spcPts val="1200"/>
              </a:spcAft>
              <a:buFont typeface="Wingdings" panose="05000000000000000000" pitchFamily="2" charset="2"/>
              <a:buChar char="ü"/>
            </a:pPr>
            <a:r>
              <a:rPr lang="es-PE" altLang="es-PE" sz="1600" dirty="0">
                <a:solidFill>
                  <a:srgbClr val="000000"/>
                </a:solidFill>
                <a:latin typeface="Arial" panose="020B0604020202020204" pitchFamily="34" charset="0"/>
                <a:cs typeface="Arial" panose="020B0604020202020204" pitchFamily="34" charset="0"/>
              </a:rPr>
              <a:t>Graham Arthur </a:t>
            </a:r>
            <a:r>
              <a:rPr lang="es-PE" altLang="es-PE" sz="1600" dirty="0" err="1">
                <a:solidFill>
                  <a:srgbClr val="000000"/>
                </a:solidFill>
                <a:latin typeface="Arial" panose="020B0604020202020204" pitchFamily="34" charset="0"/>
                <a:cs typeface="Arial" panose="020B0604020202020204" pitchFamily="34" charset="0"/>
              </a:rPr>
              <a:t>Searles</a:t>
            </a:r>
            <a:r>
              <a:rPr lang="es-PE" altLang="es-PE" sz="1600" dirty="0">
                <a:solidFill>
                  <a:srgbClr val="000000"/>
                </a:solidFill>
                <a:latin typeface="Arial" panose="020B0604020202020204" pitchFamily="34" charset="0"/>
                <a:cs typeface="Arial" panose="020B0604020202020204" pitchFamily="34" charset="0"/>
              </a:rPr>
              <a:t> </a:t>
            </a:r>
            <a:r>
              <a:rPr lang="es-PE" altLang="es-PE" sz="1600" dirty="0" err="1">
                <a:solidFill>
                  <a:srgbClr val="000000"/>
                </a:solidFill>
                <a:latin typeface="Arial" panose="020B0604020202020204" pitchFamily="34" charset="0"/>
                <a:cs typeface="Arial" panose="020B0604020202020204" pitchFamily="34" charset="0"/>
              </a:rPr>
              <a:t>Roden</a:t>
            </a:r>
            <a:endParaRPr lang="es-PE" altLang="es-PE"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34211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C7A0E43-B160-448E-AFAB-9BB15F8B75A8}"/>
              </a:ext>
            </a:extLst>
          </p:cNvPr>
          <p:cNvSpPr txBox="1"/>
          <p:nvPr/>
        </p:nvSpPr>
        <p:spPr>
          <a:xfrm>
            <a:off x="6498783" y="6509857"/>
            <a:ext cx="2412677"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63</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
        <p:nvSpPr>
          <p:cNvPr id="8" name="9 Rectángulo">
            <a:extLst>
              <a:ext uri="{FF2B5EF4-FFF2-40B4-BE49-F238E27FC236}">
                <a16:creationId xmlns:a16="http://schemas.microsoft.com/office/drawing/2014/main" id="{7F10CAA9-2C2F-4D99-8011-91DA83F7E784}"/>
              </a:ext>
            </a:extLst>
          </p:cNvPr>
          <p:cNvSpPr/>
          <p:nvPr/>
        </p:nvSpPr>
        <p:spPr>
          <a:xfrm>
            <a:off x="6848475" y="4344846"/>
            <a:ext cx="1976211" cy="1590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 name="12 Imagen">
            <a:extLst>
              <a:ext uri="{FF2B5EF4-FFF2-40B4-BE49-F238E27FC236}">
                <a16:creationId xmlns:a16="http://schemas.microsoft.com/office/drawing/2014/main" id="{7E44EF6C-59CC-4356-A21C-ECF21BD9A2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64" y="1677616"/>
            <a:ext cx="8448448" cy="4161176"/>
          </a:xfrm>
          <a:prstGeom prst="rect">
            <a:avLst/>
          </a:prstGeom>
        </p:spPr>
      </p:pic>
      <p:sp>
        <p:nvSpPr>
          <p:cNvPr id="10" name="13 CuadroTexto">
            <a:extLst>
              <a:ext uri="{FF2B5EF4-FFF2-40B4-BE49-F238E27FC236}">
                <a16:creationId xmlns:a16="http://schemas.microsoft.com/office/drawing/2014/main" id="{ED9AC9C7-0BEC-4C17-A994-A5F78CE91B01}"/>
              </a:ext>
            </a:extLst>
          </p:cNvPr>
          <p:cNvSpPr txBox="1"/>
          <p:nvPr/>
        </p:nvSpPr>
        <p:spPr>
          <a:xfrm>
            <a:off x="4965988" y="1769237"/>
            <a:ext cx="1223464" cy="907941"/>
          </a:xfrm>
          <a:prstGeom prst="rect">
            <a:avLst/>
          </a:prstGeom>
          <a:noFill/>
        </p:spPr>
        <p:txBody>
          <a:bodyPr wrap="square" rtlCol="0">
            <a:spAutoFit/>
          </a:bodyPr>
          <a:lstStyle/>
          <a:p>
            <a:pPr algn="ctr"/>
            <a:r>
              <a:rPr lang="es-PE" sz="1300" b="1" i="1" kern="1400" dirty="0">
                <a:solidFill>
                  <a:schemeClr val="bg1"/>
                </a:solidFill>
              </a:rPr>
              <a:t>Honestidad</a:t>
            </a:r>
          </a:p>
          <a:p>
            <a:pPr algn="ctr"/>
            <a:r>
              <a:rPr lang="es-PE" sz="1000" b="1" i="1" dirty="0">
                <a:solidFill>
                  <a:schemeClr val="bg1"/>
                </a:solidFill>
              </a:rPr>
              <a:t>Con la empresa,</a:t>
            </a:r>
          </a:p>
          <a:p>
            <a:pPr algn="ctr"/>
            <a:r>
              <a:rPr lang="es-PE" sz="1000" b="1" i="1" dirty="0">
                <a:solidFill>
                  <a:schemeClr val="bg1"/>
                </a:solidFill>
              </a:rPr>
              <a:t>con nuestros compañeros y</a:t>
            </a:r>
          </a:p>
          <a:p>
            <a:pPr algn="ctr"/>
            <a:r>
              <a:rPr lang="es-PE" sz="1000" b="1" i="1" dirty="0">
                <a:solidFill>
                  <a:schemeClr val="bg1"/>
                </a:solidFill>
              </a:rPr>
              <a:t>con uno mismo</a:t>
            </a:r>
          </a:p>
        </p:txBody>
      </p:sp>
      <p:sp>
        <p:nvSpPr>
          <p:cNvPr id="11" name="14 CuadroTexto">
            <a:extLst>
              <a:ext uri="{FF2B5EF4-FFF2-40B4-BE49-F238E27FC236}">
                <a16:creationId xmlns:a16="http://schemas.microsoft.com/office/drawing/2014/main" id="{C28093E4-D166-4CA1-9E40-3551535BB500}"/>
              </a:ext>
            </a:extLst>
          </p:cNvPr>
          <p:cNvSpPr txBox="1"/>
          <p:nvPr/>
        </p:nvSpPr>
        <p:spPr>
          <a:xfrm>
            <a:off x="5821440" y="4827661"/>
            <a:ext cx="1152000" cy="754053"/>
          </a:xfrm>
          <a:prstGeom prst="rect">
            <a:avLst/>
          </a:prstGeom>
          <a:noFill/>
        </p:spPr>
        <p:txBody>
          <a:bodyPr wrap="square" rtlCol="0">
            <a:spAutoFit/>
          </a:bodyPr>
          <a:lstStyle/>
          <a:p>
            <a:pPr algn="ctr"/>
            <a:r>
              <a:rPr lang="es-PE" sz="1300" b="1" i="1" kern="1400" dirty="0">
                <a:solidFill>
                  <a:schemeClr val="bg1"/>
                </a:solidFill>
              </a:rPr>
              <a:t>Compromiso</a:t>
            </a:r>
          </a:p>
          <a:p>
            <a:pPr algn="ctr"/>
            <a:r>
              <a:rPr lang="es-PE" sz="1000" b="1" i="1" dirty="0">
                <a:solidFill>
                  <a:schemeClr val="bg1"/>
                </a:solidFill>
              </a:rPr>
              <a:t>Con la empresa,</a:t>
            </a:r>
          </a:p>
          <a:p>
            <a:pPr algn="ctr"/>
            <a:r>
              <a:rPr lang="es-PE" sz="1000" b="1" i="1" dirty="0">
                <a:solidFill>
                  <a:schemeClr val="bg1"/>
                </a:solidFill>
              </a:rPr>
              <a:t>con el cliente y con el Perú</a:t>
            </a:r>
          </a:p>
        </p:txBody>
      </p:sp>
      <p:sp>
        <p:nvSpPr>
          <p:cNvPr id="15" name="15 CuadroTexto">
            <a:extLst>
              <a:ext uri="{FF2B5EF4-FFF2-40B4-BE49-F238E27FC236}">
                <a16:creationId xmlns:a16="http://schemas.microsoft.com/office/drawing/2014/main" id="{D8D7D376-DACA-4D83-9087-682F5F9578EA}"/>
              </a:ext>
            </a:extLst>
          </p:cNvPr>
          <p:cNvSpPr txBox="1"/>
          <p:nvPr/>
        </p:nvSpPr>
        <p:spPr>
          <a:xfrm>
            <a:off x="394886" y="4718996"/>
            <a:ext cx="1366340" cy="907941"/>
          </a:xfrm>
          <a:prstGeom prst="rect">
            <a:avLst/>
          </a:prstGeom>
          <a:noFill/>
        </p:spPr>
        <p:txBody>
          <a:bodyPr wrap="square" rtlCol="0">
            <a:spAutoFit/>
          </a:bodyPr>
          <a:lstStyle/>
          <a:p>
            <a:pPr algn="ctr"/>
            <a:r>
              <a:rPr lang="es-PE" sz="1300" b="1" i="1" kern="1400" dirty="0">
                <a:solidFill>
                  <a:schemeClr val="bg1"/>
                </a:solidFill>
              </a:rPr>
              <a:t>Respeto</a:t>
            </a:r>
          </a:p>
          <a:p>
            <a:pPr algn="ctr"/>
            <a:r>
              <a:rPr lang="es-PE" sz="1000" b="1" i="1" dirty="0">
                <a:solidFill>
                  <a:schemeClr val="bg1"/>
                </a:solidFill>
              </a:rPr>
              <a:t>Por el medio ambiente, el centro de trabajo y los compañeros</a:t>
            </a:r>
          </a:p>
        </p:txBody>
      </p:sp>
      <p:sp>
        <p:nvSpPr>
          <p:cNvPr id="16" name="3 Forma libre">
            <a:extLst>
              <a:ext uri="{FF2B5EF4-FFF2-40B4-BE49-F238E27FC236}">
                <a16:creationId xmlns:a16="http://schemas.microsoft.com/office/drawing/2014/main" id="{88491F9B-31FC-4E6C-9FF0-23BB9A248C0D}"/>
              </a:ext>
            </a:extLst>
          </p:cNvPr>
          <p:cNvSpPr/>
          <p:nvPr/>
        </p:nvSpPr>
        <p:spPr>
          <a:xfrm>
            <a:off x="7372350" y="4554396"/>
            <a:ext cx="1409700" cy="1285875"/>
          </a:xfrm>
          <a:custGeom>
            <a:avLst/>
            <a:gdLst>
              <a:gd name="connsiteX0" fmla="*/ 0 w 1409700"/>
              <a:gd name="connsiteY0" fmla="*/ 1285875 h 1285875"/>
              <a:gd name="connsiteX1" fmla="*/ 1400175 w 1409700"/>
              <a:gd name="connsiteY1" fmla="*/ 1285875 h 1285875"/>
              <a:gd name="connsiteX2" fmla="*/ 1409700 w 1409700"/>
              <a:gd name="connsiteY2" fmla="*/ 0 h 1285875"/>
              <a:gd name="connsiteX3" fmla="*/ 0 w 1409700"/>
              <a:gd name="connsiteY3" fmla="*/ 1285875 h 1285875"/>
              <a:gd name="connsiteX0" fmla="*/ 0 w 1409700"/>
              <a:gd name="connsiteY0" fmla="*/ 1285875 h 1285875"/>
              <a:gd name="connsiteX1" fmla="*/ 1400175 w 1409700"/>
              <a:gd name="connsiteY1" fmla="*/ 1285875 h 1285875"/>
              <a:gd name="connsiteX2" fmla="*/ 1409700 w 1409700"/>
              <a:gd name="connsiteY2" fmla="*/ 0 h 1285875"/>
              <a:gd name="connsiteX3" fmla="*/ 838200 w 1409700"/>
              <a:gd name="connsiteY3" fmla="*/ 752475 h 1285875"/>
              <a:gd name="connsiteX4" fmla="*/ 0 w 1409700"/>
              <a:gd name="connsiteY4" fmla="*/ 1285875 h 1285875"/>
              <a:gd name="connsiteX0" fmla="*/ 0 w 1409700"/>
              <a:gd name="connsiteY0" fmla="*/ 1285875 h 1285875"/>
              <a:gd name="connsiteX1" fmla="*/ 1400175 w 1409700"/>
              <a:gd name="connsiteY1" fmla="*/ 1285875 h 1285875"/>
              <a:gd name="connsiteX2" fmla="*/ 1409700 w 1409700"/>
              <a:gd name="connsiteY2" fmla="*/ 0 h 1285875"/>
              <a:gd name="connsiteX3" fmla="*/ 838200 w 1409700"/>
              <a:gd name="connsiteY3" fmla="*/ 752475 h 1285875"/>
              <a:gd name="connsiteX4" fmla="*/ 0 w 1409700"/>
              <a:gd name="connsiteY4" fmla="*/ 1285875 h 1285875"/>
              <a:gd name="connsiteX0" fmla="*/ 0 w 1409700"/>
              <a:gd name="connsiteY0" fmla="*/ 1285875 h 1285875"/>
              <a:gd name="connsiteX1" fmla="*/ 1400175 w 1409700"/>
              <a:gd name="connsiteY1" fmla="*/ 1285875 h 1285875"/>
              <a:gd name="connsiteX2" fmla="*/ 1409700 w 1409700"/>
              <a:gd name="connsiteY2" fmla="*/ 0 h 1285875"/>
              <a:gd name="connsiteX3" fmla="*/ 838200 w 1409700"/>
              <a:gd name="connsiteY3" fmla="*/ 752475 h 1285875"/>
              <a:gd name="connsiteX4" fmla="*/ 0 w 1409700"/>
              <a:gd name="connsiteY4" fmla="*/ 1285875 h 1285875"/>
              <a:gd name="connsiteX0" fmla="*/ 0 w 1409700"/>
              <a:gd name="connsiteY0" fmla="*/ 1285875 h 1285875"/>
              <a:gd name="connsiteX1" fmla="*/ 1400175 w 1409700"/>
              <a:gd name="connsiteY1" fmla="*/ 1285875 h 1285875"/>
              <a:gd name="connsiteX2" fmla="*/ 1409700 w 1409700"/>
              <a:gd name="connsiteY2" fmla="*/ 0 h 1285875"/>
              <a:gd name="connsiteX3" fmla="*/ 838200 w 1409700"/>
              <a:gd name="connsiteY3" fmla="*/ 752475 h 1285875"/>
              <a:gd name="connsiteX4" fmla="*/ 0 w 1409700"/>
              <a:gd name="connsiteY4" fmla="*/ 1285875 h 1285875"/>
              <a:gd name="connsiteX0" fmla="*/ 0 w 1409700"/>
              <a:gd name="connsiteY0" fmla="*/ 1285875 h 1285875"/>
              <a:gd name="connsiteX1" fmla="*/ 1400175 w 1409700"/>
              <a:gd name="connsiteY1" fmla="*/ 1285875 h 1285875"/>
              <a:gd name="connsiteX2" fmla="*/ 1409700 w 1409700"/>
              <a:gd name="connsiteY2" fmla="*/ 0 h 1285875"/>
              <a:gd name="connsiteX3" fmla="*/ 819150 w 1409700"/>
              <a:gd name="connsiteY3" fmla="*/ 733425 h 1285875"/>
              <a:gd name="connsiteX4" fmla="*/ 0 w 1409700"/>
              <a:gd name="connsiteY4" fmla="*/ 1285875 h 1285875"/>
              <a:gd name="connsiteX0" fmla="*/ 0 w 1409700"/>
              <a:gd name="connsiteY0" fmla="*/ 1285875 h 1285875"/>
              <a:gd name="connsiteX1" fmla="*/ 1400175 w 1409700"/>
              <a:gd name="connsiteY1" fmla="*/ 1285875 h 1285875"/>
              <a:gd name="connsiteX2" fmla="*/ 1409700 w 1409700"/>
              <a:gd name="connsiteY2" fmla="*/ 0 h 1285875"/>
              <a:gd name="connsiteX3" fmla="*/ 819150 w 1409700"/>
              <a:gd name="connsiteY3" fmla="*/ 733425 h 1285875"/>
              <a:gd name="connsiteX4" fmla="*/ 0 w 1409700"/>
              <a:gd name="connsiteY4" fmla="*/ 1285875 h 1285875"/>
              <a:gd name="connsiteX0" fmla="*/ 0 w 1409700"/>
              <a:gd name="connsiteY0" fmla="*/ 1285875 h 1285875"/>
              <a:gd name="connsiteX1" fmla="*/ 1400175 w 1409700"/>
              <a:gd name="connsiteY1" fmla="*/ 1285875 h 1285875"/>
              <a:gd name="connsiteX2" fmla="*/ 1409700 w 1409700"/>
              <a:gd name="connsiteY2" fmla="*/ 0 h 1285875"/>
              <a:gd name="connsiteX3" fmla="*/ 819150 w 1409700"/>
              <a:gd name="connsiteY3" fmla="*/ 733425 h 1285875"/>
              <a:gd name="connsiteX4" fmla="*/ 0 w 1409700"/>
              <a:gd name="connsiteY4" fmla="*/ 1285875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0" h="1285875">
                <a:moveTo>
                  <a:pt x="0" y="1285875"/>
                </a:moveTo>
                <a:lnTo>
                  <a:pt x="1400175" y="1285875"/>
                </a:lnTo>
                <a:lnTo>
                  <a:pt x="1409700" y="0"/>
                </a:lnTo>
                <a:cubicBezTo>
                  <a:pt x="1187450" y="203200"/>
                  <a:pt x="1317625" y="225425"/>
                  <a:pt x="819150" y="733425"/>
                </a:cubicBezTo>
                <a:cubicBezTo>
                  <a:pt x="558800" y="968375"/>
                  <a:pt x="279400" y="1108075"/>
                  <a:pt x="0" y="12858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5" name="1 CuadroTexto">
            <a:extLst>
              <a:ext uri="{FF2B5EF4-FFF2-40B4-BE49-F238E27FC236}">
                <a16:creationId xmlns:a16="http://schemas.microsoft.com/office/drawing/2014/main" id="{9F72F0AE-634A-4D03-A001-A6D4954E227A}"/>
              </a:ext>
            </a:extLst>
          </p:cNvPr>
          <p:cNvSpPr txBox="1"/>
          <p:nvPr/>
        </p:nvSpPr>
        <p:spPr>
          <a:xfrm>
            <a:off x="1123949" y="172896"/>
            <a:ext cx="6855487" cy="923330"/>
          </a:xfrm>
          <a:prstGeom prst="rect">
            <a:avLst/>
          </a:prstGeom>
          <a:ln>
            <a:solidFill>
              <a:schemeClr val="tx2">
                <a:lumMod val="75000"/>
              </a:schemeClr>
            </a:solidFill>
          </a:ln>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PE" sz="5400" b="1" dirty="0">
                <a:ln w="50800"/>
                <a:solidFill>
                  <a:schemeClr val="bg1">
                    <a:shade val="50000"/>
                  </a:schemeClr>
                </a:solidFill>
                <a:latin typeface="Arial" panose="020B0604020202020204" pitchFamily="34" charset="0"/>
                <a:cs typeface="Arial" panose="020B0604020202020204" pitchFamily="34" charset="0"/>
              </a:rPr>
              <a:t>MUCHAS GRACIAS</a:t>
            </a:r>
          </a:p>
        </p:txBody>
      </p:sp>
    </p:spTree>
    <p:extLst>
      <p:ext uri="{BB962C8B-B14F-4D97-AF65-F5344CB8AC3E}">
        <p14:creationId xmlns:p14="http://schemas.microsoft.com/office/powerpoint/2010/main" val="12623451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6" presetClass="entr" presetSubtype="37"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outVertical)">
                                      <p:cBhvr>
                                        <p:cTn id="2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5" grpId="0"/>
      <p:bldP spid="16"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605498"/>
            <a:ext cx="8405768" cy="2031325"/>
          </a:xfrm>
          <a:prstGeom prst="rect">
            <a:avLst/>
          </a:prstGeom>
          <a:noFill/>
        </p:spPr>
        <p:txBody>
          <a:bodyPr wrap="square" rtlCol="0">
            <a:spAutoFit/>
          </a:bodyPr>
          <a:lstStyle/>
          <a:p>
            <a:pPr algn="just"/>
            <a:r>
              <a:rPr lang="es-PE" dirty="0">
                <a:solidFill>
                  <a:srgbClr val="000000"/>
                </a:solidFill>
                <a:latin typeface="Arial" panose="020B0604020202020204" pitchFamily="34" charset="0"/>
                <a:cs typeface="Arial" panose="020B0604020202020204" pitchFamily="34" charset="0"/>
              </a:rPr>
              <a:t>Considerando que el objeto de Concesión es contribuir con el bienestar social de la población a través de una adecuada prestación de servicios en las condiciones económicas y de </a:t>
            </a:r>
            <a:r>
              <a:rPr lang="es-PE" dirty="0" err="1">
                <a:solidFill>
                  <a:srgbClr val="000000"/>
                </a:solidFill>
                <a:latin typeface="Arial" panose="020B0604020202020204" pitchFamily="34" charset="0"/>
                <a:cs typeface="Arial" panose="020B0604020202020204" pitchFamily="34" charset="0"/>
              </a:rPr>
              <a:t>serviciabilidad</a:t>
            </a:r>
            <a:r>
              <a:rPr lang="es-PE" dirty="0">
                <a:solidFill>
                  <a:srgbClr val="000000"/>
                </a:solidFill>
                <a:latin typeface="Arial" panose="020B0604020202020204" pitchFamily="34" charset="0"/>
                <a:cs typeface="Arial" panose="020B0604020202020204" pitchFamily="34" charset="0"/>
              </a:rPr>
              <a:t> que se establecen en el Contrato de Concesión por tiempo determinado, los actos de disposición y la construcción de derechos sobre la Concesión, deben ser compatibles con esta naturaleza y ser aprobados por el Concedente, previa opinión del Regulador, conforme a lo que disponga el Contrato.</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593747" y="6509857"/>
            <a:ext cx="2317713"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6</a:t>
            </a:r>
          </a:p>
        </p:txBody>
      </p:sp>
      <p:sp>
        <p:nvSpPr>
          <p:cNvPr id="11" name="7 CuadroTexto">
            <a:extLst>
              <a:ext uri="{FF2B5EF4-FFF2-40B4-BE49-F238E27FC236}">
                <a16:creationId xmlns:a16="http://schemas.microsoft.com/office/drawing/2014/main" id="{4EB0FC0A-4DBB-4784-9A84-A80F4309788A}"/>
              </a:ext>
            </a:extLst>
          </p:cNvPr>
          <p:cNvSpPr txBox="1">
            <a:spLocks noChangeArrowheads="1"/>
          </p:cNvSpPr>
          <p:nvPr/>
        </p:nvSpPr>
        <p:spPr bwMode="auto">
          <a:xfrm>
            <a:off x="2158518" y="5312402"/>
            <a:ext cx="766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eaLnBrk="1" hangingPunct="1">
              <a:spcBef>
                <a:spcPct val="0"/>
              </a:spcBef>
              <a:buFontTx/>
              <a:buNone/>
            </a:pPr>
            <a:r>
              <a:rPr lang="es-PE" altLang="es-PE" sz="1400" b="1" dirty="0">
                <a:solidFill>
                  <a:schemeClr val="accent1"/>
                </a:solidFill>
                <a:latin typeface="Arial Narrow" pitchFamily="34" charset="0"/>
              </a:rPr>
              <a:t>ANTES</a:t>
            </a:r>
          </a:p>
        </p:txBody>
      </p:sp>
      <p:sp>
        <p:nvSpPr>
          <p:cNvPr id="12" name="8 CuadroTexto">
            <a:extLst>
              <a:ext uri="{FF2B5EF4-FFF2-40B4-BE49-F238E27FC236}">
                <a16:creationId xmlns:a16="http://schemas.microsoft.com/office/drawing/2014/main" id="{63E8CD17-5C30-4BF8-990E-FCECB6352096}"/>
              </a:ext>
            </a:extLst>
          </p:cNvPr>
          <p:cNvSpPr txBox="1">
            <a:spLocks noChangeArrowheads="1"/>
          </p:cNvSpPr>
          <p:nvPr/>
        </p:nvSpPr>
        <p:spPr bwMode="auto">
          <a:xfrm>
            <a:off x="6248993" y="5294490"/>
            <a:ext cx="882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rgbClr val="7F7F7F"/>
                </a:solidFill>
                <a:latin typeface="Verdana" pitchFamily="34" charset="0"/>
              </a:defRPr>
            </a:lvl1pPr>
            <a:lvl2pPr marL="742950" indent="-285750" eaLnBrk="0" hangingPunct="0">
              <a:spcBef>
                <a:spcPct val="20000"/>
              </a:spcBef>
              <a:buFont typeface="Arial" charset="0"/>
              <a:buChar char="–"/>
              <a:defRPr sz="2000">
                <a:solidFill>
                  <a:srgbClr val="7F7F7F"/>
                </a:solidFill>
                <a:latin typeface="Verdana" pitchFamily="34" charset="0"/>
              </a:defRPr>
            </a:lvl2pPr>
            <a:lvl3pPr marL="1143000" indent="-228600" eaLnBrk="0" hangingPunct="0">
              <a:spcBef>
                <a:spcPct val="20000"/>
              </a:spcBef>
              <a:buFont typeface="Arial" charset="0"/>
              <a:buChar char="•"/>
              <a:defRPr sz="2000">
                <a:solidFill>
                  <a:srgbClr val="7F7F7F"/>
                </a:solidFill>
                <a:latin typeface="Verdana" pitchFamily="34" charset="0"/>
              </a:defRPr>
            </a:lvl3pPr>
            <a:lvl4pPr marL="1600200" indent="-228600" eaLnBrk="0" hangingPunct="0">
              <a:spcBef>
                <a:spcPct val="20000"/>
              </a:spcBef>
              <a:buFont typeface="Arial" charset="0"/>
              <a:buChar char="–"/>
              <a:defRPr sz="2000">
                <a:solidFill>
                  <a:srgbClr val="7F7F7F"/>
                </a:solidFill>
                <a:latin typeface="Verdana" pitchFamily="34" charset="0"/>
              </a:defRPr>
            </a:lvl4pPr>
            <a:lvl5pPr marL="2057400" indent="-228600" eaLnBrk="0" hangingPunct="0">
              <a:spcBef>
                <a:spcPct val="20000"/>
              </a:spcBef>
              <a:buFont typeface="Arial" charset="0"/>
              <a:buChar char="»"/>
              <a:defRPr sz="2000">
                <a:solidFill>
                  <a:srgbClr val="7F7F7F"/>
                </a:solidFill>
                <a:latin typeface="Verdana" pitchFamily="34" charset="0"/>
              </a:defRPr>
            </a:lvl5pPr>
            <a:lvl6pPr marL="2514600" indent="-228600" eaLnBrk="0" fontAlgn="base" hangingPunct="0">
              <a:spcBef>
                <a:spcPct val="20000"/>
              </a:spcBef>
              <a:spcAft>
                <a:spcPct val="0"/>
              </a:spcAft>
              <a:buFont typeface="Arial" charset="0"/>
              <a:buChar char="»"/>
              <a:defRPr sz="2000">
                <a:solidFill>
                  <a:srgbClr val="7F7F7F"/>
                </a:solidFill>
                <a:latin typeface="Verdana" pitchFamily="34" charset="0"/>
              </a:defRPr>
            </a:lvl6pPr>
            <a:lvl7pPr marL="2971800" indent="-228600" eaLnBrk="0" fontAlgn="base" hangingPunct="0">
              <a:spcBef>
                <a:spcPct val="20000"/>
              </a:spcBef>
              <a:spcAft>
                <a:spcPct val="0"/>
              </a:spcAft>
              <a:buFont typeface="Arial" charset="0"/>
              <a:buChar char="»"/>
              <a:defRPr sz="2000">
                <a:solidFill>
                  <a:srgbClr val="7F7F7F"/>
                </a:solidFill>
                <a:latin typeface="Verdana" pitchFamily="34" charset="0"/>
              </a:defRPr>
            </a:lvl7pPr>
            <a:lvl8pPr marL="3429000" indent="-228600" eaLnBrk="0" fontAlgn="base" hangingPunct="0">
              <a:spcBef>
                <a:spcPct val="20000"/>
              </a:spcBef>
              <a:spcAft>
                <a:spcPct val="0"/>
              </a:spcAft>
              <a:buFont typeface="Arial" charset="0"/>
              <a:buChar char="»"/>
              <a:defRPr sz="2000">
                <a:solidFill>
                  <a:srgbClr val="7F7F7F"/>
                </a:solidFill>
                <a:latin typeface="Verdana" pitchFamily="34" charset="0"/>
              </a:defRPr>
            </a:lvl8pPr>
            <a:lvl9pPr marL="3886200" indent="-228600" eaLnBrk="0" fontAlgn="base" hangingPunct="0">
              <a:spcBef>
                <a:spcPct val="20000"/>
              </a:spcBef>
              <a:spcAft>
                <a:spcPct val="0"/>
              </a:spcAft>
              <a:buFont typeface="Arial" charset="0"/>
              <a:buChar char="»"/>
              <a:defRPr sz="2000">
                <a:solidFill>
                  <a:srgbClr val="7F7F7F"/>
                </a:solidFill>
                <a:latin typeface="Verdana" pitchFamily="34" charset="0"/>
              </a:defRPr>
            </a:lvl9pPr>
          </a:lstStyle>
          <a:p>
            <a:pPr eaLnBrk="1" hangingPunct="1">
              <a:spcBef>
                <a:spcPct val="0"/>
              </a:spcBef>
              <a:buFontTx/>
              <a:buNone/>
            </a:pPr>
            <a:r>
              <a:rPr lang="es-PE" altLang="es-PE" sz="1400" b="1" dirty="0">
                <a:solidFill>
                  <a:schemeClr val="accent1"/>
                </a:solidFill>
                <a:latin typeface="Arial Narrow" pitchFamily="34" charset="0"/>
              </a:rPr>
              <a:t>ACTUAL</a:t>
            </a:r>
          </a:p>
        </p:txBody>
      </p:sp>
      <p:pic>
        <p:nvPicPr>
          <p:cNvPr id="13" name="Picture 2" descr="D:\BACK-UP\INFORMACION_ESTUDIO DEFINITIVO_NMZO\CARRTERA NUEVO MOCUPE ZAÑA CAYALTI OYOTUN\TECNICOS\ALOR\FOTOS_TRAMO COMPLETO\0+500(1).JPG">
            <a:extLst>
              <a:ext uri="{FF2B5EF4-FFF2-40B4-BE49-F238E27FC236}">
                <a16:creationId xmlns:a16="http://schemas.microsoft.com/office/drawing/2014/main" id="{3AE992BA-E909-4140-9DCA-97F8C5B353F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99" y="2733770"/>
            <a:ext cx="3348000"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9 Imagen">
            <a:extLst>
              <a:ext uri="{FF2B5EF4-FFF2-40B4-BE49-F238E27FC236}">
                <a16:creationId xmlns:a16="http://schemas.microsoft.com/office/drawing/2014/main" id="{CA8FDBDD-88B8-41E0-AD11-D0775EA2973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904946" y="2732634"/>
            <a:ext cx="3348000" cy="2520000"/>
          </a:xfrm>
          <a:prstGeom prst="rect">
            <a:avLst/>
          </a:prstGeom>
          <a:ln>
            <a:noFill/>
          </a:ln>
          <a:effectLst>
            <a:outerShdw blurRad="292100" dist="139700" dir="2700000" algn="tl" rotWithShape="0">
              <a:srgbClr val="333333">
                <a:alpha val="65000"/>
              </a:srgbClr>
            </a:outerShdw>
          </a:effectLst>
        </p:spPr>
      </p:pic>
      <p:grpSp>
        <p:nvGrpSpPr>
          <p:cNvPr id="18" name="Grupo 17">
            <a:extLst>
              <a:ext uri="{FF2B5EF4-FFF2-40B4-BE49-F238E27FC236}">
                <a16:creationId xmlns:a16="http://schemas.microsoft.com/office/drawing/2014/main" id="{E72DFE4C-3A22-42A1-9484-0F3D30FD5056}"/>
              </a:ext>
            </a:extLst>
          </p:cNvPr>
          <p:cNvGrpSpPr/>
          <p:nvPr/>
        </p:nvGrpSpPr>
        <p:grpSpPr>
          <a:xfrm>
            <a:off x="6435306" y="5891845"/>
            <a:ext cx="2613804" cy="556834"/>
            <a:chOff x="6020242" y="5792530"/>
            <a:chExt cx="3085351" cy="720135"/>
          </a:xfrm>
        </p:grpSpPr>
        <p:pic>
          <p:nvPicPr>
            <p:cNvPr id="19" name="Imagen 18">
              <a:extLst>
                <a:ext uri="{FF2B5EF4-FFF2-40B4-BE49-F238E27FC236}">
                  <a16:creationId xmlns:a16="http://schemas.microsoft.com/office/drawing/2014/main" id="{B5FDD874-8783-4E54-9608-56B4245F51DA}"/>
                </a:ext>
              </a:extLst>
            </p:cNvPr>
            <p:cNvPicPr/>
            <p:nvPr/>
          </p:nvPicPr>
          <p:blipFill rotWithShape="1">
            <a:blip r:embed="rId5">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20" name="CuadroTexto 19">
              <a:extLst>
                <a:ext uri="{FF2B5EF4-FFF2-40B4-BE49-F238E27FC236}">
                  <a16:creationId xmlns:a16="http://schemas.microsoft.com/office/drawing/2014/main" id="{3E431137-59E6-4B40-B166-C5BA0BEBD53C}"/>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1405252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algn="just"/>
            <a:r>
              <a:rPr lang="es-PE" dirty="0">
                <a:solidFill>
                  <a:schemeClr val="accent1"/>
                </a:solidFill>
                <a:latin typeface="Swis721 Ex BT" panose="020B0605020202020204" pitchFamily="34" charset="0"/>
                <a:cs typeface="Arial" panose="020B0604020202020204" pitchFamily="34" charset="0"/>
              </a:rPr>
              <a:t>II.1 Datos Generales</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593747" y="6509857"/>
            <a:ext cx="2317713"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7</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274638" y="1036021"/>
            <a:ext cx="8636822" cy="4700538"/>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lnSpc>
                <a:spcPct val="100000"/>
              </a:lnSpc>
              <a:spcBef>
                <a:spcPts val="0"/>
              </a:spcBef>
              <a:spcAft>
                <a:spcPts val="600"/>
              </a:spcAft>
              <a:tabLst>
                <a:tab pos="2873375" algn="l"/>
                <a:tab pos="2959100" algn="l"/>
              </a:tabLst>
              <a:defRPr/>
            </a:pPr>
            <a:r>
              <a:rPr lang="es-PE" sz="1400" dirty="0">
                <a:solidFill>
                  <a:srgbClr val="000000"/>
                </a:solidFill>
                <a:latin typeface="Arial" panose="020B0604020202020204" pitchFamily="34" charset="0"/>
                <a:cs typeface="Arial" panose="020B0604020202020204" pitchFamily="34" charset="0"/>
              </a:rPr>
              <a:t>Firma del Contrato	: 30 de Abril del 2009</a:t>
            </a:r>
          </a:p>
          <a:p>
            <a:pPr>
              <a:lnSpc>
                <a:spcPct val="100000"/>
              </a:lnSpc>
              <a:spcBef>
                <a:spcPts val="0"/>
              </a:spcBef>
              <a:spcAft>
                <a:spcPts val="600"/>
              </a:spcAft>
              <a:tabLst>
                <a:tab pos="2873375" algn="l"/>
                <a:tab pos="2959100" algn="l"/>
              </a:tabLst>
              <a:defRPr/>
            </a:pPr>
            <a:r>
              <a:rPr lang="es-PE" sz="1400" dirty="0">
                <a:solidFill>
                  <a:srgbClr val="000000"/>
                </a:solidFill>
                <a:latin typeface="Arial" panose="020B0604020202020204" pitchFamily="34" charset="0"/>
                <a:cs typeface="Arial" panose="020B0604020202020204" pitchFamily="34" charset="0"/>
              </a:rPr>
              <a:t>Modalidad de Concesión	: </a:t>
            </a:r>
            <a:r>
              <a:rPr lang="es-PE" sz="1400" u="sng" dirty="0">
                <a:solidFill>
                  <a:srgbClr val="000000"/>
                </a:solidFill>
                <a:latin typeface="Arial" panose="020B0604020202020204" pitchFamily="34" charset="0"/>
                <a:cs typeface="Arial" panose="020B0604020202020204" pitchFamily="34" charset="0"/>
              </a:rPr>
              <a:t>COFINANCIADA</a:t>
            </a:r>
          </a:p>
          <a:p>
            <a:pPr>
              <a:lnSpc>
                <a:spcPct val="100000"/>
              </a:lnSpc>
              <a:spcBef>
                <a:spcPts val="0"/>
              </a:spcBef>
              <a:spcAft>
                <a:spcPts val="600"/>
              </a:spcAft>
              <a:tabLst>
                <a:tab pos="2873375" algn="l"/>
                <a:tab pos="2959100" algn="l"/>
              </a:tabLst>
              <a:defRPr/>
            </a:pPr>
            <a:r>
              <a:rPr lang="es-PE" sz="1400" dirty="0">
                <a:solidFill>
                  <a:srgbClr val="000000"/>
                </a:solidFill>
                <a:latin typeface="Arial" panose="020B0604020202020204" pitchFamily="34" charset="0"/>
                <a:cs typeface="Arial" panose="020B0604020202020204" pitchFamily="34" charset="0"/>
              </a:rPr>
              <a:t>Longitud                                  	: 46.8 Km.</a:t>
            </a:r>
          </a:p>
          <a:p>
            <a:pPr marL="180975" indent="-180975">
              <a:lnSpc>
                <a:spcPct val="100000"/>
              </a:lnSpc>
              <a:spcBef>
                <a:spcPts val="0"/>
              </a:spcBef>
              <a:tabLst>
                <a:tab pos="180975" algn="l"/>
                <a:tab pos="2873375" algn="l"/>
                <a:tab pos="2959100" algn="l"/>
              </a:tabLst>
              <a:defRPr/>
            </a:pPr>
            <a:r>
              <a:rPr lang="es-PE" sz="1400" dirty="0">
                <a:solidFill>
                  <a:srgbClr val="000000"/>
                </a:solidFill>
                <a:latin typeface="Arial" panose="020B0604020202020204" pitchFamily="34" charset="0"/>
                <a:cs typeface="Arial" panose="020B0604020202020204" pitchFamily="34" charset="0"/>
              </a:rPr>
              <a:t>Ubicación	:	Departamento de Lambayeque Provincia de Chiclayo,</a:t>
            </a:r>
          </a:p>
          <a:p>
            <a:pPr marL="2959100" indent="0">
              <a:lnSpc>
                <a:spcPct val="100000"/>
              </a:lnSpc>
              <a:spcBef>
                <a:spcPts val="0"/>
              </a:spcBef>
              <a:spcAft>
                <a:spcPts val="600"/>
              </a:spcAft>
              <a:buNone/>
              <a:defRPr/>
            </a:pPr>
            <a:r>
              <a:rPr lang="es-PE" sz="1400" dirty="0">
                <a:solidFill>
                  <a:srgbClr val="000000"/>
                </a:solidFill>
                <a:latin typeface="Arial" panose="020B0604020202020204" pitchFamily="34" charset="0"/>
                <a:cs typeface="Arial" panose="020B0604020202020204" pitchFamily="34" charset="0"/>
              </a:rPr>
              <a:t>Distrito de Lagunas, Zaña, </a:t>
            </a:r>
            <a:r>
              <a:rPr lang="es-PE" sz="1400" dirty="0" err="1">
                <a:solidFill>
                  <a:srgbClr val="000000"/>
                </a:solidFill>
                <a:latin typeface="Arial" panose="020B0604020202020204" pitchFamily="34" charset="0"/>
                <a:cs typeface="Arial" panose="020B0604020202020204" pitchFamily="34" charset="0"/>
              </a:rPr>
              <a:t>Cayaltí</a:t>
            </a:r>
            <a:r>
              <a:rPr lang="es-PE" sz="1400" dirty="0">
                <a:solidFill>
                  <a:srgbClr val="000000"/>
                </a:solidFill>
                <a:latin typeface="Arial" panose="020B0604020202020204" pitchFamily="34" charset="0"/>
                <a:cs typeface="Arial" panose="020B0604020202020204" pitchFamily="34" charset="0"/>
              </a:rPr>
              <a:t>, Nueva Arica y Oyotún</a:t>
            </a:r>
          </a:p>
          <a:p>
            <a:pPr>
              <a:lnSpc>
                <a:spcPct val="100000"/>
              </a:lnSpc>
              <a:spcBef>
                <a:spcPts val="0"/>
              </a:spcBef>
              <a:spcAft>
                <a:spcPts val="600"/>
              </a:spcAft>
              <a:tabLst>
                <a:tab pos="2873375" algn="l"/>
                <a:tab pos="2959100" algn="l"/>
              </a:tabLst>
              <a:defRPr/>
            </a:pPr>
            <a:r>
              <a:rPr lang="es-PE" sz="1400" dirty="0">
                <a:solidFill>
                  <a:srgbClr val="000000"/>
                </a:solidFill>
                <a:latin typeface="Arial" panose="020B0604020202020204" pitchFamily="34" charset="0"/>
                <a:cs typeface="Arial" panose="020B0604020202020204" pitchFamily="34" charset="0"/>
              </a:rPr>
              <a:t>Constructor	: OBRAS DE INGENIERÍA S.A.</a:t>
            </a:r>
          </a:p>
          <a:p>
            <a:pPr>
              <a:lnSpc>
                <a:spcPct val="100000"/>
              </a:lnSpc>
              <a:spcBef>
                <a:spcPts val="0"/>
              </a:spcBef>
              <a:spcAft>
                <a:spcPts val="600"/>
              </a:spcAft>
              <a:tabLst>
                <a:tab pos="2873375" algn="l"/>
                <a:tab pos="2959100" algn="l"/>
              </a:tabLst>
              <a:defRPr/>
            </a:pPr>
            <a:r>
              <a:rPr lang="es-PE" sz="1400" dirty="0">
                <a:solidFill>
                  <a:srgbClr val="000000"/>
                </a:solidFill>
                <a:latin typeface="Arial" panose="020B0604020202020204" pitchFamily="34" charset="0"/>
                <a:cs typeface="Arial" panose="020B0604020202020204" pitchFamily="34" charset="0"/>
              </a:rPr>
              <a:t>Supervisión	: URCI CONSULTORES SL SUCURSAL PERÚ</a:t>
            </a:r>
          </a:p>
          <a:p>
            <a:pPr>
              <a:lnSpc>
                <a:spcPct val="100000"/>
              </a:lnSpc>
              <a:spcBef>
                <a:spcPts val="0"/>
              </a:spcBef>
              <a:spcAft>
                <a:spcPts val="600"/>
              </a:spcAft>
              <a:tabLst>
                <a:tab pos="2873375" algn="l"/>
                <a:tab pos="2959100" algn="l"/>
              </a:tabLst>
              <a:defRPr/>
            </a:pPr>
            <a:r>
              <a:rPr lang="es-PE" sz="1400" dirty="0">
                <a:solidFill>
                  <a:srgbClr val="000000"/>
                </a:solidFill>
                <a:latin typeface="Arial" panose="020B0604020202020204" pitchFamily="34" charset="0"/>
                <a:cs typeface="Arial" panose="020B0604020202020204" pitchFamily="34" charset="0"/>
              </a:rPr>
              <a:t>Plazo de la Concesión	: 15 años</a:t>
            </a:r>
          </a:p>
          <a:p>
            <a:pPr marL="180975" indent="-180975">
              <a:lnSpc>
                <a:spcPct val="100000"/>
              </a:lnSpc>
              <a:spcBef>
                <a:spcPts val="0"/>
              </a:spcBef>
              <a:spcAft>
                <a:spcPts val="600"/>
              </a:spcAft>
              <a:tabLst>
                <a:tab pos="2873375" algn="l"/>
                <a:tab pos="2959100" algn="l"/>
              </a:tabLst>
              <a:defRPr/>
            </a:pPr>
            <a:r>
              <a:rPr lang="es-PE" sz="1400" dirty="0">
                <a:solidFill>
                  <a:srgbClr val="000000"/>
                </a:solidFill>
                <a:latin typeface="Arial" panose="020B0604020202020204" pitchFamily="34" charset="0"/>
                <a:cs typeface="Arial" panose="020B0604020202020204" pitchFamily="34" charset="0"/>
              </a:rPr>
              <a:t>Plazo de la Obra	: 12 meses</a:t>
            </a:r>
          </a:p>
          <a:p>
            <a:pPr marL="180975" indent="-180975">
              <a:lnSpc>
                <a:spcPct val="100000"/>
              </a:lnSpc>
              <a:spcBef>
                <a:spcPts val="0"/>
              </a:spcBef>
              <a:spcAft>
                <a:spcPts val="600"/>
              </a:spcAft>
              <a:tabLst>
                <a:tab pos="2873375" algn="l"/>
                <a:tab pos="2959100" algn="l"/>
              </a:tabLst>
              <a:defRPr/>
            </a:pPr>
            <a:r>
              <a:rPr lang="es-PE" sz="1400" dirty="0">
                <a:solidFill>
                  <a:srgbClr val="000000"/>
                </a:solidFill>
                <a:latin typeface="Arial" panose="020B0604020202020204" pitchFamily="34" charset="0"/>
                <a:cs typeface="Arial" panose="020B0604020202020204" pitchFamily="34" charset="0"/>
              </a:rPr>
              <a:t>Ampliaciones de Plazo	:	</a:t>
            </a:r>
            <a:r>
              <a:rPr lang="es-PE" sz="1400" dirty="0">
                <a:solidFill>
                  <a:srgbClr val="000000"/>
                </a:solidFill>
                <a:latin typeface="Arial Narrow" panose="020B0606020202030204" pitchFamily="34" charset="0"/>
                <a:cs typeface="Arial" panose="020B0604020202020204" pitchFamily="34" charset="0"/>
              </a:rPr>
              <a:t>27d.c. </a:t>
            </a:r>
            <a:r>
              <a:rPr lang="es-PE" sz="1400" dirty="0" err="1">
                <a:solidFill>
                  <a:srgbClr val="000000"/>
                </a:solidFill>
                <a:latin typeface="Arial Narrow" panose="020B0606020202030204" pitchFamily="34" charset="0"/>
                <a:cs typeface="Arial" panose="020B0604020202020204" pitchFamily="34" charset="0"/>
              </a:rPr>
              <a:t>Amp</a:t>
            </a:r>
            <a:r>
              <a:rPr lang="es-PE" sz="1400" dirty="0">
                <a:solidFill>
                  <a:srgbClr val="000000"/>
                </a:solidFill>
                <a:latin typeface="Arial Narrow" panose="020B0606020202030204" pitchFamily="34" charset="0"/>
                <a:cs typeface="Arial" panose="020B0604020202020204" pitchFamily="34" charset="0"/>
              </a:rPr>
              <a:t>. N° 02 + 648d.c. </a:t>
            </a:r>
            <a:r>
              <a:rPr lang="es-PE" sz="1400" dirty="0" err="1">
                <a:solidFill>
                  <a:srgbClr val="000000"/>
                </a:solidFill>
                <a:latin typeface="Arial Narrow" panose="020B0606020202030204" pitchFamily="34" charset="0"/>
                <a:cs typeface="Arial" panose="020B0604020202020204" pitchFamily="34" charset="0"/>
              </a:rPr>
              <a:t>Amp</a:t>
            </a:r>
            <a:r>
              <a:rPr lang="es-PE" sz="1400" dirty="0">
                <a:solidFill>
                  <a:srgbClr val="000000"/>
                </a:solidFill>
                <a:latin typeface="Arial Narrow" panose="020B0606020202030204" pitchFamily="34" charset="0"/>
                <a:cs typeface="Arial" panose="020B0604020202020204" pitchFamily="34" charset="0"/>
              </a:rPr>
              <a:t>. N° 03 + 90d.c. </a:t>
            </a:r>
            <a:r>
              <a:rPr lang="es-PE" sz="1400" dirty="0" err="1">
                <a:solidFill>
                  <a:srgbClr val="000000"/>
                </a:solidFill>
                <a:latin typeface="Arial Narrow" panose="020B0606020202030204" pitchFamily="34" charset="0"/>
                <a:cs typeface="Arial" panose="020B0604020202020204" pitchFamily="34" charset="0"/>
              </a:rPr>
              <a:t>Amp</a:t>
            </a:r>
            <a:r>
              <a:rPr lang="es-PE" sz="1400" dirty="0">
                <a:solidFill>
                  <a:srgbClr val="000000"/>
                </a:solidFill>
                <a:latin typeface="Arial Narrow" panose="020B0606020202030204" pitchFamily="34" charset="0"/>
                <a:cs typeface="Arial" panose="020B0604020202020204" pitchFamily="34" charset="0"/>
              </a:rPr>
              <a:t>. N° 04 + 136d.c. </a:t>
            </a:r>
            <a:r>
              <a:rPr lang="es-PE" sz="1400" dirty="0" err="1">
                <a:solidFill>
                  <a:srgbClr val="000000"/>
                </a:solidFill>
                <a:latin typeface="Arial Narrow" panose="020B0606020202030204" pitchFamily="34" charset="0"/>
                <a:cs typeface="Arial" panose="020B0604020202020204" pitchFamily="34" charset="0"/>
              </a:rPr>
              <a:t>Amp</a:t>
            </a:r>
            <a:r>
              <a:rPr lang="es-PE" sz="1400" dirty="0">
                <a:solidFill>
                  <a:srgbClr val="000000"/>
                </a:solidFill>
                <a:latin typeface="Arial Narrow" panose="020B0606020202030204" pitchFamily="34" charset="0"/>
                <a:cs typeface="Arial" panose="020B0604020202020204" pitchFamily="34" charset="0"/>
              </a:rPr>
              <a:t>. N° 05</a:t>
            </a:r>
          </a:p>
          <a:p>
            <a:pPr>
              <a:lnSpc>
                <a:spcPct val="100000"/>
              </a:lnSpc>
              <a:spcBef>
                <a:spcPts val="0"/>
              </a:spcBef>
              <a:spcAft>
                <a:spcPts val="600"/>
              </a:spcAft>
              <a:tabLst>
                <a:tab pos="2873375" algn="l"/>
                <a:tab pos="2959100" algn="l"/>
              </a:tabLst>
              <a:defRPr/>
            </a:pPr>
            <a:r>
              <a:rPr lang="es-PE" sz="1400" dirty="0">
                <a:solidFill>
                  <a:srgbClr val="000000"/>
                </a:solidFill>
                <a:latin typeface="Arial" panose="020B0604020202020204" pitchFamily="34" charset="0"/>
                <a:cs typeface="Arial" panose="020B0604020202020204" pitchFamily="34" charset="0"/>
              </a:rPr>
              <a:t>Inicio Plazo de Construcción	: 09 de Enero del 2011</a:t>
            </a:r>
          </a:p>
          <a:p>
            <a:pPr>
              <a:lnSpc>
                <a:spcPct val="100000"/>
              </a:lnSpc>
              <a:spcBef>
                <a:spcPts val="0"/>
              </a:spcBef>
              <a:spcAft>
                <a:spcPts val="600"/>
              </a:spcAft>
              <a:tabLst>
                <a:tab pos="2873375" algn="l"/>
                <a:tab pos="2959100" algn="l"/>
              </a:tabLst>
              <a:defRPr/>
            </a:pPr>
            <a:r>
              <a:rPr lang="es-PE" sz="1400" dirty="0">
                <a:solidFill>
                  <a:srgbClr val="000000"/>
                </a:solidFill>
                <a:latin typeface="Arial" panose="020B0604020202020204" pitchFamily="34" charset="0"/>
                <a:cs typeface="Arial" panose="020B0604020202020204" pitchFamily="34" charset="0"/>
              </a:rPr>
              <a:t>Fin de Primeras Intervenciones	: 05 de Febrero 2012</a:t>
            </a:r>
          </a:p>
          <a:p>
            <a:pPr>
              <a:lnSpc>
                <a:spcPct val="100000"/>
              </a:lnSpc>
              <a:spcBef>
                <a:spcPts val="0"/>
              </a:spcBef>
              <a:spcAft>
                <a:spcPts val="600"/>
              </a:spcAft>
              <a:tabLst>
                <a:tab pos="2873375" algn="l"/>
                <a:tab pos="2959100" algn="l"/>
              </a:tabLst>
              <a:defRPr/>
            </a:pPr>
            <a:r>
              <a:rPr lang="es-PE" sz="1400" dirty="0">
                <a:solidFill>
                  <a:srgbClr val="000000"/>
                </a:solidFill>
                <a:latin typeface="Arial" panose="020B0604020202020204" pitchFamily="34" charset="0"/>
                <a:cs typeface="Arial" panose="020B0604020202020204" pitchFamily="34" charset="0"/>
              </a:rPr>
              <a:t>Fin de Plazo Autorizado	:	28 de Junio 2014</a:t>
            </a:r>
          </a:p>
          <a:p>
            <a:pPr>
              <a:lnSpc>
                <a:spcPct val="100000"/>
              </a:lnSpc>
              <a:spcBef>
                <a:spcPts val="0"/>
              </a:spcBef>
              <a:spcAft>
                <a:spcPts val="600"/>
              </a:spcAft>
              <a:tabLst>
                <a:tab pos="2873375" algn="l"/>
                <a:tab pos="2959100" algn="l"/>
              </a:tabLst>
              <a:defRPr/>
            </a:pPr>
            <a:r>
              <a:rPr lang="es-PE" sz="1400" dirty="0">
                <a:solidFill>
                  <a:srgbClr val="000000"/>
                </a:solidFill>
                <a:latin typeface="Arial" panose="020B0604020202020204" pitchFamily="34" charset="0"/>
                <a:cs typeface="Arial" panose="020B0604020202020204" pitchFamily="34" charset="0"/>
              </a:rPr>
              <a:t>Proyecto Referencial x Obra	:	S/ 44’965,332.13 incl./I.G.V.</a:t>
            </a:r>
          </a:p>
          <a:p>
            <a:pPr>
              <a:lnSpc>
                <a:spcPct val="100000"/>
              </a:lnSpc>
              <a:spcBef>
                <a:spcPts val="0"/>
              </a:spcBef>
              <a:spcAft>
                <a:spcPts val="600"/>
              </a:spcAft>
              <a:tabLst>
                <a:tab pos="2873375" algn="l"/>
                <a:tab pos="2959100" algn="l"/>
              </a:tabLst>
              <a:defRPr/>
            </a:pPr>
            <a:r>
              <a:rPr lang="es-PE" sz="1400" dirty="0">
                <a:solidFill>
                  <a:srgbClr val="000000"/>
                </a:solidFill>
                <a:latin typeface="Arial" panose="020B0604020202020204" pitchFamily="34" charset="0"/>
                <a:cs typeface="Arial" panose="020B0604020202020204" pitchFamily="34" charset="0"/>
              </a:rPr>
              <a:t>EDI de Obra	: S/ 67’583,566.02 incl./I.G.V  (AGOSTO 2010)</a:t>
            </a:r>
          </a:p>
          <a:p>
            <a:pPr>
              <a:lnSpc>
                <a:spcPct val="100000"/>
              </a:lnSpc>
              <a:spcBef>
                <a:spcPts val="0"/>
              </a:spcBef>
              <a:tabLst>
                <a:tab pos="2873375" algn="l"/>
                <a:tab pos="2959100" algn="l"/>
              </a:tabLst>
              <a:defRPr/>
            </a:pPr>
            <a:r>
              <a:rPr lang="es-PE" sz="1400" dirty="0">
                <a:solidFill>
                  <a:srgbClr val="000000"/>
                </a:solidFill>
                <a:latin typeface="Arial" panose="020B0604020202020204" pitchFamily="34" charset="0"/>
                <a:cs typeface="Arial" panose="020B0604020202020204" pitchFamily="34" charset="0"/>
              </a:rPr>
              <a:t>Inversión Diferencial	: S/ 22’618,233.89 incl./I.G.V.</a:t>
            </a:r>
            <a:endParaRPr lang="es-PE" sz="1600" dirty="0">
              <a:solidFill>
                <a:srgbClr val="000000"/>
              </a:solidFill>
              <a:latin typeface="Arial" panose="020B0604020202020204" pitchFamily="34" charset="0"/>
              <a:cs typeface="Arial" panose="020B0604020202020204" pitchFamily="34" charset="0"/>
            </a:endParaRPr>
          </a:p>
        </p:txBody>
      </p:sp>
      <p:grpSp>
        <p:nvGrpSpPr>
          <p:cNvPr id="12" name="Grupo 11">
            <a:extLst>
              <a:ext uri="{FF2B5EF4-FFF2-40B4-BE49-F238E27FC236}">
                <a16:creationId xmlns:a16="http://schemas.microsoft.com/office/drawing/2014/main" id="{AA5C5E6A-CEAF-4D5D-9AFF-965FC1090B86}"/>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3E3C2A35-F151-417D-BDB7-B66BA8336844}"/>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97E5A567-338B-4828-857A-C99BD65A557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35228124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0" t="-3000" r="-1000" b="-4000"/>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3BC7B000-27CD-4C87-B37C-CCE0AD72B6D1}"/>
              </a:ext>
            </a:extLst>
          </p:cNvPr>
          <p:cNvSpPr txBox="1"/>
          <p:nvPr/>
        </p:nvSpPr>
        <p:spPr>
          <a:xfrm>
            <a:off x="318782" y="441596"/>
            <a:ext cx="8405768" cy="369332"/>
          </a:xfrm>
          <a:prstGeom prst="rect">
            <a:avLst/>
          </a:prstGeom>
          <a:noFill/>
        </p:spPr>
        <p:txBody>
          <a:bodyPr wrap="square" rtlCol="0">
            <a:spAutoFit/>
          </a:bodyPr>
          <a:lstStyle/>
          <a:p>
            <a:pPr algn="just"/>
            <a:r>
              <a:rPr lang="es-PE" dirty="0">
                <a:solidFill>
                  <a:schemeClr val="accent1"/>
                </a:solidFill>
                <a:latin typeface="Swis721 Ex BT" panose="020B0605020202020204" pitchFamily="34" charset="0"/>
                <a:cs typeface="Arial" panose="020B0604020202020204" pitchFamily="34" charset="0"/>
              </a:rPr>
              <a:t>II.2	Objetivo y Etapas de la Concesión</a:t>
            </a:r>
          </a:p>
        </p:txBody>
      </p:sp>
      <p:sp>
        <p:nvSpPr>
          <p:cNvPr id="5" name="CuadroTexto 4">
            <a:extLst>
              <a:ext uri="{FF2B5EF4-FFF2-40B4-BE49-F238E27FC236}">
                <a16:creationId xmlns:a16="http://schemas.microsoft.com/office/drawing/2014/main" id="{4C7A0E43-B160-448E-AFAB-9BB15F8B75A8}"/>
              </a:ext>
            </a:extLst>
          </p:cNvPr>
          <p:cNvSpPr txBox="1"/>
          <p:nvPr/>
        </p:nvSpPr>
        <p:spPr>
          <a:xfrm>
            <a:off x="6593747" y="6509857"/>
            <a:ext cx="2317713" cy="276999"/>
          </a:xfrm>
          <a:prstGeom prst="rect">
            <a:avLst/>
          </a:prstGeom>
          <a:noFill/>
        </p:spPr>
        <p:txBody>
          <a:bodyPr wrap="square" rtlCol="0">
            <a:spAutoFit/>
          </a:bodyPr>
          <a:lstStyle/>
          <a:p>
            <a:pPr algn="r"/>
            <a:r>
              <a:rPr lang="es-PE" sz="1200" dirty="0">
                <a:solidFill>
                  <a:schemeClr val="accent1"/>
                </a:solidFill>
                <a:latin typeface="Swis721 Lt BT" panose="020B0403020202020204" pitchFamily="34" charset="0"/>
              </a:rPr>
              <a:t>viernes, 16 de marzo 2018  |  8</a:t>
            </a:r>
          </a:p>
        </p:txBody>
      </p:sp>
      <p:sp>
        <p:nvSpPr>
          <p:cNvPr id="15" name="10 Marcador de contenido">
            <a:extLst>
              <a:ext uri="{FF2B5EF4-FFF2-40B4-BE49-F238E27FC236}">
                <a16:creationId xmlns:a16="http://schemas.microsoft.com/office/drawing/2014/main" id="{D18DE8C5-F121-4515-B695-6D2FE860962E}"/>
              </a:ext>
            </a:extLst>
          </p:cNvPr>
          <p:cNvSpPr txBox="1">
            <a:spLocks/>
          </p:cNvSpPr>
          <p:nvPr/>
        </p:nvSpPr>
        <p:spPr>
          <a:xfrm>
            <a:off x="647822" y="1053273"/>
            <a:ext cx="8035002" cy="3975926"/>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077913" indent="-1077913" algn="just">
              <a:lnSpc>
                <a:spcPct val="150000"/>
              </a:lnSpc>
              <a:spcBef>
                <a:spcPts val="0"/>
              </a:spcBef>
              <a:spcAft>
                <a:spcPts val="1200"/>
              </a:spcAft>
              <a:buNone/>
              <a:tabLst>
                <a:tab pos="2873375" algn="l"/>
                <a:tab pos="2959100" algn="l"/>
              </a:tabLst>
              <a:defRPr/>
            </a:pPr>
            <a:r>
              <a:rPr lang="es-PE" sz="1600" dirty="0">
                <a:solidFill>
                  <a:srgbClr val="000000"/>
                </a:solidFill>
                <a:latin typeface="Arial" panose="020B0604020202020204" pitchFamily="34" charset="0"/>
                <a:cs typeface="Arial" panose="020B0604020202020204" pitchFamily="34" charset="0"/>
              </a:rPr>
              <a:t>Objetivo:	Mejoramiento, Conservación y Explotación de la infraestructura vial de la carretera Nuevo </a:t>
            </a:r>
            <a:r>
              <a:rPr lang="es-PE" sz="1600" dirty="0" err="1">
                <a:solidFill>
                  <a:srgbClr val="000000"/>
                </a:solidFill>
                <a:latin typeface="Arial" panose="020B0604020202020204" pitchFamily="34" charset="0"/>
                <a:cs typeface="Arial" panose="020B0604020202020204" pitchFamily="34" charset="0"/>
              </a:rPr>
              <a:t>Mocupe</a:t>
            </a:r>
            <a:r>
              <a:rPr lang="es-PE" sz="1600" dirty="0">
                <a:solidFill>
                  <a:srgbClr val="000000"/>
                </a:solidFill>
                <a:latin typeface="Arial" panose="020B0604020202020204" pitchFamily="34" charset="0"/>
                <a:cs typeface="Arial" panose="020B0604020202020204" pitchFamily="34" charset="0"/>
              </a:rPr>
              <a:t> – Zaña – </a:t>
            </a:r>
            <a:r>
              <a:rPr lang="es-PE" sz="1600" dirty="0" err="1">
                <a:solidFill>
                  <a:srgbClr val="000000"/>
                </a:solidFill>
                <a:latin typeface="Arial" panose="020B0604020202020204" pitchFamily="34" charset="0"/>
                <a:cs typeface="Arial" panose="020B0604020202020204" pitchFamily="34" charset="0"/>
              </a:rPr>
              <a:t>Cayaltí</a:t>
            </a:r>
            <a:r>
              <a:rPr lang="es-PE" sz="1600" dirty="0">
                <a:solidFill>
                  <a:srgbClr val="000000"/>
                </a:solidFill>
                <a:latin typeface="Arial" panose="020B0604020202020204" pitchFamily="34" charset="0"/>
                <a:cs typeface="Arial" panose="020B0604020202020204" pitchFamily="34" charset="0"/>
              </a:rPr>
              <a:t> – Oyotún</a:t>
            </a:r>
          </a:p>
          <a:p>
            <a:pPr marL="1077913" indent="-1077913">
              <a:lnSpc>
                <a:spcPct val="150000"/>
              </a:lnSpc>
              <a:spcBef>
                <a:spcPts val="0"/>
              </a:spcBef>
              <a:buNone/>
              <a:tabLst>
                <a:tab pos="1881188" algn="l"/>
              </a:tabLst>
              <a:defRPr/>
            </a:pPr>
            <a:r>
              <a:rPr lang="es-PE" sz="1600" dirty="0">
                <a:solidFill>
                  <a:srgbClr val="000000"/>
                </a:solidFill>
                <a:latin typeface="Arial" panose="020B0604020202020204" pitchFamily="34" charset="0"/>
                <a:cs typeface="Arial" panose="020B0604020202020204" pitchFamily="34" charset="0"/>
              </a:rPr>
              <a:t>Etapas:	Etapa 1:	Elaboración del EDI y el EIA</a:t>
            </a:r>
          </a:p>
          <a:p>
            <a:pPr marL="1881188" indent="0" defTabSz="939800">
              <a:lnSpc>
                <a:spcPct val="150000"/>
              </a:lnSpc>
              <a:spcBef>
                <a:spcPts val="0"/>
              </a:spcBef>
              <a:buNone/>
              <a:defRPr/>
            </a:pPr>
            <a:r>
              <a:rPr lang="es-PE" sz="1600" dirty="0">
                <a:solidFill>
                  <a:srgbClr val="000000"/>
                </a:solidFill>
                <a:latin typeface="Arial" panose="020B0604020202020204" pitchFamily="34" charset="0"/>
                <a:cs typeface="Arial" panose="020B0604020202020204" pitchFamily="34" charset="0"/>
              </a:rPr>
              <a:t>Construcción</a:t>
            </a:r>
          </a:p>
          <a:p>
            <a:pPr marL="1881188" indent="0">
              <a:lnSpc>
                <a:spcPct val="150000"/>
              </a:lnSpc>
              <a:spcBef>
                <a:spcPts val="0"/>
              </a:spcBef>
              <a:spcAft>
                <a:spcPts val="1200"/>
              </a:spcAft>
              <a:buNone/>
              <a:defRPr/>
            </a:pPr>
            <a:r>
              <a:rPr lang="es-PE" sz="1600" dirty="0">
                <a:solidFill>
                  <a:srgbClr val="000000"/>
                </a:solidFill>
                <a:latin typeface="Arial" panose="020B0604020202020204" pitchFamily="34" charset="0"/>
                <a:cs typeface="Arial" panose="020B0604020202020204" pitchFamily="34" charset="0"/>
              </a:rPr>
              <a:t>Conservación</a:t>
            </a:r>
          </a:p>
          <a:p>
            <a:pPr marL="1077913" indent="0" algn="just">
              <a:lnSpc>
                <a:spcPct val="150000"/>
              </a:lnSpc>
              <a:spcBef>
                <a:spcPts val="0"/>
              </a:spcBef>
              <a:buNone/>
              <a:tabLst>
                <a:tab pos="1881188" algn="l"/>
              </a:tabLst>
              <a:defRPr/>
            </a:pPr>
            <a:r>
              <a:rPr lang="es-PE" sz="1600" dirty="0">
                <a:solidFill>
                  <a:srgbClr val="000000"/>
                </a:solidFill>
                <a:latin typeface="Arial" panose="020B0604020202020204" pitchFamily="34" charset="0"/>
                <a:cs typeface="Arial" panose="020B0604020202020204" pitchFamily="34" charset="0"/>
              </a:rPr>
              <a:t>Etapa 2: Explotación: Operación y Conservación de Bienes</a:t>
            </a:r>
          </a:p>
          <a:p>
            <a:pPr marL="1881188" indent="0">
              <a:lnSpc>
                <a:spcPct val="150000"/>
              </a:lnSpc>
              <a:spcBef>
                <a:spcPts val="0"/>
              </a:spcBef>
              <a:buNone/>
              <a:tabLst>
                <a:tab pos="2873375" algn="l"/>
                <a:tab pos="2959100" algn="l"/>
              </a:tabLst>
              <a:defRPr/>
            </a:pPr>
            <a:r>
              <a:rPr lang="es-PE" sz="1600" dirty="0">
                <a:solidFill>
                  <a:srgbClr val="000000"/>
                </a:solidFill>
                <a:latin typeface="Arial" panose="020B0604020202020204" pitchFamily="34" charset="0"/>
                <a:cs typeface="Arial" panose="020B0604020202020204" pitchFamily="34" charset="0"/>
              </a:rPr>
              <a:t>Prestación de servicios obligatorios</a:t>
            </a:r>
          </a:p>
          <a:p>
            <a:pPr marL="1881188" indent="0">
              <a:lnSpc>
                <a:spcPct val="150000"/>
              </a:lnSpc>
              <a:spcBef>
                <a:spcPts val="0"/>
              </a:spcBef>
              <a:buNone/>
              <a:defRPr/>
            </a:pPr>
            <a:r>
              <a:rPr lang="es-PE" sz="1600" dirty="0">
                <a:solidFill>
                  <a:srgbClr val="000000"/>
                </a:solidFill>
                <a:latin typeface="Arial" panose="020B0604020202020204" pitchFamily="34" charset="0"/>
                <a:cs typeface="Arial" panose="020B0604020202020204" pitchFamily="34" charset="0"/>
              </a:rPr>
              <a:t>Prestación de servicios opcionales y,</a:t>
            </a:r>
          </a:p>
          <a:p>
            <a:pPr marL="1881188" indent="0">
              <a:lnSpc>
                <a:spcPct val="150000"/>
              </a:lnSpc>
              <a:spcBef>
                <a:spcPts val="0"/>
              </a:spcBef>
              <a:spcAft>
                <a:spcPts val="600"/>
              </a:spcAft>
              <a:buNone/>
              <a:defRPr/>
            </a:pPr>
            <a:r>
              <a:rPr lang="es-PE" sz="1600" dirty="0">
                <a:solidFill>
                  <a:srgbClr val="000000"/>
                </a:solidFill>
                <a:latin typeface="Arial" panose="020B0604020202020204" pitchFamily="34" charset="0"/>
                <a:cs typeface="Arial" panose="020B0604020202020204" pitchFamily="34" charset="0"/>
              </a:rPr>
              <a:t>Cobro por los servicios</a:t>
            </a:r>
          </a:p>
        </p:txBody>
      </p:sp>
      <p:grpSp>
        <p:nvGrpSpPr>
          <p:cNvPr id="12" name="Grupo 11">
            <a:extLst>
              <a:ext uri="{FF2B5EF4-FFF2-40B4-BE49-F238E27FC236}">
                <a16:creationId xmlns:a16="http://schemas.microsoft.com/office/drawing/2014/main" id="{9C634A01-9F9F-404D-8190-5A8F15BE6174}"/>
              </a:ext>
            </a:extLst>
          </p:cNvPr>
          <p:cNvGrpSpPr/>
          <p:nvPr/>
        </p:nvGrpSpPr>
        <p:grpSpPr>
          <a:xfrm>
            <a:off x="6435306" y="5891845"/>
            <a:ext cx="2613804" cy="556834"/>
            <a:chOff x="6020242" y="5792530"/>
            <a:chExt cx="3085351" cy="720135"/>
          </a:xfrm>
        </p:grpSpPr>
        <p:pic>
          <p:nvPicPr>
            <p:cNvPr id="13" name="Imagen 12">
              <a:extLst>
                <a:ext uri="{FF2B5EF4-FFF2-40B4-BE49-F238E27FC236}">
                  <a16:creationId xmlns:a16="http://schemas.microsoft.com/office/drawing/2014/main" id="{E25608FE-6A31-48A4-BA05-B09DA87B1026}"/>
                </a:ext>
              </a:extLst>
            </p:cNvPr>
            <p:cNvPicPr/>
            <p:nvPr/>
          </p:nvPicPr>
          <p:blipFill rotWithShape="1">
            <a:blip r:embed="rId3">
              <a:extLst>
                <a:ext uri="{28A0092B-C50C-407E-A947-70E740481C1C}">
                  <a14:useLocalDpi xmlns:a14="http://schemas.microsoft.com/office/drawing/2010/main" val="0"/>
                </a:ext>
              </a:extLst>
            </a:blip>
            <a:srcRect l="7867" t="27778" r="6531" b="28703"/>
            <a:stretch/>
          </p:blipFill>
          <p:spPr bwMode="auto">
            <a:xfrm>
              <a:off x="6095171" y="5792530"/>
              <a:ext cx="2891790" cy="499110"/>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CE8759A6-D84E-4E86-BA34-48B0C3CECED8}"/>
                </a:ext>
              </a:extLst>
            </p:cNvPr>
            <p:cNvSpPr txBox="1"/>
            <p:nvPr/>
          </p:nvSpPr>
          <p:spPr>
            <a:xfrm>
              <a:off x="6020242" y="6114627"/>
              <a:ext cx="3085351" cy="398038"/>
            </a:xfrm>
            <a:prstGeom prst="rect">
              <a:avLst/>
            </a:prstGeom>
            <a:noFill/>
          </p:spPr>
          <p:txBody>
            <a:bodyPr wrap="square" rtlCol="0">
              <a:spAutoFit/>
            </a:bodyPr>
            <a:lstStyle/>
            <a:p>
              <a:r>
                <a:rPr lang="es-PE" sz="1400" dirty="0">
                  <a:solidFill>
                    <a:schemeClr val="bg1">
                      <a:lumMod val="50000"/>
                    </a:schemeClr>
                  </a:solidFill>
                  <a:latin typeface="Swis721 Ex BT" panose="020B0605020202020204" pitchFamily="34" charset="0"/>
                </a:rPr>
                <a:t>Concesión Valle del Zaña</a:t>
              </a:r>
            </a:p>
          </p:txBody>
        </p:sp>
      </p:grpSp>
    </p:spTree>
    <p:extLst>
      <p:ext uri="{BB962C8B-B14F-4D97-AF65-F5344CB8AC3E}">
        <p14:creationId xmlns:p14="http://schemas.microsoft.com/office/powerpoint/2010/main" val="3725031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Lst>
  </p:timing>
</p:sld>
</file>

<file path=ppt/theme/theme1.xml><?xml version="1.0" encoding="utf-8"?>
<a:theme xmlns:a="http://schemas.openxmlformats.org/drawingml/2006/main" name="Marco">
  <a:themeElements>
    <a:clrScheme name="Personalizado 2">
      <a:dk1>
        <a:srgbClr val="FFFFFF"/>
      </a:dk1>
      <a:lt1>
        <a:srgbClr val="FFFFFF"/>
      </a:lt1>
      <a:dk2>
        <a:srgbClr val="545454"/>
      </a:dk2>
      <a:lt2>
        <a:srgbClr val="BFBFBF"/>
      </a:lt2>
      <a:accent1>
        <a:srgbClr val="336699"/>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TM03457464[[fn=Dividendo]]</Template>
  <TotalTime>5178</TotalTime>
  <Words>4610</Words>
  <Application>Microsoft Office PowerPoint</Application>
  <PresentationFormat>Presentación en pantalla (4:3)</PresentationFormat>
  <Paragraphs>1143</Paragraphs>
  <Slides>64</Slides>
  <Notes>0</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64</vt:i4>
      </vt:variant>
    </vt:vector>
  </HeadingPairs>
  <TitlesOfParts>
    <vt:vector size="81" baseType="lpstr">
      <vt:lpstr>Arial</vt:lpstr>
      <vt:lpstr>Arial Narrow</vt:lpstr>
      <vt:lpstr>Bell MT</vt:lpstr>
      <vt:lpstr>Calibri</vt:lpstr>
      <vt:lpstr>Candara</vt:lpstr>
      <vt:lpstr>Centaur</vt:lpstr>
      <vt:lpstr>Corbel</vt:lpstr>
      <vt:lpstr>Narkisim</vt:lpstr>
      <vt:lpstr>Swis721 Blk BT</vt:lpstr>
      <vt:lpstr>Swis721 BlkEx BT</vt:lpstr>
      <vt:lpstr>Swis721 Ex BT</vt:lpstr>
      <vt:lpstr>Swis721 Lt BT</vt:lpstr>
      <vt:lpstr>Times New Roman</vt:lpstr>
      <vt:lpstr>Verdana</vt:lpstr>
      <vt:lpstr>Wingdings</vt:lpstr>
      <vt:lpstr>Wingdings 2</vt:lpstr>
      <vt:lpstr>Marco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Elard Espinoza Felice</dc:creator>
  <cp:lastModifiedBy>Elard Espinoza Felice</cp:lastModifiedBy>
  <cp:revision>263</cp:revision>
  <dcterms:created xsi:type="dcterms:W3CDTF">2017-12-14T16:08:45Z</dcterms:created>
  <dcterms:modified xsi:type="dcterms:W3CDTF">2018-03-13T23:37:15Z</dcterms:modified>
  <cp:contentStatus/>
</cp:coreProperties>
</file>