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sldIdLst>
    <p:sldId id="296" r:id="rId2"/>
    <p:sldId id="323" r:id="rId3"/>
    <p:sldId id="442" r:id="rId4"/>
    <p:sldId id="443" r:id="rId5"/>
    <p:sldId id="356" r:id="rId6"/>
    <p:sldId id="353" r:id="rId7"/>
    <p:sldId id="444" r:id="rId8"/>
    <p:sldId id="388" r:id="rId9"/>
    <p:sldId id="389" r:id="rId10"/>
    <p:sldId id="390" r:id="rId11"/>
    <p:sldId id="391" r:id="rId12"/>
    <p:sldId id="445" r:id="rId13"/>
    <p:sldId id="440" r:id="rId14"/>
    <p:sldId id="393" r:id="rId15"/>
    <p:sldId id="394" r:id="rId16"/>
    <p:sldId id="396" r:id="rId17"/>
    <p:sldId id="397" r:id="rId18"/>
    <p:sldId id="398" r:id="rId19"/>
    <p:sldId id="405" r:id="rId20"/>
    <p:sldId id="407" r:id="rId21"/>
    <p:sldId id="408" r:id="rId22"/>
    <p:sldId id="411" r:id="rId23"/>
    <p:sldId id="409" r:id="rId24"/>
    <p:sldId id="439" r:id="rId25"/>
    <p:sldId id="402" r:id="rId26"/>
    <p:sldId id="441" r:id="rId27"/>
    <p:sldId id="412" r:id="rId28"/>
    <p:sldId id="404" r:id="rId29"/>
    <p:sldId id="413" r:id="rId30"/>
    <p:sldId id="414" r:id="rId31"/>
    <p:sldId id="415" r:id="rId32"/>
    <p:sldId id="416" r:id="rId33"/>
    <p:sldId id="448" r:id="rId34"/>
    <p:sldId id="446" r:id="rId35"/>
    <p:sldId id="447" r:id="rId36"/>
    <p:sldId id="432" r:id="rId37"/>
    <p:sldId id="417" r:id="rId38"/>
    <p:sldId id="418" r:id="rId39"/>
    <p:sldId id="419" r:id="rId40"/>
    <p:sldId id="434" r:id="rId41"/>
    <p:sldId id="421" r:id="rId42"/>
    <p:sldId id="422" r:id="rId43"/>
    <p:sldId id="436" r:id="rId44"/>
    <p:sldId id="426" r:id="rId45"/>
    <p:sldId id="428" r:id="rId46"/>
    <p:sldId id="429" r:id="rId47"/>
    <p:sldId id="430" r:id="rId48"/>
    <p:sldId id="438" r:id="rId49"/>
  </p:sldIdLst>
  <p:sldSz cx="9144000" cy="6858000" type="screen4x3"/>
  <p:notesSz cx="7019925" cy="9305925"/>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0DA912BB-3DB0-459D-86F1-97642736FFC4}">
          <p14:sldIdLst>
            <p14:sldId id="296"/>
            <p14:sldId id="323"/>
            <p14:sldId id="442"/>
            <p14:sldId id="443"/>
            <p14:sldId id="356"/>
            <p14:sldId id="353"/>
            <p14:sldId id="444"/>
            <p14:sldId id="388"/>
            <p14:sldId id="389"/>
            <p14:sldId id="390"/>
            <p14:sldId id="391"/>
            <p14:sldId id="445"/>
            <p14:sldId id="440"/>
            <p14:sldId id="393"/>
            <p14:sldId id="394"/>
            <p14:sldId id="396"/>
            <p14:sldId id="397"/>
            <p14:sldId id="398"/>
            <p14:sldId id="405"/>
            <p14:sldId id="407"/>
            <p14:sldId id="408"/>
            <p14:sldId id="411"/>
            <p14:sldId id="409"/>
            <p14:sldId id="439"/>
            <p14:sldId id="402"/>
            <p14:sldId id="441"/>
            <p14:sldId id="412"/>
            <p14:sldId id="404"/>
            <p14:sldId id="413"/>
            <p14:sldId id="414"/>
            <p14:sldId id="415"/>
            <p14:sldId id="416"/>
            <p14:sldId id="448"/>
            <p14:sldId id="446"/>
            <p14:sldId id="447"/>
            <p14:sldId id="432"/>
            <p14:sldId id="417"/>
            <p14:sldId id="418"/>
            <p14:sldId id="419"/>
            <p14:sldId id="434"/>
            <p14:sldId id="421"/>
            <p14:sldId id="422"/>
            <p14:sldId id="436"/>
            <p14:sldId id="426"/>
            <p14:sldId id="428"/>
            <p14:sldId id="429"/>
            <p14:sldId id="430"/>
            <p14:sldId id="438"/>
          </p14:sldIdLst>
        </p14:section>
        <p14:section name="Sección sin título" id="{23C2DE00-5993-4BA1-BBD4-6E8174154FA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EBAB"/>
    <a:srgbClr val="F8FF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48" autoAdjust="0"/>
    <p:restoredTop sz="94660"/>
  </p:normalViewPr>
  <p:slideViewPr>
    <p:cSldViewPr snapToGrid="0">
      <p:cViewPr varScale="1">
        <p:scale>
          <a:sx n="69" d="100"/>
          <a:sy n="69" d="100"/>
        </p:scale>
        <p:origin x="129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41968" cy="466912"/>
          </a:xfrm>
          <a:prstGeom prst="rect">
            <a:avLst/>
          </a:prstGeom>
        </p:spPr>
        <p:txBody>
          <a:bodyPr vert="horz" lIns="93278" tIns="46639" rIns="93278" bIns="46639" rtlCol="0"/>
          <a:lstStyle>
            <a:lvl1pPr algn="l">
              <a:defRPr sz="1200"/>
            </a:lvl1pPr>
          </a:lstStyle>
          <a:p>
            <a:endParaRPr lang="es-PE"/>
          </a:p>
        </p:txBody>
      </p:sp>
      <p:sp>
        <p:nvSpPr>
          <p:cNvPr id="3" name="Marcador de fecha 2"/>
          <p:cNvSpPr>
            <a:spLocks noGrp="1"/>
          </p:cNvSpPr>
          <p:nvPr>
            <p:ph type="dt" idx="1"/>
          </p:nvPr>
        </p:nvSpPr>
        <p:spPr>
          <a:xfrm>
            <a:off x="3976333" y="0"/>
            <a:ext cx="3041968" cy="466912"/>
          </a:xfrm>
          <a:prstGeom prst="rect">
            <a:avLst/>
          </a:prstGeom>
        </p:spPr>
        <p:txBody>
          <a:bodyPr vert="horz" lIns="93278" tIns="46639" rIns="93278" bIns="46639" rtlCol="0"/>
          <a:lstStyle>
            <a:lvl1pPr algn="r">
              <a:defRPr sz="1200"/>
            </a:lvl1pPr>
          </a:lstStyle>
          <a:p>
            <a:fld id="{3EA7DCC7-3EE6-46E0-AB09-7744985F5AF2}" type="datetimeFigureOut">
              <a:rPr lang="es-PE" smtClean="0"/>
              <a:t>21/03/2018</a:t>
            </a:fld>
            <a:endParaRPr lang="es-PE"/>
          </a:p>
        </p:txBody>
      </p:sp>
      <p:sp>
        <p:nvSpPr>
          <p:cNvPr id="4" name="Marcador de imagen de diapositiva 3"/>
          <p:cNvSpPr>
            <a:spLocks noGrp="1" noRot="1" noChangeAspect="1"/>
          </p:cNvSpPr>
          <p:nvPr>
            <p:ph type="sldImg" idx="2"/>
          </p:nvPr>
        </p:nvSpPr>
        <p:spPr>
          <a:xfrm>
            <a:off x="1416050" y="1163638"/>
            <a:ext cx="4187825" cy="3140075"/>
          </a:xfrm>
          <a:prstGeom prst="rect">
            <a:avLst/>
          </a:prstGeom>
          <a:noFill/>
          <a:ln w="12700">
            <a:solidFill>
              <a:prstClr val="black"/>
            </a:solidFill>
          </a:ln>
        </p:spPr>
        <p:txBody>
          <a:bodyPr vert="horz" lIns="93278" tIns="46639" rIns="93278" bIns="46639" rtlCol="0" anchor="ctr"/>
          <a:lstStyle/>
          <a:p>
            <a:endParaRPr lang="es-PE"/>
          </a:p>
        </p:txBody>
      </p:sp>
      <p:sp>
        <p:nvSpPr>
          <p:cNvPr id="5" name="Marcador de notas 4"/>
          <p:cNvSpPr>
            <a:spLocks noGrp="1"/>
          </p:cNvSpPr>
          <p:nvPr>
            <p:ph type="body" sz="quarter" idx="3"/>
          </p:nvPr>
        </p:nvSpPr>
        <p:spPr>
          <a:xfrm>
            <a:off x="701993" y="4478476"/>
            <a:ext cx="5615940" cy="3664208"/>
          </a:xfrm>
          <a:prstGeom prst="rect">
            <a:avLst/>
          </a:prstGeom>
        </p:spPr>
        <p:txBody>
          <a:bodyPr vert="horz" lIns="93278" tIns="46639" rIns="93278" bIns="46639"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8839015"/>
            <a:ext cx="3041968" cy="466911"/>
          </a:xfrm>
          <a:prstGeom prst="rect">
            <a:avLst/>
          </a:prstGeom>
        </p:spPr>
        <p:txBody>
          <a:bodyPr vert="horz" lIns="93278" tIns="46639" rIns="93278" bIns="46639"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976333" y="8839015"/>
            <a:ext cx="3041968" cy="466911"/>
          </a:xfrm>
          <a:prstGeom prst="rect">
            <a:avLst/>
          </a:prstGeom>
        </p:spPr>
        <p:txBody>
          <a:bodyPr vert="horz" lIns="93278" tIns="46639" rIns="93278" bIns="46639" rtlCol="0" anchor="b"/>
          <a:lstStyle>
            <a:lvl1pPr algn="r">
              <a:defRPr sz="1200"/>
            </a:lvl1pPr>
          </a:lstStyle>
          <a:p>
            <a:fld id="{91E0F528-E570-44FE-AC35-7BB57C58D601}" type="slidenum">
              <a:rPr lang="es-PE" smtClean="0"/>
              <a:t>‹Nº›</a:t>
            </a:fld>
            <a:endParaRPr lang="es-PE"/>
          </a:p>
        </p:txBody>
      </p:sp>
    </p:spTree>
    <p:extLst>
      <p:ext uri="{BB962C8B-B14F-4D97-AF65-F5344CB8AC3E}">
        <p14:creationId xmlns:p14="http://schemas.microsoft.com/office/powerpoint/2010/main" val="988360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416050" y="1163638"/>
            <a:ext cx="4187825" cy="3140075"/>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pPr>
              <a:defRPr/>
            </a:pPr>
            <a:fld id="{36082FED-F5F9-4646-8022-033F72C000F6}" type="slidenum">
              <a:rPr lang="es-ES_tradnl" altLang="es-MX" smtClean="0"/>
              <a:pPr>
                <a:defRPr/>
              </a:pPr>
              <a:t>4</a:t>
            </a:fld>
            <a:endParaRPr lang="es-ES_tradnl" altLang="es-MX"/>
          </a:p>
        </p:txBody>
      </p:sp>
    </p:spTree>
    <p:extLst>
      <p:ext uri="{BB962C8B-B14F-4D97-AF65-F5344CB8AC3E}">
        <p14:creationId xmlns:p14="http://schemas.microsoft.com/office/powerpoint/2010/main" val="2572061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PE"/>
          </a:p>
        </p:txBody>
      </p:sp>
      <p:sp>
        <p:nvSpPr>
          <p:cNvPr id="4" name="3 Marcador de número de diapositiva"/>
          <p:cNvSpPr>
            <a:spLocks noGrp="1"/>
          </p:cNvSpPr>
          <p:nvPr>
            <p:ph type="sldNum" sz="quarter" idx="10"/>
          </p:nvPr>
        </p:nvSpPr>
        <p:spPr/>
        <p:txBody>
          <a:bodyPr/>
          <a:lstStyle/>
          <a:p>
            <a:fld id="{0473E7A2-C46F-0149-95A5-193485941104}" type="slidenum">
              <a:rPr lang="es-ES_tradnl" smtClean="0"/>
              <a:pPr/>
              <a:t>41</a:t>
            </a:fld>
            <a:endParaRPr lang="es-ES_tradnl" dirty="0"/>
          </a:p>
        </p:txBody>
      </p:sp>
    </p:spTree>
    <p:extLst>
      <p:ext uri="{BB962C8B-B14F-4D97-AF65-F5344CB8AC3E}">
        <p14:creationId xmlns:p14="http://schemas.microsoft.com/office/powerpoint/2010/main" val="86869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PE"/>
          </a:p>
        </p:txBody>
      </p:sp>
      <p:sp>
        <p:nvSpPr>
          <p:cNvPr id="4" name="3 Marcador de número de diapositiva"/>
          <p:cNvSpPr>
            <a:spLocks noGrp="1"/>
          </p:cNvSpPr>
          <p:nvPr>
            <p:ph type="sldNum" sz="quarter" idx="10"/>
          </p:nvPr>
        </p:nvSpPr>
        <p:spPr/>
        <p:txBody>
          <a:bodyPr/>
          <a:lstStyle/>
          <a:p>
            <a:fld id="{0473E7A2-C46F-0149-95A5-193485941104}" type="slidenum">
              <a:rPr lang="es-ES_tradnl" smtClean="0"/>
              <a:pPr/>
              <a:t>42</a:t>
            </a:fld>
            <a:endParaRPr lang="es-ES_tradnl" dirty="0"/>
          </a:p>
        </p:txBody>
      </p:sp>
    </p:spTree>
    <p:extLst>
      <p:ext uri="{BB962C8B-B14F-4D97-AF65-F5344CB8AC3E}">
        <p14:creationId xmlns:p14="http://schemas.microsoft.com/office/powerpoint/2010/main" val="3281591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PE"/>
          </a:p>
        </p:txBody>
      </p:sp>
      <p:sp>
        <p:nvSpPr>
          <p:cNvPr id="4" name="3 Marcador de número de diapositiva"/>
          <p:cNvSpPr>
            <a:spLocks noGrp="1"/>
          </p:cNvSpPr>
          <p:nvPr>
            <p:ph type="sldNum" sz="quarter" idx="10"/>
          </p:nvPr>
        </p:nvSpPr>
        <p:spPr/>
        <p:txBody>
          <a:bodyPr/>
          <a:lstStyle/>
          <a:p>
            <a:fld id="{0473E7A2-C46F-0149-95A5-193485941104}" type="slidenum">
              <a:rPr lang="es-ES_tradnl" smtClean="0"/>
              <a:pPr/>
              <a:t>43</a:t>
            </a:fld>
            <a:endParaRPr lang="es-ES_tradnl" dirty="0"/>
          </a:p>
        </p:txBody>
      </p:sp>
    </p:spTree>
    <p:extLst>
      <p:ext uri="{BB962C8B-B14F-4D97-AF65-F5344CB8AC3E}">
        <p14:creationId xmlns:p14="http://schemas.microsoft.com/office/powerpoint/2010/main" val="2270722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PE"/>
          </a:p>
        </p:txBody>
      </p:sp>
      <p:sp>
        <p:nvSpPr>
          <p:cNvPr id="4" name="3 Marcador de número de diapositiva"/>
          <p:cNvSpPr>
            <a:spLocks noGrp="1"/>
          </p:cNvSpPr>
          <p:nvPr>
            <p:ph type="sldNum" sz="quarter" idx="10"/>
          </p:nvPr>
        </p:nvSpPr>
        <p:spPr/>
        <p:txBody>
          <a:bodyPr/>
          <a:lstStyle/>
          <a:p>
            <a:fld id="{0473E7A2-C46F-0149-95A5-193485941104}" type="slidenum">
              <a:rPr lang="es-ES_tradnl" smtClean="0"/>
              <a:pPr/>
              <a:t>44</a:t>
            </a:fld>
            <a:endParaRPr lang="es-ES_tradnl" dirty="0"/>
          </a:p>
        </p:txBody>
      </p:sp>
    </p:spTree>
    <p:extLst>
      <p:ext uri="{BB962C8B-B14F-4D97-AF65-F5344CB8AC3E}">
        <p14:creationId xmlns:p14="http://schemas.microsoft.com/office/powerpoint/2010/main" val="4168233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PE"/>
          </a:p>
        </p:txBody>
      </p:sp>
      <p:sp>
        <p:nvSpPr>
          <p:cNvPr id="4" name="3 Marcador de número de diapositiva"/>
          <p:cNvSpPr>
            <a:spLocks noGrp="1"/>
          </p:cNvSpPr>
          <p:nvPr>
            <p:ph type="sldNum" sz="quarter" idx="10"/>
          </p:nvPr>
        </p:nvSpPr>
        <p:spPr/>
        <p:txBody>
          <a:bodyPr/>
          <a:lstStyle/>
          <a:p>
            <a:fld id="{0473E7A2-C46F-0149-95A5-193485941104}" type="slidenum">
              <a:rPr lang="es-ES_tradnl" smtClean="0"/>
              <a:pPr/>
              <a:t>45</a:t>
            </a:fld>
            <a:endParaRPr lang="es-ES_tradnl" dirty="0"/>
          </a:p>
        </p:txBody>
      </p:sp>
    </p:spTree>
    <p:extLst>
      <p:ext uri="{BB962C8B-B14F-4D97-AF65-F5344CB8AC3E}">
        <p14:creationId xmlns:p14="http://schemas.microsoft.com/office/powerpoint/2010/main" val="273362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PE"/>
          </a:p>
        </p:txBody>
      </p:sp>
      <p:sp>
        <p:nvSpPr>
          <p:cNvPr id="4" name="3 Marcador de número de diapositiva"/>
          <p:cNvSpPr>
            <a:spLocks noGrp="1"/>
          </p:cNvSpPr>
          <p:nvPr>
            <p:ph type="sldNum" sz="quarter" idx="10"/>
          </p:nvPr>
        </p:nvSpPr>
        <p:spPr/>
        <p:txBody>
          <a:bodyPr/>
          <a:lstStyle/>
          <a:p>
            <a:fld id="{0473E7A2-C46F-0149-95A5-193485941104}" type="slidenum">
              <a:rPr lang="es-ES_tradnl" smtClean="0"/>
              <a:pPr/>
              <a:t>46</a:t>
            </a:fld>
            <a:endParaRPr lang="es-ES_tradnl" dirty="0"/>
          </a:p>
        </p:txBody>
      </p:sp>
    </p:spTree>
    <p:extLst>
      <p:ext uri="{BB962C8B-B14F-4D97-AF65-F5344CB8AC3E}">
        <p14:creationId xmlns:p14="http://schemas.microsoft.com/office/powerpoint/2010/main" val="4083771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PE"/>
          </a:p>
        </p:txBody>
      </p:sp>
      <p:sp>
        <p:nvSpPr>
          <p:cNvPr id="4" name="3 Marcador de número de diapositiva"/>
          <p:cNvSpPr>
            <a:spLocks noGrp="1"/>
          </p:cNvSpPr>
          <p:nvPr>
            <p:ph type="sldNum" sz="quarter" idx="10"/>
          </p:nvPr>
        </p:nvSpPr>
        <p:spPr/>
        <p:txBody>
          <a:bodyPr/>
          <a:lstStyle/>
          <a:p>
            <a:fld id="{0473E7A2-C46F-0149-95A5-193485941104}" type="slidenum">
              <a:rPr lang="es-ES_tradnl" smtClean="0"/>
              <a:pPr/>
              <a:t>47</a:t>
            </a:fld>
            <a:endParaRPr lang="es-ES_tradnl" dirty="0"/>
          </a:p>
        </p:txBody>
      </p:sp>
    </p:spTree>
    <p:extLst>
      <p:ext uri="{BB962C8B-B14F-4D97-AF65-F5344CB8AC3E}">
        <p14:creationId xmlns:p14="http://schemas.microsoft.com/office/powerpoint/2010/main" val="2508912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PE"/>
          </a:p>
        </p:txBody>
      </p:sp>
      <p:sp>
        <p:nvSpPr>
          <p:cNvPr id="4" name="3 Marcador de número de diapositiva"/>
          <p:cNvSpPr>
            <a:spLocks noGrp="1"/>
          </p:cNvSpPr>
          <p:nvPr>
            <p:ph type="sldNum" sz="quarter" idx="10"/>
          </p:nvPr>
        </p:nvSpPr>
        <p:spPr/>
        <p:txBody>
          <a:bodyPr/>
          <a:lstStyle/>
          <a:p>
            <a:fld id="{0473E7A2-C46F-0149-95A5-193485941104}" type="slidenum">
              <a:rPr lang="es-ES_tradnl" smtClean="0"/>
              <a:pPr/>
              <a:t>48</a:t>
            </a:fld>
            <a:endParaRPr lang="es-ES_tradnl" dirty="0"/>
          </a:p>
        </p:txBody>
      </p:sp>
    </p:spTree>
    <p:extLst>
      <p:ext uri="{BB962C8B-B14F-4D97-AF65-F5344CB8AC3E}">
        <p14:creationId xmlns:p14="http://schemas.microsoft.com/office/powerpoint/2010/main" val="3319062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416050" y="1163638"/>
            <a:ext cx="4187825" cy="3140075"/>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pPr>
              <a:defRPr/>
            </a:pPr>
            <a:fld id="{36082FED-F5F9-4646-8022-033F72C000F6}" type="slidenum">
              <a:rPr lang="es-ES_tradnl" altLang="es-MX" smtClean="0"/>
              <a:pPr>
                <a:defRPr/>
              </a:pPr>
              <a:t>5</a:t>
            </a:fld>
            <a:endParaRPr lang="es-ES_tradnl" altLang="es-MX"/>
          </a:p>
        </p:txBody>
      </p:sp>
    </p:spTree>
    <p:extLst>
      <p:ext uri="{BB962C8B-B14F-4D97-AF65-F5344CB8AC3E}">
        <p14:creationId xmlns:p14="http://schemas.microsoft.com/office/powerpoint/2010/main" val="1986750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416050" y="1163638"/>
            <a:ext cx="4187825" cy="3140075"/>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pPr>
              <a:defRPr/>
            </a:pPr>
            <a:fld id="{36082FED-F5F9-4646-8022-033F72C000F6}" type="slidenum">
              <a:rPr lang="es-ES_tradnl" altLang="es-MX" smtClean="0"/>
              <a:pPr>
                <a:defRPr/>
              </a:pPr>
              <a:t>6</a:t>
            </a:fld>
            <a:endParaRPr lang="es-ES_tradnl" altLang="es-MX"/>
          </a:p>
        </p:txBody>
      </p:sp>
    </p:spTree>
    <p:extLst>
      <p:ext uri="{BB962C8B-B14F-4D97-AF65-F5344CB8AC3E}">
        <p14:creationId xmlns:p14="http://schemas.microsoft.com/office/powerpoint/2010/main" val="646626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416050" y="1163638"/>
            <a:ext cx="4187825" cy="3140075"/>
          </a:xfrm>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pPr>
              <a:defRPr/>
            </a:pPr>
            <a:fld id="{36082FED-F5F9-4646-8022-033F72C000F6}" type="slidenum">
              <a:rPr lang="es-ES_tradnl" altLang="es-MX" smtClean="0"/>
              <a:pPr>
                <a:defRPr/>
              </a:pPr>
              <a:t>7</a:t>
            </a:fld>
            <a:endParaRPr lang="es-ES_tradnl" altLang="es-MX"/>
          </a:p>
        </p:txBody>
      </p:sp>
    </p:spTree>
    <p:extLst>
      <p:ext uri="{BB962C8B-B14F-4D97-AF65-F5344CB8AC3E}">
        <p14:creationId xmlns:p14="http://schemas.microsoft.com/office/powerpoint/2010/main" val="1262126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PE"/>
          </a:p>
        </p:txBody>
      </p:sp>
      <p:sp>
        <p:nvSpPr>
          <p:cNvPr id="4" name="3 Marcador de número de diapositiva"/>
          <p:cNvSpPr>
            <a:spLocks noGrp="1"/>
          </p:cNvSpPr>
          <p:nvPr>
            <p:ph type="sldNum" sz="quarter" idx="10"/>
          </p:nvPr>
        </p:nvSpPr>
        <p:spPr/>
        <p:txBody>
          <a:bodyPr/>
          <a:lstStyle/>
          <a:p>
            <a:fld id="{0473E7A2-C46F-0149-95A5-193485941104}" type="slidenum">
              <a:rPr lang="es-ES_tradnl" smtClean="0"/>
              <a:pPr/>
              <a:t>36</a:t>
            </a:fld>
            <a:endParaRPr lang="es-ES_tradnl" dirty="0"/>
          </a:p>
        </p:txBody>
      </p:sp>
    </p:spTree>
    <p:extLst>
      <p:ext uri="{BB962C8B-B14F-4D97-AF65-F5344CB8AC3E}">
        <p14:creationId xmlns:p14="http://schemas.microsoft.com/office/powerpoint/2010/main" val="941461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PE"/>
          </a:p>
        </p:txBody>
      </p:sp>
      <p:sp>
        <p:nvSpPr>
          <p:cNvPr id="4" name="3 Marcador de número de diapositiva"/>
          <p:cNvSpPr>
            <a:spLocks noGrp="1"/>
          </p:cNvSpPr>
          <p:nvPr>
            <p:ph type="sldNum" sz="quarter" idx="10"/>
          </p:nvPr>
        </p:nvSpPr>
        <p:spPr/>
        <p:txBody>
          <a:bodyPr/>
          <a:lstStyle/>
          <a:p>
            <a:fld id="{0473E7A2-C46F-0149-95A5-193485941104}" type="slidenum">
              <a:rPr lang="es-ES_tradnl" smtClean="0"/>
              <a:pPr/>
              <a:t>37</a:t>
            </a:fld>
            <a:endParaRPr lang="es-ES_tradnl" dirty="0"/>
          </a:p>
        </p:txBody>
      </p:sp>
    </p:spTree>
    <p:extLst>
      <p:ext uri="{BB962C8B-B14F-4D97-AF65-F5344CB8AC3E}">
        <p14:creationId xmlns:p14="http://schemas.microsoft.com/office/powerpoint/2010/main" val="1049017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PE"/>
          </a:p>
        </p:txBody>
      </p:sp>
      <p:sp>
        <p:nvSpPr>
          <p:cNvPr id="4" name="3 Marcador de número de diapositiva"/>
          <p:cNvSpPr>
            <a:spLocks noGrp="1"/>
          </p:cNvSpPr>
          <p:nvPr>
            <p:ph type="sldNum" sz="quarter" idx="10"/>
          </p:nvPr>
        </p:nvSpPr>
        <p:spPr/>
        <p:txBody>
          <a:bodyPr/>
          <a:lstStyle/>
          <a:p>
            <a:fld id="{0473E7A2-C46F-0149-95A5-193485941104}" type="slidenum">
              <a:rPr lang="es-ES_tradnl" smtClean="0"/>
              <a:pPr/>
              <a:t>38</a:t>
            </a:fld>
            <a:endParaRPr lang="es-ES_tradnl" dirty="0"/>
          </a:p>
        </p:txBody>
      </p:sp>
    </p:spTree>
    <p:extLst>
      <p:ext uri="{BB962C8B-B14F-4D97-AF65-F5344CB8AC3E}">
        <p14:creationId xmlns:p14="http://schemas.microsoft.com/office/powerpoint/2010/main" val="3311011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PE"/>
          </a:p>
        </p:txBody>
      </p:sp>
      <p:sp>
        <p:nvSpPr>
          <p:cNvPr id="4" name="3 Marcador de número de diapositiva"/>
          <p:cNvSpPr>
            <a:spLocks noGrp="1"/>
          </p:cNvSpPr>
          <p:nvPr>
            <p:ph type="sldNum" sz="quarter" idx="10"/>
          </p:nvPr>
        </p:nvSpPr>
        <p:spPr/>
        <p:txBody>
          <a:bodyPr/>
          <a:lstStyle/>
          <a:p>
            <a:fld id="{0473E7A2-C46F-0149-95A5-193485941104}" type="slidenum">
              <a:rPr lang="es-ES_tradnl" smtClean="0"/>
              <a:pPr/>
              <a:t>39</a:t>
            </a:fld>
            <a:endParaRPr lang="es-ES_tradnl" dirty="0"/>
          </a:p>
        </p:txBody>
      </p:sp>
    </p:spTree>
    <p:extLst>
      <p:ext uri="{BB962C8B-B14F-4D97-AF65-F5344CB8AC3E}">
        <p14:creationId xmlns:p14="http://schemas.microsoft.com/office/powerpoint/2010/main" val="3807628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PE"/>
          </a:p>
        </p:txBody>
      </p:sp>
      <p:sp>
        <p:nvSpPr>
          <p:cNvPr id="4" name="3 Marcador de número de diapositiva"/>
          <p:cNvSpPr>
            <a:spLocks noGrp="1"/>
          </p:cNvSpPr>
          <p:nvPr>
            <p:ph type="sldNum" sz="quarter" idx="10"/>
          </p:nvPr>
        </p:nvSpPr>
        <p:spPr/>
        <p:txBody>
          <a:bodyPr/>
          <a:lstStyle/>
          <a:p>
            <a:fld id="{0473E7A2-C46F-0149-95A5-193485941104}" type="slidenum">
              <a:rPr lang="es-ES_tradnl" smtClean="0"/>
              <a:pPr/>
              <a:t>40</a:t>
            </a:fld>
            <a:endParaRPr lang="es-ES_tradnl" dirty="0"/>
          </a:p>
        </p:txBody>
      </p:sp>
    </p:spTree>
    <p:extLst>
      <p:ext uri="{BB962C8B-B14F-4D97-AF65-F5344CB8AC3E}">
        <p14:creationId xmlns:p14="http://schemas.microsoft.com/office/powerpoint/2010/main" val="3860991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E105F997-5C3E-47E7-870D-4E5E25171777}" type="datetimeFigureOut">
              <a:rPr lang="es-PE" smtClean="0"/>
              <a:t>21/03/2018</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CCDD2751-1526-42CD-A1A4-7DC9E3486408}" type="slidenum">
              <a:rPr lang="es-PE" smtClean="0"/>
              <a:t>‹Nº›</a:t>
            </a:fld>
            <a:endParaRPr lang="es-PE"/>
          </a:p>
        </p:txBody>
      </p:sp>
    </p:spTree>
    <p:extLst>
      <p:ext uri="{BB962C8B-B14F-4D97-AF65-F5344CB8AC3E}">
        <p14:creationId xmlns:p14="http://schemas.microsoft.com/office/powerpoint/2010/main" val="1516015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105F997-5C3E-47E7-870D-4E5E25171777}" type="datetimeFigureOut">
              <a:rPr lang="es-PE" smtClean="0"/>
              <a:t>21/03/2018</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CCDD2751-1526-42CD-A1A4-7DC9E3486408}" type="slidenum">
              <a:rPr lang="es-PE" smtClean="0"/>
              <a:t>‹Nº›</a:t>
            </a:fld>
            <a:endParaRPr lang="es-PE"/>
          </a:p>
        </p:txBody>
      </p:sp>
    </p:spTree>
    <p:extLst>
      <p:ext uri="{BB962C8B-B14F-4D97-AF65-F5344CB8AC3E}">
        <p14:creationId xmlns:p14="http://schemas.microsoft.com/office/powerpoint/2010/main" val="3664767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105F997-5C3E-47E7-870D-4E5E25171777}" type="datetimeFigureOut">
              <a:rPr lang="es-PE" smtClean="0"/>
              <a:t>21/03/2018</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CCDD2751-1526-42CD-A1A4-7DC9E3486408}" type="slidenum">
              <a:rPr lang="es-PE" smtClean="0"/>
              <a:t>‹Nº›</a:t>
            </a:fld>
            <a:endParaRPr lang="es-PE"/>
          </a:p>
        </p:txBody>
      </p:sp>
    </p:spTree>
    <p:extLst>
      <p:ext uri="{BB962C8B-B14F-4D97-AF65-F5344CB8AC3E}">
        <p14:creationId xmlns:p14="http://schemas.microsoft.com/office/powerpoint/2010/main" val="3091112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105F997-5C3E-47E7-870D-4E5E25171777}" type="datetimeFigureOut">
              <a:rPr lang="es-PE" smtClean="0"/>
              <a:t>21/03/2018</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CCDD2751-1526-42CD-A1A4-7DC9E3486408}" type="slidenum">
              <a:rPr lang="es-PE" smtClean="0"/>
              <a:t>‹Nº›</a:t>
            </a:fld>
            <a:endParaRPr lang="es-PE"/>
          </a:p>
        </p:txBody>
      </p:sp>
    </p:spTree>
    <p:extLst>
      <p:ext uri="{BB962C8B-B14F-4D97-AF65-F5344CB8AC3E}">
        <p14:creationId xmlns:p14="http://schemas.microsoft.com/office/powerpoint/2010/main" val="2416166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E105F997-5C3E-47E7-870D-4E5E25171777}" type="datetimeFigureOut">
              <a:rPr lang="es-PE" smtClean="0"/>
              <a:t>21/03/2018</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CCDD2751-1526-42CD-A1A4-7DC9E3486408}" type="slidenum">
              <a:rPr lang="es-PE" smtClean="0"/>
              <a:t>‹Nº›</a:t>
            </a:fld>
            <a:endParaRPr lang="es-PE"/>
          </a:p>
        </p:txBody>
      </p:sp>
    </p:spTree>
    <p:extLst>
      <p:ext uri="{BB962C8B-B14F-4D97-AF65-F5344CB8AC3E}">
        <p14:creationId xmlns:p14="http://schemas.microsoft.com/office/powerpoint/2010/main" val="1652235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105F997-5C3E-47E7-870D-4E5E25171777}" type="datetimeFigureOut">
              <a:rPr lang="es-PE" smtClean="0"/>
              <a:t>21/03/2018</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CCDD2751-1526-42CD-A1A4-7DC9E3486408}" type="slidenum">
              <a:rPr lang="es-PE" smtClean="0"/>
              <a:t>‹Nº›</a:t>
            </a:fld>
            <a:endParaRPr lang="es-PE"/>
          </a:p>
        </p:txBody>
      </p:sp>
    </p:spTree>
    <p:extLst>
      <p:ext uri="{BB962C8B-B14F-4D97-AF65-F5344CB8AC3E}">
        <p14:creationId xmlns:p14="http://schemas.microsoft.com/office/powerpoint/2010/main" val="1477250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E105F997-5C3E-47E7-870D-4E5E25171777}" type="datetimeFigureOut">
              <a:rPr lang="es-PE" smtClean="0"/>
              <a:t>21/03/2018</a:t>
            </a:fld>
            <a:endParaRPr lang="es-PE"/>
          </a:p>
        </p:txBody>
      </p:sp>
      <p:sp>
        <p:nvSpPr>
          <p:cNvPr id="8" name="Footer Placeholder 7"/>
          <p:cNvSpPr>
            <a:spLocks noGrp="1"/>
          </p:cNvSpPr>
          <p:nvPr>
            <p:ph type="ftr" sz="quarter" idx="11"/>
          </p:nvPr>
        </p:nvSpPr>
        <p:spPr/>
        <p:txBody>
          <a:bodyPr/>
          <a:lstStyle/>
          <a:p>
            <a:endParaRPr lang="es-PE"/>
          </a:p>
        </p:txBody>
      </p:sp>
      <p:sp>
        <p:nvSpPr>
          <p:cNvPr id="9" name="Slide Number Placeholder 8"/>
          <p:cNvSpPr>
            <a:spLocks noGrp="1"/>
          </p:cNvSpPr>
          <p:nvPr>
            <p:ph type="sldNum" sz="quarter" idx="12"/>
          </p:nvPr>
        </p:nvSpPr>
        <p:spPr/>
        <p:txBody>
          <a:bodyPr/>
          <a:lstStyle/>
          <a:p>
            <a:fld id="{CCDD2751-1526-42CD-A1A4-7DC9E3486408}" type="slidenum">
              <a:rPr lang="es-PE" smtClean="0"/>
              <a:t>‹Nº›</a:t>
            </a:fld>
            <a:endParaRPr lang="es-PE"/>
          </a:p>
        </p:txBody>
      </p:sp>
    </p:spTree>
    <p:extLst>
      <p:ext uri="{BB962C8B-B14F-4D97-AF65-F5344CB8AC3E}">
        <p14:creationId xmlns:p14="http://schemas.microsoft.com/office/powerpoint/2010/main" val="3933669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E105F997-5C3E-47E7-870D-4E5E25171777}" type="datetimeFigureOut">
              <a:rPr lang="es-PE" smtClean="0"/>
              <a:t>21/03/2018</a:t>
            </a:fld>
            <a:endParaRPr lang="es-PE"/>
          </a:p>
        </p:txBody>
      </p:sp>
      <p:sp>
        <p:nvSpPr>
          <p:cNvPr id="4" name="Footer Placeholder 3"/>
          <p:cNvSpPr>
            <a:spLocks noGrp="1"/>
          </p:cNvSpPr>
          <p:nvPr>
            <p:ph type="ftr" sz="quarter" idx="11"/>
          </p:nvPr>
        </p:nvSpPr>
        <p:spPr/>
        <p:txBody>
          <a:bodyPr/>
          <a:lstStyle/>
          <a:p>
            <a:endParaRPr lang="es-PE"/>
          </a:p>
        </p:txBody>
      </p:sp>
      <p:sp>
        <p:nvSpPr>
          <p:cNvPr id="5" name="Slide Number Placeholder 4"/>
          <p:cNvSpPr>
            <a:spLocks noGrp="1"/>
          </p:cNvSpPr>
          <p:nvPr>
            <p:ph type="sldNum" sz="quarter" idx="12"/>
          </p:nvPr>
        </p:nvSpPr>
        <p:spPr/>
        <p:txBody>
          <a:bodyPr/>
          <a:lstStyle/>
          <a:p>
            <a:fld id="{CCDD2751-1526-42CD-A1A4-7DC9E3486408}" type="slidenum">
              <a:rPr lang="es-PE" smtClean="0"/>
              <a:t>‹Nº›</a:t>
            </a:fld>
            <a:endParaRPr lang="es-PE"/>
          </a:p>
        </p:txBody>
      </p:sp>
    </p:spTree>
    <p:extLst>
      <p:ext uri="{BB962C8B-B14F-4D97-AF65-F5344CB8AC3E}">
        <p14:creationId xmlns:p14="http://schemas.microsoft.com/office/powerpoint/2010/main" val="2789542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05F997-5C3E-47E7-870D-4E5E25171777}" type="datetimeFigureOut">
              <a:rPr lang="es-PE" smtClean="0"/>
              <a:t>21/03/2018</a:t>
            </a:fld>
            <a:endParaRPr lang="es-PE"/>
          </a:p>
        </p:txBody>
      </p:sp>
      <p:sp>
        <p:nvSpPr>
          <p:cNvPr id="3" name="Footer Placeholder 2"/>
          <p:cNvSpPr>
            <a:spLocks noGrp="1"/>
          </p:cNvSpPr>
          <p:nvPr>
            <p:ph type="ftr" sz="quarter" idx="11"/>
          </p:nvPr>
        </p:nvSpPr>
        <p:spPr/>
        <p:txBody>
          <a:bodyPr/>
          <a:lstStyle/>
          <a:p>
            <a:endParaRPr lang="es-PE"/>
          </a:p>
        </p:txBody>
      </p:sp>
      <p:sp>
        <p:nvSpPr>
          <p:cNvPr id="4" name="Slide Number Placeholder 3"/>
          <p:cNvSpPr>
            <a:spLocks noGrp="1"/>
          </p:cNvSpPr>
          <p:nvPr>
            <p:ph type="sldNum" sz="quarter" idx="12"/>
          </p:nvPr>
        </p:nvSpPr>
        <p:spPr/>
        <p:txBody>
          <a:bodyPr/>
          <a:lstStyle/>
          <a:p>
            <a:fld id="{CCDD2751-1526-42CD-A1A4-7DC9E3486408}" type="slidenum">
              <a:rPr lang="es-PE" smtClean="0"/>
              <a:t>‹Nº›</a:t>
            </a:fld>
            <a:endParaRPr lang="es-PE"/>
          </a:p>
        </p:txBody>
      </p:sp>
    </p:spTree>
    <p:extLst>
      <p:ext uri="{BB962C8B-B14F-4D97-AF65-F5344CB8AC3E}">
        <p14:creationId xmlns:p14="http://schemas.microsoft.com/office/powerpoint/2010/main" val="1321862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E105F997-5C3E-47E7-870D-4E5E25171777}" type="datetimeFigureOut">
              <a:rPr lang="es-PE" smtClean="0"/>
              <a:t>21/03/2018</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CCDD2751-1526-42CD-A1A4-7DC9E3486408}" type="slidenum">
              <a:rPr lang="es-PE" smtClean="0"/>
              <a:t>‹Nº›</a:t>
            </a:fld>
            <a:endParaRPr lang="es-PE"/>
          </a:p>
        </p:txBody>
      </p:sp>
    </p:spTree>
    <p:extLst>
      <p:ext uri="{BB962C8B-B14F-4D97-AF65-F5344CB8AC3E}">
        <p14:creationId xmlns:p14="http://schemas.microsoft.com/office/powerpoint/2010/main" val="3325035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E105F997-5C3E-47E7-870D-4E5E25171777}" type="datetimeFigureOut">
              <a:rPr lang="es-PE" smtClean="0"/>
              <a:t>21/03/2018</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CCDD2751-1526-42CD-A1A4-7DC9E3486408}" type="slidenum">
              <a:rPr lang="es-PE" smtClean="0"/>
              <a:t>‹Nº›</a:t>
            </a:fld>
            <a:endParaRPr lang="es-PE"/>
          </a:p>
        </p:txBody>
      </p:sp>
    </p:spTree>
    <p:extLst>
      <p:ext uri="{BB962C8B-B14F-4D97-AF65-F5344CB8AC3E}">
        <p14:creationId xmlns:p14="http://schemas.microsoft.com/office/powerpoint/2010/main" val="1153054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05F997-5C3E-47E7-870D-4E5E25171777}" type="datetimeFigureOut">
              <a:rPr lang="es-PE" smtClean="0"/>
              <a:t>21/03/2018</a:t>
            </a:fld>
            <a:endParaRPr lang="es-P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D2751-1526-42CD-A1A4-7DC9E3486408}" type="slidenum">
              <a:rPr lang="es-PE" smtClean="0"/>
              <a:t>‹Nº›</a:t>
            </a:fld>
            <a:endParaRPr lang="es-PE"/>
          </a:p>
        </p:txBody>
      </p:sp>
    </p:spTree>
    <p:extLst>
      <p:ext uri="{BB962C8B-B14F-4D97-AF65-F5344CB8AC3E}">
        <p14:creationId xmlns:p14="http://schemas.microsoft.com/office/powerpoint/2010/main" val="1011587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em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9.emf"/><Relationship Id="rId4" Type="http://schemas.openxmlformats.org/officeDocument/2006/relationships/package" Target="../embeddings/Microsoft_Excel_Worksheet.xlsx"/></Relationships>
</file>

<file path=ppt/slides/_rels/slide1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0.emf"/><Relationship Id="rId5" Type="http://schemas.openxmlformats.org/officeDocument/2006/relationships/package" Target="../embeddings/Microsoft_Excel_Worksheet1.xlsx"/><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27.JPG"/><Relationship Id="rId13" Type="http://schemas.openxmlformats.org/officeDocument/2006/relationships/image" Target="../media/image32.png"/><Relationship Id="rId3" Type="http://schemas.openxmlformats.org/officeDocument/2006/relationships/image" Target="../media/image24.png"/><Relationship Id="rId7" Type="http://schemas.microsoft.com/office/2007/relationships/hdphoto" Target="../media/hdphoto4.wdp"/><Relationship Id="rId12"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26.png"/><Relationship Id="rId11" Type="http://schemas.openxmlformats.org/officeDocument/2006/relationships/image" Target="../media/image30.png"/><Relationship Id="rId5" Type="http://schemas.microsoft.com/office/2007/relationships/hdphoto" Target="../media/hdphoto3.wdp"/><Relationship Id="rId10" Type="http://schemas.openxmlformats.org/officeDocument/2006/relationships/image" Target="../media/image29.png"/><Relationship Id="rId4" Type="http://schemas.openxmlformats.org/officeDocument/2006/relationships/image" Target="../media/image25.jpeg"/><Relationship Id="rId9"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JPurizaca\Documents\Administración\Imagen\Plan Covisol\Logo Covisol.png"/>
          <p:cNvPicPr>
            <a:picLocks noChangeAspect="1" noChangeArrowheads="1"/>
          </p:cNvPicPr>
          <p:nvPr/>
        </p:nvPicPr>
        <p:blipFill rotWithShape="1">
          <a:blip r:embed="rId2">
            <a:extLst>
              <a:ext uri="{28A0092B-C50C-407E-A947-70E740481C1C}">
                <a14:useLocalDpi xmlns:a14="http://schemas.microsoft.com/office/drawing/2010/main"/>
              </a:ext>
            </a:extLst>
          </a:blip>
          <a:srcRect l="1736" t="2374" r="-1736" b="10926"/>
          <a:stretch/>
        </p:blipFill>
        <p:spPr bwMode="auto">
          <a:xfrm>
            <a:off x="583581" y="4610960"/>
            <a:ext cx="1927395" cy="187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ítulo 1"/>
          <p:cNvSpPr txBox="1">
            <a:spLocks/>
          </p:cNvSpPr>
          <p:nvPr/>
        </p:nvSpPr>
        <p:spPr>
          <a:xfrm>
            <a:off x="2695497" y="4997614"/>
            <a:ext cx="6164947" cy="147002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MX" sz="3600" b="1" dirty="0">
                <a:solidFill>
                  <a:schemeClr val="tx1">
                    <a:lumMod val="95000"/>
                    <a:lumOff val="5000"/>
                  </a:schemeClr>
                </a:solidFill>
                <a:latin typeface="Helvetica Neue"/>
              </a:rPr>
              <a:t>Presentación</a:t>
            </a:r>
          </a:p>
          <a:p>
            <a:pPr algn="l"/>
            <a:r>
              <a:rPr lang="es-MX" sz="3600" b="1" dirty="0">
                <a:solidFill>
                  <a:schemeClr val="tx1">
                    <a:lumMod val="95000"/>
                    <a:lumOff val="5000"/>
                  </a:schemeClr>
                </a:solidFill>
                <a:latin typeface="Helvetica Neue"/>
              </a:rPr>
              <a:t>Abril 2016</a:t>
            </a:r>
          </a:p>
        </p:txBody>
      </p:sp>
      <p:cxnSp>
        <p:nvCxnSpPr>
          <p:cNvPr id="3" name="Conector recto 2"/>
          <p:cNvCxnSpPr/>
          <p:nvPr/>
        </p:nvCxnSpPr>
        <p:spPr>
          <a:xfrm>
            <a:off x="2510975" y="3993358"/>
            <a:ext cx="0" cy="2474281"/>
          </a:xfrm>
          <a:prstGeom prst="line">
            <a:avLst/>
          </a:prstGeom>
          <a:ln w="76200">
            <a:solidFill>
              <a:srgbClr val="CD2027"/>
            </a:solidFill>
          </a:ln>
        </p:spPr>
        <p:style>
          <a:lnRef idx="1">
            <a:schemeClr val="accent1"/>
          </a:lnRef>
          <a:fillRef idx="0">
            <a:schemeClr val="accent1"/>
          </a:fillRef>
          <a:effectRef idx="0">
            <a:schemeClr val="accent1"/>
          </a:effectRef>
          <a:fontRef idx="minor">
            <a:schemeClr val="tx1"/>
          </a:fontRef>
        </p:style>
      </p:cxnSp>
      <p:sp>
        <p:nvSpPr>
          <p:cNvPr id="2" name="Marcador de número de diapositiva 1"/>
          <p:cNvSpPr>
            <a:spLocks noGrp="1"/>
          </p:cNvSpPr>
          <p:nvPr>
            <p:ph type="sldNum" sz="quarter" idx="12"/>
          </p:nvPr>
        </p:nvSpPr>
        <p:spPr/>
        <p:txBody>
          <a:bodyPr/>
          <a:lstStyle/>
          <a:p>
            <a:pPr>
              <a:defRPr/>
            </a:pPr>
            <a:fld id="{3CB93AD6-8003-40ED-8658-B2CF1BB1AD32}" type="slidenum">
              <a:rPr lang="es-ES_tradnl" altLang="es-MX" smtClean="0"/>
              <a:pPr>
                <a:defRPr/>
              </a:pPr>
              <a:t>1</a:t>
            </a:fld>
            <a:endParaRPr lang="es-ES_tradnl" altLang="es-MX"/>
          </a:p>
        </p:txBody>
      </p:sp>
      <p:sp>
        <p:nvSpPr>
          <p:cNvPr id="4" name="CuadroTexto 3"/>
          <p:cNvSpPr txBox="1"/>
          <p:nvPr/>
        </p:nvSpPr>
        <p:spPr>
          <a:xfrm>
            <a:off x="2695497" y="5210209"/>
            <a:ext cx="4090893" cy="1200329"/>
          </a:xfrm>
          <a:prstGeom prst="rect">
            <a:avLst/>
          </a:prstGeom>
          <a:solidFill>
            <a:schemeClr val="bg1"/>
          </a:solidFill>
        </p:spPr>
        <p:txBody>
          <a:bodyPr wrap="square" rtlCol="0">
            <a:spAutoFit/>
          </a:bodyPr>
          <a:lstStyle/>
          <a:p>
            <a:r>
              <a:rPr lang="es-PE" sz="3600" b="1" dirty="0">
                <a:latin typeface="Arial" panose="020B0604020202020204" pitchFamily="34" charset="0"/>
                <a:cs typeface="Arial" panose="020B0604020202020204" pitchFamily="34" charset="0"/>
              </a:rPr>
              <a:t>Plan de Negocios   2018</a:t>
            </a:r>
          </a:p>
        </p:txBody>
      </p:sp>
      <p:pic>
        <p:nvPicPr>
          <p:cNvPr id="10" name="Imagen 9" descr="C:\Users\ASUS\Pictures\Saved Pictures\lalegua.PNG">
            <a:extLst>
              <a:ext uri="{FF2B5EF4-FFF2-40B4-BE49-F238E27FC236}">
                <a16:creationId xmlns:a16="http://schemas.microsoft.com/office/drawing/2014/main" id="{31FA3545-9993-42A1-A2E0-8F820B32525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436" y="566128"/>
            <a:ext cx="7931769" cy="4040227"/>
          </a:xfrm>
          <a:prstGeom prst="rect">
            <a:avLst/>
          </a:prstGeom>
          <a:noFill/>
          <a:ln>
            <a:noFill/>
          </a:ln>
        </p:spPr>
      </p:pic>
    </p:spTree>
    <p:extLst>
      <p:ext uri="{BB962C8B-B14F-4D97-AF65-F5344CB8AC3E}">
        <p14:creationId xmlns:p14="http://schemas.microsoft.com/office/powerpoint/2010/main" val="2014743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arcador de contenido"/>
          <p:cNvSpPr>
            <a:spLocks noGrp="1"/>
          </p:cNvSpPr>
          <p:nvPr>
            <p:ph idx="1"/>
          </p:nvPr>
        </p:nvSpPr>
        <p:spPr>
          <a:xfrm>
            <a:off x="457200" y="1465729"/>
            <a:ext cx="8229600" cy="4864733"/>
          </a:xfrm>
        </p:spPr>
        <p:txBody>
          <a:bodyPr>
            <a:noAutofit/>
          </a:bodyPr>
          <a:lstStyle/>
          <a:p>
            <a:pPr marL="0" indent="0">
              <a:buNone/>
            </a:pPr>
            <a:r>
              <a:rPr lang="es-ES" sz="2000" dirty="0">
                <a:latin typeface="Calibri" pitchFamily="34" charset="0"/>
                <a:cs typeface="Arial" pitchFamily="34" charset="0"/>
              </a:rPr>
              <a:t>Se ha ejecutado S/. 52,55 MM. de la Segunda Calzada del Evitamiento Piura. </a:t>
            </a:r>
            <a:endParaRPr lang="es-ES" sz="2400" dirty="0">
              <a:latin typeface="Calibri" pitchFamily="34" charset="0"/>
              <a:cs typeface="Arial" pitchFamily="34" charset="0"/>
            </a:endParaRPr>
          </a:p>
        </p:txBody>
      </p:sp>
      <p:pic>
        <p:nvPicPr>
          <p:cNvPr id="4" name="Picture 2" descr="C:\Users\JPurizaca\Documents\Administración\Imagen\Plan Covisol\Logo Coviso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548" y="-51246"/>
            <a:ext cx="981851" cy="112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ítulo 1"/>
          <p:cNvSpPr>
            <a:spLocks noGrp="1"/>
          </p:cNvSpPr>
          <p:nvPr>
            <p:ph type="title"/>
          </p:nvPr>
        </p:nvSpPr>
        <p:spPr>
          <a:xfrm>
            <a:off x="1264023" y="806824"/>
            <a:ext cx="4598895" cy="263158"/>
          </a:xfrm>
        </p:spPr>
        <p:txBody>
          <a:bodyPr vert="horz" lIns="91440" tIns="45720" rIns="91440" bIns="45720" rtlCol="0" anchor="ctr">
            <a:normAutofit fontScale="90000"/>
          </a:bodyPr>
          <a:lstStyle/>
          <a:p>
            <a:r>
              <a:rPr lang="es-ES" altLang="es-MX" sz="2800" b="1" dirty="0"/>
              <a:t>Obras Adicionales (En S/. - Sin IGV)</a:t>
            </a:r>
            <a:endParaRPr lang="es-PE" sz="2800" b="1" dirty="0"/>
          </a:p>
        </p:txBody>
      </p:sp>
      <p:sp>
        <p:nvSpPr>
          <p:cNvPr id="9" name="Título 1"/>
          <p:cNvSpPr txBox="1">
            <a:spLocks/>
          </p:cNvSpPr>
          <p:nvPr/>
        </p:nvSpPr>
        <p:spPr>
          <a:xfrm>
            <a:off x="1109584" y="145895"/>
            <a:ext cx="5802204" cy="427280"/>
          </a:xfrm>
          <a:prstGeom prst="rect">
            <a:avLst/>
          </a:prstGeom>
        </p:spPr>
        <p:txBody>
          <a:bodyPr vert="horz" lIns="68580" tIns="34290" rIns="68580" bIns="34290" rtlCol="0" anchor="b">
            <a:normAutofit fontScale="625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MX" sz="3000" b="1" dirty="0">
                <a:latin typeface="Trebuchet MS" panose="020B0603020202020204" pitchFamily="34" charset="0"/>
              </a:rPr>
              <a:t>AUTOPISTA  DEL SOL:  INVERSIONES EJECUTADAS</a:t>
            </a:r>
          </a:p>
        </p:txBody>
      </p:sp>
      <p:pic>
        <p:nvPicPr>
          <p:cNvPr id="10" name="Imagen 9"/>
          <p:cNvPicPr/>
          <p:nvPr/>
        </p:nvPicPr>
        <p:blipFill rotWithShape="1">
          <a:blip r:embed="rId3">
            <a:extLst>
              <a:ext uri="{28A0092B-C50C-407E-A947-70E740481C1C}">
                <a14:useLocalDpi xmlns:a14="http://schemas.microsoft.com/office/drawing/2010/main" val="0"/>
              </a:ext>
            </a:extLst>
          </a:blip>
          <a:srcRect b="6325"/>
          <a:stretch/>
        </p:blipFill>
        <p:spPr bwMode="auto">
          <a:xfrm>
            <a:off x="457199" y="2393319"/>
            <a:ext cx="8229601" cy="3746224"/>
          </a:xfrm>
          <a:prstGeom prst="rect">
            <a:avLst/>
          </a:prstGeom>
          <a:noFill/>
          <a:ln>
            <a:noFill/>
          </a:ln>
        </p:spPr>
      </p:pic>
    </p:spTree>
    <p:extLst>
      <p:ext uri="{BB962C8B-B14F-4D97-AF65-F5344CB8AC3E}">
        <p14:creationId xmlns:p14="http://schemas.microsoft.com/office/powerpoint/2010/main" val="1354532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magen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7381" y="2361209"/>
            <a:ext cx="7570665" cy="413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8 CuadroTexto"/>
          <p:cNvSpPr txBox="1"/>
          <p:nvPr/>
        </p:nvSpPr>
        <p:spPr>
          <a:xfrm>
            <a:off x="1109584" y="686763"/>
            <a:ext cx="7263667" cy="584775"/>
          </a:xfrm>
          <a:prstGeom prst="rect">
            <a:avLst/>
          </a:prstGeom>
          <a:noFill/>
        </p:spPr>
        <p:txBody>
          <a:bodyPr wrap="square">
            <a:spAutoFit/>
          </a:bodyPr>
          <a:lstStyle/>
          <a:p>
            <a:pPr>
              <a:defRPr/>
            </a:pPr>
            <a:r>
              <a:rPr lang="es-PE" sz="2000" b="1" dirty="0">
                <a:latin typeface="+mj-lt"/>
              </a:rPr>
              <a:t>OBRA ADICIONAL: </a:t>
            </a:r>
            <a:r>
              <a:rPr lang="es-PE" altLang="es-PE" sz="2000" b="1" dirty="0">
                <a:latin typeface="+mj-lt"/>
              </a:rPr>
              <a:t>2DA CALZADA DEL EVITAMIENTO PIURA</a:t>
            </a:r>
            <a:endParaRPr lang="es-PE" sz="2000" b="1" dirty="0">
              <a:latin typeface="+mj-lt"/>
            </a:endParaRPr>
          </a:p>
          <a:p>
            <a:pPr eaLnBrk="1" fontAlgn="auto" hangingPunct="1">
              <a:spcBef>
                <a:spcPts val="0"/>
              </a:spcBef>
              <a:spcAft>
                <a:spcPts val="0"/>
              </a:spcAft>
              <a:defRPr/>
            </a:pPr>
            <a:endParaRPr lang="es-PE" sz="1200" b="1" dirty="0">
              <a:latin typeface="+mj-lt"/>
            </a:endParaRPr>
          </a:p>
        </p:txBody>
      </p:sp>
      <p:pic>
        <p:nvPicPr>
          <p:cNvPr id="3078" name="Picture 2" descr="C:\Users\JPurizaca\Documents\Administración\Imagen\Plan Covisol\Logo Covis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 y="-74613"/>
            <a:ext cx="1084263" cy="123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3 CuadroTexto"/>
          <p:cNvSpPr txBox="1"/>
          <p:nvPr/>
        </p:nvSpPr>
        <p:spPr>
          <a:xfrm>
            <a:off x="5051967" y="1642617"/>
            <a:ext cx="2962480" cy="584775"/>
          </a:xfrm>
          <a:prstGeom prst="rect">
            <a:avLst/>
          </a:prstGeom>
          <a:solidFill>
            <a:schemeClr val="accent4">
              <a:lumMod val="20000"/>
              <a:lumOff val="80000"/>
            </a:schemeClr>
          </a:solidFill>
        </p:spPr>
        <p:txBody>
          <a:bodyPr wrap="square">
            <a:spAutoFit/>
          </a:bodyPr>
          <a:lstStyle/>
          <a:p>
            <a:pPr eaLnBrk="1" fontAlgn="auto" hangingPunct="1">
              <a:spcBef>
                <a:spcPts val="0"/>
              </a:spcBef>
              <a:spcAft>
                <a:spcPts val="0"/>
              </a:spcAft>
              <a:defRPr/>
            </a:pPr>
            <a:r>
              <a:rPr lang="es-PE" sz="1600" b="1" dirty="0">
                <a:latin typeface="Calibri"/>
              </a:rPr>
              <a:t>INICIO   :    28 MARZO 2015</a:t>
            </a:r>
          </a:p>
          <a:p>
            <a:pPr eaLnBrk="1" fontAlgn="auto" hangingPunct="1">
              <a:spcBef>
                <a:spcPts val="0"/>
              </a:spcBef>
              <a:spcAft>
                <a:spcPts val="0"/>
              </a:spcAft>
              <a:defRPr/>
            </a:pPr>
            <a:r>
              <a:rPr lang="es-PE" sz="1600" b="1" dirty="0">
                <a:latin typeface="Calibri"/>
              </a:rPr>
              <a:t>Puesta en servicio: Octubre 2016</a:t>
            </a:r>
          </a:p>
        </p:txBody>
      </p:sp>
      <p:sp>
        <p:nvSpPr>
          <p:cNvPr id="3083" name="Rectángulo 1"/>
          <p:cNvSpPr>
            <a:spLocks noChangeArrowheads="1"/>
          </p:cNvSpPr>
          <p:nvPr/>
        </p:nvSpPr>
        <p:spPr bwMode="auto">
          <a:xfrm>
            <a:off x="4016375" y="1677988"/>
            <a:ext cx="238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PE" altLang="es-PE" sz="1800" dirty="0"/>
              <a:t> </a:t>
            </a:r>
          </a:p>
        </p:txBody>
      </p:sp>
      <p:sp>
        <p:nvSpPr>
          <p:cNvPr id="17" name="3 CuadroTexto"/>
          <p:cNvSpPr txBox="1"/>
          <p:nvPr/>
        </p:nvSpPr>
        <p:spPr>
          <a:xfrm>
            <a:off x="817685" y="5398025"/>
            <a:ext cx="4317023" cy="830997"/>
          </a:xfrm>
          <a:prstGeom prst="rect">
            <a:avLst/>
          </a:prstGeom>
          <a:solidFill>
            <a:schemeClr val="accent4">
              <a:lumMod val="60000"/>
              <a:lumOff val="40000"/>
            </a:schemeClr>
          </a:solidFill>
          <a:scene3d>
            <a:camera prst="orthographicFront"/>
            <a:lightRig rig="threePt" dir="t"/>
          </a:scene3d>
          <a:sp3d>
            <a:bevelT w="165100" prst="coolSlant"/>
          </a:sp3d>
        </p:spPr>
        <p:txBody>
          <a:bodyPr wrap="square">
            <a:spAutoFit/>
          </a:bodyPr>
          <a:lstStyle/>
          <a:p>
            <a:pPr marL="285750" indent="-285750" eaLnBrk="1" fontAlgn="auto" hangingPunct="1">
              <a:spcBef>
                <a:spcPts val="0"/>
              </a:spcBef>
              <a:spcAft>
                <a:spcPts val="0"/>
              </a:spcAft>
              <a:buFont typeface="Wingdings" panose="05000000000000000000" pitchFamily="2" charset="2"/>
              <a:buChar char="Ø"/>
              <a:defRPr/>
            </a:pPr>
            <a:r>
              <a:rPr lang="es-PE" sz="2400" b="1" dirty="0">
                <a:latin typeface="+mn-lt"/>
              </a:rPr>
              <a:t>PRIMERA ETAPA (Acta N°1) Obras concluidas y aceptadas.</a:t>
            </a:r>
            <a:endParaRPr lang="es-PE" sz="2400" b="1" dirty="0">
              <a:latin typeface="Calibri"/>
            </a:endParaRPr>
          </a:p>
        </p:txBody>
      </p:sp>
      <p:sp>
        <p:nvSpPr>
          <p:cNvPr id="2" name="Rectángulo 1"/>
          <p:cNvSpPr/>
          <p:nvPr/>
        </p:nvSpPr>
        <p:spPr>
          <a:xfrm>
            <a:off x="637381" y="1188086"/>
            <a:ext cx="4572000" cy="923330"/>
          </a:xfrm>
          <a:prstGeom prst="rect">
            <a:avLst/>
          </a:prstGeom>
        </p:spPr>
        <p:txBody>
          <a:bodyPr>
            <a:spAutoFit/>
          </a:bodyPr>
          <a:lstStyle/>
          <a:p>
            <a:pPr marL="285750" indent="-285750">
              <a:buFont typeface="Arial" panose="020B0604020202020204" pitchFamily="34" charset="0"/>
              <a:buChar char="•"/>
            </a:pPr>
            <a:r>
              <a:rPr lang="es-PE" dirty="0">
                <a:solidFill>
                  <a:prstClr val="black"/>
                </a:solidFill>
              </a:rPr>
              <a:t>Intercambio vial Paita</a:t>
            </a:r>
          </a:p>
          <a:p>
            <a:pPr marL="285750" indent="-285750">
              <a:buFont typeface="Arial" panose="020B0604020202020204" pitchFamily="34" charset="0"/>
              <a:buChar char="•"/>
            </a:pPr>
            <a:r>
              <a:rPr lang="es-PE" dirty="0">
                <a:solidFill>
                  <a:prstClr val="black"/>
                </a:solidFill>
              </a:rPr>
              <a:t>Carretera km 993+700 al 1000+900</a:t>
            </a:r>
          </a:p>
          <a:p>
            <a:pPr marL="285750" indent="-285750">
              <a:buFont typeface="Arial" panose="020B0604020202020204" pitchFamily="34" charset="0"/>
              <a:buChar char="•"/>
            </a:pPr>
            <a:r>
              <a:rPr lang="es-PE" dirty="0">
                <a:solidFill>
                  <a:prstClr val="black"/>
                </a:solidFill>
              </a:rPr>
              <a:t>Puente Canal Dren Calzada izquierda.</a:t>
            </a:r>
            <a:endParaRPr lang="es-PE" dirty="0"/>
          </a:p>
        </p:txBody>
      </p:sp>
      <p:sp>
        <p:nvSpPr>
          <p:cNvPr id="3" name="Rectángulo 2"/>
          <p:cNvSpPr/>
          <p:nvPr/>
        </p:nvSpPr>
        <p:spPr>
          <a:xfrm>
            <a:off x="4875511" y="1091157"/>
            <a:ext cx="2533642" cy="400110"/>
          </a:xfrm>
          <a:prstGeom prst="rect">
            <a:avLst/>
          </a:prstGeom>
        </p:spPr>
        <p:txBody>
          <a:bodyPr wrap="none">
            <a:spAutoFit/>
          </a:bodyPr>
          <a:lstStyle/>
          <a:p>
            <a:pPr>
              <a:defRPr/>
            </a:pPr>
            <a:r>
              <a:rPr lang="es-PE" sz="2000" dirty="0"/>
              <a:t>ACTA N°1 : EJECUTADA</a:t>
            </a:r>
            <a:endParaRPr lang="es-PE" altLang="es-PE" sz="2000" dirty="0"/>
          </a:p>
        </p:txBody>
      </p:sp>
      <p:sp>
        <p:nvSpPr>
          <p:cNvPr id="10" name="Título 1"/>
          <p:cNvSpPr txBox="1">
            <a:spLocks/>
          </p:cNvSpPr>
          <p:nvPr/>
        </p:nvSpPr>
        <p:spPr>
          <a:xfrm>
            <a:off x="1109584" y="145895"/>
            <a:ext cx="5802204" cy="427280"/>
          </a:xfrm>
          <a:prstGeom prst="rect">
            <a:avLst/>
          </a:prstGeom>
        </p:spPr>
        <p:txBody>
          <a:bodyPr vert="horz" lIns="68580" tIns="34290" rIns="68580" bIns="34290" rtlCol="0" anchor="b">
            <a:normAutofit fontScale="625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MX" sz="3000" b="1" dirty="0">
                <a:latin typeface="Trebuchet MS" panose="020B0603020202020204" pitchFamily="34" charset="0"/>
              </a:rPr>
              <a:t>AUTOPISTA  DEL SOL:  INVERSIONES EJECUTADAS</a:t>
            </a:r>
          </a:p>
        </p:txBody>
      </p:sp>
    </p:spTree>
    <p:extLst>
      <p:ext uri="{BB962C8B-B14F-4D97-AF65-F5344CB8AC3E}">
        <p14:creationId xmlns:p14="http://schemas.microsoft.com/office/powerpoint/2010/main" val="14971580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8 CuadroTexto"/>
          <p:cNvSpPr txBox="1"/>
          <p:nvPr/>
        </p:nvSpPr>
        <p:spPr>
          <a:xfrm>
            <a:off x="436094" y="1189962"/>
            <a:ext cx="5531870" cy="1938992"/>
          </a:xfrm>
          <a:prstGeom prst="rect">
            <a:avLst/>
          </a:prstGeom>
          <a:noFill/>
        </p:spPr>
        <p:txBody>
          <a:bodyPr wrap="square">
            <a:spAutoFit/>
          </a:bodyPr>
          <a:lstStyle/>
          <a:p>
            <a:pPr eaLnBrk="1" fontAlgn="auto" hangingPunct="1">
              <a:spcBef>
                <a:spcPts val="0"/>
              </a:spcBef>
              <a:spcAft>
                <a:spcPts val="0"/>
              </a:spcAft>
              <a:defRPr/>
            </a:pPr>
            <a:r>
              <a:rPr lang="es-PE" sz="2000" b="1" dirty="0">
                <a:latin typeface="+mj-lt"/>
              </a:rPr>
              <a:t>ACTA N°2:</a:t>
            </a:r>
          </a:p>
          <a:p>
            <a:pPr marL="342900" indent="-342900">
              <a:buFont typeface="Arial" panose="020B0604020202020204" pitchFamily="34" charset="0"/>
              <a:buChar char="•"/>
              <a:defRPr/>
            </a:pPr>
            <a:r>
              <a:rPr lang="es-PE" sz="2000" b="1" dirty="0">
                <a:latin typeface="+mj-lt"/>
              </a:rPr>
              <a:t>Terminado: Intercambio La Legua, Puente Panamericana, Puente Grau.</a:t>
            </a:r>
            <a:endParaRPr lang="es-PE" altLang="es-PE" sz="2000" b="1" dirty="0">
              <a:latin typeface="+mj-lt"/>
            </a:endParaRPr>
          </a:p>
          <a:p>
            <a:pPr marL="342900" indent="-342900">
              <a:buFont typeface="Arial" panose="020B0604020202020204" pitchFamily="34" charset="0"/>
              <a:buChar char="•"/>
              <a:defRPr/>
            </a:pPr>
            <a:r>
              <a:rPr lang="es-PE" altLang="es-PE" sz="2000" b="1" dirty="0">
                <a:latin typeface="+mj-lt"/>
              </a:rPr>
              <a:t>En Construcción: 3 pontones, 2da etapa carretera, Puente canal Dren 990+466, Puente canal 1, </a:t>
            </a:r>
            <a:r>
              <a:rPr lang="es-PE" sz="2000" b="1" dirty="0">
                <a:latin typeface="+mj-lt"/>
              </a:rPr>
              <a:t>Intercambio vial Catacaos.</a:t>
            </a:r>
            <a:endParaRPr lang="es-PE" altLang="es-PE" sz="2000" b="1" dirty="0">
              <a:latin typeface="+mj-lt"/>
            </a:endParaRPr>
          </a:p>
        </p:txBody>
      </p:sp>
      <p:pic>
        <p:nvPicPr>
          <p:cNvPr id="4100" name="Picture 2" descr="C:\Users\JPurizaca\Documents\Administración\Imagen\Plan Covisol\Logo Coviso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 y="-74613"/>
            <a:ext cx="1084263" cy="123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Imagen 8"/>
          <p:cNvPicPr>
            <a:picLocks noChangeAspect="1"/>
          </p:cNvPicPr>
          <p:nvPr/>
        </p:nvPicPr>
        <p:blipFill>
          <a:blip r:embed="rId3" cstate="print">
            <a:extLst>
              <a:ext uri="{28A0092B-C50C-407E-A947-70E740481C1C}">
                <a14:useLocalDpi xmlns:a14="http://schemas.microsoft.com/office/drawing/2010/main" val="0"/>
              </a:ext>
            </a:extLst>
          </a:blip>
          <a:srcRect l="17224" t="49355" b="7220"/>
          <a:stretch>
            <a:fillRect/>
          </a:stretch>
        </p:blipFill>
        <p:spPr bwMode="auto">
          <a:xfrm>
            <a:off x="481550" y="3203229"/>
            <a:ext cx="5198760" cy="32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número de diapositiva 4"/>
          <p:cNvSpPr>
            <a:spLocks noGrp="1"/>
          </p:cNvSpPr>
          <p:nvPr>
            <p:ph type="sldNum" sz="quarter" idx="12"/>
          </p:nvPr>
        </p:nvSpPr>
        <p:spPr>
          <a:xfrm>
            <a:off x="6548438" y="6062663"/>
            <a:ext cx="2057400" cy="365125"/>
          </a:xfrm>
        </p:spPr>
        <p:txBody>
          <a:bodyPr/>
          <a:lstStyle/>
          <a:p>
            <a:pPr>
              <a:defRPr/>
            </a:pPr>
            <a:fld id="{8B26782A-F174-487F-887B-B4842CB55EC8}" type="slidenum">
              <a:rPr lang="es-ES_tradnl" altLang="es-MX"/>
              <a:pPr>
                <a:defRPr/>
              </a:pPr>
              <a:t>12</a:t>
            </a:fld>
            <a:endParaRPr lang="es-ES_tradnl" altLang="es-MX" dirty="0"/>
          </a:p>
        </p:txBody>
      </p:sp>
      <p:sp>
        <p:nvSpPr>
          <p:cNvPr id="14" name="Título 1"/>
          <p:cNvSpPr txBox="1">
            <a:spLocks/>
          </p:cNvSpPr>
          <p:nvPr/>
        </p:nvSpPr>
        <p:spPr>
          <a:xfrm>
            <a:off x="1109583" y="145895"/>
            <a:ext cx="6044251" cy="458400"/>
          </a:xfrm>
          <a:prstGeom prst="rect">
            <a:avLst/>
          </a:prstGeom>
        </p:spPr>
        <p:txBody>
          <a:bodyPr vert="horz" lIns="68580" tIns="34290" rIns="68580" bIns="34290" rtlCol="0" anchor="b">
            <a:normAutofit fontScale="625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s-MX" sz="3000" b="1" dirty="0">
                <a:latin typeface="Trebuchet MS" panose="020B0603020202020204" pitchFamily="34" charset="0"/>
              </a:rPr>
              <a:t>AUTOPISTA  DEL SOL:  INVERSIONES EJECUTADAS </a:t>
            </a:r>
          </a:p>
        </p:txBody>
      </p:sp>
      <p:sp>
        <p:nvSpPr>
          <p:cNvPr id="15" name="8 CuadroTexto"/>
          <p:cNvSpPr txBox="1"/>
          <p:nvPr/>
        </p:nvSpPr>
        <p:spPr>
          <a:xfrm>
            <a:off x="1226128" y="678570"/>
            <a:ext cx="7263667" cy="400110"/>
          </a:xfrm>
          <a:prstGeom prst="rect">
            <a:avLst/>
          </a:prstGeom>
          <a:noFill/>
        </p:spPr>
        <p:txBody>
          <a:bodyPr wrap="square">
            <a:spAutoFit/>
          </a:bodyPr>
          <a:lstStyle/>
          <a:p>
            <a:pPr>
              <a:defRPr/>
            </a:pPr>
            <a:r>
              <a:rPr lang="es-PE" sz="2000" b="1" dirty="0">
                <a:latin typeface="+mj-lt"/>
              </a:rPr>
              <a:t>OBRA ADICIONAL: </a:t>
            </a:r>
            <a:r>
              <a:rPr lang="es-PE" altLang="es-PE" sz="2000" b="1" dirty="0">
                <a:latin typeface="+mj-lt"/>
              </a:rPr>
              <a:t>2DA CALZADA DEL EVITAMIENTO PIURA</a:t>
            </a:r>
            <a:endParaRPr lang="es-PE" sz="1200" b="1" dirty="0">
              <a:latin typeface="+mj-lt"/>
            </a:endParaRPr>
          </a:p>
        </p:txBody>
      </p:sp>
      <p:pic>
        <p:nvPicPr>
          <p:cNvPr id="17" name="Imagen 16">
            <a:extLst>
              <a:ext uri="{FF2B5EF4-FFF2-40B4-BE49-F238E27FC236}">
                <a16:creationId xmlns:a16="http://schemas.microsoft.com/office/drawing/2014/main" id="{0DE3A032-309E-4399-8AFB-42E48D5A687F}"/>
              </a:ext>
            </a:extLst>
          </p:cNvPr>
          <p:cNvPicPr>
            <a:picLocks noChangeAspect="1"/>
          </p:cNvPicPr>
          <p:nvPr/>
        </p:nvPicPr>
        <p:blipFill rotWithShape="1">
          <a:blip r:embed="rId4"/>
          <a:srcRect l="9825" r="4266" b="23546"/>
          <a:stretch/>
        </p:blipFill>
        <p:spPr>
          <a:xfrm>
            <a:off x="5967963" y="1429289"/>
            <a:ext cx="2715669" cy="1530558"/>
          </a:xfrm>
          <a:prstGeom prst="rect">
            <a:avLst/>
          </a:prstGeom>
        </p:spPr>
      </p:pic>
      <p:pic>
        <p:nvPicPr>
          <p:cNvPr id="18" name="Imagen 17">
            <a:extLst>
              <a:ext uri="{FF2B5EF4-FFF2-40B4-BE49-F238E27FC236}">
                <a16:creationId xmlns:a16="http://schemas.microsoft.com/office/drawing/2014/main" id="{643B52BA-9A29-4DCA-AF39-FDEB934F052B}"/>
              </a:ext>
            </a:extLst>
          </p:cNvPr>
          <p:cNvPicPr>
            <a:picLocks noChangeAspect="1"/>
          </p:cNvPicPr>
          <p:nvPr/>
        </p:nvPicPr>
        <p:blipFill rotWithShape="1">
          <a:blip r:embed="rId5"/>
          <a:srcRect l="4530" r="3433"/>
          <a:stretch/>
        </p:blipFill>
        <p:spPr>
          <a:xfrm>
            <a:off x="5967963" y="3033953"/>
            <a:ext cx="2715669" cy="1465085"/>
          </a:xfrm>
          <a:prstGeom prst="rect">
            <a:avLst/>
          </a:prstGeom>
        </p:spPr>
      </p:pic>
      <p:pic>
        <p:nvPicPr>
          <p:cNvPr id="19" name="Imagen 18">
            <a:extLst>
              <a:ext uri="{FF2B5EF4-FFF2-40B4-BE49-F238E27FC236}">
                <a16:creationId xmlns:a16="http://schemas.microsoft.com/office/drawing/2014/main" id="{5BFA9EBD-4792-4E31-A373-828103726B2A}"/>
              </a:ext>
            </a:extLst>
          </p:cNvPr>
          <p:cNvPicPr>
            <a:picLocks noChangeAspect="1"/>
          </p:cNvPicPr>
          <p:nvPr/>
        </p:nvPicPr>
        <p:blipFill rotWithShape="1">
          <a:blip r:embed="rId6"/>
          <a:srcRect l="17012" t="-3068" b="-1"/>
          <a:stretch/>
        </p:blipFill>
        <p:spPr>
          <a:xfrm>
            <a:off x="5973132" y="4573143"/>
            <a:ext cx="2685868" cy="1566656"/>
          </a:xfrm>
          <a:prstGeom prst="rect">
            <a:avLst/>
          </a:prstGeom>
        </p:spPr>
      </p:pic>
      <p:sp>
        <p:nvSpPr>
          <p:cNvPr id="20" name="Rectángulo 19">
            <a:extLst>
              <a:ext uri="{FF2B5EF4-FFF2-40B4-BE49-F238E27FC236}">
                <a16:creationId xmlns:a16="http://schemas.microsoft.com/office/drawing/2014/main" id="{3E288A60-67B5-4829-849E-84E42FFE62DD}"/>
              </a:ext>
            </a:extLst>
          </p:cNvPr>
          <p:cNvSpPr/>
          <p:nvPr/>
        </p:nvSpPr>
        <p:spPr>
          <a:xfrm>
            <a:off x="6280161" y="3033952"/>
            <a:ext cx="2375597" cy="338554"/>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eaLnBrk="1" fontAlgn="auto" hangingPunct="1">
              <a:spcBef>
                <a:spcPts val="0"/>
              </a:spcBef>
              <a:spcAft>
                <a:spcPts val="0"/>
              </a:spcAft>
              <a:defRPr/>
            </a:pPr>
            <a:r>
              <a:rPr lang="es-ES" sz="1600" b="1" dirty="0">
                <a:ln/>
                <a:solidFill>
                  <a:schemeClr val="accent2">
                    <a:lumMod val="75000"/>
                  </a:schemeClr>
                </a:solidFill>
                <a:latin typeface="+mn-lt"/>
              </a:rPr>
              <a:t>Puente Grau 95.00%</a:t>
            </a:r>
          </a:p>
        </p:txBody>
      </p:sp>
      <p:sp>
        <p:nvSpPr>
          <p:cNvPr id="21" name="Rectángulo 20">
            <a:extLst>
              <a:ext uri="{FF2B5EF4-FFF2-40B4-BE49-F238E27FC236}">
                <a16:creationId xmlns:a16="http://schemas.microsoft.com/office/drawing/2014/main" id="{1A51F960-1773-420A-AB2F-6F8BF98B8542}"/>
              </a:ext>
            </a:extLst>
          </p:cNvPr>
          <p:cNvSpPr/>
          <p:nvPr/>
        </p:nvSpPr>
        <p:spPr>
          <a:xfrm>
            <a:off x="5967964" y="4499037"/>
            <a:ext cx="2613365" cy="338554"/>
          </a:xfrm>
          <a:prstGeom prst="rect">
            <a:avLst/>
          </a:prstGeom>
          <a:noFill/>
        </p:spPr>
        <p:txBody>
          <a:bodyPr>
            <a:spAutoFit/>
            <a:scene3d>
              <a:camera prst="orthographicFront"/>
              <a:lightRig rig="harsh" dir="t"/>
            </a:scene3d>
            <a:sp3d extrusionH="57150" prstMaterial="matte">
              <a:bevelT w="63500" h="12700" prst="angle"/>
              <a:contourClr>
                <a:schemeClr val="bg1">
                  <a:lumMod val="65000"/>
                </a:schemeClr>
              </a:contourClr>
            </a:sp3d>
          </a:bodyPr>
          <a:lstStyle/>
          <a:p>
            <a:pPr algn="ctr" eaLnBrk="1" fontAlgn="auto" hangingPunct="1">
              <a:spcBef>
                <a:spcPts val="0"/>
              </a:spcBef>
              <a:spcAft>
                <a:spcPts val="0"/>
              </a:spcAft>
              <a:defRPr/>
            </a:pPr>
            <a:r>
              <a:rPr lang="es-ES" sz="1600" b="1" dirty="0">
                <a:ln/>
                <a:solidFill>
                  <a:schemeClr val="accent2">
                    <a:lumMod val="75000"/>
                  </a:schemeClr>
                </a:solidFill>
              </a:rPr>
              <a:t>2da Etapa Carretera 68.00</a:t>
            </a:r>
            <a:r>
              <a:rPr lang="es-ES" sz="1600" b="1" dirty="0">
                <a:ln/>
                <a:solidFill>
                  <a:schemeClr val="accent2">
                    <a:lumMod val="75000"/>
                  </a:schemeClr>
                </a:solidFill>
                <a:latin typeface="+mn-lt"/>
              </a:rPr>
              <a:t>%</a:t>
            </a:r>
          </a:p>
        </p:txBody>
      </p:sp>
      <p:sp>
        <p:nvSpPr>
          <p:cNvPr id="22" name="Rectángulo 21">
            <a:extLst>
              <a:ext uri="{FF2B5EF4-FFF2-40B4-BE49-F238E27FC236}">
                <a16:creationId xmlns:a16="http://schemas.microsoft.com/office/drawing/2014/main" id="{D13E3567-1D8A-45C3-B5EF-9819086D6304}"/>
              </a:ext>
            </a:extLst>
          </p:cNvPr>
          <p:cNvSpPr/>
          <p:nvPr/>
        </p:nvSpPr>
        <p:spPr>
          <a:xfrm>
            <a:off x="5861050" y="1350704"/>
            <a:ext cx="2975158" cy="338554"/>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eaLnBrk="1" fontAlgn="auto" hangingPunct="1">
              <a:spcBef>
                <a:spcPts val="0"/>
              </a:spcBef>
              <a:spcAft>
                <a:spcPts val="0"/>
              </a:spcAft>
              <a:defRPr/>
            </a:pPr>
            <a:r>
              <a:rPr lang="es-ES" sz="1600" b="1" dirty="0">
                <a:ln/>
                <a:solidFill>
                  <a:schemeClr val="accent2">
                    <a:lumMod val="75000"/>
                  </a:schemeClr>
                </a:solidFill>
              </a:rPr>
              <a:t>Intercambio </a:t>
            </a:r>
            <a:r>
              <a:rPr lang="es-ES" sz="1600" b="1" dirty="0" err="1">
                <a:ln/>
                <a:solidFill>
                  <a:schemeClr val="accent2">
                    <a:lumMod val="75000"/>
                  </a:schemeClr>
                </a:solidFill>
              </a:rPr>
              <a:t>Catacaos</a:t>
            </a:r>
            <a:r>
              <a:rPr lang="es-ES" sz="1600" b="1" dirty="0">
                <a:ln/>
                <a:solidFill>
                  <a:schemeClr val="accent2">
                    <a:lumMod val="75000"/>
                  </a:schemeClr>
                </a:solidFill>
                <a:latin typeface="+mn-lt"/>
              </a:rPr>
              <a:t>  </a:t>
            </a:r>
            <a:r>
              <a:rPr lang="es-ES" sz="1600" b="1" dirty="0">
                <a:ln/>
                <a:solidFill>
                  <a:schemeClr val="accent2">
                    <a:lumMod val="75000"/>
                  </a:schemeClr>
                </a:solidFill>
              </a:rPr>
              <a:t>4</a:t>
            </a:r>
            <a:r>
              <a:rPr lang="es-ES" sz="1600" b="1" dirty="0">
                <a:ln/>
                <a:solidFill>
                  <a:schemeClr val="accent2">
                    <a:lumMod val="75000"/>
                  </a:schemeClr>
                </a:solidFill>
                <a:latin typeface="+mn-lt"/>
              </a:rPr>
              <a:t>5.00%</a:t>
            </a:r>
          </a:p>
        </p:txBody>
      </p:sp>
    </p:spTree>
    <p:extLst>
      <p:ext uri="{BB962C8B-B14F-4D97-AF65-F5344CB8AC3E}">
        <p14:creationId xmlns:p14="http://schemas.microsoft.com/office/powerpoint/2010/main" val="2176454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arcador de contenido"/>
          <p:cNvSpPr>
            <a:spLocks noGrp="1"/>
          </p:cNvSpPr>
          <p:nvPr>
            <p:ph idx="1"/>
          </p:nvPr>
        </p:nvSpPr>
        <p:spPr>
          <a:xfrm>
            <a:off x="457200" y="1176691"/>
            <a:ext cx="8229600" cy="5210254"/>
          </a:xfrm>
        </p:spPr>
        <p:txBody>
          <a:bodyPr>
            <a:noAutofit/>
          </a:bodyPr>
          <a:lstStyle/>
          <a:p>
            <a:pPr marL="0" indent="0" algn="just">
              <a:buNone/>
            </a:pPr>
            <a:r>
              <a:rPr lang="es-ES" sz="2000" dirty="0"/>
              <a:t>Durante la ocurrencia del Fenómeno de El Niño se cumplió con recuperar y mantener la transitabilidad en la vía y por este motivo la Concesionaria realizó trabajos por S/. 5,8 MM. También se invirtió aproximadamente USD 2,68 millones en estudios para la rehabilitación y reconstrucción de los sectores afectados por el FEN.</a:t>
            </a:r>
            <a:endParaRPr lang="es-PE" sz="2000" dirty="0"/>
          </a:p>
          <a:p>
            <a:pPr lvl="0"/>
            <a:endParaRPr lang="es-PE" sz="2000" dirty="0"/>
          </a:p>
        </p:txBody>
      </p:sp>
      <p:pic>
        <p:nvPicPr>
          <p:cNvPr id="4" name="Picture 2" descr="C:\Users\JPurizaca\Documents\Administración\Imagen\Plan Covisol\Logo Coviso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548" y="-51246"/>
            <a:ext cx="981851" cy="112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ítulo 1"/>
          <p:cNvSpPr>
            <a:spLocks noGrp="1"/>
          </p:cNvSpPr>
          <p:nvPr>
            <p:ph type="title"/>
          </p:nvPr>
        </p:nvSpPr>
        <p:spPr>
          <a:xfrm>
            <a:off x="1264023" y="766632"/>
            <a:ext cx="4598895" cy="263158"/>
          </a:xfrm>
        </p:spPr>
        <p:txBody>
          <a:bodyPr vert="horz" lIns="91440" tIns="45720" rIns="91440" bIns="45720" rtlCol="0" anchor="ctr">
            <a:normAutofit fontScale="90000"/>
          </a:bodyPr>
          <a:lstStyle/>
          <a:p>
            <a:r>
              <a:rPr lang="es-ES" altLang="es-MX" sz="2800" b="1" dirty="0"/>
              <a:t>Fenómeno del Niño</a:t>
            </a:r>
            <a:endParaRPr lang="es-PE" sz="2800" b="1" dirty="0"/>
          </a:p>
        </p:txBody>
      </p:sp>
      <p:sp>
        <p:nvSpPr>
          <p:cNvPr id="9" name="Título 1"/>
          <p:cNvSpPr txBox="1">
            <a:spLocks/>
          </p:cNvSpPr>
          <p:nvPr/>
        </p:nvSpPr>
        <p:spPr>
          <a:xfrm>
            <a:off x="1189968" y="176039"/>
            <a:ext cx="5802204" cy="427280"/>
          </a:xfrm>
          <a:prstGeom prst="rect">
            <a:avLst/>
          </a:prstGeom>
        </p:spPr>
        <p:txBody>
          <a:bodyPr vert="horz" lIns="68580" tIns="34290" rIns="68580" bIns="34290" rtlCol="0" anchor="b">
            <a:normAutofit fontScale="625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MX" sz="3000" b="1" dirty="0">
                <a:latin typeface="Trebuchet MS" panose="020B0603020202020204" pitchFamily="34" charset="0"/>
              </a:rPr>
              <a:t>AUTOPISTA  DEL SOL:  INVERSIONES EJECUTADAS</a:t>
            </a:r>
          </a:p>
        </p:txBody>
      </p:sp>
      <p:graphicFrame>
        <p:nvGraphicFramePr>
          <p:cNvPr id="2" name="Tabla 1"/>
          <p:cNvGraphicFramePr>
            <a:graphicFrameLocks noGrp="1"/>
          </p:cNvGraphicFramePr>
          <p:nvPr>
            <p:extLst>
              <p:ext uri="{D42A27DB-BD31-4B8C-83A1-F6EECF244321}">
                <p14:modId xmlns:p14="http://schemas.microsoft.com/office/powerpoint/2010/main" val="4199045389"/>
              </p:ext>
            </p:extLst>
          </p:nvPr>
        </p:nvGraphicFramePr>
        <p:xfrm>
          <a:off x="828989" y="2843594"/>
          <a:ext cx="7486022" cy="3543351"/>
        </p:xfrm>
        <a:graphic>
          <a:graphicData uri="http://schemas.openxmlformats.org/drawingml/2006/table">
            <a:tbl>
              <a:tblPr firstRow="1" firstCol="1" bandRow="1"/>
              <a:tblGrid>
                <a:gridCol w="557215">
                  <a:extLst>
                    <a:ext uri="{9D8B030D-6E8A-4147-A177-3AD203B41FA5}">
                      <a16:colId xmlns:a16="http://schemas.microsoft.com/office/drawing/2014/main" val="20000"/>
                    </a:ext>
                  </a:extLst>
                </a:gridCol>
                <a:gridCol w="4589417">
                  <a:extLst>
                    <a:ext uri="{9D8B030D-6E8A-4147-A177-3AD203B41FA5}">
                      <a16:colId xmlns:a16="http://schemas.microsoft.com/office/drawing/2014/main" val="20001"/>
                    </a:ext>
                  </a:extLst>
                </a:gridCol>
                <a:gridCol w="1148200">
                  <a:extLst>
                    <a:ext uri="{9D8B030D-6E8A-4147-A177-3AD203B41FA5}">
                      <a16:colId xmlns:a16="http://schemas.microsoft.com/office/drawing/2014/main" val="20002"/>
                    </a:ext>
                  </a:extLst>
                </a:gridCol>
                <a:gridCol w="1191190">
                  <a:extLst>
                    <a:ext uri="{9D8B030D-6E8A-4147-A177-3AD203B41FA5}">
                      <a16:colId xmlns:a16="http://schemas.microsoft.com/office/drawing/2014/main" val="20003"/>
                    </a:ext>
                  </a:extLst>
                </a:gridCol>
              </a:tblGrid>
              <a:tr h="144752">
                <a:tc>
                  <a:txBody>
                    <a:bodyPr/>
                    <a:lstStyle/>
                    <a:p>
                      <a:pPr algn="ctr">
                        <a:spcAft>
                          <a:spcPts val="0"/>
                        </a:spcAft>
                      </a:pPr>
                      <a:r>
                        <a:rPr lang="es-ES" sz="14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Item</a:t>
                      </a:r>
                      <a:endParaRPr lang="es-PE" sz="20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s-ES" sz="1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Entregable</a:t>
                      </a:r>
                      <a:endParaRPr lang="es-PE" sz="20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s-ES" sz="1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Estado</a:t>
                      </a:r>
                      <a:endParaRPr lang="es-PE" sz="20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s-ES" sz="1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USD</a:t>
                      </a:r>
                      <a:endParaRPr lang="es-PE" sz="20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251202">
                <a:tc>
                  <a:txBody>
                    <a:bodyPr/>
                    <a:lstStyle/>
                    <a:p>
                      <a:pPr algn="ctr">
                        <a:spcAft>
                          <a:spcPts val="0"/>
                        </a:spcAft>
                      </a:pPr>
                      <a:r>
                        <a:rPr lang="es-E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s-PE" sz="20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Evitamiento Trujillo</a:t>
                      </a:r>
                      <a:endParaRPr lang="es-PE" sz="20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Aprobado</a:t>
                      </a:r>
                      <a:endParaRPr lang="es-PE" sz="20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286,518.49 </a:t>
                      </a:r>
                      <a:endParaRPr lang="es-PE" sz="20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28341">
                <a:tc>
                  <a:txBody>
                    <a:bodyPr/>
                    <a:lstStyle/>
                    <a:p>
                      <a:pPr algn="ctr">
                        <a:spcAft>
                          <a:spcPts val="0"/>
                        </a:spcAft>
                      </a:pPr>
                      <a:r>
                        <a:rPr lang="es-E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s-PE" sz="20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Evitamiento Chiclayo</a:t>
                      </a:r>
                      <a:endParaRPr lang="es-PE" sz="20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En Evaluación</a:t>
                      </a:r>
                      <a:endParaRPr lang="es-PE" sz="20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493,000.00 </a:t>
                      </a:r>
                      <a:endParaRPr lang="es-PE" sz="20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51202">
                <a:tc>
                  <a:txBody>
                    <a:bodyPr/>
                    <a:lstStyle/>
                    <a:p>
                      <a:pPr algn="ctr">
                        <a:spcAft>
                          <a:spcPts val="0"/>
                        </a:spcAft>
                      </a:pPr>
                      <a:r>
                        <a:rPr lang="es-E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s-PE" sz="20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Piura - Sullana</a:t>
                      </a:r>
                      <a:endParaRPr lang="es-PE" sz="20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Aprobado</a:t>
                      </a:r>
                      <a:endParaRPr lang="es-PE" sz="20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281,703.89 </a:t>
                      </a:r>
                      <a:endParaRPr lang="es-PE" sz="20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49803">
                <a:tc>
                  <a:txBody>
                    <a:bodyPr/>
                    <a:lstStyle/>
                    <a:p>
                      <a:pPr algn="ctr">
                        <a:spcAft>
                          <a:spcPts val="0"/>
                        </a:spcAft>
                      </a:pPr>
                      <a:r>
                        <a:rPr lang="es-E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s-PE" sz="20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Sector Chilco, Puente San José (KM 659+000) y Puente Km 668+950</a:t>
                      </a:r>
                      <a:endParaRPr lang="es-PE" sz="20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Aprobado</a:t>
                      </a:r>
                      <a:endParaRPr lang="es-PE" sz="20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499,517.79 </a:t>
                      </a:r>
                      <a:endParaRPr lang="es-PE" sz="20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89504">
                <a:tc>
                  <a:txBody>
                    <a:bodyPr/>
                    <a:lstStyle/>
                    <a:p>
                      <a:pPr algn="ctr">
                        <a:spcAft>
                          <a:spcPts val="0"/>
                        </a:spcAft>
                      </a:pPr>
                      <a:r>
                        <a:rPr lang="es-E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endParaRPr lang="es-PE" sz="20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Tramos Continuos TC 01 al TC 05</a:t>
                      </a:r>
                      <a:endParaRPr lang="es-PE" sz="20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En Evaluación</a:t>
                      </a:r>
                      <a:endParaRPr lang="es-PE" sz="20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316,000.00 </a:t>
                      </a:r>
                      <a:endParaRPr lang="es-PE" sz="20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89504">
                <a:tc>
                  <a:txBody>
                    <a:bodyPr/>
                    <a:lstStyle/>
                    <a:p>
                      <a:pPr algn="ctr">
                        <a:spcAft>
                          <a:spcPts val="0"/>
                        </a:spcAft>
                      </a:pPr>
                      <a:r>
                        <a:rPr lang="es-E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s-PE" sz="20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s-E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Sector Puente Arenita Km 635</a:t>
                      </a:r>
                      <a:endParaRPr lang="es-PE" sz="20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En Evaluación</a:t>
                      </a:r>
                      <a:endParaRPr lang="es-PE" sz="20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316,000.00 </a:t>
                      </a:r>
                      <a:endParaRPr lang="es-PE" sz="20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89504">
                <a:tc>
                  <a:txBody>
                    <a:bodyPr/>
                    <a:lstStyle/>
                    <a:p>
                      <a:pPr algn="ctr">
                        <a:spcAft>
                          <a:spcPts val="0"/>
                        </a:spcAft>
                      </a:pPr>
                      <a:r>
                        <a:rPr lang="es-E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s-PE" sz="20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Protección de Taludes Intercambio Paita y Dren Villa Hermosa</a:t>
                      </a:r>
                      <a:endParaRPr lang="es-PE" sz="20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En Evaluación</a:t>
                      </a:r>
                      <a:endParaRPr lang="es-PE" sz="20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168,000.00 </a:t>
                      </a:r>
                      <a:endParaRPr lang="es-PE" sz="20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51202">
                <a:tc>
                  <a:txBody>
                    <a:bodyPr/>
                    <a:lstStyle/>
                    <a:p>
                      <a:pPr algn="ctr">
                        <a:spcAft>
                          <a:spcPts val="0"/>
                        </a:spcAft>
                      </a:pPr>
                      <a:r>
                        <a:rPr lang="es-E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8</a:t>
                      </a:r>
                      <a:endParaRPr lang="es-PE" sz="20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s-E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Sector Aeropuerto - Catacaos - Puente Independencia </a:t>
                      </a:r>
                      <a:r>
                        <a:rPr lang="es-ES" sz="1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Desarrollado a solicitud del MTC</a:t>
                      </a:r>
                      <a:endParaRPr lang="es-PE" sz="20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Aprobado</a:t>
                      </a:r>
                      <a:endParaRPr lang="es-PE" sz="20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321,762.42 </a:t>
                      </a:r>
                      <a:endParaRPr lang="es-PE" sz="20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67267">
                <a:tc>
                  <a:txBody>
                    <a:bodyPr/>
                    <a:lstStyle/>
                    <a:p>
                      <a:pPr>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PE" sz="20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PE" sz="20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Total</a:t>
                      </a:r>
                      <a:endParaRPr lang="es-PE" sz="20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2,682,502.60 </a:t>
                      </a:r>
                      <a:endParaRPr lang="es-PE" sz="20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80890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1168399" y="1027056"/>
            <a:ext cx="3845017" cy="480131"/>
          </a:xfrm>
          <a:prstGeom prst="rect">
            <a:avLst/>
          </a:prstGeom>
        </p:spPr>
        <p:txBody>
          <a:bodyPr vert="horz" lIns="91440" tIns="45720" rIns="91440" bIns="45720" rtlCol="0" anchor="ctr">
            <a:normAutofit/>
          </a:bodyPr>
          <a:lstStyle/>
          <a:p>
            <a:pPr defTabSz="685800">
              <a:lnSpc>
                <a:spcPct val="90000"/>
              </a:lnSpc>
              <a:spcBef>
                <a:spcPct val="0"/>
              </a:spcBef>
            </a:pPr>
            <a:r>
              <a:rPr lang="es-ES" sz="2800" b="1" dirty="0">
                <a:latin typeface="+mj-lt"/>
                <a:ea typeface="+mj-ea"/>
                <a:cs typeface="+mj-cs"/>
              </a:rPr>
              <a:t>Operaciones 2017</a:t>
            </a:r>
          </a:p>
        </p:txBody>
      </p:sp>
      <p:sp>
        <p:nvSpPr>
          <p:cNvPr id="4" name="Rectangle 1"/>
          <p:cNvSpPr>
            <a:spLocks noChangeArrowheads="1"/>
          </p:cNvSpPr>
          <p:nvPr/>
        </p:nvSpPr>
        <p:spPr bwMode="auto">
          <a:xfrm>
            <a:off x="677472" y="1758699"/>
            <a:ext cx="7623845"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defTabSz="914400" eaLnBrk="0" fontAlgn="base" hangingPunct="0">
              <a:spcBef>
                <a:spcPct val="0"/>
              </a:spcBef>
              <a:spcAft>
                <a:spcPct val="0"/>
              </a:spcAft>
            </a:pPr>
            <a:r>
              <a:rPr lang="es-MX" altLang="es-MX" sz="2000" dirty="0">
                <a:ea typeface="Times New Roman" panose="02020603050405020304" pitchFamily="18" charset="0"/>
                <a:cs typeface="Calibri" panose="020F0502020204030204" pitchFamily="34" charset="0"/>
              </a:rPr>
              <a:t>• Explotación de la Concesión a través de los 5 peajes.</a:t>
            </a:r>
          </a:p>
          <a:p>
            <a:pPr lvl="0" algn="just" defTabSz="914400" eaLnBrk="0" fontAlgn="base" hangingPunct="0">
              <a:spcBef>
                <a:spcPct val="0"/>
              </a:spcBef>
              <a:spcAft>
                <a:spcPct val="0"/>
              </a:spcAft>
            </a:pPr>
            <a:endParaRPr lang="es-MX" altLang="es-MX" sz="2000" dirty="0">
              <a:ea typeface="Times New Roman" panose="02020603050405020304" pitchFamily="18" charset="0"/>
              <a:cs typeface="Calibri" panose="020F0502020204030204" pitchFamily="34" charset="0"/>
            </a:endParaRPr>
          </a:p>
          <a:p>
            <a:pPr lvl="0" algn="just" defTabSz="914400" eaLnBrk="0" fontAlgn="base" hangingPunct="0">
              <a:spcBef>
                <a:spcPct val="0"/>
              </a:spcBef>
              <a:spcAft>
                <a:spcPct val="0"/>
              </a:spcAft>
            </a:pPr>
            <a:r>
              <a:rPr lang="es-MX" altLang="es-MX" sz="2000" dirty="0">
                <a:ea typeface="Times New Roman" panose="02020603050405020304" pitchFamily="18" charset="0"/>
                <a:cs typeface="Calibri" panose="020F0502020204030204" pitchFamily="34" charset="0"/>
              </a:rPr>
              <a:t>• Desde marzo 2012, la Concesionaria brinda sin costo:</a:t>
            </a:r>
          </a:p>
          <a:p>
            <a:pPr marL="800100" lvl="1" indent="-342900" algn="just" eaLnBrk="0" fontAlgn="base" hangingPunct="0">
              <a:spcBef>
                <a:spcPct val="0"/>
              </a:spcBef>
              <a:spcAft>
                <a:spcPct val="0"/>
              </a:spcAft>
              <a:buFontTx/>
              <a:buChar char="-"/>
            </a:pPr>
            <a:r>
              <a:rPr lang="es-MX" altLang="es-MX" sz="2000" dirty="0">
                <a:ea typeface="Times New Roman" panose="02020603050405020304" pitchFamily="18" charset="0"/>
                <a:cs typeface="Calibri" panose="020F0502020204030204" pitchFamily="34" charset="0"/>
              </a:rPr>
              <a:t>Traslado de vehículos averiados las 24 horas (05 grúas).</a:t>
            </a:r>
          </a:p>
          <a:p>
            <a:pPr marL="800100" lvl="1" indent="-342900" algn="just" eaLnBrk="0" fontAlgn="base" hangingPunct="0">
              <a:spcBef>
                <a:spcPct val="0"/>
              </a:spcBef>
              <a:spcAft>
                <a:spcPct val="0"/>
              </a:spcAft>
              <a:buFontTx/>
              <a:buChar char="-"/>
            </a:pPr>
            <a:r>
              <a:rPr lang="es-MX" altLang="es-MX" sz="2000" dirty="0">
                <a:ea typeface="Times New Roman" panose="02020603050405020304" pitchFamily="18" charset="0"/>
                <a:cs typeface="Calibri" panose="020F0502020204030204" pitchFamily="34" charset="0"/>
              </a:rPr>
              <a:t>Servicio de Ambulancias las 24 horas (05 ambulancias).</a:t>
            </a:r>
          </a:p>
          <a:p>
            <a:pPr marL="800100" lvl="1" indent="-342900" algn="just" eaLnBrk="0" fontAlgn="base" hangingPunct="0">
              <a:spcBef>
                <a:spcPct val="0"/>
              </a:spcBef>
              <a:spcAft>
                <a:spcPct val="0"/>
              </a:spcAft>
              <a:buFontTx/>
              <a:buChar char="-"/>
            </a:pPr>
            <a:r>
              <a:rPr lang="es-MX" altLang="es-MX" sz="2000" dirty="0">
                <a:ea typeface="Times New Roman" panose="02020603050405020304" pitchFamily="18" charset="0"/>
                <a:cs typeface="Calibri" panose="020F0502020204030204" pitchFamily="34" charset="0"/>
              </a:rPr>
              <a:t>Servicio de Auxilio Mecánico (atenciones menores–02 unidades) </a:t>
            </a:r>
          </a:p>
          <a:p>
            <a:pPr marL="800100" lvl="1" indent="-342900" algn="just" eaLnBrk="0" fontAlgn="base" hangingPunct="0">
              <a:spcBef>
                <a:spcPct val="0"/>
              </a:spcBef>
              <a:spcAft>
                <a:spcPct val="0"/>
              </a:spcAft>
              <a:buFontTx/>
              <a:buChar char="-"/>
            </a:pPr>
            <a:r>
              <a:rPr lang="es-MX" altLang="es-MX" sz="2000" dirty="0">
                <a:ea typeface="Times New Roman" panose="02020603050405020304" pitchFamily="18" charset="0"/>
                <a:cs typeface="Calibri" panose="020F0502020204030204" pitchFamily="34" charset="0"/>
              </a:rPr>
              <a:t>Servicio de Comunicación de Emergencia y 47 Postes SOS</a:t>
            </a:r>
          </a:p>
          <a:p>
            <a:pPr lvl="0" algn="just" defTabSz="914400" eaLnBrk="0" fontAlgn="base" hangingPunct="0">
              <a:spcBef>
                <a:spcPct val="0"/>
              </a:spcBef>
              <a:spcAft>
                <a:spcPct val="0"/>
              </a:spcAft>
            </a:pPr>
            <a:endParaRPr lang="es-MX" altLang="es-MX" sz="2000" dirty="0">
              <a:ea typeface="Times New Roman" panose="02020603050405020304" pitchFamily="18" charset="0"/>
              <a:cs typeface="Calibri" panose="020F0502020204030204" pitchFamily="34" charset="0"/>
            </a:endParaRPr>
          </a:p>
          <a:p>
            <a:pPr lvl="0" algn="just" defTabSz="914400" eaLnBrk="0" fontAlgn="base" hangingPunct="0">
              <a:spcBef>
                <a:spcPct val="0"/>
              </a:spcBef>
              <a:spcAft>
                <a:spcPct val="0"/>
              </a:spcAft>
            </a:pPr>
            <a:r>
              <a:rPr lang="es-MX" altLang="es-MX" sz="2000" dirty="0">
                <a:ea typeface="Times New Roman" panose="02020603050405020304" pitchFamily="18" charset="0"/>
                <a:cs typeface="Calibri" panose="020F0502020204030204" pitchFamily="34" charset="0"/>
              </a:rPr>
              <a:t>• Con la adecuación de los peajes (casetas y vías)  en todas las unidades de peaje, así como con la modernización del sistema de cobro. El promedio de la medición del TEC continua por debajo del parámetro contractual. </a:t>
            </a:r>
          </a:p>
        </p:txBody>
      </p:sp>
      <p:pic>
        <p:nvPicPr>
          <p:cNvPr id="5" name="Picture 2" descr="C:\Users\JPurizaca\Documents\Administración\Imagen\Plan Covisol\Logo Coviso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548" y="-51246"/>
            <a:ext cx="981851" cy="112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ítulo 1"/>
          <p:cNvSpPr txBox="1">
            <a:spLocks/>
          </p:cNvSpPr>
          <p:nvPr/>
        </p:nvSpPr>
        <p:spPr>
          <a:xfrm>
            <a:off x="1365079" y="241970"/>
            <a:ext cx="5802204" cy="427280"/>
          </a:xfrm>
          <a:prstGeom prst="rect">
            <a:avLst/>
          </a:prstGeom>
        </p:spPr>
        <p:txBody>
          <a:bodyPr vert="horz" lIns="68580" tIns="34290" rIns="68580" bIns="34290" rtlCol="0" anchor="b">
            <a:normAutofit fontScale="700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MX" sz="3000" b="1" dirty="0">
                <a:latin typeface="Trebuchet MS" panose="020B0603020202020204" pitchFamily="34" charset="0"/>
              </a:rPr>
              <a:t>AUTOPISTA  DEL SOL:  ASPECTOS OPERATIVOS</a:t>
            </a:r>
          </a:p>
        </p:txBody>
      </p:sp>
    </p:spTree>
    <p:extLst>
      <p:ext uri="{BB962C8B-B14F-4D97-AF65-F5344CB8AC3E}">
        <p14:creationId xmlns:p14="http://schemas.microsoft.com/office/powerpoint/2010/main" val="1397747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677473" y="1268715"/>
            <a:ext cx="8069945"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defTabSz="914400" eaLnBrk="0" fontAlgn="base" hangingPunct="0">
              <a:spcBef>
                <a:spcPct val="0"/>
              </a:spcBef>
              <a:spcAft>
                <a:spcPct val="0"/>
              </a:spcAft>
            </a:pPr>
            <a:r>
              <a:rPr lang="es-MX" altLang="es-MX" sz="2000" dirty="0">
                <a:ea typeface="Times New Roman" panose="02020603050405020304" pitchFamily="18" charset="0"/>
                <a:cs typeface="Calibri" panose="020F0502020204030204" pitchFamily="34" charset="0"/>
              </a:rPr>
              <a:t>• Se han reportado 116 accidentes, con 256 heridos y 70 fallecidos</a:t>
            </a:r>
          </a:p>
          <a:p>
            <a:pPr lvl="0" algn="just" defTabSz="914400" eaLnBrk="0" fontAlgn="base" hangingPunct="0">
              <a:spcBef>
                <a:spcPct val="0"/>
              </a:spcBef>
              <a:spcAft>
                <a:spcPct val="0"/>
              </a:spcAft>
            </a:pPr>
            <a:endParaRPr lang="es-MX" altLang="es-MX" sz="2000" dirty="0">
              <a:ea typeface="Times New Roman" panose="02020603050405020304" pitchFamily="18" charset="0"/>
              <a:cs typeface="Calibri" panose="020F0502020204030204" pitchFamily="34" charset="0"/>
            </a:endParaRPr>
          </a:p>
          <a:p>
            <a:pPr lvl="0" algn="just" defTabSz="914400" eaLnBrk="0" fontAlgn="base" hangingPunct="0">
              <a:spcBef>
                <a:spcPct val="0"/>
              </a:spcBef>
              <a:spcAft>
                <a:spcPct val="0"/>
              </a:spcAft>
            </a:pPr>
            <a:r>
              <a:rPr lang="es-MX" altLang="es-MX" sz="2000" dirty="0">
                <a:ea typeface="Times New Roman" panose="02020603050405020304" pitchFamily="18" charset="0"/>
                <a:cs typeface="Calibri" panose="020F0502020204030204" pitchFamily="34" charset="0"/>
              </a:rPr>
              <a:t>• El número de accidentes se ha reducido 35%, éstos eventos han sido muy letales por 3 eventos que dejaron, en conjunto 26 fallecimientos.</a:t>
            </a:r>
          </a:p>
          <a:p>
            <a:pPr lvl="0" algn="just" eaLnBrk="0" fontAlgn="base" hangingPunct="0">
              <a:spcBef>
                <a:spcPct val="0"/>
              </a:spcBef>
              <a:spcAft>
                <a:spcPct val="0"/>
              </a:spcAft>
            </a:pPr>
            <a:endParaRPr lang="es-MX" altLang="es-MX" sz="2000" dirty="0">
              <a:ea typeface="Times New Roman" panose="02020603050405020304" pitchFamily="18" charset="0"/>
              <a:cs typeface="Calibri" panose="020F0502020204030204" pitchFamily="34" charset="0"/>
            </a:endParaRPr>
          </a:p>
        </p:txBody>
      </p:sp>
      <p:pic>
        <p:nvPicPr>
          <p:cNvPr id="5" name="Picture 2" descr="C:\Users\JPurizaca\Documents\Administración\Imagen\Plan Covisol\Logo Covis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548" y="-51246"/>
            <a:ext cx="981851" cy="112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ChangeArrowheads="1"/>
          </p:cNvSpPr>
          <p:nvPr/>
        </p:nvSpPr>
        <p:spPr bwMode="auto">
          <a:xfrm>
            <a:off x="1365078" y="726900"/>
            <a:ext cx="3845017" cy="480131"/>
          </a:xfrm>
          <a:prstGeom prst="rect">
            <a:avLst/>
          </a:prstGeom>
        </p:spPr>
        <p:txBody>
          <a:bodyPr vert="horz" lIns="91440" tIns="45720" rIns="91440" bIns="45720" rtlCol="0" anchor="ctr">
            <a:normAutofit/>
          </a:bodyPr>
          <a:lstStyle/>
          <a:p>
            <a:pPr defTabSz="685800">
              <a:lnSpc>
                <a:spcPct val="90000"/>
              </a:lnSpc>
              <a:spcBef>
                <a:spcPct val="0"/>
              </a:spcBef>
            </a:pPr>
            <a:r>
              <a:rPr lang="es-ES" sz="2800" b="1" dirty="0">
                <a:latin typeface="+mj-lt"/>
                <a:ea typeface="+mj-ea"/>
                <a:cs typeface="+mj-cs"/>
              </a:rPr>
              <a:t>Operaciones 2017</a:t>
            </a:r>
          </a:p>
        </p:txBody>
      </p:sp>
      <p:sp>
        <p:nvSpPr>
          <p:cNvPr id="8" name="Título 1"/>
          <p:cNvSpPr txBox="1">
            <a:spLocks/>
          </p:cNvSpPr>
          <p:nvPr/>
        </p:nvSpPr>
        <p:spPr>
          <a:xfrm>
            <a:off x="1365078" y="237937"/>
            <a:ext cx="5802204" cy="427280"/>
          </a:xfrm>
          <a:prstGeom prst="rect">
            <a:avLst/>
          </a:prstGeom>
        </p:spPr>
        <p:txBody>
          <a:bodyPr vert="horz" lIns="68580" tIns="34290" rIns="68580" bIns="34290" rtlCol="0" anchor="b">
            <a:normAutofit fontScale="700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MX" sz="3000" b="1" dirty="0">
                <a:latin typeface="Trebuchet MS" panose="020B0603020202020204" pitchFamily="34" charset="0"/>
              </a:rPr>
              <a:t>AUTOPISTA  DEL SOL:  ASPECTOS OPERATIVOS</a:t>
            </a:r>
          </a:p>
        </p:txBody>
      </p:sp>
      <p:sp>
        <p:nvSpPr>
          <p:cNvPr id="9" name="Rectángulo 8"/>
          <p:cNvSpPr/>
          <p:nvPr/>
        </p:nvSpPr>
        <p:spPr>
          <a:xfrm>
            <a:off x="1365078" y="5837436"/>
            <a:ext cx="5908162" cy="738664"/>
          </a:xfrm>
          <a:prstGeom prst="rect">
            <a:avLst/>
          </a:prstGeom>
        </p:spPr>
        <p:txBody>
          <a:bodyPr wrap="square">
            <a:spAutoFit/>
          </a:bodyPr>
          <a:lstStyle/>
          <a:p>
            <a:r>
              <a:rPr lang="es-PE" sz="1400" dirty="0"/>
              <a:t>A : Daños materiales</a:t>
            </a:r>
          </a:p>
          <a:p>
            <a:r>
              <a:rPr lang="es-PE" sz="1400" dirty="0"/>
              <a:t>B : Daños materiales y heridos</a:t>
            </a:r>
          </a:p>
          <a:p>
            <a:r>
              <a:rPr lang="es-PE" sz="1400" dirty="0"/>
              <a:t>C : Daños materiales, heridos y fallecidos.</a:t>
            </a:r>
            <a:endParaRPr lang="es-PE" sz="1100" dirty="0"/>
          </a:p>
        </p:txBody>
      </p:sp>
      <p:sp>
        <p:nvSpPr>
          <p:cNvPr id="3" name="Rectangle 2"/>
          <p:cNvSpPr>
            <a:spLocks noChangeArrowheads="1"/>
          </p:cNvSpPr>
          <p:nvPr/>
        </p:nvSpPr>
        <p:spPr bwMode="auto">
          <a:xfrm>
            <a:off x="582805" y="2504412"/>
            <a:ext cx="7990284" cy="681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PE"/>
          </a:p>
        </p:txBody>
      </p:sp>
      <p:graphicFrame>
        <p:nvGraphicFramePr>
          <p:cNvPr id="6" name="Objeto 5"/>
          <p:cNvGraphicFramePr>
            <a:graphicFrameLocks noChangeAspect="1"/>
          </p:cNvGraphicFramePr>
          <p:nvPr>
            <p:extLst>
              <p:ext uri="{D42A27DB-BD31-4B8C-83A1-F6EECF244321}">
                <p14:modId xmlns:p14="http://schemas.microsoft.com/office/powerpoint/2010/main" val="2242025137"/>
              </p:ext>
            </p:extLst>
          </p:nvPr>
        </p:nvGraphicFramePr>
        <p:xfrm>
          <a:off x="582804" y="2961612"/>
          <a:ext cx="7968343" cy="2775997"/>
        </p:xfrm>
        <a:graphic>
          <a:graphicData uri="http://schemas.openxmlformats.org/presentationml/2006/ole">
            <mc:AlternateContent xmlns:mc="http://schemas.openxmlformats.org/markup-compatibility/2006">
              <mc:Choice xmlns:v="urn:schemas-microsoft-com:vml" Requires="v">
                <p:oleObj spid="_x0000_s13358" name="Hoja de cálculo" r:id="rId4" imgW="6019704" imgH="1609839" progId="Excel.Sheet.12">
                  <p:embed/>
                </p:oleObj>
              </mc:Choice>
              <mc:Fallback>
                <p:oleObj name="Hoja de cálculo" r:id="rId4" imgW="6019704" imgH="1609839" progId="Excel.Sheet.12">
                  <p:embed/>
                  <p:pic>
                    <p:nvPicPr>
                      <p:cNvPr id="0" name="Object 1"/>
                      <p:cNvPicPr>
                        <a:picLocks noChangeAspect="1" noChangeArrowheads="1"/>
                      </p:cNvPicPr>
                      <p:nvPr/>
                    </p:nvPicPr>
                    <p:blipFill>
                      <a:blip r:embed="rId5"/>
                      <a:srcRect/>
                      <a:stretch>
                        <a:fillRect/>
                      </a:stretch>
                    </p:blipFill>
                    <p:spPr bwMode="auto">
                      <a:xfrm>
                        <a:off x="582804" y="2961612"/>
                        <a:ext cx="7968343" cy="2775997"/>
                      </a:xfrm>
                      <a:prstGeom prst="rect">
                        <a:avLst/>
                      </a:prstGeom>
                      <a:noFill/>
                    </p:spPr>
                  </p:pic>
                </p:oleObj>
              </mc:Fallback>
            </mc:AlternateContent>
          </a:graphicData>
        </a:graphic>
      </p:graphicFrame>
    </p:spTree>
    <p:extLst>
      <p:ext uri="{BB962C8B-B14F-4D97-AF65-F5344CB8AC3E}">
        <p14:creationId xmlns:p14="http://schemas.microsoft.com/office/powerpoint/2010/main" val="566950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3" cstate="screen">
            <a:extLst>
              <a:ext uri="{28A0092B-C50C-407E-A947-70E740481C1C}">
                <a14:useLocalDpi xmlns:a14="http://schemas.microsoft.com/office/drawing/2010/main"/>
              </a:ext>
            </a:extLst>
          </a:blip>
          <a:srcRect t="3485" r="1966" b="6893"/>
          <a:stretch/>
        </p:blipFill>
        <p:spPr>
          <a:xfrm>
            <a:off x="4701164" y="685800"/>
            <a:ext cx="3814186" cy="5819596"/>
          </a:xfrm>
          <a:prstGeom prst="rect">
            <a:avLst/>
          </a:prstGeom>
        </p:spPr>
      </p:pic>
      <p:sp>
        <p:nvSpPr>
          <p:cNvPr id="14" name="Marcador de número de diapositiva 13"/>
          <p:cNvSpPr>
            <a:spLocks noGrp="1"/>
          </p:cNvSpPr>
          <p:nvPr>
            <p:ph type="sldNum" sz="quarter" idx="12"/>
          </p:nvPr>
        </p:nvSpPr>
        <p:spPr/>
        <p:txBody>
          <a:bodyPr/>
          <a:lstStyle/>
          <a:p>
            <a:pPr>
              <a:defRPr/>
            </a:pPr>
            <a:fld id="{DD4B7F49-094D-492A-A7E9-823FEE0255C6}" type="slidenum">
              <a:rPr lang="es-ES_tradnl" altLang="es-MX" smtClean="0"/>
              <a:pPr>
                <a:defRPr/>
              </a:pPr>
              <a:t>16</a:t>
            </a:fld>
            <a:endParaRPr lang="es-ES_tradnl" altLang="es-MX"/>
          </a:p>
        </p:txBody>
      </p:sp>
      <p:pic>
        <p:nvPicPr>
          <p:cNvPr id="13" name="Picture 2" descr="C:\Users\JPurizaca\Documents\Administración\Imagen\Plan Covisol\Logo Covisol.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5254" y="-74612"/>
            <a:ext cx="1084263" cy="123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Objeto 5"/>
          <p:cNvGraphicFramePr>
            <a:graphicFrameLocks noChangeAspect="1"/>
          </p:cNvGraphicFramePr>
          <p:nvPr>
            <p:extLst>
              <p:ext uri="{D42A27DB-BD31-4B8C-83A1-F6EECF244321}">
                <p14:modId xmlns:p14="http://schemas.microsoft.com/office/powerpoint/2010/main" val="4256215717"/>
              </p:ext>
            </p:extLst>
          </p:nvPr>
        </p:nvGraphicFramePr>
        <p:xfrm>
          <a:off x="877398" y="1510484"/>
          <a:ext cx="3300293" cy="1732199"/>
        </p:xfrm>
        <a:graphic>
          <a:graphicData uri="http://schemas.openxmlformats.org/presentationml/2006/ole">
            <mc:AlternateContent xmlns:mc="http://schemas.openxmlformats.org/markup-compatibility/2006">
              <mc:Choice xmlns:v="urn:schemas-microsoft-com:vml" Requires="v">
                <p:oleObj spid="_x0000_s10321" name="Hoja de cálculo" r:id="rId5" imgW="3381324" imgH="1914457" progId="Excel.Sheet.12">
                  <p:embed/>
                </p:oleObj>
              </mc:Choice>
              <mc:Fallback>
                <p:oleObj name="Hoja de cálculo" r:id="rId5" imgW="3381324" imgH="1914457" progId="Excel.Sheet.12">
                  <p:embed/>
                  <p:pic>
                    <p:nvPicPr>
                      <p:cNvPr id="0" name=""/>
                      <p:cNvPicPr/>
                      <p:nvPr/>
                    </p:nvPicPr>
                    <p:blipFill>
                      <a:blip r:embed="rId6"/>
                      <a:stretch>
                        <a:fillRect/>
                      </a:stretch>
                    </p:blipFill>
                    <p:spPr>
                      <a:xfrm>
                        <a:off x="877398" y="1510484"/>
                        <a:ext cx="3300293" cy="1732199"/>
                      </a:xfrm>
                      <a:prstGeom prst="rect">
                        <a:avLst/>
                      </a:prstGeom>
                    </p:spPr>
                  </p:pic>
                </p:oleObj>
              </mc:Fallback>
            </mc:AlternateContent>
          </a:graphicData>
        </a:graphic>
      </p:graphicFrame>
      <p:sp>
        <p:nvSpPr>
          <p:cNvPr id="17" name="Título 1"/>
          <p:cNvSpPr txBox="1">
            <a:spLocks/>
          </p:cNvSpPr>
          <p:nvPr/>
        </p:nvSpPr>
        <p:spPr>
          <a:xfrm>
            <a:off x="1365078" y="237937"/>
            <a:ext cx="5802204" cy="427280"/>
          </a:xfrm>
          <a:prstGeom prst="rect">
            <a:avLst/>
          </a:prstGeom>
        </p:spPr>
        <p:txBody>
          <a:bodyPr vert="horz" lIns="68580" tIns="34290" rIns="68580" bIns="34290" rtlCol="0" anchor="b">
            <a:normAutofit fontScale="700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MX" sz="3000" b="1" dirty="0">
                <a:latin typeface="Trebuchet MS" panose="020B0603020202020204" pitchFamily="34" charset="0"/>
              </a:rPr>
              <a:t>AUTOPISTA  DEL SOL:  ASPECTOS OPERATIVOS</a:t>
            </a:r>
          </a:p>
        </p:txBody>
      </p:sp>
      <p:sp>
        <p:nvSpPr>
          <p:cNvPr id="18" name="Rectangle 2"/>
          <p:cNvSpPr>
            <a:spLocks noChangeArrowheads="1"/>
          </p:cNvSpPr>
          <p:nvPr/>
        </p:nvSpPr>
        <p:spPr bwMode="auto">
          <a:xfrm>
            <a:off x="1255870" y="778379"/>
            <a:ext cx="3845017" cy="480131"/>
          </a:xfrm>
          <a:prstGeom prst="rect">
            <a:avLst/>
          </a:prstGeom>
        </p:spPr>
        <p:txBody>
          <a:bodyPr vert="horz" lIns="91440" tIns="45720" rIns="91440" bIns="45720" rtlCol="0" anchor="ctr">
            <a:normAutofit/>
          </a:bodyPr>
          <a:lstStyle/>
          <a:p>
            <a:pPr defTabSz="685800">
              <a:lnSpc>
                <a:spcPct val="90000"/>
              </a:lnSpc>
              <a:spcBef>
                <a:spcPct val="0"/>
              </a:spcBef>
            </a:pPr>
            <a:r>
              <a:rPr lang="es-ES" sz="2800" b="1" dirty="0">
                <a:latin typeface="+mj-lt"/>
                <a:ea typeface="+mj-ea"/>
                <a:cs typeface="+mj-cs"/>
              </a:rPr>
              <a:t>Mantenimiento  2017</a:t>
            </a:r>
          </a:p>
        </p:txBody>
      </p:sp>
      <p:sp>
        <p:nvSpPr>
          <p:cNvPr id="20" name="3 CuadroTexto"/>
          <p:cNvSpPr txBox="1"/>
          <p:nvPr/>
        </p:nvSpPr>
        <p:spPr>
          <a:xfrm>
            <a:off x="377294" y="5534018"/>
            <a:ext cx="6080656" cy="923330"/>
          </a:xfrm>
          <a:prstGeom prst="rect">
            <a:avLst/>
          </a:prstGeom>
          <a:solidFill>
            <a:schemeClr val="accent4">
              <a:lumMod val="60000"/>
              <a:lumOff val="40000"/>
            </a:schemeClr>
          </a:solidFill>
          <a:scene3d>
            <a:camera prst="orthographicFront"/>
            <a:lightRig rig="threePt" dir="t"/>
          </a:scene3d>
          <a:sp3d>
            <a:bevelT w="165100" prst="coolSlant"/>
          </a:sp3d>
        </p:spPr>
        <p:txBody>
          <a:bodyPr wrap="square">
            <a:spAutoFit/>
          </a:bodyPr>
          <a:lstStyle/>
          <a:p>
            <a:pPr marL="285750" indent="-285750">
              <a:buFont typeface="Wingdings" panose="05000000000000000000" pitchFamily="2" charset="2"/>
              <a:buChar char="Ø"/>
              <a:defRPr/>
            </a:pPr>
            <a:r>
              <a:rPr lang="es-PE" b="1" dirty="0"/>
              <a:t>MTC TIENE A SU CARGO</a:t>
            </a:r>
            <a:r>
              <a:rPr lang="es-PE" dirty="0"/>
              <a:t>: PUENTES, CALZADAS IZQUIERDAS EN 26.9 KM (ZONAS URBANAS DE  TRUJILLO, CHICLAYO Y  GUADALUPE, ESTACIONES DE PESAJE Y 108 ALCANTARILLAS.</a:t>
            </a:r>
            <a:endParaRPr lang="es-MX" dirty="0"/>
          </a:p>
        </p:txBody>
      </p:sp>
      <p:graphicFrame>
        <p:nvGraphicFramePr>
          <p:cNvPr id="3" name="Tabla 2">
            <a:extLst>
              <a:ext uri="{FF2B5EF4-FFF2-40B4-BE49-F238E27FC236}">
                <a16:creationId xmlns:a16="http://schemas.microsoft.com/office/drawing/2014/main" id="{9C49A498-065A-4382-9B08-246F89A76B9F}"/>
              </a:ext>
            </a:extLst>
          </p:cNvPr>
          <p:cNvGraphicFramePr>
            <a:graphicFrameLocks noGrp="1"/>
          </p:cNvGraphicFramePr>
          <p:nvPr>
            <p:extLst>
              <p:ext uri="{D42A27DB-BD31-4B8C-83A1-F6EECF244321}">
                <p14:modId xmlns:p14="http://schemas.microsoft.com/office/powerpoint/2010/main" val="3117057311"/>
              </p:ext>
            </p:extLst>
          </p:nvPr>
        </p:nvGraphicFramePr>
        <p:xfrm>
          <a:off x="353925" y="3684400"/>
          <a:ext cx="5393273" cy="1553055"/>
        </p:xfrm>
        <a:graphic>
          <a:graphicData uri="http://schemas.openxmlformats.org/drawingml/2006/table">
            <a:tbl>
              <a:tblPr firstRow="1" firstCol="1" bandRow="1">
                <a:tableStyleId>{00A15C55-8517-42AA-B614-E9B94910E393}</a:tableStyleId>
              </a:tblPr>
              <a:tblGrid>
                <a:gridCol w="2326217">
                  <a:extLst>
                    <a:ext uri="{9D8B030D-6E8A-4147-A177-3AD203B41FA5}">
                      <a16:colId xmlns:a16="http://schemas.microsoft.com/office/drawing/2014/main" val="2316337498"/>
                    </a:ext>
                  </a:extLst>
                </a:gridCol>
                <a:gridCol w="951974">
                  <a:extLst>
                    <a:ext uri="{9D8B030D-6E8A-4147-A177-3AD203B41FA5}">
                      <a16:colId xmlns:a16="http://schemas.microsoft.com/office/drawing/2014/main" val="3154794986"/>
                    </a:ext>
                  </a:extLst>
                </a:gridCol>
                <a:gridCol w="2115082">
                  <a:extLst>
                    <a:ext uri="{9D8B030D-6E8A-4147-A177-3AD203B41FA5}">
                      <a16:colId xmlns:a16="http://schemas.microsoft.com/office/drawing/2014/main" val="2661502559"/>
                    </a:ext>
                  </a:extLst>
                </a:gridCol>
              </a:tblGrid>
              <a:tr h="310611">
                <a:tc>
                  <a:txBody>
                    <a:bodyPr/>
                    <a:lstStyle/>
                    <a:p>
                      <a:pPr algn="ctr">
                        <a:spcAft>
                          <a:spcPts val="0"/>
                        </a:spcAft>
                      </a:pPr>
                      <a:r>
                        <a:rPr lang="es-ES" sz="1400" dirty="0">
                          <a:solidFill>
                            <a:schemeClr val="tx1"/>
                          </a:solidFill>
                          <a:effectLst/>
                        </a:rPr>
                        <a:t>Tramo</a:t>
                      </a:r>
                      <a:endParaRPr lang="es-PE" sz="16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s-ES" sz="1400">
                          <a:solidFill>
                            <a:schemeClr val="tx1"/>
                          </a:solidFill>
                          <a:effectLst/>
                        </a:rPr>
                        <a:t>Longitud</a:t>
                      </a:r>
                      <a:endParaRPr lang="es-PE" sz="16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s-ES" sz="1400">
                          <a:solidFill>
                            <a:schemeClr val="tx1"/>
                          </a:solidFill>
                          <a:effectLst/>
                        </a:rPr>
                        <a:t>Fecha de Aceptación</a:t>
                      </a:r>
                      <a:endParaRPr lang="es-PE" sz="160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012377357"/>
                  </a:ext>
                </a:extLst>
              </a:tr>
              <a:tr h="310611">
                <a:tc>
                  <a:txBody>
                    <a:bodyPr/>
                    <a:lstStyle/>
                    <a:p>
                      <a:pPr>
                        <a:spcAft>
                          <a:spcPts val="0"/>
                        </a:spcAft>
                      </a:pPr>
                      <a:r>
                        <a:rPr lang="es-ES" sz="1400">
                          <a:solidFill>
                            <a:schemeClr val="tx1"/>
                          </a:solidFill>
                          <a:effectLst/>
                        </a:rPr>
                        <a:t>Chocope – Paiján (TC-03)</a:t>
                      </a:r>
                      <a:endParaRPr lang="es-PE" sz="16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S" sz="1400">
                          <a:solidFill>
                            <a:schemeClr val="tx1"/>
                          </a:solidFill>
                          <a:effectLst/>
                        </a:rPr>
                        <a:t>5,2 Km</a:t>
                      </a:r>
                      <a:endParaRPr lang="es-PE" sz="16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s-ES" sz="1400">
                          <a:solidFill>
                            <a:schemeClr val="tx1"/>
                          </a:solidFill>
                          <a:effectLst/>
                        </a:rPr>
                        <a:t>16 de junio de 2017</a:t>
                      </a:r>
                      <a:endParaRPr lang="es-PE" sz="160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653148098"/>
                  </a:ext>
                </a:extLst>
              </a:tr>
              <a:tr h="310611">
                <a:tc>
                  <a:txBody>
                    <a:bodyPr/>
                    <a:lstStyle/>
                    <a:p>
                      <a:pPr>
                        <a:spcAft>
                          <a:spcPts val="0"/>
                        </a:spcAft>
                      </a:pPr>
                      <a:r>
                        <a:rPr lang="es-ES" sz="1400">
                          <a:solidFill>
                            <a:schemeClr val="tx1"/>
                          </a:solidFill>
                          <a:effectLst/>
                        </a:rPr>
                        <a:t>Paiján – Pacasmayo (TC-04)</a:t>
                      </a:r>
                      <a:endParaRPr lang="es-PE" sz="16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S" sz="1400">
                          <a:solidFill>
                            <a:schemeClr val="tx1"/>
                          </a:solidFill>
                          <a:effectLst/>
                        </a:rPr>
                        <a:t>20,8 Km</a:t>
                      </a:r>
                      <a:endParaRPr lang="es-PE" sz="16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s-ES" sz="1400">
                          <a:solidFill>
                            <a:schemeClr val="tx1"/>
                          </a:solidFill>
                          <a:effectLst/>
                        </a:rPr>
                        <a:t>08 de setiembre de 2017</a:t>
                      </a:r>
                      <a:endParaRPr lang="es-PE" sz="160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33083191"/>
                  </a:ext>
                </a:extLst>
              </a:tr>
              <a:tr h="310611">
                <a:tc>
                  <a:txBody>
                    <a:bodyPr/>
                    <a:lstStyle/>
                    <a:p>
                      <a:pPr>
                        <a:spcAft>
                          <a:spcPts val="0"/>
                        </a:spcAft>
                      </a:pPr>
                      <a:r>
                        <a:rPr lang="es-ES" sz="1400">
                          <a:solidFill>
                            <a:schemeClr val="tx1"/>
                          </a:solidFill>
                          <a:effectLst/>
                        </a:rPr>
                        <a:t>Evitamiento – Piura (EV-09)</a:t>
                      </a:r>
                      <a:endParaRPr lang="es-PE" sz="16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S" sz="1400">
                          <a:solidFill>
                            <a:schemeClr val="tx1"/>
                          </a:solidFill>
                          <a:effectLst/>
                        </a:rPr>
                        <a:t>9 Km</a:t>
                      </a:r>
                      <a:endParaRPr lang="es-PE" sz="16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s-ES" sz="1400">
                          <a:solidFill>
                            <a:schemeClr val="tx1"/>
                          </a:solidFill>
                          <a:effectLst/>
                        </a:rPr>
                        <a:t>23 de noviembre de 2017</a:t>
                      </a:r>
                      <a:endParaRPr lang="es-PE" sz="160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078133080"/>
                  </a:ext>
                </a:extLst>
              </a:tr>
              <a:tr h="310611">
                <a:tc>
                  <a:txBody>
                    <a:bodyPr/>
                    <a:lstStyle/>
                    <a:p>
                      <a:pPr>
                        <a:spcAft>
                          <a:spcPts val="0"/>
                        </a:spcAft>
                      </a:pPr>
                      <a:r>
                        <a:rPr lang="es-ES" sz="1400">
                          <a:solidFill>
                            <a:schemeClr val="tx1"/>
                          </a:solidFill>
                          <a:effectLst/>
                        </a:rPr>
                        <a:t>Mocupe – Chiclayo (TC-07)</a:t>
                      </a:r>
                      <a:endParaRPr lang="es-PE" sz="16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ES" sz="1400">
                          <a:solidFill>
                            <a:schemeClr val="tx1"/>
                          </a:solidFill>
                          <a:effectLst/>
                        </a:rPr>
                        <a:t>17 Km</a:t>
                      </a:r>
                      <a:endParaRPr lang="es-PE" sz="16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s-ES" sz="1400" dirty="0">
                          <a:solidFill>
                            <a:schemeClr val="tx1"/>
                          </a:solidFill>
                          <a:effectLst/>
                        </a:rPr>
                        <a:t>14 de diciembre 2017</a:t>
                      </a:r>
                      <a:endParaRPr lang="es-PE" sz="16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508173778"/>
                  </a:ext>
                </a:extLst>
              </a:tr>
            </a:tbl>
          </a:graphicData>
        </a:graphic>
      </p:graphicFrame>
    </p:spTree>
    <p:extLst>
      <p:ext uri="{BB962C8B-B14F-4D97-AF65-F5344CB8AC3E}">
        <p14:creationId xmlns:p14="http://schemas.microsoft.com/office/powerpoint/2010/main" val="4183242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1345548" y="682830"/>
            <a:ext cx="7211194" cy="480131"/>
          </a:xfrm>
          <a:prstGeom prst="rect">
            <a:avLst/>
          </a:prstGeom>
        </p:spPr>
        <p:txBody>
          <a:bodyPr vert="horz" lIns="91440" tIns="45720" rIns="91440" bIns="45720" rtlCol="0" anchor="ctr">
            <a:normAutofit/>
          </a:bodyPr>
          <a:lstStyle/>
          <a:p>
            <a:pPr defTabSz="685800">
              <a:lnSpc>
                <a:spcPct val="90000"/>
              </a:lnSpc>
              <a:spcBef>
                <a:spcPct val="0"/>
              </a:spcBef>
            </a:pPr>
            <a:r>
              <a:rPr lang="es-ES" sz="2800" b="1" dirty="0">
                <a:latin typeface="+mj-lt"/>
                <a:ea typeface="+mj-ea"/>
                <a:cs typeface="+mj-cs"/>
              </a:rPr>
              <a:t>Medio Ambiente 2017</a:t>
            </a:r>
          </a:p>
        </p:txBody>
      </p:sp>
      <p:sp>
        <p:nvSpPr>
          <p:cNvPr id="4" name="Rectangle 1"/>
          <p:cNvSpPr>
            <a:spLocks noChangeArrowheads="1"/>
          </p:cNvSpPr>
          <p:nvPr/>
        </p:nvSpPr>
        <p:spPr bwMode="auto">
          <a:xfrm>
            <a:off x="677473" y="1267122"/>
            <a:ext cx="8069945"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s-MX" altLang="es-MX" sz="2000" dirty="0">
                <a:ea typeface="Times New Roman" panose="02020603050405020304" pitchFamily="18" charset="0"/>
                <a:cs typeface="Calibri" panose="020F0502020204030204" pitchFamily="34" charset="0"/>
              </a:rPr>
              <a:t>• Se ha cumplido el Plan de  Manejo Ambiental establecido en el EIA, del cual se destaca: </a:t>
            </a:r>
          </a:p>
          <a:p>
            <a:pPr marL="800100" lvl="1" indent="-342900" defTabSz="914400" eaLnBrk="0" fontAlgn="base" hangingPunct="0">
              <a:spcBef>
                <a:spcPct val="0"/>
              </a:spcBef>
              <a:spcAft>
                <a:spcPct val="0"/>
              </a:spcAft>
              <a:buFont typeface="Calibri" panose="020F0502020204030204" pitchFamily="34" charset="0"/>
              <a:buChar char="‒"/>
            </a:pPr>
            <a:r>
              <a:rPr lang="es-MX" altLang="es-MX" sz="2000" dirty="0">
                <a:ea typeface="Times New Roman" panose="02020603050405020304" pitchFamily="18" charset="0"/>
                <a:cs typeface="Calibri" panose="020F0502020204030204" pitchFamily="34" charset="0"/>
              </a:rPr>
              <a:t>El Programa de Asuntos Sociales, con la Contratación de mano de obra local en: </a:t>
            </a:r>
            <a:r>
              <a:rPr lang="es-MX" altLang="es-MX" sz="2000" b="1" dirty="0">
                <a:ea typeface="Times New Roman" panose="02020603050405020304" pitchFamily="18" charset="0"/>
                <a:cs typeface="Calibri" panose="020F0502020204030204" pitchFamily="34" charset="0"/>
              </a:rPr>
              <a:t>Piura: 66%, Chiclayo: 45% y Trujillo: 68%.</a:t>
            </a:r>
          </a:p>
          <a:p>
            <a:pPr defTabSz="914400" eaLnBrk="0" fontAlgn="base" hangingPunct="0">
              <a:spcBef>
                <a:spcPct val="0"/>
              </a:spcBef>
              <a:spcAft>
                <a:spcPct val="0"/>
              </a:spcAft>
            </a:pPr>
            <a:endParaRPr lang="es-MX" altLang="es-MX" sz="2000" dirty="0">
              <a:ea typeface="Times New Roman" panose="02020603050405020304" pitchFamily="18" charset="0"/>
              <a:cs typeface="Calibri" panose="020F0502020204030204" pitchFamily="34" charset="0"/>
            </a:endParaRPr>
          </a:p>
          <a:p>
            <a:pPr defTabSz="914400" eaLnBrk="0" fontAlgn="base" hangingPunct="0">
              <a:spcBef>
                <a:spcPct val="0"/>
              </a:spcBef>
              <a:spcAft>
                <a:spcPct val="0"/>
              </a:spcAft>
            </a:pPr>
            <a:r>
              <a:rPr lang="es-MX" altLang="es-MX" sz="2000" dirty="0">
                <a:ea typeface="Times New Roman" panose="02020603050405020304" pitchFamily="18" charset="0"/>
                <a:cs typeface="Calibri" panose="020F0502020204030204" pitchFamily="34" charset="0"/>
              </a:rPr>
              <a:t>• Se ha realizado el manejo seguro y responsable de 85.76 ton. de residuos.</a:t>
            </a:r>
          </a:p>
          <a:p>
            <a:pPr defTabSz="914400" eaLnBrk="0" fontAlgn="base" hangingPunct="0">
              <a:spcBef>
                <a:spcPct val="0"/>
              </a:spcBef>
              <a:spcAft>
                <a:spcPct val="0"/>
              </a:spcAft>
            </a:pPr>
            <a:endParaRPr lang="es-MX" altLang="es-MX" sz="2000" dirty="0">
              <a:ea typeface="Times New Roman" panose="02020603050405020304" pitchFamily="18" charset="0"/>
              <a:cs typeface="Calibri" panose="020F0502020204030204" pitchFamily="34" charset="0"/>
            </a:endParaRPr>
          </a:p>
          <a:p>
            <a:pPr defTabSz="914400" eaLnBrk="0" fontAlgn="base" hangingPunct="0">
              <a:spcBef>
                <a:spcPct val="0"/>
              </a:spcBef>
              <a:spcAft>
                <a:spcPct val="0"/>
              </a:spcAft>
            </a:pPr>
            <a:r>
              <a:rPr lang="es-MX" altLang="es-MX" sz="2000" dirty="0">
                <a:ea typeface="Times New Roman" panose="02020603050405020304" pitchFamily="18" charset="0"/>
                <a:cs typeface="Calibri" panose="020F0502020204030204" pitchFamily="34" charset="0"/>
              </a:rPr>
              <a:t>• Se ha realizado el Monitoreo arqueológico permanente en las obras(durante el proceso constructivo no se han presentado hallazgos). </a:t>
            </a:r>
          </a:p>
        </p:txBody>
      </p:sp>
      <p:pic>
        <p:nvPicPr>
          <p:cNvPr id="5" name="Picture 2" descr="C:\Users\JPurizaca\Documents\Administración\Imagen\Plan Covisol\Logo Coviso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548" y="-51246"/>
            <a:ext cx="981851" cy="112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ítulo 1"/>
          <p:cNvSpPr txBox="1">
            <a:spLocks/>
          </p:cNvSpPr>
          <p:nvPr/>
        </p:nvSpPr>
        <p:spPr>
          <a:xfrm>
            <a:off x="1109584" y="145895"/>
            <a:ext cx="5802204" cy="427280"/>
          </a:xfrm>
          <a:prstGeom prst="rect">
            <a:avLst/>
          </a:prstGeom>
        </p:spPr>
        <p:txBody>
          <a:bodyPr vert="horz" lIns="68580" tIns="34290" rIns="68580" bIns="34290" rtlCol="0" anchor="b">
            <a:normAutofit fontScale="700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MX" sz="3000" b="1" dirty="0">
                <a:latin typeface="Trebuchet MS" panose="020B0603020202020204" pitchFamily="34" charset="0"/>
              </a:rPr>
              <a:t>AUTOPISTA  DEL SOL:  ASPECTOS OPERATIVOS</a:t>
            </a:r>
          </a:p>
        </p:txBody>
      </p:sp>
      <p:sp>
        <p:nvSpPr>
          <p:cNvPr id="7" name="Rectangle 2"/>
          <p:cNvSpPr>
            <a:spLocks noChangeArrowheads="1"/>
          </p:cNvSpPr>
          <p:nvPr/>
        </p:nvSpPr>
        <p:spPr bwMode="auto">
          <a:xfrm>
            <a:off x="1345548" y="4129444"/>
            <a:ext cx="7211194" cy="480131"/>
          </a:xfrm>
          <a:prstGeom prst="rect">
            <a:avLst/>
          </a:prstGeom>
        </p:spPr>
        <p:txBody>
          <a:bodyPr vert="horz" lIns="91440" tIns="45720" rIns="91440" bIns="45720" rtlCol="0" anchor="ctr">
            <a:normAutofit/>
          </a:bodyPr>
          <a:lstStyle/>
          <a:p>
            <a:pPr defTabSz="685800">
              <a:lnSpc>
                <a:spcPct val="90000"/>
              </a:lnSpc>
              <a:spcBef>
                <a:spcPct val="0"/>
              </a:spcBef>
            </a:pPr>
            <a:r>
              <a:rPr lang="es-ES" sz="2800" b="1" dirty="0">
                <a:latin typeface="+mj-lt"/>
                <a:ea typeface="+mj-ea"/>
                <a:cs typeface="+mj-cs"/>
              </a:rPr>
              <a:t>Seguridad  2017</a:t>
            </a:r>
          </a:p>
        </p:txBody>
      </p:sp>
      <p:sp>
        <p:nvSpPr>
          <p:cNvPr id="9" name="Rectangle 1"/>
          <p:cNvSpPr>
            <a:spLocks noChangeArrowheads="1"/>
          </p:cNvSpPr>
          <p:nvPr/>
        </p:nvSpPr>
        <p:spPr bwMode="auto">
          <a:xfrm>
            <a:off x="677472" y="4609575"/>
            <a:ext cx="806994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r>
              <a:rPr lang="es-MX" altLang="es-MX" sz="2000" dirty="0">
                <a:ea typeface="Times New Roman" panose="02020603050405020304" pitchFamily="18" charset="0"/>
                <a:cs typeface="Calibri" panose="020F0502020204030204" pitchFamily="34" charset="0"/>
              </a:rPr>
              <a:t>• Se ha cumplido el Plan de  Seguridad establecido en el EIA.</a:t>
            </a:r>
          </a:p>
          <a:p>
            <a:pPr lvl="0"/>
            <a:r>
              <a:rPr lang="es-ES" sz="2000" dirty="0"/>
              <a:t> </a:t>
            </a:r>
            <a:endParaRPr lang="es-MX" sz="2000" dirty="0"/>
          </a:p>
          <a:p>
            <a:pPr eaLnBrk="0" fontAlgn="base" hangingPunct="0">
              <a:spcBef>
                <a:spcPct val="0"/>
              </a:spcBef>
              <a:spcAft>
                <a:spcPct val="0"/>
              </a:spcAft>
            </a:pPr>
            <a:r>
              <a:rPr lang="es-MX" altLang="es-MX" sz="2000" dirty="0">
                <a:ea typeface="Times New Roman" panose="02020603050405020304" pitchFamily="18" charset="0"/>
                <a:cs typeface="Calibri" panose="020F0502020204030204" pitchFamily="34" charset="0"/>
              </a:rPr>
              <a:t>• Se mantiene la Baja </a:t>
            </a:r>
            <a:r>
              <a:rPr lang="es-ES" sz="2000" dirty="0"/>
              <a:t>accidentabilidad laboral </a:t>
            </a:r>
            <a:r>
              <a:rPr lang="es-ES" sz="2000" b="1" dirty="0"/>
              <a:t>sin ningún accidente </a:t>
            </a:r>
            <a:r>
              <a:rPr lang="es-MX" sz="2000" b="1" dirty="0"/>
              <a:t>mortal</a:t>
            </a:r>
            <a:endParaRPr lang="es-MX" altLang="es-MX" sz="2000" b="1" dirty="0">
              <a:ea typeface="Times New Roman" panose="02020603050405020304" pitchFamily="18" charset="0"/>
              <a:cs typeface="Calibri" panose="020F0502020204030204" pitchFamily="34" charset="0"/>
            </a:endParaRPr>
          </a:p>
          <a:p>
            <a:pPr eaLnBrk="0" fontAlgn="base" hangingPunct="0">
              <a:spcBef>
                <a:spcPct val="0"/>
              </a:spcBef>
              <a:spcAft>
                <a:spcPct val="0"/>
              </a:spcAft>
            </a:pPr>
            <a:r>
              <a:rPr lang="es-ES" sz="2000" dirty="0"/>
              <a:t> en la construcción, mantenimiento y explotación de la vía. Se han reportado 24 accidentes leves, a lo largo de todo el año y ningún accidente mortal.</a:t>
            </a:r>
            <a:endParaRPr lang="es-MX" altLang="es-MX" sz="2000" dirty="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801934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965770" y="1369224"/>
            <a:ext cx="7648557"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defTabSz="914400" eaLnBrk="0" fontAlgn="base" hangingPunct="0">
              <a:spcBef>
                <a:spcPct val="0"/>
              </a:spcBef>
              <a:spcAft>
                <a:spcPct val="0"/>
              </a:spcAft>
            </a:pPr>
            <a:r>
              <a:rPr lang="es-MX" altLang="es-MX" sz="2000" dirty="0">
                <a:ea typeface="Times New Roman" panose="02020603050405020304" pitchFamily="18" charset="0"/>
                <a:cs typeface="Calibri" panose="020F0502020204030204" pitchFamily="34" charset="0"/>
              </a:rPr>
              <a:t>En enero de 2017, se hicieron reajustes a las tarifas en todas las estaciones de peaje, aplicando las fórmulas de reajuste del contrato de Concesión.</a:t>
            </a:r>
          </a:p>
          <a:p>
            <a:pPr lvl="0" algn="just" defTabSz="914400" eaLnBrk="0" fontAlgn="base" hangingPunct="0">
              <a:spcBef>
                <a:spcPct val="0"/>
              </a:spcBef>
              <a:spcAft>
                <a:spcPct val="0"/>
              </a:spcAft>
            </a:pPr>
            <a:endParaRPr lang="es-MX" altLang="es-MX" sz="2000" dirty="0">
              <a:ea typeface="Times New Roman" panose="02020603050405020304" pitchFamily="18" charset="0"/>
              <a:cs typeface="Calibri" panose="020F0502020204030204" pitchFamily="34" charset="0"/>
            </a:endParaRPr>
          </a:p>
          <a:p>
            <a:pPr lvl="0"/>
            <a:r>
              <a:rPr lang="es-ES" sz="2000" dirty="0"/>
              <a:t>Desde el 29 de noviembre de 2017, una vez entregados más de 48 Km de Autopista entre Trujillo y San Pedro, se cumplió con elevar la tarifa base a cobrar en el peaje de Chicama a USD 2,00.</a:t>
            </a:r>
            <a:endParaRPr lang="es-PE" sz="2000" dirty="0"/>
          </a:p>
        </p:txBody>
      </p:sp>
      <p:pic>
        <p:nvPicPr>
          <p:cNvPr id="5" name="Picture 2" descr="C:\Users\JPurizaca\Documents\Administración\Imagen\Plan Covisol\Logo Coviso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548" y="-51246"/>
            <a:ext cx="981851" cy="112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1"/>
          <p:cNvSpPr txBox="1">
            <a:spLocks/>
          </p:cNvSpPr>
          <p:nvPr/>
        </p:nvSpPr>
        <p:spPr>
          <a:xfrm>
            <a:off x="1262528" y="216438"/>
            <a:ext cx="7209119" cy="853543"/>
          </a:xfrm>
          <a:prstGeom prst="rect">
            <a:avLst/>
          </a:prstGeom>
        </p:spPr>
        <p:txBody>
          <a:bodyPr vert="horz" lIns="68580" tIns="34290" rIns="68580" bIns="34290" rtlCol="0" anchor="b">
            <a:normAutofit fontScale="775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3000" b="1" dirty="0">
                <a:latin typeface="Trebuchet MS" panose="020B0603020202020204" pitchFamily="34" charset="0"/>
              </a:rPr>
              <a:t>AUTOPISTA  DEL SOL:</a:t>
            </a:r>
          </a:p>
          <a:p>
            <a:endParaRPr lang="es-MX" sz="3000" b="1" dirty="0">
              <a:latin typeface="Trebuchet MS" panose="020B0603020202020204" pitchFamily="34" charset="0"/>
            </a:endParaRPr>
          </a:p>
          <a:p>
            <a:r>
              <a:rPr lang="es-MX" sz="3000" b="1" dirty="0">
                <a:latin typeface="Trebuchet MS" panose="020B0603020202020204" pitchFamily="34" charset="0"/>
              </a:rPr>
              <a:t>ASPECTOS ECONÓMICOS COMERCIALES</a:t>
            </a:r>
          </a:p>
        </p:txBody>
      </p:sp>
      <p:graphicFrame>
        <p:nvGraphicFramePr>
          <p:cNvPr id="2" name="Tabla 1"/>
          <p:cNvGraphicFramePr>
            <a:graphicFrameLocks noGrp="1"/>
          </p:cNvGraphicFramePr>
          <p:nvPr>
            <p:extLst>
              <p:ext uri="{D42A27DB-BD31-4B8C-83A1-F6EECF244321}">
                <p14:modId xmlns:p14="http://schemas.microsoft.com/office/powerpoint/2010/main" val="2236769959"/>
              </p:ext>
            </p:extLst>
          </p:nvPr>
        </p:nvGraphicFramePr>
        <p:xfrm>
          <a:off x="1033313" y="3881719"/>
          <a:ext cx="7581014" cy="1987302"/>
        </p:xfrm>
        <a:graphic>
          <a:graphicData uri="http://schemas.openxmlformats.org/drawingml/2006/table">
            <a:tbl>
              <a:tblPr firstRow="1" firstCol="1" bandRow="1"/>
              <a:tblGrid>
                <a:gridCol w="1910978">
                  <a:extLst>
                    <a:ext uri="{9D8B030D-6E8A-4147-A177-3AD203B41FA5}">
                      <a16:colId xmlns:a16="http://schemas.microsoft.com/office/drawing/2014/main" val="20000"/>
                    </a:ext>
                  </a:extLst>
                </a:gridCol>
                <a:gridCol w="1213764">
                  <a:extLst>
                    <a:ext uri="{9D8B030D-6E8A-4147-A177-3AD203B41FA5}">
                      <a16:colId xmlns:a16="http://schemas.microsoft.com/office/drawing/2014/main" val="20001"/>
                    </a:ext>
                  </a:extLst>
                </a:gridCol>
                <a:gridCol w="1486824">
                  <a:extLst>
                    <a:ext uri="{9D8B030D-6E8A-4147-A177-3AD203B41FA5}">
                      <a16:colId xmlns:a16="http://schemas.microsoft.com/office/drawing/2014/main" val="20002"/>
                    </a:ext>
                  </a:extLst>
                </a:gridCol>
                <a:gridCol w="1481576">
                  <a:extLst>
                    <a:ext uri="{9D8B030D-6E8A-4147-A177-3AD203B41FA5}">
                      <a16:colId xmlns:a16="http://schemas.microsoft.com/office/drawing/2014/main" val="20003"/>
                    </a:ext>
                  </a:extLst>
                </a:gridCol>
                <a:gridCol w="1487872">
                  <a:extLst>
                    <a:ext uri="{9D8B030D-6E8A-4147-A177-3AD203B41FA5}">
                      <a16:colId xmlns:a16="http://schemas.microsoft.com/office/drawing/2014/main" val="20004"/>
                    </a:ext>
                  </a:extLst>
                </a:gridCol>
              </a:tblGrid>
              <a:tr h="258713">
                <a:tc>
                  <a:txBody>
                    <a:bodyPr/>
                    <a:lstStyle/>
                    <a:p>
                      <a:endParaRPr lang="es-MX" sz="1600" dirty="0">
                        <a:effectLst/>
                        <a:latin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R="93980" algn="r">
                        <a:spcAft>
                          <a:spcPts val="0"/>
                        </a:spcAft>
                      </a:pPr>
                      <a:r>
                        <a:rPr lang="es-ES" sz="1600" b="1">
                          <a:solidFill>
                            <a:srgbClr val="000000"/>
                          </a:solidFill>
                          <a:effectLst/>
                          <a:latin typeface="Calibri" panose="020F0502020204030204" pitchFamily="34" charset="0"/>
                          <a:ea typeface="Times New Roman" panose="02020603050405020304" pitchFamily="18" charset="0"/>
                        </a:rPr>
                        <a:t>2009</a:t>
                      </a:r>
                      <a:endParaRPr lang="es-MX" sz="16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R="93980" algn="r">
                        <a:spcAft>
                          <a:spcPts val="0"/>
                        </a:spcAft>
                      </a:pPr>
                      <a:r>
                        <a:rPr lang="es-ES" sz="1600" b="1">
                          <a:solidFill>
                            <a:srgbClr val="000000"/>
                          </a:solidFill>
                          <a:effectLst/>
                          <a:latin typeface="Calibri" panose="020F0502020204030204" pitchFamily="34" charset="0"/>
                          <a:ea typeface="Times New Roman" panose="02020603050405020304" pitchFamily="18" charset="0"/>
                        </a:rPr>
                        <a:t>2010</a:t>
                      </a:r>
                      <a:endParaRPr lang="es-MX" sz="16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R="93980" algn="r">
                        <a:spcAft>
                          <a:spcPts val="0"/>
                        </a:spcAft>
                      </a:pPr>
                      <a:r>
                        <a:rPr lang="es-ES" sz="1600" b="1">
                          <a:solidFill>
                            <a:srgbClr val="000000"/>
                          </a:solidFill>
                          <a:effectLst/>
                          <a:latin typeface="Calibri" panose="020F0502020204030204" pitchFamily="34" charset="0"/>
                          <a:ea typeface="Times New Roman" panose="02020603050405020304" pitchFamily="18" charset="0"/>
                        </a:rPr>
                        <a:t>2011</a:t>
                      </a:r>
                      <a:endParaRPr lang="es-MX" sz="16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R="93980" algn="r">
                        <a:spcAft>
                          <a:spcPts val="0"/>
                        </a:spcAft>
                      </a:pPr>
                      <a:r>
                        <a:rPr lang="es-ES" sz="1600" b="1">
                          <a:solidFill>
                            <a:srgbClr val="000000"/>
                          </a:solidFill>
                          <a:effectLst/>
                          <a:latin typeface="Calibri" panose="020F0502020204030204" pitchFamily="34" charset="0"/>
                          <a:ea typeface="Times New Roman" panose="02020603050405020304" pitchFamily="18" charset="0"/>
                        </a:rPr>
                        <a:t>2012</a:t>
                      </a:r>
                      <a:endParaRPr lang="es-MX" sz="16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258713">
                <a:tc>
                  <a:txBody>
                    <a:bodyPr/>
                    <a:lstStyle/>
                    <a:p>
                      <a:pPr>
                        <a:spcAft>
                          <a:spcPts val="0"/>
                        </a:spcAft>
                      </a:pPr>
                      <a:r>
                        <a:rPr lang="es-ES" sz="1600" b="1" dirty="0">
                          <a:solidFill>
                            <a:srgbClr val="000000"/>
                          </a:solidFill>
                          <a:effectLst/>
                          <a:latin typeface="Calibri" panose="020F0502020204030204" pitchFamily="34" charset="0"/>
                          <a:ea typeface="Times New Roman" panose="02020603050405020304" pitchFamily="18" charset="0"/>
                        </a:rPr>
                        <a:t>Vehículos</a:t>
                      </a:r>
                      <a:endParaRPr lang="es-MX" sz="16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R="93980" algn="r">
                        <a:spcAft>
                          <a:spcPts val="0"/>
                        </a:spcAft>
                      </a:pPr>
                      <a:r>
                        <a:rPr lang="es-ES" sz="1600" b="1" dirty="0">
                          <a:solidFill>
                            <a:srgbClr val="000000"/>
                          </a:solidFill>
                          <a:effectLst/>
                          <a:latin typeface="Calibri" panose="020F0502020204030204" pitchFamily="34" charset="0"/>
                          <a:ea typeface="Times New Roman" panose="02020603050405020304" pitchFamily="18" charset="0"/>
                        </a:rPr>
                        <a:t>1,548,356</a:t>
                      </a:r>
                      <a:endParaRPr lang="es-MX" sz="16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R="93980" algn="r">
                        <a:spcAft>
                          <a:spcPts val="0"/>
                        </a:spcAft>
                      </a:pPr>
                      <a:r>
                        <a:rPr lang="es-ES" sz="1600" b="1">
                          <a:solidFill>
                            <a:srgbClr val="000000"/>
                          </a:solidFill>
                          <a:effectLst/>
                          <a:latin typeface="Calibri" panose="020F0502020204030204" pitchFamily="34" charset="0"/>
                          <a:ea typeface="Times New Roman" panose="02020603050405020304" pitchFamily="18" charset="0"/>
                        </a:rPr>
                        <a:t>6,254,810</a:t>
                      </a:r>
                      <a:endParaRPr lang="es-MX" sz="16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R="93980" algn="r">
                        <a:spcAft>
                          <a:spcPts val="0"/>
                        </a:spcAft>
                      </a:pPr>
                      <a:r>
                        <a:rPr lang="es-ES" sz="1600" b="1">
                          <a:solidFill>
                            <a:srgbClr val="000000"/>
                          </a:solidFill>
                          <a:effectLst/>
                          <a:latin typeface="Calibri" panose="020F0502020204030204" pitchFamily="34" charset="0"/>
                          <a:ea typeface="Times New Roman" panose="02020603050405020304" pitchFamily="18" charset="0"/>
                        </a:rPr>
                        <a:t>7,021,732</a:t>
                      </a:r>
                      <a:endParaRPr lang="es-MX" sz="16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R="93980" algn="r">
                        <a:spcAft>
                          <a:spcPts val="0"/>
                        </a:spcAft>
                      </a:pPr>
                      <a:r>
                        <a:rPr lang="es-ES" sz="1600" b="1">
                          <a:solidFill>
                            <a:srgbClr val="000000"/>
                          </a:solidFill>
                          <a:effectLst/>
                          <a:latin typeface="Calibri" panose="020F0502020204030204" pitchFamily="34" charset="0"/>
                          <a:ea typeface="Times New Roman" panose="02020603050405020304" pitchFamily="18" charset="0"/>
                        </a:rPr>
                        <a:t>7,457,944</a:t>
                      </a:r>
                      <a:endParaRPr lang="es-MX" sz="16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1"/>
                  </a:ext>
                </a:extLst>
              </a:tr>
              <a:tr h="258713">
                <a:tc>
                  <a:txBody>
                    <a:bodyPr/>
                    <a:lstStyle/>
                    <a:p>
                      <a:pPr>
                        <a:spcAft>
                          <a:spcPts val="0"/>
                        </a:spcAft>
                      </a:pPr>
                      <a:r>
                        <a:rPr lang="es-ES" sz="1600">
                          <a:solidFill>
                            <a:srgbClr val="000000"/>
                          </a:solidFill>
                          <a:effectLst/>
                          <a:latin typeface="Calibri" panose="020F0502020204030204" pitchFamily="34" charset="0"/>
                          <a:ea typeface="Times New Roman" panose="02020603050405020304" pitchFamily="18" charset="0"/>
                        </a:rPr>
                        <a:t>Livianos</a:t>
                      </a:r>
                      <a:endParaRPr lang="es-MX"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3980" algn="r">
                        <a:spcAft>
                          <a:spcPts val="0"/>
                        </a:spcAft>
                      </a:pPr>
                      <a:r>
                        <a:rPr lang="es-ES" sz="1600" dirty="0">
                          <a:solidFill>
                            <a:srgbClr val="000000"/>
                          </a:solidFill>
                          <a:effectLst/>
                          <a:latin typeface="Calibri" panose="020F0502020204030204" pitchFamily="34" charset="0"/>
                          <a:ea typeface="Times New Roman" panose="02020603050405020304" pitchFamily="18" charset="0"/>
                        </a:rPr>
                        <a:t>671,158</a:t>
                      </a:r>
                      <a:endParaRPr lang="es-MX" sz="16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3980" algn="r">
                        <a:spcAft>
                          <a:spcPts val="0"/>
                        </a:spcAft>
                      </a:pPr>
                      <a:r>
                        <a:rPr lang="es-ES" sz="1600" dirty="0">
                          <a:solidFill>
                            <a:srgbClr val="000000"/>
                          </a:solidFill>
                          <a:effectLst/>
                          <a:latin typeface="Calibri" panose="020F0502020204030204" pitchFamily="34" charset="0"/>
                          <a:ea typeface="Times New Roman" panose="02020603050405020304" pitchFamily="18" charset="0"/>
                        </a:rPr>
                        <a:t>2,744,858</a:t>
                      </a:r>
                      <a:endParaRPr lang="es-MX" sz="16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3980" algn="r">
                        <a:spcAft>
                          <a:spcPts val="0"/>
                        </a:spcAft>
                      </a:pPr>
                      <a:r>
                        <a:rPr lang="es-ES" sz="1600">
                          <a:solidFill>
                            <a:srgbClr val="000000"/>
                          </a:solidFill>
                          <a:effectLst/>
                          <a:latin typeface="Calibri" panose="020F0502020204030204" pitchFamily="34" charset="0"/>
                          <a:ea typeface="Times New Roman" panose="02020603050405020304" pitchFamily="18" charset="0"/>
                        </a:rPr>
                        <a:t>3,174,014</a:t>
                      </a:r>
                      <a:endParaRPr lang="es-MX" sz="16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3980" algn="r">
                        <a:spcAft>
                          <a:spcPts val="0"/>
                        </a:spcAft>
                      </a:pPr>
                      <a:r>
                        <a:rPr lang="es-ES" sz="1600">
                          <a:solidFill>
                            <a:srgbClr val="000000"/>
                          </a:solidFill>
                          <a:effectLst/>
                          <a:latin typeface="Calibri" panose="020F0502020204030204" pitchFamily="34" charset="0"/>
                          <a:ea typeface="Times New Roman" panose="02020603050405020304" pitchFamily="18" charset="0"/>
                        </a:rPr>
                        <a:t>3,440,898</a:t>
                      </a:r>
                      <a:endParaRPr lang="es-MX" sz="16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58713">
                <a:tc>
                  <a:txBody>
                    <a:bodyPr/>
                    <a:lstStyle/>
                    <a:p>
                      <a:pPr>
                        <a:spcAft>
                          <a:spcPts val="0"/>
                        </a:spcAft>
                      </a:pPr>
                      <a:r>
                        <a:rPr lang="es-ES" sz="1600">
                          <a:solidFill>
                            <a:srgbClr val="000000"/>
                          </a:solidFill>
                          <a:effectLst/>
                          <a:latin typeface="Calibri" panose="020F0502020204030204" pitchFamily="34" charset="0"/>
                          <a:ea typeface="Times New Roman" panose="02020603050405020304" pitchFamily="18" charset="0"/>
                        </a:rPr>
                        <a:t>Pesados</a:t>
                      </a:r>
                      <a:endParaRPr lang="es-MX"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3980" algn="r">
                        <a:spcAft>
                          <a:spcPts val="0"/>
                        </a:spcAft>
                      </a:pPr>
                      <a:r>
                        <a:rPr lang="es-ES" sz="1600">
                          <a:solidFill>
                            <a:srgbClr val="000000"/>
                          </a:solidFill>
                          <a:effectLst/>
                          <a:latin typeface="Calibri" panose="020F0502020204030204" pitchFamily="34" charset="0"/>
                          <a:ea typeface="Times New Roman" panose="02020603050405020304" pitchFamily="18" charset="0"/>
                        </a:rPr>
                        <a:t>877,198</a:t>
                      </a:r>
                      <a:endParaRPr lang="es-MX" sz="16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3980" algn="r">
                        <a:spcAft>
                          <a:spcPts val="0"/>
                        </a:spcAft>
                      </a:pPr>
                      <a:r>
                        <a:rPr lang="es-ES" sz="1600" dirty="0">
                          <a:solidFill>
                            <a:srgbClr val="000000"/>
                          </a:solidFill>
                          <a:effectLst/>
                          <a:latin typeface="Calibri" panose="020F0502020204030204" pitchFamily="34" charset="0"/>
                          <a:ea typeface="Times New Roman" panose="02020603050405020304" pitchFamily="18" charset="0"/>
                        </a:rPr>
                        <a:t>3,509,952</a:t>
                      </a:r>
                      <a:endParaRPr lang="es-MX" sz="16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3980" algn="r">
                        <a:spcAft>
                          <a:spcPts val="0"/>
                        </a:spcAft>
                      </a:pPr>
                      <a:r>
                        <a:rPr lang="es-ES" sz="1600">
                          <a:solidFill>
                            <a:srgbClr val="000000"/>
                          </a:solidFill>
                          <a:effectLst/>
                          <a:latin typeface="Calibri" panose="020F0502020204030204" pitchFamily="34" charset="0"/>
                          <a:ea typeface="Times New Roman" panose="02020603050405020304" pitchFamily="18" charset="0"/>
                        </a:rPr>
                        <a:t>3,847,718</a:t>
                      </a:r>
                      <a:endParaRPr lang="es-MX" sz="16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3980" algn="r">
                        <a:spcAft>
                          <a:spcPts val="0"/>
                        </a:spcAft>
                      </a:pPr>
                      <a:r>
                        <a:rPr lang="es-ES" sz="1600">
                          <a:solidFill>
                            <a:srgbClr val="000000"/>
                          </a:solidFill>
                          <a:effectLst/>
                          <a:latin typeface="Calibri" panose="020F0502020204030204" pitchFamily="34" charset="0"/>
                          <a:ea typeface="Times New Roman" panose="02020603050405020304" pitchFamily="18" charset="0"/>
                        </a:rPr>
                        <a:t>4,017,046</a:t>
                      </a:r>
                      <a:endParaRPr lang="es-MX" sz="16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58713">
                <a:tc>
                  <a:txBody>
                    <a:bodyPr/>
                    <a:lstStyle/>
                    <a:p>
                      <a:pPr>
                        <a:spcAft>
                          <a:spcPts val="0"/>
                        </a:spcAft>
                      </a:pPr>
                      <a:r>
                        <a:rPr lang="es-ES" sz="1600" b="1">
                          <a:solidFill>
                            <a:srgbClr val="000000"/>
                          </a:solidFill>
                          <a:effectLst/>
                          <a:latin typeface="Calibri" panose="020F0502020204030204" pitchFamily="34" charset="0"/>
                          <a:ea typeface="Times New Roman" panose="02020603050405020304" pitchFamily="18" charset="0"/>
                        </a:rPr>
                        <a:t>Ingresos</a:t>
                      </a:r>
                      <a:endParaRPr lang="es-MX"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3980" algn="r">
                        <a:spcAft>
                          <a:spcPts val="0"/>
                        </a:spcAft>
                      </a:pPr>
                      <a:r>
                        <a:rPr lang="es-ES" sz="1600" b="1">
                          <a:solidFill>
                            <a:srgbClr val="000000"/>
                          </a:solidFill>
                          <a:effectLst/>
                          <a:latin typeface="Calibri" panose="020F0502020204030204" pitchFamily="34" charset="0"/>
                          <a:ea typeface="Times New Roman" panose="02020603050405020304" pitchFamily="18" charset="0"/>
                        </a:rPr>
                        <a:t>12,619,930</a:t>
                      </a:r>
                      <a:endParaRPr lang="es-MX" sz="16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3980" algn="r">
                        <a:spcAft>
                          <a:spcPts val="0"/>
                        </a:spcAft>
                      </a:pPr>
                      <a:r>
                        <a:rPr lang="es-ES" sz="1600" b="1" dirty="0">
                          <a:solidFill>
                            <a:srgbClr val="000000"/>
                          </a:solidFill>
                          <a:effectLst/>
                          <a:latin typeface="Calibri" panose="020F0502020204030204" pitchFamily="34" charset="0"/>
                          <a:ea typeface="Times New Roman" panose="02020603050405020304" pitchFamily="18" charset="0"/>
                        </a:rPr>
                        <a:t>51,107,199</a:t>
                      </a:r>
                      <a:endParaRPr lang="es-MX" sz="16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3980" algn="r">
                        <a:spcAft>
                          <a:spcPts val="0"/>
                        </a:spcAft>
                      </a:pPr>
                      <a:r>
                        <a:rPr lang="es-ES" sz="1600" b="1" dirty="0">
                          <a:solidFill>
                            <a:srgbClr val="000000"/>
                          </a:solidFill>
                          <a:effectLst/>
                          <a:latin typeface="Calibri" panose="020F0502020204030204" pitchFamily="34" charset="0"/>
                          <a:ea typeface="Times New Roman" panose="02020603050405020304" pitchFamily="18" charset="0"/>
                        </a:rPr>
                        <a:t>57,217,993</a:t>
                      </a:r>
                      <a:endParaRPr lang="es-MX" sz="16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3980" algn="r">
                        <a:spcAft>
                          <a:spcPts val="0"/>
                        </a:spcAft>
                      </a:pPr>
                      <a:r>
                        <a:rPr lang="es-ES" sz="1600" b="1">
                          <a:solidFill>
                            <a:srgbClr val="000000"/>
                          </a:solidFill>
                          <a:effectLst/>
                          <a:latin typeface="Calibri" panose="020F0502020204030204" pitchFamily="34" charset="0"/>
                          <a:ea typeface="Times New Roman" panose="02020603050405020304" pitchFamily="18" charset="0"/>
                        </a:rPr>
                        <a:t>72,376,659</a:t>
                      </a:r>
                      <a:endParaRPr lang="es-MX" sz="16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65589">
                <a:tc>
                  <a:txBody>
                    <a:bodyPr/>
                    <a:lstStyle/>
                    <a:p>
                      <a:pPr>
                        <a:spcAft>
                          <a:spcPts val="0"/>
                        </a:spcAft>
                      </a:pPr>
                      <a:r>
                        <a:rPr lang="es-ES" sz="1600" dirty="0">
                          <a:solidFill>
                            <a:srgbClr val="000000"/>
                          </a:solidFill>
                          <a:effectLst/>
                          <a:latin typeface="Calibri" panose="020F0502020204030204" pitchFamily="34" charset="0"/>
                          <a:ea typeface="Times New Roman" panose="02020603050405020304" pitchFamily="18" charset="0"/>
                        </a:rPr>
                        <a:t>Recaudación Livianos</a:t>
                      </a:r>
                      <a:endParaRPr lang="es-MX" sz="16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3980" algn="r">
                        <a:spcAft>
                          <a:spcPts val="0"/>
                        </a:spcAft>
                      </a:pPr>
                      <a:r>
                        <a:rPr lang="es-ES" sz="1600">
                          <a:solidFill>
                            <a:srgbClr val="000000"/>
                          </a:solidFill>
                          <a:effectLst/>
                          <a:latin typeface="Calibri" panose="020F0502020204030204" pitchFamily="34" charset="0"/>
                          <a:ea typeface="Times New Roman" panose="02020603050405020304" pitchFamily="18" charset="0"/>
                        </a:rPr>
                        <a:t>2,495,964</a:t>
                      </a:r>
                      <a:endParaRPr lang="es-MX" sz="16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3980" algn="r">
                        <a:spcAft>
                          <a:spcPts val="0"/>
                        </a:spcAft>
                      </a:pPr>
                      <a:r>
                        <a:rPr lang="es-ES" sz="1600">
                          <a:solidFill>
                            <a:srgbClr val="000000"/>
                          </a:solidFill>
                          <a:effectLst/>
                          <a:latin typeface="Calibri" panose="020F0502020204030204" pitchFamily="34" charset="0"/>
                          <a:ea typeface="Times New Roman" panose="02020603050405020304" pitchFamily="18" charset="0"/>
                        </a:rPr>
                        <a:t>10,205,525</a:t>
                      </a:r>
                      <a:endParaRPr lang="es-MX" sz="16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3980" algn="r">
                        <a:spcAft>
                          <a:spcPts val="0"/>
                        </a:spcAft>
                      </a:pPr>
                      <a:r>
                        <a:rPr lang="es-ES" sz="1600" dirty="0">
                          <a:solidFill>
                            <a:srgbClr val="000000"/>
                          </a:solidFill>
                          <a:effectLst/>
                          <a:latin typeface="Calibri" panose="020F0502020204030204" pitchFamily="34" charset="0"/>
                          <a:ea typeface="Times New Roman" panose="02020603050405020304" pitchFamily="18" charset="0"/>
                        </a:rPr>
                        <a:t>11,834,729</a:t>
                      </a:r>
                      <a:endParaRPr lang="es-MX" sz="16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3980" algn="r">
                        <a:spcAft>
                          <a:spcPts val="0"/>
                        </a:spcAft>
                      </a:pPr>
                      <a:r>
                        <a:rPr lang="es-ES" sz="1600" dirty="0">
                          <a:solidFill>
                            <a:srgbClr val="000000"/>
                          </a:solidFill>
                          <a:effectLst/>
                          <a:latin typeface="Calibri" panose="020F0502020204030204" pitchFamily="34" charset="0"/>
                          <a:ea typeface="Times New Roman" panose="02020603050405020304" pitchFamily="18" charset="0"/>
                        </a:rPr>
                        <a:t>13,695,002</a:t>
                      </a:r>
                      <a:endParaRPr lang="es-MX" sz="16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28148">
                <a:tc>
                  <a:txBody>
                    <a:bodyPr/>
                    <a:lstStyle/>
                    <a:p>
                      <a:pPr>
                        <a:spcAft>
                          <a:spcPts val="0"/>
                        </a:spcAft>
                      </a:pPr>
                      <a:r>
                        <a:rPr lang="es-ES" sz="1600" dirty="0">
                          <a:solidFill>
                            <a:srgbClr val="000000"/>
                          </a:solidFill>
                          <a:effectLst/>
                          <a:latin typeface="Calibri" panose="020F0502020204030204" pitchFamily="34" charset="0"/>
                          <a:ea typeface="Times New Roman" panose="02020603050405020304" pitchFamily="18" charset="0"/>
                        </a:rPr>
                        <a:t>Recaudación Pesados</a:t>
                      </a:r>
                      <a:endParaRPr lang="es-MX" sz="16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3980" algn="r">
                        <a:spcAft>
                          <a:spcPts val="0"/>
                        </a:spcAft>
                      </a:pPr>
                      <a:r>
                        <a:rPr lang="es-ES" sz="1600" dirty="0">
                          <a:solidFill>
                            <a:srgbClr val="000000"/>
                          </a:solidFill>
                          <a:effectLst/>
                          <a:latin typeface="Calibri" panose="020F0502020204030204" pitchFamily="34" charset="0"/>
                          <a:ea typeface="Times New Roman" panose="02020603050405020304" pitchFamily="18" charset="0"/>
                        </a:rPr>
                        <a:t>10,123,966</a:t>
                      </a:r>
                      <a:endParaRPr lang="es-MX" sz="16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3980" algn="r">
                        <a:spcAft>
                          <a:spcPts val="0"/>
                        </a:spcAft>
                      </a:pPr>
                      <a:r>
                        <a:rPr lang="es-ES" sz="1600" dirty="0">
                          <a:solidFill>
                            <a:srgbClr val="000000"/>
                          </a:solidFill>
                          <a:effectLst/>
                          <a:latin typeface="Calibri" panose="020F0502020204030204" pitchFamily="34" charset="0"/>
                          <a:ea typeface="Times New Roman" panose="02020603050405020304" pitchFamily="18" charset="0"/>
                        </a:rPr>
                        <a:t>40,901,674</a:t>
                      </a:r>
                      <a:endParaRPr lang="es-MX" sz="16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3980" algn="r">
                        <a:spcAft>
                          <a:spcPts val="0"/>
                        </a:spcAft>
                      </a:pPr>
                      <a:r>
                        <a:rPr lang="es-ES" sz="1600" dirty="0">
                          <a:solidFill>
                            <a:srgbClr val="000000"/>
                          </a:solidFill>
                          <a:effectLst/>
                          <a:latin typeface="Calibri" panose="020F0502020204030204" pitchFamily="34" charset="0"/>
                          <a:ea typeface="Times New Roman" panose="02020603050405020304" pitchFamily="18" charset="0"/>
                        </a:rPr>
                        <a:t>45,383,264</a:t>
                      </a:r>
                      <a:endParaRPr lang="es-MX" sz="16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3980" algn="r">
                        <a:spcAft>
                          <a:spcPts val="0"/>
                        </a:spcAft>
                      </a:pPr>
                      <a:r>
                        <a:rPr lang="es-ES" sz="1600" dirty="0">
                          <a:solidFill>
                            <a:srgbClr val="000000"/>
                          </a:solidFill>
                          <a:effectLst/>
                          <a:latin typeface="Calibri" panose="020F0502020204030204" pitchFamily="34" charset="0"/>
                          <a:ea typeface="Times New Roman" panose="02020603050405020304" pitchFamily="18" charset="0"/>
                        </a:rPr>
                        <a:t>58,681,657</a:t>
                      </a:r>
                      <a:endParaRPr lang="es-MX" sz="16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173818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JPurizaca\Documents\Administración\Imagen\Plan Covisol\Logo Coviso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548" y="-51246"/>
            <a:ext cx="981851" cy="112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a 5"/>
          <p:cNvGraphicFramePr>
            <a:graphicFrameLocks noGrp="1"/>
          </p:cNvGraphicFramePr>
          <p:nvPr>
            <p:extLst>
              <p:ext uri="{D42A27DB-BD31-4B8C-83A1-F6EECF244321}">
                <p14:modId xmlns:p14="http://schemas.microsoft.com/office/powerpoint/2010/main" val="1946556788"/>
              </p:ext>
            </p:extLst>
          </p:nvPr>
        </p:nvGraphicFramePr>
        <p:xfrm>
          <a:off x="745138" y="1432288"/>
          <a:ext cx="7581013" cy="1830381"/>
        </p:xfrm>
        <a:graphic>
          <a:graphicData uri="http://schemas.openxmlformats.org/drawingml/2006/table">
            <a:tbl>
              <a:tblPr firstRow="1" firstCol="1" bandRow="1"/>
              <a:tblGrid>
                <a:gridCol w="1925040">
                  <a:extLst>
                    <a:ext uri="{9D8B030D-6E8A-4147-A177-3AD203B41FA5}">
                      <a16:colId xmlns:a16="http://schemas.microsoft.com/office/drawing/2014/main" val="20000"/>
                    </a:ext>
                  </a:extLst>
                </a:gridCol>
                <a:gridCol w="1199702">
                  <a:extLst>
                    <a:ext uri="{9D8B030D-6E8A-4147-A177-3AD203B41FA5}">
                      <a16:colId xmlns:a16="http://schemas.microsoft.com/office/drawing/2014/main" val="20001"/>
                    </a:ext>
                  </a:extLst>
                </a:gridCol>
                <a:gridCol w="1486824">
                  <a:extLst>
                    <a:ext uri="{9D8B030D-6E8A-4147-A177-3AD203B41FA5}">
                      <a16:colId xmlns:a16="http://schemas.microsoft.com/office/drawing/2014/main" val="20002"/>
                    </a:ext>
                  </a:extLst>
                </a:gridCol>
                <a:gridCol w="1481576">
                  <a:extLst>
                    <a:ext uri="{9D8B030D-6E8A-4147-A177-3AD203B41FA5}">
                      <a16:colId xmlns:a16="http://schemas.microsoft.com/office/drawing/2014/main" val="20003"/>
                    </a:ext>
                  </a:extLst>
                </a:gridCol>
                <a:gridCol w="1487871">
                  <a:extLst>
                    <a:ext uri="{9D8B030D-6E8A-4147-A177-3AD203B41FA5}">
                      <a16:colId xmlns:a16="http://schemas.microsoft.com/office/drawing/2014/main" val="20004"/>
                    </a:ext>
                  </a:extLst>
                </a:gridCol>
              </a:tblGrid>
              <a:tr h="261483">
                <a:tc>
                  <a:txBody>
                    <a:bodyPr/>
                    <a:lstStyle/>
                    <a:p>
                      <a:pPr algn="l"/>
                      <a:endParaRPr lang="es-MX" sz="1600" b="1" dirty="0">
                        <a:effectLst/>
                        <a:latin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R="93980" algn="r">
                        <a:spcAft>
                          <a:spcPts val="0"/>
                        </a:spcAft>
                      </a:pPr>
                      <a:r>
                        <a:rPr lang="es-ES" sz="1600" b="1" dirty="0">
                          <a:solidFill>
                            <a:srgbClr val="000000"/>
                          </a:solidFill>
                          <a:effectLst/>
                          <a:latin typeface="Calibri" panose="020F0502020204030204" pitchFamily="34" charset="0"/>
                          <a:ea typeface="Times New Roman" panose="02020603050405020304" pitchFamily="18" charset="0"/>
                        </a:rPr>
                        <a:t>2013</a:t>
                      </a:r>
                      <a:endParaRPr lang="es-MX" sz="16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R="93980" algn="r">
                        <a:spcAft>
                          <a:spcPts val="0"/>
                        </a:spcAft>
                      </a:pPr>
                      <a:r>
                        <a:rPr lang="es-ES" sz="1600" b="1">
                          <a:solidFill>
                            <a:srgbClr val="000000"/>
                          </a:solidFill>
                          <a:effectLst/>
                          <a:latin typeface="Calibri" panose="020F0502020204030204" pitchFamily="34" charset="0"/>
                          <a:ea typeface="Times New Roman" panose="02020603050405020304" pitchFamily="18" charset="0"/>
                        </a:rPr>
                        <a:t>2014</a:t>
                      </a:r>
                      <a:endParaRPr lang="es-MX" sz="16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R="93980" algn="r">
                        <a:spcAft>
                          <a:spcPts val="0"/>
                        </a:spcAft>
                      </a:pPr>
                      <a:r>
                        <a:rPr lang="es-ES" sz="1600" b="1">
                          <a:solidFill>
                            <a:srgbClr val="000000"/>
                          </a:solidFill>
                          <a:effectLst/>
                          <a:latin typeface="Calibri" panose="020F0502020204030204" pitchFamily="34" charset="0"/>
                          <a:ea typeface="Times New Roman" panose="02020603050405020304" pitchFamily="18" charset="0"/>
                        </a:rPr>
                        <a:t>2015</a:t>
                      </a:r>
                      <a:endParaRPr lang="es-MX" sz="16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R="93980" algn="r">
                        <a:spcAft>
                          <a:spcPts val="0"/>
                        </a:spcAft>
                      </a:pPr>
                      <a:r>
                        <a:rPr lang="es-ES" sz="1600" b="1">
                          <a:solidFill>
                            <a:srgbClr val="000000"/>
                          </a:solidFill>
                          <a:effectLst/>
                          <a:latin typeface="Calibri" panose="020F0502020204030204" pitchFamily="34" charset="0"/>
                          <a:ea typeface="Times New Roman" panose="02020603050405020304" pitchFamily="18" charset="0"/>
                        </a:rPr>
                        <a:t>2016</a:t>
                      </a:r>
                      <a:endParaRPr lang="es-MX" sz="16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261483">
                <a:tc>
                  <a:txBody>
                    <a:bodyPr/>
                    <a:lstStyle/>
                    <a:p>
                      <a:pPr algn="l">
                        <a:spcAft>
                          <a:spcPts val="0"/>
                        </a:spcAft>
                      </a:pPr>
                      <a:r>
                        <a:rPr lang="es-ES" sz="1600" b="1">
                          <a:solidFill>
                            <a:srgbClr val="000000"/>
                          </a:solidFill>
                          <a:effectLst/>
                          <a:latin typeface="Calibri" panose="020F0502020204030204" pitchFamily="34" charset="0"/>
                          <a:ea typeface="Times New Roman" panose="02020603050405020304" pitchFamily="18" charset="0"/>
                        </a:rPr>
                        <a:t>Vehículos</a:t>
                      </a:r>
                      <a:endParaRPr lang="es-MX"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R="93980" algn="r">
                        <a:spcAft>
                          <a:spcPts val="0"/>
                        </a:spcAft>
                      </a:pPr>
                      <a:r>
                        <a:rPr lang="es-ES" sz="1600" b="1">
                          <a:solidFill>
                            <a:srgbClr val="000000"/>
                          </a:solidFill>
                          <a:effectLst/>
                          <a:latin typeface="Calibri" panose="020F0502020204030204" pitchFamily="34" charset="0"/>
                          <a:ea typeface="Times New Roman" panose="02020603050405020304" pitchFamily="18" charset="0"/>
                        </a:rPr>
                        <a:t>7,845,696</a:t>
                      </a:r>
                      <a:endParaRPr lang="es-MX" sz="16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R="93980" algn="r">
                        <a:spcAft>
                          <a:spcPts val="0"/>
                        </a:spcAft>
                      </a:pPr>
                      <a:r>
                        <a:rPr lang="es-ES" sz="1600" b="1">
                          <a:solidFill>
                            <a:srgbClr val="000000"/>
                          </a:solidFill>
                          <a:effectLst/>
                          <a:latin typeface="Calibri" panose="020F0502020204030204" pitchFamily="34" charset="0"/>
                          <a:ea typeface="Times New Roman" panose="02020603050405020304" pitchFamily="18" charset="0"/>
                        </a:rPr>
                        <a:t>8,117,455</a:t>
                      </a:r>
                      <a:endParaRPr lang="es-MX" sz="16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R="93980" algn="r">
                        <a:spcAft>
                          <a:spcPts val="0"/>
                        </a:spcAft>
                      </a:pPr>
                      <a:r>
                        <a:rPr lang="es-ES" sz="1600" b="1">
                          <a:solidFill>
                            <a:srgbClr val="000000"/>
                          </a:solidFill>
                          <a:effectLst/>
                          <a:latin typeface="Calibri" panose="020F0502020204030204" pitchFamily="34" charset="0"/>
                          <a:ea typeface="Times New Roman" panose="02020603050405020304" pitchFamily="18" charset="0"/>
                        </a:rPr>
                        <a:t>8,836,250</a:t>
                      </a:r>
                      <a:endParaRPr lang="es-MX" sz="16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R="93980" algn="r">
                        <a:spcAft>
                          <a:spcPts val="0"/>
                        </a:spcAft>
                      </a:pPr>
                      <a:r>
                        <a:rPr lang="es-ES" sz="1600" b="1">
                          <a:solidFill>
                            <a:srgbClr val="000000"/>
                          </a:solidFill>
                          <a:effectLst/>
                          <a:latin typeface="Calibri" panose="020F0502020204030204" pitchFamily="34" charset="0"/>
                          <a:ea typeface="Times New Roman" panose="02020603050405020304" pitchFamily="18" charset="0"/>
                        </a:rPr>
                        <a:t>9,364,169</a:t>
                      </a:r>
                      <a:endParaRPr lang="es-MX" sz="16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1"/>
                  </a:ext>
                </a:extLst>
              </a:tr>
              <a:tr h="261483">
                <a:tc>
                  <a:txBody>
                    <a:bodyPr/>
                    <a:lstStyle/>
                    <a:p>
                      <a:pPr algn="l">
                        <a:spcAft>
                          <a:spcPts val="0"/>
                        </a:spcAft>
                      </a:pPr>
                      <a:r>
                        <a:rPr lang="es-ES" sz="1600">
                          <a:solidFill>
                            <a:srgbClr val="000000"/>
                          </a:solidFill>
                          <a:effectLst/>
                          <a:latin typeface="Calibri" panose="020F0502020204030204" pitchFamily="34" charset="0"/>
                          <a:ea typeface="Times New Roman" panose="02020603050405020304" pitchFamily="18" charset="0"/>
                        </a:rPr>
                        <a:t>Livianos</a:t>
                      </a:r>
                      <a:endParaRPr lang="es-MX"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3980" algn="r">
                        <a:spcAft>
                          <a:spcPts val="0"/>
                        </a:spcAft>
                      </a:pPr>
                      <a:r>
                        <a:rPr lang="es-ES" sz="1600">
                          <a:solidFill>
                            <a:srgbClr val="000000"/>
                          </a:solidFill>
                          <a:effectLst/>
                          <a:latin typeface="Calibri" panose="020F0502020204030204" pitchFamily="34" charset="0"/>
                          <a:ea typeface="Times New Roman" panose="02020603050405020304" pitchFamily="18" charset="0"/>
                        </a:rPr>
                        <a:t>3,697,626</a:t>
                      </a:r>
                      <a:endParaRPr lang="es-MX" sz="16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3980" algn="r">
                        <a:spcAft>
                          <a:spcPts val="0"/>
                        </a:spcAft>
                      </a:pPr>
                      <a:r>
                        <a:rPr lang="es-ES" sz="1600" dirty="0">
                          <a:solidFill>
                            <a:srgbClr val="000000"/>
                          </a:solidFill>
                          <a:effectLst/>
                          <a:latin typeface="Calibri" panose="020F0502020204030204" pitchFamily="34" charset="0"/>
                          <a:ea typeface="Times New Roman" panose="02020603050405020304" pitchFamily="18" charset="0"/>
                        </a:rPr>
                        <a:t>3,857,678</a:t>
                      </a:r>
                      <a:endParaRPr lang="es-MX" sz="16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3980" algn="r">
                        <a:spcAft>
                          <a:spcPts val="0"/>
                        </a:spcAft>
                      </a:pPr>
                      <a:r>
                        <a:rPr lang="es-ES" sz="1600">
                          <a:solidFill>
                            <a:srgbClr val="000000"/>
                          </a:solidFill>
                          <a:effectLst/>
                          <a:latin typeface="Calibri" panose="020F0502020204030204" pitchFamily="34" charset="0"/>
                          <a:ea typeface="Times New Roman" panose="02020603050405020304" pitchFamily="18" charset="0"/>
                        </a:rPr>
                        <a:t>4,460,799</a:t>
                      </a:r>
                      <a:endParaRPr lang="es-MX" sz="16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3980" algn="r">
                        <a:spcAft>
                          <a:spcPts val="0"/>
                        </a:spcAft>
                      </a:pPr>
                      <a:r>
                        <a:rPr lang="es-ES" sz="1600">
                          <a:solidFill>
                            <a:srgbClr val="000000"/>
                          </a:solidFill>
                          <a:effectLst/>
                          <a:latin typeface="Calibri" panose="020F0502020204030204" pitchFamily="34" charset="0"/>
                          <a:ea typeface="Times New Roman" panose="02020603050405020304" pitchFamily="18" charset="0"/>
                        </a:rPr>
                        <a:t>4,793,895</a:t>
                      </a:r>
                      <a:endParaRPr lang="es-MX" sz="16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61483">
                <a:tc>
                  <a:txBody>
                    <a:bodyPr/>
                    <a:lstStyle/>
                    <a:p>
                      <a:pPr algn="l">
                        <a:spcAft>
                          <a:spcPts val="0"/>
                        </a:spcAft>
                      </a:pPr>
                      <a:r>
                        <a:rPr lang="es-ES" sz="1600">
                          <a:solidFill>
                            <a:srgbClr val="000000"/>
                          </a:solidFill>
                          <a:effectLst/>
                          <a:latin typeface="Calibri" panose="020F0502020204030204" pitchFamily="34" charset="0"/>
                          <a:ea typeface="Times New Roman" panose="02020603050405020304" pitchFamily="18" charset="0"/>
                        </a:rPr>
                        <a:t>Pesados</a:t>
                      </a:r>
                      <a:endParaRPr lang="es-MX"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3980" algn="r">
                        <a:spcAft>
                          <a:spcPts val="0"/>
                        </a:spcAft>
                      </a:pPr>
                      <a:r>
                        <a:rPr lang="es-ES" sz="1600">
                          <a:solidFill>
                            <a:srgbClr val="000000"/>
                          </a:solidFill>
                          <a:effectLst/>
                          <a:latin typeface="Calibri" panose="020F0502020204030204" pitchFamily="34" charset="0"/>
                          <a:ea typeface="Times New Roman" panose="02020603050405020304" pitchFamily="18" charset="0"/>
                        </a:rPr>
                        <a:t>4,148,070</a:t>
                      </a:r>
                      <a:endParaRPr lang="es-MX" sz="16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3980" algn="r">
                        <a:spcAft>
                          <a:spcPts val="0"/>
                        </a:spcAft>
                      </a:pPr>
                      <a:r>
                        <a:rPr lang="es-ES" sz="1600" dirty="0">
                          <a:solidFill>
                            <a:srgbClr val="000000"/>
                          </a:solidFill>
                          <a:effectLst/>
                          <a:latin typeface="Calibri" panose="020F0502020204030204" pitchFamily="34" charset="0"/>
                          <a:ea typeface="Times New Roman" panose="02020603050405020304" pitchFamily="18" charset="0"/>
                        </a:rPr>
                        <a:t>4,259,777</a:t>
                      </a:r>
                      <a:endParaRPr lang="es-MX" sz="16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3980" algn="r">
                        <a:spcAft>
                          <a:spcPts val="0"/>
                        </a:spcAft>
                      </a:pPr>
                      <a:r>
                        <a:rPr lang="es-ES" sz="1600">
                          <a:solidFill>
                            <a:srgbClr val="000000"/>
                          </a:solidFill>
                          <a:effectLst/>
                          <a:latin typeface="Calibri" panose="020F0502020204030204" pitchFamily="34" charset="0"/>
                          <a:ea typeface="Times New Roman" panose="02020603050405020304" pitchFamily="18" charset="0"/>
                        </a:rPr>
                        <a:t>4,375,451</a:t>
                      </a:r>
                      <a:endParaRPr lang="es-MX" sz="16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3980" algn="r">
                        <a:spcAft>
                          <a:spcPts val="0"/>
                        </a:spcAft>
                      </a:pPr>
                      <a:r>
                        <a:rPr lang="es-ES" sz="1600">
                          <a:solidFill>
                            <a:srgbClr val="000000"/>
                          </a:solidFill>
                          <a:effectLst/>
                          <a:latin typeface="Calibri" panose="020F0502020204030204" pitchFamily="34" charset="0"/>
                          <a:ea typeface="Times New Roman" panose="02020603050405020304" pitchFamily="18" charset="0"/>
                        </a:rPr>
                        <a:t>4,570,274</a:t>
                      </a:r>
                      <a:endParaRPr lang="es-MX" sz="16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61483">
                <a:tc>
                  <a:txBody>
                    <a:bodyPr/>
                    <a:lstStyle/>
                    <a:p>
                      <a:pPr algn="l">
                        <a:spcAft>
                          <a:spcPts val="0"/>
                        </a:spcAft>
                      </a:pPr>
                      <a:r>
                        <a:rPr lang="es-ES" sz="1600" b="1" dirty="0">
                          <a:solidFill>
                            <a:srgbClr val="000000"/>
                          </a:solidFill>
                          <a:effectLst/>
                          <a:latin typeface="Calibri" panose="020F0502020204030204" pitchFamily="34" charset="0"/>
                          <a:ea typeface="Times New Roman" panose="02020603050405020304" pitchFamily="18" charset="0"/>
                        </a:rPr>
                        <a:t>Ingresos (S/.)</a:t>
                      </a:r>
                      <a:endParaRPr lang="es-MX" sz="16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3980" algn="r">
                        <a:spcAft>
                          <a:spcPts val="0"/>
                        </a:spcAft>
                      </a:pPr>
                      <a:r>
                        <a:rPr lang="es-ES" sz="1600" b="1">
                          <a:solidFill>
                            <a:srgbClr val="000000"/>
                          </a:solidFill>
                          <a:effectLst/>
                          <a:latin typeface="Calibri" panose="020F0502020204030204" pitchFamily="34" charset="0"/>
                          <a:ea typeface="Times New Roman" panose="02020603050405020304" pitchFamily="18" charset="0"/>
                        </a:rPr>
                        <a:t>79,130,938</a:t>
                      </a:r>
                      <a:endParaRPr lang="es-MX" sz="16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3980" algn="r">
                        <a:spcAft>
                          <a:spcPts val="0"/>
                        </a:spcAft>
                      </a:pPr>
                      <a:r>
                        <a:rPr lang="es-ES" sz="1600" b="1">
                          <a:solidFill>
                            <a:srgbClr val="000000"/>
                          </a:solidFill>
                          <a:effectLst/>
                          <a:latin typeface="Calibri" panose="020F0502020204030204" pitchFamily="34" charset="0"/>
                          <a:ea typeface="Times New Roman" panose="02020603050405020304" pitchFamily="18" charset="0"/>
                        </a:rPr>
                        <a:t>84,732,140</a:t>
                      </a:r>
                      <a:endParaRPr lang="es-MX" sz="16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3980" algn="r">
                        <a:spcAft>
                          <a:spcPts val="0"/>
                        </a:spcAft>
                      </a:pPr>
                      <a:r>
                        <a:rPr lang="es-ES" sz="1600" b="1">
                          <a:solidFill>
                            <a:srgbClr val="000000"/>
                          </a:solidFill>
                          <a:effectLst/>
                          <a:latin typeface="Calibri" panose="020F0502020204030204" pitchFamily="34" charset="0"/>
                          <a:ea typeface="Times New Roman" panose="02020603050405020304" pitchFamily="18" charset="0"/>
                        </a:rPr>
                        <a:t>92,255,737</a:t>
                      </a:r>
                      <a:endParaRPr lang="es-MX" sz="16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3980" algn="r">
                        <a:spcAft>
                          <a:spcPts val="0"/>
                        </a:spcAft>
                      </a:pPr>
                      <a:r>
                        <a:rPr lang="es-ES" sz="1600" b="1">
                          <a:solidFill>
                            <a:srgbClr val="000000"/>
                          </a:solidFill>
                          <a:effectLst/>
                          <a:latin typeface="Calibri" panose="020F0502020204030204" pitchFamily="34" charset="0"/>
                          <a:ea typeface="Times New Roman" panose="02020603050405020304" pitchFamily="18" charset="0"/>
                        </a:rPr>
                        <a:t>103,494,254</a:t>
                      </a:r>
                      <a:endParaRPr lang="es-MX" sz="16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61483">
                <a:tc>
                  <a:txBody>
                    <a:bodyPr/>
                    <a:lstStyle/>
                    <a:p>
                      <a:pPr algn="l">
                        <a:spcAft>
                          <a:spcPts val="0"/>
                        </a:spcAft>
                      </a:pPr>
                      <a:r>
                        <a:rPr lang="es-ES" sz="1600" dirty="0">
                          <a:solidFill>
                            <a:srgbClr val="000000"/>
                          </a:solidFill>
                          <a:effectLst/>
                          <a:latin typeface="Calibri" panose="020F0502020204030204" pitchFamily="34" charset="0"/>
                          <a:ea typeface="Times New Roman" panose="02020603050405020304" pitchFamily="18" charset="0"/>
                        </a:rPr>
                        <a:t>Recaudación Livianos</a:t>
                      </a:r>
                      <a:endParaRPr lang="es-MX" sz="16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3980" algn="r">
                        <a:spcAft>
                          <a:spcPts val="0"/>
                        </a:spcAft>
                      </a:pPr>
                      <a:r>
                        <a:rPr lang="es-ES" sz="1600">
                          <a:solidFill>
                            <a:srgbClr val="000000"/>
                          </a:solidFill>
                          <a:effectLst/>
                          <a:latin typeface="Calibri" panose="020F0502020204030204" pitchFamily="34" charset="0"/>
                          <a:ea typeface="Times New Roman" panose="02020603050405020304" pitchFamily="18" charset="0"/>
                        </a:rPr>
                        <a:t>15,984,046</a:t>
                      </a:r>
                      <a:endParaRPr lang="es-MX" sz="16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3980" algn="r">
                        <a:spcAft>
                          <a:spcPts val="0"/>
                        </a:spcAft>
                      </a:pPr>
                      <a:r>
                        <a:rPr lang="es-ES" sz="1600">
                          <a:solidFill>
                            <a:srgbClr val="000000"/>
                          </a:solidFill>
                          <a:effectLst/>
                          <a:latin typeface="Calibri" panose="020F0502020204030204" pitchFamily="34" charset="0"/>
                          <a:ea typeface="Times New Roman" panose="02020603050405020304" pitchFamily="18" charset="0"/>
                        </a:rPr>
                        <a:t>17,451,243</a:t>
                      </a:r>
                      <a:endParaRPr lang="es-MX" sz="16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3980" algn="r">
                        <a:spcAft>
                          <a:spcPts val="0"/>
                        </a:spcAft>
                      </a:pPr>
                      <a:r>
                        <a:rPr lang="es-ES" sz="1600">
                          <a:solidFill>
                            <a:srgbClr val="000000"/>
                          </a:solidFill>
                          <a:effectLst/>
                          <a:latin typeface="Calibri" panose="020F0502020204030204" pitchFamily="34" charset="0"/>
                          <a:ea typeface="Times New Roman" panose="02020603050405020304" pitchFamily="18" charset="0"/>
                        </a:rPr>
                        <a:t>20,186,754</a:t>
                      </a:r>
                      <a:endParaRPr lang="es-MX" sz="16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3980" algn="r">
                        <a:spcAft>
                          <a:spcPts val="0"/>
                        </a:spcAft>
                      </a:pPr>
                      <a:r>
                        <a:rPr lang="es-ES" sz="1600">
                          <a:solidFill>
                            <a:srgbClr val="000000"/>
                          </a:solidFill>
                          <a:effectLst/>
                          <a:latin typeface="Calibri" panose="020F0502020204030204" pitchFamily="34" charset="0"/>
                          <a:ea typeface="Times New Roman" panose="02020603050405020304" pitchFamily="18" charset="0"/>
                        </a:rPr>
                        <a:t>23,889,695</a:t>
                      </a:r>
                      <a:endParaRPr lang="es-MX" sz="16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61483">
                <a:tc>
                  <a:txBody>
                    <a:bodyPr/>
                    <a:lstStyle/>
                    <a:p>
                      <a:pPr algn="l">
                        <a:spcAft>
                          <a:spcPts val="0"/>
                        </a:spcAft>
                      </a:pPr>
                      <a:r>
                        <a:rPr lang="es-ES" sz="1600" dirty="0">
                          <a:solidFill>
                            <a:srgbClr val="000000"/>
                          </a:solidFill>
                          <a:effectLst/>
                          <a:latin typeface="Calibri" panose="020F0502020204030204" pitchFamily="34" charset="0"/>
                          <a:ea typeface="Times New Roman" panose="02020603050405020304" pitchFamily="18" charset="0"/>
                        </a:rPr>
                        <a:t>Recaudación Pesados</a:t>
                      </a:r>
                      <a:endParaRPr lang="es-MX" sz="16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3980" algn="r">
                        <a:spcAft>
                          <a:spcPts val="0"/>
                        </a:spcAft>
                      </a:pPr>
                      <a:r>
                        <a:rPr lang="es-ES" sz="1600">
                          <a:solidFill>
                            <a:srgbClr val="000000"/>
                          </a:solidFill>
                          <a:effectLst/>
                          <a:latin typeface="Calibri" panose="020F0502020204030204" pitchFamily="34" charset="0"/>
                          <a:ea typeface="Times New Roman" panose="02020603050405020304" pitchFamily="18" charset="0"/>
                        </a:rPr>
                        <a:t>63,146,891</a:t>
                      </a:r>
                      <a:endParaRPr lang="es-MX" sz="16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3980" algn="r">
                        <a:spcAft>
                          <a:spcPts val="0"/>
                        </a:spcAft>
                      </a:pPr>
                      <a:r>
                        <a:rPr lang="es-ES" sz="1600">
                          <a:solidFill>
                            <a:srgbClr val="000000"/>
                          </a:solidFill>
                          <a:effectLst/>
                          <a:latin typeface="Calibri" panose="020F0502020204030204" pitchFamily="34" charset="0"/>
                          <a:ea typeface="Times New Roman" panose="02020603050405020304" pitchFamily="18" charset="0"/>
                        </a:rPr>
                        <a:t>67,280,897</a:t>
                      </a:r>
                      <a:endParaRPr lang="es-MX" sz="16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3980" algn="r">
                        <a:spcAft>
                          <a:spcPts val="0"/>
                        </a:spcAft>
                      </a:pPr>
                      <a:r>
                        <a:rPr lang="es-ES" sz="1600" dirty="0">
                          <a:solidFill>
                            <a:srgbClr val="000000"/>
                          </a:solidFill>
                          <a:effectLst/>
                          <a:latin typeface="Calibri" panose="020F0502020204030204" pitchFamily="34" charset="0"/>
                          <a:ea typeface="Times New Roman" panose="02020603050405020304" pitchFamily="18" charset="0"/>
                        </a:rPr>
                        <a:t>72,068,983</a:t>
                      </a:r>
                      <a:endParaRPr lang="es-MX" sz="16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3980" algn="r">
                        <a:spcAft>
                          <a:spcPts val="0"/>
                        </a:spcAft>
                      </a:pPr>
                      <a:r>
                        <a:rPr lang="es-ES" sz="1600" dirty="0">
                          <a:solidFill>
                            <a:srgbClr val="000000"/>
                          </a:solidFill>
                          <a:effectLst/>
                          <a:latin typeface="Calibri" panose="020F0502020204030204" pitchFamily="34" charset="0"/>
                          <a:ea typeface="Times New Roman" panose="02020603050405020304" pitchFamily="18" charset="0"/>
                        </a:rPr>
                        <a:t>79,604,559</a:t>
                      </a:r>
                      <a:endParaRPr lang="es-MX" sz="16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8" name="Rectangle 1"/>
          <p:cNvSpPr>
            <a:spLocks noChangeArrowheads="1"/>
          </p:cNvSpPr>
          <p:nvPr/>
        </p:nvSpPr>
        <p:spPr bwMode="auto">
          <a:xfrm>
            <a:off x="2803490" y="3488031"/>
            <a:ext cx="5638013"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a:r>
              <a:rPr lang="es-MX" altLang="es-MX" dirty="0">
                <a:ea typeface="Times New Roman" panose="02020603050405020304" pitchFamily="18" charset="0"/>
                <a:cs typeface="Calibri" panose="020F0502020204030204" pitchFamily="34" charset="0"/>
              </a:rPr>
              <a:t>• Durante el  2017 se atendió </a:t>
            </a:r>
            <a:r>
              <a:rPr lang="es-ES" dirty="0"/>
              <a:t>9,16 millones de vehículos (2,1% menos que 2016, debido al Fenómeno El Niño), repartidos en 51.2% de vehículos livianos y la diferencia, pesados.</a:t>
            </a:r>
          </a:p>
          <a:p>
            <a:pPr lvl="0" algn="just"/>
            <a:endParaRPr lang="es-ES" dirty="0"/>
          </a:p>
          <a:p>
            <a:pPr algn="just"/>
            <a:r>
              <a:rPr lang="es-MX" altLang="es-MX" dirty="0">
                <a:ea typeface="Times New Roman" panose="02020603050405020304" pitchFamily="18" charset="0"/>
                <a:cs typeface="Calibri" panose="020F0502020204030204" pitchFamily="34" charset="0"/>
              </a:rPr>
              <a:t>• </a:t>
            </a:r>
            <a:r>
              <a:rPr lang="es-ES" dirty="0"/>
              <a:t>Debido a la suspensión del cobro del peaje por el Fenómeno El Niño, la recaudación efectiva de la Concesionaria ascendió a S/. 101.53 MM. </a:t>
            </a:r>
            <a:r>
              <a:rPr lang="es-MX" altLang="es-MX" dirty="0">
                <a:ea typeface="Times New Roman" panose="02020603050405020304" pitchFamily="18" charset="0"/>
                <a:cs typeface="Calibri" panose="020F0502020204030204" pitchFamily="34" charset="0"/>
              </a:rPr>
              <a:t>Los ingresos por tarifa diferenciada se mantuvieron por debajo del 3% de la recaudación. </a:t>
            </a:r>
          </a:p>
        </p:txBody>
      </p:sp>
      <p:sp>
        <p:nvSpPr>
          <p:cNvPr id="9" name="Título 1"/>
          <p:cNvSpPr txBox="1">
            <a:spLocks/>
          </p:cNvSpPr>
          <p:nvPr/>
        </p:nvSpPr>
        <p:spPr>
          <a:xfrm>
            <a:off x="1262528" y="216438"/>
            <a:ext cx="7209119" cy="853543"/>
          </a:xfrm>
          <a:prstGeom prst="rect">
            <a:avLst/>
          </a:prstGeom>
        </p:spPr>
        <p:txBody>
          <a:bodyPr vert="horz" lIns="68580" tIns="34290" rIns="68580" bIns="34290" rtlCol="0" anchor="b">
            <a:normAutofit fontScale="775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3000" b="1" dirty="0">
                <a:latin typeface="Trebuchet MS" panose="020B0603020202020204" pitchFamily="34" charset="0"/>
              </a:rPr>
              <a:t>AUTOPISTA  DEL SOL:</a:t>
            </a:r>
          </a:p>
          <a:p>
            <a:endParaRPr lang="es-MX" sz="3000" b="1" dirty="0">
              <a:latin typeface="Trebuchet MS" panose="020B0603020202020204" pitchFamily="34" charset="0"/>
            </a:endParaRPr>
          </a:p>
          <a:p>
            <a:r>
              <a:rPr lang="es-MX" sz="3000" b="1" dirty="0">
                <a:latin typeface="Trebuchet MS" panose="020B0603020202020204" pitchFamily="34" charset="0"/>
              </a:rPr>
              <a:t> ASPECTOS ECONÓMICOS COMERCIALES</a:t>
            </a:r>
          </a:p>
        </p:txBody>
      </p:sp>
      <p:graphicFrame>
        <p:nvGraphicFramePr>
          <p:cNvPr id="4" name="Tabla 3"/>
          <p:cNvGraphicFramePr>
            <a:graphicFrameLocks noGrp="1"/>
          </p:cNvGraphicFramePr>
          <p:nvPr>
            <p:extLst>
              <p:ext uri="{D42A27DB-BD31-4B8C-83A1-F6EECF244321}">
                <p14:modId xmlns:p14="http://schemas.microsoft.com/office/powerpoint/2010/main" val="740099302"/>
              </p:ext>
            </p:extLst>
          </p:nvPr>
        </p:nvGraphicFramePr>
        <p:xfrm>
          <a:off x="452175" y="3547068"/>
          <a:ext cx="2230735" cy="2612571"/>
        </p:xfrm>
        <a:graphic>
          <a:graphicData uri="http://schemas.openxmlformats.org/drawingml/2006/table">
            <a:tbl>
              <a:tblPr firstRow="1" firstCol="1" bandRow="1"/>
              <a:tblGrid>
                <a:gridCol w="1164806">
                  <a:extLst>
                    <a:ext uri="{9D8B030D-6E8A-4147-A177-3AD203B41FA5}">
                      <a16:colId xmlns:a16="http://schemas.microsoft.com/office/drawing/2014/main" val="20000"/>
                    </a:ext>
                  </a:extLst>
                </a:gridCol>
                <a:gridCol w="1065929">
                  <a:extLst>
                    <a:ext uri="{9D8B030D-6E8A-4147-A177-3AD203B41FA5}">
                      <a16:colId xmlns:a16="http://schemas.microsoft.com/office/drawing/2014/main" val="20001"/>
                    </a:ext>
                  </a:extLst>
                </a:gridCol>
              </a:tblGrid>
              <a:tr h="477079">
                <a:tc>
                  <a:txBody>
                    <a:bodyPr/>
                    <a:lstStyle/>
                    <a:p>
                      <a:br>
                        <a:rPr lang="es-PE" sz="1400" dirty="0">
                          <a:effectLst/>
                          <a:latin typeface="Arial" panose="020B0604020202020204" pitchFamily="34" charset="0"/>
                          <a:ea typeface="Calibri" panose="020F0502020204030204" pitchFamily="34" charset="0"/>
                        </a:rPr>
                      </a:br>
                      <a:endParaRPr lang="es-PE" sz="1100" dirty="0">
                        <a:effectLst/>
                        <a:latin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R="93980" algn="ctr">
                        <a:spcAft>
                          <a:spcPts val="0"/>
                        </a:spcAft>
                      </a:pPr>
                      <a:r>
                        <a:rPr lang="es-ES" sz="1400" b="1" dirty="0">
                          <a:solidFill>
                            <a:srgbClr val="000000"/>
                          </a:solidFill>
                          <a:effectLst/>
                          <a:latin typeface="Arial" panose="020B0604020202020204" pitchFamily="34" charset="0"/>
                          <a:ea typeface="Times New Roman" panose="02020603050405020304" pitchFamily="18" charset="0"/>
                        </a:rPr>
                        <a:t>2017</a:t>
                      </a:r>
                      <a:endParaRPr lang="es-PE" sz="16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283975">
                <a:tc>
                  <a:txBody>
                    <a:bodyPr/>
                    <a:lstStyle/>
                    <a:p>
                      <a:pPr>
                        <a:spcAft>
                          <a:spcPts val="0"/>
                        </a:spcAft>
                      </a:pPr>
                      <a:r>
                        <a:rPr lang="es-ES" sz="1400" b="1">
                          <a:solidFill>
                            <a:srgbClr val="000000"/>
                          </a:solidFill>
                          <a:effectLst/>
                          <a:latin typeface="Arial" panose="020B0604020202020204" pitchFamily="34" charset="0"/>
                          <a:ea typeface="Times New Roman" panose="02020603050405020304" pitchFamily="18" charset="0"/>
                        </a:rPr>
                        <a:t>Vehículos</a:t>
                      </a:r>
                      <a:endParaRPr lang="es-PE"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R="93980" algn="ctr">
                        <a:spcAft>
                          <a:spcPts val="0"/>
                        </a:spcAft>
                      </a:pPr>
                      <a:r>
                        <a:rPr lang="es-ES" sz="1400" b="1" dirty="0">
                          <a:solidFill>
                            <a:srgbClr val="000000"/>
                          </a:solidFill>
                          <a:effectLst/>
                          <a:latin typeface="Arial" panose="020B0604020202020204" pitchFamily="34" charset="0"/>
                          <a:ea typeface="Times New Roman" panose="02020603050405020304" pitchFamily="18" charset="0"/>
                        </a:rPr>
                        <a:t>9,163,494</a:t>
                      </a:r>
                      <a:endParaRPr lang="es-PE" sz="16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1"/>
                  </a:ext>
                </a:extLst>
              </a:tr>
              <a:tr h="283975">
                <a:tc>
                  <a:txBody>
                    <a:bodyPr/>
                    <a:lstStyle/>
                    <a:p>
                      <a:pPr>
                        <a:spcAft>
                          <a:spcPts val="0"/>
                        </a:spcAft>
                      </a:pPr>
                      <a:r>
                        <a:rPr lang="es-ES" sz="1400">
                          <a:solidFill>
                            <a:srgbClr val="000000"/>
                          </a:solidFill>
                          <a:effectLst/>
                          <a:latin typeface="Arial" panose="020B0604020202020204" pitchFamily="34" charset="0"/>
                          <a:ea typeface="Times New Roman" panose="02020603050405020304" pitchFamily="18" charset="0"/>
                        </a:rPr>
                        <a:t>Livianos</a:t>
                      </a:r>
                      <a:endParaRPr lang="es-PE"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3980" algn="ctr">
                        <a:spcAft>
                          <a:spcPts val="0"/>
                        </a:spcAft>
                      </a:pPr>
                      <a:r>
                        <a:rPr lang="es-ES" sz="1400" dirty="0">
                          <a:solidFill>
                            <a:srgbClr val="000000"/>
                          </a:solidFill>
                          <a:effectLst/>
                          <a:latin typeface="Arial" panose="020B0604020202020204" pitchFamily="34" charset="0"/>
                          <a:ea typeface="Times New Roman" panose="02020603050405020304" pitchFamily="18" charset="0"/>
                        </a:rPr>
                        <a:t>4,692,359</a:t>
                      </a:r>
                      <a:endParaRPr lang="es-PE" sz="16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83975">
                <a:tc>
                  <a:txBody>
                    <a:bodyPr/>
                    <a:lstStyle/>
                    <a:p>
                      <a:pPr>
                        <a:spcAft>
                          <a:spcPts val="0"/>
                        </a:spcAft>
                      </a:pPr>
                      <a:r>
                        <a:rPr lang="es-ES" sz="1400">
                          <a:solidFill>
                            <a:srgbClr val="000000"/>
                          </a:solidFill>
                          <a:effectLst/>
                          <a:latin typeface="Arial" panose="020B0604020202020204" pitchFamily="34" charset="0"/>
                          <a:ea typeface="Times New Roman" panose="02020603050405020304" pitchFamily="18" charset="0"/>
                        </a:rPr>
                        <a:t>Pesados</a:t>
                      </a:r>
                      <a:endParaRPr lang="es-PE"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3980" algn="ctr">
                        <a:spcAft>
                          <a:spcPts val="0"/>
                        </a:spcAft>
                      </a:pPr>
                      <a:r>
                        <a:rPr lang="es-ES" sz="1400" dirty="0">
                          <a:solidFill>
                            <a:srgbClr val="000000"/>
                          </a:solidFill>
                          <a:effectLst/>
                          <a:latin typeface="Arial" panose="020B0604020202020204" pitchFamily="34" charset="0"/>
                          <a:ea typeface="Times New Roman" panose="02020603050405020304" pitchFamily="18" charset="0"/>
                        </a:rPr>
                        <a:t>4,471,135</a:t>
                      </a:r>
                      <a:endParaRPr lang="es-PE" sz="16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83975">
                <a:tc>
                  <a:txBody>
                    <a:bodyPr/>
                    <a:lstStyle/>
                    <a:p>
                      <a:pPr>
                        <a:spcAft>
                          <a:spcPts val="0"/>
                        </a:spcAft>
                      </a:pPr>
                      <a:r>
                        <a:rPr lang="es-ES" sz="1400" b="1">
                          <a:solidFill>
                            <a:srgbClr val="000000"/>
                          </a:solidFill>
                          <a:effectLst/>
                          <a:latin typeface="Arial" panose="020B0604020202020204" pitchFamily="34" charset="0"/>
                          <a:ea typeface="Times New Roman" panose="02020603050405020304" pitchFamily="18" charset="0"/>
                        </a:rPr>
                        <a:t>Ingresos (*)</a:t>
                      </a:r>
                      <a:endParaRPr lang="es-PE"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3980" algn="ctr">
                        <a:spcAft>
                          <a:spcPts val="0"/>
                        </a:spcAft>
                      </a:pPr>
                      <a:r>
                        <a:rPr lang="es-ES" sz="1400" b="1" dirty="0">
                          <a:solidFill>
                            <a:srgbClr val="000000"/>
                          </a:solidFill>
                          <a:effectLst/>
                          <a:latin typeface="Arial" panose="020B0604020202020204" pitchFamily="34" charset="0"/>
                          <a:ea typeface="Times New Roman" panose="02020603050405020304" pitchFamily="18" charset="0"/>
                        </a:rPr>
                        <a:t>111,208,866</a:t>
                      </a:r>
                      <a:endParaRPr lang="es-PE" sz="16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99796">
                <a:tc>
                  <a:txBody>
                    <a:bodyPr/>
                    <a:lstStyle/>
                    <a:p>
                      <a:pPr>
                        <a:spcAft>
                          <a:spcPts val="0"/>
                        </a:spcAft>
                      </a:pPr>
                      <a:r>
                        <a:rPr lang="es-ES" sz="1400">
                          <a:solidFill>
                            <a:srgbClr val="000000"/>
                          </a:solidFill>
                          <a:effectLst/>
                          <a:latin typeface="Arial" panose="020B0604020202020204" pitchFamily="34" charset="0"/>
                          <a:ea typeface="Times New Roman" panose="02020603050405020304" pitchFamily="18" charset="0"/>
                        </a:rPr>
                        <a:t>Recaudación Livianos</a:t>
                      </a:r>
                      <a:endParaRPr lang="es-PE"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3980" algn="ctr">
                        <a:spcAft>
                          <a:spcPts val="0"/>
                        </a:spcAft>
                      </a:pPr>
                      <a:r>
                        <a:rPr lang="es-ES" sz="1400" dirty="0">
                          <a:solidFill>
                            <a:srgbClr val="000000"/>
                          </a:solidFill>
                          <a:effectLst/>
                          <a:latin typeface="Arial" panose="020B0604020202020204" pitchFamily="34" charset="0"/>
                          <a:ea typeface="Times New Roman" panose="02020603050405020304" pitchFamily="18" charset="0"/>
                        </a:rPr>
                        <a:t>22,463,624</a:t>
                      </a:r>
                      <a:endParaRPr lang="es-PE" sz="16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99796">
                <a:tc>
                  <a:txBody>
                    <a:bodyPr/>
                    <a:lstStyle/>
                    <a:p>
                      <a:pPr>
                        <a:spcAft>
                          <a:spcPts val="0"/>
                        </a:spcAft>
                      </a:pPr>
                      <a:r>
                        <a:rPr lang="es-ES" sz="1400">
                          <a:solidFill>
                            <a:srgbClr val="000000"/>
                          </a:solidFill>
                          <a:effectLst/>
                          <a:latin typeface="Arial" panose="020B0604020202020204" pitchFamily="34" charset="0"/>
                          <a:ea typeface="Times New Roman" panose="02020603050405020304" pitchFamily="18" charset="0"/>
                        </a:rPr>
                        <a:t>Recaudación Pesados</a:t>
                      </a:r>
                      <a:endParaRPr lang="es-PE"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3980" algn="ctr">
                        <a:spcAft>
                          <a:spcPts val="0"/>
                        </a:spcAft>
                      </a:pPr>
                      <a:r>
                        <a:rPr lang="es-ES" sz="1400" dirty="0">
                          <a:solidFill>
                            <a:srgbClr val="000000"/>
                          </a:solidFill>
                          <a:effectLst/>
                          <a:latin typeface="Arial" panose="020B0604020202020204" pitchFamily="34" charset="0"/>
                          <a:ea typeface="Times New Roman" panose="02020603050405020304" pitchFamily="18" charset="0"/>
                        </a:rPr>
                        <a:t>88,745,242</a:t>
                      </a:r>
                      <a:endParaRPr lang="es-PE" sz="16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151997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p:cNvSpPr/>
          <p:nvPr/>
        </p:nvSpPr>
        <p:spPr>
          <a:xfrm>
            <a:off x="645183" y="3976296"/>
            <a:ext cx="5264889" cy="2148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b="1">
              <a:ln w="22225">
                <a:solidFill>
                  <a:schemeClr val="accent2"/>
                </a:solidFill>
                <a:prstDash val="solid"/>
              </a:ln>
              <a:solidFill>
                <a:schemeClr val="accent2">
                  <a:lumMod val="40000"/>
                  <a:lumOff val="60000"/>
                </a:schemeClr>
              </a:solidFill>
            </a:endParaRPr>
          </a:p>
        </p:txBody>
      </p:sp>
      <p:pic>
        <p:nvPicPr>
          <p:cNvPr id="9" name="Picture 2" descr="C:\Users\JPurizaca\Documents\Administración\Imagen\Plan Covisol\Logo Coviso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1" y="-74612"/>
            <a:ext cx="876350" cy="1000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Rectángulo"/>
          <p:cNvSpPr/>
          <p:nvPr/>
        </p:nvSpPr>
        <p:spPr>
          <a:xfrm>
            <a:off x="337932" y="2945245"/>
            <a:ext cx="8211227" cy="2062103"/>
          </a:xfrm>
          <a:prstGeom prst="rect">
            <a:avLst/>
          </a:prstGeom>
        </p:spPr>
        <p:txBody>
          <a:bodyPr wrap="square">
            <a:spAutoFit/>
          </a:bodyPr>
          <a:lstStyle/>
          <a:p>
            <a:pPr>
              <a:lnSpc>
                <a:spcPct val="150000"/>
              </a:lnSpc>
            </a:pPr>
            <a:r>
              <a:rPr lang="es-PE" sz="1600" b="1" dirty="0"/>
              <a:t>             OBLIGACIONES  DEL CONCESIONARIO:</a:t>
            </a:r>
            <a:endParaRPr lang="es-PE" sz="1600" dirty="0"/>
          </a:p>
          <a:p>
            <a:pPr marL="285750" lvl="0" indent="-285750" eaLnBrk="0" fontAlgn="base" hangingPunct="0">
              <a:lnSpc>
                <a:spcPct val="150000"/>
              </a:lnSpc>
              <a:buFont typeface="Arial" panose="020B0604020202020204" pitchFamily="34" charset="0"/>
              <a:buChar char="•"/>
            </a:pPr>
            <a:r>
              <a:rPr lang="es-PE" sz="1600" dirty="0"/>
              <a:t>Estudio de Ingeniería e Impacto Ambiental (Ejecutado el 2011). </a:t>
            </a:r>
          </a:p>
          <a:p>
            <a:pPr marL="285750" lvl="0" indent="-285750" eaLnBrk="0" fontAlgn="base" hangingPunct="0">
              <a:buFont typeface="Arial" panose="020B0604020202020204" pitchFamily="34" charset="0"/>
              <a:buChar char="•"/>
            </a:pPr>
            <a:r>
              <a:rPr lang="es-PE" sz="1600" dirty="0"/>
              <a:t>Cierre Financiero  (realizado el 28 de Enero de 2011)</a:t>
            </a:r>
          </a:p>
          <a:p>
            <a:pPr marL="342900" lvl="0" indent="-342900" eaLnBrk="0" fontAlgn="base" hangingPunct="0">
              <a:buFont typeface="Arial" panose="020B0604020202020204" pitchFamily="34" charset="0"/>
              <a:buChar char="•"/>
            </a:pPr>
            <a:r>
              <a:rPr lang="es-PE" sz="1600" dirty="0">
                <a:solidFill>
                  <a:srgbClr val="002060"/>
                </a:solidFill>
              </a:rPr>
              <a:t>Obras: ( 299’ 962, 658 USD, ejecutada parcialmente)</a:t>
            </a:r>
          </a:p>
          <a:p>
            <a:pPr marL="285750" lvl="0" indent="-285750" eaLnBrk="0" fontAlgn="base" hangingPunct="0">
              <a:buFont typeface="Arial" panose="020B0604020202020204" pitchFamily="34" charset="0"/>
              <a:buChar char="•"/>
            </a:pPr>
            <a:r>
              <a:rPr lang="es-PE" sz="1600" dirty="0"/>
              <a:t>Explotación de la Concesión (desde el 26 septiembre de 2009).</a:t>
            </a:r>
          </a:p>
          <a:p>
            <a:pPr marL="342900" lvl="0" indent="-342900">
              <a:buFont typeface="Arial" panose="020B0604020202020204" pitchFamily="34" charset="0"/>
              <a:buChar char="•"/>
            </a:pPr>
            <a:r>
              <a:rPr lang="es-PE" sz="1600" dirty="0"/>
              <a:t>Operación y Mantenimiento de la calzada actual luego de</a:t>
            </a:r>
          </a:p>
          <a:p>
            <a:pPr lvl="0"/>
            <a:r>
              <a:rPr lang="es-PE" sz="1600" dirty="0"/>
              <a:t>        Obras de Puesta a Punto y obras nuevas construidas.</a:t>
            </a:r>
            <a:endParaRPr lang="es-PE" sz="2000" dirty="0">
              <a:effectLst/>
            </a:endParaRPr>
          </a:p>
        </p:txBody>
      </p:sp>
      <p:sp>
        <p:nvSpPr>
          <p:cNvPr id="5" name="Título 1"/>
          <p:cNvSpPr txBox="1">
            <a:spLocks/>
          </p:cNvSpPr>
          <p:nvPr/>
        </p:nvSpPr>
        <p:spPr>
          <a:xfrm>
            <a:off x="1109584" y="145895"/>
            <a:ext cx="4800488" cy="462414"/>
          </a:xfrm>
          <a:prstGeom prst="rect">
            <a:avLst/>
          </a:prstGeom>
        </p:spPr>
        <p:txBody>
          <a:bodyPr vert="horz" lIns="68580" tIns="34290" rIns="68580" bIns="34290" rtlCol="0" anchor="b">
            <a:normAutofit fontScale="550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MX" sz="3000" b="1" dirty="0">
                <a:latin typeface="Trebuchet MS" panose="020B0603020202020204" pitchFamily="34" charset="0"/>
              </a:rPr>
              <a:t>AUTOPISTA  DEL SOL: ASPECTOS GENERALES</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34738" t="11438" r="32465" b="3906"/>
          <a:stretch>
            <a:fillRect/>
          </a:stretch>
        </p:blipFill>
        <p:spPr bwMode="auto">
          <a:xfrm>
            <a:off x="6085340" y="425793"/>
            <a:ext cx="2851366" cy="464106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3 CuadroTexto"/>
          <p:cNvSpPr txBox="1"/>
          <p:nvPr/>
        </p:nvSpPr>
        <p:spPr>
          <a:xfrm>
            <a:off x="149163" y="610343"/>
            <a:ext cx="5760910" cy="2339102"/>
          </a:xfrm>
          <a:prstGeom prst="rect">
            <a:avLst/>
          </a:prstGeom>
          <a:solidFill>
            <a:schemeClr val="bg1"/>
          </a:solidFill>
        </p:spPr>
        <p:txBody>
          <a:bodyPr wrap="square" rtlCol="0">
            <a:spAutoFit/>
          </a:bodyPr>
          <a:lstStyle/>
          <a:p>
            <a:r>
              <a:rPr lang="es-PE" sz="1600" dirty="0"/>
              <a:t>CONCESIONARIA VIAL DEL SOL - COVISOL S.A.</a:t>
            </a:r>
          </a:p>
          <a:p>
            <a:r>
              <a:rPr lang="es-PE" sz="1600" dirty="0"/>
              <a:t>	 (65 % HeH – 35%CASA)</a:t>
            </a:r>
          </a:p>
          <a:p>
            <a:r>
              <a:rPr lang="es-PE" sz="1600" dirty="0"/>
              <a:t>TRAMOS(*):	       TRUJILLO – CHICLAYO – PIURA - SULLANA</a:t>
            </a:r>
          </a:p>
          <a:p>
            <a:r>
              <a:rPr lang="es-PE" sz="1600" dirty="0"/>
              <a:t>MODALIDAD:	       AUTOSOSTENIBLE</a:t>
            </a:r>
          </a:p>
          <a:p>
            <a:r>
              <a:rPr lang="es-PE" sz="1600" dirty="0"/>
              <a:t>FACTOR COMPETENCIA:    KM y OBRAS DE DESEMPATE</a:t>
            </a:r>
          </a:p>
          <a:p>
            <a:r>
              <a:rPr lang="es-PE" sz="1600" dirty="0"/>
              <a:t>FIRMA :		      25 DE AGOSTO DEL 2009</a:t>
            </a:r>
          </a:p>
          <a:p>
            <a:r>
              <a:rPr lang="es-PE" sz="1600" dirty="0"/>
              <a:t>PLAZO :		      25 AÑOS (Prorrogable).</a:t>
            </a:r>
          </a:p>
          <a:p>
            <a:r>
              <a:rPr lang="es-PE" sz="1600" dirty="0"/>
              <a:t>LONGITUD:	      475 KM. (Aprox.)</a:t>
            </a:r>
          </a:p>
          <a:p>
            <a:r>
              <a:rPr lang="es-PE" b="1" dirty="0">
                <a:latin typeface="Arial Narrow" panose="020B0606020202030204" pitchFamily="34" charset="0"/>
              </a:rPr>
              <a:t>(*)</a:t>
            </a:r>
            <a:r>
              <a:rPr lang="es-PE" sz="1600" dirty="0">
                <a:latin typeface="Arial Narrow" panose="020B0606020202030204" pitchFamily="34" charset="0"/>
              </a:rPr>
              <a:t> Chiclayo-Piura, Operación y Mantenimiento.</a:t>
            </a:r>
          </a:p>
        </p:txBody>
      </p:sp>
      <p:sp>
        <p:nvSpPr>
          <p:cNvPr id="10" name="1 Rectángulo"/>
          <p:cNvSpPr/>
          <p:nvPr/>
        </p:nvSpPr>
        <p:spPr>
          <a:xfrm>
            <a:off x="427605" y="5207402"/>
            <a:ext cx="8672173" cy="830997"/>
          </a:xfrm>
          <a:prstGeom prst="rect">
            <a:avLst/>
          </a:prstGeom>
          <a:solidFill>
            <a:schemeClr val="accent4">
              <a:lumMod val="20000"/>
              <a:lumOff val="80000"/>
            </a:schemeClr>
          </a:solidFill>
        </p:spPr>
        <p:txBody>
          <a:bodyPr wrap="square">
            <a:spAutoFit/>
          </a:bodyPr>
          <a:lstStyle/>
          <a:p>
            <a:r>
              <a:rPr lang="es-PE" sz="1600" b="1" dirty="0"/>
              <a:t>             OBLIGACIONES  DEL CONCEDENTE:</a:t>
            </a:r>
          </a:p>
          <a:p>
            <a:pPr marL="285750" lvl="0" indent="-285750" eaLnBrk="0" fontAlgn="base" hangingPunct="0">
              <a:buFont typeface="Arial" panose="020B0604020202020204" pitchFamily="34" charset="0"/>
              <a:buChar char="•"/>
            </a:pPr>
            <a:r>
              <a:rPr lang="es-PE" sz="1600" dirty="0"/>
              <a:t>Puesta a punto de la carretera existente hasta el 31 de Diciembre de 2011.</a:t>
            </a:r>
          </a:p>
          <a:p>
            <a:pPr marL="285750" lvl="0" indent="-285750" eaLnBrk="0" fontAlgn="base" hangingPunct="0">
              <a:buFont typeface="Arial" panose="020B0604020202020204" pitchFamily="34" charset="0"/>
              <a:buChar char="•"/>
            </a:pPr>
            <a:r>
              <a:rPr lang="es-PE" sz="1600" dirty="0"/>
              <a:t>Entrega de terrenos para ejecución de las obras, libres de interferencias, ocupantes e invasores.</a:t>
            </a:r>
          </a:p>
        </p:txBody>
      </p:sp>
    </p:spTree>
    <p:extLst>
      <p:ext uri="{BB962C8B-B14F-4D97-AF65-F5344CB8AC3E}">
        <p14:creationId xmlns:p14="http://schemas.microsoft.com/office/powerpoint/2010/main" val="204437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JPurizaca\Documents\Administración\Imagen\Plan Covisol\Logo Coviso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548" y="-51246"/>
            <a:ext cx="981851" cy="112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ítulo 1"/>
          <p:cNvSpPr txBox="1">
            <a:spLocks/>
          </p:cNvSpPr>
          <p:nvPr/>
        </p:nvSpPr>
        <p:spPr>
          <a:xfrm>
            <a:off x="1302870" y="82595"/>
            <a:ext cx="7209119" cy="853543"/>
          </a:xfrm>
          <a:prstGeom prst="rect">
            <a:avLst/>
          </a:prstGeom>
        </p:spPr>
        <p:txBody>
          <a:bodyPr vert="horz" lIns="68580" tIns="34290" rIns="68580" bIns="34290" rtlCol="0" anchor="b">
            <a:normAutofit lnSpcReduction="1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3000" b="1" dirty="0">
                <a:latin typeface="Trebuchet MS" panose="020B0603020202020204" pitchFamily="34" charset="0"/>
              </a:rPr>
              <a:t>AUTOPISTA  DEL SOL:</a:t>
            </a:r>
          </a:p>
          <a:p>
            <a:r>
              <a:rPr lang="es-MX" sz="3000" b="1" dirty="0">
                <a:latin typeface="Trebuchet MS" panose="020B0603020202020204" pitchFamily="34" charset="0"/>
              </a:rPr>
              <a:t>ASPECTOS ECONÓMICOS COMERCIALES</a:t>
            </a:r>
          </a:p>
        </p:txBody>
      </p:sp>
      <p:sp>
        <p:nvSpPr>
          <p:cNvPr id="7" name="Rectangle 1"/>
          <p:cNvSpPr>
            <a:spLocks noChangeArrowheads="1"/>
          </p:cNvSpPr>
          <p:nvPr/>
        </p:nvSpPr>
        <p:spPr bwMode="auto">
          <a:xfrm>
            <a:off x="691328" y="6083746"/>
            <a:ext cx="8069945"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defTabSz="914400" eaLnBrk="0" fontAlgn="base" hangingPunct="0">
              <a:spcBef>
                <a:spcPct val="0"/>
              </a:spcBef>
              <a:spcAft>
                <a:spcPct val="0"/>
              </a:spcAft>
            </a:pPr>
            <a:r>
              <a:rPr lang="es-MX" altLang="es-MX" sz="2000" dirty="0">
                <a:ea typeface="Times New Roman" panose="02020603050405020304" pitchFamily="18" charset="0"/>
                <a:cs typeface="Calibri" panose="020F0502020204030204" pitchFamily="34" charset="0"/>
              </a:rPr>
              <a:t>• </a:t>
            </a:r>
            <a:r>
              <a:rPr lang="es-MX" altLang="es-MX" dirty="0">
                <a:ea typeface="Times New Roman" panose="02020603050405020304" pitchFamily="18" charset="0"/>
                <a:cs typeface="Calibri" panose="020F0502020204030204" pitchFamily="34" charset="0"/>
              </a:rPr>
              <a:t>Se han generado 103 reclamos, ninguno ha sido declarado fundado y el 41% de reclamos están relacionados al cobro de peaje de vehículos tipo O1.</a:t>
            </a:r>
          </a:p>
        </p:txBody>
      </p:sp>
      <p:graphicFrame>
        <p:nvGraphicFramePr>
          <p:cNvPr id="4" name="Tabla 3"/>
          <p:cNvGraphicFramePr>
            <a:graphicFrameLocks noGrp="1"/>
          </p:cNvGraphicFramePr>
          <p:nvPr>
            <p:extLst>
              <p:ext uri="{D42A27DB-BD31-4B8C-83A1-F6EECF244321}">
                <p14:modId xmlns:p14="http://schemas.microsoft.com/office/powerpoint/2010/main" val="397477407"/>
              </p:ext>
            </p:extLst>
          </p:nvPr>
        </p:nvGraphicFramePr>
        <p:xfrm>
          <a:off x="1744553" y="993002"/>
          <a:ext cx="5935784" cy="5075445"/>
        </p:xfrm>
        <a:graphic>
          <a:graphicData uri="http://schemas.openxmlformats.org/drawingml/2006/table">
            <a:tbl>
              <a:tblPr firstRow="1" firstCol="1" bandRow="1"/>
              <a:tblGrid>
                <a:gridCol w="2516933">
                  <a:extLst>
                    <a:ext uri="{9D8B030D-6E8A-4147-A177-3AD203B41FA5}">
                      <a16:colId xmlns:a16="http://schemas.microsoft.com/office/drawing/2014/main" val="20000"/>
                    </a:ext>
                  </a:extLst>
                </a:gridCol>
                <a:gridCol w="395528">
                  <a:extLst>
                    <a:ext uri="{9D8B030D-6E8A-4147-A177-3AD203B41FA5}">
                      <a16:colId xmlns:a16="http://schemas.microsoft.com/office/drawing/2014/main" val="20001"/>
                    </a:ext>
                  </a:extLst>
                </a:gridCol>
                <a:gridCol w="395528">
                  <a:extLst>
                    <a:ext uri="{9D8B030D-6E8A-4147-A177-3AD203B41FA5}">
                      <a16:colId xmlns:a16="http://schemas.microsoft.com/office/drawing/2014/main" val="20002"/>
                    </a:ext>
                  </a:extLst>
                </a:gridCol>
                <a:gridCol w="394098">
                  <a:extLst>
                    <a:ext uri="{9D8B030D-6E8A-4147-A177-3AD203B41FA5}">
                      <a16:colId xmlns:a16="http://schemas.microsoft.com/office/drawing/2014/main" val="20003"/>
                    </a:ext>
                  </a:extLst>
                </a:gridCol>
                <a:gridCol w="386230">
                  <a:extLst>
                    <a:ext uri="{9D8B030D-6E8A-4147-A177-3AD203B41FA5}">
                      <a16:colId xmlns:a16="http://schemas.microsoft.com/office/drawing/2014/main" val="20004"/>
                    </a:ext>
                  </a:extLst>
                </a:gridCol>
                <a:gridCol w="379078">
                  <a:extLst>
                    <a:ext uri="{9D8B030D-6E8A-4147-A177-3AD203B41FA5}">
                      <a16:colId xmlns:a16="http://schemas.microsoft.com/office/drawing/2014/main" val="20005"/>
                    </a:ext>
                  </a:extLst>
                </a:gridCol>
                <a:gridCol w="373356">
                  <a:extLst>
                    <a:ext uri="{9D8B030D-6E8A-4147-A177-3AD203B41FA5}">
                      <a16:colId xmlns:a16="http://schemas.microsoft.com/office/drawing/2014/main" val="20006"/>
                    </a:ext>
                  </a:extLst>
                </a:gridCol>
                <a:gridCol w="368349">
                  <a:extLst>
                    <a:ext uri="{9D8B030D-6E8A-4147-A177-3AD203B41FA5}">
                      <a16:colId xmlns:a16="http://schemas.microsoft.com/office/drawing/2014/main" val="20007"/>
                    </a:ext>
                  </a:extLst>
                </a:gridCol>
                <a:gridCol w="363342">
                  <a:extLst>
                    <a:ext uri="{9D8B030D-6E8A-4147-A177-3AD203B41FA5}">
                      <a16:colId xmlns:a16="http://schemas.microsoft.com/office/drawing/2014/main" val="20008"/>
                    </a:ext>
                  </a:extLst>
                </a:gridCol>
                <a:gridCol w="363342">
                  <a:extLst>
                    <a:ext uri="{9D8B030D-6E8A-4147-A177-3AD203B41FA5}">
                      <a16:colId xmlns:a16="http://schemas.microsoft.com/office/drawing/2014/main" val="20009"/>
                    </a:ext>
                  </a:extLst>
                </a:gridCol>
              </a:tblGrid>
              <a:tr h="170588">
                <a:tc>
                  <a:txBody>
                    <a:bodyPr/>
                    <a:lstStyle/>
                    <a:p>
                      <a:pPr algn="ctr">
                        <a:spcAft>
                          <a:spcPts val="0"/>
                        </a:spcAft>
                      </a:pPr>
                      <a:r>
                        <a:rPr lang="es-PE" sz="900" b="1" dirty="0">
                          <a:solidFill>
                            <a:srgbClr val="000000"/>
                          </a:solidFill>
                          <a:effectLst/>
                          <a:latin typeface="Arial" panose="020B0604020202020204" pitchFamily="34" charset="0"/>
                          <a:ea typeface="Times New Roman" panose="02020603050405020304" pitchFamily="18" charset="0"/>
                        </a:rPr>
                        <a:t>ESTADO / MATERIA</a:t>
                      </a:r>
                      <a:endParaRPr lang="es-PE" sz="900" dirty="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s-PE" sz="900" b="1">
                          <a:solidFill>
                            <a:srgbClr val="000000"/>
                          </a:solidFill>
                          <a:effectLst/>
                          <a:latin typeface="Arial" panose="020B0604020202020204" pitchFamily="34" charset="0"/>
                          <a:ea typeface="Times New Roman" panose="02020603050405020304" pitchFamily="18" charset="0"/>
                        </a:rPr>
                        <a:t>09</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s-PE" sz="900" b="1">
                          <a:solidFill>
                            <a:srgbClr val="000000"/>
                          </a:solidFill>
                          <a:effectLst/>
                          <a:latin typeface="Arial" panose="020B0604020202020204" pitchFamily="34" charset="0"/>
                          <a:ea typeface="Times New Roman" panose="02020603050405020304" pitchFamily="18" charset="0"/>
                        </a:rPr>
                        <a:t>10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s-PE" sz="900" b="1">
                          <a:solidFill>
                            <a:srgbClr val="000000"/>
                          </a:solidFill>
                          <a:effectLst/>
                          <a:latin typeface="Arial" panose="020B0604020202020204" pitchFamily="34" charset="0"/>
                          <a:ea typeface="Times New Roman" panose="02020603050405020304" pitchFamily="18" charset="0"/>
                        </a:rPr>
                        <a:t>11</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s-PE" sz="900" b="1">
                          <a:solidFill>
                            <a:srgbClr val="000000"/>
                          </a:solidFill>
                          <a:effectLst/>
                          <a:latin typeface="Arial" panose="020B0604020202020204" pitchFamily="34" charset="0"/>
                          <a:ea typeface="Times New Roman" panose="02020603050405020304" pitchFamily="18" charset="0"/>
                        </a:rPr>
                        <a:t>12</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s-PE" sz="900" b="1">
                          <a:solidFill>
                            <a:srgbClr val="000000"/>
                          </a:solidFill>
                          <a:effectLst/>
                          <a:latin typeface="Arial" panose="020B0604020202020204" pitchFamily="34" charset="0"/>
                          <a:ea typeface="Times New Roman" panose="02020603050405020304" pitchFamily="18" charset="0"/>
                        </a:rPr>
                        <a:t>13</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s-PE" sz="900" b="1">
                          <a:solidFill>
                            <a:srgbClr val="000000"/>
                          </a:solidFill>
                          <a:effectLst/>
                          <a:latin typeface="Arial" panose="020B0604020202020204" pitchFamily="34" charset="0"/>
                          <a:ea typeface="Times New Roman" panose="02020603050405020304" pitchFamily="18" charset="0"/>
                        </a:rPr>
                        <a:t>14</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s-PE" sz="900" b="1">
                          <a:solidFill>
                            <a:srgbClr val="000000"/>
                          </a:solidFill>
                          <a:effectLst/>
                          <a:latin typeface="Arial" panose="020B0604020202020204" pitchFamily="34" charset="0"/>
                          <a:ea typeface="Times New Roman" panose="02020603050405020304" pitchFamily="18" charset="0"/>
                        </a:rPr>
                        <a:t>15</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s-PE" sz="900" b="1">
                          <a:solidFill>
                            <a:srgbClr val="000000"/>
                          </a:solidFill>
                          <a:effectLst/>
                          <a:latin typeface="Arial" panose="020B0604020202020204" pitchFamily="34" charset="0"/>
                          <a:ea typeface="Times New Roman" panose="02020603050405020304" pitchFamily="18" charset="0"/>
                        </a:rPr>
                        <a:t>16</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s-PE" sz="900" b="1">
                          <a:solidFill>
                            <a:srgbClr val="000000"/>
                          </a:solidFill>
                          <a:effectLst/>
                          <a:latin typeface="Arial" panose="020B0604020202020204" pitchFamily="34" charset="0"/>
                          <a:ea typeface="Times New Roman" panose="02020603050405020304" pitchFamily="18" charset="0"/>
                        </a:rPr>
                        <a:t>17</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162087">
                <a:tc>
                  <a:txBody>
                    <a:bodyPr/>
                    <a:lstStyle/>
                    <a:p>
                      <a:pPr>
                        <a:spcAft>
                          <a:spcPts val="0"/>
                        </a:spcAft>
                      </a:pPr>
                      <a:r>
                        <a:rPr lang="es-PE" sz="900" b="1">
                          <a:solidFill>
                            <a:srgbClr val="000000"/>
                          </a:solidFill>
                          <a:effectLst/>
                          <a:latin typeface="Arial" panose="020B0604020202020204" pitchFamily="34" charset="0"/>
                          <a:ea typeface="Times New Roman" panose="02020603050405020304" pitchFamily="18" charset="0"/>
                        </a:rPr>
                        <a:t>1. INADMISIBLES</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b="1">
                          <a:solidFill>
                            <a:srgbClr val="000000"/>
                          </a:solidFill>
                          <a:effectLst/>
                          <a:latin typeface="Arial" panose="020B060402020202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s-PE" sz="900" b="1">
                          <a:solidFill>
                            <a:srgbClr val="000000"/>
                          </a:solidFill>
                          <a:effectLst/>
                          <a:latin typeface="Arial" panose="020B060402020202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s-PE" sz="900" b="1">
                          <a:solidFill>
                            <a:srgbClr val="000000"/>
                          </a:solidFill>
                          <a:effectLst/>
                          <a:latin typeface="Arial" panose="020B0604020202020204" pitchFamily="34" charset="0"/>
                          <a:ea typeface="Times New Roman" panose="02020603050405020304" pitchFamily="18" charset="0"/>
                        </a:rPr>
                        <a:t>9</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s-PE" sz="900" b="1">
                          <a:solidFill>
                            <a:srgbClr val="000000"/>
                          </a:solidFill>
                          <a:effectLst/>
                          <a:latin typeface="Arial" panose="020B0604020202020204" pitchFamily="34" charset="0"/>
                          <a:ea typeface="Times New Roman" panose="02020603050405020304" pitchFamily="18" charset="0"/>
                        </a:rPr>
                        <a:t>28</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s-PE" sz="900" b="1">
                          <a:solidFill>
                            <a:srgbClr val="000000"/>
                          </a:solidFill>
                          <a:effectLst/>
                          <a:latin typeface="Arial" panose="020B0604020202020204" pitchFamily="34" charset="0"/>
                          <a:ea typeface="Times New Roman" panose="02020603050405020304" pitchFamily="18" charset="0"/>
                        </a:rPr>
                        <a:t>42</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s-PE" sz="900" b="1">
                          <a:solidFill>
                            <a:srgbClr val="000000"/>
                          </a:solidFill>
                          <a:effectLst/>
                          <a:latin typeface="Arial" panose="020B0604020202020204" pitchFamily="34" charset="0"/>
                          <a:ea typeface="Times New Roman" panose="02020603050405020304" pitchFamily="18" charset="0"/>
                        </a:rPr>
                        <a:t>24</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s-PE" sz="900" b="1">
                          <a:solidFill>
                            <a:srgbClr val="000000"/>
                          </a:solidFill>
                          <a:effectLst/>
                          <a:latin typeface="Arial" panose="020B0604020202020204" pitchFamily="34" charset="0"/>
                          <a:ea typeface="Times New Roman" panose="02020603050405020304" pitchFamily="18" charset="0"/>
                        </a:rPr>
                        <a:t>38</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s-PE" sz="900" b="1">
                          <a:solidFill>
                            <a:srgbClr val="000000"/>
                          </a:solidFill>
                          <a:effectLst/>
                          <a:latin typeface="Arial" panose="020B0604020202020204" pitchFamily="34" charset="0"/>
                          <a:ea typeface="Times New Roman" panose="02020603050405020304" pitchFamily="18" charset="0"/>
                        </a:rPr>
                        <a:t>37</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s-PE" sz="900" b="1">
                          <a:solidFill>
                            <a:srgbClr val="000000"/>
                          </a:solidFill>
                          <a:effectLst/>
                          <a:latin typeface="Arial" panose="020B0604020202020204" pitchFamily="34" charset="0"/>
                          <a:ea typeface="Times New Roman" panose="02020603050405020304" pitchFamily="18" charset="0"/>
                        </a:rPr>
                        <a:t>96</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1"/>
                  </a:ext>
                </a:extLst>
              </a:tr>
              <a:tr h="181356">
                <a:tc>
                  <a:txBody>
                    <a:bodyPr/>
                    <a:lstStyle/>
                    <a:p>
                      <a:pPr indent="139700">
                        <a:spcAft>
                          <a:spcPts val="0"/>
                        </a:spcAft>
                      </a:pPr>
                      <a:r>
                        <a:rPr lang="es-ES" sz="900">
                          <a:solidFill>
                            <a:srgbClr val="000000"/>
                          </a:solidFill>
                          <a:effectLst/>
                          <a:latin typeface="Arial" panose="020B0604020202020204" pitchFamily="34" charset="0"/>
                          <a:ea typeface="Times New Roman" panose="02020603050405020304" pitchFamily="18" charset="0"/>
                        </a:rPr>
                        <a:t>Facturación o Cobro </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Arial" panose="020B060402020202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4</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14</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13</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6</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15</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19</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43</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15198">
                <a:tc>
                  <a:txBody>
                    <a:bodyPr/>
                    <a:lstStyle/>
                    <a:p>
                      <a:pPr indent="139700">
                        <a:spcAft>
                          <a:spcPts val="0"/>
                        </a:spcAft>
                      </a:pPr>
                      <a:r>
                        <a:rPr lang="es-ES" sz="900">
                          <a:solidFill>
                            <a:srgbClr val="000000"/>
                          </a:solidFill>
                          <a:effectLst/>
                          <a:latin typeface="Arial" panose="020B0604020202020204" pitchFamily="34" charset="0"/>
                          <a:ea typeface="Times New Roman" panose="02020603050405020304" pitchFamily="18" charset="0"/>
                        </a:rPr>
                        <a:t>Calidad y oportuna prestación del servicio</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Arial" panose="020B060402020202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5</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14</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29</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17</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23</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18</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15</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17939">
                <a:tc>
                  <a:txBody>
                    <a:bodyPr/>
                    <a:lstStyle/>
                    <a:p>
                      <a:pPr indent="139700">
                        <a:spcAft>
                          <a:spcPts val="0"/>
                        </a:spcAft>
                      </a:pPr>
                      <a:r>
                        <a:rPr lang="es-PE" sz="900">
                          <a:solidFill>
                            <a:srgbClr val="000000"/>
                          </a:solidFill>
                          <a:effectLst/>
                          <a:latin typeface="Arial" panose="020B0604020202020204" pitchFamily="34" charset="0"/>
                          <a:ea typeface="Times New Roman" panose="02020603050405020304" pitchFamily="18" charset="0"/>
                        </a:rPr>
                        <a:t>Daños o pérdidas en perjuicio de los usuarios</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Arial" panose="020B060402020202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1</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5</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15198">
                <a:tc>
                  <a:txBody>
                    <a:bodyPr/>
                    <a:lstStyle/>
                    <a:p>
                      <a:pPr indent="139700">
                        <a:spcAft>
                          <a:spcPts val="0"/>
                        </a:spcAft>
                      </a:pPr>
                      <a:r>
                        <a:rPr lang="es-PE" sz="900">
                          <a:solidFill>
                            <a:srgbClr val="000000"/>
                          </a:solidFill>
                          <a:effectLst/>
                          <a:latin typeface="Arial" panose="020B0604020202020204" pitchFamily="34" charset="0"/>
                          <a:ea typeface="Times New Roman" panose="02020603050405020304" pitchFamily="18" charset="0"/>
                        </a:rPr>
                        <a:t>Información proporcionada a los usuarios</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Arial" panose="020B060402020202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1</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81356">
                <a:tc>
                  <a:txBody>
                    <a:bodyPr/>
                    <a:lstStyle/>
                    <a:p>
                      <a:pPr indent="139700">
                        <a:spcAft>
                          <a:spcPts val="0"/>
                        </a:spcAft>
                      </a:pPr>
                      <a:r>
                        <a:rPr lang="es-PE" sz="900">
                          <a:solidFill>
                            <a:srgbClr val="000000"/>
                          </a:solidFill>
                          <a:effectLst/>
                          <a:latin typeface="Arial" panose="020B0604020202020204" pitchFamily="34" charset="0"/>
                          <a:ea typeface="Times New Roman" panose="02020603050405020304" pitchFamily="18" charset="0"/>
                        </a:rPr>
                        <a:t>Otros</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Arial" panose="020B060402020202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32</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62087">
                <a:tc>
                  <a:txBody>
                    <a:bodyPr/>
                    <a:lstStyle/>
                    <a:p>
                      <a:pPr>
                        <a:spcAft>
                          <a:spcPts val="0"/>
                        </a:spcAft>
                      </a:pPr>
                      <a:r>
                        <a:rPr lang="es-PE" sz="900" b="1">
                          <a:solidFill>
                            <a:srgbClr val="000000"/>
                          </a:solidFill>
                          <a:effectLst/>
                          <a:latin typeface="Arial" panose="020B0604020202020204" pitchFamily="34" charset="0"/>
                          <a:ea typeface="Times New Roman" panose="02020603050405020304" pitchFamily="18" charset="0"/>
                        </a:rPr>
                        <a:t>2. IMPROCEDENTES</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b="1">
                          <a:solidFill>
                            <a:srgbClr val="000000"/>
                          </a:solidFill>
                          <a:effectLst/>
                          <a:latin typeface="Arial" panose="020B0604020202020204" pitchFamily="34" charset="0"/>
                          <a:ea typeface="Times New Roman" panose="02020603050405020304" pitchFamily="18" charset="0"/>
                        </a:rPr>
                        <a:t>1</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s-PE" sz="900" b="1">
                          <a:solidFill>
                            <a:srgbClr val="000000"/>
                          </a:solidFill>
                          <a:effectLst/>
                          <a:latin typeface="Arial" panose="020B0604020202020204" pitchFamily="34" charset="0"/>
                          <a:ea typeface="Times New Roman" panose="02020603050405020304" pitchFamily="18" charset="0"/>
                        </a:rPr>
                        <a:t>7</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s-PE" sz="900" b="1">
                          <a:solidFill>
                            <a:srgbClr val="000000"/>
                          </a:solidFill>
                          <a:effectLst/>
                          <a:latin typeface="Arial" panose="020B0604020202020204" pitchFamily="34" charset="0"/>
                          <a:ea typeface="Times New Roman" panose="02020603050405020304" pitchFamily="18" charset="0"/>
                        </a:rPr>
                        <a:t>3</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s-PE" sz="900" b="1">
                          <a:solidFill>
                            <a:srgbClr val="000000"/>
                          </a:solidFill>
                          <a:effectLst/>
                          <a:latin typeface="Arial" panose="020B0604020202020204" pitchFamily="34" charset="0"/>
                          <a:ea typeface="Times New Roman" panose="02020603050405020304" pitchFamily="18" charset="0"/>
                        </a:rPr>
                        <a:t>5</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s-PE" sz="900" b="1">
                          <a:solidFill>
                            <a:srgbClr val="000000"/>
                          </a:solidFill>
                          <a:effectLst/>
                          <a:latin typeface="Arial" panose="020B0604020202020204" pitchFamily="34" charset="0"/>
                          <a:ea typeface="Times New Roman" panose="02020603050405020304" pitchFamily="18" charset="0"/>
                        </a:rPr>
                        <a:t>3</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s-PE" sz="900" b="1">
                          <a:solidFill>
                            <a:srgbClr val="000000"/>
                          </a:solidFill>
                          <a:effectLst/>
                          <a:latin typeface="Arial" panose="020B0604020202020204" pitchFamily="34" charset="0"/>
                          <a:ea typeface="Times New Roman" panose="02020603050405020304" pitchFamily="18" charset="0"/>
                        </a:rPr>
                        <a:t>2</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s-PE" sz="900" b="1">
                          <a:solidFill>
                            <a:srgbClr val="000000"/>
                          </a:solidFill>
                          <a:effectLst/>
                          <a:latin typeface="Arial" panose="020B0604020202020204" pitchFamily="34" charset="0"/>
                          <a:ea typeface="Times New Roman" panose="02020603050405020304" pitchFamily="18" charset="0"/>
                        </a:rPr>
                        <a:t>1</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s-PE" sz="900" b="1">
                          <a:solidFill>
                            <a:srgbClr val="000000"/>
                          </a:solidFill>
                          <a:effectLst/>
                          <a:latin typeface="Arial" panose="020B0604020202020204" pitchFamily="34" charset="0"/>
                          <a:ea typeface="Times New Roman" panose="02020603050405020304" pitchFamily="18" charset="0"/>
                        </a:rPr>
                        <a:t>1</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s-PE" sz="900" b="1">
                          <a:solidFill>
                            <a:srgbClr val="000000"/>
                          </a:solidFill>
                          <a:effectLst/>
                          <a:latin typeface="Arial" panose="020B060402020202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7"/>
                  </a:ext>
                </a:extLst>
              </a:tr>
              <a:tr h="181356">
                <a:tc>
                  <a:txBody>
                    <a:bodyPr/>
                    <a:lstStyle/>
                    <a:p>
                      <a:pPr indent="139700">
                        <a:spcAft>
                          <a:spcPts val="0"/>
                        </a:spcAft>
                      </a:pPr>
                      <a:r>
                        <a:rPr lang="es-ES" sz="900">
                          <a:solidFill>
                            <a:srgbClr val="000000"/>
                          </a:solidFill>
                          <a:effectLst/>
                          <a:latin typeface="Arial" panose="020B0604020202020204" pitchFamily="34" charset="0"/>
                          <a:ea typeface="Times New Roman" panose="02020603050405020304" pitchFamily="18" charset="0"/>
                        </a:rPr>
                        <a:t>Facturación o Cobro </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Arial" panose="020B0604020202020204" pitchFamily="34" charset="0"/>
                          <a:ea typeface="Times New Roman" panose="02020603050405020304" pitchFamily="18" charset="0"/>
                        </a:rPr>
                        <a:t>1</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2</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2</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3</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3</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1</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15198">
                <a:tc>
                  <a:txBody>
                    <a:bodyPr/>
                    <a:lstStyle/>
                    <a:p>
                      <a:pPr indent="139700">
                        <a:spcAft>
                          <a:spcPts val="0"/>
                        </a:spcAft>
                      </a:pPr>
                      <a:r>
                        <a:rPr lang="es-ES" sz="900">
                          <a:solidFill>
                            <a:srgbClr val="000000"/>
                          </a:solidFill>
                          <a:effectLst/>
                          <a:latin typeface="Arial" panose="020B0604020202020204" pitchFamily="34" charset="0"/>
                          <a:ea typeface="Times New Roman" panose="02020603050405020304" pitchFamily="18" charset="0"/>
                        </a:rPr>
                        <a:t>Calidad y oportuna prestación del servicio</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Arial" panose="020B060402020202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5</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1</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2</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2</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1</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dirty="0">
                          <a:solidFill>
                            <a:srgbClr val="000000"/>
                          </a:solidFill>
                          <a:effectLst/>
                          <a:latin typeface="Calibri" panose="020F0502020204030204" pitchFamily="34" charset="0"/>
                          <a:ea typeface="Times New Roman" panose="02020603050405020304" pitchFamily="18" charset="0"/>
                        </a:rPr>
                        <a:t>0</a:t>
                      </a:r>
                      <a:endParaRPr lang="es-PE" sz="900" dirty="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17939">
                <a:tc>
                  <a:txBody>
                    <a:bodyPr/>
                    <a:lstStyle/>
                    <a:p>
                      <a:pPr indent="139700">
                        <a:spcAft>
                          <a:spcPts val="0"/>
                        </a:spcAft>
                      </a:pPr>
                      <a:r>
                        <a:rPr lang="es-PE" sz="900">
                          <a:solidFill>
                            <a:srgbClr val="000000"/>
                          </a:solidFill>
                          <a:effectLst/>
                          <a:latin typeface="Arial" panose="020B0604020202020204" pitchFamily="34" charset="0"/>
                          <a:ea typeface="Times New Roman" panose="02020603050405020304" pitchFamily="18" charset="0"/>
                        </a:rPr>
                        <a:t>Daños o pérdidas en perjuicio de los usuarios</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Arial" panose="020B060402020202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95123">
                <a:tc>
                  <a:txBody>
                    <a:bodyPr/>
                    <a:lstStyle/>
                    <a:p>
                      <a:pPr indent="139700">
                        <a:spcAft>
                          <a:spcPts val="0"/>
                        </a:spcAft>
                      </a:pPr>
                      <a:r>
                        <a:rPr lang="es-PE" sz="900">
                          <a:solidFill>
                            <a:srgbClr val="000000"/>
                          </a:solidFill>
                          <a:effectLst/>
                          <a:latin typeface="Arial" panose="020B0604020202020204" pitchFamily="34" charset="0"/>
                          <a:ea typeface="Times New Roman" panose="02020603050405020304" pitchFamily="18" charset="0"/>
                        </a:rPr>
                        <a:t>Información proporcionada a los usuarios</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Arial" panose="020B060402020202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81356">
                <a:tc>
                  <a:txBody>
                    <a:bodyPr/>
                    <a:lstStyle/>
                    <a:p>
                      <a:pPr indent="139700">
                        <a:spcAft>
                          <a:spcPts val="0"/>
                        </a:spcAft>
                      </a:pPr>
                      <a:r>
                        <a:rPr lang="es-PE" sz="900">
                          <a:effectLst/>
                          <a:latin typeface="Arial" panose="020B0604020202020204" pitchFamily="34" charset="0"/>
                          <a:ea typeface="Times New Roman" panose="02020603050405020304" pitchFamily="18" charset="0"/>
                        </a:rPr>
                        <a:t>Otros</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Arial" panose="020B060402020202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62087">
                <a:tc>
                  <a:txBody>
                    <a:bodyPr/>
                    <a:lstStyle/>
                    <a:p>
                      <a:pPr>
                        <a:spcAft>
                          <a:spcPts val="0"/>
                        </a:spcAft>
                      </a:pPr>
                      <a:r>
                        <a:rPr lang="es-PE" sz="900" b="1">
                          <a:solidFill>
                            <a:srgbClr val="000000"/>
                          </a:solidFill>
                          <a:effectLst/>
                          <a:latin typeface="Arial" panose="020B0604020202020204" pitchFamily="34" charset="0"/>
                          <a:ea typeface="Times New Roman" panose="02020603050405020304" pitchFamily="18" charset="0"/>
                        </a:rPr>
                        <a:t>3. FUNDADOS</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b="1">
                          <a:solidFill>
                            <a:srgbClr val="000000"/>
                          </a:solidFill>
                          <a:effectLst/>
                          <a:latin typeface="Arial" panose="020B060402020202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s-PE" sz="900" b="1">
                          <a:solidFill>
                            <a:srgbClr val="000000"/>
                          </a:solidFill>
                          <a:effectLst/>
                          <a:latin typeface="Arial" panose="020B060402020202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s-PE" sz="900" b="1">
                          <a:solidFill>
                            <a:srgbClr val="000000"/>
                          </a:solidFill>
                          <a:effectLst/>
                          <a:latin typeface="Arial" panose="020B060402020202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s-PE" sz="900" b="1">
                          <a:solidFill>
                            <a:srgbClr val="000000"/>
                          </a:solidFill>
                          <a:effectLst/>
                          <a:latin typeface="Arial" panose="020B060402020202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s-PE" sz="900" b="1">
                          <a:solidFill>
                            <a:srgbClr val="000000"/>
                          </a:solidFill>
                          <a:effectLst/>
                          <a:latin typeface="Arial" panose="020B060402020202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s-PE" sz="900" b="1">
                          <a:solidFill>
                            <a:srgbClr val="000000"/>
                          </a:solidFill>
                          <a:effectLst/>
                          <a:latin typeface="Arial" panose="020B060402020202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s-PE" sz="900" b="1">
                          <a:solidFill>
                            <a:srgbClr val="000000"/>
                          </a:solidFill>
                          <a:effectLst/>
                          <a:latin typeface="Arial" panose="020B060402020202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s-PE" sz="900" b="1">
                          <a:solidFill>
                            <a:srgbClr val="000000"/>
                          </a:solidFill>
                          <a:effectLst/>
                          <a:latin typeface="Arial" panose="020B060402020202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s-PE" sz="900" b="1">
                          <a:solidFill>
                            <a:srgbClr val="000000"/>
                          </a:solidFill>
                          <a:effectLst/>
                          <a:latin typeface="Arial" panose="020B060402020202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13"/>
                  </a:ext>
                </a:extLst>
              </a:tr>
              <a:tr h="181356">
                <a:tc>
                  <a:txBody>
                    <a:bodyPr/>
                    <a:lstStyle/>
                    <a:p>
                      <a:pPr indent="139700">
                        <a:spcAft>
                          <a:spcPts val="0"/>
                        </a:spcAft>
                      </a:pPr>
                      <a:r>
                        <a:rPr lang="es-PE" sz="900">
                          <a:solidFill>
                            <a:srgbClr val="000000"/>
                          </a:solidFill>
                          <a:effectLst/>
                          <a:latin typeface="Arial" panose="020B0604020202020204" pitchFamily="34" charset="0"/>
                          <a:ea typeface="Times New Roman" panose="02020603050405020304" pitchFamily="18" charset="0"/>
                        </a:rPr>
                        <a:t> </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 </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 </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 </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 </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 </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 </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 </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 </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 </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62087">
                <a:tc>
                  <a:txBody>
                    <a:bodyPr/>
                    <a:lstStyle/>
                    <a:p>
                      <a:pPr>
                        <a:spcAft>
                          <a:spcPts val="0"/>
                        </a:spcAft>
                      </a:pPr>
                      <a:r>
                        <a:rPr lang="es-PE" sz="900" b="1">
                          <a:solidFill>
                            <a:srgbClr val="000000"/>
                          </a:solidFill>
                          <a:effectLst/>
                          <a:latin typeface="Arial" panose="020B0604020202020204" pitchFamily="34" charset="0"/>
                          <a:ea typeface="Times New Roman" panose="02020603050405020304" pitchFamily="18" charset="0"/>
                        </a:rPr>
                        <a:t>4. INFUNDADOS</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b="1">
                          <a:solidFill>
                            <a:srgbClr val="000000"/>
                          </a:solidFill>
                          <a:effectLst/>
                          <a:latin typeface="Arial" panose="020B060402020202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s-PE" sz="900" b="1">
                          <a:solidFill>
                            <a:srgbClr val="000000"/>
                          </a:solidFill>
                          <a:effectLst/>
                          <a:latin typeface="Arial" panose="020B0604020202020204" pitchFamily="34" charset="0"/>
                          <a:ea typeface="Times New Roman" panose="02020603050405020304" pitchFamily="18" charset="0"/>
                        </a:rPr>
                        <a:t>2</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s-PE" sz="900" b="1">
                          <a:solidFill>
                            <a:srgbClr val="000000"/>
                          </a:solidFill>
                          <a:effectLst/>
                          <a:latin typeface="Arial" panose="020B0604020202020204" pitchFamily="34" charset="0"/>
                          <a:ea typeface="Times New Roman" panose="02020603050405020304" pitchFamily="18" charset="0"/>
                        </a:rPr>
                        <a:t>3</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s-PE" sz="900" b="1">
                          <a:solidFill>
                            <a:srgbClr val="000000"/>
                          </a:solidFill>
                          <a:effectLst/>
                          <a:latin typeface="Arial" panose="020B0604020202020204" pitchFamily="34" charset="0"/>
                          <a:ea typeface="Times New Roman" panose="02020603050405020304" pitchFamily="18" charset="0"/>
                        </a:rPr>
                        <a:t>2</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s-PE" sz="900" b="1">
                          <a:solidFill>
                            <a:srgbClr val="000000"/>
                          </a:solidFill>
                          <a:effectLst/>
                          <a:latin typeface="Arial" panose="020B0604020202020204" pitchFamily="34" charset="0"/>
                          <a:ea typeface="Times New Roman" panose="02020603050405020304" pitchFamily="18" charset="0"/>
                        </a:rPr>
                        <a:t>2</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s-PE" sz="900" b="1">
                          <a:solidFill>
                            <a:srgbClr val="000000"/>
                          </a:solidFill>
                          <a:effectLst/>
                          <a:latin typeface="Arial" panose="020B0604020202020204" pitchFamily="34" charset="0"/>
                          <a:ea typeface="Times New Roman" panose="02020603050405020304" pitchFamily="18" charset="0"/>
                        </a:rPr>
                        <a:t>1</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s-PE" sz="900" b="1">
                          <a:solidFill>
                            <a:srgbClr val="000000"/>
                          </a:solidFill>
                          <a:effectLst/>
                          <a:latin typeface="Arial" panose="020B0604020202020204" pitchFamily="34" charset="0"/>
                          <a:ea typeface="Times New Roman" panose="02020603050405020304" pitchFamily="18" charset="0"/>
                        </a:rPr>
                        <a:t>1</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s-PE" sz="900" b="1">
                          <a:solidFill>
                            <a:srgbClr val="000000"/>
                          </a:solidFill>
                          <a:effectLst/>
                          <a:latin typeface="Arial" panose="020B0604020202020204" pitchFamily="34" charset="0"/>
                          <a:ea typeface="Times New Roman" panose="02020603050405020304" pitchFamily="18" charset="0"/>
                        </a:rPr>
                        <a:t>2</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s-PE" sz="900" b="1">
                          <a:solidFill>
                            <a:srgbClr val="000000"/>
                          </a:solidFill>
                          <a:effectLst/>
                          <a:latin typeface="Arial" panose="020B0604020202020204" pitchFamily="34" charset="0"/>
                          <a:ea typeface="Times New Roman" panose="02020603050405020304" pitchFamily="18" charset="0"/>
                        </a:rPr>
                        <a:t>7</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15"/>
                  </a:ext>
                </a:extLst>
              </a:tr>
              <a:tr h="181356">
                <a:tc>
                  <a:txBody>
                    <a:bodyPr/>
                    <a:lstStyle/>
                    <a:p>
                      <a:pPr indent="139700">
                        <a:spcAft>
                          <a:spcPts val="0"/>
                        </a:spcAft>
                      </a:pPr>
                      <a:r>
                        <a:rPr lang="es-ES" sz="900">
                          <a:solidFill>
                            <a:srgbClr val="000000"/>
                          </a:solidFill>
                          <a:effectLst/>
                          <a:latin typeface="Arial" panose="020B0604020202020204" pitchFamily="34" charset="0"/>
                          <a:ea typeface="Times New Roman" panose="02020603050405020304" pitchFamily="18" charset="0"/>
                        </a:rPr>
                        <a:t>Facturación o Cobro </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2</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1</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1</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1</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dirty="0">
                          <a:solidFill>
                            <a:srgbClr val="000000"/>
                          </a:solidFill>
                          <a:effectLst/>
                          <a:latin typeface="Calibri" panose="020F0502020204030204" pitchFamily="34" charset="0"/>
                          <a:ea typeface="Times New Roman" panose="02020603050405020304" pitchFamily="18" charset="0"/>
                        </a:rPr>
                        <a:t>1</a:t>
                      </a:r>
                      <a:endParaRPr lang="es-PE" sz="900" dirty="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315198">
                <a:tc>
                  <a:txBody>
                    <a:bodyPr/>
                    <a:lstStyle/>
                    <a:p>
                      <a:pPr indent="139700">
                        <a:spcAft>
                          <a:spcPts val="0"/>
                        </a:spcAft>
                      </a:pPr>
                      <a:r>
                        <a:rPr lang="es-ES" sz="900">
                          <a:solidFill>
                            <a:srgbClr val="000000"/>
                          </a:solidFill>
                          <a:effectLst/>
                          <a:latin typeface="Arial" panose="020B0604020202020204" pitchFamily="34" charset="0"/>
                          <a:ea typeface="Times New Roman" panose="02020603050405020304" pitchFamily="18" charset="0"/>
                        </a:rPr>
                        <a:t>Calidad y oportuna prestación del servicio</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2</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1</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2</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1</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1</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1</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317939">
                <a:tc>
                  <a:txBody>
                    <a:bodyPr/>
                    <a:lstStyle/>
                    <a:p>
                      <a:pPr indent="139700">
                        <a:spcAft>
                          <a:spcPts val="0"/>
                        </a:spcAft>
                      </a:pPr>
                      <a:r>
                        <a:rPr lang="es-PE" sz="900">
                          <a:solidFill>
                            <a:srgbClr val="000000"/>
                          </a:solidFill>
                          <a:effectLst/>
                          <a:latin typeface="Arial" panose="020B0604020202020204" pitchFamily="34" charset="0"/>
                          <a:ea typeface="Times New Roman" panose="02020603050405020304" pitchFamily="18" charset="0"/>
                        </a:rPr>
                        <a:t>Daños o pérdidas en perjuicio de los usuarios</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315198">
                <a:tc>
                  <a:txBody>
                    <a:bodyPr/>
                    <a:lstStyle/>
                    <a:p>
                      <a:pPr indent="139700">
                        <a:spcAft>
                          <a:spcPts val="0"/>
                        </a:spcAft>
                      </a:pPr>
                      <a:r>
                        <a:rPr lang="es-PE" sz="900">
                          <a:solidFill>
                            <a:srgbClr val="000000"/>
                          </a:solidFill>
                          <a:effectLst/>
                          <a:latin typeface="Arial" panose="020B0604020202020204" pitchFamily="34" charset="0"/>
                          <a:ea typeface="Times New Roman" panose="02020603050405020304" pitchFamily="18" charset="0"/>
                        </a:rPr>
                        <a:t>Información proporcionada a los usuarios</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181356">
                <a:tc>
                  <a:txBody>
                    <a:bodyPr/>
                    <a:lstStyle/>
                    <a:p>
                      <a:pPr indent="279400">
                        <a:spcAft>
                          <a:spcPts val="0"/>
                        </a:spcAft>
                      </a:pPr>
                      <a:r>
                        <a:rPr lang="es-PE" sz="900">
                          <a:effectLst/>
                          <a:latin typeface="Arial" panose="020B0604020202020204" pitchFamily="34" charset="0"/>
                          <a:ea typeface="Times New Roman" panose="02020603050405020304" pitchFamily="18" charset="0"/>
                        </a:rPr>
                        <a:t>Otros</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900">
                          <a:solidFill>
                            <a:srgbClr val="000000"/>
                          </a:solidFill>
                          <a:effectLst/>
                          <a:latin typeface="Calibri" panose="020F0502020204030204" pitchFamily="34" charset="0"/>
                          <a:ea typeface="Times New Roman" panose="02020603050405020304" pitchFamily="18" charset="0"/>
                        </a:rPr>
                        <a:t>6</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162087">
                <a:tc>
                  <a:txBody>
                    <a:bodyPr/>
                    <a:lstStyle/>
                    <a:p>
                      <a:pPr>
                        <a:spcAft>
                          <a:spcPts val="0"/>
                        </a:spcAft>
                      </a:pPr>
                      <a:r>
                        <a:rPr lang="es-PE" sz="900" b="1">
                          <a:solidFill>
                            <a:srgbClr val="000000"/>
                          </a:solidFill>
                          <a:effectLst/>
                          <a:latin typeface="Arial" panose="020B0604020202020204" pitchFamily="34" charset="0"/>
                          <a:ea typeface="Times New Roman" panose="02020603050405020304" pitchFamily="18" charset="0"/>
                        </a:rPr>
                        <a:t>TOTAL Nº DE RECLAMOS</a:t>
                      </a:r>
                      <a:endParaRPr lang="es-PE" sz="900">
                        <a:effectLst/>
                        <a:latin typeface="Times New Roman" panose="02020603050405020304" pitchFamily="18" charset="0"/>
                        <a:ea typeface="Times New Roman" panose="02020603050405020304" pitchFamily="18" charset="0"/>
                      </a:endParaRPr>
                    </a:p>
                  </a:txBody>
                  <a:tcPr marL="34527" marR="3452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s-PE" sz="900" b="1">
                          <a:solidFill>
                            <a:srgbClr val="000000"/>
                          </a:solidFill>
                          <a:effectLst/>
                          <a:latin typeface="Calibri" panose="020F0502020204030204" pitchFamily="34" charset="0"/>
                          <a:ea typeface="Times New Roman" panose="02020603050405020304" pitchFamily="18" charset="0"/>
                        </a:rPr>
                        <a:t>1</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s-PE" sz="900" b="1">
                          <a:solidFill>
                            <a:srgbClr val="000000"/>
                          </a:solidFill>
                          <a:effectLst/>
                          <a:latin typeface="Calibri" panose="020F0502020204030204" pitchFamily="34" charset="0"/>
                          <a:ea typeface="Times New Roman" panose="02020603050405020304" pitchFamily="18" charset="0"/>
                        </a:rPr>
                        <a:t>9</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s-PE" sz="900" b="1">
                          <a:solidFill>
                            <a:srgbClr val="000000"/>
                          </a:solidFill>
                          <a:effectLst/>
                          <a:latin typeface="Calibri" panose="020F0502020204030204" pitchFamily="34" charset="0"/>
                          <a:ea typeface="Times New Roman" panose="02020603050405020304" pitchFamily="18" charset="0"/>
                        </a:rPr>
                        <a:t>15</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s-PE" sz="900" b="1">
                          <a:solidFill>
                            <a:srgbClr val="000000"/>
                          </a:solidFill>
                          <a:effectLst/>
                          <a:latin typeface="Calibri" panose="020F0502020204030204" pitchFamily="34" charset="0"/>
                          <a:ea typeface="Times New Roman" panose="02020603050405020304" pitchFamily="18" charset="0"/>
                        </a:rPr>
                        <a:t>35</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s-PE" sz="900" b="1">
                          <a:solidFill>
                            <a:srgbClr val="000000"/>
                          </a:solidFill>
                          <a:effectLst/>
                          <a:latin typeface="Calibri" panose="020F0502020204030204" pitchFamily="34" charset="0"/>
                          <a:ea typeface="Times New Roman" panose="02020603050405020304" pitchFamily="18" charset="0"/>
                        </a:rPr>
                        <a:t>47</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s-PE" sz="900" b="1">
                          <a:solidFill>
                            <a:srgbClr val="000000"/>
                          </a:solidFill>
                          <a:effectLst/>
                          <a:latin typeface="Calibri" panose="020F0502020204030204" pitchFamily="34" charset="0"/>
                          <a:ea typeface="Times New Roman" panose="02020603050405020304" pitchFamily="18" charset="0"/>
                        </a:rPr>
                        <a:t>27</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s-PE" sz="900" b="1">
                          <a:solidFill>
                            <a:srgbClr val="000000"/>
                          </a:solidFill>
                          <a:effectLst/>
                          <a:latin typeface="Calibri" panose="020F0502020204030204" pitchFamily="34" charset="0"/>
                          <a:ea typeface="Times New Roman" panose="02020603050405020304" pitchFamily="18" charset="0"/>
                        </a:rPr>
                        <a:t>40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s-PE" sz="900" b="1">
                          <a:solidFill>
                            <a:srgbClr val="000000"/>
                          </a:solidFill>
                          <a:effectLst/>
                          <a:latin typeface="Calibri" panose="020F0502020204030204" pitchFamily="34" charset="0"/>
                          <a:ea typeface="Times New Roman" panose="02020603050405020304" pitchFamily="18" charset="0"/>
                        </a:rPr>
                        <a:t>40</a:t>
                      </a:r>
                      <a:endParaRPr lang="es-PE" sz="90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s-PE" sz="900" b="1" dirty="0">
                          <a:solidFill>
                            <a:srgbClr val="000000"/>
                          </a:solidFill>
                          <a:effectLst/>
                          <a:latin typeface="Calibri" panose="020F0502020204030204" pitchFamily="34" charset="0"/>
                          <a:ea typeface="Times New Roman" panose="02020603050405020304" pitchFamily="18" charset="0"/>
                        </a:rPr>
                        <a:t>103</a:t>
                      </a:r>
                      <a:endParaRPr lang="es-PE" sz="900" dirty="0">
                        <a:effectLst/>
                        <a:latin typeface="Times New Roman" panose="02020603050405020304" pitchFamily="18" charset="0"/>
                        <a:ea typeface="Times New Roman" panose="02020603050405020304" pitchFamily="18" charset="0"/>
                      </a:endParaRPr>
                    </a:p>
                  </a:txBody>
                  <a:tcPr marL="34527" marR="345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21"/>
                  </a:ext>
                </a:extLst>
              </a:tr>
            </a:tbl>
          </a:graphicData>
        </a:graphic>
      </p:graphicFrame>
    </p:spTree>
    <p:extLst>
      <p:ext uri="{BB962C8B-B14F-4D97-AF65-F5344CB8AC3E}">
        <p14:creationId xmlns:p14="http://schemas.microsoft.com/office/powerpoint/2010/main" val="2186227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JPurizaca\Documents\Administración\Imagen\Plan Covisol\Logo Coviso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548" y="-51246"/>
            <a:ext cx="981851" cy="112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ítulo 1"/>
          <p:cNvSpPr txBox="1">
            <a:spLocks/>
          </p:cNvSpPr>
          <p:nvPr/>
        </p:nvSpPr>
        <p:spPr>
          <a:xfrm>
            <a:off x="1262528" y="216438"/>
            <a:ext cx="7209119" cy="853543"/>
          </a:xfrm>
          <a:prstGeom prst="rect">
            <a:avLst/>
          </a:prstGeom>
        </p:spPr>
        <p:txBody>
          <a:bodyPr vert="horz" lIns="68580" tIns="34290" rIns="68580" bIns="34290" rtlCol="0" anchor="b">
            <a:normAutofit fontScale="775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3000" b="1" dirty="0">
                <a:latin typeface="Trebuchet MS" panose="020B0603020202020204" pitchFamily="34" charset="0"/>
              </a:rPr>
              <a:t>AUTOPISTA  DEL SOL:</a:t>
            </a:r>
          </a:p>
          <a:p>
            <a:endParaRPr lang="es-MX" sz="3000" b="1" dirty="0">
              <a:latin typeface="Trebuchet MS" panose="020B0603020202020204" pitchFamily="34" charset="0"/>
            </a:endParaRPr>
          </a:p>
          <a:p>
            <a:r>
              <a:rPr lang="es-MX" sz="3000" b="1" dirty="0">
                <a:latin typeface="Trebuchet MS" panose="020B0603020202020204" pitchFamily="34" charset="0"/>
              </a:rPr>
              <a:t>ASPECTOS ADMINISTRATIVOS FINANCIEROS</a:t>
            </a:r>
          </a:p>
        </p:txBody>
      </p:sp>
      <p:sp>
        <p:nvSpPr>
          <p:cNvPr id="8" name="Título 1"/>
          <p:cNvSpPr txBox="1">
            <a:spLocks/>
          </p:cNvSpPr>
          <p:nvPr/>
        </p:nvSpPr>
        <p:spPr>
          <a:xfrm>
            <a:off x="959222" y="1491320"/>
            <a:ext cx="7274859" cy="4228160"/>
          </a:xfrm>
          <a:prstGeom prst="rect">
            <a:avLst/>
          </a:prstGeom>
        </p:spPr>
        <p:txBody>
          <a:bodyPr vert="horz" lIns="91440" tIns="45720" rIns="91440" bIns="45720" rtlCol="0" anchor="ctr">
            <a:noAutofit/>
          </a:bodyPr>
          <a:lstStyle/>
          <a:p>
            <a:pPr marL="342900" indent="-342900" algn="just">
              <a:buFont typeface="Arial" panose="020B0604020202020204" pitchFamily="34" charset="0"/>
              <a:buChar char="•"/>
            </a:pPr>
            <a:r>
              <a:rPr lang="es-MX" sz="2000" dirty="0"/>
              <a:t>El 28 de enero de 2011 el MTC acreditó el cierre financiero de la Concesionaria a través de la emisión de bonos corporativos hasta por USD 300 MM.</a:t>
            </a:r>
          </a:p>
          <a:p>
            <a:pPr marL="342900" indent="-342900" algn="just">
              <a:buFont typeface="Arial" panose="020B0604020202020204" pitchFamily="34" charset="0"/>
              <a:buChar char="•"/>
            </a:pPr>
            <a:endParaRPr lang="es-MX" sz="2000" dirty="0"/>
          </a:p>
          <a:p>
            <a:pPr marL="342900" indent="-342900" algn="just">
              <a:buFont typeface="Arial" panose="020B0604020202020204" pitchFamily="34" charset="0"/>
              <a:buChar char="•"/>
            </a:pPr>
            <a:r>
              <a:rPr lang="es-MX" sz="2000" dirty="0"/>
              <a:t>La estructura adoptada requirió que los accionistas de la concesionaria suscribieran y pagaran USD 40 MM en diciembre de 2010 con lo que se aseguró la ejecución del tramo Piura – Sullana.</a:t>
            </a:r>
          </a:p>
          <a:p>
            <a:pPr marL="342900" indent="-342900" algn="just">
              <a:buFont typeface="Arial" panose="020B0604020202020204" pitchFamily="34" charset="0"/>
              <a:buChar char="•"/>
            </a:pPr>
            <a:endParaRPr lang="es-ES" sz="2000" dirty="0"/>
          </a:p>
          <a:p>
            <a:pPr marL="342900" indent="-342900" algn="just">
              <a:buFont typeface="Arial" panose="020B0604020202020204" pitchFamily="34" charset="0"/>
              <a:buChar char="•"/>
            </a:pPr>
            <a:r>
              <a:rPr lang="es-ES" sz="2000" dirty="0"/>
              <a:t>No se han requerido aportes adicionales de los socios y  desembolsos de financiamiento debido a los retrasos en la construcción originados por el incumplimiento del Estado en la entrega de predios, generando perjuicios financieros.  </a:t>
            </a:r>
            <a:endParaRPr lang="es-MX" sz="2000" dirty="0"/>
          </a:p>
        </p:txBody>
      </p:sp>
    </p:spTree>
    <p:extLst>
      <p:ext uri="{BB962C8B-B14F-4D97-AF65-F5344CB8AC3E}">
        <p14:creationId xmlns:p14="http://schemas.microsoft.com/office/powerpoint/2010/main" val="42514114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JPurizaca\Documents\Administración\Imagen\Plan Covisol\Logo Coviso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548" y="-51246"/>
            <a:ext cx="981851" cy="112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ítulo 1"/>
          <p:cNvSpPr txBox="1">
            <a:spLocks/>
          </p:cNvSpPr>
          <p:nvPr/>
        </p:nvSpPr>
        <p:spPr>
          <a:xfrm>
            <a:off x="1262528" y="216438"/>
            <a:ext cx="7209119" cy="853543"/>
          </a:xfrm>
          <a:prstGeom prst="rect">
            <a:avLst/>
          </a:prstGeom>
        </p:spPr>
        <p:txBody>
          <a:bodyPr vert="horz" lIns="68580" tIns="34290" rIns="68580" bIns="34290" rtlCol="0" anchor="b">
            <a:normAutofit fontScale="775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3000" b="1" dirty="0">
                <a:latin typeface="Trebuchet MS" panose="020B0603020202020204" pitchFamily="34" charset="0"/>
              </a:rPr>
              <a:t>AUTOPISTA  DEL SOL:</a:t>
            </a:r>
          </a:p>
          <a:p>
            <a:endParaRPr lang="es-MX" sz="3000" b="1" dirty="0">
              <a:latin typeface="Trebuchet MS" panose="020B0603020202020204" pitchFamily="34" charset="0"/>
            </a:endParaRPr>
          </a:p>
          <a:p>
            <a:r>
              <a:rPr lang="es-MX" sz="3000" b="1" dirty="0">
                <a:latin typeface="Trebuchet MS" panose="020B0603020202020204" pitchFamily="34" charset="0"/>
              </a:rPr>
              <a:t>ASPECTOS ADMINISTRATIVOS FINANCIEROS</a:t>
            </a:r>
          </a:p>
        </p:txBody>
      </p:sp>
      <p:graphicFrame>
        <p:nvGraphicFramePr>
          <p:cNvPr id="2" name="Tabla 1"/>
          <p:cNvGraphicFramePr>
            <a:graphicFrameLocks noGrp="1"/>
          </p:cNvGraphicFramePr>
          <p:nvPr>
            <p:extLst>
              <p:ext uri="{D42A27DB-BD31-4B8C-83A1-F6EECF244321}">
                <p14:modId xmlns:p14="http://schemas.microsoft.com/office/powerpoint/2010/main" val="3319337974"/>
              </p:ext>
            </p:extLst>
          </p:nvPr>
        </p:nvGraphicFramePr>
        <p:xfrm>
          <a:off x="578224" y="2429434"/>
          <a:ext cx="7987552" cy="2573220"/>
        </p:xfrm>
        <a:graphic>
          <a:graphicData uri="http://schemas.openxmlformats.org/drawingml/2006/table">
            <a:tbl>
              <a:tblPr firstRow="1" firstCol="1" bandRow="1"/>
              <a:tblGrid>
                <a:gridCol w="2552362">
                  <a:extLst>
                    <a:ext uri="{9D8B030D-6E8A-4147-A177-3AD203B41FA5}">
                      <a16:colId xmlns:a16="http://schemas.microsoft.com/office/drawing/2014/main" val="20000"/>
                    </a:ext>
                  </a:extLst>
                </a:gridCol>
                <a:gridCol w="1439158">
                  <a:extLst>
                    <a:ext uri="{9D8B030D-6E8A-4147-A177-3AD203B41FA5}">
                      <a16:colId xmlns:a16="http://schemas.microsoft.com/office/drawing/2014/main" val="20001"/>
                    </a:ext>
                  </a:extLst>
                </a:gridCol>
                <a:gridCol w="1439158">
                  <a:extLst>
                    <a:ext uri="{9D8B030D-6E8A-4147-A177-3AD203B41FA5}">
                      <a16:colId xmlns:a16="http://schemas.microsoft.com/office/drawing/2014/main" val="20002"/>
                    </a:ext>
                  </a:extLst>
                </a:gridCol>
                <a:gridCol w="1292851">
                  <a:extLst>
                    <a:ext uri="{9D8B030D-6E8A-4147-A177-3AD203B41FA5}">
                      <a16:colId xmlns:a16="http://schemas.microsoft.com/office/drawing/2014/main" val="20003"/>
                    </a:ext>
                  </a:extLst>
                </a:gridCol>
                <a:gridCol w="1264023">
                  <a:extLst>
                    <a:ext uri="{9D8B030D-6E8A-4147-A177-3AD203B41FA5}">
                      <a16:colId xmlns:a16="http://schemas.microsoft.com/office/drawing/2014/main" val="20004"/>
                    </a:ext>
                  </a:extLst>
                </a:gridCol>
              </a:tblGrid>
              <a:tr h="257322">
                <a:tc>
                  <a:txBody>
                    <a:bodyPr/>
                    <a:lstStyle/>
                    <a:p>
                      <a:pPr algn="ctr">
                        <a:spcAft>
                          <a:spcPts val="0"/>
                        </a:spcAft>
                      </a:pPr>
                      <a:r>
                        <a:rPr lang="es-ES" sz="1600" b="1" dirty="0">
                          <a:effectLst/>
                          <a:latin typeface="Calibri" panose="020F0502020204030204" pitchFamily="34" charset="0"/>
                          <a:ea typeface="Times New Roman" panose="02020603050405020304" pitchFamily="18" charset="0"/>
                        </a:rPr>
                        <a:t>ESTADO</a:t>
                      </a:r>
                      <a:endParaRPr lang="es-MX" sz="1600" dirty="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s-ES" sz="1600" b="1">
                          <a:effectLst/>
                          <a:latin typeface="Calibri" panose="020F0502020204030204" pitchFamily="34" charset="0"/>
                          <a:ea typeface="Times New Roman" panose="02020603050405020304" pitchFamily="18" charset="0"/>
                        </a:rPr>
                        <a:t>2009</a:t>
                      </a:r>
                      <a:endParaRPr lang="es-MX"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s-ES" sz="1600" b="1">
                          <a:effectLst/>
                          <a:latin typeface="Calibri" panose="020F0502020204030204" pitchFamily="34" charset="0"/>
                          <a:ea typeface="Times New Roman" panose="02020603050405020304" pitchFamily="18" charset="0"/>
                        </a:rPr>
                        <a:t>2010</a:t>
                      </a:r>
                      <a:endParaRPr lang="es-MX"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s-ES" sz="1600" b="1">
                          <a:effectLst/>
                          <a:latin typeface="Calibri" panose="020F0502020204030204" pitchFamily="34" charset="0"/>
                          <a:ea typeface="Times New Roman" panose="02020603050405020304" pitchFamily="18" charset="0"/>
                        </a:rPr>
                        <a:t>2011</a:t>
                      </a:r>
                      <a:endParaRPr lang="es-MX"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s-ES" sz="1600" b="1">
                          <a:effectLst/>
                          <a:latin typeface="Calibri" panose="020F0502020204030204" pitchFamily="34" charset="0"/>
                          <a:ea typeface="Times New Roman" panose="02020603050405020304" pitchFamily="18" charset="0"/>
                        </a:rPr>
                        <a:t>2012</a:t>
                      </a:r>
                      <a:endParaRPr lang="es-MX"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257322">
                <a:tc>
                  <a:txBody>
                    <a:bodyPr/>
                    <a:lstStyle/>
                    <a:p>
                      <a:pPr>
                        <a:spcAft>
                          <a:spcPts val="0"/>
                        </a:spcAft>
                      </a:pPr>
                      <a:r>
                        <a:rPr lang="es-ES" sz="1600">
                          <a:effectLst/>
                          <a:latin typeface="Calibri" panose="020F0502020204030204" pitchFamily="34" charset="0"/>
                          <a:ea typeface="Times New Roman" panose="02020603050405020304" pitchFamily="18" charset="0"/>
                        </a:rPr>
                        <a:t>INGRESOS</a:t>
                      </a:r>
                      <a:endParaRPr lang="es-MX"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a:effectLst/>
                          <a:latin typeface="Calibri" panose="020F0502020204030204" pitchFamily="34" charset="0"/>
                          <a:ea typeface="Times New Roman" panose="02020603050405020304" pitchFamily="18" charset="0"/>
                        </a:rPr>
                        <a:t>5,126,649</a:t>
                      </a:r>
                      <a:endParaRPr lang="es-MX"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a:effectLst/>
                          <a:latin typeface="Calibri" panose="020F0502020204030204" pitchFamily="34" charset="0"/>
                          <a:ea typeface="Times New Roman" panose="02020603050405020304" pitchFamily="18" charset="0"/>
                        </a:rPr>
                        <a:t>16,340,083</a:t>
                      </a:r>
                      <a:endParaRPr lang="es-MX"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a:effectLst/>
                          <a:latin typeface="Calibri" panose="020F0502020204030204" pitchFamily="34" charset="0"/>
                          <a:ea typeface="Times New Roman" panose="02020603050405020304" pitchFamily="18" charset="0"/>
                        </a:rPr>
                        <a:t>12,301,176</a:t>
                      </a:r>
                      <a:endParaRPr lang="es-MX"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a:effectLst/>
                          <a:latin typeface="Calibri" panose="020F0502020204030204" pitchFamily="34" charset="0"/>
                          <a:ea typeface="Times New Roman" panose="02020603050405020304" pitchFamily="18" charset="0"/>
                        </a:rPr>
                        <a:t>26,087,251</a:t>
                      </a:r>
                      <a:endParaRPr lang="es-MX"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57322">
                <a:tc>
                  <a:txBody>
                    <a:bodyPr/>
                    <a:lstStyle/>
                    <a:p>
                      <a:pPr>
                        <a:spcAft>
                          <a:spcPts val="0"/>
                        </a:spcAft>
                      </a:pPr>
                      <a:r>
                        <a:rPr lang="es-ES" sz="1600">
                          <a:effectLst/>
                          <a:latin typeface="Calibri" panose="020F0502020204030204" pitchFamily="34" charset="0"/>
                          <a:ea typeface="Times New Roman" panose="02020603050405020304" pitchFamily="18" charset="0"/>
                        </a:rPr>
                        <a:t>COSTOS</a:t>
                      </a:r>
                      <a:endParaRPr lang="es-MX"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a:effectLst/>
                          <a:latin typeface="Calibri" panose="020F0502020204030204" pitchFamily="34" charset="0"/>
                          <a:ea typeface="Times New Roman" panose="02020603050405020304" pitchFamily="18" charset="0"/>
                        </a:rPr>
                        <a:t>(5,272,688)</a:t>
                      </a:r>
                      <a:endParaRPr lang="es-MX"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a:effectLst/>
                          <a:latin typeface="Calibri" panose="020F0502020204030204" pitchFamily="34" charset="0"/>
                          <a:ea typeface="Times New Roman" panose="02020603050405020304" pitchFamily="18" charset="0"/>
                        </a:rPr>
                        <a:t>(10,443,005)</a:t>
                      </a:r>
                      <a:endParaRPr lang="es-MX"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a:effectLst/>
                          <a:latin typeface="Calibri" panose="020F0502020204030204" pitchFamily="34" charset="0"/>
                          <a:ea typeface="Times New Roman" panose="02020603050405020304" pitchFamily="18" charset="0"/>
                        </a:rPr>
                        <a:t>(4,280,530)</a:t>
                      </a:r>
                      <a:endParaRPr lang="es-MX"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a:effectLst/>
                          <a:latin typeface="Calibri" panose="020F0502020204030204" pitchFamily="34" charset="0"/>
                          <a:ea typeface="Times New Roman" panose="02020603050405020304" pitchFamily="18" charset="0"/>
                        </a:rPr>
                        <a:t>(7,203,879)</a:t>
                      </a:r>
                      <a:endParaRPr lang="es-MX"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57322">
                <a:tc>
                  <a:txBody>
                    <a:bodyPr/>
                    <a:lstStyle/>
                    <a:p>
                      <a:pPr>
                        <a:spcAft>
                          <a:spcPts val="0"/>
                        </a:spcAft>
                      </a:pPr>
                      <a:r>
                        <a:rPr lang="es-ES" sz="1600">
                          <a:effectLst/>
                          <a:latin typeface="Calibri" panose="020F0502020204030204" pitchFamily="34" charset="0"/>
                          <a:ea typeface="Times New Roman" panose="02020603050405020304" pitchFamily="18" charset="0"/>
                        </a:rPr>
                        <a:t>GASTOS OPERATIVOS</a:t>
                      </a:r>
                      <a:endParaRPr lang="es-MX"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a:effectLst/>
                          <a:latin typeface="Calibri" panose="020F0502020204030204" pitchFamily="34" charset="0"/>
                          <a:ea typeface="Times New Roman" panose="02020603050405020304" pitchFamily="18" charset="0"/>
                        </a:rPr>
                        <a:t>(966,346)</a:t>
                      </a:r>
                      <a:endParaRPr lang="es-MX"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a:effectLst/>
                          <a:latin typeface="Calibri" panose="020F0502020204030204" pitchFamily="34" charset="0"/>
                          <a:ea typeface="Times New Roman" panose="02020603050405020304" pitchFamily="18" charset="0"/>
                        </a:rPr>
                        <a:t>(5,317,796)</a:t>
                      </a:r>
                      <a:endParaRPr lang="es-MX"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a:effectLst/>
                          <a:latin typeface="Calibri" panose="020F0502020204030204" pitchFamily="34" charset="0"/>
                          <a:ea typeface="Times New Roman" panose="02020603050405020304" pitchFamily="18" charset="0"/>
                        </a:rPr>
                        <a:t>(5,760,056)</a:t>
                      </a:r>
                      <a:endParaRPr lang="es-MX"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a:effectLst/>
                          <a:latin typeface="Calibri" panose="020F0502020204030204" pitchFamily="34" charset="0"/>
                          <a:ea typeface="Times New Roman" panose="02020603050405020304" pitchFamily="18" charset="0"/>
                        </a:rPr>
                        <a:t>(4,772,415)</a:t>
                      </a:r>
                      <a:endParaRPr lang="es-MX"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57322">
                <a:tc>
                  <a:txBody>
                    <a:bodyPr/>
                    <a:lstStyle/>
                    <a:p>
                      <a:pPr>
                        <a:spcAft>
                          <a:spcPts val="0"/>
                        </a:spcAft>
                      </a:pPr>
                      <a:r>
                        <a:rPr lang="es-ES" sz="1600" b="1">
                          <a:effectLst/>
                          <a:latin typeface="Calibri" panose="020F0502020204030204" pitchFamily="34" charset="0"/>
                          <a:ea typeface="Times New Roman" panose="02020603050405020304" pitchFamily="18" charset="0"/>
                        </a:rPr>
                        <a:t>UTILIDAD OPERATIVA</a:t>
                      </a:r>
                      <a:endParaRPr lang="es-MX"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b="1">
                          <a:effectLst/>
                          <a:latin typeface="Calibri" panose="020F0502020204030204" pitchFamily="34" charset="0"/>
                          <a:ea typeface="Times New Roman" panose="02020603050405020304" pitchFamily="18" charset="0"/>
                        </a:rPr>
                        <a:t>(1,112,385 )</a:t>
                      </a:r>
                      <a:endParaRPr lang="es-MX"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b="1">
                          <a:effectLst/>
                          <a:latin typeface="Calibri" panose="020F0502020204030204" pitchFamily="34" charset="0"/>
                          <a:ea typeface="Times New Roman" panose="02020603050405020304" pitchFamily="18" charset="0"/>
                        </a:rPr>
                        <a:t>579,282 </a:t>
                      </a:r>
                      <a:endParaRPr lang="es-MX"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b="1">
                          <a:effectLst/>
                          <a:latin typeface="Calibri" panose="020F0502020204030204" pitchFamily="34" charset="0"/>
                          <a:ea typeface="Times New Roman" panose="02020603050405020304" pitchFamily="18" charset="0"/>
                        </a:rPr>
                        <a:t>2,260,590 </a:t>
                      </a:r>
                      <a:endParaRPr lang="es-MX"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b="1">
                          <a:effectLst/>
                          <a:latin typeface="Calibri" panose="020F0502020204030204" pitchFamily="34" charset="0"/>
                          <a:ea typeface="Times New Roman" panose="02020603050405020304" pitchFamily="18" charset="0"/>
                        </a:rPr>
                        <a:t>14,110,957 </a:t>
                      </a:r>
                      <a:endParaRPr lang="es-MX"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57322">
                <a:tc>
                  <a:txBody>
                    <a:bodyPr/>
                    <a:lstStyle/>
                    <a:p>
                      <a:pPr>
                        <a:spcAft>
                          <a:spcPts val="0"/>
                        </a:spcAft>
                      </a:pPr>
                      <a:r>
                        <a:rPr lang="es-ES" sz="1600">
                          <a:effectLst/>
                          <a:latin typeface="Calibri" panose="020F0502020204030204" pitchFamily="34" charset="0"/>
                          <a:ea typeface="Times New Roman" panose="02020603050405020304" pitchFamily="18" charset="0"/>
                        </a:rPr>
                        <a:t>GASTOS FINANCIEROS</a:t>
                      </a:r>
                      <a:endParaRPr lang="es-MX"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dirty="0">
                          <a:effectLst/>
                          <a:latin typeface="Calibri" panose="020F0502020204030204" pitchFamily="34" charset="0"/>
                          <a:ea typeface="Times New Roman" panose="02020603050405020304" pitchFamily="18" charset="0"/>
                        </a:rPr>
                        <a:t>(321,775)</a:t>
                      </a:r>
                      <a:endParaRPr lang="es-MX" sz="1600" dirty="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a:effectLst/>
                          <a:latin typeface="Calibri" panose="020F0502020204030204" pitchFamily="34" charset="0"/>
                          <a:ea typeface="Times New Roman" panose="02020603050405020304" pitchFamily="18" charset="0"/>
                        </a:rPr>
                        <a:t>(488,510)</a:t>
                      </a:r>
                      <a:endParaRPr lang="es-MX"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a:effectLst/>
                          <a:latin typeface="Calibri" panose="020F0502020204030204" pitchFamily="34" charset="0"/>
                          <a:ea typeface="Times New Roman" panose="02020603050405020304" pitchFamily="18" charset="0"/>
                        </a:rPr>
                        <a:t>(2,061,700)</a:t>
                      </a:r>
                      <a:endParaRPr lang="es-MX"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a:effectLst/>
                          <a:latin typeface="Calibri" panose="020F0502020204030204" pitchFamily="34" charset="0"/>
                          <a:ea typeface="Times New Roman" panose="02020603050405020304" pitchFamily="18" charset="0"/>
                        </a:rPr>
                        <a:t>(2,311,934)</a:t>
                      </a:r>
                      <a:endParaRPr lang="es-MX"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57322">
                <a:tc>
                  <a:txBody>
                    <a:bodyPr/>
                    <a:lstStyle/>
                    <a:p>
                      <a:pPr>
                        <a:spcAft>
                          <a:spcPts val="0"/>
                        </a:spcAft>
                      </a:pPr>
                      <a:r>
                        <a:rPr lang="es-ES" sz="1600" b="1">
                          <a:effectLst/>
                          <a:latin typeface="Calibri" panose="020F0502020204030204" pitchFamily="34" charset="0"/>
                          <a:ea typeface="Times New Roman" panose="02020603050405020304" pitchFamily="18" charset="0"/>
                        </a:rPr>
                        <a:t>RADD</a:t>
                      </a:r>
                      <a:endParaRPr lang="es-MX"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b="1">
                          <a:effectLst/>
                          <a:latin typeface="Calibri" panose="020F0502020204030204" pitchFamily="34" charset="0"/>
                          <a:ea typeface="Times New Roman" panose="02020603050405020304" pitchFamily="18" charset="0"/>
                        </a:rPr>
                        <a:t>(1,434,160)</a:t>
                      </a:r>
                      <a:endParaRPr lang="es-MX"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b="1" dirty="0">
                          <a:effectLst/>
                          <a:latin typeface="Calibri" panose="020F0502020204030204" pitchFamily="34" charset="0"/>
                          <a:ea typeface="Times New Roman" panose="02020603050405020304" pitchFamily="18" charset="0"/>
                        </a:rPr>
                        <a:t>90,772 </a:t>
                      </a:r>
                      <a:endParaRPr lang="es-MX" sz="1600" dirty="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b="1">
                          <a:effectLst/>
                          <a:latin typeface="Calibri" panose="020F0502020204030204" pitchFamily="34" charset="0"/>
                          <a:ea typeface="Times New Roman" panose="02020603050405020304" pitchFamily="18" charset="0"/>
                        </a:rPr>
                        <a:t>198,890 </a:t>
                      </a:r>
                      <a:endParaRPr lang="es-MX"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b="1">
                          <a:effectLst/>
                          <a:latin typeface="Calibri" panose="020F0502020204030204" pitchFamily="34" charset="0"/>
                          <a:ea typeface="Times New Roman" panose="02020603050405020304" pitchFamily="18" charset="0"/>
                        </a:rPr>
                        <a:t>11,799,023 </a:t>
                      </a:r>
                      <a:endParaRPr lang="es-MX"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57322">
                <a:tc>
                  <a:txBody>
                    <a:bodyPr/>
                    <a:lstStyle/>
                    <a:p>
                      <a:pPr>
                        <a:spcAft>
                          <a:spcPts val="0"/>
                        </a:spcAft>
                      </a:pPr>
                      <a:r>
                        <a:rPr lang="es-ES" sz="1600">
                          <a:effectLst/>
                          <a:latin typeface="Calibri" panose="020F0502020204030204" pitchFamily="34" charset="0"/>
                          <a:ea typeface="Times New Roman" panose="02020603050405020304" pitchFamily="18" charset="0"/>
                        </a:rPr>
                        <a:t>ADICIONES</a:t>
                      </a:r>
                      <a:endParaRPr lang="es-MX"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a:effectLst/>
                          <a:latin typeface="Calibri" panose="020F0502020204030204" pitchFamily="34" charset="0"/>
                          <a:ea typeface="Times New Roman" panose="02020603050405020304" pitchFamily="18" charset="0"/>
                        </a:rPr>
                        <a:t>32,063</a:t>
                      </a:r>
                      <a:endParaRPr lang="es-MX"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a:effectLst/>
                          <a:latin typeface="Calibri" panose="020F0502020204030204" pitchFamily="34" charset="0"/>
                          <a:ea typeface="Times New Roman" panose="02020603050405020304" pitchFamily="18" charset="0"/>
                        </a:rPr>
                        <a:t>603,641</a:t>
                      </a:r>
                      <a:endParaRPr lang="es-MX"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a:effectLst/>
                          <a:latin typeface="Calibri" panose="020F0502020204030204" pitchFamily="34" charset="0"/>
                          <a:ea typeface="Times New Roman" panose="02020603050405020304" pitchFamily="18" charset="0"/>
                        </a:rPr>
                        <a:t>2,622,961</a:t>
                      </a:r>
                      <a:endParaRPr lang="es-MX"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a:effectLst/>
                          <a:latin typeface="Calibri" panose="020F0502020204030204" pitchFamily="34" charset="0"/>
                          <a:ea typeface="Times New Roman" panose="02020603050405020304" pitchFamily="18" charset="0"/>
                        </a:rPr>
                        <a:t>6,304,004</a:t>
                      </a:r>
                      <a:endParaRPr lang="es-MX"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57322">
                <a:tc>
                  <a:txBody>
                    <a:bodyPr/>
                    <a:lstStyle/>
                    <a:p>
                      <a:pPr>
                        <a:spcAft>
                          <a:spcPts val="0"/>
                        </a:spcAft>
                      </a:pPr>
                      <a:r>
                        <a:rPr lang="es-ES" sz="1600">
                          <a:effectLst/>
                          <a:latin typeface="Calibri" panose="020F0502020204030204" pitchFamily="34" charset="0"/>
                          <a:ea typeface="Times New Roman" panose="02020603050405020304" pitchFamily="18" charset="0"/>
                        </a:rPr>
                        <a:t>DEDUCCIONES</a:t>
                      </a:r>
                      <a:endParaRPr lang="es-MX"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a:effectLst/>
                          <a:latin typeface="Calibri" panose="020F0502020204030204" pitchFamily="34" charset="0"/>
                          <a:ea typeface="Times New Roman" panose="02020603050405020304" pitchFamily="18" charset="0"/>
                        </a:rPr>
                        <a:t>(6,226)</a:t>
                      </a:r>
                      <a:endParaRPr lang="es-MX"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a:effectLst/>
                          <a:latin typeface="Calibri" panose="020F0502020204030204" pitchFamily="34" charset="0"/>
                          <a:ea typeface="Times New Roman" panose="02020603050405020304" pitchFamily="18" charset="0"/>
                        </a:rPr>
                        <a:t>(43,688)</a:t>
                      </a:r>
                      <a:endParaRPr lang="es-MX"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a:effectLst/>
                          <a:latin typeface="Calibri" panose="020F0502020204030204" pitchFamily="34" charset="0"/>
                          <a:ea typeface="Times New Roman" panose="02020603050405020304" pitchFamily="18" charset="0"/>
                        </a:rPr>
                        <a:t>(14,094,777)</a:t>
                      </a:r>
                      <a:endParaRPr lang="es-MX"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a:effectLst/>
                          <a:latin typeface="Calibri" panose="020F0502020204030204" pitchFamily="34" charset="0"/>
                          <a:ea typeface="Times New Roman" panose="02020603050405020304" pitchFamily="18" charset="0"/>
                        </a:rPr>
                        <a:t>(2,674,040)</a:t>
                      </a:r>
                      <a:endParaRPr lang="es-MX"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57322">
                <a:tc>
                  <a:txBody>
                    <a:bodyPr/>
                    <a:lstStyle/>
                    <a:p>
                      <a:pPr>
                        <a:spcAft>
                          <a:spcPts val="0"/>
                        </a:spcAft>
                      </a:pPr>
                      <a:r>
                        <a:rPr lang="es-ES" sz="1600" b="1">
                          <a:effectLst/>
                          <a:latin typeface="Calibri" panose="020F0502020204030204" pitchFamily="34" charset="0"/>
                          <a:ea typeface="Times New Roman" panose="02020603050405020304" pitchFamily="18" charset="0"/>
                        </a:rPr>
                        <a:t>RESULTADO            S/.</a:t>
                      </a:r>
                      <a:endParaRPr lang="es-MX"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MX" sz="1600" b="1" dirty="0">
                          <a:effectLst/>
                          <a:latin typeface="Calibri" panose="020F0502020204030204" pitchFamily="34" charset="0"/>
                          <a:ea typeface="Times New Roman" panose="02020603050405020304" pitchFamily="18" charset="0"/>
                        </a:rPr>
                        <a:t>(1,408,323)</a:t>
                      </a:r>
                      <a:endParaRPr lang="es-MX" sz="1600" dirty="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MX" sz="1600" b="1">
                          <a:effectLst/>
                          <a:latin typeface="Calibri" panose="020F0502020204030204" pitchFamily="34" charset="0"/>
                          <a:ea typeface="Times New Roman" panose="02020603050405020304" pitchFamily="18" charset="0"/>
                        </a:rPr>
                        <a:t>650,725 </a:t>
                      </a:r>
                      <a:endParaRPr lang="es-MX"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MX" sz="1600" b="1">
                          <a:effectLst/>
                          <a:latin typeface="Calibri" panose="020F0502020204030204" pitchFamily="34" charset="0"/>
                          <a:ea typeface="Times New Roman" panose="02020603050405020304" pitchFamily="18" charset="0"/>
                        </a:rPr>
                        <a:t>(11,272,926)</a:t>
                      </a:r>
                      <a:endParaRPr lang="es-MX"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MX" sz="1600" b="1" dirty="0">
                          <a:effectLst/>
                          <a:latin typeface="Calibri" panose="020F0502020204030204" pitchFamily="34" charset="0"/>
                          <a:ea typeface="Times New Roman" panose="02020603050405020304" pitchFamily="18" charset="0"/>
                        </a:rPr>
                        <a:t>15,428,987 </a:t>
                      </a:r>
                      <a:endParaRPr lang="es-MX" sz="1600" dirty="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6" name="Rectangle 1"/>
          <p:cNvSpPr>
            <a:spLocks noChangeArrowheads="1"/>
          </p:cNvSpPr>
          <p:nvPr/>
        </p:nvSpPr>
        <p:spPr bwMode="auto">
          <a:xfrm>
            <a:off x="677473" y="1427315"/>
            <a:ext cx="806994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r>
              <a:rPr lang="es-MX" altLang="es-MX" sz="2000" dirty="0">
                <a:ea typeface="Times New Roman" panose="02020603050405020304" pitchFamily="18" charset="0"/>
                <a:cs typeface="Calibri" panose="020F0502020204030204" pitchFamily="34" charset="0"/>
              </a:rPr>
              <a:t>• </a:t>
            </a:r>
            <a:r>
              <a:rPr lang="es-ES" sz="2000" dirty="0"/>
              <a:t>Los ingresos y gastos operativos desde el  2014, se registran de acuerdo a las normas internacionales de información financiera.  </a:t>
            </a:r>
            <a:endParaRPr lang="es-MX" sz="2000" dirty="0"/>
          </a:p>
        </p:txBody>
      </p:sp>
      <p:sp>
        <p:nvSpPr>
          <p:cNvPr id="7" name="Rectángulo 6"/>
          <p:cNvSpPr/>
          <p:nvPr/>
        </p:nvSpPr>
        <p:spPr>
          <a:xfrm>
            <a:off x="578224" y="5082429"/>
            <a:ext cx="5908162" cy="523220"/>
          </a:xfrm>
          <a:prstGeom prst="rect">
            <a:avLst/>
          </a:prstGeom>
        </p:spPr>
        <p:txBody>
          <a:bodyPr wrap="square">
            <a:spAutoFit/>
          </a:bodyPr>
          <a:lstStyle/>
          <a:p>
            <a:r>
              <a:rPr lang="es-ES" sz="1400" dirty="0"/>
              <a:t>Fuente: Estados Financieros Auditados de la Compañía</a:t>
            </a:r>
            <a:endParaRPr lang="es-MX" sz="1400" dirty="0"/>
          </a:p>
          <a:p>
            <a:r>
              <a:rPr lang="es-ES" sz="1400" dirty="0"/>
              <a:t>RADD: Resultado antes de deducciones</a:t>
            </a:r>
            <a:r>
              <a:rPr lang="es-PE" sz="1400" dirty="0"/>
              <a:t>.</a:t>
            </a:r>
            <a:endParaRPr lang="es-PE" sz="1100" dirty="0"/>
          </a:p>
        </p:txBody>
      </p:sp>
    </p:spTree>
    <p:extLst>
      <p:ext uri="{BB962C8B-B14F-4D97-AF65-F5344CB8AC3E}">
        <p14:creationId xmlns:p14="http://schemas.microsoft.com/office/powerpoint/2010/main" val="2333662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JPurizaca\Documents\Administración\Imagen\Plan Covisol\Logo Coviso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548" y="-51246"/>
            <a:ext cx="981851" cy="112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ítulo 1"/>
          <p:cNvSpPr txBox="1">
            <a:spLocks/>
          </p:cNvSpPr>
          <p:nvPr/>
        </p:nvSpPr>
        <p:spPr>
          <a:xfrm>
            <a:off x="1262528" y="216438"/>
            <a:ext cx="7209119" cy="853543"/>
          </a:xfrm>
          <a:prstGeom prst="rect">
            <a:avLst/>
          </a:prstGeom>
        </p:spPr>
        <p:txBody>
          <a:bodyPr vert="horz" lIns="68580" tIns="34290" rIns="68580" bIns="34290" rtlCol="0" anchor="b">
            <a:normAutofit fontScale="775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3000" b="1" dirty="0">
                <a:latin typeface="Trebuchet MS" panose="020B0603020202020204" pitchFamily="34" charset="0"/>
              </a:rPr>
              <a:t>AUTOPISTA  DEL SOL:</a:t>
            </a:r>
          </a:p>
          <a:p>
            <a:endParaRPr lang="es-MX" sz="3000" b="1" dirty="0">
              <a:latin typeface="Trebuchet MS" panose="020B0603020202020204" pitchFamily="34" charset="0"/>
            </a:endParaRPr>
          </a:p>
          <a:p>
            <a:r>
              <a:rPr lang="es-MX" sz="3000" b="1" dirty="0">
                <a:latin typeface="Trebuchet MS" panose="020B0603020202020204" pitchFamily="34" charset="0"/>
              </a:rPr>
              <a:t>ASPECTOS ADMINISTRATIVOS FINANCIEROS</a:t>
            </a:r>
          </a:p>
        </p:txBody>
      </p:sp>
      <p:sp>
        <p:nvSpPr>
          <p:cNvPr id="6" name="Rectangle 1"/>
          <p:cNvSpPr>
            <a:spLocks noChangeArrowheads="1"/>
          </p:cNvSpPr>
          <p:nvPr/>
        </p:nvSpPr>
        <p:spPr bwMode="auto">
          <a:xfrm>
            <a:off x="432079" y="1581204"/>
            <a:ext cx="831533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es-MX" altLang="es-MX" sz="2000" dirty="0">
                <a:ea typeface="Times New Roman" panose="02020603050405020304" pitchFamily="18" charset="0"/>
                <a:cs typeface="Calibri" panose="020F0502020204030204" pitchFamily="34" charset="0"/>
              </a:rPr>
              <a:t>• </a:t>
            </a:r>
            <a:r>
              <a:rPr lang="es-ES" sz="2000" dirty="0"/>
              <a:t>Se espera obtener un resultado positivo que ascendería a  S/. 2.1 MM</a:t>
            </a:r>
            <a:endParaRPr lang="es-PE" sz="2000" dirty="0"/>
          </a:p>
        </p:txBody>
      </p:sp>
      <p:sp>
        <p:nvSpPr>
          <p:cNvPr id="7" name="Rectángulo 6"/>
          <p:cNvSpPr/>
          <p:nvPr/>
        </p:nvSpPr>
        <p:spPr>
          <a:xfrm>
            <a:off x="578224" y="5063557"/>
            <a:ext cx="5908162" cy="523220"/>
          </a:xfrm>
          <a:prstGeom prst="rect">
            <a:avLst/>
          </a:prstGeom>
        </p:spPr>
        <p:txBody>
          <a:bodyPr wrap="square">
            <a:spAutoFit/>
          </a:bodyPr>
          <a:lstStyle/>
          <a:p>
            <a:r>
              <a:rPr lang="es-ES" sz="1400" dirty="0"/>
              <a:t>Fuente: Estados Financieros Auditados de la Compañía</a:t>
            </a:r>
            <a:endParaRPr lang="es-MX" sz="1400" dirty="0"/>
          </a:p>
          <a:p>
            <a:r>
              <a:rPr lang="es-ES" sz="1400" dirty="0"/>
              <a:t>RADD: Resultado antes de deducciones</a:t>
            </a:r>
            <a:r>
              <a:rPr lang="es-PE" sz="1400" dirty="0"/>
              <a:t>.</a:t>
            </a:r>
            <a:endParaRPr lang="es-PE" sz="1100" dirty="0"/>
          </a:p>
        </p:txBody>
      </p:sp>
      <p:graphicFrame>
        <p:nvGraphicFramePr>
          <p:cNvPr id="3" name="Tabla 2"/>
          <p:cNvGraphicFramePr>
            <a:graphicFrameLocks noGrp="1"/>
          </p:cNvGraphicFramePr>
          <p:nvPr>
            <p:extLst>
              <p:ext uri="{D42A27DB-BD31-4B8C-83A1-F6EECF244321}">
                <p14:modId xmlns:p14="http://schemas.microsoft.com/office/powerpoint/2010/main" val="3325553449"/>
              </p:ext>
            </p:extLst>
          </p:nvPr>
        </p:nvGraphicFramePr>
        <p:xfrm>
          <a:off x="484096" y="2277031"/>
          <a:ext cx="7987551" cy="2635630"/>
        </p:xfrm>
        <a:graphic>
          <a:graphicData uri="http://schemas.openxmlformats.org/drawingml/2006/table">
            <a:tbl>
              <a:tblPr firstRow="1" firstCol="1" bandRow="1"/>
              <a:tblGrid>
                <a:gridCol w="2450196">
                  <a:extLst>
                    <a:ext uri="{9D8B030D-6E8A-4147-A177-3AD203B41FA5}">
                      <a16:colId xmlns:a16="http://schemas.microsoft.com/office/drawing/2014/main" val="20000"/>
                    </a:ext>
                  </a:extLst>
                </a:gridCol>
                <a:gridCol w="1384610">
                  <a:extLst>
                    <a:ext uri="{9D8B030D-6E8A-4147-A177-3AD203B41FA5}">
                      <a16:colId xmlns:a16="http://schemas.microsoft.com/office/drawing/2014/main" val="20001"/>
                    </a:ext>
                  </a:extLst>
                </a:gridCol>
                <a:gridCol w="1505058">
                  <a:extLst>
                    <a:ext uri="{9D8B030D-6E8A-4147-A177-3AD203B41FA5}">
                      <a16:colId xmlns:a16="http://schemas.microsoft.com/office/drawing/2014/main" val="20002"/>
                    </a:ext>
                  </a:extLst>
                </a:gridCol>
                <a:gridCol w="1505058">
                  <a:extLst>
                    <a:ext uri="{9D8B030D-6E8A-4147-A177-3AD203B41FA5}">
                      <a16:colId xmlns:a16="http://schemas.microsoft.com/office/drawing/2014/main" val="20003"/>
                    </a:ext>
                  </a:extLst>
                </a:gridCol>
                <a:gridCol w="1142629">
                  <a:extLst>
                    <a:ext uri="{9D8B030D-6E8A-4147-A177-3AD203B41FA5}">
                      <a16:colId xmlns:a16="http://schemas.microsoft.com/office/drawing/2014/main" val="20004"/>
                    </a:ext>
                  </a:extLst>
                </a:gridCol>
              </a:tblGrid>
              <a:tr h="263563">
                <a:tc>
                  <a:txBody>
                    <a:bodyPr/>
                    <a:lstStyle/>
                    <a:p>
                      <a:pPr algn="ctr">
                        <a:spcAft>
                          <a:spcPts val="0"/>
                        </a:spcAft>
                      </a:pPr>
                      <a:r>
                        <a:rPr lang="en-US" sz="1600" b="1" dirty="0">
                          <a:effectLst/>
                          <a:latin typeface="Calibri" panose="020F0502020204030204" pitchFamily="34" charset="0"/>
                          <a:ea typeface="Times New Roman" panose="02020603050405020304" pitchFamily="18" charset="0"/>
                        </a:rPr>
                        <a:t>ESTADO</a:t>
                      </a:r>
                      <a:endParaRPr lang="es-MX" sz="16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n-US" sz="1600" b="1">
                          <a:effectLst/>
                          <a:latin typeface="Calibri" panose="020F0502020204030204" pitchFamily="34" charset="0"/>
                          <a:ea typeface="Times New Roman" panose="02020603050405020304" pitchFamily="18" charset="0"/>
                        </a:rPr>
                        <a:t>2013</a:t>
                      </a:r>
                      <a:endParaRPr lang="es-MX"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n-US" sz="1600" b="1">
                          <a:effectLst/>
                          <a:latin typeface="Calibri" panose="020F0502020204030204" pitchFamily="34" charset="0"/>
                          <a:ea typeface="Times New Roman" panose="02020603050405020304" pitchFamily="18" charset="0"/>
                        </a:rPr>
                        <a:t>2014</a:t>
                      </a:r>
                      <a:endParaRPr lang="es-MX"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n-US" sz="1600" b="1">
                          <a:effectLst/>
                          <a:latin typeface="Calibri" panose="020F0502020204030204" pitchFamily="34" charset="0"/>
                          <a:ea typeface="Times New Roman" panose="02020603050405020304" pitchFamily="18" charset="0"/>
                        </a:rPr>
                        <a:t>2015</a:t>
                      </a:r>
                      <a:endParaRPr lang="es-MX"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n-US" sz="1600" b="1">
                          <a:effectLst/>
                          <a:latin typeface="Calibri" panose="020F0502020204030204" pitchFamily="34" charset="0"/>
                          <a:ea typeface="Times New Roman" panose="02020603050405020304" pitchFamily="18" charset="0"/>
                        </a:rPr>
                        <a:t>2016</a:t>
                      </a:r>
                      <a:endParaRPr lang="es-MX"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263563">
                <a:tc>
                  <a:txBody>
                    <a:bodyPr/>
                    <a:lstStyle/>
                    <a:p>
                      <a:pPr>
                        <a:spcAft>
                          <a:spcPts val="0"/>
                        </a:spcAft>
                      </a:pPr>
                      <a:r>
                        <a:rPr lang="en-US" sz="1600" dirty="0">
                          <a:effectLst/>
                          <a:latin typeface="Calibri" panose="020F0502020204030204" pitchFamily="34" charset="0"/>
                          <a:ea typeface="Times New Roman" panose="02020603050405020304" pitchFamily="18" charset="0"/>
                        </a:rPr>
                        <a:t>INGRESOS</a:t>
                      </a:r>
                      <a:endParaRPr lang="es-MX" sz="16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a:effectLst/>
                          <a:latin typeface="Calibri" panose="020F0502020204030204" pitchFamily="34" charset="0"/>
                          <a:ea typeface="Times New Roman" panose="02020603050405020304" pitchFamily="18" charset="0"/>
                        </a:rPr>
                        <a:t>65,809,433</a:t>
                      </a:r>
                      <a:endParaRPr lang="es-MX"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a:effectLst/>
                          <a:latin typeface="Calibri" panose="020F0502020204030204" pitchFamily="34" charset="0"/>
                          <a:ea typeface="Times New Roman" panose="02020603050405020304" pitchFamily="18" charset="0"/>
                        </a:rPr>
                        <a:t>41,867,960</a:t>
                      </a:r>
                      <a:endParaRPr lang="es-MX"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600">
                          <a:effectLst/>
                          <a:latin typeface="Calibri" panose="020F0502020204030204" pitchFamily="34" charset="0"/>
                          <a:ea typeface="Times New Roman" panose="02020603050405020304" pitchFamily="18" charset="0"/>
                        </a:rPr>
                        <a:t>68,952,218</a:t>
                      </a:r>
                      <a:endParaRPr lang="es-MX"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600">
                          <a:effectLst/>
                          <a:latin typeface="Calibri" panose="020F0502020204030204" pitchFamily="34" charset="0"/>
                          <a:ea typeface="Times New Roman" panose="02020603050405020304" pitchFamily="18" charset="0"/>
                        </a:rPr>
                        <a:t>61,052,890</a:t>
                      </a:r>
                      <a:endParaRPr lang="es-MX"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63563">
                <a:tc>
                  <a:txBody>
                    <a:bodyPr/>
                    <a:lstStyle/>
                    <a:p>
                      <a:pPr>
                        <a:spcAft>
                          <a:spcPts val="0"/>
                        </a:spcAft>
                      </a:pPr>
                      <a:r>
                        <a:rPr lang="en-US" sz="1600" dirty="0">
                          <a:effectLst/>
                          <a:latin typeface="Calibri" panose="020F0502020204030204" pitchFamily="34" charset="0"/>
                          <a:ea typeface="Times New Roman" panose="02020603050405020304" pitchFamily="18" charset="0"/>
                        </a:rPr>
                        <a:t>COSTOS</a:t>
                      </a:r>
                      <a:endParaRPr lang="es-MX" sz="16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dirty="0">
                          <a:effectLst/>
                          <a:latin typeface="Calibri" panose="020F0502020204030204" pitchFamily="34" charset="0"/>
                          <a:ea typeface="Times New Roman" panose="02020603050405020304" pitchFamily="18" charset="0"/>
                        </a:rPr>
                        <a:t>(37,782,220)</a:t>
                      </a:r>
                      <a:endParaRPr lang="es-MX" sz="16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a:effectLst/>
                          <a:latin typeface="Calibri" panose="020F0502020204030204" pitchFamily="34" charset="0"/>
                          <a:ea typeface="Times New Roman" panose="02020603050405020304" pitchFamily="18" charset="0"/>
                        </a:rPr>
                        <a:t>(25,361,764)</a:t>
                      </a:r>
                      <a:endParaRPr lang="es-MX"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a:effectLst/>
                          <a:latin typeface="Calibri" panose="020F0502020204030204" pitchFamily="34" charset="0"/>
                          <a:ea typeface="Times New Roman" panose="02020603050405020304" pitchFamily="18" charset="0"/>
                        </a:rPr>
                        <a:t>(21,292,583)</a:t>
                      </a:r>
                      <a:endParaRPr lang="es-MX"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600" dirty="0">
                          <a:effectLst/>
                          <a:latin typeface="Calibri" panose="020F0502020204030204" pitchFamily="34" charset="0"/>
                          <a:ea typeface="Times New Roman" panose="02020603050405020304" pitchFamily="18" charset="0"/>
                        </a:rPr>
                        <a:t>(27,327,741)</a:t>
                      </a:r>
                      <a:endParaRPr lang="es-MX" sz="16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63563">
                <a:tc>
                  <a:txBody>
                    <a:bodyPr/>
                    <a:lstStyle/>
                    <a:p>
                      <a:pPr>
                        <a:spcAft>
                          <a:spcPts val="0"/>
                        </a:spcAft>
                      </a:pPr>
                      <a:r>
                        <a:rPr lang="es-ES" sz="1600">
                          <a:effectLst/>
                          <a:latin typeface="Calibri" panose="020F0502020204030204" pitchFamily="34" charset="0"/>
                          <a:ea typeface="Times New Roman" panose="02020603050405020304" pitchFamily="18" charset="0"/>
                        </a:rPr>
                        <a:t>GASTOS OPERATIVOS</a:t>
                      </a:r>
                      <a:endParaRPr lang="es-MX"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dirty="0">
                          <a:effectLst/>
                          <a:latin typeface="Calibri" panose="020F0502020204030204" pitchFamily="34" charset="0"/>
                          <a:ea typeface="Times New Roman" panose="02020603050405020304" pitchFamily="18" charset="0"/>
                        </a:rPr>
                        <a:t>(6,781,316)</a:t>
                      </a:r>
                      <a:endParaRPr lang="es-MX" sz="16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a:effectLst/>
                          <a:latin typeface="Calibri" panose="020F0502020204030204" pitchFamily="34" charset="0"/>
                          <a:ea typeface="Times New Roman" panose="02020603050405020304" pitchFamily="18" charset="0"/>
                        </a:rPr>
                        <a:t>(6,071,266)</a:t>
                      </a:r>
                      <a:endParaRPr lang="es-MX"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a:effectLst/>
                          <a:latin typeface="Calibri" panose="020F0502020204030204" pitchFamily="34" charset="0"/>
                          <a:ea typeface="Times New Roman" panose="02020603050405020304" pitchFamily="18" charset="0"/>
                        </a:rPr>
                        <a:t>(8,390,705)</a:t>
                      </a:r>
                      <a:endParaRPr lang="es-MX"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600">
                          <a:effectLst/>
                          <a:latin typeface="Calibri" panose="020F0502020204030204" pitchFamily="34" charset="0"/>
                          <a:ea typeface="Times New Roman" panose="02020603050405020304" pitchFamily="18" charset="0"/>
                        </a:rPr>
                        <a:t>(15,517,125)</a:t>
                      </a:r>
                      <a:endParaRPr lang="es-MX"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63563">
                <a:tc>
                  <a:txBody>
                    <a:bodyPr/>
                    <a:lstStyle/>
                    <a:p>
                      <a:pPr>
                        <a:spcAft>
                          <a:spcPts val="0"/>
                        </a:spcAft>
                      </a:pPr>
                      <a:r>
                        <a:rPr lang="es-ES" sz="1600" b="1">
                          <a:effectLst/>
                          <a:latin typeface="Calibri" panose="020F0502020204030204" pitchFamily="34" charset="0"/>
                          <a:ea typeface="Times New Roman" panose="02020603050405020304" pitchFamily="18" charset="0"/>
                        </a:rPr>
                        <a:t>UTILIDAD OPERATIVA</a:t>
                      </a:r>
                      <a:endParaRPr lang="es-MX"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b="1" dirty="0">
                          <a:effectLst/>
                          <a:latin typeface="Calibri" panose="020F0502020204030204" pitchFamily="34" charset="0"/>
                          <a:ea typeface="Times New Roman" panose="02020603050405020304" pitchFamily="18" charset="0"/>
                        </a:rPr>
                        <a:t>21,245,897</a:t>
                      </a:r>
                      <a:endParaRPr lang="es-MX" sz="16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b="1" dirty="0">
                          <a:effectLst/>
                          <a:latin typeface="Calibri" panose="020F0502020204030204" pitchFamily="34" charset="0"/>
                          <a:ea typeface="Times New Roman" panose="02020603050405020304" pitchFamily="18" charset="0"/>
                        </a:rPr>
                        <a:t>10,434,930</a:t>
                      </a:r>
                      <a:endParaRPr lang="es-MX" sz="16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b="1">
                          <a:effectLst/>
                          <a:latin typeface="Calibri" panose="020F0502020204030204" pitchFamily="34" charset="0"/>
                          <a:ea typeface="Times New Roman" panose="02020603050405020304" pitchFamily="18" charset="0"/>
                        </a:rPr>
                        <a:t>39,268,930</a:t>
                      </a:r>
                      <a:endParaRPr lang="es-MX"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600" b="1">
                          <a:effectLst/>
                          <a:latin typeface="Calibri" panose="020F0502020204030204" pitchFamily="34" charset="0"/>
                          <a:ea typeface="Times New Roman" panose="02020603050405020304" pitchFamily="18" charset="0"/>
                        </a:rPr>
                        <a:t>  18,208,024</a:t>
                      </a:r>
                      <a:endParaRPr lang="es-MX"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63563">
                <a:tc>
                  <a:txBody>
                    <a:bodyPr/>
                    <a:lstStyle/>
                    <a:p>
                      <a:pPr>
                        <a:spcAft>
                          <a:spcPts val="0"/>
                        </a:spcAft>
                      </a:pPr>
                      <a:r>
                        <a:rPr lang="es-ES" sz="1600">
                          <a:effectLst/>
                          <a:latin typeface="Calibri" panose="020F0502020204030204" pitchFamily="34" charset="0"/>
                          <a:ea typeface="Times New Roman" panose="02020603050405020304" pitchFamily="18" charset="0"/>
                        </a:rPr>
                        <a:t>GASTOS FINANCIEROS</a:t>
                      </a:r>
                      <a:endParaRPr lang="es-MX"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a:effectLst/>
                          <a:latin typeface="Calibri" panose="020F0502020204030204" pitchFamily="34" charset="0"/>
                          <a:ea typeface="Times New Roman" panose="02020603050405020304" pitchFamily="18" charset="0"/>
                        </a:rPr>
                        <a:t>(562,577)</a:t>
                      </a:r>
                      <a:endParaRPr lang="es-MX"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dirty="0">
                          <a:effectLst/>
                          <a:latin typeface="Calibri" panose="020F0502020204030204" pitchFamily="34" charset="0"/>
                          <a:ea typeface="Times New Roman" panose="02020603050405020304" pitchFamily="18" charset="0"/>
                        </a:rPr>
                        <a:t>(40,927)</a:t>
                      </a:r>
                      <a:endParaRPr lang="es-MX" sz="16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dirty="0">
                          <a:effectLst/>
                          <a:latin typeface="Calibri" panose="020F0502020204030204" pitchFamily="34" charset="0"/>
                          <a:ea typeface="Times New Roman" panose="02020603050405020304" pitchFamily="18" charset="0"/>
                        </a:rPr>
                        <a:t>(42,980)</a:t>
                      </a:r>
                      <a:endParaRPr lang="es-MX" sz="16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a:effectLst/>
                          <a:latin typeface="Calibri" panose="020F0502020204030204" pitchFamily="34" charset="0"/>
                          <a:ea typeface="Times New Roman" panose="02020603050405020304" pitchFamily="18" charset="0"/>
                        </a:rPr>
                        <a:t>0</a:t>
                      </a:r>
                      <a:endParaRPr lang="es-MX"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63563">
                <a:tc>
                  <a:txBody>
                    <a:bodyPr/>
                    <a:lstStyle/>
                    <a:p>
                      <a:pPr>
                        <a:spcAft>
                          <a:spcPts val="0"/>
                        </a:spcAft>
                      </a:pPr>
                      <a:r>
                        <a:rPr lang="es-ES" sz="1600" b="1">
                          <a:effectLst/>
                          <a:latin typeface="Calibri" panose="020F0502020204030204" pitchFamily="34" charset="0"/>
                          <a:ea typeface="Times New Roman" panose="02020603050405020304" pitchFamily="18" charset="0"/>
                        </a:rPr>
                        <a:t>RADD</a:t>
                      </a:r>
                      <a:endParaRPr lang="es-MX"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b="1">
                          <a:effectLst/>
                          <a:latin typeface="Calibri" panose="020F0502020204030204" pitchFamily="34" charset="0"/>
                          <a:ea typeface="Times New Roman" panose="02020603050405020304" pitchFamily="18" charset="0"/>
                        </a:rPr>
                        <a:t>20,683,320</a:t>
                      </a:r>
                      <a:endParaRPr lang="es-MX"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b="1" dirty="0">
                          <a:effectLst/>
                          <a:latin typeface="Calibri" panose="020F0502020204030204" pitchFamily="34" charset="0"/>
                          <a:ea typeface="Times New Roman" panose="02020603050405020304" pitchFamily="18" charset="0"/>
                        </a:rPr>
                        <a:t>10,394,003</a:t>
                      </a:r>
                      <a:endParaRPr lang="es-MX" sz="16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b="1" dirty="0">
                          <a:effectLst/>
                          <a:latin typeface="Calibri" panose="020F0502020204030204" pitchFamily="34" charset="0"/>
                          <a:ea typeface="Times New Roman" panose="02020603050405020304" pitchFamily="18" charset="0"/>
                        </a:rPr>
                        <a:t>39,225,950</a:t>
                      </a:r>
                      <a:endParaRPr lang="es-MX" sz="16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b="1">
                          <a:effectLst/>
                          <a:latin typeface="Calibri" panose="020F0502020204030204" pitchFamily="34" charset="0"/>
                          <a:ea typeface="Times New Roman" panose="02020603050405020304" pitchFamily="18" charset="0"/>
                        </a:rPr>
                        <a:t>18,208,024</a:t>
                      </a:r>
                      <a:endParaRPr lang="es-MX"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63563">
                <a:tc>
                  <a:txBody>
                    <a:bodyPr/>
                    <a:lstStyle/>
                    <a:p>
                      <a:pPr>
                        <a:spcAft>
                          <a:spcPts val="0"/>
                        </a:spcAft>
                      </a:pPr>
                      <a:r>
                        <a:rPr lang="es-ES" sz="1600">
                          <a:effectLst/>
                          <a:latin typeface="Calibri" panose="020F0502020204030204" pitchFamily="34" charset="0"/>
                          <a:ea typeface="Times New Roman" panose="02020603050405020304" pitchFamily="18" charset="0"/>
                        </a:rPr>
                        <a:t>ADICIONES</a:t>
                      </a:r>
                      <a:endParaRPr lang="es-MX"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a:effectLst/>
                          <a:latin typeface="Calibri" panose="020F0502020204030204" pitchFamily="34" charset="0"/>
                          <a:ea typeface="Times New Roman" panose="02020603050405020304" pitchFamily="18" charset="0"/>
                        </a:rPr>
                        <a:t>14,150,132</a:t>
                      </a:r>
                      <a:endParaRPr lang="es-MX"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a:effectLst/>
                          <a:latin typeface="Calibri" panose="020F0502020204030204" pitchFamily="34" charset="0"/>
                          <a:ea typeface="Times New Roman" panose="02020603050405020304" pitchFamily="18" charset="0"/>
                        </a:rPr>
                        <a:t> </a:t>
                      </a:r>
                      <a:endParaRPr lang="es-MX"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dirty="0">
                          <a:effectLst/>
                          <a:latin typeface="Calibri" panose="020F0502020204030204" pitchFamily="34" charset="0"/>
                          <a:ea typeface="Times New Roman" panose="02020603050405020304" pitchFamily="18" charset="0"/>
                        </a:rPr>
                        <a:t> </a:t>
                      </a:r>
                      <a:endParaRPr lang="es-MX" sz="16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600">
                        <a:effectLst/>
                        <a:latin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63563">
                <a:tc>
                  <a:txBody>
                    <a:bodyPr/>
                    <a:lstStyle/>
                    <a:p>
                      <a:pPr>
                        <a:spcAft>
                          <a:spcPts val="0"/>
                        </a:spcAft>
                      </a:pPr>
                      <a:r>
                        <a:rPr lang="es-ES" sz="1600">
                          <a:effectLst/>
                          <a:latin typeface="Calibri" panose="020F0502020204030204" pitchFamily="34" charset="0"/>
                          <a:ea typeface="Times New Roman" panose="02020603050405020304" pitchFamily="18" charset="0"/>
                        </a:rPr>
                        <a:t>DEDUCCIONES</a:t>
                      </a:r>
                      <a:endParaRPr lang="es-MX"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a:effectLst/>
                          <a:latin typeface="Calibri" panose="020F0502020204030204" pitchFamily="34" charset="0"/>
                          <a:ea typeface="Times New Roman" panose="02020603050405020304" pitchFamily="18" charset="0"/>
                        </a:rPr>
                        <a:t>(36,021,675)</a:t>
                      </a:r>
                      <a:endParaRPr lang="es-MX"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a:effectLst/>
                          <a:latin typeface="Calibri" panose="020F0502020204030204" pitchFamily="34" charset="0"/>
                          <a:ea typeface="Times New Roman" panose="02020603050405020304" pitchFamily="18" charset="0"/>
                        </a:rPr>
                        <a:t> </a:t>
                      </a:r>
                      <a:endParaRPr lang="es-MX"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dirty="0">
                          <a:effectLst/>
                          <a:latin typeface="Calibri" panose="020F0502020204030204" pitchFamily="34" charset="0"/>
                          <a:ea typeface="Times New Roman" panose="02020603050405020304" pitchFamily="18" charset="0"/>
                        </a:rPr>
                        <a:t> </a:t>
                      </a:r>
                      <a:endParaRPr lang="es-MX" sz="16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MX" sz="1600">
                        <a:effectLst/>
                        <a:latin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63563">
                <a:tc>
                  <a:txBody>
                    <a:bodyPr/>
                    <a:lstStyle/>
                    <a:p>
                      <a:pPr>
                        <a:spcAft>
                          <a:spcPts val="0"/>
                        </a:spcAft>
                      </a:pPr>
                      <a:r>
                        <a:rPr lang="es-ES" sz="1600" b="1">
                          <a:effectLst/>
                          <a:latin typeface="Calibri" panose="020F0502020204030204" pitchFamily="34" charset="0"/>
                          <a:ea typeface="Times New Roman" panose="02020603050405020304" pitchFamily="18" charset="0"/>
                        </a:rPr>
                        <a:t>RESULTADO</a:t>
                      </a:r>
                      <a:endParaRPr lang="es-MX"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b="1" dirty="0">
                          <a:effectLst/>
                          <a:latin typeface="Calibri" panose="020F0502020204030204" pitchFamily="34" charset="0"/>
                          <a:ea typeface="Times New Roman" panose="02020603050405020304" pitchFamily="18" charset="0"/>
                        </a:rPr>
                        <a:t>(1,188,223)</a:t>
                      </a:r>
                      <a:endParaRPr lang="es-MX" sz="16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b="1">
                          <a:effectLst/>
                          <a:latin typeface="Calibri" panose="020F0502020204030204" pitchFamily="34" charset="0"/>
                          <a:ea typeface="Times New Roman" panose="02020603050405020304" pitchFamily="18" charset="0"/>
                        </a:rPr>
                        <a:t>10,394,003</a:t>
                      </a:r>
                      <a:endParaRPr lang="es-MX"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b="1" dirty="0">
                          <a:effectLst/>
                          <a:latin typeface="Calibri" panose="020F0502020204030204" pitchFamily="34" charset="0"/>
                          <a:ea typeface="Times New Roman" panose="02020603050405020304" pitchFamily="18" charset="0"/>
                        </a:rPr>
                        <a:t>39,225,950</a:t>
                      </a:r>
                      <a:endParaRPr lang="es-MX" sz="16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600" b="1" dirty="0">
                          <a:effectLst/>
                          <a:latin typeface="Calibri" panose="020F0502020204030204" pitchFamily="34" charset="0"/>
                          <a:ea typeface="Times New Roman" panose="02020603050405020304" pitchFamily="18" charset="0"/>
                        </a:rPr>
                        <a:t>18,208,024</a:t>
                      </a:r>
                      <a:endParaRPr lang="es-MX" sz="16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147493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JPurizaca\Documents\Administración\Imagen\Plan Covisol\Logo Coviso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548" y="-51246"/>
            <a:ext cx="981851" cy="112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ítulo 1"/>
          <p:cNvSpPr txBox="1">
            <a:spLocks/>
          </p:cNvSpPr>
          <p:nvPr/>
        </p:nvSpPr>
        <p:spPr>
          <a:xfrm>
            <a:off x="1262528" y="243333"/>
            <a:ext cx="7209119" cy="853543"/>
          </a:xfrm>
          <a:prstGeom prst="rect">
            <a:avLst/>
          </a:prstGeom>
        </p:spPr>
        <p:txBody>
          <a:bodyPr vert="horz" lIns="68580" tIns="34290" rIns="68580" bIns="34290" rtlCol="0" anchor="b">
            <a:normAutofit fontScale="775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3000" b="1" dirty="0">
                <a:latin typeface="Trebuchet MS" panose="020B0603020202020204" pitchFamily="34" charset="0"/>
              </a:rPr>
              <a:t>AUTOPISTA  DEL SOL:</a:t>
            </a:r>
          </a:p>
          <a:p>
            <a:endParaRPr lang="es-MX" sz="3000" b="1" dirty="0">
              <a:latin typeface="Trebuchet MS" panose="020B0603020202020204" pitchFamily="34" charset="0"/>
            </a:endParaRPr>
          </a:p>
          <a:p>
            <a:r>
              <a:rPr lang="es-MX" sz="3000" b="1" dirty="0">
                <a:latin typeface="Trebuchet MS" panose="020B0603020202020204" pitchFamily="34" charset="0"/>
              </a:rPr>
              <a:t>ASPECTOS ADMINISTRATIVOS FINANCIEROS</a:t>
            </a:r>
          </a:p>
        </p:txBody>
      </p:sp>
      <p:sp>
        <p:nvSpPr>
          <p:cNvPr id="6" name="Rectangle 1"/>
          <p:cNvSpPr>
            <a:spLocks noChangeArrowheads="1"/>
          </p:cNvSpPr>
          <p:nvPr/>
        </p:nvSpPr>
        <p:spPr bwMode="auto">
          <a:xfrm>
            <a:off x="432079" y="1203473"/>
            <a:ext cx="8315339"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es-MX" altLang="es-MX" sz="2000" dirty="0">
                <a:ea typeface="Times New Roman" panose="02020603050405020304" pitchFamily="18" charset="0"/>
                <a:cs typeface="Calibri" panose="020F0502020204030204" pitchFamily="34" charset="0"/>
              </a:rPr>
              <a:t>• S</a:t>
            </a:r>
            <a:r>
              <a:rPr lang="es-ES" sz="2000" dirty="0"/>
              <a:t>e destaca que en el 2017, se efectuaron gastos por restablecimiento de la transitabilidad debido al Fenómeno el Niño lo que originó un gasto excepcional de S/ 5,85 millones (Sin IGV). Los gastos financieros corresponden a pérdida por tipo de cambio.</a:t>
            </a:r>
            <a:endParaRPr lang="es-PE" sz="2000" dirty="0"/>
          </a:p>
        </p:txBody>
      </p:sp>
      <p:sp>
        <p:nvSpPr>
          <p:cNvPr id="7" name="Rectángulo 6"/>
          <p:cNvSpPr/>
          <p:nvPr/>
        </p:nvSpPr>
        <p:spPr>
          <a:xfrm>
            <a:off x="677473" y="5412099"/>
            <a:ext cx="5908162" cy="523220"/>
          </a:xfrm>
          <a:prstGeom prst="rect">
            <a:avLst/>
          </a:prstGeom>
        </p:spPr>
        <p:txBody>
          <a:bodyPr wrap="square">
            <a:spAutoFit/>
          </a:bodyPr>
          <a:lstStyle/>
          <a:p>
            <a:r>
              <a:rPr lang="es-ES" sz="1400" dirty="0"/>
              <a:t>Fuente: Estados Financieros Auditados de la Compañía</a:t>
            </a:r>
            <a:endParaRPr lang="es-MX" sz="1400" dirty="0"/>
          </a:p>
          <a:p>
            <a:r>
              <a:rPr lang="es-ES" sz="1400" dirty="0"/>
              <a:t>RADD: Resultado antes de deducciones</a:t>
            </a:r>
            <a:r>
              <a:rPr lang="es-PE" sz="1400" dirty="0"/>
              <a:t>.</a:t>
            </a:r>
            <a:endParaRPr lang="es-PE" sz="1100" dirty="0"/>
          </a:p>
        </p:txBody>
      </p:sp>
      <p:graphicFrame>
        <p:nvGraphicFramePr>
          <p:cNvPr id="2" name="Tabla 1"/>
          <p:cNvGraphicFramePr>
            <a:graphicFrameLocks noGrp="1"/>
          </p:cNvGraphicFramePr>
          <p:nvPr>
            <p:extLst>
              <p:ext uri="{D42A27DB-BD31-4B8C-83A1-F6EECF244321}">
                <p14:modId xmlns:p14="http://schemas.microsoft.com/office/powerpoint/2010/main" val="3539413852"/>
              </p:ext>
            </p:extLst>
          </p:nvPr>
        </p:nvGraphicFramePr>
        <p:xfrm>
          <a:off x="2411604" y="2694090"/>
          <a:ext cx="3979148" cy="2648876"/>
        </p:xfrm>
        <a:graphic>
          <a:graphicData uri="http://schemas.openxmlformats.org/drawingml/2006/table">
            <a:tbl>
              <a:tblPr firstRow="1" firstCol="1" bandRow="1"/>
              <a:tblGrid>
                <a:gridCol w="2350226">
                  <a:extLst>
                    <a:ext uri="{9D8B030D-6E8A-4147-A177-3AD203B41FA5}">
                      <a16:colId xmlns:a16="http://schemas.microsoft.com/office/drawing/2014/main" val="20000"/>
                    </a:ext>
                  </a:extLst>
                </a:gridCol>
                <a:gridCol w="1628922">
                  <a:extLst>
                    <a:ext uri="{9D8B030D-6E8A-4147-A177-3AD203B41FA5}">
                      <a16:colId xmlns:a16="http://schemas.microsoft.com/office/drawing/2014/main" val="20001"/>
                    </a:ext>
                  </a:extLst>
                </a:gridCol>
              </a:tblGrid>
              <a:tr h="240807">
                <a:tc>
                  <a:txBody>
                    <a:bodyPr/>
                    <a:lstStyle/>
                    <a:p>
                      <a:pPr algn="ctr">
                        <a:spcAft>
                          <a:spcPts val="0"/>
                        </a:spcAft>
                      </a:pPr>
                      <a:r>
                        <a:rPr lang="en-US" sz="1400" b="1" dirty="0">
                          <a:effectLst/>
                          <a:latin typeface="Arial" panose="020B0604020202020204" pitchFamily="34" charset="0"/>
                          <a:ea typeface="Times New Roman" panose="02020603050405020304" pitchFamily="18" charset="0"/>
                        </a:rPr>
                        <a:t>ESTADO</a:t>
                      </a:r>
                      <a:endParaRPr lang="es-PE" sz="16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n-US" sz="1400" b="1">
                          <a:effectLst/>
                          <a:latin typeface="Arial" panose="020B0604020202020204" pitchFamily="34" charset="0"/>
                          <a:ea typeface="Times New Roman" panose="02020603050405020304" pitchFamily="18" charset="0"/>
                        </a:rPr>
                        <a:t>2017</a:t>
                      </a:r>
                      <a:endParaRPr lang="es-PE"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240807">
                <a:tc>
                  <a:txBody>
                    <a:bodyPr/>
                    <a:lstStyle/>
                    <a:p>
                      <a:pPr>
                        <a:spcAft>
                          <a:spcPts val="0"/>
                        </a:spcAft>
                      </a:pPr>
                      <a:r>
                        <a:rPr lang="en-US" sz="1400">
                          <a:effectLst/>
                          <a:latin typeface="Arial" panose="020B0604020202020204" pitchFamily="34" charset="0"/>
                          <a:ea typeface="Times New Roman" panose="02020603050405020304" pitchFamily="18" charset="0"/>
                        </a:rPr>
                        <a:t>INGRESOS</a:t>
                      </a:r>
                      <a:endParaRPr lang="es-PE"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a:solidFill>
                            <a:srgbClr val="000000"/>
                          </a:solidFill>
                          <a:effectLst/>
                          <a:latin typeface="Arial" panose="020B0604020202020204" pitchFamily="34" charset="0"/>
                          <a:ea typeface="Times New Roman" panose="02020603050405020304" pitchFamily="18" charset="0"/>
                        </a:rPr>
                        <a:t>147,154,744</a:t>
                      </a:r>
                      <a:endParaRPr lang="es-PE"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40807">
                <a:tc>
                  <a:txBody>
                    <a:bodyPr/>
                    <a:lstStyle/>
                    <a:p>
                      <a:pPr>
                        <a:spcAft>
                          <a:spcPts val="0"/>
                        </a:spcAft>
                      </a:pPr>
                      <a:r>
                        <a:rPr lang="en-US" sz="1400">
                          <a:effectLst/>
                          <a:latin typeface="Arial" panose="020B0604020202020204" pitchFamily="34" charset="0"/>
                          <a:ea typeface="Times New Roman" panose="02020603050405020304" pitchFamily="18" charset="0"/>
                        </a:rPr>
                        <a:t>COSTOS</a:t>
                      </a:r>
                      <a:endParaRPr lang="es-PE"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a:solidFill>
                            <a:srgbClr val="000000"/>
                          </a:solidFill>
                          <a:effectLst/>
                          <a:latin typeface="Arial" panose="020B0604020202020204" pitchFamily="34" charset="0"/>
                          <a:ea typeface="Times New Roman" panose="02020603050405020304" pitchFamily="18" charset="0"/>
                        </a:rPr>
                        <a:t>-114,336,804</a:t>
                      </a:r>
                      <a:endParaRPr lang="es-PE"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40807">
                <a:tc>
                  <a:txBody>
                    <a:bodyPr/>
                    <a:lstStyle/>
                    <a:p>
                      <a:pPr>
                        <a:spcAft>
                          <a:spcPts val="0"/>
                        </a:spcAft>
                      </a:pPr>
                      <a:r>
                        <a:rPr lang="es-ES" sz="1400">
                          <a:effectLst/>
                          <a:latin typeface="Arial" panose="020B0604020202020204" pitchFamily="34" charset="0"/>
                          <a:ea typeface="Times New Roman" panose="02020603050405020304" pitchFamily="18" charset="0"/>
                        </a:rPr>
                        <a:t>G. OPERATIVOS</a:t>
                      </a:r>
                      <a:endParaRPr lang="es-PE"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a:solidFill>
                            <a:srgbClr val="000000"/>
                          </a:solidFill>
                          <a:effectLst/>
                          <a:latin typeface="Arial" panose="020B0604020202020204" pitchFamily="34" charset="0"/>
                          <a:ea typeface="Times New Roman" panose="02020603050405020304" pitchFamily="18" charset="0"/>
                        </a:rPr>
                        <a:t>-10,764,184</a:t>
                      </a:r>
                      <a:endParaRPr lang="es-PE"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81613">
                <a:tc>
                  <a:txBody>
                    <a:bodyPr/>
                    <a:lstStyle/>
                    <a:p>
                      <a:pPr>
                        <a:spcAft>
                          <a:spcPts val="0"/>
                        </a:spcAft>
                      </a:pPr>
                      <a:r>
                        <a:rPr lang="es-ES" sz="1400" b="1">
                          <a:effectLst/>
                          <a:latin typeface="Arial" panose="020B0604020202020204" pitchFamily="34" charset="0"/>
                          <a:ea typeface="Times New Roman" panose="02020603050405020304" pitchFamily="18" charset="0"/>
                        </a:rPr>
                        <a:t>UTILIDAD OPERATIVA</a:t>
                      </a:r>
                      <a:endParaRPr lang="es-PE"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b="1">
                          <a:solidFill>
                            <a:srgbClr val="000000"/>
                          </a:solidFill>
                          <a:effectLst/>
                          <a:latin typeface="Arial" panose="020B0604020202020204" pitchFamily="34" charset="0"/>
                          <a:ea typeface="Times New Roman" panose="02020603050405020304" pitchFamily="18" charset="0"/>
                        </a:rPr>
                        <a:t>22,053,756</a:t>
                      </a:r>
                      <a:endParaRPr lang="es-PE"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40807">
                <a:tc>
                  <a:txBody>
                    <a:bodyPr/>
                    <a:lstStyle/>
                    <a:p>
                      <a:pPr>
                        <a:spcAft>
                          <a:spcPts val="0"/>
                        </a:spcAft>
                      </a:pPr>
                      <a:r>
                        <a:rPr lang="es-ES" sz="1400">
                          <a:effectLst/>
                          <a:latin typeface="Arial" panose="020B0604020202020204" pitchFamily="34" charset="0"/>
                          <a:ea typeface="Times New Roman" panose="02020603050405020304" pitchFamily="18" charset="0"/>
                        </a:rPr>
                        <a:t>G. FINANCIEROS</a:t>
                      </a:r>
                      <a:endParaRPr lang="es-PE"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a:solidFill>
                            <a:srgbClr val="000000"/>
                          </a:solidFill>
                          <a:effectLst/>
                          <a:latin typeface="Arial" panose="020B0604020202020204" pitchFamily="34" charset="0"/>
                          <a:ea typeface="Times New Roman" panose="02020603050405020304" pitchFamily="18" charset="0"/>
                        </a:rPr>
                        <a:t>-6,599,448</a:t>
                      </a:r>
                      <a:endParaRPr lang="es-PE"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40807">
                <a:tc>
                  <a:txBody>
                    <a:bodyPr/>
                    <a:lstStyle/>
                    <a:p>
                      <a:pPr>
                        <a:spcAft>
                          <a:spcPts val="0"/>
                        </a:spcAft>
                      </a:pPr>
                      <a:r>
                        <a:rPr lang="es-ES" sz="1400" b="1">
                          <a:effectLst/>
                          <a:latin typeface="Arial" panose="020B0604020202020204" pitchFamily="34" charset="0"/>
                          <a:ea typeface="Times New Roman" panose="02020603050405020304" pitchFamily="18" charset="0"/>
                        </a:rPr>
                        <a:t>RADD</a:t>
                      </a:r>
                      <a:endParaRPr lang="es-PE"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b="1">
                          <a:solidFill>
                            <a:srgbClr val="000000"/>
                          </a:solidFill>
                          <a:effectLst/>
                          <a:latin typeface="Arial" panose="020B0604020202020204" pitchFamily="34" charset="0"/>
                          <a:ea typeface="Times New Roman" panose="02020603050405020304" pitchFamily="18" charset="0"/>
                        </a:rPr>
                        <a:t>15,454,308</a:t>
                      </a:r>
                      <a:endParaRPr lang="es-PE"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40807">
                <a:tc>
                  <a:txBody>
                    <a:bodyPr/>
                    <a:lstStyle/>
                    <a:p>
                      <a:pPr>
                        <a:spcAft>
                          <a:spcPts val="0"/>
                        </a:spcAft>
                      </a:pPr>
                      <a:r>
                        <a:rPr lang="es-ES" sz="1400">
                          <a:effectLst/>
                          <a:latin typeface="Arial" panose="020B0604020202020204" pitchFamily="34" charset="0"/>
                          <a:ea typeface="Times New Roman" panose="02020603050405020304" pitchFamily="18" charset="0"/>
                        </a:rPr>
                        <a:t>ADICIONES</a:t>
                      </a:r>
                      <a:endParaRPr lang="es-PE"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a:solidFill>
                            <a:srgbClr val="000000"/>
                          </a:solidFill>
                          <a:effectLst/>
                          <a:latin typeface="Arial" panose="020B0604020202020204" pitchFamily="34" charset="0"/>
                          <a:ea typeface="Times New Roman" panose="02020603050405020304" pitchFamily="18" charset="0"/>
                        </a:rPr>
                        <a:t>2,775,585</a:t>
                      </a:r>
                      <a:endParaRPr lang="es-PE"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40807">
                <a:tc>
                  <a:txBody>
                    <a:bodyPr/>
                    <a:lstStyle/>
                    <a:p>
                      <a:pPr>
                        <a:spcAft>
                          <a:spcPts val="0"/>
                        </a:spcAft>
                      </a:pPr>
                      <a:r>
                        <a:rPr lang="es-ES" sz="1400" dirty="0">
                          <a:effectLst/>
                          <a:latin typeface="Arial" panose="020B0604020202020204" pitchFamily="34" charset="0"/>
                          <a:ea typeface="Times New Roman" panose="02020603050405020304" pitchFamily="18" charset="0"/>
                        </a:rPr>
                        <a:t>DEDUCCIONES</a:t>
                      </a:r>
                      <a:endParaRPr lang="es-PE" sz="16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a:solidFill>
                            <a:srgbClr val="000000"/>
                          </a:solidFill>
                          <a:effectLst/>
                          <a:latin typeface="Arial" panose="020B0604020202020204" pitchFamily="34" charset="0"/>
                          <a:ea typeface="Times New Roman" panose="02020603050405020304" pitchFamily="18" charset="0"/>
                        </a:rPr>
                        <a:t>-16,145,153</a:t>
                      </a:r>
                      <a:endParaRPr lang="es-PE"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40807">
                <a:tc>
                  <a:txBody>
                    <a:bodyPr/>
                    <a:lstStyle/>
                    <a:p>
                      <a:pPr>
                        <a:spcAft>
                          <a:spcPts val="0"/>
                        </a:spcAft>
                      </a:pPr>
                      <a:r>
                        <a:rPr lang="es-ES" sz="1400" b="1" dirty="0">
                          <a:effectLst/>
                          <a:latin typeface="Arial" panose="020B0604020202020204" pitchFamily="34" charset="0"/>
                          <a:ea typeface="Times New Roman" panose="02020603050405020304" pitchFamily="18" charset="0"/>
                        </a:rPr>
                        <a:t>RESULTADO</a:t>
                      </a:r>
                      <a:endParaRPr lang="es-PE" sz="16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b="1" dirty="0">
                          <a:solidFill>
                            <a:srgbClr val="000000"/>
                          </a:solidFill>
                          <a:effectLst/>
                          <a:latin typeface="Arial" panose="020B0604020202020204" pitchFamily="34" charset="0"/>
                          <a:ea typeface="Times New Roman" panose="02020603050405020304" pitchFamily="18" charset="0"/>
                        </a:rPr>
                        <a:t>2,084,740</a:t>
                      </a:r>
                      <a:endParaRPr lang="es-PE" sz="16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5422815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Marcador de contenido"/>
          <p:cNvSpPr txBox="1">
            <a:spLocks/>
          </p:cNvSpPr>
          <p:nvPr/>
        </p:nvSpPr>
        <p:spPr>
          <a:xfrm>
            <a:off x="457200" y="3403600"/>
            <a:ext cx="8229600" cy="3103526"/>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s-ES" sz="1200" b="0" i="0" u="sng"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s-ES" sz="1200" b="0" i="0" u="sng" strike="noStrike" kern="1200" cap="none" spc="0" normalizeH="0" baseline="0" noProof="0" dirty="0">
              <a:ln>
                <a:noFill/>
              </a:ln>
              <a:solidFill>
                <a:schemeClr val="tx1"/>
              </a:solidFill>
              <a:effectLst/>
              <a:uLnTx/>
              <a:uFillTx/>
              <a:latin typeface="+mn-lt"/>
              <a:ea typeface="+mn-ea"/>
              <a:cs typeface="+mn-cs"/>
            </a:endParaRPr>
          </a:p>
        </p:txBody>
      </p:sp>
      <p:sp>
        <p:nvSpPr>
          <p:cNvPr id="10" name="6 Marcador de contenido"/>
          <p:cNvSpPr txBox="1">
            <a:spLocks/>
          </p:cNvSpPr>
          <p:nvPr/>
        </p:nvSpPr>
        <p:spPr>
          <a:xfrm>
            <a:off x="457200" y="1393372"/>
            <a:ext cx="8229600" cy="5039326"/>
          </a:xfrm>
          <a:prstGeom prst="rect">
            <a:avLst/>
          </a:prstGeom>
        </p:spPr>
        <p:txBody>
          <a:bodyPr vert="horz" lIns="91440" tIns="45720" rIns="91440" bIns="45720" rtlCol="0">
            <a:normAutofit/>
          </a:bodyPr>
          <a:lstStyle/>
          <a:p>
            <a:pPr marL="342900" lvl="0" indent="-342900">
              <a:spcBef>
                <a:spcPct val="20000"/>
              </a:spcBef>
            </a:pPr>
            <a:endParaRPr lang="es-PE" sz="2000" dirty="0"/>
          </a:p>
        </p:txBody>
      </p:sp>
      <p:sp>
        <p:nvSpPr>
          <p:cNvPr id="5" name="4 Rectángulo"/>
          <p:cNvSpPr/>
          <p:nvPr/>
        </p:nvSpPr>
        <p:spPr>
          <a:xfrm>
            <a:off x="1262528" y="1420639"/>
            <a:ext cx="4904420" cy="523220"/>
          </a:xfrm>
          <a:prstGeom prst="rect">
            <a:avLst/>
          </a:prstGeom>
        </p:spPr>
        <p:txBody>
          <a:bodyPr wrap="none">
            <a:spAutoFit/>
          </a:bodyPr>
          <a:lstStyle/>
          <a:p>
            <a:r>
              <a:rPr lang="es-ES" sz="2800" b="1" dirty="0">
                <a:latin typeface="+mj-lt"/>
              </a:rPr>
              <a:t>Pólizas de Seguros Vigentes - CAR</a:t>
            </a:r>
            <a:endParaRPr lang="es-PE" sz="2800" b="1" dirty="0">
              <a:latin typeface="+mj-lt"/>
            </a:endParaRPr>
          </a:p>
        </p:txBody>
      </p:sp>
      <p:pic>
        <p:nvPicPr>
          <p:cNvPr id="8" name="Picture 2" descr="C:\Users\JPurizaca\Documents\Administración\Imagen\Plan Covisol\Logo Coviso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548" y="-51246"/>
            <a:ext cx="981851" cy="112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1"/>
          <p:cNvSpPr txBox="1">
            <a:spLocks/>
          </p:cNvSpPr>
          <p:nvPr/>
        </p:nvSpPr>
        <p:spPr>
          <a:xfrm>
            <a:off x="1262528" y="216438"/>
            <a:ext cx="7209119" cy="853543"/>
          </a:xfrm>
          <a:prstGeom prst="rect">
            <a:avLst/>
          </a:prstGeom>
        </p:spPr>
        <p:txBody>
          <a:bodyPr vert="horz" lIns="68580" tIns="34290" rIns="68580" bIns="34290" rtlCol="0" anchor="b">
            <a:normAutofit fontScale="775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3000" b="1" dirty="0">
                <a:latin typeface="Trebuchet MS" panose="020B0603020202020204" pitchFamily="34" charset="0"/>
              </a:rPr>
              <a:t>AUTOPISTA  DEL SOL:</a:t>
            </a:r>
          </a:p>
          <a:p>
            <a:endParaRPr lang="es-MX" sz="3000" b="1" dirty="0">
              <a:latin typeface="Trebuchet MS" panose="020B0603020202020204" pitchFamily="34" charset="0"/>
            </a:endParaRPr>
          </a:p>
          <a:p>
            <a:r>
              <a:rPr lang="es-MX" sz="3000" b="1" dirty="0">
                <a:latin typeface="Trebuchet MS" panose="020B0603020202020204" pitchFamily="34" charset="0"/>
              </a:rPr>
              <a:t>ASPECTOS ADMINISTRATIVOS FINANCIEROS</a:t>
            </a:r>
          </a:p>
        </p:txBody>
      </p:sp>
      <p:sp>
        <p:nvSpPr>
          <p:cNvPr id="9" name="Rectangle 1"/>
          <p:cNvSpPr>
            <a:spLocks noChangeArrowheads="1"/>
          </p:cNvSpPr>
          <p:nvPr/>
        </p:nvSpPr>
        <p:spPr bwMode="auto">
          <a:xfrm>
            <a:off x="1371599" y="2084073"/>
            <a:ext cx="6954983"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60363" lvl="2" indent="-360363">
              <a:lnSpc>
                <a:spcPct val="150000"/>
              </a:lnSpc>
              <a:buFont typeface="Arial" panose="020B0604020202020204" pitchFamily="34" charset="0"/>
              <a:buChar char="•"/>
            </a:pPr>
            <a:r>
              <a:rPr lang="es-ES" dirty="0"/>
              <a:t>Segunda Calzada del tramo Piura – Sullana (TC-09), incluye dos puentes peatonales.</a:t>
            </a:r>
            <a:endParaRPr lang="es-PE" sz="2000" dirty="0"/>
          </a:p>
          <a:p>
            <a:pPr marL="360363" lvl="2" indent="-360363">
              <a:lnSpc>
                <a:spcPct val="150000"/>
              </a:lnSpc>
              <a:buFont typeface="Arial" panose="020B0604020202020204" pitchFamily="34" charset="0"/>
              <a:buChar char="•"/>
            </a:pPr>
            <a:r>
              <a:rPr lang="es-ES" dirty="0"/>
              <a:t>El Tramo de 30.4 km que va desde el Ovalo Huanchaco hasta Ovalo Chicama-Fin</a:t>
            </a:r>
            <a:endParaRPr lang="es-PE" dirty="0"/>
          </a:p>
          <a:p>
            <a:pPr marL="360363" lvl="2" indent="-360363">
              <a:lnSpc>
                <a:spcPct val="150000"/>
              </a:lnSpc>
              <a:buFont typeface="Arial" panose="020B0604020202020204" pitchFamily="34" charset="0"/>
              <a:buChar char="•"/>
            </a:pPr>
            <a:r>
              <a:rPr lang="es-ES" dirty="0"/>
              <a:t>5.2 Km del tramo </a:t>
            </a:r>
            <a:r>
              <a:rPr lang="es-ES" dirty="0" err="1"/>
              <a:t>Chocope</a:t>
            </a:r>
            <a:r>
              <a:rPr lang="es-ES" dirty="0"/>
              <a:t> – </a:t>
            </a:r>
            <a:r>
              <a:rPr lang="es-ES" dirty="0" err="1"/>
              <a:t>Paiján</a:t>
            </a:r>
            <a:r>
              <a:rPr lang="es-ES" dirty="0"/>
              <a:t> (TC-03)</a:t>
            </a:r>
            <a:endParaRPr lang="es-PE" dirty="0"/>
          </a:p>
          <a:p>
            <a:pPr marL="360363" lvl="2" indent="-360363">
              <a:lnSpc>
                <a:spcPct val="150000"/>
              </a:lnSpc>
              <a:buFont typeface="Arial" panose="020B0604020202020204" pitchFamily="34" charset="0"/>
              <a:buChar char="•"/>
            </a:pPr>
            <a:r>
              <a:rPr lang="es-ES" dirty="0"/>
              <a:t>20,8 Km del tramo </a:t>
            </a:r>
            <a:r>
              <a:rPr lang="es-ES" dirty="0" err="1"/>
              <a:t>Paiján</a:t>
            </a:r>
            <a:r>
              <a:rPr lang="es-ES" dirty="0"/>
              <a:t> – Pacasmayo (TC-04)</a:t>
            </a:r>
            <a:endParaRPr lang="es-PE" dirty="0"/>
          </a:p>
          <a:p>
            <a:pPr marL="360363" lvl="2" indent="-360363">
              <a:lnSpc>
                <a:spcPct val="150000"/>
              </a:lnSpc>
              <a:buFont typeface="Arial" panose="020B0604020202020204" pitchFamily="34" charset="0"/>
              <a:buChar char="•"/>
            </a:pPr>
            <a:r>
              <a:rPr lang="es-ES" dirty="0"/>
              <a:t>El Evitamiento Piura (Ev-09) y 17 Km del tramo </a:t>
            </a:r>
            <a:r>
              <a:rPr lang="es-ES" dirty="0" err="1"/>
              <a:t>Mocupe</a:t>
            </a:r>
            <a:r>
              <a:rPr lang="es-ES" dirty="0"/>
              <a:t> – Chiclayo (TC-07).</a:t>
            </a:r>
          </a:p>
        </p:txBody>
      </p:sp>
    </p:spTree>
    <p:extLst>
      <p:ext uri="{BB962C8B-B14F-4D97-AF65-F5344CB8AC3E}">
        <p14:creationId xmlns:p14="http://schemas.microsoft.com/office/powerpoint/2010/main" val="15794173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Marcador de contenido"/>
          <p:cNvSpPr txBox="1">
            <a:spLocks/>
          </p:cNvSpPr>
          <p:nvPr/>
        </p:nvSpPr>
        <p:spPr>
          <a:xfrm>
            <a:off x="457200" y="3403600"/>
            <a:ext cx="8229600" cy="3103526"/>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s-ES" sz="1200" b="0" i="0" u="sng"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s-ES" sz="1200" b="0" i="0" u="sng" strike="noStrike" kern="1200" cap="none" spc="0" normalizeH="0" baseline="0" noProof="0" dirty="0">
              <a:ln>
                <a:noFill/>
              </a:ln>
              <a:solidFill>
                <a:schemeClr val="tx1"/>
              </a:solidFill>
              <a:effectLst/>
              <a:uLnTx/>
              <a:uFillTx/>
              <a:latin typeface="+mn-lt"/>
              <a:ea typeface="+mn-ea"/>
              <a:cs typeface="+mn-cs"/>
            </a:endParaRPr>
          </a:p>
        </p:txBody>
      </p:sp>
      <p:sp>
        <p:nvSpPr>
          <p:cNvPr id="10" name="6 Marcador de contenido"/>
          <p:cNvSpPr txBox="1">
            <a:spLocks/>
          </p:cNvSpPr>
          <p:nvPr/>
        </p:nvSpPr>
        <p:spPr>
          <a:xfrm>
            <a:off x="457200" y="1393372"/>
            <a:ext cx="8229600" cy="5039326"/>
          </a:xfrm>
          <a:prstGeom prst="rect">
            <a:avLst/>
          </a:prstGeom>
        </p:spPr>
        <p:txBody>
          <a:bodyPr vert="horz" lIns="91440" tIns="45720" rIns="91440" bIns="45720" rtlCol="0">
            <a:normAutofit/>
          </a:bodyPr>
          <a:lstStyle/>
          <a:p>
            <a:pPr marL="342900" lvl="0" indent="-342900">
              <a:spcBef>
                <a:spcPct val="20000"/>
              </a:spcBef>
            </a:pPr>
            <a:endParaRPr lang="es-PE" sz="2000" dirty="0"/>
          </a:p>
        </p:txBody>
      </p:sp>
      <p:sp>
        <p:nvSpPr>
          <p:cNvPr id="5" name="4 Rectángulo"/>
          <p:cNvSpPr/>
          <p:nvPr/>
        </p:nvSpPr>
        <p:spPr>
          <a:xfrm>
            <a:off x="1262528" y="1318944"/>
            <a:ext cx="4061240" cy="523220"/>
          </a:xfrm>
          <a:prstGeom prst="rect">
            <a:avLst/>
          </a:prstGeom>
        </p:spPr>
        <p:txBody>
          <a:bodyPr wrap="none">
            <a:spAutoFit/>
          </a:bodyPr>
          <a:lstStyle/>
          <a:p>
            <a:r>
              <a:rPr lang="es-ES" sz="2800" b="1" dirty="0">
                <a:latin typeface="+mj-lt"/>
              </a:rPr>
              <a:t>Pólizas de Seguros Vigentes</a:t>
            </a:r>
            <a:endParaRPr lang="es-PE" sz="2800" b="1" dirty="0">
              <a:latin typeface="+mj-lt"/>
            </a:endParaRPr>
          </a:p>
        </p:txBody>
      </p:sp>
      <p:pic>
        <p:nvPicPr>
          <p:cNvPr id="8" name="Picture 2" descr="C:\Users\JPurizaca\Documents\Administración\Imagen\Plan Covisol\Logo Coviso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548" y="-51246"/>
            <a:ext cx="981851" cy="112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1"/>
          <p:cNvSpPr txBox="1">
            <a:spLocks/>
          </p:cNvSpPr>
          <p:nvPr/>
        </p:nvSpPr>
        <p:spPr>
          <a:xfrm>
            <a:off x="1262528" y="216438"/>
            <a:ext cx="7209119" cy="853543"/>
          </a:xfrm>
          <a:prstGeom prst="rect">
            <a:avLst/>
          </a:prstGeom>
        </p:spPr>
        <p:txBody>
          <a:bodyPr vert="horz" lIns="68580" tIns="34290" rIns="68580" bIns="34290" rtlCol="0" anchor="b">
            <a:normAutofit fontScale="775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3000" b="1" dirty="0">
                <a:latin typeface="Trebuchet MS" panose="020B0603020202020204" pitchFamily="34" charset="0"/>
              </a:rPr>
              <a:t>AUTOPISTA  DEL SOL:</a:t>
            </a:r>
          </a:p>
          <a:p>
            <a:endParaRPr lang="es-MX" sz="3000" b="1" dirty="0">
              <a:latin typeface="Trebuchet MS" panose="020B0603020202020204" pitchFamily="34" charset="0"/>
            </a:endParaRPr>
          </a:p>
          <a:p>
            <a:r>
              <a:rPr lang="es-MX" sz="3000" b="1" dirty="0">
                <a:latin typeface="Trebuchet MS" panose="020B0603020202020204" pitchFamily="34" charset="0"/>
              </a:rPr>
              <a:t>ASPECTOS ADMINISTRATIVOS FINANCIEROS</a:t>
            </a:r>
          </a:p>
        </p:txBody>
      </p:sp>
      <p:graphicFrame>
        <p:nvGraphicFramePr>
          <p:cNvPr id="3" name="Tabla 2"/>
          <p:cNvGraphicFramePr>
            <a:graphicFrameLocks noGrp="1"/>
          </p:cNvGraphicFramePr>
          <p:nvPr>
            <p:extLst>
              <p:ext uri="{D42A27DB-BD31-4B8C-83A1-F6EECF244321}">
                <p14:modId xmlns:p14="http://schemas.microsoft.com/office/powerpoint/2010/main" val="2604246219"/>
              </p:ext>
            </p:extLst>
          </p:nvPr>
        </p:nvGraphicFramePr>
        <p:xfrm>
          <a:off x="699243" y="2384251"/>
          <a:ext cx="7772404" cy="3500463"/>
        </p:xfrm>
        <a:graphic>
          <a:graphicData uri="http://schemas.openxmlformats.org/drawingml/2006/table">
            <a:tbl>
              <a:tblPr firstRow="1" firstCol="1" bandRow="1"/>
              <a:tblGrid>
                <a:gridCol w="1450635">
                  <a:extLst>
                    <a:ext uri="{9D8B030D-6E8A-4147-A177-3AD203B41FA5}">
                      <a16:colId xmlns:a16="http://schemas.microsoft.com/office/drawing/2014/main" val="20000"/>
                    </a:ext>
                  </a:extLst>
                </a:gridCol>
                <a:gridCol w="1996150">
                  <a:extLst>
                    <a:ext uri="{9D8B030D-6E8A-4147-A177-3AD203B41FA5}">
                      <a16:colId xmlns:a16="http://schemas.microsoft.com/office/drawing/2014/main" val="20001"/>
                    </a:ext>
                  </a:extLst>
                </a:gridCol>
                <a:gridCol w="1308859">
                  <a:extLst>
                    <a:ext uri="{9D8B030D-6E8A-4147-A177-3AD203B41FA5}">
                      <a16:colId xmlns:a16="http://schemas.microsoft.com/office/drawing/2014/main" val="20002"/>
                    </a:ext>
                  </a:extLst>
                </a:gridCol>
                <a:gridCol w="1568001">
                  <a:extLst>
                    <a:ext uri="{9D8B030D-6E8A-4147-A177-3AD203B41FA5}">
                      <a16:colId xmlns:a16="http://schemas.microsoft.com/office/drawing/2014/main" val="20003"/>
                    </a:ext>
                  </a:extLst>
                </a:gridCol>
                <a:gridCol w="1448759">
                  <a:extLst>
                    <a:ext uri="{9D8B030D-6E8A-4147-A177-3AD203B41FA5}">
                      <a16:colId xmlns:a16="http://schemas.microsoft.com/office/drawing/2014/main" val="20004"/>
                    </a:ext>
                  </a:extLst>
                </a:gridCol>
              </a:tblGrid>
              <a:tr h="431902">
                <a:tc>
                  <a:txBody>
                    <a:bodyPr/>
                    <a:lstStyle/>
                    <a:p>
                      <a:pPr algn="ctr">
                        <a:spcAft>
                          <a:spcPts val="0"/>
                        </a:spcAft>
                      </a:pPr>
                      <a:r>
                        <a:rPr lang="es-PE" sz="1300" b="1" dirty="0">
                          <a:solidFill>
                            <a:srgbClr val="000000"/>
                          </a:solidFill>
                          <a:effectLst/>
                          <a:latin typeface="Arial" panose="020B0604020202020204" pitchFamily="34" charset="0"/>
                          <a:ea typeface="Times New Roman" panose="02020603050405020304" pitchFamily="18" charset="0"/>
                        </a:rPr>
                        <a:t>Nº de Póliza</a:t>
                      </a:r>
                      <a:endParaRPr lang="es-PE" sz="13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s-PE" sz="1300" b="1" dirty="0">
                          <a:solidFill>
                            <a:srgbClr val="000000"/>
                          </a:solidFill>
                          <a:effectLst/>
                          <a:latin typeface="Arial" panose="020B0604020202020204" pitchFamily="34" charset="0"/>
                          <a:ea typeface="Times New Roman" panose="02020603050405020304" pitchFamily="18" charset="0"/>
                        </a:rPr>
                        <a:t>Tipo</a:t>
                      </a:r>
                      <a:endParaRPr lang="es-PE" sz="13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s-PE" sz="1300" b="1">
                          <a:solidFill>
                            <a:srgbClr val="000000"/>
                          </a:solidFill>
                          <a:effectLst/>
                          <a:latin typeface="Arial" panose="020B0604020202020204" pitchFamily="34" charset="0"/>
                          <a:ea typeface="Times New Roman" panose="02020603050405020304" pitchFamily="18" charset="0"/>
                        </a:rPr>
                        <a:t>Entidad Financiera</a:t>
                      </a:r>
                      <a:endParaRPr lang="es-PE" sz="13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s-PE" sz="1300" b="1" dirty="0">
                          <a:solidFill>
                            <a:srgbClr val="000000"/>
                          </a:solidFill>
                          <a:effectLst/>
                          <a:latin typeface="Arial" panose="020B0604020202020204" pitchFamily="34" charset="0"/>
                          <a:ea typeface="Times New Roman" panose="02020603050405020304" pitchFamily="18" charset="0"/>
                        </a:rPr>
                        <a:t>Suma Asegurada</a:t>
                      </a:r>
                      <a:endParaRPr lang="es-PE" sz="13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s-PE" sz="1300" b="1">
                          <a:solidFill>
                            <a:srgbClr val="000000"/>
                          </a:solidFill>
                          <a:effectLst/>
                          <a:latin typeface="Arial" panose="020B0604020202020204" pitchFamily="34" charset="0"/>
                          <a:ea typeface="Times New Roman" panose="02020603050405020304" pitchFamily="18" charset="0"/>
                        </a:rPr>
                        <a:t>Vencimiento</a:t>
                      </a:r>
                      <a:endParaRPr lang="es-PE" sz="13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244973">
                <a:tc>
                  <a:txBody>
                    <a:bodyPr/>
                    <a:lstStyle/>
                    <a:p>
                      <a:pPr>
                        <a:spcAft>
                          <a:spcPts val="0"/>
                        </a:spcAft>
                      </a:pPr>
                      <a:r>
                        <a:rPr lang="es-PE" sz="1300">
                          <a:solidFill>
                            <a:srgbClr val="000000"/>
                          </a:solidFill>
                          <a:effectLst/>
                          <a:latin typeface="Arial" panose="020B0604020202020204" pitchFamily="34" charset="0"/>
                          <a:ea typeface="Times New Roman" panose="02020603050405020304" pitchFamily="18" charset="0"/>
                        </a:rPr>
                        <a:t>230067834</a:t>
                      </a:r>
                      <a:endParaRPr lang="es-PE" sz="13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spcAft>
                          <a:spcPts val="0"/>
                        </a:spcAft>
                      </a:pPr>
                      <a:r>
                        <a:rPr lang="es-PE" sz="1300">
                          <a:solidFill>
                            <a:srgbClr val="000000"/>
                          </a:solidFill>
                          <a:effectLst/>
                          <a:latin typeface="Arial" panose="020B0604020202020204" pitchFamily="34" charset="0"/>
                          <a:ea typeface="Times New Roman" panose="02020603050405020304" pitchFamily="18" charset="0"/>
                        </a:rPr>
                        <a:t>Obras Civiles Terminadas</a:t>
                      </a:r>
                      <a:endParaRPr lang="es-PE" sz="13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s-PE" sz="1300">
                          <a:solidFill>
                            <a:srgbClr val="000000"/>
                          </a:solidFill>
                          <a:effectLst/>
                          <a:latin typeface="Arial" panose="020B0604020202020204" pitchFamily="34" charset="0"/>
                          <a:ea typeface="Times New Roman" panose="02020603050405020304" pitchFamily="18" charset="0"/>
                        </a:rPr>
                        <a:t>La Positiva</a:t>
                      </a:r>
                      <a:endParaRPr lang="es-PE" sz="13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s-PE" sz="1300">
                          <a:solidFill>
                            <a:srgbClr val="000000"/>
                          </a:solidFill>
                          <a:effectLst/>
                          <a:latin typeface="Arial" panose="020B0604020202020204" pitchFamily="34" charset="0"/>
                          <a:ea typeface="Times New Roman" panose="02020603050405020304" pitchFamily="18" charset="0"/>
                        </a:rPr>
                        <a:t>15,000,000.00</a:t>
                      </a:r>
                      <a:endParaRPr lang="es-PE" sz="13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s-PE" sz="1300">
                          <a:solidFill>
                            <a:srgbClr val="000000"/>
                          </a:solidFill>
                          <a:effectLst/>
                          <a:latin typeface="Arial" panose="020B0604020202020204" pitchFamily="34" charset="0"/>
                          <a:ea typeface="Times New Roman" panose="02020603050405020304" pitchFamily="18" charset="0"/>
                        </a:rPr>
                        <a:t>30/04/2018</a:t>
                      </a:r>
                      <a:endParaRPr lang="es-PE" sz="13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44973">
                <a:tc>
                  <a:txBody>
                    <a:bodyPr/>
                    <a:lstStyle/>
                    <a:p>
                      <a:pPr>
                        <a:spcAft>
                          <a:spcPts val="0"/>
                        </a:spcAft>
                      </a:pPr>
                      <a:r>
                        <a:rPr lang="es-PE" sz="1300">
                          <a:solidFill>
                            <a:srgbClr val="000000"/>
                          </a:solidFill>
                          <a:effectLst/>
                          <a:latin typeface="Arial" panose="020B0604020202020204" pitchFamily="34" charset="0"/>
                          <a:ea typeface="Times New Roman" panose="02020603050405020304" pitchFamily="18" charset="0"/>
                        </a:rPr>
                        <a:t>230155042</a:t>
                      </a:r>
                      <a:endParaRPr lang="es-PE" sz="13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extLst>
                  <a:ext uri="{0D108BD9-81ED-4DB2-BD59-A6C34878D82A}">
                    <a16:rowId xmlns:a16="http://schemas.microsoft.com/office/drawing/2014/main" val="10002"/>
                  </a:ext>
                </a:extLst>
              </a:tr>
              <a:tr h="431902">
                <a:tc>
                  <a:txBody>
                    <a:bodyPr/>
                    <a:lstStyle/>
                    <a:p>
                      <a:pPr>
                        <a:spcAft>
                          <a:spcPts val="0"/>
                        </a:spcAft>
                      </a:pPr>
                      <a:r>
                        <a:rPr lang="es-PE" sz="1300">
                          <a:solidFill>
                            <a:srgbClr val="000000"/>
                          </a:solidFill>
                          <a:effectLst/>
                          <a:latin typeface="Arial" panose="020B0604020202020204" pitchFamily="34" charset="0"/>
                          <a:ea typeface="Times New Roman" panose="02020603050405020304" pitchFamily="18" charset="0"/>
                        </a:rPr>
                        <a:t>1301-530019</a:t>
                      </a:r>
                      <a:endParaRPr lang="es-PE" sz="13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PE" sz="1300">
                          <a:solidFill>
                            <a:srgbClr val="000000"/>
                          </a:solidFill>
                          <a:effectLst/>
                          <a:latin typeface="Arial" panose="020B0604020202020204" pitchFamily="34" charset="0"/>
                          <a:ea typeface="Times New Roman" panose="02020603050405020304" pitchFamily="18" charset="0"/>
                        </a:rPr>
                        <a:t>Multiriesgo (Equipos de Estaciones)</a:t>
                      </a:r>
                      <a:endParaRPr lang="es-PE" sz="13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300">
                          <a:solidFill>
                            <a:srgbClr val="000000"/>
                          </a:solidFill>
                          <a:effectLst/>
                          <a:latin typeface="Arial" panose="020B0604020202020204" pitchFamily="34" charset="0"/>
                          <a:ea typeface="Times New Roman" panose="02020603050405020304" pitchFamily="18" charset="0"/>
                        </a:rPr>
                        <a:t>Rímac</a:t>
                      </a:r>
                      <a:endParaRPr lang="es-PE" sz="13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300">
                          <a:solidFill>
                            <a:srgbClr val="000000"/>
                          </a:solidFill>
                          <a:effectLst/>
                          <a:latin typeface="Arial" panose="020B0604020202020204" pitchFamily="34" charset="0"/>
                          <a:ea typeface="Times New Roman" panose="02020603050405020304" pitchFamily="18" charset="0"/>
                        </a:rPr>
                        <a:t>1,305,548.46</a:t>
                      </a:r>
                      <a:endParaRPr lang="es-PE" sz="13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300">
                          <a:solidFill>
                            <a:srgbClr val="000000"/>
                          </a:solidFill>
                          <a:effectLst/>
                          <a:latin typeface="Arial" panose="020B0604020202020204" pitchFamily="34" charset="0"/>
                          <a:ea typeface="Times New Roman" panose="02020603050405020304" pitchFamily="18" charset="0"/>
                        </a:rPr>
                        <a:t>01/09/2018</a:t>
                      </a:r>
                      <a:endParaRPr lang="es-PE" sz="13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44973">
                <a:tc>
                  <a:txBody>
                    <a:bodyPr/>
                    <a:lstStyle/>
                    <a:p>
                      <a:pPr>
                        <a:spcAft>
                          <a:spcPts val="0"/>
                        </a:spcAft>
                      </a:pPr>
                      <a:r>
                        <a:rPr lang="es-PE" sz="1300">
                          <a:solidFill>
                            <a:srgbClr val="000000"/>
                          </a:solidFill>
                          <a:effectLst/>
                          <a:latin typeface="Arial" panose="020B0604020202020204" pitchFamily="34" charset="0"/>
                          <a:ea typeface="Times New Roman" panose="02020603050405020304" pitchFamily="18" charset="0"/>
                        </a:rPr>
                        <a:t>1201-530688</a:t>
                      </a:r>
                      <a:endParaRPr lang="es-PE" sz="13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PE" sz="1300">
                          <a:solidFill>
                            <a:srgbClr val="000000"/>
                          </a:solidFill>
                          <a:effectLst/>
                          <a:latin typeface="Arial" panose="020B0604020202020204" pitchFamily="34" charset="0"/>
                          <a:ea typeface="Times New Roman" panose="02020603050405020304" pitchFamily="18" charset="0"/>
                        </a:rPr>
                        <a:t>Responsabilidad Civil</a:t>
                      </a:r>
                      <a:endParaRPr lang="es-PE" sz="13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300">
                          <a:solidFill>
                            <a:srgbClr val="000000"/>
                          </a:solidFill>
                          <a:effectLst/>
                          <a:latin typeface="Arial" panose="020B0604020202020204" pitchFamily="34" charset="0"/>
                          <a:ea typeface="Times New Roman" panose="02020603050405020304" pitchFamily="18" charset="0"/>
                        </a:rPr>
                        <a:t>Rímac</a:t>
                      </a:r>
                      <a:endParaRPr lang="es-PE" sz="13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300">
                          <a:solidFill>
                            <a:srgbClr val="000000"/>
                          </a:solidFill>
                          <a:effectLst/>
                          <a:latin typeface="Arial" panose="020B0604020202020204" pitchFamily="34" charset="0"/>
                          <a:ea typeface="Times New Roman" panose="02020603050405020304" pitchFamily="18" charset="0"/>
                        </a:rPr>
                        <a:t>100,000.00</a:t>
                      </a:r>
                      <a:endParaRPr lang="es-PE" sz="13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300">
                          <a:solidFill>
                            <a:srgbClr val="000000"/>
                          </a:solidFill>
                          <a:effectLst/>
                          <a:latin typeface="Arial" panose="020B0604020202020204" pitchFamily="34" charset="0"/>
                          <a:ea typeface="Times New Roman" panose="02020603050405020304" pitchFamily="18" charset="0"/>
                        </a:rPr>
                        <a:t>01/09/2018</a:t>
                      </a:r>
                      <a:endParaRPr lang="es-PE" sz="13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31902">
                <a:tc>
                  <a:txBody>
                    <a:bodyPr/>
                    <a:lstStyle/>
                    <a:p>
                      <a:pPr>
                        <a:spcAft>
                          <a:spcPts val="0"/>
                        </a:spcAft>
                      </a:pPr>
                      <a:r>
                        <a:rPr lang="es-PE" sz="1300">
                          <a:solidFill>
                            <a:srgbClr val="000000"/>
                          </a:solidFill>
                          <a:effectLst/>
                          <a:latin typeface="Arial" panose="020B0604020202020204" pitchFamily="34" charset="0"/>
                          <a:ea typeface="Times New Roman" panose="02020603050405020304" pitchFamily="18" charset="0"/>
                        </a:rPr>
                        <a:t>3311-505112</a:t>
                      </a:r>
                      <a:endParaRPr lang="es-PE" sz="13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PE" sz="1300">
                          <a:solidFill>
                            <a:srgbClr val="000000"/>
                          </a:solidFill>
                          <a:effectLst/>
                          <a:latin typeface="Arial" panose="020B0604020202020204" pitchFamily="34" charset="0"/>
                          <a:ea typeface="Times New Roman" panose="02020603050405020304" pitchFamily="18" charset="0"/>
                        </a:rPr>
                        <a:t>CAR (Todo Riesgo Contratista)</a:t>
                      </a:r>
                      <a:endParaRPr lang="es-PE" sz="13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300">
                          <a:solidFill>
                            <a:srgbClr val="000000"/>
                          </a:solidFill>
                          <a:effectLst/>
                          <a:latin typeface="Arial" panose="020B0604020202020204" pitchFamily="34" charset="0"/>
                          <a:ea typeface="Times New Roman" panose="02020603050405020304" pitchFamily="18" charset="0"/>
                        </a:rPr>
                        <a:t>Rímac</a:t>
                      </a:r>
                      <a:endParaRPr lang="es-PE" sz="13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300">
                          <a:solidFill>
                            <a:srgbClr val="000000"/>
                          </a:solidFill>
                          <a:effectLst/>
                          <a:latin typeface="Arial" panose="020B0604020202020204" pitchFamily="34" charset="0"/>
                          <a:ea typeface="Times New Roman" panose="02020603050405020304" pitchFamily="18" charset="0"/>
                        </a:rPr>
                        <a:t>258,529,965.18</a:t>
                      </a:r>
                      <a:endParaRPr lang="es-PE" sz="13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300">
                          <a:solidFill>
                            <a:srgbClr val="000000"/>
                          </a:solidFill>
                          <a:effectLst/>
                          <a:latin typeface="Arial" panose="020B0604020202020204" pitchFamily="34" charset="0"/>
                          <a:ea typeface="Times New Roman" panose="02020603050405020304" pitchFamily="18" charset="0"/>
                        </a:rPr>
                        <a:t>30/09/2018</a:t>
                      </a:r>
                      <a:endParaRPr lang="es-PE" sz="13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44973">
                <a:tc>
                  <a:txBody>
                    <a:bodyPr/>
                    <a:lstStyle/>
                    <a:p>
                      <a:pPr>
                        <a:spcAft>
                          <a:spcPts val="0"/>
                        </a:spcAft>
                      </a:pPr>
                      <a:r>
                        <a:rPr lang="es-PE" sz="1300">
                          <a:solidFill>
                            <a:srgbClr val="000000"/>
                          </a:solidFill>
                          <a:effectLst/>
                          <a:latin typeface="Arial" panose="020B0604020202020204" pitchFamily="34" charset="0"/>
                          <a:ea typeface="Times New Roman" panose="02020603050405020304" pitchFamily="18" charset="0"/>
                        </a:rPr>
                        <a:t>9001-521012</a:t>
                      </a:r>
                      <a:endParaRPr lang="es-PE" sz="13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PE" sz="1300">
                          <a:solidFill>
                            <a:srgbClr val="000000"/>
                          </a:solidFill>
                          <a:effectLst/>
                          <a:latin typeface="Arial" panose="020B0604020202020204" pitchFamily="34" charset="0"/>
                          <a:ea typeface="Times New Roman" panose="02020603050405020304" pitchFamily="18" charset="0"/>
                        </a:rPr>
                        <a:t>Accidentes Personales</a:t>
                      </a:r>
                      <a:endParaRPr lang="es-PE" sz="13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300">
                          <a:solidFill>
                            <a:srgbClr val="000000"/>
                          </a:solidFill>
                          <a:effectLst/>
                          <a:latin typeface="Arial" panose="020B0604020202020204" pitchFamily="34" charset="0"/>
                          <a:ea typeface="Times New Roman" panose="02020603050405020304" pitchFamily="18" charset="0"/>
                        </a:rPr>
                        <a:t>Rímac</a:t>
                      </a:r>
                      <a:endParaRPr lang="es-PE" sz="13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300">
                          <a:solidFill>
                            <a:srgbClr val="000000"/>
                          </a:solidFill>
                          <a:effectLst/>
                          <a:latin typeface="Arial" panose="020B0604020202020204" pitchFamily="34" charset="0"/>
                          <a:ea typeface="Times New Roman" panose="02020603050405020304" pitchFamily="18" charset="0"/>
                        </a:rPr>
                        <a:t>100,000.00</a:t>
                      </a:r>
                      <a:endParaRPr lang="es-PE" sz="13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300">
                          <a:solidFill>
                            <a:srgbClr val="000000"/>
                          </a:solidFill>
                          <a:effectLst/>
                          <a:latin typeface="Arial" panose="020B0604020202020204" pitchFamily="34" charset="0"/>
                          <a:ea typeface="Times New Roman" panose="02020603050405020304" pitchFamily="18" charset="0"/>
                        </a:rPr>
                        <a:t>1/09/2018</a:t>
                      </a:r>
                      <a:endParaRPr lang="es-PE" sz="13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44973">
                <a:tc>
                  <a:txBody>
                    <a:bodyPr/>
                    <a:lstStyle/>
                    <a:p>
                      <a:pPr>
                        <a:spcAft>
                          <a:spcPts val="0"/>
                        </a:spcAft>
                      </a:pPr>
                      <a:r>
                        <a:rPr lang="es-PE" sz="1300">
                          <a:solidFill>
                            <a:srgbClr val="000000"/>
                          </a:solidFill>
                          <a:effectLst/>
                          <a:latin typeface="Arial" panose="020B0604020202020204" pitchFamily="34" charset="0"/>
                          <a:ea typeface="Times New Roman" panose="02020603050405020304" pitchFamily="18" charset="0"/>
                        </a:rPr>
                        <a:t>3301-506560</a:t>
                      </a:r>
                      <a:endParaRPr lang="es-PE" sz="13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PE" sz="1300">
                          <a:solidFill>
                            <a:srgbClr val="000000"/>
                          </a:solidFill>
                          <a:effectLst/>
                          <a:latin typeface="Arial" panose="020B0604020202020204" pitchFamily="34" charset="0"/>
                          <a:ea typeface="Times New Roman" panose="02020603050405020304" pitchFamily="18" charset="0"/>
                        </a:rPr>
                        <a:t>TREC (05 EQUIPOS)</a:t>
                      </a:r>
                      <a:endParaRPr lang="es-PE" sz="13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300">
                          <a:solidFill>
                            <a:srgbClr val="000000"/>
                          </a:solidFill>
                          <a:effectLst/>
                          <a:latin typeface="Arial" panose="020B0604020202020204" pitchFamily="34" charset="0"/>
                          <a:ea typeface="Times New Roman" panose="02020603050405020304" pitchFamily="18" charset="0"/>
                        </a:rPr>
                        <a:t>Rímac</a:t>
                      </a:r>
                      <a:endParaRPr lang="es-PE" sz="13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300">
                          <a:solidFill>
                            <a:srgbClr val="000000"/>
                          </a:solidFill>
                          <a:effectLst/>
                          <a:latin typeface="Arial" panose="020B0604020202020204" pitchFamily="34" charset="0"/>
                          <a:ea typeface="Times New Roman" panose="02020603050405020304" pitchFamily="18" charset="0"/>
                        </a:rPr>
                        <a:t>440,411.66</a:t>
                      </a:r>
                      <a:endParaRPr lang="es-PE" sz="13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300">
                          <a:solidFill>
                            <a:srgbClr val="000000"/>
                          </a:solidFill>
                          <a:effectLst/>
                          <a:latin typeface="Arial" panose="020B0604020202020204" pitchFamily="34" charset="0"/>
                          <a:ea typeface="Times New Roman" panose="02020603050405020304" pitchFamily="18" charset="0"/>
                        </a:rPr>
                        <a:t>01/09/2018</a:t>
                      </a:r>
                      <a:endParaRPr lang="es-PE" sz="13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44973">
                <a:tc>
                  <a:txBody>
                    <a:bodyPr/>
                    <a:lstStyle/>
                    <a:p>
                      <a:pPr>
                        <a:spcAft>
                          <a:spcPts val="0"/>
                        </a:spcAft>
                      </a:pPr>
                      <a:r>
                        <a:rPr lang="es-PE" sz="1300">
                          <a:solidFill>
                            <a:srgbClr val="000000"/>
                          </a:solidFill>
                          <a:effectLst/>
                          <a:latin typeface="Arial" panose="020B0604020202020204" pitchFamily="34" charset="0"/>
                          <a:ea typeface="Times New Roman" panose="02020603050405020304" pitchFamily="18" charset="0"/>
                        </a:rPr>
                        <a:t>1505-505122</a:t>
                      </a:r>
                      <a:endParaRPr lang="es-PE" sz="13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PE" sz="1300">
                          <a:solidFill>
                            <a:srgbClr val="000000"/>
                          </a:solidFill>
                          <a:effectLst/>
                          <a:latin typeface="Arial" panose="020B0604020202020204" pitchFamily="34" charset="0"/>
                          <a:ea typeface="Times New Roman" panose="02020603050405020304" pitchFamily="18" charset="0"/>
                        </a:rPr>
                        <a:t>3D</a:t>
                      </a:r>
                      <a:endParaRPr lang="es-PE" sz="13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300">
                          <a:solidFill>
                            <a:srgbClr val="000000"/>
                          </a:solidFill>
                          <a:effectLst/>
                          <a:latin typeface="Arial" panose="020B0604020202020204" pitchFamily="34" charset="0"/>
                          <a:ea typeface="Times New Roman" panose="02020603050405020304" pitchFamily="18" charset="0"/>
                        </a:rPr>
                        <a:t>Rímac</a:t>
                      </a:r>
                      <a:endParaRPr lang="es-PE" sz="13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300">
                          <a:solidFill>
                            <a:srgbClr val="000000"/>
                          </a:solidFill>
                          <a:effectLst/>
                          <a:latin typeface="Arial" panose="020B0604020202020204" pitchFamily="34" charset="0"/>
                          <a:ea typeface="Times New Roman" panose="02020603050405020304" pitchFamily="18" charset="0"/>
                        </a:rPr>
                        <a:t>158,594.00</a:t>
                      </a:r>
                      <a:endParaRPr lang="es-PE" sz="13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300">
                          <a:solidFill>
                            <a:srgbClr val="000000"/>
                          </a:solidFill>
                          <a:effectLst/>
                          <a:latin typeface="Arial" panose="020B0604020202020204" pitchFamily="34" charset="0"/>
                          <a:ea typeface="Times New Roman" panose="02020603050405020304" pitchFamily="18" charset="0"/>
                        </a:rPr>
                        <a:t>01/09/2018</a:t>
                      </a:r>
                      <a:endParaRPr lang="es-PE" sz="13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44973">
                <a:tc>
                  <a:txBody>
                    <a:bodyPr/>
                    <a:lstStyle/>
                    <a:p>
                      <a:pPr>
                        <a:spcAft>
                          <a:spcPts val="0"/>
                        </a:spcAft>
                      </a:pPr>
                      <a:r>
                        <a:rPr lang="es-PE" sz="1300">
                          <a:solidFill>
                            <a:srgbClr val="000000"/>
                          </a:solidFill>
                          <a:effectLst/>
                          <a:latin typeface="Arial" panose="020B0604020202020204" pitchFamily="34" charset="0"/>
                          <a:ea typeface="Times New Roman" panose="02020603050405020304" pitchFamily="18" charset="0"/>
                        </a:rPr>
                        <a:t>2001-684518</a:t>
                      </a:r>
                      <a:endParaRPr lang="es-PE" sz="13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PE" sz="1300">
                          <a:solidFill>
                            <a:srgbClr val="000000"/>
                          </a:solidFill>
                          <a:effectLst/>
                          <a:latin typeface="Arial" panose="020B0604020202020204" pitchFamily="34" charset="0"/>
                          <a:ea typeface="Times New Roman" panose="02020603050405020304" pitchFamily="18" charset="0"/>
                        </a:rPr>
                        <a:t>Vehículos RC (05 Grúas)</a:t>
                      </a:r>
                      <a:endParaRPr lang="es-PE" sz="13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300">
                          <a:solidFill>
                            <a:srgbClr val="000000"/>
                          </a:solidFill>
                          <a:effectLst/>
                          <a:latin typeface="Arial" panose="020B0604020202020204" pitchFamily="34" charset="0"/>
                          <a:ea typeface="Times New Roman" panose="02020603050405020304" pitchFamily="18" charset="0"/>
                        </a:rPr>
                        <a:t>Rímac</a:t>
                      </a:r>
                      <a:endParaRPr lang="es-PE" sz="13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300">
                          <a:solidFill>
                            <a:srgbClr val="000000"/>
                          </a:solidFill>
                          <a:effectLst/>
                          <a:latin typeface="Arial" panose="020B0604020202020204" pitchFamily="34" charset="0"/>
                          <a:ea typeface="Times New Roman" panose="02020603050405020304" pitchFamily="18" charset="0"/>
                        </a:rPr>
                        <a:t>100,000.00</a:t>
                      </a:r>
                      <a:endParaRPr lang="es-PE" sz="13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300">
                          <a:solidFill>
                            <a:srgbClr val="000000"/>
                          </a:solidFill>
                          <a:effectLst/>
                          <a:latin typeface="Arial" panose="020B0604020202020204" pitchFamily="34" charset="0"/>
                          <a:ea typeface="Times New Roman" panose="02020603050405020304" pitchFamily="18" charset="0"/>
                        </a:rPr>
                        <a:t>01/09/2018</a:t>
                      </a:r>
                      <a:endParaRPr lang="es-PE" sz="13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44973">
                <a:tc>
                  <a:txBody>
                    <a:bodyPr/>
                    <a:lstStyle/>
                    <a:p>
                      <a:pPr>
                        <a:spcAft>
                          <a:spcPts val="0"/>
                        </a:spcAft>
                      </a:pPr>
                      <a:r>
                        <a:rPr lang="es-PE" sz="1300">
                          <a:solidFill>
                            <a:srgbClr val="000000"/>
                          </a:solidFill>
                          <a:effectLst/>
                          <a:latin typeface="Arial" panose="020B0604020202020204" pitchFamily="34" charset="0"/>
                          <a:ea typeface="Times New Roman" panose="02020603050405020304" pitchFamily="18" charset="0"/>
                        </a:rPr>
                        <a:t>2001-702275</a:t>
                      </a:r>
                      <a:endParaRPr lang="es-PE" sz="13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PE" sz="1300">
                          <a:solidFill>
                            <a:srgbClr val="000000"/>
                          </a:solidFill>
                          <a:effectLst/>
                          <a:latin typeface="Arial" panose="020B0604020202020204" pitchFamily="34" charset="0"/>
                          <a:ea typeface="Times New Roman" panose="02020603050405020304" pitchFamily="18" charset="0"/>
                        </a:rPr>
                        <a:t>Vehículos</a:t>
                      </a:r>
                      <a:endParaRPr lang="es-PE" sz="13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300">
                          <a:solidFill>
                            <a:srgbClr val="000000"/>
                          </a:solidFill>
                          <a:effectLst/>
                          <a:latin typeface="Arial" panose="020B0604020202020204" pitchFamily="34" charset="0"/>
                          <a:ea typeface="Times New Roman" panose="02020603050405020304" pitchFamily="18" charset="0"/>
                        </a:rPr>
                        <a:t>Rímac</a:t>
                      </a:r>
                      <a:endParaRPr lang="es-PE" sz="13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300">
                          <a:solidFill>
                            <a:srgbClr val="000000"/>
                          </a:solidFill>
                          <a:effectLst/>
                          <a:latin typeface="Arial" panose="020B0604020202020204" pitchFamily="34" charset="0"/>
                          <a:ea typeface="Times New Roman" panose="02020603050405020304" pitchFamily="18" charset="0"/>
                        </a:rPr>
                        <a:t>395,683.20</a:t>
                      </a:r>
                      <a:endParaRPr lang="es-PE" sz="13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300">
                          <a:solidFill>
                            <a:srgbClr val="000000"/>
                          </a:solidFill>
                          <a:effectLst/>
                          <a:latin typeface="Arial" panose="020B0604020202020204" pitchFamily="34" charset="0"/>
                          <a:ea typeface="Times New Roman" panose="02020603050405020304" pitchFamily="18" charset="0"/>
                        </a:rPr>
                        <a:t>01/09/2018</a:t>
                      </a:r>
                      <a:endParaRPr lang="es-PE" sz="13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44973">
                <a:tc>
                  <a:txBody>
                    <a:bodyPr/>
                    <a:lstStyle/>
                    <a:p>
                      <a:pPr>
                        <a:spcAft>
                          <a:spcPts val="0"/>
                        </a:spcAft>
                      </a:pPr>
                      <a:r>
                        <a:rPr lang="es-PE" sz="1300">
                          <a:solidFill>
                            <a:srgbClr val="000000"/>
                          </a:solidFill>
                          <a:effectLst/>
                          <a:latin typeface="Arial" panose="020B0604020202020204" pitchFamily="34" charset="0"/>
                          <a:ea typeface="Times New Roman" panose="02020603050405020304" pitchFamily="18" charset="0"/>
                        </a:rPr>
                        <a:t>P0039543</a:t>
                      </a:r>
                      <a:endParaRPr lang="es-PE" sz="13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PE" sz="1300" dirty="0">
                          <a:solidFill>
                            <a:srgbClr val="000000"/>
                          </a:solidFill>
                          <a:effectLst/>
                          <a:latin typeface="Arial" panose="020B0604020202020204" pitchFamily="34" charset="0"/>
                          <a:ea typeface="Times New Roman" panose="02020603050405020304" pitchFamily="18" charset="0"/>
                        </a:rPr>
                        <a:t>SCTR – Pensión</a:t>
                      </a:r>
                      <a:endParaRPr lang="es-PE" sz="13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300">
                          <a:solidFill>
                            <a:srgbClr val="000000"/>
                          </a:solidFill>
                          <a:effectLst/>
                          <a:latin typeface="Arial" panose="020B0604020202020204" pitchFamily="34" charset="0"/>
                          <a:ea typeface="Times New Roman" panose="02020603050405020304" pitchFamily="18" charset="0"/>
                        </a:rPr>
                        <a:t>Rímac</a:t>
                      </a:r>
                      <a:endParaRPr lang="es-PE" sz="13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300">
                          <a:solidFill>
                            <a:srgbClr val="000000"/>
                          </a:solidFill>
                          <a:effectLst/>
                          <a:latin typeface="Arial" panose="020B0604020202020204" pitchFamily="34" charset="0"/>
                          <a:ea typeface="Times New Roman" panose="02020603050405020304" pitchFamily="18" charset="0"/>
                        </a:rPr>
                        <a:t>Según Ley 26790.</a:t>
                      </a:r>
                      <a:endParaRPr lang="es-PE" sz="13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300" dirty="0">
                          <a:solidFill>
                            <a:srgbClr val="000000"/>
                          </a:solidFill>
                          <a:effectLst/>
                          <a:latin typeface="Arial" panose="020B0604020202020204" pitchFamily="34" charset="0"/>
                          <a:ea typeface="Times New Roman" panose="02020603050405020304" pitchFamily="18" charset="0"/>
                        </a:rPr>
                        <a:t>Mensual</a:t>
                      </a:r>
                      <a:endParaRPr lang="es-PE" sz="13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3347072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Marcador de contenido"/>
          <p:cNvSpPr txBox="1">
            <a:spLocks/>
          </p:cNvSpPr>
          <p:nvPr/>
        </p:nvSpPr>
        <p:spPr>
          <a:xfrm>
            <a:off x="457200" y="3403600"/>
            <a:ext cx="8229600" cy="3103526"/>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s-ES" sz="1200" b="0" i="0" u="sng"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s-ES" sz="1200" b="0" i="0" u="sng" strike="noStrike" kern="1200" cap="none" spc="0" normalizeH="0" baseline="0" noProof="0" dirty="0">
              <a:ln>
                <a:noFill/>
              </a:ln>
              <a:solidFill>
                <a:schemeClr val="tx1"/>
              </a:solidFill>
              <a:effectLst/>
              <a:uLnTx/>
              <a:uFillTx/>
              <a:latin typeface="+mn-lt"/>
              <a:ea typeface="+mn-ea"/>
              <a:cs typeface="+mn-cs"/>
            </a:endParaRPr>
          </a:p>
        </p:txBody>
      </p:sp>
      <p:sp>
        <p:nvSpPr>
          <p:cNvPr id="10" name="6 Marcador de contenido"/>
          <p:cNvSpPr txBox="1">
            <a:spLocks/>
          </p:cNvSpPr>
          <p:nvPr/>
        </p:nvSpPr>
        <p:spPr>
          <a:xfrm>
            <a:off x="457200" y="1393372"/>
            <a:ext cx="8229600" cy="5039326"/>
          </a:xfrm>
          <a:prstGeom prst="rect">
            <a:avLst/>
          </a:prstGeom>
        </p:spPr>
        <p:txBody>
          <a:bodyPr vert="horz" lIns="91440" tIns="45720" rIns="91440" bIns="45720" rtlCol="0">
            <a:normAutofit/>
          </a:bodyPr>
          <a:lstStyle/>
          <a:p>
            <a:pPr marL="342900" lvl="0" indent="-342900">
              <a:spcBef>
                <a:spcPct val="20000"/>
              </a:spcBef>
            </a:pPr>
            <a:endParaRPr lang="es-PE" sz="2000" dirty="0"/>
          </a:p>
        </p:txBody>
      </p:sp>
      <p:sp>
        <p:nvSpPr>
          <p:cNvPr id="5" name="4 Rectángulo"/>
          <p:cNvSpPr/>
          <p:nvPr/>
        </p:nvSpPr>
        <p:spPr>
          <a:xfrm>
            <a:off x="1262528" y="1131762"/>
            <a:ext cx="3331874" cy="523220"/>
          </a:xfrm>
          <a:prstGeom prst="rect">
            <a:avLst/>
          </a:prstGeom>
        </p:spPr>
        <p:txBody>
          <a:bodyPr wrap="none">
            <a:spAutoFit/>
          </a:bodyPr>
          <a:lstStyle/>
          <a:p>
            <a:r>
              <a:rPr lang="es-ES" sz="2800" b="1" dirty="0">
                <a:latin typeface="+mj-lt"/>
              </a:rPr>
              <a:t>Cartas Fianza Vigentes</a:t>
            </a:r>
            <a:endParaRPr lang="es-PE" sz="2800" b="1" dirty="0">
              <a:latin typeface="+mj-lt"/>
            </a:endParaRPr>
          </a:p>
        </p:txBody>
      </p:sp>
      <p:pic>
        <p:nvPicPr>
          <p:cNvPr id="8" name="Picture 2" descr="C:\Users\JPurizaca\Documents\Administración\Imagen\Plan Covisol\Logo Coviso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548" y="-51246"/>
            <a:ext cx="981851" cy="112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1"/>
          <p:cNvSpPr txBox="1">
            <a:spLocks/>
          </p:cNvSpPr>
          <p:nvPr/>
        </p:nvSpPr>
        <p:spPr>
          <a:xfrm>
            <a:off x="1262528" y="229885"/>
            <a:ext cx="7209119" cy="853543"/>
          </a:xfrm>
          <a:prstGeom prst="rect">
            <a:avLst/>
          </a:prstGeom>
        </p:spPr>
        <p:txBody>
          <a:bodyPr vert="horz" lIns="68580" tIns="34290" rIns="68580" bIns="34290" rtlCol="0" anchor="b">
            <a:normAutofit fontScale="775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3000" b="1" dirty="0">
                <a:latin typeface="Trebuchet MS" panose="020B0603020202020204" pitchFamily="34" charset="0"/>
              </a:rPr>
              <a:t>AUTOPISTA  DEL SOL:</a:t>
            </a:r>
          </a:p>
          <a:p>
            <a:endParaRPr lang="es-MX" sz="3000" b="1" dirty="0">
              <a:latin typeface="Trebuchet MS" panose="020B0603020202020204" pitchFamily="34" charset="0"/>
            </a:endParaRPr>
          </a:p>
          <a:p>
            <a:r>
              <a:rPr lang="es-MX" sz="3000" b="1" dirty="0">
                <a:latin typeface="Trebuchet MS" panose="020B0603020202020204" pitchFamily="34" charset="0"/>
              </a:rPr>
              <a:t>ASPECTOS ADMINISTRATIVOS FINANCIEROS</a:t>
            </a:r>
          </a:p>
        </p:txBody>
      </p:sp>
      <p:sp>
        <p:nvSpPr>
          <p:cNvPr id="9" name="Rectangle 1"/>
          <p:cNvSpPr>
            <a:spLocks noChangeArrowheads="1"/>
          </p:cNvSpPr>
          <p:nvPr/>
        </p:nvSpPr>
        <p:spPr bwMode="auto">
          <a:xfrm>
            <a:off x="677473" y="1720936"/>
            <a:ext cx="8069945"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r>
              <a:rPr lang="es-ES" sz="2000" dirty="0"/>
              <a:t>La carta fianza de construcción, garantiza las obras señaladas en el plan de inversiones 2017. </a:t>
            </a:r>
            <a:endParaRPr lang="es-MX" sz="2000" dirty="0"/>
          </a:p>
          <a:p>
            <a:pPr lvl="0"/>
            <a:r>
              <a:rPr lang="es-ES" sz="2000" b="1" dirty="0"/>
              <a:t> </a:t>
            </a:r>
            <a:endParaRPr lang="es-MX" sz="2000" dirty="0"/>
          </a:p>
          <a:p>
            <a:pPr lvl="0"/>
            <a:r>
              <a:rPr lang="es-ES" sz="2000" dirty="0">
                <a:ea typeface="Times New Roman" panose="02020603050405020304" pitchFamily="18" charset="0"/>
                <a:cs typeface="Calibri" panose="020F0502020204030204" pitchFamily="34" charset="0"/>
              </a:rPr>
              <a:t>Se mantendrá  el valor de la carta fianza de cumplimiento de contrato hasta que el MTC cumpla con la entrega del 95% de predios.</a:t>
            </a:r>
          </a:p>
          <a:p>
            <a:pPr lvl="0"/>
            <a:r>
              <a:rPr lang="es-ES" sz="2000" dirty="0">
                <a:ea typeface="Times New Roman" panose="02020603050405020304" pitchFamily="18" charset="0"/>
                <a:cs typeface="Calibri" panose="020F0502020204030204" pitchFamily="34" charset="0"/>
              </a:rPr>
              <a:t> </a:t>
            </a:r>
            <a:endParaRPr lang="es-MX" sz="2000" dirty="0">
              <a:ea typeface="Times New Roman" panose="02020603050405020304" pitchFamily="18" charset="0"/>
              <a:cs typeface="Calibri" panose="020F0502020204030204" pitchFamily="34" charset="0"/>
            </a:endParaRPr>
          </a:p>
          <a:p>
            <a:pPr lvl="0"/>
            <a:r>
              <a:rPr lang="es-ES" sz="2000" dirty="0">
                <a:ea typeface="Times New Roman" panose="02020603050405020304" pitchFamily="18" charset="0"/>
                <a:cs typeface="Calibri" panose="020F0502020204030204" pitchFamily="34" charset="0"/>
              </a:rPr>
              <a:t>Conforme a las Actas de ejecución de Obras adicionales, se mantienen las garantías de fiel cumplimiento y de los adelantos otorgados.</a:t>
            </a:r>
            <a:endParaRPr lang="es-MX" sz="2000" dirty="0">
              <a:ea typeface="Times New Roman" panose="02020603050405020304" pitchFamily="18" charset="0"/>
              <a:cs typeface="Calibri" panose="020F0502020204030204" pitchFamily="34" charset="0"/>
            </a:endParaRPr>
          </a:p>
        </p:txBody>
      </p:sp>
      <p:graphicFrame>
        <p:nvGraphicFramePr>
          <p:cNvPr id="2" name="Tabla 1"/>
          <p:cNvGraphicFramePr>
            <a:graphicFrameLocks noGrp="1"/>
          </p:cNvGraphicFramePr>
          <p:nvPr>
            <p:extLst>
              <p:ext uri="{D42A27DB-BD31-4B8C-83A1-F6EECF244321}">
                <p14:modId xmlns:p14="http://schemas.microsoft.com/office/powerpoint/2010/main" val="2765157309"/>
              </p:ext>
            </p:extLst>
          </p:nvPr>
        </p:nvGraphicFramePr>
        <p:xfrm>
          <a:off x="818273" y="4422821"/>
          <a:ext cx="7552258" cy="1405221"/>
        </p:xfrm>
        <a:graphic>
          <a:graphicData uri="http://schemas.openxmlformats.org/drawingml/2006/table">
            <a:tbl>
              <a:tblPr firstRow="1" firstCol="1" bandRow="1"/>
              <a:tblGrid>
                <a:gridCol w="1565082">
                  <a:extLst>
                    <a:ext uri="{9D8B030D-6E8A-4147-A177-3AD203B41FA5}">
                      <a16:colId xmlns:a16="http://schemas.microsoft.com/office/drawing/2014/main" val="20000"/>
                    </a:ext>
                  </a:extLst>
                </a:gridCol>
                <a:gridCol w="1962812">
                  <a:extLst>
                    <a:ext uri="{9D8B030D-6E8A-4147-A177-3AD203B41FA5}">
                      <a16:colId xmlns:a16="http://schemas.microsoft.com/office/drawing/2014/main" val="20001"/>
                    </a:ext>
                  </a:extLst>
                </a:gridCol>
                <a:gridCol w="930190">
                  <a:extLst>
                    <a:ext uri="{9D8B030D-6E8A-4147-A177-3AD203B41FA5}">
                      <a16:colId xmlns:a16="http://schemas.microsoft.com/office/drawing/2014/main" val="20002"/>
                    </a:ext>
                  </a:extLst>
                </a:gridCol>
                <a:gridCol w="1554931">
                  <a:extLst>
                    <a:ext uri="{9D8B030D-6E8A-4147-A177-3AD203B41FA5}">
                      <a16:colId xmlns:a16="http://schemas.microsoft.com/office/drawing/2014/main" val="20003"/>
                    </a:ext>
                  </a:extLst>
                </a:gridCol>
                <a:gridCol w="1539243">
                  <a:extLst>
                    <a:ext uri="{9D8B030D-6E8A-4147-A177-3AD203B41FA5}">
                      <a16:colId xmlns:a16="http://schemas.microsoft.com/office/drawing/2014/main" val="20004"/>
                    </a:ext>
                  </a:extLst>
                </a:gridCol>
              </a:tblGrid>
              <a:tr h="468407">
                <a:tc>
                  <a:txBody>
                    <a:bodyPr/>
                    <a:lstStyle/>
                    <a:p>
                      <a:pPr algn="ctr">
                        <a:spcAft>
                          <a:spcPts val="0"/>
                        </a:spcAft>
                      </a:pPr>
                      <a:r>
                        <a:rPr lang="es-ES" sz="1400" b="1" dirty="0">
                          <a:effectLst/>
                          <a:latin typeface="Arial" panose="020B0604020202020204" pitchFamily="34" charset="0"/>
                          <a:ea typeface="Times New Roman" panose="02020603050405020304" pitchFamily="18" charset="0"/>
                        </a:rPr>
                        <a:t>Número</a:t>
                      </a:r>
                      <a:endParaRPr lang="es-PE" sz="1600" dirty="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s-ES" sz="1400" b="1">
                          <a:effectLst/>
                          <a:latin typeface="Arial" panose="020B0604020202020204" pitchFamily="34" charset="0"/>
                          <a:ea typeface="Times New Roman" panose="02020603050405020304" pitchFamily="18" charset="0"/>
                        </a:rPr>
                        <a:t>TIPO</a:t>
                      </a:r>
                      <a:endParaRPr lang="es-PE"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s-ES" sz="1400" b="1">
                          <a:effectLst/>
                          <a:latin typeface="Arial" panose="020B0604020202020204" pitchFamily="34" charset="0"/>
                          <a:ea typeface="Times New Roman" panose="02020603050405020304" pitchFamily="18" charset="0"/>
                        </a:rPr>
                        <a:t>EMISOR</a:t>
                      </a:r>
                      <a:endParaRPr lang="es-PE"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s-ES" sz="1400" b="1">
                          <a:effectLst/>
                          <a:latin typeface="Arial" panose="020B0604020202020204" pitchFamily="34" charset="0"/>
                          <a:ea typeface="Times New Roman" panose="02020603050405020304" pitchFamily="18" charset="0"/>
                        </a:rPr>
                        <a:t>USD</a:t>
                      </a:r>
                      <a:endParaRPr lang="es-PE"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s-ES" sz="1400" b="1">
                          <a:effectLst/>
                          <a:latin typeface="Arial" panose="020B0604020202020204" pitchFamily="34" charset="0"/>
                          <a:ea typeface="Times New Roman" panose="02020603050405020304" pitchFamily="18" charset="0"/>
                        </a:rPr>
                        <a:t>VENCIMIENTO</a:t>
                      </a:r>
                      <a:endParaRPr lang="es-PE"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468407">
                <a:tc>
                  <a:txBody>
                    <a:bodyPr/>
                    <a:lstStyle/>
                    <a:p>
                      <a:pPr>
                        <a:spcAft>
                          <a:spcPts val="0"/>
                        </a:spcAft>
                      </a:pPr>
                      <a:r>
                        <a:rPr lang="es-ES" sz="1400">
                          <a:effectLst/>
                          <a:latin typeface="Arial" panose="020B0604020202020204" pitchFamily="34" charset="0"/>
                          <a:ea typeface="Times New Roman" panose="02020603050405020304" pitchFamily="18" charset="0"/>
                        </a:rPr>
                        <a:t>0011-0377-9800079878-99</a:t>
                      </a:r>
                      <a:endParaRPr lang="es-PE"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effectLst/>
                          <a:latin typeface="Arial" panose="020B0604020202020204" pitchFamily="34" charset="0"/>
                          <a:ea typeface="Times New Roman" panose="02020603050405020304" pitchFamily="18" charset="0"/>
                        </a:rPr>
                        <a:t>Fiel Cumplimiento Construcción</a:t>
                      </a:r>
                      <a:endParaRPr lang="es-PE"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effectLst/>
                          <a:latin typeface="Arial" panose="020B0604020202020204" pitchFamily="34" charset="0"/>
                          <a:ea typeface="Times New Roman" panose="02020603050405020304" pitchFamily="18" charset="0"/>
                        </a:rPr>
                        <a:t>BBVA</a:t>
                      </a:r>
                      <a:endParaRPr lang="es-PE"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effectLst/>
                          <a:latin typeface="Arial" panose="020B0604020202020204" pitchFamily="34" charset="0"/>
                          <a:ea typeface="Times New Roman" panose="02020603050405020304" pitchFamily="18" charset="0"/>
                        </a:rPr>
                        <a:t>10,246,556.73</a:t>
                      </a:r>
                      <a:endParaRPr lang="es-PE"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effectLst/>
                          <a:latin typeface="Arial" panose="020B0604020202020204" pitchFamily="34" charset="0"/>
                          <a:ea typeface="Times New Roman" panose="02020603050405020304" pitchFamily="18" charset="0"/>
                        </a:rPr>
                        <a:t>28.02.2019</a:t>
                      </a:r>
                      <a:endParaRPr lang="es-PE"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68407">
                <a:tc>
                  <a:txBody>
                    <a:bodyPr/>
                    <a:lstStyle/>
                    <a:p>
                      <a:pPr>
                        <a:spcAft>
                          <a:spcPts val="0"/>
                        </a:spcAft>
                      </a:pPr>
                      <a:r>
                        <a:rPr lang="es-ES" sz="1400">
                          <a:effectLst/>
                          <a:latin typeface="Arial" panose="020B0604020202020204" pitchFamily="34" charset="0"/>
                          <a:ea typeface="Times New Roman" panose="02020603050405020304" pitchFamily="18" charset="0"/>
                        </a:rPr>
                        <a:t>0011-0377-9800067365-91</a:t>
                      </a:r>
                      <a:endParaRPr lang="es-PE"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effectLst/>
                          <a:latin typeface="Arial" panose="020B0604020202020204" pitchFamily="34" charset="0"/>
                          <a:ea typeface="Times New Roman" panose="02020603050405020304" pitchFamily="18" charset="0"/>
                        </a:rPr>
                        <a:t>Fiel Cumplimiento Contrato </a:t>
                      </a:r>
                      <a:endParaRPr lang="es-PE"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effectLst/>
                          <a:latin typeface="Arial" panose="020B0604020202020204" pitchFamily="34" charset="0"/>
                          <a:ea typeface="Times New Roman" panose="02020603050405020304" pitchFamily="18" charset="0"/>
                        </a:rPr>
                        <a:t>BBVA</a:t>
                      </a:r>
                      <a:endParaRPr lang="es-PE"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effectLst/>
                          <a:latin typeface="Arial" panose="020B0604020202020204" pitchFamily="34" charset="0"/>
                          <a:ea typeface="Times New Roman" panose="02020603050405020304" pitchFamily="18" charset="0"/>
                        </a:rPr>
                        <a:t>2,700,000.00 </a:t>
                      </a:r>
                      <a:endParaRPr lang="es-PE"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dirty="0">
                          <a:effectLst/>
                          <a:latin typeface="Arial" panose="020B0604020202020204" pitchFamily="34" charset="0"/>
                          <a:ea typeface="Times New Roman" panose="02020603050405020304" pitchFamily="18" charset="0"/>
                        </a:rPr>
                        <a:t>31.08.2018</a:t>
                      </a:r>
                      <a:endParaRPr lang="es-PE" sz="16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0688652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Marcador de contenido"/>
          <p:cNvSpPr txBox="1">
            <a:spLocks/>
          </p:cNvSpPr>
          <p:nvPr/>
        </p:nvSpPr>
        <p:spPr>
          <a:xfrm>
            <a:off x="457200" y="3403600"/>
            <a:ext cx="8229600" cy="3103526"/>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s-ES" sz="1200" b="0" i="0" u="sng"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s-ES" sz="1200" b="0" i="0" u="sng" strike="noStrike" kern="1200" cap="none" spc="0" normalizeH="0" baseline="0" noProof="0" dirty="0">
              <a:ln>
                <a:noFill/>
              </a:ln>
              <a:solidFill>
                <a:schemeClr val="tx1"/>
              </a:solidFill>
              <a:effectLst/>
              <a:uLnTx/>
              <a:uFillTx/>
              <a:latin typeface="+mn-lt"/>
              <a:ea typeface="+mn-ea"/>
              <a:cs typeface="+mn-cs"/>
            </a:endParaRPr>
          </a:p>
        </p:txBody>
      </p:sp>
      <p:sp>
        <p:nvSpPr>
          <p:cNvPr id="10" name="6 Marcador de contenido"/>
          <p:cNvSpPr txBox="1">
            <a:spLocks/>
          </p:cNvSpPr>
          <p:nvPr/>
        </p:nvSpPr>
        <p:spPr>
          <a:xfrm>
            <a:off x="457200" y="1393372"/>
            <a:ext cx="8229600" cy="5039326"/>
          </a:xfrm>
          <a:prstGeom prst="rect">
            <a:avLst/>
          </a:prstGeom>
        </p:spPr>
        <p:txBody>
          <a:bodyPr vert="horz" lIns="91440" tIns="45720" rIns="91440" bIns="45720" rtlCol="0">
            <a:normAutofit/>
          </a:bodyPr>
          <a:lstStyle/>
          <a:p>
            <a:pPr marL="342900" lvl="0" indent="-342900">
              <a:spcBef>
                <a:spcPct val="20000"/>
              </a:spcBef>
            </a:pPr>
            <a:endParaRPr lang="es-PE" sz="2000" dirty="0"/>
          </a:p>
        </p:txBody>
      </p:sp>
      <p:pic>
        <p:nvPicPr>
          <p:cNvPr id="8" name="Picture 2" descr="C:\Users\JPurizaca\Documents\Administración\Imagen\Plan Covisol\Logo Coviso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548" y="-51246"/>
            <a:ext cx="981851" cy="112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
          <p:cNvSpPr>
            <a:spLocks noChangeArrowheads="1"/>
          </p:cNvSpPr>
          <p:nvPr/>
        </p:nvSpPr>
        <p:spPr bwMode="auto">
          <a:xfrm>
            <a:off x="839990" y="1124068"/>
            <a:ext cx="7649586" cy="5062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lvl="0" indent="-342900">
              <a:buFont typeface="Arial" panose="020B0604020202020204" pitchFamily="34" charset="0"/>
              <a:buChar char="•"/>
            </a:pPr>
            <a:r>
              <a:rPr lang="es-MX" sz="1900" dirty="0"/>
              <a:t>Para enfrentar la problemática y pueda generarse una eficiente gestión en la liberación de terrenos para las obras, es necesario que se propicie una adecuada articulación con la participación de las autoridades locales, gremios de empresas privadas y  operadores de servicios públicos.</a:t>
            </a:r>
          </a:p>
          <a:p>
            <a:pPr marL="342900" lvl="0" indent="-342900">
              <a:buFont typeface="Arial" panose="020B0604020202020204" pitchFamily="34" charset="0"/>
              <a:buChar char="•"/>
            </a:pPr>
            <a:endParaRPr lang="es-MX" sz="1900" dirty="0"/>
          </a:p>
          <a:p>
            <a:pPr marL="342900" lvl="0" indent="-342900">
              <a:buFont typeface="Arial" panose="020B0604020202020204" pitchFamily="34" charset="0"/>
              <a:buChar char="•"/>
            </a:pPr>
            <a:r>
              <a:rPr lang="es-MX" sz="1900" dirty="0"/>
              <a:t>S</a:t>
            </a:r>
            <a:r>
              <a:rPr lang="es-ES" sz="1900" dirty="0"/>
              <a:t>e ha incluido en las pólizas de Obras Civiles Terminadas un sublímite de hasta S/. 5 millones para la atención de restablecimiento del tránsito en caso de ocurrencia de Fenómeno El Niño.</a:t>
            </a:r>
          </a:p>
          <a:p>
            <a:pPr marL="342900" indent="-342900">
              <a:buFont typeface="Arial" panose="020B0604020202020204" pitchFamily="34" charset="0"/>
              <a:buChar char="•"/>
            </a:pPr>
            <a:endParaRPr lang="es-ES" sz="1900" dirty="0"/>
          </a:p>
          <a:p>
            <a:pPr marL="342900" indent="-342900">
              <a:buFont typeface="Arial" panose="020B0604020202020204" pitchFamily="34" charset="0"/>
              <a:buChar char="•"/>
            </a:pPr>
            <a:r>
              <a:rPr lang="es-ES" sz="1900" dirty="0"/>
              <a:t>Debe modificarse el procedimiento de cobro de lo dejado de percibir durante la emergencia del FEN, ya que el procedimiento establecido toma aproximadamente un año.</a:t>
            </a:r>
            <a:endParaRPr lang="es-PE" sz="1900" dirty="0"/>
          </a:p>
          <a:p>
            <a:pPr marL="342900" indent="-342900">
              <a:buFont typeface="Arial" panose="020B0604020202020204" pitchFamily="34" charset="0"/>
              <a:buChar char="•"/>
            </a:pPr>
            <a:endParaRPr lang="es-ES" sz="1900" dirty="0"/>
          </a:p>
          <a:p>
            <a:pPr marL="342900" indent="-342900">
              <a:buFont typeface="Arial" panose="020B0604020202020204" pitchFamily="34" charset="0"/>
              <a:buChar char="•"/>
            </a:pPr>
            <a:r>
              <a:rPr lang="es-ES" sz="1900" dirty="0"/>
              <a:t>Con relación a las pólizas CAR y OCT, debido a la interpretación por parte del Concedente se generó un vacío temporal en que se puso en riesgo la cobertura de daños.</a:t>
            </a:r>
            <a:endParaRPr lang="es-PE" sz="1900" dirty="0"/>
          </a:p>
        </p:txBody>
      </p:sp>
      <p:sp>
        <p:nvSpPr>
          <p:cNvPr id="7" name="Título 1"/>
          <p:cNvSpPr txBox="1">
            <a:spLocks/>
          </p:cNvSpPr>
          <p:nvPr/>
        </p:nvSpPr>
        <p:spPr>
          <a:xfrm>
            <a:off x="1168399" y="31764"/>
            <a:ext cx="7975601" cy="853543"/>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2800" b="1" dirty="0">
                <a:latin typeface="Trebuchet MS" panose="020B0603020202020204" pitchFamily="34" charset="0"/>
              </a:rPr>
              <a:t>AUTOPISTA  DEL SOL: LECCIONES APRENDIDAS</a:t>
            </a:r>
          </a:p>
        </p:txBody>
      </p:sp>
    </p:spTree>
    <p:extLst>
      <p:ext uri="{BB962C8B-B14F-4D97-AF65-F5344CB8AC3E}">
        <p14:creationId xmlns:p14="http://schemas.microsoft.com/office/powerpoint/2010/main" val="25596129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68398" y="257175"/>
            <a:ext cx="7789865" cy="936634"/>
          </a:xfrm>
        </p:spPr>
        <p:txBody>
          <a:bodyPr>
            <a:noAutofit/>
          </a:bodyPr>
          <a:lstStyle/>
          <a:p>
            <a:br>
              <a:rPr lang="es-PE" sz="3200" dirty="0"/>
            </a:br>
            <a:r>
              <a:rPr lang="es-PE" sz="2400" b="1" dirty="0"/>
              <a:t>AUTOPISTA DEL SOL:</a:t>
            </a:r>
            <a:br>
              <a:rPr lang="es-PE" sz="2400" b="1" dirty="0"/>
            </a:br>
            <a:r>
              <a:rPr lang="es-PE" sz="2400" b="1" dirty="0"/>
              <a:t>OBJETIVOS Y AGENDA DE TRABAJO PARA EL AÑO 2018</a:t>
            </a:r>
            <a:br>
              <a:rPr lang="es-PE" sz="3200" dirty="0"/>
            </a:br>
            <a:endParaRPr lang="es-PE" sz="3200" dirty="0"/>
          </a:p>
        </p:txBody>
      </p:sp>
      <p:sp>
        <p:nvSpPr>
          <p:cNvPr id="3" name="2 Marcador de contenido"/>
          <p:cNvSpPr>
            <a:spLocks noGrp="1"/>
          </p:cNvSpPr>
          <p:nvPr>
            <p:ph idx="1"/>
          </p:nvPr>
        </p:nvSpPr>
        <p:spPr>
          <a:xfrm>
            <a:off x="467247" y="1247776"/>
            <a:ext cx="8013560" cy="5092734"/>
          </a:xfrm>
        </p:spPr>
        <p:txBody>
          <a:bodyPr>
            <a:noAutofit/>
          </a:bodyPr>
          <a:lstStyle/>
          <a:p>
            <a:pPr>
              <a:buNone/>
            </a:pPr>
            <a:r>
              <a:rPr lang="es-ES" sz="2000" b="1" dirty="0"/>
              <a:t>Objetivos</a:t>
            </a:r>
            <a:endParaRPr lang="es-PE" sz="2000" b="1" dirty="0"/>
          </a:p>
          <a:p>
            <a:r>
              <a:rPr lang="es-MX" sz="2000" dirty="0"/>
              <a:t>De conformidad con la Adenda suscrita el 23.12.2017, se prevé completar la construcción desde Huanchaco hasta San Pedro de </a:t>
            </a:r>
            <a:r>
              <a:rPr lang="es-MX" sz="2000" dirty="0" err="1"/>
              <a:t>Lloc</a:t>
            </a:r>
            <a:r>
              <a:rPr lang="es-MX" sz="2000" dirty="0"/>
              <a:t> (en los denominados 80 km), Construcción de 42 km en los Tramos Mocupe – Chiclayo y Guadalupe – Mocupe y puesta en servicio.</a:t>
            </a:r>
          </a:p>
          <a:p>
            <a:pPr lvl="0"/>
            <a:r>
              <a:rPr lang="es-ES" sz="2000" dirty="0"/>
              <a:t>Concluir la construcción de las Obras Adicionales: Segunda Calzada del Evitamiento a la ciudad de Piura, los Pasos a Desnivel Grau, </a:t>
            </a:r>
            <a:r>
              <a:rPr lang="es-ES" sz="2000" dirty="0" err="1"/>
              <a:t>Coscomba</a:t>
            </a:r>
            <a:r>
              <a:rPr lang="es-ES" sz="2000" dirty="0"/>
              <a:t> y Casagrande.</a:t>
            </a:r>
          </a:p>
          <a:p>
            <a:r>
              <a:rPr lang="es-ES" sz="2000" dirty="0"/>
              <a:t>Ejecutar los trabajos de rehabilitación y obras de reconstrucción en los sectores afectados por el Fenómeno El Niño.</a:t>
            </a:r>
          </a:p>
          <a:p>
            <a:pPr lvl="0"/>
            <a:r>
              <a:rPr lang="es-ES" sz="2000" dirty="0"/>
              <a:t>Mantener los estándares de servicio exigidos en los tramos en operación  de las  obras obligatorias del Concesionario y los tramos entregados de la carretera existente de acuerdo al Contrato de Concesión.</a:t>
            </a:r>
            <a:endParaRPr lang="es-PE" sz="2000" dirty="0"/>
          </a:p>
          <a:p>
            <a:r>
              <a:rPr lang="es-MX" sz="2000" dirty="0"/>
              <a:t>Apoyar al Ministerio de Transportes y Comunicaciones (MTC) en la liberación de predios e  interferencias. </a:t>
            </a:r>
          </a:p>
        </p:txBody>
      </p:sp>
      <p:pic>
        <p:nvPicPr>
          <p:cNvPr id="4" name="Picture 2" descr="C:\Users\JPurizaca\Documents\Administración\Imagen\Plan Covisol\Logo Coviso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548" y="-51246"/>
            <a:ext cx="981851" cy="112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5528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JPurizaca\Documents\Administración\Imagen\Plan Covisol\Logo Coviso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1" y="-74612"/>
            <a:ext cx="876350" cy="1000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ítulo 1"/>
          <p:cNvSpPr txBox="1">
            <a:spLocks/>
          </p:cNvSpPr>
          <p:nvPr/>
        </p:nvSpPr>
        <p:spPr>
          <a:xfrm>
            <a:off x="1109584" y="145895"/>
            <a:ext cx="4834016" cy="472670"/>
          </a:xfrm>
          <a:prstGeom prst="rect">
            <a:avLst/>
          </a:prstGeom>
        </p:spPr>
        <p:txBody>
          <a:bodyPr vert="horz" lIns="68580" tIns="34290" rIns="68580" bIns="34290" rtlCol="0" anchor="b">
            <a:normAutofit fontScale="550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MX" sz="3000" b="1" dirty="0">
                <a:latin typeface="Trebuchet MS" panose="020B0603020202020204" pitchFamily="34" charset="0"/>
              </a:rPr>
              <a:t>AUTOPISTA  DEL SOL: ASPECTOS GENERALES</a:t>
            </a:r>
          </a:p>
        </p:txBody>
      </p:sp>
      <p:pic>
        <p:nvPicPr>
          <p:cNvPr id="12" name="Imagen 11"/>
          <p:cNvPicPr>
            <a:picLocks noChangeAspect="1"/>
          </p:cNvPicPr>
          <p:nvPr/>
        </p:nvPicPr>
        <p:blipFill rotWithShape="1">
          <a:blip r:embed="rId3"/>
          <a:srcRect b="1991"/>
          <a:stretch/>
        </p:blipFill>
        <p:spPr>
          <a:xfrm>
            <a:off x="4814049" y="840384"/>
            <a:ext cx="4193256" cy="5612955"/>
          </a:xfrm>
          <a:prstGeom prst="rect">
            <a:avLst/>
          </a:prstGeom>
        </p:spPr>
      </p:pic>
      <p:graphicFrame>
        <p:nvGraphicFramePr>
          <p:cNvPr id="13" name="5 Tabla"/>
          <p:cNvGraphicFramePr>
            <a:graphicFrameLocks noGrp="1"/>
          </p:cNvGraphicFramePr>
          <p:nvPr>
            <p:extLst/>
          </p:nvPr>
        </p:nvGraphicFramePr>
        <p:xfrm>
          <a:off x="533426" y="2216122"/>
          <a:ext cx="3796527" cy="2272070"/>
        </p:xfrm>
        <a:graphic>
          <a:graphicData uri="http://schemas.openxmlformats.org/drawingml/2006/table">
            <a:tbl>
              <a:tblPr>
                <a:tableStyleId>{8A107856-5554-42FB-B03E-39F5DBC370BA}</a:tableStyleId>
              </a:tblPr>
              <a:tblGrid>
                <a:gridCol w="2168764">
                  <a:extLst>
                    <a:ext uri="{9D8B030D-6E8A-4147-A177-3AD203B41FA5}">
                      <a16:colId xmlns:a16="http://schemas.microsoft.com/office/drawing/2014/main" val="20000"/>
                    </a:ext>
                  </a:extLst>
                </a:gridCol>
                <a:gridCol w="1627763">
                  <a:extLst>
                    <a:ext uri="{9D8B030D-6E8A-4147-A177-3AD203B41FA5}">
                      <a16:colId xmlns:a16="http://schemas.microsoft.com/office/drawing/2014/main" val="20001"/>
                    </a:ext>
                  </a:extLst>
                </a:gridCol>
              </a:tblGrid>
              <a:tr h="454510">
                <a:tc>
                  <a:txBody>
                    <a:bodyPr/>
                    <a:lstStyle/>
                    <a:p>
                      <a:pPr algn="ctr">
                        <a:spcAft>
                          <a:spcPts val="0"/>
                        </a:spcAft>
                      </a:pPr>
                      <a:r>
                        <a:rPr lang="es-PE" sz="1800" b="1" dirty="0"/>
                        <a:t>Peaje</a:t>
                      </a:r>
                      <a:endParaRPr lang="es-PE" sz="1800" b="1" dirty="0">
                        <a:latin typeface="Times New Roman"/>
                        <a:ea typeface="Times New Roman"/>
                      </a:endParaRPr>
                    </a:p>
                  </a:txBody>
                  <a:tcPr marL="68580" marR="68580" marT="0" marB="0">
                    <a:solidFill>
                      <a:srgbClr val="FFC000"/>
                    </a:solidFill>
                  </a:tcPr>
                </a:tc>
                <a:tc>
                  <a:txBody>
                    <a:bodyPr/>
                    <a:lstStyle/>
                    <a:p>
                      <a:pPr algn="ctr">
                        <a:spcAft>
                          <a:spcPts val="0"/>
                        </a:spcAft>
                      </a:pPr>
                      <a:r>
                        <a:rPr lang="es-PE" sz="1800" b="1" dirty="0"/>
                        <a:t>Localización (Km)</a:t>
                      </a:r>
                      <a:endParaRPr lang="es-PE" sz="1800" b="1" dirty="0">
                        <a:latin typeface="Times New Roman"/>
                        <a:ea typeface="Times New Roman"/>
                      </a:endParaRPr>
                    </a:p>
                  </a:txBody>
                  <a:tcPr marL="68580" marR="68580" marT="0" marB="0">
                    <a:solidFill>
                      <a:srgbClr val="FFC000"/>
                    </a:solidFill>
                  </a:tcPr>
                </a:tc>
                <a:extLst>
                  <a:ext uri="{0D108BD9-81ED-4DB2-BD59-A6C34878D82A}">
                    <a16:rowId xmlns:a16="http://schemas.microsoft.com/office/drawing/2014/main" val="10000"/>
                  </a:ext>
                </a:extLst>
              </a:tr>
              <a:tr h="344686">
                <a:tc>
                  <a:txBody>
                    <a:bodyPr/>
                    <a:lstStyle/>
                    <a:p>
                      <a:pPr>
                        <a:spcAft>
                          <a:spcPts val="0"/>
                        </a:spcAft>
                      </a:pPr>
                      <a:r>
                        <a:rPr lang="es-PE" sz="1800" dirty="0"/>
                        <a:t>Estación Chicama</a:t>
                      </a:r>
                      <a:endParaRPr lang="es-PE" sz="1800" dirty="0">
                        <a:latin typeface="Times New Roman"/>
                        <a:ea typeface="Times New Roman"/>
                      </a:endParaRPr>
                    </a:p>
                  </a:txBody>
                  <a:tcPr marL="68580" marR="68580" marT="0" marB="0">
                    <a:noFill/>
                  </a:tcPr>
                </a:tc>
                <a:tc>
                  <a:txBody>
                    <a:bodyPr/>
                    <a:lstStyle/>
                    <a:p>
                      <a:pPr algn="r">
                        <a:spcAft>
                          <a:spcPts val="0"/>
                        </a:spcAft>
                      </a:pPr>
                      <a:r>
                        <a:rPr lang="es-PE" sz="1800" dirty="0"/>
                        <a:t>602.306</a:t>
                      </a:r>
                      <a:endParaRPr lang="es-PE" sz="1800" dirty="0">
                        <a:latin typeface="Times New Roman"/>
                        <a:ea typeface="Times New Roman"/>
                      </a:endParaRPr>
                    </a:p>
                  </a:txBody>
                  <a:tcPr marL="68580" marR="68580" marT="0" marB="0">
                    <a:noFill/>
                  </a:tcPr>
                </a:tc>
                <a:extLst>
                  <a:ext uri="{0D108BD9-81ED-4DB2-BD59-A6C34878D82A}">
                    <a16:rowId xmlns:a16="http://schemas.microsoft.com/office/drawing/2014/main" val="10001"/>
                  </a:ext>
                </a:extLst>
              </a:tr>
              <a:tr h="344686">
                <a:tc>
                  <a:txBody>
                    <a:bodyPr/>
                    <a:lstStyle/>
                    <a:p>
                      <a:pPr>
                        <a:spcAft>
                          <a:spcPts val="0"/>
                        </a:spcAft>
                      </a:pPr>
                      <a:r>
                        <a:rPr lang="es-PE" sz="1800" dirty="0"/>
                        <a:t>Estación Pacanguilla</a:t>
                      </a:r>
                      <a:endParaRPr lang="es-PE" sz="1800" dirty="0">
                        <a:latin typeface="Times New Roman"/>
                        <a:ea typeface="Times New Roman"/>
                      </a:endParaRPr>
                    </a:p>
                  </a:txBody>
                  <a:tcPr marL="68580" marR="68580" marT="0" marB="0">
                    <a:noFill/>
                  </a:tcPr>
                </a:tc>
                <a:tc>
                  <a:txBody>
                    <a:bodyPr/>
                    <a:lstStyle/>
                    <a:p>
                      <a:pPr algn="r">
                        <a:spcAft>
                          <a:spcPts val="0"/>
                        </a:spcAft>
                      </a:pPr>
                      <a:r>
                        <a:rPr lang="es-PE" sz="1800" dirty="0"/>
                        <a:t>724.872</a:t>
                      </a:r>
                      <a:endParaRPr lang="es-PE" sz="1800" dirty="0">
                        <a:latin typeface="Times New Roman"/>
                        <a:ea typeface="Times New Roman"/>
                      </a:endParaRPr>
                    </a:p>
                  </a:txBody>
                  <a:tcPr marL="68580" marR="68580" marT="0" marB="0">
                    <a:noFill/>
                  </a:tcPr>
                </a:tc>
                <a:extLst>
                  <a:ext uri="{0D108BD9-81ED-4DB2-BD59-A6C34878D82A}">
                    <a16:rowId xmlns:a16="http://schemas.microsoft.com/office/drawing/2014/main" val="10002"/>
                  </a:ext>
                </a:extLst>
              </a:tr>
              <a:tr h="344686">
                <a:tc>
                  <a:txBody>
                    <a:bodyPr/>
                    <a:lstStyle/>
                    <a:p>
                      <a:pPr>
                        <a:spcAft>
                          <a:spcPts val="0"/>
                        </a:spcAft>
                      </a:pPr>
                      <a:r>
                        <a:rPr lang="es-PE" sz="1800"/>
                        <a:t>Estación Mórrope</a:t>
                      </a:r>
                      <a:endParaRPr lang="es-PE" sz="1800">
                        <a:latin typeface="Times New Roman"/>
                        <a:ea typeface="Times New Roman"/>
                      </a:endParaRPr>
                    </a:p>
                  </a:txBody>
                  <a:tcPr marL="68580" marR="68580" marT="0" marB="0">
                    <a:noFill/>
                  </a:tcPr>
                </a:tc>
                <a:tc>
                  <a:txBody>
                    <a:bodyPr/>
                    <a:lstStyle/>
                    <a:p>
                      <a:pPr algn="r">
                        <a:spcAft>
                          <a:spcPts val="0"/>
                        </a:spcAft>
                      </a:pPr>
                      <a:r>
                        <a:rPr lang="es-PE" sz="1800" dirty="0"/>
                        <a:t>820.244</a:t>
                      </a:r>
                      <a:endParaRPr lang="es-PE" sz="1800" dirty="0">
                        <a:latin typeface="Times New Roman"/>
                        <a:ea typeface="Times New Roman"/>
                      </a:endParaRPr>
                    </a:p>
                  </a:txBody>
                  <a:tcPr marL="68580" marR="68580" marT="0" marB="0">
                    <a:noFill/>
                  </a:tcPr>
                </a:tc>
                <a:extLst>
                  <a:ext uri="{0D108BD9-81ED-4DB2-BD59-A6C34878D82A}">
                    <a16:rowId xmlns:a16="http://schemas.microsoft.com/office/drawing/2014/main" val="10003"/>
                  </a:ext>
                </a:extLst>
              </a:tr>
              <a:tr h="344686">
                <a:tc>
                  <a:txBody>
                    <a:bodyPr/>
                    <a:lstStyle/>
                    <a:p>
                      <a:pPr>
                        <a:spcAft>
                          <a:spcPts val="0"/>
                        </a:spcAft>
                      </a:pPr>
                      <a:r>
                        <a:rPr lang="es-PE" sz="1800"/>
                        <a:t>Estación Bayóvar</a:t>
                      </a:r>
                      <a:endParaRPr lang="es-PE" sz="1800">
                        <a:latin typeface="Times New Roman"/>
                        <a:ea typeface="Times New Roman"/>
                      </a:endParaRPr>
                    </a:p>
                  </a:txBody>
                  <a:tcPr marL="68580" marR="68580" marT="0" marB="0">
                    <a:noFill/>
                  </a:tcPr>
                </a:tc>
                <a:tc>
                  <a:txBody>
                    <a:bodyPr/>
                    <a:lstStyle/>
                    <a:p>
                      <a:pPr algn="r">
                        <a:spcAft>
                          <a:spcPts val="0"/>
                        </a:spcAft>
                      </a:pPr>
                      <a:r>
                        <a:rPr lang="es-PE" sz="1800" dirty="0"/>
                        <a:t>983.829</a:t>
                      </a:r>
                      <a:endParaRPr lang="es-PE" sz="1800" dirty="0">
                        <a:latin typeface="Times New Roman"/>
                        <a:ea typeface="Times New Roman"/>
                      </a:endParaRPr>
                    </a:p>
                  </a:txBody>
                  <a:tcPr marL="68580" marR="68580" marT="0" marB="0">
                    <a:noFill/>
                  </a:tcPr>
                </a:tc>
                <a:extLst>
                  <a:ext uri="{0D108BD9-81ED-4DB2-BD59-A6C34878D82A}">
                    <a16:rowId xmlns:a16="http://schemas.microsoft.com/office/drawing/2014/main" val="10004"/>
                  </a:ext>
                </a:extLst>
              </a:tr>
              <a:tr h="344686">
                <a:tc>
                  <a:txBody>
                    <a:bodyPr/>
                    <a:lstStyle/>
                    <a:p>
                      <a:pPr>
                        <a:spcAft>
                          <a:spcPts val="0"/>
                        </a:spcAft>
                      </a:pPr>
                      <a:r>
                        <a:rPr lang="es-PE" sz="1800"/>
                        <a:t>Estación Sullana</a:t>
                      </a:r>
                      <a:endParaRPr lang="es-PE" sz="1800">
                        <a:latin typeface="Times New Roman"/>
                        <a:ea typeface="Times New Roman"/>
                      </a:endParaRPr>
                    </a:p>
                  </a:txBody>
                  <a:tcPr marL="68580" marR="68580" marT="0" marB="0">
                    <a:noFill/>
                  </a:tcPr>
                </a:tc>
                <a:tc>
                  <a:txBody>
                    <a:bodyPr/>
                    <a:lstStyle/>
                    <a:p>
                      <a:pPr algn="r">
                        <a:spcAft>
                          <a:spcPts val="0"/>
                        </a:spcAft>
                      </a:pPr>
                      <a:r>
                        <a:rPr lang="es-PE" sz="1800" dirty="0"/>
                        <a:t>1018.710</a:t>
                      </a:r>
                      <a:endParaRPr lang="es-PE" sz="1800" dirty="0">
                        <a:latin typeface="Times New Roman"/>
                        <a:ea typeface="Times New Roman"/>
                      </a:endParaRPr>
                    </a:p>
                  </a:txBody>
                  <a:tcPr marL="68580" marR="68580" marT="0" marB="0">
                    <a:noFill/>
                  </a:tcPr>
                </a:tc>
                <a:extLst>
                  <a:ext uri="{0D108BD9-81ED-4DB2-BD59-A6C34878D82A}">
                    <a16:rowId xmlns:a16="http://schemas.microsoft.com/office/drawing/2014/main" val="10005"/>
                  </a:ext>
                </a:extLst>
              </a:tr>
            </a:tbl>
          </a:graphicData>
        </a:graphic>
      </p:graphicFrame>
      <p:sp>
        <p:nvSpPr>
          <p:cNvPr id="14" name="1 Rectángulo"/>
          <p:cNvSpPr/>
          <p:nvPr/>
        </p:nvSpPr>
        <p:spPr>
          <a:xfrm>
            <a:off x="332730" y="4646150"/>
            <a:ext cx="4239270" cy="1815882"/>
          </a:xfrm>
          <a:prstGeom prst="rect">
            <a:avLst/>
          </a:prstGeom>
          <a:solidFill>
            <a:schemeClr val="accent4">
              <a:lumMod val="20000"/>
              <a:lumOff val="80000"/>
            </a:schemeClr>
          </a:solidFill>
        </p:spPr>
        <p:txBody>
          <a:bodyPr wrap="square">
            <a:spAutoFit/>
          </a:bodyPr>
          <a:lstStyle/>
          <a:p>
            <a:r>
              <a:rPr lang="es-PE" sz="1600" b="1" dirty="0"/>
              <a:t>UBICACION:</a:t>
            </a:r>
          </a:p>
          <a:p>
            <a:pPr lvl="0" algn="just" eaLnBrk="0" fontAlgn="base" hangingPunct="0"/>
            <a:endParaRPr lang="es-PE" sz="1600" dirty="0"/>
          </a:p>
          <a:p>
            <a:pPr lvl="0" algn="just" eaLnBrk="0" fontAlgn="base" hangingPunct="0"/>
            <a:r>
              <a:rPr lang="es-PE" sz="1600" dirty="0"/>
              <a:t>La concesión de la Autopista del sol se ubica en las Regiones de La Libertad, Lambayeque y Piura; siendo la principal vía de comunicación terrestre para el transporte de personas, mercancías y productos. </a:t>
            </a:r>
          </a:p>
        </p:txBody>
      </p:sp>
      <p:sp>
        <p:nvSpPr>
          <p:cNvPr id="10" name="1 Rectángulo"/>
          <p:cNvSpPr/>
          <p:nvPr/>
        </p:nvSpPr>
        <p:spPr>
          <a:xfrm>
            <a:off x="332730" y="914006"/>
            <a:ext cx="4641607" cy="1200329"/>
          </a:xfrm>
          <a:prstGeom prst="rect">
            <a:avLst/>
          </a:prstGeom>
        </p:spPr>
        <p:txBody>
          <a:bodyPr wrap="square">
            <a:spAutoFit/>
          </a:bodyPr>
          <a:lstStyle/>
          <a:p>
            <a:r>
              <a:rPr lang="es-PE" sz="1600" b="1" dirty="0"/>
              <a:t>             </a:t>
            </a:r>
            <a:r>
              <a:rPr lang="es-PE" b="1" dirty="0"/>
              <a:t>OPERACIÓN  DE LA CONCESIÓN:</a:t>
            </a:r>
            <a:endParaRPr lang="es-PE" dirty="0"/>
          </a:p>
          <a:p>
            <a:pPr marL="285750" lvl="0" indent="-285750" eaLnBrk="0" fontAlgn="base" hangingPunct="0">
              <a:buFont typeface="Arial" panose="020B0604020202020204" pitchFamily="34" charset="0"/>
              <a:buChar char="•"/>
            </a:pPr>
            <a:r>
              <a:rPr lang="es-PE" dirty="0"/>
              <a:t>Inicio de la explotación: 25 de Setiembre    del 2009.</a:t>
            </a:r>
          </a:p>
          <a:p>
            <a:pPr marL="285750" lvl="0" indent="-285750" eaLnBrk="0" fontAlgn="base" hangingPunct="0">
              <a:buFont typeface="Arial" panose="020B0604020202020204" pitchFamily="34" charset="0"/>
              <a:buChar char="•"/>
            </a:pPr>
            <a:r>
              <a:rPr lang="es-PE" dirty="0"/>
              <a:t>Cinco estaciones de Peaje.</a:t>
            </a:r>
          </a:p>
        </p:txBody>
      </p:sp>
    </p:spTree>
    <p:extLst>
      <p:ext uri="{BB962C8B-B14F-4D97-AF65-F5344CB8AC3E}">
        <p14:creationId xmlns:p14="http://schemas.microsoft.com/office/powerpoint/2010/main" val="2163215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362243"/>
            <a:ext cx="8193742" cy="5177102"/>
          </a:xfrm>
        </p:spPr>
        <p:txBody>
          <a:bodyPr>
            <a:noAutofit/>
          </a:bodyPr>
          <a:lstStyle/>
          <a:p>
            <a:pPr>
              <a:buNone/>
            </a:pPr>
            <a:r>
              <a:rPr lang="es-ES" sz="2000" b="1" u="sng" dirty="0"/>
              <a:t>Obras Obligatorias</a:t>
            </a:r>
          </a:p>
          <a:p>
            <a:r>
              <a:rPr lang="es-MX" sz="2000" dirty="0"/>
              <a:t>El marco para la planificación de las inversiones obligatorias, consideró los plazos acordados con el  MTC en la Adenda No. 2:</a:t>
            </a:r>
          </a:p>
          <a:p>
            <a:pPr marL="0" indent="442913">
              <a:lnSpc>
                <a:spcPct val="100000"/>
              </a:lnSpc>
              <a:spcBef>
                <a:spcPts val="0"/>
              </a:spcBef>
              <a:buNone/>
            </a:pPr>
            <a:r>
              <a:rPr lang="es-MX" sz="2000" dirty="0"/>
              <a:t>- Evitamiento de Piura:		15 de enero del 2017</a:t>
            </a:r>
          </a:p>
          <a:p>
            <a:pPr marL="0" indent="442913">
              <a:lnSpc>
                <a:spcPct val="100000"/>
              </a:lnSpc>
              <a:spcBef>
                <a:spcPts val="0"/>
              </a:spcBef>
              <a:buNone/>
            </a:pPr>
            <a:r>
              <a:rPr lang="es-MX" sz="2000" dirty="0"/>
              <a:t>- 80 Km Huanchaco-El Milagro:		31 de marzo del 2017</a:t>
            </a:r>
          </a:p>
          <a:p>
            <a:pPr marL="0" indent="442913">
              <a:lnSpc>
                <a:spcPct val="100000"/>
              </a:lnSpc>
              <a:spcBef>
                <a:spcPts val="0"/>
              </a:spcBef>
              <a:buNone/>
            </a:pPr>
            <a:r>
              <a:rPr lang="es-MX" sz="2000" dirty="0"/>
              <a:t>- Tramos 6 y 7:			15 de enero del 2017</a:t>
            </a:r>
          </a:p>
          <a:p>
            <a:pPr marL="442913" indent="0">
              <a:lnSpc>
                <a:spcPct val="100000"/>
              </a:lnSpc>
              <a:spcBef>
                <a:spcPts val="0"/>
              </a:spcBef>
              <a:buFontTx/>
              <a:buChar char="-"/>
            </a:pPr>
            <a:r>
              <a:rPr lang="es-MX" sz="2000" dirty="0"/>
              <a:t> Saldo de terrenos Trujillo-Chiclayo:	30 de agosto del 2017</a:t>
            </a:r>
          </a:p>
          <a:p>
            <a:pPr marL="0" indent="0">
              <a:buNone/>
            </a:pPr>
            <a:endParaRPr lang="es-MX" sz="1000" dirty="0"/>
          </a:p>
          <a:p>
            <a:r>
              <a:rPr lang="es-MX" sz="2000" dirty="0"/>
              <a:t>Se prevé  invertir USD 27.62 MM (Sin IGV), recursos que se destinaran para culminar los tramos inconclusos desde Chicama a San Pedro de </a:t>
            </a:r>
            <a:r>
              <a:rPr lang="es-MX" sz="2000" dirty="0" err="1"/>
              <a:t>Lloc</a:t>
            </a:r>
            <a:r>
              <a:rPr lang="es-MX" sz="2000" dirty="0"/>
              <a:t>  y los Evitamientos de Paiján y Pacasmayo.</a:t>
            </a:r>
          </a:p>
          <a:p>
            <a:r>
              <a:rPr lang="es-MX" sz="2000" dirty="0"/>
              <a:t>E</a:t>
            </a:r>
            <a:r>
              <a:rPr lang="es-ES" sz="2000" dirty="0" err="1"/>
              <a:t>sto</a:t>
            </a:r>
            <a:r>
              <a:rPr lang="es-ES" sz="2000" dirty="0"/>
              <a:t> permitirá culminar y operar más de 100 km continuos de doble calzada entre Trujillo y Pacasmayo.</a:t>
            </a:r>
          </a:p>
          <a:p>
            <a:r>
              <a:rPr lang="es-ES" sz="2000" dirty="0"/>
              <a:t>Además se prevé culminar el paso a desnivel Relleno Sanitario del tramo Mocupe- Chiclayo, y culminar y operar los 10.5 km del tramo Guadalupe – Mocupe.</a:t>
            </a:r>
            <a:endParaRPr lang="es-MX" sz="2000" dirty="0"/>
          </a:p>
        </p:txBody>
      </p:sp>
      <p:pic>
        <p:nvPicPr>
          <p:cNvPr id="4" name="Picture 2" descr="C:\Users\JPurizaca\Documents\Administración\Imagen\Plan Covisol\Logo Coviso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548" y="-51246"/>
            <a:ext cx="981851" cy="112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Título"/>
          <p:cNvSpPr txBox="1">
            <a:spLocks/>
          </p:cNvSpPr>
          <p:nvPr/>
        </p:nvSpPr>
        <p:spPr>
          <a:xfrm>
            <a:off x="1168399" y="0"/>
            <a:ext cx="7789865" cy="9366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s-PE" sz="3200" dirty="0"/>
            </a:br>
            <a:r>
              <a:rPr lang="es-PE" sz="2400" b="1" dirty="0"/>
              <a:t>AUTOPISTA DEL SOL:</a:t>
            </a:r>
            <a:br>
              <a:rPr lang="es-PE" sz="2400" b="1" dirty="0"/>
            </a:br>
            <a:r>
              <a:rPr lang="es-PE" sz="2400" b="1" dirty="0"/>
              <a:t>OBJETIVOS Y AGENDA DE TRABAJO PARA EL AÑO 2018</a:t>
            </a:r>
            <a:br>
              <a:rPr lang="es-PE" sz="3200" dirty="0"/>
            </a:br>
            <a:endParaRPr lang="es-PE" sz="3200" dirty="0"/>
          </a:p>
        </p:txBody>
      </p:sp>
      <p:sp>
        <p:nvSpPr>
          <p:cNvPr id="7" name="Rectángulo 6"/>
          <p:cNvSpPr/>
          <p:nvPr/>
        </p:nvSpPr>
        <p:spPr>
          <a:xfrm>
            <a:off x="1204259" y="1046477"/>
            <a:ext cx="3822585" cy="400110"/>
          </a:xfrm>
          <a:prstGeom prst="rect">
            <a:avLst/>
          </a:prstGeom>
        </p:spPr>
        <p:txBody>
          <a:bodyPr wrap="none">
            <a:spAutoFit/>
          </a:bodyPr>
          <a:lstStyle/>
          <a:p>
            <a:pPr>
              <a:buNone/>
            </a:pPr>
            <a:r>
              <a:rPr lang="es-ES" sz="2000" b="1" dirty="0"/>
              <a:t>PROGRAMACIÓN DE INVERSIONES</a:t>
            </a:r>
          </a:p>
        </p:txBody>
      </p:sp>
    </p:spTree>
    <p:extLst>
      <p:ext uri="{BB962C8B-B14F-4D97-AF65-F5344CB8AC3E}">
        <p14:creationId xmlns:p14="http://schemas.microsoft.com/office/powerpoint/2010/main" val="11537644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35424" y="747251"/>
            <a:ext cx="7570694" cy="522514"/>
          </a:xfrm>
        </p:spPr>
        <p:txBody>
          <a:bodyPr>
            <a:noAutofit/>
          </a:bodyPr>
          <a:lstStyle/>
          <a:p>
            <a:pPr marL="0" indent="0">
              <a:lnSpc>
                <a:spcPts val="3200"/>
              </a:lnSpc>
              <a:buNone/>
            </a:pPr>
            <a:r>
              <a:rPr lang="es-ES" sz="2000" b="1" dirty="0">
                <a:latin typeface="+mj-lt"/>
              </a:rPr>
              <a:t>Plan de Inversiones Obligatorias 2017 – 2021 (En USD – Sin IGV)</a:t>
            </a:r>
            <a:endParaRPr lang="es-PE" sz="2000" b="1" dirty="0">
              <a:latin typeface="+mj-lt"/>
            </a:endParaRPr>
          </a:p>
        </p:txBody>
      </p:sp>
      <p:pic>
        <p:nvPicPr>
          <p:cNvPr id="5" name="Picture 2" descr="C:\Users\JPurizaca\Documents\Administración\Imagen\Plan Covisol\Logo Coviso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548" y="-51246"/>
            <a:ext cx="981851" cy="112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1 Título"/>
          <p:cNvSpPr txBox="1">
            <a:spLocks/>
          </p:cNvSpPr>
          <p:nvPr/>
        </p:nvSpPr>
        <p:spPr>
          <a:xfrm>
            <a:off x="1168399" y="-1"/>
            <a:ext cx="7789865" cy="1069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s-PE" sz="3200" dirty="0"/>
            </a:br>
            <a:r>
              <a:rPr lang="es-PE" sz="2200" b="1" dirty="0"/>
              <a:t>AUTOPISTA DEL SOL:</a:t>
            </a:r>
            <a:br>
              <a:rPr lang="es-PE" sz="2200" b="1" dirty="0"/>
            </a:br>
            <a:r>
              <a:rPr lang="es-PE" sz="2200" b="1" dirty="0"/>
              <a:t>OBJETIVOS Y AGENDA DE TRABAJO PARA EL AÑO 2017</a:t>
            </a:r>
            <a:br>
              <a:rPr lang="es-PE" sz="3200" dirty="0"/>
            </a:br>
            <a:endParaRPr lang="es-PE" sz="3200" dirty="0"/>
          </a:p>
        </p:txBody>
      </p:sp>
      <p:sp>
        <p:nvSpPr>
          <p:cNvPr id="9" name="Rectángulo 8"/>
          <p:cNvSpPr/>
          <p:nvPr/>
        </p:nvSpPr>
        <p:spPr>
          <a:xfrm>
            <a:off x="820270" y="6224907"/>
            <a:ext cx="7449525" cy="307777"/>
          </a:xfrm>
          <a:prstGeom prst="rect">
            <a:avLst/>
          </a:prstGeom>
        </p:spPr>
        <p:txBody>
          <a:bodyPr wrap="square">
            <a:spAutoFit/>
          </a:bodyPr>
          <a:lstStyle/>
          <a:p>
            <a:pPr marL="285750" indent="-285750">
              <a:buFont typeface="Wingdings" panose="05000000000000000000" pitchFamily="2" charset="2"/>
              <a:buChar char="q"/>
            </a:pPr>
            <a:r>
              <a:rPr lang="es-ES" sz="1400" dirty="0"/>
              <a:t>De cumplirse los plazos de entrega, se prevé la culminación de las obras en el año 2021.</a:t>
            </a:r>
            <a:endParaRPr lang="es-MX" sz="1400" dirty="0"/>
          </a:p>
        </p:txBody>
      </p:sp>
      <p:pic>
        <p:nvPicPr>
          <p:cNvPr id="10" name="Imagen 9"/>
          <p:cNvPicPr/>
          <p:nvPr/>
        </p:nvPicPr>
        <p:blipFill>
          <a:blip r:embed="rId3">
            <a:extLst>
              <a:ext uri="{28A0092B-C50C-407E-A947-70E740481C1C}">
                <a14:useLocalDpi xmlns:a14="http://schemas.microsoft.com/office/drawing/2010/main" val="0"/>
              </a:ext>
            </a:extLst>
          </a:blip>
          <a:srcRect/>
          <a:stretch>
            <a:fillRect/>
          </a:stretch>
        </p:blipFill>
        <p:spPr bwMode="auto">
          <a:xfrm>
            <a:off x="582809" y="1332201"/>
            <a:ext cx="7686986" cy="4842465"/>
          </a:xfrm>
          <a:prstGeom prst="rect">
            <a:avLst/>
          </a:prstGeom>
          <a:noFill/>
          <a:ln>
            <a:noFill/>
          </a:ln>
        </p:spPr>
      </p:pic>
    </p:spTree>
    <p:extLst>
      <p:ext uri="{BB962C8B-B14F-4D97-AF65-F5344CB8AC3E}">
        <p14:creationId xmlns:p14="http://schemas.microsoft.com/office/powerpoint/2010/main" val="17412766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JPurizaca\Documents\Administración\Imagen\Plan Covisol\Logo Coviso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548" y="-51246"/>
            <a:ext cx="981851" cy="112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5"/>
          <p:cNvSpPr/>
          <p:nvPr/>
        </p:nvSpPr>
        <p:spPr>
          <a:xfrm>
            <a:off x="677473" y="6090436"/>
            <a:ext cx="7521871" cy="523220"/>
          </a:xfrm>
          <a:prstGeom prst="rect">
            <a:avLst/>
          </a:prstGeom>
        </p:spPr>
        <p:txBody>
          <a:bodyPr wrap="square">
            <a:spAutoFit/>
          </a:bodyPr>
          <a:lstStyle/>
          <a:p>
            <a:pPr marL="285750" lvl="0" indent="-285750">
              <a:buFont typeface="Wingdings" panose="05000000000000000000" pitchFamily="2" charset="2"/>
              <a:buChar char="q"/>
            </a:pPr>
            <a:r>
              <a:rPr lang="es-ES" sz="1400" dirty="0"/>
              <a:t>En la planificación de las inversiones adicionales para el 2018, se ha estimado que en 2018 se culminarán las obras de los Pasos a Desnivel Grau, </a:t>
            </a:r>
            <a:r>
              <a:rPr lang="es-ES" sz="1400" dirty="0" err="1"/>
              <a:t>Coscomba</a:t>
            </a:r>
            <a:r>
              <a:rPr lang="es-ES" sz="1400" dirty="0"/>
              <a:t> y Casagrande.</a:t>
            </a:r>
            <a:endParaRPr lang="es-PE" sz="1400" dirty="0"/>
          </a:p>
        </p:txBody>
      </p:sp>
      <p:sp>
        <p:nvSpPr>
          <p:cNvPr id="8" name="2 Marcador de contenido"/>
          <p:cNvSpPr txBox="1">
            <a:spLocks/>
          </p:cNvSpPr>
          <p:nvPr/>
        </p:nvSpPr>
        <p:spPr>
          <a:xfrm>
            <a:off x="628650" y="995031"/>
            <a:ext cx="7570694" cy="5225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200"/>
              </a:lnSpc>
              <a:buFont typeface="Arial" panose="020B0604020202020204" pitchFamily="34" charset="0"/>
              <a:buNone/>
            </a:pPr>
            <a:r>
              <a:rPr lang="es-ES" sz="2000" b="1" dirty="0">
                <a:latin typeface="+mj-lt"/>
              </a:rPr>
              <a:t>Plan de Inversiones Adicionales 2018 (En S/. – Sin IGV)</a:t>
            </a:r>
            <a:endParaRPr lang="es-PE" sz="2000" b="1" dirty="0">
              <a:latin typeface="+mj-lt"/>
            </a:endParaRPr>
          </a:p>
        </p:txBody>
      </p:sp>
      <p:sp>
        <p:nvSpPr>
          <p:cNvPr id="9" name="1 Título"/>
          <p:cNvSpPr txBox="1">
            <a:spLocks/>
          </p:cNvSpPr>
          <p:nvPr/>
        </p:nvSpPr>
        <p:spPr>
          <a:xfrm>
            <a:off x="1168399" y="0"/>
            <a:ext cx="7789865" cy="9366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s-PE" sz="3200" dirty="0"/>
            </a:br>
            <a:r>
              <a:rPr lang="es-PE" sz="2200" b="1" dirty="0"/>
              <a:t>AUTOPISTA DEL SOL:</a:t>
            </a:r>
            <a:br>
              <a:rPr lang="es-PE" sz="2200" b="1" dirty="0"/>
            </a:br>
            <a:r>
              <a:rPr lang="es-PE" sz="2200" b="1" dirty="0"/>
              <a:t>OBJETIVOS Y AGENDA DE TRABAJO PARA EL AÑO 2018</a:t>
            </a:r>
            <a:br>
              <a:rPr lang="es-PE" sz="3200" dirty="0"/>
            </a:br>
            <a:endParaRPr lang="es-PE" sz="3200" dirty="0"/>
          </a:p>
        </p:txBody>
      </p:sp>
      <p:pic>
        <p:nvPicPr>
          <p:cNvPr id="10" name="Imagen 9"/>
          <p:cNvPicPr/>
          <p:nvPr/>
        </p:nvPicPr>
        <p:blipFill>
          <a:blip r:embed="rId3">
            <a:extLst>
              <a:ext uri="{28A0092B-C50C-407E-A947-70E740481C1C}">
                <a14:useLocalDpi xmlns:a14="http://schemas.microsoft.com/office/drawing/2010/main" val="0"/>
              </a:ext>
            </a:extLst>
          </a:blip>
          <a:srcRect/>
          <a:stretch>
            <a:fillRect/>
          </a:stretch>
        </p:blipFill>
        <p:spPr bwMode="auto">
          <a:xfrm>
            <a:off x="743580" y="1555846"/>
            <a:ext cx="7616650" cy="4382731"/>
          </a:xfrm>
          <a:prstGeom prst="rect">
            <a:avLst/>
          </a:prstGeom>
          <a:noFill/>
          <a:ln>
            <a:noFill/>
          </a:ln>
        </p:spPr>
      </p:pic>
    </p:spTree>
    <p:extLst>
      <p:ext uri="{BB962C8B-B14F-4D97-AF65-F5344CB8AC3E}">
        <p14:creationId xmlns:p14="http://schemas.microsoft.com/office/powerpoint/2010/main" val="35299880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Users\JPurizaca\Documents\Administración\Imagen\Plan Covisol\Logo Covisol.pn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7715" t="13249" r="7951" b="6483"/>
          <a:stretch/>
        </p:blipFill>
        <p:spPr bwMode="auto">
          <a:xfrm>
            <a:off x="50913" y="28656"/>
            <a:ext cx="914401" cy="9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ítulo 1"/>
          <p:cNvSpPr>
            <a:spLocks noGrp="1"/>
          </p:cNvSpPr>
          <p:nvPr>
            <p:ph type="title"/>
          </p:nvPr>
        </p:nvSpPr>
        <p:spPr>
          <a:xfrm>
            <a:off x="965314" y="145827"/>
            <a:ext cx="8082116" cy="409129"/>
          </a:xfrm>
        </p:spPr>
        <p:txBody>
          <a:bodyPr>
            <a:normAutofit fontScale="90000"/>
          </a:bodyPr>
          <a:lstStyle/>
          <a:p>
            <a:r>
              <a:rPr lang="es-PE" sz="2400" b="1" dirty="0"/>
              <a:t>Obras de Reconstrucción por el Fenómeno El Niño. </a:t>
            </a:r>
          </a:p>
        </p:txBody>
      </p:sp>
      <p:sp>
        <p:nvSpPr>
          <p:cNvPr id="12" name="CuadroTexto 11"/>
          <p:cNvSpPr txBox="1"/>
          <p:nvPr/>
        </p:nvSpPr>
        <p:spPr>
          <a:xfrm>
            <a:off x="4596000" y="5418622"/>
            <a:ext cx="4245306" cy="307777"/>
          </a:xfrm>
          <a:prstGeom prst="rect">
            <a:avLst/>
          </a:prstGeom>
          <a:solidFill>
            <a:schemeClr val="accent5">
              <a:lumMod val="20000"/>
              <a:lumOff val="80000"/>
            </a:schemeClr>
          </a:solidFill>
          <a:ln w="19050">
            <a:solidFill>
              <a:schemeClr val="tx1"/>
            </a:solidFill>
          </a:ln>
        </p:spPr>
        <p:txBody>
          <a:bodyPr wrap="square" rtlCol="0">
            <a:spAutoFit/>
          </a:bodyPr>
          <a:lstStyle/>
          <a:p>
            <a:pPr algn="ctr"/>
            <a:r>
              <a:rPr lang="es-PE" sz="1400" b="1" dirty="0"/>
              <a:t>ACCIONES DEL CONCESIONARIO/CONCEDENTE</a:t>
            </a:r>
          </a:p>
        </p:txBody>
      </p:sp>
      <p:pic>
        <p:nvPicPr>
          <p:cNvPr id="14" name="Marcador de contenido 17">
            <a:extLst>
              <a:ext uri="{FF2B5EF4-FFF2-40B4-BE49-F238E27FC236}">
                <a16:creationId xmlns:a16="http://schemas.microsoft.com/office/drawing/2014/main" id="{F3943ED0-C18C-4909-84CE-38EA27B785CA}"/>
              </a:ext>
            </a:extLst>
          </p:cNvPr>
          <p:cNvPicPr>
            <a:picLocks noGrp="1" noChangeAspect="1"/>
          </p:cNvPicPr>
          <p:nvPr/>
        </p:nvPicPr>
        <p:blipFill>
          <a:blip r:embed="rId3"/>
          <a:stretch>
            <a:fillRect/>
          </a:stretch>
        </p:blipFill>
        <p:spPr bwMode="auto">
          <a:xfrm>
            <a:off x="50913" y="686750"/>
            <a:ext cx="4545086" cy="6070034"/>
          </a:xfrm>
          <a:prstGeom prst="rect">
            <a:avLst/>
          </a:prstGeom>
          <a:ln w="3175">
            <a:solidFill>
              <a:schemeClr val="tx1"/>
            </a:solid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0"/>
          <p:cNvSpPr txBox="1"/>
          <p:nvPr/>
        </p:nvSpPr>
        <p:spPr>
          <a:xfrm>
            <a:off x="1733389" y="1415952"/>
            <a:ext cx="1286044" cy="954107"/>
          </a:xfrm>
          <a:prstGeom prst="rect">
            <a:avLst/>
          </a:prstGeom>
          <a:solidFill>
            <a:srgbClr val="FFC000"/>
          </a:solidFill>
          <a:ln w="19050">
            <a:solidFill>
              <a:schemeClr val="tx1"/>
            </a:solidFill>
          </a:ln>
        </p:spPr>
        <p:txBody>
          <a:bodyPr wrap="square" rtlCol="0">
            <a:spAutoFit/>
          </a:bodyPr>
          <a:lstStyle/>
          <a:p>
            <a:pPr algn="ctr"/>
            <a:r>
              <a:rPr lang="es-PE" sz="1400" b="1" dirty="0"/>
              <a:t>PARA MITIGAR EL FEN SE REQUIERE CAMBIOS </a:t>
            </a:r>
          </a:p>
        </p:txBody>
      </p:sp>
      <p:sp>
        <p:nvSpPr>
          <p:cNvPr id="17" name="CuadroTexto 16"/>
          <p:cNvSpPr txBox="1"/>
          <p:nvPr/>
        </p:nvSpPr>
        <p:spPr>
          <a:xfrm>
            <a:off x="1190778" y="650860"/>
            <a:ext cx="1775968" cy="738664"/>
          </a:xfrm>
          <a:prstGeom prst="rect">
            <a:avLst/>
          </a:prstGeom>
          <a:solidFill>
            <a:schemeClr val="accent5">
              <a:lumMod val="20000"/>
              <a:lumOff val="80000"/>
            </a:schemeClr>
          </a:solidFill>
          <a:ln w="19050">
            <a:solidFill>
              <a:schemeClr val="tx1"/>
            </a:solidFill>
          </a:ln>
        </p:spPr>
        <p:txBody>
          <a:bodyPr wrap="square" rtlCol="0">
            <a:spAutoFit/>
          </a:bodyPr>
          <a:lstStyle/>
          <a:p>
            <a:pPr algn="ctr"/>
            <a:r>
              <a:rPr lang="es-PE" sz="1400" b="1" dirty="0"/>
              <a:t>LA CONCESIÓN SE SITÚA EN EL CENTRO ACTIVO DEL FEN</a:t>
            </a:r>
          </a:p>
        </p:txBody>
      </p:sp>
      <p:pic>
        <p:nvPicPr>
          <p:cNvPr id="13" name="Imagen 1"/>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3136265" y="2097100"/>
            <a:ext cx="2871470" cy="1624667"/>
          </a:xfrm>
          <a:prstGeom prst="rect">
            <a:avLst/>
          </a:prstGeom>
          <a:ln w="3175">
            <a:solidFill>
              <a:schemeClr val="tx1"/>
            </a:solidFill>
          </a:ln>
        </p:spPr>
      </p:pic>
      <p:pic>
        <p:nvPicPr>
          <p:cNvPr id="2" name="Imagen 1"/>
          <p:cNvPicPr>
            <a:picLocks noChangeAspect="1"/>
          </p:cNvPicPr>
          <p:nvPr/>
        </p:nvPicPr>
        <p:blipFill rotWithShape="1">
          <a:blip r:embed="rId6">
            <a:extLst>
              <a:ext uri="{BEBA8EAE-BF5A-486C-A8C5-ECC9F3942E4B}">
                <a14:imgProps xmlns:a14="http://schemas.microsoft.com/office/drawing/2010/main">
                  <a14:imgLayer r:embed="rId7">
                    <a14:imgEffect>
                      <a14:artisticPaintBrush/>
                    </a14:imgEffect>
                  </a14:imgLayer>
                </a14:imgProps>
              </a:ext>
            </a:extLst>
          </a:blip>
          <a:srcRect l="9967" t="11883" r="23483" b="37829"/>
          <a:stretch/>
        </p:blipFill>
        <p:spPr>
          <a:xfrm>
            <a:off x="3073729" y="538652"/>
            <a:ext cx="3397488" cy="1633733"/>
          </a:xfrm>
          <a:prstGeom prst="rect">
            <a:avLst/>
          </a:prstGeom>
          <a:ln w="3175">
            <a:solidFill>
              <a:schemeClr val="tx1"/>
            </a:solidFill>
          </a:ln>
        </p:spPr>
      </p:pic>
      <p:sp>
        <p:nvSpPr>
          <p:cNvPr id="19" name="CuadroTexto 18"/>
          <p:cNvSpPr txBox="1"/>
          <p:nvPr/>
        </p:nvSpPr>
        <p:spPr>
          <a:xfrm>
            <a:off x="4595999" y="5757246"/>
            <a:ext cx="4245307" cy="954107"/>
          </a:xfrm>
          <a:prstGeom prst="rect">
            <a:avLst/>
          </a:prstGeom>
          <a:solidFill>
            <a:schemeClr val="accent4">
              <a:lumMod val="60000"/>
              <a:lumOff val="40000"/>
            </a:schemeClr>
          </a:solidFill>
          <a:scene3d>
            <a:camera prst="orthographicFront"/>
            <a:lightRig rig="threePt" dir="t"/>
          </a:scene3d>
          <a:sp3d>
            <a:bevelT w="165100" prst="coolSlant"/>
          </a:sp3d>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285750" indent="-285750">
              <a:buFont typeface="Wingdings" panose="05000000000000000000" pitchFamily="2" charset="2"/>
              <a:buChar char="Ø"/>
            </a:pPr>
            <a:r>
              <a:rPr lang="es-PE" sz="1400" b="1" dirty="0">
                <a:solidFill>
                  <a:schemeClr val="tx1"/>
                </a:solidFill>
              </a:rPr>
              <a:t>VERIFICACION DE DAÑOS ( C.899-2017-COVISOL)</a:t>
            </a:r>
          </a:p>
          <a:p>
            <a:pPr marL="285750" indent="-285750">
              <a:buFont typeface="Wingdings" panose="05000000000000000000" pitchFamily="2" charset="2"/>
              <a:buChar char="Ø"/>
            </a:pPr>
            <a:r>
              <a:rPr lang="es-PE" sz="1400" b="1" dirty="0">
                <a:solidFill>
                  <a:schemeClr val="tx1"/>
                </a:solidFill>
              </a:rPr>
              <a:t>PLAN DE ESTUDIOS DE RECONSTRUCCION (C.909-2017-COVISOL)</a:t>
            </a:r>
          </a:p>
          <a:p>
            <a:pPr marL="285750" indent="-285750">
              <a:buFont typeface="Wingdings" panose="05000000000000000000" pitchFamily="2" charset="2"/>
              <a:buChar char="Ø"/>
            </a:pPr>
            <a:r>
              <a:rPr lang="es-PE" sz="1400" b="1" dirty="0">
                <a:solidFill>
                  <a:schemeClr val="tx1"/>
                </a:solidFill>
              </a:rPr>
              <a:t>ESTUDIOS EN DESARROLLO(CLAUSULA 7.15 C.C.)</a:t>
            </a:r>
          </a:p>
        </p:txBody>
      </p:sp>
      <p:pic>
        <p:nvPicPr>
          <p:cNvPr id="20" name="Imagen 19"/>
          <p:cNvPicPr>
            <a:picLocks noChangeAspect="1"/>
          </p:cNvPicPr>
          <p:nvPr/>
        </p:nvPicPr>
        <p:blipFill>
          <a:blip r:embed="rId8"/>
          <a:stretch>
            <a:fillRect/>
          </a:stretch>
        </p:blipFill>
        <p:spPr>
          <a:xfrm>
            <a:off x="3270237" y="3797091"/>
            <a:ext cx="2740253" cy="1495779"/>
          </a:xfrm>
          <a:prstGeom prst="rect">
            <a:avLst/>
          </a:prstGeom>
          <a:ln w="3175">
            <a:solidFill>
              <a:schemeClr val="tx1"/>
            </a:solidFill>
          </a:ln>
        </p:spPr>
      </p:pic>
      <p:pic>
        <p:nvPicPr>
          <p:cNvPr id="22" name="Marcador de contenido 8"/>
          <p:cNvPicPr>
            <a:picLocks noChangeAspect="1"/>
          </p:cNvPicPr>
          <p:nvPr/>
        </p:nvPicPr>
        <p:blipFill rotWithShape="1">
          <a:blip r:embed="rId9"/>
          <a:srcRect b="8102"/>
          <a:stretch/>
        </p:blipFill>
        <p:spPr>
          <a:xfrm>
            <a:off x="6085737" y="3791050"/>
            <a:ext cx="2578151" cy="1495780"/>
          </a:xfrm>
          <a:prstGeom prst="rect">
            <a:avLst/>
          </a:prstGeom>
          <a:ln w="3175">
            <a:solidFill>
              <a:schemeClr val="tx1"/>
            </a:solidFill>
          </a:ln>
        </p:spPr>
      </p:pic>
      <p:pic>
        <p:nvPicPr>
          <p:cNvPr id="24" name="Marcador de contenido 7"/>
          <p:cNvPicPr>
            <a:picLocks noChangeAspect="1"/>
          </p:cNvPicPr>
          <p:nvPr/>
        </p:nvPicPr>
        <p:blipFill>
          <a:blip r:embed="rId10"/>
          <a:stretch>
            <a:fillRect/>
          </a:stretch>
        </p:blipFill>
        <p:spPr>
          <a:xfrm>
            <a:off x="6536288" y="522775"/>
            <a:ext cx="2294965" cy="1989450"/>
          </a:xfrm>
          <a:prstGeom prst="rect">
            <a:avLst/>
          </a:prstGeom>
          <a:ln w="3175">
            <a:solidFill>
              <a:schemeClr val="tx1"/>
            </a:solidFill>
          </a:ln>
        </p:spPr>
      </p:pic>
      <p:pic>
        <p:nvPicPr>
          <p:cNvPr id="6" name="Imagen 5"/>
          <p:cNvPicPr>
            <a:picLocks noChangeAspect="1"/>
          </p:cNvPicPr>
          <p:nvPr/>
        </p:nvPicPr>
        <p:blipFill>
          <a:blip r:embed="rId11"/>
          <a:stretch>
            <a:fillRect/>
          </a:stretch>
        </p:blipFill>
        <p:spPr>
          <a:xfrm>
            <a:off x="6076028" y="2139485"/>
            <a:ext cx="2755225" cy="1582281"/>
          </a:xfrm>
          <a:prstGeom prst="rect">
            <a:avLst/>
          </a:prstGeom>
          <a:ln w="3175">
            <a:solidFill>
              <a:schemeClr val="tx1"/>
            </a:solidFill>
          </a:ln>
        </p:spPr>
      </p:pic>
      <p:sp>
        <p:nvSpPr>
          <p:cNvPr id="8" name="Conector 7"/>
          <p:cNvSpPr/>
          <p:nvPr/>
        </p:nvSpPr>
        <p:spPr>
          <a:xfrm>
            <a:off x="858898" y="1332021"/>
            <a:ext cx="197674" cy="227372"/>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5" name="Conector 24"/>
          <p:cNvSpPr/>
          <p:nvPr/>
        </p:nvSpPr>
        <p:spPr>
          <a:xfrm>
            <a:off x="1026304" y="2453534"/>
            <a:ext cx="197674" cy="227372"/>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6" name="Conector 25"/>
          <p:cNvSpPr/>
          <p:nvPr/>
        </p:nvSpPr>
        <p:spPr>
          <a:xfrm>
            <a:off x="1466524" y="3109829"/>
            <a:ext cx="197674" cy="227372"/>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7" name="Conector 26"/>
          <p:cNvSpPr/>
          <p:nvPr/>
        </p:nvSpPr>
        <p:spPr>
          <a:xfrm>
            <a:off x="1724529" y="3388657"/>
            <a:ext cx="197674" cy="227372"/>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8" name="Conector 27"/>
          <p:cNvSpPr/>
          <p:nvPr/>
        </p:nvSpPr>
        <p:spPr>
          <a:xfrm>
            <a:off x="3350552" y="5643560"/>
            <a:ext cx="197674" cy="227372"/>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9" name="Conector 28"/>
          <p:cNvSpPr/>
          <p:nvPr/>
        </p:nvSpPr>
        <p:spPr>
          <a:xfrm>
            <a:off x="3548226" y="6210586"/>
            <a:ext cx="197674" cy="227372"/>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30" name="Marcador de contenido 7"/>
          <p:cNvPicPr>
            <a:picLocks noChangeAspect="1"/>
          </p:cNvPicPr>
          <p:nvPr/>
        </p:nvPicPr>
        <p:blipFill>
          <a:blip r:embed="rId12"/>
          <a:stretch>
            <a:fillRect/>
          </a:stretch>
        </p:blipFill>
        <p:spPr>
          <a:xfrm>
            <a:off x="95278" y="4367958"/>
            <a:ext cx="1006465" cy="972846"/>
          </a:xfrm>
          <a:prstGeom prst="rect">
            <a:avLst/>
          </a:prstGeom>
          <a:ln w="3175">
            <a:solidFill>
              <a:schemeClr val="tx1"/>
            </a:solidFill>
          </a:ln>
        </p:spPr>
      </p:pic>
      <p:pic>
        <p:nvPicPr>
          <p:cNvPr id="31" name="Marcador de contenido 4"/>
          <p:cNvPicPr>
            <a:picLocks noChangeAspect="1"/>
          </p:cNvPicPr>
          <p:nvPr/>
        </p:nvPicPr>
        <p:blipFill>
          <a:blip r:embed="rId13"/>
          <a:stretch>
            <a:fillRect/>
          </a:stretch>
        </p:blipFill>
        <p:spPr>
          <a:xfrm>
            <a:off x="97107" y="5476536"/>
            <a:ext cx="1652684" cy="1207612"/>
          </a:xfrm>
          <a:prstGeom prst="rect">
            <a:avLst/>
          </a:prstGeom>
          <a:ln w="3175">
            <a:solidFill>
              <a:schemeClr val="tx1"/>
            </a:solidFill>
          </a:ln>
        </p:spPr>
      </p:pic>
      <p:sp>
        <p:nvSpPr>
          <p:cNvPr id="32" name="Conector 31"/>
          <p:cNvSpPr/>
          <p:nvPr/>
        </p:nvSpPr>
        <p:spPr>
          <a:xfrm>
            <a:off x="2870651" y="5117371"/>
            <a:ext cx="197674" cy="227372"/>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Conector 8"/>
          <p:cNvSpPr/>
          <p:nvPr/>
        </p:nvSpPr>
        <p:spPr>
          <a:xfrm>
            <a:off x="3068325" y="5380634"/>
            <a:ext cx="194828" cy="191878"/>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205152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heel(1)">
                                      <p:cBhvr>
                                        <p:cTn id="7" dur="2000"/>
                                        <p:tgtEl>
                                          <p:spTgt spid="27"/>
                                        </p:tgtEl>
                                      </p:cBhvr>
                                    </p:animEffect>
                                  </p:childTnLst>
                                </p:cTn>
                              </p:par>
                              <p:par>
                                <p:cTn id="8" presetID="21"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heel(1)">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2000"/>
                                        <p:tgtEl>
                                          <p:spTgt spid="8"/>
                                        </p:tgtEl>
                                      </p:cBhvr>
                                    </p:animEffect>
                                  </p:childTnLst>
                                </p:cTn>
                              </p:par>
                              <p:par>
                                <p:cTn id="16" presetID="21" presetClass="entr" presetSubtype="1"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heel(1)">
                                      <p:cBhvr>
                                        <p:cTn id="18" dur="20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randombar(horizontal)">
                                      <p:cBhvr>
                                        <p:cTn id="23" dur="500"/>
                                        <p:tgtEl>
                                          <p:spTgt spid="29"/>
                                        </p:tgtEl>
                                      </p:cBhvr>
                                    </p:animEffect>
                                  </p:childTnLst>
                                </p:cTn>
                              </p:par>
                              <p:par>
                                <p:cTn id="24" presetID="21" presetClass="entr" presetSubtype="1"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heel(1)">
                                      <p:cBhvr>
                                        <p:cTn id="26" dur="20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heel(1)">
                                      <p:cBhvr>
                                        <p:cTn id="31" dur="2000"/>
                                        <p:tgtEl>
                                          <p:spTgt spid="25"/>
                                        </p:tgtEl>
                                      </p:cBhvr>
                                    </p:animEffect>
                                  </p:childTnLst>
                                </p:cTn>
                              </p:par>
                              <p:par>
                                <p:cTn id="32" presetID="21" presetClass="entr" presetSubtype="1"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heel(1)">
                                      <p:cBhvr>
                                        <p:cTn id="34" dur="20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barn(inVertical)">
                                      <p:cBhvr>
                                        <p:cTn id="39" dur="500"/>
                                        <p:tgtEl>
                                          <p:spTgt spid="26"/>
                                        </p:tgtEl>
                                      </p:cBhvr>
                                    </p:animEffect>
                                  </p:childTnLst>
                                </p:cTn>
                              </p:par>
                              <p:par>
                                <p:cTn id="40" presetID="21" presetClass="entr" presetSubtype="1"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heel(1)">
                                      <p:cBhvr>
                                        <p:cTn id="42" dur="20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45"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2000"/>
                                        <p:tgtEl>
                                          <p:spTgt spid="28"/>
                                        </p:tgtEl>
                                      </p:cBhvr>
                                    </p:animEffect>
                                    <p:anim calcmode="lin" valueType="num">
                                      <p:cBhvr>
                                        <p:cTn id="48" dur="2000" fill="hold"/>
                                        <p:tgtEl>
                                          <p:spTgt spid="28"/>
                                        </p:tgtEl>
                                        <p:attrNameLst>
                                          <p:attrName>ppt_w</p:attrName>
                                        </p:attrNameLst>
                                      </p:cBhvr>
                                      <p:tavLst>
                                        <p:tav tm="0" fmla="#ppt_w*sin(2.5*pi*$)">
                                          <p:val>
                                            <p:fltVal val="0"/>
                                          </p:val>
                                        </p:tav>
                                        <p:tav tm="100000">
                                          <p:val>
                                            <p:fltVal val="1"/>
                                          </p:val>
                                        </p:tav>
                                      </p:tavLst>
                                    </p:anim>
                                    <p:anim calcmode="lin" valueType="num">
                                      <p:cBhvr>
                                        <p:cTn id="49" dur="2000" fill="hold"/>
                                        <p:tgtEl>
                                          <p:spTgt spid="28"/>
                                        </p:tgtEl>
                                        <p:attrNameLst>
                                          <p:attrName>ppt_h</p:attrName>
                                        </p:attrNameLst>
                                      </p:cBhvr>
                                      <p:tavLst>
                                        <p:tav tm="0">
                                          <p:val>
                                            <p:strVal val="#ppt_h"/>
                                          </p:val>
                                        </p:tav>
                                        <p:tav tm="100000">
                                          <p:val>
                                            <p:strVal val="#ppt_h"/>
                                          </p:val>
                                        </p:tav>
                                      </p:tavLst>
                                    </p:anim>
                                  </p:childTnLst>
                                </p:cTn>
                              </p:par>
                              <p:par>
                                <p:cTn id="50" presetID="21" presetClass="entr" presetSubtype="1"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heel(1)">
                                      <p:cBhvr>
                                        <p:cTn id="52" dur="20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wheel(1)">
                                      <p:cBhvr>
                                        <p:cTn id="57" dur="2000"/>
                                        <p:tgtEl>
                                          <p:spTgt spid="32"/>
                                        </p:tgtEl>
                                      </p:cBhvr>
                                    </p:animEffect>
                                  </p:childTnLst>
                                </p:cTn>
                              </p:par>
                              <p:par>
                                <p:cTn id="58" presetID="21" presetClass="entr" presetSubtype="1" fill="hold" nodeType="with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heel(1)">
                                      <p:cBhvr>
                                        <p:cTn id="60" dur="2000"/>
                                        <p:tgtEl>
                                          <p:spTgt spid="31"/>
                                        </p:tgtEl>
                                      </p:cBhvr>
                                    </p:animEffect>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grpId="0" nodeType="click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wheel(1)">
                                      <p:cBhvr>
                                        <p:cTn id="65" dur="2000"/>
                                        <p:tgtEl>
                                          <p:spTgt spid="9"/>
                                        </p:tgtEl>
                                      </p:cBhvr>
                                    </p:animEffect>
                                  </p:childTnLst>
                                </p:cTn>
                              </p:par>
                              <p:par>
                                <p:cTn id="66" presetID="21" presetClass="entr" presetSubtype="1" fill="hold" nodeType="with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wheel(1)">
                                      <p:cBhvr>
                                        <p:cTn id="68"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5" grpId="0" animBg="1"/>
      <p:bldP spid="26" grpId="0" animBg="1"/>
      <p:bldP spid="27" grpId="0" animBg="1"/>
      <p:bldP spid="28" grpId="0" animBg="1"/>
      <p:bldP spid="29" grpId="0" animBg="1"/>
      <p:bldP spid="32"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JPurizaca\Documents\Administración\Imagen\Plan Covisol\Logo Coviso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548" y="-51246"/>
            <a:ext cx="981851" cy="112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5"/>
          <p:cNvSpPr/>
          <p:nvPr/>
        </p:nvSpPr>
        <p:spPr>
          <a:xfrm>
            <a:off x="701857" y="5700292"/>
            <a:ext cx="7521871" cy="784830"/>
          </a:xfrm>
          <a:prstGeom prst="rect">
            <a:avLst/>
          </a:prstGeom>
        </p:spPr>
        <p:txBody>
          <a:bodyPr wrap="square">
            <a:spAutoFit/>
          </a:bodyPr>
          <a:lstStyle/>
          <a:p>
            <a:pPr marL="285750" lvl="0" indent="-285750" algn="just">
              <a:buFont typeface="Wingdings" panose="05000000000000000000" pitchFamily="2" charset="2"/>
              <a:buChar char="q"/>
            </a:pPr>
            <a:r>
              <a:rPr lang="es-ES" sz="1500" dirty="0"/>
              <a:t>Para el año 2018, el cumplimiento de la cláusula 7.15 del Contrato luego de verificados los daños con el Concedente se viene ejecutando los estudios para la rehabilitación y reconstrucción de los sectores afectados por el FEN.</a:t>
            </a:r>
            <a:endParaRPr lang="es-PE" sz="1500" dirty="0"/>
          </a:p>
        </p:txBody>
      </p:sp>
      <p:sp>
        <p:nvSpPr>
          <p:cNvPr id="8" name="2 Marcador de contenido"/>
          <p:cNvSpPr txBox="1">
            <a:spLocks/>
          </p:cNvSpPr>
          <p:nvPr/>
        </p:nvSpPr>
        <p:spPr>
          <a:xfrm>
            <a:off x="1168398" y="921879"/>
            <a:ext cx="7317234" cy="5652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000" b="1" dirty="0"/>
              <a:t>Inversiones 2018 en obras de rehabilitación y reconstrucción de los sectores afectados por el FEN</a:t>
            </a:r>
            <a:endParaRPr lang="es-PE" sz="2000" dirty="0"/>
          </a:p>
        </p:txBody>
      </p:sp>
      <p:pic>
        <p:nvPicPr>
          <p:cNvPr id="7" name="Imagen 6"/>
          <p:cNvPicPr/>
          <p:nvPr/>
        </p:nvPicPr>
        <p:blipFill>
          <a:blip r:embed="rId3">
            <a:extLst>
              <a:ext uri="{28A0092B-C50C-407E-A947-70E740481C1C}">
                <a14:useLocalDpi xmlns:a14="http://schemas.microsoft.com/office/drawing/2010/main" val="0"/>
              </a:ext>
            </a:extLst>
          </a:blip>
          <a:srcRect/>
          <a:stretch>
            <a:fillRect/>
          </a:stretch>
        </p:blipFill>
        <p:spPr bwMode="auto">
          <a:xfrm>
            <a:off x="957834" y="1670304"/>
            <a:ext cx="7064502" cy="3856638"/>
          </a:xfrm>
          <a:prstGeom prst="rect">
            <a:avLst/>
          </a:prstGeom>
          <a:noFill/>
          <a:ln>
            <a:noFill/>
          </a:ln>
        </p:spPr>
      </p:pic>
      <p:sp>
        <p:nvSpPr>
          <p:cNvPr id="10" name="1 Título"/>
          <p:cNvSpPr txBox="1">
            <a:spLocks/>
          </p:cNvSpPr>
          <p:nvPr/>
        </p:nvSpPr>
        <p:spPr>
          <a:xfrm>
            <a:off x="1168397" y="23619"/>
            <a:ext cx="7789865" cy="9366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E" sz="2400" b="1" dirty="0"/>
              <a:t>AUTOPISTA DEL SOL:</a:t>
            </a:r>
            <a:br>
              <a:rPr lang="es-PE" sz="2400" b="1" dirty="0"/>
            </a:br>
            <a:r>
              <a:rPr lang="es-PE" sz="2400" b="1" dirty="0"/>
              <a:t>OBJETIVOS Y AGENDA DE TRABAJO PARA EL AÑO 2018</a:t>
            </a:r>
            <a:endParaRPr lang="es-PE" sz="3200" dirty="0"/>
          </a:p>
        </p:txBody>
      </p:sp>
    </p:spTree>
    <p:extLst>
      <p:ext uri="{BB962C8B-B14F-4D97-AF65-F5344CB8AC3E}">
        <p14:creationId xmlns:p14="http://schemas.microsoft.com/office/powerpoint/2010/main" val="2127351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JPurizaca\Documents\Administración\Imagen\Plan Covisol\Logo Coviso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548" y="-51246"/>
            <a:ext cx="981851" cy="112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2 Marcador de contenido"/>
          <p:cNvSpPr txBox="1">
            <a:spLocks/>
          </p:cNvSpPr>
          <p:nvPr/>
        </p:nvSpPr>
        <p:spPr>
          <a:xfrm>
            <a:off x="1339086" y="918452"/>
            <a:ext cx="6780786" cy="5652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000" b="1" dirty="0"/>
              <a:t>Inversiones 2018 en estudios para obras de rehabilitación y reconstrucción de los sectores afectados por el FEN</a:t>
            </a:r>
            <a:endParaRPr lang="es-PE" sz="2000" dirty="0"/>
          </a:p>
        </p:txBody>
      </p:sp>
      <p:pic>
        <p:nvPicPr>
          <p:cNvPr id="10" name="Imagen 9"/>
          <p:cNvPicPr/>
          <p:nvPr/>
        </p:nvPicPr>
        <p:blipFill>
          <a:blip r:embed="rId3">
            <a:extLst>
              <a:ext uri="{28A0092B-C50C-407E-A947-70E740481C1C}">
                <a14:useLocalDpi xmlns:a14="http://schemas.microsoft.com/office/drawing/2010/main" val="0"/>
              </a:ext>
            </a:extLst>
          </a:blip>
          <a:srcRect/>
          <a:stretch>
            <a:fillRect/>
          </a:stretch>
        </p:blipFill>
        <p:spPr bwMode="auto">
          <a:xfrm>
            <a:off x="1018849" y="1578126"/>
            <a:ext cx="6979103" cy="4749522"/>
          </a:xfrm>
          <a:prstGeom prst="rect">
            <a:avLst/>
          </a:prstGeom>
          <a:noFill/>
          <a:ln>
            <a:noFill/>
          </a:ln>
        </p:spPr>
      </p:pic>
      <p:sp>
        <p:nvSpPr>
          <p:cNvPr id="6" name="1 Título"/>
          <p:cNvSpPr txBox="1">
            <a:spLocks/>
          </p:cNvSpPr>
          <p:nvPr/>
        </p:nvSpPr>
        <p:spPr>
          <a:xfrm>
            <a:off x="1168398" y="50029"/>
            <a:ext cx="7789865" cy="9366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E" sz="2400" b="1" dirty="0"/>
              <a:t>AUTOPISTA DEL SOL:</a:t>
            </a:r>
            <a:br>
              <a:rPr lang="es-PE" sz="2400" b="1" dirty="0"/>
            </a:br>
            <a:r>
              <a:rPr lang="es-PE" sz="2400" b="1" dirty="0"/>
              <a:t>OBJETIVOS Y AGENDA DE TRABAJO PARA EL AÑO 2018</a:t>
            </a:r>
            <a:endParaRPr lang="es-PE" sz="3200" dirty="0"/>
          </a:p>
        </p:txBody>
      </p:sp>
    </p:spTree>
    <p:extLst>
      <p:ext uri="{BB962C8B-B14F-4D97-AF65-F5344CB8AC3E}">
        <p14:creationId xmlns:p14="http://schemas.microsoft.com/office/powerpoint/2010/main" val="32378472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70647" y="1691600"/>
            <a:ext cx="8229600" cy="4323531"/>
          </a:xfrm>
        </p:spPr>
        <p:txBody>
          <a:bodyPr>
            <a:noAutofit/>
          </a:bodyPr>
          <a:lstStyle/>
          <a:p>
            <a:pPr lvl="0" algn="just"/>
            <a:r>
              <a:rPr lang="es-ES" sz="2000" dirty="0"/>
              <a:t>Continuar con la explotación de la Concesión a través de las 5 estaciones de peajes y con los servicios sin costo adicional que se encuentran implementados, se prevé que en Pacanguilla se iniciará el cobro en doble sentido en mayo de 2018.</a:t>
            </a:r>
          </a:p>
          <a:p>
            <a:pPr marL="0" lvl="0" indent="0" algn="just">
              <a:buNone/>
            </a:pPr>
            <a:endParaRPr lang="es-PE" sz="2000" dirty="0"/>
          </a:p>
          <a:p>
            <a:pPr lvl="0" algn="just"/>
            <a:r>
              <a:rPr lang="es-ES" sz="2000" dirty="0"/>
              <a:t>Estamos finalizando las pruebas para implementar el servicio de cobro a través de TAG, como una facilidad para el usuario y para mantener el tiempo de atención en cola.</a:t>
            </a:r>
          </a:p>
          <a:p>
            <a:pPr marL="0" lvl="0" indent="0" algn="just">
              <a:buNone/>
            </a:pPr>
            <a:endParaRPr lang="es-ES" sz="2000" dirty="0"/>
          </a:p>
          <a:p>
            <a:pPr lvl="0" algn="just"/>
            <a:r>
              <a:rPr lang="es-ES" sz="2000" dirty="0"/>
              <a:t>La medición general del tiempo de espera en cola se llevará a cabo en el mes de diciembre de 2018, que es el mes en el que se registra el mayor IMD en las diferentes estaciones. La evaluación se realizará en las cinco estaciones de peaje operadas, se espera mantener los estándares.</a:t>
            </a:r>
            <a:endParaRPr lang="es-PE" sz="2000" dirty="0"/>
          </a:p>
        </p:txBody>
      </p:sp>
      <p:pic>
        <p:nvPicPr>
          <p:cNvPr id="5" name="Picture 2" descr="C:\Users\JPurizaca\Documents\Administración\Imagen\Plan Covisol\Logo Covis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548" y="-51246"/>
            <a:ext cx="981851" cy="112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3 Rectángulo"/>
          <p:cNvSpPr/>
          <p:nvPr/>
        </p:nvSpPr>
        <p:spPr>
          <a:xfrm>
            <a:off x="1177364" y="1046254"/>
            <a:ext cx="6382049" cy="523220"/>
          </a:xfrm>
          <a:prstGeom prst="rect">
            <a:avLst/>
          </a:prstGeom>
        </p:spPr>
        <p:txBody>
          <a:bodyPr wrap="square">
            <a:spAutoFit/>
          </a:bodyPr>
          <a:lstStyle/>
          <a:p>
            <a:r>
              <a:rPr lang="es-ES" sz="2800" b="1" dirty="0">
                <a:latin typeface="+mj-lt"/>
              </a:rPr>
              <a:t>Aspectos Operativos  -  Operaciones</a:t>
            </a:r>
            <a:endParaRPr lang="es-PE" sz="2800" dirty="0">
              <a:latin typeface="+mj-lt"/>
            </a:endParaRPr>
          </a:p>
        </p:txBody>
      </p:sp>
      <p:sp>
        <p:nvSpPr>
          <p:cNvPr id="7" name="1 Título"/>
          <p:cNvSpPr txBox="1">
            <a:spLocks/>
          </p:cNvSpPr>
          <p:nvPr/>
        </p:nvSpPr>
        <p:spPr>
          <a:xfrm>
            <a:off x="1168399" y="78444"/>
            <a:ext cx="7789865" cy="9366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s-PE" sz="3200" dirty="0"/>
            </a:br>
            <a:r>
              <a:rPr lang="es-PE" sz="2400" b="1" dirty="0"/>
              <a:t>AUTOPISTA DEL SOL:</a:t>
            </a:r>
            <a:br>
              <a:rPr lang="es-PE" sz="2400" b="1" dirty="0"/>
            </a:br>
            <a:r>
              <a:rPr lang="es-PE" sz="2400" b="1" dirty="0"/>
              <a:t>OBJETIVOS Y AGENDA DE TRABAJO PARA EL AÑO 2018</a:t>
            </a:r>
            <a:br>
              <a:rPr lang="es-PE" sz="3200" dirty="0"/>
            </a:br>
            <a:endParaRPr lang="es-PE" sz="3200" dirty="0"/>
          </a:p>
        </p:txBody>
      </p:sp>
    </p:spTree>
    <p:extLst>
      <p:ext uri="{BB962C8B-B14F-4D97-AF65-F5344CB8AC3E}">
        <p14:creationId xmlns:p14="http://schemas.microsoft.com/office/powerpoint/2010/main" val="18958679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2081752"/>
            <a:ext cx="8229600" cy="3987354"/>
          </a:xfrm>
        </p:spPr>
        <p:txBody>
          <a:bodyPr>
            <a:noAutofit/>
          </a:bodyPr>
          <a:lstStyle/>
          <a:p>
            <a:pPr lvl="0" algn="just"/>
            <a:r>
              <a:rPr lang="es-ES" sz="2000" dirty="0"/>
              <a:t>Continuar con el Mantenimiento rutinario de la vía existente en una longitud aprox. de 475 Km, así como el mantenimiento de las obras nuevas que se encuentran en operación, con una provisión de recursos de USD 2.50 MM. </a:t>
            </a:r>
            <a:endParaRPr lang="es-PE" sz="2000" dirty="0"/>
          </a:p>
          <a:p>
            <a:pPr algn="just"/>
            <a:endParaRPr lang="es-MX" sz="2000" dirty="0"/>
          </a:p>
          <a:p>
            <a:pPr lvl="0" algn="just"/>
            <a:r>
              <a:rPr lang="es-ES" sz="2000" dirty="0"/>
              <a:t>Así mismo se prevé la incorporación al mantenimiento de la totalidad de los tramos: TC2, EV3 y TC4, así como el sector construido TC6.</a:t>
            </a:r>
          </a:p>
          <a:p>
            <a:pPr marL="0" lvl="0" indent="0" algn="just">
              <a:buNone/>
            </a:pPr>
            <a:endParaRPr lang="es-PE" sz="2000" dirty="0"/>
          </a:p>
          <a:p>
            <a:pPr lvl="0" algn="just"/>
            <a:r>
              <a:rPr lang="es-ES" sz="2000" dirty="0"/>
              <a:t>Continuar con el monitoreo y evaluación de los niveles de servicio de la infraestructura para cumplir con las exigencias del Contrato de Concesión. </a:t>
            </a:r>
            <a:endParaRPr lang="es-PE" sz="2000" dirty="0"/>
          </a:p>
        </p:txBody>
      </p:sp>
      <p:pic>
        <p:nvPicPr>
          <p:cNvPr id="5" name="Picture 2" descr="C:\Users\JPurizaca\Documents\Administración\Imagen\Plan Covisol\Logo Covis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548" y="-51246"/>
            <a:ext cx="981851" cy="112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3 Rectángulo"/>
          <p:cNvSpPr/>
          <p:nvPr/>
        </p:nvSpPr>
        <p:spPr>
          <a:xfrm>
            <a:off x="1168399" y="1064184"/>
            <a:ext cx="6382049" cy="523220"/>
          </a:xfrm>
          <a:prstGeom prst="rect">
            <a:avLst/>
          </a:prstGeom>
        </p:spPr>
        <p:txBody>
          <a:bodyPr wrap="square">
            <a:spAutoFit/>
          </a:bodyPr>
          <a:lstStyle/>
          <a:p>
            <a:r>
              <a:rPr lang="es-ES" sz="2800" b="1" dirty="0">
                <a:latin typeface="+mj-lt"/>
              </a:rPr>
              <a:t>Aspectos Operativos  -  Mantenimiento</a:t>
            </a:r>
            <a:endParaRPr lang="es-PE" sz="2800" dirty="0">
              <a:latin typeface="+mj-lt"/>
            </a:endParaRPr>
          </a:p>
        </p:txBody>
      </p:sp>
      <p:sp>
        <p:nvSpPr>
          <p:cNvPr id="7" name="1 Título"/>
          <p:cNvSpPr txBox="1">
            <a:spLocks/>
          </p:cNvSpPr>
          <p:nvPr/>
        </p:nvSpPr>
        <p:spPr>
          <a:xfrm>
            <a:off x="1168399" y="78444"/>
            <a:ext cx="7789865" cy="9366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s-PE" sz="3200" dirty="0"/>
            </a:br>
            <a:r>
              <a:rPr lang="es-PE" sz="2400" b="1" dirty="0"/>
              <a:t>AUTOPISTA DEL SOL:</a:t>
            </a:r>
            <a:br>
              <a:rPr lang="es-PE" sz="2400" b="1" dirty="0"/>
            </a:br>
            <a:r>
              <a:rPr lang="es-PE" sz="2400" b="1" dirty="0"/>
              <a:t>OBJETIVOS Y AGENDA DE TRABAJO PARA EL AÑO 2018</a:t>
            </a:r>
            <a:br>
              <a:rPr lang="es-PE" sz="3200" dirty="0"/>
            </a:br>
            <a:endParaRPr lang="es-PE" sz="3200" dirty="0"/>
          </a:p>
        </p:txBody>
      </p:sp>
    </p:spTree>
    <p:extLst>
      <p:ext uri="{BB962C8B-B14F-4D97-AF65-F5344CB8AC3E}">
        <p14:creationId xmlns:p14="http://schemas.microsoft.com/office/powerpoint/2010/main" val="34268164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97541" y="2020822"/>
            <a:ext cx="8229600" cy="4323531"/>
          </a:xfrm>
        </p:spPr>
        <p:txBody>
          <a:bodyPr>
            <a:noAutofit/>
          </a:bodyPr>
          <a:lstStyle/>
          <a:p>
            <a:r>
              <a:rPr lang="es-ES" sz="2000" dirty="0"/>
              <a:t>Cumplir con los  parámetros medioambientales  exigidos en el EIA, así mismo,  hacer los mayores esfuerzos para seguir contratando mano de obra local, según lo indicado en el Contrato de Concesión. </a:t>
            </a:r>
            <a:endParaRPr lang="es-MX" sz="2000" dirty="0"/>
          </a:p>
          <a:p>
            <a:pPr lvl="0"/>
            <a:r>
              <a:rPr lang="es-ES" sz="2000" dirty="0"/>
              <a:t>Continuar con el manejo seguro y responsable de residuos, estimándose manejar en el  presente año hasta 80 </a:t>
            </a:r>
            <a:r>
              <a:rPr lang="es-ES" sz="2000" dirty="0" err="1"/>
              <a:t>Tn</a:t>
            </a:r>
            <a:r>
              <a:rPr lang="es-ES" sz="2000" dirty="0"/>
              <a:t>. </a:t>
            </a:r>
            <a:endParaRPr lang="es-PE" sz="2000" dirty="0"/>
          </a:p>
          <a:p>
            <a:pPr lvl="0"/>
            <a:r>
              <a:rPr lang="es-ES" sz="2000" dirty="0"/>
              <a:t>Continuar con el desarrollo de actividades de responsabilidad social en la zona de influencia de los sectores en construcción y peajes. </a:t>
            </a:r>
            <a:endParaRPr lang="es-PE" sz="2000" dirty="0"/>
          </a:p>
          <a:p>
            <a:pPr lvl="0"/>
            <a:r>
              <a:rPr lang="es-ES" sz="2000" dirty="0"/>
              <a:t>Continuar con el empleo de los protocolos de seguridad para las distintas actividades realizadas por la Concesionaria.</a:t>
            </a:r>
            <a:endParaRPr lang="es-PE" sz="2000" dirty="0"/>
          </a:p>
          <a:p>
            <a:pPr lvl="0"/>
            <a:r>
              <a:rPr lang="es-ES" sz="2000" dirty="0"/>
              <a:t>Mantener baja accidentabilidad laboral en la construcción,  mantenimiento y explotación de la vía.</a:t>
            </a:r>
            <a:endParaRPr lang="es-PE" sz="2000" dirty="0"/>
          </a:p>
          <a:p>
            <a:r>
              <a:rPr lang="es-ES" sz="2000" dirty="0"/>
              <a:t>Continuar con el programa de Seguridad Vial y monitoreo arqueológico.</a:t>
            </a:r>
            <a:endParaRPr lang="es-MX" sz="2000" dirty="0"/>
          </a:p>
        </p:txBody>
      </p:sp>
      <p:pic>
        <p:nvPicPr>
          <p:cNvPr id="5" name="Picture 2" descr="C:\Users\JPurizaca\Documents\Administración\Imagen\Plan Covisol\Logo Covis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548" y="-51246"/>
            <a:ext cx="981851" cy="112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3 Rectángulo"/>
          <p:cNvSpPr/>
          <p:nvPr/>
        </p:nvSpPr>
        <p:spPr>
          <a:xfrm>
            <a:off x="677473" y="1121227"/>
            <a:ext cx="7652871" cy="523220"/>
          </a:xfrm>
          <a:prstGeom prst="rect">
            <a:avLst/>
          </a:prstGeom>
        </p:spPr>
        <p:txBody>
          <a:bodyPr wrap="square">
            <a:spAutoFit/>
          </a:bodyPr>
          <a:lstStyle/>
          <a:p>
            <a:r>
              <a:rPr lang="es-ES" sz="2800" b="1" dirty="0">
                <a:latin typeface="+mj-lt"/>
              </a:rPr>
              <a:t>Aspectos Operativos  -  Medio Ambiente y Seguridad</a:t>
            </a:r>
            <a:endParaRPr lang="es-PE" sz="2800" dirty="0">
              <a:latin typeface="+mj-lt"/>
            </a:endParaRPr>
          </a:p>
        </p:txBody>
      </p:sp>
      <p:sp>
        <p:nvSpPr>
          <p:cNvPr id="7" name="1 Título"/>
          <p:cNvSpPr txBox="1">
            <a:spLocks/>
          </p:cNvSpPr>
          <p:nvPr/>
        </p:nvSpPr>
        <p:spPr>
          <a:xfrm>
            <a:off x="1168399" y="0"/>
            <a:ext cx="7789865" cy="9366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s-PE" sz="3200" dirty="0"/>
            </a:br>
            <a:r>
              <a:rPr lang="es-PE" sz="2400" b="1" dirty="0"/>
              <a:t>AUTOPISTA DEL SOL:</a:t>
            </a:r>
            <a:br>
              <a:rPr lang="es-PE" sz="2400" b="1" dirty="0"/>
            </a:br>
            <a:r>
              <a:rPr lang="es-PE" sz="2400" b="1" dirty="0"/>
              <a:t>OBJETIVOS Y AGENDA DE TRABAJO PARA EL AÑO 2018</a:t>
            </a:r>
            <a:br>
              <a:rPr lang="es-PE" sz="3200" dirty="0"/>
            </a:br>
            <a:endParaRPr lang="es-PE" sz="3200" dirty="0"/>
          </a:p>
        </p:txBody>
      </p:sp>
    </p:spTree>
    <p:extLst>
      <p:ext uri="{BB962C8B-B14F-4D97-AF65-F5344CB8AC3E}">
        <p14:creationId xmlns:p14="http://schemas.microsoft.com/office/powerpoint/2010/main" val="9552794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JPurizaca\Documents\Administración\Imagen\Plan Covisol\Logo Covis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548" y="-51246"/>
            <a:ext cx="981851" cy="112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2 Marcador de contenido"/>
          <p:cNvSpPr>
            <a:spLocks noGrp="1"/>
          </p:cNvSpPr>
          <p:nvPr>
            <p:ph idx="1"/>
          </p:nvPr>
        </p:nvSpPr>
        <p:spPr>
          <a:xfrm>
            <a:off x="677473" y="1549646"/>
            <a:ext cx="7575737" cy="653756"/>
          </a:xfrm>
        </p:spPr>
        <p:txBody>
          <a:bodyPr>
            <a:noAutofit/>
          </a:bodyPr>
          <a:lstStyle/>
          <a:p>
            <a:pPr algn="just"/>
            <a:r>
              <a:rPr lang="es-MX" sz="2000" dirty="0"/>
              <a:t>De acuerdo con los reajustes tarifarios regulados, las tarifas han sido reajustadas en las 5 estaciones de peaje, según el siguiente cuadro:</a:t>
            </a:r>
          </a:p>
          <a:p>
            <a:endParaRPr lang="es-MX" sz="2000" dirty="0"/>
          </a:p>
          <a:p>
            <a:endParaRPr lang="es-MX" sz="2000" dirty="0"/>
          </a:p>
          <a:p>
            <a:endParaRPr lang="es-MX" sz="2000" dirty="0"/>
          </a:p>
        </p:txBody>
      </p:sp>
      <p:sp>
        <p:nvSpPr>
          <p:cNvPr id="8" name="Rectangle 1"/>
          <p:cNvSpPr>
            <a:spLocks noChangeArrowheads="1"/>
          </p:cNvSpPr>
          <p:nvPr/>
        </p:nvSpPr>
        <p:spPr bwMode="auto">
          <a:xfrm>
            <a:off x="2491161" y="2323456"/>
            <a:ext cx="374332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MX" sz="1600" b="1" i="0" u="none" strike="noStrike" cap="none" normalizeH="0" baseline="0" dirty="0">
                <a:ln>
                  <a:noFill/>
                </a:ln>
                <a:solidFill>
                  <a:schemeClr val="tx1"/>
                </a:solidFill>
                <a:effectLst/>
                <a:ea typeface="Times New Roman" panose="02020603050405020304" pitchFamily="18" charset="0"/>
                <a:cs typeface="Calibri" panose="020F0502020204030204" pitchFamily="34" charset="0"/>
              </a:rPr>
              <a:t>Tarifas</a:t>
            </a:r>
            <a:r>
              <a:rPr kumimoji="0" lang="es-PE" altLang="es-MX" sz="1600" b="1" i="0" u="none" strike="noStrike" cap="none" normalizeH="0" dirty="0">
                <a:ln>
                  <a:noFill/>
                </a:ln>
                <a:solidFill>
                  <a:schemeClr val="tx1"/>
                </a:solidFill>
                <a:effectLst/>
                <a:ea typeface="Times New Roman" panose="02020603050405020304" pitchFamily="18" charset="0"/>
                <a:cs typeface="Calibri" panose="020F0502020204030204" pitchFamily="34" charset="0"/>
              </a:rPr>
              <a:t> aplicadas en el </a:t>
            </a:r>
            <a:r>
              <a:rPr kumimoji="0" lang="es-PE" altLang="es-MX" sz="1600" b="1" i="0" u="none" strike="noStrike" cap="none" normalizeH="0" baseline="0" dirty="0">
                <a:ln>
                  <a:noFill/>
                </a:ln>
                <a:solidFill>
                  <a:schemeClr val="tx1"/>
                </a:solidFill>
                <a:effectLst/>
                <a:ea typeface="Times New Roman" panose="02020603050405020304" pitchFamily="18" charset="0"/>
                <a:cs typeface="Calibri" panose="020F0502020204030204" pitchFamily="34" charset="0"/>
              </a:rPr>
              <a:t> 2018</a:t>
            </a:r>
            <a:endParaRPr kumimoji="0" lang="es-MX" altLang="es-MX" sz="1600" b="0" i="0" u="none" strike="noStrike" cap="none" normalizeH="0" baseline="0" dirty="0">
              <a:ln>
                <a:noFill/>
              </a:ln>
              <a:solidFill>
                <a:schemeClr val="tx1"/>
              </a:solidFill>
              <a:effectLst/>
            </a:endParaRPr>
          </a:p>
        </p:txBody>
      </p:sp>
      <p:sp>
        <p:nvSpPr>
          <p:cNvPr id="11" name="1 Título"/>
          <p:cNvSpPr txBox="1">
            <a:spLocks/>
          </p:cNvSpPr>
          <p:nvPr/>
        </p:nvSpPr>
        <p:spPr>
          <a:xfrm>
            <a:off x="1168399" y="26894"/>
            <a:ext cx="7789865" cy="9097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s-PE" sz="3200" dirty="0"/>
            </a:br>
            <a:r>
              <a:rPr lang="es-PE" sz="2400" b="1" dirty="0"/>
              <a:t>AUTOPISTA DEL SOL:</a:t>
            </a:r>
            <a:br>
              <a:rPr lang="es-PE" sz="2400" b="1" dirty="0"/>
            </a:br>
            <a:r>
              <a:rPr lang="es-PE" sz="2400" b="1" dirty="0"/>
              <a:t>OBJETIVOS Y AGENDA DE TRABAJO PARA EL AÑO 2018</a:t>
            </a:r>
            <a:br>
              <a:rPr lang="es-PE" sz="3200" dirty="0"/>
            </a:br>
            <a:endParaRPr lang="es-PE" sz="3200" dirty="0"/>
          </a:p>
        </p:txBody>
      </p:sp>
      <p:sp>
        <p:nvSpPr>
          <p:cNvPr id="2" name="Rectángulo 1"/>
          <p:cNvSpPr/>
          <p:nvPr/>
        </p:nvSpPr>
        <p:spPr>
          <a:xfrm>
            <a:off x="1168399" y="948895"/>
            <a:ext cx="6388848" cy="523220"/>
          </a:xfrm>
          <a:prstGeom prst="rect">
            <a:avLst/>
          </a:prstGeom>
        </p:spPr>
        <p:txBody>
          <a:bodyPr wrap="square">
            <a:spAutoFit/>
          </a:bodyPr>
          <a:lstStyle/>
          <a:p>
            <a:r>
              <a:rPr lang="es-ES" sz="2800" b="1" dirty="0">
                <a:latin typeface="+mj-lt"/>
              </a:rPr>
              <a:t>Aspectos Económicos y Comerciales</a:t>
            </a:r>
            <a:endParaRPr lang="es-PE" sz="2800" b="1" dirty="0">
              <a:latin typeface="+mj-lt"/>
            </a:endParaRPr>
          </a:p>
        </p:txBody>
      </p:sp>
      <p:sp>
        <p:nvSpPr>
          <p:cNvPr id="13" name="2 Marcador de contenido"/>
          <p:cNvSpPr txBox="1">
            <a:spLocks/>
          </p:cNvSpPr>
          <p:nvPr/>
        </p:nvSpPr>
        <p:spPr>
          <a:xfrm>
            <a:off x="509437" y="4545105"/>
            <a:ext cx="7743773" cy="18691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ES" sz="2000" dirty="0"/>
              <a:t>La variación de 1,3%% en la tarifa que se aplica en la estación de Chicama, obedece al repunte parcial del tipo de cambio desde la fecha de incremento el 08 de setiembre pasado.</a:t>
            </a:r>
            <a:endParaRPr lang="es-PE" sz="2000" dirty="0"/>
          </a:p>
          <a:p>
            <a:pPr lvl="0" algn="just"/>
            <a:r>
              <a:rPr lang="es-ES" sz="2000" dirty="0"/>
              <a:t>Para las demás estaciones de peaje, las tarifas han sufrido un leve descuento acorde con la apreciación del 4% del sol en 2017. </a:t>
            </a:r>
            <a:endParaRPr lang="es-PE" sz="2000" dirty="0"/>
          </a:p>
          <a:p>
            <a:pPr marL="0" indent="0">
              <a:buNone/>
            </a:pPr>
            <a:endParaRPr lang="es-MX" sz="2000" dirty="0"/>
          </a:p>
        </p:txBody>
      </p:sp>
      <p:graphicFrame>
        <p:nvGraphicFramePr>
          <p:cNvPr id="3" name="Tabla 2"/>
          <p:cNvGraphicFramePr>
            <a:graphicFrameLocks noGrp="1"/>
          </p:cNvGraphicFramePr>
          <p:nvPr>
            <p:extLst>
              <p:ext uri="{D42A27DB-BD31-4B8C-83A1-F6EECF244321}">
                <p14:modId xmlns:p14="http://schemas.microsoft.com/office/powerpoint/2010/main" val="1184991815"/>
              </p:ext>
            </p:extLst>
          </p:nvPr>
        </p:nvGraphicFramePr>
        <p:xfrm>
          <a:off x="2886508" y="2765933"/>
          <a:ext cx="3122406" cy="1675440"/>
        </p:xfrm>
        <a:graphic>
          <a:graphicData uri="http://schemas.openxmlformats.org/drawingml/2006/table">
            <a:tbl>
              <a:tblPr firstRow="1" firstCol="1" bandRow="1"/>
              <a:tblGrid>
                <a:gridCol w="1159686">
                  <a:extLst>
                    <a:ext uri="{9D8B030D-6E8A-4147-A177-3AD203B41FA5}">
                      <a16:colId xmlns:a16="http://schemas.microsoft.com/office/drawing/2014/main" val="20000"/>
                    </a:ext>
                  </a:extLst>
                </a:gridCol>
                <a:gridCol w="777179">
                  <a:extLst>
                    <a:ext uri="{9D8B030D-6E8A-4147-A177-3AD203B41FA5}">
                      <a16:colId xmlns:a16="http://schemas.microsoft.com/office/drawing/2014/main" val="20001"/>
                    </a:ext>
                  </a:extLst>
                </a:gridCol>
                <a:gridCol w="1185541">
                  <a:extLst>
                    <a:ext uri="{9D8B030D-6E8A-4147-A177-3AD203B41FA5}">
                      <a16:colId xmlns:a16="http://schemas.microsoft.com/office/drawing/2014/main" val="20002"/>
                    </a:ext>
                  </a:extLst>
                </a:gridCol>
              </a:tblGrid>
              <a:tr h="279240">
                <a:tc>
                  <a:txBody>
                    <a:bodyPr/>
                    <a:lstStyle/>
                    <a:p>
                      <a:pPr marL="900430" indent="-900430" algn="ctr">
                        <a:spcAft>
                          <a:spcPts val="0"/>
                        </a:spcAft>
                      </a:pPr>
                      <a:r>
                        <a:rPr lang="es-ES" sz="1400" b="1">
                          <a:effectLst/>
                          <a:latin typeface="Arial" panose="020B0604020202020204" pitchFamily="34" charset="0"/>
                          <a:ea typeface="Times New Roman" panose="02020603050405020304" pitchFamily="18" charset="0"/>
                        </a:rPr>
                        <a:t>Estación</a:t>
                      </a:r>
                      <a:endParaRPr lang="es-PE"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900430" indent="-838835" algn="ctr">
                        <a:spcAft>
                          <a:spcPts val="0"/>
                        </a:spcAft>
                      </a:pPr>
                      <a:r>
                        <a:rPr lang="es-ES" sz="1400" b="1">
                          <a:effectLst/>
                          <a:latin typeface="Arial" panose="020B0604020202020204" pitchFamily="34" charset="0"/>
                          <a:ea typeface="Times New Roman" panose="02020603050405020304" pitchFamily="18" charset="0"/>
                        </a:rPr>
                        <a:t>S/.</a:t>
                      </a:r>
                      <a:endParaRPr lang="es-PE"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137795" indent="-137795" algn="ctr">
                        <a:spcAft>
                          <a:spcPts val="0"/>
                        </a:spcAft>
                      </a:pPr>
                      <a:r>
                        <a:rPr lang="es-ES" sz="1400" b="1">
                          <a:effectLst/>
                          <a:latin typeface="Arial" panose="020B0604020202020204" pitchFamily="34" charset="0"/>
                          <a:ea typeface="Times New Roman" panose="02020603050405020304" pitchFamily="18" charset="0"/>
                        </a:rPr>
                        <a:t>Var%</a:t>
                      </a:r>
                      <a:endParaRPr lang="es-PE"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279240">
                <a:tc>
                  <a:txBody>
                    <a:bodyPr/>
                    <a:lstStyle/>
                    <a:p>
                      <a:pPr marL="900430" indent="-900430" algn="just">
                        <a:spcAft>
                          <a:spcPts val="0"/>
                        </a:spcAft>
                      </a:pPr>
                      <a:r>
                        <a:rPr lang="es-ES" sz="1400">
                          <a:effectLst/>
                          <a:latin typeface="Arial" panose="020B0604020202020204" pitchFamily="34" charset="0"/>
                          <a:ea typeface="Times New Roman" panose="02020603050405020304" pitchFamily="18" charset="0"/>
                        </a:rPr>
                        <a:t>Chicama</a:t>
                      </a:r>
                      <a:endParaRPr lang="es-PE"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00430" indent="-838835" algn="r">
                        <a:spcAft>
                          <a:spcPts val="0"/>
                        </a:spcAft>
                      </a:pPr>
                      <a:r>
                        <a:rPr lang="es-ES" sz="1400">
                          <a:effectLst/>
                          <a:latin typeface="Arial" panose="020B0604020202020204" pitchFamily="34" charset="0"/>
                          <a:ea typeface="Times New Roman" panose="02020603050405020304" pitchFamily="18" charset="0"/>
                        </a:rPr>
                        <a:t>7.70</a:t>
                      </a:r>
                      <a:endParaRPr lang="es-PE"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7795" indent="-137795" algn="r">
                        <a:spcAft>
                          <a:spcPts val="0"/>
                        </a:spcAft>
                      </a:pPr>
                      <a:r>
                        <a:rPr lang="es-ES" sz="1400">
                          <a:effectLst/>
                          <a:latin typeface="Arial" panose="020B0604020202020204" pitchFamily="34" charset="0"/>
                          <a:ea typeface="Times New Roman" panose="02020603050405020304" pitchFamily="18" charset="0"/>
                        </a:rPr>
                        <a:t>1.3%</a:t>
                      </a:r>
                      <a:endParaRPr lang="es-PE"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79240">
                <a:tc>
                  <a:txBody>
                    <a:bodyPr/>
                    <a:lstStyle/>
                    <a:p>
                      <a:pPr marL="900430" indent="-900430" algn="just">
                        <a:spcAft>
                          <a:spcPts val="0"/>
                        </a:spcAft>
                      </a:pPr>
                      <a:r>
                        <a:rPr lang="es-ES" sz="1400" dirty="0">
                          <a:effectLst/>
                          <a:latin typeface="Arial" panose="020B0604020202020204" pitchFamily="34" charset="0"/>
                          <a:ea typeface="Times New Roman" panose="02020603050405020304" pitchFamily="18" charset="0"/>
                        </a:rPr>
                        <a:t>Pacanguilla</a:t>
                      </a:r>
                      <a:endParaRPr lang="es-PE" sz="1600" dirty="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00430" indent="-838835" algn="r">
                        <a:spcAft>
                          <a:spcPts val="0"/>
                        </a:spcAft>
                      </a:pPr>
                      <a:r>
                        <a:rPr lang="es-ES" sz="1400">
                          <a:effectLst/>
                          <a:latin typeface="Arial" panose="020B0604020202020204" pitchFamily="34" charset="0"/>
                          <a:ea typeface="Times New Roman" panose="02020603050405020304" pitchFamily="18" charset="0"/>
                        </a:rPr>
                        <a:t>12.40</a:t>
                      </a:r>
                      <a:endParaRPr lang="es-PE"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7795" indent="-137795" algn="r">
                        <a:spcAft>
                          <a:spcPts val="0"/>
                        </a:spcAft>
                      </a:pPr>
                      <a:r>
                        <a:rPr lang="es-ES" sz="1400">
                          <a:effectLst/>
                          <a:latin typeface="Arial" panose="020B0604020202020204" pitchFamily="34" charset="0"/>
                          <a:ea typeface="Times New Roman" panose="02020603050405020304" pitchFamily="18" charset="0"/>
                        </a:rPr>
                        <a:t>-0.4%</a:t>
                      </a:r>
                      <a:endParaRPr lang="es-PE"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79240">
                <a:tc>
                  <a:txBody>
                    <a:bodyPr/>
                    <a:lstStyle/>
                    <a:p>
                      <a:pPr marL="900430" indent="-900430" algn="just">
                        <a:spcAft>
                          <a:spcPts val="0"/>
                        </a:spcAft>
                      </a:pPr>
                      <a:r>
                        <a:rPr lang="es-ES" sz="1400">
                          <a:effectLst/>
                          <a:latin typeface="Arial" panose="020B0604020202020204" pitchFamily="34" charset="0"/>
                          <a:ea typeface="Times New Roman" panose="02020603050405020304" pitchFamily="18" charset="0"/>
                        </a:rPr>
                        <a:t>Mórrope</a:t>
                      </a:r>
                      <a:endParaRPr lang="es-PE"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00430" indent="-838835" algn="r">
                        <a:spcAft>
                          <a:spcPts val="0"/>
                        </a:spcAft>
                      </a:pPr>
                      <a:r>
                        <a:rPr lang="es-ES" sz="1400">
                          <a:effectLst/>
                          <a:latin typeface="Arial" panose="020B0604020202020204" pitchFamily="34" charset="0"/>
                          <a:ea typeface="Times New Roman" panose="02020603050405020304" pitchFamily="18" charset="0"/>
                        </a:rPr>
                        <a:t>10.30</a:t>
                      </a:r>
                      <a:endParaRPr lang="es-PE"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7795" indent="-137795" algn="r">
                        <a:spcAft>
                          <a:spcPts val="0"/>
                        </a:spcAft>
                      </a:pPr>
                      <a:r>
                        <a:rPr lang="es-ES" sz="1400">
                          <a:effectLst/>
                          <a:latin typeface="Arial" panose="020B0604020202020204" pitchFamily="34" charset="0"/>
                          <a:ea typeface="Times New Roman" panose="02020603050405020304" pitchFamily="18" charset="0"/>
                        </a:rPr>
                        <a:t>-0.5%</a:t>
                      </a:r>
                      <a:endParaRPr lang="es-PE"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79240">
                <a:tc>
                  <a:txBody>
                    <a:bodyPr/>
                    <a:lstStyle/>
                    <a:p>
                      <a:pPr marL="900430" indent="-900430" algn="just">
                        <a:spcAft>
                          <a:spcPts val="0"/>
                        </a:spcAft>
                      </a:pPr>
                      <a:r>
                        <a:rPr lang="es-ES" sz="1400">
                          <a:effectLst/>
                          <a:latin typeface="Arial" panose="020B0604020202020204" pitchFamily="34" charset="0"/>
                          <a:ea typeface="Times New Roman" panose="02020603050405020304" pitchFamily="18" charset="0"/>
                        </a:rPr>
                        <a:t>Bayóvar</a:t>
                      </a:r>
                      <a:endParaRPr lang="es-PE"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00430" indent="-838835" algn="r">
                        <a:spcAft>
                          <a:spcPts val="0"/>
                        </a:spcAft>
                      </a:pPr>
                      <a:r>
                        <a:rPr lang="es-ES" sz="1400">
                          <a:effectLst/>
                          <a:latin typeface="Arial" panose="020B0604020202020204" pitchFamily="34" charset="0"/>
                          <a:ea typeface="Times New Roman" panose="02020603050405020304" pitchFamily="18" charset="0"/>
                        </a:rPr>
                        <a:t>11.60</a:t>
                      </a:r>
                      <a:endParaRPr lang="es-PE"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7795" indent="-137795" algn="r">
                        <a:spcAft>
                          <a:spcPts val="0"/>
                        </a:spcAft>
                      </a:pPr>
                      <a:r>
                        <a:rPr lang="es-ES" sz="1400">
                          <a:effectLst/>
                          <a:latin typeface="Arial" panose="020B0604020202020204" pitchFamily="34" charset="0"/>
                          <a:ea typeface="Times New Roman" panose="02020603050405020304" pitchFamily="18" charset="0"/>
                        </a:rPr>
                        <a:t>-0.5%</a:t>
                      </a:r>
                      <a:endParaRPr lang="es-PE"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79240">
                <a:tc>
                  <a:txBody>
                    <a:bodyPr/>
                    <a:lstStyle/>
                    <a:p>
                      <a:pPr marL="900430" indent="-900430" algn="just">
                        <a:spcAft>
                          <a:spcPts val="0"/>
                        </a:spcAft>
                      </a:pPr>
                      <a:r>
                        <a:rPr lang="es-ES" sz="1400">
                          <a:effectLst/>
                          <a:latin typeface="Arial" panose="020B0604020202020204" pitchFamily="34" charset="0"/>
                          <a:ea typeface="Times New Roman" panose="02020603050405020304" pitchFamily="18" charset="0"/>
                        </a:rPr>
                        <a:t>Sullana</a:t>
                      </a:r>
                      <a:endParaRPr lang="es-PE"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00430" indent="-838835" algn="r">
                        <a:spcAft>
                          <a:spcPts val="0"/>
                        </a:spcAft>
                      </a:pPr>
                      <a:r>
                        <a:rPr lang="es-ES" sz="1400">
                          <a:effectLst/>
                          <a:latin typeface="Arial" panose="020B0604020202020204" pitchFamily="34" charset="0"/>
                          <a:ea typeface="Times New Roman" panose="02020603050405020304" pitchFamily="18" charset="0"/>
                        </a:rPr>
                        <a:t>7.60</a:t>
                      </a:r>
                      <a:endParaRPr lang="es-PE" sz="16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7795" indent="-137795" algn="r">
                        <a:spcAft>
                          <a:spcPts val="0"/>
                        </a:spcAft>
                      </a:pPr>
                      <a:r>
                        <a:rPr lang="es-ES" sz="1400" dirty="0">
                          <a:effectLst/>
                          <a:latin typeface="Arial" panose="020B0604020202020204" pitchFamily="34" charset="0"/>
                          <a:ea typeface="Times New Roman" panose="02020603050405020304" pitchFamily="18" charset="0"/>
                        </a:rPr>
                        <a:t>-0.6%</a:t>
                      </a:r>
                      <a:endParaRPr lang="es-PE" sz="1600" dirty="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048553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C:\Users\JPurizaca\Documents\Administración\Imagen\Plan Covisol\Logo Covisol.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254" y="-74612"/>
            <a:ext cx="1084263" cy="123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22147" y="759367"/>
            <a:ext cx="4871605" cy="5486400"/>
          </a:xfrm>
          <a:prstGeom prst="rect">
            <a:avLst/>
          </a:prstGeom>
          <a:ln>
            <a:solidFill>
              <a:schemeClr val="tx1"/>
            </a:solidFill>
          </a:ln>
        </p:spPr>
      </p:pic>
      <p:sp>
        <p:nvSpPr>
          <p:cNvPr id="11" name="3 CuadroTexto"/>
          <p:cNvSpPr txBox="1"/>
          <p:nvPr/>
        </p:nvSpPr>
        <p:spPr>
          <a:xfrm>
            <a:off x="265420" y="1960038"/>
            <a:ext cx="3563398" cy="4462760"/>
          </a:xfrm>
          <a:prstGeom prst="rect">
            <a:avLst/>
          </a:prstGeom>
          <a:noFill/>
        </p:spPr>
        <p:txBody>
          <a:bodyPr wrap="square" rtlCol="0">
            <a:spAutoFit/>
          </a:bodyPr>
          <a:lstStyle/>
          <a:p>
            <a:pPr algn="just"/>
            <a:r>
              <a:rPr lang="es-PE" sz="1600" b="1" dirty="0"/>
              <a:t> COMPROMISO CONTRACTUAL:   257.26 KM.</a:t>
            </a:r>
          </a:p>
          <a:p>
            <a:pPr algn="just"/>
            <a:endParaRPr lang="es-PE" sz="1600" b="1" dirty="0"/>
          </a:p>
          <a:p>
            <a:pPr marL="171450" indent="-171450" algn="just">
              <a:buFont typeface="Arial" panose="020B0604020202020204" pitchFamily="34" charset="0"/>
              <a:buChar char="•"/>
            </a:pPr>
            <a:r>
              <a:rPr lang="es-PE" sz="1400" dirty="0">
                <a:solidFill>
                  <a:srgbClr val="000000"/>
                </a:solidFill>
                <a:latin typeface="Frutiger-Light"/>
              </a:rPr>
              <a:t>8 TRAMOS CONTINUOS SEGUNDA CALZADA: 174 KM.</a:t>
            </a:r>
          </a:p>
          <a:p>
            <a:pPr algn="just"/>
            <a:r>
              <a:rPr lang="es-PE" sz="1400" dirty="0">
                <a:solidFill>
                  <a:srgbClr val="000000"/>
                </a:solidFill>
                <a:latin typeface="Frutiger-Light"/>
              </a:rPr>
              <a:t> </a:t>
            </a:r>
          </a:p>
          <a:p>
            <a:pPr marL="171450" indent="-171450" algn="just">
              <a:buFont typeface="Arial" panose="020B0604020202020204" pitchFamily="34" charset="0"/>
              <a:buChar char="•"/>
            </a:pPr>
            <a:r>
              <a:rPr lang="es-PE" sz="1400" dirty="0">
                <a:solidFill>
                  <a:srgbClr val="000000"/>
                </a:solidFill>
                <a:latin typeface="Frutiger-Light"/>
              </a:rPr>
              <a:t>9 EVITAMIENTOS DE DOS CALZADAS, EXCEPTO EL EVITAMIENTO DE PIURA: 84 KM.</a:t>
            </a:r>
          </a:p>
          <a:p>
            <a:pPr algn="just"/>
            <a:endParaRPr lang="es-PE" sz="1400" dirty="0">
              <a:solidFill>
                <a:srgbClr val="000000"/>
              </a:solidFill>
              <a:latin typeface="Frutiger-Light"/>
            </a:endParaRPr>
          </a:p>
          <a:p>
            <a:pPr marL="171450" indent="-171450" algn="just">
              <a:buFont typeface="Arial" panose="020B0604020202020204" pitchFamily="34" charset="0"/>
              <a:buChar char="•"/>
            </a:pPr>
            <a:r>
              <a:rPr lang="es-PE" sz="1400" dirty="0">
                <a:solidFill>
                  <a:srgbClr val="000000"/>
                </a:solidFill>
                <a:latin typeface="Frutiger-Light"/>
              </a:rPr>
              <a:t>1800 M LINEALES DE PUENTES, PONTONES, PASOS A DESNIVEL E INTERCAMBIOS VIALES</a:t>
            </a:r>
          </a:p>
          <a:p>
            <a:pPr marL="171450" indent="-171450" algn="just">
              <a:buFont typeface="Arial" panose="020B0604020202020204" pitchFamily="34" charset="0"/>
              <a:buChar char="•"/>
            </a:pPr>
            <a:endParaRPr lang="es-PE" sz="1400" dirty="0">
              <a:solidFill>
                <a:srgbClr val="000000"/>
              </a:solidFill>
              <a:latin typeface="Frutiger-Light"/>
            </a:endParaRPr>
          </a:p>
          <a:p>
            <a:pPr marL="171450" indent="-171450" algn="just">
              <a:buFont typeface="Arial" panose="020B0604020202020204" pitchFamily="34" charset="0"/>
              <a:buChar char="•"/>
            </a:pPr>
            <a:r>
              <a:rPr lang="es-PE" sz="1400" dirty="0">
                <a:solidFill>
                  <a:srgbClr val="000000"/>
                </a:solidFill>
                <a:latin typeface="Frutiger-Light"/>
              </a:rPr>
              <a:t>2 ESTACIONES DE PEAJE</a:t>
            </a:r>
          </a:p>
          <a:p>
            <a:pPr marL="171450" indent="-171450" algn="just">
              <a:buFont typeface="Arial" panose="020B0604020202020204" pitchFamily="34" charset="0"/>
              <a:buChar char="•"/>
            </a:pPr>
            <a:r>
              <a:rPr lang="es-PE" sz="1400" dirty="0">
                <a:solidFill>
                  <a:srgbClr val="000000"/>
                </a:solidFill>
                <a:latin typeface="Frutiger-Light"/>
              </a:rPr>
              <a:t>40 PUENTES PEATONALES</a:t>
            </a:r>
          </a:p>
          <a:p>
            <a:pPr marL="171450" indent="-171450" algn="just">
              <a:buFont typeface="Arial" panose="020B0604020202020204" pitchFamily="34" charset="0"/>
              <a:buChar char="•"/>
            </a:pPr>
            <a:endParaRPr lang="es-PE" sz="1400" dirty="0">
              <a:solidFill>
                <a:srgbClr val="000000"/>
              </a:solidFill>
              <a:latin typeface="Frutiger-Light"/>
            </a:endParaRPr>
          </a:p>
          <a:p>
            <a:pPr marL="171450" indent="-171450" algn="just">
              <a:lnSpc>
                <a:spcPct val="150000"/>
              </a:lnSpc>
              <a:buFont typeface="Arial" panose="020B0604020202020204" pitchFamily="34" charset="0"/>
              <a:buChar char="•"/>
            </a:pPr>
            <a:r>
              <a:rPr lang="es-PE" sz="1400" dirty="0">
                <a:solidFill>
                  <a:srgbClr val="000000"/>
                </a:solidFill>
                <a:latin typeface="Frutiger-Light"/>
              </a:rPr>
              <a:t>        Segunda calzada</a:t>
            </a:r>
          </a:p>
          <a:p>
            <a:pPr marL="171450" indent="-171450" algn="just">
              <a:lnSpc>
                <a:spcPct val="150000"/>
              </a:lnSpc>
              <a:buFont typeface="Arial" panose="020B0604020202020204" pitchFamily="34" charset="0"/>
              <a:buChar char="•"/>
            </a:pPr>
            <a:r>
              <a:rPr lang="es-PE" sz="1400" dirty="0">
                <a:solidFill>
                  <a:srgbClr val="000000"/>
                </a:solidFill>
                <a:latin typeface="Frutiger-Light"/>
              </a:rPr>
              <a:t>        Evitamientos</a:t>
            </a:r>
          </a:p>
          <a:p>
            <a:pPr marL="171450" indent="-171450" algn="just">
              <a:buFont typeface="Arial" panose="020B0604020202020204" pitchFamily="34" charset="0"/>
              <a:buChar char="•"/>
            </a:pPr>
            <a:endParaRPr lang="es-PE" sz="1400" dirty="0">
              <a:solidFill>
                <a:srgbClr val="000000"/>
              </a:solidFill>
              <a:latin typeface="Frutiger-Light"/>
            </a:endParaRPr>
          </a:p>
        </p:txBody>
      </p:sp>
      <p:sp>
        <p:nvSpPr>
          <p:cNvPr id="9" name="Marcador de número de diapositiva 8"/>
          <p:cNvSpPr>
            <a:spLocks noGrp="1"/>
          </p:cNvSpPr>
          <p:nvPr>
            <p:ph type="sldNum" sz="quarter" idx="12"/>
          </p:nvPr>
        </p:nvSpPr>
        <p:spPr/>
        <p:txBody>
          <a:bodyPr/>
          <a:lstStyle/>
          <a:p>
            <a:pPr>
              <a:defRPr/>
            </a:pPr>
            <a:fld id="{DAA89DB4-7C2A-43B6-835A-C00ACD8A91A1}" type="slidenum">
              <a:rPr lang="es-ES_tradnl" altLang="es-MX" smtClean="0"/>
              <a:pPr>
                <a:defRPr/>
              </a:pPr>
              <a:t>4</a:t>
            </a:fld>
            <a:endParaRPr lang="es-ES_tradnl" altLang="es-MX" dirty="0"/>
          </a:p>
        </p:txBody>
      </p:sp>
      <p:sp>
        <p:nvSpPr>
          <p:cNvPr id="14" name="Rectángulo 13"/>
          <p:cNvSpPr/>
          <p:nvPr/>
        </p:nvSpPr>
        <p:spPr>
          <a:xfrm>
            <a:off x="5648709" y="4429388"/>
            <a:ext cx="184731"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endParaRPr lang="es-ES" sz="1600" b="1" dirty="0">
              <a:ln/>
              <a:solidFill>
                <a:schemeClr val="accent6">
                  <a:lumMod val="75000"/>
                </a:schemeClr>
              </a:solidFill>
            </a:endParaRPr>
          </a:p>
          <a:p>
            <a:pPr algn="ctr"/>
            <a:endParaRPr lang="es-ES" sz="1600" b="1" dirty="0">
              <a:ln/>
              <a:solidFill>
                <a:schemeClr val="accent6">
                  <a:lumMod val="75000"/>
                </a:schemeClr>
              </a:solidFill>
            </a:endParaRPr>
          </a:p>
        </p:txBody>
      </p:sp>
      <p:sp>
        <p:nvSpPr>
          <p:cNvPr id="26" name="Rectángulo 25"/>
          <p:cNvSpPr/>
          <p:nvPr/>
        </p:nvSpPr>
        <p:spPr>
          <a:xfrm>
            <a:off x="4216504" y="2559003"/>
            <a:ext cx="184731"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endParaRPr lang="es-ES" sz="1600" b="1" dirty="0">
              <a:ln/>
              <a:solidFill>
                <a:schemeClr val="accent6">
                  <a:lumMod val="75000"/>
                </a:schemeClr>
              </a:solidFill>
            </a:endParaRPr>
          </a:p>
          <a:p>
            <a:pPr algn="ctr"/>
            <a:endParaRPr lang="es-ES" sz="1600" b="1" dirty="0">
              <a:ln/>
              <a:solidFill>
                <a:schemeClr val="accent6">
                  <a:lumMod val="75000"/>
                </a:schemeClr>
              </a:solidFill>
            </a:endParaRPr>
          </a:p>
        </p:txBody>
      </p:sp>
      <p:sp>
        <p:nvSpPr>
          <p:cNvPr id="22" name="CuadroTexto 21"/>
          <p:cNvSpPr txBox="1"/>
          <p:nvPr/>
        </p:nvSpPr>
        <p:spPr>
          <a:xfrm>
            <a:off x="454902" y="1163639"/>
            <a:ext cx="3373916" cy="646331"/>
          </a:xfrm>
          <a:prstGeom prst="rect">
            <a:avLst/>
          </a:prstGeom>
          <a:solidFill>
            <a:schemeClr val="accent4">
              <a:lumMod val="60000"/>
              <a:lumOff val="40000"/>
            </a:schemeClr>
          </a:solidFill>
          <a:scene3d>
            <a:camera prst="orthographicFront"/>
            <a:lightRig rig="threePt" dir="t"/>
          </a:scene3d>
          <a:sp3d>
            <a:bevelT w="165100" prst="coolSlant"/>
          </a:sp3d>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285750" indent="-285750" algn="ctr">
              <a:buFont typeface="Wingdings" panose="05000000000000000000" pitchFamily="2" charset="2"/>
              <a:buChar char="Ø"/>
            </a:pPr>
            <a:r>
              <a:rPr lang="es-PE" b="1" dirty="0">
                <a:solidFill>
                  <a:schemeClr val="tx1"/>
                </a:solidFill>
              </a:rPr>
              <a:t>Inversión comprometida: USD $ 252.069.461  MM  (*)</a:t>
            </a:r>
          </a:p>
        </p:txBody>
      </p:sp>
      <p:sp>
        <p:nvSpPr>
          <p:cNvPr id="4" name="Rectángulo 3"/>
          <p:cNvSpPr/>
          <p:nvPr/>
        </p:nvSpPr>
        <p:spPr>
          <a:xfrm>
            <a:off x="493203" y="5685236"/>
            <a:ext cx="298133" cy="45719"/>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Rectángulo 5"/>
          <p:cNvSpPr/>
          <p:nvPr/>
        </p:nvSpPr>
        <p:spPr>
          <a:xfrm>
            <a:off x="493203" y="6016223"/>
            <a:ext cx="298133" cy="5378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Título 1"/>
          <p:cNvSpPr txBox="1">
            <a:spLocks/>
          </p:cNvSpPr>
          <p:nvPr/>
        </p:nvSpPr>
        <p:spPr>
          <a:xfrm>
            <a:off x="1109584" y="145895"/>
            <a:ext cx="5348366" cy="501542"/>
          </a:xfrm>
          <a:prstGeom prst="rect">
            <a:avLst/>
          </a:prstGeom>
        </p:spPr>
        <p:txBody>
          <a:bodyPr vert="horz" lIns="68580" tIns="34290" rIns="68580" bIns="34290" rtlCol="0" anchor="b">
            <a:normAutofit fontScale="625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MX" sz="3000" b="1" dirty="0">
                <a:latin typeface="Trebuchet MS" panose="020B0603020202020204" pitchFamily="34" charset="0"/>
              </a:rPr>
              <a:t>AUTOPISTA  DEL SOL: ASPECTOS GENERALES</a:t>
            </a:r>
          </a:p>
        </p:txBody>
      </p:sp>
    </p:spTree>
    <p:extLst>
      <p:ext uri="{BB962C8B-B14F-4D97-AF65-F5344CB8AC3E}">
        <p14:creationId xmlns:p14="http://schemas.microsoft.com/office/powerpoint/2010/main" val="34298013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JPurizaca\Documents\Administración\Imagen\Plan Covisol\Logo Covis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548" y="-51246"/>
            <a:ext cx="981851" cy="112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1 Título"/>
          <p:cNvSpPr txBox="1">
            <a:spLocks/>
          </p:cNvSpPr>
          <p:nvPr/>
        </p:nvSpPr>
        <p:spPr>
          <a:xfrm>
            <a:off x="1168399" y="26894"/>
            <a:ext cx="7789865" cy="9097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s-PE" sz="3200" dirty="0"/>
            </a:br>
            <a:r>
              <a:rPr lang="es-PE" sz="2400" b="1" dirty="0"/>
              <a:t>AUTOPISTA DEL SOL:</a:t>
            </a:r>
            <a:br>
              <a:rPr lang="es-PE" sz="2400" b="1" dirty="0"/>
            </a:br>
            <a:r>
              <a:rPr lang="es-PE" sz="2400" b="1" dirty="0"/>
              <a:t>OBJETIVOS Y AGENDA DE TRABAJO PARA EL AÑO 2018</a:t>
            </a:r>
            <a:br>
              <a:rPr lang="es-PE" sz="3200" dirty="0"/>
            </a:br>
            <a:endParaRPr lang="es-PE" sz="3200" dirty="0"/>
          </a:p>
        </p:txBody>
      </p:sp>
      <p:sp>
        <p:nvSpPr>
          <p:cNvPr id="2" name="Rectángulo 1"/>
          <p:cNvSpPr/>
          <p:nvPr/>
        </p:nvSpPr>
        <p:spPr>
          <a:xfrm>
            <a:off x="1168399" y="948895"/>
            <a:ext cx="6388848" cy="523220"/>
          </a:xfrm>
          <a:prstGeom prst="rect">
            <a:avLst/>
          </a:prstGeom>
        </p:spPr>
        <p:txBody>
          <a:bodyPr wrap="square">
            <a:spAutoFit/>
          </a:bodyPr>
          <a:lstStyle/>
          <a:p>
            <a:r>
              <a:rPr lang="es-ES" sz="2800" b="1" dirty="0">
                <a:latin typeface="+mj-lt"/>
              </a:rPr>
              <a:t>Aspectos Económicos y Comerciales</a:t>
            </a:r>
            <a:endParaRPr lang="es-PE" sz="2800" b="1" dirty="0">
              <a:latin typeface="+mj-lt"/>
            </a:endParaRPr>
          </a:p>
        </p:txBody>
      </p:sp>
      <p:sp>
        <p:nvSpPr>
          <p:cNvPr id="12" name="Rectangle 1"/>
          <p:cNvSpPr>
            <a:spLocks noChangeArrowheads="1"/>
          </p:cNvSpPr>
          <p:nvPr/>
        </p:nvSpPr>
        <p:spPr bwMode="auto">
          <a:xfrm>
            <a:off x="2223154" y="3213846"/>
            <a:ext cx="374332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PE" altLang="es-MX" sz="1600" b="1" i="0" u="none" strike="noStrike" cap="none" normalizeH="0" baseline="0" dirty="0">
                <a:ln>
                  <a:noFill/>
                </a:ln>
                <a:solidFill>
                  <a:schemeClr val="tx1"/>
                </a:solidFill>
                <a:effectLst/>
                <a:ea typeface="Times New Roman" panose="02020603050405020304" pitchFamily="18" charset="0"/>
                <a:cs typeface="Calibri" panose="020F0502020204030204" pitchFamily="34" charset="0"/>
              </a:rPr>
              <a:t>Tráfico y Recaudación 2018</a:t>
            </a:r>
            <a:endParaRPr kumimoji="0" lang="es-MX" altLang="es-MX" sz="1600" b="0" i="0" u="none" strike="noStrike" cap="none" normalizeH="0" baseline="0" dirty="0">
              <a:ln>
                <a:noFill/>
              </a:ln>
              <a:solidFill>
                <a:schemeClr val="tx1"/>
              </a:solidFill>
              <a:effectLst/>
            </a:endParaRPr>
          </a:p>
        </p:txBody>
      </p:sp>
      <p:sp>
        <p:nvSpPr>
          <p:cNvPr id="13" name="2 Marcador de contenido"/>
          <p:cNvSpPr>
            <a:spLocks noGrp="1"/>
          </p:cNvSpPr>
          <p:nvPr>
            <p:ph idx="1"/>
          </p:nvPr>
        </p:nvSpPr>
        <p:spPr>
          <a:xfrm>
            <a:off x="509437" y="1586753"/>
            <a:ext cx="8229600" cy="1532364"/>
          </a:xfrm>
        </p:spPr>
        <p:txBody>
          <a:bodyPr>
            <a:noAutofit/>
          </a:bodyPr>
          <a:lstStyle/>
          <a:p>
            <a:pPr lvl="0" algn="just"/>
            <a:r>
              <a:rPr lang="es-ES" sz="2000" dirty="0"/>
              <a:t>Se estima que se recaudarán S/. 130,0 MM. y se considera un  crecimiento moderado del tráfico (4,7%), basado en los indicadores de las regiones en las que se ubica el  proyecto.</a:t>
            </a:r>
            <a:endParaRPr lang="es-PE" sz="2000" dirty="0"/>
          </a:p>
          <a:p>
            <a:pPr lvl="0" algn="just"/>
            <a:r>
              <a:rPr lang="es-ES" sz="2000" dirty="0"/>
              <a:t>Se prevé atender 9.6 MM. de vehículos, según lo indicado en el siguiente cuadro:</a:t>
            </a:r>
            <a:endParaRPr lang="es-PE" sz="2000" dirty="0"/>
          </a:p>
        </p:txBody>
      </p:sp>
      <p:sp>
        <p:nvSpPr>
          <p:cNvPr id="8" name="2 Marcador de contenido"/>
          <p:cNvSpPr txBox="1">
            <a:spLocks/>
          </p:cNvSpPr>
          <p:nvPr/>
        </p:nvSpPr>
        <p:spPr>
          <a:xfrm>
            <a:off x="534780" y="5553636"/>
            <a:ext cx="8229600" cy="8740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ES" sz="2000" dirty="0"/>
              <a:t>La tarifa diferenciada es otorgada por el Concedente y se espera que los ingresos por este concepto se mantengan por debajo del 3% de la recaudación.</a:t>
            </a:r>
            <a:endParaRPr lang="es-MX" sz="2000" dirty="0"/>
          </a:p>
        </p:txBody>
      </p:sp>
      <p:graphicFrame>
        <p:nvGraphicFramePr>
          <p:cNvPr id="4" name="Tabla 3"/>
          <p:cNvGraphicFramePr>
            <a:graphicFrameLocks noGrp="1"/>
          </p:cNvGraphicFramePr>
          <p:nvPr>
            <p:extLst>
              <p:ext uri="{D42A27DB-BD31-4B8C-83A1-F6EECF244321}">
                <p14:modId xmlns:p14="http://schemas.microsoft.com/office/powerpoint/2010/main" val="1115613570"/>
              </p:ext>
            </p:extLst>
          </p:nvPr>
        </p:nvGraphicFramePr>
        <p:xfrm>
          <a:off x="2397119" y="3600029"/>
          <a:ext cx="3429940" cy="1698114"/>
        </p:xfrm>
        <a:graphic>
          <a:graphicData uri="http://schemas.openxmlformats.org/drawingml/2006/table">
            <a:tbl>
              <a:tblPr firstRow="1" firstCol="1" bandRow="1"/>
              <a:tblGrid>
                <a:gridCol w="2274200">
                  <a:extLst>
                    <a:ext uri="{9D8B030D-6E8A-4147-A177-3AD203B41FA5}">
                      <a16:colId xmlns:a16="http://schemas.microsoft.com/office/drawing/2014/main" val="20000"/>
                    </a:ext>
                  </a:extLst>
                </a:gridCol>
                <a:gridCol w="1155740">
                  <a:extLst>
                    <a:ext uri="{9D8B030D-6E8A-4147-A177-3AD203B41FA5}">
                      <a16:colId xmlns:a16="http://schemas.microsoft.com/office/drawing/2014/main" val="20001"/>
                    </a:ext>
                  </a:extLst>
                </a:gridCol>
              </a:tblGrid>
              <a:tr h="283019">
                <a:tc>
                  <a:txBody>
                    <a:bodyPr/>
                    <a:lstStyle/>
                    <a:p>
                      <a:pPr>
                        <a:spcAft>
                          <a:spcPts val="0"/>
                        </a:spcAft>
                      </a:pPr>
                      <a:r>
                        <a:rPr lang="es-ES" sz="1400" b="1" dirty="0">
                          <a:solidFill>
                            <a:srgbClr val="000000"/>
                          </a:solidFill>
                          <a:effectLst/>
                          <a:latin typeface="Arial" panose="020B0604020202020204" pitchFamily="34" charset="0"/>
                          <a:ea typeface="Times New Roman" panose="02020603050405020304" pitchFamily="18" charset="0"/>
                        </a:rPr>
                        <a:t>Vehículos</a:t>
                      </a:r>
                      <a:endParaRPr lang="es-PE" sz="16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a:spcAft>
                          <a:spcPts val="0"/>
                        </a:spcAft>
                      </a:pPr>
                      <a:r>
                        <a:rPr lang="es-ES" sz="1400" b="1" dirty="0">
                          <a:solidFill>
                            <a:srgbClr val="000000"/>
                          </a:solidFill>
                          <a:effectLst/>
                          <a:latin typeface="Arial" panose="020B0604020202020204" pitchFamily="34" charset="0"/>
                          <a:ea typeface="Times New Roman" panose="02020603050405020304" pitchFamily="18" charset="0"/>
                        </a:rPr>
                        <a:t>9,597,151</a:t>
                      </a:r>
                      <a:endParaRPr lang="es-PE" sz="16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283019">
                <a:tc>
                  <a:txBody>
                    <a:bodyPr/>
                    <a:lstStyle/>
                    <a:p>
                      <a:pPr>
                        <a:spcAft>
                          <a:spcPts val="0"/>
                        </a:spcAft>
                      </a:pPr>
                      <a:r>
                        <a:rPr lang="es-ES" sz="1400">
                          <a:solidFill>
                            <a:srgbClr val="000000"/>
                          </a:solidFill>
                          <a:effectLst/>
                          <a:latin typeface="Arial" panose="020B0604020202020204" pitchFamily="34" charset="0"/>
                          <a:ea typeface="Times New Roman" panose="02020603050405020304" pitchFamily="18" charset="0"/>
                        </a:rPr>
                        <a:t>Livianos</a:t>
                      </a:r>
                      <a:endParaRPr lang="es-PE"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dirty="0">
                          <a:solidFill>
                            <a:srgbClr val="000000"/>
                          </a:solidFill>
                          <a:effectLst/>
                          <a:latin typeface="Arial" panose="020B0604020202020204" pitchFamily="34" charset="0"/>
                          <a:ea typeface="Times New Roman" panose="02020603050405020304" pitchFamily="18" charset="0"/>
                        </a:rPr>
                        <a:t>4,914,061</a:t>
                      </a:r>
                      <a:endParaRPr lang="es-PE" sz="16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3019">
                <a:tc>
                  <a:txBody>
                    <a:bodyPr/>
                    <a:lstStyle/>
                    <a:p>
                      <a:pPr>
                        <a:spcAft>
                          <a:spcPts val="0"/>
                        </a:spcAft>
                      </a:pPr>
                      <a:r>
                        <a:rPr lang="es-ES" sz="1400">
                          <a:solidFill>
                            <a:srgbClr val="000000"/>
                          </a:solidFill>
                          <a:effectLst/>
                          <a:latin typeface="Arial" panose="020B0604020202020204" pitchFamily="34" charset="0"/>
                          <a:ea typeface="Times New Roman" panose="02020603050405020304" pitchFamily="18" charset="0"/>
                        </a:rPr>
                        <a:t>Pesados</a:t>
                      </a:r>
                      <a:endParaRPr lang="es-PE"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a:solidFill>
                            <a:srgbClr val="000000"/>
                          </a:solidFill>
                          <a:effectLst/>
                          <a:latin typeface="Arial" panose="020B0604020202020204" pitchFamily="34" charset="0"/>
                          <a:ea typeface="Times New Roman" panose="02020603050405020304" pitchFamily="18" charset="0"/>
                        </a:rPr>
                        <a:t>4,683,090</a:t>
                      </a:r>
                      <a:endParaRPr lang="es-PE"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83019">
                <a:tc>
                  <a:txBody>
                    <a:bodyPr/>
                    <a:lstStyle/>
                    <a:p>
                      <a:pPr>
                        <a:spcAft>
                          <a:spcPts val="0"/>
                        </a:spcAft>
                      </a:pPr>
                      <a:r>
                        <a:rPr lang="es-ES" sz="1400" b="1" dirty="0">
                          <a:solidFill>
                            <a:srgbClr val="000000"/>
                          </a:solidFill>
                          <a:effectLst/>
                          <a:latin typeface="Arial" panose="020B0604020202020204" pitchFamily="34" charset="0"/>
                          <a:ea typeface="Times New Roman" panose="02020603050405020304" pitchFamily="18" charset="0"/>
                        </a:rPr>
                        <a:t>Ingresos</a:t>
                      </a:r>
                      <a:endParaRPr lang="es-PE" sz="16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r">
                        <a:spcAft>
                          <a:spcPts val="0"/>
                        </a:spcAft>
                      </a:pPr>
                      <a:r>
                        <a:rPr lang="es-ES" sz="1400" b="1" kern="1200" dirty="0">
                          <a:solidFill>
                            <a:srgbClr val="000000"/>
                          </a:solidFill>
                          <a:effectLst/>
                          <a:latin typeface="Arial" panose="020B0604020202020204" pitchFamily="34" charset="0"/>
                          <a:ea typeface="Times New Roman" panose="02020603050405020304" pitchFamily="18" charset="0"/>
                          <a:cs typeface="+mn-cs"/>
                        </a:rPr>
                        <a:t>130,071,456</a:t>
                      </a:r>
                      <a:endParaRPr lang="es-PE" sz="1400" b="1" kern="1200" dirty="0">
                        <a:solidFill>
                          <a:srgbClr val="000000"/>
                        </a:solidFill>
                        <a:effectLst/>
                        <a:latin typeface="Arial" panose="020B0604020202020204" pitchFamily="34" charset="0"/>
                        <a:ea typeface="Times New Roman" panose="02020603050405020304" pitchFamily="18" charset="0"/>
                        <a:cs typeface="+mn-c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3"/>
                  </a:ext>
                </a:extLst>
              </a:tr>
              <a:tr h="283019">
                <a:tc>
                  <a:txBody>
                    <a:bodyPr/>
                    <a:lstStyle/>
                    <a:p>
                      <a:pPr>
                        <a:spcAft>
                          <a:spcPts val="0"/>
                        </a:spcAft>
                      </a:pPr>
                      <a:r>
                        <a:rPr lang="es-ES" sz="1400">
                          <a:solidFill>
                            <a:srgbClr val="000000"/>
                          </a:solidFill>
                          <a:effectLst/>
                          <a:latin typeface="Arial" panose="020B0604020202020204" pitchFamily="34" charset="0"/>
                          <a:ea typeface="Times New Roman" panose="02020603050405020304" pitchFamily="18" charset="0"/>
                        </a:rPr>
                        <a:t>Recaudación Livianos</a:t>
                      </a:r>
                      <a:endParaRPr lang="es-PE"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a:solidFill>
                            <a:srgbClr val="000000"/>
                          </a:solidFill>
                          <a:effectLst/>
                          <a:latin typeface="Arial" panose="020B0604020202020204" pitchFamily="34" charset="0"/>
                          <a:ea typeface="Times New Roman" panose="02020603050405020304" pitchFamily="18" charset="0"/>
                        </a:rPr>
                        <a:t>29,712,759</a:t>
                      </a:r>
                      <a:endParaRPr lang="es-PE" sz="16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83019">
                <a:tc>
                  <a:txBody>
                    <a:bodyPr/>
                    <a:lstStyle/>
                    <a:p>
                      <a:pPr>
                        <a:spcAft>
                          <a:spcPts val="0"/>
                        </a:spcAft>
                      </a:pPr>
                      <a:r>
                        <a:rPr lang="es-ES" sz="1400" dirty="0">
                          <a:solidFill>
                            <a:srgbClr val="000000"/>
                          </a:solidFill>
                          <a:effectLst/>
                          <a:latin typeface="Arial" panose="020B0604020202020204" pitchFamily="34" charset="0"/>
                          <a:ea typeface="Times New Roman" panose="02020603050405020304" pitchFamily="18" charset="0"/>
                        </a:rPr>
                        <a:t>Recaudación Pesados</a:t>
                      </a:r>
                      <a:endParaRPr lang="es-PE" sz="16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dirty="0">
                          <a:solidFill>
                            <a:srgbClr val="000000"/>
                          </a:solidFill>
                          <a:effectLst/>
                          <a:latin typeface="Arial" panose="020B0604020202020204" pitchFamily="34" charset="0"/>
                          <a:ea typeface="Times New Roman" panose="02020603050405020304" pitchFamily="18" charset="0"/>
                        </a:rPr>
                        <a:t>100,358,697</a:t>
                      </a:r>
                      <a:endParaRPr lang="es-PE" sz="16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6516636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JPurizaca\Documents\Administración\Imagen\Plan Covisol\Logo Covis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548" y="-51246"/>
            <a:ext cx="981851" cy="112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2 Marcador de contenido"/>
          <p:cNvSpPr>
            <a:spLocks noGrp="1"/>
          </p:cNvSpPr>
          <p:nvPr>
            <p:ph idx="1"/>
          </p:nvPr>
        </p:nvSpPr>
        <p:spPr>
          <a:xfrm>
            <a:off x="493992" y="2131433"/>
            <a:ext cx="8027008" cy="3726757"/>
          </a:xfrm>
        </p:spPr>
        <p:txBody>
          <a:bodyPr>
            <a:noAutofit/>
          </a:bodyPr>
          <a:lstStyle/>
          <a:p>
            <a:pPr lvl="0" algn="just"/>
            <a:r>
              <a:rPr lang="es-ES" sz="2000" dirty="0"/>
              <a:t>La Concesionaria dispone de financiamiento para inversiones proyectadas para el presente año por lo que se prevé que no existe riesgo. </a:t>
            </a:r>
            <a:endParaRPr lang="es-PE" sz="2000" dirty="0"/>
          </a:p>
          <a:p>
            <a:pPr marL="0" indent="0" algn="just">
              <a:buNone/>
            </a:pPr>
            <a:endParaRPr lang="es-MX" sz="2000" dirty="0"/>
          </a:p>
          <a:p>
            <a:pPr lvl="0" algn="just"/>
            <a:r>
              <a:rPr lang="es-ES" sz="2000" dirty="0"/>
              <a:t>Las líneas de crédito para fianzas y pólizas de seguro se encuentran debidamente preservados con compañías de primer orden a nivel nacional. </a:t>
            </a:r>
            <a:endParaRPr lang="es-PE" sz="2000" dirty="0"/>
          </a:p>
          <a:p>
            <a:pPr algn="just"/>
            <a:endParaRPr lang="es-MX" sz="2000" dirty="0"/>
          </a:p>
          <a:p>
            <a:pPr lvl="0" algn="just"/>
            <a:r>
              <a:rPr lang="es-ES" sz="2000" dirty="0"/>
              <a:t>Una vez que el MTC cumpla con la entrega de terrenos y se pueda realizar una planificación adecuada de la obra, se prevé realizar un nuevo Cierre Financiero. </a:t>
            </a:r>
            <a:endParaRPr lang="es-PE" sz="2000" dirty="0"/>
          </a:p>
        </p:txBody>
      </p:sp>
      <p:sp>
        <p:nvSpPr>
          <p:cNvPr id="7" name="1 Título"/>
          <p:cNvSpPr txBox="1">
            <a:spLocks/>
          </p:cNvSpPr>
          <p:nvPr/>
        </p:nvSpPr>
        <p:spPr>
          <a:xfrm>
            <a:off x="1168399" y="228599"/>
            <a:ext cx="7789865" cy="8413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s-PE" sz="3200" dirty="0"/>
            </a:br>
            <a:r>
              <a:rPr lang="es-PE" sz="2400" b="1" dirty="0"/>
              <a:t>AUTOPISTA DEL SOL:</a:t>
            </a:r>
            <a:br>
              <a:rPr lang="es-PE" sz="2400" b="1" dirty="0"/>
            </a:br>
            <a:r>
              <a:rPr lang="es-PE" sz="2400" b="1" dirty="0"/>
              <a:t>OBJETIVOS Y AGENDA DE TRABAJO PARA EL AÑO 2018</a:t>
            </a:r>
            <a:br>
              <a:rPr lang="es-PE" sz="3200" dirty="0"/>
            </a:br>
            <a:endParaRPr lang="es-PE" sz="3200" dirty="0"/>
          </a:p>
        </p:txBody>
      </p:sp>
      <p:sp>
        <p:nvSpPr>
          <p:cNvPr id="8" name="Rectángulo 7"/>
          <p:cNvSpPr/>
          <p:nvPr/>
        </p:nvSpPr>
        <p:spPr>
          <a:xfrm>
            <a:off x="1168399" y="1123770"/>
            <a:ext cx="6388848" cy="523220"/>
          </a:xfrm>
          <a:prstGeom prst="rect">
            <a:avLst/>
          </a:prstGeom>
        </p:spPr>
        <p:txBody>
          <a:bodyPr wrap="square">
            <a:spAutoFit/>
          </a:bodyPr>
          <a:lstStyle/>
          <a:p>
            <a:r>
              <a:rPr lang="es-ES" sz="2800" b="1" dirty="0">
                <a:latin typeface="+mj-lt"/>
              </a:rPr>
              <a:t>Aspectos Administrativos y Financieros</a:t>
            </a:r>
            <a:endParaRPr lang="es-PE" sz="2800" b="1" dirty="0">
              <a:latin typeface="+mj-lt"/>
            </a:endParaRPr>
          </a:p>
        </p:txBody>
      </p:sp>
    </p:spTree>
    <p:extLst>
      <p:ext uri="{BB962C8B-B14F-4D97-AF65-F5344CB8AC3E}">
        <p14:creationId xmlns:p14="http://schemas.microsoft.com/office/powerpoint/2010/main" val="23437144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JPurizaca\Documents\Administración\Imagen\Plan Covisol\Logo Covis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548" y="-51246"/>
            <a:ext cx="981851" cy="112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2 Marcador de contenido"/>
          <p:cNvSpPr>
            <a:spLocks noGrp="1"/>
          </p:cNvSpPr>
          <p:nvPr>
            <p:ph idx="1"/>
          </p:nvPr>
        </p:nvSpPr>
        <p:spPr>
          <a:xfrm>
            <a:off x="376517" y="1795013"/>
            <a:ext cx="8229600" cy="4217862"/>
          </a:xfrm>
        </p:spPr>
        <p:txBody>
          <a:bodyPr>
            <a:noAutofit/>
          </a:bodyPr>
          <a:lstStyle/>
          <a:p>
            <a:pPr lvl="0">
              <a:lnSpc>
                <a:spcPct val="100000"/>
              </a:lnSpc>
            </a:pPr>
            <a:r>
              <a:rPr lang="es-ES" sz="2400" dirty="0"/>
              <a:t>El principal inconveniente para la ejecución de las inversiones y la puesta en servicio de la nueva infraestructura al retraso en la entrega de predios, así como  la liberación de interferencias. </a:t>
            </a:r>
          </a:p>
          <a:p>
            <a:pPr lvl="0">
              <a:lnSpc>
                <a:spcPct val="100000"/>
              </a:lnSpc>
            </a:pPr>
            <a:r>
              <a:rPr lang="es-ES" sz="2400" dirty="0"/>
              <a:t>Actualmente, no se dispone de un cronograma de entrega de terrenos por parte del MTC.</a:t>
            </a:r>
          </a:p>
          <a:p>
            <a:pPr lvl="0">
              <a:lnSpc>
                <a:spcPct val="100000"/>
              </a:lnSpc>
            </a:pPr>
            <a:r>
              <a:rPr lang="es-ES" sz="2400" dirty="0"/>
              <a:t>Todos los plazos para entrega de terrenos de la adenda 2 se encuentran vencidos desde agosto pasado.</a:t>
            </a:r>
          </a:p>
          <a:p>
            <a:pPr lvl="0">
              <a:lnSpc>
                <a:spcPct val="100000"/>
              </a:lnSpc>
            </a:pPr>
            <a:r>
              <a:rPr lang="es-ES" sz="2400" dirty="0"/>
              <a:t>Este incumplimiento no nos permite tener certeza en la programación de inversiones.</a:t>
            </a:r>
            <a:endParaRPr lang="es-MX" sz="2400" dirty="0"/>
          </a:p>
        </p:txBody>
      </p:sp>
      <p:sp>
        <p:nvSpPr>
          <p:cNvPr id="8" name="1 Título"/>
          <p:cNvSpPr txBox="1">
            <a:spLocks/>
          </p:cNvSpPr>
          <p:nvPr/>
        </p:nvSpPr>
        <p:spPr>
          <a:xfrm>
            <a:off x="1168399" y="146978"/>
            <a:ext cx="7789865" cy="8413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s-PE" sz="3200" dirty="0"/>
            </a:br>
            <a:r>
              <a:rPr lang="es-PE" sz="2400" b="1" dirty="0"/>
              <a:t>AUTOPISTA DEL SOL:</a:t>
            </a:r>
            <a:br>
              <a:rPr lang="es-PE" sz="2400" b="1" dirty="0"/>
            </a:br>
            <a:r>
              <a:rPr lang="es-PE" sz="2400" b="1" dirty="0"/>
              <a:t>OBJETIVOS Y AGENDA DE TRABAJO PARA EL AÑO 2018</a:t>
            </a:r>
            <a:br>
              <a:rPr lang="es-PE" sz="3200" dirty="0"/>
            </a:br>
            <a:endParaRPr lang="es-PE" sz="3200" dirty="0"/>
          </a:p>
        </p:txBody>
      </p:sp>
      <p:sp>
        <p:nvSpPr>
          <p:cNvPr id="7" name="2 Marcador de contenido">
            <a:extLst>
              <a:ext uri="{FF2B5EF4-FFF2-40B4-BE49-F238E27FC236}">
                <a16:creationId xmlns:a16="http://schemas.microsoft.com/office/drawing/2014/main" id="{6CF5B20F-21EB-41E1-AF97-1E85F2B9F80B}"/>
              </a:ext>
            </a:extLst>
          </p:cNvPr>
          <p:cNvSpPr txBox="1">
            <a:spLocks/>
          </p:cNvSpPr>
          <p:nvPr/>
        </p:nvSpPr>
        <p:spPr>
          <a:xfrm>
            <a:off x="509588" y="3047618"/>
            <a:ext cx="8123424" cy="26776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MX" sz="2000" dirty="0"/>
          </a:p>
        </p:txBody>
      </p:sp>
      <p:sp>
        <p:nvSpPr>
          <p:cNvPr id="9" name="Rectángulo 8">
            <a:extLst>
              <a:ext uri="{FF2B5EF4-FFF2-40B4-BE49-F238E27FC236}">
                <a16:creationId xmlns:a16="http://schemas.microsoft.com/office/drawing/2014/main" id="{CE2ED06E-EC39-4CE5-B9AF-7B3738677F60}"/>
              </a:ext>
            </a:extLst>
          </p:cNvPr>
          <p:cNvSpPr/>
          <p:nvPr/>
        </p:nvSpPr>
        <p:spPr>
          <a:xfrm>
            <a:off x="778326" y="1153400"/>
            <a:ext cx="7758953" cy="461665"/>
          </a:xfrm>
          <a:prstGeom prst="rect">
            <a:avLst/>
          </a:prstGeom>
        </p:spPr>
        <p:txBody>
          <a:bodyPr wrap="square">
            <a:spAutoFit/>
          </a:bodyPr>
          <a:lstStyle/>
          <a:p>
            <a:pPr algn="just"/>
            <a:r>
              <a:rPr lang="es-ES" sz="2400" b="1" dirty="0">
                <a:latin typeface="+mj-lt"/>
              </a:rPr>
              <a:t>Problemas que Afectan el Desarrollo de la Concesión. </a:t>
            </a:r>
            <a:endParaRPr lang="es-PE" sz="2800" b="1" dirty="0">
              <a:latin typeface="+mj-lt"/>
            </a:endParaRPr>
          </a:p>
        </p:txBody>
      </p:sp>
    </p:spTree>
    <p:extLst>
      <p:ext uri="{BB962C8B-B14F-4D97-AF65-F5344CB8AC3E}">
        <p14:creationId xmlns:p14="http://schemas.microsoft.com/office/powerpoint/2010/main" val="27608265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JPurizaca\Documents\Administración\Imagen\Plan Covisol\Logo Covis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548" y="-51246"/>
            <a:ext cx="981851" cy="112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1 Título"/>
          <p:cNvSpPr txBox="1">
            <a:spLocks/>
          </p:cNvSpPr>
          <p:nvPr/>
        </p:nvSpPr>
        <p:spPr>
          <a:xfrm>
            <a:off x="1168399" y="228599"/>
            <a:ext cx="7789865" cy="8413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s-PE" sz="3200" dirty="0"/>
            </a:br>
            <a:r>
              <a:rPr lang="es-PE" sz="2400" b="1" dirty="0"/>
              <a:t>AUTOPISTA DEL SOL:</a:t>
            </a:r>
            <a:br>
              <a:rPr lang="es-PE" sz="2400" b="1" dirty="0"/>
            </a:br>
            <a:r>
              <a:rPr lang="es-PE" sz="2400" b="1" dirty="0"/>
              <a:t>OBJETIVOS Y AGENDA DE TRABAJO PARA EL AÑO 2018</a:t>
            </a:r>
            <a:br>
              <a:rPr lang="es-PE" sz="3200" dirty="0"/>
            </a:br>
            <a:endParaRPr lang="es-PE" sz="3200" dirty="0"/>
          </a:p>
        </p:txBody>
      </p:sp>
      <p:sp>
        <p:nvSpPr>
          <p:cNvPr id="9" name="2 Marcador de contenido"/>
          <p:cNvSpPr>
            <a:spLocks noGrp="1"/>
          </p:cNvSpPr>
          <p:nvPr>
            <p:ph idx="1"/>
          </p:nvPr>
        </p:nvSpPr>
        <p:spPr>
          <a:xfrm>
            <a:off x="509588" y="1800224"/>
            <a:ext cx="8123424" cy="4224058"/>
          </a:xfrm>
        </p:spPr>
        <p:txBody>
          <a:bodyPr>
            <a:noAutofit/>
          </a:bodyPr>
          <a:lstStyle/>
          <a:p>
            <a:pPr algn="just"/>
            <a:r>
              <a:rPr lang="es-MX" sz="2000" dirty="0"/>
              <a:t>A la fecha no ha sido entregada en su totalidad la infraestructura vial existente. El Estado no dispone de estudios para la ejecución de la Puesta a Punto de los puentes existentes, calzadas izquierdas de las ciudades de Trujillo, Chiclayo y Piura, 108 alcantarillas y estaciones de pesaje. </a:t>
            </a:r>
          </a:p>
          <a:p>
            <a:pPr algn="just"/>
            <a:r>
              <a:rPr lang="es-MX" sz="2000" dirty="0"/>
              <a:t>La Concesionaria presentó los estudios de calzadas izquierdas y alcantarillas al Tribunal Arbitral. El Estado a través del MTC está en proceso de revisión de los expedientes, sin que exista una fecha probable para el inicio y culminación de estos trabajos, mientras tanto la infraestructura continúa deteriorándose, </a:t>
            </a:r>
            <a:r>
              <a:rPr lang="es-ES" sz="2000" dirty="0"/>
              <a:t>especialmente por el Fenómeno El Niño.</a:t>
            </a:r>
          </a:p>
          <a:p>
            <a:pPr algn="just"/>
            <a:r>
              <a:rPr lang="es-MX" sz="2000" dirty="0"/>
              <a:t>Respecto de los Puentes, la Concesionaria ha realizado diversas pruebas para determinar su estado actual, para proponer una solución técnica para cada estructura. </a:t>
            </a:r>
          </a:p>
        </p:txBody>
      </p:sp>
      <p:sp>
        <p:nvSpPr>
          <p:cNvPr id="6" name="Rectángulo 5">
            <a:extLst>
              <a:ext uri="{FF2B5EF4-FFF2-40B4-BE49-F238E27FC236}">
                <a16:creationId xmlns:a16="http://schemas.microsoft.com/office/drawing/2014/main" id="{ACC79F8A-CB3B-41A0-94A5-FB5262BC1F61}"/>
              </a:ext>
            </a:extLst>
          </p:cNvPr>
          <p:cNvSpPr/>
          <p:nvPr/>
        </p:nvSpPr>
        <p:spPr>
          <a:xfrm>
            <a:off x="778326" y="1153400"/>
            <a:ext cx="7758953" cy="461665"/>
          </a:xfrm>
          <a:prstGeom prst="rect">
            <a:avLst/>
          </a:prstGeom>
        </p:spPr>
        <p:txBody>
          <a:bodyPr wrap="square">
            <a:spAutoFit/>
          </a:bodyPr>
          <a:lstStyle/>
          <a:p>
            <a:pPr algn="just"/>
            <a:r>
              <a:rPr lang="es-ES" sz="2400" b="1" dirty="0">
                <a:latin typeface="+mj-lt"/>
              </a:rPr>
              <a:t>Problemas que Afectan el Desarrollo de la Concesión. </a:t>
            </a:r>
            <a:endParaRPr lang="es-PE" sz="2800" b="1" dirty="0">
              <a:latin typeface="+mj-lt"/>
            </a:endParaRPr>
          </a:p>
        </p:txBody>
      </p:sp>
    </p:spTree>
    <p:extLst>
      <p:ext uri="{BB962C8B-B14F-4D97-AF65-F5344CB8AC3E}">
        <p14:creationId xmlns:p14="http://schemas.microsoft.com/office/powerpoint/2010/main" val="26771157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JPurizaca\Documents\Administración\Imagen\Plan Covisol\Logo Covis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548" y="-51246"/>
            <a:ext cx="981851" cy="112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2 Marcador de contenido"/>
          <p:cNvSpPr>
            <a:spLocks noGrp="1"/>
          </p:cNvSpPr>
          <p:nvPr>
            <p:ph idx="1"/>
          </p:nvPr>
        </p:nvSpPr>
        <p:spPr>
          <a:xfrm>
            <a:off x="610238" y="1921617"/>
            <a:ext cx="7861409" cy="3584880"/>
          </a:xfrm>
        </p:spPr>
        <p:txBody>
          <a:bodyPr>
            <a:noAutofit/>
          </a:bodyPr>
          <a:lstStyle/>
          <a:p>
            <a:pPr algn="just"/>
            <a:r>
              <a:rPr lang="es-MX" sz="2000" dirty="0"/>
              <a:t>Los estudios de la Autopista del Sol, fueron aprobados en enero del 2011, durante estos 7 años se ha producido una sensible expansión de asentamientos humanos a lo largo de la vía, generando nuevas necesidades (obras de seguridad vial)  para la operación segura de los usuarios y peatones.</a:t>
            </a:r>
          </a:p>
          <a:p>
            <a:pPr algn="just"/>
            <a:r>
              <a:rPr lang="es-MX" sz="2000" dirty="0"/>
              <a:t>Es necesaria la definición diligente del Estado para la ejecución de estas obras complementarias, de tal forma que le permita programar sus  estudios y construcción a través de Contratación Pública o del Concesionario, evitando conflictos sociales.</a:t>
            </a:r>
          </a:p>
        </p:txBody>
      </p:sp>
      <p:sp>
        <p:nvSpPr>
          <p:cNvPr id="7" name="1 Título"/>
          <p:cNvSpPr txBox="1">
            <a:spLocks/>
          </p:cNvSpPr>
          <p:nvPr/>
        </p:nvSpPr>
        <p:spPr>
          <a:xfrm>
            <a:off x="1168399" y="178326"/>
            <a:ext cx="7789865" cy="8413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s-PE" sz="3200" dirty="0"/>
            </a:br>
            <a:r>
              <a:rPr lang="es-PE" sz="2400" b="1" dirty="0"/>
              <a:t>AUTOPISTA DEL SOL:</a:t>
            </a:r>
            <a:br>
              <a:rPr lang="es-PE" sz="2400" b="1" dirty="0"/>
            </a:br>
            <a:r>
              <a:rPr lang="es-PE" sz="2400" b="1" dirty="0"/>
              <a:t>OBJETIVOS Y AGENDA DE TRABAJO PARA EL AÑO 2018</a:t>
            </a:r>
            <a:br>
              <a:rPr lang="es-PE" sz="3200" dirty="0"/>
            </a:br>
            <a:endParaRPr lang="es-PE" sz="3200" dirty="0"/>
          </a:p>
        </p:txBody>
      </p:sp>
      <p:sp>
        <p:nvSpPr>
          <p:cNvPr id="8" name="Rectángulo 7"/>
          <p:cNvSpPr/>
          <p:nvPr/>
        </p:nvSpPr>
        <p:spPr>
          <a:xfrm>
            <a:off x="778326" y="1153400"/>
            <a:ext cx="7758953" cy="461665"/>
          </a:xfrm>
          <a:prstGeom prst="rect">
            <a:avLst/>
          </a:prstGeom>
        </p:spPr>
        <p:txBody>
          <a:bodyPr wrap="square">
            <a:spAutoFit/>
          </a:bodyPr>
          <a:lstStyle/>
          <a:p>
            <a:pPr algn="just"/>
            <a:r>
              <a:rPr lang="es-ES" sz="2400" b="1" dirty="0">
                <a:latin typeface="+mj-lt"/>
              </a:rPr>
              <a:t>Problemas que Afectan el Desarrollo de la Concesión. </a:t>
            </a:r>
            <a:endParaRPr lang="es-PE" sz="2800" b="1" dirty="0">
              <a:latin typeface="+mj-lt"/>
            </a:endParaRPr>
          </a:p>
        </p:txBody>
      </p:sp>
    </p:spTree>
    <p:extLst>
      <p:ext uri="{BB962C8B-B14F-4D97-AF65-F5344CB8AC3E}">
        <p14:creationId xmlns:p14="http://schemas.microsoft.com/office/powerpoint/2010/main" val="22487357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JPurizaca\Documents\Administración\Imagen\Plan Covisol\Logo Covis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548" y="-51246"/>
            <a:ext cx="981851" cy="112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2 Marcador de contenido"/>
          <p:cNvSpPr>
            <a:spLocks noGrp="1"/>
          </p:cNvSpPr>
          <p:nvPr>
            <p:ph idx="1"/>
          </p:nvPr>
        </p:nvSpPr>
        <p:spPr>
          <a:xfrm>
            <a:off x="928948" y="2460667"/>
            <a:ext cx="7825088" cy="3678876"/>
          </a:xfrm>
        </p:spPr>
        <p:txBody>
          <a:bodyPr>
            <a:noAutofit/>
          </a:bodyPr>
          <a:lstStyle/>
          <a:p>
            <a:pPr lvl="0"/>
            <a:r>
              <a:rPr lang="es-ES" sz="2000" dirty="0"/>
              <a:t>Culminación del Arbitraje con el Estado representado por el MTC para la terminación de las Obras de Puesta a Punto. </a:t>
            </a:r>
            <a:endParaRPr lang="es-PE" sz="2000" dirty="0"/>
          </a:p>
          <a:p>
            <a:endParaRPr lang="es-PE" sz="2000" dirty="0"/>
          </a:p>
          <a:p>
            <a:pPr lvl="0"/>
            <a:r>
              <a:rPr lang="es-ES" sz="2000" dirty="0"/>
              <a:t>Definir el pago por concepto de supervisión, teniendo en cuenta las estipulaciones vigentes de la cláusula 10.6 del Contrato de Concesión y el acápite 3.11 de la Adenda Segunda.</a:t>
            </a:r>
            <a:endParaRPr lang="es-PE" sz="2000" dirty="0"/>
          </a:p>
          <a:p>
            <a:endParaRPr lang="es-PE" sz="2000" dirty="0"/>
          </a:p>
          <a:p>
            <a:pPr lvl="0" algn="just"/>
            <a:r>
              <a:rPr lang="es-ES" sz="2000" dirty="0"/>
              <a:t>La falta de plazos definidos  en el Contrato sobre oportunidad de las aprobaciones y opiniones del Regulador y el concedente, impide una programación adecuada de las inversiones y la puesta en servicio de la nueva infraestructura.</a:t>
            </a:r>
            <a:endParaRPr lang="es-PE" sz="2000" dirty="0"/>
          </a:p>
        </p:txBody>
      </p:sp>
      <p:sp>
        <p:nvSpPr>
          <p:cNvPr id="7" name="Rectángulo 6"/>
          <p:cNvSpPr/>
          <p:nvPr/>
        </p:nvSpPr>
        <p:spPr>
          <a:xfrm>
            <a:off x="928948" y="1349825"/>
            <a:ext cx="7420576" cy="830997"/>
          </a:xfrm>
          <a:prstGeom prst="rect">
            <a:avLst/>
          </a:prstGeom>
        </p:spPr>
        <p:txBody>
          <a:bodyPr wrap="square">
            <a:spAutoFit/>
          </a:bodyPr>
          <a:lstStyle/>
          <a:p>
            <a:pPr algn="just"/>
            <a:r>
              <a:rPr lang="es-ES" sz="2400" b="1" dirty="0">
                <a:latin typeface="+mj-lt"/>
              </a:rPr>
              <a:t>Aspectos o puntos críticos que existen por resolver con el Concedente o con Ositran</a:t>
            </a:r>
            <a:endParaRPr lang="es-PE" sz="2800" b="1" dirty="0">
              <a:latin typeface="+mj-lt"/>
            </a:endParaRPr>
          </a:p>
        </p:txBody>
      </p:sp>
      <p:sp>
        <p:nvSpPr>
          <p:cNvPr id="8" name="1 Título"/>
          <p:cNvSpPr txBox="1">
            <a:spLocks/>
          </p:cNvSpPr>
          <p:nvPr/>
        </p:nvSpPr>
        <p:spPr>
          <a:xfrm>
            <a:off x="1168399" y="228599"/>
            <a:ext cx="7789865" cy="8413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s-PE" sz="3200" dirty="0"/>
            </a:br>
            <a:r>
              <a:rPr lang="es-PE" sz="2400" b="1" dirty="0"/>
              <a:t>AUTOPISTA DEL SOL:</a:t>
            </a:r>
            <a:br>
              <a:rPr lang="es-PE" sz="2400" b="1" dirty="0"/>
            </a:br>
            <a:r>
              <a:rPr lang="es-PE" sz="2400" b="1" dirty="0"/>
              <a:t>OBJETIVOS Y AGENDA DE TRABAJO PARA EL AÑO 2018</a:t>
            </a:r>
            <a:br>
              <a:rPr lang="es-PE" sz="3200" dirty="0"/>
            </a:br>
            <a:endParaRPr lang="es-PE" sz="3200" dirty="0"/>
          </a:p>
        </p:txBody>
      </p:sp>
    </p:spTree>
    <p:extLst>
      <p:ext uri="{BB962C8B-B14F-4D97-AF65-F5344CB8AC3E}">
        <p14:creationId xmlns:p14="http://schemas.microsoft.com/office/powerpoint/2010/main" val="29836100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JPurizaca\Documents\Administración\Imagen\Plan Covisol\Logo Covis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548" y="-51246"/>
            <a:ext cx="981851" cy="112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2 Marcador de contenido"/>
          <p:cNvSpPr>
            <a:spLocks noGrp="1"/>
          </p:cNvSpPr>
          <p:nvPr>
            <p:ph idx="1"/>
          </p:nvPr>
        </p:nvSpPr>
        <p:spPr>
          <a:xfrm>
            <a:off x="677473" y="2402139"/>
            <a:ext cx="7853082" cy="3474225"/>
          </a:xfrm>
        </p:spPr>
        <p:txBody>
          <a:bodyPr>
            <a:noAutofit/>
          </a:bodyPr>
          <a:lstStyle/>
          <a:p>
            <a:pPr algn="just"/>
            <a:r>
              <a:rPr lang="es-ES" sz="2000" dirty="0"/>
              <a:t>Existe duplicidad de información que es requerida periódicamente a la Concesionaria, como es el caso de las opiniones sobre el uso del Derecho de Vía, que según el marco legal vigente le corresponde al Ministerio de Transportes y Comunicaciones y no a la Concesionaria. Esta opinión no tiene carácter vinculante e inclusive involucra el pronunciamiento sobre normativa ajena a la Concesión (redes eléctricas). </a:t>
            </a:r>
            <a:endParaRPr lang="es-MX" sz="2000" dirty="0"/>
          </a:p>
        </p:txBody>
      </p:sp>
      <p:sp>
        <p:nvSpPr>
          <p:cNvPr id="7" name="1 Título"/>
          <p:cNvSpPr txBox="1">
            <a:spLocks/>
          </p:cNvSpPr>
          <p:nvPr/>
        </p:nvSpPr>
        <p:spPr>
          <a:xfrm>
            <a:off x="1168399" y="228599"/>
            <a:ext cx="7789865" cy="8413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s-PE" sz="3200" dirty="0"/>
            </a:br>
            <a:r>
              <a:rPr lang="es-PE" sz="2400" b="1" dirty="0"/>
              <a:t>AUTOPISTA DEL SOL:</a:t>
            </a:r>
            <a:br>
              <a:rPr lang="es-PE" sz="2400" b="1" dirty="0"/>
            </a:br>
            <a:r>
              <a:rPr lang="es-PE" sz="2400" b="1" dirty="0"/>
              <a:t>OBJETIVOS Y AGENDA DE TRABAJO PARA EL AÑO 2018</a:t>
            </a:r>
            <a:br>
              <a:rPr lang="es-PE" sz="3200" dirty="0"/>
            </a:br>
            <a:endParaRPr lang="es-PE" sz="3200" dirty="0"/>
          </a:p>
        </p:txBody>
      </p:sp>
      <p:sp>
        <p:nvSpPr>
          <p:cNvPr id="8" name="Rectángulo 7"/>
          <p:cNvSpPr/>
          <p:nvPr/>
        </p:nvSpPr>
        <p:spPr>
          <a:xfrm>
            <a:off x="1168399" y="1069980"/>
            <a:ext cx="7420576" cy="830997"/>
          </a:xfrm>
          <a:prstGeom prst="rect">
            <a:avLst/>
          </a:prstGeom>
        </p:spPr>
        <p:txBody>
          <a:bodyPr wrap="square">
            <a:spAutoFit/>
          </a:bodyPr>
          <a:lstStyle/>
          <a:p>
            <a:pPr algn="just"/>
            <a:r>
              <a:rPr lang="es-ES" sz="2400" b="1" dirty="0">
                <a:latin typeface="+mj-lt"/>
              </a:rPr>
              <a:t>Aspectos en los cuales y a criterio del Concesionario la articulación con Ositran será clave en 2018</a:t>
            </a:r>
            <a:endParaRPr lang="es-PE" sz="2800" b="1" dirty="0">
              <a:latin typeface="+mj-lt"/>
            </a:endParaRPr>
          </a:p>
        </p:txBody>
      </p:sp>
    </p:spTree>
    <p:extLst>
      <p:ext uri="{BB962C8B-B14F-4D97-AF65-F5344CB8AC3E}">
        <p14:creationId xmlns:p14="http://schemas.microsoft.com/office/powerpoint/2010/main" val="4606128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JPurizaca\Documents\Administración\Imagen\Plan Covisol\Logo Covis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548" y="-51246"/>
            <a:ext cx="981851" cy="112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2 Marcador de contenido"/>
          <p:cNvSpPr>
            <a:spLocks noGrp="1"/>
          </p:cNvSpPr>
          <p:nvPr>
            <p:ph idx="1"/>
          </p:nvPr>
        </p:nvSpPr>
        <p:spPr>
          <a:xfrm>
            <a:off x="484094" y="1951828"/>
            <a:ext cx="8229600" cy="2918854"/>
          </a:xfrm>
        </p:spPr>
        <p:txBody>
          <a:bodyPr>
            <a:noAutofit/>
          </a:bodyPr>
          <a:lstStyle/>
          <a:p>
            <a:pPr lvl="0" algn="just"/>
            <a:r>
              <a:rPr lang="es-ES" sz="2000" dirty="0"/>
              <a:t>Se prevé continuar con los  Convenios con Centros de Salud de zonas aledañas a los peajes de Sullana, Mórrope, Pacanguilla y Chicama, que nos permiten brindar gratuitamente el servicio de emergencia, las 24 horas del día, con nuestro personal médico, además del traslado en caso sea necesario al nosocomio más cercano.</a:t>
            </a:r>
            <a:endParaRPr lang="es-PE" sz="2000" dirty="0"/>
          </a:p>
          <a:p>
            <a:pPr algn="just"/>
            <a:endParaRPr lang="es-PE" sz="2000" dirty="0"/>
          </a:p>
          <a:p>
            <a:pPr lvl="0" algn="just"/>
            <a:r>
              <a:rPr lang="es-ES" sz="2000" dirty="0"/>
              <a:t>Mensualmente se atienden 20 casos de emergencias en promedio, beneficiando a los pobladores aledaños a estaciones de peajes.</a:t>
            </a:r>
            <a:endParaRPr lang="es-PE" sz="2000" dirty="0">
              <a:effectLst/>
            </a:endParaRPr>
          </a:p>
        </p:txBody>
      </p:sp>
      <p:sp>
        <p:nvSpPr>
          <p:cNvPr id="8" name="1 Título"/>
          <p:cNvSpPr txBox="1">
            <a:spLocks/>
          </p:cNvSpPr>
          <p:nvPr/>
        </p:nvSpPr>
        <p:spPr>
          <a:xfrm>
            <a:off x="1274618" y="269459"/>
            <a:ext cx="7439076" cy="16367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s-PE" sz="3200" dirty="0"/>
            </a:br>
            <a:r>
              <a:rPr lang="es-PE" sz="2400" b="1" dirty="0"/>
              <a:t>AUTOPISTA DEL SOL:</a:t>
            </a:r>
          </a:p>
          <a:p>
            <a:br>
              <a:rPr lang="es-PE" sz="2400" b="1" dirty="0"/>
            </a:br>
            <a:r>
              <a:rPr lang="es-PE" sz="2400" b="1" dirty="0"/>
              <a:t>Otros Aspectos Relacionados a la Concesión para 2018</a:t>
            </a:r>
            <a:br>
              <a:rPr lang="es-PE" sz="3200" dirty="0"/>
            </a:br>
            <a:endParaRPr lang="es-PE" sz="3200" dirty="0"/>
          </a:p>
        </p:txBody>
      </p:sp>
    </p:spTree>
    <p:extLst>
      <p:ext uri="{BB962C8B-B14F-4D97-AF65-F5344CB8AC3E}">
        <p14:creationId xmlns:p14="http://schemas.microsoft.com/office/powerpoint/2010/main" val="7655870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JPurizaca\Documents\Administración\Imagen\Plan Covisol\Logo Covis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548" y="-51246"/>
            <a:ext cx="981851" cy="112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2 Marcador de contenido"/>
          <p:cNvSpPr>
            <a:spLocks noGrp="1"/>
          </p:cNvSpPr>
          <p:nvPr>
            <p:ph idx="1"/>
          </p:nvPr>
        </p:nvSpPr>
        <p:spPr>
          <a:xfrm>
            <a:off x="484094" y="1458534"/>
            <a:ext cx="8229600" cy="5097277"/>
          </a:xfrm>
        </p:spPr>
        <p:txBody>
          <a:bodyPr>
            <a:noAutofit/>
          </a:bodyPr>
          <a:lstStyle/>
          <a:p>
            <a:pPr lvl="0" algn="just"/>
            <a:r>
              <a:rPr lang="es-ES" sz="2000" dirty="0"/>
              <a:t>La ejecución de las inversiones en el  proyecto depende del cumplimiento del MTC de la entrega de predios debidamente liberados.</a:t>
            </a:r>
            <a:endParaRPr lang="es-PE" sz="2000" dirty="0"/>
          </a:p>
          <a:p>
            <a:pPr algn="just"/>
            <a:endParaRPr lang="es-PE" sz="2000" dirty="0"/>
          </a:p>
          <a:p>
            <a:pPr lvl="0" algn="just"/>
            <a:r>
              <a:rPr lang="es-ES" sz="2000" dirty="0"/>
              <a:t>La concesionaria cuenta con recursos suficientes para la ejecución de obras y el pago de los gastos de operación; estos recursos fueron acreditados desde la fecha del Cierre Financiero.</a:t>
            </a:r>
            <a:endParaRPr lang="es-PE" sz="2000" dirty="0"/>
          </a:p>
          <a:p>
            <a:pPr algn="just"/>
            <a:endParaRPr lang="es-PE" sz="2000" dirty="0"/>
          </a:p>
          <a:p>
            <a:pPr lvl="0" algn="just"/>
            <a:r>
              <a:rPr lang="es-ES" sz="2000" dirty="0"/>
              <a:t>En el presente año, se espera un crecimiento en el tráfico moderado y dependerá del PBI de la zona que podría experimentar cierta desaceleración debido a problemas sociales y un sector externo, que afecta la minería, menos favorable.</a:t>
            </a:r>
            <a:endParaRPr lang="es-PE" sz="2000" dirty="0"/>
          </a:p>
          <a:p>
            <a:pPr marL="0" indent="0" algn="just">
              <a:buNone/>
            </a:pPr>
            <a:endParaRPr lang="es-PE" sz="2000" dirty="0"/>
          </a:p>
          <a:p>
            <a:pPr lvl="0" algn="just"/>
            <a:r>
              <a:rPr lang="es-ES" sz="2000" dirty="0"/>
              <a:t>El aspecto operativo está siendo particularmente bien atendido minimizando las validaciones manuales y el tiempo de espera en cola.</a:t>
            </a:r>
            <a:endParaRPr lang="es-PE" sz="2000" dirty="0"/>
          </a:p>
          <a:p>
            <a:pPr marL="0" indent="0" algn="just">
              <a:buNone/>
            </a:pPr>
            <a:r>
              <a:rPr lang="es-ES" sz="2000" dirty="0"/>
              <a:t> </a:t>
            </a:r>
            <a:endParaRPr lang="es-MX" sz="2000" dirty="0"/>
          </a:p>
          <a:p>
            <a:pPr algn="just"/>
            <a:endParaRPr lang="es-MX" sz="2000" dirty="0"/>
          </a:p>
        </p:txBody>
      </p:sp>
      <p:sp>
        <p:nvSpPr>
          <p:cNvPr id="8" name="1 Título"/>
          <p:cNvSpPr txBox="1">
            <a:spLocks/>
          </p:cNvSpPr>
          <p:nvPr/>
        </p:nvSpPr>
        <p:spPr>
          <a:xfrm>
            <a:off x="1168399" y="269459"/>
            <a:ext cx="7545295" cy="8005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s-PE" sz="3200" dirty="0"/>
            </a:br>
            <a:r>
              <a:rPr lang="es-PE" sz="2400" b="1" dirty="0"/>
              <a:t>AUTOPISTA DEL SOL: CONCLUSIONES</a:t>
            </a:r>
            <a:br>
              <a:rPr lang="es-PE" sz="3200" dirty="0"/>
            </a:br>
            <a:endParaRPr lang="es-PE" sz="3200" dirty="0"/>
          </a:p>
        </p:txBody>
      </p:sp>
    </p:spTree>
    <p:extLst>
      <p:ext uri="{BB962C8B-B14F-4D97-AF65-F5344CB8AC3E}">
        <p14:creationId xmlns:p14="http://schemas.microsoft.com/office/powerpoint/2010/main" val="3657013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C:\Users\JPurizaca\Documents\Administración\Imagen\Plan Covisol\Logo Covisol.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254" y="-74612"/>
            <a:ext cx="1084263" cy="123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Marcador de número de diapositiva 8"/>
          <p:cNvSpPr>
            <a:spLocks noGrp="1"/>
          </p:cNvSpPr>
          <p:nvPr>
            <p:ph type="sldNum" sz="quarter" idx="12"/>
          </p:nvPr>
        </p:nvSpPr>
        <p:spPr/>
        <p:txBody>
          <a:bodyPr/>
          <a:lstStyle/>
          <a:p>
            <a:pPr>
              <a:defRPr/>
            </a:pPr>
            <a:fld id="{DAA89DB4-7C2A-43B6-835A-C00ACD8A91A1}" type="slidenum">
              <a:rPr lang="es-ES_tradnl" altLang="es-MX" smtClean="0"/>
              <a:pPr>
                <a:defRPr/>
              </a:pPr>
              <a:t>5</a:t>
            </a:fld>
            <a:endParaRPr lang="es-ES_tradnl" altLang="es-MX" dirty="0"/>
          </a:p>
        </p:txBody>
      </p:sp>
      <p:sp>
        <p:nvSpPr>
          <p:cNvPr id="14" name="Rectángulo 13"/>
          <p:cNvSpPr/>
          <p:nvPr/>
        </p:nvSpPr>
        <p:spPr>
          <a:xfrm>
            <a:off x="5648709" y="4429388"/>
            <a:ext cx="184731"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endParaRPr lang="es-ES" sz="1600" b="1" dirty="0">
              <a:ln/>
              <a:solidFill>
                <a:schemeClr val="accent6">
                  <a:lumMod val="75000"/>
                </a:schemeClr>
              </a:solidFill>
            </a:endParaRPr>
          </a:p>
          <a:p>
            <a:pPr algn="ctr"/>
            <a:endParaRPr lang="es-ES" sz="1600" b="1" dirty="0">
              <a:ln/>
              <a:solidFill>
                <a:schemeClr val="accent6">
                  <a:lumMod val="75000"/>
                </a:schemeClr>
              </a:solidFill>
            </a:endParaRPr>
          </a:p>
        </p:txBody>
      </p:sp>
      <p:sp>
        <p:nvSpPr>
          <p:cNvPr id="26" name="Rectángulo 25"/>
          <p:cNvSpPr/>
          <p:nvPr/>
        </p:nvSpPr>
        <p:spPr>
          <a:xfrm>
            <a:off x="4216504" y="2559003"/>
            <a:ext cx="184731"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endParaRPr lang="es-ES" sz="1600" b="1" dirty="0">
              <a:ln/>
              <a:solidFill>
                <a:schemeClr val="accent6">
                  <a:lumMod val="75000"/>
                </a:schemeClr>
              </a:solidFill>
            </a:endParaRPr>
          </a:p>
          <a:p>
            <a:pPr algn="ctr"/>
            <a:endParaRPr lang="es-ES" sz="1600" b="1" dirty="0">
              <a:ln/>
              <a:solidFill>
                <a:schemeClr val="accent6">
                  <a:lumMod val="75000"/>
                </a:schemeClr>
              </a:solidFill>
            </a:endParaRPr>
          </a:p>
        </p:txBody>
      </p:sp>
      <p:sp>
        <p:nvSpPr>
          <p:cNvPr id="29" name="Rectángulo 28"/>
          <p:cNvSpPr/>
          <p:nvPr/>
        </p:nvSpPr>
        <p:spPr>
          <a:xfrm>
            <a:off x="1653987" y="6168407"/>
            <a:ext cx="5908162" cy="307777"/>
          </a:xfrm>
          <a:prstGeom prst="rect">
            <a:avLst/>
          </a:prstGeom>
        </p:spPr>
        <p:txBody>
          <a:bodyPr wrap="square">
            <a:spAutoFit/>
          </a:bodyPr>
          <a:lstStyle/>
          <a:p>
            <a:r>
              <a:rPr lang="es-PE" sz="1400" dirty="0"/>
              <a:t>(*) Los Montos corresponden a Diciembre 2011, no  incluyen el IGV</a:t>
            </a:r>
            <a:r>
              <a:rPr lang="es-PE" sz="1100" dirty="0"/>
              <a:t>.</a:t>
            </a:r>
          </a:p>
        </p:txBody>
      </p:sp>
      <p:graphicFrame>
        <p:nvGraphicFramePr>
          <p:cNvPr id="4" name="Tabla 3"/>
          <p:cNvGraphicFramePr>
            <a:graphicFrameLocks noGrp="1"/>
          </p:cNvGraphicFramePr>
          <p:nvPr>
            <p:extLst>
              <p:ext uri="{D42A27DB-BD31-4B8C-83A1-F6EECF244321}">
                <p14:modId xmlns:p14="http://schemas.microsoft.com/office/powerpoint/2010/main" val="2271852907"/>
              </p:ext>
            </p:extLst>
          </p:nvPr>
        </p:nvGraphicFramePr>
        <p:xfrm>
          <a:off x="1653987" y="995093"/>
          <a:ext cx="5446059" cy="5096343"/>
        </p:xfrm>
        <a:graphic>
          <a:graphicData uri="http://schemas.openxmlformats.org/drawingml/2006/table">
            <a:tbl>
              <a:tblPr firstRow="1" firstCol="1" bandRow="1"/>
              <a:tblGrid>
                <a:gridCol w="758871">
                  <a:extLst>
                    <a:ext uri="{9D8B030D-6E8A-4147-A177-3AD203B41FA5}">
                      <a16:colId xmlns:a16="http://schemas.microsoft.com/office/drawing/2014/main" val="20000"/>
                    </a:ext>
                  </a:extLst>
                </a:gridCol>
                <a:gridCol w="2411338">
                  <a:extLst>
                    <a:ext uri="{9D8B030D-6E8A-4147-A177-3AD203B41FA5}">
                      <a16:colId xmlns:a16="http://schemas.microsoft.com/office/drawing/2014/main" val="20001"/>
                    </a:ext>
                  </a:extLst>
                </a:gridCol>
                <a:gridCol w="942308">
                  <a:extLst>
                    <a:ext uri="{9D8B030D-6E8A-4147-A177-3AD203B41FA5}">
                      <a16:colId xmlns:a16="http://schemas.microsoft.com/office/drawing/2014/main" val="20002"/>
                    </a:ext>
                  </a:extLst>
                </a:gridCol>
                <a:gridCol w="1333542">
                  <a:extLst>
                    <a:ext uri="{9D8B030D-6E8A-4147-A177-3AD203B41FA5}">
                      <a16:colId xmlns:a16="http://schemas.microsoft.com/office/drawing/2014/main" val="20003"/>
                    </a:ext>
                  </a:extLst>
                </a:gridCol>
              </a:tblGrid>
              <a:tr h="242683">
                <a:tc>
                  <a:txBody>
                    <a:bodyPr/>
                    <a:lstStyle/>
                    <a:p>
                      <a:pPr algn="ctr">
                        <a:spcAft>
                          <a:spcPts val="0"/>
                        </a:spcAft>
                      </a:pPr>
                      <a:r>
                        <a:rPr lang="es-PE" sz="1400" b="1" dirty="0">
                          <a:effectLst/>
                          <a:latin typeface="Calibri" panose="020F0502020204030204" pitchFamily="34" charset="0"/>
                          <a:ea typeface="Times New Roman" panose="02020603050405020304" pitchFamily="18" charset="0"/>
                          <a:cs typeface="Calibri" panose="020F0502020204030204" pitchFamily="34" charset="0"/>
                        </a:rPr>
                        <a:t>Código</a:t>
                      </a:r>
                      <a:endParaRPr lang="es-MX" sz="1400" dirty="0">
                        <a:effectLst/>
                        <a:latin typeface="Times New Roman" panose="02020603050405020304" pitchFamily="18" charset="0"/>
                        <a:ea typeface="Times New Roman" panose="02020603050405020304" pitchFamily="18" charset="0"/>
                      </a:endParaRPr>
                    </a:p>
                  </a:txBody>
                  <a:tcPr marL="41920" marR="41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s-PE" sz="1400" b="1">
                          <a:effectLst/>
                          <a:latin typeface="Calibri" panose="020F0502020204030204" pitchFamily="34" charset="0"/>
                          <a:ea typeface="Times New Roman" panose="02020603050405020304" pitchFamily="18" charset="0"/>
                          <a:cs typeface="Calibri" panose="020F0502020204030204" pitchFamily="34" charset="0"/>
                        </a:rPr>
                        <a:t>TRAMO</a:t>
                      </a:r>
                      <a:endParaRPr lang="es-MX" sz="140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s-PE" sz="1400" b="1">
                          <a:effectLst/>
                          <a:latin typeface="Calibri" panose="020F0502020204030204" pitchFamily="34" charset="0"/>
                          <a:ea typeface="Times New Roman" panose="02020603050405020304" pitchFamily="18" charset="0"/>
                          <a:cs typeface="Calibri" panose="020F0502020204030204" pitchFamily="34" charset="0"/>
                        </a:rPr>
                        <a:t>Km</a:t>
                      </a:r>
                      <a:endParaRPr lang="es-MX" sz="140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s-PE" sz="1400" b="1">
                          <a:effectLst/>
                          <a:latin typeface="Calibri" panose="020F0502020204030204" pitchFamily="34" charset="0"/>
                          <a:ea typeface="Times New Roman" panose="02020603050405020304" pitchFamily="18" charset="0"/>
                          <a:cs typeface="Calibri" panose="020F0502020204030204" pitchFamily="34" charset="0"/>
                        </a:rPr>
                        <a:t>USD (Sin IGV)</a:t>
                      </a:r>
                      <a:endParaRPr lang="es-MX" sz="140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242683">
                <a:tc>
                  <a:txBody>
                    <a:bodyPr/>
                    <a:lstStyle/>
                    <a:p>
                      <a:pPr>
                        <a:spcAft>
                          <a:spcPts val="0"/>
                        </a:spcAft>
                      </a:pPr>
                      <a:r>
                        <a:rPr lang="es-PE" sz="1400" dirty="0">
                          <a:effectLst/>
                          <a:latin typeface="Calibri" panose="020F0502020204030204" pitchFamily="34" charset="0"/>
                          <a:ea typeface="Times New Roman" panose="02020603050405020304" pitchFamily="18" charset="0"/>
                          <a:cs typeface="Calibri" panose="020F0502020204030204" pitchFamily="34" charset="0"/>
                        </a:rPr>
                        <a:t>(TC-09)</a:t>
                      </a:r>
                      <a:endParaRPr lang="es-MX" sz="1400" dirty="0">
                        <a:effectLst/>
                        <a:latin typeface="Times New Roman" panose="02020603050405020304" pitchFamily="18" charset="0"/>
                        <a:ea typeface="Times New Roman" panose="02020603050405020304" pitchFamily="18" charset="0"/>
                      </a:endParaRPr>
                    </a:p>
                  </a:txBody>
                  <a:tcPr marL="41920" marR="41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PE" sz="1400" dirty="0">
                          <a:effectLst/>
                          <a:latin typeface="Calibri" panose="020F0502020204030204" pitchFamily="34" charset="0"/>
                          <a:ea typeface="Times New Roman" panose="02020603050405020304" pitchFamily="18" charset="0"/>
                          <a:cs typeface="Calibri" panose="020F0502020204030204" pitchFamily="34" charset="0"/>
                        </a:rPr>
                        <a:t>Piura - Sullana </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400" dirty="0">
                          <a:effectLst/>
                          <a:latin typeface="Calibri" panose="020F0502020204030204" pitchFamily="34" charset="0"/>
                          <a:ea typeface="Times New Roman" panose="02020603050405020304" pitchFamily="18" charset="0"/>
                          <a:cs typeface="Calibri" panose="020F0502020204030204" pitchFamily="34" charset="0"/>
                        </a:rPr>
                        <a:t>27.89</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400" dirty="0">
                          <a:effectLst/>
                          <a:latin typeface="Calibri" panose="020F0502020204030204" pitchFamily="34" charset="0"/>
                          <a:ea typeface="Times New Roman" panose="02020603050405020304" pitchFamily="18" charset="0"/>
                          <a:cs typeface="Calibri" panose="020F0502020204030204" pitchFamily="34" charset="0"/>
                        </a:rPr>
                        <a:t>20,004,562 </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42683">
                <a:tc>
                  <a:txBody>
                    <a:bodyPr/>
                    <a:lstStyle/>
                    <a:p>
                      <a:pPr>
                        <a:spcAft>
                          <a:spcPts val="0"/>
                        </a:spcAft>
                      </a:pPr>
                      <a:r>
                        <a:rPr lang="es-PE" sz="1400">
                          <a:effectLst/>
                          <a:latin typeface="Calibri" panose="020F0502020204030204" pitchFamily="34" charset="0"/>
                          <a:ea typeface="Times New Roman" panose="02020603050405020304" pitchFamily="18" charset="0"/>
                          <a:cs typeface="Calibri" panose="020F0502020204030204" pitchFamily="34" charset="0"/>
                        </a:rPr>
                        <a:t>(Ev-01)</a:t>
                      </a:r>
                      <a:endParaRPr lang="es-MX" sz="1400">
                        <a:effectLst/>
                        <a:latin typeface="Times New Roman" panose="02020603050405020304" pitchFamily="18" charset="0"/>
                        <a:ea typeface="Times New Roman" panose="02020603050405020304" pitchFamily="18" charset="0"/>
                      </a:endParaRPr>
                    </a:p>
                  </a:txBody>
                  <a:tcPr marL="41920" marR="41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PE" sz="1400" dirty="0">
                          <a:effectLst/>
                          <a:latin typeface="Calibri" panose="020F0502020204030204" pitchFamily="34" charset="0"/>
                          <a:ea typeface="Times New Roman" panose="02020603050405020304" pitchFamily="18" charset="0"/>
                          <a:cs typeface="Calibri" panose="020F0502020204030204" pitchFamily="34" charset="0"/>
                        </a:rPr>
                        <a:t>Evitamiento Trujillo </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400" dirty="0">
                          <a:effectLst/>
                          <a:latin typeface="Calibri" panose="020F0502020204030204" pitchFamily="34" charset="0"/>
                          <a:ea typeface="Times New Roman" panose="02020603050405020304" pitchFamily="18" charset="0"/>
                          <a:cs typeface="Calibri" panose="020F0502020204030204" pitchFamily="34" charset="0"/>
                        </a:rPr>
                        <a:t>25.88</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400" dirty="0">
                          <a:effectLst/>
                          <a:latin typeface="Calibri" panose="020F0502020204030204" pitchFamily="34" charset="0"/>
                          <a:ea typeface="Times New Roman" panose="02020603050405020304" pitchFamily="18" charset="0"/>
                          <a:cs typeface="Calibri" panose="020F0502020204030204" pitchFamily="34" charset="0"/>
                        </a:rPr>
                        <a:t>24,119,619 </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42683">
                <a:tc>
                  <a:txBody>
                    <a:bodyPr/>
                    <a:lstStyle/>
                    <a:p>
                      <a:pPr>
                        <a:spcAft>
                          <a:spcPts val="0"/>
                        </a:spcAft>
                      </a:pPr>
                      <a:r>
                        <a:rPr lang="es-PE" sz="1400">
                          <a:effectLst/>
                          <a:latin typeface="Calibri" panose="020F0502020204030204" pitchFamily="34" charset="0"/>
                          <a:ea typeface="Times New Roman" panose="02020603050405020304" pitchFamily="18" charset="0"/>
                          <a:cs typeface="Calibri" panose="020F0502020204030204" pitchFamily="34" charset="0"/>
                        </a:rPr>
                        <a:t>(TC-01)</a:t>
                      </a:r>
                      <a:endParaRPr lang="es-MX" sz="1400">
                        <a:effectLst/>
                        <a:latin typeface="Times New Roman" panose="02020603050405020304" pitchFamily="18" charset="0"/>
                        <a:ea typeface="Times New Roman" panose="02020603050405020304" pitchFamily="18" charset="0"/>
                      </a:endParaRPr>
                    </a:p>
                  </a:txBody>
                  <a:tcPr marL="41920" marR="41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PE" sz="1400" dirty="0">
                          <a:effectLst/>
                          <a:latin typeface="Calibri" panose="020F0502020204030204" pitchFamily="34" charset="0"/>
                          <a:ea typeface="Times New Roman" panose="02020603050405020304" pitchFamily="18" charset="0"/>
                          <a:cs typeface="Calibri" panose="020F0502020204030204" pitchFamily="34" charset="0"/>
                        </a:rPr>
                        <a:t>Trujillo - Chicama </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400" dirty="0">
                          <a:effectLst/>
                          <a:latin typeface="Calibri" panose="020F0502020204030204" pitchFamily="34" charset="0"/>
                          <a:ea typeface="Times New Roman" panose="02020603050405020304" pitchFamily="18" charset="0"/>
                          <a:cs typeface="Calibri" panose="020F0502020204030204" pitchFamily="34" charset="0"/>
                        </a:rPr>
                        <a:t>17.98</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400" dirty="0">
                          <a:effectLst/>
                          <a:latin typeface="Calibri" panose="020F0502020204030204" pitchFamily="34" charset="0"/>
                          <a:ea typeface="Times New Roman" panose="02020603050405020304" pitchFamily="18" charset="0"/>
                          <a:cs typeface="Calibri" panose="020F0502020204030204" pitchFamily="34" charset="0"/>
                        </a:rPr>
                        <a:t>6,887,427 </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42683">
                <a:tc>
                  <a:txBody>
                    <a:bodyPr/>
                    <a:lstStyle/>
                    <a:p>
                      <a:pPr>
                        <a:spcAft>
                          <a:spcPts val="0"/>
                        </a:spcAft>
                      </a:pPr>
                      <a:r>
                        <a:rPr lang="es-PE" sz="1400">
                          <a:effectLst/>
                          <a:latin typeface="Calibri" panose="020F0502020204030204" pitchFamily="34" charset="0"/>
                          <a:ea typeface="Times New Roman" panose="02020603050405020304" pitchFamily="18" charset="0"/>
                          <a:cs typeface="Calibri" panose="020F0502020204030204" pitchFamily="34" charset="0"/>
                        </a:rPr>
                        <a:t>(Ev-02)</a:t>
                      </a:r>
                      <a:endParaRPr lang="es-MX" sz="1400">
                        <a:effectLst/>
                        <a:latin typeface="Times New Roman" panose="02020603050405020304" pitchFamily="18" charset="0"/>
                        <a:ea typeface="Times New Roman" panose="02020603050405020304" pitchFamily="18" charset="0"/>
                      </a:endParaRPr>
                    </a:p>
                  </a:txBody>
                  <a:tcPr marL="41920" marR="41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PE" sz="1400" dirty="0">
                          <a:effectLst/>
                          <a:latin typeface="Calibri" panose="020F0502020204030204" pitchFamily="34" charset="0"/>
                          <a:ea typeface="Times New Roman" panose="02020603050405020304" pitchFamily="18" charset="0"/>
                          <a:cs typeface="Calibri" panose="020F0502020204030204" pitchFamily="34" charset="0"/>
                        </a:rPr>
                        <a:t>Evitamiento Chicama </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400" dirty="0">
                          <a:effectLst/>
                          <a:latin typeface="Calibri" panose="020F0502020204030204" pitchFamily="34" charset="0"/>
                          <a:ea typeface="Times New Roman" panose="02020603050405020304" pitchFamily="18" charset="0"/>
                          <a:cs typeface="Calibri" panose="020F0502020204030204" pitchFamily="34" charset="0"/>
                        </a:rPr>
                        <a:t>2.93</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400" dirty="0">
                          <a:effectLst/>
                          <a:latin typeface="Calibri" panose="020F0502020204030204" pitchFamily="34" charset="0"/>
                          <a:ea typeface="Times New Roman" panose="02020603050405020304" pitchFamily="18" charset="0"/>
                          <a:cs typeface="Calibri" panose="020F0502020204030204" pitchFamily="34" charset="0"/>
                        </a:rPr>
                        <a:t>3,459,192 </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42683">
                <a:tc>
                  <a:txBody>
                    <a:bodyPr/>
                    <a:lstStyle/>
                    <a:p>
                      <a:pPr>
                        <a:spcAft>
                          <a:spcPts val="0"/>
                        </a:spcAft>
                      </a:pPr>
                      <a:r>
                        <a:rPr lang="es-PE" sz="1400">
                          <a:effectLst/>
                          <a:latin typeface="Calibri" panose="020F0502020204030204" pitchFamily="34" charset="0"/>
                          <a:ea typeface="Times New Roman" panose="02020603050405020304" pitchFamily="18" charset="0"/>
                          <a:cs typeface="Calibri" panose="020F0502020204030204" pitchFamily="34" charset="0"/>
                        </a:rPr>
                        <a:t>(TC-02)</a:t>
                      </a:r>
                      <a:endParaRPr lang="es-MX" sz="1400">
                        <a:effectLst/>
                        <a:latin typeface="Times New Roman" panose="02020603050405020304" pitchFamily="18" charset="0"/>
                        <a:ea typeface="Times New Roman" panose="02020603050405020304" pitchFamily="18" charset="0"/>
                      </a:endParaRPr>
                    </a:p>
                  </a:txBody>
                  <a:tcPr marL="41920" marR="41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PE" sz="1400" dirty="0">
                          <a:effectLst/>
                          <a:latin typeface="Calibri" panose="020F0502020204030204" pitchFamily="34" charset="0"/>
                          <a:ea typeface="Times New Roman" panose="02020603050405020304" pitchFamily="18" charset="0"/>
                          <a:cs typeface="Calibri" panose="020F0502020204030204" pitchFamily="34" charset="0"/>
                        </a:rPr>
                        <a:t>Chicama - Chocope </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400" dirty="0">
                          <a:effectLst/>
                          <a:latin typeface="Calibri" panose="020F0502020204030204" pitchFamily="34" charset="0"/>
                          <a:ea typeface="Times New Roman" panose="02020603050405020304" pitchFamily="18" charset="0"/>
                          <a:cs typeface="Calibri" panose="020F0502020204030204" pitchFamily="34" charset="0"/>
                        </a:rPr>
                        <a:t>8.62</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400" dirty="0">
                          <a:effectLst/>
                          <a:latin typeface="Calibri" panose="020F0502020204030204" pitchFamily="34" charset="0"/>
                          <a:ea typeface="Times New Roman" panose="02020603050405020304" pitchFamily="18" charset="0"/>
                          <a:cs typeface="Calibri" panose="020F0502020204030204" pitchFamily="34" charset="0"/>
                        </a:rPr>
                        <a:t>9,309,035 </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42683">
                <a:tc>
                  <a:txBody>
                    <a:bodyPr/>
                    <a:lstStyle/>
                    <a:p>
                      <a:pPr>
                        <a:spcAft>
                          <a:spcPts val="0"/>
                        </a:spcAft>
                      </a:pPr>
                      <a:r>
                        <a:rPr lang="es-PE" sz="1400">
                          <a:effectLst/>
                          <a:latin typeface="Calibri" panose="020F0502020204030204" pitchFamily="34" charset="0"/>
                          <a:ea typeface="Times New Roman" panose="02020603050405020304" pitchFamily="18" charset="0"/>
                          <a:cs typeface="Calibri" panose="020F0502020204030204" pitchFamily="34" charset="0"/>
                        </a:rPr>
                        <a:t>(Ev-03)</a:t>
                      </a:r>
                      <a:endParaRPr lang="es-MX" sz="1400">
                        <a:effectLst/>
                        <a:latin typeface="Times New Roman" panose="02020603050405020304" pitchFamily="18" charset="0"/>
                        <a:ea typeface="Times New Roman" panose="02020603050405020304" pitchFamily="18" charset="0"/>
                      </a:endParaRPr>
                    </a:p>
                  </a:txBody>
                  <a:tcPr marL="41920" marR="41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PE" sz="1400" dirty="0">
                          <a:effectLst/>
                          <a:latin typeface="Calibri" panose="020F0502020204030204" pitchFamily="34" charset="0"/>
                          <a:ea typeface="Times New Roman" panose="02020603050405020304" pitchFamily="18" charset="0"/>
                          <a:cs typeface="Calibri" panose="020F0502020204030204" pitchFamily="34" charset="0"/>
                        </a:rPr>
                        <a:t>Evitamiento Chocope </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400" dirty="0">
                          <a:effectLst/>
                          <a:latin typeface="Calibri" panose="020F0502020204030204" pitchFamily="34" charset="0"/>
                          <a:ea typeface="Times New Roman" panose="02020603050405020304" pitchFamily="18" charset="0"/>
                          <a:cs typeface="Calibri" panose="020F0502020204030204" pitchFamily="34" charset="0"/>
                        </a:rPr>
                        <a:t>2.36</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400" dirty="0">
                          <a:effectLst/>
                          <a:latin typeface="Calibri" panose="020F0502020204030204" pitchFamily="34" charset="0"/>
                          <a:ea typeface="Times New Roman" panose="02020603050405020304" pitchFamily="18" charset="0"/>
                          <a:cs typeface="Calibri" panose="020F0502020204030204" pitchFamily="34" charset="0"/>
                        </a:rPr>
                        <a:t>3,535,127 </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42683">
                <a:tc>
                  <a:txBody>
                    <a:bodyPr/>
                    <a:lstStyle/>
                    <a:p>
                      <a:pPr>
                        <a:spcAft>
                          <a:spcPts val="0"/>
                        </a:spcAft>
                      </a:pPr>
                      <a:r>
                        <a:rPr lang="es-PE" sz="1400">
                          <a:effectLst/>
                          <a:latin typeface="Calibri" panose="020F0502020204030204" pitchFamily="34" charset="0"/>
                          <a:ea typeface="Times New Roman" panose="02020603050405020304" pitchFamily="18" charset="0"/>
                          <a:cs typeface="Calibri" panose="020F0502020204030204" pitchFamily="34" charset="0"/>
                        </a:rPr>
                        <a:t>(TC-03)</a:t>
                      </a:r>
                      <a:endParaRPr lang="es-MX" sz="1400">
                        <a:effectLst/>
                        <a:latin typeface="Times New Roman" panose="02020603050405020304" pitchFamily="18" charset="0"/>
                        <a:ea typeface="Times New Roman" panose="02020603050405020304" pitchFamily="18" charset="0"/>
                      </a:endParaRPr>
                    </a:p>
                  </a:txBody>
                  <a:tcPr marL="41920" marR="41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PE" sz="1400" dirty="0">
                          <a:effectLst/>
                          <a:latin typeface="Calibri" panose="020F0502020204030204" pitchFamily="34" charset="0"/>
                          <a:ea typeface="Times New Roman" panose="02020603050405020304" pitchFamily="18" charset="0"/>
                          <a:cs typeface="Calibri" panose="020F0502020204030204" pitchFamily="34" charset="0"/>
                        </a:rPr>
                        <a:t>Chocope - Paiján </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400" dirty="0">
                          <a:effectLst/>
                          <a:latin typeface="Calibri" panose="020F0502020204030204" pitchFamily="34" charset="0"/>
                          <a:ea typeface="Times New Roman" panose="02020603050405020304" pitchFamily="18" charset="0"/>
                          <a:cs typeface="Calibri" panose="020F0502020204030204" pitchFamily="34" charset="0"/>
                        </a:rPr>
                        <a:t>5.57</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400" dirty="0">
                          <a:effectLst/>
                          <a:latin typeface="Calibri" panose="020F0502020204030204" pitchFamily="34" charset="0"/>
                          <a:ea typeface="Times New Roman" panose="02020603050405020304" pitchFamily="18" charset="0"/>
                          <a:cs typeface="Calibri" panose="020F0502020204030204" pitchFamily="34" charset="0"/>
                        </a:rPr>
                        <a:t>2,899,680 </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42683">
                <a:tc>
                  <a:txBody>
                    <a:bodyPr/>
                    <a:lstStyle/>
                    <a:p>
                      <a:pPr>
                        <a:spcAft>
                          <a:spcPts val="0"/>
                        </a:spcAft>
                      </a:pPr>
                      <a:r>
                        <a:rPr lang="es-PE" sz="1400">
                          <a:effectLst/>
                          <a:latin typeface="Calibri" panose="020F0502020204030204" pitchFamily="34" charset="0"/>
                          <a:ea typeface="Times New Roman" panose="02020603050405020304" pitchFamily="18" charset="0"/>
                          <a:cs typeface="Calibri" panose="020F0502020204030204" pitchFamily="34" charset="0"/>
                        </a:rPr>
                        <a:t>(Ev-04)</a:t>
                      </a:r>
                      <a:endParaRPr lang="es-MX" sz="1400">
                        <a:effectLst/>
                        <a:latin typeface="Times New Roman" panose="02020603050405020304" pitchFamily="18" charset="0"/>
                        <a:ea typeface="Times New Roman" panose="02020603050405020304" pitchFamily="18" charset="0"/>
                      </a:endParaRPr>
                    </a:p>
                  </a:txBody>
                  <a:tcPr marL="41920" marR="41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PE" sz="1400" dirty="0">
                          <a:effectLst/>
                          <a:latin typeface="Calibri" panose="020F0502020204030204" pitchFamily="34" charset="0"/>
                          <a:ea typeface="Times New Roman" panose="02020603050405020304" pitchFamily="18" charset="0"/>
                          <a:cs typeface="Calibri" panose="020F0502020204030204" pitchFamily="34" charset="0"/>
                        </a:rPr>
                        <a:t>Evitamiento Paiján </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400" dirty="0">
                          <a:effectLst/>
                          <a:latin typeface="Calibri" panose="020F0502020204030204" pitchFamily="34" charset="0"/>
                          <a:ea typeface="Times New Roman" panose="02020603050405020304" pitchFamily="18" charset="0"/>
                          <a:cs typeface="Calibri" panose="020F0502020204030204" pitchFamily="34" charset="0"/>
                        </a:rPr>
                        <a:t>7.95</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400" dirty="0">
                          <a:effectLst/>
                          <a:latin typeface="Calibri" panose="020F0502020204030204" pitchFamily="34" charset="0"/>
                          <a:ea typeface="Times New Roman" panose="02020603050405020304" pitchFamily="18" charset="0"/>
                          <a:cs typeface="Calibri" panose="020F0502020204030204" pitchFamily="34" charset="0"/>
                        </a:rPr>
                        <a:t>9,190,937 </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42683">
                <a:tc>
                  <a:txBody>
                    <a:bodyPr/>
                    <a:lstStyle/>
                    <a:p>
                      <a:pPr>
                        <a:spcAft>
                          <a:spcPts val="0"/>
                        </a:spcAft>
                      </a:pPr>
                      <a:r>
                        <a:rPr lang="es-PE" sz="1400">
                          <a:effectLst/>
                          <a:latin typeface="Calibri" panose="020F0502020204030204" pitchFamily="34" charset="0"/>
                          <a:ea typeface="Times New Roman" panose="02020603050405020304" pitchFamily="18" charset="0"/>
                          <a:cs typeface="Calibri" panose="020F0502020204030204" pitchFamily="34" charset="0"/>
                        </a:rPr>
                        <a:t>(TC-04)</a:t>
                      </a:r>
                      <a:endParaRPr lang="es-MX" sz="1400">
                        <a:effectLst/>
                        <a:latin typeface="Times New Roman" panose="02020603050405020304" pitchFamily="18" charset="0"/>
                        <a:ea typeface="Times New Roman" panose="02020603050405020304" pitchFamily="18" charset="0"/>
                      </a:endParaRPr>
                    </a:p>
                  </a:txBody>
                  <a:tcPr marL="41920" marR="41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PE" sz="1400" dirty="0">
                          <a:effectLst/>
                          <a:latin typeface="Calibri" panose="020F0502020204030204" pitchFamily="34" charset="0"/>
                          <a:ea typeface="Times New Roman" panose="02020603050405020304" pitchFamily="18" charset="0"/>
                          <a:cs typeface="Calibri" panose="020F0502020204030204" pitchFamily="34" charset="0"/>
                        </a:rPr>
                        <a:t>Paiján - Pacasmayo </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400" dirty="0">
                          <a:effectLst/>
                          <a:latin typeface="Calibri" panose="020F0502020204030204" pitchFamily="34" charset="0"/>
                          <a:ea typeface="Times New Roman" panose="02020603050405020304" pitchFamily="18" charset="0"/>
                          <a:cs typeface="Calibri" panose="020F0502020204030204" pitchFamily="34" charset="0"/>
                        </a:rPr>
                        <a:t>37.41</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400" dirty="0">
                          <a:effectLst/>
                          <a:latin typeface="Calibri" panose="020F0502020204030204" pitchFamily="34" charset="0"/>
                          <a:ea typeface="Times New Roman" panose="02020603050405020304" pitchFamily="18" charset="0"/>
                          <a:cs typeface="Calibri" panose="020F0502020204030204" pitchFamily="34" charset="0"/>
                        </a:rPr>
                        <a:t>14,275,451</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42683">
                <a:tc>
                  <a:txBody>
                    <a:bodyPr/>
                    <a:lstStyle/>
                    <a:p>
                      <a:pPr>
                        <a:spcAft>
                          <a:spcPts val="0"/>
                        </a:spcAft>
                      </a:pPr>
                      <a:r>
                        <a:rPr lang="es-PE" sz="1400">
                          <a:effectLst/>
                          <a:latin typeface="Calibri" panose="020F0502020204030204" pitchFamily="34" charset="0"/>
                          <a:ea typeface="Times New Roman" panose="02020603050405020304" pitchFamily="18" charset="0"/>
                          <a:cs typeface="Calibri" panose="020F0502020204030204" pitchFamily="34" charset="0"/>
                        </a:rPr>
                        <a:t>(Ev-05)</a:t>
                      </a:r>
                      <a:endParaRPr lang="es-MX" sz="1400">
                        <a:effectLst/>
                        <a:latin typeface="Times New Roman" panose="02020603050405020304" pitchFamily="18" charset="0"/>
                        <a:ea typeface="Times New Roman" panose="02020603050405020304" pitchFamily="18" charset="0"/>
                      </a:endParaRPr>
                    </a:p>
                  </a:txBody>
                  <a:tcPr marL="41920" marR="41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PE" sz="1400" dirty="0">
                          <a:effectLst/>
                          <a:latin typeface="Calibri" panose="020F0502020204030204" pitchFamily="34" charset="0"/>
                          <a:ea typeface="Times New Roman" panose="02020603050405020304" pitchFamily="18" charset="0"/>
                          <a:cs typeface="Calibri" panose="020F0502020204030204" pitchFamily="34" charset="0"/>
                        </a:rPr>
                        <a:t>Evitamiento Pacasmayo </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400" dirty="0">
                          <a:effectLst/>
                          <a:latin typeface="Calibri" panose="020F0502020204030204" pitchFamily="34" charset="0"/>
                          <a:ea typeface="Times New Roman" panose="02020603050405020304" pitchFamily="18" charset="0"/>
                          <a:cs typeface="Calibri" panose="020F0502020204030204" pitchFamily="34" charset="0"/>
                        </a:rPr>
                        <a:t>12.29</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400" dirty="0">
                          <a:effectLst/>
                          <a:latin typeface="Calibri" panose="020F0502020204030204" pitchFamily="34" charset="0"/>
                          <a:ea typeface="Times New Roman" panose="02020603050405020304" pitchFamily="18" charset="0"/>
                          <a:cs typeface="Calibri" panose="020F0502020204030204" pitchFamily="34" charset="0"/>
                        </a:rPr>
                        <a:t>13,441,321</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42683">
                <a:tc>
                  <a:txBody>
                    <a:bodyPr/>
                    <a:lstStyle/>
                    <a:p>
                      <a:pPr>
                        <a:spcAft>
                          <a:spcPts val="0"/>
                        </a:spcAft>
                      </a:pPr>
                      <a:r>
                        <a:rPr lang="es-PE" sz="1400">
                          <a:effectLst/>
                          <a:latin typeface="Calibri" panose="020F0502020204030204" pitchFamily="34" charset="0"/>
                          <a:ea typeface="Times New Roman" panose="02020603050405020304" pitchFamily="18" charset="0"/>
                          <a:cs typeface="Calibri" panose="020F0502020204030204" pitchFamily="34" charset="0"/>
                        </a:rPr>
                        <a:t>(TC-05)</a:t>
                      </a:r>
                      <a:endParaRPr lang="es-MX" sz="1400">
                        <a:effectLst/>
                        <a:latin typeface="Times New Roman" panose="02020603050405020304" pitchFamily="18" charset="0"/>
                        <a:ea typeface="Times New Roman" panose="02020603050405020304" pitchFamily="18" charset="0"/>
                      </a:endParaRPr>
                    </a:p>
                  </a:txBody>
                  <a:tcPr marL="41920" marR="41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PE" sz="1400" dirty="0">
                          <a:effectLst/>
                          <a:latin typeface="Calibri" panose="020F0502020204030204" pitchFamily="34" charset="0"/>
                          <a:ea typeface="Times New Roman" panose="02020603050405020304" pitchFamily="18" charset="0"/>
                          <a:cs typeface="Calibri" panose="020F0502020204030204" pitchFamily="34" charset="0"/>
                        </a:rPr>
                        <a:t>Pacasmayo - Guadalupe </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400" dirty="0">
                          <a:effectLst/>
                          <a:latin typeface="Calibri" panose="020F0502020204030204" pitchFamily="34" charset="0"/>
                          <a:ea typeface="Times New Roman" panose="02020603050405020304" pitchFamily="18" charset="0"/>
                          <a:cs typeface="Calibri" panose="020F0502020204030204" pitchFamily="34" charset="0"/>
                        </a:rPr>
                        <a:t>14.28</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400" dirty="0">
                          <a:effectLst/>
                          <a:latin typeface="Calibri" panose="020F0502020204030204" pitchFamily="34" charset="0"/>
                          <a:ea typeface="Times New Roman" panose="02020603050405020304" pitchFamily="18" charset="0"/>
                          <a:cs typeface="Calibri" panose="020F0502020204030204" pitchFamily="34" charset="0"/>
                        </a:rPr>
                        <a:t>10,645,367</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42683">
                <a:tc>
                  <a:txBody>
                    <a:bodyPr/>
                    <a:lstStyle/>
                    <a:p>
                      <a:pPr>
                        <a:spcAft>
                          <a:spcPts val="0"/>
                        </a:spcAft>
                      </a:pPr>
                      <a:r>
                        <a:rPr lang="es-PE" sz="1400">
                          <a:effectLst/>
                          <a:latin typeface="Calibri" panose="020F0502020204030204" pitchFamily="34" charset="0"/>
                          <a:ea typeface="Times New Roman" panose="02020603050405020304" pitchFamily="18" charset="0"/>
                          <a:cs typeface="Calibri" panose="020F0502020204030204" pitchFamily="34" charset="0"/>
                        </a:rPr>
                        <a:t>(Ev-06)</a:t>
                      </a:r>
                      <a:endParaRPr lang="es-MX" sz="1400">
                        <a:effectLst/>
                        <a:latin typeface="Times New Roman" panose="02020603050405020304" pitchFamily="18" charset="0"/>
                        <a:ea typeface="Times New Roman" panose="02020603050405020304" pitchFamily="18" charset="0"/>
                      </a:endParaRPr>
                    </a:p>
                  </a:txBody>
                  <a:tcPr marL="41920" marR="41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PE" sz="1400">
                          <a:effectLst/>
                          <a:latin typeface="Calibri" panose="020F0502020204030204" pitchFamily="34" charset="0"/>
                          <a:ea typeface="Times New Roman" panose="02020603050405020304" pitchFamily="18" charset="0"/>
                          <a:cs typeface="Calibri" panose="020F0502020204030204" pitchFamily="34" charset="0"/>
                        </a:rPr>
                        <a:t>Evitamiento Guadalupe </a:t>
                      </a:r>
                      <a:endParaRPr lang="es-MX" sz="140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400" dirty="0">
                          <a:effectLst/>
                          <a:latin typeface="Calibri" panose="020F0502020204030204" pitchFamily="34" charset="0"/>
                          <a:ea typeface="Times New Roman" panose="02020603050405020304" pitchFamily="18" charset="0"/>
                          <a:cs typeface="Calibri" panose="020F0502020204030204" pitchFamily="34" charset="0"/>
                        </a:rPr>
                        <a:t>15.74</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400" dirty="0">
                          <a:effectLst/>
                          <a:latin typeface="Calibri" panose="020F0502020204030204" pitchFamily="34" charset="0"/>
                          <a:ea typeface="Times New Roman" panose="02020603050405020304" pitchFamily="18" charset="0"/>
                          <a:cs typeface="Calibri" panose="020F0502020204030204" pitchFamily="34" charset="0"/>
                        </a:rPr>
                        <a:t>20,918,736</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42683">
                <a:tc>
                  <a:txBody>
                    <a:bodyPr/>
                    <a:lstStyle/>
                    <a:p>
                      <a:pPr>
                        <a:spcAft>
                          <a:spcPts val="0"/>
                        </a:spcAft>
                      </a:pPr>
                      <a:r>
                        <a:rPr lang="es-PE" sz="1400">
                          <a:effectLst/>
                          <a:latin typeface="Calibri" panose="020F0502020204030204" pitchFamily="34" charset="0"/>
                          <a:ea typeface="Times New Roman" panose="02020603050405020304" pitchFamily="18" charset="0"/>
                          <a:cs typeface="Calibri" panose="020F0502020204030204" pitchFamily="34" charset="0"/>
                        </a:rPr>
                        <a:t>(TC-06)</a:t>
                      </a:r>
                      <a:endParaRPr lang="es-MX" sz="1400">
                        <a:effectLst/>
                        <a:latin typeface="Times New Roman" panose="02020603050405020304" pitchFamily="18" charset="0"/>
                        <a:ea typeface="Times New Roman" panose="02020603050405020304" pitchFamily="18" charset="0"/>
                      </a:endParaRPr>
                    </a:p>
                  </a:txBody>
                  <a:tcPr marL="41920" marR="41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PE" sz="1400">
                          <a:effectLst/>
                          <a:latin typeface="Calibri" panose="020F0502020204030204" pitchFamily="34" charset="0"/>
                          <a:ea typeface="Times New Roman" panose="02020603050405020304" pitchFamily="18" charset="0"/>
                          <a:cs typeface="Calibri" panose="020F0502020204030204" pitchFamily="34" charset="0"/>
                        </a:rPr>
                        <a:t>Guadalupe - Mocupe </a:t>
                      </a:r>
                      <a:endParaRPr lang="es-MX" sz="140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400" dirty="0">
                          <a:effectLst/>
                          <a:latin typeface="Calibri" panose="020F0502020204030204" pitchFamily="34" charset="0"/>
                          <a:ea typeface="Times New Roman" panose="02020603050405020304" pitchFamily="18" charset="0"/>
                          <a:cs typeface="Calibri" panose="020F0502020204030204" pitchFamily="34" charset="0"/>
                        </a:rPr>
                        <a:t>19.08</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400" dirty="0">
                          <a:effectLst/>
                          <a:latin typeface="Calibri" panose="020F0502020204030204" pitchFamily="34" charset="0"/>
                          <a:ea typeface="Times New Roman" panose="02020603050405020304" pitchFamily="18" charset="0"/>
                          <a:cs typeface="Calibri" panose="020F0502020204030204" pitchFamily="34" charset="0"/>
                        </a:rPr>
                        <a:t>8,134,215</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42683">
                <a:tc>
                  <a:txBody>
                    <a:bodyPr/>
                    <a:lstStyle/>
                    <a:p>
                      <a:pPr>
                        <a:spcAft>
                          <a:spcPts val="0"/>
                        </a:spcAft>
                      </a:pPr>
                      <a:r>
                        <a:rPr lang="es-PE" sz="1400">
                          <a:effectLst/>
                          <a:latin typeface="Calibri" panose="020F0502020204030204" pitchFamily="34" charset="0"/>
                          <a:ea typeface="Times New Roman" panose="02020603050405020304" pitchFamily="18" charset="0"/>
                          <a:cs typeface="Calibri" panose="020F0502020204030204" pitchFamily="34" charset="0"/>
                        </a:rPr>
                        <a:t>(Ev-07)</a:t>
                      </a:r>
                      <a:endParaRPr lang="es-MX" sz="1400">
                        <a:effectLst/>
                        <a:latin typeface="Times New Roman" panose="02020603050405020304" pitchFamily="18" charset="0"/>
                        <a:ea typeface="Times New Roman" panose="02020603050405020304" pitchFamily="18" charset="0"/>
                      </a:endParaRPr>
                    </a:p>
                  </a:txBody>
                  <a:tcPr marL="41920" marR="41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PE" sz="1400">
                          <a:effectLst/>
                          <a:latin typeface="Calibri" panose="020F0502020204030204" pitchFamily="34" charset="0"/>
                          <a:ea typeface="Times New Roman" panose="02020603050405020304" pitchFamily="18" charset="0"/>
                          <a:cs typeface="Calibri" panose="020F0502020204030204" pitchFamily="34" charset="0"/>
                        </a:rPr>
                        <a:t>Evitamiento Mocupe </a:t>
                      </a:r>
                      <a:endParaRPr lang="es-MX" sz="140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400" dirty="0">
                          <a:effectLst/>
                          <a:latin typeface="Calibri" panose="020F0502020204030204" pitchFamily="34" charset="0"/>
                          <a:ea typeface="Times New Roman" panose="02020603050405020304" pitchFamily="18" charset="0"/>
                          <a:cs typeface="Calibri" panose="020F0502020204030204" pitchFamily="34" charset="0"/>
                        </a:rPr>
                        <a:t>5.27</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400" dirty="0">
                          <a:effectLst/>
                          <a:latin typeface="Calibri" panose="020F0502020204030204" pitchFamily="34" charset="0"/>
                          <a:ea typeface="Times New Roman" panose="02020603050405020304" pitchFamily="18" charset="0"/>
                          <a:cs typeface="Calibri" panose="020F0502020204030204" pitchFamily="34" charset="0"/>
                        </a:rPr>
                        <a:t>9,962,207</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42683">
                <a:tc>
                  <a:txBody>
                    <a:bodyPr/>
                    <a:lstStyle/>
                    <a:p>
                      <a:pPr>
                        <a:spcAft>
                          <a:spcPts val="0"/>
                        </a:spcAft>
                      </a:pPr>
                      <a:r>
                        <a:rPr lang="es-PE" sz="1400">
                          <a:effectLst/>
                          <a:latin typeface="Calibri" panose="020F0502020204030204" pitchFamily="34" charset="0"/>
                          <a:ea typeface="Times New Roman" panose="02020603050405020304" pitchFamily="18" charset="0"/>
                          <a:cs typeface="Calibri" panose="020F0502020204030204" pitchFamily="34" charset="0"/>
                        </a:rPr>
                        <a:t>(TC-07)</a:t>
                      </a:r>
                      <a:endParaRPr lang="es-MX" sz="1400">
                        <a:effectLst/>
                        <a:latin typeface="Times New Roman" panose="02020603050405020304" pitchFamily="18" charset="0"/>
                        <a:ea typeface="Times New Roman" panose="02020603050405020304" pitchFamily="18" charset="0"/>
                      </a:endParaRPr>
                    </a:p>
                  </a:txBody>
                  <a:tcPr marL="41920" marR="41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PE" sz="1400">
                          <a:effectLst/>
                          <a:latin typeface="Calibri" panose="020F0502020204030204" pitchFamily="34" charset="0"/>
                          <a:ea typeface="Times New Roman" panose="02020603050405020304" pitchFamily="18" charset="0"/>
                          <a:cs typeface="Calibri" panose="020F0502020204030204" pitchFamily="34" charset="0"/>
                        </a:rPr>
                        <a:t>Mocupe - Chiclayo </a:t>
                      </a:r>
                      <a:endParaRPr lang="es-MX" sz="140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400" dirty="0">
                          <a:effectLst/>
                          <a:latin typeface="Calibri" panose="020F0502020204030204" pitchFamily="34" charset="0"/>
                          <a:ea typeface="Times New Roman" panose="02020603050405020304" pitchFamily="18" charset="0"/>
                          <a:cs typeface="Calibri" panose="020F0502020204030204" pitchFamily="34" charset="0"/>
                        </a:rPr>
                        <a:t>22.76</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400" dirty="0">
                          <a:effectLst/>
                          <a:latin typeface="Calibri" panose="020F0502020204030204" pitchFamily="34" charset="0"/>
                          <a:ea typeface="Times New Roman" panose="02020603050405020304" pitchFamily="18" charset="0"/>
                          <a:cs typeface="Calibri" panose="020F0502020204030204" pitchFamily="34" charset="0"/>
                        </a:rPr>
                        <a:t>10,338,333</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242683">
                <a:tc>
                  <a:txBody>
                    <a:bodyPr/>
                    <a:lstStyle/>
                    <a:p>
                      <a:pPr>
                        <a:spcAft>
                          <a:spcPts val="0"/>
                        </a:spcAft>
                      </a:pPr>
                      <a:r>
                        <a:rPr lang="es-PE" sz="1400">
                          <a:effectLst/>
                          <a:latin typeface="Calibri" panose="020F0502020204030204" pitchFamily="34" charset="0"/>
                          <a:ea typeface="Times New Roman" panose="02020603050405020304" pitchFamily="18" charset="0"/>
                          <a:cs typeface="Calibri" panose="020F0502020204030204" pitchFamily="34" charset="0"/>
                        </a:rPr>
                        <a:t>(Ev-08)</a:t>
                      </a:r>
                      <a:endParaRPr lang="es-MX" sz="1400">
                        <a:effectLst/>
                        <a:latin typeface="Times New Roman" panose="02020603050405020304" pitchFamily="18" charset="0"/>
                        <a:ea typeface="Times New Roman" panose="02020603050405020304" pitchFamily="18" charset="0"/>
                      </a:endParaRPr>
                    </a:p>
                  </a:txBody>
                  <a:tcPr marL="41920" marR="41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PE" sz="1400" dirty="0">
                          <a:effectLst/>
                          <a:latin typeface="Calibri" panose="020F0502020204030204" pitchFamily="34" charset="0"/>
                          <a:ea typeface="Times New Roman" panose="02020603050405020304" pitchFamily="18" charset="0"/>
                          <a:cs typeface="Calibri" panose="020F0502020204030204" pitchFamily="34" charset="0"/>
                        </a:rPr>
                        <a:t>Evitamiento Chiclayo </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400" dirty="0">
                          <a:effectLst/>
                          <a:latin typeface="Calibri" panose="020F0502020204030204" pitchFamily="34" charset="0"/>
                          <a:ea typeface="Times New Roman" panose="02020603050405020304" pitchFamily="18" charset="0"/>
                          <a:cs typeface="Calibri" panose="020F0502020204030204" pitchFamily="34" charset="0"/>
                        </a:rPr>
                        <a:t>22.25</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400" dirty="0">
                          <a:effectLst/>
                          <a:latin typeface="Calibri" panose="020F0502020204030204" pitchFamily="34" charset="0"/>
                          <a:ea typeface="Times New Roman" panose="02020603050405020304" pitchFamily="18" charset="0"/>
                          <a:cs typeface="Calibri" panose="020F0502020204030204" pitchFamily="34" charset="0"/>
                        </a:rPr>
                        <a:t>53,418,152</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42683">
                <a:tc>
                  <a:txBody>
                    <a:bodyPr/>
                    <a:lstStyle/>
                    <a:p>
                      <a:pPr>
                        <a:spcAft>
                          <a:spcPts val="0"/>
                        </a:spcAft>
                      </a:pPr>
                      <a:r>
                        <a:rPr lang="es-PE" sz="1400">
                          <a:effectLst/>
                          <a:latin typeface="Calibri" panose="020F0502020204030204" pitchFamily="34" charset="0"/>
                          <a:ea typeface="Times New Roman" panose="02020603050405020304" pitchFamily="18" charset="0"/>
                          <a:cs typeface="Calibri" panose="020F0502020204030204" pitchFamily="34" charset="0"/>
                        </a:rPr>
                        <a:t>(Ev-09)</a:t>
                      </a:r>
                      <a:endParaRPr lang="es-MX" sz="1400">
                        <a:effectLst/>
                        <a:latin typeface="Times New Roman" panose="02020603050405020304" pitchFamily="18" charset="0"/>
                        <a:ea typeface="Times New Roman" panose="02020603050405020304" pitchFamily="18" charset="0"/>
                      </a:endParaRPr>
                    </a:p>
                  </a:txBody>
                  <a:tcPr marL="41920" marR="41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PE" sz="1400" dirty="0">
                          <a:effectLst/>
                          <a:latin typeface="Calibri" panose="020F0502020204030204" pitchFamily="34" charset="0"/>
                          <a:ea typeface="Times New Roman" panose="02020603050405020304" pitchFamily="18" charset="0"/>
                          <a:cs typeface="Calibri" panose="020F0502020204030204" pitchFamily="34" charset="0"/>
                        </a:rPr>
                        <a:t>Evitamiento Piura </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400" dirty="0">
                          <a:effectLst/>
                          <a:latin typeface="Calibri" panose="020F0502020204030204" pitchFamily="34" charset="0"/>
                          <a:ea typeface="Times New Roman" panose="02020603050405020304" pitchFamily="18" charset="0"/>
                          <a:cs typeface="Calibri" panose="020F0502020204030204" pitchFamily="34" charset="0"/>
                        </a:rPr>
                        <a:t>9.00</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400" dirty="0">
                          <a:effectLst/>
                          <a:latin typeface="Calibri" panose="020F0502020204030204" pitchFamily="34" charset="0"/>
                          <a:ea typeface="Times New Roman" panose="02020603050405020304" pitchFamily="18" charset="0"/>
                          <a:cs typeface="Calibri" panose="020F0502020204030204" pitchFamily="34" charset="0"/>
                        </a:rPr>
                        <a:t>15,676,968</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42683">
                <a:tc>
                  <a:txBody>
                    <a:bodyPr/>
                    <a:lstStyle/>
                    <a:p>
                      <a:pPr>
                        <a:spcAft>
                          <a:spcPts val="0"/>
                        </a:spcAft>
                      </a:pPr>
                      <a:r>
                        <a:rPr lang="es-PE" sz="1400">
                          <a:effectLst/>
                          <a:latin typeface="Calibri" panose="020F0502020204030204" pitchFamily="34" charset="0"/>
                          <a:ea typeface="Times New Roman" panose="02020603050405020304" pitchFamily="18" charset="0"/>
                          <a:cs typeface="Calibri" panose="020F0502020204030204" pitchFamily="34" charset="0"/>
                        </a:rPr>
                        <a:t> </a:t>
                      </a:r>
                      <a:endParaRPr lang="es-MX" sz="1400">
                        <a:effectLst/>
                        <a:latin typeface="Times New Roman" panose="02020603050405020304" pitchFamily="18" charset="0"/>
                        <a:ea typeface="Times New Roman" panose="02020603050405020304" pitchFamily="18" charset="0"/>
                      </a:endParaRPr>
                    </a:p>
                  </a:txBody>
                  <a:tcPr marL="41920" marR="41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PE" sz="1400" dirty="0">
                          <a:effectLst/>
                          <a:latin typeface="Calibri" panose="020F0502020204030204" pitchFamily="34" charset="0"/>
                          <a:ea typeface="Times New Roman" panose="02020603050405020304" pitchFamily="18" charset="0"/>
                          <a:cs typeface="Calibri" panose="020F0502020204030204" pitchFamily="34" charset="0"/>
                        </a:rPr>
                        <a:t>10 Pasos a Desnivel</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PE" sz="1400">
                          <a:effectLst/>
                          <a:latin typeface="Calibri" panose="020F0502020204030204" pitchFamily="34" charset="0"/>
                          <a:ea typeface="Times New Roman" panose="02020603050405020304" pitchFamily="18" charset="0"/>
                          <a:cs typeface="Calibri" panose="020F0502020204030204" pitchFamily="34" charset="0"/>
                        </a:rPr>
                        <a:t> </a:t>
                      </a:r>
                      <a:endParaRPr lang="es-MX" sz="140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400" dirty="0">
                          <a:effectLst/>
                          <a:latin typeface="Calibri" panose="020F0502020204030204" pitchFamily="34" charset="0"/>
                          <a:ea typeface="Times New Roman" panose="02020603050405020304" pitchFamily="18" charset="0"/>
                          <a:cs typeface="Calibri" panose="020F0502020204030204" pitchFamily="34" charset="0"/>
                        </a:rPr>
                        <a:t>9,000,000</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242683">
                <a:tc>
                  <a:txBody>
                    <a:bodyPr/>
                    <a:lstStyle/>
                    <a:p>
                      <a:pPr>
                        <a:spcAft>
                          <a:spcPts val="0"/>
                        </a:spcAft>
                      </a:pPr>
                      <a:r>
                        <a:rPr lang="es-PE" sz="1400">
                          <a:effectLst/>
                          <a:latin typeface="Calibri" panose="020F0502020204030204" pitchFamily="34" charset="0"/>
                          <a:ea typeface="Times New Roman" panose="02020603050405020304" pitchFamily="18" charset="0"/>
                          <a:cs typeface="Calibri" panose="020F0502020204030204" pitchFamily="34" charset="0"/>
                        </a:rPr>
                        <a:t> </a:t>
                      </a:r>
                      <a:endParaRPr lang="es-MX" sz="1400">
                        <a:effectLst/>
                        <a:latin typeface="Times New Roman" panose="02020603050405020304" pitchFamily="18" charset="0"/>
                        <a:ea typeface="Times New Roman" panose="02020603050405020304" pitchFamily="18" charset="0"/>
                      </a:endParaRPr>
                    </a:p>
                  </a:txBody>
                  <a:tcPr marL="41920" marR="41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PE" sz="1400" dirty="0">
                          <a:effectLst/>
                          <a:latin typeface="Calibri" panose="020F0502020204030204" pitchFamily="34" charset="0"/>
                          <a:ea typeface="Times New Roman" panose="02020603050405020304" pitchFamily="18" charset="0"/>
                          <a:cs typeface="Calibri" panose="020F0502020204030204" pitchFamily="34" charset="0"/>
                        </a:rPr>
                        <a:t>40 Puentes Peatonales</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PE" sz="1400">
                          <a:effectLst/>
                          <a:latin typeface="Calibri" panose="020F0502020204030204" pitchFamily="34" charset="0"/>
                          <a:ea typeface="Times New Roman" panose="02020603050405020304" pitchFamily="18" charset="0"/>
                          <a:cs typeface="Calibri" panose="020F0502020204030204" pitchFamily="34" charset="0"/>
                        </a:rPr>
                        <a:t> </a:t>
                      </a:r>
                      <a:endParaRPr lang="es-MX" sz="140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400" dirty="0">
                          <a:effectLst/>
                          <a:latin typeface="Calibri" panose="020F0502020204030204" pitchFamily="34" charset="0"/>
                          <a:ea typeface="Times New Roman" panose="02020603050405020304" pitchFamily="18" charset="0"/>
                          <a:cs typeface="Calibri" panose="020F0502020204030204" pitchFamily="34" charset="0"/>
                        </a:rPr>
                        <a:t>6,853,133</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242683">
                <a:tc>
                  <a:txBody>
                    <a:bodyPr/>
                    <a:lstStyle/>
                    <a:p>
                      <a:pPr>
                        <a:spcAft>
                          <a:spcPts val="0"/>
                        </a:spcAft>
                      </a:pPr>
                      <a:r>
                        <a:rPr lang="es-PE" sz="1400" b="1">
                          <a:effectLst/>
                          <a:latin typeface="Calibri" panose="020F0502020204030204" pitchFamily="34" charset="0"/>
                          <a:ea typeface="Times New Roman" panose="02020603050405020304" pitchFamily="18" charset="0"/>
                          <a:cs typeface="Calibri" panose="020F0502020204030204" pitchFamily="34" charset="0"/>
                        </a:rPr>
                        <a:t> </a:t>
                      </a:r>
                      <a:endParaRPr lang="es-MX" sz="1400">
                        <a:effectLst/>
                        <a:latin typeface="Times New Roman" panose="02020603050405020304" pitchFamily="18" charset="0"/>
                        <a:ea typeface="Times New Roman" panose="02020603050405020304" pitchFamily="18" charset="0"/>
                      </a:endParaRPr>
                    </a:p>
                  </a:txBody>
                  <a:tcPr marL="41920" marR="419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PE" sz="1400" b="1" dirty="0">
                          <a:effectLst/>
                          <a:latin typeface="Calibri" panose="020F0502020204030204" pitchFamily="34" charset="0"/>
                          <a:ea typeface="Times New Roman" panose="02020603050405020304" pitchFamily="18" charset="0"/>
                          <a:cs typeface="Calibri" panose="020F0502020204030204" pitchFamily="34" charset="0"/>
                        </a:rPr>
                        <a:t>TOTAL</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400" b="1" dirty="0">
                          <a:effectLst/>
                          <a:latin typeface="Calibri" panose="020F0502020204030204" pitchFamily="34" charset="0"/>
                          <a:ea typeface="Times New Roman" panose="02020603050405020304" pitchFamily="18" charset="0"/>
                          <a:cs typeface="Calibri" panose="020F0502020204030204" pitchFamily="34" charset="0"/>
                        </a:rPr>
                        <a:t>257.26 </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PE" sz="1400" b="1" dirty="0">
                          <a:effectLst/>
                          <a:latin typeface="Calibri" panose="020F0502020204030204" pitchFamily="34" charset="0"/>
                          <a:ea typeface="Times New Roman" panose="02020603050405020304" pitchFamily="18" charset="0"/>
                          <a:cs typeface="Calibri" panose="020F0502020204030204" pitchFamily="34" charset="0"/>
                        </a:rPr>
                        <a:t>252,069,461</a:t>
                      </a:r>
                      <a:endParaRPr lang="es-MX" sz="1400" dirty="0">
                        <a:effectLst/>
                        <a:latin typeface="Times New Roman" panose="02020603050405020304" pitchFamily="18" charset="0"/>
                        <a:ea typeface="Times New Roman" panose="02020603050405020304" pitchFamily="18" charset="0"/>
                      </a:endParaRPr>
                    </a:p>
                  </a:txBody>
                  <a:tcPr marL="41920" marR="419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bl>
          </a:graphicData>
        </a:graphic>
      </p:graphicFrame>
      <p:sp>
        <p:nvSpPr>
          <p:cNvPr id="13" name="Título 1"/>
          <p:cNvSpPr txBox="1">
            <a:spLocks/>
          </p:cNvSpPr>
          <p:nvPr/>
        </p:nvSpPr>
        <p:spPr>
          <a:xfrm>
            <a:off x="1119632" y="176039"/>
            <a:ext cx="5348366" cy="352260"/>
          </a:xfrm>
          <a:prstGeom prst="rect">
            <a:avLst/>
          </a:prstGeom>
        </p:spPr>
        <p:txBody>
          <a:bodyPr vert="horz" lIns="68580" tIns="34290" rIns="68580" bIns="34290" rtlCol="0" anchor="b">
            <a:normAutofit fontScale="625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MX" sz="3000" b="1" dirty="0">
                <a:latin typeface="Trebuchet MS" panose="020B0603020202020204" pitchFamily="34" charset="0"/>
              </a:rPr>
              <a:t>AUTOPISTA  DEL SOL: ASPECTOS GENERALES</a:t>
            </a:r>
          </a:p>
        </p:txBody>
      </p:sp>
      <p:sp>
        <p:nvSpPr>
          <p:cNvPr id="15" name="3 CuadroTexto"/>
          <p:cNvSpPr txBox="1"/>
          <p:nvPr/>
        </p:nvSpPr>
        <p:spPr>
          <a:xfrm>
            <a:off x="1381526" y="577347"/>
            <a:ext cx="3970404" cy="338554"/>
          </a:xfrm>
          <a:prstGeom prst="rect">
            <a:avLst/>
          </a:prstGeom>
          <a:noFill/>
        </p:spPr>
        <p:txBody>
          <a:bodyPr wrap="square" rtlCol="0">
            <a:spAutoFit/>
          </a:bodyPr>
          <a:lstStyle/>
          <a:p>
            <a:pPr algn="just"/>
            <a:r>
              <a:rPr lang="es-PE" sz="1600" b="1" dirty="0"/>
              <a:t> COMPROMISO CONTRACTUAL:   257.26 KM.</a:t>
            </a:r>
          </a:p>
        </p:txBody>
      </p:sp>
    </p:spTree>
    <p:extLst>
      <p:ext uri="{BB962C8B-B14F-4D97-AF65-F5344CB8AC3E}">
        <p14:creationId xmlns:p14="http://schemas.microsoft.com/office/powerpoint/2010/main" val="1237253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C:\Users\JPurizaca\Documents\Administración\Imagen\Plan Covisol\Logo Covisol.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254" y="-74612"/>
            <a:ext cx="1084263" cy="123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3 CuadroTexto"/>
          <p:cNvSpPr txBox="1"/>
          <p:nvPr/>
        </p:nvSpPr>
        <p:spPr>
          <a:xfrm>
            <a:off x="450255" y="1945077"/>
            <a:ext cx="4101648" cy="3293209"/>
          </a:xfrm>
          <a:prstGeom prst="rect">
            <a:avLst/>
          </a:prstGeom>
          <a:noFill/>
        </p:spPr>
        <p:txBody>
          <a:bodyPr wrap="square" rtlCol="0">
            <a:spAutoFit/>
          </a:bodyPr>
          <a:lstStyle/>
          <a:p>
            <a:r>
              <a:rPr lang="es-PE" sz="1600" b="1" dirty="0"/>
              <a:t>PUESTA EN SERVICIO:</a:t>
            </a:r>
          </a:p>
          <a:p>
            <a:endParaRPr lang="es-PE" sz="1600" b="1" dirty="0"/>
          </a:p>
          <a:p>
            <a:pPr marL="285750" indent="-285750">
              <a:buFont typeface="Arial" panose="020B0604020202020204" pitchFamily="34" charset="0"/>
              <a:buChar char="•"/>
            </a:pPr>
            <a:r>
              <a:rPr lang="es-PE" sz="1600" dirty="0"/>
              <a:t>TRAMO DE 5.2 KM ENTRE CHOCOPE Y PAIJÁN.</a:t>
            </a:r>
          </a:p>
          <a:p>
            <a:endParaRPr lang="es-PE" sz="1600" dirty="0"/>
          </a:p>
          <a:p>
            <a:pPr marL="285750" indent="-285750">
              <a:buFont typeface="Arial" panose="020B0604020202020204" pitchFamily="34" charset="0"/>
              <a:buChar char="•"/>
            </a:pPr>
            <a:r>
              <a:rPr lang="es-PE" sz="1600" dirty="0"/>
              <a:t>PARCIAL DE 20.8 KM. ENTRE PAIJÁN Y PACASMAYO</a:t>
            </a:r>
          </a:p>
          <a:p>
            <a:endParaRPr lang="es-PE" sz="1600" dirty="0"/>
          </a:p>
          <a:p>
            <a:pPr marL="285750" indent="-285750">
              <a:buFont typeface="Arial" panose="020B0604020202020204" pitchFamily="34" charset="0"/>
              <a:buChar char="•"/>
            </a:pPr>
            <a:r>
              <a:rPr lang="es-PE" sz="1600" dirty="0"/>
              <a:t>EVITAMIENTO PIURA – OBRA OBLIGATORIA DE 9 KM. EN NOVIEMBRE/2017.</a:t>
            </a:r>
          </a:p>
          <a:p>
            <a:endParaRPr lang="es-PE" sz="1600" dirty="0"/>
          </a:p>
          <a:p>
            <a:pPr marL="285750" indent="-285750">
              <a:buFont typeface="Arial" panose="020B0604020202020204" pitchFamily="34" charset="0"/>
              <a:buChar char="•"/>
            </a:pPr>
            <a:r>
              <a:rPr lang="es-ES" sz="1600" dirty="0"/>
              <a:t>PARCIAL DEL TRAMO CONTINUO MOCUPE – CHICLAYO (14 km) DICIEMBRE/2017</a:t>
            </a:r>
            <a:endParaRPr lang="es-PE" sz="1600" dirty="0"/>
          </a:p>
        </p:txBody>
      </p:sp>
      <p:sp>
        <p:nvSpPr>
          <p:cNvPr id="9" name="Marcador de número de diapositiva 8"/>
          <p:cNvSpPr>
            <a:spLocks noGrp="1"/>
          </p:cNvSpPr>
          <p:nvPr>
            <p:ph type="sldNum" sz="quarter" idx="12"/>
          </p:nvPr>
        </p:nvSpPr>
        <p:spPr/>
        <p:txBody>
          <a:bodyPr/>
          <a:lstStyle/>
          <a:p>
            <a:pPr>
              <a:defRPr/>
            </a:pPr>
            <a:fld id="{DAA89DB4-7C2A-43B6-835A-C00ACD8A91A1}" type="slidenum">
              <a:rPr lang="es-ES_tradnl" altLang="es-MX" smtClean="0"/>
              <a:pPr>
                <a:defRPr/>
              </a:pPr>
              <a:t>6</a:t>
            </a:fld>
            <a:endParaRPr lang="es-ES_tradnl" altLang="es-MX" dirty="0"/>
          </a:p>
        </p:txBody>
      </p:sp>
      <p:sp>
        <p:nvSpPr>
          <p:cNvPr id="10" name="Título 1"/>
          <p:cNvSpPr txBox="1">
            <a:spLocks/>
          </p:cNvSpPr>
          <p:nvPr/>
        </p:nvSpPr>
        <p:spPr>
          <a:xfrm>
            <a:off x="1109584" y="145895"/>
            <a:ext cx="5348366" cy="427280"/>
          </a:xfrm>
          <a:prstGeom prst="rect">
            <a:avLst/>
          </a:prstGeom>
        </p:spPr>
        <p:txBody>
          <a:bodyPr vert="horz" lIns="68580" tIns="34290" rIns="68580" bIns="34290" rtlCol="0" anchor="b">
            <a:normAutofit fontScale="625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MX" sz="3000" b="1" dirty="0">
                <a:latin typeface="Trebuchet MS" panose="020B0603020202020204" pitchFamily="34" charset="0"/>
              </a:rPr>
              <a:t>AUTOPISTA  DEL SOL:  RESUMEN EJECUTIVO</a:t>
            </a:r>
          </a:p>
        </p:txBody>
      </p:sp>
      <p:sp>
        <p:nvSpPr>
          <p:cNvPr id="12" name="Rectángulo 11"/>
          <p:cNvSpPr/>
          <p:nvPr/>
        </p:nvSpPr>
        <p:spPr>
          <a:xfrm>
            <a:off x="1260939" y="730952"/>
            <a:ext cx="3647237" cy="369332"/>
          </a:xfrm>
          <a:prstGeom prst="rect">
            <a:avLst/>
          </a:prstGeom>
        </p:spPr>
        <p:txBody>
          <a:bodyPr wrap="square">
            <a:spAutoFit/>
          </a:bodyPr>
          <a:lstStyle/>
          <a:p>
            <a:r>
              <a:rPr lang="es-PE" b="1" dirty="0"/>
              <a:t>PRINCIPALES METAS ALCANZADAS</a:t>
            </a:r>
            <a:endParaRPr lang="es-MX" dirty="0"/>
          </a:p>
        </p:txBody>
      </p:sp>
      <p:pic>
        <p:nvPicPr>
          <p:cNvPr id="13" name="Imagen 12">
            <a:extLst>
              <a:ext uri="{FF2B5EF4-FFF2-40B4-BE49-F238E27FC236}">
                <a16:creationId xmlns:a16="http://schemas.microsoft.com/office/drawing/2014/main" id="{F548D68F-19FC-4EB0-B347-B12437127FF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8000" contrast="-12000"/>
                    </a14:imgEffect>
                  </a14:imgLayer>
                </a14:imgProps>
              </a:ext>
            </a:extLst>
          </a:blip>
          <a:stretch>
            <a:fillRect/>
          </a:stretch>
        </p:blipFill>
        <p:spPr>
          <a:xfrm>
            <a:off x="4908176" y="3591682"/>
            <a:ext cx="4014657" cy="2530822"/>
          </a:xfrm>
          <a:prstGeom prst="roundRect">
            <a:avLst>
              <a:gd name="adj" fmla="val 8047"/>
            </a:avLst>
          </a:prstGeom>
          <a:solidFill>
            <a:srgbClr val="FFFFFF">
              <a:shade val="85000"/>
            </a:srgbClr>
          </a:solidFill>
          <a:ln>
            <a:noFill/>
          </a:ln>
          <a:effectLst>
            <a:reflection blurRad="12700" stA="38000" endPos="28000" dist="5000" dir="5400000" sy="-100000" algn="bl" rotWithShape="0"/>
          </a:effectLst>
        </p:spPr>
      </p:pic>
      <p:pic>
        <p:nvPicPr>
          <p:cNvPr id="14" name="Imagen 13">
            <a:extLst>
              <a:ext uri="{FF2B5EF4-FFF2-40B4-BE49-F238E27FC236}">
                <a16:creationId xmlns:a16="http://schemas.microsoft.com/office/drawing/2014/main" id="{B067D5DB-26C5-4834-9CA4-8D3534ECF0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08175" y="1099591"/>
            <a:ext cx="4014657" cy="22582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86294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C:\Users\JPurizaca\Documents\Administración\Imagen\Plan Covisol\Logo Covisol.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254" y="-74612"/>
            <a:ext cx="1084263" cy="123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Marcador de número de diapositiva 8"/>
          <p:cNvSpPr>
            <a:spLocks noGrp="1"/>
          </p:cNvSpPr>
          <p:nvPr>
            <p:ph type="sldNum" sz="quarter" idx="12"/>
          </p:nvPr>
        </p:nvSpPr>
        <p:spPr/>
        <p:txBody>
          <a:bodyPr/>
          <a:lstStyle/>
          <a:p>
            <a:pPr>
              <a:defRPr/>
            </a:pPr>
            <a:fld id="{DAA89DB4-7C2A-43B6-835A-C00ACD8A91A1}" type="slidenum">
              <a:rPr lang="es-ES_tradnl" altLang="es-MX" smtClean="0"/>
              <a:pPr>
                <a:defRPr/>
              </a:pPr>
              <a:t>7</a:t>
            </a:fld>
            <a:endParaRPr lang="es-ES_tradnl" altLang="es-MX" dirty="0"/>
          </a:p>
        </p:txBody>
      </p:sp>
      <p:sp>
        <p:nvSpPr>
          <p:cNvPr id="10" name="Título 1"/>
          <p:cNvSpPr txBox="1">
            <a:spLocks/>
          </p:cNvSpPr>
          <p:nvPr/>
        </p:nvSpPr>
        <p:spPr>
          <a:xfrm>
            <a:off x="1109584" y="145895"/>
            <a:ext cx="5348366" cy="427280"/>
          </a:xfrm>
          <a:prstGeom prst="rect">
            <a:avLst/>
          </a:prstGeom>
        </p:spPr>
        <p:txBody>
          <a:bodyPr vert="horz" lIns="68580" tIns="34290" rIns="68580" bIns="34290" rtlCol="0" anchor="b">
            <a:normAutofit fontScale="625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MX" sz="3000" b="1" dirty="0">
                <a:latin typeface="Trebuchet MS" panose="020B0603020202020204" pitchFamily="34" charset="0"/>
              </a:rPr>
              <a:t>AUTOPISTA  DEL SOL:  RESUMEN EJECUTIVO</a:t>
            </a:r>
          </a:p>
        </p:txBody>
      </p:sp>
      <p:sp>
        <p:nvSpPr>
          <p:cNvPr id="12" name="Rectángulo 11"/>
          <p:cNvSpPr/>
          <p:nvPr/>
        </p:nvSpPr>
        <p:spPr>
          <a:xfrm>
            <a:off x="1291083" y="730952"/>
            <a:ext cx="3647237" cy="369332"/>
          </a:xfrm>
          <a:prstGeom prst="rect">
            <a:avLst/>
          </a:prstGeom>
        </p:spPr>
        <p:txBody>
          <a:bodyPr wrap="square">
            <a:spAutoFit/>
          </a:bodyPr>
          <a:lstStyle/>
          <a:p>
            <a:r>
              <a:rPr lang="es-PE" b="1" dirty="0"/>
              <a:t>PRINCIPALES METAS ALCANZADAS</a:t>
            </a:r>
            <a:endParaRPr lang="es-MX" dirty="0"/>
          </a:p>
        </p:txBody>
      </p:sp>
      <p:sp>
        <p:nvSpPr>
          <p:cNvPr id="13" name="3 CuadroTexto"/>
          <p:cNvSpPr txBox="1"/>
          <p:nvPr/>
        </p:nvSpPr>
        <p:spPr>
          <a:xfrm>
            <a:off x="543631" y="1384146"/>
            <a:ext cx="4364545" cy="4524315"/>
          </a:xfrm>
          <a:prstGeom prst="rect">
            <a:avLst/>
          </a:prstGeom>
          <a:noFill/>
        </p:spPr>
        <p:txBody>
          <a:bodyPr wrap="square" rtlCol="0">
            <a:spAutoFit/>
          </a:bodyPr>
          <a:lstStyle/>
          <a:p>
            <a:pPr marL="285750" indent="-285750">
              <a:buFont typeface="Arial" panose="020B0604020202020204" pitchFamily="34" charset="0"/>
              <a:buChar char="•"/>
            </a:pPr>
            <a:r>
              <a:rPr lang="es-PE" sz="1600" dirty="0"/>
              <a:t>INICIÓ TRABAJOS EN TRAMO GUADALUPE – MOCUPE.</a:t>
            </a:r>
          </a:p>
          <a:p>
            <a:endParaRPr lang="es-PE" sz="1600" dirty="0"/>
          </a:p>
          <a:p>
            <a:pPr marL="285750" indent="-285750">
              <a:buFont typeface="Arial" panose="020B0604020202020204" pitchFamily="34" charset="0"/>
              <a:buChar char="•"/>
            </a:pPr>
            <a:r>
              <a:rPr lang="es-PE" sz="1600" dirty="0"/>
              <a:t>SE CUMPLIÓ CON MANTENER LA TRANSITABILIDAD EN LA VÍA DURANTE EL FENÓMENO DEL NIÑO, REALIZANDO TRABAJOS POR S/. 5.8 MM.</a:t>
            </a:r>
          </a:p>
          <a:p>
            <a:endParaRPr lang="es-PE" sz="1600" dirty="0"/>
          </a:p>
          <a:p>
            <a:pPr marL="285750" indent="-285750">
              <a:buFont typeface="Arial" panose="020B0604020202020204" pitchFamily="34" charset="0"/>
              <a:buChar char="•"/>
            </a:pPr>
            <a:r>
              <a:rPr lang="es-PE" sz="1600" dirty="0"/>
              <a:t>CONTROL EFICIENTE DURANTE TODO EL AÑO DE RESIDUOS SÓLIDOS GENERADOS. </a:t>
            </a:r>
          </a:p>
          <a:p>
            <a:endParaRPr lang="es-PE" sz="1600" dirty="0"/>
          </a:p>
          <a:p>
            <a:pPr marL="285750" indent="-285750">
              <a:buFont typeface="Arial" panose="020B0604020202020204" pitchFamily="34" charset="0"/>
              <a:buChar char="•"/>
            </a:pPr>
            <a:r>
              <a:rPr lang="es-PE" sz="1600" dirty="0"/>
              <a:t>TEC SE ENCUENTRA DEBAJO DEL PARÁMETRO ESTABLECIDO.</a:t>
            </a:r>
          </a:p>
          <a:p>
            <a:pPr marL="285750" indent="-285750">
              <a:buFont typeface="Arial" panose="020B0604020202020204" pitchFamily="34" charset="0"/>
              <a:buChar char="•"/>
            </a:pPr>
            <a:endParaRPr lang="es-PE" sz="1600" dirty="0"/>
          </a:p>
          <a:p>
            <a:pPr marL="285750" indent="-285750">
              <a:buFont typeface="Arial" panose="020B0604020202020204" pitchFamily="34" charset="0"/>
              <a:buChar char="•"/>
            </a:pPr>
            <a:r>
              <a:rPr lang="es-PE" sz="1600" dirty="0"/>
              <a:t>ADECUACIÓN DE PEAJES ( CASETAS Y VÍAS) Y MODERNIZACIÓN DEL SISTEMA DE COBRO.</a:t>
            </a:r>
          </a:p>
          <a:p>
            <a:pPr marL="285750" indent="-285750">
              <a:buFont typeface="Arial" panose="020B0604020202020204" pitchFamily="34" charset="0"/>
              <a:buChar char="•"/>
            </a:pPr>
            <a:endParaRPr lang="es-PE" sz="1600" dirty="0"/>
          </a:p>
          <a:p>
            <a:pPr marL="285750" indent="-285750">
              <a:buFont typeface="Arial" panose="020B0604020202020204" pitchFamily="34" charset="0"/>
              <a:buChar char="•"/>
            </a:pPr>
            <a:endParaRPr lang="es-PE" sz="1600" dirty="0"/>
          </a:p>
        </p:txBody>
      </p:sp>
      <p:pic>
        <p:nvPicPr>
          <p:cNvPr id="14" name="Imagen 13">
            <a:extLst>
              <a:ext uri="{FF2B5EF4-FFF2-40B4-BE49-F238E27FC236}">
                <a16:creationId xmlns:a16="http://schemas.microsoft.com/office/drawing/2014/main" id="{F0B48E2F-3038-4556-86D7-D8B1D6F9C4F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4000" contrast="-12000"/>
                    </a14:imgEffect>
                  </a14:imgLayer>
                </a14:imgProps>
              </a:ext>
            </a:extLst>
          </a:blip>
          <a:stretch>
            <a:fillRect/>
          </a:stretch>
        </p:blipFill>
        <p:spPr>
          <a:xfrm>
            <a:off x="5286627" y="4405515"/>
            <a:ext cx="3311157" cy="2001722"/>
          </a:xfrm>
          <a:prstGeom prst="rect">
            <a:avLst/>
          </a:prstGeom>
        </p:spPr>
      </p:pic>
      <p:pic>
        <p:nvPicPr>
          <p:cNvPr id="15" name="Imagen 14">
            <a:extLst>
              <a:ext uri="{FF2B5EF4-FFF2-40B4-BE49-F238E27FC236}">
                <a16:creationId xmlns:a16="http://schemas.microsoft.com/office/drawing/2014/main" id="{8299799D-95C4-486D-9252-A4CDCE836537}"/>
              </a:ext>
            </a:extLst>
          </p:cNvPr>
          <p:cNvPicPr>
            <a:picLocks noChangeAspect="1"/>
          </p:cNvPicPr>
          <p:nvPr/>
        </p:nvPicPr>
        <p:blipFill>
          <a:blip r:embed="rId6"/>
          <a:stretch>
            <a:fillRect/>
          </a:stretch>
        </p:blipFill>
        <p:spPr>
          <a:xfrm>
            <a:off x="5295395" y="2673932"/>
            <a:ext cx="3330187" cy="1693703"/>
          </a:xfrm>
          <a:prstGeom prst="rect">
            <a:avLst/>
          </a:prstGeom>
        </p:spPr>
      </p:pic>
      <p:pic>
        <p:nvPicPr>
          <p:cNvPr id="22" name="Imagen 21">
            <a:extLst>
              <a:ext uri="{FF2B5EF4-FFF2-40B4-BE49-F238E27FC236}">
                <a16:creationId xmlns:a16="http://schemas.microsoft.com/office/drawing/2014/main" id="{2B91EED5-DF25-4984-AC2B-874B89CA37B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82" t="12392" r="4862" b="7009"/>
          <a:stretch/>
        </p:blipFill>
        <p:spPr>
          <a:xfrm>
            <a:off x="5307450" y="554470"/>
            <a:ext cx="3290333" cy="1940503"/>
          </a:xfrm>
          <a:prstGeom prst="rect">
            <a:avLst/>
          </a:prstGeom>
        </p:spPr>
      </p:pic>
      <p:sp>
        <p:nvSpPr>
          <p:cNvPr id="11" name="Rectángulo 10">
            <a:extLst>
              <a:ext uri="{FF2B5EF4-FFF2-40B4-BE49-F238E27FC236}">
                <a16:creationId xmlns:a16="http://schemas.microsoft.com/office/drawing/2014/main" id="{794BD1BD-709F-4AFE-B7E3-624093F35B9E}"/>
              </a:ext>
            </a:extLst>
          </p:cNvPr>
          <p:cNvSpPr/>
          <p:nvPr/>
        </p:nvSpPr>
        <p:spPr>
          <a:xfrm>
            <a:off x="7251595" y="519210"/>
            <a:ext cx="1474273" cy="338554"/>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1600" b="1" dirty="0">
                <a:ln/>
              </a:rPr>
              <a:t>TC-07    100%</a:t>
            </a:r>
          </a:p>
        </p:txBody>
      </p:sp>
      <p:sp>
        <p:nvSpPr>
          <p:cNvPr id="16" name="Rectángulo 15">
            <a:extLst>
              <a:ext uri="{FF2B5EF4-FFF2-40B4-BE49-F238E27FC236}">
                <a16:creationId xmlns:a16="http://schemas.microsoft.com/office/drawing/2014/main" id="{CC23F263-FD78-4898-A7F0-40B9B73EADBB}"/>
              </a:ext>
            </a:extLst>
          </p:cNvPr>
          <p:cNvSpPr/>
          <p:nvPr/>
        </p:nvSpPr>
        <p:spPr>
          <a:xfrm>
            <a:off x="5487603" y="2639323"/>
            <a:ext cx="3137979" cy="338554"/>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lang="es-ES" sz="1600" b="1" dirty="0">
                <a:ln/>
              </a:rPr>
              <a:t>P.D. RELLENO SANITARIO 92%</a:t>
            </a:r>
          </a:p>
        </p:txBody>
      </p:sp>
      <p:sp>
        <p:nvSpPr>
          <p:cNvPr id="17" name="Rectángulo 16">
            <a:extLst>
              <a:ext uri="{FF2B5EF4-FFF2-40B4-BE49-F238E27FC236}">
                <a16:creationId xmlns:a16="http://schemas.microsoft.com/office/drawing/2014/main" id="{364FC604-FD80-443D-8DF6-59F9C3092890}"/>
              </a:ext>
            </a:extLst>
          </p:cNvPr>
          <p:cNvSpPr/>
          <p:nvPr/>
        </p:nvSpPr>
        <p:spPr>
          <a:xfrm>
            <a:off x="7251595" y="4520827"/>
            <a:ext cx="1474273" cy="338554"/>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1600" b="1" dirty="0">
                <a:ln/>
              </a:rPr>
              <a:t>TC-06    96%</a:t>
            </a:r>
          </a:p>
        </p:txBody>
      </p:sp>
    </p:spTree>
    <p:extLst>
      <p:ext uri="{BB962C8B-B14F-4D97-AF65-F5344CB8AC3E}">
        <p14:creationId xmlns:p14="http://schemas.microsoft.com/office/powerpoint/2010/main" val="530006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1218639" y="598538"/>
            <a:ext cx="7297738" cy="421597"/>
          </a:xfrm>
        </p:spPr>
        <p:txBody>
          <a:bodyPr vert="horz" lIns="91440" tIns="45720" rIns="91440" bIns="45720" rtlCol="0" anchor="ctr">
            <a:normAutofit fontScale="90000"/>
          </a:bodyPr>
          <a:lstStyle/>
          <a:p>
            <a:r>
              <a:rPr lang="es-ES" altLang="es-MX" sz="2800" b="1" dirty="0"/>
              <a:t>Obras obligatorias (En USD – Sin IGV)</a:t>
            </a:r>
            <a:endParaRPr lang="es-PE" sz="2800" b="1" dirty="0"/>
          </a:p>
        </p:txBody>
      </p:sp>
      <p:pic>
        <p:nvPicPr>
          <p:cNvPr id="4" name="Picture 2" descr="C:\Users\JPurizaca\Documents\Administración\Imagen\Plan Covisol\Logo Coviso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548" y="-51246"/>
            <a:ext cx="981851" cy="112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6 Marcador de contenido"/>
          <p:cNvSpPr>
            <a:spLocks noGrp="1"/>
          </p:cNvSpPr>
          <p:nvPr>
            <p:ph idx="1"/>
          </p:nvPr>
        </p:nvSpPr>
        <p:spPr>
          <a:xfrm>
            <a:off x="449195" y="1045498"/>
            <a:ext cx="8229600" cy="5558064"/>
          </a:xfrm>
        </p:spPr>
        <p:txBody>
          <a:bodyPr>
            <a:noAutofit/>
          </a:bodyPr>
          <a:lstStyle/>
          <a:p>
            <a:r>
              <a:rPr lang="es-MX" sz="2000" dirty="0"/>
              <a:t>La inversión en 2017 asciende a USD 16,33 MM (sin  IGV), adecuada a las zonas discontinuas entregadas por el MTC.</a:t>
            </a:r>
          </a:p>
          <a:p>
            <a:r>
              <a:rPr lang="es-MX" sz="2000" dirty="0"/>
              <a:t>Avance acumulado al 2017 del 33.9 % del compromiso contractual.</a:t>
            </a:r>
          </a:p>
          <a:p>
            <a:r>
              <a:rPr lang="es-MX" sz="2000" dirty="0"/>
              <a:t>Por la dificultad en la entrega de los terrenos, la inversión ejecutada fue inferior a la proyectada de USD 35’07 MM. </a:t>
            </a:r>
          </a:p>
        </p:txBody>
      </p:sp>
      <p:sp>
        <p:nvSpPr>
          <p:cNvPr id="6" name="Título 1"/>
          <p:cNvSpPr txBox="1">
            <a:spLocks/>
          </p:cNvSpPr>
          <p:nvPr/>
        </p:nvSpPr>
        <p:spPr>
          <a:xfrm>
            <a:off x="1240215" y="155943"/>
            <a:ext cx="5802204" cy="427280"/>
          </a:xfrm>
          <a:prstGeom prst="rect">
            <a:avLst/>
          </a:prstGeom>
        </p:spPr>
        <p:txBody>
          <a:bodyPr vert="horz" lIns="68580" tIns="34290" rIns="68580" bIns="34290" rtlCol="0" anchor="b">
            <a:normAutofit fontScale="625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MX" sz="3000" b="1" dirty="0">
                <a:latin typeface="Trebuchet MS" panose="020B0603020202020204" pitchFamily="34" charset="0"/>
              </a:rPr>
              <a:t>AUTOPISTA  DEL SOL:  INVERSIONES EJECUTADAS</a:t>
            </a:r>
          </a:p>
        </p:txBody>
      </p:sp>
      <p:sp>
        <p:nvSpPr>
          <p:cNvPr id="8" name="CuadroTexto 7"/>
          <p:cNvSpPr txBox="1"/>
          <p:nvPr/>
        </p:nvSpPr>
        <p:spPr>
          <a:xfrm>
            <a:off x="677473" y="6225819"/>
            <a:ext cx="4406928" cy="369332"/>
          </a:xfrm>
          <a:prstGeom prst="rect">
            <a:avLst/>
          </a:prstGeom>
          <a:solidFill>
            <a:schemeClr val="accent4">
              <a:lumMod val="60000"/>
              <a:lumOff val="40000"/>
            </a:schemeClr>
          </a:solidFill>
          <a:scene3d>
            <a:camera prst="orthographicFront"/>
            <a:lightRig rig="threePt" dir="t"/>
          </a:scene3d>
          <a:sp3d>
            <a:bevelT w="165100" prst="coolSlant"/>
          </a:sp3d>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285750" indent="-285750" algn="ctr">
              <a:buFont typeface="Wingdings" panose="05000000000000000000" pitchFamily="2" charset="2"/>
              <a:buChar char="Ø"/>
            </a:pPr>
            <a:r>
              <a:rPr lang="es-PE" b="1" dirty="0">
                <a:solidFill>
                  <a:schemeClr val="tx1"/>
                </a:solidFill>
              </a:rPr>
              <a:t>Las obras se iniciaron en Marzo 2011</a:t>
            </a:r>
          </a:p>
        </p:txBody>
      </p:sp>
      <p:pic>
        <p:nvPicPr>
          <p:cNvPr id="9" name="Imagen 8"/>
          <p:cNvPicPr/>
          <p:nvPr/>
        </p:nvPicPr>
        <p:blipFill>
          <a:blip r:embed="rId3">
            <a:extLst>
              <a:ext uri="{28A0092B-C50C-407E-A947-70E740481C1C}">
                <a14:useLocalDpi xmlns:a14="http://schemas.microsoft.com/office/drawing/2010/main" val="0"/>
              </a:ext>
            </a:extLst>
          </a:blip>
          <a:srcRect/>
          <a:stretch>
            <a:fillRect/>
          </a:stretch>
        </p:blipFill>
        <p:spPr bwMode="auto">
          <a:xfrm>
            <a:off x="459243" y="2783393"/>
            <a:ext cx="8077231" cy="3392580"/>
          </a:xfrm>
          <a:prstGeom prst="rect">
            <a:avLst/>
          </a:prstGeom>
          <a:noFill/>
          <a:ln>
            <a:noFill/>
          </a:ln>
        </p:spPr>
      </p:pic>
    </p:spTree>
    <p:extLst>
      <p:ext uri="{BB962C8B-B14F-4D97-AF65-F5344CB8AC3E}">
        <p14:creationId xmlns:p14="http://schemas.microsoft.com/office/powerpoint/2010/main" val="1785856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JPurizaca\Documents\Administración\Imagen\Plan Covisol\Logo Coviso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548" y="-51246"/>
            <a:ext cx="981851" cy="112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6 Marcador de contenido"/>
          <p:cNvSpPr>
            <a:spLocks noGrp="1"/>
          </p:cNvSpPr>
          <p:nvPr>
            <p:ph idx="1"/>
          </p:nvPr>
        </p:nvSpPr>
        <p:spPr>
          <a:xfrm>
            <a:off x="406179" y="1001895"/>
            <a:ext cx="8229600" cy="2096041"/>
          </a:xfrm>
        </p:spPr>
        <p:txBody>
          <a:bodyPr>
            <a:noAutofit/>
          </a:bodyPr>
          <a:lstStyle/>
          <a:p>
            <a:pPr algn="just"/>
            <a:r>
              <a:rPr lang="es-ES" sz="2000" dirty="0"/>
              <a:t>80% de la inversión ejecutada corresponde a la Región Lambayeque-</a:t>
            </a:r>
            <a:endParaRPr lang="es-MX" sz="2000" dirty="0"/>
          </a:p>
          <a:p>
            <a:pPr lvl="0" algn="just"/>
            <a:r>
              <a:rPr lang="es-ES" sz="2000" dirty="0"/>
              <a:t>10% en La Libertad, donde hasta la fecha no se ha podido culminar el Tramo Huanchaco - San Pedro de Lloc (en los denominados 80 km), por estar pendiente la Gestión de liberación predial a cargo del MTC. </a:t>
            </a:r>
            <a:endParaRPr lang="es-PE" sz="2000" dirty="0"/>
          </a:p>
          <a:p>
            <a:pPr lvl="0" algn="just"/>
            <a:r>
              <a:rPr lang="es-MX" sz="2000" dirty="0"/>
              <a:t>10% en la Región Piura </a:t>
            </a:r>
            <a:r>
              <a:rPr lang="es-ES" sz="2000" dirty="0"/>
              <a:t>se ha culminado su construcción que incluye el Puente Canal dren e intercambio vial en el desvío a La Legua.</a:t>
            </a:r>
            <a:endParaRPr lang="es-PE" sz="2000" dirty="0"/>
          </a:p>
        </p:txBody>
      </p:sp>
      <p:sp>
        <p:nvSpPr>
          <p:cNvPr id="9" name="Título 1"/>
          <p:cNvSpPr>
            <a:spLocks noGrp="1"/>
          </p:cNvSpPr>
          <p:nvPr>
            <p:ph type="title"/>
          </p:nvPr>
        </p:nvSpPr>
        <p:spPr>
          <a:xfrm>
            <a:off x="1168399" y="629248"/>
            <a:ext cx="7297738" cy="347782"/>
          </a:xfrm>
        </p:spPr>
        <p:txBody>
          <a:bodyPr vert="horz" lIns="91440" tIns="45720" rIns="91440" bIns="45720" rtlCol="0" anchor="ctr">
            <a:normAutofit fontScale="90000"/>
          </a:bodyPr>
          <a:lstStyle/>
          <a:p>
            <a:r>
              <a:rPr lang="es-ES" altLang="es-MX" sz="2800" b="1" dirty="0"/>
              <a:t>Obras obligatorias (En USD – Sin IGV)</a:t>
            </a:r>
            <a:endParaRPr lang="es-PE" sz="2800" b="1" dirty="0"/>
          </a:p>
        </p:txBody>
      </p:sp>
      <p:sp>
        <p:nvSpPr>
          <p:cNvPr id="11" name="Título 1"/>
          <p:cNvSpPr txBox="1">
            <a:spLocks/>
          </p:cNvSpPr>
          <p:nvPr/>
        </p:nvSpPr>
        <p:spPr>
          <a:xfrm>
            <a:off x="1109584" y="145895"/>
            <a:ext cx="5802204" cy="427280"/>
          </a:xfrm>
          <a:prstGeom prst="rect">
            <a:avLst/>
          </a:prstGeom>
        </p:spPr>
        <p:txBody>
          <a:bodyPr vert="horz" lIns="68580" tIns="34290" rIns="68580" bIns="34290" rtlCol="0" anchor="b">
            <a:normAutofit fontScale="625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MX" sz="3000" b="1" dirty="0">
                <a:latin typeface="Trebuchet MS" panose="020B0603020202020204" pitchFamily="34" charset="0"/>
              </a:rPr>
              <a:t>AUTOPISTA  DEL SOL:  INVERSIONES EJECUTADAS</a:t>
            </a:r>
          </a:p>
        </p:txBody>
      </p:sp>
      <p:graphicFrame>
        <p:nvGraphicFramePr>
          <p:cNvPr id="12" name="Tabla 11"/>
          <p:cNvGraphicFramePr>
            <a:graphicFrameLocks noGrp="1"/>
          </p:cNvGraphicFramePr>
          <p:nvPr>
            <p:extLst>
              <p:ext uri="{D42A27DB-BD31-4B8C-83A1-F6EECF244321}">
                <p14:modId xmlns:p14="http://schemas.microsoft.com/office/powerpoint/2010/main" val="2727470365"/>
              </p:ext>
            </p:extLst>
          </p:nvPr>
        </p:nvGraphicFramePr>
        <p:xfrm>
          <a:off x="428608" y="3190887"/>
          <a:ext cx="3640975" cy="3436614"/>
        </p:xfrm>
        <a:graphic>
          <a:graphicData uri="http://schemas.openxmlformats.org/drawingml/2006/table">
            <a:tbl>
              <a:tblPr/>
              <a:tblGrid>
                <a:gridCol w="2527069">
                  <a:extLst>
                    <a:ext uri="{9D8B030D-6E8A-4147-A177-3AD203B41FA5}">
                      <a16:colId xmlns:a16="http://schemas.microsoft.com/office/drawing/2014/main" val="20000"/>
                    </a:ext>
                  </a:extLst>
                </a:gridCol>
                <a:gridCol w="1113906">
                  <a:extLst>
                    <a:ext uri="{9D8B030D-6E8A-4147-A177-3AD203B41FA5}">
                      <a16:colId xmlns:a16="http://schemas.microsoft.com/office/drawing/2014/main" val="20001"/>
                    </a:ext>
                  </a:extLst>
                </a:gridCol>
              </a:tblGrid>
              <a:tr h="190923">
                <a:tc>
                  <a:txBody>
                    <a:bodyPr/>
                    <a:lstStyle/>
                    <a:p>
                      <a:pPr algn="ctr" fontAlgn="ctr"/>
                      <a:r>
                        <a:rPr lang="es-PE" sz="1100" b="1" i="0" u="none" strike="noStrike" dirty="0">
                          <a:solidFill>
                            <a:srgbClr val="000000"/>
                          </a:solidFill>
                          <a:effectLst/>
                          <a:latin typeface="Calibri" panose="020F0502020204030204" pitchFamily="34" charset="0"/>
                        </a:rPr>
                        <a:t>TRAMOS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s-PE" sz="1100" b="1" i="0" u="none" strike="noStrike">
                          <a:solidFill>
                            <a:srgbClr val="000000"/>
                          </a:solidFill>
                          <a:effectLst/>
                          <a:latin typeface="Calibri" panose="020F0502020204030204" pitchFamily="34" charset="0"/>
                        </a:rPr>
                        <a:t>2017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190923">
                <a:tc>
                  <a:txBody>
                    <a:bodyPr/>
                    <a:lstStyle/>
                    <a:p>
                      <a:pPr algn="l" fontAlgn="b"/>
                      <a:r>
                        <a:rPr lang="es-PE" sz="1100" b="0" i="0" u="none" strike="noStrike" dirty="0">
                          <a:solidFill>
                            <a:srgbClr val="000000"/>
                          </a:solidFill>
                          <a:effectLst/>
                          <a:latin typeface="Calibri" panose="020F0502020204030204" pitchFamily="34" charset="0"/>
                        </a:rPr>
                        <a:t>EVITAMIENTO TRUJILLO (EV-01)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0923">
                <a:tc>
                  <a:txBody>
                    <a:bodyPr/>
                    <a:lstStyle/>
                    <a:p>
                      <a:pPr algn="l" fontAlgn="b"/>
                      <a:r>
                        <a:rPr lang="es-PE" sz="1100" b="0" i="0" u="none" strike="noStrike">
                          <a:solidFill>
                            <a:srgbClr val="000000"/>
                          </a:solidFill>
                          <a:effectLst/>
                          <a:latin typeface="Calibri" panose="020F0502020204030204" pitchFamily="34" charset="0"/>
                        </a:rPr>
                        <a:t>TRUJILLO - CHICAMA (TC-01)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90923">
                <a:tc>
                  <a:txBody>
                    <a:bodyPr/>
                    <a:lstStyle/>
                    <a:p>
                      <a:pPr algn="l" fontAlgn="b"/>
                      <a:r>
                        <a:rPr lang="es-PE" sz="1100" b="0" i="0" u="none" strike="noStrike">
                          <a:solidFill>
                            <a:srgbClr val="4472C4"/>
                          </a:solidFill>
                          <a:effectLst/>
                          <a:latin typeface="Calibri" panose="020F0502020204030204" pitchFamily="34" charset="0"/>
                        </a:rPr>
                        <a:t>PD. CHIQUITOY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100" b="0" i="0" u="none" strike="noStrike">
                          <a:solidFill>
                            <a:srgbClr val="000000"/>
                          </a:solidFill>
                          <a:effectLst/>
                          <a:latin typeface="Calibri" panose="020F0502020204030204" pitchFamily="34" charset="0"/>
                        </a:rPr>
                        <a:t>660,518.68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90923">
                <a:tc>
                  <a:txBody>
                    <a:bodyPr/>
                    <a:lstStyle/>
                    <a:p>
                      <a:pPr algn="l" fontAlgn="b"/>
                      <a:r>
                        <a:rPr lang="es-PE" sz="1100" b="0" i="0" u="none" strike="noStrike">
                          <a:solidFill>
                            <a:srgbClr val="000000"/>
                          </a:solidFill>
                          <a:effectLst/>
                          <a:latin typeface="Calibri" panose="020F0502020204030204" pitchFamily="34" charset="0"/>
                        </a:rPr>
                        <a:t>EVITAMIENTO CHICAMA (EV-02)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90923">
                <a:tc>
                  <a:txBody>
                    <a:bodyPr/>
                    <a:lstStyle/>
                    <a:p>
                      <a:pPr algn="l" fontAlgn="b"/>
                      <a:r>
                        <a:rPr lang="es-PE" sz="1100" b="0" i="0" u="none" strike="noStrike" dirty="0">
                          <a:solidFill>
                            <a:srgbClr val="000000"/>
                          </a:solidFill>
                          <a:effectLst/>
                          <a:latin typeface="Calibri" panose="020F0502020204030204" pitchFamily="34" charset="0"/>
                        </a:rPr>
                        <a:t>CHICAMA - CHOCOPE (TC-02)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100" b="0" i="0" u="none" strike="noStrike">
                          <a:solidFill>
                            <a:srgbClr val="000000"/>
                          </a:solidFill>
                          <a:effectLst/>
                          <a:latin typeface="Calibri" panose="020F0502020204030204" pitchFamily="34" charset="0"/>
                        </a:rPr>
                        <a:t>689,604.52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90923">
                <a:tc>
                  <a:txBody>
                    <a:bodyPr/>
                    <a:lstStyle/>
                    <a:p>
                      <a:pPr algn="l" fontAlgn="b"/>
                      <a:r>
                        <a:rPr lang="es-PE" sz="1100" b="0" i="0" u="none" strike="noStrike" dirty="0">
                          <a:solidFill>
                            <a:srgbClr val="4472C4"/>
                          </a:solidFill>
                          <a:effectLst/>
                          <a:latin typeface="Calibri" panose="020F0502020204030204" pitchFamily="34" charset="0"/>
                        </a:rPr>
                        <a:t>PUENTE CAREAGA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90923">
                <a:tc>
                  <a:txBody>
                    <a:bodyPr/>
                    <a:lstStyle/>
                    <a:p>
                      <a:pPr algn="l" fontAlgn="b"/>
                      <a:r>
                        <a:rPr lang="es-PE" sz="1100" b="0" i="0" u="none" strike="noStrike" dirty="0">
                          <a:solidFill>
                            <a:srgbClr val="000000"/>
                          </a:solidFill>
                          <a:effectLst/>
                          <a:latin typeface="Calibri" panose="020F0502020204030204" pitchFamily="34" charset="0"/>
                        </a:rPr>
                        <a:t>EVITAMIENTO CHOCOPE (EV-03)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90923">
                <a:tc>
                  <a:txBody>
                    <a:bodyPr/>
                    <a:lstStyle/>
                    <a:p>
                      <a:pPr algn="l" fontAlgn="b"/>
                      <a:r>
                        <a:rPr lang="es-PE" sz="1100" b="0" i="0" u="none" strike="noStrike" dirty="0">
                          <a:solidFill>
                            <a:srgbClr val="000000"/>
                          </a:solidFill>
                          <a:effectLst/>
                          <a:latin typeface="Calibri" panose="020F0502020204030204" pitchFamily="34" charset="0"/>
                        </a:rPr>
                        <a:t>CHOCOPE - PAIJÁN (TC-03)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100" b="0" i="0" u="none" strike="noStrike" dirty="0">
                          <a:solidFill>
                            <a:srgbClr val="000000"/>
                          </a:solidFill>
                          <a:effectLst/>
                          <a:latin typeface="Calibri" panose="020F0502020204030204" pitchFamily="34" charset="0"/>
                        </a:rPr>
                        <a:t>72,523.07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90923">
                <a:tc>
                  <a:txBody>
                    <a:bodyPr/>
                    <a:lstStyle/>
                    <a:p>
                      <a:pPr algn="l" fontAlgn="b"/>
                      <a:r>
                        <a:rPr lang="es-PE" sz="1100" b="0" i="0" u="none" strike="noStrike" dirty="0">
                          <a:solidFill>
                            <a:srgbClr val="000000"/>
                          </a:solidFill>
                          <a:effectLst/>
                          <a:latin typeface="Calibri" panose="020F0502020204030204" pitchFamily="34" charset="0"/>
                        </a:rPr>
                        <a:t>EVITAMIENTO PAIJÁN (EV-04)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1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90923">
                <a:tc>
                  <a:txBody>
                    <a:bodyPr/>
                    <a:lstStyle/>
                    <a:p>
                      <a:pPr algn="l" fontAlgn="b"/>
                      <a:r>
                        <a:rPr lang="es-PE" sz="1100" b="0" i="0" u="none" strike="noStrike" dirty="0">
                          <a:solidFill>
                            <a:srgbClr val="000000"/>
                          </a:solidFill>
                          <a:effectLst/>
                          <a:latin typeface="Calibri" panose="020F0502020204030204" pitchFamily="34" charset="0"/>
                        </a:rPr>
                        <a:t>PAIJÁN - SAN PEDRO (TC-04)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100" b="0" i="0" u="none" strike="noStrike">
                          <a:solidFill>
                            <a:srgbClr val="000000"/>
                          </a:solidFill>
                          <a:effectLst/>
                          <a:latin typeface="Calibri" panose="020F0502020204030204" pitchFamily="34" charset="0"/>
                        </a:rPr>
                        <a:t>82,962.94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90923">
                <a:tc>
                  <a:txBody>
                    <a:bodyPr/>
                    <a:lstStyle/>
                    <a:p>
                      <a:pPr algn="l" fontAlgn="b"/>
                      <a:r>
                        <a:rPr lang="es-PE" sz="1100" b="0" i="0" u="none" strike="noStrike">
                          <a:solidFill>
                            <a:srgbClr val="000000"/>
                          </a:solidFill>
                          <a:effectLst/>
                          <a:latin typeface="Calibri" panose="020F0502020204030204" pitchFamily="34" charset="0"/>
                        </a:rPr>
                        <a:t>GUADALUPE - MOCUPE (TC-06)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100" b="0" i="0" u="none" strike="noStrike">
                          <a:solidFill>
                            <a:srgbClr val="000000"/>
                          </a:solidFill>
                          <a:effectLst/>
                          <a:latin typeface="Calibri" panose="020F0502020204030204" pitchFamily="34" charset="0"/>
                        </a:rPr>
                        <a:t>5,838,421.49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90923">
                <a:tc>
                  <a:txBody>
                    <a:bodyPr/>
                    <a:lstStyle/>
                    <a:p>
                      <a:pPr algn="l" fontAlgn="b"/>
                      <a:r>
                        <a:rPr lang="es-PE" sz="1100" b="0" i="0" u="none" strike="noStrike">
                          <a:solidFill>
                            <a:srgbClr val="000000"/>
                          </a:solidFill>
                          <a:effectLst/>
                          <a:latin typeface="Calibri" panose="020F0502020204030204" pitchFamily="34" charset="0"/>
                        </a:rPr>
                        <a:t>MOCUPE - CHICLAYO (TC-07)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100" b="0" i="0" u="none" strike="noStrike">
                          <a:solidFill>
                            <a:srgbClr val="000000"/>
                          </a:solidFill>
                          <a:effectLst/>
                          <a:latin typeface="Calibri" panose="020F0502020204030204" pitchFamily="34" charset="0"/>
                        </a:rPr>
                        <a:t>7,362,621.36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90923">
                <a:tc>
                  <a:txBody>
                    <a:bodyPr/>
                    <a:lstStyle/>
                    <a:p>
                      <a:pPr algn="l" fontAlgn="b"/>
                      <a:r>
                        <a:rPr lang="es-PE" sz="1100" b="0" i="0" u="none" strike="noStrike" dirty="0">
                          <a:solidFill>
                            <a:srgbClr val="000000"/>
                          </a:solidFill>
                          <a:effectLst/>
                          <a:latin typeface="Calibri" panose="020F0502020204030204" pitchFamily="34" charset="0"/>
                        </a:rPr>
                        <a:t>EVITAMIENTO CHICLAYO (EV-08)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90923">
                <a:tc>
                  <a:txBody>
                    <a:bodyPr/>
                    <a:lstStyle/>
                    <a:p>
                      <a:pPr algn="l" fontAlgn="b"/>
                      <a:r>
                        <a:rPr lang="es-PE" sz="1100" b="0" i="0" u="none" strike="noStrike">
                          <a:solidFill>
                            <a:srgbClr val="000000"/>
                          </a:solidFill>
                          <a:effectLst/>
                          <a:latin typeface="Calibri" panose="020F0502020204030204" pitchFamily="34" charset="0"/>
                        </a:rPr>
                        <a:t>EVITAMIENTO PIURA (TC-09)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90923">
                <a:tc>
                  <a:txBody>
                    <a:bodyPr/>
                    <a:lstStyle/>
                    <a:p>
                      <a:pPr algn="l" fontAlgn="b"/>
                      <a:r>
                        <a:rPr lang="es-PE" sz="1100" b="0" i="0" u="none" strike="noStrike">
                          <a:solidFill>
                            <a:srgbClr val="4472C4"/>
                          </a:solidFill>
                          <a:effectLst/>
                          <a:latin typeface="Calibri" panose="020F0502020204030204" pitchFamily="34" charset="0"/>
                        </a:rPr>
                        <a:t>PD. PIURA (LA LEGUA)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100" b="0" i="0" u="none" strike="noStrike">
                          <a:solidFill>
                            <a:srgbClr val="000000"/>
                          </a:solidFill>
                          <a:effectLst/>
                          <a:latin typeface="Calibri" panose="020F0502020204030204" pitchFamily="34" charset="0"/>
                        </a:rPr>
                        <a:t>1,623,403.74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90923">
                <a:tc>
                  <a:txBody>
                    <a:bodyPr/>
                    <a:lstStyle/>
                    <a:p>
                      <a:pPr algn="l" fontAlgn="b"/>
                      <a:r>
                        <a:rPr lang="es-PE" sz="1100" b="0" i="0" u="none" strike="noStrike">
                          <a:solidFill>
                            <a:srgbClr val="000000"/>
                          </a:solidFill>
                          <a:effectLst/>
                          <a:latin typeface="Calibri" panose="020F0502020204030204" pitchFamily="34" charset="0"/>
                        </a:rPr>
                        <a:t>PUENTE PEATONALES TIPO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100" b="0" i="0" u="none" strike="noStrike">
                          <a:solidFill>
                            <a:srgbClr val="000000"/>
                          </a:solidFill>
                          <a:effectLst/>
                          <a:latin typeface="Calibri" panose="020F050202020403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190923">
                <a:tc>
                  <a:txBody>
                    <a:bodyPr/>
                    <a:lstStyle/>
                    <a:p>
                      <a:pPr algn="ctr" fontAlgn="ctr"/>
                      <a:r>
                        <a:rPr lang="es-PE" sz="1100" b="1" i="0" u="none" strike="noStrike">
                          <a:solidFill>
                            <a:srgbClr val="000000"/>
                          </a:solidFill>
                          <a:effectLst/>
                          <a:latin typeface="Calibri" panose="020F0502020204030204"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100" b="1" i="0" u="none" strike="noStrike" dirty="0">
                          <a:solidFill>
                            <a:srgbClr val="000000"/>
                          </a:solidFill>
                          <a:effectLst/>
                          <a:latin typeface="Calibri" panose="020F0502020204030204" pitchFamily="34" charset="0"/>
                        </a:rPr>
                        <a:t>16,330,055.80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bl>
          </a:graphicData>
        </a:graphic>
      </p:graphicFrame>
      <p:pic>
        <p:nvPicPr>
          <p:cNvPr id="15" name="Imagen 14"/>
          <p:cNvPicPr>
            <a:picLocks noChangeAspect="1"/>
          </p:cNvPicPr>
          <p:nvPr/>
        </p:nvPicPr>
        <p:blipFill>
          <a:blip r:embed="rId3"/>
          <a:stretch>
            <a:fillRect/>
          </a:stretch>
        </p:blipFill>
        <p:spPr>
          <a:xfrm>
            <a:off x="4073054" y="3190887"/>
            <a:ext cx="4642338" cy="3542044"/>
          </a:xfrm>
          <a:prstGeom prst="rect">
            <a:avLst/>
          </a:prstGeom>
        </p:spPr>
      </p:pic>
    </p:spTree>
    <p:extLst>
      <p:ext uri="{BB962C8B-B14F-4D97-AF65-F5344CB8AC3E}">
        <p14:creationId xmlns:p14="http://schemas.microsoft.com/office/powerpoint/2010/main" val="2622439170"/>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5609</TotalTime>
  <Words>4707</Words>
  <Application>Microsoft Office PowerPoint</Application>
  <PresentationFormat>Presentación en pantalla (4:3)</PresentationFormat>
  <Paragraphs>1064</Paragraphs>
  <Slides>48</Slides>
  <Notes>17</Notes>
  <HiddenSlides>0</HiddenSlides>
  <MMClips>0</MMClips>
  <ScaleCrop>false</ScaleCrop>
  <HeadingPairs>
    <vt:vector size="8" baseType="variant">
      <vt:variant>
        <vt:lpstr>Fuentes usadas</vt:lpstr>
      </vt:variant>
      <vt:variant>
        <vt:i4>9</vt:i4>
      </vt:variant>
      <vt:variant>
        <vt:lpstr>Tema</vt:lpstr>
      </vt:variant>
      <vt:variant>
        <vt:i4>1</vt:i4>
      </vt:variant>
      <vt:variant>
        <vt:lpstr>Servidores OLE incrustados</vt:lpstr>
      </vt:variant>
      <vt:variant>
        <vt:i4>1</vt:i4>
      </vt:variant>
      <vt:variant>
        <vt:lpstr>Títulos de diapositiva</vt:lpstr>
      </vt:variant>
      <vt:variant>
        <vt:i4>48</vt:i4>
      </vt:variant>
    </vt:vector>
  </HeadingPairs>
  <TitlesOfParts>
    <vt:vector size="59" baseType="lpstr">
      <vt:lpstr>Arial</vt:lpstr>
      <vt:lpstr>Arial Narrow</vt:lpstr>
      <vt:lpstr>Calibri</vt:lpstr>
      <vt:lpstr>Calibri Light</vt:lpstr>
      <vt:lpstr>Frutiger-Light</vt:lpstr>
      <vt:lpstr>Helvetica Neue</vt:lpstr>
      <vt:lpstr>Times New Roman</vt:lpstr>
      <vt:lpstr>Trebuchet MS</vt:lpstr>
      <vt:lpstr>Wingdings</vt:lpstr>
      <vt:lpstr>Tema de Office</vt:lpstr>
      <vt:lpstr>Hoja de cálculo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Obras obligatorias (En USD – Sin IGV)</vt:lpstr>
      <vt:lpstr>Obras obligatorias (En USD – Sin IGV)</vt:lpstr>
      <vt:lpstr>Obras Adicionales (En S/. - Sin IGV)</vt:lpstr>
      <vt:lpstr>Presentación de PowerPoint</vt:lpstr>
      <vt:lpstr>Presentación de PowerPoint</vt:lpstr>
      <vt:lpstr>Fenómeno del Niño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AUTOPISTA DEL SOL: OBJETIVOS Y AGENDA DE TRABAJO PARA EL AÑO 2018 </vt:lpstr>
      <vt:lpstr>Presentación de PowerPoint</vt:lpstr>
      <vt:lpstr>Presentación de PowerPoint</vt:lpstr>
      <vt:lpstr>Presentación de PowerPoint</vt:lpstr>
      <vt:lpstr>Obras de Reconstrucción por el Fenómeno El Niño.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ASUS</dc:creator>
  <cp:lastModifiedBy>Jose Luis Purizaca</cp:lastModifiedBy>
  <cp:revision>378</cp:revision>
  <cp:lastPrinted>2018-03-20T21:35:27Z</cp:lastPrinted>
  <dcterms:created xsi:type="dcterms:W3CDTF">2016-04-09T16:55:34Z</dcterms:created>
  <dcterms:modified xsi:type="dcterms:W3CDTF">2018-03-21T15:00:54Z</dcterms:modified>
</cp:coreProperties>
</file>